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1"/>
  </p:notesMasterIdLst>
  <p:sldIdLst>
    <p:sldId id="256" r:id="rId2"/>
    <p:sldId id="258" r:id="rId3"/>
    <p:sldId id="259" r:id="rId4"/>
    <p:sldId id="266" r:id="rId5"/>
    <p:sldId id="263" r:id="rId6"/>
    <p:sldId id="267" r:id="rId7"/>
    <p:sldId id="257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E23A7-231F-304B-B6F3-6F48AFB3174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597CE-D3E7-E942-9915-BC202CDF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#we used to have different feature with angles, but we don’t need angles anymore, so we didn’t tune gamma.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597CE-D3E7-E942-9915-BC202CDF22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597CE-D3E7-E942-9915-BC202CDF22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00439A-E91A-3245-BBF2-EA78D04E0B8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0E9A17-0201-F04C-83BF-1BE5B1D0937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11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39A-E91A-3245-BBF2-EA78D04E0B8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A17-0201-F04C-83BF-1BE5B1D0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39A-E91A-3245-BBF2-EA78D04E0B8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A17-0201-F04C-83BF-1BE5B1D0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2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39A-E91A-3245-BBF2-EA78D04E0B8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A17-0201-F04C-83BF-1BE5B1D0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00439A-E91A-3245-BBF2-EA78D04E0B8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0E9A17-0201-F04C-83BF-1BE5B1D0937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02707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39A-E91A-3245-BBF2-EA78D04E0B8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A17-0201-F04C-83BF-1BE5B1D0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839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39A-E91A-3245-BBF2-EA78D04E0B8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A17-0201-F04C-83BF-1BE5B1D0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1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39A-E91A-3245-BBF2-EA78D04E0B8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A17-0201-F04C-83BF-1BE5B1D0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6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39A-E91A-3245-BBF2-EA78D04E0B8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A17-0201-F04C-83BF-1BE5B1D0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4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300439A-E91A-3245-BBF2-EA78D04E0B8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10E9A17-0201-F04C-83BF-1BE5B1D093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547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300439A-E91A-3245-BBF2-EA78D04E0B8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10E9A17-0201-F04C-83BF-1BE5B1D0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7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00439A-E91A-3245-BBF2-EA78D04E0B8D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10E9A17-0201-F04C-83BF-1BE5B1D093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692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f2709@columbia.edu" TargetMode="External"/><Relationship Id="rId7" Type="http://schemas.openxmlformats.org/officeDocument/2006/relationships/hyperlink" Target="mailto:qw2273@columbia.edu" TargetMode="External"/><Relationship Id="rId2" Type="http://schemas.openxmlformats.org/officeDocument/2006/relationships/hyperlink" Target="mailto:nc2774@columbia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s5342@columbia.edu" TargetMode="External"/><Relationship Id="rId5" Type="http://schemas.openxmlformats.org/officeDocument/2006/relationships/hyperlink" Target="mailto:ncm2144@columbia.edu" TargetMode="External"/><Relationship Id="rId4" Type="http://schemas.openxmlformats.org/officeDocument/2006/relationships/hyperlink" Target="mailto:zg2307@columbia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C8C9-2836-7040-A09B-26DCBC6D7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2395926"/>
          </a:xfrm>
        </p:spPr>
        <p:txBody>
          <a:bodyPr>
            <a:normAutofit/>
          </a:bodyPr>
          <a:lstStyle/>
          <a:p>
            <a:r>
              <a:rPr lang="en-US" sz="6000" dirty="0"/>
              <a:t>Predictive Analytics:</a:t>
            </a:r>
            <a:br>
              <a:rPr lang="en-US" sz="6000" dirty="0"/>
            </a:br>
            <a:r>
              <a:rPr lang="en-US" sz="6000" dirty="0"/>
              <a:t>Image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67E73-C787-7243-8F02-7E4DA2DBF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6457"/>
            <a:ext cx="9144000" cy="2198915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Group 4</a:t>
            </a:r>
            <a:b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Chai, </a:t>
            </a:r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Nyu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nc2774@columbia.edu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Fang, </a:t>
            </a:r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Dingyi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df2709@columbia.edu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Gao, </a:t>
            </a:r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Zun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zg2307@columbia.edu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Mbithe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Nicole 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ncm2144@columbia.edu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Sohn, Jongyoon 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js5342@columbia.edu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Wu, </a:t>
            </a:r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Qiqi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qw2273@columbia.edu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20DA-13AB-BE4F-B8D7-6E43CBB5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91CA-0699-2E4E-B674-FA184D59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2500 images in total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/>
              <a:t>2000 images used for train purpose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/>
              <a:t>500 images used for test purpose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703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C16C-CC3B-6845-BF9E-AC3177C6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3226D42-7719-1840-B5FC-E620F6706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317" y="1367937"/>
            <a:ext cx="9167044" cy="5000206"/>
          </a:xfrm>
        </p:spPr>
      </p:pic>
    </p:spTree>
    <p:extLst>
      <p:ext uri="{BB962C8B-B14F-4D97-AF65-F5344CB8AC3E}">
        <p14:creationId xmlns:p14="http://schemas.microsoft.com/office/powerpoint/2010/main" val="248902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C16C-CC3B-6845-BF9E-AC3177C6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51929B-81A9-E24D-9388-67E4B071A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083" y="1128451"/>
            <a:ext cx="7691512" cy="5311364"/>
          </a:xfrm>
        </p:spPr>
      </p:pic>
    </p:spTree>
    <p:extLst>
      <p:ext uri="{BB962C8B-B14F-4D97-AF65-F5344CB8AC3E}">
        <p14:creationId xmlns:p14="http://schemas.microsoft.com/office/powerpoint/2010/main" val="121166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20DA-13AB-BE4F-B8D7-6E43CBB5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91CA-0699-2E4E-B674-FA184D59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7173"/>
            <a:ext cx="10178322" cy="3593591"/>
          </a:xfrm>
        </p:spPr>
        <p:txBody>
          <a:bodyPr/>
          <a:lstStyle/>
          <a:p>
            <a:r>
              <a:rPr lang="en-US" dirty="0"/>
              <a:t>Reduction of fiducial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1FD96-8408-694C-9939-BCBEEE576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70" y="1854052"/>
            <a:ext cx="8252538" cy="45283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8E9EB8-90BD-2943-89AA-E2CF86BE6EA1}"/>
              </a:ext>
            </a:extLst>
          </p:cNvPr>
          <p:cNvSpPr/>
          <p:nvPr/>
        </p:nvSpPr>
        <p:spPr>
          <a:xfrm>
            <a:off x="7124013" y="6402896"/>
            <a:ext cx="430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https://</a:t>
            </a:r>
            <a:r>
              <a:rPr lang="en-US" u="sng" dirty="0" err="1"/>
              <a:t>www.pnas.org</a:t>
            </a:r>
            <a:r>
              <a:rPr lang="en-US" u="sng" dirty="0"/>
              <a:t>/content/111/15/E1454</a:t>
            </a:r>
          </a:p>
        </p:txBody>
      </p:sp>
    </p:spTree>
    <p:extLst>
      <p:ext uri="{BB962C8B-B14F-4D97-AF65-F5344CB8AC3E}">
        <p14:creationId xmlns:p14="http://schemas.microsoft.com/office/powerpoint/2010/main" val="172810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C16C-CC3B-6845-BF9E-AC3177C6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C2C02-19FB-9F4D-BBC2-57218BD3C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Extreme Gradient Boosting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Uses decision trees and gradient boosting to predict structured data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Tuned with learning rate(=0.01) and number of estimator(=500)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Results show great performance improvement in prediction. </a:t>
            </a:r>
            <a:r>
              <a:rPr lang="en-US" sz="2800" dirty="0" err="1"/>
              <a:t>XGBoost</a:t>
            </a:r>
            <a:r>
              <a:rPr lang="en-US" sz="2800" dirty="0"/>
              <a:t> improves on the original GBM model so this is to be expected</a:t>
            </a:r>
          </a:p>
        </p:txBody>
      </p:sp>
    </p:spTree>
    <p:extLst>
      <p:ext uri="{BB962C8B-B14F-4D97-AF65-F5344CB8AC3E}">
        <p14:creationId xmlns:p14="http://schemas.microsoft.com/office/powerpoint/2010/main" val="214312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C16C-CC3B-6845-BF9E-AC3177C6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19344-9E4D-3445-9656-7B3F60ED99E4}"/>
              </a:ext>
            </a:extLst>
          </p:cNvPr>
          <p:cNvSpPr/>
          <p:nvPr/>
        </p:nvSpPr>
        <p:spPr>
          <a:xfrm>
            <a:off x="5087946" y="3178905"/>
            <a:ext cx="881215" cy="1215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4A0BA-EA7B-F04B-A10E-70CBFC85690E}"/>
              </a:ext>
            </a:extLst>
          </p:cNvPr>
          <p:cNvSpPr txBox="1"/>
          <p:nvPr/>
        </p:nvSpPr>
        <p:spPr>
          <a:xfrm>
            <a:off x="5058661" y="3319181"/>
            <a:ext cx="902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2450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2463E0-C29D-864B-993D-4E5403829767}"/>
              </a:ext>
            </a:extLst>
          </p:cNvPr>
          <p:cNvSpPr/>
          <p:nvPr/>
        </p:nvSpPr>
        <p:spPr>
          <a:xfrm>
            <a:off x="6577748" y="2191019"/>
            <a:ext cx="430870" cy="3179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AA2EC6-6229-2F44-9B31-7C9BDA2C25FC}"/>
              </a:ext>
            </a:extLst>
          </p:cNvPr>
          <p:cNvSpPr txBox="1"/>
          <p:nvPr/>
        </p:nvSpPr>
        <p:spPr>
          <a:xfrm>
            <a:off x="6417518" y="2471442"/>
            <a:ext cx="75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HL</a:t>
            </a:r>
          </a:p>
          <a:p>
            <a:pPr algn="ctr"/>
            <a:r>
              <a:rPr lang="en-US" dirty="0"/>
              <a:t>22*20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67F094-6344-0943-AE6B-82105B54537D}"/>
              </a:ext>
            </a:extLst>
          </p:cNvPr>
          <p:cNvSpPr txBox="1"/>
          <p:nvPr/>
        </p:nvSpPr>
        <p:spPr>
          <a:xfrm>
            <a:off x="7837813" y="5253076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➯</a:t>
            </a:r>
          </a:p>
          <a:p>
            <a:r>
              <a:rPr lang="en-US" dirty="0"/>
              <a:t>Dropout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C9412C-03C1-A44B-876C-974CBBC9CF7F}"/>
              </a:ext>
            </a:extLst>
          </p:cNvPr>
          <p:cNvSpPr txBox="1"/>
          <p:nvPr/>
        </p:nvSpPr>
        <p:spPr>
          <a:xfrm>
            <a:off x="10702013" y="3418485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22</a:t>
            </a:r>
          </a:p>
          <a:p>
            <a:pPr algn="ctr"/>
            <a:r>
              <a:rPr lang="en-US" dirty="0"/>
              <a:t>classes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6B99FA-737C-5A45-AC23-44A3D0853B6A}"/>
              </a:ext>
            </a:extLst>
          </p:cNvPr>
          <p:cNvSpPr txBox="1"/>
          <p:nvPr/>
        </p:nvSpPr>
        <p:spPr>
          <a:xfrm>
            <a:off x="7394501" y="2471442"/>
            <a:ext cx="87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HL</a:t>
            </a:r>
          </a:p>
          <a:p>
            <a:pPr algn="ctr"/>
            <a:r>
              <a:rPr lang="en-US" dirty="0"/>
              <a:t>22*10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2C12B8-E7E9-4944-A965-2CAA30C7FD00}"/>
              </a:ext>
            </a:extLst>
          </p:cNvPr>
          <p:cNvSpPr txBox="1"/>
          <p:nvPr/>
        </p:nvSpPr>
        <p:spPr>
          <a:xfrm>
            <a:off x="8550049" y="2471441"/>
            <a:ext cx="65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HL</a:t>
            </a:r>
          </a:p>
          <a:p>
            <a:pPr algn="ctr"/>
            <a:r>
              <a:rPr lang="en-US" dirty="0"/>
              <a:t>22*6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F752A0-660C-9349-A337-BE6B31D2B165}"/>
              </a:ext>
            </a:extLst>
          </p:cNvPr>
          <p:cNvSpPr txBox="1"/>
          <p:nvPr/>
        </p:nvSpPr>
        <p:spPr>
          <a:xfrm>
            <a:off x="9580481" y="2471440"/>
            <a:ext cx="6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HL</a:t>
            </a:r>
          </a:p>
          <a:p>
            <a:pPr algn="ctr"/>
            <a:r>
              <a:rPr lang="en-US" dirty="0"/>
              <a:t>22*2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BE503A-8DF1-0D4A-9EFA-B32F223FD769}"/>
              </a:ext>
            </a:extLst>
          </p:cNvPr>
          <p:cNvSpPr txBox="1"/>
          <p:nvPr/>
        </p:nvSpPr>
        <p:spPr>
          <a:xfrm>
            <a:off x="6795038" y="5253076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➯</a:t>
            </a:r>
          </a:p>
          <a:p>
            <a:r>
              <a:rPr lang="en-US" dirty="0"/>
              <a:t>Dropout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24034A-D63C-F64E-A1D5-EC7AC9D4C62A}"/>
              </a:ext>
            </a:extLst>
          </p:cNvPr>
          <p:cNvSpPr txBox="1"/>
          <p:nvPr/>
        </p:nvSpPr>
        <p:spPr>
          <a:xfrm>
            <a:off x="8877586" y="5253077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➯</a:t>
            </a:r>
          </a:p>
          <a:p>
            <a:r>
              <a:rPr lang="en-US" dirty="0"/>
              <a:t>Dropout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7919C7-2F96-F141-AACD-1083D81B59D2}"/>
              </a:ext>
            </a:extLst>
          </p:cNvPr>
          <p:cNvSpPr txBox="1"/>
          <p:nvPr/>
        </p:nvSpPr>
        <p:spPr>
          <a:xfrm>
            <a:off x="10195601" y="3598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➯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BE0EC3-0214-684D-8C8E-841EE154D84F}"/>
              </a:ext>
            </a:extLst>
          </p:cNvPr>
          <p:cNvSpPr txBox="1"/>
          <p:nvPr/>
        </p:nvSpPr>
        <p:spPr>
          <a:xfrm>
            <a:off x="6121189" y="3598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➯</a:t>
            </a:r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BABF89D3-C04B-FF44-AC50-7463A350E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74517"/>
            <a:ext cx="5058661" cy="3743646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CC5005D-F174-1D49-9FF8-E1AD90460C53}"/>
              </a:ext>
            </a:extLst>
          </p:cNvPr>
          <p:cNvSpPr/>
          <p:nvPr/>
        </p:nvSpPr>
        <p:spPr>
          <a:xfrm>
            <a:off x="7614370" y="2196819"/>
            <a:ext cx="430870" cy="3179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56C9A2-0E08-5C42-BFC4-31049A2BD7D7}"/>
              </a:ext>
            </a:extLst>
          </p:cNvPr>
          <p:cNvSpPr/>
          <p:nvPr/>
        </p:nvSpPr>
        <p:spPr>
          <a:xfrm>
            <a:off x="8648956" y="2196819"/>
            <a:ext cx="430870" cy="3179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0BD559-9056-FF42-A73C-4BD4B61ABD43}"/>
              </a:ext>
            </a:extLst>
          </p:cNvPr>
          <p:cNvSpPr/>
          <p:nvPr/>
        </p:nvSpPr>
        <p:spPr>
          <a:xfrm>
            <a:off x="9685558" y="2196819"/>
            <a:ext cx="430870" cy="3179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9DE880-53C8-5E40-98BC-0FE66CF3A627}"/>
              </a:ext>
            </a:extLst>
          </p:cNvPr>
          <p:cNvSpPr/>
          <p:nvPr/>
        </p:nvSpPr>
        <p:spPr>
          <a:xfrm>
            <a:off x="10690273" y="3178905"/>
            <a:ext cx="881215" cy="1215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1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C16C-CC3B-6845-BF9E-AC3177C6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Network(Cont.)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728451E-1B63-7349-A2D3-14D7E2E92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631" y="1128451"/>
            <a:ext cx="6924415" cy="5403235"/>
          </a:xfrm>
        </p:spPr>
      </p:pic>
    </p:spTree>
    <p:extLst>
      <p:ext uri="{BB962C8B-B14F-4D97-AF65-F5344CB8AC3E}">
        <p14:creationId xmlns:p14="http://schemas.microsoft.com/office/powerpoint/2010/main" val="335314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C16C-CC3B-6845-BF9E-AC3177C6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27BEFA-6C2A-7F49-AD7C-5F646E7A0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629052"/>
              </p:ext>
            </p:extLst>
          </p:nvPr>
        </p:nvGraphicFramePr>
        <p:xfrm>
          <a:off x="1250950" y="2286000"/>
          <a:ext cx="101790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810">
                  <a:extLst>
                    <a:ext uri="{9D8B030D-6E8A-4147-A177-3AD203B41FA5}">
                      <a16:colId xmlns:a16="http://schemas.microsoft.com/office/drawing/2014/main" val="2301155748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2059316655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559494279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316368012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1074380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73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7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4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91.207s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491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92F0E1-CE15-A64D-86EB-96EB38C38686}"/>
              </a:ext>
            </a:extLst>
          </p:cNvPr>
          <p:cNvSpPr txBox="1"/>
          <p:nvPr/>
        </p:nvSpPr>
        <p:spPr>
          <a:xfrm>
            <a:off x="2321682" y="4637314"/>
            <a:ext cx="80375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Gradient vs XGB =&gt; </a:t>
            </a:r>
            <a:r>
              <a:rPr lang="en-US" sz="3200" dirty="0">
                <a:solidFill>
                  <a:srgbClr val="FF0000"/>
                </a:solidFill>
              </a:rPr>
              <a:t>23%</a:t>
            </a:r>
            <a:r>
              <a:rPr lang="en-US" sz="3200" dirty="0"/>
              <a:t> increases in accuracy</a:t>
            </a:r>
          </a:p>
          <a:p>
            <a:r>
              <a:rPr lang="en-US" sz="3200" dirty="0"/>
              <a:t>Gradient vs NN =&gt; </a:t>
            </a:r>
            <a:r>
              <a:rPr lang="en-US" sz="3200" dirty="0">
                <a:solidFill>
                  <a:srgbClr val="FF0000"/>
                </a:solidFill>
              </a:rPr>
              <a:t>36%</a:t>
            </a:r>
            <a:r>
              <a:rPr lang="en-US" sz="3200" dirty="0"/>
              <a:t> increases in accuracy</a:t>
            </a:r>
          </a:p>
          <a:p>
            <a:r>
              <a:rPr lang="en-US" sz="3200" dirty="0"/>
              <a:t>XGB vs NN =&gt; </a:t>
            </a:r>
            <a:r>
              <a:rPr lang="en-US" sz="3200" dirty="0">
                <a:solidFill>
                  <a:srgbClr val="FF0000"/>
                </a:solidFill>
              </a:rPr>
              <a:t>10%</a:t>
            </a:r>
            <a:r>
              <a:rPr lang="en-US" sz="3200" dirty="0"/>
              <a:t> increases in accuracy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416385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{5F414E04-0E78-8C44-AF27-9B3BAA79AF84}tf10001071</Template>
  <TotalTime>659</TotalTime>
  <Words>208</Words>
  <Application>Microsoft Macintosh PowerPoint</Application>
  <PresentationFormat>Widescreen</PresentationFormat>
  <Paragraphs>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Wingdings</vt:lpstr>
      <vt:lpstr>Badge</vt:lpstr>
      <vt:lpstr>Predictive Analytics: Image Detection</vt:lpstr>
      <vt:lpstr>Data</vt:lpstr>
      <vt:lpstr>Model</vt:lpstr>
      <vt:lpstr>Baseline(Cont.)</vt:lpstr>
      <vt:lpstr>Feature Selection</vt:lpstr>
      <vt:lpstr>XGBoost</vt:lpstr>
      <vt:lpstr>Neural Network Algorithm</vt:lpstr>
      <vt:lpstr>Neural Network(Cont.)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Jongyoon Sohn</dc:creator>
  <cp:lastModifiedBy>Jongyoon Sohn</cp:lastModifiedBy>
  <cp:revision>14</cp:revision>
  <dcterms:created xsi:type="dcterms:W3CDTF">2019-10-31T05:38:58Z</dcterms:created>
  <dcterms:modified xsi:type="dcterms:W3CDTF">2019-10-31T16:38:54Z</dcterms:modified>
</cp:coreProperties>
</file>