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74" r:id="rId5"/>
    <p:sldId id="307" r:id="rId6"/>
    <p:sldId id="308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7/16/2021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5" y="1325777"/>
            <a:ext cx="10225530" cy="14750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IOD – Mini project 1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err="1">
                <a:solidFill>
                  <a:schemeClr val="tx1"/>
                </a:solidFill>
              </a:rPr>
              <a:t>hdb</a:t>
            </a:r>
            <a:r>
              <a:rPr lang="en-US" sz="4000" dirty="0">
                <a:solidFill>
                  <a:schemeClr val="tx1"/>
                </a:solidFill>
              </a:rPr>
              <a:t> resales prices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6527" y="5598735"/>
            <a:ext cx="10225530" cy="590321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Prepared by Jeff koh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DF377F-9833-4643-83C2-3633C8BC0A54}"/>
              </a:ext>
            </a:extLst>
          </p:cNvPr>
          <p:cNvSpPr txBox="1">
            <a:spLocks/>
          </p:cNvSpPr>
          <p:nvPr/>
        </p:nvSpPr>
        <p:spPr>
          <a:xfrm>
            <a:off x="9356527" y="5119449"/>
            <a:ext cx="1022553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17 July 2021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8465"/>
            <a:ext cx="11029616" cy="956826"/>
          </a:xfrm>
        </p:spPr>
        <p:txBody>
          <a:bodyPr/>
          <a:lstStyle/>
          <a:p>
            <a:r>
              <a:rPr lang="en-US" dirty="0"/>
              <a:t>Requirement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D4688-BC83-4B8D-8747-627A622E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37360"/>
            <a:ext cx="11029615" cy="4376057"/>
          </a:xfrm>
        </p:spPr>
        <p:txBody>
          <a:bodyPr>
            <a:noAutofit/>
          </a:bodyPr>
          <a:lstStyle/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couple in their mid 30s has engaged us to source for a housing unit in the resale flat.</a:t>
            </a:r>
          </a:p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were keen to look at area in Jurong West, however they would like to have the following data before deciding. </a:t>
            </a:r>
          </a:p>
          <a:p>
            <a:pPr lvl="1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Singapore HDB resales record for past 10 years in the region.</a:t>
            </a:r>
          </a:p>
          <a:p>
            <a:pPr lvl="1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selling price in each region*.</a:t>
            </a:r>
          </a:p>
          <a:p>
            <a:pPr lvl="1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selling price for a 5 room flat that is more then 10 years old in Jurong West.</a:t>
            </a:r>
          </a:p>
          <a:p>
            <a:pPr lvl="1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selling price for a 5 room flat that is below 10 years old in Jurong West.</a:t>
            </a:r>
          </a:p>
          <a:p>
            <a:pPr lvl="1"/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square meter size for a 5 room flat in Jurong West.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98715-33C9-4C13-9A02-5CBAA7A5529B}"/>
              </a:ext>
            </a:extLst>
          </p:cNvPr>
          <p:cNvSpPr txBox="1"/>
          <p:nvPr/>
        </p:nvSpPr>
        <p:spPr>
          <a:xfrm>
            <a:off x="906011" y="6113417"/>
            <a:ext cx="91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*https://va.ecitizen.gov.sg/CFP/CustomerPages/NEA_google/displayresult.aspx?MesId=1068932&amp;Source=Google&amp;url=va.ecitizen.gov.sg</a:t>
            </a:r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F66F-6684-4CC4-A6AC-75E8E5FC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SG"/>
              <a:t>Average Transaction price between 2010 - 2014</a:t>
            </a:r>
            <a:endParaRPr lang="en-SG" dirty="0"/>
          </a:p>
        </p:txBody>
      </p:sp>
      <p:pic>
        <p:nvPicPr>
          <p:cNvPr id="13" name="Picture 12" descr="Graphical user interface, text, table&#10;&#10;Description automatically generated with medium confidence">
            <a:extLst>
              <a:ext uri="{FF2B5EF4-FFF2-40B4-BE49-F238E27FC236}">
                <a16:creationId xmlns:a16="http://schemas.microsoft.com/office/drawing/2014/main" id="{D5A20EF6-63BE-40F8-9052-7A1F888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7" y="2187250"/>
            <a:ext cx="3585448" cy="4128199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DFA430C-D876-462F-8355-CF5A45CE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9329" y="2112135"/>
            <a:ext cx="2877515" cy="4278429"/>
          </a:xfrm>
        </p:spPr>
        <p:txBody>
          <a:bodyPr>
            <a:normAutofit/>
          </a:bodyPr>
          <a:lstStyle/>
          <a:p>
            <a:r>
              <a:rPr lang="en-US" dirty="0"/>
              <a:t>AMONG THE 5 REGION - SOUTH HAS THE HIGHEST TRANSACTION.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8CE760-8352-463E-AA05-6F088C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534" y="2598531"/>
            <a:ext cx="4810796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F66F-6684-4CC4-A6AC-75E8E5FC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SG" dirty="0"/>
              <a:t>Average Transaction price between 2015 - 2020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DFA430C-D876-462F-8355-CF5A45CEB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3467" y="2112135"/>
            <a:ext cx="3353378" cy="4278429"/>
          </a:xfrm>
        </p:spPr>
        <p:txBody>
          <a:bodyPr>
            <a:normAutofit/>
          </a:bodyPr>
          <a:lstStyle/>
          <a:p>
            <a:r>
              <a:rPr lang="en-US" dirty="0"/>
              <a:t>- As compare with the previous graph south region maintain with the highest average transaction.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3DD6F-3989-4C83-A8A4-3BC99E2E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94" y="2563304"/>
            <a:ext cx="4772691" cy="3172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E0D1E3-E29B-46CE-9049-FB44265B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82" y="2759337"/>
            <a:ext cx="2725478" cy="25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0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6235-BFC2-4202-A21F-B4872560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613B3-C502-41EA-97A3-9D0C427B372B}"/>
              </a:ext>
            </a:extLst>
          </p:cNvPr>
          <p:cNvSpPr txBox="1">
            <a:spLocks/>
          </p:cNvSpPr>
          <p:nvPr/>
        </p:nvSpPr>
        <p:spPr>
          <a:xfrm>
            <a:off x="575895" y="1980641"/>
            <a:ext cx="11029615" cy="4376057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sqm size for a 5 room HDB flat in Jurong West is 110. </a:t>
            </a:r>
          </a:p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selling price for a 5 room flat that is more then 10 years old is $446,332.</a:t>
            </a:r>
          </a:p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selling price for a 5 room flat that is below 10 years old is $470,653. </a:t>
            </a:r>
          </a:p>
          <a:p>
            <a:r>
              <a:rPr lang="en-SG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flat gets older, the value of the house gets lower. </a:t>
            </a:r>
          </a:p>
        </p:txBody>
      </p:sp>
    </p:spTree>
    <p:extLst>
      <p:ext uri="{BB962C8B-B14F-4D97-AF65-F5344CB8AC3E}">
        <p14:creationId xmlns:p14="http://schemas.microsoft.com/office/powerpoint/2010/main" val="19805848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{9F97BB2D-208E-4B88-9280-58E1489A6FA5}tf56535239_win32</Template>
  <TotalTime>120</TotalTime>
  <Words>285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Franklin Gothic Book</vt:lpstr>
      <vt:lpstr>Franklin Gothic Demi</vt:lpstr>
      <vt:lpstr>Times New Roman</vt:lpstr>
      <vt:lpstr>Wingdings 2</vt:lpstr>
      <vt:lpstr>DividendVTI</vt:lpstr>
      <vt:lpstr>IOD – Mini project 1 hdb resales prices </vt:lpstr>
      <vt:lpstr>Requirement statement</vt:lpstr>
      <vt:lpstr>Average Transaction price between 2010 - 2014</vt:lpstr>
      <vt:lpstr>Average Transaction price between 2015 - 2020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IOD – Mini project 1 hdb resales prices </dc:title>
  <dc:creator>Jeff Koh</dc:creator>
  <cp:lastModifiedBy>Jeff Koh</cp:lastModifiedBy>
  <cp:revision>5</cp:revision>
  <dcterms:created xsi:type="dcterms:W3CDTF">2021-07-16T15:06:15Z</dcterms:created>
  <dcterms:modified xsi:type="dcterms:W3CDTF">2021-07-16T17:06:40Z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