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70"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709" autoAdjust="0"/>
  </p:normalViewPr>
  <p:slideViewPr>
    <p:cSldViewPr snapToGrid="0">
      <p:cViewPr varScale="1">
        <p:scale>
          <a:sx n="79" d="100"/>
          <a:sy n="79"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DAAA9-4249-43C8-8A8D-CED1820C5916}" type="datetimeFigureOut">
              <a:rPr lang="en-SG" smtClean="0"/>
              <a:t>14/8/2021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9F02B-05BC-430A-A233-5B7337C5B711}" type="slidenum">
              <a:rPr lang="en-SG" smtClean="0"/>
              <a:t>‹#›</a:t>
            </a:fld>
            <a:endParaRPr lang="en-SG"/>
          </a:p>
        </p:txBody>
      </p:sp>
    </p:spTree>
    <p:extLst>
      <p:ext uri="{BB962C8B-B14F-4D97-AF65-F5344CB8AC3E}">
        <p14:creationId xmlns:p14="http://schemas.microsoft.com/office/powerpoint/2010/main" val="2874229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alpha val="60000"/>
                  </a:schemeClr>
                </a:solidFill>
                <a:effectLst/>
              </a:rPr>
              <a:t>This case study is to help to predict whether or not it will rain tomorrow.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chemeClr val="bg1">
                  <a:alpha val="60000"/>
                </a:schemeClr>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alpha val="60000"/>
                  </a:schemeClr>
                </a:solidFill>
                <a:effectLst/>
              </a:rPr>
              <a:t>This study presents a set of experiments which involve the use of machine learning technique to build models to predict whether it is going to rain tomorrow or not based on weather data for that particular day. This study is concentrating on 3 aspects: modeling inputs, modeling methods, and pre-processing technique.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chemeClr val="bg1">
                  <a:alpha val="60000"/>
                </a:schemeClr>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alpha val="60000"/>
                  </a:schemeClr>
                </a:solidFill>
                <a:effectLst/>
              </a:rPr>
              <a:t>Bureau of Meteorology.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chemeClr val="bg1">
                  <a:alpha val="60000"/>
                </a:schemeClr>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alpha val="60000"/>
                  </a:schemeClr>
                </a:solidFill>
                <a:effectLst/>
              </a:rPr>
              <a:t>Broken Hill is a mining town in the far west of new south </a:t>
            </a:r>
            <a:r>
              <a:rPr lang="en-US" b="0" i="0" dirty="0" err="1">
                <a:solidFill>
                  <a:schemeClr val="bg1">
                    <a:alpha val="60000"/>
                  </a:schemeClr>
                </a:solidFill>
                <a:effectLst/>
              </a:rPr>
              <a:t>wales</a:t>
            </a:r>
            <a:r>
              <a:rPr lang="en-US" b="0" i="0" dirty="0">
                <a:solidFill>
                  <a:schemeClr val="bg1">
                    <a:alpha val="60000"/>
                  </a:schemeClr>
                </a:solidFill>
                <a:effectLst/>
              </a:rPr>
              <a:t>, in the Australia outback, the population is less than 18000. </a:t>
            </a:r>
          </a:p>
          <a:p>
            <a:endParaRPr lang="en-SG" dirty="0"/>
          </a:p>
        </p:txBody>
      </p:sp>
      <p:sp>
        <p:nvSpPr>
          <p:cNvPr id="4" name="Slide Number Placeholder 3"/>
          <p:cNvSpPr>
            <a:spLocks noGrp="1"/>
          </p:cNvSpPr>
          <p:nvPr>
            <p:ph type="sldNum" sz="quarter" idx="5"/>
          </p:nvPr>
        </p:nvSpPr>
        <p:spPr/>
        <p:txBody>
          <a:bodyPr/>
          <a:lstStyle/>
          <a:p>
            <a:fld id="{6129F02B-05BC-430A-A233-5B7337C5B711}" type="slidenum">
              <a:rPr lang="en-SG" smtClean="0"/>
              <a:t>2</a:t>
            </a:fld>
            <a:endParaRPr lang="en-SG"/>
          </a:p>
        </p:txBody>
      </p:sp>
    </p:spTree>
    <p:extLst>
      <p:ext uri="{BB962C8B-B14F-4D97-AF65-F5344CB8AC3E}">
        <p14:creationId xmlns:p14="http://schemas.microsoft.com/office/powerpoint/2010/main" val="62302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129F02B-05BC-430A-A233-5B7337C5B711}" type="slidenum">
              <a:rPr lang="en-SG" smtClean="0"/>
              <a:t>3</a:t>
            </a:fld>
            <a:endParaRPr lang="en-SG"/>
          </a:p>
        </p:txBody>
      </p:sp>
    </p:spTree>
    <p:extLst>
      <p:ext uri="{BB962C8B-B14F-4D97-AF65-F5344CB8AC3E}">
        <p14:creationId xmlns:p14="http://schemas.microsoft.com/office/powerpoint/2010/main" val="185405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study, the dataset used  contains daily weather observations from a weather station in BHI </a:t>
            </a:r>
            <a:r>
              <a:rPr lang="en-US" dirty="0" err="1"/>
              <a:t>ariport</a:t>
            </a:r>
            <a:r>
              <a:rPr lang="en-US" dirty="0"/>
              <a:t>. </a:t>
            </a:r>
          </a:p>
          <a:p>
            <a:endParaRPr lang="en-US" dirty="0"/>
          </a:p>
          <a:p>
            <a:r>
              <a:rPr lang="en-US" dirty="0"/>
              <a:t>The target variable is </a:t>
            </a:r>
            <a:r>
              <a:rPr lang="en-US" dirty="0" err="1"/>
              <a:t>RainTomorrow</a:t>
            </a:r>
            <a:r>
              <a:rPr lang="en-US" dirty="0"/>
              <a:t> which means: Did it rain the next day? Yes or No. </a:t>
            </a:r>
            <a:endParaRPr lang="en-SG" dirty="0"/>
          </a:p>
        </p:txBody>
      </p:sp>
      <p:sp>
        <p:nvSpPr>
          <p:cNvPr id="4" name="Slide Number Placeholder 3"/>
          <p:cNvSpPr>
            <a:spLocks noGrp="1"/>
          </p:cNvSpPr>
          <p:nvPr>
            <p:ph type="sldNum" sz="quarter" idx="5"/>
          </p:nvPr>
        </p:nvSpPr>
        <p:spPr/>
        <p:txBody>
          <a:bodyPr/>
          <a:lstStyle/>
          <a:p>
            <a:fld id="{6129F02B-05BC-430A-A233-5B7337C5B711}" type="slidenum">
              <a:rPr lang="en-SG" smtClean="0"/>
              <a:t>4</a:t>
            </a:fld>
            <a:endParaRPr lang="en-SG"/>
          </a:p>
        </p:txBody>
      </p:sp>
    </p:spTree>
    <p:extLst>
      <p:ext uri="{BB962C8B-B14F-4D97-AF65-F5344CB8AC3E}">
        <p14:creationId xmlns:p14="http://schemas.microsoft.com/office/powerpoint/2010/main" val="3962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129F02B-05BC-430A-A233-5B7337C5B711}" type="slidenum">
              <a:rPr lang="en-SG" smtClean="0"/>
              <a:t>5</a:t>
            </a:fld>
            <a:endParaRPr lang="en-SG"/>
          </a:p>
        </p:txBody>
      </p:sp>
    </p:spTree>
    <p:extLst>
      <p:ext uri="{BB962C8B-B14F-4D97-AF65-F5344CB8AC3E}">
        <p14:creationId xmlns:p14="http://schemas.microsoft.com/office/powerpoint/2010/main" val="348386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alpha val="60000"/>
                  </a:schemeClr>
                </a:solidFill>
              </a:rPr>
              <a:t>Categorical features: We have a few categorical features – </a:t>
            </a:r>
            <a:r>
              <a:rPr lang="en-US" dirty="0" err="1">
                <a:solidFill>
                  <a:schemeClr val="bg1">
                    <a:alpha val="60000"/>
                  </a:schemeClr>
                </a:solidFill>
              </a:rPr>
              <a:t>WindGustDir</a:t>
            </a:r>
            <a:r>
              <a:rPr lang="en-US" dirty="0">
                <a:solidFill>
                  <a:schemeClr val="bg1">
                    <a:alpha val="60000"/>
                  </a:schemeClr>
                </a:solidFill>
              </a:rPr>
              <a:t>, WindDir9am, WindDir3pm, </a:t>
            </a:r>
            <a:r>
              <a:rPr lang="en-US" dirty="0" err="1">
                <a:solidFill>
                  <a:schemeClr val="bg1">
                    <a:alpha val="60000"/>
                  </a:schemeClr>
                </a:solidFill>
              </a:rPr>
              <a:t>RainToday</a:t>
            </a:r>
            <a:r>
              <a:rPr lang="en-US" dirty="0">
                <a:solidFill>
                  <a:schemeClr val="bg1">
                    <a:alpha val="60000"/>
                  </a:schemeClr>
                </a:solidFill>
              </a:rPr>
              <a:t>, </a:t>
            </a:r>
            <a:r>
              <a:rPr lang="en-US" dirty="0" err="1">
                <a:solidFill>
                  <a:schemeClr val="bg1">
                    <a:alpha val="60000"/>
                  </a:schemeClr>
                </a:solidFill>
              </a:rPr>
              <a:t>RainTomorrow</a:t>
            </a:r>
            <a:r>
              <a:rPr lang="en-US" dirty="0">
                <a:solidFill>
                  <a:schemeClr val="bg1">
                    <a:alpha val="60000"/>
                  </a:schemeClr>
                </a:solidFill>
              </a:rPr>
              <a:t>. Now it gets complicated for machines to understand texts and process them, since the models are based on mathematical equations and calculations. Therefore, we have to encode it. </a:t>
            </a:r>
          </a:p>
          <a:p>
            <a:endParaRPr lang="en-SG" dirty="0"/>
          </a:p>
        </p:txBody>
      </p:sp>
      <p:sp>
        <p:nvSpPr>
          <p:cNvPr id="4" name="Slide Number Placeholder 3"/>
          <p:cNvSpPr>
            <a:spLocks noGrp="1"/>
          </p:cNvSpPr>
          <p:nvPr>
            <p:ph type="sldNum" sz="quarter" idx="5"/>
          </p:nvPr>
        </p:nvSpPr>
        <p:spPr/>
        <p:txBody>
          <a:bodyPr/>
          <a:lstStyle/>
          <a:p>
            <a:fld id="{6129F02B-05BC-430A-A233-5B7337C5B711}" type="slidenum">
              <a:rPr lang="en-SG" smtClean="0"/>
              <a:t>7</a:t>
            </a:fld>
            <a:endParaRPr lang="en-SG"/>
          </a:p>
        </p:txBody>
      </p:sp>
    </p:spTree>
    <p:extLst>
      <p:ext uri="{BB962C8B-B14F-4D97-AF65-F5344CB8AC3E}">
        <p14:creationId xmlns:p14="http://schemas.microsoft.com/office/powerpoint/2010/main" val="9144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correlation matrix depicts that the features - </a:t>
            </a:r>
            <a:r>
              <a:rPr lang="en-US" dirty="0" err="1"/>
              <a:t>MaxTemp</a:t>
            </a:r>
            <a:r>
              <a:rPr lang="en-US" dirty="0"/>
              <a:t>, Pressure9am, Pressure3pm, Temp3pm and Temp9am are negatively correlated with target variable. </a:t>
            </a:r>
          </a:p>
          <a:p>
            <a:r>
              <a:rPr lang="en-US" dirty="0"/>
              <a:t>Hence, we can drop this features in our feature selection step later.</a:t>
            </a:r>
            <a:endParaRPr lang="en-SG" dirty="0"/>
          </a:p>
        </p:txBody>
      </p:sp>
      <p:sp>
        <p:nvSpPr>
          <p:cNvPr id="4" name="Slide Number Placeholder 3"/>
          <p:cNvSpPr>
            <a:spLocks noGrp="1"/>
          </p:cNvSpPr>
          <p:nvPr>
            <p:ph type="sldNum" sz="quarter" idx="5"/>
          </p:nvPr>
        </p:nvSpPr>
        <p:spPr/>
        <p:txBody>
          <a:bodyPr/>
          <a:lstStyle/>
          <a:p>
            <a:fld id="{6129F02B-05BC-430A-A233-5B7337C5B711}" type="slidenum">
              <a:rPr lang="en-SG" smtClean="0"/>
              <a:t>8</a:t>
            </a:fld>
            <a:endParaRPr lang="en-SG"/>
          </a:p>
        </p:txBody>
      </p:sp>
    </p:spTree>
    <p:extLst>
      <p:ext uri="{BB962C8B-B14F-4D97-AF65-F5344CB8AC3E}">
        <p14:creationId xmlns:p14="http://schemas.microsoft.com/office/powerpoint/2010/main" val="171706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A06C-490C-4014-B4C4-7D26DE1C5A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3BC8D86-F86A-409E-9AA7-710F9CEE3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60B9EF2-67ED-4EBA-B319-180C05E3A838}"/>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5" name="Footer Placeholder 4">
            <a:extLst>
              <a:ext uri="{FF2B5EF4-FFF2-40B4-BE49-F238E27FC236}">
                <a16:creationId xmlns:a16="http://schemas.microsoft.com/office/drawing/2014/main" id="{C425BA1D-F873-4190-8ACE-A2A97B08914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8D0605A-29FF-478D-8A50-443A652984E9}"/>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323856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124-5CB7-4DF8-95B4-550007704AE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F080380-756F-4907-993F-B654F7D934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83D325-31B3-461C-B395-D4ABA63ABCF5}"/>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5" name="Footer Placeholder 4">
            <a:extLst>
              <a:ext uri="{FF2B5EF4-FFF2-40B4-BE49-F238E27FC236}">
                <a16:creationId xmlns:a16="http://schemas.microsoft.com/office/drawing/2014/main" id="{ED28C3CB-43F2-4CB4-B7DC-C201446B6A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CA974C-F8D2-4469-B491-DA3E85D635AD}"/>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9496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4582D-460F-402F-AA76-FDA5B3B82F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F183C06-A5CA-40D1-9162-2E673854B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A2F316-9ABB-44C7-AE64-B450E9E57F0D}"/>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5" name="Footer Placeholder 4">
            <a:extLst>
              <a:ext uri="{FF2B5EF4-FFF2-40B4-BE49-F238E27FC236}">
                <a16:creationId xmlns:a16="http://schemas.microsoft.com/office/drawing/2014/main" id="{84CF7076-1F9F-4FAA-A69D-3CBDCD49306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F39F18-CA6C-450B-9F9A-CAEAD9F07B17}"/>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44959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A2DB-65D4-4180-B20E-3BDE82C767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BC09B1C-35C3-49B0-815F-61233D3EA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6E393DE-AB8B-4E42-8503-45547CB7D4CD}"/>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5" name="Footer Placeholder 4">
            <a:extLst>
              <a:ext uri="{FF2B5EF4-FFF2-40B4-BE49-F238E27FC236}">
                <a16:creationId xmlns:a16="http://schemas.microsoft.com/office/drawing/2014/main" id="{000A5689-4F04-44CE-B95B-F7B31911C58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0FFD773-BDD6-4F27-AB8A-10C848FC503F}"/>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375790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B228-3806-4BFF-B8EE-2A7DFFCF6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AB15794-FD4E-4CA7-90B5-38E38C446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DD51DE-939C-4B5B-97EA-F8D8BE06B3C4}"/>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5" name="Footer Placeholder 4">
            <a:extLst>
              <a:ext uri="{FF2B5EF4-FFF2-40B4-BE49-F238E27FC236}">
                <a16:creationId xmlns:a16="http://schemas.microsoft.com/office/drawing/2014/main" id="{F493A55A-6BC6-486F-925F-C4BFBD0345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8F1A55-9FBB-40B8-89F1-74D00B2B37CC}"/>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341257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E174-A40F-4514-8F7D-D16C470B0CE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724C165-68E7-4888-AF95-3E23AC9BA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8AB1653-1636-4D71-8A2E-8860DF4C3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5EA746A-F9F1-4F25-8F75-3449AE909048}"/>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6" name="Footer Placeholder 5">
            <a:extLst>
              <a:ext uri="{FF2B5EF4-FFF2-40B4-BE49-F238E27FC236}">
                <a16:creationId xmlns:a16="http://schemas.microsoft.com/office/drawing/2014/main" id="{9781696E-5E3B-4CDC-92B1-36333F69BA9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D6F47C2-F4B8-4282-9F06-03DCFAD5972C}"/>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114603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5151-8E35-44C4-9B65-5530BD65BBF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6909C51-7199-4990-85F3-67455FBD9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0D7B9-4151-4D8E-AFF1-6EB59B265B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8E19513-BF2C-40F2-A25C-39E13E1917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82E29-32EE-495F-8B15-2AF0C045A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EC320E9-C848-4239-BAF7-4CB25FA57D1C}"/>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8" name="Footer Placeholder 7">
            <a:extLst>
              <a:ext uri="{FF2B5EF4-FFF2-40B4-BE49-F238E27FC236}">
                <a16:creationId xmlns:a16="http://schemas.microsoft.com/office/drawing/2014/main" id="{B86C829A-4DB2-41B3-9BDF-E6CA7D07C1F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FBE75DA-2BC2-4601-9D24-A7CA4F6B9197}"/>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305415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C255-2607-4EC9-A809-9401026B467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5DC1E41-5600-4A9A-82F2-775608D9C123}"/>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4" name="Footer Placeholder 3">
            <a:extLst>
              <a:ext uri="{FF2B5EF4-FFF2-40B4-BE49-F238E27FC236}">
                <a16:creationId xmlns:a16="http://schemas.microsoft.com/office/drawing/2014/main" id="{32386A50-BB05-4F2C-BC04-6CE0FFC712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F6CA7B1-1FFE-445B-ADEA-D59C9FA8F2E4}"/>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46656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3106B-9851-4DFB-8D8D-75A56754F558}"/>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3" name="Footer Placeholder 2">
            <a:extLst>
              <a:ext uri="{FF2B5EF4-FFF2-40B4-BE49-F238E27FC236}">
                <a16:creationId xmlns:a16="http://schemas.microsoft.com/office/drawing/2014/main" id="{61D5DBE6-A3A8-4152-B917-E6951CBAE93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D9B7F45-1600-4EB8-8C1D-8936E2713DCB}"/>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199929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66E5-0A94-4E9B-8E1C-2A784945F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74FCAC9-A2CD-4147-A1F4-B08903969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30248D4-FC61-4736-872B-A095DC42F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38D79-52D9-44CB-BD14-59AB5EE7A104}"/>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6" name="Footer Placeholder 5">
            <a:extLst>
              <a:ext uri="{FF2B5EF4-FFF2-40B4-BE49-F238E27FC236}">
                <a16:creationId xmlns:a16="http://schemas.microsoft.com/office/drawing/2014/main" id="{69739B8E-1BAB-4EA8-A55E-A7D714B0F75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88F595F-04CD-4B1E-AC91-2C4F2D8A8FCF}"/>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34664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C6A8-9B95-47A9-B436-A1DDC5758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ED8C11B-05BD-4700-8D8A-05E9C871B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3741C80-62F3-4866-B9C7-7CBE14200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DDEC2-5E4E-41BA-B917-A74569EFC5D4}"/>
              </a:ext>
            </a:extLst>
          </p:cNvPr>
          <p:cNvSpPr>
            <a:spLocks noGrp="1"/>
          </p:cNvSpPr>
          <p:nvPr>
            <p:ph type="dt" sz="half" idx="10"/>
          </p:nvPr>
        </p:nvSpPr>
        <p:spPr/>
        <p:txBody>
          <a:bodyPr/>
          <a:lstStyle/>
          <a:p>
            <a:fld id="{BDF4C3CA-D2EF-463C-99D3-653BA8898D58}" type="datetimeFigureOut">
              <a:rPr lang="en-SG" smtClean="0"/>
              <a:t>13/8/2021</a:t>
            </a:fld>
            <a:endParaRPr lang="en-SG"/>
          </a:p>
        </p:txBody>
      </p:sp>
      <p:sp>
        <p:nvSpPr>
          <p:cNvPr id="6" name="Footer Placeholder 5">
            <a:extLst>
              <a:ext uri="{FF2B5EF4-FFF2-40B4-BE49-F238E27FC236}">
                <a16:creationId xmlns:a16="http://schemas.microsoft.com/office/drawing/2014/main" id="{FC06EB74-3437-42DF-BBC9-2A2FD9F9DC7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8EAD396-AEEA-4BD5-8B8F-E3965B49245B}"/>
              </a:ext>
            </a:extLst>
          </p:cNvPr>
          <p:cNvSpPr>
            <a:spLocks noGrp="1"/>
          </p:cNvSpPr>
          <p:nvPr>
            <p:ph type="sldNum" sz="quarter" idx="12"/>
          </p:nvPr>
        </p:nvSpPr>
        <p:spPr/>
        <p:txBody>
          <a:bodyPr/>
          <a:lstStyle/>
          <a:p>
            <a:fld id="{CB24613A-DCAA-40CC-A0E9-B3AF8B682FD4}" type="slidenum">
              <a:rPr lang="en-SG" smtClean="0"/>
              <a:t>‹#›</a:t>
            </a:fld>
            <a:endParaRPr lang="en-SG"/>
          </a:p>
        </p:txBody>
      </p:sp>
    </p:spTree>
    <p:extLst>
      <p:ext uri="{BB962C8B-B14F-4D97-AF65-F5344CB8AC3E}">
        <p14:creationId xmlns:p14="http://schemas.microsoft.com/office/powerpoint/2010/main" val="29060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82D74-FD35-4704-B3B6-7A024FF30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F841723-7B3C-4602-949F-0D76FA854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F228CBD-453D-47BC-964F-C8A66D3196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4C3CA-D2EF-463C-99D3-653BA8898D58}" type="datetimeFigureOut">
              <a:rPr lang="en-SG" smtClean="0"/>
              <a:t>13/8/2021</a:t>
            </a:fld>
            <a:endParaRPr lang="en-SG"/>
          </a:p>
        </p:txBody>
      </p:sp>
      <p:sp>
        <p:nvSpPr>
          <p:cNvPr id="5" name="Footer Placeholder 4">
            <a:extLst>
              <a:ext uri="{FF2B5EF4-FFF2-40B4-BE49-F238E27FC236}">
                <a16:creationId xmlns:a16="http://schemas.microsoft.com/office/drawing/2014/main" id="{E6EB8EC2-0E24-477C-B5FF-0567F1081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D0BA566-9B31-48CF-836C-2F78C44B1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4613A-DCAA-40CC-A0E9-B3AF8B682FD4}" type="slidenum">
              <a:rPr lang="en-SG" smtClean="0"/>
              <a:t>‹#›</a:t>
            </a:fld>
            <a:endParaRPr lang="en-SG"/>
          </a:p>
        </p:txBody>
      </p:sp>
    </p:spTree>
    <p:extLst>
      <p:ext uri="{BB962C8B-B14F-4D97-AF65-F5344CB8AC3E}">
        <p14:creationId xmlns:p14="http://schemas.microsoft.com/office/powerpoint/2010/main" val="334947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hain&#10;&#10;Description automatically generated">
            <a:extLst>
              <a:ext uri="{FF2B5EF4-FFF2-40B4-BE49-F238E27FC236}">
                <a16:creationId xmlns:a16="http://schemas.microsoft.com/office/drawing/2014/main" id="{D91E86E0-7E60-4157-A5AA-9135B81D67EE}"/>
              </a:ext>
            </a:extLst>
          </p:cNvPr>
          <p:cNvPicPr>
            <a:picLocks noChangeAspect="1"/>
          </p:cNvPicPr>
          <p:nvPr/>
        </p:nvPicPr>
        <p:blipFill rotWithShape="1">
          <a:blip r:embed="rId2">
            <a:extLst>
              <a:ext uri="{28A0092B-C50C-407E-A947-70E740481C1C}">
                <a14:useLocalDpi xmlns:a14="http://schemas.microsoft.com/office/drawing/2010/main" val="0"/>
              </a:ext>
            </a:extLst>
          </a:blip>
          <a:srcRect t="8181" b="1819"/>
          <a:stretch/>
        </p:blipFill>
        <p:spPr>
          <a:xfrm>
            <a:off x="20" y="10"/>
            <a:ext cx="12191980" cy="6857990"/>
          </a:xfrm>
          <a:prstGeom prst="rect">
            <a:avLst/>
          </a:prstGeom>
        </p:spPr>
      </p:pic>
      <p:sp>
        <p:nvSpPr>
          <p:cNvPr id="1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Subtitle 2">
            <a:extLst>
              <a:ext uri="{FF2B5EF4-FFF2-40B4-BE49-F238E27FC236}">
                <a16:creationId xmlns:a16="http://schemas.microsoft.com/office/drawing/2014/main" id="{27B315F9-0759-41D9-BCCB-DD7520070BE5}"/>
              </a:ext>
            </a:extLst>
          </p:cNvPr>
          <p:cNvSpPr>
            <a:spLocks noGrp="1"/>
          </p:cNvSpPr>
          <p:nvPr>
            <p:ph type="subTitle" idx="1"/>
          </p:nvPr>
        </p:nvSpPr>
        <p:spPr>
          <a:xfrm>
            <a:off x="7782910" y="5242675"/>
            <a:ext cx="4330262" cy="683284"/>
          </a:xfrm>
        </p:spPr>
        <p:txBody>
          <a:bodyPr>
            <a:normAutofit/>
          </a:bodyPr>
          <a:lstStyle/>
          <a:p>
            <a:r>
              <a:rPr lang="en-SG" sz="2000" dirty="0"/>
              <a:t>IOD – </a:t>
            </a:r>
            <a:r>
              <a:rPr lang="en-SG" sz="2000" dirty="0" err="1"/>
              <a:t>MiniProject</a:t>
            </a:r>
            <a:r>
              <a:rPr lang="en-SG" sz="2000" dirty="0"/>
              <a:t> 2 | Jeff</a:t>
            </a:r>
          </a:p>
        </p:txBody>
      </p:sp>
      <p:cxnSp>
        <p:nvCxnSpPr>
          <p:cNvPr id="19" name="Straight Connector 1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CBA9BBD9-EB2F-4E3D-AA9D-EA5BC35F0416}"/>
              </a:ext>
            </a:extLst>
          </p:cNvPr>
          <p:cNvSpPr txBox="1">
            <a:spLocks/>
          </p:cNvSpPr>
          <p:nvPr/>
        </p:nvSpPr>
        <p:spPr>
          <a:xfrm>
            <a:off x="7861738" y="4321628"/>
            <a:ext cx="4330262" cy="6832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sz="2000" dirty="0"/>
              <a:t>Predicting Does it Rain Tomorrow</a:t>
            </a:r>
          </a:p>
        </p:txBody>
      </p:sp>
    </p:spTree>
    <p:extLst>
      <p:ext uri="{BB962C8B-B14F-4D97-AF65-F5344CB8AC3E}">
        <p14:creationId xmlns:p14="http://schemas.microsoft.com/office/powerpoint/2010/main" val="349440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4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4247385"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4</a:t>
            </a:r>
            <a:r>
              <a:rPr lang="en-US" sz="3400" kern="1200" dirty="0">
                <a:solidFill>
                  <a:schemeClr val="bg1"/>
                </a:solidFill>
                <a:latin typeface="+mj-lt"/>
                <a:ea typeface="+mj-ea"/>
                <a:cs typeface="+mj-cs"/>
              </a:rPr>
              <a:t>.4 Model Implementation</a:t>
            </a:r>
          </a:p>
        </p:txBody>
      </p:sp>
      <p:sp>
        <p:nvSpPr>
          <p:cNvPr id="10" name="TextBox 9">
            <a:extLst>
              <a:ext uri="{FF2B5EF4-FFF2-40B4-BE49-F238E27FC236}">
                <a16:creationId xmlns:a16="http://schemas.microsoft.com/office/drawing/2014/main" id="{2F3EB247-44F3-491E-93BF-AB52F45C811F}"/>
              </a:ext>
            </a:extLst>
          </p:cNvPr>
          <p:cNvSpPr txBox="1"/>
          <p:nvPr/>
        </p:nvSpPr>
        <p:spPr>
          <a:xfrm>
            <a:off x="620399" y="1571553"/>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Logistic Regression performed the best against KNN. </a:t>
            </a:r>
          </a:p>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indent="-228600">
              <a:lnSpc>
                <a:spcPct val="90000"/>
              </a:lnSpc>
              <a:spcAft>
                <a:spcPts val="600"/>
              </a:spcAft>
              <a:buFont typeface="Arial" panose="020B0604020202020204" pitchFamily="34" charset="0"/>
              <a:buChar char="•"/>
            </a:pPr>
            <a:endParaRPr lang="en-US" b="0" i="0" dirty="0">
              <a:solidFill>
                <a:schemeClr val="bg1">
                  <a:alpha val="60000"/>
                </a:schemeClr>
              </a:solidFill>
              <a:effectLst/>
            </a:endParaRPr>
          </a:p>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Conclusion:</a:t>
            </a:r>
          </a:p>
          <a:p>
            <a:pPr>
              <a:lnSpc>
                <a:spcPct val="90000"/>
              </a:lnSpc>
              <a:spcAft>
                <a:spcPts val="600"/>
              </a:spcAft>
            </a:pPr>
            <a:r>
              <a:rPr lang="en-US" dirty="0">
                <a:solidFill>
                  <a:schemeClr val="bg1">
                    <a:alpha val="60000"/>
                  </a:schemeClr>
                </a:solidFill>
              </a:rPr>
              <a:t>Humidity has a strong correlation with the target variable. However, with further exploration we observed that Humidity at 9 AM and 3 PM are strongly related (based on the heatmap). We also observed that </a:t>
            </a:r>
            <a:r>
              <a:rPr lang="en-US" dirty="0" err="1">
                <a:solidFill>
                  <a:schemeClr val="bg1">
                    <a:alpha val="60000"/>
                  </a:schemeClr>
                </a:solidFill>
              </a:rPr>
              <a:t>Raintoday</a:t>
            </a:r>
            <a:r>
              <a:rPr lang="en-US" dirty="0">
                <a:solidFill>
                  <a:schemeClr val="bg1">
                    <a:alpha val="60000"/>
                  </a:schemeClr>
                </a:solidFill>
              </a:rPr>
              <a:t> and </a:t>
            </a:r>
            <a:r>
              <a:rPr lang="en-US" dirty="0" err="1">
                <a:solidFill>
                  <a:schemeClr val="bg1">
                    <a:alpha val="60000"/>
                  </a:schemeClr>
                </a:solidFill>
              </a:rPr>
              <a:t>RainTomorrow</a:t>
            </a:r>
            <a:r>
              <a:rPr lang="en-US" dirty="0">
                <a:solidFill>
                  <a:schemeClr val="bg1">
                    <a:alpha val="60000"/>
                  </a:schemeClr>
                </a:solidFill>
              </a:rPr>
              <a:t> are related. </a:t>
            </a:r>
            <a:endParaRPr lang="en-US" b="0" i="0" dirty="0">
              <a:solidFill>
                <a:schemeClr val="bg1">
                  <a:alpha val="60000"/>
                </a:schemeClr>
              </a:solidFill>
              <a:effectLst/>
            </a:endParaRPr>
          </a:p>
          <a:p>
            <a:pPr indent="-228600">
              <a:lnSpc>
                <a:spcPct val="90000"/>
              </a:lnSpc>
              <a:spcAft>
                <a:spcPts val="600"/>
              </a:spcAft>
              <a:buFont typeface="Arial" panose="020B0604020202020204" pitchFamily="34" charset="0"/>
              <a:buChar char="•"/>
            </a:pPr>
            <a:endParaRPr lang="en-US" b="0" i="0" dirty="0">
              <a:solidFill>
                <a:schemeClr val="bg1">
                  <a:alpha val="60000"/>
                </a:schemeClr>
              </a:solidFill>
              <a:effectLst/>
            </a:endParaRPr>
          </a:p>
          <a:p>
            <a:pPr>
              <a:lnSpc>
                <a:spcPct val="90000"/>
              </a:lnSpc>
              <a:spcAft>
                <a:spcPts val="600"/>
              </a:spcAft>
            </a:pPr>
            <a:endParaRPr lang="en-US" sz="1500" dirty="0">
              <a:solidFill>
                <a:schemeClr val="bg1"/>
              </a:solidFill>
            </a:endParaRPr>
          </a:p>
        </p:txBody>
      </p:sp>
      <p:pic>
        <p:nvPicPr>
          <p:cNvPr id="6" name="Picture 5" descr="Chart, histogram&#10;&#10;Description automatically generated">
            <a:extLst>
              <a:ext uri="{FF2B5EF4-FFF2-40B4-BE49-F238E27FC236}">
                <a16:creationId xmlns:a16="http://schemas.microsoft.com/office/drawing/2014/main" id="{EC150DEA-BDF1-4135-A7A9-A28B0412021F}"/>
              </a:ext>
            </a:extLst>
          </p:cNvPr>
          <p:cNvPicPr>
            <a:picLocks noChangeAspect="1"/>
          </p:cNvPicPr>
          <p:nvPr/>
        </p:nvPicPr>
        <p:blipFill>
          <a:blip r:embed="rId2"/>
          <a:stretch>
            <a:fillRect/>
          </a:stretch>
        </p:blipFill>
        <p:spPr>
          <a:xfrm>
            <a:off x="5723106" y="426128"/>
            <a:ext cx="5302960" cy="5253245"/>
          </a:xfrm>
          <a:prstGeom prst="rect">
            <a:avLst/>
          </a:prstGeom>
        </p:spPr>
      </p:pic>
    </p:spTree>
    <p:extLst>
      <p:ext uri="{BB962C8B-B14F-4D97-AF65-F5344CB8AC3E}">
        <p14:creationId xmlns:p14="http://schemas.microsoft.com/office/powerpoint/2010/main" val="188781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2F3EB247-44F3-491E-93BF-AB52F45C811F}"/>
              </a:ext>
            </a:extLst>
          </p:cNvPr>
          <p:cNvSpPr txBox="1"/>
          <p:nvPr/>
        </p:nvSpPr>
        <p:spPr>
          <a:xfrm>
            <a:off x="2094092" y="2974225"/>
            <a:ext cx="3384000" cy="4853029"/>
          </a:xfrm>
          <a:prstGeom prst="rect">
            <a:avLst/>
          </a:prstGeom>
        </p:spPr>
        <p:txBody>
          <a:bodyPr vert="horz" lIns="91440" tIns="45720" rIns="91440" bIns="45720" rtlCol="0">
            <a:noAutofit/>
          </a:bodyPr>
          <a:lstStyle/>
          <a:p>
            <a:pPr>
              <a:lnSpc>
                <a:spcPct val="90000"/>
              </a:lnSpc>
              <a:spcAft>
                <a:spcPts val="600"/>
              </a:spcAft>
            </a:pPr>
            <a:r>
              <a:rPr lang="en-US" sz="4000" b="1" i="1" dirty="0">
                <a:solidFill>
                  <a:schemeClr val="bg1">
                    <a:alpha val="60000"/>
                  </a:schemeClr>
                </a:solidFill>
                <a:effectLst/>
              </a:rPr>
              <a:t>Thank you</a:t>
            </a:r>
          </a:p>
          <a:p>
            <a:pPr>
              <a:lnSpc>
                <a:spcPct val="90000"/>
              </a:lnSpc>
              <a:spcAft>
                <a:spcPts val="600"/>
              </a:spcAft>
            </a:pPr>
            <a:endParaRPr lang="en-US" sz="1500" dirty="0">
              <a:solidFill>
                <a:schemeClr val="bg1"/>
              </a:solidFill>
            </a:endParaRPr>
          </a:p>
        </p:txBody>
      </p:sp>
    </p:spTree>
    <p:extLst>
      <p:ext uri="{BB962C8B-B14F-4D97-AF65-F5344CB8AC3E}">
        <p14:creationId xmlns:p14="http://schemas.microsoft.com/office/powerpoint/2010/main" val="28982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3956977"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kern="1200" dirty="0">
                <a:solidFill>
                  <a:schemeClr val="bg1"/>
                </a:solidFill>
                <a:latin typeface="+mj-lt"/>
                <a:ea typeface="+mj-ea"/>
                <a:cs typeface="+mj-cs"/>
              </a:rPr>
              <a:t>1  Introduction</a:t>
            </a:r>
          </a:p>
        </p:txBody>
      </p:sp>
      <p:sp>
        <p:nvSpPr>
          <p:cNvPr id="10" name="TextBox 9">
            <a:extLst>
              <a:ext uri="{FF2B5EF4-FFF2-40B4-BE49-F238E27FC236}">
                <a16:creationId xmlns:a16="http://schemas.microsoft.com/office/drawing/2014/main" id="{2F3EB247-44F3-491E-93BF-AB52F45C811F}"/>
              </a:ext>
            </a:extLst>
          </p:cNvPr>
          <p:cNvSpPr txBox="1"/>
          <p:nvPr/>
        </p:nvSpPr>
        <p:spPr>
          <a:xfrm>
            <a:off x="497496" y="842902"/>
            <a:ext cx="3843084" cy="457247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Rainfall prediction is one of the challenging and uncertain tasks which has a significant impact on human society. Timely and accurate predictions can help to proactively reduce human and financial loss. </a:t>
            </a:r>
          </a:p>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The location is a town called Broken Hill, in the far west of New South Wales of Australia. Broken Hill experiences some seasonal variation in monthly rainfall Throughout the year, in Broken Hill, there are 59.8 rainfall days.</a:t>
            </a:r>
            <a:r>
              <a:rPr lang="en-US" b="0" i="0" dirty="0">
                <a:solidFill>
                  <a:schemeClr val="bg1"/>
                </a:solidFill>
                <a:effectLst/>
              </a:rPr>
              <a:t> </a:t>
            </a:r>
            <a:endParaRPr lang="en-US" dirty="0">
              <a:solidFill>
                <a:schemeClr val="bg1"/>
              </a:solidFill>
            </a:endParaRPr>
          </a:p>
        </p:txBody>
      </p:sp>
      <p:pic>
        <p:nvPicPr>
          <p:cNvPr id="8" name="Picture 7" descr="Map&#10;&#10;Description automatically generated">
            <a:extLst>
              <a:ext uri="{FF2B5EF4-FFF2-40B4-BE49-F238E27FC236}">
                <a16:creationId xmlns:a16="http://schemas.microsoft.com/office/drawing/2014/main" id="{5430F75C-5373-487E-8A2E-60B3DE04B8EB}"/>
              </a:ext>
            </a:extLst>
          </p:cNvPr>
          <p:cNvPicPr>
            <a:picLocks noChangeAspect="1"/>
          </p:cNvPicPr>
          <p:nvPr/>
        </p:nvPicPr>
        <p:blipFill>
          <a:blip r:embed="rId3"/>
          <a:stretch>
            <a:fillRect/>
          </a:stretch>
        </p:blipFill>
        <p:spPr>
          <a:xfrm>
            <a:off x="8362194" y="223226"/>
            <a:ext cx="3507077" cy="3016086"/>
          </a:xfrm>
          <a:prstGeom prst="rect">
            <a:avLst/>
          </a:prstGeom>
        </p:spPr>
      </p:pic>
      <p:pic>
        <p:nvPicPr>
          <p:cNvPr id="13" name="Picture 12" descr="Map&#10;&#10;Description automatically generated">
            <a:extLst>
              <a:ext uri="{FF2B5EF4-FFF2-40B4-BE49-F238E27FC236}">
                <a16:creationId xmlns:a16="http://schemas.microsoft.com/office/drawing/2014/main" id="{EE1D7E75-C04A-4F92-9C1C-EE426B7E8F0E}"/>
              </a:ext>
            </a:extLst>
          </p:cNvPr>
          <p:cNvPicPr>
            <a:picLocks noChangeAspect="1"/>
          </p:cNvPicPr>
          <p:nvPr/>
        </p:nvPicPr>
        <p:blipFill>
          <a:blip r:embed="rId4"/>
          <a:stretch>
            <a:fillRect/>
          </a:stretch>
        </p:blipFill>
        <p:spPr>
          <a:xfrm>
            <a:off x="5141787" y="3462537"/>
            <a:ext cx="3683021" cy="3172237"/>
          </a:xfrm>
          <a:prstGeom prst="rect">
            <a:avLst/>
          </a:prstGeom>
        </p:spPr>
      </p:pic>
    </p:spTree>
    <p:extLst>
      <p:ext uri="{BB962C8B-B14F-4D97-AF65-F5344CB8AC3E}">
        <p14:creationId xmlns:p14="http://schemas.microsoft.com/office/powerpoint/2010/main" val="44797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3956977"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2</a:t>
            </a:r>
            <a:r>
              <a:rPr lang="en-US" sz="3400" kern="1200" dirty="0">
                <a:solidFill>
                  <a:schemeClr val="bg1"/>
                </a:solidFill>
                <a:latin typeface="+mj-lt"/>
                <a:ea typeface="+mj-ea"/>
                <a:cs typeface="+mj-cs"/>
              </a:rPr>
              <a:t>  Stakeholder</a:t>
            </a:r>
          </a:p>
        </p:txBody>
      </p:sp>
      <p:sp>
        <p:nvSpPr>
          <p:cNvPr id="10" name="TextBox 9">
            <a:extLst>
              <a:ext uri="{FF2B5EF4-FFF2-40B4-BE49-F238E27FC236}">
                <a16:creationId xmlns:a16="http://schemas.microsoft.com/office/drawing/2014/main" id="{2F3EB247-44F3-491E-93BF-AB52F45C811F}"/>
              </a:ext>
            </a:extLst>
          </p:cNvPr>
          <p:cNvSpPr txBox="1"/>
          <p:nvPr/>
        </p:nvSpPr>
        <p:spPr>
          <a:xfrm>
            <a:off x="497496" y="842901"/>
            <a:ext cx="3843084"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Mining Company.</a:t>
            </a:r>
          </a:p>
          <a:p>
            <a:pPr indent="-228600">
              <a:lnSpc>
                <a:spcPct val="90000"/>
              </a:lnSpc>
              <a:spcAft>
                <a:spcPts val="600"/>
              </a:spcAft>
              <a:buFont typeface="Arial" panose="020B0604020202020204" pitchFamily="34" charset="0"/>
              <a:buChar char="•"/>
            </a:pPr>
            <a:r>
              <a:rPr lang="en-US" dirty="0">
                <a:solidFill>
                  <a:schemeClr val="bg1">
                    <a:alpha val="60000"/>
                  </a:schemeClr>
                </a:solidFill>
              </a:rPr>
              <a:t>Satellite Operator.</a:t>
            </a:r>
          </a:p>
          <a:p>
            <a:pPr indent="-228600">
              <a:lnSpc>
                <a:spcPct val="90000"/>
              </a:lnSpc>
              <a:spcAft>
                <a:spcPts val="600"/>
              </a:spcAft>
              <a:buFont typeface="Arial" panose="020B0604020202020204" pitchFamily="34" charset="0"/>
              <a:buChar char="•"/>
            </a:pPr>
            <a:r>
              <a:rPr lang="en-US" dirty="0">
                <a:solidFill>
                  <a:schemeClr val="bg1">
                    <a:alpha val="60000"/>
                  </a:schemeClr>
                </a:solidFill>
              </a:rPr>
              <a:t>Local residents</a:t>
            </a:r>
          </a:p>
        </p:txBody>
      </p:sp>
      <p:pic>
        <p:nvPicPr>
          <p:cNvPr id="6" name="Picture 5" descr="A picture containing rock, outdoor, nature, mountain&#10;&#10;Description automatically generated">
            <a:extLst>
              <a:ext uri="{FF2B5EF4-FFF2-40B4-BE49-F238E27FC236}">
                <a16:creationId xmlns:a16="http://schemas.microsoft.com/office/drawing/2014/main" id="{B78B9C74-E714-4CC6-9905-8FF11247C4C9}"/>
              </a:ext>
            </a:extLst>
          </p:cNvPr>
          <p:cNvPicPr>
            <a:picLocks noChangeAspect="1"/>
          </p:cNvPicPr>
          <p:nvPr/>
        </p:nvPicPr>
        <p:blipFill>
          <a:blip r:embed="rId3"/>
          <a:stretch>
            <a:fillRect/>
          </a:stretch>
        </p:blipFill>
        <p:spPr>
          <a:xfrm>
            <a:off x="5718926" y="3176336"/>
            <a:ext cx="2203046" cy="3304569"/>
          </a:xfrm>
          <a:prstGeom prst="rect">
            <a:avLst/>
          </a:prstGeom>
        </p:spPr>
      </p:pic>
      <p:pic>
        <p:nvPicPr>
          <p:cNvPr id="12" name="Picture 11" descr="A picture containing sky, outdoor, sunset, distance&#10;&#10;Description automatically generated">
            <a:extLst>
              <a:ext uri="{FF2B5EF4-FFF2-40B4-BE49-F238E27FC236}">
                <a16:creationId xmlns:a16="http://schemas.microsoft.com/office/drawing/2014/main" id="{D74A448F-3087-40E7-B454-E560C6F04C04}"/>
              </a:ext>
            </a:extLst>
          </p:cNvPr>
          <p:cNvPicPr>
            <a:picLocks noChangeAspect="1"/>
          </p:cNvPicPr>
          <p:nvPr/>
        </p:nvPicPr>
        <p:blipFill>
          <a:blip r:embed="rId4"/>
          <a:stretch>
            <a:fillRect/>
          </a:stretch>
        </p:blipFill>
        <p:spPr>
          <a:xfrm>
            <a:off x="6208295" y="232715"/>
            <a:ext cx="4952782" cy="2367936"/>
          </a:xfrm>
          <a:prstGeom prst="rect">
            <a:avLst/>
          </a:prstGeom>
        </p:spPr>
      </p:pic>
      <p:pic>
        <p:nvPicPr>
          <p:cNvPr id="15" name="Picture 14" descr="A satellite dish on a roof&#10;&#10;Description automatically generated with low confidence">
            <a:extLst>
              <a:ext uri="{FF2B5EF4-FFF2-40B4-BE49-F238E27FC236}">
                <a16:creationId xmlns:a16="http://schemas.microsoft.com/office/drawing/2014/main" id="{921A6506-91E1-4155-93A6-FAFEBBFD2DBA}"/>
              </a:ext>
            </a:extLst>
          </p:cNvPr>
          <p:cNvPicPr>
            <a:picLocks noChangeAspect="1"/>
          </p:cNvPicPr>
          <p:nvPr/>
        </p:nvPicPr>
        <p:blipFill>
          <a:blip r:embed="rId5"/>
          <a:stretch>
            <a:fillRect/>
          </a:stretch>
        </p:blipFill>
        <p:spPr>
          <a:xfrm>
            <a:off x="8192093" y="4032020"/>
            <a:ext cx="2968984" cy="1898416"/>
          </a:xfrm>
          <a:prstGeom prst="rect">
            <a:avLst/>
          </a:prstGeom>
        </p:spPr>
      </p:pic>
    </p:spTree>
    <p:extLst>
      <p:ext uri="{BB962C8B-B14F-4D97-AF65-F5344CB8AC3E}">
        <p14:creationId xmlns:p14="http://schemas.microsoft.com/office/powerpoint/2010/main" val="16113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3956977"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kern="1200" dirty="0">
                <a:solidFill>
                  <a:schemeClr val="bg1"/>
                </a:solidFill>
                <a:latin typeface="+mj-lt"/>
                <a:ea typeface="+mj-ea"/>
                <a:cs typeface="+mj-cs"/>
              </a:rPr>
              <a:t>3  Use Case</a:t>
            </a:r>
          </a:p>
        </p:txBody>
      </p:sp>
      <p:sp>
        <p:nvSpPr>
          <p:cNvPr id="10" name="TextBox 9">
            <a:extLst>
              <a:ext uri="{FF2B5EF4-FFF2-40B4-BE49-F238E27FC236}">
                <a16:creationId xmlns:a16="http://schemas.microsoft.com/office/drawing/2014/main" id="{2F3EB247-44F3-491E-93BF-AB52F45C811F}"/>
              </a:ext>
            </a:extLst>
          </p:cNvPr>
          <p:cNvSpPr txBox="1"/>
          <p:nvPr/>
        </p:nvSpPr>
        <p:spPr>
          <a:xfrm>
            <a:off x="622384" y="970721"/>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The dataset contains daily weather observation taken from </a:t>
            </a:r>
            <a:r>
              <a:rPr lang="en-US" dirty="0">
                <a:solidFill>
                  <a:schemeClr val="bg1">
                    <a:alpha val="60000"/>
                  </a:schemeClr>
                </a:solidFill>
              </a:rPr>
              <a:t>a weather station in BHI airport for the past 14 months.  The daily observations are available from http://www.bom.gov.au/climate/data.</a:t>
            </a:r>
          </a:p>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It </a:t>
            </a:r>
            <a:r>
              <a:rPr lang="en-US" b="0" i="0" dirty="0">
                <a:solidFill>
                  <a:schemeClr val="bg1">
                    <a:alpha val="60000"/>
                  </a:schemeClr>
                </a:solidFill>
                <a:effectLst/>
              </a:rPr>
              <a:t>consists of 20 features and 408 rows. </a:t>
            </a:r>
          </a:p>
          <a:p>
            <a:pPr>
              <a:lnSpc>
                <a:spcPct val="90000"/>
              </a:lnSpc>
              <a:spcAft>
                <a:spcPts val="600"/>
              </a:spcAft>
            </a:pPr>
            <a:endParaRPr lang="en-US" sz="1500" dirty="0">
              <a:solidFill>
                <a:schemeClr val="bg1">
                  <a:alpha val="60000"/>
                </a:schemeClr>
              </a:solidFill>
            </a:endParaRPr>
          </a:p>
          <a:p>
            <a:pPr>
              <a:lnSpc>
                <a:spcPct val="90000"/>
              </a:lnSpc>
              <a:spcAft>
                <a:spcPts val="600"/>
              </a:spcAft>
            </a:pPr>
            <a:endParaRPr lang="en-US" sz="1500" dirty="0">
              <a:solidFill>
                <a:schemeClr val="bg1"/>
              </a:solidFill>
            </a:endParaRPr>
          </a:p>
        </p:txBody>
      </p:sp>
      <p:graphicFrame>
        <p:nvGraphicFramePr>
          <p:cNvPr id="9" name="Table 8">
            <a:extLst>
              <a:ext uri="{FF2B5EF4-FFF2-40B4-BE49-F238E27FC236}">
                <a16:creationId xmlns:a16="http://schemas.microsoft.com/office/drawing/2014/main" id="{537F3372-3AC3-41D8-B242-5005B974E444}"/>
              </a:ext>
            </a:extLst>
          </p:cNvPr>
          <p:cNvGraphicFramePr>
            <a:graphicFrameLocks noGrp="1"/>
          </p:cNvGraphicFramePr>
          <p:nvPr>
            <p:extLst>
              <p:ext uri="{D42A27DB-BD31-4B8C-83A1-F6EECF244321}">
                <p14:modId xmlns:p14="http://schemas.microsoft.com/office/powerpoint/2010/main" val="2639072832"/>
              </p:ext>
            </p:extLst>
          </p:nvPr>
        </p:nvGraphicFramePr>
        <p:xfrm>
          <a:off x="5140171" y="674703"/>
          <a:ext cx="6542843" cy="5442018"/>
        </p:xfrm>
        <a:graphic>
          <a:graphicData uri="http://schemas.openxmlformats.org/drawingml/2006/table">
            <a:tbl>
              <a:tblPr/>
              <a:tblGrid>
                <a:gridCol w="2042945">
                  <a:extLst>
                    <a:ext uri="{9D8B030D-6E8A-4147-A177-3AD203B41FA5}">
                      <a16:colId xmlns:a16="http://schemas.microsoft.com/office/drawing/2014/main" val="2262242017"/>
                    </a:ext>
                  </a:extLst>
                </a:gridCol>
                <a:gridCol w="4499898">
                  <a:extLst>
                    <a:ext uri="{9D8B030D-6E8A-4147-A177-3AD203B41FA5}">
                      <a16:colId xmlns:a16="http://schemas.microsoft.com/office/drawing/2014/main" val="2002886"/>
                    </a:ext>
                  </a:extLst>
                </a:gridCol>
              </a:tblGrid>
              <a:tr h="443417">
                <a:tc gridSpan="2">
                  <a:txBody>
                    <a:bodyPr/>
                    <a:lstStyle/>
                    <a:p>
                      <a:pPr algn="ctr" fontAlgn="ctr">
                        <a:spcBef>
                          <a:spcPts val="0"/>
                        </a:spcBef>
                        <a:spcAft>
                          <a:spcPts val="0"/>
                        </a:spcAft>
                      </a:pPr>
                      <a:r>
                        <a:rPr lang="en-SG" sz="1600" b="1" i="0" u="none" strike="noStrike" dirty="0">
                          <a:solidFill>
                            <a:schemeClr val="bg1"/>
                          </a:solidFill>
                          <a:effectLst/>
                          <a:latin typeface="Calibri" panose="020F0502020204030204" pitchFamily="34" charset="0"/>
                        </a:rPr>
                        <a:t>Dataset Description</a:t>
                      </a:r>
                      <a:endParaRPr lang="en-SG" sz="1600" b="0" i="0" u="none" strike="noStrike" dirty="0">
                        <a:solidFill>
                          <a:schemeClr val="bg1"/>
                        </a:solidFill>
                        <a:effectLst/>
                        <a:latin typeface="Arial" panose="020B0604020202020204" pitchFamily="34" charset="0"/>
                      </a:endParaRPr>
                    </a:p>
                  </a:txBody>
                  <a:tcPr marL="85731" marR="85731" marT="42866" marB="4286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hMerge="1">
                  <a:txBody>
                    <a:bodyPr/>
                    <a:lstStyle/>
                    <a:p>
                      <a:endParaRPr lang="en-SG"/>
                    </a:p>
                  </a:txBody>
                  <a:tcPr/>
                </a:tc>
                <a:extLst>
                  <a:ext uri="{0D108BD9-81ED-4DB2-BD59-A6C34878D82A}">
                    <a16:rowId xmlns:a16="http://schemas.microsoft.com/office/drawing/2014/main" val="63095836"/>
                  </a:ext>
                </a:extLst>
              </a:tr>
              <a:tr h="276169">
                <a:tc>
                  <a:txBody>
                    <a:bodyPr/>
                    <a:lstStyle/>
                    <a:p>
                      <a:pPr algn="ctr" fontAlgn="b">
                        <a:spcBef>
                          <a:spcPts val="0"/>
                        </a:spcBef>
                        <a:spcAft>
                          <a:spcPts val="0"/>
                        </a:spcAft>
                      </a:pPr>
                      <a:r>
                        <a:rPr lang="en-SG" sz="1300" b="1" i="0" u="none" strike="noStrike">
                          <a:solidFill>
                            <a:srgbClr val="000000"/>
                          </a:solidFill>
                          <a:effectLst/>
                          <a:latin typeface="Calibri" panose="020F0502020204030204" pitchFamily="34" charset="0"/>
                        </a:rPr>
                        <a:t>Feature</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SG" sz="1300" b="1" i="0" u="none" strike="noStrike">
                          <a:solidFill>
                            <a:srgbClr val="000000"/>
                          </a:solidFill>
                          <a:effectLst/>
                          <a:latin typeface="Calibri" panose="020F0502020204030204" pitchFamily="34" charset="0"/>
                        </a:rPr>
                        <a:t>Description</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911576"/>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Date</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 The date of observation</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107781"/>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MinTemp</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 The minimum temperature in degrees celsius</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162244"/>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MaxTemp</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The maximum temperature in degrees celsius</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294802"/>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Rainfall</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 The amount of rainfall recorded for the day in mm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71916"/>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Evaporation</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 The so-called Class A pan evaporation (mm) in the 24 hours to 9am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669517"/>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Sunshine</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The number of hours of bright sunshine in the day.</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370766"/>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WindGustDir</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The direction of the strongest wind gust in the 24 hours to midnight</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887724"/>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WindGustSpeed</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The speed (km/h) of the strongest wind gust in the 24 hours to midnight</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4684446"/>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WindDir9am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Direction of the wind at 9am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796773"/>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WindDir3pm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Direction of the wind at 3pm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500314"/>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WindSpeed9am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Wind speed (km/hr) averaged over 10 minutes prior to 9am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998248"/>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WindSpeed3pm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Wind speed (km/hr) averaged over 10 minutes prior to 3pm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8869529"/>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Humidity9am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Humidity (percent) at 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972960"/>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Humidity3pm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Humidity (percent) at 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712024"/>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Pressure9am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Atmospheric pressure (hpa) reduced to mean sea level at 9am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396169"/>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Pressure3pm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Atmospheric pressure (hpa) reduced to mean sea level at 3pm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007809"/>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Cloud9am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Fraction of sky obscured by cloud at 9am.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2926962"/>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Cloud3pm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Fraction of sky obscured by cloud at 3pm.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933462"/>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Temp9am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Temperature (degrees C) at 9am</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937727"/>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Temp3pm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Temperature (degrees C) at 3pm</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315563"/>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RainToday</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1 if precipitation exceeds 1mm, otherwise 0</a:t>
                      </a:r>
                      <a:endParaRPr lang="en-US"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917271"/>
                  </a:ext>
                </a:extLst>
              </a:tr>
              <a:tr h="214656">
                <a:tc>
                  <a:txBody>
                    <a:bodyPr/>
                    <a:lstStyle/>
                    <a:p>
                      <a:pPr algn="ctr" fontAlgn="b">
                        <a:spcBef>
                          <a:spcPts val="0"/>
                        </a:spcBef>
                        <a:spcAft>
                          <a:spcPts val="0"/>
                        </a:spcAft>
                      </a:pPr>
                      <a:r>
                        <a:rPr lang="en-SG" sz="1000" b="0" i="0" u="none" strike="noStrike">
                          <a:solidFill>
                            <a:srgbClr val="000000"/>
                          </a:solidFill>
                          <a:effectLst/>
                          <a:latin typeface="Calibri" panose="020F0502020204030204" pitchFamily="34" charset="0"/>
                        </a:rPr>
                        <a:t>RainTomorrow</a:t>
                      </a:r>
                      <a:endParaRPr lang="en-SG" sz="1700" b="0" i="0" u="none" strike="noStrike">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000" b="0" i="0" u="none" strike="noStrike" dirty="0">
                          <a:solidFill>
                            <a:srgbClr val="000000"/>
                          </a:solidFill>
                          <a:effectLst/>
                          <a:latin typeface="Calibri" panose="020F0502020204030204" pitchFamily="34" charset="0"/>
                        </a:rPr>
                        <a:t>The target variable. Did it rain tomorrow?</a:t>
                      </a:r>
                      <a:endParaRPr lang="en-US" sz="1700" b="0" i="0" u="none" strike="noStrike" dirty="0">
                        <a:effectLst/>
                        <a:latin typeface="Arial" panose="020B060402020202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255406"/>
                  </a:ext>
                </a:extLst>
              </a:tr>
            </a:tbl>
          </a:graphicData>
        </a:graphic>
      </p:graphicFrame>
    </p:spTree>
    <p:extLst>
      <p:ext uri="{BB962C8B-B14F-4D97-AF65-F5344CB8AC3E}">
        <p14:creationId xmlns:p14="http://schemas.microsoft.com/office/powerpoint/2010/main" val="218552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4247385"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4</a:t>
            </a:r>
            <a:r>
              <a:rPr lang="en-US" sz="3400" kern="1200" dirty="0">
                <a:solidFill>
                  <a:schemeClr val="bg1"/>
                </a:solidFill>
                <a:latin typeface="+mj-lt"/>
                <a:ea typeface="+mj-ea"/>
                <a:cs typeface="+mj-cs"/>
              </a:rPr>
              <a:t>  Methodology</a:t>
            </a:r>
          </a:p>
        </p:txBody>
      </p:sp>
      <p:sp>
        <p:nvSpPr>
          <p:cNvPr id="10" name="TextBox 9">
            <a:extLst>
              <a:ext uri="{FF2B5EF4-FFF2-40B4-BE49-F238E27FC236}">
                <a16:creationId xmlns:a16="http://schemas.microsoft.com/office/drawing/2014/main" id="{2F3EB247-44F3-491E-93BF-AB52F45C811F}"/>
              </a:ext>
            </a:extLst>
          </p:cNvPr>
          <p:cNvSpPr txBox="1"/>
          <p:nvPr/>
        </p:nvSpPr>
        <p:spPr>
          <a:xfrm>
            <a:off x="622384" y="970721"/>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It includes 4 major components: Data Exploration and Analysis, Data Pre-processing, Model Implementation and Model Evaluation.</a:t>
            </a:r>
            <a:endParaRPr lang="en-US" dirty="0">
              <a:solidFill>
                <a:schemeClr val="bg1">
                  <a:alpha val="60000"/>
                </a:schemeClr>
              </a:solidFill>
            </a:endParaRPr>
          </a:p>
          <a:p>
            <a:pPr>
              <a:lnSpc>
                <a:spcPct val="90000"/>
              </a:lnSpc>
              <a:spcAft>
                <a:spcPts val="600"/>
              </a:spcAft>
            </a:pPr>
            <a:endParaRPr lang="en-US" sz="1500" dirty="0">
              <a:solidFill>
                <a:schemeClr val="bg1"/>
              </a:solidFill>
            </a:endParaRPr>
          </a:p>
        </p:txBody>
      </p:sp>
      <p:sp>
        <p:nvSpPr>
          <p:cNvPr id="3" name="Arrow: Chevron 2">
            <a:extLst>
              <a:ext uri="{FF2B5EF4-FFF2-40B4-BE49-F238E27FC236}">
                <a16:creationId xmlns:a16="http://schemas.microsoft.com/office/drawing/2014/main" id="{14D032BA-297B-4877-A99A-4B2A9D58550E}"/>
              </a:ext>
            </a:extLst>
          </p:cNvPr>
          <p:cNvSpPr/>
          <p:nvPr/>
        </p:nvSpPr>
        <p:spPr>
          <a:xfrm>
            <a:off x="5033637" y="1864311"/>
            <a:ext cx="1828800" cy="1012055"/>
          </a:xfrm>
          <a:prstGeom prst="chevr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dirty="0">
              <a:solidFill>
                <a:schemeClr val="tx1"/>
              </a:solidFill>
            </a:endParaRPr>
          </a:p>
        </p:txBody>
      </p:sp>
      <p:sp>
        <p:nvSpPr>
          <p:cNvPr id="15" name="Arrow: Chevron 14">
            <a:extLst>
              <a:ext uri="{FF2B5EF4-FFF2-40B4-BE49-F238E27FC236}">
                <a16:creationId xmlns:a16="http://schemas.microsoft.com/office/drawing/2014/main" id="{0976B105-1D91-4C99-A3BB-FE6778581AAA}"/>
              </a:ext>
            </a:extLst>
          </p:cNvPr>
          <p:cNvSpPr/>
          <p:nvPr/>
        </p:nvSpPr>
        <p:spPr>
          <a:xfrm>
            <a:off x="6622742" y="1864310"/>
            <a:ext cx="1892296" cy="1003171"/>
          </a:xfrm>
          <a:prstGeom prst="chevr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dirty="0">
              <a:solidFill>
                <a:schemeClr val="tx1"/>
              </a:solidFill>
            </a:endParaRPr>
          </a:p>
        </p:txBody>
      </p:sp>
      <p:sp>
        <p:nvSpPr>
          <p:cNvPr id="17" name="Arrow: Chevron 16">
            <a:extLst>
              <a:ext uri="{FF2B5EF4-FFF2-40B4-BE49-F238E27FC236}">
                <a16:creationId xmlns:a16="http://schemas.microsoft.com/office/drawing/2014/main" id="{799F61F8-D741-4241-8C64-B505FF7E50C4}"/>
              </a:ext>
            </a:extLst>
          </p:cNvPr>
          <p:cNvSpPr/>
          <p:nvPr/>
        </p:nvSpPr>
        <p:spPr>
          <a:xfrm>
            <a:off x="8294449" y="1855426"/>
            <a:ext cx="1828800" cy="1012055"/>
          </a:xfrm>
          <a:prstGeom prst="chevr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dirty="0">
              <a:solidFill>
                <a:schemeClr val="tx1"/>
              </a:solidFill>
            </a:endParaRPr>
          </a:p>
        </p:txBody>
      </p:sp>
      <p:sp>
        <p:nvSpPr>
          <p:cNvPr id="19" name="Arrow: Chevron 18">
            <a:extLst>
              <a:ext uri="{FF2B5EF4-FFF2-40B4-BE49-F238E27FC236}">
                <a16:creationId xmlns:a16="http://schemas.microsoft.com/office/drawing/2014/main" id="{6DD2B76A-A4C3-4925-ABD1-972A42703118}"/>
              </a:ext>
            </a:extLst>
          </p:cNvPr>
          <p:cNvSpPr/>
          <p:nvPr/>
        </p:nvSpPr>
        <p:spPr>
          <a:xfrm>
            <a:off x="9902660" y="1864308"/>
            <a:ext cx="1828800" cy="1012055"/>
          </a:xfrm>
          <a:prstGeom prst="chevr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dirty="0">
              <a:solidFill>
                <a:schemeClr val="tx1"/>
              </a:solidFill>
            </a:endParaRPr>
          </a:p>
        </p:txBody>
      </p:sp>
      <p:sp>
        <p:nvSpPr>
          <p:cNvPr id="5" name="TextBox 4">
            <a:extLst>
              <a:ext uri="{FF2B5EF4-FFF2-40B4-BE49-F238E27FC236}">
                <a16:creationId xmlns:a16="http://schemas.microsoft.com/office/drawing/2014/main" id="{8BA6A2BD-98BE-41E8-BB18-B711DAD3E904}"/>
              </a:ext>
            </a:extLst>
          </p:cNvPr>
          <p:cNvSpPr txBox="1"/>
          <p:nvPr/>
        </p:nvSpPr>
        <p:spPr>
          <a:xfrm>
            <a:off x="5732714" y="2185669"/>
            <a:ext cx="569195" cy="369332"/>
          </a:xfrm>
          <a:prstGeom prst="rect">
            <a:avLst/>
          </a:prstGeom>
          <a:noFill/>
        </p:spPr>
        <p:txBody>
          <a:bodyPr wrap="none" rtlCol="0">
            <a:spAutoFit/>
          </a:bodyPr>
          <a:lstStyle/>
          <a:p>
            <a:r>
              <a:rPr lang="en-SG" dirty="0"/>
              <a:t>EDA</a:t>
            </a:r>
          </a:p>
        </p:txBody>
      </p:sp>
      <p:sp>
        <p:nvSpPr>
          <p:cNvPr id="21" name="TextBox 20">
            <a:extLst>
              <a:ext uri="{FF2B5EF4-FFF2-40B4-BE49-F238E27FC236}">
                <a16:creationId xmlns:a16="http://schemas.microsoft.com/office/drawing/2014/main" id="{9DBFBF37-20D2-435A-97A2-02517D6E8D3F}"/>
              </a:ext>
            </a:extLst>
          </p:cNvPr>
          <p:cNvSpPr txBox="1"/>
          <p:nvPr/>
        </p:nvSpPr>
        <p:spPr>
          <a:xfrm>
            <a:off x="7022642" y="2038287"/>
            <a:ext cx="1492396" cy="646331"/>
          </a:xfrm>
          <a:prstGeom prst="rect">
            <a:avLst/>
          </a:prstGeom>
          <a:noFill/>
        </p:spPr>
        <p:txBody>
          <a:bodyPr wrap="none" rtlCol="0">
            <a:spAutoFit/>
          </a:bodyPr>
          <a:lstStyle/>
          <a:p>
            <a:r>
              <a:rPr lang="en-SG" dirty="0"/>
              <a:t>Data </a:t>
            </a:r>
          </a:p>
          <a:p>
            <a:r>
              <a:rPr lang="en-SG" dirty="0" err="1"/>
              <a:t>Preprocessing</a:t>
            </a:r>
            <a:endParaRPr lang="en-SG" dirty="0"/>
          </a:p>
        </p:txBody>
      </p:sp>
      <p:sp>
        <p:nvSpPr>
          <p:cNvPr id="22" name="TextBox 21">
            <a:extLst>
              <a:ext uri="{FF2B5EF4-FFF2-40B4-BE49-F238E27FC236}">
                <a16:creationId xmlns:a16="http://schemas.microsoft.com/office/drawing/2014/main" id="{5EF1CCC4-74D9-42FB-BABA-79E5188E4B8C}"/>
              </a:ext>
            </a:extLst>
          </p:cNvPr>
          <p:cNvSpPr txBox="1"/>
          <p:nvPr/>
        </p:nvSpPr>
        <p:spPr>
          <a:xfrm>
            <a:off x="10397594" y="2185669"/>
            <a:ext cx="1130438" cy="369332"/>
          </a:xfrm>
          <a:prstGeom prst="rect">
            <a:avLst/>
          </a:prstGeom>
          <a:noFill/>
        </p:spPr>
        <p:txBody>
          <a:bodyPr wrap="none" rtlCol="0">
            <a:spAutoFit/>
          </a:bodyPr>
          <a:lstStyle/>
          <a:p>
            <a:r>
              <a:rPr lang="en-SG" dirty="0"/>
              <a:t>Modelling</a:t>
            </a:r>
          </a:p>
        </p:txBody>
      </p:sp>
      <p:sp>
        <p:nvSpPr>
          <p:cNvPr id="23" name="TextBox 22">
            <a:extLst>
              <a:ext uri="{FF2B5EF4-FFF2-40B4-BE49-F238E27FC236}">
                <a16:creationId xmlns:a16="http://schemas.microsoft.com/office/drawing/2014/main" id="{6117F054-0B11-4853-A36A-207089932B1C}"/>
              </a:ext>
            </a:extLst>
          </p:cNvPr>
          <p:cNvSpPr txBox="1"/>
          <p:nvPr/>
        </p:nvSpPr>
        <p:spPr>
          <a:xfrm>
            <a:off x="8789383" y="2176786"/>
            <a:ext cx="1159613" cy="369332"/>
          </a:xfrm>
          <a:prstGeom prst="rect">
            <a:avLst/>
          </a:prstGeom>
          <a:noFill/>
        </p:spPr>
        <p:txBody>
          <a:bodyPr wrap="none" rtlCol="0">
            <a:spAutoFit/>
          </a:bodyPr>
          <a:lstStyle/>
          <a:p>
            <a:r>
              <a:rPr lang="en-SG" dirty="0"/>
              <a:t>Evaluation</a:t>
            </a:r>
          </a:p>
        </p:txBody>
      </p:sp>
      <p:sp>
        <p:nvSpPr>
          <p:cNvPr id="24" name="TextBox 23">
            <a:extLst>
              <a:ext uri="{FF2B5EF4-FFF2-40B4-BE49-F238E27FC236}">
                <a16:creationId xmlns:a16="http://schemas.microsoft.com/office/drawing/2014/main" id="{F504D450-CA3A-46AE-B486-6E277D1F103A}"/>
              </a:ext>
            </a:extLst>
          </p:cNvPr>
          <p:cNvSpPr txBox="1"/>
          <p:nvPr/>
        </p:nvSpPr>
        <p:spPr>
          <a:xfrm>
            <a:off x="4832256" y="3429000"/>
            <a:ext cx="1765227" cy="553998"/>
          </a:xfrm>
          <a:prstGeom prst="rect">
            <a:avLst/>
          </a:prstGeom>
          <a:noFill/>
        </p:spPr>
        <p:txBody>
          <a:bodyPr wrap="none" rtlCol="0">
            <a:spAutoFit/>
          </a:bodyPr>
          <a:lstStyle/>
          <a:p>
            <a:pPr marL="285750" indent="-285750">
              <a:buFont typeface="Arial" panose="020B0604020202020204" pitchFamily="34" charset="0"/>
              <a:buChar char="•"/>
            </a:pPr>
            <a:r>
              <a:rPr lang="en-SG" sz="1500" dirty="0"/>
              <a:t>Data exploration</a:t>
            </a:r>
          </a:p>
          <a:p>
            <a:pPr marL="285750" indent="-285750">
              <a:buFont typeface="Arial" panose="020B0604020202020204" pitchFamily="34" charset="0"/>
              <a:buChar char="•"/>
            </a:pPr>
            <a:r>
              <a:rPr lang="en-SG" sz="1500" dirty="0"/>
              <a:t>Visualization</a:t>
            </a:r>
          </a:p>
        </p:txBody>
      </p:sp>
      <p:sp>
        <p:nvSpPr>
          <p:cNvPr id="25" name="TextBox 24">
            <a:extLst>
              <a:ext uri="{FF2B5EF4-FFF2-40B4-BE49-F238E27FC236}">
                <a16:creationId xmlns:a16="http://schemas.microsoft.com/office/drawing/2014/main" id="{10C5F934-CB79-49BE-A99F-61B6BD155DC1}"/>
              </a:ext>
            </a:extLst>
          </p:cNvPr>
          <p:cNvSpPr txBox="1"/>
          <p:nvPr/>
        </p:nvSpPr>
        <p:spPr>
          <a:xfrm>
            <a:off x="6471312" y="3420115"/>
            <a:ext cx="1831784" cy="784830"/>
          </a:xfrm>
          <a:prstGeom prst="rect">
            <a:avLst/>
          </a:prstGeom>
          <a:noFill/>
        </p:spPr>
        <p:txBody>
          <a:bodyPr wrap="none" rtlCol="0">
            <a:spAutoFit/>
          </a:bodyPr>
          <a:lstStyle/>
          <a:p>
            <a:pPr marL="285750" indent="-285750">
              <a:buFont typeface="Arial" panose="020B0604020202020204" pitchFamily="34" charset="0"/>
              <a:buChar char="•"/>
            </a:pPr>
            <a:r>
              <a:rPr lang="en-SG" sz="1500" dirty="0"/>
              <a:t>Missing Values</a:t>
            </a:r>
          </a:p>
          <a:p>
            <a:pPr marL="285750" indent="-285750">
              <a:buFont typeface="Arial" panose="020B0604020202020204" pitchFamily="34" charset="0"/>
              <a:buChar char="•"/>
            </a:pPr>
            <a:r>
              <a:rPr lang="en-SG" sz="1500" dirty="0"/>
              <a:t>Categorizing</a:t>
            </a:r>
          </a:p>
          <a:p>
            <a:pPr marL="285750" indent="-285750">
              <a:buFont typeface="Arial" panose="020B0604020202020204" pitchFamily="34" charset="0"/>
              <a:buChar char="•"/>
            </a:pPr>
            <a:r>
              <a:rPr lang="en-SG" sz="1500" dirty="0"/>
              <a:t>Feature Selection</a:t>
            </a:r>
          </a:p>
        </p:txBody>
      </p:sp>
      <p:sp>
        <p:nvSpPr>
          <p:cNvPr id="26" name="TextBox 25">
            <a:extLst>
              <a:ext uri="{FF2B5EF4-FFF2-40B4-BE49-F238E27FC236}">
                <a16:creationId xmlns:a16="http://schemas.microsoft.com/office/drawing/2014/main" id="{1C1802E0-011E-4B69-AF46-63C441E967A0}"/>
              </a:ext>
            </a:extLst>
          </p:cNvPr>
          <p:cNvSpPr txBox="1"/>
          <p:nvPr/>
        </p:nvSpPr>
        <p:spPr>
          <a:xfrm>
            <a:off x="8110368" y="3411230"/>
            <a:ext cx="1941429" cy="553998"/>
          </a:xfrm>
          <a:prstGeom prst="rect">
            <a:avLst/>
          </a:prstGeom>
          <a:noFill/>
        </p:spPr>
        <p:txBody>
          <a:bodyPr wrap="none" rtlCol="0">
            <a:spAutoFit/>
          </a:bodyPr>
          <a:lstStyle/>
          <a:p>
            <a:pPr marL="285750" indent="-285750">
              <a:buFont typeface="Arial" panose="020B0604020202020204" pitchFamily="34" charset="0"/>
              <a:buChar char="•"/>
            </a:pPr>
            <a:r>
              <a:rPr lang="en-SG" sz="1500" dirty="0"/>
              <a:t>Logistic Regression</a:t>
            </a:r>
          </a:p>
          <a:p>
            <a:pPr marL="285750" indent="-285750">
              <a:buFont typeface="Arial" panose="020B0604020202020204" pitchFamily="34" charset="0"/>
              <a:buChar char="•"/>
            </a:pPr>
            <a:r>
              <a:rPr lang="en-SG" sz="1500" dirty="0"/>
              <a:t>KNN</a:t>
            </a:r>
          </a:p>
        </p:txBody>
      </p:sp>
      <p:sp>
        <p:nvSpPr>
          <p:cNvPr id="27" name="TextBox 26">
            <a:extLst>
              <a:ext uri="{FF2B5EF4-FFF2-40B4-BE49-F238E27FC236}">
                <a16:creationId xmlns:a16="http://schemas.microsoft.com/office/drawing/2014/main" id="{459422B2-5FD1-4EB6-B6AD-57976DAEC566}"/>
              </a:ext>
            </a:extLst>
          </p:cNvPr>
          <p:cNvSpPr txBox="1"/>
          <p:nvPr/>
        </p:nvSpPr>
        <p:spPr>
          <a:xfrm>
            <a:off x="9925626" y="3397235"/>
            <a:ext cx="1171346" cy="784830"/>
          </a:xfrm>
          <a:prstGeom prst="rect">
            <a:avLst/>
          </a:prstGeom>
          <a:noFill/>
        </p:spPr>
        <p:txBody>
          <a:bodyPr wrap="none" rtlCol="0">
            <a:spAutoFit/>
          </a:bodyPr>
          <a:lstStyle/>
          <a:p>
            <a:pPr marL="285750" indent="-285750">
              <a:buFont typeface="Arial" panose="020B0604020202020204" pitchFamily="34" charset="0"/>
              <a:buChar char="•"/>
            </a:pPr>
            <a:r>
              <a:rPr lang="en-SG" sz="1500" dirty="0"/>
              <a:t>Accuracy</a:t>
            </a:r>
          </a:p>
          <a:p>
            <a:pPr marL="285750" indent="-285750">
              <a:buFont typeface="Arial" panose="020B0604020202020204" pitchFamily="34" charset="0"/>
              <a:buChar char="•"/>
            </a:pPr>
            <a:r>
              <a:rPr lang="en-SG" sz="1500" dirty="0"/>
              <a:t>Score</a:t>
            </a:r>
          </a:p>
          <a:p>
            <a:pPr marL="285750" indent="-285750">
              <a:buFont typeface="Arial" panose="020B0604020202020204" pitchFamily="34" charset="0"/>
              <a:buChar char="•"/>
            </a:pPr>
            <a:endParaRPr lang="en-SG" sz="1500" dirty="0"/>
          </a:p>
        </p:txBody>
      </p:sp>
    </p:spTree>
    <p:extLst>
      <p:ext uri="{BB962C8B-B14F-4D97-AF65-F5344CB8AC3E}">
        <p14:creationId xmlns:p14="http://schemas.microsoft.com/office/powerpoint/2010/main" val="414036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4247385"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4</a:t>
            </a:r>
            <a:r>
              <a:rPr lang="en-US" sz="3400" kern="1200" dirty="0">
                <a:solidFill>
                  <a:schemeClr val="bg1"/>
                </a:solidFill>
                <a:latin typeface="+mj-lt"/>
                <a:ea typeface="+mj-ea"/>
                <a:cs typeface="+mj-cs"/>
              </a:rPr>
              <a:t>.1  Data Exploration</a:t>
            </a:r>
          </a:p>
        </p:txBody>
      </p:sp>
      <p:sp>
        <p:nvSpPr>
          <p:cNvPr id="10" name="TextBox 9">
            <a:extLst>
              <a:ext uri="{FF2B5EF4-FFF2-40B4-BE49-F238E27FC236}">
                <a16:creationId xmlns:a16="http://schemas.microsoft.com/office/drawing/2014/main" id="{2F3EB247-44F3-491E-93BF-AB52F45C811F}"/>
              </a:ext>
            </a:extLst>
          </p:cNvPr>
          <p:cNvSpPr txBox="1"/>
          <p:nvPr/>
        </p:nvSpPr>
        <p:spPr>
          <a:xfrm>
            <a:off x="613738" y="1588967"/>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The first 2 features – Sunshine and Evaporation has a 100% Null values. This could imply the feature is not relevant. While the other 2 features, we will fill it with the mean of the dataset. </a:t>
            </a:r>
          </a:p>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The 2 features – </a:t>
            </a:r>
            <a:r>
              <a:rPr lang="en-US" dirty="0" err="1">
                <a:solidFill>
                  <a:schemeClr val="bg1">
                    <a:alpha val="60000"/>
                  </a:schemeClr>
                </a:solidFill>
              </a:rPr>
              <a:t>RainTodayand</a:t>
            </a:r>
            <a:r>
              <a:rPr lang="en-US" dirty="0">
                <a:solidFill>
                  <a:schemeClr val="bg1">
                    <a:alpha val="60000"/>
                  </a:schemeClr>
                </a:solidFill>
              </a:rPr>
              <a:t> </a:t>
            </a:r>
            <a:r>
              <a:rPr lang="en-US" dirty="0" err="1">
                <a:solidFill>
                  <a:schemeClr val="bg1">
                    <a:alpha val="60000"/>
                  </a:schemeClr>
                </a:solidFill>
              </a:rPr>
              <a:t>RainTomorrow</a:t>
            </a:r>
            <a:r>
              <a:rPr lang="en-US" dirty="0">
                <a:solidFill>
                  <a:schemeClr val="bg1">
                    <a:alpha val="60000"/>
                  </a:schemeClr>
                </a:solidFill>
              </a:rPr>
              <a:t> shown in Fig 2 and Fig 3 are very similar. </a:t>
            </a:r>
          </a:p>
          <a:p>
            <a:pPr>
              <a:lnSpc>
                <a:spcPct val="90000"/>
              </a:lnSpc>
              <a:spcAft>
                <a:spcPts val="600"/>
              </a:spcAft>
            </a:pPr>
            <a:endParaRPr lang="en-US" sz="1500" dirty="0">
              <a:solidFill>
                <a:schemeClr val="bg1"/>
              </a:solidFill>
            </a:endParaRPr>
          </a:p>
        </p:txBody>
      </p:sp>
      <p:graphicFrame>
        <p:nvGraphicFramePr>
          <p:cNvPr id="2" name="Table 1">
            <a:extLst>
              <a:ext uri="{FF2B5EF4-FFF2-40B4-BE49-F238E27FC236}">
                <a16:creationId xmlns:a16="http://schemas.microsoft.com/office/drawing/2014/main" id="{D91A42AF-4BC9-43A5-B26B-66AE5EE3B9A1}"/>
              </a:ext>
            </a:extLst>
          </p:cNvPr>
          <p:cNvGraphicFramePr>
            <a:graphicFrameLocks noGrp="1"/>
          </p:cNvGraphicFramePr>
          <p:nvPr>
            <p:extLst>
              <p:ext uri="{D42A27DB-BD31-4B8C-83A1-F6EECF244321}">
                <p14:modId xmlns:p14="http://schemas.microsoft.com/office/powerpoint/2010/main" val="2730377638"/>
              </p:ext>
            </p:extLst>
          </p:nvPr>
        </p:nvGraphicFramePr>
        <p:xfrm>
          <a:off x="6669891" y="1081079"/>
          <a:ext cx="3517900" cy="1188720"/>
        </p:xfrm>
        <a:graphic>
          <a:graphicData uri="http://schemas.openxmlformats.org/drawingml/2006/table">
            <a:tbl>
              <a:tblPr>
                <a:tableStyleId>{5C22544A-7EE6-4342-B048-85BDC9FD1C3A}</a:tableStyleId>
              </a:tblPr>
              <a:tblGrid>
                <a:gridCol w="1258436">
                  <a:extLst>
                    <a:ext uri="{9D8B030D-6E8A-4147-A177-3AD203B41FA5}">
                      <a16:colId xmlns:a16="http://schemas.microsoft.com/office/drawing/2014/main" val="120129070"/>
                    </a:ext>
                  </a:extLst>
                </a:gridCol>
                <a:gridCol w="2259464">
                  <a:extLst>
                    <a:ext uri="{9D8B030D-6E8A-4147-A177-3AD203B41FA5}">
                      <a16:colId xmlns:a16="http://schemas.microsoft.com/office/drawing/2014/main" val="3757947846"/>
                    </a:ext>
                  </a:extLst>
                </a:gridCol>
              </a:tblGrid>
              <a:tr h="228600">
                <a:tc gridSpan="2">
                  <a:txBody>
                    <a:bodyPr/>
                    <a:lstStyle/>
                    <a:p>
                      <a:pPr algn="ctr" fontAlgn="ctr"/>
                      <a:r>
                        <a:rPr lang="en-SG" sz="1400" u="none" strike="noStrike">
                          <a:effectLst/>
                        </a:rPr>
                        <a:t>Irrelevant Features</a:t>
                      </a:r>
                      <a:endParaRPr lang="en-SG" sz="14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SG"/>
                    </a:p>
                  </a:txBody>
                  <a:tcPr/>
                </a:tc>
                <a:extLst>
                  <a:ext uri="{0D108BD9-81ED-4DB2-BD59-A6C34878D82A}">
                    <a16:rowId xmlns:a16="http://schemas.microsoft.com/office/drawing/2014/main" val="3887251504"/>
                  </a:ext>
                </a:extLst>
              </a:tr>
              <a:tr h="228600">
                <a:tc>
                  <a:txBody>
                    <a:bodyPr/>
                    <a:lstStyle/>
                    <a:p>
                      <a:pPr algn="ctr" fontAlgn="b"/>
                      <a:r>
                        <a:rPr lang="en-SG" sz="1400" u="none" strike="noStrike">
                          <a:effectLst/>
                        </a:rPr>
                        <a:t>Feature</a:t>
                      </a:r>
                      <a:endParaRPr lang="en-SG"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SG" sz="1400" u="none" strike="noStrike">
                          <a:effectLst/>
                        </a:rPr>
                        <a:t>Null values</a:t>
                      </a:r>
                      <a:endParaRPr lang="en-SG"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8687540"/>
                  </a:ext>
                </a:extLst>
              </a:tr>
              <a:tr h="182880">
                <a:tc>
                  <a:txBody>
                    <a:bodyPr/>
                    <a:lstStyle/>
                    <a:p>
                      <a:pPr algn="ctr" fontAlgn="b"/>
                      <a:r>
                        <a:rPr lang="en-SG" sz="1100" u="none" strike="noStrike">
                          <a:effectLst/>
                        </a:rPr>
                        <a:t>Sunshine</a:t>
                      </a:r>
                      <a:endParaRPr lang="en-SG"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SG" sz="1100" u="none" strike="noStrike">
                          <a:effectLst/>
                        </a:rPr>
                        <a:t>408</a:t>
                      </a:r>
                      <a:endParaRPr lang="en-SG"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7020569"/>
                  </a:ext>
                </a:extLst>
              </a:tr>
              <a:tr h="182880">
                <a:tc>
                  <a:txBody>
                    <a:bodyPr/>
                    <a:lstStyle/>
                    <a:p>
                      <a:pPr algn="ctr" fontAlgn="b"/>
                      <a:r>
                        <a:rPr lang="en-SG" sz="1100" u="none" strike="noStrike">
                          <a:effectLst/>
                        </a:rPr>
                        <a:t>Evaporation</a:t>
                      </a:r>
                      <a:endParaRPr lang="en-SG"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SG" sz="1100" u="none" strike="noStrike">
                          <a:effectLst/>
                        </a:rPr>
                        <a:t>408</a:t>
                      </a:r>
                      <a:endParaRPr lang="en-SG"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6440602"/>
                  </a:ext>
                </a:extLst>
              </a:tr>
              <a:tr h="182880">
                <a:tc>
                  <a:txBody>
                    <a:bodyPr/>
                    <a:lstStyle/>
                    <a:p>
                      <a:pPr algn="ctr" fontAlgn="b"/>
                      <a:r>
                        <a:rPr lang="en-SG" sz="1100" u="none" strike="noStrike">
                          <a:effectLst/>
                        </a:rPr>
                        <a:t>Cloud9am</a:t>
                      </a:r>
                      <a:endParaRPr lang="en-SG"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SG" sz="1100" u="none" strike="noStrike">
                          <a:effectLst/>
                        </a:rPr>
                        <a:t>289</a:t>
                      </a:r>
                      <a:endParaRPr lang="en-SG"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2553092"/>
                  </a:ext>
                </a:extLst>
              </a:tr>
              <a:tr h="182880">
                <a:tc>
                  <a:txBody>
                    <a:bodyPr/>
                    <a:lstStyle/>
                    <a:p>
                      <a:pPr algn="ctr" fontAlgn="b"/>
                      <a:r>
                        <a:rPr lang="en-SG" sz="1100" u="none" strike="noStrike">
                          <a:effectLst/>
                        </a:rPr>
                        <a:t>Cloud3pm</a:t>
                      </a:r>
                      <a:endParaRPr lang="en-SG"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SG" sz="1100" u="none" strike="noStrike" dirty="0">
                          <a:effectLst/>
                        </a:rPr>
                        <a:t>270</a:t>
                      </a:r>
                      <a:endParaRPr lang="en-SG"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8162533"/>
                  </a:ext>
                </a:extLst>
              </a:tr>
            </a:tbl>
          </a:graphicData>
        </a:graphic>
      </p:graphicFrame>
      <p:pic>
        <p:nvPicPr>
          <p:cNvPr id="7" name="Picture 6" descr="Chart, bar chart&#10;&#10;Description automatically generated">
            <a:extLst>
              <a:ext uri="{FF2B5EF4-FFF2-40B4-BE49-F238E27FC236}">
                <a16:creationId xmlns:a16="http://schemas.microsoft.com/office/drawing/2014/main" id="{430A7849-468C-4923-A198-A010924E9199}"/>
              </a:ext>
            </a:extLst>
          </p:cNvPr>
          <p:cNvPicPr>
            <a:picLocks noChangeAspect="1"/>
          </p:cNvPicPr>
          <p:nvPr/>
        </p:nvPicPr>
        <p:blipFill>
          <a:blip r:embed="rId2"/>
          <a:stretch>
            <a:fillRect/>
          </a:stretch>
        </p:blipFill>
        <p:spPr>
          <a:xfrm>
            <a:off x="4896257" y="2636967"/>
            <a:ext cx="3501958" cy="2786689"/>
          </a:xfrm>
          <a:prstGeom prst="rect">
            <a:avLst/>
          </a:prstGeom>
        </p:spPr>
      </p:pic>
      <p:pic>
        <p:nvPicPr>
          <p:cNvPr id="9" name="Picture 8" descr="Chart, bar chart&#10;&#10;Description automatically generated">
            <a:extLst>
              <a:ext uri="{FF2B5EF4-FFF2-40B4-BE49-F238E27FC236}">
                <a16:creationId xmlns:a16="http://schemas.microsoft.com/office/drawing/2014/main" id="{8BED498B-D664-4801-89E0-2C5E930AE5B5}"/>
              </a:ext>
            </a:extLst>
          </p:cNvPr>
          <p:cNvPicPr>
            <a:picLocks noChangeAspect="1"/>
          </p:cNvPicPr>
          <p:nvPr/>
        </p:nvPicPr>
        <p:blipFill>
          <a:blip r:embed="rId3"/>
          <a:stretch>
            <a:fillRect/>
          </a:stretch>
        </p:blipFill>
        <p:spPr>
          <a:xfrm>
            <a:off x="8531376" y="2636967"/>
            <a:ext cx="3509164" cy="2786689"/>
          </a:xfrm>
          <a:prstGeom prst="rect">
            <a:avLst/>
          </a:prstGeom>
        </p:spPr>
      </p:pic>
      <p:sp>
        <p:nvSpPr>
          <p:cNvPr id="11" name="TextBox 10">
            <a:extLst>
              <a:ext uri="{FF2B5EF4-FFF2-40B4-BE49-F238E27FC236}">
                <a16:creationId xmlns:a16="http://schemas.microsoft.com/office/drawing/2014/main" id="{AE5C6C30-4411-4CBE-8539-E1B7E801CEC7}"/>
              </a:ext>
            </a:extLst>
          </p:cNvPr>
          <p:cNvSpPr txBox="1"/>
          <p:nvPr/>
        </p:nvSpPr>
        <p:spPr>
          <a:xfrm>
            <a:off x="6647236" y="720147"/>
            <a:ext cx="622286" cy="369332"/>
          </a:xfrm>
          <a:prstGeom prst="rect">
            <a:avLst/>
          </a:prstGeom>
          <a:noFill/>
        </p:spPr>
        <p:txBody>
          <a:bodyPr wrap="none" rtlCol="0">
            <a:spAutoFit/>
          </a:bodyPr>
          <a:lstStyle/>
          <a:p>
            <a:r>
              <a:rPr lang="en-SG" dirty="0"/>
              <a:t>Fig 1</a:t>
            </a:r>
          </a:p>
        </p:txBody>
      </p:sp>
      <p:sp>
        <p:nvSpPr>
          <p:cNvPr id="28" name="TextBox 27">
            <a:extLst>
              <a:ext uri="{FF2B5EF4-FFF2-40B4-BE49-F238E27FC236}">
                <a16:creationId xmlns:a16="http://schemas.microsoft.com/office/drawing/2014/main" id="{D17C5D07-0EBF-4F3E-9DF9-83E5EAA90804}"/>
              </a:ext>
            </a:extLst>
          </p:cNvPr>
          <p:cNvSpPr txBox="1"/>
          <p:nvPr/>
        </p:nvSpPr>
        <p:spPr>
          <a:xfrm>
            <a:off x="4975992" y="2240524"/>
            <a:ext cx="622286" cy="369332"/>
          </a:xfrm>
          <a:prstGeom prst="rect">
            <a:avLst/>
          </a:prstGeom>
          <a:noFill/>
        </p:spPr>
        <p:txBody>
          <a:bodyPr wrap="none" rtlCol="0">
            <a:spAutoFit/>
          </a:bodyPr>
          <a:lstStyle/>
          <a:p>
            <a:r>
              <a:rPr lang="en-SG" dirty="0"/>
              <a:t>Fig 2</a:t>
            </a:r>
          </a:p>
        </p:txBody>
      </p:sp>
      <p:sp>
        <p:nvSpPr>
          <p:cNvPr id="29" name="TextBox 28">
            <a:extLst>
              <a:ext uri="{FF2B5EF4-FFF2-40B4-BE49-F238E27FC236}">
                <a16:creationId xmlns:a16="http://schemas.microsoft.com/office/drawing/2014/main" id="{0DF7B5C1-2662-45B9-980D-E7BCD969D004}"/>
              </a:ext>
            </a:extLst>
          </p:cNvPr>
          <p:cNvSpPr txBox="1"/>
          <p:nvPr/>
        </p:nvSpPr>
        <p:spPr>
          <a:xfrm>
            <a:off x="8531376" y="2307374"/>
            <a:ext cx="622286" cy="369332"/>
          </a:xfrm>
          <a:prstGeom prst="rect">
            <a:avLst/>
          </a:prstGeom>
          <a:noFill/>
        </p:spPr>
        <p:txBody>
          <a:bodyPr wrap="none" rtlCol="0">
            <a:spAutoFit/>
          </a:bodyPr>
          <a:lstStyle/>
          <a:p>
            <a:r>
              <a:rPr lang="en-SG" dirty="0"/>
              <a:t>Fig 3</a:t>
            </a:r>
          </a:p>
        </p:txBody>
      </p:sp>
    </p:spTree>
    <p:extLst>
      <p:ext uri="{BB962C8B-B14F-4D97-AF65-F5344CB8AC3E}">
        <p14:creationId xmlns:p14="http://schemas.microsoft.com/office/powerpoint/2010/main" val="344712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4247385"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4</a:t>
            </a:r>
            <a:r>
              <a:rPr lang="en-US" sz="3400" kern="1200" dirty="0">
                <a:solidFill>
                  <a:schemeClr val="bg1"/>
                </a:solidFill>
                <a:latin typeface="+mj-lt"/>
                <a:ea typeface="+mj-ea"/>
                <a:cs typeface="+mj-cs"/>
              </a:rPr>
              <a:t>.2  Data Preprocessing</a:t>
            </a:r>
          </a:p>
        </p:txBody>
      </p:sp>
      <p:sp>
        <p:nvSpPr>
          <p:cNvPr id="10" name="TextBox 9">
            <a:extLst>
              <a:ext uri="{FF2B5EF4-FFF2-40B4-BE49-F238E27FC236}">
                <a16:creationId xmlns:a16="http://schemas.microsoft.com/office/drawing/2014/main" id="{2F3EB247-44F3-491E-93BF-AB52F45C811F}"/>
              </a:ext>
            </a:extLst>
          </p:cNvPr>
          <p:cNvSpPr txBox="1"/>
          <p:nvPr/>
        </p:nvSpPr>
        <p:spPr>
          <a:xfrm>
            <a:off x="613738" y="1588967"/>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Missing Values: In the previous slide, there were 4 features irrelevant, we will drop Sunshine, Evaporation from the columns, while we replace the null values in Cloud9am, Cloud3pm with the mean values. </a:t>
            </a:r>
          </a:p>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Categorical features: We have a few categorical features – </a:t>
            </a:r>
            <a:r>
              <a:rPr lang="en-US" dirty="0" err="1">
                <a:solidFill>
                  <a:schemeClr val="bg1">
                    <a:alpha val="60000"/>
                  </a:schemeClr>
                </a:solidFill>
              </a:rPr>
              <a:t>WindGustDir</a:t>
            </a:r>
            <a:r>
              <a:rPr lang="en-US" dirty="0">
                <a:solidFill>
                  <a:schemeClr val="bg1">
                    <a:alpha val="60000"/>
                  </a:schemeClr>
                </a:solidFill>
              </a:rPr>
              <a:t>, WindDir9am, WindDir3pm, </a:t>
            </a:r>
            <a:r>
              <a:rPr lang="en-US" dirty="0" err="1">
                <a:solidFill>
                  <a:schemeClr val="bg1">
                    <a:alpha val="60000"/>
                  </a:schemeClr>
                </a:solidFill>
              </a:rPr>
              <a:t>RainToday</a:t>
            </a:r>
            <a:r>
              <a:rPr lang="en-US" dirty="0">
                <a:solidFill>
                  <a:schemeClr val="bg1">
                    <a:alpha val="60000"/>
                  </a:schemeClr>
                </a:solidFill>
              </a:rPr>
              <a:t>, </a:t>
            </a:r>
            <a:r>
              <a:rPr lang="en-US" dirty="0" err="1">
                <a:solidFill>
                  <a:schemeClr val="bg1">
                    <a:alpha val="60000"/>
                  </a:schemeClr>
                </a:solidFill>
              </a:rPr>
              <a:t>RainTomorrow</a:t>
            </a:r>
            <a:r>
              <a:rPr lang="en-US" dirty="0">
                <a:solidFill>
                  <a:schemeClr val="bg1">
                    <a:alpha val="60000"/>
                  </a:schemeClr>
                </a:solidFill>
              </a:rPr>
              <a:t>. </a:t>
            </a:r>
            <a:endParaRPr lang="en-US" sz="1500" dirty="0">
              <a:solidFill>
                <a:schemeClr val="bg1"/>
              </a:solidFill>
            </a:endParaRPr>
          </a:p>
        </p:txBody>
      </p:sp>
      <p:pic>
        <p:nvPicPr>
          <p:cNvPr id="5" name="Picture 4" descr="Graphical user interface, application, Teams&#10;&#10;Description automatically generated">
            <a:extLst>
              <a:ext uri="{FF2B5EF4-FFF2-40B4-BE49-F238E27FC236}">
                <a16:creationId xmlns:a16="http://schemas.microsoft.com/office/drawing/2014/main" id="{12A15B7B-2869-4954-8E00-653F7BAF3254}"/>
              </a:ext>
            </a:extLst>
          </p:cNvPr>
          <p:cNvPicPr>
            <a:picLocks noChangeAspect="1"/>
          </p:cNvPicPr>
          <p:nvPr/>
        </p:nvPicPr>
        <p:blipFill>
          <a:blip r:embed="rId3"/>
          <a:stretch>
            <a:fillRect/>
          </a:stretch>
        </p:blipFill>
        <p:spPr>
          <a:xfrm>
            <a:off x="5853026" y="1183794"/>
            <a:ext cx="952633" cy="2019582"/>
          </a:xfrm>
          <a:prstGeom prst="rect">
            <a:avLst/>
          </a:prstGeom>
        </p:spPr>
      </p:pic>
      <p:pic>
        <p:nvPicPr>
          <p:cNvPr id="8" name="Picture 7" descr="Graphical user interface, application, Teams&#10;&#10;Description automatically generated">
            <a:extLst>
              <a:ext uri="{FF2B5EF4-FFF2-40B4-BE49-F238E27FC236}">
                <a16:creationId xmlns:a16="http://schemas.microsoft.com/office/drawing/2014/main" id="{27DAD54F-BD8F-45E6-BF1B-79BC9C85A00B}"/>
              </a:ext>
            </a:extLst>
          </p:cNvPr>
          <p:cNvPicPr>
            <a:picLocks noChangeAspect="1"/>
          </p:cNvPicPr>
          <p:nvPr/>
        </p:nvPicPr>
        <p:blipFill>
          <a:blip r:embed="rId4"/>
          <a:stretch>
            <a:fillRect/>
          </a:stretch>
        </p:blipFill>
        <p:spPr>
          <a:xfrm>
            <a:off x="6805659" y="1183794"/>
            <a:ext cx="990738" cy="1962424"/>
          </a:xfrm>
          <a:prstGeom prst="rect">
            <a:avLst/>
          </a:prstGeom>
        </p:spPr>
      </p:pic>
      <p:pic>
        <p:nvPicPr>
          <p:cNvPr id="13" name="Picture 12" descr="Graphical user interface, application, Teams&#10;&#10;Description automatically generated">
            <a:extLst>
              <a:ext uri="{FF2B5EF4-FFF2-40B4-BE49-F238E27FC236}">
                <a16:creationId xmlns:a16="http://schemas.microsoft.com/office/drawing/2014/main" id="{6A5862A9-631B-487F-BDFA-F4CFA628DF07}"/>
              </a:ext>
            </a:extLst>
          </p:cNvPr>
          <p:cNvPicPr>
            <a:picLocks noChangeAspect="1"/>
          </p:cNvPicPr>
          <p:nvPr/>
        </p:nvPicPr>
        <p:blipFill>
          <a:blip r:embed="rId5"/>
          <a:stretch>
            <a:fillRect/>
          </a:stretch>
        </p:blipFill>
        <p:spPr>
          <a:xfrm>
            <a:off x="7784555" y="1193522"/>
            <a:ext cx="1066949" cy="1952898"/>
          </a:xfrm>
          <a:prstGeom prst="rect">
            <a:avLst/>
          </a:prstGeom>
        </p:spPr>
      </p:pic>
      <p:pic>
        <p:nvPicPr>
          <p:cNvPr id="15" name="Picture 14" descr="Table&#10;&#10;Description automatically generated">
            <a:extLst>
              <a:ext uri="{FF2B5EF4-FFF2-40B4-BE49-F238E27FC236}">
                <a16:creationId xmlns:a16="http://schemas.microsoft.com/office/drawing/2014/main" id="{F454E5CE-538D-46C6-8F2D-E148210613BB}"/>
              </a:ext>
            </a:extLst>
          </p:cNvPr>
          <p:cNvPicPr>
            <a:picLocks noChangeAspect="1"/>
          </p:cNvPicPr>
          <p:nvPr/>
        </p:nvPicPr>
        <p:blipFill>
          <a:blip r:embed="rId6"/>
          <a:stretch>
            <a:fillRect/>
          </a:stretch>
        </p:blipFill>
        <p:spPr>
          <a:xfrm>
            <a:off x="8840781" y="1166888"/>
            <a:ext cx="2038635" cy="2029108"/>
          </a:xfrm>
          <a:prstGeom prst="rect">
            <a:avLst/>
          </a:prstGeom>
        </p:spPr>
      </p:pic>
      <p:pic>
        <p:nvPicPr>
          <p:cNvPr id="19" name="Picture 18" descr="Graphical user interface&#10;&#10;Description automatically generated with medium confidence">
            <a:extLst>
              <a:ext uri="{FF2B5EF4-FFF2-40B4-BE49-F238E27FC236}">
                <a16:creationId xmlns:a16="http://schemas.microsoft.com/office/drawing/2014/main" id="{3B9BD163-D243-4F9F-B744-EB234FE5B0D1}"/>
              </a:ext>
            </a:extLst>
          </p:cNvPr>
          <p:cNvPicPr>
            <a:picLocks noChangeAspect="1"/>
          </p:cNvPicPr>
          <p:nvPr/>
        </p:nvPicPr>
        <p:blipFill>
          <a:blip r:embed="rId7"/>
          <a:stretch>
            <a:fillRect/>
          </a:stretch>
        </p:blipFill>
        <p:spPr>
          <a:xfrm>
            <a:off x="8879230" y="3918880"/>
            <a:ext cx="2038635" cy="2200582"/>
          </a:xfrm>
          <a:prstGeom prst="rect">
            <a:avLst/>
          </a:prstGeom>
        </p:spPr>
      </p:pic>
      <p:pic>
        <p:nvPicPr>
          <p:cNvPr id="22" name="Picture 21" descr="Graphical user interface, application, Teams&#10;&#10;Description automatically generated">
            <a:extLst>
              <a:ext uri="{FF2B5EF4-FFF2-40B4-BE49-F238E27FC236}">
                <a16:creationId xmlns:a16="http://schemas.microsoft.com/office/drawing/2014/main" id="{00C714D3-AF6A-45C6-83E1-66722F64BB78}"/>
              </a:ext>
            </a:extLst>
          </p:cNvPr>
          <p:cNvPicPr>
            <a:picLocks noChangeAspect="1"/>
          </p:cNvPicPr>
          <p:nvPr/>
        </p:nvPicPr>
        <p:blipFill>
          <a:blip r:embed="rId8"/>
          <a:stretch>
            <a:fillRect/>
          </a:stretch>
        </p:blipFill>
        <p:spPr>
          <a:xfrm>
            <a:off x="5817514" y="4007010"/>
            <a:ext cx="1000265" cy="1971950"/>
          </a:xfrm>
          <a:prstGeom prst="rect">
            <a:avLst/>
          </a:prstGeom>
        </p:spPr>
      </p:pic>
      <p:pic>
        <p:nvPicPr>
          <p:cNvPr id="24" name="Picture 23" descr="Graphical user interface, application, Teams&#10;&#10;Description automatically generated">
            <a:extLst>
              <a:ext uri="{FF2B5EF4-FFF2-40B4-BE49-F238E27FC236}">
                <a16:creationId xmlns:a16="http://schemas.microsoft.com/office/drawing/2014/main" id="{E8D02467-496F-46AF-BDC0-9E681CC5D585}"/>
              </a:ext>
            </a:extLst>
          </p:cNvPr>
          <p:cNvPicPr>
            <a:picLocks noChangeAspect="1"/>
          </p:cNvPicPr>
          <p:nvPr/>
        </p:nvPicPr>
        <p:blipFill>
          <a:blip r:embed="rId9"/>
          <a:stretch>
            <a:fillRect/>
          </a:stretch>
        </p:blipFill>
        <p:spPr>
          <a:xfrm>
            <a:off x="6808901" y="4042522"/>
            <a:ext cx="971686" cy="2057687"/>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2205C06B-FCEB-4146-8420-FB9F0950786E}"/>
              </a:ext>
            </a:extLst>
          </p:cNvPr>
          <p:cNvPicPr>
            <a:picLocks noChangeAspect="1"/>
          </p:cNvPicPr>
          <p:nvPr/>
        </p:nvPicPr>
        <p:blipFill>
          <a:blip r:embed="rId10"/>
          <a:stretch>
            <a:fillRect/>
          </a:stretch>
        </p:blipFill>
        <p:spPr>
          <a:xfrm>
            <a:off x="7774176" y="4046572"/>
            <a:ext cx="1105054" cy="1952898"/>
          </a:xfrm>
          <a:prstGeom prst="rect">
            <a:avLst/>
          </a:prstGeom>
        </p:spPr>
      </p:pic>
      <p:sp>
        <p:nvSpPr>
          <p:cNvPr id="27" name="Arrow: Chevron 26">
            <a:extLst>
              <a:ext uri="{FF2B5EF4-FFF2-40B4-BE49-F238E27FC236}">
                <a16:creationId xmlns:a16="http://schemas.microsoft.com/office/drawing/2014/main" id="{BD9B1E35-DD21-4EEA-9E28-D5CC17146DBB}"/>
              </a:ext>
            </a:extLst>
          </p:cNvPr>
          <p:cNvSpPr/>
          <p:nvPr/>
        </p:nvSpPr>
        <p:spPr>
          <a:xfrm rot="5400000">
            <a:off x="7932729" y="3002461"/>
            <a:ext cx="847847" cy="1282125"/>
          </a:xfrm>
          <a:prstGeom prst="chevron">
            <a:avLst>
              <a:gd name="adj" fmla="val 5314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368103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4247385"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4</a:t>
            </a:r>
            <a:r>
              <a:rPr lang="en-US" sz="3400" kern="1200" dirty="0">
                <a:solidFill>
                  <a:schemeClr val="bg1"/>
                </a:solidFill>
                <a:latin typeface="+mj-lt"/>
                <a:ea typeface="+mj-ea"/>
                <a:cs typeface="+mj-cs"/>
              </a:rPr>
              <a:t>.2  Data Preprocessing</a:t>
            </a:r>
          </a:p>
        </p:txBody>
      </p:sp>
      <p:sp>
        <p:nvSpPr>
          <p:cNvPr id="10" name="TextBox 9">
            <a:extLst>
              <a:ext uri="{FF2B5EF4-FFF2-40B4-BE49-F238E27FC236}">
                <a16:creationId xmlns:a16="http://schemas.microsoft.com/office/drawing/2014/main" id="{2F3EB247-44F3-491E-93BF-AB52F45C811F}"/>
              </a:ext>
            </a:extLst>
          </p:cNvPr>
          <p:cNvSpPr txBox="1"/>
          <p:nvPr/>
        </p:nvSpPr>
        <p:spPr>
          <a:xfrm>
            <a:off x="613738" y="1588967"/>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Feature Selection: Using correlation matrix with heatmap to identify the relevant features.</a:t>
            </a:r>
          </a:p>
          <a:p>
            <a:pPr indent="-228600">
              <a:lnSpc>
                <a:spcPct val="90000"/>
              </a:lnSpc>
              <a:spcAft>
                <a:spcPts val="600"/>
              </a:spcAft>
              <a:buFont typeface="Arial" panose="020B0604020202020204" pitchFamily="34" charset="0"/>
              <a:buChar char="•"/>
            </a:pPr>
            <a:r>
              <a:rPr lang="en-US" dirty="0">
                <a:solidFill>
                  <a:schemeClr val="bg1">
                    <a:alpha val="60000"/>
                  </a:schemeClr>
                </a:solidFill>
              </a:rPr>
              <a:t>We identify top 5 features – </a:t>
            </a:r>
            <a:r>
              <a:rPr lang="en-US" dirty="0" err="1">
                <a:solidFill>
                  <a:schemeClr val="bg1">
                    <a:alpha val="60000"/>
                  </a:schemeClr>
                </a:solidFill>
              </a:rPr>
              <a:t>RainToday</a:t>
            </a:r>
            <a:r>
              <a:rPr lang="en-US" dirty="0">
                <a:solidFill>
                  <a:schemeClr val="bg1">
                    <a:alpha val="60000"/>
                  </a:schemeClr>
                </a:solidFill>
              </a:rPr>
              <a:t>, </a:t>
            </a:r>
            <a:r>
              <a:rPr lang="en-US" dirty="0" err="1">
                <a:solidFill>
                  <a:schemeClr val="bg1">
                    <a:alpha val="60000"/>
                  </a:schemeClr>
                </a:solidFill>
              </a:rPr>
              <a:t>RainTomorrow</a:t>
            </a:r>
            <a:r>
              <a:rPr lang="en-US" dirty="0">
                <a:solidFill>
                  <a:schemeClr val="bg1">
                    <a:alpha val="60000"/>
                  </a:schemeClr>
                </a:solidFill>
              </a:rPr>
              <a:t>, Rainfall, Humidity Relative 9am, Humidity Relative 3pm. </a:t>
            </a:r>
            <a:endParaRPr lang="en-US" b="0" i="0" dirty="0">
              <a:solidFill>
                <a:schemeClr val="bg1">
                  <a:alpha val="60000"/>
                </a:schemeClr>
              </a:solidFill>
              <a:effectLst/>
            </a:endParaRPr>
          </a:p>
          <a:p>
            <a:pPr indent="-228600">
              <a:lnSpc>
                <a:spcPct val="90000"/>
              </a:lnSpc>
              <a:spcAft>
                <a:spcPts val="600"/>
              </a:spcAft>
              <a:buFont typeface="Arial" panose="020B0604020202020204" pitchFamily="34" charset="0"/>
              <a:buChar char="•"/>
            </a:pPr>
            <a:endParaRPr lang="en-US" dirty="0">
              <a:solidFill>
                <a:schemeClr val="bg1">
                  <a:alpha val="60000"/>
                </a:schemeClr>
              </a:solidFill>
            </a:endParaRPr>
          </a:p>
          <a:p>
            <a:pPr>
              <a:lnSpc>
                <a:spcPct val="90000"/>
              </a:lnSpc>
              <a:spcAft>
                <a:spcPts val="600"/>
              </a:spcAft>
            </a:pPr>
            <a:endParaRPr lang="en-US" sz="1500" dirty="0">
              <a:solidFill>
                <a:schemeClr val="bg1"/>
              </a:solidFill>
            </a:endParaRPr>
          </a:p>
        </p:txBody>
      </p:sp>
      <p:pic>
        <p:nvPicPr>
          <p:cNvPr id="3" name="Picture 2" descr="Chart, treemap chart&#10;&#10;Description automatically generated">
            <a:extLst>
              <a:ext uri="{FF2B5EF4-FFF2-40B4-BE49-F238E27FC236}">
                <a16:creationId xmlns:a16="http://schemas.microsoft.com/office/drawing/2014/main" id="{1CB92CD8-3E8E-457A-BEFD-9BB7C2F5F101}"/>
              </a:ext>
            </a:extLst>
          </p:cNvPr>
          <p:cNvPicPr>
            <a:picLocks noChangeAspect="1"/>
          </p:cNvPicPr>
          <p:nvPr/>
        </p:nvPicPr>
        <p:blipFill>
          <a:blip r:embed="rId3"/>
          <a:stretch>
            <a:fillRect/>
          </a:stretch>
        </p:blipFill>
        <p:spPr>
          <a:xfrm>
            <a:off x="5996113" y="224863"/>
            <a:ext cx="4571364" cy="3568925"/>
          </a:xfrm>
          <a:prstGeom prst="rect">
            <a:avLst/>
          </a:prstGeom>
        </p:spPr>
      </p:pic>
      <p:pic>
        <p:nvPicPr>
          <p:cNvPr id="7" name="Picture 6" descr="Text&#10;&#10;Description automatically generated">
            <a:extLst>
              <a:ext uri="{FF2B5EF4-FFF2-40B4-BE49-F238E27FC236}">
                <a16:creationId xmlns:a16="http://schemas.microsoft.com/office/drawing/2014/main" id="{275F6EE0-FDCD-4038-A53A-B7C27804EA07}"/>
              </a:ext>
            </a:extLst>
          </p:cNvPr>
          <p:cNvPicPr>
            <a:picLocks noChangeAspect="1"/>
          </p:cNvPicPr>
          <p:nvPr/>
        </p:nvPicPr>
        <p:blipFill>
          <a:blip r:embed="rId4"/>
          <a:stretch>
            <a:fillRect/>
          </a:stretch>
        </p:blipFill>
        <p:spPr>
          <a:xfrm>
            <a:off x="5449395" y="4197992"/>
            <a:ext cx="5842529" cy="1127901"/>
          </a:xfrm>
          <a:prstGeom prst="rect">
            <a:avLst/>
          </a:prstGeom>
        </p:spPr>
      </p:pic>
    </p:spTree>
    <p:extLst>
      <p:ext uri="{BB962C8B-B14F-4D97-AF65-F5344CB8AC3E}">
        <p14:creationId xmlns:p14="http://schemas.microsoft.com/office/powerpoint/2010/main" val="53139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D70A05E-0736-4EFF-A6D1-8778C0FB9B9A}"/>
              </a:ext>
            </a:extLst>
          </p:cNvPr>
          <p:cNvSpPr txBox="1"/>
          <p:nvPr/>
        </p:nvSpPr>
        <p:spPr>
          <a:xfrm>
            <a:off x="49407" y="96835"/>
            <a:ext cx="4247385" cy="149213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4</a:t>
            </a:r>
            <a:r>
              <a:rPr lang="en-US" sz="3400" kern="1200" dirty="0">
                <a:solidFill>
                  <a:schemeClr val="bg1"/>
                </a:solidFill>
                <a:latin typeface="+mj-lt"/>
                <a:ea typeface="+mj-ea"/>
                <a:cs typeface="+mj-cs"/>
              </a:rPr>
              <a:t>.3 Evaluating</a:t>
            </a:r>
          </a:p>
        </p:txBody>
      </p:sp>
      <p:sp>
        <p:nvSpPr>
          <p:cNvPr id="10" name="TextBox 9">
            <a:extLst>
              <a:ext uri="{FF2B5EF4-FFF2-40B4-BE49-F238E27FC236}">
                <a16:creationId xmlns:a16="http://schemas.microsoft.com/office/drawing/2014/main" id="{2F3EB247-44F3-491E-93BF-AB52F45C811F}"/>
              </a:ext>
            </a:extLst>
          </p:cNvPr>
          <p:cNvSpPr txBox="1"/>
          <p:nvPr/>
        </p:nvSpPr>
        <p:spPr>
          <a:xfrm>
            <a:off x="654849" y="1355503"/>
            <a:ext cx="3384000" cy="485302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0" i="0" dirty="0">
                <a:solidFill>
                  <a:schemeClr val="bg1">
                    <a:alpha val="60000"/>
                  </a:schemeClr>
                </a:solidFill>
                <a:effectLst/>
              </a:rPr>
              <a:t>Evaluating the Algorithms: Before we train our model, we evaluate 2 algorithms to find the one that gives the best performance. We try with Logistic Regression and KNN.</a:t>
            </a:r>
          </a:p>
          <a:p>
            <a:pPr indent="-228600">
              <a:lnSpc>
                <a:spcPct val="90000"/>
              </a:lnSpc>
              <a:spcAft>
                <a:spcPts val="600"/>
              </a:spcAft>
              <a:buFont typeface="Arial" panose="020B0604020202020204" pitchFamily="34" charset="0"/>
              <a:buChar char="•"/>
            </a:pPr>
            <a:r>
              <a:rPr lang="en-US" dirty="0">
                <a:solidFill>
                  <a:schemeClr val="bg1">
                    <a:alpha val="60000"/>
                  </a:schemeClr>
                </a:solidFill>
              </a:rPr>
              <a:t>Instead of splitting the dataset into training and testing sets, we use 10-fold cross-validation to obtain the average score of each algorithms. </a:t>
            </a:r>
          </a:p>
          <a:p>
            <a:pPr>
              <a:lnSpc>
                <a:spcPct val="90000"/>
              </a:lnSpc>
              <a:spcAft>
                <a:spcPts val="600"/>
              </a:spcAft>
            </a:pPr>
            <a:endParaRPr lang="en-US" sz="1500" dirty="0">
              <a:solidFill>
                <a:schemeClr val="bg1"/>
              </a:solidFill>
            </a:endParaRPr>
          </a:p>
        </p:txBody>
      </p:sp>
      <p:pic>
        <p:nvPicPr>
          <p:cNvPr id="5" name="Picture 4" descr="Graphical user interface&#10;&#10;Description automatically generated">
            <a:extLst>
              <a:ext uri="{FF2B5EF4-FFF2-40B4-BE49-F238E27FC236}">
                <a16:creationId xmlns:a16="http://schemas.microsoft.com/office/drawing/2014/main" id="{3986715B-32D9-48AE-B9F2-54138066B41E}"/>
              </a:ext>
            </a:extLst>
          </p:cNvPr>
          <p:cNvPicPr>
            <a:picLocks noChangeAspect="1"/>
          </p:cNvPicPr>
          <p:nvPr/>
        </p:nvPicPr>
        <p:blipFill>
          <a:blip r:embed="rId2"/>
          <a:stretch>
            <a:fillRect/>
          </a:stretch>
        </p:blipFill>
        <p:spPr>
          <a:xfrm>
            <a:off x="5833199" y="2188724"/>
            <a:ext cx="4557890" cy="1809344"/>
          </a:xfrm>
          <a:prstGeom prst="rect">
            <a:avLst/>
          </a:prstGeom>
        </p:spPr>
      </p:pic>
    </p:spTree>
    <p:extLst>
      <p:ext uri="{BB962C8B-B14F-4D97-AF65-F5344CB8AC3E}">
        <p14:creationId xmlns:p14="http://schemas.microsoft.com/office/powerpoint/2010/main" val="210936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963</Words>
  <Application>Microsoft Office PowerPoint</Application>
  <PresentationFormat>Widescreen</PresentationFormat>
  <Paragraphs>134</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Koh</dc:creator>
  <cp:lastModifiedBy>Jeff Koh</cp:lastModifiedBy>
  <cp:revision>5</cp:revision>
  <dcterms:created xsi:type="dcterms:W3CDTF">2021-08-13T11:57:28Z</dcterms:created>
  <dcterms:modified xsi:type="dcterms:W3CDTF">2021-08-14T03:47:37Z</dcterms:modified>
</cp:coreProperties>
</file>