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Lst>
  <p:sldIdLst>
    <p:sldId id="256" r:id="rId4"/>
    <p:sldId id="267" r:id="rId5"/>
    <p:sldId id="270" r:id="rId6"/>
    <p:sldId id="271" r:id="rId7"/>
    <p:sldId id="272" r:id="rId8"/>
    <p:sldId id="273" r:id="rId9"/>
    <p:sldId id="274" r:id="rId10"/>
    <p:sldId id="275" r:id="rId11"/>
    <p:sldId id="298" r:id="rId12"/>
    <p:sldId id="299" r:id="rId13"/>
    <p:sldId id="303" r:id="rId14"/>
    <p:sldId id="300" r:id="rId15"/>
    <p:sldId id="301" r:id="rId16"/>
    <p:sldId id="302" r:id="rId17"/>
    <p:sldId id="304" r:id="rId18"/>
    <p:sldId id="294" r:id="rId19"/>
    <p:sldId id="295" r:id="rId20"/>
    <p:sldId id="296" r:id="rId21"/>
    <p:sldId id="29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56"/>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93701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44955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9207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78472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91912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70611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7724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774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21221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46682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6461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7568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90953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468416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04071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123605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225327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5351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528413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73711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600355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1982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4983065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33743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417963" cy="2585323"/>
          </a:xfrm>
          <a:prstGeom prst="rect">
            <a:avLst/>
          </a:prstGeom>
          <a:solidFill>
            <a:srgbClr val="3B3B3B"/>
          </a:solidFill>
        </p:spPr>
        <p:txBody>
          <a:bodyPr wrap="none" rtlCol="0">
            <a:spAutoFit/>
          </a:bodyPr>
          <a:lstStyle/>
          <a:p>
            <a:r>
              <a:rPr lang="en-US" sz="5400" dirty="0">
                <a:solidFill>
                  <a:srgbClr val="FF6600"/>
                </a:solidFill>
                <a:latin typeface="Times New Roman" panose="02020603050405020304" pitchFamily="18" charset="0"/>
                <a:cs typeface="Times New Roman" panose="02020603050405020304" pitchFamily="18" charset="0"/>
              </a:rPr>
              <a:t>G2M I</a:t>
            </a:r>
            <a:r>
              <a:rPr lang="en-US" altLang="zh-CN" sz="5400" dirty="0">
                <a:solidFill>
                  <a:srgbClr val="FF6600"/>
                </a:solidFill>
                <a:latin typeface="Times New Roman" panose="02020603050405020304" pitchFamily="18" charset="0"/>
                <a:cs typeface="Times New Roman" panose="02020603050405020304" pitchFamily="18" charset="0"/>
              </a:rPr>
              <a:t>nsight For Cab Investment</a:t>
            </a:r>
          </a:p>
          <a:p>
            <a:endParaRPr lang="en-US" sz="4000" dirty="0">
              <a:latin typeface="Times New Roman" panose="02020603050405020304" pitchFamily="18" charset="0"/>
              <a:cs typeface="Times New Roman" panose="02020603050405020304" pitchFamily="18" charset="0"/>
            </a:endParaRPr>
          </a:p>
          <a:p>
            <a:r>
              <a:rPr lang="en-US" sz="4000" dirty="0" err="1">
                <a:solidFill>
                  <a:schemeClr val="accent2"/>
                </a:solidFill>
                <a:latin typeface="Times New Roman" panose="02020603050405020304" pitchFamily="18" charset="0"/>
                <a:cs typeface="Times New Roman" panose="02020603050405020304" pitchFamily="18" charset="0"/>
              </a:rPr>
              <a:t>Junfei</a:t>
            </a:r>
            <a:r>
              <a:rPr lang="en-US" sz="4000" dirty="0">
                <a:solidFill>
                  <a:schemeClr val="accent2"/>
                </a:solidFill>
                <a:latin typeface="Times New Roman" panose="02020603050405020304" pitchFamily="18" charset="0"/>
                <a:cs typeface="Times New Roman" panose="02020603050405020304" pitchFamily="18" charset="0"/>
              </a:rPr>
              <a:t> Liu</a:t>
            </a:r>
          </a:p>
          <a:p>
            <a:r>
              <a:rPr lang="en-US" sz="2800" b="1" dirty="0">
                <a:solidFill>
                  <a:schemeClr val="accent2"/>
                </a:solidFill>
                <a:latin typeface="Times New Roman" panose="02020603050405020304" pitchFamily="18" charset="0"/>
                <a:cs typeface="Times New Roman" panose="02020603050405020304" pitchFamily="18" charset="0"/>
              </a:rPr>
              <a:t>Dec 21th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Times New Roman" panose="02020603050405020304" pitchFamily="18" charset="0"/>
                <a:cs typeface="Times New Roman" panose="02020603050405020304" pitchFamily="18" charset="0"/>
              </a:rPr>
              <a:t>3. Distribution of Genders (total):</a:t>
            </a:r>
          </a:p>
        </p:txBody>
      </p:sp>
      <p:sp>
        <p:nvSpPr>
          <p:cNvPr id="8" name="文本框 7">
            <a:extLst>
              <a:ext uri="{FF2B5EF4-FFF2-40B4-BE49-F238E27FC236}">
                <a16:creationId xmlns:a16="http://schemas.microsoft.com/office/drawing/2014/main" id="{773956CB-2840-B93C-5FB4-7BF43FCC6E20}"/>
              </a:ext>
            </a:extLst>
          </p:cNvPr>
          <p:cNvSpPr txBox="1"/>
          <p:nvPr/>
        </p:nvSpPr>
        <p:spPr>
          <a:xfrm>
            <a:off x="838200" y="5548622"/>
            <a:ext cx="10115270" cy="707886"/>
          </a:xfrm>
          <a:prstGeom prst="rect">
            <a:avLst/>
          </a:prstGeom>
          <a:noFill/>
        </p:spPr>
        <p:txBody>
          <a:bodyPr wrap="none" rtlCol="0">
            <a:spAutoFit/>
          </a:bodyPr>
          <a:lstStyle/>
          <a:p>
            <a:pPr marL="342900" indent="-342900">
              <a:buFont typeface="Wingdings" panose="05000000000000000000" pitchFamily="2" charset="2"/>
              <a:buChar char="u"/>
            </a:pPr>
            <a:r>
              <a:rPr lang="en-US" altLang="zh-CN" sz="2000" dirty="0">
                <a:solidFill>
                  <a:prstClr val="black"/>
                </a:solidFill>
                <a:latin typeface="Times New Roman" panose="02020603050405020304" pitchFamily="18" charset="0"/>
                <a:cs typeface="Times New Roman" panose="02020603050405020304" pitchFamily="18" charset="0"/>
              </a:rPr>
              <a:t>From the figure above, there are close percentage of male and female users based on the user </a:t>
            </a:r>
          </a:p>
          <a:p>
            <a:r>
              <a:rPr lang="en-US" altLang="zh-CN" sz="2000" dirty="0">
                <a:solidFill>
                  <a:prstClr val="black"/>
                </a:solidFill>
                <a:latin typeface="Times New Roman" panose="02020603050405020304" pitchFamily="18" charset="0"/>
                <a:cs typeface="Times New Roman" panose="02020603050405020304" pitchFamily="18" charset="0"/>
              </a:rPr>
              <a:t>     pool of both companies.</a:t>
            </a:r>
            <a:endParaRPr lang="zh-CN" altLang="en-US" sz="2000" dirty="0">
              <a:solidFill>
                <a:prstClr val="black"/>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8425B24-2019-2FE5-44B7-3FA046332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190" y="1411979"/>
            <a:ext cx="3971619" cy="4034041"/>
          </a:xfrm>
          <a:prstGeom prst="rect">
            <a:avLst/>
          </a:prstGeom>
        </p:spPr>
      </p:pic>
    </p:spTree>
    <p:extLst>
      <p:ext uri="{BB962C8B-B14F-4D97-AF65-F5344CB8AC3E}">
        <p14:creationId xmlns:p14="http://schemas.microsoft.com/office/powerpoint/2010/main" val="3577198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Times New Roman" panose="02020603050405020304" pitchFamily="18" charset="0"/>
                <a:cs typeface="Times New Roman" panose="02020603050405020304" pitchFamily="18" charset="0"/>
              </a:rPr>
              <a:t>3.1. Distribution of Genders between Companies:</a:t>
            </a:r>
          </a:p>
        </p:txBody>
      </p:sp>
      <p:sp>
        <p:nvSpPr>
          <p:cNvPr id="8" name="文本框 7">
            <a:extLst>
              <a:ext uri="{FF2B5EF4-FFF2-40B4-BE49-F238E27FC236}">
                <a16:creationId xmlns:a16="http://schemas.microsoft.com/office/drawing/2014/main" id="{773956CB-2840-B93C-5FB4-7BF43FCC6E20}"/>
              </a:ext>
            </a:extLst>
          </p:cNvPr>
          <p:cNvSpPr txBox="1"/>
          <p:nvPr/>
        </p:nvSpPr>
        <p:spPr>
          <a:xfrm>
            <a:off x="838200" y="5928185"/>
            <a:ext cx="7789312" cy="400110"/>
          </a:xfrm>
          <a:prstGeom prst="rect">
            <a:avLst/>
          </a:prstGeom>
          <a:noFill/>
        </p:spPr>
        <p:txBody>
          <a:bodyPr wrap="none" rtlCol="0">
            <a:spAutoFit/>
          </a:bodyPr>
          <a:lstStyle/>
          <a:p>
            <a:pPr marL="342900" indent="-342900">
              <a:buFont typeface="Wingdings" panose="05000000000000000000" pitchFamily="2" charset="2"/>
              <a:buChar char="u"/>
            </a:pPr>
            <a:r>
              <a:rPr lang="en-US" altLang="zh-CN" sz="2000" dirty="0">
                <a:solidFill>
                  <a:prstClr val="black"/>
                </a:solidFill>
                <a:latin typeface="Times New Roman" panose="02020603050405020304" pitchFamily="18" charset="0"/>
                <a:cs typeface="Times New Roman" panose="02020603050405020304" pitchFamily="18" charset="0"/>
              </a:rPr>
              <a:t>As we can see, the gender distributions are similar for both companies.</a:t>
            </a:r>
            <a:endParaRPr lang="zh-CN" altLang="en-US" sz="2000" dirty="0">
              <a:solidFill>
                <a:prstClr val="black"/>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E1052057-487D-B1AB-1FBD-76F52347F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104" y="1690688"/>
            <a:ext cx="4253153" cy="4320000"/>
          </a:xfrm>
          <a:prstGeom prst="rect">
            <a:avLst/>
          </a:prstGeom>
        </p:spPr>
      </p:pic>
      <p:pic>
        <p:nvPicPr>
          <p:cNvPr id="7" name="图片 6">
            <a:extLst>
              <a:ext uri="{FF2B5EF4-FFF2-40B4-BE49-F238E27FC236}">
                <a16:creationId xmlns:a16="http://schemas.microsoft.com/office/drawing/2014/main" id="{5809E30A-FB94-78BA-9FDE-0A4422458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787" y="1690688"/>
            <a:ext cx="4253153" cy="4320000"/>
          </a:xfrm>
          <a:prstGeom prst="rect">
            <a:avLst/>
          </a:prstGeom>
        </p:spPr>
      </p:pic>
    </p:spTree>
    <p:extLst>
      <p:ext uri="{BB962C8B-B14F-4D97-AF65-F5344CB8AC3E}">
        <p14:creationId xmlns:p14="http://schemas.microsoft.com/office/powerpoint/2010/main" val="383766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Times New Roman" panose="02020603050405020304" pitchFamily="18" charset="0"/>
                <a:cs typeface="Times New Roman" panose="02020603050405020304" pitchFamily="18" charset="0"/>
              </a:rPr>
              <a:t>4. Distribution of Payment Type:</a:t>
            </a:r>
          </a:p>
        </p:txBody>
      </p:sp>
      <p:sp>
        <p:nvSpPr>
          <p:cNvPr id="8" name="文本框 7">
            <a:extLst>
              <a:ext uri="{FF2B5EF4-FFF2-40B4-BE49-F238E27FC236}">
                <a16:creationId xmlns:a16="http://schemas.microsoft.com/office/drawing/2014/main" id="{773956CB-2840-B93C-5FB4-7BF43FCC6E20}"/>
              </a:ext>
            </a:extLst>
          </p:cNvPr>
          <p:cNvSpPr txBox="1"/>
          <p:nvPr/>
        </p:nvSpPr>
        <p:spPr>
          <a:xfrm>
            <a:off x="838200" y="5548622"/>
            <a:ext cx="10232288" cy="400110"/>
          </a:xfrm>
          <a:prstGeom prst="rect">
            <a:avLst/>
          </a:prstGeom>
          <a:noFill/>
        </p:spPr>
        <p:txBody>
          <a:bodyPr wrap="none" rtlCol="0">
            <a:spAutoFit/>
          </a:bodyPr>
          <a:lstStyle/>
          <a:p>
            <a:pPr marL="342900" indent="-342900">
              <a:buFont typeface="Wingdings" panose="05000000000000000000" pitchFamily="2" charset="2"/>
              <a:buChar char="u"/>
            </a:pPr>
            <a:r>
              <a:rPr lang="en-US" altLang="zh-CN" sz="2000" dirty="0">
                <a:solidFill>
                  <a:prstClr val="black"/>
                </a:solidFill>
                <a:latin typeface="Times New Roman" panose="02020603050405020304" pitchFamily="18" charset="0"/>
                <a:cs typeface="Times New Roman" panose="02020603050405020304" pitchFamily="18" charset="0"/>
              </a:rPr>
              <a:t>From the figure above,  we can see users prefer to pay with card than cash for both companies.</a:t>
            </a:r>
            <a:endParaRPr lang="zh-CN" altLang="en-US" sz="2000" dirty="0">
              <a:solidFill>
                <a:prstClr val="black"/>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74F98C77-4E55-9F7A-2FD4-C2661F25E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734" y="1490246"/>
            <a:ext cx="7122414" cy="4058376"/>
          </a:xfrm>
          <a:prstGeom prst="rect">
            <a:avLst/>
          </a:prstGeom>
        </p:spPr>
      </p:pic>
    </p:spTree>
    <p:extLst>
      <p:ext uri="{BB962C8B-B14F-4D97-AF65-F5344CB8AC3E}">
        <p14:creationId xmlns:p14="http://schemas.microsoft.com/office/powerpoint/2010/main" val="8282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Times New Roman" panose="02020603050405020304" pitchFamily="18" charset="0"/>
                <a:cs typeface="Times New Roman" panose="02020603050405020304" pitchFamily="18" charset="0"/>
              </a:rPr>
              <a:t>5. Distribution of User Age:</a:t>
            </a:r>
          </a:p>
        </p:txBody>
      </p:sp>
      <p:sp>
        <p:nvSpPr>
          <p:cNvPr id="8" name="文本框 7">
            <a:extLst>
              <a:ext uri="{FF2B5EF4-FFF2-40B4-BE49-F238E27FC236}">
                <a16:creationId xmlns:a16="http://schemas.microsoft.com/office/drawing/2014/main" id="{773956CB-2840-B93C-5FB4-7BF43FCC6E20}"/>
              </a:ext>
            </a:extLst>
          </p:cNvPr>
          <p:cNvSpPr txBox="1"/>
          <p:nvPr/>
        </p:nvSpPr>
        <p:spPr>
          <a:xfrm>
            <a:off x="838200" y="5548622"/>
            <a:ext cx="10676321" cy="707886"/>
          </a:xfrm>
          <a:prstGeom prst="rect">
            <a:avLst/>
          </a:prstGeom>
          <a:noFill/>
        </p:spPr>
        <p:txBody>
          <a:bodyPr wrap="none" rtlCol="0">
            <a:spAutoFit/>
          </a:bodyPr>
          <a:lstStyle/>
          <a:p>
            <a:pPr marL="342900" indent="-342900">
              <a:buFont typeface="Wingdings" panose="05000000000000000000" pitchFamily="2" charset="2"/>
              <a:buChar char="u"/>
            </a:pPr>
            <a:r>
              <a:rPr lang="en-US" altLang="zh-CN" sz="2000" dirty="0">
                <a:solidFill>
                  <a:prstClr val="black"/>
                </a:solidFill>
                <a:latin typeface="Times New Roman" panose="02020603050405020304" pitchFamily="18" charset="0"/>
                <a:cs typeface="Times New Roman" panose="02020603050405020304" pitchFamily="18" charset="0"/>
              </a:rPr>
              <a:t>The distribution of user ages are similar for both companies with a range from under 20 to over 60 </a:t>
            </a:r>
          </a:p>
          <a:p>
            <a:r>
              <a:rPr lang="en-US" altLang="zh-CN" sz="2000" dirty="0">
                <a:solidFill>
                  <a:prstClr val="black"/>
                </a:solidFill>
                <a:latin typeface="Times New Roman" panose="02020603050405020304" pitchFamily="18" charset="0"/>
                <a:cs typeface="Times New Roman" panose="02020603050405020304" pitchFamily="18" charset="0"/>
              </a:rPr>
              <a:t>     and an average of around 35.</a:t>
            </a:r>
            <a:endParaRPr lang="zh-CN" altLang="en-US" sz="2000" dirty="0">
              <a:solidFill>
                <a:prstClr val="black"/>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5254C7D0-F047-BCFB-3C9C-98BF68FD3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598" y="1407765"/>
            <a:ext cx="7086803" cy="4140857"/>
          </a:xfrm>
          <a:prstGeom prst="rect">
            <a:avLst/>
          </a:prstGeom>
        </p:spPr>
      </p:pic>
    </p:spTree>
    <p:extLst>
      <p:ext uri="{BB962C8B-B14F-4D97-AF65-F5344CB8AC3E}">
        <p14:creationId xmlns:p14="http://schemas.microsoft.com/office/powerpoint/2010/main" val="161224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Times New Roman" panose="02020603050405020304" pitchFamily="18" charset="0"/>
                <a:cs typeface="Times New Roman" panose="02020603050405020304" pitchFamily="18" charset="0"/>
              </a:rPr>
              <a:t>6. Distribution of Price Charged:</a:t>
            </a:r>
          </a:p>
        </p:txBody>
      </p:sp>
      <p:sp>
        <p:nvSpPr>
          <p:cNvPr id="8" name="文本框 7">
            <a:extLst>
              <a:ext uri="{FF2B5EF4-FFF2-40B4-BE49-F238E27FC236}">
                <a16:creationId xmlns:a16="http://schemas.microsoft.com/office/drawing/2014/main" id="{773956CB-2840-B93C-5FB4-7BF43FCC6E20}"/>
              </a:ext>
            </a:extLst>
          </p:cNvPr>
          <p:cNvSpPr txBox="1"/>
          <p:nvPr/>
        </p:nvSpPr>
        <p:spPr>
          <a:xfrm>
            <a:off x="838200" y="5548622"/>
            <a:ext cx="10599376" cy="707886"/>
          </a:xfrm>
          <a:prstGeom prst="rect">
            <a:avLst/>
          </a:prstGeom>
          <a:noFill/>
        </p:spPr>
        <p:txBody>
          <a:bodyPr wrap="none" rtlCol="0">
            <a:spAutoFit/>
          </a:bodyPr>
          <a:lstStyle/>
          <a:p>
            <a:pPr marL="342900" indent="-342900">
              <a:buFont typeface="Wingdings" panose="05000000000000000000" pitchFamily="2" charset="2"/>
              <a:buChar char="u"/>
            </a:pPr>
            <a:r>
              <a:rPr lang="en-US" altLang="zh-CN" sz="2000" dirty="0">
                <a:solidFill>
                  <a:prstClr val="black"/>
                </a:solidFill>
                <a:latin typeface="Times New Roman" panose="02020603050405020304" pitchFamily="18" charset="0"/>
                <a:cs typeface="Times New Roman" panose="02020603050405020304" pitchFamily="18" charset="0"/>
              </a:rPr>
              <a:t>From the figure above, most people have travelled between 2km and 40km, and we have </a:t>
            </a:r>
          </a:p>
          <a:p>
            <a:r>
              <a:rPr lang="en-US" altLang="zh-CN" sz="2000" dirty="0">
                <a:solidFill>
                  <a:prstClr val="black"/>
                </a:solidFill>
                <a:latin typeface="Times New Roman" panose="02020603050405020304" pitchFamily="18" charset="0"/>
                <a:cs typeface="Times New Roman" panose="02020603050405020304" pitchFamily="18" charset="0"/>
              </a:rPr>
              <a:t>     a decreasing number of users with increasing distance travelled with over 40 km distance travelled.</a:t>
            </a:r>
            <a:endParaRPr lang="zh-CN" altLang="en-US" sz="2000" dirty="0">
              <a:solidFill>
                <a:prstClr val="black"/>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F5A25CF-FED0-178C-3D2C-3601DEB08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438" y="1436998"/>
            <a:ext cx="6905123" cy="3984003"/>
          </a:xfrm>
          <a:prstGeom prst="rect">
            <a:avLst/>
          </a:prstGeom>
        </p:spPr>
      </p:pic>
    </p:spTree>
    <p:extLst>
      <p:ext uri="{BB962C8B-B14F-4D97-AF65-F5344CB8AC3E}">
        <p14:creationId xmlns:p14="http://schemas.microsoft.com/office/powerpoint/2010/main" val="3576103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Times New Roman" panose="02020603050405020304" pitchFamily="18" charset="0"/>
                <a:cs typeface="Times New Roman" panose="02020603050405020304" pitchFamily="18" charset="0"/>
              </a:rPr>
              <a:t>7. Distribution of Cities:</a:t>
            </a:r>
          </a:p>
        </p:txBody>
      </p:sp>
      <p:sp>
        <p:nvSpPr>
          <p:cNvPr id="8" name="文本框 7">
            <a:extLst>
              <a:ext uri="{FF2B5EF4-FFF2-40B4-BE49-F238E27FC236}">
                <a16:creationId xmlns:a16="http://schemas.microsoft.com/office/drawing/2014/main" id="{773956CB-2840-B93C-5FB4-7BF43FCC6E20}"/>
              </a:ext>
            </a:extLst>
          </p:cNvPr>
          <p:cNvSpPr txBox="1"/>
          <p:nvPr/>
        </p:nvSpPr>
        <p:spPr>
          <a:xfrm>
            <a:off x="838200" y="5548622"/>
            <a:ext cx="10810716" cy="707886"/>
          </a:xfrm>
          <a:prstGeom prst="rect">
            <a:avLst/>
          </a:prstGeom>
          <a:noFill/>
        </p:spPr>
        <p:txBody>
          <a:bodyPr wrap="none" rtlCol="0">
            <a:spAutoFit/>
          </a:bodyPr>
          <a:lstStyle/>
          <a:p>
            <a:pPr marL="342900" indent="-342900">
              <a:buFont typeface="Wingdings" panose="05000000000000000000" pitchFamily="2" charset="2"/>
              <a:buChar char="u"/>
            </a:pPr>
            <a:r>
              <a:rPr lang="en-US" altLang="zh-CN" sz="2000" dirty="0">
                <a:solidFill>
                  <a:prstClr val="black"/>
                </a:solidFill>
                <a:latin typeface="Times New Roman" panose="02020603050405020304" pitchFamily="18" charset="0"/>
                <a:cs typeface="Times New Roman" panose="02020603050405020304" pitchFamily="18" charset="0"/>
              </a:rPr>
              <a:t>From the figure above, we can see the most users come from New York city, Chicago, Los Angeles, </a:t>
            </a:r>
          </a:p>
          <a:p>
            <a:r>
              <a:rPr lang="en-US" altLang="zh-CN" sz="2000" dirty="0">
                <a:solidFill>
                  <a:prstClr val="black"/>
                </a:solidFill>
                <a:latin typeface="Times New Roman" panose="02020603050405020304" pitchFamily="18" charset="0"/>
                <a:cs typeface="Times New Roman" panose="02020603050405020304" pitchFamily="18" charset="0"/>
              </a:rPr>
              <a:t>     and Washington DC.</a:t>
            </a:r>
            <a:endParaRPr lang="zh-CN" altLang="en-US" sz="2000" dirty="0">
              <a:solidFill>
                <a:prstClr val="black"/>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EFF561E1-3369-6142-5FED-A1FE558D5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724" y="1403421"/>
            <a:ext cx="4856551" cy="4205757"/>
          </a:xfrm>
          <a:prstGeom prst="rect">
            <a:avLst/>
          </a:prstGeom>
        </p:spPr>
      </p:pic>
    </p:spTree>
    <p:extLst>
      <p:ext uri="{BB962C8B-B14F-4D97-AF65-F5344CB8AC3E}">
        <p14:creationId xmlns:p14="http://schemas.microsoft.com/office/powerpoint/2010/main" val="4119035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1447443" y="2137711"/>
            <a:ext cx="6098344" cy="1569660"/>
          </a:xfrm>
          <a:prstGeom prst="rect">
            <a:avLst/>
          </a:prstGeom>
          <a:noFill/>
        </p:spPr>
        <p:txBody>
          <a:bodyPr wrap="square">
            <a:spAutoFit/>
          </a:bodyPr>
          <a:lstStyle/>
          <a:p>
            <a:r>
              <a:rPr lang="en-GB" sz="4800" dirty="0">
                <a:solidFill>
                  <a:srgbClr val="ED7D31"/>
                </a:solidFill>
                <a:latin typeface="Times New Roman" panose="02020603050405020304" pitchFamily="18" charset="0"/>
                <a:cs typeface="Times New Roman" panose="02020603050405020304" pitchFamily="18" charset="0"/>
              </a:rPr>
              <a:t>HYPOTHESIS</a:t>
            </a:r>
          </a:p>
          <a:p>
            <a:r>
              <a:rPr lang="en-GB" sz="4800" dirty="0">
                <a:solidFill>
                  <a:srgbClr val="ED7D31"/>
                </a:solidFill>
                <a:latin typeface="Times New Roman" panose="02020603050405020304" pitchFamily="18" charset="0"/>
                <a:cs typeface="Times New Roman" panose="02020603050405020304" pitchFamily="18" charset="0"/>
              </a:rPr>
              <a:t>TESTING</a:t>
            </a:r>
          </a:p>
        </p:txBody>
      </p:sp>
    </p:spTree>
    <p:extLst>
      <p:ext uri="{BB962C8B-B14F-4D97-AF65-F5344CB8AC3E}">
        <p14:creationId xmlns:p14="http://schemas.microsoft.com/office/powerpoint/2010/main" val="14159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normAutofit/>
          </a:bodyPr>
          <a:lstStyle/>
          <a:p>
            <a:r>
              <a:rPr lang="en-GB" sz="2800" b="1" dirty="0">
                <a:solidFill>
                  <a:schemeClr val="accent2"/>
                </a:solidFill>
                <a:latin typeface="Times New Roman" panose="02020603050405020304" pitchFamily="18" charset="0"/>
                <a:cs typeface="Times New Roman" panose="02020603050405020304" pitchFamily="18" charset="0"/>
              </a:rPr>
              <a:t>Hypothesis 1: </a:t>
            </a:r>
            <a:r>
              <a:rPr lang="en-US" sz="2800" b="1" dirty="0">
                <a:solidFill>
                  <a:schemeClr val="accent2"/>
                </a:solidFill>
                <a:latin typeface="Times New Roman" panose="02020603050405020304" pitchFamily="18" charset="0"/>
                <a:cs typeface="Times New Roman" panose="02020603050405020304" pitchFamily="18" charset="0"/>
              </a:rPr>
              <a:t>will the profits be different for different genders?</a:t>
            </a:r>
            <a:endParaRPr lang="en-GB" sz="2800" b="1" dirty="0">
              <a:solidFill>
                <a:schemeClr val="accent2"/>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773956CB-2840-B93C-5FB4-7BF43FCC6E20}"/>
              </a:ext>
            </a:extLst>
          </p:cNvPr>
          <p:cNvSpPr txBox="1"/>
          <p:nvPr/>
        </p:nvSpPr>
        <p:spPr>
          <a:xfrm>
            <a:off x="838200" y="4013150"/>
            <a:ext cx="8584786" cy="1015663"/>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We can see that the profits are indeed different for two genders.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Is it because both firms employ different price strategies for different genders, </a:t>
            </a:r>
          </a:p>
          <a:p>
            <a:pPr marR="0" lvl="0" algn="l" defTabSz="914400" rtl="0" eaLnBrk="1" fontAlgn="auto" latinLnBrk="0" hangingPunct="1">
              <a:lnSpc>
                <a:spcPct val="100000"/>
              </a:lnSpc>
              <a:spcBef>
                <a:spcPts val="0"/>
              </a:spcBef>
              <a:spcAft>
                <a:spcPts val="0"/>
              </a:spcAft>
              <a:buClrTx/>
              <a:buSzTx/>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or is one company's strategy dominating the result?</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785AF5CA-4372-9E25-477C-8EE6BA2E3C5A}"/>
              </a:ext>
            </a:extLst>
          </p:cNvPr>
          <p:cNvSpPr txBox="1"/>
          <p:nvPr/>
        </p:nvSpPr>
        <p:spPr>
          <a:xfrm>
            <a:off x="838200" y="1506022"/>
            <a:ext cx="6133410" cy="830997"/>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H0: The profits will not be different for genders.</a:t>
            </a:r>
          </a:p>
          <a:p>
            <a:r>
              <a:rPr lang="en-US" altLang="zh-CN" sz="2400" dirty="0">
                <a:latin typeface="Times New Roman" panose="02020603050405020304" pitchFamily="18" charset="0"/>
                <a:cs typeface="Times New Roman" panose="02020603050405020304" pitchFamily="18" charset="0"/>
              </a:rPr>
              <a:t>H1: The profits will be different for genders.</a:t>
            </a:r>
            <a:endParaRPr lang="zh-CN" altLang="en-US"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4E6F906-0603-83A2-1A6C-354FACF92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21795"/>
            <a:ext cx="5127217" cy="706578"/>
          </a:xfrm>
          <a:prstGeom prst="rect">
            <a:avLst/>
          </a:prstGeom>
        </p:spPr>
      </p:pic>
    </p:spTree>
    <p:extLst>
      <p:ext uri="{BB962C8B-B14F-4D97-AF65-F5344CB8AC3E}">
        <p14:creationId xmlns:p14="http://schemas.microsoft.com/office/powerpoint/2010/main" val="2106540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normAutofit/>
          </a:bodyPr>
          <a:lstStyle/>
          <a:p>
            <a:r>
              <a:rPr lang="en-GB" sz="2800" b="1" dirty="0">
                <a:solidFill>
                  <a:schemeClr val="accent2"/>
                </a:solidFill>
                <a:latin typeface="Times New Roman" panose="02020603050405020304" pitchFamily="18" charset="0"/>
                <a:cs typeface="Times New Roman" panose="02020603050405020304" pitchFamily="18" charset="0"/>
              </a:rPr>
              <a:t>Hypothesis 1</a:t>
            </a:r>
            <a:r>
              <a:rPr lang="en-US" sz="2800" b="1" dirty="0">
                <a:solidFill>
                  <a:schemeClr val="accent2"/>
                </a:solidFill>
                <a:latin typeface="Times New Roman" panose="02020603050405020304" pitchFamily="18" charset="0"/>
                <a:cs typeface="Times New Roman" panose="02020603050405020304" pitchFamily="18" charset="0"/>
              </a:rPr>
              <a:t>.1: Will the test results for hypotheses 1 be different for two cab companies?</a:t>
            </a:r>
            <a:endParaRPr lang="en-GB" sz="2800" b="1" dirty="0">
              <a:solidFill>
                <a:schemeClr val="accent2"/>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773956CB-2840-B93C-5FB4-7BF43FCC6E20}"/>
              </a:ext>
            </a:extLst>
          </p:cNvPr>
          <p:cNvSpPr txBox="1"/>
          <p:nvPr/>
        </p:nvSpPr>
        <p:spPr>
          <a:xfrm>
            <a:off x="838200" y="4431419"/>
            <a:ext cx="8647111" cy="1631216"/>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We can see </a:t>
            </a:r>
            <a:r>
              <a:rPr lang="en-US" altLang="zh-CN" sz="2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t</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he profits earned by yellow cab are different for two genders, yet</a:t>
            </a:r>
          </a:p>
          <a:p>
            <a:pPr marR="0" lvl="0" algn="l" defTabSz="914400" rtl="0" eaLnBrk="1" fontAlgn="auto" latinLnBrk="0" hangingPunct="1">
              <a:lnSpc>
                <a:spcPct val="100000"/>
              </a:lnSpc>
              <a:spcBef>
                <a:spcPts val="0"/>
              </a:spcBef>
              <a:spcAft>
                <a:spcPts val="0"/>
              </a:spcAft>
              <a:buClrTx/>
              <a:buSzTx/>
              <a:tabLst/>
              <a:defRPr/>
            </a:pPr>
            <a:r>
              <a:rPr lang="en-US" altLang="zh-CN" sz="2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t</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he profits earned by yellow cab are not significantly different for two genders. </a:t>
            </a:r>
          </a:p>
          <a:p>
            <a:pPr marR="0" lvl="0" algn="l" defTabSz="914400" rtl="0" eaLnBrk="1" fontAlgn="auto" latinLnBrk="0" hangingPunct="1">
              <a:lnSpc>
                <a:spcPct val="100000"/>
              </a:lnSpc>
              <a:spcBef>
                <a:spcPts val="0"/>
              </a:spcBef>
              <a:spcAft>
                <a:spcPts val="0"/>
              </a:spcAft>
              <a:buClrTx/>
              <a:buSzTx/>
              <a:tabLst/>
              <a:defRPr/>
            </a:pP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Through hypothesis 1, we found out different strategies of two companies on </a:t>
            </a:r>
          </a:p>
          <a:p>
            <a:pPr marR="0" lvl="0" algn="l" defTabSz="914400" rtl="0" eaLnBrk="1" fontAlgn="auto" latinLnBrk="0" hangingPunct="1">
              <a:lnSpc>
                <a:spcPct val="100000"/>
              </a:lnSpc>
              <a:spcBef>
                <a:spcPts val="0"/>
              </a:spcBef>
              <a:spcAft>
                <a:spcPts val="0"/>
              </a:spcAft>
              <a:buClrTx/>
              <a:buSzTx/>
              <a:tabLst/>
              <a:defRPr/>
            </a:pPr>
            <a:r>
              <a:rPr lang="en-US" altLang="zh-CN" sz="2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different genders.</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785AF5CA-4372-9E25-477C-8EE6BA2E3C5A}"/>
              </a:ext>
            </a:extLst>
          </p:cNvPr>
          <p:cNvSpPr txBox="1"/>
          <p:nvPr/>
        </p:nvSpPr>
        <p:spPr>
          <a:xfrm>
            <a:off x="838200" y="1506022"/>
            <a:ext cx="2674578"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Test on Yellow Cab:</a:t>
            </a:r>
            <a:endParaRPr lang="zh-CN" altLang="en-US" sz="24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2152A487-9085-A7B8-EB18-5F0921ECC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036" y="2146319"/>
            <a:ext cx="4410006" cy="705600"/>
          </a:xfrm>
          <a:prstGeom prst="rect">
            <a:avLst/>
          </a:prstGeom>
        </p:spPr>
      </p:pic>
      <p:sp>
        <p:nvSpPr>
          <p:cNvPr id="7" name="文本框 6">
            <a:extLst>
              <a:ext uri="{FF2B5EF4-FFF2-40B4-BE49-F238E27FC236}">
                <a16:creationId xmlns:a16="http://schemas.microsoft.com/office/drawing/2014/main" id="{09E795D4-3AC8-C3DE-46BA-9C5B0F2077C7}"/>
              </a:ext>
            </a:extLst>
          </p:cNvPr>
          <p:cNvSpPr txBox="1"/>
          <p:nvPr/>
        </p:nvSpPr>
        <p:spPr>
          <a:xfrm>
            <a:off x="893036" y="2944586"/>
            <a:ext cx="2375330"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Test on Pink Cab:</a:t>
            </a:r>
            <a:endParaRPr lang="zh-CN" altLang="en-US" sz="2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402C41C3-423B-6DBF-48E0-80CFA88E9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036" y="3542785"/>
            <a:ext cx="3576113" cy="705600"/>
          </a:xfrm>
          <a:prstGeom prst="rect">
            <a:avLst/>
          </a:prstGeom>
        </p:spPr>
      </p:pic>
    </p:spTree>
    <p:extLst>
      <p:ext uri="{BB962C8B-B14F-4D97-AF65-F5344CB8AC3E}">
        <p14:creationId xmlns:p14="http://schemas.microsoft.com/office/powerpoint/2010/main" val="2071095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normAutofit/>
          </a:bodyPr>
          <a:lstStyle/>
          <a:p>
            <a:r>
              <a:rPr lang="en-US" sz="2800" b="1" dirty="0">
                <a:solidFill>
                  <a:schemeClr val="accent2"/>
                </a:solidFill>
                <a:latin typeface="Times New Roman" panose="02020603050405020304" pitchFamily="18" charset="0"/>
                <a:cs typeface="Times New Roman" panose="02020603050405020304" pitchFamily="18" charset="0"/>
              </a:rPr>
              <a:t>Hypothesis2: will the profits be different for different payment modes?</a:t>
            </a:r>
            <a:endParaRPr lang="en-GB" sz="2800" b="1" dirty="0">
              <a:solidFill>
                <a:schemeClr val="accent2"/>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773956CB-2840-B93C-5FB4-7BF43FCC6E20}"/>
              </a:ext>
            </a:extLst>
          </p:cNvPr>
          <p:cNvSpPr txBox="1"/>
          <p:nvPr/>
        </p:nvSpPr>
        <p:spPr>
          <a:xfrm>
            <a:off x="838200" y="4013150"/>
            <a:ext cx="8834983" cy="40011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We can see that the profits are not significantly different for two payment modes.</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785AF5CA-4372-9E25-477C-8EE6BA2E3C5A}"/>
              </a:ext>
            </a:extLst>
          </p:cNvPr>
          <p:cNvSpPr txBox="1"/>
          <p:nvPr/>
        </p:nvSpPr>
        <p:spPr>
          <a:xfrm>
            <a:off x="838200" y="1605423"/>
            <a:ext cx="7124130" cy="830997"/>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H0: The profits will not be different for payment modes.</a:t>
            </a:r>
          </a:p>
          <a:p>
            <a:r>
              <a:rPr lang="en-US" altLang="zh-CN" sz="2400" dirty="0">
                <a:latin typeface="Times New Roman" panose="02020603050405020304" pitchFamily="18" charset="0"/>
                <a:cs typeface="Times New Roman" panose="02020603050405020304" pitchFamily="18" charset="0"/>
              </a:rPr>
              <a:t>H1: The profits will be different for payment modes.</a:t>
            </a:r>
            <a:endParaRPr lang="zh-CN" altLang="en-US" sz="24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BF890DB1-5020-69EA-038B-41465670D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71985"/>
            <a:ext cx="3796798" cy="705600"/>
          </a:xfrm>
          <a:prstGeom prst="rect">
            <a:avLst/>
          </a:prstGeom>
        </p:spPr>
      </p:pic>
    </p:spTree>
    <p:extLst>
      <p:ext uri="{BB962C8B-B14F-4D97-AF65-F5344CB8AC3E}">
        <p14:creationId xmlns:p14="http://schemas.microsoft.com/office/powerpoint/2010/main" val="2234877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latin typeface="Times New Roman" panose="02020603050405020304" pitchFamily="18" charset="0"/>
                <a:cs typeface="Times New Roman" panose="02020603050405020304" pitchFamily="18" charset="0"/>
              </a:rPr>
              <a:t>	Problem Statement</a:t>
            </a:r>
          </a:p>
          <a:p>
            <a:pPr algn="just"/>
            <a:r>
              <a:rPr lang="en-US" sz="2800" dirty="0">
                <a:solidFill>
                  <a:srgbClr val="FF6600"/>
                </a:solidFill>
                <a:latin typeface="Times New Roman" panose="02020603050405020304" pitchFamily="18" charset="0"/>
                <a:cs typeface="Times New Roman" panose="02020603050405020304" pitchFamily="18" charset="0"/>
              </a:rPr>
              <a:t>	Data Insights</a:t>
            </a:r>
          </a:p>
          <a:p>
            <a:pPr algn="just"/>
            <a:r>
              <a:rPr lang="en-US" sz="2800" dirty="0">
                <a:solidFill>
                  <a:srgbClr val="FF6600"/>
                </a:solidFill>
                <a:latin typeface="Times New Roman" panose="02020603050405020304" pitchFamily="18" charset="0"/>
                <a:cs typeface="Times New Roman" panose="02020603050405020304" pitchFamily="18" charset="0"/>
              </a:rPr>
              <a:t>	EDA</a:t>
            </a:r>
          </a:p>
          <a:p>
            <a:pPr algn="just"/>
            <a:r>
              <a:rPr lang="en-US" sz="2800" dirty="0">
                <a:solidFill>
                  <a:srgbClr val="FF6600"/>
                </a:solidFill>
                <a:latin typeface="Times New Roman" panose="02020603050405020304" pitchFamily="18" charset="0"/>
                <a:cs typeface="Times New Roman" panose="02020603050405020304" pitchFamily="18" charset="0"/>
              </a:rPr>
              <a:t>	Hypothesis Testing</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Problem Statement:</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58477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GB"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2062103"/>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GB"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Objective: Provide actionable insights to help XYZ firm in identifying the right company for making investment.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GB"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Based on existing Cab Companies: Yellow Cab and Pink Cab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GB"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Analysis include :</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 understanding, </a:t>
            </a:r>
            <a:endParaRPr lang="en-GB" sz="1600" dirty="0">
              <a:solidFill>
                <a:prstClr val="black"/>
              </a:solidFill>
              <a:latin typeface="Times New Roman" panose="02020603050405020304" pitchFamily="18" charset="0"/>
              <a:cs typeface="Times New Roman" panose="02020603050405020304" pitchFamily="18" charset="0"/>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 visualization, </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solidFill>
                  <a:prstClr val="black"/>
                </a:solidFill>
                <a:latin typeface="Times New Roman" panose="02020603050405020304" pitchFamily="18" charset="0"/>
                <a:cs typeface="Times New Roman" panose="02020603050405020304" pitchFamily="18" charset="0"/>
              </a:rPr>
              <a:t>M</a:t>
            </a:r>
            <a:r>
              <a:rPr kumimoji="0" lang="en-GB" sz="160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ultiple</a:t>
            </a:r>
            <a:r>
              <a:rPr kumimoji="0" lang="en-GB"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hypothesis</a:t>
            </a:r>
          </a:p>
        </p:txBody>
      </p:sp>
    </p:spTree>
    <p:extLst>
      <p:ext uri="{BB962C8B-B14F-4D97-AF65-F5344CB8AC3E}">
        <p14:creationId xmlns:p14="http://schemas.microsoft.com/office/powerpoint/2010/main" val="84457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Times New Roman" panose="02020603050405020304" pitchFamily="18" charset="0"/>
                <a:cs typeface="Times New Roman" panose="02020603050405020304" pitchFamily="18" charset="0"/>
              </a:rPr>
              <a:t>Dataset Information: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295465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srgbClr val="2D3B45"/>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1" i="0" u="none" strike="noStrike" kern="1200" cap="none" spc="0" normalizeH="0" baseline="0" noProof="0" dirty="0">
                <a:ln>
                  <a:noFill/>
                </a:ln>
                <a:solidFill>
                  <a:srgbClr val="2D3B45"/>
                </a:solidFill>
                <a:effectLst/>
                <a:uLnTx/>
                <a:uFillTx/>
                <a:latin typeface="Times New Roman" panose="02020603050405020304" pitchFamily="18" charset="0"/>
                <a:cs typeface="Times New Roman" panose="02020603050405020304" pitchFamily="18" charset="0"/>
              </a:rPr>
              <a:t>Cab_Data.csv – </a:t>
            </a:r>
            <a:r>
              <a:rPr kumimoji="0" lang="en-GB" sz="2400" b="0" i="0" u="none" strike="noStrike" kern="1200" cap="none" spc="0" normalizeH="0" baseline="0" noProof="0" dirty="0">
                <a:ln>
                  <a:noFill/>
                </a:ln>
                <a:solidFill>
                  <a:srgbClr val="2D3B45"/>
                </a:solidFill>
                <a:effectLst/>
                <a:uLnTx/>
                <a:uFillTx/>
                <a:latin typeface="Times New Roman" panose="02020603050405020304" pitchFamily="18" charset="0"/>
                <a:cs typeface="Times New Roman" panose="02020603050405020304" pitchFamily="18" charset="0"/>
              </a:rPr>
              <a:t>this file includes details of transaction for 2 cab companies.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1" i="0" u="none" strike="noStrike" kern="1200" cap="none" spc="0" normalizeH="0" baseline="0" noProof="0" dirty="0">
                <a:ln>
                  <a:noFill/>
                </a:ln>
                <a:solidFill>
                  <a:srgbClr val="2D3B45"/>
                </a:solidFill>
                <a:effectLst/>
                <a:uLnTx/>
                <a:uFillTx/>
                <a:latin typeface="Times New Roman" panose="02020603050405020304" pitchFamily="18" charset="0"/>
                <a:cs typeface="Times New Roman" panose="02020603050405020304" pitchFamily="18" charset="0"/>
              </a:rPr>
              <a:t>Customer_ID.csv</a:t>
            </a:r>
            <a:r>
              <a:rPr kumimoji="0" lang="en-GB" sz="2400" b="0" i="0" u="none" strike="noStrike" kern="1200" cap="none" spc="0" normalizeH="0" baseline="0" noProof="0" dirty="0">
                <a:ln>
                  <a:noFill/>
                </a:ln>
                <a:solidFill>
                  <a:srgbClr val="2D3B45"/>
                </a:solidFill>
                <a:effectLst/>
                <a:uLnTx/>
                <a:uFillTx/>
                <a:latin typeface="Times New Roman" panose="02020603050405020304" pitchFamily="18" charset="0"/>
                <a:cs typeface="Times New Roman" panose="02020603050405020304" pitchFamily="18" charset="0"/>
              </a:rPr>
              <a:t> – this is a mapping table that contains a unique identifier which links the customer’s demographic details.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1" i="0" u="none" strike="noStrike" kern="1200" cap="none" spc="0" normalizeH="0" baseline="0" noProof="0" dirty="0">
                <a:ln>
                  <a:noFill/>
                </a:ln>
                <a:solidFill>
                  <a:srgbClr val="2D3B45"/>
                </a:solidFill>
                <a:effectLst/>
                <a:uLnTx/>
                <a:uFillTx/>
                <a:latin typeface="Times New Roman" panose="02020603050405020304" pitchFamily="18" charset="0"/>
                <a:cs typeface="Times New Roman" panose="02020603050405020304" pitchFamily="18" charset="0"/>
              </a:rPr>
              <a:t>Transaction_ID.csv – </a:t>
            </a:r>
            <a:r>
              <a:rPr kumimoji="0" lang="en-GB" sz="2400" b="0" i="0" u="none" strike="noStrike" kern="1200" cap="none" spc="0" normalizeH="0" baseline="0" noProof="0" dirty="0">
                <a:ln>
                  <a:noFill/>
                </a:ln>
                <a:solidFill>
                  <a:srgbClr val="2D3B45"/>
                </a:solidFill>
                <a:effectLst/>
                <a:uLnTx/>
                <a:uFillTx/>
                <a:latin typeface="Times New Roman" panose="02020603050405020304" pitchFamily="18" charset="0"/>
                <a:cs typeface="Times New Roman" panose="02020603050405020304" pitchFamily="18" charset="0"/>
              </a:rPr>
              <a:t>this is a mapping table that contains transaction to customer mapping and payment mode.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1" i="0" u="none" strike="noStrike" kern="1200" cap="none" spc="0" normalizeH="0" baseline="0" noProof="0" dirty="0">
                <a:ln>
                  <a:noFill/>
                </a:ln>
                <a:solidFill>
                  <a:srgbClr val="2D3B45"/>
                </a:solidFill>
                <a:effectLst/>
                <a:uLnTx/>
                <a:uFillTx/>
                <a:latin typeface="Times New Roman" panose="02020603050405020304" pitchFamily="18" charset="0"/>
                <a:cs typeface="Times New Roman" panose="02020603050405020304" pitchFamily="18" charset="0"/>
              </a:rPr>
              <a:t>City.csv – </a:t>
            </a:r>
            <a:r>
              <a:rPr kumimoji="0" lang="en-GB" sz="2400" b="0" i="0" u="none" strike="noStrike" kern="1200" cap="none" spc="0" normalizeH="0" baseline="0" noProof="0" dirty="0">
                <a:ln>
                  <a:noFill/>
                </a:ln>
                <a:solidFill>
                  <a:srgbClr val="2D3B45"/>
                </a:solidFill>
                <a:effectLst/>
                <a:uLnTx/>
                <a:uFillTx/>
                <a:latin typeface="Times New Roman" panose="02020603050405020304" pitchFamily="18" charset="0"/>
                <a:cs typeface="Times New Roman" panose="02020603050405020304" pitchFamily="18"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080E5-FA9E-D988-4F22-6B24A12ED9B6}"/>
              </a:ext>
            </a:extLst>
          </p:cNvPr>
          <p:cNvSpPr>
            <a:spLocks noGrp="1"/>
          </p:cNvSpPr>
          <p:nvPr>
            <p:ph type="title"/>
          </p:nvPr>
        </p:nvSpPr>
        <p:spPr/>
        <p:txBody>
          <a:bodyPr/>
          <a:lstStyle/>
          <a:p>
            <a:r>
              <a:rPr lang="en-GB" altLang="zh-CN" b="1" dirty="0">
                <a:solidFill>
                  <a:schemeClr val="accent2"/>
                </a:solidFill>
                <a:latin typeface="Times New Roman" panose="02020603050405020304" pitchFamily="18" charset="0"/>
                <a:cs typeface="Times New Roman" panose="02020603050405020304" pitchFamily="18" charset="0"/>
              </a:rPr>
              <a:t>Dataset Merged</a:t>
            </a:r>
            <a:endParaRPr lang="zh-CN" altLang="en-US" dirty="0"/>
          </a:p>
        </p:txBody>
      </p:sp>
      <p:pic>
        <p:nvPicPr>
          <p:cNvPr id="4" name="图片 3">
            <a:extLst>
              <a:ext uri="{FF2B5EF4-FFF2-40B4-BE49-F238E27FC236}">
                <a16:creationId xmlns:a16="http://schemas.microsoft.com/office/drawing/2014/main" id="{1238DBCF-BD54-7F45-99E0-138A54C64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90" y="4307735"/>
            <a:ext cx="8504763" cy="2079694"/>
          </a:xfrm>
          <a:prstGeom prst="rect">
            <a:avLst/>
          </a:prstGeom>
        </p:spPr>
      </p:pic>
      <p:pic>
        <p:nvPicPr>
          <p:cNvPr id="6" name="图片 5">
            <a:extLst>
              <a:ext uri="{FF2B5EF4-FFF2-40B4-BE49-F238E27FC236}">
                <a16:creationId xmlns:a16="http://schemas.microsoft.com/office/drawing/2014/main" id="{28996B81-ADBB-2DE1-86B0-0746AB536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7453" y="1515791"/>
            <a:ext cx="3065463" cy="2966842"/>
          </a:xfrm>
          <a:prstGeom prst="rect">
            <a:avLst/>
          </a:prstGeom>
        </p:spPr>
      </p:pic>
      <p:sp>
        <p:nvSpPr>
          <p:cNvPr id="8" name="文本框 7">
            <a:extLst>
              <a:ext uri="{FF2B5EF4-FFF2-40B4-BE49-F238E27FC236}">
                <a16:creationId xmlns:a16="http://schemas.microsoft.com/office/drawing/2014/main" id="{DBDA3DB0-4915-3B01-E1EC-2CD628C6CAB2}"/>
              </a:ext>
            </a:extLst>
          </p:cNvPr>
          <p:cNvSpPr txBox="1"/>
          <p:nvPr/>
        </p:nvSpPr>
        <p:spPr>
          <a:xfrm>
            <a:off x="838200" y="2150155"/>
            <a:ext cx="7718973" cy="400110"/>
          </a:xfrm>
          <a:prstGeom prst="rect">
            <a:avLst/>
          </a:prstGeom>
          <a:noFill/>
        </p:spPr>
        <p:txBody>
          <a:bodyPr wrap="none" rtlCol="0">
            <a:spAutoFit/>
          </a:bodyPr>
          <a:lstStyle/>
          <a:p>
            <a:pPr marL="342900" indent="-342900">
              <a:buFont typeface="Wingdings" panose="05000000000000000000" pitchFamily="2" charset="2"/>
              <a:buChar char="u"/>
            </a:pPr>
            <a:r>
              <a:rPr lang="en-US" altLang="zh-CN" sz="2000" dirty="0">
                <a:solidFill>
                  <a:prstClr val="black"/>
                </a:solidFill>
                <a:latin typeface="Times New Roman" panose="02020603050405020304" pitchFamily="18" charset="0"/>
                <a:cs typeface="Times New Roman" panose="02020603050405020304" pitchFamily="18" charset="0"/>
              </a:rPr>
              <a:t>All four datasets can be merged into one </a:t>
            </a:r>
            <a:r>
              <a:rPr lang="en-US" altLang="zh-CN" sz="2000" dirty="0" err="1">
                <a:solidFill>
                  <a:prstClr val="black"/>
                </a:solidFill>
                <a:latin typeface="Times New Roman" panose="02020603050405020304" pitchFamily="18" charset="0"/>
                <a:cs typeface="Times New Roman" panose="02020603050405020304" pitchFamily="18" charset="0"/>
              </a:rPr>
              <a:t>dataframe</a:t>
            </a:r>
            <a:r>
              <a:rPr lang="en-US" altLang="zh-CN" sz="2000" dirty="0">
                <a:solidFill>
                  <a:prstClr val="black"/>
                </a:solidFill>
                <a:latin typeface="Times New Roman" panose="02020603050405020304" pitchFamily="18" charset="0"/>
                <a:cs typeface="Times New Roman" panose="02020603050405020304" pitchFamily="18" charset="0"/>
              </a:rPr>
              <a:t> for better analysis.</a:t>
            </a:r>
            <a:endParaRPr lang="zh-CN" altLang="en-US" sz="2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46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627FD447-C90A-97F9-DE88-71DA675CD77F}"/>
              </a:ext>
            </a:extLst>
          </p:cNvPr>
          <p:cNvSpPr>
            <a:spLocks noGrp="1"/>
          </p:cNvSpPr>
          <p:nvPr>
            <p:ph type="title"/>
          </p:nvPr>
        </p:nvSpPr>
        <p:spPr>
          <a:xfrm>
            <a:off x="838200" y="365125"/>
            <a:ext cx="10515600" cy="1325563"/>
          </a:xfrm>
        </p:spPr>
        <p:txBody>
          <a:bodyPr/>
          <a:lstStyle/>
          <a:p>
            <a:r>
              <a:rPr lang="en-GB" altLang="zh-CN" b="1" dirty="0">
                <a:solidFill>
                  <a:schemeClr val="accent2"/>
                </a:solidFill>
                <a:latin typeface="Times New Roman" panose="02020603050405020304" pitchFamily="18" charset="0"/>
                <a:cs typeface="Times New Roman" panose="02020603050405020304" pitchFamily="18" charset="0"/>
              </a:rPr>
              <a:t>Correlation Investigation</a:t>
            </a:r>
            <a:endParaRPr lang="zh-CN" altLang="en-US" dirty="0"/>
          </a:p>
        </p:txBody>
      </p:sp>
      <p:pic>
        <p:nvPicPr>
          <p:cNvPr id="5" name="图片 4">
            <a:extLst>
              <a:ext uri="{FF2B5EF4-FFF2-40B4-BE49-F238E27FC236}">
                <a16:creationId xmlns:a16="http://schemas.microsoft.com/office/drawing/2014/main" id="{52CA3429-426E-6387-4227-5EB602B80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5545"/>
            <a:ext cx="4121907" cy="3429000"/>
          </a:xfrm>
          <a:prstGeom prst="rect">
            <a:avLst/>
          </a:prstGeom>
        </p:spPr>
      </p:pic>
      <p:pic>
        <p:nvPicPr>
          <p:cNvPr id="7" name="图片 6">
            <a:extLst>
              <a:ext uri="{FF2B5EF4-FFF2-40B4-BE49-F238E27FC236}">
                <a16:creationId xmlns:a16="http://schemas.microsoft.com/office/drawing/2014/main" id="{35D9FEA7-9CA2-C17E-624A-CD0044524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0305" y="1535545"/>
            <a:ext cx="4439404" cy="3499069"/>
          </a:xfrm>
          <a:prstGeom prst="rect">
            <a:avLst/>
          </a:prstGeom>
        </p:spPr>
      </p:pic>
      <p:sp>
        <p:nvSpPr>
          <p:cNvPr id="8" name="文本框 7">
            <a:extLst>
              <a:ext uri="{FF2B5EF4-FFF2-40B4-BE49-F238E27FC236}">
                <a16:creationId xmlns:a16="http://schemas.microsoft.com/office/drawing/2014/main" id="{B040A394-5DBD-7807-ACB1-FC3291B56F2B}"/>
              </a:ext>
            </a:extLst>
          </p:cNvPr>
          <p:cNvSpPr txBox="1"/>
          <p:nvPr/>
        </p:nvSpPr>
        <p:spPr>
          <a:xfrm>
            <a:off x="1025236" y="5283200"/>
            <a:ext cx="5487849" cy="1015663"/>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Two groups of strong correlations:</a:t>
            </a:r>
          </a:p>
          <a:p>
            <a:pPr marL="285750" indent="-28575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Date of travel </a:t>
            </a:r>
            <a:r>
              <a:rPr lang="en-US" altLang="zh-CN" sz="2000" dirty="0" err="1">
                <a:latin typeface="Times New Roman" panose="02020603050405020304" pitchFamily="18" charset="0"/>
                <a:cs typeface="Times New Roman" panose="02020603050405020304" pitchFamily="18" charset="0"/>
              </a:rPr>
              <a:t>v.s</a:t>
            </a:r>
            <a:r>
              <a:rPr lang="en-US" altLang="zh-CN" sz="2000" dirty="0">
                <a:latin typeface="Times New Roman" panose="02020603050405020304" pitchFamily="18" charset="0"/>
                <a:cs typeface="Times New Roman" panose="02020603050405020304" pitchFamily="18" charset="0"/>
              </a:rPr>
              <a:t>. Transaction ID</a:t>
            </a:r>
          </a:p>
          <a:p>
            <a:pPr marL="285750" indent="-28575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Price charged </a:t>
            </a:r>
            <a:r>
              <a:rPr lang="en-US" altLang="zh-CN" sz="2000" dirty="0" err="1">
                <a:latin typeface="Times New Roman" panose="02020603050405020304" pitchFamily="18" charset="0"/>
                <a:cs typeface="Times New Roman" panose="02020603050405020304" pitchFamily="18" charset="0"/>
              </a:rPr>
              <a:t>v.s</a:t>
            </a:r>
            <a:r>
              <a:rPr lang="en-US" altLang="zh-CN" sz="2000" dirty="0">
                <a:latin typeface="Times New Roman" panose="02020603050405020304" pitchFamily="18" charset="0"/>
                <a:cs typeface="Times New Roman" panose="02020603050405020304" pitchFamily="18" charset="0"/>
              </a:rPr>
              <a:t>. KM Travelled </a:t>
            </a:r>
            <a:r>
              <a:rPr lang="en-US" altLang="zh-CN" sz="2000" dirty="0" err="1">
                <a:latin typeface="Times New Roman" panose="02020603050405020304" pitchFamily="18" charset="0"/>
                <a:cs typeface="Times New Roman" panose="02020603050405020304" pitchFamily="18" charset="0"/>
              </a:rPr>
              <a:t>v.s</a:t>
            </a:r>
            <a:r>
              <a:rPr lang="en-US" altLang="zh-CN" sz="2000" dirty="0">
                <a:latin typeface="Times New Roman" panose="02020603050405020304" pitchFamily="18" charset="0"/>
                <a:cs typeface="Times New Roman" panose="02020603050405020304" pitchFamily="18" charset="0"/>
              </a:rPr>
              <a:t>. Cost of Trip</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714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ED7D31"/>
                </a:solidFill>
                <a:effectLst/>
                <a:uLnTx/>
                <a:uFillTx/>
                <a:latin typeface="Times New Roman" panose="02020603050405020304" pitchFamily="18" charset="0"/>
                <a:cs typeface="Times New Roman" panose="02020603050405020304" pitchFamily="18" charset="0"/>
              </a:rPr>
              <a:t>EXPLORATORY  DATA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ED7D31"/>
                </a:solidFill>
                <a:effectLst/>
                <a:uLnTx/>
                <a:uFillTx/>
                <a:latin typeface="Times New Roman" panose="02020603050405020304" pitchFamily="18" charset="0"/>
                <a:cs typeface="Times New Roman" panose="02020603050405020304" pitchFamily="18" charset="0"/>
              </a:rPr>
              <a:t>ANALYSIS</a:t>
            </a:r>
          </a:p>
        </p:txBody>
      </p:sp>
    </p:spTree>
    <p:extLst>
      <p:ext uri="{BB962C8B-B14F-4D97-AF65-F5344CB8AC3E}">
        <p14:creationId xmlns:p14="http://schemas.microsoft.com/office/powerpoint/2010/main" val="137510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Times New Roman" panose="02020603050405020304" pitchFamily="18" charset="0"/>
                <a:cs typeface="Times New Roman" panose="02020603050405020304" pitchFamily="18" charset="0"/>
              </a:rPr>
              <a:t>1. Distribution of Users between Cabs Companies:</a:t>
            </a:r>
          </a:p>
        </p:txBody>
      </p:sp>
      <p:pic>
        <p:nvPicPr>
          <p:cNvPr id="7" name="图片 6">
            <a:extLst>
              <a:ext uri="{FF2B5EF4-FFF2-40B4-BE49-F238E27FC236}">
                <a16:creationId xmlns:a16="http://schemas.microsoft.com/office/drawing/2014/main" id="{97A24981-67DB-4C33-7B74-9CADBEDCF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560018"/>
            <a:ext cx="4711760" cy="3732528"/>
          </a:xfrm>
          <a:prstGeom prst="rect">
            <a:avLst/>
          </a:prstGeom>
        </p:spPr>
      </p:pic>
      <p:sp>
        <p:nvSpPr>
          <p:cNvPr id="8" name="文本框 7">
            <a:extLst>
              <a:ext uri="{FF2B5EF4-FFF2-40B4-BE49-F238E27FC236}">
                <a16:creationId xmlns:a16="http://schemas.microsoft.com/office/drawing/2014/main" id="{773956CB-2840-B93C-5FB4-7BF43FCC6E20}"/>
              </a:ext>
            </a:extLst>
          </p:cNvPr>
          <p:cNvSpPr txBox="1"/>
          <p:nvPr/>
        </p:nvSpPr>
        <p:spPr>
          <a:xfrm>
            <a:off x="1101489" y="5523455"/>
            <a:ext cx="9214382" cy="400110"/>
          </a:xfrm>
          <a:prstGeom prst="rect">
            <a:avLst/>
          </a:prstGeom>
          <a:noFill/>
        </p:spPr>
        <p:txBody>
          <a:bodyPr wrap="none" rtlCol="0">
            <a:spAutoFit/>
          </a:bodyPr>
          <a:lstStyle/>
          <a:p>
            <a:pPr marL="342900" indent="-342900">
              <a:buFont typeface="Wingdings" panose="05000000000000000000" pitchFamily="2" charset="2"/>
              <a:buChar char="u"/>
            </a:pPr>
            <a:r>
              <a:rPr lang="en-US" altLang="zh-CN" sz="2000" dirty="0">
                <a:solidFill>
                  <a:prstClr val="black"/>
                </a:solidFill>
                <a:latin typeface="Times New Roman" panose="02020603050405020304" pitchFamily="18" charset="0"/>
                <a:cs typeface="Times New Roman" panose="02020603050405020304" pitchFamily="18" charset="0"/>
              </a:rPr>
              <a:t>From the figure above, we can see that yellow cab is more popular among customers.</a:t>
            </a:r>
            <a:endParaRPr lang="zh-CN" altLang="en-US" sz="2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83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Times New Roman" panose="02020603050405020304" pitchFamily="18" charset="0"/>
                <a:cs typeface="Times New Roman" panose="02020603050405020304" pitchFamily="18" charset="0"/>
              </a:rPr>
              <a:t>2. Distribution of Distance Travelled in KM:</a:t>
            </a:r>
          </a:p>
        </p:txBody>
      </p:sp>
      <p:sp>
        <p:nvSpPr>
          <p:cNvPr id="8" name="文本框 7">
            <a:extLst>
              <a:ext uri="{FF2B5EF4-FFF2-40B4-BE49-F238E27FC236}">
                <a16:creationId xmlns:a16="http://schemas.microsoft.com/office/drawing/2014/main" id="{773956CB-2840-B93C-5FB4-7BF43FCC6E20}"/>
              </a:ext>
            </a:extLst>
          </p:cNvPr>
          <p:cNvSpPr txBox="1"/>
          <p:nvPr/>
        </p:nvSpPr>
        <p:spPr>
          <a:xfrm>
            <a:off x="838200" y="5548622"/>
            <a:ext cx="10599376" cy="707886"/>
          </a:xfrm>
          <a:prstGeom prst="rect">
            <a:avLst/>
          </a:prstGeom>
          <a:noFill/>
        </p:spPr>
        <p:txBody>
          <a:bodyPr wrap="none" rtlCol="0">
            <a:spAutoFit/>
          </a:bodyPr>
          <a:lstStyle/>
          <a:p>
            <a:pPr marL="342900" indent="-342900">
              <a:buFont typeface="Wingdings" panose="05000000000000000000" pitchFamily="2" charset="2"/>
              <a:buChar char="u"/>
            </a:pPr>
            <a:r>
              <a:rPr lang="en-US" altLang="zh-CN" sz="2000" dirty="0">
                <a:solidFill>
                  <a:prstClr val="black"/>
                </a:solidFill>
                <a:latin typeface="Times New Roman" panose="02020603050405020304" pitchFamily="18" charset="0"/>
                <a:cs typeface="Times New Roman" panose="02020603050405020304" pitchFamily="18" charset="0"/>
              </a:rPr>
              <a:t>From the figure above, most people have travelled between 2km and 40km, and we have </a:t>
            </a:r>
          </a:p>
          <a:p>
            <a:r>
              <a:rPr lang="en-US" altLang="zh-CN" sz="2000" dirty="0">
                <a:solidFill>
                  <a:prstClr val="black"/>
                </a:solidFill>
                <a:latin typeface="Times New Roman" panose="02020603050405020304" pitchFamily="18" charset="0"/>
                <a:cs typeface="Times New Roman" panose="02020603050405020304" pitchFamily="18" charset="0"/>
              </a:rPr>
              <a:t>     a decreasing number of users with increasing distance travelled with over 40 km distance travelled.</a:t>
            </a:r>
            <a:endParaRPr lang="zh-CN" altLang="en-US" sz="2000" dirty="0">
              <a:solidFill>
                <a:prstClr val="black"/>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C00B6C66-7714-8CCE-A952-79D4D5610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584" y="1111796"/>
            <a:ext cx="7393700" cy="4288653"/>
          </a:xfrm>
          <a:prstGeom prst="rect">
            <a:avLst/>
          </a:prstGeom>
        </p:spPr>
      </p:pic>
    </p:spTree>
    <p:extLst>
      <p:ext uri="{BB962C8B-B14F-4D97-AF65-F5344CB8AC3E}">
        <p14:creationId xmlns:p14="http://schemas.microsoft.com/office/powerpoint/2010/main" val="2102972110"/>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potx" id="{89BB29CB-ABC0-4DB5-800F-A353826E1025}" vid="{44AEE717-D088-4F7F-96F5-69BD3A75C710}"/>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potx" id="{89BB29CB-ABC0-4DB5-800F-A353826E1025}" vid="{79A38009-E6BD-4D41-A9B8-DC98A4E1471F}"/>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potx" id="{89BB29CB-ABC0-4DB5-800F-A353826E1025}" vid="{B390EF5F-B593-4FD3-9396-65AD4F0F8CA7}"/>
    </a:ext>
  </a:extLst>
</a:theme>
</file>

<file path=docProps/app.xml><?xml version="1.0" encoding="utf-8"?>
<Properties xmlns="http://schemas.openxmlformats.org/officeDocument/2006/extended-properties" xmlns:vt="http://schemas.openxmlformats.org/officeDocument/2006/docPropsVTypes">
  <Template>presentation</Template>
  <TotalTime>47</TotalTime>
  <Words>701</Words>
  <Application>Microsoft Office PowerPoint</Application>
  <PresentationFormat>宽屏</PresentationFormat>
  <Paragraphs>78</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20</vt:i4>
      </vt:variant>
    </vt:vector>
  </HeadingPairs>
  <TitlesOfParts>
    <vt:vector size="29" baseType="lpstr">
      <vt:lpstr>Arial</vt:lpstr>
      <vt:lpstr>Arial Black</vt:lpstr>
      <vt:lpstr>Calibri</vt:lpstr>
      <vt:lpstr>Calibri Light</vt:lpstr>
      <vt:lpstr>Times New Roman</vt:lpstr>
      <vt:lpstr>Wingdings</vt:lpstr>
      <vt:lpstr>Office 主题​​</vt:lpstr>
      <vt:lpstr>1_Office Theme</vt:lpstr>
      <vt:lpstr>2_Office Theme</vt:lpstr>
      <vt:lpstr>PowerPoint 演示文稿</vt:lpstr>
      <vt:lpstr>   Agenda</vt:lpstr>
      <vt:lpstr>Problem Statement:</vt:lpstr>
      <vt:lpstr>Dataset Information:</vt:lpstr>
      <vt:lpstr>Dataset Merged</vt:lpstr>
      <vt:lpstr>Correlation Investigation</vt:lpstr>
      <vt:lpstr>PowerPoint 演示文稿</vt:lpstr>
      <vt:lpstr>1. Distribution of Users between Cabs Companies:</vt:lpstr>
      <vt:lpstr>2. Distribution of Distance Travelled in KM:</vt:lpstr>
      <vt:lpstr>3. Distribution of Genders (total):</vt:lpstr>
      <vt:lpstr>3.1. Distribution of Genders between Companies:</vt:lpstr>
      <vt:lpstr>4. Distribution of Payment Type:</vt:lpstr>
      <vt:lpstr>5. Distribution of User Age:</vt:lpstr>
      <vt:lpstr>6. Distribution of Price Charged:</vt:lpstr>
      <vt:lpstr>7. Distribution of Cities:</vt:lpstr>
      <vt:lpstr>PowerPoint 演示文稿</vt:lpstr>
      <vt:lpstr>Hypothesis 1: will the profits be different for different genders?</vt:lpstr>
      <vt:lpstr>Hypothesis 1.1: Will the test results for hypotheses 1 be different for two cab companies?</vt:lpstr>
      <vt:lpstr>Hypothesis2: will the profits be different for different payment modes?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 spark</dc:creator>
  <cp:lastModifiedBy>jeff spark</cp:lastModifiedBy>
  <cp:revision>1</cp:revision>
  <dcterms:created xsi:type="dcterms:W3CDTF">2023-01-16T08:39:33Z</dcterms:created>
  <dcterms:modified xsi:type="dcterms:W3CDTF">2023-01-16T09:27:29Z</dcterms:modified>
</cp:coreProperties>
</file>