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charts/chart1.xml" ContentType="application/vnd.openxmlformats-officedocument.drawingml.chart+xml"/>
  <Override PartName="/ppt/notesSlides/notesSlide58.xml" ContentType="application/vnd.openxmlformats-officedocument.presentationml.notesSlide+xml"/>
  <Override PartName="/ppt/charts/chart2.xml" ContentType="application/vnd.openxmlformats-officedocument.drawingml.chart+xml"/>
  <Override PartName="/ppt/notesSlides/notesSlide59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60.xml" ContentType="application/vnd.openxmlformats-officedocument.presentationml.notesSlide+xml"/>
  <Override PartName="/ppt/charts/chart4.xml" ContentType="application/vnd.openxmlformats-officedocument.drawingml.chart+xml"/>
  <Override PartName="/ppt/notesSlides/notesSlide61.xml" ContentType="application/vnd.openxmlformats-officedocument.presentationml.notesSlide+xml"/>
  <Override PartName="/ppt/charts/chart5.xml" ContentType="application/vnd.openxmlformats-officedocument.drawingml.chart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  <p:sldId id="416" r:id="rId9"/>
    <p:sldId id="373" r:id="rId10"/>
    <p:sldId id="265" r:id="rId11"/>
    <p:sldId id="342" r:id="rId12"/>
    <p:sldId id="268" r:id="rId13"/>
    <p:sldId id="347" r:id="rId14"/>
    <p:sldId id="348" r:id="rId15"/>
    <p:sldId id="351" r:id="rId16"/>
    <p:sldId id="354" r:id="rId17"/>
    <p:sldId id="356" r:id="rId18"/>
    <p:sldId id="453" r:id="rId19"/>
    <p:sldId id="374" r:id="rId20"/>
    <p:sldId id="448" r:id="rId21"/>
    <p:sldId id="451" r:id="rId22"/>
    <p:sldId id="449" r:id="rId23"/>
    <p:sldId id="454" r:id="rId24"/>
    <p:sldId id="276" r:id="rId25"/>
    <p:sldId id="275" r:id="rId26"/>
    <p:sldId id="421" r:id="rId27"/>
    <p:sldId id="422" r:id="rId28"/>
    <p:sldId id="379" r:id="rId29"/>
    <p:sldId id="359" r:id="rId30"/>
    <p:sldId id="360" r:id="rId31"/>
    <p:sldId id="361" r:id="rId32"/>
    <p:sldId id="366" r:id="rId33"/>
    <p:sldId id="423" r:id="rId34"/>
    <p:sldId id="282" r:id="rId35"/>
    <p:sldId id="283" r:id="rId36"/>
    <p:sldId id="289" r:id="rId37"/>
    <p:sldId id="290" r:id="rId38"/>
    <p:sldId id="380" r:id="rId39"/>
    <p:sldId id="381" r:id="rId40"/>
    <p:sldId id="387" r:id="rId41"/>
    <p:sldId id="390" r:id="rId42"/>
    <p:sldId id="383" r:id="rId43"/>
    <p:sldId id="385" r:id="rId44"/>
    <p:sldId id="425" r:id="rId45"/>
    <p:sldId id="386" r:id="rId46"/>
    <p:sldId id="388" r:id="rId47"/>
    <p:sldId id="389" r:id="rId48"/>
    <p:sldId id="439" r:id="rId49"/>
    <p:sldId id="298" r:id="rId50"/>
    <p:sldId id="392" r:id="rId51"/>
    <p:sldId id="393" r:id="rId52"/>
    <p:sldId id="394" r:id="rId53"/>
    <p:sldId id="395" r:id="rId54"/>
    <p:sldId id="396" r:id="rId55"/>
    <p:sldId id="397" r:id="rId56"/>
    <p:sldId id="426" r:id="rId57"/>
    <p:sldId id="440" r:id="rId58"/>
    <p:sldId id="442" r:id="rId59"/>
    <p:sldId id="398" r:id="rId60"/>
    <p:sldId id="399" r:id="rId61"/>
    <p:sldId id="401" r:id="rId62"/>
    <p:sldId id="400" r:id="rId63"/>
    <p:sldId id="402" r:id="rId64"/>
    <p:sldId id="406" r:id="rId65"/>
    <p:sldId id="407" r:id="rId66"/>
    <p:sldId id="408" r:id="rId67"/>
    <p:sldId id="323" r:id="rId68"/>
    <p:sldId id="444" r:id="rId69"/>
    <p:sldId id="445" r:id="rId70"/>
    <p:sldId id="326" r:id="rId71"/>
    <p:sldId id="327" r:id="rId72"/>
    <p:sldId id="328" r:id="rId73"/>
    <p:sldId id="446" r:id="rId74"/>
    <p:sldId id="430" r:id="rId75"/>
    <p:sldId id="431" r:id="rId76"/>
    <p:sldId id="437" r:id="rId77"/>
    <p:sldId id="429" r:id="rId78"/>
    <p:sldId id="447" r:id="rId79"/>
    <p:sldId id="339" r:id="rId80"/>
    <p:sldId id="333" r:id="rId81"/>
    <p:sldId id="413" r:id="rId82"/>
    <p:sldId id="414" r:id="rId83"/>
    <p:sldId id="335" r:id="rId84"/>
    <p:sldId id="452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00"/>
    <a:srgbClr val="131313"/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4" autoAdjust="0"/>
  </p:normalViewPr>
  <p:slideViewPr>
    <p:cSldViewPr>
      <p:cViewPr>
        <p:scale>
          <a:sx n="80" d="100"/>
          <a:sy n="80" d="100"/>
        </p:scale>
        <p:origin x="-403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5"/>
    </p:cViewPr>
  </p:notesTextViewPr>
  <p:notesViewPr>
    <p:cSldViewPr>
      <p:cViewPr varScale="1">
        <p:scale>
          <a:sx n="41" d="100"/>
          <a:sy n="41" d="100"/>
        </p:scale>
        <p:origin x="-234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3.bin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.bin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64261931187568E-2"/>
          <c:y val="5.2884615384615384E-2"/>
          <c:w val="0.802441731409545"/>
          <c:h val="0.747596153846153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Idempotent</c:v>
                </c:pt>
              </c:strCache>
            </c:strRef>
          </c:tx>
          <c:invertIfNegative val="0"/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Sheet1!$B$2:$O$2</c:f>
              <c:numCache>
                <c:formatCode>General</c:formatCode>
                <c:ptCount val="14"/>
                <c:pt idx="0">
                  <c:v>40</c:v>
                </c:pt>
                <c:pt idx="1">
                  <c:v>31</c:v>
                </c:pt>
                <c:pt idx="2">
                  <c:v>18</c:v>
                </c:pt>
                <c:pt idx="3">
                  <c:v>42</c:v>
                </c:pt>
                <c:pt idx="4">
                  <c:v>84</c:v>
                </c:pt>
                <c:pt idx="5">
                  <c:v>10</c:v>
                </c:pt>
                <c:pt idx="6">
                  <c:v>29</c:v>
                </c:pt>
                <c:pt idx="7">
                  <c:v>15</c:v>
                </c:pt>
                <c:pt idx="8">
                  <c:v>15</c:v>
                </c:pt>
                <c:pt idx="9">
                  <c:v>18</c:v>
                </c:pt>
                <c:pt idx="10">
                  <c:v>15</c:v>
                </c:pt>
                <c:pt idx="11">
                  <c:v>18</c:v>
                </c:pt>
                <c:pt idx="12">
                  <c:v>132</c:v>
                </c:pt>
                <c:pt idx="13">
                  <c:v>32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invertIfNegative val="0"/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Sheet1!$B$3:$O$3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</c:strCache>
            </c:strRef>
          </c:tx>
          <c:invertIfNegative val="0"/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Sheet1!$B$4:$O$4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880640"/>
        <c:axId val="130882176"/>
      </c:barChart>
      <c:catAx>
        <c:axId val="130880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2700000" vert="horz"/>
          <a:lstStyle/>
          <a:p>
            <a:pPr>
              <a:defRPr/>
            </a:pPr>
            <a:endParaRPr lang="en-US"/>
          </a:p>
        </c:txPr>
        <c:crossAx val="130882176"/>
        <c:crosses val="autoZero"/>
        <c:auto val="1"/>
        <c:lblAlgn val="ctr"/>
        <c:lblOffset val="100"/>
        <c:tickLblSkip val="1"/>
        <c:tickMarkSkip val="2"/>
        <c:noMultiLvlLbl val="0"/>
      </c:catAx>
      <c:valAx>
        <c:axId val="130882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200"/>
            </a:pPr>
            <a:endParaRPr lang="en-US"/>
          </a:p>
        </c:txPr>
        <c:crossAx val="130880640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800" b="0"/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31999244563492507"/>
          <c:y val="0"/>
          <c:w val="0.2196418236633369"/>
          <c:h val="0.2013753306896165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64261931187568E-2"/>
          <c:y val="5.2884615384615384E-2"/>
          <c:w val="0.802441731409545"/>
          <c:h val="0.747596153846153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Idempotent</c:v>
                </c:pt>
              </c:strCache>
            </c:strRef>
          </c:tx>
          <c:invertIfNegative val="0"/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Sheet1!$B$2:$O$2</c:f>
              <c:numCache>
                <c:formatCode>General</c:formatCode>
                <c:ptCount val="14"/>
                <c:pt idx="0">
                  <c:v>40</c:v>
                </c:pt>
                <c:pt idx="1">
                  <c:v>31</c:v>
                </c:pt>
                <c:pt idx="2">
                  <c:v>18</c:v>
                </c:pt>
                <c:pt idx="3">
                  <c:v>42</c:v>
                </c:pt>
                <c:pt idx="4">
                  <c:v>84</c:v>
                </c:pt>
                <c:pt idx="5">
                  <c:v>10</c:v>
                </c:pt>
                <c:pt idx="6">
                  <c:v>29</c:v>
                </c:pt>
                <c:pt idx="7">
                  <c:v>15</c:v>
                </c:pt>
                <c:pt idx="8">
                  <c:v>15</c:v>
                </c:pt>
                <c:pt idx="9">
                  <c:v>18</c:v>
                </c:pt>
                <c:pt idx="10">
                  <c:v>15</c:v>
                </c:pt>
                <c:pt idx="11">
                  <c:v>18</c:v>
                </c:pt>
                <c:pt idx="12">
                  <c:v>132</c:v>
                </c:pt>
                <c:pt idx="13">
                  <c:v>32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Speculation</c:v>
                </c:pt>
              </c:strCache>
            </c:strRef>
          </c:tx>
          <c:invertIfNegative val="0"/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Sheet1!$B$3:$O$3</c:f>
              <c:numCache>
                <c:formatCode>General</c:formatCode>
                <c:ptCount val="14"/>
                <c:pt idx="0">
                  <c:v>32</c:v>
                </c:pt>
                <c:pt idx="1">
                  <c:v>29</c:v>
                </c:pt>
                <c:pt idx="2">
                  <c:v>19</c:v>
                </c:pt>
                <c:pt idx="3">
                  <c:v>30</c:v>
                </c:pt>
                <c:pt idx="4">
                  <c:v>45</c:v>
                </c:pt>
                <c:pt idx="5">
                  <c:v>10</c:v>
                </c:pt>
                <c:pt idx="6">
                  <c:v>29</c:v>
                </c:pt>
                <c:pt idx="7">
                  <c:v>17</c:v>
                </c:pt>
                <c:pt idx="8">
                  <c:v>12</c:v>
                </c:pt>
                <c:pt idx="9">
                  <c:v>12</c:v>
                </c:pt>
                <c:pt idx="10">
                  <c:v>13</c:v>
                </c:pt>
                <c:pt idx="11">
                  <c:v>17</c:v>
                </c:pt>
                <c:pt idx="12">
                  <c:v>119</c:v>
                </c:pt>
                <c:pt idx="13">
                  <c:v>27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</c:strCache>
            </c:strRef>
          </c:tx>
          <c:invertIfNegative val="0"/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Sheet1!$B$4:$O$4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928640"/>
        <c:axId val="130930176"/>
      </c:barChart>
      <c:catAx>
        <c:axId val="130928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2700000" vert="horz"/>
          <a:lstStyle/>
          <a:p>
            <a:pPr>
              <a:defRPr sz="1400"/>
            </a:pPr>
            <a:endParaRPr lang="en-US"/>
          </a:p>
        </c:txPr>
        <c:crossAx val="130930176"/>
        <c:crosses val="autoZero"/>
        <c:auto val="1"/>
        <c:lblAlgn val="ctr"/>
        <c:lblOffset val="100"/>
        <c:tickLblSkip val="1"/>
        <c:tickMarkSkip val="2"/>
        <c:noMultiLvlLbl val="0"/>
      </c:catAx>
      <c:valAx>
        <c:axId val="130930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200"/>
            </a:pPr>
            <a:endParaRPr lang="en-US"/>
          </a:p>
        </c:txPr>
        <c:crossAx val="130928640"/>
        <c:crosses val="autoZero"/>
        <c:crossBetween val="between"/>
      </c:valAx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35960046444285987"/>
          <c:y val="5.2489103414658657E-2"/>
          <c:w val="0.16398583319314161"/>
          <c:h val="0.202440393688233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2164261931187568E-2"/>
          <c:y val="5.2884615384615384E-2"/>
          <c:w val="0.802441731409545"/>
          <c:h val="0.747596153846153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Idempotent</c:v>
                </c:pt>
              </c:strCache>
            </c:strRef>
          </c:tx>
          <c:invertIfNegative val="0"/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Sheet1!$B$2:$O$2</c:f>
              <c:numCache>
                <c:formatCode>General</c:formatCode>
                <c:ptCount val="14"/>
                <c:pt idx="0">
                  <c:v>40</c:v>
                </c:pt>
                <c:pt idx="1">
                  <c:v>31</c:v>
                </c:pt>
                <c:pt idx="2">
                  <c:v>18</c:v>
                </c:pt>
                <c:pt idx="3">
                  <c:v>42</c:v>
                </c:pt>
                <c:pt idx="4">
                  <c:v>84</c:v>
                </c:pt>
                <c:pt idx="5">
                  <c:v>10</c:v>
                </c:pt>
                <c:pt idx="6">
                  <c:v>29</c:v>
                </c:pt>
                <c:pt idx="7">
                  <c:v>15</c:v>
                </c:pt>
                <c:pt idx="8">
                  <c:v>15</c:v>
                </c:pt>
                <c:pt idx="9">
                  <c:v>18</c:v>
                </c:pt>
                <c:pt idx="10">
                  <c:v>15</c:v>
                </c:pt>
                <c:pt idx="11">
                  <c:v>18</c:v>
                </c:pt>
                <c:pt idx="12">
                  <c:v>132</c:v>
                </c:pt>
                <c:pt idx="13">
                  <c:v>32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Speculation</c:v>
                </c:pt>
              </c:strCache>
            </c:strRef>
          </c:tx>
          <c:invertIfNegative val="0"/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Sheet1!$B$3:$O$3</c:f>
              <c:numCache>
                <c:formatCode>General</c:formatCode>
                <c:ptCount val="14"/>
                <c:pt idx="0">
                  <c:v>32</c:v>
                </c:pt>
                <c:pt idx="1">
                  <c:v>29</c:v>
                </c:pt>
                <c:pt idx="2">
                  <c:v>19</c:v>
                </c:pt>
                <c:pt idx="3">
                  <c:v>30</c:v>
                </c:pt>
                <c:pt idx="4">
                  <c:v>45</c:v>
                </c:pt>
                <c:pt idx="5">
                  <c:v>10</c:v>
                </c:pt>
                <c:pt idx="6">
                  <c:v>29</c:v>
                </c:pt>
                <c:pt idx="7">
                  <c:v>17</c:v>
                </c:pt>
                <c:pt idx="8">
                  <c:v>12</c:v>
                </c:pt>
                <c:pt idx="9">
                  <c:v>12</c:v>
                </c:pt>
                <c:pt idx="10">
                  <c:v>13</c:v>
                </c:pt>
                <c:pt idx="11">
                  <c:v>17</c:v>
                </c:pt>
                <c:pt idx="12">
                  <c:v>119</c:v>
                </c:pt>
                <c:pt idx="13">
                  <c:v>27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</c:strCache>
            </c:strRef>
          </c:tx>
          <c:invertIfNegative val="0"/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Sheet1!$B$4:$O$4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363200"/>
        <c:axId val="131364736"/>
      </c:barChart>
      <c:catAx>
        <c:axId val="131363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2700000" vert="horz"/>
          <a:lstStyle/>
          <a:p>
            <a:pPr>
              <a:defRPr sz="1400"/>
            </a:pPr>
            <a:endParaRPr lang="en-US"/>
          </a:p>
        </c:txPr>
        <c:crossAx val="131364736"/>
        <c:crosses val="autoZero"/>
        <c:auto val="1"/>
        <c:lblAlgn val="ctr"/>
        <c:lblOffset val="100"/>
        <c:tickLblSkip val="1"/>
        <c:tickMarkSkip val="2"/>
        <c:noMultiLvlLbl val="0"/>
      </c:catAx>
      <c:valAx>
        <c:axId val="131364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200"/>
            </a:pPr>
            <a:endParaRPr lang="en-US"/>
          </a:p>
        </c:txPr>
        <c:crossAx val="131363200"/>
        <c:crosses val="autoZero"/>
        <c:crossBetween val="between"/>
      </c:valAx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35960046444285987"/>
          <c:y val="5.2489103414658657E-2"/>
          <c:w val="0.16398583319314161"/>
          <c:h val="0.202440393688233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64261931187568E-2"/>
          <c:y val="5.2884615384615384E-2"/>
          <c:w val="0.802441731409545"/>
          <c:h val="0.747596153846153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Idempotent</c:v>
                </c:pt>
              </c:strCache>
            </c:strRef>
          </c:tx>
          <c:invertIfNegative val="0"/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Sheet1!$B$2:$O$2</c:f>
              <c:numCache>
                <c:formatCode>General</c:formatCode>
                <c:ptCount val="14"/>
                <c:pt idx="0">
                  <c:v>40</c:v>
                </c:pt>
                <c:pt idx="1">
                  <c:v>31</c:v>
                </c:pt>
                <c:pt idx="2">
                  <c:v>18</c:v>
                </c:pt>
                <c:pt idx="3">
                  <c:v>42</c:v>
                </c:pt>
                <c:pt idx="4">
                  <c:v>84</c:v>
                </c:pt>
                <c:pt idx="5">
                  <c:v>10</c:v>
                </c:pt>
                <c:pt idx="6">
                  <c:v>29</c:v>
                </c:pt>
                <c:pt idx="7">
                  <c:v>15</c:v>
                </c:pt>
                <c:pt idx="8">
                  <c:v>15</c:v>
                </c:pt>
                <c:pt idx="9">
                  <c:v>18</c:v>
                </c:pt>
                <c:pt idx="10">
                  <c:v>15</c:v>
                </c:pt>
                <c:pt idx="11">
                  <c:v>18</c:v>
                </c:pt>
                <c:pt idx="12">
                  <c:v>132</c:v>
                </c:pt>
                <c:pt idx="13">
                  <c:v>32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Speculation</c:v>
                </c:pt>
              </c:strCache>
            </c:strRef>
          </c:tx>
          <c:invertIfNegative val="0"/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Sheet1!$B$3:$O$3</c:f>
              <c:numCache>
                <c:formatCode>General</c:formatCode>
                <c:ptCount val="14"/>
                <c:pt idx="0">
                  <c:v>32</c:v>
                </c:pt>
                <c:pt idx="1">
                  <c:v>29</c:v>
                </c:pt>
                <c:pt idx="2">
                  <c:v>19</c:v>
                </c:pt>
                <c:pt idx="3">
                  <c:v>30</c:v>
                </c:pt>
                <c:pt idx="4">
                  <c:v>45</c:v>
                </c:pt>
                <c:pt idx="5">
                  <c:v>10</c:v>
                </c:pt>
                <c:pt idx="6">
                  <c:v>29</c:v>
                </c:pt>
                <c:pt idx="7">
                  <c:v>17</c:v>
                </c:pt>
                <c:pt idx="8">
                  <c:v>12</c:v>
                </c:pt>
                <c:pt idx="9">
                  <c:v>12</c:v>
                </c:pt>
                <c:pt idx="10">
                  <c:v>13</c:v>
                </c:pt>
                <c:pt idx="11">
                  <c:v>17</c:v>
                </c:pt>
                <c:pt idx="12">
                  <c:v>119</c:v>
                </c:pt>
                <c:pt idx="13">
                  <c:v>27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Speculation via log</c:v>
                </c:pt>
              </c:strCache>
            </c:strRef>
          </c:tx>
          <c:invertIfNegative val="0"/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Sheet1!$B$4:$O$4</c:f>
              <c:numCache>
                <c:formatCode>General</c:formatCode>
                <c:ptCount val="14"/>
                <c:pt idx="0">
                  <c:v>119</c:v>
                </c:pt>
                <c:pt idx="1">
                  <c:v>70</c:v>
                </c:pt>
                <c:pt idx="2">
                  <c:v>13</c:v>
                </c:pt>
                <c:pt idx="3">
                  <c:v>70</c:v>
                </c:pt>
                <c:pt idx="4">
                  <c:v>50</c:v>
                </c:pt>
                <c:pt idx="5">
                  <c:v>39</c:v>
                </c:pt>
                <c:pt idx="6">
                  <c:v>72</c:v>
                </c:pt>
                <c:pt idx="7">
                  <c:v>21</c:v>
                </c:pt>
                <c:pt idx="8">
                  <c:v>21</c:v>
                </c:pt>
                <c:pt idx="9">
                  <c:v>50</c:v>
                </c:pt>
                <c:pt idx="10">
                  <c:v>22</c:v>
                </c:pt>
                <c:pt idx="11">
                  <c:v>52</c:v>
                </c:pt>
                <c:pt idx="12">
                  <c:v>129</c:v>
                </c:pt>
                <c:pt idx="13">
                  <c:v>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52096"/>
        <c:axId val="6053888"/>
      </c:barChart>
      <c:catAx>
        <c:axId val="6052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2700000" vert="horz"/>
          <a:lstStyle/>
          <a:p>
            <a:pPr>
              <a:defRPr sz="1400"/>
            </a:pPr>
            <a:endParaRPr lang="en-US"/>
          </a:p>
        </c:txPr>
        <c:crossAx val="6053888"/>
        <c:crosses val="autoZero"/>
        <c:auto val="1"/>
        <c:lblAlgn val="ctr"/>
        <c:lblOffset val="100"/>
        <c:tickLblSkip val="1"/>
        <c:tickMarkSkip val="2"/>
        <c:noMultiLvlLbl val="0"/>
      </c:catAx>
      <c:valAx>
        <c:axId val="6053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200"/>
            </a:pPr>
            <a:endParaRPr lang="en-US"/>
          </a:p>
        </c:txPr>
        <c:crossAx val="60520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879671520853001"/>
          <c:y val="8.3488622327383868E-2"/>
          <c:w val="0.25252097451206629"/>
          <c:h val="0.2487761380313918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58730158730159"/>
          <c:y val="7.4340527577937646E-2"/>
          <c:w val="0.57936507936507942"/>
          <c:h val="0.661870503597122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Idempotent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3"/>
                <c:pt idx="0">
                  <c:v>geomean w race-det</c:v>
                </c:pt>
                <c:pt idx="2">
                  <c:v>geomean w/o race detection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32</c:v>
                </c:pt>
                <c:pt idx="2">
                  <c:v>43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Speculation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3"/>
                <c:pt idx="0">
                  <c:v>geomean w race-det</c:v>
                </c:pt>
                <c:pt idx="2">
                  <c:v>geomean w/o race detection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27</c:v>
                </c:pt>
                <c:pt idx="2">
                  <c:v>36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Speculation via log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3"/>
                <c:pt idx="0">
                  <c:v>geomean w race-det</c:v>
                </c:pt>
                <c:pt idx="2">
                  <c:v>geomean w/o race detection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53</c:v>
                </c:pt>
                <c:pt idx="2">
                  <c:v>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39904"/>
        <c:axId val="6141440"/>
      </c:barChart>
      <c:catAx>
        <c:axId val="61399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41440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6141440"/>
        <c:scaling>
          <c:orientation val="minMax"/>
          <c:max val="7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61399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682539682539679"/>
          <c:y val="0.1750599520383693"/>
          <c:w val="0.29682539682539683"/>
          <c:h val="0.4556354916067146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100B5-6BCF-4B4F-A73E-327F327DD2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A5B4F1-1B60-4904-B5E4-F612066F7C8A}">
      <dgm:prSet/>
      <dgm:spPr/>
      <dgm:t>
        <a:bodyPr/>
        <a:lstStyle/>
        <a:p>
          <a:pPr rtl="0"/>
          <a:r>
            <a:rPr lang="en-US" b="1" dirty="0" smtClean="0"/>
            <a:t>DRF0</a:t>
          </a:r>
          <a:endParaRPr lang="en-US" dirty="0"/>
        </a:p>
      </dgm:t>
    </dgm:pt>
    <dgm:pt modelId="{9D362829-1406-4818-8561-7D0D0206FC52}" type="parTrans" cxnId="{CA12DC52-867F-4BE7-9981-FF227986DF23}">
      <dgm:prSet/>
      <dgm:spPr/>
      <dgm:t>
        <a:bodyPr/>
        <a:lstStyle/>
        <a:p>
          <a:endParaRPr lang="en-US"/>
        </a:p>
      </dgm:t>
    </dgm:pt>
    <dgm:pt modelId="{940F240E-10A9-4C23-A071-6D3EAAAB5CA6}" type="sibTrans" cxnId="{CA12DC52-867F-4BE7-9981-FF227986DF23}">
      <dgm:prSet/>
      <dgm:spPr/>
      <dgm:t>
        <a:bodyPr/>
        <a:lstStyle/>
        <a:p>
          <a:endParaRPr lang="en-US"/>
        </a:p>
      </dgm:t>
    </dgm:pt>
    <dgm:pt modelId="{6E834DB4-B786-4ECD-A449-F8E9A530C4EF}" type="pres">
      <dgm:prSet presAssocID="{4D9100B5-6BCF-4B4F-A73E-327F327DD2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93EDE2-4E47-44A8-96FF-886FE8E44E1C}" type="pres">
      <dgm:prSet presAssocID="{13A5B4F1-1B60-4904-B5E4-F612066F7C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6FFD17-44EA-4EA2-BFB1-479B26E57869}" type="presOf" srcId="{4D9100B5-6BCF-4B4F-A73E-327F327DD254}" destId="{6E834DB4-B786-4ECD-A449-F8E9A530C4EF}" srcOrd="0" destOrd="0" presId="urn:microsoft.com/office/officeart/2005/8/layout/vList2"/>
    <dgm:cxn modelId="{CA12DC52-867F-4BE7-9981-FF227986DF23}" srcId="{4D9100B5-6BCF-4B4F-A73E-327F327DD254}" destId="{13A5B4F1-1B60-4904-B5E4-F612066F7C8A}" srcOrd="0" destOrd="0" parTransId="{9D362829-1406-4818-8561-7D0D0206FC52}" sibTransId="{940F240E-10A9-4C23-A071-6D3EAAAB5CA6}"/>
    <dgm:cxn modelId="{90068BEC-1F01-40D6-9FE6-72F609689FAD}" type="presOf" srcId="{13A5B4F1-1B60-4904-B5E4-F612066F7C8A}" destId="{AA93EDE2-4E47-44A8-96FF-886FE8E44E1C}" srcOrd="0" destOrd="0" presId="urn:microsoft.com/office/officeart/2005/8/layout/vList2"/>
    <dgm:cxn modelId="{490511E3-24AD-4F84-A619-61CC00B9174E}" type="presParOf" srcId="{6E834DB4-B786-4ECD-A449-F8E9A530C4EF}" destId="{AA93EDE2-4E47-44A8-96FF-886FE8E44E1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DBA70-5307-4CD9-99DA-8844CCF278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C5EC74F-D8C3-41F5-9E9B-C7630A4438E6}">
      <dgm:prSet custT="1"/>
      <dgm:spPr/>
      <dgm:t>
        <a:bodyPr/>
        <a:lstStyle/>
        <a:p>
          <a:pPr rtl="0"/>
          <a:r>
            <a:rPr lang="en-US" sz="2200" b="1" dirty="0" smtClean="0"/>
            <a:t>Sequential Consistency</a:t>
          </a:r>
          <a:endParaRPr lang="en-US" sz="2200" dirty="0"/>
        </a:p>
      </dgm:t>
    </dgm:pt>
    <dgm:pt modelId="{9D200763-F5C8-424E-A123-945F00F48499}" type="parTrans" cxnId="{EC131E42-6CA3-4929-8B1F-80D08E34BBBA}">
      <dgm:prSet/>
      <dgm:spPr/>
      <dgm:t>
        <a:bodyPr/>
        <a:lstStyle/>
        <a:p>
          <a:endParaRPr lang="en-US"/>
        </a:p>
      </dgm:t>
    </dgm:pt>
    <dgm:pt modelId="{2B9F4654-FE52-410A-8098-881DA9941C1E}" type="sibTrans" cxnId="{EC131E42-6CA3-4929-8B1F-80D08E34BBBA}">
      <dgm:prSet/>
      <dgm:spPr/>
      <dgm:t>
        <a:bodyPr/>
        <a:lstStyle/>
        <a:p>
          <a:endParaRPr lang="en-US"/>
        </a:p>
      </dgm:t>
    </dgm:pt>
    <dgm:pt modelId="{FB5A075C-A38F-4243-A182-36F7D6B13EDF}" type="pres">
      <dgm:prSet presAssocID="{ADADBA70-5307-4CD9-99DA-8844CCF2784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A137DE-18E2-4376-BEDB-657C0B34B6DE}" type="pres">
      <dgm:prSet presAssocID="{4C5EC74F-D8C3-41F5-9E9B-C7630A4438E6}" presName="parentText" presStyleLbl="node1" presStyleIdx="0" presStyleCnt="1" custLinFactNeighborX="588" custLinFactNeighborY="232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3B34C6-7CEC-455E-B7CA-54A958E6A8EF}" type="presOf" srcId="{ADADBA70-5307-4CD9-99DA-8844CCF2784E}" destId="{FB5A075C-A38F-4243-A182-36F7D6B13EDF}" srcOrd="0" destOrd="0" presId="urn:microsoft.com/office/officeart/2005/8/layout/vList2"/>
    <dgm:cxn modelId="{2104D49C-F4F8-4D36-89D3-DCDCE2947EA5}" type="presOf" srcId="{4C5EC74F-D8C3-41F5-9E9B-C7630A4438E6}" destId="{D9A137DE-18E2-4376-BEDB-657C0B34B6DE}" srcOrd="0" destOrd="0" presId="urn:microsoft.com/office/officeart/2005/8/layout/vList2"/>
    <dgm:cxn modelId="{EC131E42-6CA3-4929-8B1F-80D08E34BBBA}" srcId="{ADADBA70-5307-4CD9-99DA-8844CCF2784E}" destId="{4C5EC74F-D8C3-41F5-9E9B-C7630A4438E6}" srcOrd="0" destOrd="0" parTransId="{9D200763-F5C8-424E-A123-945F00F48499}" sibTransId="{2B9F4654-FE52-410A-8098-881DA9941C1E}"/>
    <dgm:cxn modelId="{9A472E4B-11A4-425A-B4FD-55DB53932ECA}" type="presParOf" srcId="{FB5A075C-A38F-4243-A182-36F7D6B13EDF}" destId="{D9A137DE-18E2-4376-BEDB-657C0B34B6D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8E3DE1-2A65-48F3-95A5-B59D3AC6A78B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B49FD8D6-E490-4B97-B125-C16783C0E16E}">
      <dgm:prSet/>
      <dgm:spPr/>
      <dgm:t>
        <a:bodyPr/>
        <a:lstStyle/>
        <a:p>
          <a:pPr rtl="0"/>
          <a:r>
            <a:rPr lang="en-US" b="1" smtClean="0"/>
            <a:t>SC execution</a:t>
          </a:r>
          <a:endParaRPr lang="en-US"/>
        </a:p>
      </dgm:t>
    </dgm:pt>
    <dgm:pt modelId="{EB036562-81D6-4377-983A-C1B6133875CD}" type="parTrans" cxnId="{A0CF6266-2DC4-48D6-87F9-A06772092A16}">
      <dgm:prSet/>
      <dgm:spPr/>
      <dgm:t>
        <a:bodyPr/>
        <a:lstStyle/>
        <a:p>
          <a:endParaRPr lang="en-US"/>
        </a:p>
      </dgm:t>
    </dgm:pt>
    <dgm:pt modelId="{D6F3B6E7-42B3-4C55-8EF4-72F9E966508C}" type="sibTrans" cxnId="{A0CF6266-2DC4-48D6-87F9-A06772092A16}">
      <dgm:prSet/>
      <dgm:spPr/>
      <dgm:t>
        <a:bodyPr/>
        <a:lstStyle/>
        <a:p>
          <a:endParaRPr lang="en-US"/>
        </a:p>
      </dgm:t>
    </dgm:pt>
    <dgm:pt modelId="{2908F09E-2BB4-44D7-89A5-0AF4D1FB5F6D}" type="pres">
      <dgm:prSet presAssocID="{688E3DE1-2A65-48F3-95A5-B59D3AC6A7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12C07A-1FF6-4B5B-B91C-C97A3F29E408}" type="pres">
      <dgm:prSet presAssocID="{B49FD8D6-E490-4B97-B125-C16783C0E16E}" presName="parentText" presStyleLbl="node1" presStyleIdx="0" presStyleCnt="1" custScaleY="147084" custLinFactNeighborX="2369" custLinFactNeighborY="77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F7F809-7354-45FC-A990-4DBB86C802AC}" type="presOf" srcId="{688E3DE1-2A65-48F3-95A5-B59D3AC6A78B}" destId="{2908F09E-2BB4-44D7-89A5-0AF4D1FB5F6D}" srcOrd="0" destOrd="0" presId="urn:microsoft.com/office/officeart/2005/8/layout/vList2"/>
    <dgm:cxn modelId="{A0CF6266-2DC4-48D6-87F9-A06772092A16}" srcId="{688E3DE1-2A65-48F3-95A5-B59D3AC6A78B}" destId="{B49FD8D6-E490-4B97-B125-C16783C0E16E}" srcOrd="0" destOrd="0" parTransId="{EB036562-81D6-4377-983A-C1B6133875CD}" sibTransId="{D6F3B6E7-42B3-4C55-8EF4-72F9E966508C}"/>
    <dgm:cxn modelId="{2CCD929D-9098-48D1-927D-728D90B9B4B5}" type="presOf" srcId="{B49FD8D6-E490-4B97-B125-C16783C0E16E}" destId="{FB12C07A-1FF6-4B5B-B91C-C97A3F29E408}" srcOrd="0" destOrd="0" presId="urn:microsoft.com/office/officeart/2005/8/layout/vList2"/>
    <dgm:cxn modelId="{0910EAAC-0B0E-4E2B-97F5-218227148367}" type="presParOf" srcId="{2908F09E-2BB4-44D7-89A5-0AF4D1FB5F6D}" destId="{FB12C07A-1FF6-4B5B-B91C-C97A3F29E4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ECAD44-A95B-438D-94A6-DD732F2E2F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4F013F-5B6B-4D3E-820B-7071AE2A87FE}">
      <dgm:prSet custT="1"/>
      <dgm:spPr/>
      <dgm:t>
        <a:bodyPr/>
        <a:lstStyle/>
        <a:p>
          <a:pPr rtl="0"/>
          <a:r>
            <a:rPr lang="en-US" sz="1800" b="1" dirty="0" smtClean="0"/>
            <a:t>Statically Bounded Region Serializability</a:t>
          </a:r>
          <a:endParaRPr lang="en-US" sz="1800" dirty="0"/>
        </a:p>
      </dgm:t>
    </dgm:pt>
    <dgm:pt modelId="{2FD069AB-6091-4B92-9780-5F4D44E06B14}" type="parTrans" cxnId="{3DA23ECF-2671-4A59-8A9C-58A11C6D3EE3}">
      <dgm:prSet/>
      <dgm:spPr/>
      <dgm:t>
        <a:bodyPr/>
        <a:lstStyle/>
        <a:p>
          <a:endParaRPr lang="en-US"/>
        </a:p>
      </dgm:t>
    </dgm:pt>
    <dgm:pt modelId="{13FB1EB8-3D0E-4BAF-AE99-F60C915BC2D3}" type="sibTrans" cxnId="{3DA23ECF-2671-4A59-8A9C-58A11C6D3EE3}">
      <dgm:prSet/>
      <dgm:spPr/>
      <dgm:t>
        <a:bodyPr/>
        <a:lstStyle/>
        <a:p>
          <a:endParaRPr lang="en-US"/>
        </a:p>
      </dgm:t>
    </dgm:pt>
    <dgm:pt modelId="{1034272C-6B60-4C54-9108-10A566C887E8}" type="pres">
      <dgm:prSet presAssocID="{AAECAD44-A95B-438D-94A6-DD732F2E2FA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F94E39-3C3D-41CA-8FB8-B388464AF4D6}" type="pres">
      <dgm:prSet presAssocID="{1B4F013F-5B6B-4D3E-820B-7071AE2A87F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A23ECF-2671-4A59-8A9C-58A11C6D3EE3}" srcId="{AAECAD44-A95B-438D-94A6-DD732F2E2FA2}" destId="{1B4F013F-5B6B-4D3E-820B-7071AE2A87FE}" srcOrd="0" destOrd="0" parTransId="{2FD069AB-6091-4B92-9780-5F4D44E06B14}" sibTransId="{13FB1EB8-3D0E-4BAF-AE99-F60C915BC2D3}"/>
    <dgm:cxn modelId="{F30DA42C-77FD-4234-A518-EDE0CE0DFDFE}" type="presOf" srcId="{1B4F013F-5B6B-4D3E-820B-7071AE2A87FE}" destId="{2EF94E39-3C3D-41CA-8FB8-B388464AF4D6}" srcOrd="0" destOrd="0" presId="urn:microsoft.com/office/officeart/2005/8/layout/vList2"/>
    <dgm:cxn modelId="{CE7F382B-177A-4ED2-9473-0AF5DCFE9CC4}" type="presOf" srcId="{AAECAD44-A95B-438D-94A6-DD732F2E2FA2}" destId="{1034272C-6B60-4C54-9108-10A566C887E8}" srcOrd="0" destOrd="0" presId="urn:microsoft.com/office/officeart/2005/8/layout/vList2"/>
    <dgm:cxn modelId="{A9393F19-1CA3-42DC-B17D-EA8CAD024384}" type="presParOf" srcId="{1034272C-6B60-4C54-9108-10A566C887E8}" destId="{2EF94E39-3C3D-41CA-8FB8-B388464AF4D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9244AB-5037-436D-936A-5E5FD003CA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74A8D4-2E83-445E-8B43-3A4E4855DE6F}">
      <dgm:prSet custT="1"/>
      <dgm:spPr/>
      <dgm:t>
        <a:bodyPr/>
        <a:lstStyle/>
        <a:p>
          <a:pPr rtl="0"/>
          <a:r>
            <a:rPr lang="en-US" sz="1600" b="1" dirty="0" smtClean="0"/>
            <a:t>SC</a:t>
          </a:r>
          <a:endParaRPr lang="en-US" sz="1600" dirty="0"/>
        </a:p>
      </dgm:t>
    </dgm:pt>
    <dgm:pt modelId="{45BFDC9B-A807-4469-8DCF-70FCF20D8B3E}" type="parTrans" cxnId="{3C2E8852-AF65-47B8-808D-EA7D31ECDFF2}">
      <dgm:prSet/>
      <dgm:spPr/>
      <dgm:t>
        <a:bodyPr/>
        <a:lstStyle/>
        <a:p>
          <a:endParaRPr lang="en-US"/>
        </a:p>
      </dgm:t>
    </dgm:pt>
    <dgm:pt modelId="{F368836D-B268-44F0-AF8A-48C591B6FBA6}" type="sibTrans" cxnId="{3C2E8852-AF65-47B8-808D-EA7D31ECDFF2}">
      <dgm:prSet/>
      <dgm:spPr/>
      <dgm:t>
        <a:bodyPr/>
        <a:lstStyle/>
        <a:p>
          <a:endParaRPr lang="en-US"/>
        </a:p>
      </dgm:t>
    </dgm:pt>
    <dgm:pt modelId="{BF618F52-2295-4EBF-8549-FD8591F4E36A}" type="pres">
      <dgm:prSet presAssocID="{3E9244AB-5037-436D-936A-5E5FD003CA3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08BE55-B51F-4932-8BA3-D91C0A43FCB1}" type="pres">
      <dgm:prSet presAssocID="{DD74A8D4-2E83-445E-8B43-3A4E4855DE6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2E8852-AF65-47B8-808D-EA7D31ECDFF2}" srcId="{3E9244AB-5037-436D-936A-5E5FD003CA35}" destId="{DD74A8D4-2E83-445E-8B43-3A4E4855DE6F}" srcOrd="0" destOrd="0" parTransId="{45BFDC9B-A807-4469-8DCF-70FCF20D8B3E}" sibTransId="{F368836D-B268-44F0-AF8A-48C591B6FBA6}"/>
    <dgm:cxn modelId="{CC20482A-497F-4E00-AF9A-28F7F6A42468}" type="presOf" srcId="{DD74A8D4-2E83-445E-8B43-3A4E4855DE6F}" destId="{9208BE55-B51F-4932-8BA3-D91C0A43FCB1}" srcOrd="0" destOrd="0" presId="urn:microsoft.com/office/officeart/2005/8/layout/vList2"/>
    <dgm:cxn modelId="{835F91E5-BC89-41C5-9584-FF4DCAB15388}" type="presOf" srcId="{3E9244AB-5037-436D-936A-5E5FD003CA35}" destId="{BF618F52-2295-4EBF-8549-FD8591F4E36A}" srcOrd="0" destOrd="0" presId="urn:microsoft.com/office/officeart/2005/8/layout/vList2"/>
    <dgm:cxn modelId="{AD4DD95C-80B3-4AF8-8ABF-F3D2A18CC67C}" type="presParOf" srcId="{BF618F52-2295-4EBF-8549-FD8591F4E36A}" destId="{9208BE55-B51F-4932-8BA3-D91C0A43FC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4FAC7F-8E9F-4D3F-8D16-519CBE1AA0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4F55C9-DA29-4296-985D-13CA8A6A6EC4}">
      <dgm:prSet/>
      <dgm:spPr/>
      <dgm:t>
        <a:bodyPr/>
        <a:lstStyle/>
        <a:p>
          <a:pPr rtl="0"/>
          <a:r>
            <a:rPr lang="en-US" b="1" dirty="0" smtClean="0"/>
            <a:t>DRF0</a:t>
          </a:r>
          <a:endParaRPr lang="en-US" dirty="0"/>
        </a:p>
      </dgm:t>
    </dgm:pt>
    <dgm:pt modelId="{C27D8CE1-BA8E-4211-87B6-97616279A2BE}" type="parTrans" cxnId="{8ACE6314-FAB3-4AF7-B270-2E0F25B01178}">
      <dgm:prSet/>
      <dgm:spPr/>
      <dgm:t>
        <a:bodyPr/>
        <a:lstStyle/>
        <a:p>
          <a:endParaRPr lang="en-US"/>
        </a:p>
      </dgm:t>
    </dgm:pt>
    <dgm:pt modelId="{3FFAD7A7-B49A-4897-882B-D482160F5222}" type="sibTrans" cxnId="{8ACE6314-FAB3-4AF7-B270-2E0F25B01178}">
      <dgm:prSet/>
      <dgm:spPr/>
      <dgm:t>
        <a:bodyPr/>
        <a:lstStyle/>
        <a:p>
          <a:endParaRPr lang="en-US"/>
        </a:p>
      </dgm:t>
    </dgm:pt>
    <dgm:pt modelId="{9E9CE2AA-35EF-4CFC-B0B7-BBA115420CCD}" type="pres">
      <dgm:prSet presAssocID="{524FAC7F-8E9F-4D3F-8D16-519CBE1AA0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DFC530-8BC8-410A-AB8C-EF80F09D2004}" type="pres">
      <dgm:prSet presAssocID="{F24F55C9-DA29-4296-985D-13CA8A6A6EC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CE6314-FAB3-4AF7-B270-2E0F25B01178}" srcId="{524FAC7F-8E9F-4D3F-8D16-519CBE1AA023}" destId="{F24F55C9-DA29-4296-985D-13CA8A6A6EC4}" srcOrd="0" destOrd="0" parTransId="{C27D8CE1-BA8E-4211-87B6-97616279A2BE}" sibTransId="{3FFAD7A7-B49A-4897-882B-D482160F5222}"/>
    <dgm:cxn modelId="{4C7917F1-E16C-44DA-B6B6-000483A65D1C}" type="presOf" srcId="{F24F55C9-DA29-4296-985D-13CA8A6A6EC4}" destId="{84DFC530-8BC8-410A-AB8C-EF80F09D2004}" srcOrd="0" destOrd="0" presId="urn:microsoft.com/office/officeart/2005/8/layout/vList2"/>
    <dgm:cxn modelId="{6AAEC912-90AA-4924-BDD9-501E10869AF1}" type="presOf" srcId="{524FAC7F-8E9F-4D3F-8D16-519CBE1AA023}" destId="{9E9CE2AA-35EF-4CFC-B0B7-BBA115420CCD}" srcOrd="0" destOrd="0" presId="urn:microsoft.com/office/officeart/2005/8/layout/vList2"/>
    <dgm:cxn modelId="{A9228F7A-6533-4AFE-B401-7A65E3FE82FB}" type="presParOf" srcId="{9E9CE2AA-35EF-4CFC-B0B7-BBA115420CCD}" destId="{84DFC530-8BC8-410A-AB8C-EF80F09D20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3EDE2-4E47-44A8-96FF-886FE8E44E1C}">
      <dsp:nvSpPr>
        <dsp:cNvPr id="0" name=""/>
        <dsp:cNvSpPr/>
      </dsp:nvSpPr>
      <dsp:spPr>
        <a:xfrm>
          <a:off x="0" y="9055"/>
          <a:ext cx="73429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DRF0</a:t>
          </a:r>
          <a:endParaRPr lang="en-US" sz="1600" kern="1200" dirty="0"/>
        </a:p>
      </dsp:txBody>
      <dsp:txXfrm>
        <a:off x="18734" y="27789"/>
        <a:ext cx="696823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137DE-18E2-4376-BEDB-657C0B34B6DE}">
      <dsp:nvSpPr>
        <dsp:cNvPr id="0" name=""/>
        <dsp:cNvSpPr/>
      </dsp:nvSpPr>
      <dsp:spPr>
        <a:xfrm>
          <a:off x="0" y="8692"/>
          <a:ext cx="32385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Sequential Consistency</a:t>
          </a:r>
          <a:endParaRPr lang="en-US" sz="2200" kern="1200" dirty="0"/>
        </a:p>
      </dsp:txBody>
      <dsp:txXfrm>
        <a:off x="48433" y="57125"/>
        <a:ext cx="3141634" cy="895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2C07A-1FF6-4B5B-B91C-C97A3F29E408}">
      <dsp:nvSpPr>
        <dsp:cNvPr id="0" name=""/>
        <dsp:cNvSpPr/>
      </dsp:nvSpPr>
      <dsp:spPr>
        <a:xfrm>
          <a:off x="0" y="152394"/>
          <a:ext cx="3216565" cy="1446401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smtClean="0"/>
            <a:t>SC execution</a:t>
          </a:r>
          <a:endParaRPr lang="en-US" sz="4100" kern="1200"/>
        </a:p>
      </dsp:txBody>
      <dsp:txXfrm>
        <a:off x="70607" y="223001"/>
        <a:ext cx="3075351" cy="1305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94E39-3C3D-41CA-8FB8-B388464AF4D6}">
      <dsp:nvSpPr>
        <dsp:cNvPr id="0" name=""/>
        <dsp:cNvSpPr/>
      </dsp:nvSpPr>
      <dsp:spPr>
        <a:xfrm>
          <a:off x="0" y="7919"/>
          <a:ext cx="2819401" cy="89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Statically Bounded Region Serializability</a:t>
          </a:r>
          <a:endParaRPr lang="en-US" sz="1800" kern="1200" dirty="0"/>
        </a:p>
      </dsp:txBody>
      <dsp:txXfrm>
        <a:off x="43864" y="51783"/>
        <a:ext cx="2731673" cy="8108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8BE55-B51F-4932-8BA3-D91C0A43FCB1}">
      <dsp:nvSpPr>
        <dsp:cNvPr id="0" name=""/>
        <dsp:cNvSpPr/>
      </dsp:nvSpPr>
      <dsp:spPr>
        <a:xfrm>
          <a:off x="0" y="181"/>
          <a:ext cx="602693" cy="3393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SC</a:t>
          </a:r>
          <a:endParaRPr lang="en-US" sz="1600" kern="1200" dirty="0"/>
        </a:p>
      </dsp:txBody>
      <dsp:txXfrm>
        <a:off x="16565" y="16746"/>
        <a:ext cx="569563" cy="3062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FC530-8BC8-410A-AB8C-EF80F09D2004}">
      <dsp:nvSpPr>
        <dsp:cNvPr id="0" name=""/>
        <dsp:cNvSpPr/>
      </dsp:nvSpPr>
      <dsp:spPr>
        <a:xfrm>
          <a:off x="0" y="9055"/>
          <a:ext cx="67196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DRF0</a:t>
          </a:r>
          <a:endParaRPr lang="en-US" sz="1600" kern="1200" dirty="0"/>
        </a:p>
      </dsp:txBody>
      <dsp:txXfrm>
        <a:off x="18734" y="27789"/>
        <a:ext cx="634499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B2D17-3630-4780-BFC9-3A90421872B3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22271-8310-410A-92A2-04FF743003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5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38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58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14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27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4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73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63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63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63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63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3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70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5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5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5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14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01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52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25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723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976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073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997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997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997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755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199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199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19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981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199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199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57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452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4529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452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8498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84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6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9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01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7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49C0-8A64-4492-A65B-7DC15C1AB1B8}" type="datetime1">
              <a:rPr lang="en-US" smtClean="0">
                <a:solidFill>
                  <a:srgbClr val="DFDCB7"/>
                </a:solidFill>
              </a:rPr>
              <a:t>3/31/2015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4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5CF0-35F5-45D5-A027-7C30F2F7A267}" type="datetime1">
              <a:rPr lang="en-US" smtClean="0">
                <a:solidFill>
                  <a:srgbClr val="DFDCB7"/>
                </a:solidFill>
              </a:rPr>
              <a:t>3/31/2015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2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0B97-1A35-4CE8-8914-175A90C7A636}" type="datetime1">
              <a:rPr lang="en-US" smtClean="0">
                <a:solidFill>
                  <a:srgbClr val="DFDCB7"/>
                </a:solidFill>
              </a:rPr>
              <a:t>3/31/2015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2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0ACF-45AB-4524-9F95-6D1F64340B3A}" type="datetime1">
              <a:rPr lang="en-US" smtClean="0">
                <a:solidFill>
                  <a:srgbClr val="DFDCB7"/>
                </a:solidFill>
              </a:rPr>
              <a:t>3/31/2015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5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786C-668F-4C67-B5F9-E61FD77E18BB}" type="datetime1">
              <a:rPr lang="en-US" smtClean="0">
                <a:solidFill>
                  <a:srgbClr val="DFDCB7"/>
                </a:solidFill>
              </a:rPr>
              <a:t>3/31/2015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790-167A-4960-9746-7C384924C851}" type="datetime1">
              <a:rPr lang="en-US" smtClean="0">
                <a:solidFill>
                  <a:srgbClr val="DFDCB7"/>
                </a:solidFill>
              </a:rPr>
              <a:t>3/31/2015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4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2FC5-9F83-406E-9DA9-66C23110AAF4}" type="datetime1">
              <a:rPr lang="en-US" smtClean="0">
                <a:solidFill>
                  <a:srgbClr val="DFDCB7"/>
                </a:solidFill>
              </a:rPr>
              <a:t>3/31/2015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0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0E1F-4A0E-4D2E-B9CA-1198687F143A}" type="datetime1">
              <a:rPr lang="en-US" smtClean="0">
                <a:solidFill>
                  <a:srgbClr val="DFDCB7"/>
                </a:solidFill>
              </a:rPr>
              <a:t>3/31/2015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6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CF79-85D0-46CF-9DA4-6AD4C43B100D}" type="datetime1">
              <a:rPr lang="en-US" smtClean="0">
                <a:solidFill>
                  <a:srgbClr val="DFDCB7"/>
                </a:solidFill>
              </a:rPr>
              <a:t>3/31/2015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2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41E1-7FBC-48FB-8A89-316F1A27C723}" type="datetime1">
              <a:rPr lang="en-US" smtClean="0">
                <a:solidFill>
                  <a:srgbClr val="DFDCB7"/>
                </a:solidFill>
              </a:rPr>
              <a:t>3/31/2015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5F9-304E-4431-BDBA-344390643C38}" type="datetime1">
              <a:rPr lang="en-US" smtClean="0">
                <a:solidFill>
                  <a:srgbClr val="DFDCB7"/>
                </a:solidFill>
              </a:rPr>
              <a:t>3/31/2015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94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BD84D2F-C8CF-4DEC-87D1-4C8BD8022B3F}" type="datetime1">
              <a:rPr lang="en-US" smtClean="0">
                <a:solidFill>
                  <a:srgbClr val="DFDCB7"/>
                </a:solidFill>
              </a:rPr>
              <a:t>3/31/2015</a:t>
            </a:fld>
            <a:endParaRPr lang="en-US" dirty="0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3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38400"/>
            <a:ext cx="8458200" cy="344734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spcBef>
                <a:spcPts val="0"/>
              </a:spcBef>
            </a:pPr>
            <a:r>
              <a:rPr lang="en" sz="3200" b="1" i="1" dirty="0" smtClean="0">
                <a:solidFill>
                  <a:schemeClr val="tx1"/>
                </a:solidFill>
                <a:latin typeface="Constantia" pitchFamily="18" charset="0"/>
              </a:rPr>
              <a:t>            	</a:t>
            </a:r>
            <a:r>
              <a:rPr lang="en" sz="36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Aritra Sengupta, </a:t>
            </a:r>
          </a:p>
          <a:p>
            <a:pPr lvl="0" algn="just">
              <a:spcBef>
                <a:spcPts val="0"/>
              </a:spcBef>
            </a:pPr>
            <a:r>
              <a:rPr lang="en" sz="36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              	Swarnendu Biswas, </a:t>
            </a:r>
          </a:p>
          <a:p>
            <a:pPr algn="just">
              <a:spcBef>
                <a:spcPts val="0"/>
              </a:spcBef>
            </a:pPr>
            <a:r>
              <a:rPr lang="en" sz="36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              	Minjia Zhang, </a:t>
            </a:r>
          </a:p>
          <a:p>
            <a:pPr algn="just">
              <a:spcBef>
                <a:spcPts val="0"/>
              </a:spcBef>
            </a:pPr>
            <a:r>
              <a:rPr lang="en" sz="3600" dirty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	 </a:t>
            </a:r>
            <a:r>
              <a:rPr lang="en" sz="36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 	Michael </a:t>
            </a:r>
            <a:r>
              <a:rPr lang="en" sz="3600" dirty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D. Bond</a:t>
            </a:r>
          </a:p>
          <a:p>
            <a:pPr lvl="0" algn="just">
              <a:spcBef>
                <a:spcPts val="0"/>
              </a:spcBef>
            </a:pPr>
            <a:r>
              <a:rPr lang="en-US" sz="36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	  	a</a:t>
            </a:r>
            <a:r>
              <a:rPr lang="en" sz="36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nd</a:t>
            </a:r>
          </a:p>
          <a:p>
            <a:pPr lvl="0" algn="just">
              <a:spcBef>
                <a:spcPts val="0"/>
              </a:spcBef>
            </a:pPr>
            <a:r>
              <a:rPr lang="en" sz="36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              	Milind Kulkarni</a:t>
            </a:r>
          </a:p>
          <a:p>
            <a:pPr lvl="0">
              <a:spcBef>
                <a:spcPts val="0"/>
              </a:spcBef>
            </a:pPr>
            <a:r>
              <a:rPr lang="en" sz="2800" i="1" dirty="0" smtClean="0">
                <a:solidFill>
                  <a:schemeClr val="tx1"/>
                </a:solidFill>
                <a:latin typeface="Constantia" pitchFamily="18" charset="0"/>
              </a:rPr>
              <a:t>               </a:t>
            </a:r>
            <a:endParaRPr lang="en-US" sz="3600" dirty="0">
              <a:solidFill>
                <a:schemeClr val="tx1"/>
              </a:solidFill>
              <a:latin typeface="Gabriola" pitchFamily="82" charset="0"/>
              <a:cs typeface="Angsana New" pitchFamily="18" charset="-34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Shape 1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29200" y="3124200"/>
            <a:ext cx="1203104" cy="9906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800600"/>
            <a:ext cx="1203104" cy="778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8" name="TextBox 7"/>
          <p:cNvSpPr txBox="1"/>
          <p:nvPr/>
        </p:nvSpPr>
        <p:spPr>
          <a:xfrm>
            <a:off x="1352705" y="6096000"/>
            <a:ext cx="5192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2F2B20"/>
                </a:solidFill>
                <a:latin typeface="Gabriola" pitchFamily="82" charset="0"/>
                <a:cs typeface="Angsana New" pitchFamily="18" charset="-34"/>
              </a:rPr>
              <a:t>ASPLOS 2015</a:t>
            </a:r>
            <a:r>
              <a:rPr lang="en-US" sz="3600" dirty="0">
                <a:solidFill>
                  <a:srgbClr val="2F2B20"/>
                </a:solidFill>
                <a:latin typeface="Gabriola" pitchFamily="82" charset="0"/>
                <a:cs typeface="Angsana New" pitchFamily="18" charset="-34"/>
              </a:rPr>
              <a:t>, ISTANBUL, TURKEY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52400"/>
            <a:ext cx="7772400" cy="2667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solidFill>
                  <a:schemeClr val="tx1"/>
                </a:solidFill>
                <a:latin typeface="AngsanaUPC" pitchFamily="18" charset="-34"/>
                <a:ea typeface="+mn-ea"/>
                <a:cs typeface="AngsanaUPC" pitchFamily="18" charset="-34"/>
              </a:rPr>
              <a:t>Hybrid Static-Dynamic Analysis for </a:t>
            </a:r>
            <a:br>
              <a:rPr lang="en-US" sz="4000" smtClean="0">
                <a:solidFill>
                  <a:schemeClr val="tx1"/>
                </a:solidFill>
                <a:latin typeface="AngsanaUPC" pitchFamily="18" charset="-34"/>
                <a:ea typeface="+mn-ea"/>
                <a:cs typeface="AngsanaUPC" pitchFamily="18" charset="-34"/>
              </a:rPr>
            </a:br>
            <a:r>
              <a:rPr lang="en-US" sz="4000" smtClean="0">
                <a:solidFill>
                  <a:schemeClr val="tx1"/>
                </a:solidFill>
                <a:latin typeface="AngsanaUPC" pitchFamily="18" charset="-34"/>
                <a:ea typeface="+mn-ea"/>
                <a:cs typeface="AngsanaUPC" pitchFamily="18" charset="-34"/>
              </a:rPr>
              <a:t>Statically Bounded Region Serializability</a:t>
            </a:r>
            <a:br>
              <a:rPr lang="en-US" sz="4000" smtClean="0">
                <a:solidFill>
                  <a:schemeClr val="tx1"/>
                </a:solidFill>
                <a:latin typeface="AngsanaUPC" pitchFamily="18" charset="-34"/>
                <a:ea typeface="+mn-ea"/>
                <a:cs typeface="AngsanaUPC" pitchFamily="18" charset="-34"/>
              </a:rPr>
            </a:br>
            <a:r>
              <a:rPr lang="en-US" smtClean="0">
                <a:latin typeface="+mn-lt"/>
              </a:rPr>
              <a:t>                            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04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 (SC)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400" dirty="0">
                <a:latin typeface="Aparajita" pitchFamily="34" charset="0"/>
                <a:cs typeface="Aparajita" pitchFamily="34" charset="0"/>
              </a:rPr>
              <a:t>Shared memory accesses interleave arbitrarily while each thread maintains program order</a:t>
            </a:r>
          </a:p>
          <a:p>
            <a:pPr marL="114300" indent="0"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068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1600" y="1981200"/>
            <a:ext cx="6705600" cy="3886200"/>
          </a:xfrm>
          <a:prstGeom prst="ellipse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79072" y="2481239"/>
            <a:ext cx="4807527" cy="270036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085339111"/>
              </p:ext>
            </p:extLst>
          </p:nvPr>
        </p:nvGraphicFramePr>
        <p:xfrm>
          <a:off x="1447800" y="3630483"/>
          <a:ext cx="734291" cy="401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35694303"/>
              </p:ext>
            </p:extLst>
          </p:nvPr>
        </p:nvGraphicFramePr>
        <p:xfrm>
          <a:off x="3105150" y="3429000"/>
          <a:ext cx="3238500" cy="1000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5180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Program Under SC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1100" y="2274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     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2274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32004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arajita" pitchFamily="34" charset="0"/>
                <a:cs typeface="Aparajita" pitchFamily="34" charset="0"/>
              </a:rPr>
              <a:t>buffer[</a:t>
            </a:r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++]= 5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322810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arajita" pitchFamily="34" charset="0"/>
                <a:cs typeface="Aparajita" pitchFamily="34" charset="0"/>
              </a:rPr>
              <a:t>buffer[</a:t>
            </a:r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++] = 6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1100" y="1284813"/>
            <a:ext cx="2514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i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nt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= 0 </a:t>
            </a:r>
          </a:p>
          <a:p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i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nt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[ ] buffer</a:t>
            </a:r>
          </a:p>
          <a:p>
            <a:r>
              <a:rPr lang="en-US" b="1" dirty="0" smtClean="0">
                <a:latin typeface="Aparajita" pitchFamily="34" charset="0"/>
                <a:cs typeface="Aparajita" pitchFamily="34" charset="0"/>
              </a:rPr>
              <a:t>                         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14800" y="1778000"/>
            <a:ext cx="1333500" cy="293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5" idx="0"/>
          </p:cNvCxnSpPr>
          <p:nvPr/>
        </p:nvCxnSpPr>
        <p:spPr>
          <a:xfrm>
            <a:off x="4781550" y="1778000"/>
            <a:ext cx="0" cy="2931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5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Program Under SC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1100" y="2274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     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2274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3200400"/>
            <a:ext cx="1981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t1 = 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pos</a:t>
            </a:r>
            <a:endParaRPr lang="en-US" sz="2800" b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buffer [t1] = 5</a:t>
            </a: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t1 = t1 + 1</a:t>
            </a:r>
          </a:p>
          <a:p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p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os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= t1</a:t>
            </a:r>
          </a:p>
          <a:p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9086" y="3228109"/>
            <a:ext cx="198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t2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= </a:t>
            </a:r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pos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>
                <a:latin typeface="Aparajita" pitchFamily="34" charset="0"/>
                <a:cs typeface="Aparajita" pitchFamily="34" charset="0"/>
              </a:rPr>
              <a:t>buffer [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t2]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= 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6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t2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= 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t2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+ 1</a:t>
            </a:r>
          </a:p>
          <a:p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 = 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t2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800" y="1778000"/>
            <a:ext cx="1333500" cy="293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>
            <a:off x="4781550" y="1778000"/>
            <a:ext cx="0" cy="2931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1100" y="1284813"/>
            <a:ext cx="2514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i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nt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= 0 </a:t>
            </a:r>
          </a:p>
          <a:p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i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nt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[ ] buffer</a:t>
            </a:r>
          </a:p>
          <a:p>
            <a:r>
              <a:rPr lang="en-US" b="1" dirty="0" smtClean="0">
                <a:latin typeface="Aparajita" pitchFamily="34" charset="0"/>
                <a:cs typeface="Aparajita" pitchFamily="34" charset="0"/>
              </a:rPr>
              <a:t>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Program Under SC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1100" y="2274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     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2274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3200400"/>
            <a:ext cx="1981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t1 = 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pos</a:t>
            </a:r>
            <a:endParaRPr lang="en-US" sz="2800" b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buffer [t1] = 5</a:t>
            </a: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</a:t>
            </a: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t1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= t1 + 1</a:t>
            </a:r>
          </a:p>
          <a:p>
            <a:endParaRPr lang="en-US" sz="2800" b="1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b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= t1</a:t>
            </a:r>
          </a:p>
          <a:p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9086" y="3228109"/>
            <a:ext cx="198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t2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= </a:t>
            </a:r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pos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  <a:p>
            <a:endParaRPr lang="en-US" sz="2800" b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buffer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[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t2]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= 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6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  <a:p>
            <a:endParaRPr lang="en-US" sz="2800" b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t2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= 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t2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+ 1</a:t>
            </a:r>
          </a:p>
          <a:p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 = 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t2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2703369" y="4191000"/>
            <a:ext cx="2478231" cy="198119"/>
          </a:xfrm>
          <a:prstGeom prst="lef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2730212" y="5562600"/>
            <a:ext cx="2478231" cy="198119"/>
          </a:xfrm>
          <a:prstGeom prst="lef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32518" y="1521629"/>
            <a:ext cx="0" cy="475537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32518" y="335042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Time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51100" y="1284813"/>
            <a:ext cx="2514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i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nt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= 0 </a:t>
            </a:r>
          </a:p>
          <a:p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i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nt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[ ] buffer</a:t>
            </a:r>
          </a:p>
          <a:p>
            <a:r>
              <a:rPr lang="en-US" b="1" dirty="0" smtClean="0">
                <a:latin typeface="Aparajita" pitchFamily="34" charset="0"/>
                <a:cs typeface="Aparajita" pitchFamily="34" charset="0"/>
              </a:rPr>
              <a:t>                         </a:t>
            </a:r>
          </a:p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14800" y="1778000"/>
            <a:ext cx="1333500" cy="293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6" idx="0"/>
          </p:cNvCxnSpPr>
          <p:nvPr/>
        </p:nvCxnSpPr>
        <p:spPr>
          <a:xfrm>
            <a:off x="4781550" y="1778000"/>
            <a:ext cx="0" cy="2931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66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Program Under SC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1100" y="2274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     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2274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3200400"/>
            <a:ext cx="1981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t1 = 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pos</a:t>
            </a:r>
            <a:endParaRPr lang="en-US" sz="2800" b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buffer [t1] = 5</a:t>
            </a: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</a:t>
            </a: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t1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= t1 + 1</a:t>
            </a:r>
          </a:p>
          <a:p>
            <a:endParaRPr lang="en-US" sz="2800" b="1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b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= t1</a:t>
            </a:r>
          </a:p>
          <a:p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9086" y="3228109"/>
            <a:ext cx="198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t2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= </a:t>
            </a:r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pos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  <a:p>
            <a:endParaRPr lang="en-US" sz="2800" b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buffer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[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t2]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= 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6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  <a:p>
            <a:endParaRPr lang="en-US" sz="2800" b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t2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= 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t2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+ 1</a:t>
            </a:r>
          </a:p>
          <a:p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 = 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t2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2703369" y="4191000"/>
            <a:ext cx="2478231" cy="198119"/>
          </a:xfrm>
          <a:prstGeom prst="lef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32518" y="1521629"/>
            <a:ext cx="0" cy="475537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32518" y="335042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Time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1752599" y="2933965"/>
            <a:ext cx="4328679" cy="2971800"/>
          </a:xfrm>
          <a:prstGeom prst="wedgeEllipseCallout">
            <a:avLst>
              <a:gd name="adj1" fmla="val 1156"/>
              <a:gd name="adj2" fmla="val 662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97332" y="3535095"/>
            <a:ext cx="2261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40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= = </a:t>
            </a:r>
            <a:r>
              <a:rPr lang="en-US" sz="4000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1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5600" y="4356361"/>
            <a:ext cx="31856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32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buffer</a:t>
            </a:r>
          </a:p>
          <a:p>
            <a:r>
              <a:rPr lang="en-US" sz="32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            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38600" y="4425458"/>
            <a:ext cx="1333500" cy="293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21" idx="0"/>
          </p:cNvCxnSpPr>
          <p:nvPr/>
        </p:nvCxnSpPr>
        <p:spPr>
          <a:xfrm>
            <a:off x="4705350" y="4425458"/>
            <a:ext cx="0" cy="2931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51100" y="1284813"/>
            <a:ext cx="2514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i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nt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= 0 </a:t>
            </a:r>
          </a:p>
          <a:p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i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nt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[ ] buffer</a:t>
            </a:r>
          </a:p>
          <a:p>
            <a:r>
              <a:rPr lang="en-US" b="1" dirty="0" smtClean="0">
                <a:latin typeface="Aparajita" pitchFamily="34" charset="0"/>
                <a:cs typeface="Aparajita" pitchFamily="34" charset="0"/>
              </a:rPr>
              <a:t>                         </a:t>
            </a:r>
          </a:p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114800" y="1778000"/>
            <a:ext cx="1333500" cy="293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34" idx="0"/>
          </p:cNvCxnSpPr>
          <p:nvPr/>
        </p:nvCxnSpPr>
        <p:spPr>
          <a:xfrm>
            <a:off x="4781550" y="1778000"/>
            <a:ext cx="0" cy="2931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8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Program Under SC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900" y="2274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 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2274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          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2983916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arajita" pitchFamily="34" charset="0"/>
                <a:cs typeface="Aparajita" pitchFamily="34" charset="0"/>
              </a:rPr>
              <a:t>buffer[</a:t>
            </a:r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++]= 5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3600" y="296767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arajita" pitchFamily="34" charset="0"/>
                <a:cs typeface="Aparajita" pitchFamily="34" charset="0"/>
              </a:rPr>
              <a:t>buffer[</a:t>
            </a:r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++] = 6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2134032" y="2856302"/>
            <a:ext cx="4533468" cy="3392097"/>
          </a:xfrm>
          <a:prstGeom prst="wedgeEllipseCallout">
            <a:avLst>
              <a:gd name="adj1" fmla="val 1156"/>
              <a:gd name="adj2" fmla="val 662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92187" y="2856303"/>
            <a:ext cx="2261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40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= = </a:t>
            </a:r>
            <a:r>
              <a:rPr lang="en-US" sz="4000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1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92187" y="3430292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32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buffer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92187" y="4343400"/>
            <a:ext cx="2261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40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= = 2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416" y="4932760"/>
            <a:ext cx="1905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    buffer</a:t>
            </a:r>
          </a:p>
          <a:p>
            <a:r>
              <a:rPr lang="en-US" sz="32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             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9100" y="4932759"/>
            <a:ext cx="1905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   buffer</a:t>
            </a:r>
          </a:p>
          <a:p>
            <a:r>
              <a:rPr lang="en-US" sz="32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            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302396" y="4576703"/>
            <a:ext cx="412604" cy="356056"/>
          </a:xfrm>
          <a:prstGeom prst="line">
            <a:avLst/>
          </a:prstGeom>
          <a:ln w="4127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725391" y="4247378"/>
            <a:ext cx="800100" cy="691560"/>
          </a:xfrm>
          <a:prstGeom prst="line">
            <a:avLst/>
          </a:prstGeom>
          <a:ln w="4127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371112" y="3563005"/>
            <a:ext cx="1333500" cy="293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23" idx="0"/>
          </p:cNvCxnSpPr>
          <p:nvPr/>
        </p:nvCxnSpPr>
        <p:spPr>
          <a:xfrm>
            <a:off x="5037862" y="3563005"/>
            <a:ext cx="0" cy="2931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83189" y="3091216"/>
            <a:ext cx="825208" cy="712112"/>
          </a:xfrm>
          <a:prstGeom prst="line">
            <a:avLst/>
          </a:prstGeom>
          <a:ln w="41275" cmpd="sng">
            <a:solidFill>
              <a:srgbClr val="6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983189" y="3091216"/>
            <a:ext cx="782736" cy="678152"/>
          </a:xfrm>
          <a:prstGeom prst="line">
            <a:avLst/>
          </a:prstGeom>
          <a:ln w="41275" cmpd="sng">
            <a:solidFill>
              <a:srgbClr val="6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64417" y="5360648"/>
            <a:ext cx="1333500" cy="293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/>
              <a:t>         </a:t>
            </a: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6" name="Straight Connector 25"/>
          <p:cNvCxnSpPr>
            <a:stCxn id="25" idx="0"/>
          </p:cNvCxnSpPr>
          <p:nvPr/>
        </p:nvCxnSpPr>
        <p:spPr>
          <a:xfrm>
            <a:off x="3531167" y="5360648"/>
            <a:ext cx="0" cy="2931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641278" y="5350257"/>
            <a:ext cx="1333500" cy="293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/>
              <a:t>          </a:t>
            </a: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8" name="Straight Connector 27"/>
          <p:cNvCxnSpPr>
            <a:stCxn id="27" idx="0"/>
          </p:cNvCxnSpPr>
          <p:nvPr/>
        </p:nvCxnSpPr>
        <p:spPr>
          <a:xfrm>
            <a:off x="5308028" y="5350257"/>
            <a:ext cx="0" cy="2931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51100" y="1284813"/>
            <a:ext cx="2514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i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nt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= 0 </a:t>
            </a:r>
          </a:p>
          <a:p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i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nt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[ ] buffer</a:t>
            </a:r>
          </a:p>
          <a:p>
            <a:r>
              <a:rPr lang="en-US" b="1" dirty="0" smtClean="0">
                <a:latin typeface="Aparajita" pitchFamily="34" charset="0"/>
                <a:cs typeface="Aparajita" pitchFamily="34" charset="0"/>
              </a:rPr>
              <a:t>                         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14800" y="1778000"/>
            <a:ext cx="1333500" cy="293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7" idx="0"/>
          </p:cNvCxnSpPr>
          <p:nvPr/>
        </p:nvCxnSpPr>
        <p:spPr>
          <a:xfrm>
            <a:off x="4781550" y="1778000"/>
            <a:ext cx="0" cy="2931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4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Program Under SC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900" y="2274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 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2274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          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2983916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arajita" pitchFamily="34" charset="0"/>
                <a:cs typeface="Aparajita" pitchFamily="34" charset="0"/>
              </a:rPr>
              <a:t>buffer[</a:t>
            </a:r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++]= 5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3600" y="296767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arajita" pitchFamily="34" charset="0"/>
                <a:cs typeface="Aparajita" pitchFamily="34" charset="0"/>
              </a:rPr>
              <a:t>buffer[</a:t>
            </a:r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++] = 6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2134032" y="2856302"/>
            <a:ext cx="4533468" cy="3392097"/>
          </a:xfrm>
          <a:prstGeom prst="wedgeEllipseCallout">
            <a:avLst>
              <a:gd name="adj1" fmla="val 1156"/>
              <a:gd name="adj2" fmla="val 662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95148491"/>
              </p:ext>
            </p:extLst>
          </p:nvPr>
        </p:nvGraphicFramePr>
        <p:xfrm>
          <a:off x="2819400" y="4649603"/>
          <a:ext cx="3216565" cy="1598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292187" y="2856303"/>
            <a:ext cx="2261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40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= = </a:t>
            </a:r>
            <a:r>
              <a:rPr lang="en-US" sz="4000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1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92187" y="3430292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32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buffer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60721" y="3563005"/>
            <a:ext cx="1333500" cy="293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23" idx="0"/>
          </p:cNvCxnSpPr>
          <p:nvPr/>
        </p:nvCxnSpPr>
        <p:spPr>
          <a:xfrm>
            <a:off x="5027471" y="3563005"/>
            <a:ext cx="0" cy="2931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83189" y="3091216"/>
            <a:ext cx="825208" cy="712112"/>
          </a:xfrm>
          <a:prstGeom prst="line">
            <a:avLst/>
          </a:prstGeom>
          <a:ln w="41275" cmpd="sng">
            <a:solidFill>
              <a:srgbClr val="6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983189" y="3091216"/>
            <a:ext cx="782736" cy="678152"/>
          </a:xfrm>
          <a:prstGeom prst="line">
            <a:avLst/>
          </a:prstGeom>
          <a:ln w="41275" cmpd="sng">
            <a:solidFill>
              <a:srgbClr val="6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51100" y="1284813"/>
            <a:ext cx="2514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i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nt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= 0 </a:t>
            </a:r>
          </a:p>
          <a:p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i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nt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[ ] buffer</a:t>
            </a:r>
          </a:p>
          <a:p>
            <a:r>
              <a:rPr lang="en-US" b="1" dirty="0" smtClean="0">
                <a:latin typeface="Aparajita" pitchFamily="34" charset="0"/>
                <a:cs typeface="Aparajita" pitchFamily="34" charset="0"/>
              </a:rPr>
              <a:t>                         </a:t>
            </a:r>
          </a:p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114800" y="1778000"/>
            <a:ext cx="1333500" cy="293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34" idx="0"/>
          </p:cNvCxnSpPr>
          <p:nvPr/>
        </p:nvCxnSpPr>
        <p:spPr>
          <a:xfrm>
            <a:off x="4781550" y="1778000"/>
            <a:ext cx="0" cy="2931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2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 Assumption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1371600" y="2362200"/>
            <a:ext cx="5791200" cy="2438400"/>
          </a:xfrm>
          <a:prstGeom prst="foldedCorner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 smtClean="0">
              <a:latin typeface="Aparajita" pitchFamily="34" charset="0"/>
              <a:cs typeface="Aparajita" pitchFamily="34" charset="0"/>
            </a:endParaRPr>
          </a:p>
          <a:p>
            <a:pPr algn="ctr"/>
            <a:r>
              <a:rPr lang="en-US" sz="5400" dirty="0" smtClean="0">
                <a:latin typeface="Aparajita" pitchFamily="34" charset="0"/>
                <a:cs typeface="Aparajita" pitchFamily="34" charset="0"/>
              </a:rPr>
              <a:t>Atomicity of high-level operations</a:t>
            </a:r>
            <a:endParaRPr lang="en-US" sz="54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1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SC Eliminate Common Concurrency Bugs?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 marL="114300" indent="0">
              <a:buNone/>
            </a:pP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“</a:t>
            </a:r>
            <a:r>
              <a:rPr lang="en-US" sz="3000" dirty="0" smtClean="0">
                <a:latin typeface="Aparajita" pitchFamily="34" charset="0"/>
                <a:cs typeface="Aparajita" pitchFamily="34" charset="0"/>
              </a:rPr>
              <a:t>...programmers </a:t>
            </a:r>
            <a:r>
              <a:rPr lang="en-US" sz="3000" dirty="0">
                <a:latin typeface="Aparajita" pitchFamily="34" charset="0"/>
                <a:cs typeface="Aparajita" pitchFamily="34" charset="0"/>
              </a:rPr>
              <a:t>do not reason about correctness of parallel code in terms of </a:t>
            </a:r>
            <a:r>
              <a:rPr lang="en-US" sz="3000" dirty="0" err="1">
                <a:latin typeface="Aparajita" pitchFamily="34" charset="0"/>
                <a:cs typeface="Aparajita" pitchFamily="34" charset="0"/>
              </a:rPr>
              <a:t>interleavings</a:t>
            </a:r>
            <a:r>
              <a:rPr lang="en-US" sz="3000" dirty="0">
                <a:latin typeface="Aparajita" pitchFamily="34" charset="0"/>
                <a:cs typeface="Aparajita" pitchFamily="34" charset="0"/>
              </a:rPr>
              <a:t> of individual memory </a:t>
            </a:r>
            <a:r>
              <a:rPr lang="en-US" sz="3000" dirty="0" smtClean="0">
                <a:latin typeface="Aparajita" pitchFamily="34" charset="0"/>
                <a:cs typeface="Aparajita" pitchFamily="34" charset="0"/>
              </a:rPr>
              <a:t>accesses…”</a:t>
            </a:r>
          </a:p>
          <a:p>
            <a:r>
              <a:rPr lang="en-US" sz="3000" dirty="0" smtClean="0">
                <a:latin typeface="Aparajita" pitchFamily="34" charset="0"/>
                <a:cs typeface="Aparajita" pitchFamily="34" charset="0"/>
              </a:rPr>
              <a:t>SC does not prevent common concurrency bugs</a:t>
            </a:r>
          </a:p>
          <a:p>
            <a:r>
              <a:rPr lang="en-US" sz="3000" dirty="0" smtClean="0">
                <a:latin typeface="Aparajita" pitchFamily="34" charset="0"/>
                <a:cs typeface="Aparajita" pitchFamily="34" charset="0"/>
              </a:rPr>
              <a:t>Data races dangerous even under SC</a:t>
            </a:r>
          </a:p>
          <a:p>
            <a:pPr marL="114300" indent="0">
              <a:buNone/>
            </a:pPr>
            <a:endParaRPr lang="en-US" sz="3000" dirty="0" smtClean="0">
              <a:latin typeface="Aparajita" pitchFamily="34" charset="0"/>
              <a:cs typeface="Aparajita" pitchFamily="34" charset="0"/>
            </a:endParaRPr>
          </a:p>
          <a:p>
            <a:pPr marL="114300" indent="0">
              <a:buNone/>
            </a:pP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			– </a:t>
            </a:r>
            <a:r>
              <a:rPr lang="en-US" sz="3200" dirty="0" err="1" smtClean="0">
                <a:latin typeface="Aparajita" pitchFamily="34" charset="0"/>
                <a:cs typeface="Aparajita" pitchFamily="34" charset="0"/>
              </a:rPr>
              <a:t>Adve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 and Boehm, CACM 2010</a:t>
            </a:r>
            <a:endParaRPr lang="en-US" sz="3200" dirty="0">
              <a:latin typeface="Aparajita" pitchFamily="34" charset="0"/>
              <a:cs typeface="Aparajita" pitchFamily="34" charset="0"/>
            </a:endParaRPr>
          </a:p>
          <a:p>
            <a:pPr marL="1143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891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Semantics?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600" dirty="0">
              <a:latin typeface="Aparajita" pitchFamily="34" charset="0"/>
              <a:cs typeface="Aparajita" pitchFamily="34" charset="0"/>
            </a:endParaRPr>
          </a:p>
          <a:p>
            <a:r>
              <a:rPr lang="en-US" sz="3600" dirty="0" smtClean="0">
                <a:latin typeface="Aparajita" pitchFamily="34" charset="0"/>
                <a:cs typeface="Aparajita" pitchFamily="34" charset="0"/>
              </a:rPr>
              <a:t>Data Races</a:t>
            </a:r>
          </a:p>
          <a:p>
            <a:pPr lvl="1"/>
            <a:r>
              <a:rPr lang="en-US" sz="3400" dirty="0" smtClean="0">
                <a:latin typeface="Aparajita" pitchFamily="34" charset="0"/>
                <a:cs typeface="Aparajita" pitchFamily="34" charset="0"/>
              </a:rPr>
              <a:t>C++ no guarantee of semantics – “catch-fire” semantics </a:t>
            </a:r>
          </a:p>
          <a:p>
            <a:pPr lvl="1"/>
            <a:r>
              <a:rPr lang="en-US" sz="3400" dirty="0" smtClean="0">
                <a:latin typeface="Aparajita" pitchFamily="34" charset="0"/>
                <a:cs typeface="Aparajita" pitchFamily="34" charset="0"/>
              </a:rPr>
              <a:t>Java provides weak semantics</a:t>
            </a:r>
            <a:endParaRPr lang="en-US" sz="3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990600"/>
            <a:ext cx="133303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arajita" pitchFamily="34" charset="0"/>
                <a:cs typeface="Aparajita" pitchFamily="34" charset="0"/>
              </a:rPr>
              <a:t>Run-time cost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vs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Strength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49139" y="2001980"/>
            <a:ext cx="0" cy="3733800"/>
          </a:xfrm>
          <a:prstGeom prst="line">
            <a:avLst/>
          </a:prstGeom>
          <a:ln w="38100" cmpd="sng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749139" y="5742707"/>
            <a:ext cx="5181600" cy="0"/>
          </a:xfrm>
          <a:prstGeom prst="line">
            <a:avLst/>
          </a:prstGeom>
          <a:ln w="38100" cmpd="sng">
            <a:solidFill>
              <a:schemeClr val="tx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1327" y="3260860"/>
            <a:ext cx="677108" cy="19566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2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Run-time cost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139" y="5888180"/>
            <a:ext cx="1305165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32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Strength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94" y="4790207"/>
            <a:ext cx="938706" cy="536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362200"/>
            <a:ext cx="2462581" cy="896038"/>
          </a:xfrm>
          <a:prstGeom prst="rect">
            <a:avLst/>
          </a:prstGeom>
        </p:spPr>
      </p:pic>
      <p:sp>
        <p:nvSpPr>
          <p:cNvPr id="16" name="Shape 496"/>
          <p:cNvSpPr txBox="1"/>
          <p:nvPr/>
        </p:nvSpPr>
        <p:spPr>
          <a:xfrm>
            <a:off x="26854" y="6388704"/>
            <a:ext cx="8442386" cy="35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1. Ouyang et al. ... </a:t>
            </a:r>
            <a:r>
              <a:rPr lang="en-US" sz="20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a</a:t>
            </a:r>
            <a:r>
              <a:rPr lang="en" sz="20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nd region serializability for all. In HotPar, 2013. </a:t>
            </a:r>
          </a:p>
        </p:txBody>
      </p:sp>
      <p:cxnSp>
        <p:nvCxnSpPr>
          <p:cNvPr id="17" name="Shape 495"/>
          <p:cNvCxnSpPr/>
          <p:nvPr/>
        </p:nvCxnSpPr>
        <p:spPr>
          <a:xfrm>
            <a:off x="0" y="6492875"/>
            <a:ext cx="8469178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" name="Flowchart: Process 18"/>
          <p:cNvSpPr/>
          <p:nvPr/>
        </p:nvSpPr>
        <p:spPr>
          <a:xfrm>
            <a:off x="2209800" y="4790207"/>
            <a:ext cx="914400" cy="4946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F2B20"/>
                </a:solidFill>
              </a:rPr>
              <a:t>DRF0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5715000" y="2369774"/>
            <a:ext cx="2438400" cy="851411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Synchronization-free region serializability</a:t>
            </a:r>
            <a:r>
              <a:rPr lang="en-US" sz="2000" b="1" baseline="300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1</a:t>
            </a:r>
            <a:endParaRPr lang="en-US" sz="20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3276600" y="3696390"/>
            <a:ext cx="914400" cy="4946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F2B20"/>
                </a:solidFill>
              </a:rPr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14806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arajita" pitchFamily="34" charset="0"/>
                <a:cs typeface="Aparajita" pitchFamily="34" charset="0"/>
              </a:rPr>
              <a:t>Run-time cost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vs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Strength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49139" y="2001980"/>
            <a:ext cx="0" cy="3733800"/>
          </a:xfrm>
          <a:prstGeom prst="line">
            <a:avLst/>
          </a:prstGeom>
          <a:ln w="38100" cmpd="sng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749139" y="5742707"/>
            <a:ext cx="5181600" cy="0"/>
          </a:xfrm>
          <a:prstGeom prst="line">
            <a:avLst/>
          </a:prstGeom>
          <a:ln w="38100" cmpd="sng">
            <a:solidFill>
              <a:schemeClr val="tx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1327" y="3260860"/>
            <a:ext cx="677108" cy="19566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2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Run-time cost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139" y="5888180"/>
            <a:ext cx="1305165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32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Strength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94" y="4790207"/>
            <a:ext cx="938706" cy="536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362200"/>
            <a:ext cx="2462581" cy="896038"/>
          </a:xfrm>
          <a:prstGeom prst="rect">
            <a:avLst/>
          </a:prstGeom>
        </p:spPr>
      </p:pic>
      <p:sp>
        <p:nvSpPr>
          <p:cNvPr id="16" name="Shape 496"/>
          <p:cNvSpPr txBox="1"/>
          <p:nvPr/>
        </p:nvSpPr>
        <p:spPr>
          <a:xfrm>
            <a:off x="26854" y="6388704"/>
            <a:ext cx="8442386" cy="35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1. Ouyang et al. ... </a:t>
            </a:r>
            <a:r>
              <a:rPr lang="en-US" sz="20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a</a:t>
            </a:r>
            <a:r>
              <a:rPr lang="en" sz="20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nd region serializability for all. In HotPar, 2013. </a:t>
            </a:r>
          </a:p>
        </p:txBody>
      </p:sp>
      <p:cxnSp>
        <p:nvCxnSpPr>
          <p:cNvPr id="17" name="Shape 495"/>
          <p:cNvCxnSpPr/>
          <p:nvPr/>
        </p:nvCxnSpPr>
        <p:spPr>
          <a:xfrm>
            <a:off x="0" y="6492875"/>
            <a:ext cx="8469178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" name="Oval 17"/>
          <p:cNvSpPr/>
          <p:nvPr/>
        </p:nvSpPr>
        <p:spPr>
          <a:xfrm>
            <a:off x="4800600" y="3499026"/>
            <a:ext cx="838200" cy="691974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2209800" y="4790207"/>
            <a:ext cx="914400" cy="4946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F2B20"/>
                </a:solidFill>
              </a:rPr>
              <a:t>DRF0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3276600" y="3696390"/>
            <a:ext cx="914400" cy="4946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F2B20"/>
                </a:solidFill>
              </a:rPr>
              <a:t>SC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5715000" y="2369774"/>
            <a:ext cx="2438400" cy="851411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Synchronization-free region serializability</a:t>
            </a:r>
            <a:r>
              <a:rPr lang="en-US" sz="2000" b="1" baseline="300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1</a:t>
            </a:r>
            <a:endParaRPr lang="en-US" sz="20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84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arajita" pitchFamily="34" charset="0"/>
                <a:cs typeface="Aparajita" pitchFamily="34" charset="0"/>
              </a:rPr>
              <a:t>Run-time cost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vs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Strength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49139" y="2001980"/>
            <a:ext cx="0" cy="3733800"/>
          </a:xfrm>
          <a:prstGeom prst="line">
            <a:avLst/>
          </a:prstGeom>
          <a:ln w="38100" cmpd="sng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749139" y="5742707"/>
            <a:ext cx="5181600" cy="0"/>
          </a:xfrm>
          <a:prstGeom prst="line">
            <a:avLst/>
          </a:prstGeom>
          <a:ln w="38100" cmpd="sng">
            <a:solidFill>
              <a:schemeClr val="tx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1327" y="3260860"/>
            <a:ext cx="677108" cy="19566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2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Run-time cost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139" y="5888180"/>
            <a:ext cx="1305165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32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Strength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94" y="4790207"/>
            <a:ext cx="938706" cy="536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715176"/>
            <a:ext cx="938706" cy="5424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362200"/>
            <a:ext cx="2462581" cy="896038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4565072" y="3528337"/>
            <a:ext cx="2521527" cy="769969"/>
          </a:xfrm>
          <a:prstGeom prst="wedgeRectCallout">
            <a:avLst>
              <a:gd name="adj1" fmla="val 19751"/>
              <a:gd name="adj2" fmla="val 49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Statically Bounded Region Serializability</a:t>
            </a:r>
            <a:endParaRPr lang="en-US" sz="20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pPr algn="ctr"/>
            <a:endParaRPr lang="en-US" sz="20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ular Callout 15"/>
          <p:cNvSpPr/>
          <p:nvPr/>
        </p:nvSpPr>
        <p:spPr>
          <a:xfrm rot="16200000">
            <a:off x="3491787" y="2092993"/>
            <a:ext cx="45719" cy="585510"/>
          </a:xfrm>
          <a:prstGeom prst="wedgeRectCallout">
            <a:avLst>
              <a:gd name="adj1" fmla="val -2511416"/>
              <a:gd name="adj2" fmla="val 23807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8"/>
            <a:ext cx="7620000" cy="1143000"/>
          </a:xfrm>
        </p:spPr>
        <p:txBody>
          <a:bodyPr/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Contribution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49139" y="2001980"/>
            <a:ext cx="0" cy="3733800"/>
          </a:xfrm>
          <a:prstGeom prst="line">
            <a:avLst/>
          </a:prstGeom>
          <a:ln w="38100" cmpd="sng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749139" y="5742707"/>
            <a:ext cx="5181600" cy="0"/>
          </a:xfrm>
          <a:prstGeom prst="line">
            <a:avLst/>
          </a:prstGeom>
          <a:ln w="38100" cmpd="sng">
            <a:solidFill>
              <a:schemeClr val="tx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1327" y="3260860"/>
            <a:ext cx="677108" cy="19566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2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Run-time cost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139" y="5888180"/>
            <a:ext cx="1305165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32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Strength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94" y="4790207"/>
            <a:ext cx="938706" cy="536404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4565072" y="3528337"/>
            <a:ext cx="2521527" cy="769969"/>
          </a:xfrm>
          <a:prstGeom prst="wedgeRectCallout">
            <a:avLst>
              <a:gd name="adj1" fmla="val 19751"/>
              <a:gd name="adj2" fmla="val 49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Statically Bounded Region Serializability</a:t>
            </a:r>
            <a:endParaRPr lang="en-US" sz="20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pPr algn="ctr"/>
            <a:endParaRPr lang="en-US" sz="20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8" name="Horizontal Scroll 17"/>
          <p:cNvSpPr/>
          <p:nvPr/>
        </p:nvSpPr>
        <p:spPr>
          <a:xfrm>
            <a:off x="1936203" y="678870"/>
            <a:ext cx="3702597" cy="2667000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b="1" dirty="0">
              <a:solidFill>
                <a:srgbClr val="675E47"/>
              </a:solidFill>
              <a:latin typeface="Aparajita" pitchFamily="34" charset="0"/>
              <a:cs typeface="Aparajita" pitchFamily="34" charset="0"/>
            </a:endParaRPr>
          </a:p>
          <a:p>
            <a:endParaRPr lang="en-US" sz="2200" b="1" dirty="0">
              <a:solidFill>
                <a:srgbClr val="675E47"/>
              </a:solidFill>
              <a:latin typeface="Aparajita" pitchFamily="34" charset="0"/>
              <a:cs typeface="Aparajita" pitchFamily="34" charset="0"/>
            </a:endParaRPr>
          </a:p>
          <a:p>
            <a:endParaRPr lang="en-US" sz="2200" b="1" dirty="0" smtClean="0">
              <a:solidFill>
                <a:srgbClr val="675E47"/>
              </a:solidFill>
              <a:latin typeface="Aparajita" pitchFamily="34" charset="0"/>
              <a:cs typeface="Aparajita" pitchFamily="34" charset="0"/>
            </a:endParaRPr>
          </a:p>
          <a:p>
            <a:r>
              <a:rPr lang="en-US" sz="2200" b="1" dirty="0" smtClean="0">
                <a:solidFill>
                  <a:srgbClr val="675E47"/>
                </a:solidFill>
                <a:latin typeface="Aparajita" pitchFamily="34" charset="0"/>
                <a:cs typeface="Aparajita" pitchFamily="34" charset="0"/>
              </a:rPr>
              <a:t>EnfoRSer</a:t>
            </a:r>
            <a:r>
              <a:rPr lang="en-US" sz="2200" b="1" dirty="0">
                <a:solidFill>
                  <a:srgbClr val="675E47"/>
                </a:solidFill>
                <a:latin typeface="Aparajita" pitchFamily="34" charset="0"/>
                <a:cs typeface="Aparajita" pitchFamily="34" charset="0"/>
              </a:rPr>
              <a:t>: An </a:t>
            </a:r>
            <a:r>
              <a:rPr lang="en-US" sz="2200" b="1" dirty="0" smtClean="0">
                <a:solidFill>
                  <a:srgbClr val="675E47"/>
                </a:solidFill>
                <a:latin typeface="Aparajita" pitchFamily="34" charset="0"/>
                <a:cs typeface="Aparajita" pitchFamily="34" charset="0"/>
              </a:rPr>
              <a:t>analysis </a:t>
            </a:r>
            <a:r>
              <a:rPr lang="en-US" sz="2200" b="1" dirty="0">
                <a:solidFill>
                  <a:srgbClr val="675E47"/>
                </a:solidFill>
                <a:latin typeface="Aparajita" pitchFamily="34" charset="0"/>
                <a:cs typeface="Aparajita" pitchFamily="34" charset="0"/>
              </a:rPr>
              <a:t>to enforce SBRS practically</a:t>
            </a:r>
          </a:p>
          <a:p>
            <a:endParaRPr lang="en-US" sz="2200" b="1" dirty="0">
              <a:solidFill>
                <a:srgbClr val="675E47"/>
              </a:solidFill>
              <a:latin typeface="Aparajita" pitchFamily="34" charset="0"/>
              <a:cs typeface="Aparajita" pitchFamily="34" charset="0"/>
            </a:endParaRPr>
          </a:p>
          <a:p>
            <a:r>
              <a:rPr lang="en-US" sz="2200" b="1" dirty="0" smtClean="0">
                <a:solidFill>
                  <a:srgbClr val="675E47"/>
                </a:solidFill>
                <a:latin typeface="Aparajita" pitchFamily="34" charset="0"/>
                <a:cs typeface="Aparajita" pitchFamily="34" charset="0"/>
              </a:rPr>
              <a:t>Evaluation</a:t>
            </a:r>
            <a:r>
              <a:rPr lang="en-US" sz="2200" b="1" dirty="0">
                <a:solidFill>
                  <a:srgbClr val="675E47"/>
                </a:solidFill>
                <a:latin typeface="Aparajita" pitchFamily="34" charset="0"/>
                <a:cs typeface="Aparajita" pitchFamily="34" charset="0"/>
              </a:rPr>
              <a:t>: L</a:t>
            </a:r>
            <a:r>
              <a:rPr lang="en-US" sz="2200" b="1" dirty="0" smtClean="0">
                <a:solidFill>
                  <a:srgbClr val="675E47"/>
                </a:solidFill>
                <a:latin typeface="Aparajita" pitchFamily="34" charset="0"/>
                <a:cs typeface="Aparajita" pitchFamily="34" charset="0"/>
              </a:rPr>
              <a:t>ow run-time </a:t>
            </a:r>
            <a:r>
              <a:rPr lang="en-US" sz="2200" b="1" dirty="0">
                <a:solidFill>
                  <a:srgbClr val="675E47"/>
                </a:solidFill>
                <a:latin typeface="Aparajita" pitchFamily="34" charset="0"/>
                <a:cs typeface="Aparajita" pitchFamily="34" charset="0"/>
              </a:rPr>
              <a:t>cost, </a:t>
            </a:r>
            <a:r>
              <a:rPr lang="en-US" sz="2200" b="1" dirty="0" smtClean="0">
                <a:solidFill>
                  <a:srgbClr val="675E47"/>
                </a:solidFill>
                <a:latin typeface="Aparajita" pitchFamily="34" charset="0"/>
                <a:cs typeface="Aparajita" pitchFamily="34" charset="0"/>
              </a:rPr>
              <a:t>eliminates real bugs</a:t>
            </a:r>
            <a:endParaRPr lang="en-US" sz="2200" b="1" dirty="0">
              <a:solidFill>
                <a:srgbClr val="675E47"/>
              </a:solidFill>
              <a:latin typeface="Aparajita" pitchFamily="34" charset="0"/>
              <a:cs typeface="Aparajita" pitchFamily="34" charset="0"/>
            </a:endParaRPr>
          </a:p>
          <a:p>
            <a:endParaRPr lang="en-US" sz="2200" b="1" dirty="0">
              <a:solidFill>
                <a:srgbClr val="675E47"/>
              </a:solidFill>
              <a:latin typeface="Aparajita" pitchFamily="34" charset="0"/>
              <a:cs typeface="Aparajita" pitchFamily="34" charset="0"/>
            </a:endParaRPr>
          </a:p>
          <a:p>
            <a:endParaRPr lang="en-US" sz="2200" b="1" dirty="0">
              <a:solidFill>
                <a:srgbClr val="675E47"/>
              </a:solidFill>
              <a:latin typeface="Aparajita" pitchFamily="34" charset="0"/>
              <a:cs typeface="Aparajita" pitchFamily="34" charset="0"/>
            </a:endParaRPr>
          </a:p>
          <a:p>
            <a:endParaRPr lang="en-US" sz="2200" b="1" dirty="0">
              <a:solidFill>
                <a:srgbClr val="675E47"/>
              </a:solidFill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362200"/>
            <a:ext cx="2462581" cy="8960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724701"/>
            <a:ext cx="938706" cy="5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7620000" cy="1143000"/>
          </a:xfrm>
        </p:spPr>
        <p:txBody>
          <a:bodyPr/>
          <a:lstStyle/>
          <a:p>
            <a:r>
              <a:rPr lang="en-US" dirty="0" smtClean="0"/>
              <a:t>New Memory Model:</a:t>
            </a:r>
            <a:br>
              <a:rPr lang="en-US" dirty="0" smtClean="0"/>
            </a:br>
            <a:r>
              <a:rPr lang="en-US" dirty="0" smtClean="0"/>
              <a:t>Statically Bounded Region Serializability (SBRS)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3600" dirty="0" smtClean="0"/>
          </a:p>
          <a:p>
            <a:pPr marL="114300" indent="0">
              <a:buNone/>
            </a:pPr>
            <a:endParaRPr lang="en-US" sz="3600" dirty="0" smtClean="0"/>
          </a:p>
          <a:p>
            <a:pPr marL="11430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</a:t>
            </a:r>
            <a:endParaRPr lang="en-US" sz="3600" dirty="0"/>
          </a:p>
          <a:p>
            <a:pPr marL="114300" indent="0">
              <a:buNone/>
            </a:pPr>
            <a:endParaRPr lang="en-US" sz="3600" dirty="0" smtClean="0"/>
          </a:p>
          <a:p>
            <a:pPr marL="411480" lvl="1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20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Execution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1600200"/>
            <a:ext cx="7620000" cy="48006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48125" y="1981200"/>
            <a:ext cx="6705600" cy="3886200"/>
          </a:xfrm>
          <a:prstGeom prst="ellipse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55597" y="2481239"/>
            <a:ext cx="5340927" cy="2971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52234" y="3009900"/>
            <a:ext cx="3629891" cy="1828800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85085034"/>
              </p:ext>
            </p:extLst>
          </p:nvPr>
        </p:nvGraphicFramePr>
        <p:xfrm>
          <a:off x="2895599" y="3429001"/>
          <a:ext cx="2819401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571636778"/>
              </p:ext>
            </p:extLst>
          </p:nvPr>
        </p:nvGraphicFramePr>
        <p:xfrm>
          <a:off x="1752600" y="3754445"/>
          <a:ext cx="602693" cy="33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494838813"/>
              </p:ext>
            </p:extLst>
          </p:nvPr>
        </p:nvGraphicFramePr>
        <p:xfrm>
          <a:off x="775833" y="3657600"/>
          <a:ext cx="671967" cy="401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933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 Bounded Region Serializability (SBRS)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906988" y="5922821"/>
            <a:ext cx="1981200" cy="5299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rel</a:t>
            </a:r>
            <a:r>
              <a:rPr lang="en-US" sz="2000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(lock)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795159" y="2289724"/>
            <a:ext cx="1503217" cy="889920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879280" y="1880757"/>
            <a:ext cx="19812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acq</a:t>
            </a:r>
            <a:r>
              <a:rPr lang="en-US" sz="2000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(lock)</a:t>
            </a:r>
          </a:p>
        </p:txBody>
      </p:sp>
      <p:cxnSp>
        <p:nvCxnSpPr>
          <p:cNvPr id="25" name="Straight Arrow Connector 24"/>
          <p:cNvCxnSpPr>
            <a:stCxn id="26" idx="2"/>
          </p:cNvCxnSpPr>
          <p:nvPr/>
        </p:nvCxnSpPr>
        <p:spPr>
          <a:xfrm>
            <a:off x="2261759" y="5271657"/>
            <a:ext cx="2036617" cy="651164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58943" y="4367648"/>
            <a:ext cx="1981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71159" y="3207436"/>
            <a:ext cx="1981200" cy="55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methodCall</a:t>
            </a:r>
            <a:r>
              <a:rPr lang="en-US" sz="20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()</a:t>
            </a:r>
            <a:endParaRPr lang="en-US" sz="2000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71159" y="4433457"/>
            <a:ext cx="1981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6" idx="0"/>
          </p:cNvCxnSpPr>
          <p:nvPr/>
        </p:nvCxnSpPr>
        <p:spPr>
          <a:xfrm>
            <a:off x="2261759" y="3763188"/>
            <a:ext cx="0" cy="670269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90662" y="3763188"/>
            <a:ext cx="0" cy="604460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6" idx="0"/>
          </p:cNvCxnSpPr>
          <p:nvPr/>
        </p:nvCxnSpPr>
        <p:spPr>
          <a:xfrm>
            <a:off x="4897588" y="5205848"/>
            <a:ext cx="0" cy="716973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931236" y="2940711"/>
            <a:ext cx="1981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>
            <a:stCxn id="50" idx="2"/>
          </p:cNvCxnSpPr>
          <p:nvPr/>
        </p:nvCxnSpPr>
        <p:spPr>
          <a:xfrm>
            <a:off x="4869880" y="2414157"/>
            <a:ext cx="1" cy="526554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6172200" y="1365604"/>
            <a:ext cx="2116287" cy="1369080"/>
          </a:xfrm>
          <a:prstGeom prst="wedgeRectCallout">
            <a:avLst>
              <a:gd name="adj1" fmla="val -49879"/>
              <a:gd name="adj2" fmla="val 21215"/>
            </a:avLst>
          </a:prstGeom>
          <a:solidFill>
            <a:schemeClr val="accent5">
              <a:lumMod val="40000"/>
              <a:lumOff val="6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sz="2000" b="1" dirty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Synchronization operations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Method </a:t>
            </a:r>
            <a:r>
              <a:rPr lang="en-US" sz="2000" b="1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calls</a:t>
            </a:r>
          </a:p>
          <a:p>
            <a:pPr lvl="1"/>
            <a:r>
              <a:rPr lang="en-US" sz="2000" b="1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Loop </a:t>
            </a:r>
            <a:r>
              <a:rPr lang="en-US" sz="2000" b="1" dirty="0" err="1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backedges</a:t>
            </a:r>
            <a:endParaRPr lang="en-US" sz="2000" b="1" dirty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 Bounded Region Serializability (SBRS)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906988" y="5922821"/>
            <a:ext cx="1981200" cy="5299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rel</a:t>
            </a:r>
            <a:r>
              <a:rPr lang="en-US" sz="2000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(lock)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795159" y="2289724"/>
            <a:ext cx="1503217" cy="889920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879280" y="1880757"/>
            <a:ext cx="19812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acq</a:t>
            </a:r>
            <a:r>
              <a:rPr lang="en-US" sz="2000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(lock)</a:t>
            </a:r>
          </a:p>
        </p:txBody>
      </p:sp>
      <p:cxnSp>
        <p:nvCxnSpPr>
          <p:cNvPr id="25" name="Straight Arrow Connector 24"/>
          <p:cNvCxnSpPr>
            <a:stCxn id="26" idx="2"/>
          </p:cNvCxnSpPr>
          <p:nvPr/>
        </p:nvCxnSpPr>
        <p:spPr>
          <a:xfrm>
            <a:off x="2261759" y="5271657"/>
            <a:ext cx="2036617" cy="651164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58943" y="4367648"/>
            <a:ext cx="1981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71159" y="3207436"/>
            <a:ext cx="1981200" cy="55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methodCall</a:t>
            </a:r>
            <a:r>
              <a:rPr lang="en-US" sz="20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()</a:t>
            </a:r>
            <a:endParaRPr lang="en-US" sz="2000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71159" y="4433457"/>
            <a:ext cx="1981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6" idx="0"/>
          </p:cNvCxnSpPr>
          <p:nvPr/>
        </p:nvCxnSpPr>
        <p:spPr>
          <a:xfrm>
            <a:off x="2261759" y="3763188"/>
            <a:ext cx="0" cy="670269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90662" y="3763188"/>
            <a:ext cx="0" cy="604460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6" idx="0"/>
          </p:cNvCxnSpPr>
          <p:nvPr/>
        </p:nvCxnSpPr>
        <p:spPr>
          <a:xfrm>
            <a:off x="4897588" y="5205848"/>
            <a:ext cx="0" cy="716973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931236" y="2940711"/>
            <a:ext cx="1981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>
            <a:stCxn id="50" idx="2"/>
          </p:cNvCxnSpPr>
          <p:nvPr/>
        </p:nvCxnSpPr>
        <p:spPr>
          <a:xfrm>
            <a:off x="4869880" y="2414157"/>
            <a:ext cx="1" cy="526554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156859" y="4098322"/>
            <a:ext cx="2209800" cy="1668636"/>
          </a:xfrm>
          <a:prstGeom prst="roundRect">
            <a:avLst/>
          </a:prstGeom>
          <a:noFill/>
          <a:ln w="34925">
            <a:solidFill>
              <a:srgbClr val="74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764979" y="2677434"/>
            <a:ext cx="2306779" cy="2886900"/>
          </a:xfrm>
          <a:prstGeom prst="roundRect">
            <a:avLst/>
          </a:prstGeom>
          <a:noFill/>
          <a:ln w="34925">
            <a:solidFill>
              <a:srgbClr val="74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634845" y="3886200"/>
            <a:ext cx="1253827" cy="2"/>
          </a:xfrm>
          <a:prstGeom prst="line">
            <a:avLst/>
          </a:prstGeom>
          <a:ln w="50800">
            <a:solidFill>
              <a:srgbClr val="6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298376" y="5694216"/>
            <a:ext cx="1253827" cy="2"/>
          </a:xfrm>
          <a:prstGeom prst="line">
            <a:avLst/>
          </a:prstGeom>
          <a:ln w="50800">
            <a:solidFill>
              <a:srgbClr val="6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242966" y="2514600"/>
            <a:ext cx="1253827" cy="2"/>
          </a:xfrm>
          <a:prstGeom prst="line">
            <a:avLst/>
          </a:prstGeom>
          <a:ln w="50800">
            <a:solidFill>
              <a:srgbClr val="6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252359" y="5271657"/>
            <a:ext cx="405241" cy="824343"/>
          </a:xfrm>
          <a:prstGeom prst="line">
            <a:avLst/>
          </a:prstGeom>
          <a:ln w="50800">
            <a:solidFill>
              <a:srgbClr val="6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6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 Bounded Region Serializability (SBRS)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9592" y="3993673"/>
            <a:ext cx="1981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8283" y="5108691"/>
            <a:ext cx="1981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Curved Connector 42"/>
          <p:cNvCxnSpPr/>
          <p:nvPr/>
        </p:nvCxnSpPr>
        <p:spPr>
          <a:xfrm rot="5400000">
            <a:off x="2776330" y="4189057"/>
            <a:ext cx="3494377" cy="13854"/>
          </a:xfrm>
          <a:prstGeom prst="curvedConnector5">
            <a:avLst>
              <a:gd name="adj1" fmla="val -22953"/>
              <a:gd name="adj2" fmla="val -14700628"/>
              <a:gd name="adj3" fmla="val 109218"/>
            </a:avLst>
          </a:prstGeom>
          <a:ln w="539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2"/>
          </p:cNvCxnSpPr>
          <p:nvPr/>
        </p:nvCxnSpPr>
        <p:spPr>
          <a:xfrm flipH="1">
            <a:off x="4481957" y="5946891"/>
            <a:ext cx="6926" cy="426028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" idx="0"/>
          </p:cNvCxnSpPr>
          <p:nvPr/>
        </p:nvCxnSpPr>
        <p:spPr>
          <a:xfrm flipH="1">
            <a:off x="2840192" y="3238561"/>
            <a:ext cx="1648691" cy="755112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525992" y="2448795"/>
            <a:ext cx="1981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172200" y="3993671"/>
            <a:ext cx="1253827" cy="2"/>
          </a:xfrm>
          <a:prstGeom prst="line">
            <a:avLst/>
          </a:prstGeom>
          <a:ln w="50800">
            <a:solidFill>
              <a:srgbClr val="6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90065" y="1628656"/>
            <a:ext cx="1759527" cy="1856078"/>
          </a:xfrm>
          <a:prstGeom prst="wedgeRoundRectCallout">
            <a:avLst>
              <a:gd name="adj1" fmla="val 39370"/>
              <a:gd name="adj2" fmla="val 82249"/>
              <a:gd name="adj3" fmla="val 16667"/>
            </a:avLst>
          </a:prstGeom>
          <a:solidFill>
            <a:schemeClr val="accent5">
              <a:lumMod val="40000"/>
              <a:lumOff val="6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Statically and dynamically bounded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553200" y="1365603"/>
            <a:ext cx="1828800" cy="939315"/>
          </a:xfrm>
          <a:prstGeom prst="wedgeRectCallout">
            <a:avLst>
              <a:gd name="adj1" fmla="val -33091"/>
              <a:gd name="adj2" fmla="val 232936"/>
            </a:avLst>
          </a:prstGeom>
          <a:solidFill>
            <a:schemeClr val="accent5">
              <a:lumMod val="40000"/>
              <a:lumOff val="6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1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Loop</a:t>
            </a:r>
          </a:p>
          <a:p>
            <a:pPr lvl="1"/>
            <a:r>
              <a:rPr lang="en-US" sz="2000" b="1" dirty="0" err="1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backedges</a:t>
            </a:r>
            <a:endParaRPr lang="en-US" sz="2000" b="1" dirty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676400" y="2209800"/>
            <a:ext cx="4343399" cy="3820219"/>
          </a:xfrm>
          <a:prstGeom prst="roundRect">
            <a:avLst/>
          </a:prstGeom>
          <a:noFill/>
          <a:ln w="34925">
            <a:solidFill>
              <a:srgbClr val="74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>
            <a:off x="2840192" y="4831873"/>
            <a:ext cx="1648691" cy="276818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6" idx="0"/>
          </p:cNvCxnSpPr>
          <p:nvPr/>
        </p:nvCxnSpPr>
        <p:spPr>
          <a:xfrm flipH="1">
            <a:off x="4488883" y="3286995"/>
            <a:ext cx="13865" cy="1821696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2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SBRS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1100" y="2274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     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2274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32004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arajita" pitchFamily="34" charset="0"/>
                <a:cs typeface="Aparajita" pitchFamily="34" charset="0"/>
              </a:rPr>
              <a:t>buffer[</a:t>
            </a:r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++]= 5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322810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arajita" pitchFamily="34" charset="0"/>
                <a:cs typeface="Aparajita" pitchFamily="34" charset="0"/>
              </a:rPr>
              <a:t>buffer[</a:t>
            </a:r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++] = 6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5600" y="1488013"/>
            <a:ext cx="2286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   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= 0 </a:t>
            </a: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   buffer</a:t>
            </a:r>
          </a:p>
          <a:p>
            <a:r>
              <a:rPr lang="en-US" sz="2000" b="1" dirty="0" smtClean="0">
                <a:latin typeface="Aparajita" pitchFamily="34" charset="0"/>
                <a:cs typeface="Aparajita" pitchFamily="34" charset="0"/>
              </a:rPr>
              <a:t>                         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14800" y="1981200"/>
            <a:ext cx="1333500" cy="293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4" idx="0"/>
          </p:cNvCxnSpPr>
          <p:nvPr/>
        </p:nvCxnSpPr>
        <p:spPr>
          <a:xfrm>
            <a:off x="4781550" y="1981200"/>
            <a:ext cx="0" cy="2931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7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     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1373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   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3200400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a = new A();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init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= true;</a:t>
            </a:r>
          </a:p>
          <a:p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9086" y="3228109"/>
            <a:ext cx="23847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      if (init)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         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a.field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++;</a:t>
            </a:r>
          </a:p>
          <a:p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1841956"/>
            <a:ext cx="2514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A </a:t>
            </a:r>
            <a:r>
              <a:rPr lang="en-US" sz="2600" b="1" dirty="0" err="1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a</a:t>
            </a:r>
            <a:r>
              <a:rPr lang="en-US" sz="2600" b="1" dirty="0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6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= </a:t>
            </a:r>
            <a:r>
              <a:rPr lang="en-US" sz="2600" b="1" dirty="0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null;</a:t>
            </a:r>
          </a:p>
          <a:p>
            <a:pPr lvl="0"/>
            <a:r>
              <a:rPr lang="en-US" sz="26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b</a:t>
            </a:r>
            <a:r>
              <a:rPr lang="en-US" sz="2600" b="1" dirty="0" err="1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oolean</a:t>
            </a:r>
            <a:r>
              <a:rPr lang="en-US" sz="2600" b="1" dirty="0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600" b="1" dirty="0" err="1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init</a:t>
            </a:r>
            <a:r>
              <a:rPr lang="en-US" sz="2600" b="1" dirty="0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= false;</a:t>
            </a:r>
            <a:endParaRPr lang="en-US" sz="26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725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SBRS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1100" y="2274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     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2274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3200400"/>
            <a:ext cx="1981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t1 = 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pos</a:t>
            </a:r>
            <a:endParaRPr lang="en-US" sz="2800" b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buffer [t1] = 5</a:t>
            </a: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t1 = t1 + 1</a:t>
            </a:r>
          </a:p>
          <a:p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p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os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= t1</a:t>
            </a:r>
          </a:p>
          <a:p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9086" y="3228109"/>
            <a:ext cx="198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t2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= </a:t>
            </a:r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pos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>
                <a:latin typeface="Aparajita" pitchFamily="34" charset="0"/>
                <a:cs typeface="Aparajita" pitchFamily="34" charset="0"/>
              </a:rPr>
              <a:t>buffer [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t2]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= 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6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t2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= 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t2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+ 1</a:t>
            </a:r>
          </a:p>
          <a:p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 = 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t2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5600" y="1488013"/>
            <a:ext cx="2286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   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= 0 </a:t>
            </a: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   buffer</a:t>
            </a:r>
          </a:p>
          <a:p>
            <a:r>
              <a:rPr lang="en-US" sz="2000" b="1" dirty="0" smtClean="0">
                <a:latin typeface="Aparajita" pitchFamily="34" charset="0"/>
                <a:cs typeface="Aparajita" pitchFamily="34" charset="0"/>
              </a:rPr>
              <a:t>                         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14800" y="1981200"/>
            <a:ext cx="1333500" cy="293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781550" y="1981200"/>
            <a:ext cx="0" cy="2931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4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SBRS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1100" y="2274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     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2274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52500" y="2854035"/>
            <a:ext cx="2133600" cy="17941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t1 = </a:t>
            </a:r>
            <a:r>
              <a:rPr lang="en-US" sz="28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pos</a:t>
            </a:r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pPr lvl="0"/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buffer [t1] = 5</a:t>
            </a:r>
          </a:p>
          <a:p>
            <a:pPr lvl="0"/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t1 = t1 + 1</a:t>
            </a:r>
          </a:p>
          <a:p>
            <a:pPr lvl="0"/>
            <a:r>
              <a:rPr lang="en-US" sz="28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= t1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029200" y="4419601"/>
            <a:ext cx="2286000" cy="1905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t1 = </a:t>
            </a:r>
            <a:r>
              <a:rPr lang="en-US" sz="28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pos</a:t>
            </a:r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pPr lvl="0"/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buffer [t1] = </a:t>
            </a:r>
            <a:r>
              <a:rPr lang="en-US" sz="2800" b="1" dirty="0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6</a:t>
            </a:r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pPr lvl="0"/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t1 = t1 + 1</a:t>
            </a:r>
          </a:p>
          <a:p>
            <a:pPr lvl="0"/>
            <a:r>
              <a:rPr lang="en-US" sz="28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= 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2723" y="5004256"/>
            <a:ext cx="2261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40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= = 2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6800" y="5570548"/>
            <a:ext cx="1905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buffer</a:t>
            </a:r>
          </a:p>
          <a:p>
            <a:r>
              <a:rPr lang="en-US" sz="32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              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579668" y="5036597"/>
            <a:ext cx="800100" cy="691560"/>
          </a:xfrm>
          <a:prstGeom prst="line">
            <a:avLst/>
          </a:prstGeom>
          <a:ln w="4127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73991" y="5372101"/>
            <a:ext cx="412604" cy="356056"/>
          </a:xfrm>
          <a:prstGeom prst="line">
            <a:avLst/>
          </a:prstGeom>
          <a:ln w="4127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95600" y="1488013"/>
            <a:ext cx="2286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   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= 0 </a:t>
            </a: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   buffer</a:t>
            </a:r>
          </a:p>
          <a:p>
            <a:r>
              <a:rPr lang="en-US" sz="2000" b="1" dirty="0" smtClean="0">
                <a:latin typeface="Aparajita" pitchFamily="34" charset="0"/>
                <a:cs typeface="Aparajita" pitchFamily="34" charset="0"/>
              </a:rPr>
              <a:t>                         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14800" y="1981200"/>
            <a:ext cx="1333500" cy="293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781550" y="1981200"/>
            <a:ext cx="0" cy="2931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046793" y="5728157"/>
            <a:ext cx="1333500" cy="293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/>
              <a:t>         </a:t>
            </a: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713543" y="5711932"/>
            <a:ext cx="0" cy="2931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5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SBRS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1100" y="2274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     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2274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52500" y="4405745"/>
            <a:ext cx="2133600" cy="17941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t1 = </a:t>
            </a:r>
            <a:r>
              <a:rPr lang="en-US" sz="28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pos</a:t>
            </a:r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pPr lvl="0"/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buffer [t1] = 5</a:t>
            </a:r>
          </a:p>
          <a:p>
            <a:pPr lvl="0"/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t1 = t1 + 1</a:t>
            </a:r>
          </a:p>
          <a:p>
            <a:pPr lvl="0"/>
            <a:r>
              <a:rPr lang="en-US" sz="28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= t1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029200" y="2643665"/>
            <a:ext cx="2286000" cy="1905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t1 = </a:t>
            </a:r>
            <a:r>
              <a:rPr lang="en-US" sz="28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pos</a:t>
            </a:r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pPr lvl="0"/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buffer [t1] = </a:t>
            </a:r>
            <a:r>
              <a:rPr lang="en-US" sz="2800" b="1" dirty="0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6</a:t>
            </a:r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pPr lvl="0"/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t1 = t1 + 1</a:t>
            </a:r>
          </a:p>
          <a:p>
            <a:pPr lvl="0"/>
            <a:r>
              <a:rPr lang="en-US" sz="28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= t1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7543" y="5004256"/>
            <a:ext cx="2261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40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= = 2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1620" y="5570548"/>
            <a:ext cx="1905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buffer</a:t>
            </a:r>
          </a:p>
          <a:p>
            <a:r>
              <a:rPr lang="en-US" sz="32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             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441751" y="4922296"/>
            <a:ext cx="800100" cy="691560"/>
          </a:xfrm>
          <a:prstGeom prst="line">
            <a:avLst/>
          </a:prstGeom>
          <a:ln w="4127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36074" y="5257800"/>
            <a:ext cx="412604" cy="356056"/>
          </a:xfrm>
          <a:prstGeom prst="line">
            <a:avLst/>
          </a:prstGeom>
          <a:ln w="4127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81700" y="5693916"/>
            <a:ext cx="1333500" cy="293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667500" y="5677691"/>
            <a:ext cx="0" cy="2931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95600" y="1488013"/>
            <a:ext cx="2286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   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= 0 </a:t>
            </a: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   buffer</a:t>
            </a:r>
          </a:p>
          <a:p>
            <a:r>
              <a:rPr lang="en-US" sz="2000" b="1" dirty="0" smtClean="0">
                <a:latin typeface="Aparajita" pitchFamily="34" charset="0"/>
                <a:cs typeface="Aparajita" pitchFamily="34" charset="0"/>
              </a:rPr>
              <a:t>                         </a:t>
            </a:r>
          </a:p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14800" y="1981200"/>
            <a:ext cx="1333500" cy="293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781550" y="1981200"/>
            <a:ext cx="0" cy="2931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Elimination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7200" y="1620157"/>
            <a:ext cx="7467599" cy="4780643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4300" indent="0"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x</a:t>
            </a:r>
            <a:r>
              <a:rPr lang="en-US" sz="3600" dirty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+= 42</a:t>
            </a:r>
            <a:r>
              <a:rPr lang="en-US" sz="3600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;</a:t>
            </a:r>
          </a:p>
          <a:p>
            <a:pPr marL="114300" indent="0">
              <a:buNone/>
            </a:pPr>
            <a:endParaRPr lang="en-US" sz="3600" dirty="0" smtClean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  <a:p>
            <a:pPr marL="114300" indent="0">
              <a:buNone/>
            </a:pPr>
            <a:endParaRPr lang="en-US" sz="3600" dirty="0" smtClean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  <a:p>
            <a:pPr marL="114300" indent="0">
              <a:buNone/>
            </a:pPr>
            <a:r>
              <a:rPr lang="en-US" sz="3600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if </a:t>
            </a:r>
            <a:r>
              <a:rPr lang="en-US" sz="3600" dirty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(</a:t>
            </a:r>
            <a:r>
              <a:rPr lang="en-US" sz="3600" b="1" dirty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o</a:t>
            </a:r>
            <a:r>
              <a:rPr lang="en-US" sz="3600" dirty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 != null) </a:t>
            </a:r>
          </a:p>
          <a:p>
            <a:pPr marL="114300" indent="0">
              <a:buNone/>
            </a:pPr>
            <a:r>
              <a:rPr lang="en-US" sz="3600" dirty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       {. . .= </a:t>
            </a:r>
            <a:r>
              <a:rPr lang="en-US" sz="3600" b="1" dirty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o</a:t>
            </a:r>
            <a:r>
              <a:rPr lang="en-US" sz="3600" dirty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.f; </a:t>
            </a:r>
            <a:r>
              <a:rPr lang="en-US" sz="3600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} </a:t>
            </a:r>
            <a:endParaRPr lang="en-US" sz="3600" dirty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  <a:p>
            <a:pPr marL="114300" indent="0">
              <a:buNone/>
            </a:pPr>
            <a:endParaRPr lang="en-US" sz="3600" b="1" dirty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  <a:p>
            <a:pPr marL="114300" indent="0"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buffer</a:t>
            </a:r>
            <a:r>
              <a:rPr lang="en-US" sz="3600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[</a:t>
            </a:r>
            <a:r>
              <a:rPr lang="en-US" sz="3600" b="1" dirty="0" err="1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pos</a:t>
            </a:r>
            <a:r>
              <a:rPr lang="en-US" sz="3600" dirty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++] </a:t>
            </a:r>
            <a:r>
              <a:rPr lang="en-US" sz="3600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= </a:t>
            </a:r>
            <a:r>
              <a:rPr lang="en-US" sz="3600" dirty="0" err="1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val</a:t>
            </a:r>
            <a:r>
              <a:rPr lang="en-US" sz="3600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;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 flipH="1">
            <a:off x="3505200" y="1943100"/>
            <a:ext cx="2246624" cy="886734"/>
          </a:xfrm>
          <a:prstGeom prst="wedgeRectCallout">
            <a:avLst>
              <a:gd name="adj1" fmla="val 106668"/>
              <a:gd name="adj2" fmla="val -27706"/>
            </a:avLst>
          </a:prstGeom>
          <a:solidFill>
            <a:schemeClr val="accent5">
              <a:lumMod val="40000"/>
              <a:lumOff val="6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  read–modify–write</a:t>
            </a:r>
            <a:endParaRPr lang="en-US" sz="2200" b="1" dirty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 flipH="1">
            <a:off x="4387333" y="3355111"/>
            <a:ext cx="1975931" cy="1013689"/>
          </a:xfrm>
          <a:prstGeom prst="wedgeRectCallout">
            <a:avLst>
              <a:gd name="adj1" fmla="val 118424"/>
              <a:gd name="adj2" fmla="val 4687"/>
            </a:avLst>
          </a:prstGeom>
          <a:solidFill>
            <a:schemeClr val="accent5">
              <a:lumMod val="40000"/>
              <a:lumOff val="6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 check </a:t>
            </a:r>
            <a:r>
              <a:rPr lang="en-US" sz="2200" b="1" dirty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before use</a:t>
            </a:r>
          </a:p>
        </p:txBody>
      </p:sp>
      <p:sp>
        <p:nvSpPr>
          <p:cNvPr id="17" name="Rectangular Callout 16"/>
          <p:cNvSpPr/>
          <p:nvPr/>
        </p:nvSpPr>
        <p:spPr>
          <a:xfrm flipH="1">
            <a:off x="5375299" y="5003800"/>
            <a:ext cx="1910658" cy="1015732"/>
          </a:xfrm>
          <a:prstGeom prst="wedgeRectCallout">
            <a:avLst>
              <a:gd name="adj1" fmla="val 125127"/>
              <a:gd name="adj2" fmla="val -47235"/>
            </a:avLst>
          </a:prstGeom>
          <a:solidFill>
            <a:schemeClr val="accent5">
              <a:lumMod val="40000"/>
              <a:lumOff val="6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   multi-variable  operation</a:t>
            </a:r>
            <a:endParaRPr lang="en-US" sz="2200" b="1" dirty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25146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EnfoRSer: A Hybrid Static- Dynamic Analysis to Enforce SBRS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EnfoRSer, an efficient enforcement of SBRS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260765" y="4463351"/>
            <a:ext cx="4572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14109" y="4463351"/>
            <a:ext cx="4572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811973" y="2571950"/>
            <a:ext cx="7058971" cy="1599850"/>
            <a:chOff x="612754" y="2889416"/>
            <a:chExt cx="7058971" cy="1599850"/>
          </a:xfrm>
        </p:grpSpPr>
        <p:sp>
          <p:nvSpPr>
            <p:cNvPr id="25" name="Freeform 24"/>
            <p:cNvSpPr/>
            <p:nvPr/>
          </p:nvSpPr>
          <p:spPr>
            <a:xfrm>
              <a:off x="612754" y="2889416"/>
              <a:ext cx="2708337" cy="1599850"/>
            </a:xfrm>
            <a:custGeom>
              <a:avLst/>
              <a:gdLst>
                <a:gd name="connsiteX0" fmla="*/ 0 w 2708337"/>
                <a:gd name="connsiteY0" fmla="*/ 159985 h 1599850"/>
                <a:gd name="connsiteX1" fmla="*/ 159985 w 2708337"/>
                <a:gd name="connsiteY1" fmla="*/ 0 h 1599850"/>
                <a:gd name="connsiteX2" fmla="*/ 2548352 w 2708337"/>
                <a:gd name="connsiteY2" fmla="*/ 0 h 1599850"/>
                <a:gd name="connsiteX3" fmla="*/ 2708337 w 2708337"/>
                <a:gd name="connsiteY3" fmla="*/ 159985 h 1599850"/>
                <a:gd name="connsiteX4" fmla="*/ 2708337 w 2708337"/>
                <a:gd name="connsiteY4" fmla="*/ 1439865 h 1599850"/>
                <a:gd name="connsiteX5" fmla="*/ 2548352 w 2708337"/>
                <a:gd name="connsiteY5" fmla="*/ 1599850 h 1599850"/>
                <a:gd name="connsiteX6" fmla="*/ 159985 w 2708337"/>
                <a:gd name="connsiteY6" fmla="*/ 1599850 h 1599850"/>
                <a:gd name="connsiteX7" fmla="*/ 0 w 2708337"/>
                <a:gd name="connsiteY7" fmla="*/ 1439865 h 1599850"/>
                <a:gd name="connsiteX8" fmla="*/ 0 w 2708337"/>
                <a:gd name="connsiteY8" fmla="*/ 159985 h 159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337" h="1599850">
                  <a:moveTo>
                    <a:pt x="0" y="159985"/>
                  </a:moveTo>
                  <a:cubicBezTo>
                    <a:pt x="0" y="71628"/>
                    <a:pt x="71628" y="0"/>
                    <a:pt x="159985" y="0"/>
                  </a:cubicBezTo>
                  <a:lnTo>
                    <a:pt x="2548352" y="0"/>
                  </a:lnTo>
                  <a:cubicBezTo>
                    <a:pt x="2636709" y="0"/>
                    <a:pt x="2708337" y="71628"/>
                    <a:pt x="2708337" y="159985"/>
                  </a:cubicBezTo>
                  <a:lnTo>
                    <a:pt x="2708337" y="1439865"/>
                  </a:lnTo>
                  <a:cubicBezTo>
                    <a:pt x="2708337" y="1528222"/>
                    <a:pt x="2636709" y="1599850"/>
                    <a:pt x="2548352" y="1599850"/>
                  </a:cubicBezTo>
                  <a:lnTo>
                    <a:pt x="159985" y="1599850"/>
                  </a:lnTo>
                  <a:cubicBezTo>
                    <a:pt x="71628" y="1599850"/>
                    <a:pt x="0" y="1528222"/>
                    <a:pt x="0" y="1439865"/>
                  </a:cubicBezTo>
                  <a:lnTo>
                    <a:pt x="0" y="15998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2"/>
                  </a:solidFill>
                  <a:latin typeface="Aparajita" pitchFamily="34" charset="0"/>
                  <a:cs typeface="Aparajita" pitchFamily="34" charset="0"/>
                </a:rPr>
                <a:t>Compiler Transformations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4963388" y="2889416"/>
              <a:ext cx="2708337" cy="1599850"/>
            </a:xfrm>
            <a:custGeom>
              <a:avLst/>
              <a:gdLst>
                <a:gd name="connsiteX0" fmla="*/ 0 w 2708337"/>
                <a:gd name="connsiteY0" fmla="*/ 159985 h 1599850"/>
                <a:gd name="connsiteX1" fmla="*/ 159985 w 2708337"/>
                <a:gd name="connsiteY1" fmla="*/ 0 h 1599850"/>
                <a:gd name="connsiteX2" fmla="*/ 2548352 w 2708337"/>
                <a:gd name="connsiteY2" fmla="*/ 0 h 1599850"/>
                <a:gd name="connsiteX3" fmla="*/ 2708337 w 2708337"/>
                <a:gd name="connsiteY3" fmla="*/ 159985 h 1599850"/>
                <a:gd name="connsiteX4" fmla="*/ 2708337 w 2708337"/>
                <a:gd name="connsiteY4" fmla="*/ 1439865 h 1599850"/>
                <a:gd name="connsiteX5" fmla="*/ 2548352 w 2708337"/>
                <a:gd name="connsiteY5" fmla="*/ 1599850 h 1599850"/>
                <a:gd name="connsiteX6" fmla="*/ 159985 w 2708337"/>
                <a:gd name="connsiteY6" fmla="*/ 1599850 h 1599850"/>
                <a:gd name="connsiteX7" fmla="*/ 0 w 2708337"/>
                <a:gd name="connsiteY7" fmla="*/ 1439865 h 1599850"/>
                <a:gd name="connsiteX8" fmla="*/ 0 w 2708337"/>
                <a:gd name="connsiteY8" fmla="*/ 159985 h 159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337" h="1599850">
                  <a:moveTo>
                    <a:pt x="0" y="159985"/>
                  </a:moveTo>
                  <a:cubicBezTo>
                    <a:pt x="0" y="71628"/>
                    <a:pt x="71628" y="0"/>
                    <a:pt x="159985" y="0"/>
                  </a:cubicBezTo>
                  <a:lnTo>
                    <a:pt x="2548352" y="0"/>
                  </a:lnTo>
                  <a:cubicBezTo>
                    <a:pt x="2636709" y="0"/>
                    <a:pt x="2708337" y="71628"/>
                    <a:pt x="2708337" y="159985"/>
                  </a:cubicBezTo>
                  <a:lnTo>
                    <a:pt x="2708337" y="1439865"/>
                  </a:lnTo>
                  <a:cubicBezTo>
                    <a:pt x="2708337" y="1528222"/>
                    <a:pt x="2636709" y="1599850"/>
                    <a:pt x="2548352" y="1599850"/>
                  </a:cubicBezTo>
                  <a:lnTo>
                    <a:pt x="159985" y="1599850"/>
                  </a:lnTo>
                  <a:cubicBezTo>
                    <a:pt x="71628" y="1599850"/>
                    <a:pt x="0" y="1528222"/>
                    <a:pt x="0" y="1439865"/>
                  </a:cubicBezTo>
                  <a:lnTo>
                    <a:pt x="0" y="15998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2"/>
                  </a:solidFill>
                  <a:latin typeface="Aparajita" pitchFamily="34" charset="0"/>
                  <a:cs typeface="Aparajita" pitchFamily="34" charset="0"/>
                </a:rPr>
                <a:t>Runtime Enforcement</a:t>
              </a:r>
            </a:p>
          </p:txBody>
        </p:sp>
      </p:grpSp>
      <p:sp>
        <p:nvSpPr>
          <p:cNvPr id="27" name="Flowchart: Process 26"/>
          <p:cNvSpPr/>
          <p:nvPr/>
        </p:nvSpPr>
        <p:spPr>
          <a:xfrm>
            <a:off x="5174411" y="4671176"/>
            <a:ext cx="2696533" cy="108451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  <a:p>
            <a:pPr algn="ctr"/>
            <a:r>
              <a:rPr lang="en-US" sz="2200" b="1" dirty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Two-phase Locking</a:t>
            </a:r>
          </a:p>
          <a:p>
            <a:pPr algn="ctr"/>
            <a:endParaRPr lang="en-US" sz="2200" b="1" dirty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8" name="Plus 27"/>
          <p:cNvSpPr/>
          <p:nvPr/>
        </p:nvSpPr>
        <p:spPr>
          <a:xfrm>
            <a:off x="3814950" y="2971912"/>
            <a:ext cx="971684" cy="799925"/>
          </a:xfrm>
          <a:prstGeom prst="mathPlu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29" name="Equal 28"/>
          <p:cNvSpPr/>
          <p:nvPr/>
        </p:nvSpPr>
        <p:spPr>
          <a:xfrm>
            <a:off x="3814950" y="4839933"/>
            <a:ext cx="901340" cy="700848"/>
          </a:xfrm>
          <a:prstGeom prst="mathEqual">
            <a:avLst>
              <a:gd name="adj1" fmla="val 23520"/>
              <a:gd name="adj2" fmla="val 1625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Mechanism</a:t>
            </a: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981200" y="2133600"/>
            <a:ext cx="2895600" cy="403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4536" y="2590800"/>
            <a:ext cx="133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Y</a:t>
            </a:r>
            <a:r>
              <a:rPr lang="en-US" b="1" dirty="0" smtClean="0">
                <a:solidFill>
                  <a:srgbClr val="740000"/>
                </a:solidFill>
              </a:rPr>
              <a:t>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Y = </a:t>
            </a:r>
            <a:endParaRPr lang="en-US" b="1" dirty="0">
              <a:solidFill>
                <a:srgbClr val="74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8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Mechanism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547" y="3301828"/>
            <a:ext cx="1397306" cy="1397344"/>
          </a:xfrm>
        </p:spPr>
      </p:pic>
      <p:sp>
        <p:nvSpPr>
          <p:cNvPr id="5" name="Rounded Rectangle 4"/>
          <p:cNvSpPr/>
          <p:nvPr/>
        </p:nvSpPr>
        <p:spPr>
          <a:xfrm>
            <a:off x="1981200" y="2133600"/>
            <a:ext cx="2895600" cy="403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6436" y="2687782"/>
            <a:ext cx="133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Y</a:t>
            </a:r>
            <a:r>
              <a:rPr lang="en-US" b="1" dirty="0" smtClean="0">
                <a:solidFill>
                  <a:srgbClr val="740000"/>
                </a:solidFill>
              </a:rPr>
              <a:t>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Y = 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Rectangular Callout 2"/>
          <p:cNvSpPr/>
          <p:nvPr/>
        </p:nvSpPr>
        <p:spPr>
          <a:xfrm flipH="1">
            <a:off x="4648200" y="3352800"/>
            <a:ext cx="2362200" cy="806557"/>
          </a:xfrm>
          <a:prstGeom prst="wedgeRectCallout">
            <a:avLst>
              <a:gd name="adj1" fmla="val 91777"/>
              <a:gd name="adj2" fmla="val -163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353285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Read lock</a:t>
            </a:r>
          </a:p>
        </p:txBody>
      </p:sp>
      <p:sp>
        <p:nvSpPr>
          <p:cNvPr id="14" name="Rectangular Callout 13"/>
          <p:cNvSpPr/>
          <p:nvPr/>
        </p:nvSpPr>
        <p:spPr>
          <a:xfrm flipH="1">
            <a:off x="4648200" y="2030413"/>
            <a:ext cx="2362200" cy="806557"/>
          </a:xfrm>
          <a:prstGeom prst="wedgeRectCallout">
            <a:avLst>
              <a:gd name="adj1" fmla="val 91777"/>
              <a:gd name="adj2" fmla="val -163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0" y="220979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W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rite lock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44" y="2209799"/>
            <a:ext cx="715962" cy="7159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75" y="3490262"/>
            <a:ext cx="715962" cy="7159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75" y="4953000"/>
            <a:ext cx="715962" cy="71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Mechanism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1200" y="2133600"/>
            <a:ext cx="2895600" cy="403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6436" y="2687782"/>
            <a:ext cx="133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Y</a:t>
            </a:r>
            <a:r>
              <a:rPr lang="en-US" b="1" dirty="0" smtClean="0">
                <a:solidFill>
                  <a:srgbClr val="740000"/>
                </a:solidFill>
              </a:rPr>
              <a:t>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Y = 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44" y="2209799"/>
            <a:ext cx="715962" cy="7159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75" y="3490262"/>
            <a:ext cx="715962" cy="7159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75" y="4953000"/>
            <a:ext cx="715962" cy="715962"/>
          </a:xfrm>
          <a:prstGeom prst="rect">
            <a:avLst/>
          </a:prstGeom>
        </p:spPr>
      </p:pic>
      <p:sp>
        <p:nvSpPr>
          <p:cNvPr id="18" name="Flowchart: Alternate Process 17"/>
          <p:cNvSpPr/>
          <p:nvPr/>
        </p:nvSpPr>
        <p:spPr>
          <a:xfrm>
            <a:off x="2738725" y="2209800"/>
            <a:ext cx="1066800" cy="762000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Mechanism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1200" y="2133600"/>
            <a:ext cx="2895600" cy="403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6436" y="2687782"/>
            <a:ext cx="133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Y</a:t>
            </a:r>
            <a:r>
              <a:rPr lang="en-US" b="1" dirty="0" smtClean="0">
                <a:solidFill>
                  <a:srgbClr val="740000"/>
                </a:solidFill>
              </a:rPr>
              <a:t>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Y = </a:t>
            </a:r>
            <a:endParaRPr lang="en-US" b="1" dirty="0">
              <a:solidFill>
                <a:srgbClr val="74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44" y="2209799"/>
            <a:ext cx="715962" cy="7159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75" y="3490262"/>
            <a:ext cx="715962" cy="7159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75" y="4953000"/>
            <a:ext cx="715962" cy="715962"/>
          </a:xfrm>
          <a:prstGeom prst="rect">
            <a:avLst/>
          </a:prstGeom>
        </p:spPr>
      </p:pic>
      <p:sp>
        <p:nvSpPr>
          <p:cNvPr id="18" name="Flowchart: Alternate Process 17"/>
          <p:cNvSpPr/>
          <p:nvPr/>
        </p:nvSpPr>
        <p:spPr>
          <a:xfrm>
            <a:off x="2745436" y="2999509"/>
            <a:ext cx="1066800" cy="381000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 flipH="1">
            <a:off x="5347855" y="3444964"/>
            <a:ext cx="2362200" cy="806557"/>
          </a:xfrm>
          <a:prstGeom prst="wedgeRectCallout">
            <a:avLst>
              <a:gd name="adj1" fmla="val 112451"/>
              <a:gd name="adj2" fmla="val -8150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Program access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    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1373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3200400"/>
            <a:ext cx="220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a = new A();</a:t>
            </a:r>
          </a:p>
          <a:p>
            <a:endParaRPr lang="en-US" sz="2800" b="1" dirty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init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= true;</a:t>
            </a:r>
          </a:p>
          <a:p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9086" y="3228109"/>
            <a:ext cx="198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if (init)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  <a:p>
            <a:endParaRPr lang="en-US" sz="2800" b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   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a.field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++;</a:t>
            </a:r>
          </a:p>
          <a:p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2727614" y="1726843"/>
            <a:ext cx="2225386" cy="1399777"/>
          </a:xfrm>
          <a:prstGeom prst="borderCallout1">
            <a:avLst>
              <a:gd name="adj1" fmla="val 99470"/>
              <a:gd name="adj2" fmla="val 48750"/>
              <a:gd name="adj3" fmla="val 155060"/>
              <a:gd name="adj4" fmla="val -504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84789" y="2025179"/>
            <a:ext cx="1711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No data dependence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2" name="Up-Down Arrow 11"/>
          <p:cNvSpPr/>
          <p:nvPr/>
        </p:nvSpPr>
        <p:spPr>
          <a:xfrm>
            <a:off x="2438400" y="3581400"/>
            <a:ext cx="152400" cy="5546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Mechanism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1200" y="2133600"/>
            <a:ext cx="2895600" cy="403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6436" y="2687782"/>
            <a:ext cx="133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Y</a:t>
            </a:r>
            <a:r>
              <a:rPr lang="en-US" b="1" dirty="0" smtClean="0">
                <a:solidFill>
                  <a:srgbClr val="740000"/>
                </a:solidFill>
              </a:rPr>
              <a:t>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Y = 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371600" y="6324600"/>
            <a:ext cx="4267200" cy="55333"/>
          </a:xfrm>
          <a:prstGeom prst="line">
            <a:avLst/>
          </a:prstGeom>
          <a:ln w="50800">
            <a:solidFill>
              <a:srgbClr val="6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ular Callout 14"/>
          <p:cNvSpPr/>
          <p:nvPr/>
        </p:nvSpPr>
        <p:spPr>
          <a:xfrm flipH="1">
            <a:off x="5181600" y="3992663"/>
            <a:ext cx="2362200" cy="806557"/>
          </a:xfrm>
          <a:prstGeom prst="wedgeRectCallout">
            <a:avLst>
              <a:gd name="adj1" fmla="val 123888"/>
              <a:gd name="adj2" fmla="val 23284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Ownership transferred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18" y="2133600"/>
            <a:ext cx="878682" cy="8786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19" y="3447445"/>
            <a:ext cx="878682" cy="8786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19" y="4799220"/>
            <a:ext cx="878682" cy="8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Mechanism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1200" y="2133600"/>
            <a:ext cx="2895600" cy="403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6436" y="2687782"/>
            <a:ext cx="133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X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Y = 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44" y="2209799"/>
            <a:ext cx="715962" cy="7159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75" y="3490262"/>
            <a:ext cx="715962" cy="7159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75" y="4953000"/>
            <a:ext cx="715962" cy="715962"/>
          </a:xfrm>
          <a:prstGeom prst="rect">
            <a:avLst/>
          </a:prstGeom>
        </p:spPr>
      </p:pic>
      <p:sp>
        <p:nvSpPr>
          <p:cNvPr id="12" name="Flowchart: Alternate Process 11"/>
          <p:cNvSpPr/>
          <p:nvPr/>
        </p:nvSpPr>
        <p:spPr>
          <a:xfrm>
            <a:off x="2738725" y="3352800"/>
            <a:ext cx="1066800" cy="990600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Mechanism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716" y="2092036"/>
            <a:ext cx="2895600" cy="403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7952" y="2646218"/>
            <a:ext cx="133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Y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Y = 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60" y="2168235"/>
            <a:ext cx="715962" cy="7159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48" y="3448698"/>
            <a:ext cx="715962" cy="7159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91" y="4911436"/>
            <a:ext cx="715962" cy="71596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022298" y="2057398"/>
            <a:ext cx="2895600" cy="403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7534" y="2611580"/>
            <a:ext cx="133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X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= Y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= </a:t>
            </a:r>
            <a:endParaRPr lang="en-US" b="1" dirty="0">
              <a:solidFill>
                <a:srgbClr val="74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242" y="2133597"/>
            <a:ext cx="715962" cy="7159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873" y="3414060"/>
            <a:ext cx="715962" cy="7159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873" y="4876798"/>
            <a:ext cx="715962" cy="715962"/>
          </a:xfrm>
          <a:prstGeom prst="rect">
            <a:avLst/>
          </a:prstGeom>
        </p:spPr>
      </p:pic>
      <p:sp>
        <p:nvSpPr>
          <p:cNvPr id="19" name="Flowchart: Alternate Process 18"/>
          <p:cNvSpPr/>
          <p:nvPr/>
        </p:nvSpPr>
        <p:spPr>
          <a:xfrm>
            <a:off x="5835051" y="2116280"/>
            <a:ext cx="1066800" cy="767917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43200" y="2743200"/>
            <a:ext cx="2971800" cy="1333498"/>
          </a:xfrm>
          <a:prstGeom prst="straightConnector1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42294" y="1500590"/>
            <a:ext cx="62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T1</a:t>
            </a:r>
            <a:endParaRPr lang="en-US" sz="2000" dirty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04156" y="1500590"/>
            <a:ext cx="62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T2</a:t>
            </a:r>
            <a:endParaRPr lang="en-US" sz="2000" dirty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 flipH="1">
            <a:off x="3068493" y="4786203"/>
            <a:ext cx="2362200" cy="806557"/>
          </a:xfrm>
          <a:prstGeom prst="wedgeRectCallout">
            <a:avLst>
              <a:gd name="adj1" fmla="val 18755"/>
              <a:gd name="adj2" fmla="val -18843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Conflict</a:t>
            </a:r>
            <a:endParaRPr lang="en-US" sz="2000" b="1" dirty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2" name="6-Point Star 21"/>
          <p:cNvSpPr/>
          <p:nvPr/>
        </p:nvSpPr>
        <p:spPr>
          <a:xfrm>
            <a:off x="1295400" y="3352800"/>
            <a:ext cx="1524000" cy="1001578"/>
          </a:xfrm>
          <a:prstGeom prst="star6">
            <a:avLst/>
          </a:prstGeom>
          <a:noFill/>
          <a:ln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Mechanism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716" y="2092036"/>
            <a:ext cx="2895600" cy="403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7952" y="2646218"/>
            <a:ext cx="133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Y</a:t>
            </a:r>
            <a:r>
              <a:rPr lang="en-US" b="1" dirty="0" smtClean="0">
                <a:solidFill>
                  <a:srgbClr val="740000"/>
                </a:solidFill>
              </a:rPr>
              <a:t>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Y = 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60" y="2168235"/>
            <a:ext cx="715962" cy="7159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48" y="3448698"/>
            <a:ext cx="715962" cy="7159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91" y="4911436"/>
            <a:ext cx="715962" cy="715962"/>
          </a:xfrm>
          <a:prstGeom prst="rect">
            <a:avLst/>
          </a:prstGeom>
        </p:spPr>
      </p:pic>
      <p:sp>
        <p:nvSpPr>
          <p:cNvPr id="12" name="Flowchart: Alternate Process 11"/>
          <p:cNvSpPr/>
          <p:nvPr/>
        </p:nvSpPr>
        <p:spPr>
          <a:xfrm>
            <a:off x="1520729" y="3311236"/>
            <a:ext cx="1066800" cy="990600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022298" y="2057398"/>
            <a:ext cx="2895600" cy="403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7534" y="2611580"/>
            <a:ext cx="133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X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= Y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= </a:t>
            </a:r>
            <a:endParaRPr lang="en-US" b="1" dirty="0">
              <a:solidFill>
                <a:srgbClr val="74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242" y="2133597"/>
            <a:ext cx="715962" cy="7159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873" y="3414060"/>
            <a:ext cx="715962" cy="7159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873" y="4876798"/>
            <a:ext cx="715962" cy="71596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743200" y="2362200"/>
            <a:ext cx="2819400" cy="1714498"/>
          </a:xfrm>
          <a:prstGeom prst="straightConnector1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42294" y="1500590"/>
            <a:ext cx="62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T1</a:t>
            </a:r>
            <a:endParaRPr lang="en-US" sz="2000" dirty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04156" y="1500590"/>
            <a:ext cx="62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T2</a:t>
            </a:r>
            <a:endParaRPr lang="en-US" sz="2000" dirty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518058" y="2550608"/>
            <a:ext cx="3120742" cy="1526090"/>
          </a:xfrm>
          <a:prstGeom prst="straightConnector1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Alternate Process 24"/>
          <p:cNvSpPr/>
          <p:nvPr/>
        </p:nvSpPr>
        <p:spPr>
          <a:xfrm>
            <a:off x="5824660" y="3313653"/>
            <a:ext cx="1066800" cy="990600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ular Callout 25"/>
          <p:cNvSpPr/>
          <p:nvPr/>
        </p:nvSpPr>
        <p:spPr>
          <a:xfrm flipH="1">
            <a:off x="3054916" y="4648200"/>
            <a:ext cx="2362200" cy="806557"/>
          </a:xfrm>
          <a:prstGeom prst="wedgeRectCallout">
            <a:avLst>
              <a:gd name="adj1" fmla="val 18755"/>
              <a:gd name="adj2" fmla="val -18843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Deadlock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Mechanism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716" y="2092036"/>
            <a:ext cx="2895600" cy="403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7952" y="2646218"/>
            <a:ext cx="133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Y</a:t>
            </a:r>
            <a:r>
              <a:rPr lang="en-US" b="1" dirty="0" smtClean="0">
                <a:solidFill>
                  <a:srgbClr val="740000"/>
                </a:solidFill>
              </a:rPr>
              <a:t>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Y = 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60" y="2168235"/>
            <a:ext cx="715962" cy="7159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48" y="3448698"/>
            <a:ext cx="715962" cy="7159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91" y="4911436"/>
            <a:ext cx="715962" cy="715962"/>
          </a:xfrm>
          <a:prstGeom prst="rect">
            <a:avLst/>
          </a:prstGeom>
        </p:spPr>
      </p:pic>
      <p:sp>
        <p:nvSpPr>
          <p:cNvPr id="12" name="Flowchart: Alternate Process 11"/>
          <p:cNvSpPr/>
          <p:nvPr/>
        </p:nvSpPr>
        <p:spPr>
          <a:xfrm>
            <a:off x="1520729" y="3311236"/>
            <a:ext cx="1066800" cy="990600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022298" y="2057398"/>
            <a:ext cx="2895600" cy="403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7534" y="2611580"/>
            <a:ext cx="133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X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= Y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= </a:t>
            </a:r>
            <a:endParaRPr lang="en-US" b="1" dirty="0">
              <a:solidFill>
                <a:srgbClr val="74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242" y="2133597"/>
            <a:ext cx="715962" cy="7159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873" y="3414060"/>
            <a:ext cx="715962" cy="7159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873" y="4876798"/>
            <a:ext cx="715962" cy="71596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743200" y="2362200"/>
            <a:ext cx="2819400" cy="1714498"/>
          </a:xfrm>
          <a:prstGeom prst="straightConnector1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42294" y="1500590"/>
            <a:ext cx="62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T1</a:t>
            </a:r>
            <a:endParaRPr lang="en-US" sz="2000" dirty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04156" y="1500590"/>
            <a:ext cx="62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T2</a:t>
            </a:r>
            <a:endParaRPr lang="en-US" sz="2000" dirty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518058" y="2550608"/>
            <a:ext cx="3120742" cy="1526090"/>
          </a:xfrm>
          <a:prstGeom prst="straightConnector1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Alternate Process 24"/>
          <p:cNvSpPr/>
          <p:nvPr/>
        </p:nvSpPr>
        <p:spPr>
          <a:xfrm>
            <a:off x="5824660" y="3313653"/>
            <a:ext cx="1066800" cy="990600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ular Callout 25"/>
          <p:cNvSpPr/>
          <p:nvPr/>
        </p:nvSpPr>
        <p:spPr>
          <a:xfrm flipH="1">
            <a:off x="3054916" y="4648200"/>
            <a:ext cx="2362200" cy="806557"/>
          </a:xfrm>
          <a:prstGeom prst="wedgeRectCallout">
            <a:avLst>
              <a:gd name="adj1" fmla="val 18755"/>
              <a:gd name="adj2" fmla="val -18843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Deadlock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 flipH="1">
            <a:off x="2897329" y="1371600"/>
            <a:ext cx="2362200" cy="1752599"/>
          </a:xfrm>
          <a:prstGeom prst="wedgeRectCallout">
            <a:avLst>
              <a:gd name="adj1" fmla="val -86817"/>
              <a:gd name="adj2" fmla="val 2643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Lightweight reader-writer locks</a:t>
            </a:r>
            <a:r>
              <a:rPr lang="en-US" b="1" baseline="30000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2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Biased synchronization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Lose ownership while acquiring locks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23" name="Shape 495"/>
          <p:cNvCxnSpPr/>
          <p:nvPr/>
        </p:nvCxnSpPr>
        <p:spPr>
          <a:xfrm>
            <a:off x="0" y="6492875"/>
            <a:ext cx="8469178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" name="Shape 496"/>
          <p:cNvSpPr txBox="1"/>
          <p:nvPr/>
        </p:nvSpPr>
        <p:spPr>
          <a:xfrm>
            <a:off x="26854" y="6451050"/>
            <a:ext cx="8442386" cy="35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Aparajita" pitchFamily="34" charset="0"/>
                <a:cs typeface="Aparajita" pitchFamily="34" charset="0"/>
              </a:rPr>
              <a:t>2</a:t>
            </a:r>
            <a:r>
              <a:rPr lang="en" dirty="0" smtClean="0">
                <a:solidFill>
                  <a:schemeClr val="dk1"/>
                </a:solidFill>
                <a:latin typeface="Aparajita" pitchFamily="34" charset="0"/>
                <a:cs typeface="Aparajita" pitchFamily="34" charset="0"/>
              </a:rPr>
              <a:t>. Bond </a:t>
            </a:r>
            <a:r>
              <a:rPr lang="en" dirty="0">
                <a:solidFill>
                  <a:schemeClr val="dk1"/>
                </a:solidFill>
                <a:latin typeface="Aparajita" pitchFamily="34" charset="0"/>
                <a:cs typeface="Aparajita" pitchFamily="34" charset="0"/>
              </a:rPr>
              <a:t>et al. Octet: Capturing and Controlling Cross-Thread Dependences Efficiently. In OOPSLA, 2013. </a:t>
            </a:r>
          </a:p>
        </p:txBody>
      </p:sp>
    </p:spTree>
    <p:extLst>
      <p:ext uri="{BB962C8B-B14F-4D97-AF65-F5344CB8AC3E}">
        <p14:creationId xmlns:p14="http://schemas.microsoft.com/office/powerpoint/2010/main" val="3259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Mechanism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716" y="2092036"/>
            <a:ext cx="2895600" cy="403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7952" y="2646218"/>
            <a:ext cx="133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Y</a:t>
            </a:r>
            <a:r>
              <a:rPr lang="en-US" b="1" dirty="0" smtClean="0">
                <a:solidFill>
                  <a:srgbClr val="740000"/>
                </a:solidFill>
              </a:rPr>
              <a:t>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Y = 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48" y="3448698"/>
            <a:ext cx="715962" cy="7159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91" y="4911436"/>
            <a:ext cx="715962" cy="715962"/>
          </a:xfrm>
          <a:prstGeom prst="rect">
            <a:avLst/>
          </a:prstGeom>
        </p:spPr>
      </p:pic>
      <p:sp>
        <p:nvSpPr>
          <p:cNvPr id="12" name="Flowchart: Alternate Process 11"/>
          <p:cNvSpPr/>
          <p:nvPr/>
        </p:nvSpPr>
        <p:spPr>
          <a:xfrm>
            <a:off x="1520729" y="3311236"/>
            <a:ext cx="1066800" cy="990600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022298" y="2057398"/>
            <a:ext cx="2895600" cy="403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7534" y="2611580"/>
            <a:ext cx="133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X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= Y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= </a:t>
            </a:r>
            <a:endParaRPr lang="en-US" b="1" dirty="0">
              <a:solidFill>
                <a:srgbClr val="74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873" y="3414060"/>
            <a:ext cx="715962" cy="7159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873" y="4876798"/>
            <a:ext cx="715962" cy="71596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743200" y="2550608"/>
            <a:ext cx="3081460" cy="1526090"/>
          </a:xfrm>
          <a:prstGeom prst="straightConnector1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42294" y="1500590"/>
            <a:ext cx="62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T1</a:t>
            </a:r>
            <a:endParaRPr lang="en-US" sz="2000" dirty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04156" y="1500590"/>
            <a:ext cx="62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T2</a:t>
            </a:r>
            <a:endParaRPr lang="en-US" sz="2000" dirty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743200" y="2531376"/>
            <a:ext cx="2895600" cy="1545322"/>
          </a:xfrm>
          <a:prstGeom prst="straightConnector1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Alternate Process 24"/>
          <p:cNvSpPr/>
          <p:nvPr/>
        </p:nvSpPr>
        <p:spPr>
          <a:xfrm>
            <a:off x="5824660" y="3313653"/>
            <a:ext cx="1066800" cy="990600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50" y="2092036"/>
            <a:ext cx="878682" cy="87868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78" y="1999239"/>
            <a:ext cx="878682" cy="878682"/>
          </a:xfrm>
          <a:prstGeom prst="rect">
            <a:avLst/>
          </a:prstGeom>
        </p:spPr>
      </p:pic>
      <p:sp>
        <p:nvSpPr>
          <p:cNvPr id="27" name="Flowchart: Alternate Process 26"/>
          <p:cNvSpPr/>
          <p:nvPr/>
        </p:nvSpPr>
        <p:spPr>
          <a:xfrm>
            <a:off x="1488596" y="2111266"/>
            <a:ext cx="1063336" cy="878683"/>
          </a:xfrm>
          <a:prstGeom prst="flowChartAlternateProcess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Alternate Process 27"/>
          <p:cNvSpPr/>
          <p:nvPr/>
        </p:nvSpPr>
        <p:spPr>
          <a:xfrm>
            <a:off x="5884323" y="2057398"/>
            <a:ext cx="1063336" cy="878683"/>
          </a:xfrm>
          <a:prstGeom prst="flowChartAlternateProcess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ular Callout 28"/>
          <p:cNvSpPr/>
          <p:nvPr/>
        </p:nvSpPr>
        <p:spPr>
          <a:xfrm flipH="1">
            <a:off x="3054916" y="4648200"/>
            <a:ext cx="2362200" cy="806557"/>
          </a:xfrm>
          <a:prstGeom prst="wedgeRectCallout">
            <a:avLst>
              <a:gd name="adj1" fmla="val 68022"/>
              <a:gd name="adj2" fmla="val -27475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Ownership transferred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4" name="Rectangular Callout 23"/>
          <p:cNvSpPr/>
          <p:nvPr/>
        </p:nvSpPr>
        <p:spPr>
          <a:xfrm flipH="1">
            <a:off x="3079161" y="1595960"/>
            <a:ext cx="2362200" cy="806557"/>
          </a:xfrm>
          <a:prstGeom prst="wedgeRectCallout">
            <a:avLst>
              <a:gd name="adj1" fmla="val 41629"/>
              <a:gd name="adj2" fmla="val 7309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Two-phase locking violated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Mechanism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716" y="2092036"/>
            <a:ext cx="2895600" cy="403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7952" y="2646218"/>
            <a:ext cx="133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Y</a:t>
            </a:r>
            <a:r>
              <a:rPr lang="en-US" b="1" dirty="0" smtClean="0">
                <a:solidFill>
                  <a:srgbClr val="740000"/>
                </a:solidFill>
              </a:rPr>
              <a:t>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Y = 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48" y="3448698"/>
            <a:ext cx="715962" cy="7159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91" y="4911436"/>
            <a:ext cx="715962" cy="715962"/>
          </a:xfrm>
          <a:prstGeom prst="rect">
            <a:avLst/>
          </a:prstGeom>
        </p:spPr>
      </p:pic>
      <p:sp>
        <p:nvSpPr>
          <p:cNvPr id="12" name="Flowchart: Alternate Process 11"/>
          <p:cNvSpPr/>
          <p:nvPr/>
        </p:nvSpPr>
        <p:spPr>
          <a:xfrm>
            <a:off x="1520729" y="3311236"/>
            <a:ext cx="1066800" cy="990600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022298" y="2057398"/>
            <a:ext cx="2895600" cy="403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7534" y="2611580"/>
            <a:ext cx="133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X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= Y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= </a:t>
            </a:r>
            <a:endParaRPr lang="en-US" b="1" dirty="0">
              <a:solidFill>
                <a:srgbClr val="74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873" y="3414060"/>
            <a:ext cx="715962" cy="7159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873" y="4876798"/>
            <a:ext cx="715962" cy="7159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42294" y="1500590"/>
            <a:ext cx="62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T1</a:t>
            </a:r>
            <a:endParaRPr lang="en-US" sz="2000" dirty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04156" y="1500590"/>
            <a:ext cx="62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T2</a:t>
            </a:r>
            <a:endParaRPr lang="en-US" sz="2000" dirty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5824660" y="3313653"/>
            <a:ext cx="1066800" cy="990600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50" y="2092036"/>
            <a:ext cx="878682" cy="87868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78" y="1999239"/>
            <a:ext cx="878682" cy="878682"/>
          </a:xfrm>
          <a:prstGeom prst="rect">
            <a:avLst/>
          </a:prstGeom>
        </p:spPr>
      </p:pic>
      <p:sp>
        <p:nvSpPr>
          <p:cNvPr id="27" name="Flowchart: Alternate Process 26"/>
          <p:cNvSpPr/>
          <p:nvPr/>
        </p:nvSpPr>
        <p:spPr>
          <a:xfrm>
            <a:off x="1488596" y="2111266"/>
            <a:ext cx="1063336" cy="878683"/>
          </a:xfrm>
          <a:prstGeom prst="flowChartAlternateProcess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Alternate Process 27"/>
          <p:cNvSpPr/>
          <p:nvPr/>
        </p:nvSpPr>
        <p:spPr>
          <a:xfrm>
            <a:off x="5884323" y="2057398"/>
            <a:ext cx="1063336" cy="878683"/>
          </a:xfrm>
          <a:prstGeom prst="flowChartAlternateProcess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urved Connector 23"/>
          <p:cNvCxnSpPr/>
          <p:nvPr/>
        </p:nvCxnSpPr>
        <p:spPr>
          <a:xfrm flipH="1" flipV="1">
            <a:off x="2067984" y="2009270"/>
            <a:ext cx="1536123" cy="1943101"/>
          </a:xfrm>
          <a:prstGeom prst="curvedConnector4">
            <a:avLst>
              <a:gd name="adj1" fmla="val -50057"/>
              <a:gd name="adj2" fmla="val 115686"/>
            </a:avLst>
          </a:prstGeom>
          <a:ln w="698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1" idx="1"/>
            <a:endCxn id="28" idx="0"/>
          </p:cNvCxnSpPr>
          <p:nvPr/>
        </p:nvCxnSpPr>
        <p:spPr>
          <a:xfrm rot="10800000" flipH="1">
            <a:off x="5022297" y="2057398"/>
            <a:ext cx="1393693" cy="2019300"/>
          </a:xfrm>
          <a:prstGeom prst="curvedConnector4">
            <a:avLst>
              <a:gd name="adj1" fmla="val -35041"/>
              <a:gd name="adj2" fmla="val 111321"/>
            </a:avLst>
          </a:prstGeom>
          <a:ln w="698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Mechanism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1200" y="2133600"/>
            <a:ext cx="2895600" cy="403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44" y="2209799"/>
            <a:ext cx="715962" cy="7159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75" y="3490262"/>
            <a:ext cx="715962" cy="7159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75" y="4953000"/>
            <a:ext cx="715962" cy="715962"/>
          </a:xfrm>
          <a:prstGeom prst="rect">
            <a:avLst/>
          </a:prstGeom>
        </p:spPr>
      </p:pic>
      <p:sp>
        <p:nvSpPr>
          <p:cNvPr id="18" name="Flowchart: Alternate Process 17"/>
          <p:cNvSpPr/>
          <p:nvPr/>
        </p:nvSpPr>
        <p:spPr>
          <a:xfrm>
            <a:off x="2738725" y="2209800"/>
            <a:ext cx="1066800" cy="762000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2738725" y="3467243"/>
            <a:ext cx="1066800" cy="762000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2738725" y="4953000"/>
            <a:ext cx="1066800" cy="762000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 flipH="1">
            <a:off x="5486400" y="4269166"/>
            <a:ext cx="2362200" cy="806557"/>
          </a:xfrm>
          <a:prstGeom prst="wedgeRectCallout">
            <a:avLst>
              <a:gd name="adj1" fmla="val 137083"/>
              <a:gd name="adj2" fmla="val 18903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Locks acquired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06436" y="2687782"/>
            <a:ext cx="133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Y</a:t>
            </a:r>
            <a:r>
              <a:rPr lang="en-US" b="1" dirty="0" smtClean="0">
                <a:solidFill>
                  <a:srgbClr val="740000"/>
                </a:solidFill>
              </a:rPr>
              <a:t>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Y = </a:t>
            </a:r>
            <a:endParaRPr lang="en-US" b="1" dirty="0">
              <a:solidFill>
                <a:srgbClr val="74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3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Basic </a:t>
            </a:r>
            <a:r>
              <a:rPr lang="en-US" dirty="0"/>
              <a:t>Mechanism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1200" y="2133600"/>
            <a:ext cx="2895600" cy="403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6436" y="2687782"/>
            <a:ext cx="133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Y</a:t>
            </a:r>
            <a:r>
              <a:rPr lang="en-US" b="1" dirty="0" smtClean="0">
                <a:solidFill>
                  <a:srgbClr val="740000"/>
                </a:solidFill>
              </a:rPr>
              <a:t>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 smtClean="0">
              <a:solidFill>
                <a:srgbClr val="740000"/>
              </a:solidFill>
            </a:endParaRPr>
          </a:p>
          <a:p>
            <a:r>
              <a:rPr lang="en-US" b="1" dirty="0" smtClean="0">
                <a:solidFill>
                  <a:srgbClr val="740000"/>
                </a:solidFill>
              </a:rPr>
              <a:t>Y = 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44" y="2209799"/>
            <a:ext cx="715962" cy="7159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75" y="3490262"/>
            <a:ext cx="715962" cy="7159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75" y="4953000"/>
            <a:ext cx="715962" cy="715962"/>
          </a:xfrm>
          <a:prstGeom prst="rect">
            <a:avLst/>
          </a:prstGeom>
        </p:spPr>
      </p:pic>
      <p:sp>
        <p:nvSpPr>
          <p:cNvPr id="18" name="Flowchart: Alternate Process 17"/>
          <p:cNvSpPr/>
          <p:nvPr/>
        </p:nvSpPr>
        <p:spPr>
          <a:xfrm>
            <a:off x="2738725" y="2209800"/>
            <a:ext cx="1066800" cy="762000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2738725" y="3467243"/>
            <a:ext cx="1066800" cy="762000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2738725" y="4953000"/>
            <a:ext cx="1066800" cy="762000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 flipH="1">
            <a:off x="5181600" y="1881225"/>
            <a:ext cx="2362200" cy="806557"/>
          </a:xfrm>
          <a:prstGeom prst="wedgeRectCallout">
            <a:avLst>
              <a:gd name="adj1" fmla="val 120807"/>
              <a:gd name="adj2" fmla="val 11174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Stores executed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EnfoRSer Atomicity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4000" dirty="0">
              <a:latin typeface="Aparajita" pitchFamily="34" charset="0"/>
              <a:cs typeface="Aparajita" pitchFamily="34" charset="0"/>
            </a:endParaRPr>
          </a:p>
          <a:p>
            <a:r>
              <a:rPr lang="en-US" sz="4000" dirty="0" smtClean="0">
                <a:latin typeface="Aparajita" pitchFamily="34" charset="0"/>
                <a:cs typeface="Aparajita" pitchFamily="34" charset="0"/>
              </a:rPr>
              <a:t>Idempotent: Defer stores until all locks  are acquired</a:t>
            </a:r>
          </a:p>
          <a:p>
            <a:pPr marL="114300" indent="0">
              <a:buNone/>
            </a:pPr>
            <a:endParaRPr lang="en-US" sz="4000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4000" dirty="0" smtClean="0">
                <a:latin typeface="Aparajita" pitchFamily="34" charset="0"/>
                <a:cs typeface="Aparajita" pitchFamily="34" charset="0"/>
              </a:rPr>
              <a:t>Speculation: Execute stores speculatively and roll back in case of a conflict</a:t>
            </a:r>
            <a:endParaRPr lang="en-US" sz="40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Semantics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   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1373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    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3200400"/>
            <a:ext cx="220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a = new A();</a:t>
            </a:r>
          </a:p>
          <a:p>
            <a:endParaRPr lang="en-US" sz="2800" b="1" dirty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init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= true;</a:t>
            </a:r>
          </a:p>
          <a:p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9086" y="3228109"/>
            <a:ext cx="25371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         if (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init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)</a:t>
            </a:r>
            <a:endParaRPr lang="en-US" sz="2800" b="1" dirty="0">
              <a:latin typeface="Aparajita" pitchFamily="34" charset="0"/>
              <a:cs typeface="Aparajita" pitchFamily="34" charset="0"/>
            </a:endParaRPr>
          </a:p>
          <a:p>
            <a:endParaRPr lang="en-US" sz="2800" b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         	 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a.field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++;</a:t>
            </a:r>
          </a:p>
          <a:p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4" name="Bent Arrow 13"/>
          <p:cNvSpPr/>
          <p:nvPr/>
        </p:nvSpPr>
        <p:spPr>
          <a:xfrm>
            <a:off x="336111" y="3228109"/>
            <a:ext cx="813816" cy="1104207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10800000">
            <a:off x="2571887" y="3371503"/>
            <a:ext cx="813816" cy="1104207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1841956"/>
            <a:ext cx="2514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A </a:t>
            </a:r>
            <a:r>
              <a:rPr lang="en-US" sz="2600" b="1" dirty="0" err="1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a</a:t>
            </a:r>
            <a:r>
              <a:rPr lang="en-US" sz="2600" b="1" dirty="0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6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= </a:t>
            </a:r>
            <a:r>
              <a:rPr lang="en-US" sz="2600" b="1" dirty="0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null;</a:t>
            </a:r>
          </a:p>
          <a:p>
            <a:pPr lvl="0"/>
            <a:r>
              <a:rPr lang="en-US" sz="26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b</a:t>
            </a:r>
            <a:r>
              <a:rPr lang="en-US" sz="2600" b="1" dirty="0" err="1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oolean</a:t>
            </a:r>
            <a:r>
              <a:rPr lang="en-US" sz="2600" b="1" dirty="0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600" b="1" dirty="0" err="1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init</a:t>
            </a:r>
            <a:r>
              <a:rPr lang="en-US" sz="2600" b="1" dirty="0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= false;</a:t>
            </a:r>
            <a:endParaRPr lang="en-US" sz="26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913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Idempotent Transformation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81200" y="2133600"/>
            <a:ext cx="2209800" cy="3276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27" y="2362200"/>
            <a:ext cx="545017" cy="5450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90" y="3418609"/>
            <a:ext cx="545017" cy="5450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4495800"/>
            <a:ext cx="545017" cy="5450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3927" y="294646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81300" y="4050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= Y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91691" y="50432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</a:t>
            </a:r>
            <a:endParaRPr lang="en-US" b="1" dirty="0">
              <a:solidFill>
                <a:srgbClr val="74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Idempotence </a:t>
            </a:r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81200" y="1749133"/>
            <a:ext cx="2209800" cy="3276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27" y="1977733"/>
            <a:ext cx="545017" cy="5450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90" y="3034142"/>
            <a:ext cx="545017" cy="5450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4111333"/>
            <a:ext cx="545017" cy="5450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3927" y="256199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81300" y="36658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= Y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91691" y="46587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3" name="Striped Right Arrow 12"/>
          <p:cNvSpPr/>
          <p:nvPr/>
        </p:nvSpPr>
        <p:spPr>
          <a:xfrm rot="5400000">
            <a:off x="1240823" y="3992141"/>
            <a:ext cx="2826427" cy="704796"/>
          </a:xfrm>
          <a:prstGeom prst="striped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iped Right Arrow 15"/>
          <p:cNvSpPr/>
          <p:nvPr/>
        </p:nvSpPr>
        <p:spPr>
          <a:xfrm rot="5400000">
            <a:off x="2335652" y="5455267"/>
            <a:ext cx="1474305" cy="562227"/>
          </a:xfrm>
          <a:prstGeom prst="striped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Alternate Process 16"/>
          <p:cNvSpPr/>
          <p:nvPr/>
        </p:nvSpPr>
        <p:spPr>
          <a:xfrm>
            <a:off x="2539404" y="2590800"/>
            <a:ext cx="1066800" cy="340526"/>
          </a:xfrm>
          <a:prstGeom prst="flowChartAlternateProcess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Alternate Process 17"/>
          <p:cNvSpPr/>
          <p:nvPr/>
        </p:nvSpPr>
        <p:spPr>
          <a:xfrm>
            <a:off x="2696158" y="4656350"/>
            <a:ext cx="1066800" cy="340526"/>
          </a:xfrm>
          <a:prstGeom prst="flowChartAlternateProcess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Idempotence </a:t>
            </a:r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81200" y="1749133"/>
            <a:ext cx="2209800" cy="3276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27" y="1977733"/>
            <a:ext cx="545017" cy="5450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90" y="3034142"/>
            <a:ext cx="545017" cy="5450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4111333"/>
            <a:ext cx="545017" cy="5450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48791" y="58167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…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81300" y="36658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= Y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91691" y="46587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…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3" name="Striped Right Arrow 12"/>
          <p:cNvSpPr/>
          <p:nvPr/>
        </p:nvSpPr>
        <p:spPr>
          <a:xfrm rot="5400000">
            <a:off x="1211977" y="4020989"/>
            <a:ext cx="2631275" cy="451951"/>
          </a:xfrm>
          <a:prstGeom prst="striped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iped Right Arrow 15"/>
          <p:cNvSpPr/>
          <p:nvPr/>
        </p:nvSpPr>
        <p:spPr>
          <a:xfrm rot="5400000">
            <a:off x="3150776" y="5098461"/>
            <a:ext cx="563372" cy="364907"/>
          </a:xfrm>
          <a:prstGeom prst="striped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Alternate Process 16"/>
          <p:cNvSpPr/>
          <p:nvPr/>
        </p:nvSpPr>
        <p:spPr>
          <a:xfrm>
            <a:off x="2539404" y="2590800"/>
            <a:ext cx="1066800" cy="340526"/>
          </a:xfrm>
          <a:prstGeom prst="flowChartAlternateProcess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Alternate Process 17"/>
          <p:cNvSpPr/>
          <p:nvPr/>
        </p:nvSpPr>
        <p:spPr>
          <a:xfrm>
            <a:off x="2597726" y="4696875"/>
            <a:ext cx="1066800" cy="340526"/>
          </a:xfrm>
          <a:prstGeom prst="flowChartAlternateProcess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991591" y="5667425"/>
            <a:ext cx="2209800" cy="1151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81300" y="630336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26326" y="25763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…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91691" y="58167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6" name="Rectangular Callout 25"/>
          <p:cNvSpPr/>
          <p:nvPr/>
        </p:nvSpPr>
        <p:spPr>
          <a:xfrm flipH="1">
            <a:off x="5486400" y="4269166"/>
            <a:ext cx="2362200" cy="806557"/>
          </a:xfrm>
          <a:prstGeom prst="wedgeRectCallout">
            <a:avLst>
              <a:gd name="adj1" fmla="val 137083"/>
              <a:gd name="adj2" fmla="val 18903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Stores deferred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Idempotence Mechanism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1200" y="1749133"/>
            <a:ext cx="2209800" cy="3276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27" y="1977733"/>
            <a:ext cx="545017" cy="5450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90" y="3034142"/>
            <a:ext cx="545017" cy="5450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4111333"/>
            <a:ext cx="545017" cy="5450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48791" y="58167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…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9008" y="38090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= Y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91691" y="46587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…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91591" y="5667425"/>
            <a:ext cx="2209800" cy="1151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81300" y="630336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26326" y="25763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…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91691" y="58167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6" name="Rectangular Callout 25"/>
          <p:cNvSpPr/>
          <p:nvPr/>
        </p:nvSpPr>
        <p:spPr>
          <a:xfrm flipH="1">
            <a:off x="5867399" y="1986017"/>
            <a:ext cx="1828800" cy="734110"/>
          </a:xfrm>
          <a:prstGeom prst="wedgeRectCallout">
            <a:avLst>
              <a:gd name="adj1" fmla="val 195169"/>
              <a:gd name="adj2" fmla="val 8533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Conflict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22" name="Curved Connector 21"/>
          <p:cNvCxnSpPr>
            <a:stCxn id="5" idx="3"/>
          </p:cNvCxnSpPr>
          <p:nvPr/>
        </p:nvCxnSpPr>
        <p:spPr>
          <a:xfrm flipH="1" flipV="1">
            <a:off x="3096492" y="1749134"/>
            <a:ext cx="1094508" cy="1638299"/>
          </a:xfrm>
          <a:prstGeom prst="curvedConnector4">
            <a:avLst>
              <a:gd name="adj1" fmla="val -69304"/>
              <a:gd name="adj2" fmla="val 128964"/>
            </a:avLst>
          </a:prstGeom>
          <a:ln w="698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6-Point Star 31"/>
          <p:cNvSpPr/>
          <p:nvPr/>
        </p:nvSpPr>
        <p:spPr>
          <a:xfrm>
            <a:off x="2448792" y="2906506"/>
            <a:ext cx="1194954" cy="904738"/>
          </a:xfrm>
          <a:prstGeom prst="star6">
            <a:avLst/>
          </a:prstGeom>
          <a:noFill/>
          <a:ln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Idempotence Mechanism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1200" y="1749133"/>
            <a:ext cx="2209800" cy="3276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27" y="1977733"/>
            <a:ext cx="545017" cy="5450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90" y="3034142"/>
            <a:ext cx="545017" cy="5450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4111333"/>
            <a:ext cx="545017" cy="5450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48791" y="58167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…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9008" y="374798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= Y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91691" y="46587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…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91591" y="5334913"/>
            <a:ext cx="2209800" cy="1151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50906" y="600138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26326" y="25763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…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4370" y="54473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590800" y="1977733"/>
            <a:ext cx="845126" cy="598664"/>
          </a:xfrm>
          <a:prstGeom prst="roundRect">
            <a:avLst/>
          </a:prstGeom>
          <a:blipFill dpi="0" rotWithShape="1">
            <a:blip r:embed="rId4">
              <a:alphaModFix amt="32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631245" y="3034142"/>
            <a:ext cx="845126" cy="598664"/>
          </a:xfrm>
          <a:prstGeom prst="roundRect">
            <a:avLst/>
          </a:prstGeom>
          <a:blipFill dpi="0" rotWithShape="1">
            <a:blip r:embed="rId4">
              <a:alphaModFix amt="32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631245" y="4111333"/>
            <a:ext cx="845126" cy="630532"/>
          </a:xfrm>
          <a:prstGeom prst="roundRect">
            <a:avLst/>
          </a:prstGeom>
          <a:blipFill dpi="0" rotWithShape="1">
            <a:blip r:embed="rId4">
              <a:alphaModFix amt="32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4572000" y="1977733"/>
            <a:ext cx="990600" cy="3048000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ular Callout 28"/>
          <p:cNvSpPr/>
          <p:nvPr/>
        </p:nvSpPr>
        <p:spPr>
          <a:xfrm flipH="1">
            <a:off x="6400800" y="2134913"/>
            <a:ext cx="1828800" cy="734110"/>
          </a:xfrm>
          <a:prstGeom prst="wedgeRectCallout">
            <a:avLst>
              <a:gd name="adj1" fmla="val 91760"/>
              <a:gd name="adj2" fmla="val 13487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Side-effect free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1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Idempotence Mechanism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1200" y="1749133"/>
            <a:ext cx="2209800" cy="3276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27" y="1977733"/>
            <a:ext cx="545017" cy="5450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90" y="3034142"/>
            <a:ext cx="545017" cy="5450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4111333"/>
            <a:ext cx="545017" cy="5450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48791" y="58167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…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9008" y="374798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= Y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91691" y="46587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…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91591" y="5334913"/>
            <a:ext cx="2209800" cy="1151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50906" y="600138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26326" y="25763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…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4370" y="54473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590800" y="1977733"/>
            <a:ext cx="845126" cy="598664"/>
          </a:xfrm>
          <a:prstGeom prst="roundRect">
            <a:avLst/>
          </a:prstGeom>
          <a:blipFill dpi="0" rotWithShape="1">
            <a:blip r:embed="rId4">
              <a:alphaModFix amt="32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631245" y="3034142"/>
            <a:ext cx="845126" cy="598664"/>
          </a:xfrm>
          <a:prstGeom prst="roundRect">
            <a:avLst/>
          </a:prstGeom>
          <a:blipFill dpi="0" rotWithShape="1">
            <a:blip r:embed="rId4">
              <a:alphaModFix amt="32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631245" y="4111333"/>
            <a:ext cx="845126" cy="630532"/>
          </a:xfrm>
          <a:prstGeom prst="roundRect">
            <a:avLst/>
          </a:prstGeom>
          <a:blipFill dpi="0" rotWithShape="1">
            <a:blip r:embed="rId4">
              <a:alphaModFix amt="32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4572000" y="5334913"/>
            <a:ext cx="990600" cy="1093085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ular Callout 28"/>
          <p:cNvSpPr/>
          <p:nvPr/>
        </p:nvSpPr>
        <p:spPr>
          <a:xfrm flipH="1">
            <a:off x="6376558" y="4472980"/>
            <a:ext cx="1828800" cy="734110"/>
          </a:xfrm>
          <a:prstGeom prst="wedgeRectCallout">
            <a:avLst>
              <a:gd name="adj1" fmla="val 91760"/>
              <a:gd name="adj2" fmla="val 13487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Execute stores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8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Idempotence Challenges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1698" y="1458184"/>
            <a:ext cx="2209800" cy="33424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25" y="1686785"/>
            <a:ext cx="545017" cy="5450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88" y="2743194"/>
            <a:ext cx="545017" cy="5450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91798" y="337485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= Y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9" name="Striped Right Arrow 8"/>
          <p:cNvSpPr/>
          <p:nvPr/>
        </p:nvSpPr>
        <p:spPr>
          <a:xfrm rot="5400000">
            <a:off x="2761683" y="3987799"/>
            <a:ext cx="3085013" cy="390172"/>
          </a:xfrm>
          <a:prstGeom prst="striped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02089" y="5802508"/>
            <a:ext cx="2209800" cy="7195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36824" y="2285449"/>
            <a:ext cx="609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</a:t>
            </a:r>
            <a:r>
              <a:rPr lang="en-US" b="1" dirty="0" smtClean="0">
                <a:solidFill>
                  <a:srgbClr val="740000">
                    <a:alpha val="24000"/>
                  </a:srgbClr>
                </a:solidFill>
              </a:rPr>
              <a:t> …</a:t>
            </a:r>
            <a:endParaRPr lang="en-US" b="1" dirty="0">
              <a:solidFill>
                <a:srgbClr val="740000">
                  <a:alpha val="24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2189" y="59517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3408224" y="2299852"/>
            <a:ext cx="1066800" cy="340526"/>
          </a:xfrm>
          <a:prstGeom prst="flowChartAlternateProcess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014" y="3716483"/>
            <a:ext cx="545017" cy="5450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77942" y="4285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= X</a:t>
            </a:r>
            <a:endParaRPr lang="en-US" b="1" dirty="0">
              <a:solidFill>
                <a:srgbClr val="74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6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Idempotence Challenges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1698" y="1458184"/>
            <a:ext cx="2209800" cy="33424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25" y="1686785"/>
            <a:ext cx="545017" cy="5450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88" y="2743194"/>
            <a:ext cx="545017" cy="5450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91798" y="337485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= Y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9" name="Striped Right Arrow 8"/>
          <p:cNvSpPr/>
          <p:nvPr/>
        </p:nvSpPr>
        <p:spPr>
          <a:xfrm rot="5400000">
            <a:off x="2761683" y="3987799"/>
            <a:ext cx="3085013" cy="390172"/>
          </a:xfrm>
          <a:prstGeom prst="striped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02089" y="5802508"/>
            <a:ext cx="2209800" cy="7195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36824" y="2285449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…</a:t>
            </a:r>
            <a:endParaRPr lang="en-US" b="1" dirty="0">
              <a:solidFill>
                <a:srgbClr val="740000">
                  <a:alpha val="24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2189" y="59517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3408224" y="2299852"/>
            <a:ext cx="1066800" cy="340526"/>
          </a:xfrm>
          <a:prstGeom prst="flowChartAlternateProcess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014" y="3716483"/>
            <a:ext cx="545017" cy="5450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77942" y="4285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= X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 flipH="1">
            <a:off x="228600" y="1744630"/>
            <a:ext cx="1828800" cy="875652"/>
          </a:xfrm>
          <a:prstGeom prst="wedgeRectCallout">
            <a:avLst>
              <a:gd name="adj1" fmla="val -60513"/>
              <a:gd name="adj2" fmla="val 13008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Loads data dependent on stores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39" name="Curved Connector 38"/>
          <p:cNvCxnSpPr>
            <a:endCxn id="23" idx="1"/>
          </p:cNvCxnSpPr>
          <p:nvPr/>
        </p:nvCxnSpPr>
        <p:spPr>
          <a:xfrm rot="16200000" flipV="1">
            <a:off x="2485981" y="3392358"/>
            <a:ext cx="2000350" cy="155864"/>
          </a:xfrm>
          <a:prstGeom prst="curvedConnector4">
            <a:avLst>
              <a:gd name="adj1" fmla="val 9382"/>
              <a:gd name="adj2" fmla="val 806664"/>
            </a:avLst>
          </a:prstGeom>
          <a:ln w="508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01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Idempotence Challenges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1698" y="1458184"/>
            <a:ext cx="2209800" cy="33424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25" y="1686785"/>
            <a:ext cx="545017" cy="5450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88" y="2743194"/>
            <a:ext cx="545017" cy="5450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91798" y="337485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= Y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9" name="Striped Right Arrow 8"/>
          <p:cNvSpPr/>
          <p:nvPr/>
        </p:nvSpPr>
        <p:spPr>
          <a:xfrm rot="5400000">
            <a:off x="2761683" y="3987799"/>
            <a:ext cx="3085013" cy="390172"/>
          </a:xfrm>
          <a:prstGeom prst="striped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02089" y="5802508"/>
            <a:ext cx="2209800" cy="7195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36824" y="2285449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…</a:t>
            </a:r>
            <a:endParaRPr lang="en-US" b="1" dirty="0">
              <a:solidFill>
                <a:srgbClr val="740000">
                  <a:alpha val="24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2189" y="59517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3408224" y="2299852"/>
            <a:ext cx="1066800" cy="340526"/>
          </a:xfrm>
          <a:prstGeom prst="flowChartAlternateProcess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014" y="3716483"/>
            <a:ext cx="545017" cy="5450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77942" y="4285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= </a:t>
            </a:r>
            <a:r>
              <a:rPr lang="en-US" b="1" dirty="0">
                <a:solidFill>
                  <a:srgbClr val="740000"/>
                </a:solidFill>
              </a:rPr>
              <a:t>Z</a:t>
            </a:r>
          </a:p>
        </p:txBody>
      </p:sp>
      <p:sp>
        <p:nvSpPr>
          <p:cNvPr id="17" name="Rectangular Callout 16"/>
          <p:cNvSpPr/>
          <p:nvPr/>
        </p:nvSpPr>
        <p:spPr>
          <a:xfrm flipH="1">
            <a:off x="228600" y="1744630"/>
            <a:ext cx="1828800" cy="875652"/>
          </a:xfrm>
          <a:prstGeom prst="wedgeRectCallout">
            <a:avLst>
              <a:gd name="adj1" fmla="val -60513"/>
              <a:gd name="adj2" fmla="val 13008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Aliasing between loads and stores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39" name="Curved Connector 38"/>
          <p:cNvCxnSpPr>
            <a:endCxn id="23" idx="1"/>
          </p:cNvCxnSpPr>
          <p:nvPr/>
        </p:nvCxnSpPr>
        <p:spPr>
          <a:xfrm rot="16200000" flipV="1">
            <a:off x="2485981" y="3392358"/>
            <a:ext cx="2000350" cy="155864"/>
          </a:xfrm>
          <a:prstGeom prst="curvedConnector4">
            <a:avLst>
              <a:gd name="adj1" fmla="val 9382"/>
              <a:gd name="adj2" fmla="val 806664"/>
            </a:avLst>
          </a:prstGeom>
          <a:ln w="508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ular Callout 17"/>
          <p:cNvSpPr/>
          <p:nvPr/>
        </p:nvSpPr>
        <p:spPr>
          <a:xfrm flipH="1">
            <a:off x="176645" y="3470289"/>
            <a:ext cx="1828800" cy="875652"/>
          </a:xfrm>
          <a:prstGeom prst="wedgeRectCallout">
            <a:avLst>
              <a:gd name="adj1" fmla="val -82672"/>
              <a:gd name="adj2" fmla="val 3634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Data dependence?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Speculation Transformation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81200" y="2133600"/>
            <a:ext cx="2209800" cy="3276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27" y="2362200"/>
            <a:ext cx="545017" cy="5450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90" y="3418609"/>
            <a:ext cx="545017" cy="5450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4495800"/>
            <a:ext cx="545017" cy="5450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3927" y="294646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81300" y="4050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= Y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91691" y="50432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</a:t>
            </a:r>
            <a:endParaRPr lang="en-US" b="1" dirty="0">
              <a:solidFill>
                <a:srgbClr val="74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     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1373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3200400"/>
            <a:ext cx="220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init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= true;</a:t>
            </a:r>
          </a:p>
          <a:p>
            <a:endParaRPr lang="en-US" sz="2800" b="1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b="1" dirty="0">
              <a:latin typeface="Aparajita" pitchFamily="34" charset="0"/>
              <a:cs typeface="Aparajita" pitchFamily="34" charset="0"/>
            </a:endParaRPr>
          </a:p>
          <a:p>
            <a:endParaRPr lang="en-US" sz="2800" b="1" dirty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a = new A();</a:t>
            </a:r>
          </a:p>
          <a:p>
            <a:endParaRPr lang="en-US" sz="2800" b="1" dirty="0">
              <a:latin typeface="Aparajita" pitchFamily="34" charset="0"/>
              <a:cs typeface="Aparajita" pitchFamily="34" charset="0"/>
            </a:endParaRPr>
          </a:p>
          <a:p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9086" y="3657600"/>
            <a:ext cx="23085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if (init)</a:t>
            </a:r>
          </a:p>
          <a:p>
            <a:r>
              <a:rPr lang="en-US" sz="2800" b="1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 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a.field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++;</a:t>
            </a:r>
          </a:p>
          <a:p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Speculation Transformation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81200" y="2133599"/>
            <a:ext cx="2209800" cy="357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27" y="2227117"/>
            <a:ext cx="545017" cy="5450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417" y="3418609"/>
            <a:ext cx="545017" cy="5450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127" y="4443845"/>
            <a:ext cx="545017" cy="5450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3927" y="30492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81300" y="4050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= Y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17387" y="534027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=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95800" y="5227904"/>
            <a:ext cx="2209800" cy="1249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9200" y="540217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= </a:t>
            </a:r>
            <a:r>
              <a:rPr lang="en-US" b="1" dirty="0" err="1" smtClean="0">
                <a:solidFill>
                  <a:srgbClr val="740000"/>
                </a:solidFill>
              </a:rPr>
              <a:t>old_Z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9200" y="587341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 </a:t>
            </a:r>
            <a:r>
              <a:rPr lang="en-US" b="1" dirty="0" err="1" smtClean="0">
                <a:solidFill>
                  <a:srgbClr val="740000"/>
                </a:solidFill>
              </a:rPr>
              <a:t>old_X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6890" y="2761795"/>
            <a:ext cx="139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40000"/>
                </a:solidFill>
              </a:rPr>
              <a:t> </a:t>
            </a:r>
            <a:r>
              <a:rPr lang="en-US" b="1" dirty="0" smtClean="0">
                <a:solidFill>
                  <a:srgbClr val="740000"/>
                </a:solidFill>
              </a:rPr>
              <a:t>   </a:t>
            </a:r>
            <a:r>
              <a:rPr lang="en-US" b="1" dirty="0" err="1" smtClean="0">
                <a:solidFill>
                  <a:srgbClr val="740000"/>
                </a:solidFill>
              </a:rPr>
              <a:t>old_X</a:t>
            </a:r>
            <a:r>
              <a:rPr lang="en-US" b="1" dirty="0" smtClean="0">
                <a:solidFill>
                  <a:srgbClr val="740000"/>
                </a:solidFill>
              </a:rPr>
              <a:t> = X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03763" y="4988862"/>
            <a:ext cx="139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40000"/>
                </a:solidFill>
              </a:rPr>
              <a:t> </a:t>
            </a:r>
            <a:r>
              <a:rPr lang="en-US" b="1" dirty="0" smtClean="0">
                <a:solidFill>
                  <a:srgbClr val="740000"/>
                </a:solidFill>
              </a:rPr>
              <a:t>   </a:t>
            </a:r>
            <a:r>
              <a:rPr lang="en-US" b="1" dirty="0" err="1" smtClean="0">
                <a:solidFill>
                  <a:srgbClr val="740000"/>
                </a:solidFill>
              </a:rPr>
              <a:t>old_X</a:t>
            </a:r>
            <a:r>
              <a:rPr lang="en-US" b="1" dirty="0" smtClean="0">
                <a:solidFill>
                  <a:srgbClr val="740000"/>
                </a:solidFill>
              </a:rPr>
              <a:t> = Z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2643975" y="2776198"/>
            <a:ext cx="1066800" cy="340526"/>
          </a:xfrm>
          <a:prstGeom prst="flowChartAlternateProcess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ular Callout 21"/>
          <p:cNvSpPr/>
          <p:nvPr/>
        </p:nvSpPr>
        <p:spPr>
          <a:xfrm flipH="1">
            <a:off x="5143500" y="1730320"/>
            <a:ext cx="2362200" cy="806557"/>
          </a:xfrm>
          <a:prstGeom prst="wedgeRectCallout">
            <a:avLst>
              <a:gd name="adj1" fmla="val 107171"/>
              <a:gd name="adj2" fmla="val 10014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Backup store values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2617386" y="5003265"/>
            <a:ext cx="1066800" cy="340526"/>
          </a:xfrm>
          <a:prstGeom prst="flowChartAlternateProcess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 flipH="1">
            <a:off x="5867400" y="3637288"/>
            <a:ext cx="2362200" cy="806557"/>
          </a:xfrm>
          <a:prstGeom prst="wedgeRectCallout">
            <a:avLst>
              <a:gd name="adj1" fmla="val 79458"/>
              <a:gd name="adj2" fmla="val 17100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Generate roll-back code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Speculation </a:t>
            </a:r>
            <a:r>
              <a:rPr lang="en-US" dirty="0"/>
              <a:t>Mechanism</a:t>
            </a: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495800" y="5227904"/>
            <a:ext cx="2209800" cy="1249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05400" y="538030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= </a:t>
            </a:r>
            <a:r>
              <a:rPr lang="en-US" b="1" dirty="0" err="1" smtClean="0">
                <a:solidFill>
                  <a:srgbClr val="740000"/>
                </a:solidFill>
              </a:rPr>
              <a:t>old_Z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29200" y="587341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 </a:t>
            </a:r>
            <a:r>
              <a:rPr lang="en-US" b="1" dirty="0" err="1" smtClean="0">
                <a:solidFill>
                  <a:srgbClr val="740000"/>
                </a:solidFill>
              </a:rPr>
              <a:t>old_X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059755" y="1742920"/>
            <a:ext cx="2209800" cy="3972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82" y="1836438"/>
            <a:ext cx="545017" cy="54501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38" y="3254543"/>
            <a:ext cx="545017" cy="5450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82" y="4385678"/>
            <a:ext cx="545017" cy="54501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812482" y="26585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32156" y="399822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= Y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95942" y="5282109"/>
            <a:ext cx="6096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=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65445" y="2371116"/>
            <a:ext cx="139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40000"/>
                </a:solidFill>
              </a:rPr>
              <a:t> </a:t>
            </a:r>
            <a:r>
              <a:rPr lang="en-US" b="1" dirty="0" smtClean="0">
                <a:solidFill>
                  <a:srgbClr val="740000"/>
                </a:solidFill>
              </a:rPr>
              <a:t>   </a:t>
            </a:r>
            <a:r>
              <a:rPr lang="en-US" b="1" dirty="0" err="1" smtClean="0">
                <a:solidFill>
                  <a:srgbClr val="740000"/>
                </a:solidFill>
              </a:rPr>
              <a:t>old_X</a:t>
            </a:r>
            <a:r>
              <a:rPr lang="en-US" b="1" dirty="0" smtClean="0">
                <a:solidFill>
                  <a:srgbClr val="740000"/>
                </a:solidFill>
              </a:rPr>
              <a:t> = X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2318" y="4930695"/>
            <a:ext cx="139930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40000"/>
                </a:solidFill>
              </a:rPr>
              <a:t> </a:t>
            </a:r>
            <a:r>
              <a:rPr lang="en-US" b="1" dirty="0" smtClean="0">
                <a:solidFill>
                  <a:srgbClr val="740000"/>
                </a:solidFill>
              </a:rPr>
              <a:t>   </a:t>
            </a:r>
            <a:r>
              <a:rPr lang="en-US" b="1" dirty="0" err="1" smtClean="0">
                <a:solidFill>
                  <a:srgbClr val="740000"/>
                </a:solidFill>
              </a:rPr>
              <a:t>old_X</a:t>
            </a:r>
            <a:r>
              <a:rPr lang="en-US" b="1" dirty="0" smtClean="0">
                <a:solidFill>
                  <a:srgbClr val="740000"/>
                </a:solidFill>
              </a:rPr>
              <a:t> = Z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43" name="6-Point Star 42"/>
          <p:cNvSpPr/>
          <p:nvPr/>
        </p:nvSpPr>
        <p:spPr>
          <a:xfrm>
            <a:off x="2558477" y="3129942"/>
            <a:ext cx="1204264" cy="901732"/>
          </a:xfrm>
          <a:prstGeom prst="star6">
            <a:avLst/>
          </a:prstGeom>
          <a:noFill/>
          <a:ln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ular Callout 43"/>
          <p:cNvSpPr/>
          <p:nvPr/>
        </p:nvSpPr>
        <p:spPr>
          <a:xfrm flipH="1">
            <a:off x="4686300" y="2476209"/>
            <a:ext cx="1828800" cy="734110"/>
          </a:xfrm>
          <a:prstGeom prst="wedgeRectCallout">
            <a:avLst>
              <a:gd name="adj1" fmla="val 100851"/>
              <a:gd name="adj2" fmla="val 6127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Conflict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16200000" flipH="1">
            <a:off x="3144593" y="4017615"/>
            <a:ext cx="2321414" cy="1447800"/>
          </a:xfrm>
          <a:prstGeom prst="curvedConnector3">
            <a:avLst/>
          </a:prstGeom>
          <a:ln w="698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/>
          <p:cNvSpPr/>
          <p:nvPr/>
        </p:nvSpPr>
        <p:spPr>
          <a:xfrm>
            <a:off x="5029200" y="5902223"/>
            <a:ext cx="1219200" cy="340526"/>
          </a:xfrm>
          <a:prstGeom prst="flowChartAlternateProcess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ular Callout 47"/>
          <p:cNvSpPr/>
          <p:nvPr/>
        </p:nvSpPr>
        <p:spPr>
          <a:xfrm flipH="1">
            <a:off x="6019800" y="3376330"/>
            <a:ext cx="2362200" cy="806557"/>
          </a:xfrm>
          <a:prstGeom prst="wedgeRectCallout">
            <a:avLst>
              <a:gd name="adj1" fmla="val 36350"/>
              <a:gd name="adj2" fmla="val 1748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Execute roll-back code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8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Speculation </a:t>
            </a:r>
            <a:r>
              <a:rPr lang="en-US" dirty="0"/>
              <a:t>Mechanism</a:t>
            </a: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22" name="Curved Connector 21"/>
          <p:cNvCxnSpPr>
            <a:stCxn id="27" idx="3"/>
          </p:cNvCxnSpPr>
          <p:nvPr/>
        </p:nvCxnSpPr>
        <p:spPr>
          <a:xfrm flipH="1" flipV="1">
            <a:off x="3096492" y="1749135"/>
            <a:ext cx="3609108" cy="4103317"/>
          </a:xfrm>
          <a:prstGeom prst="curvedConnector4">
            <a:avLst>
              <a:gd name="adj1" fmla="val -6334"/>
              <a:gd name="adj2" fmla="val 109016"/>
            </a:avLst>
          </a:prstGeom>
          <a:ln w="698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495800" y="5227904"/>
            <a:ext cx="2209800" cy="1249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29200" y="540217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= </a:t>
            </a:r>
            <a:r>
              <a:rPr lang="en-US" b="1" dirty="0" err="1" smtClean="0">
                <a:solidFill>
                  <a:srgbClr val="740000"/>
                </a:solidFill>
              </a:rPr>
              <a:t>old_Z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29200" y="587341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 </a:t>
            </a:r>
            <a:r>
              <a:rPr lang="en-US" b="1" dirty="0" err="1" smtClean="0">
                <a:solidFill>
                  <a:srgbClr val="740000"/>
                </a:solidFill>
              </a:rPr>
              <a:t>old_X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059755" y="1742920"/>
            <a:ext cx="2209800" cy="3972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82" y="1836438"/>
            <a:ext cx="545017" cy="54501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38" y="3254543"/>
            <a:ext cx="545017" cy="5450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82" y="4385678"/>
            <a:ext cx="545017" cy="54501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812482" y="26585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32156" y="399822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= Y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95942" y="5282109"/>
            <a:ext cx="6096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=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65445" y="2371116"/>
            <a:ext cx="139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40000"/>
                </a:solidFill>
              </a:rPr>
              <a:t> </a:t>
            </a:r>
            <a:r>
              <a:rPr lang="en-US" b="1" dirty="0" smtClean="0">
                <a:solidFill>
                  <a:srgbClr val="740000"/>
                </a:solidFill>
              </a:rPr>
              <a:t>   </a:t>
            </a:r>
            <a:r>
              <a:rPr lang="en-US" b="1" dirty="0" err="1" smtClean="0">
                <a:solidFill>
                  <a:srgbClr val="740000"/>
                </a:solidFill>
              </a:rPr>
              <a:t>old_X</a:t>
            </a:r>
            <a:r>
              <a:rPr lang="en-US" b="1" dirty="0" smtClean="0">
                <a:solidFill>
                  <a:srgbClr val="740000"/>
                </a:solidFill>
              </a:rPr>
              <a:t> = X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2318" y="4930695"/>
            <a:ext cx="139930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40000"/>
                </a:solidFill>
              </a:rPr>
              <a:t> </a:t>
            </a:r>
            <a:r>
              <a:rPr lang="en-US" b="1" dirty="0" smtClean="0">
                <a:solidFill>
                  <a:srgbClr val="740000"/>
                </a:solidFill>
              </a:rPr>
              <a:t>   </a:t>
            </a:r>
            <a:r>
              <a:rPr lang="en-US" b="1" dirty="0" err="1" smtClean="0">
                <a:solidFill>
                  <a:srgbClr val="740000"/>
                </a:solidFill>
              </a:rPr>
              <a:t>old_X</a:t>
            </a:r>
            <a:r>
              <a:rPr lang="en-US" b="1" dirty="0" smtClean="0">
                <a:solidFill>
                  <a:srgbClr val="740000"/>
                </a:solidFill>
              </a:rPr>
              <a:t> = Z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43" name="6-Point Star 42"/>
          <p:cNvSpPr/>
          <p:nvPr/>
        </p:nvSpPr>
        <p:spPr>
          <a:xfrm>
            <a:off x="2558477" y="3129942"/>
            <a:ext cx="1204264" cy="901732"/>
          </a:xfrm>
          <a:prstGeom prst="star6">
            <a:avLst/>
          </a:prstGeom>
          <a:noFill/>
          <a:ln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ular Callout 43"/>
          <p:cNvSpPr/>
          <p:nvPr/>
        </p:nvSpPr>
        <p:spPr>
          <a:xfrm flipH="1">
            <a:off x="4686300" y="2476209"/>
            <a:ext cx="1828800" cy="734110"/>
          </a:xfrm>
          <a:prstGeom prst="wedgeRectCallout">
            <a:avLst>
              <a:gd name="adj1" fmla="val 100851"/>
              <a:gd name="adj2" fmla="val 6127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Conflict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3762741" y="3530924"/>
            <a:ext cx="1723659" cy="1644903"/>
          </a:xfrm>
          <a:prstGeom prst="curvedConnector3">
            <a:avLst/>
          </a:prstGeom>
          <a:ln w="698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/>
          <p:cNvSpPr/>
          <p:nvPr/>
        </p:nvSpPr>
        <p:spPr>
          <a:xfrm>
            <a:off x="5029200" y="5416582"/>
            <a:ext cx="1219200" cy="340526"/>
          </a:xfrm>
          <a:prstGeom prst="flowChartAlternateProcess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Alternate Process 45"/>
          <p:cNvSpPr/>
          <p:nvPr/>
        </p:nvSpPr>
        <p:spPr>
          <a:xfrm>
            <a:off x="5029200" y="5902223"/>
            <a:ext cx="1219200" cy="340526"/>
          </a:xfrm>
          <a:prstGeom prst="flowChartAlternateProcess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Speculation </a:t>
            </a:r>
            <a:r>
              <a:rPr lang="en-US" dirty="0"/>
              <a:t>Mechanism</a:t>
            </a: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495800" y="5227904"/>
            <a:ext cx="2209800" cy="1249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29200" y="540217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= </a:t>
            </a:r>
            <a:r>
              <a:rPr lang="en-US" b="1" dirty="0" err="1" smtClean="0">
                <a:solidFill>
                  <a:srgbClr val="740000"/>
                </a:solidFill>
              </a:rPr>
              <a:t>old_Z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059755" y="1742920"/>
            <a:ext cx="2209800" cy="3972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82" y="1836438"/>
            <a:ext cx="545017" cy="54501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910" y="3254543"/>
            <a:ext cx="545017" cy="5450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82" y="4385678"/>
            <a:ext cx="545017" cy="54501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812482" y="283951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32156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= Y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37506" y="5282109"/>
            <a:ext cx="6096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=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65445" y="2486312"/>
            <a:ext cx="139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40000"/>
                </a:solidFill>
              </a:rPr>
              <a:t> </a:t>
            </a:r>
            <a:r>
              <a:rPr lang="en-US" b="1" dirty="0" smtClean="0">
                <a:solidFill>
                  <a:srgbClr val="740000"/>
                </a:solidFill>
              </a:rPr>
              <a:t>   </a:t>
            </a:r>
            <a:r>
              <a:rPr lang="en-US" b="1" dirty="0" err="1" smtClean="0">
                <a:solidFill>
                  <a:srgbClr val="740000"/>
                </a:solidFill>
              </a:rPr>
              <a:t>old_X</a:t>
            </a:r>
            <a:r>
              <a:rPr lang="en-US" b="1" dirty="0" smtClean="0">
                <a:solidFill>
                  <a:srgbClr val="740000"/>
                </a:solidFill>
              </a:rPr>
              <a:t> = X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13491" y="4930695"/>
            <a:ext cx="139930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40000"/>
                </a:solidFill>
              </a:rPr>
              <a:t> </a:t>
            </a:r>
            <a:r>
              <a:rPr lang="en-US" b="1" dirty="0" smtClean="0">
                <a:solidFill>
                  <a:srgbClr val="740000"/>
                </a:solidFill>
              </a:rPr>
              <a:t>   </a:t>
            </a:r>
            <a:r>
              <a:rPr lang="en-US" b="1" dirty="0" err="1" smtClean="0">
                <a:solidFill>
                  <a:srgbClr val="740000"/>
                </a:solidFill>
              </a:rPr>
              <a:t>old_X</a:t>
            </a:r>
            <a:r>
              <a:rPr lang="en-US" b="1" dirty="0" smtClean="0">
                <a:solidFill>
                  <a:srgbClr val="740000"/>
                </a:solidFill>
              </a:rPr>
              <a:t> = Z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44" name="Rectangular Callout 43"/>
          <p:cNvSpPr/>
          <p:nvPr/>
        </p:nvSpPr>
        <p:spPr>
          <a:xfrm flipH="1">
            <a:off x="5029200" y="3991799"/>
            <a:ext cx="1828800" cy="734110"/>
          </a:xfrm>
          <a:prstGeom prst="wedgeRectCallout">
            <a:avLst>
              <a:gd name="adj1" fmla="val 150283"/>
              <a:gd name="adj2" fmla="val 18300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All locks acquired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678627" y="1836438"/>
            <a:ext cx="845126" cy="598664"/>
          </a:xfrm>
          <a:prstGeom prst="roundRect">
            <a:avLst/>
          </a:prstGeom>
          <a:blipFill dpi="0" rotWithShape="1">
            <a:blip r:embed="rId4">
              <a:alphaModFix amt="32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29200" y="587341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X = </a:t>
            </a:r>
            <a:r>
              <a:rPr lang="en-US" b="1" dirty="0" err="1" smtClean="0">
                <a:solidFill>
                  <a:srgbClr val="740000"/>
                </a:solidFill>
              </a:rPr>
              <a:t>old_X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666712" y="3279315"/>
            <a:ext cx="845126" cy="598664"/>
          </a:xfrm>
          <a:prstGeom prst="roundRect">
            <a:avLst/>
          </a:prstGeom>
          <a:blipFill dpi="0" rotWithShape="1">
            <a:blip r:embed="rId4">
              <a:alphaModFix amt="32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694719" y="4358854"/>
            <a:ext cx="845126" cy="598664"/>
          </a:xfrm>
          <a:prstGeom prst="roundRect">
            <a:avLst/>
          </a:prstGeom>
          <a:blipFill dpi="0" rotWithShape="1">
            <a:blip r:embed="rId4">
              <a:alphaModFix amt="32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Speculation Challenges</a:t>
            </a:r>
            <a:endParaRPr lang="en-US" dirty="0"/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472459" y="3674553"/>
            <a:ext cx="1673225" cy="1151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35" idx="2"/>
          </p:cNvCxnSpPr>
          <p:nvPr/>
        </p:nvCxnSpPr>
        <p:spPr>
          <a:xfrm flipH="1">
            <a:off x="4800600" y="2733698"/>
            <a:ext cx="1167567" cy="923902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00769" y="2688669"/>
            <a:ext cx="1126326" cy="968931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88360" y="434850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= Z </a:t>
            </a:r>
            <a:endParaRPr lang="en-US" b="1" dirty="0">
              <a:solidFill>
                <a:srgbClr val="74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563" y="3705136"/>
            <a:ext cx="545017" cy="545017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5131554" y="1582497"/>
            <a:ext cx="1673225" cy="1151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95658" y="22135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40000"/>
                </a:solidFill>
              </a:rPr>
              <a:t>X</a:t>
            </a:r>
            <a:r>
              <a:rPr lang="en-US" b="1" dirty="0" smtClean="0">
                <a:solidFill>
                  <a:srgbClr val="740000"/>
                </a:solidFill>
              </a:rPr>
              <a:t> =</a:t>
            </a:r>
            <a:endParaRPr lang="en-US" b="1" dirty="0">
              <a:solidFill>
                <a:srgbClr val="7400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658" y="1613080"/>
            <a:ext cx="545017" cy="545017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2073135" y="1537468"/>
            <a:ext cx="1673225" cy="1151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637239" y="21684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Y =</a:t>
            </a:r>
            <a:endParaRPr lang="en-US" b="1" dirty="0">
              <a:solidFill>
                <a:srgbClr val="740000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39" y="1568051"/>
            <a:ext cx="545017" cy="5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Speculation Challenges</a:t>
            </a:r>
            <a:endParaRPr lang="en-US" dirty="0"/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472459" y="3674553"/>
            <a:ext cx="1673225" cy="1151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35" idx="2"/>
          </p:cNvCxnSpPr>
          <p:nvPr/>
        </p:nvCxnSpPr>
        <p:spPr>
          <a:xfrm flipH="1">
            <a:off x="4800600" y="2733698"/>
            <a:ext cx="1167567" cy="923902"/>
          </a:xfrm>
          <a:prstGeom prst="straightConnector1">
            <a:avLst/>
          </a:prstGeom>
          <a:ln w="53975">
            <a:solidFill>
              <a:schemeClr val="tx2">
                <a:alpha val="32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00769" y="2688669"/>
            <a:ext cx="1126326" cy="968931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88360" y="434850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= Z </a:t>
            </a:r>
            <a:endParaRPr lang="en-US" b="1" dirty="0">
              <a:solidFill>
                <a:srgbClr val="74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563" y="3705136"/>
            <a:ext cx="545017" cy="545017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5131554" y="1582497"/>
            <a:ext cx="1673225" cy="1151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95658" y="22135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40000">
                    <a:alpha val="27000"/>
                  </a:srgbClr>
                </a:solidFill>
              </a:rPr>
              <a:t>X</a:t>
            </a:r>
            <a:r>
              <a:rPr lang="en-US" b="1" dirty="0" smtClean="0">
                <a:solidFill>
                  <a:srgbClr val="740000">
                    <a:alpha val="27000"/>
                  </a:srgbClr>
                </a:solidFill>
              </a:rPr>
              <a:t> =</a:t>
            </a:r>
            <a:endParaRPr lang="en-US" b="1" dirty="0">
              <a:solidFill>
                <a:srgbClr val="740000">
                  <a:alpha val="27000"/>
                </a:srgbClr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658" y="1613080"/>
            <a:ext cx="545017" cy="545017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2073135" y="1537468"/>
            <a:ext cx="1673225" cy="1151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637239" y="21684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Y =</a:t>
            </a:r>
            <a:endParaRPr lang="en-US" b="1" dirty="0">
              <a:solidFill>
                <a:srgbClr val="740000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39" y="1568051"/>
            <a:ext cx="545017" cy="545017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 flipH="1">
            <a:off x="244335" y="3236727"/>
            <a:ext cx="1828800" cy="875652"/>
          </a:xfrm>
          <a:prstGeom prst="wedgeRectCallout">
            <a:avLst>
              <a:gd name="adj1" fmla="val -49149"/>
              <a:gd name="adj2" fmla="val -1262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Executed store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2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Speculation Challenges</a:t>
            </a:r>
            <a:endParaRPr lang="en-US" dirty="0"/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472459" y="3674553"/>
            <a:ext cx="1673225" cy="1151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35" idx="2"/>
          </p:cNvCxnSpPr>
          <p:nvPr/>
        </p:nvCxnSpPr>
        <p:spPr>
          <a:xfrm flipH="1">
            <a:off x="4800600" y="2733698"/>
            <a:ext cx="1167567" cy="923902"/>
          </a:xfrm>
          <a:prstGeom prst="straightConnector1">
            <a:avLst/>
          </a:prstGeom>
          <a:ln w="53975">
            <a:solidFill>
              <a:schemeClr val="tx2">
                <a:alpha val="32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00769" y="2688669"/>
            <a:ext cx="1126326" cy="968931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88360" y="44307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= Z </a:t>
            </a:r>
            <a:endParaRPr lang="en-US" b="1" dirty="0">
              <a:solidFill>
                <a:srgbClr val="74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97" y="3810000"/>
            <a:ext cx="545017" cy="427688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5131554" y="1582497"/>
            <a:ext cx="1673225" cy="1151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95658" y="22135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40000">
                    <a:alpha val="27000"/>
                  </a:srgbClr>
                </a:solidFill>
              </a:rPr>
              <a:t>X</a:t>
            </a:r>
            <a:r>
              <a:rPr lang="en-US" b="1" dirty="0" smtClean="0">
                <a:solidFill>
                  <a:srgbClr val="740000">
                    <a:alpha val="27000"/>
                  </a:srgbClr>
                </a:solidFill>
              </a:rPr>
              <a:t> =</a:t>
            </a:r>
            <a:endParaRPr lang="en-US" b="1" dirty="0">
              <a:solidFill>
                <a:srgbClr val="740000">
                  <a:alpha val="27000"/>
                </a:srgbClr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658" y="1613080"/>
            <a:ext cx="545017" cy="545017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2073135" y="1537468"/>
            <a:ext cx="1673225" cy="1151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637239" y="21684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Y =</a:t>
            </a:r>
            <a:endParaRPr lang="en-US" b="1" dirty="0">
              <a:solidFill>
                <a:srgbClr val="740000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39" y="1568051"/>
            <a:ext cx="545017" cy="545017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 flipH="1">
            <a:off x="244335" y="3236727"/>
            <a:ext cx="1828800" cy="875652"/>
          </a:xfrm>
          <a:prstGeom prst="wedgeRectCallout">
            <a:avLst>
              <a:gd name="adj1" fmla="val -49149"/>
              <a:gd name="adj2" fmla="val -1262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Executed store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7" name="6-Point Star 16"/>
          <p:cNvSpPr/>
          <p:nvPr/>
        </p:nvSpPr>
        <p:spPr>
          <a:xfrm>
            <a:off x="3810000" y="3657600"/>
            <a:ext cx="1151015" cy="838200"/>
          </a:xfrm>
          <a:prstGeom prst="star6">
            <a:avLst/>
          </a:prstGeom>
          <a:noFill/>
          <a:ln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 flipH="1">
            <a:off x="5884574" y="2922929"/>
            <a:ext cx="1828800" cy="734110"/>
          </a:xfrm>
          <a:prstGeom prst="wedgeRectCallout">
            <a:avLst>
              <a:gd name="adj1" fmla="val 100851"/>
              <a:gd name="adj2" fmla="val 6127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Conflict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1200" y="5146962"/>
            <a:ext cx="2209800" cy="14062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24600" y="53212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40000"/>
                </a:solidFill>
              </a:rPr>
              <a:t>Y = </a:t>
            </a:r>
            <a:r>
              <a:rPr lang="en-US" b="1" dirty="0" err="1" smtClean="0">
                <a:solidFill>
                  <a:srgbClr val="740000"/>
                </a:solidFill>
              </a:rPr>
              <a:t>old_Y</a:t>
            </a:r>
            <a:endParaRPr lang="en-US" b="1" dirty="0">
              <a:solidFill>
                <a:srgbClr val="740000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240675" y="5896392"/>
            <a:ext cx="1219200" cy="340526"/>
          </a:xfrm>
          <a:prstGeom prst="flowChartAlternateProcess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40000"/>
              </a:solidFill>
            </a:endParaRPr>
          </a:p>
          <a:p>
            <a:pPr algn="ctr"/>
            <a:r>
              <a:rPr lang="en-US" b="1" dirty="0">
                <a:solidFill>
                  <a:srgbClr val="740000"/>
                </a:solidFill>
              </a:rPr>
              <a:t>X</a:t>
            </a:r>
            <a:r>
              <a:rPr lang="en-US" b="1" dirty="0" smtClean="0">
                <a:solidFill>
                  <a:srgbClr val="740000"/>
                </a:solidFill>
              </a:rPr>
              <a:t> </a:t>
            </a:r>
            <a:r>
              <a:rPr lang="en-US" b="1" dirty="0">
                <a:solidFill>
                  <a:srgbClr val="740000"/>
                </a:solidFill>
              </a:rPr>
              <a:t>= </a:t>
            </a:r>
            <a:r>
              <a:rPr lang="en-US" b="1" dirty="0" err="1" smtClean="0">
                <a:solidFill>
                  <a:srgbClr val="740000"/>
                </a:solidFill>
              </a:rPr>
              <a:t>old_X</a:t>
            </a:r>
            <a:endParaRPr lang="en-US" b="1" dirty="0">
              <a:solidFill>
                <a:srgbClr val="740000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375758" y="5833857"/>
            <a:ext cx="1074525" cy="553089"/>
          </a:xfrm>
          <a:prstGeom prst="line">
            <a:avLst/>
          </a:prstGeom>
          <a:ln w="31750">
            <a:solidFill>
              <a:srgbClr val="7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440341" y="5833857"/>
            <a:ext cx="1009942" cy="553090"/>
          </a:xfrm>
          <a:prstGeom prst="line">
            <a:avLst/>
          </a:prstGeom>
          <a:ln w="31750">
            <a:solidFill>
              <a:srgbClr val="7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>
            <a:off x="4961015" y="3977644"/>
            <a:ext cx="1479326" cy="1343594"/>
          </a:xfrm>
          <a:prstGeom prst="curvedConnector3">
            <a:avLst/>
          </a:prstGeom>
          <a:ln w="698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0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to Software Transactional Memory (STM)?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parajita" pitchFamily="34" charset="0"/>
                <a:cs typeface="Aparajita" pitchFamily="34" charset="0"/>
              </a:rPr>
              <a:t>I</a:t>
            </a:r>
            <a:r>
              <a:rPr lang="en-US" sz="3600" dirty="0" smtClean="0">
                <a:latin typeface="Aparajita" pitchFamily="34" charset="0"/>
                <a:cs typeface="Aparajita" pitchFamily="34" charset="0"/>
              </a:rPr>
              <a:t>dempotent approach similar to STMs that defer stores until a transaction commits</a:t>
            </a:r>
          </a:p>
          <a:p>
            <a:r>
              <a:rPr lang="en-US" sz="3600" dirty="0" smtClean="0">
                <a:latin typeface="Aparajita" pitchFamily="34" charset="0"/>
                <a:cs typeface="Aparajita" pitchFamily="34" charset="0"/>
              </a:rPr>
              <a:t>Speculation approach similar to STMs that execute stores but </a:t>
            </a:r>
            <a:r>
              <a:rPr lang="en-US" sz="3600" i="1" dirty="0" smtClean="0">
                <a:latin typeface="Aparajita" pitchFamily="34" charset="0"/>
                <a:cs typeface="Aparajita" pitchFamily="34" charset="0"/>
              </a:rPr>
              <a:t>undo</a:t>
            </a:r>
            <a:r>
              <a:rPr lang="en-US" sz="3600" dirty="0" smtClean="0">
                <a:latin typeface="Aparajita" pitchFamily="34" charset="0"/>
                <a:cs typeface="Aparajita" pitchFamily="34" charset="0"/>
              </a:rPr>
              <a:t> them if a transaction needs to abort</a:t>
            </a:r>
            <a:endParaRPr lang="en-US" sz="36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to Software Transactional Memory (STM)?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parajita" pitchFamily="34" charset="0"/>
                <a:cs typeface="Aparajita" pitchFamily="34" charset="0"/>
              </a:rPr>
              <a:t>I</a:t>
            </a:r>
            <a:r>
              <a:rPr lang="en-US" sz="3600" dirty="0" smtClean="0">
                <a:latin typeface="Aparajita" pitchFamily="34" charset="0"/>
                <a:cs typeface="Aparajita" pitchFamily="34" charset="0"/>
              </a:rPr>
              <a:t>dempotent approach similar STMs that defer stores until a transaction commit</a:t>
            </a:r>
          </a:p>
          <a:p>
            <a:r>
              <a:rPr lang="en-US" sz="3600" dirty="0" smtClean="0">
                <a:latin typeface="Aparajita" pitchFamily="34" charset="0"/>
                <a:cs typeface="Aparajita" pitchFamily="34" charset="0"/>
              </a:rPr>
              <a:t>Speculation approach similar STMs that </a:t>
            </a:r>
            <a:r>
              <a:rPr lang="en-US" sz="3600" i="1" dirty="0" smtClean="0">
                <a:latin typeface="Aparajita" pitchFamily="34" charset="0"/>
                <a:cs typeface="Aparajita" pitchFamily="34" charset="0"/>
              </a:rPr>
              <a:t>undo</a:t>
            </a:r>
            <a:r>
              <a:rPr lang="en-US" sz="3600" dirty="0" smtClean="0">
                <a:latin typeface="Aparajita" pitchFamily="34" charset="0"/>
                <a:cs typeface="Aparajita" pitchFamily="34" charset="0"/>
              </a:rPr>
              <a:t> stores before a transaction abort</a:t>
            </a:r>
            <a:endParaRPr lang="en-US" sz="36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5" name="Vertical Scroll 4"/>
          <p:cNvSpPr/>
          <p:nvPr/>
        </p:nvSpPr>
        <p:spPr>
          <a:xfrm>
            <a:off x="1752600" y="1219200"/>
            <a:ext cx="4876800" cy="4572000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>
                <a:solidFill>
                  <a:schemeClr val="accent4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EnfoRSer</a:t>
            </a:r>
            <a:endParaRPr lang="en-US" sz="4000" b="1" dirty="0" smtClean="0">
              <a:solidFill>
                <a:schemeClr val="accent4">
                  <a:lumMod val="50000"/>
                </a:schemeClr>
              </a:solidFill>
              <a:latin typeface="Aparajita" pitchFamily="34" charset="0"/>
              <a:cs typeface="Aparajita" pitchFamily="34" charset="0"/>
            </a:endParaRPr>
          </a:p>
          <a:p>
            <a:pPr algn="ctr"/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p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rovides atomicity of  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statically bounded regions more efficiently!</a:t>
            </a:r>
          </a:p>
        </p:txBody>
      </p:sp>
    </p:spTree>
    <p:extLst>
      <p:ext uri="{BB962C8B-B14F-4D97-AF65-F5344CB8AC3E}">
        <p14:creationId xmlns:p14="http://schemas.microsoft.com/office/powerpoint/2010/main" val="1404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to Software Transactional Memory (STM)?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parajita" pitchFamily="34" charset="0"/>
                <a:cs typeface="Aparajita" pitchFamily="34" charset="0"/>
              </a:rPr>
              <a:t>I</a:t>
            </a:r>
            <a:r>
              <a:rPr lang="en-US" sz="3600" dirty="0" smtClean="0">
                <a:latin typeface="Aparajita" pitchFamily="34" charset="0"/>
                <a:cs typeface="Aparajita" pitchFamily="34" charset="0"/>
              </a:rPr>
              <a:t>dempotent approach similar STMs that defer stores until a transaction commit</a:t>
            </a:r>
          </a:p>
          <a:p>
            <a:r>
              <a:rPr lang="en-US" sz="3600" dirty="0" smtClean="0">
                <a:latin typeface="Aparajita" pitchFamily="34" charset="0"/>
                <a:cs typeface="Aparajita" pitchFamily="34" charset="0"/>
              </a:rPr>
              <a:t>Speculation approach similar STMs that </a:t>
            </a:r>
            <a:r>
              <a:rPr lang="en-US" sz="3600" i="1" dirty="0" smtClean="0">
                <a:latin typeface="Aparajita" pitchFamily="34" charset="0"/>
                <a:cs typeface="Aparajita" pitchFamily="34" charset="0"/>
              </a:rPr>
              <a:t>undo</a:t>
            </a:r>
            <a:r>
              <a:rPr lang="en-US" sz="3600" dirty="0" smtClean="0">
                <a:latin typeface="Aparajita" pitchFamily="34" charset="0"/>
                <a:cs typeface="Aparajita" pitchFamily="34" charset="0"/>
              </a:rPr>
              <a:t> stores before a transaction abort</a:t>
            </a:r>
            <a:endParaRPr lang="en-US" sz="36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5" name="Vertical Scroll 4"/>
          <p:cNvSpPr/>
          <p:nvPr/>
        </p:nvSpPr>
        <p:spPr>
          <a:xfrm>
            <a:off x="1752600" y="1219200"/>
            <a:ext cx="4876800" cy="4572000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chemeClr val="accent4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EnfoRSer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Aparajita" pitchFamily="34" charset="0"/>
              <a:cs typeface="Aparajita" pitchFamily="34" charset="0"/>
            </a:endParaRPr>
          </a:p>
          <a:p>
            <a:pPr algn="ctr"/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provides atomicity of  statically bounded regions more efficiently!</a:t>
            </a:r>
          </a:p>
        </p:txBody>
      </p:sp>
      <p:sp>
        <p:nvSpPr>
          <p:cNvPr id="6" name="Rectangular Callout 5"/>
          <p:cNvSpPr/>
          <p:nvPr/>
        </p:nvSpPr>
        <p:spPr>
          <a:xfrm flipH="1">
            <a:off x="6477000" y="3276600"/>
            <a:ext cx="1828800" cy="963271"/>
          </a:xfrm>
          <a:prstGeom prst="wedgeRectCallout">
            <a:avLst>
              <a:gd name="adj1" fmla="val 72442"/>
              <a:gd name="adj2" fmla="val 2244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Bounded regions: efficient code generation 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 flipH="1">
            <a:off x="6477000" y="4572000"/>
            <a:ext cx="1828800" cy="963271"/>
          </a:xfrm>
          <a:prstGeom prst="wedgeRectCallout">
            <a:avLst>
              <a:gd name="adj1" fmla="val 71306"/>
              <a:gd name="adj2" fmla="val -2070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Short regions: conservative conflict detection 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     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1373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3200400"/>
            <a:ext cx="220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init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= true;</a:t>
            </a:r>
          </a:p>
          <a:p>
            <a:endParaRPr lang="en-US" sz="2800" b="1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b="1" dirty="0">
              <a:latin typeface="Aparajita" pitchFamily="34" charset="0"/>
              <a:cs typeface="Aparajita" pitchFamily="34" charset="0"/>
            </a:endParaRPr>
          </a:p>
          <a:p>
            <a:endParaRPr lang="en-US" sz="2800" b="1" dirty="0"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a = new A();</a:t>
            </a:r>
          </a:p>
          <a:p>
            <a:endParaRPr lang="en-US" sz="2800" b="1" dirty="0">
              <a:latin typeface="Aparajita" pitchFamily="34" charset="0"/>
              <a:cs typeface="Aparajita" pitchFamily="34" charset="0"/>
            </a:endParaRPr>
          </a:p>
          <a:p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9086" y="3657600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if (init)</a:t>
            </a:r>
          </a:p>
          <a:p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   </a:t>
            </a:r>
            <a:r>
              <a:rPr lang="en-US" sz="2800" b="1" dirty="0" err="1" smtClean="0">
                <a:latin typeface="Aparajita" pitchFamily="34" charset="0"/>
                <a:cs typeface="Aparajita" pitchFamily="34" charset="0"/>
              </a:rPr>
              <a:t>a.field</a:t>
            </a: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++;</a:t>
            </a:r>
          </a:p>
          <a:p>
            <a:endParaRPr lang="en-US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943600" y="1509961"/>
            <a:ext cx="2133600" cy="1833541"/>
          </a:xfrm>
          <a:prstGeom prst="cloudCallout">
            <a:avLst>
              <a:gd name="adj1" fmla="val -21482"/>
              <a:gd name="adj2" fmla="val 9272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77395" y="1905000"/>
            <a:ext cx="1683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Null dereference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79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Evaluation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05000"/>
            <a:ext cx="4000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parajita" pitchFamily="34" charset="0"/>
                <a:cs typeface="Aparajita" pitchFamily="34" charset="0"/>
              </a:rPr>
              <a:t>Developed in Jikes RVM 3.1.3</a:t>
            </a:r>
          </a:p>
          <a:p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Code publicly available 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on Jikes RVM Research Archive</a:t>
            </a:r>
          </a:p>
          <a:p>
            <a:pPr marL="1143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558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parajita" pitchFamily="34" charset="0"/>
                <a:cs typeface="Aparajita" pitchFamily="34" charset="0"/>
              </a:rPr>
              <a:t>Benchmarks</a:t>
            </a:r>
          </a:p>
          <a:p>
            <a:pPr lvl="1"/>
            <a:r>
              <a:rPr lang="en-US" sz="3200" dirty="0">
                <a:latin typeface="Aparajita" pitchFamily="34" charset="0"/>
                <a:cs typeface="Aparajita" pitchFamily="34" charset="0"/>
              </a:rPr>
              <a:t>DaCapo 2006,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9.12-bach</a:t>
            </a:r>
          </a:p>
          <a:p>
            <a:pPr lvl="1"/>
            <a:r>
              <a:rPr lang="en-US" sz="3200" dirty="0">
                <a:latin typeface="Aparajita" pitchFamily="34" charset="0"/>
                <a:cs typeface="Aparajita" pitchFamily="34" charset="0"/>
              </a:rPr>
              <a:t>F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ixed-workload versions of 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SPECjbb2000 and SPECjbb2005</a:t>
            </a:r>
          </a:p>
          <a:p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Platform</a:t>
            </a:r>
          </a:p>
          <a:p>
            <a:pPr lvl="1"/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AMD 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Opteron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system: 32 cores</a:t>
            </a:r>
            <a:endParaRPr lang="en-US" sz="32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Whole-Program </a:t>
            </a:r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>
                <a:latin typeface="Aparajita" pitchFamily="34" charset="0"/>
                <a:cs typeface="Aparajita" pitchFamily="34" charset="0"/>
              </a:rPr>
              <a:t>Remove instrumentation from data-race-free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accesses</a:t>
            </a:r>
          </a:p>
          <a:p>
            <a:pPr marL="114300" indent="0">
              <a:buNone/>
            </a:pP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[</a:t>
            </a:r>
            <a:r>
              <a:rPr lang="en-US" sz="3200" dirty="0" err="1" smtClean="0">
                <a:latin typeface="Aparajita" pitchFamily="34" charset="0"/>
                <a:cs typeface="Aparajita" pitchFamily="34" charset="0"/>
              </a:rPr>
              <a:t>Naik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et al.’s 2006 race detection algorithm,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Chord]</a:t>
            </a:r>
            <a:endParaRPr lang="en-US" sz="3200" dirty="0">
              <a:latin typeface="Aparajita" pitchFamily="34" charset="0"/>
              <a:cs typeface="Aparajita" pitchFamily="34" charset="0"/>
            </a:endParaRPr>
          </a:p>
          <a:p>
            <a:pPr marL="411480" lvl="1" indent="0">
              <a:buNone/>
            </a:pPr>
            <a:endParaRPr lang="en-US" sz="32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7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9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09918162"/>
              </p:ext>
            </p:extLst>
          </p:nvPr>
        </p:nvGraphicFramePr>
        <p:xfrm>
          <a:off x="169262" y="1467645"/>
          <a:ext cx="9695057" cy="4258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itle 6"/>
          <p:cNvSpPr txBox="1">
            <a:spLocks/>
          </p:cNvSpPr>
          <p:nvPr/>
        </p:nvSpPr>
        <p:spPr>
          <a:xfrm>
            <a:off x="304800" y="128155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200" b="1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dirty="0" smtClean="0">
                <a:latin typeface="Aparajita" pitchFamily="34" charset="0"/>
                <a:cs typeface="Aparajita" pitchFamily="34" charset="0"/>
              </a:rPr>
              <a:t>EnfoRSer: Run-time Performance</a:t>
            </a:r>
            <a:endParaRPr lang="en-US" sz="4400" b="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-90055" y="1523993"/>
            <a:ext cx="492443" cy="35075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% overhead over unmodified JVM</a:t>
            </a:r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657600" y="2286000"/>
            <a:ext cx="2971800" cy="1219200"/>
          </a:xfrm>
          <a:prstGeom prst="wedgeRoundRectCallout">
            <a:avLst>
              <a:gd name="adj1" fmla="val 95767"/>
              <a:gd name="adj2" fmla="val 10408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32% overhead on average</a:t>
            </a:r>
            <a:endParaRPr lang="en-US" sz="2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6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9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20277978"/>
              </p:ext>
            </p:extLst>
          </p:nvPr>
        </p:nvGraphicFramePr>
        <p:xfrm>
          <a:off x="169262" y="1463964"/>
          <a:ext cx="9695057" cy="4258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itle 6"/>
          <p:cNvSpPr txBox="1">
            <a:spLocks/>
          </p:cNvSpPr>
          <p:nvPr/>
        </p:nvSpPr>
        <p:spPr>
          <a:xfrm>
            <a:off x="304800" y="128155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200" b="1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dirty="0">
                <a:latin typeface="Aparajita" pitchFamily="34" charset="0"/>
                <a:cs typeface="Aparajita" pitchFamily="34" charset="0"/>
              </a:rPr>
              <a:t>EnfoRSer: Run-time Performance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-90055" y="1523993"/>
            <a:ext cx="492443" cy="35075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% overhead over unmodified JVM</a:t>
            </a:r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114801" y="2743200"/>
            <a:ext cx="2635826" cy="1295400"/>
          </a:xfrm>
          <a:prstGeom prst="wedgeRoundRectCallout">
            <a:avLst>
              <a:gd name="adj1" fmla="val 105868"/>
              <a:gd name="adj2" fmla="val 6469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27% overhead on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average</a:t>
            </a:r>
            <a:endParaRPr lang="en-US" sz="2200" b="1" dirty="0">
              <a:solidFill>
                <a:schemeClr val="accent5">
                  <a:lumMod val="50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9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4982218"/>
              </p:ext>
            </p:extLst>
          </p:nvPr>
        </p:nvGraphicFramePr>
        <p:xfrm>
          <a:off x="169262" y="1463964"/>
          <a:ext cx="9695057" cy="4258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itle 6"/>
          <p:cNvSpPr txBox="1">
            <a:spLocks/>
          </p:cNvSpPr>
          <p:nvPr/>
        </p:nvSpPr>
        <p:spPr>
          <a:xfrm>
            <a:off x="304800" y="128155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200" b="1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dirty="0">
                <a:latin typeface="Aparajita" pitchFamily="34" charset="0"/>
                <a:cs typeface="Aparajita" pitchFamily="34" charset="0"/>
              </a:rPr>
              <a:t>EnfoRSer: Run-time Performance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-90055" y="1523993"/>
            <a:ext cx="492443" cy="35075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% overhead over unmodified JVM</a:t>
            </a:r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429000" y="1447800"/>
            <a:ext cx="3200400" cy="1066800"/>
          </a:xfrm>
          <a:prstGeom prst="wedgeRoundRectCallout">
            <a:avLst>
              <a:gd name="adj1" fmla="val 82602"/>
              <a:gd name="adj2" fmla="val 1885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accent5">
                  <a:lumMod val="50000"/>
                </a:schemeClr>
              </a:solidFill>
              <a:latin typeface="Aparajita" pitchFamily="34" charset="0"/>
              <a:cs typeface="Aparajita" pitchFamily="34" charset="0"/>
            </a:endParaRPr>
          </a:p>
          <a:p>
            <a:pPr algn="ctr"/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pjbb2005, over 100% overhead</a:t>
            </a:r>
          </a:p>
          <a:p>
            <a:pPr algn="ctr"/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Cao et al., </a:t>
            </a:r>
            <a:r>
              <a:rPr lang="en-US" sz="2200" b="1" dirty="0" err="1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WoDet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 2014</a:t>
            </a:r>
          </a:p>
          <a:p>
            <a:pPr algn="ctr"/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59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9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61673539"/>
              </p:ext>
            </p:extLst>
          </p:nvPr>
        </p:nvGraphicFramePr>
        <p:xfrm>
          <a:off x="169863" y="1462812"/>
          <a:ext cx="9694862" cy="4259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itle 6"/>
          <p:cNvSpPr txBox="1">
            <a:spLocks/>
          </p:cNvSpPr>
          <p:nvPr/>
        </p:nvSpPr>
        <p:spPr>
          <a:xfrm>
            <a:off x="304800" y="128155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200" b="1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dirty="0">
                <a:latin typeface="Aparajita" pitchFamily="34" charset="0"/>
                <a:cs typeface="Aparajita" pitchFamily="34" charset="0"/>
              </a:rPr>
              <a:t>EnfoRSer: Run-time Performance</a:t>
            </a:r>
          </a:p>
        </p:txBody>
      </p:sp>
      <p:sp>
        <p:nvSpPr>
          <p:cNvPr id="13" name="TextBox 3"/>
          <p:cNvSpPr txBox="1"/>
          <p:nvPr/>
        </p:nvSpPr>
        <p:spPr>
          <a:xfrm>
            <a:off x="-90055" y="1523993"/>
            <a:ext cx="492443" cy="35075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% overhead over unmodified JVM</a:t>
            </a:r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191000" y="1447800"/>
            <a:ext cx="3200400" cy="1066800"/>
          </a:xfrm>
          <a:prstGeom prst="wedgeRoundRectCallout">
            <a:avLst>
              <a:gd name="adj1" fmla="val 75459"/>
              <a:gd name="adj2" fmla="val 15716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53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% overhead on average (speculation via log)</a:t>
            </a:r>
          </a:p>
        </p:txBody>
      </p:sp>
    </p:spTree>
    <p:extLst>
      <p:ext uri="{BB962C8B-B14F-4D97-AF65-F5344CB8AC3E}">
        <p14:creationId xmlns:p14="http://schemas.microsoft.com/office/powerpoint/2010/main" val="228718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/>
          <p:cNvSpPr txBox="1">
            <a:spLocks/>
          </p:cNvSpPr>
          <p:nvPr/>
        </p:nvSpPr>
        <p:spPr>
          <a:xfrm>
            <a:off x="304800" y="380993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200" b="1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dirty="0">
                <a:latin typeface="Aparajita" pitchFamily="34" charset="0"/>
                <a:cs typeface="Aparajita" pitchFamily="34" charset="0"/>
              </a:rPr>
              <a:t>EnfoRSer: Run-time </a:t>
            </a:r>
            <a:r>
              <a:rPr lang="en-US" sz="4400" b="0" dirty="0" smtClean="0">
                <a:latin typeface="Aparajita" pitchFamily="34" charset="0"/>
                <a:cs typeface="Aparajita" pitchFamily="34" charset="0"/>
              </a:rPr>
              <a:t>Performance</a:t>
            </a:r>
          </a:p>
          <a:p>
            <a:r>
              <a:rPr lang="en-US" sz="4400" b="0" dirty="0" smtClean="0">
                <a:latin typeface="Aparajita" pitchFamily="34" charset="0"/>
                <a:cs typeface="Aparajita" pitchFamily="34" charset="0"/>
              </a:rPr>
              <a:t>with and without static race detection</a:t>
            </a:r>
            <a:endParaRPr lang="en-US" sz="4400" b="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338888" y="1536686"/>
            <a:ext cx="492443" cy="35075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% overhead over unmodified JVM</a:t>
            </a:r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  <p:graphicFrame>
        <p:nvGraphicFramePr>
          <p:cNvPr id="7" name="Content Placeholder 5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54014527"/>
              </p:ext>
            </p:extLst>
          </p:nvPr>
        </p:nvGraphicFramePr>
        <p:xfrm>
          <a:off x="617537" y="1523993"/>
          <a:ext cx="7307263" cy="484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47800" y="5181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eomean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 race </a:t>
            </a:r>
            <a:r>
              <a:rPr lang="en-US" dirty="0" err="1" smtClean="0"/>
              <a:t>det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67100" y="5181600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eomean</a:t>
            </a:r>
            <a:endParaRPr lang="en-US" dirty="0" smtClean="0"/>
          </a:p>
          <a:p>
            <a:r>
              <a:rPr lang="en-US" dirty="0" smtClean="0"/>
              <a:t>w/o race </a:t>
            </a:r>
            <a:r>
              <a:rPr lang="en-US" dirty="0" err="1" smtClean="0"/>
              <a:t>det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Concurrency Errors Avoidance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574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4000" dirty="0" smtClean="0">
                <a:latin typeface="Aparajita" pitchFamily="34" charset="0"/>
                <a:cs typeface="Aparajita" pitchFamily="34" charset="0"/>
              </a:rPr>
              <a:t>SBRS’s potential to eliminate concurrency bugs exposed on relaxed memory models</a:t>
            </a:r>
            <a:endParaRPr lang="en-US" sz="4000" dirty="0" smtClean="0"/>
          </a:p>
          <a:p>
            <a:pPr marL="411480" lvl="1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970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DRF0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latin typeface="Aparajita" pitchFamily="34" charset="0"/>
                <a:cs typeface="Aparajita" pitchFamily="34" charset="0"/>
              </a:rPr>
              <a:t>Atomicity of synchronization-free regions for data-race-free programs</a:t>
            </a:r>
          </a:p>
          <a:p>
            <a:r>
              <a:rPr lang="en-US" sz="3400" dirty="0" smtClean="0">
                <a:latin typeface="Aparajita" pitchFamily="34" charset="0"/>
                <a:cs typeface="Aparajita" pitchFamily="34" charset="0"/>
              </a:rPr>
              <a:t>Data races - no semantics</a:t>
            </a:r>
          </a:p>
          <a:p>
            <a:r>
              <a:rPr lang="en-US" sz="3400" dirty="0" smtClean="0">
                <a:latin typeface="Aparajita" pitchFamily="34" charset="0"/>
                <a:cs typeface="Aparajita" pitchFamily="34" charset="0"/>
              </a:rPr>
              <a:t>C++, Java follow variants of DRF0</a:t>
            </a:r>
          </a:p>
          <a:p>
            <a:endParaRPr lang="en-US" sz="3400" dirty="0">
              <a:latin typeface="Aparajita" pitchFamily="34" charset="0"/>
              <a:cs typeface="Aparajita" pitchFamily="34" charset="0"/>
            </a:endParaRPr>
          </a:p>
          <a:p>
            <a:pPr marL="2103120" lvl="8" indent="0">
              <a:buNone/>
            </a:pPr>
            <a:r>
              <a:rPr lang="en-US" sz="3200" dirty="0">
                <a:latin typeface="Aparajita" pitchFamily="34" charset="0"/>
                <a:cs typeface="Aparajita" pitchFamily="34" charset="0"/>
              </a:rPr>
              <a:t>– </a:t>
            </a:r>
            <a:r>
              <a:rPr lang="en-US" sz="3200" dirty="0" err="1" smtClean="0">
                <a:latin typeface="Aparajita" pitchFamily="34" charset="0"/>
                <a:cs typeface="Aparajita" pitchFamily="34" charset="0"/>
              </a:rPr>
              <a:t>Adve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 and Hill, ISCA, 1990</a:t>
            </a:r>
          </a:p>
          <a:p>
            <a:endParaRPr lang="en-US" sz="32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3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Concurrency Errors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310473"/>
              </p:ext>
            </p:extLst>
          </p:nvPr>
        </p:nvGraphicFramePr>
        <p:xfrm>
          <a:off x="457200" y="1600200"/>
          <a:ext cx="76200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DRF0 (AM)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hsqldb6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Infinite loop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Correct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sunflow9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Null pointer exception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jbb2000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Corrupt output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Corrupt output</a:t>
                      </a:r>
                      <a:endParaRPr 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jbb2000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Infinite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loop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dirty="0" smtClean="0"/>
                        <a:t>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Infinite loop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lufact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Infinite loop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moldyn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Infinite loop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raytracer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Fails validation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Fails validation</a:t>
                      </a:r>
                      <a:endParaRPr 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362200" y="1524000"/>
            <a:ext cx="1905000" cy="3733800"/>
          </a:xfrm>
          <a:prstGeom prst="roundRect">
            <a:avLst/>
          </a:prstGeom>
          <a:noFill/>
          <a:ln w="53975">
            <a:solidFill>
              <a:srgbClr val="6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5486400"/>
            <a:ext cx="7457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AM = Adversarial 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Memory, Flanagan and Freund, PLDI 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2010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Concurrency Errors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934714"/>
              </p:ext>
            </p:extLst>
          </p:nvPr>
        </p:nvGraphicFramePr>
        <p:xfrm>
          <a:off x="457200" y="1600200"/>
          <a:ext cx="76200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DRF0(AM)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hsqldb6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Infinite loop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Correct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sunflow9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Null pointer exception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jbb2000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Corrupt output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Corrupt output</a:t>
                      </a:r>
                      <a:endParaRPr 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jbb2000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Infinite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loop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dirty="0" smtClean="0"/>
                        <a:t>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Infinite loop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lufact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Infinite loop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moldyn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Infinite loop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raytracer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Fails validation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Fails validation</a:t>
                      </a:r>
                      <a:endParaRPr 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33400" y="5486400"/>
            <a:ext cx="7457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AM = Adversarial 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Memory, Flanagan and Freund, PLDI 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2010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1000" y="1600200"/>
            <a:ext cx="1981200" cy="3657600"/>
          </a:xfrm>
          <a:prstGeom prst="roundRect">
            <a:avLst/>
          </a:prstGeom>
          <a:noFill/>
          <a:ln w="53975">
            <a:solidFill>
              <a:srgbClr val="6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Concurrency Errors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460637"/>
              </p:ext>
            </p:extLst>
          </p:nvPr>
        </p:nvGraphicFramePr>
        <p:xfrm>
          <a:off x="457200" y="1600200"/>
          <a:ext cx="76200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hsqldb6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Infinite loop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Correct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sunflow9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Null pointer exception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jbb2000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Corrupt output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Corrupt output</a:t>
                      </a:r>
                      <a:endParaRPr 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jbb2000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Infinite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loop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dirty="0" smtClean="0"/>
                        <a:t>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Infinite loop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lufact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Infinite loop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moldyn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Infinite loop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raytracer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Fails validation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Fails validation</a:t>
                      </a:r>
                      <a:endParaRPr 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33400" y="5486400"/>
            <a:ext cx="7457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AM = Adversarial 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Memory, Flanagan and Freund, PLDI 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2010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9" name="Vertical Scroll 8"/>
          <p:cNvSpPr/>
          <p:nvPr/>
        </p:nvSpPr>
        <p:spPr>
          <a:xfrm>
            <a:off x="609600" y="1177637"/>
            <a:ext cx="4191000" cy="4876800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Avoids all the errors exposed by AM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.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58345" y="1600200"/>
            <a:ext cx="1905000" cy="3657600"/>
          </a:xfrm>
          <a:prstGeom prst="roundRect">
            <a:avLst/>
          </a:prstGeom>
          <a:noFill/>
          <a:ln w="53975">
            <a:solidFill>
              <a:srgbClr val="6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1" dirty="0" smtClean="0">
                <a:latin typeface="Aparajita" pitchFamily="34" charset="0"/>
                <a:cs typeface="Aparajita" pitchFamily="34" charset="0"/>
              </a:rPr>
              <a:t>Checks conflicts in bounded region</a:t>
            </a:r>
          </a:p>
          <a:p>
            <a:pPr marL="411480" lvl="1" indent="0"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DRFx, Marino et al., PLDI 2010</a:t>
            </a:r>
          </a:p>
          <a:p>
            <a:r>
              <a:rPr lang="en-US" sz="2400" i="1" dirty="0" smtClean="0">
                <a:latin typeface="Aparajita" pitchFamily="34" charset="0"/>
                <a:cs typeface="Aparajita" pitchFamily="34" charset="0"/>
              </a:rPr>
              <a:t>Checks conflicts in synchronization-free regions</a:t>
            </a:r>
          </a:p>
          <a:p>
            <a:pPr marL="411480" lvl="1" indent="0"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Conflict Exceptions, Lucia 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et al.,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ISCA 2010</a:t>
            </a:r>
          </a:p>
          <a:p>
            <a:r>
              <a:rPr lang="en-US" sz="2400" i="1" dirty="0">
                <a:latin typeface="Aparajita" pitchFamily="34" charset="0"/>
                <a:cs typeface="Aparajita" pitchFamily="34" charset="0"/>
              </a:rPr>
              <a:t>Enforces atomicity of bounded regions</a:t>
            </a:r>
          </a:p>
          <a:p>
            <a:pPr marL="411480" lvl="1" indent="0">
              <a:buNone/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Bulk Compiler, </a:t>
            </a:r>
            <a:r>
              <a:rPr lang="en-US" sz="2400" dirty="0" err="1">
                <a:latin typeface="Aparajita" pitchFamily="34" charset="0"/>
                <a:cs typeface="Aparajita" pitchFamily="34" charset="0"/>
              </a:rPr>
              <a:t>Ahn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 et al., MICRO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2009</a:t>
            </a:r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r>
              <a:rPr lang="en-US" sz="2400" i="1" dirty="0" smtClean="0">
                <a:latin typeface="Aparajita" pitchFamily="34" charset="0"/>
                <a:cs typeface="Aparajita" pitchFamily="34" charset="0"/>
              </a:rPr>
              <a:t>Enforces atomicity of synchronization free regions</a:t>
            </a:r>
          </a:p>
          <a:p>
            <a:pPr marL="411480" lvl="1" indent="0"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… and region serializability for all, Ouyang 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et al., </a:t>
            </a:r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HotPar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2013 </a:t>
            </a:r>
          </a:p>
          <a:p>
            <a:pPr marL="411480" lvl="1" indent="0"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pPr lvl="1"/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pPr lvl="1"/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 lvl="1"/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pPr lvl="1"/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pPr marL="411480" lvl="1" indent="0"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pPr marL="411480" lvl="1" indent="0">
              <a:buNone/>
            </a:pP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 marL="411480" lvl="1" indent="0"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pPr marL="411480" lvl="1" indent="0"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pPr marL="411480" lvl="1" indent="0">
              <a:buNone/>
            </a:pP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 marL="114300" indent="0">
              <a:buNone/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	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324600" y="827810"/>
            <a:ext cx="2590800" cy="914400"/>
          </a:xfrm>
          <a:prstGeom prst="wedgeRoundRectCallout">
            <a:avLst>
              <a:gd name="adj1" fmla="val -22156"/>
              <a:gd name="adj2" fmla="val 15002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Requires customized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hardware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5257800" y="1257300"/>
            <a:ext cx="1769918" cy="2971800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6400800" y="3435930"/>
            <a:ext cx="2590800" cy="914400"/>
          </a:xfrm>
          <a:prstGeom prst="wedgeRoundRectCallout">
            <a:avLst>
              <a:gd name="adj1" fmla="val -57050"/>
              <a:gd name="adj2" fmla="val 8865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Requires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additional cores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ular Callout 15"/>
          <p:cNvSpPr/>
          <p:nvPr/>
        </p:nvSpPr>
        <p:spPr>
          <a:xfrm rot="16200000">
            <a:off x="3491787" y="2092993"/>
            <a:ext cx="45719" cy="585510"/>
          </a:xfrm>
          <a:prstGeom prst="wedgeRectCallout">
            <a:avLst>
              <a:gd name="adj1" fmla="val -2511416"/>
              <a:gd name="adj2" fmla="val 23807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8"/>
            <a:ext cx="7620000" cy="1143000"/>
          </a:xfrm>
        </p:spPr>
        <p:txBody>
          <a:bodyPr/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Conclusion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49139" y="2001980"/>
            <a:ext cx="0" cy="3733800"/>
          </a:xfrm>
          <a:prstGeom prst="line">
            <a:avLst/>
          </a:prstGeom>
          <a:ln w="38100" cmpd="sng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749139" y="5742707"/>
            <a:ext cx="5181600" cy="0"/>
          </a:xfrm>
          <a:prstGeom prst="line">
            <a:avLst/>
          </a:prstGeom>
          <a:ln w="38100" cmpd="sng">
            <a:solidFill>
              <a:schemeClr val="tx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1327" y="3260860"/>
            <a:ext cx="677108" cy="19566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2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Run-time cost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139" y="5888180"/>
            <a:ext cx="1305165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32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Strength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94" y="4790207"/>
            <a:ext cx="938706" cy="536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625228"/>
            <a:ext cx="938706" cy="542499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4565072" y="3528337"/>
            <a:ext cx="2521527" cy="769969"/>
          </a:xfrm>
          <a:prstGeom prst="wedgeRectCallout">
            <a:avLst>
              <a:gd name="adj1" fmla="val 19751"/>
              <a:gd name="adj2" fmla="val 49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Statically Bounded Region Serializability</a:t>
            </a:r>
            <a:endParaRPr lang="en-US" sz="20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pPr algn="ctr"/>
            <a:endParaRPr lang="en-US" sz="20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8" name="Horizontal Scroll 17"/>
          <p:cNvSpPr/>
          <p:nvPr/>
        </p:nvSpPr>
        <p:spPr>
          <a:xfrm>
            <a:off x="1936203" y="678870"/>
            <a:ext cx="3702597" cy="2667000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b="1" dirty="0">
              <a:solidFill>
                <a:srgbClr val="675E47"/>
              </a:solidFill>
              <a:latin typeface="Aparajita" pitchFamily="34" charset="0"/>
              <a:cs typeface="Aparajita" pitchFamily="34" charset="0"/>
            </a:endParaRPr>
          </a:p>
          <a:p>
            <a:endParaRPr lang="en-US" sz="2200" b="1" dirty="0">
              <a:solidFill>
                <a:srgbClr val="675E47"/>
              </a:solidFill>
              <a:latin typeface="Aparajita" pitchFamily="34" charset="0"/>
              <a:cs typeface="Aparajita" pitchFamily="34" charset="0"/>
            </a:endParaRPr>
          </a:p>
          <a:p>
            <a:endParaRPr lang="en-US" sz="2200" b="1" dirty="0" smtClean="0">
              <a:solidFill>
                <a:srgbClr val="675E47"/>
              </a:solidFill>
              <a:latin typeface="Aparajita" pitchFamily="34" charset="0"/>
              <a:cs typeface="Aparajita" pitchFamily="34" charset="0"/>
            </a:endParaRPr>
          </a:p>
          <a:p>
            <a:r>
              <a:rPr lang="en-US" sz="2200" b="1" dirty="0" smtClean="0">
                <a:solidFill>
                  <a:srgbClr val="675E47"/>
                </a:solidFill>
                <a:latin typeface="Aparajita" pitchFamily="34" charset="0"/>
                <a:cs typeface="Aparajita" pitchFamily="34" charset="0"/>
              </a:rPr>
              <a:t>EnfoRSer</a:t>
            </a:r>
            <a:r>
              <a:rPr lang="en-US" sz="2200" b="1" dirty="0">
                <a:solidFill>
                  <a:srgbClr val="675E47"/>
                </a:solidFill>
                <a:latin typeface="Aparajita" pitchFamily="34" charset="0"/>
                <a:cs typeface="Aparajita" pitchFamily="34" charset="0"/>
              </a:rPr>
              <a:t>: An </a:t>
            </a:r>
            <a:r>
              <a:rPr lang="en-US" sz="2200" b="1" dirty="0" smtClean="0">
                <a:solidFill>
                  <a:srgbClr val="675E47"/>
                </a:solidFill>
                <a:latin typeface="Aparajita" pitchFamily="34" charset="0"/>
                <a:cs typeface="Aparajita" pitchFamily="34" charset="0"/>
              </a:rPr>
              <a:t>analysis </a:t>
            </a:r>
            <a:r>
              <a:rPr lang="en-US" sz="2200" b="1" dirty="0">
                <a:solidFill>
                  <a:srgbClr val="675E47"/>
                </a:solidFill>
                <a:latin typeface="Aparajita" pitchFamily="34" charset="0"/>
                <a:cs typeface="Aparajita" pitchFamily="34" charset="0"/>
              </a:rPr>
              <a:t>to enforce SBRS practically</a:t>
            </a:r>
          </a:p>
          <a:p>
            <a:endParaRPr lang="en-US" sz="2200" b="1" dirty="0">
              <a:solidFill>
                <a:srgbClr val="675E47"/>
              </a:solidFill>
              <a:latin typeface="Aparajita" pitchFamily="34" charset="0"/>
              <a:cs typeface="Aparajita" pitchFamily="34" charset="0"/>
            </a:endParaRPr>
          </a:p>
          <a:p>
            <a:r>
              <a:rPr lang="en-US" sz="2200" b="1" dirty="0" smtClean="0">
                <a:solidFill>
                  <a:srgbClr val="675E47"/>
                </a:solidFill>
                <a:latin typeface="Aparajita" pitchFamily="34" charset="0"/>
                <a:cs typeface="Aparajita" pitchFamily="34" charset="0"/>
              </a:rPr>
              <a:t>Evaluation</a:t>
            </a:r>
            <a:r>
              <a:rPr lang="en-US" sz="2200" b="1" dirty="0">
                <a:solidFill>
                  <a:srgbClr val="675E47"/>
                </a:solidFill>
                <a:latin typeface="Aparajita" pitchFamily="34" charset="0"/>
                <a:cs typeface="Aparajita" pitchFamily="34" charset="0"/>
              </a:rPr>
              <a:t>: L</a:t>
            </a:r>
            <a:r>
              <a:rPr lang="en-US" sz="2200" b="1" dirty="0" smtClean="0">
                <a:solidFill>
                  <a:srgbClr val="675E47"/>
                </a:solidFill>
                <a:latin typeface="Aparajita" pitchFamily="34" charset="0"/>
                <a:cs typeface="Aparajita" pitchFamily="34" charset="0"/>
              </a:rPr>
              <a:t>ow run-time </a:t>
            </a:r>
            <a:r>
              <a:rPr lang="en-US" sz="2200" b="1" dirty="0">
                <a:solidFill>
                  <a:srgbClr val="675E47"/>
                </a:solidFill>
                <a:latin typeface="Aparajita" pitchFamily="34" charset="0"/>
                <a:cs typeface="Aparajita" pitchFamily="34" charset="0"/>
              </a:rPr>
              <a:t>cost, </a:t>
            </a:r>
            <a:r>
              <a:rPr lang="en-US" sz="2200" b="1" dirty="0" smtClean="0">
                <a:solidFill>
                  <a:srgbClr val="675E47"/>
                </a:solidFill>
                <a:latin typeface="Aparajita" pitchFamily="34" charset="0"/>
                <a:cs typeface="Aparajita" pitchFamily="34" charset="0"/>
              </a:rPr>
              <a:t>eliminates real bugs</a:t>
            </a:r>
            <a:endParaRPr lang="en-US" sz="2200" b="1" dirty="0">
              <a:solidFill>
                <a:srgbClr val="675E47"/>
              </a:solidFill>
              <a:latin typeface="Aparajita" pitchFamily="34" charset="0"/>
              <a:cs typeface="Aparajita" pitchFamily="34" charset="0"/>
            </a:endParaRPr>
          </a:p>
          <a:p>
            <a:endParaRPr lang="en-US" sz="2200" b="1" dirty="0">
              <a:solidFill>
                <a:srgbClr val="675E47"/>
              </a:solidFill>
              <a:latin typeface="Aparajita" pitchFamily="34" charset="0"/>
              <a:cs typeface="Aparajita" pitchFamily="34" charset="0"/>
            </a:endParaRPr>
          </a:p>
          <a:p>
            <a:endParaRPr lang="en-US" sz="2200" b="1" dirty="0">
              <a:solidFill>
                <a:srgbClr val="675E47"/>
              </a:solidFill>
              <a:latin typeface="Aparajita" pitchFamily="34" charset="0"/>
              <a:cs typeface="Aparajita" pitchFamily="34" charset="0"/>
            </a:endParaRPr>
          </a:p>
          <a:p>
            <a:endParaRPr lang="en-US" sz="2200" b="1" dirty="0">
              <a:solidFill>
                <a:srgbClr val="675E47"/>
              </a:solidFill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362200"/>
            <a:ext cx="2462581" cy="8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Stronger Memory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974" y="1371600"/>
            <a:ext cx="7620000" cy="4800600"/>
          </a:xfrm>
        </p:spPr>
        <p:txBody>
          <a:bodyPr>
            <a:normAutofit lnSpcReduction="10000"/>
          </a:bodyPr>
          <a:lstStyle/>
          <a:p>
            <a:endParaRPr lang="en-US" sz="3000" dirty="0" smtClean="0">
              <a:latin typeface="Aparajita" pitchFamily="34" charset="0"/>
              <a:cs typeface="Aparajita" pitchFamily="34" charset="0"/>
            </a:endParaRPr>
          </a:p>
          <a:p>
            <a:pPr marL="114300" indent="0">
              <a:buNone/>
            </a:pPr>
            <a:r>
              <a:rPr lang="en-US" sz="3200" dirty="0">
                <a:latin typeface="Aparajita" pitchFamily="34" charset="0"/>
                <a:cs typeface="Aparajita" pitchFamily="34" charset="0"/>
              </a:rPr>
              <a:t>“The inability to define reasonable semantics for programs with data races is not just a theoretical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shortcoming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, but a fundamental hole in the foundation of our languages and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systems…”</a:t>
            </a:r>
          </a:p>
          <a:p>
            <a:pPr marL="114300" indent="0">
              <a:buNone/>
            </a:pP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Give better semantics to programs with 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d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ata races</a:t>
            </a:r>
          </a:p>
          <a:p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Stronger memory models</a:t>
            </a:r>
          </a:p>
          <a:p>
            <a:pPr marL="114300" indent="0">
              <a:buNone/>
            </a:pP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			– </a:t>
            </a:r>
            <a:r>
              <a:rPr lang="en-US" sz="3200" dirty="0" err="1" smtClean="0">
                <a:latin typeface="Aparajita" pitchFamily="34" charset="0"/>
                <a:cs typeface="Aparajita" pitchFamily="34" charset="0"/>
              </a:rPr>
              <a:t>Adve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 and Boehm, CACM, 2010</a:t>
            </a:r>
            <a:endParaRPr lang="en-US" sz="32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djacency">
    <a:dk1>
      <a:srgbClr val="2F2B20"/>
    </a:dk1>
    <a:lt1>
      <a:srgbClr val="FFFFFF"/>
    </a:lt1>
    <a:dk2>
      <a:srgbClr val="675E47"/>
    </a:dk2>
    <a:lt2>
      <a:srgbClr val="DFDCB7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Adjacency">
    <a:fillStyleLst>
      <a:solidFill>
        <a:schemeClr val="phClr"/>
      </a:solidFill>
      <a:solidFill>
        <a:schemeClr val="phClr">
          <a:tint val="55000"/>
        </a:schemeClr>
      </a:solidFill>
      <a:solidFill>
        <a:schemeClr val="phClr"/>
      </a:soli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50800" dist="25400" algn="bl" rotWithShape="0">
            <a:srgbClr val="000000">
              <a:alpha val="60000"/>
            </a:srgbClr>
          </a:outerShdw>
        </a:effectLst>
      </a:effectStyle>
      <a:effectStyle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phClr">
              <a:shade val="40000"/>
              <a:satMod val="15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</a:schemeClr>
          </a:gs>
          <a:gs pos="75000">
            <a:schemeClr val="phClr">
              <a:shade val="100000"/>
              <a:satMod val="115000"/>
            </a:schemeClr>
          </a:gs>
          <a:gs pos="100000">
            <a:schemeClr val="phClr">
              <a:shade val="70000"/>
              <a:satMod val="130000"/>
            </a:schemeClr>
          </a:gs>
        </a:gsLst>
        <a:path path="circle">
          <a:fillToRect l="20000" t="50000" r="100000" b="50000"/>
        </a:path>
      </a:gradFill>
      <a:blipFill rotWithShape="1">
        <a:blip xmlns:r="http://schemas.openxmlformats.org/officeDocument/2006/relationships" r:embed="rId1">
          <a:duotone>
            <a:schemeClr val="phClr">
              <a:tint val="97000"/>
            </a:schemeClr>
            <a:schemeClr val="phClr">
              <a:shade val="96000"/>
            </a:schemeClr>
          </a:duotone>
        </a:blip>
        <a:tile tx="0" ty="0" sx="32000" sy="32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3238</TotalTime>
  <Words>2119</Words>
  <Application>Microsoft Office PowerPoint</Application>
  <PresentationFormat>On-screen Show (4:3)</PresentationFormat>
  <Paragraphs>977</Paragraphs>
  <Slides>84</Slides>
  <Notes>67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Adjacency</vt:lpstr>
      <vt:lpstr>PowerPoint Presentation</vt:lpstr>
      <vt:lpstr>Programming Language Semantics? </vt:lpstr>
      <vt:lpstr>Weak Semantics</vt:lpstr>
      <vt:lpstr>Weak Semantics</vt:lpstr>
      <vt:lpstr>Weak Semantics</vt:lpstr>
      <vt:lpstr>Weak Semantics</vt:lpstr>
      <vt:lpstr>Weak Semantics</vt:lpstr>
      <vt:lpstr>DRF0</vt:lpstr>
      <vt:lpstr>Need for Stronger Memory Models</vt:lpstr>
      <vt:lpstr>Sequential Consistency (SC)</vt:lpstr>
      <vt:lpstr>Sequential Consistency</vt:lpstr>
      <vt:lpstr>An Example Program Under SC</vt:lpstr>
      <vt:lpstr>An Example Program Under SC</vt:lpstr>
      <vt:lpstr>An Example Program Under SC</vt:lpstr>
      <vt:lpstr>An Example Program Under SC</vt:lpstr>
      <vt:lpstr>An Example Program Under SC</vt:lpstr>
      <vt:lpstr>An Example Program Under SC</vt:lpstr>
      <vt:lpstr>Programmer Assumption</vt:lpstr>
      <vt:lpstr>Can SC Eliminate Common Concurrency Bugs?</vt:lpstr>
      <vt:lpstr>Run-time cost vs Strength</vt:lpstr>
      <vt:lpstr>Run-time cost vs Strength</vt:lpstr>
      <vt:lpstr>Run-time cost vs Strength</vt:lpstr>
      <vt:lpstr>Contribution</vt:lpstr>
      <vt:lpstr>New Memory Model: Statically Bounded Region Serializability (SBRS)</vt:lpstr>
      <vt:lpstr>Program Execution Behaviors</vt:lpstr>
      <vt:lpstr>Statically Bounded Region Serializability (SBRS)</vt:lpstr>
      <vt:lpstr>Statically Bounded Region Serializability (SBRS)</vt:lpstr>
      <vt:lpstr>Statically Bounded Region Serializability (SBRS)</vt:lpstr>
      <vt:lpstr>Under SBRS</vt:lpstr>
      <vt:lpstr>Under SBRS</vt:lpstr>
      <vt:lpstr>Under SBRS</vt:lpstr>
      <vt:lpstr>Under SBRS</vt:lpstr>
      <vt:lpstr>Bug Elimination</vt:lpstr>
      <vt:lpstr>EnfoRSer: A Hybrid Static- Dynamic Analysis to Enforce SBRS</vt:lpstr>
      <vt:lpstr>EnfoRSer, an efficient enforcement of SBRS</vt:lpstr>
      <vt:lpstr>Basic Mechanism</vt:lpstr>
      <vt:lpstr>Basic Mechanism</vt:lpstr>
      <vt:lpstr>Basic Mechanism</vt:lpstr>
      <vt:lpstr>Basic Mechanism</vt:lpstr>
      <vt:lpstr>Basic Mechanism</vt:lpstr>
      <vt:lpstr>Basic Mechanism</vt:lpstr>
      <vt:lpstr>Basic Mechanism</vt:lpstr>
      <vt:lpstr>Basic Mechanism</vt:lpstr>
      <vt:lpstr>Basic Mechanism</vt:lpstr>
      <vt:lpstr>Basic Mechanism</vt:lpstr>
      <vt:lpstr>Basic Mechanism</vt:lpstr>
      <vt:lpstr>Basic Mechanism</vt:lpstr>
      <vt:lpstr>Challenges in Basic Mechanism</vt:lpstr>
      <vt:lpstr>EnfoRSer Atomicity Transformations</vt:lpstr>
      <vt:lpstr>Idempotent Transformation</vt:lpstr>
      <vt:lpstr>Idempotence Transformation</vt:lpstr>
      <vt:lpstr>Idempotence Transformation</vt:lpstr>
      <vt:lpstr>Idempotence Mechanism</vt:lpstr>
      <vt:lpstr>Idempotence Mechanism</vt:lpstr>
      <vt:lpstr>Idempotence Mechanism</vt:lpstr>
      <vt:lpstr>Idempotence Challenges</vt:lpstr>
      <vt:lpstr>Idempotence Challenges</vt:lpstr>
      <vt:lpstr>Idempotence Challenges</vt:lpstr>
      <vt:lpstr>Speculation Transformation</vt:lpstr>
      <vt:lpstr>Speculation Transformation</vt:lpstr>
      <vt:lpstr>Speculation Mechanism</vt:lpstr>
      <vt:lpstr>Speculation Mechanism</vt:lpstr>
      <vt:lpstr>Speculation Mechanism</vt:lpstr>
      <vt:lpstr>Speculation Challenges</vt:lpstr>
      <vt:lpstr>Speculation Challenges</vt:lpstr>
      <vt:lpstr>Speculation Challenges</vt:lpstr>
      <vt:lpstr>Similar to Software Transactional Memory (STM)?</vt:lpstr>
      <vt:lpstr>Similar to Software Transactional Memory (STM)?</vt:lpstr>
      <vt:lpstr>Similar to Software Transactional Memory (STM)?</vt:lpstr>
      <vt:lpstr>Implementation and Evaluation</vt:lpstr>
      <vt:lpstr>Implementation</vt:lpstr>
      <vt:lpstr>Experimental Methodology</vt:lpstr>
      <vt:lpstr>Whole-Program Static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Evaluation: Concurrency Errors Avoidance</vt:lpstr>
      <vt:lpstr>Avoiding Concurrency Errors</vt:lpstr>
      <vt:lpstr>Avoiding Concurrency Errors</vt:lpstr>
      <vt:lpstr>Avoiding Concurrency Errors</vt:lpstr>
      <vt:lpstr>Related Work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</dc:creator>
  <cp:lastModifiedBy>Aritra</cp:lastModifiedBy>
  <cp:revision>2014</cp:revision>
  <dcterms:created xsi:type="dcterms:W3CDTF">2015-02-21T20:46:42Z</dcterms:created>
  <dcterms:modified xsi:type="dcterms:W3CDTF">2015-03-31T04:37:54Z</dcterms:modified>
</cp:coreProperties>
</file>