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256" r:id="rId2"/>
    <p:sldId id="347" r:id="rId3"/>
    <p:sldId id="610" r:id="rId4"/>
    <p:sldId id="561" r:id="rId5"/>
    <p:sldId id="620" r:id="rId6"/>
    <p:sldId id="622" r:id="rId7"/>
    <p:sldId id="621" r:id="rId8"/>
    <p:sldId id="257" r:id="rId9"/>
    <p:sldId id="354" r:id="rId10"/>
    <p:sldId id="566" r:id="rId11"/>
    <p:sldId id="611" r:id="rId12"/>
    <p:sldId id="538" r:id="rId13"/>
    <p:sldId id="612" r:id="rId14"/>
    <p:sldId id="613" r:id="rId15"/>
    <p:sldId id="553" r:id="rId16"/>
    <p:sldId id="560" r:id="rId17"/>
    <p:sldId id="608" r:id="rId18"/>
    <p:sldId id="305" r:id="rId19"/>
    <p:sldId id="569" r:id="rId20"/>
    <p:sldId id="571" r:id="rId21"/>
    <p:sldId id="537" r:id="rId22"/>
    <p:sldId id="572" r:id="rId23"/>
    <p:sldId id="573" r:id="rId24"/>
    <p:sldId id="615" r:id="rId25"/>
    <p:sldId id="329" r:id="rId26"/>
    <p:sldId id="619" r:id="rId27"/>
    <p:sldId id="580" r:id="rId28"/>
    <p:sldId id="581" r:id="rId29"/>
    <p:sldId id="287" r:id="rId30"/>
    <p:sldId id="574" r:id="rId31"/>
    <p:sldId id="575" r:id="rId32"/>
    <p:sldId id="624" r:id="rId33"/>
    <p:sldId id="604" r:id="rId34"/>
    <p:sldId id="625" r:id="rId35"/>
    <p:sldId id="291" r:id="rId36"/>
    <p:sldId id="293" r:id="rId37"/>
    <p:sldId id="328" r:id="rId38"/>
    <p:sldId id="294" r:id="rId39"/>
    <p:sldId id="617" r:id="rId40"/>
    <p:sldId id="578" r:id="rId41"/>
    <p:sldId id="278" r:id="rId42"/>
    <p:sldId id="280" r:id="rId43"/>
    <p:sldId id="557" r:id="rId44"/>
    <p:sldId id="289" r:id="rId45"/>
    <p:sldId id="618" r:id="rId46"/>
    <p:sldId id="582" r:id="rId47"/>
    <p:sldId id="605" r:id="rId48"/>
    <p:sldId id="592" r:id="rId49"/>
    <p:sldId id="594" r:id="rId50"/>
    <p:sldId id="595" r:id="rId51"/>
    <p:sldId id="606" r:id="rId52"/>
    <p:sldId id="596" r:id="rId53"/>
    <p:sldId id="597" r:id="rId54"/>
    <p:sldId id="598" r:id="rId55"/>
    <p:sldId id="607" r:id="rId56"/>
    <p:sldId id="599" r:id="rId57"/>
    <p:sldId id="600" r:id="rId58"/>
    <p:sldId id="601" r:id="rId59"/>
    <p:sldId id="544" r:id="rId60"/>
    <p:sldId id="300" r:id="rId61"/>
    <p:sldId id="283" r:id="rId62"/>
    <p:sldId id="316" r:id="rId63"/>
    <p:sldId id="556" r:id="rId64"/>
    <p:sldId id="579" r:id="rId65"/>
    <p:sldId id="318" r:id="rId66"/>
    <p:sldId id="301" r:id="rId67"/>
    <p:sldId id="306" r:id="rId68"/>
    <p:sldId id="26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510" autoAdjust="0"/>
  </p:normalViewPr>
  <p:slideViewPr>
    <p:cSldViewPr snapToGrid="0">
      <p:cViewPr varScale="1">
        <p:scale>
          <a:sx n="61" d="100"/>
          <a:sy n="61" d="100"/>
        </p:scale>
        <p:origin x="15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CE-4</c:v>
                </c:pt>
              </c:strCache>
            </c:strRef>
          </c:tx>
          <c:spPr>
            <a:solidFill>
              <a:schemeClr val="accent1"/>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Sheet1!$B$2:$B$13</c:f>
              <c:numCache>
                <c:formatCode>General</c:formatCode>
                <c:ptCount val="12"/>
                <c:pt idx="0">
                  <c:v>1</c:v>
                </c:pt>
                <c:pt idx="1">
                  <c:v>1</c:v>
                </c:pt>
                <c:pt idx="2">
                  <c:v>1</c:v>
                </c:pt>
                <c:pt idx="3">
                  <c:v>1</c:v>
                </c:pt>
                <c:pt idx="4">
                  <c:v>1</c:v>
                </c:pt>
                <c:pt idx="5">
                  <c:v>1</c:v>
                </c:pt>
                <c:pt idx="6">
                  <c:v>1</c:v>
                </c:pt>
                <c:pt idx="7">
                  <c:v>1</c:v>
                </c:pt>
                <c:pt idx="8">
                  <c:v>1</c:v>
                </c:pt>
                <c:pt idx="9">
                  <c:v>1</c:v>
                </c:pt>
                <c:pt idx="10">
                  <c:v>1</c:v>
                </c:pt>
                <c:pt idx="11">
                  <c:v>1</c:v>
                </c:pt>
              </c:numCache>
            </c:numRef>
          </c:val>
          <c:extLst>
            <c:ext xmlns:c16="http://schemas.microsoft.com/office/drawing/2014/chart" uri="{C3380CC4-5D6E-409C-BE32-E72D297353CC}">
              <c16:uniqueId val="{00000000-A154-46F6-9665-BE9927050B42}"/>
            </c:ext>
          </c:extLst>
        </c:ser>
        <c:ser>
          <c:idx val="1"/>
          <c:order val="1"/>
          <c:tx>
            <c:strRef>
              <c:f>Sheet1!$C$1</c:f>
              <c:strCache>
                <c:ptCount val="1"/>
                <c:pt idx="0">
                  <c:v>ARC-4</c:v>
                </c:pt>
              </c:strCache>
            </c:strRef>
          </c:tx>
          <c:spPr>
            <a:solidFill>
              <a:schemeClr val="accent2"/>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Sheet1!$C$2:$C$13</c:f>
              <c:numCache>
                <c:formatCode>General</c:formatCode>
                <c:ptCount val="12"/>
                <c:pt idx="0">
                  <c:v>0.999</c:v>
                </c:pt>
                <c:pt idx="1">
                  <c:v>0.93400000000000005</c:v>
                </c:pt>
                <c:pt idx="2">
                  <c:v>0.85099999999999998</c:v>
                </c:pt>
                <c:pt idx="3">
                  <c:v>0.97899999999999998</c:v>
                </c:pt>
                <c:pt idx="4">
                  <c:v>0.91200000000000003</c:v>
                </c:pt>
                <c:pt idx="5">
                  <c:v>0.98699999999999999</c:v>
                </c:pt>
                <c:pt idx="6">
                  <c:v>0.996</c:v>
                </c:pt>
                <c:pt idx="7">
                  <c:v>0.60399999999999998</c:v>
                </c:pt>
                <c:pt idx="8">
                  <c:v>1</c:v>
                </c:pt>
                <c:pt idx="9">
                  <c:v>0.98399999999999999</c:v>
                </c:pt>
                <c:pt idx="10">
                  <c:v>0.91500000000000004</c:v>
                </c:pt>
                <c:pt idx="11">
                  <c:v>0.91600000000000004</c:v>
                </c:pt>
              </c:numCache>
            </c:numRef>
          </c:val>
          <c:extLst>
            <c:ext xmlns:c16="http://schemas.microsoft.com/office/drawing/2014/chart" uri="{C3380CC4-5D6E-409C-BE32-E72D297353CC}">
              <c16:uniqueId val="{00000001-A154-46F6-9665-BE9927050B42}"/>
            </c:ext>
          </c:extLst>
        </c:ser>
        <c:ser>
          <c:idx val="2"/>
          <c:order val="2"/>
          <c:tx>
            <c:strRef>
              <c:f>Sheet1!$D$1</c:f>
              <c:strCache>
                <c:ptCount val="1"/>
                <c:pt idx="0">
                  <c:v>CE-8</c:v>
                </c:pt>
              </c:strCache>
            </c:strRef>
          </c:tx>
          <c:spPr>
            <a:solidFill>
              <a:schemeClr val="accent3"/>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Sheet1!$D$2:$D$13</c:f>
              <c:numCache>
                <c:formatCode>General</c:formatCode>
                <c:ptCount val="12"/>
                <c:pt idx="0">
                  <c:v>0.5</c:v>
                </c:pt>
                <c:pt idx="1">
                  <c:v>0.622</c:v>
                </c:pt>
                <c:pt idx="2">
                  <c:v>0.48</c:v>
                </c:pt>
                <c:pt idx="3">
                  <c:v>0.495</c:v>
                </c:pt>
                <c:pt idx="4">
                  <c:v>0.621</c:v>
                </c:pt>
                <c:pt idx="5">
                  <c:v>0.56499999999999995</c:v>
                </c:pt>
                <c:pt idx="6">
                  <c:v>0.51400000000000001</c:v>
                </c:pt>
                <c:pt idx="7">
                  <c:v>0.47299999999999998</c:v>
                </c:pt>
                <c:pt idx="8">
                  <c:v>0.501</c:v>
                </c:pt>
                <c:pt idx="9">
                  <c:v>0.52300000000000002</c:v>
                </c:pt>
                <c:pt idx="10">
                  <c:v>0.52700000000000002</c:v>
                </c:pt>
                <c:pt idx="11">
                  <c:v>0.52700000000000002</c:v>
                </c:pt>
              </c:numCache>
            </c:numRef>
          </c:val>
          <c:extLst>
            <c:ext xmlns:c16="http://schemas.microsoft.com/office/drawing/2014/chart" uri="{C3380CC4-5D6E-409C-BE32-E72D297353CC}">
              <c16:uniqueId val="{00000002-A154-46F6-9665-BE9927050B42}"/>
            </c:ext>
          </c:extLst>
        </c:ser>
        <c:ser>
          <c:idx val="3"/>
          <c:order val="3"/>
          <c:tx>
            <c:strRef>
              <c:f>Sheet1!$E$1</c:f>
              <c:strCache>
                <c:ptCount val="1"/>
                <c:pt idx="0">
                  <c:v>ARC-8</c:v>
                </c:pt>
              </c:strCache>
            </c:strRef>
          </c:tx>
          <c:spPr>
            <a:solidFill>
              <a:schemeClr val="accent4"/>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Sheet1!$E$2:$E$13</c:f>
              <c:numCache>
                <c:formatCode>General</c:formatCode>
                <c:ptCount val="12"/>
                <c:pt idx="0">
                  <c:v>0.499</c:v>
                </c:pt>
                <c:pt idx="1">
                  <c:v>0.57099999999999995</c:v>
                </c:pt>
                <c:pt idx="2">
                  <c:v>0.38700000000000001</c:v>
                </c:pt>
                <c:pt idx="3">
                  <c:v>0.48899999999999999</c:v>
                </c:pt>
                <c:pt idx="4">
                  <c:v>0.58099999999999996</c:v>
                </c:pt>
                <c:pt idx="5">
                  <c:v>0.55400000000000005</c:v>
                </c:pt>
                <c:pt idx="6">
                  <c:v>0.51200000000000001</c:v>
                </c:pt>
                <c:pt idx="7">
                  <c:v>0.29399999999999998</c:v>
                </c:pt>
                <c:pt idx="8">
                  <c:v>0.501</c:v>
                </c:pt>
                <c:pt idx="9">
                  <c:v>0.51700000000000002</c:v>
                </c:pt>
                <c:pt idx="10">
                  <c:v>0.49199999999999999</c:v>
                </c:pt>
                <c:pt idx="11">
                  <c:v>0.48299999999999998</c:v>
                </c:pt>
              </c:numCache>
            </c:numRef>
          </c:val>
          <c:extLst>
            <c:ext xmlns:c16="http://schemas.microsoft.com/office/drawing/2014/chart" uri="{C3380CC4-5D6E-409C-BE32-E72D297353CC}">
              <c16:uniqueId val="{00000003-A154-46F6-9665-BE9927050B42}"/>
            </c:ext>
          </c:extLst>
        </c:ser>
        <c:ser>
          <c:idx val="4"/>
          <c:order val="4"/>
          <c:tx>
            <c:strRef>
              <c:f>Sheet1!$F$1</c:f>
              <c:strCache>
                <c:ptCount val="1"/>
                <c:pt idx="0">
                  <c:v>CE-16</c:v>
                </c:pt>
              </c:strCache>
            </c:strRef>
          </c:tx>
          <c:spPr>
            <a:solidFill>
              <a:schemeClr val="accent5"/>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Sheet1!$F$2:$F$13</c:f>
              <c:numCache>
                <c:formatCode>General</c:formatCode>
                <c:ptCount val="12"/>
                <c:pt idx="0">
                  <c:v>0.25</c:v>
                </c:pt>
                <c:pt idx="1">
                  <c:v>0.43099999999999999</c:v>
                </c:pt>
                <c:pt idx="2">
                  <c:v>0.25</c:v>
                </c:pt>
                <c:pt idx="3">
                  <c:v>0.251</c:v>
                </c:pt>
                <c:pt idx="4">
                  <c:v>0.39700000000000002</c:v>
                </c:pt>
                <c:pt idx="5">
                  <c:v>0.32200000000000001</c:v>
                </c:pt>
                <c:pt idx="6">
                  <c:v>0.27100000000000002</c:v>
                </c:pt>
                <c:pt idx="7">
                  <c:v>0.188</c:v>
                </c:pt>
                <c:pt idx="8">
                  <c:v>0.251</c:v>
                </c:pt>
                <c:pt idx="9">
                  <c:v>0.28399999999999997</c:v>
                </c:pt>
                <c:pt idx="10">
                  <c:v>0.28999999999999998</c:v>
                </c:pt>
                <c:pt idx="11">
                  <c:v>0.28199999999999997</c:v>
                </c:pt>
              </c:numCache>
            </c:numRef>
          </c:val>
          <c:extLst>
            <c:ext xmlns:c16="http://schemas.microsoft.com/office/drawing/2014/chart" uri="{C3380CC4-5D6E-409C-BE32-E72D297353CC}">
              <c16:uniqueId val="{00000004-A154-46F6-9665-BE9927050B42}"/>
            </c:ext>
          </c:extLst>
        </c:ser>
        <c:ser>
          <c:idx val="5"/>
          <c:order val="5"/>
          <c:tx>
            <c:strRef>
              <c:f>Sheet1!$G$1</c:f>
              <c:strCache>
                <c:ptCount val="1"/>
                <c:pt idx="0">
                  <c:v>ARC-16</c:v>
                </c:pt>
              </c:strCache>
            </c:strRef>
          </c:tx>
          <c:spPr>
            <a:solidFill>
              <a:schemeClr val="accent6"/>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Sheet1!$G$2:$G$13</c:f>
              <c:numCache>
                <c:formatCode>General</c:formatCode>
                <c:ptCount val="12"/>
                <c:pt idx="0">
                  <c:v>0.25</c:v>
                </c:pt>
                <c:pt idx="1">
                  <c:v>0.38500000000000001</c:v>
                </c:pt>
                <c:pt idx="2">
                  <c:v>0.17699999999999999</c:v>
                </c:pt>
                <c:pt idx="3">
                  <c:v>0.25</c:v>
                </c:pt>
                <c:pt idx="4">
                  <c:v>0.38</c:v>
                </c:pt>
                <c:pt idx="5">
                  <c:v>0.317</c:v>
                </c:pt>
                <c:pt idx="6">
                  <c:v>0.27</c:v>
                </c:pt>
                <c:pt idx="7">
                  <c:v>0.153</c:v>
                </c:pt>
                <c:pt idx="8">
                  <c:v>0.251</c:v>
                </c:pt>
                <c:pt idx="9">
                  <c:v>0.27800000000000002</c:v>
                </c:pt>
                <c:pt idx="10">
                  <c:v>0.27800000000000002</c:v>
                </c:pt>
                <c:pt idx="11">
                  <c:v>0.26300000000000001</c:v>
                </c:pt>
              </c:numCache>
            </c:numRef>
          </c:val>
          <c:extLst>
            <c:ext xmlns:c16="http://schemas.microsoft.com/office/drawing/2014/chart" uri="{C3380CC4-5D6E-409C-BE32-E72D297353CC}">
              <c16:uniqueId val="{00000005-A154-46F6-9665-BE9927050B42}"/>
            </c:ext>
          </c:extLst>
        </c:ser>
        <c:ser>
          <c:idx val="6"/>
          <c:order val="6"/>
          <c:tx>
            <c:strRef>
              <c:f>Sheet1!$H$1</c:f>
              <c:strCache>
                <c:ptCount val="1"/>
                <c:pt idx="0">
                  <c:v>CE-32</c:v>
                </c:pt>
              </c:strCache>
            </c:strRef>
          </c:tx>
          <c:spPr>
            <a:solidFill>
              <a:schemeClr val="accent1">
                <a:lumMod val="60000"/>
              </a:schemeClr>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Sheet1!$H$2:$H$13</c:f>
              <c:numCache>
                <c:formatCode>General</c:formatCode>
                <c:ptCount val="12"/>
                <c:pt idx="0">
                  <c:v>0.125</c:v>
                </c:pt>
                <c:pt idx="1">
                  <c:v>0.33400000000000002</c:v>
                </c:pt>
                <c:pt idx="2">
                  <c:v>0.34499999999999997</c:v>
                </c:pt>
                <c:pt idx="3">
                  <c:v>0.187</c:v>
                </c:pt>
                <c:pt idx="4">
                  <c:v>0.252</c:v>
                </c:pt>
                <c:pt idx="5">
                  <c:v>0.19700000000000001</c:v>
                </c:pt>
                <c:pt idx="6">
                  <c:v>0.13500000000000001</c:v>
                </c:pt>
                <c:pt idx="7">
                  <c:v>0.112</c:v>
                </c:pt>
                <c:pt idx="8">
                  <c:v>0.125</c:v>
                </c:pt>
                <c:pt idx="9">
                  <c:v>0.17</c:v>
                </c:pt>
                <c:pt idx="10">
                  <c:v>0.152</c:v>
                </c:pt>
                <c:pt idx="11">
                  <c:v>0.18</c:v>
                </c:pt>
              </c:numCache>
            </c:numRef>
          </c:val>
          <c:extLst>
            <c:ext xmlns:c16="http://schemas.microsoft.com/office/drawing/2014/chart" uri="{C3380CC4-5D6E-409C-BE32-E72D297353CC}">
              <c16:uniqueId val="{00000006-A154-46F6-9665-BE9927050B42}"/>
            </c:ext>
          </c:extLst>
        </c:ser>
        <c:ser>
          <c:idx val="7"/>
          <c:order val="7"/>
          <c:tx>
            <c:strRef>
              <c:f>Sheet1!$I$1</c:f>
              <c:strCache>
                <c:ptCount val="1"/>
                <c:pt idx="0">
                  <c:v>ARC-32</c:v>
                </c:pt>
              </c:strCache>
            </c:strRef>
          </c:tx>
          <c:spPr>
            <a:solidFill>
              <a:schemeClr val="accent2">
                <a:lumMod val="60000"/>
              </a:schemeClr>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Sheet1!$I$2:$I$13</c:f>
              <c:numCache>
                <c:formatCode>General</c:formatCode>
                <c:ptCount val="12"/>
                <c:pt idx="0">
                  <c:v>0.125</c:v>
                </c:pt>
                <c:pt idx="1">
                  <c:v>0.29199999999999998</c:v>
                </c:pt>
                <c:pt idx="2">
                  <c:v>0.13300000000000001</c:v>
                </c:pt>
                <c:pt idx="3">
                  <c:v>0.185</c:v>
                </c:pt>
                <c:pt idx="4">
                  <c:v>0.248</c:v>
                </c:pt>
                <c:pt idx="5">
                  <c:v>0.217</c:v>
                </c:pt>
                <c:pt idx="6">
                  <c:v>0.13400000000000001</c:v>
                </c:pt>
                <c:pt idx="7">
                  <c:v>9.5000000000000001E-2</c:v>
                </c:pt>
                <c:pt idx="8">
                  <c:v>0.125</c:v>
                </c:pt>
                <c:pt idx="9">
                  <c:v>0.161</c:v>
                </c:pt>
                <c:pt idx="10">
                  <c:v>0.14399999999999999</c:v>
                </c:pt>
                <c:pt idx="11">
                  <c:v>0.16</c:v>
                </c:pt>
              </c:numCache>
            </c:numRef>
          </c:val>
          <c:extLst>
            <c:ext xmlns:c16="http://schemas.microsoft.com/office/drawing/2014/chart" uri="{C3380CC4-5D6E-409C-BE32-E72D297353CC}">
              <c16:uniqueId val="{00000007-A154-46F6-9665-BE9927050B42}"/>
            </c:ext>
          </c:extLst>
        </c:ser>
        <c:dLbls>
          <c:showLegendKey val="0"/>
          <c:showVal val="0"/>
          <c:showCatName val="0"/>
          <c:showSerName val="0"/>
          <c:showPercent val="0"/>
          <c:showBubbleSize val="0"/>
        </c:dLbls>
        <c:gapWidth val="219"/>
        <c:overlap val="-27"/>
        <c:axId val="1644332224"/>
        <c:axId val="1468659952"/>
      </c:barChart>
      <c:catAx>
        <c:axId val="1644332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68659952"/>
        <c:crosses val="autoZero"/>
        <c:auto val="1"/>
        <c:lblAlgn val="ctr"/>
        <c:lblOffset val="100"/>
        <c:noMultiLvlLbl val="0"/>
      </c:catAx>
      <c:valAx>
        <c:axId val="1468659952"/>
        <c:scaling>
          <c:orientation val="minMax"/>
          <c:max val="1.100000000000000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43322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CE-4</c:v>
                </c:pt>
              </c:strCache>
            </c:strRef>
          </c:tx>
          <c:spPr>
            <a:solidFill>
              <a:schemeClr val="accent1"/>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Sheet1!$B$2:$B$13</c:f>
              <c:numCache>
                <c:formatCode>General</c:formatCode>
                <c:ptCount val="12"/>
                <c:pt idx="0">
                  <c:v>1</c:v>
                </c:pt>
                <c:pt idx="1">
                  <c:v>1</c:v>
                </c:pt>
                <c:pt idx="2">
                  <c:v>1</c:v>
                </c:pt>
                <c:pt idx="3">
                  <c:v>1</c:v>
                </c:pt>
                <c:pt idx="4">
                  <c:v>1</c:v>
                </c:pt>
                <c:pt idx="5">
                  <c:v>1</c:v>
                </c:pt>
                <c:pt idx="6">
                  <c:v>1</c:v>
                </c:pt>
                <c:pt idx="7">
                  <c:v>1</c:v>
                </c:pt>
                <c:pt idx="8">
                  <c:v>1</c:v>
                </c:pt>
                <c:pt idx="9">
                  <c:v>1</c:v>
                </c:pt>
                <c:pt idx="10">
                  <c:v>1</c:v>
                </c:pt>
                <c:pt idx="11">
                  <c:v>1</c:v>
                </c:pt>
              </c:numCache>
            </c:numRef>
          </c:val>
          <c:extLst>
            <c:ext xmlns:c16="http://schemas.microsoft.com/office/drawing/2014/chart" uri="{C3380CC4-5D6E-409C-BE32-E72D297353CC}">
              <c16:uniqueId val="{00000000-A154-46F6-9665-BE9927050B42}"/>
            </c:ext>
          </c:extLst>
        </c:ser>
        <c:ser>
          <c:idx val="1"/>
          <c:order val="1"/>
          <c:tx>
            <c:strRef>
              <c:f>Sheet1!$C$1</c:f>
              <c:strCache>
                <c:ptCount val="1"/>
                <c:pt idx="0">
                  <c:v>ARC-4</c:v>
                </c:pt>
              </c:strCache>
            </c:strRef>
          </c:tx>
          <c:spPr>
            <a:solidFill>
              <a:schemeClr val="accent2"/>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Sheet1!$C$2:$C$13</c:f>
              <c:numCache>
                <c:formatCode>General</c:formatCode>
                <c:ptCount val="12"/>
                <c:pt idx="0">
                  <c:v>0.999</c:v>
                </c:pt>
                <c:pt idx="1">
                  <c:v>0.93400000000000005</c:v>
                </c:pt>
                <c:pt idx="2">
                  <c:v>0.85099999999999998</c:v>
                </c:pt>
                <c:pt idx="3">
                  <c:v>0.97899999999999998</c:v>
                </c:pt>
                <c:pt idx="4">
                  <c:v>0.91200000000000003</c:v>
                </c:pt>
                <c:pt idx="5">
                  <c:v>0.98699999999999999</c:v>
                </c:pt>
                <c:pt idx="6">
                  <c:v>0.996</c:v>
                </c:pt>
                <c:pt idx="7">
                  <c:v>0.60399999999999998</c:v>
                </c:pt>
                <c:pt idx="8">
                  <c:v>1</c:v>
                </c:pt>
                <c:pt idx="9">
                  <c:v>0.98399999999999999</c:v>
                </c:pt>
                <c:pt idx="10">
                  <c:v>0.91500000000000004</c:v>
                </c:pt>
                <c:pt idx="11">
                  <c:v>0.91600000000000004</c:v>
                </c:pt>
              </c:numCache>
            </c:numRef>
          </c:val>
          <c:extLst>
            <c:ext xmlns:c16="http://schemas.microsoft.com/office/drawing/2014/chart" uri="{C3380CC4-5D6E-409C-BE32-E72D297353CC}">
              <c16:uniqueId val="{00000001-A154-46F6-9665-BE9927050B42}"/>
            </c:ext>
          </c:extLst>
        </c:ser>
        <c:ser>
          <c:idx val="2"/>
          <c:order val="2"/>
          <c:tx>
            <c:strRef>
              <c:f>Sheet1!$D$1</c:f>
              <c:strCache>
                <c:ptCount val="1"/>
                <c:pt idx="0">
                  <c:v>CE-8</c:v>
                </c:pt>
              </c:strCache>
            </c:strRef>
          </c:tx>
          <c:spPr>
            <a:solidFill>
              <a:schemeClr val="accent3"/>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Sheet1!$D$2:$D$13</c:f>
              <c:numCache>
                <c:formatCode>General</c:formatCode>
                <c:ptCount val="12"/>
                <c:pt idx="0">
                  <c:v>0.5</c:v>
                </c:pt>
                <c:pt idx="1">
                  <c:v>0.622</c:v>
                </c:pt>
                <c:pt idx="2">
                  <c:v>0.48</c:v>
                </c:pt>
                <c:pt idx="3">
                  <c:v>0.495</c:v>
                </c:pt>
                <c:pt idx="4">
                  <c:v>0.621</c:v>
                </c:pt>
                <c:pt idx="5">
                  <c:v>0.56499999999999995</c:v>
                </c:pt>
                <c:pt idx="6">
                  <c:v>0.51400000000000001</c:v>
                </c:pt>
                <c:pt idx="7">
                  <c:v>0.47299999999999998</c:v>
                </c:pt>
                <c:pt idx="8">
                  <c:v>0.501</c:v>
                </c:pt>
                <c:pt idx="9">
                  <c:v>0.52300000000000002</c:v>
                </c:pt>
                <c:pt idx="10">
                  <c:v>0.52700000000000002</c:v>
                </c:pt>
                <c:pt idx="11">
                  <c:v>0.52700000000000002</c:v>
                </c:pt>
              </c:numCache>
            </c:numRef>
          </c:val>
          <c:extLst>
            <c:ext xmlns:c16="http://schemas.microsoft.com/office/drawing/2014/chart" uri="{C3380CC4-5D6E-409C-BE32-E72D297353CC}">
              <c16:uniqueId val="{00000002-A154-46F6-9665-BE9927050B42}"/>
            </c:ext>
          </c:extLst>
        </c:ser>
        <c:ser>
          <c:idx val="3"/>
          <c:order val="3"/>
          <c:tx>
            <c:strRef>
              <c:f>Sheet1!$E$1</c:f>
              <c:strCache>
                <c:ptCount val="1"/>
                <c:pt idx="0">
                  <c:v>ARC-8</c:v>
                </c:pt>
              </c:strCache>
            </c:strRef>
          </c:tx>
          <c:spPr>
            <a:solidFill>
              <a:schemeClr val="accent4"/>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Sheet1!$E$2:$E$13</c:f>
              <c:numCache>
                <c:formatCode>General</c:formatCode>
                <c:ptCount val="12"/>
                <c:pt idx="0">
                  <c:v>0.499</c:v>
                </c:pt>
                <c:pt idx="1">
                  <c:v>0.57099999999999995</c:v>
                </c:pt>
                <c:pt idx="2">
                  <c:v>0.38700000000000001</c:v>
                </c:pt>
                <c:pt idx="3">
                  <c:v>0.48899999999999999</c:v>
                </c:pt>
                <c:pt idx="4">
                  <c:v>0.58099999999999996</c:v>
                </c:pt>
                <c:pt idx="5">
                  <c:v>0.55400000000000005</c:v>
                </c:pt>
                <c:pt idx="6">
                  <c:v>0.51200000000000001</c:v>
                </c:pt>
                <c:pt idx="7">
                  <c:v>0.29399999999999998</c:v>
                </c:pt>
                <c:pt idx="8">
                  <c:v>0.501</c:v>
                </c:pt>
                <c:pt idx="9">
                  <c:v>0.51700000000000002</c:v>
                </c:pt>
                <c:pt idx="10">
                  <c:v>0.49199999999999999</c:v>
                </c:pt>
                <c:pt idx="11">
                  <c:v>0.48299999999999998</c:v>
                </c:pt>
              </c:numCache>
            </c:numRef>
          </c:val>
          <c:extLst>
            <c:ext xmlns:c16="http://schemas.microsoft.com/office/drawing/2014/chart" uri="{C3380CC4-5D6E-409C-BE32-E72D297353CC}">
              <c16:uniqueId val="{00000003-A154-46F6-9665-BE9927050B42}"/>
            </c:ext>
          </c:extLst>
        </c:ser>
        <c:ser>
          <c:idx val="4"/>
          <c:order val="4"/>
          <c:tx>
            <c:strRef>
              <c:f>Sheet1!$F$1</c:f>
              <c:strCache>
                <c:ptCount val="1"/>
                <c:pt idx="0">
                  <c:v>CE-16</c:v>
                </c:pt>
              </c:strCache>
            </c:strRef>
          </c:tx>
          <c:spPr>
            <a:solidFill>
              <a:schemeClr val="accent5"/>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Sheet1!$F$2:$F$13</c:f>
              <c:numCache>
                <c:formatCode>General</c:formatCode>
                <c:ptCount val="12"/>
                <c:pt idx="0">
                  <c:v>0.25</c:v>
                </c:pt>
                <c:pt idx="1">
                  <c:v>0.43099999999999999</c:v>
                </c:pt>
                <c:pt idx="2">
                  <c:v>0.25</c:v>
                </c:pt>
                <c:pt idx="3">
                  <c:v>0.251</c:v>
                </c:pt>
                <c:pt idx="4">
                  <c:v>0.39700000000000002</c:v>
                </c:pt>
                <c:pt idx="5">
                  <c:v>0.32200000000000001</c:v>
                </c:pt>
                <c:pt idx="6">
                  <c:v>0.27100000000000002</c:v>
                </c:pt>
                <c:pt idx="7">
                  <c:v>0.188</c:v>
                </c:pt>
                <c:pt idx="8">
                  <c:v>0.251</c:v>
                </c:pt>
                <c:pt idx="9">
                  <c:v>0.28399999999999997</c:v>
                </c:pt>
                <c:pt idx="10">
                  <c:v>0.28999999999999998</c:v>
                </c:pt>
                <c:pt idx="11">
                  <c:v>0.28199999999999997</c:v>
                </c:pt>
              </c:numCache>
            </c:numRef>
          </c:val>
          <c:extLst>
            <c:ext xmlns:c16="http://schemas.microsoft.com/office/drawing/2014/chart" uri="{C3380CC4-5D6E-409C-BE32-E72D297353CC}">
              <c16:uniqueId val="{00000004-A154-46F6-9665-BE9927050B42}"/>
            </c:ext>
          </c:extLst>
        </c:ser>
        <c:ser>
          <c:idx val="5"/>
          <c:order val="5"/>
          <c:tx>
            <c:strRef>
              <c:f>Sheet1!$G$1</c:f>
              <c:strCache>
                <c:ptCount val="1"/>
                <c:pt idx="0">
                  <c:v>ARC-16</c:v>
                </c:pt>
              </c:strCache>
            </c:strRef>
          </c:tx>
          <c:spPr>
            <a:solidFill>
              <a:schemeClr val="accent6"/>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Sheet1!$G$2:$G$13</c:f>
              <c:numCache>
                <c:formatCode>General</c:formatCode>
                <c:ptCount val="12"/>
                <c:pt idx="0">
                  <c:v>0.25</c:v>
                </c:pt>
                <c:pt idx="1">
                  <c:v>0.38500000000000001</c:v>
                </c:pt>
                <c:pt idx="2">
                  <c:v>0.17699999999999999</c:v>
                </c:pt>
                <c:pt idx="3">
                  <c:v>0.25</c:v>
                </c:pt>
                <c:pt idx="4">
                  <c:v>0.38</c:v>
                </c:pt>
                <c:pt idx="5">
                  <c:v>0.317</c:v>
                </c:pt>
                <c:pt idx="6">
                  <c:v>0.27</c:v>
                </c:pt>
                <c:pt idx="7">
                  <c:v>0.153</c:v>
                </c:pt>
                <c:pt idx="8">
                  <c:v>0.251</c:v>
                </c:pt>
                <c:pt idx="9">
                  <c:v>0.27800000000000002</c:v>
                </c:pt>
                <c:pt idx="10">
                  <c:v>0.27800000000000002</c:v>
                </c:pt>
                <c:pt idx="11">
                  <c:v>0.26300000000000001</c:v>
                </c:pt>
              </c:numCache>
            </c:numRef>
          </c:val>
          <c:extLst>
            <c:ext xmlns:c16="http://schemas.microsoft.com/office/drawing/2014/chart" uri="{C3380CC4-5D6E-409C-BE32-E72D297353CC}">
              <c16:uniqueId val="{00000005-A154-46F6-9665-BE9927050B42}"/>
            </c:ext>
          </c:extLst>
        </c:ser>
        <c:ser>
          <c:idx val="6"/>
          <c:order val="6"/>
          <c:tx>
            <c:strRef>
              <c:f>Sheet1!$H$1</c:f>
              <c:strCache>
                <c:ptCount val="1"/>
                <c:pt idx="0">
                  <c:v>CE-32</c:v>
                </c:pt>
              </c:strCache>
            </c:strRef>
          </c:tx>
          <c:spPr>
            <a:solidFill>
              <a:schemeClr val="accent1">
                <a:lumMod val="60000"/>
              </a:schemeClr>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Sheet1!$H$2:$H$13</c:f>
              <c:numCache>
                <c:formatCode>General</c:formatCode>
                <c:ptCount val="12"/>
                <c:pt idx="0">
                  <c:v>0.125</c:v>
                </c:pt>
                <c:pt idx="1">
                  <c:v>0.33400000000000002</c:v>
                </c:pt>
                <c:pt idx="2">
                  <c:v>0.34499999999999997</c:v>
                </c:pt>
                <c:pt idx="3">
                  <c:v>0.187</c:v>
                </c:pt>
                <c:pt idx="4">
                  <c:v>0.252</c:v>
                </c:pt>
                <c:pt idx="5">
                  <c:v>0.19700000000000001</c:v>
                </c:pt>
                <c:pt idx="6">
                  <c:v>0.13500000000000001</c:v>
                </c:pt>
                <c:pt idx="7">
                  <c:v>0.112</c:v>
                </c:pt>
                <c:pt idx="8">
                  <c:v>0.125</c:v>
                </c:pt>
                <c:pt idx="9">
                  <c:v>0.17</c:v>
                </c:pt>
                <c:pt idx="10">
                  <c:v>0.152</c:v>
                </c:pt>
                <c:pt idx="11">
                  <c:v>0.18</c:v>
                </c:pt>
              </c:numCache>
            </c:numRef>
          </c:val>
          <c:extLst>
            <c:ext xmlns:c16="http://schemas.microsoft.com/office/drawing/2014/chart" uri="{C3380CC4-5D6E-409C-BE32-E72D297353CC}">
              <c16:uniqueId val="{00000006-A154-46F6-9665-BE9927050B42}"/>
            </c:ext>
          </c:extLst>
        </c:ser>
        <c:ser>
          <c:idx val="7"/>
          <c:order val="7"/>
          <c:tx>
            <c:strRef>
              <c:f>Sheet1!$I$1</c:f>
              <c:strCache>
                <c:ptCount val="1"/>
                <c:pt idx="0">
                  <c:v>ARC-32</c:v>
                </c:pt>
              </c:strCache>
            </c:strRef>
          </c:tx>
          <c:spPr>
            <a:solidFill>
              <a:schemeClr val="accent2">
                <a:lumMod val="60000"/>
              </a:schemeClr>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Sheet1!$I$2:$I$13</c:f>
              <c:numCache>
                <c:formatCode>General</c:formatCode>
                <c:ptCount val="12"/>
                <c:pt idx="0">
                  <c:v>0.125</c:v>
                </c:pt>
                <c:pt idx="1">
                  <c:v>0.29199999999999998</c:v>
                </c:pt>
                <c:pt idx="2">
                  <c:v>0.13300000000000001</c:v>
                </c:pt>
                <c:pt idx="3">
                  <c:v>0.185</c:v>
                </c:pt>
                <c:pt idx="4">
                  <c:v>0.248</c:v>
                </c:pt>
                <c:pt idx="5">
                  <c:v>0.217</c:v>
                </c:pt>
                <c:pt idx="6">
                  <c:v>0.13400000000000001</c:v>
                </c:pt>
                <c:pt idx="7">
                  <c:v>9.5000000000000001E-2</c:v>
                </c:pt>
                <c:pt idx="8">
                  <c:v>0.125</c:v>
                </c:pt>
                <c:pt idx="9">
                  <c:v>0.161</c:v>
                </c:pt>
                <c:pt idx="10">
                  <c:v>0.14399999999999999</c:v>
                </c:pt>
                <c:pt idx="11">
                  <c:v>0.16</c:v>
                </c:pt>
              </c:numCache>
            </c:numRef>
          </c:val>
          <c:extLst>
            <c:ext xmlns:c16="http://schemas.microsoft.com/office/drawing/2014/chart" uri="{C3380CC4-5D6E-409C-BE32-E72D297353CC}">
              <c16:uniqueId val="{00000007-A154-46F6-9665-BE9927050B42}"/>
            </c:ext>
          </c:extLst>
        </c:ser>
        <c:dLbls>
          <c:showLegendKey val="0"/>
          <c:showVal val="0"/>
          <c:showCatName val="0"/>
          <c:showSerName val="0"/>
          <c:showPercent val="0"/>
          <c:showBubbleSize val="0"/>
        </c:dLbls>
        <c:gapWidth val="219"/>
        <c:overlap val="-27"/>
        <c:axId val="1644332224"/>
        <c:axId val="1468659952"/>
      </c:barChart>
      <c:catAx>
        <c:axId val="1644332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68659952"/>
        <c:crosses val="autoZero"/>
        <c:auto val="1"/>
        <c:lblAlgn val="ctr"/>
        <c:lblOffset val="100"/>
        <c:noMultiLvlLbl val="0"/>
      </c:catAx>
      <c:valAx>
        <c:axId val="1468659952"/>
        <c:scaling>
          <c:orientation val="minMax"/>
          <c:max val="1.100000000000000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43322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CE-4</c:v>
                </c:pt>
              </c:strCache>
            </c:strRef>
          </c:tx>
          <c:spPr>
            <a:solidFill>
              <a:schemeClr val="accent1"/>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Sheet1!$B$2:$B$13</c:f>
              <c:numCache>
                <c:formatCode>General</c:formatCode>
                <c:ptCount val="12"/>
                <c:pt idx="0">
                  <c:v>1</c:v>
                </c:pt>
                <c:pt idx="1">
                  <c:v>1</c:v>
                </c:pt>
                <c:pt idx="2">
                  <c:v>1</c:v>
                </c:pt>
                <c:pt idx="3">
                  <c:v>1</c:v>
                </c:pt>
                <c:pt idx="4">
                  <c:v>1</c:v>
                </c:pt>
                <c:pt idx="5">
                  <c:v>1</c:v>
                </c:pt>
                <c:pt idx="6">
                  <c:v>1</c:v>
                </c:pt>
                <c:pt idx="7">
                  <c:v>1</c:v>
                </c:pt>
                <c:pt idx="8">
                  <c:v>1</c:v>
                </c:pt>
                <c:pt idx="9">
                  <c:v>1</c:v>
                </c:pt>
                <c:pt idx="10">
                  <c:v>1</c:v>
                </c:pt>
                <c:pt idx="11">
                  <c:v>1</c:v>
                </c:pt>
              </c:numCache>
            </c:numRef>
          </c:val>
          <c:extLst>
            <c:ext xmlns:c16="http://schemas.microsoft.com/office/drawing/2014/chart" uri="{C3380CC4-5D6E-409C-BE32-E72D297353CC}">
              <c16:uniqueId val="{00000000-A154-46F6-9665-BE9927050B42}"/>
            </c:ext>
          </c:extLst>
        </c:ser>
        <c:ser>
          <c:idx val="1"/>
          <c:order val="1"/>
          <c:tx>
            <c:strRef>
              <c:f>Sheet1!$C$1</c:f>
              <c:strCache>
                <c:ptCount val="1"/>
                <c:pt idx="0">
                  <c:v>ARC-4</c:v>
                </c:pt>
              </c:strCache>
            </c:strRef>
          </c:tx>
          <c:spPr>
            <a:solidFill>
              <a:schemeClr val="accent2"/>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Sheet1!$C$2:$C$13</c:f>
              <c:numCache>
                <c:formatCode>General</c:formatCode>
                <c:ptCount val="12"/>
                <c:pt idx="0">
                  <c:v>0.999</c:v>
                </c:pt>
                <c:pt idx="1">
                  <c:v>0.93400000000000005</c:v>
                </c:pt>
                <c:pt idx="2">
                  <c:v>0.85099999999999998</c:v>
                </c:pt>
                <c:pt idx="3">
                  <c:v>0.97899999999999998</c:v>
                </c:pt>
                <c:pt idx="4">
                  <c:v>0.91200000000000003</c:v>
                </c:pt>
                <c:pt idx="5">
                  <c:v>0.98699999999999999</c:v>
                </c:pt>
                <c:pt idx="6">
                  <c:v>0.996</c:v>
                </c:pt>
                <c:pt idx="7">
                  <c:v>0.60399999999999998</c:v>
                </c:pt>
                <c:pt idx="8">
                  <c:v>1</c:v>
                </c:pt>
                <c:pt idx="9">
                  <c:v>0.98399999999999999</c:v>
                </c:pt>
                <c:pt idx="10">
                  <c:v>0.91500000000000004</c:v>
                </c:pt>
                <c:pt idx="11">
                  <c:v>0.91600000000000004</c:v>
                </c:pt>
              </c:numCache>
            </c:numRef>
          </c:val>
          <c:extLst>
            <c:ext xmlns:c16="http://schemas.microsoft.com/office/drawing/2014/chart" uri="{C3380CC4-5D6E-409C-BE32-E72D297353CC}">
              <c16:uniqueId val="{00000001-A154-46F6-9665-BE9927050B42}"/>
            </c:ext>
          </c:extLst>
        </c:ser>
        <c:ser>
          <c:idx val="2"/>
          <c:order val="2"/>
          <c:tx>
            <c:strRef>
              <c:f>Sheet1!$D$1</c:f>
              <c:strCache>
                <c:ptCount val="1"/>
                <c:pt idx="0">
                  <c:v>CE-8</c:v>
                </c:pt>
              </c:strCache>
            </c:strRef>
          </c:tx>
          <c:spPr>
            <a:solidFill>
              <a:schemeClr val="accent3"/>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Sheet1!$D$2:$D$13</c:f>
              <c:numCache>
                <c:formatCode>General</c:formatCode>
                <c:ptCount val="12"/>
                <c:pt idx="0">
                  <c:v>0.5</c:v>
                </c:pt>
                <c:pt idx="1">
                  <c:v>0.622</c:v>
                </c:pt>
                <c:pt idx="2">
                  <c:v>0.48</c:v>
                </c:pt>
                <c:pt idx="3">
                  <c:v>0.495</c:v>
                </c:pt>
                <c:pt idx="4">
                  <c:v>0.621</c:v>
                </c:pt>
                <c:pt idx="5">
                  <c:v>0.56499999999999995</c:v>
                </c:pt>
                <c:pt idx="6">
                  <c:v>0.51400000000000001</c:v>
                </c:pt>
                <c:pt idx="7">
                  <c:v>0.47299999999999998</c:v>
                </c:pt>
                <c:pt idx="8">
                  <c:v>0.501</c:v>
                </c:pt>
                <c:pt idx="9">
                  <c:v>0.52300000000000002</c:v>
                </c:pt>
                <c:pt idx="10">
                  <c:v>0.52700000000000002</c:v>
                </c:pt>
                <c:pt idx="11">
                  <c:v>0.52700000000000002</c:v>
                </c:pt>
              </c:numCache>
            </c:numRef>
          </c:val>
          <c:extLst>
            <c:ext xmlns:c16="http://schemas.microsoft.com/office/drawing/2014/chart" uri="{C3380CC4-5D6E-409C-BE32-E72D297353CC}">
              <c16:uniqueId val="{00000002-A154-46F6-9665-BE9927050B42}"/>
            </c:ext>
          </c:extLst>
        </c:ser>
        <c:ser>
          <c:idx val="3"/>
          <c:order val="3"/>
          <c:tx>
            <c:strRef>
              <c:f>Sheet1!$E$1</c:f>
              <c:strCache>
                <c:ptCount val="1"/>
                <c:pt idx="0">
                  <c:v>ARC-8</c:v>
                </c:pt>
              </c:strCache>
            </c:strRef>
          </c:tx>
          <c:spPr>
            <a:solidFill>
              <a:schemeClr val="accent4"/>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Sheet1!$E$2:$E$13</c:f>
              <c:numCache>
                <c:formatCode>General</c:formatCode>
                <c:ptCount val="12"/>
                <c:pt idx="0">
                  <c:v>0.499</c:v>
                </c:pt>
                <c:pt idx="1">
                  <c:v>0.57099999999999995</c:v>
                </c:pt>
                <c:pt idx="2">
                  <c:v>0.38700000000000001</c:v>
                </c:pt>
                <c:pt idx="3">
                  <c:v>0.48899999999999999</c:v>
                </c:pt>
                <c:pt idx="4">
                  <c:v>0.58099999999999996</c:v>
                </c:pt>
                <c:pt idx="5">
                  <c:v>0.55400000000000005</c:v>
                </c:pt>
                <c:pt idx="6">
                  <c:v>0.51200000000000001</c:v>
                </c:pt>
                <c:pt idx="7">
                  <c:v>0.29399999999999998</c:v>
                </c:pt>
                <c:pt idx="8">
                  <c:v>0.501</c:v>
                </c:pt>
                <c:pt idx="9">
                  <c:v>0.51700000000000002</c:v>
                </c:pt>
                <c:pt idx="10">
                  <c:v>0.49199999999999999</c:v>
                </c:pt>
                <c:pt idx="11">
                  <c:v>0.48299999999999998</c:v>
                </c:pt>
              </c:numCache>
            </c:numRef>
          </c:val>
          <c:extLst>
            <c:ext xmlns:c16="http://schemas.microsoft.com/office/drawing/2014/chart" uri="{C3380CC4-5D6E-409C-BE32-E72D297353CC}">
              <c16:uniqueId val="{00000003-A154-46F6-9665-BE9927050B42}"/>
            </c:ext>
          </c:extLst>
        </c:ser>
        <c:ser>
          <c:idx val="4"/>
          <c:order val="4"/>
          <c:tx>
            <c:strRef>
              <c:f>Sheet1!$F$1</c:f>
              <c:strCache>
                <c:ptCount val="1"/>
                <c:pt idx="0">
                  <c:v>CE-16</c:v>
                </c:pt>
              </c:strCache>
            </c:strRef>
          </c:tx>
          <c:spPr>
            <a:solidFill>
              <a:schemeClr val="accent5"/>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Sheet1!$F$2:$F$13</c:f>
              <c:numCache>
                <c:formatCode>General</c:formatCode>
                <c:ptCount val="12"/>
                <c:pt idx="0">
                  <c:v>0.25</c:v>
                </c:pt>
                <c:pt idx="1">
                  <c:v>0.43099999999999999</c:v>
                </c:pt>
                <c:pt idx="2">
                  <c:v>0.25</c:v>
                </c:pt>
                <c:pt idx="3">
                  <c:v>0.251</c:v>
                </c:pt>
                <c:pt idx="4">
                  <c:v>0.39700000000000002</c:v>
                </c:pt>
                <c:pt idx="5">
                  <c:v>0.32200000000000001</c:v>
                </c:pt>
                <c:pt idx="6">
                  <c:v>0.27100000000000002</c:v>
                </c:pt>
                <c:pt idx="7">
                  <c:v>0.188</c:v>
                </c:pt>
                <c:pt idx="8">
                  <c:v>0.251</c:v>
                </c:pt>
                <c:pt idx="9">
                  <c:v>0.28399999999999997</c:v>
                </c:pt>
                <c:pt idx="10">
                  <c:v>0.28999999999999998</c:v>
                </c:pt>
                <c:pt idx="11">
                  <c:v>0.28199999999999997</c:v>
                </c:pt>
              </c:numCache>
            </c:numRef>
          </c:val>
          <c:extLst>
            <c:ext xmlns:c16="http://schemas.microsoft.com/office/drawing/2014/chart" uri="{C3380CC4-5D6E-409C-BE32-E72D297353CC}">
              <c16:uniqueId val="{00000004-A154-46F6-9665-BE9927050B42}"/>
            </c:ext>
          </c:extLst>
        </c:ser>
        <c:ser>
          <c:idx val="5"/>
          <c:order val="5"/>
          <c:tx>
            <c:strRef>
              <c:f>Sheet1!$G$1</c:f>
              <c:strCache>
                <c:ptCount val="1"/>
                <c:pt idx="0">
                  <c:v>ARC-16</c:v>
                </c:pt>
              </c:strCache>
            </c:strRef>
          </c:tx>
          <c:spPr>
            <a:solidFill>
              <a:schemeClr val="accent6"/>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Sheet1!$G$2:$G$13</c:f>
              <c:numCache>
                <c:formatCode>General</c:formatCode>
                <c:ptCount val="12"/>
                <c:pt idx="0">
                  <c:v>0.25</c:v>
                </c:pt>
                <c:pt idx="1">
                  <c:v>0.38500000000000001</c:v>
                </c:pt>
                <c:pt idx="2">
                  <c:v>0.17699999999999999</c:v>
                </c:pt>
                <c:pt idx="3">
                  <c:v>0.25</c:v>
                </c:pt>
                <c:pt idx="4">
                  <c:v>0.38</c:v>
                </c:pt>
                <c:pt idx="5">
                  <c:v>0.317</c:v>
                </c:pt>
                <c:pt idx="6">
                  <c:v>0.27</c:v>
                </c:pt>
                <c:pt idx="7">
                  <c:v>0.153</c:v>
                </c:pt>
                <c:pt idx="8">
                  <c:v>0.251</c:v>
                </c:pt>
                <c:pt idx="9">
                  <c:v>0.27800000000000002</c:v>
                </c:pt>
                <c:pt idx="10">
                  <c:v>0.27800000000000002</c:v>
                </c:pt>
                <c:pt idx="11">
                  <c:v>0.26300000000000001</c:v>
                </c:pt>
              </c:numCache>
            </c:numRef>
          </c:val>
          <c:extLst>
            <c:ext xmlns:c16="http://schemas.microsoft.com/office/drawing/2014/chart" uri="{C3380CC4-5D6E-409C-BE32-E72D297353CC}">
              <c16:uniqueId val="{00000005-A154-46F6-9665-BE9927050B42}"/>
            </c:ext>
          </c:extLst>
        </c:ser>
        <c:ser>
          <c:idx val="6"/>
          <c:order val="6"/>
          <c:tx>
            <c:strRef>
              <c:f>Sheet1!$H$1</c:f>
              <c:strCache>
                <c:ptCount val="1"/>
                <c:pt idx="0">
                  <c:v>CE-32</c:v>
                </c:pt>
              </c:strCache>
            </c:strRef>
          </c:tx>
          <c:spPr>
            <a:solidFill>
              <a:schemeClr val="accent1">
                <a:lumMod val="60000"/>
              </a:schemeClr>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Sheet1!$H$2:$H$13</c:f>
              <c:numCache>
                <c:formatCode>General</c:formatCode>
                <c:ptCount val="12"/>
                <c:pt idx="0">
                  <c:v>0.125</c:v>
                </c:pt>
                <c:pt idx="1">
                  <c:v>0.33400000000000002</c:v>
                </c:pt>
                <c:pt idx="2">
                  <c:v>0.34499999999999997</c:v>
                </c:pt>
                <c:pt idx="3">
                  <c:v>0.187</c:v>
                </c:pt>
                <c:pt idx="4">
                  <c:v>0.252</c:v>
                </c:pt>
                <c:pt idx="5">
                  <c:v>0.19700000000000001</c:v>
                </c:pt>
                <c:pt idx="6">
                  <c:v>0.13500000000000001</c:v>
                </c:pt>
                <c:pt idx="7">
                  <c:v>0.112</c:v>
                </c:pt>
                <c:pt idx="8">
                  <c:v>0.125</c:v>
                </c:pt>
                <c:pt idx="9">
                  <c:v>0.17</c:v>
                </c:pt>
                <c:pt idx="10">
                  <c:v>0.152</c:v>
                </c:pt>
                <c:pt idx="11">
                  <c:v>0.18</c:v>
                </c:pt>
              </c:numCache>
            </c:numRef>
          </c:val>
          <c:extLst>
            <c:ext xmlns:c16="http://schemas.microsoft.com/office/drawing/2014/chart" uri="{C3380CC4-5D6E-409C-BE32-E72D297353CC}">
              <c16:uniqueId val="{00000006-A154-46F6-9665-BE9927050B42}"/>
            </c:ext>
          </c:extLst>
        </c:ser>
        <c:ser>
          <c:idx val="7"/>
          <c:order val="7"/>
          <c:tx>
            <c:strRef>
              <c:f>Sheet1!$I$1</c:f>
              <c:strCache>
                <c:ptCount val="1"/>
                <c:pt idx="0">
                  <c:v>ARC-32</c:v>
                </c:pt>
              </c:strCache>
            </c:strRef>
          </c:tx>
          <c:spPr>
            <a:solidFill>
              <a:schemeClr val="accent2">
                <a:lumMod val="60000"/>
              </a:schemeClr>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Sheet1!$I$2:$I$13</c:f>
              <c:numCache>
                <c:formatCode>General</c:formatCode>
                <c:ptCount val="12"/>
                <c:pt idx="0">
                  <c:v>0.125</c:v>
                </c:pt>
                <c:pt idx="1">
                  <c:v>0.29199999999999998</c:v>
                </c:pt>
                <c:pt idx="2">
                  <c:v>0.13300000000000001</c:v>
                </c:pt>
                <c:pt idx="3">
                  <c:v>0.185</c:v>
                </c:pt>
                <c:pt idx="4">
                  <c:v>0.248</c:v>
                </c:pt>
                <c:pt idx="5">
                  <c:v>0.217</c:v>
                </c:pt>
                <c:pt idx="6">
                  <c:v>0.13400000000000001</c:v>
                </c:pt>
                <c:pt idx="7">
                  <c:v>9.5000000000000001E-2</c:v>
                </c:pt>
                <c:pt idx="8">
                  <c:v>0.125</c:v>
                </c:pt>
                <c:pt idx="9">
                  <c:v>0.161</c:v>
                </c:pt>
                <c:pt idx="10">
                  <c:v>0.14399999999999999</c:v>
                </c:pt>
                <c:pt idx="11">
                  <c:v>0.16</c:v>
                </c:pt>
              </c:numCache>
            </c:numRef>
          </c:val>
          <c:extLst>
            <c:ext xmlns:c16="http://schemas.microsoft.com/office/drawing/2014/chart" uri="{C3380CC4-5D6E-409C-BE32-E72D297353CC}">
              <c16:uniqueId val="{00000007-A154-46F6-9665-BE9927050B42}"/>
            </c:ext>
          </c:extLst>
        </c:ser>
        <c:dLbls>
          <c:showLegendKey val="0"/>
          <c:showVal val="0"/>
          <c:showCatName val="0"/>
          <c:showSerName val="0"/>
          <c:showPercent val="0"/>
          <c:showBubbleSize val="0"/>
        </c:dLbls>
        <c:gapWidth val="219"/>
        <c:overlap val="-27"/>
        <c:axId val="1644332224"/>
        <c:axId val="1468659952"/>
      </c:barChart>
      <c:catAx>
        <c:axId val="1644332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68659952"/>
        <c:crosses val="autoZero"/>
        <c:auto val="1"/>
        <c:lblAlgn val="ctr"/>
        <c:lblOffset val="100"/>
        <c:noMultiLvlLbl val="0"/>
      </c:catAx>
      <c:valAx>
        <c:axId val="1468659952"/>
        <c:scaling>
          <c:orientation val="minMax"/>
          <c:max val="1.100000000000000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43322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CE-4</c:v>
                </c:pt>
              </c:strCache>
            </c:strRef>
          </c:tx>
          <c:spPr>
            <a:solidFill>
              <a:schemeClr val="accent1"/>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Sheet1!$B$2:$B$13</c:f>
              <c:numCache>
                <c:formatCode>General</c:formatCode>
                <c:ptCount val="12"/>
                <c:pt idx="0">
                  <c:v>1</c:v>
                </c:pt>
                <c:pt idx="1">
                  <c:v>1</c:v>
                </c:pt>
                <c:pt idx="2">
                  <c:v>1</c:v>
                </c:pt>
                <c:pt idx="3">
                  <c:v>1</c:v>
                </c:pt>
                <c:pt idx="4">
                  <c:v>1</c:v>
                </c:pt>
                <c:pt idx="5">
                  <c:v>1</c:v>
                </c:pt>
                <c:pt idx="6">
                  <c:v>1</c:v>
                </c:pt>
                <c:pt idx="7">
                  <c:v>1</c:v>
                </c:pt>
                <c:pt idx="8">
                  <c:v>1</c:v>
                </c:pt>
                <c:pt idx="9">
                  <c:v>1</c:v>
                </c:pt>
                <c:pt idx="10">
                  <c:v>1</c:v>
                </c:pt>
                <c:pt idx="11">
                  <c:v>1</c:v>
                </c:pt>
              </c:numCache>
            </c:numRef>
          </c:val>
          <c:extLst>
            <c:ext xmlns:c16="http://schemas.microsoft.com/office/drawing/2014/chart" uri="{C3380CC4-5D6E-409C-BE32-E72D297353CC}">
              <c16:uniqueId val="{00000000-2173-420B-82CF-AD89D92FC894}"/>
            </c:ext>
          </c:extLst>
        </c:ser>
        <c:ser>
          <c:idx val="1"/>
          <c:order val="1"/>
          <c:tx>
            <c:strRef>
              <c:f>Sheet1!$C$1</c:f>
              <c:strCache>
                <c:ptCount val="1"/>
                <c:pt idx="0">
                  <c:v>ARC-4</c:v>
                </c:pt>
              </c:strCache>
            </c:strRef>
          </c:tx>
          <c:spPr>
            <a:solidFill>
              <a:schemeClr val="accent2"/>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Sheet1!$C$2:$C$13</c:f>
              <c:numCache>
                <c:formatCode>General</c:formatCode>
                <c:ptCount val="12"/>
                <c:pt idx="0">
                  <c:v>1.008</c:v>
                </c:pt>
                <c:pt idx="1">
                  <c:v>0.94699999999999995</c:v>
                </c:pt>
                <c:pt idx="2">
                  <c:v>0.85599999999999998</c:v>
                </c:pt>
                <c:pt idx="3">
                  <c:v>0.99299999999999999</c:v>
                </c:pt>
                <c:pt idx="4">
                  <c:v>0.92700000000000005</c:v>
                </c:pt>
                <c:pt idx="5">
                  <c:v>1.0049999999999999</c:v>
                </c:pt>
                <c:pt idx="6">
                  <c:v>1.01</c:v>
                </c:pt>
                <c:pt idx="7">
                  <c:v>0.64600000000000002</c:v>
                </c:pt>
                <c:pt idx="8">
                  <c:v>1.012</c:v>
                </c:pt>
                <c:pt idx="9">
                  <c:v>0.99199999999999999</c:v>
                </c:pt>
                <c:pt idx="10">
                  <c:v>0.92600000000000005</c:v>
                </c:pt>
                <c:pt idx="11">
                  <c:v>0.93100000000000005</c:v>
                </c:pt>
              </c:numCache>
            </c:numRef>
          </c:val>
          <c:extLst>
            <c:ext xmlns:c16="http://schemas.microsoft.com/office/drawing/2014/chart" uri="{C3380CC4-5D6E-409C-BE32-E72D297353CC}">
              <c16:uniqueId val="{00000001-2173-420B-82CF-AD89D92FC894}"/>
            </c:ext>
          </c:extLst>
        </c:ser>
        <c:ser>
          <c:idx val="2"/>
          <c:order val="2"/>
          <c:tx>
            <c:strRef>
              <c:f>Sheet1!$D$1</c:f>
              <c:strCache>
                <c:ptCount val="1"/>
                <c:pt idx="0">
                  <c:v>CE-8</c:v>
                </c:pt>
              </c:strCache>
            </c:strRef>
          </c:tx>
          <c:spPr>
            <a:solidFill>
              <a:schemeClr val="accent3"/>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Sheet1!$D$2:$D$13</c:f>
              <c:numCache>
                <c:formatCode>General</c:formatCode>
                <c:ptCount val="12"/>
                <c:pt idx="0">
                  <c:v>0.96699999999999997</c:v>
                </c:pt>
                <c:pt idx="1">
                  <c:v>1.1719999999999999</c:v>
                </c:pt>
                <c:pt idx="2">
                  <c:v>0.94099999999999995</c:v>
                </c:pt>
                <c:pt idx="3">
                  <c:v>0.96199999999999997</c:v>
                </c:pt>
                <c:pt idx="4">
                  <c:v>1.1719999999999999</c:v>
                </c:pt>
                <c:pt idx="5">
                  <c:v>1.0840000000000001</c:v>
                </c:pt>
                <c:pt idx="6">
                  <c:v>0.99099999999999999</c:v>
                </c:pt>
                <c:pt idx="7">
                  <c:v>0.92800000000000005</c:v>
                </c:pt>
                <c:pt idx="8">
                  <c:v>0.96899999999999997</c:v>
                </c:pt>
                <c:pt idx="9">
                  <c:v>1.008</c:v>
                </c:pt>
                <c:pt idx="10">
                  <c:v>1.014</c:v>
                </c:pt>
                <c:pt idx="11">
                  <c:v>1.016</c:v>
                </c:pt>
              </c:numCache>
            </c:numRef>
          </c:val>
          <c:extLst>
            <c:ext xmlns:c16="http://schemas.microsoft.com/office/drawing/2014/chart" uri="{C3380CC4-5D6E-409C-BE32-E72D297353CC}">
              <c16:uniqueId val="{00000002-2173-420B-82CF-AD89D92FC894}"/>
            </c:ext>
          </c:extLst>
        </c:ser>
        <c:ser>
          <c:idx val="3"/>
          <c:order val="3"/>
          <c:tx>
            <c:strRef>
              <c:f>Sheet1!$E$1</c:f>
              <c:strCache>
                <c:ptCount val="1"/>
                <c:pt idx="0">
                  <c:v>ARC-8</c:v>
                </c:pt>
              </c:strCache>
            </c:strRef>
          </c:tx>
          <c:spPr>
            <a:solidFill>
              <a:schemeClr val="accent4"/>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Sheet1!$E$2:$E$13</c:f>
              <c:numCache>
                <c:formatCode>General</c:formatCode>
                <c:ptCount val="12"/>
                <c:pt idx="0">
                  <c:v>0.97499999999999998</c:v>
                </c:pt>
                <c:pt idx="1">
                  <c:v>1.089</c:v>
                </c:pt>
                <c:pt idx="2">
                  <c:v>0.76700000000000002</c:v>
                </c:pt>
                <c:pt idx="3">
                  <c:v>0.96199999999999997</c:v>
                </c:pt>
                <c:pt idx="4">
                  <c:v>1.105</c:v>
                </c:pt>
                <c:pt idx="5">
                  <c:v>1.0920000000000001</c:v>
                </c:pt>
                <c:pt idx="6">
                  <c:v>1</c:v>
                </c:pt>
                <c:pt idx="7">
                  <c:v>0.61499999999999999</c:v>
                </c:pt>
                <c:pt idx="8">
                  <c:v>0.98</c:v>
                </c:pt>
                <c:pt idx="9">
                  <c:v>1.0049999999999999</c:v>
                </c:pt>
                <c:pt idx="10">
                  <c:v>0.95499999999999996</c:v>
                </c:pt>
                <c:pt idx="11">
                  <c:v>0.94699999999999995</c:v>
                </c:pt>
              </c:numCache>
            </c:numRef>
          </c:val>
          <c:extLst>
            <c:ext xmlns:c16="http://schemas.microsoft.com/office/drawing/2014/chart" uri="{C3380CC4-5D6E-409C-BE32-E72D297353CC}">
              <c16:uniqueId val="{00000003-2173-420B-82CF-AD89D92FC894}"/>
            </c:ext>
          </c:extLst>
        </c:ser>
        <c:ser>
          <c:idx val="4"/>
          <c:order val="4"/>
          <c:tx>
            <c:strRef>
              <c:f>Sheet1!$F$1</c:f>
              <c:strCache>
                <c:ptCount val="1"/>
                <c:pt idx="0">
                  <c:v>CE-16</c:v>
                </c:pt>
              </c:strCache>
            </c:strRef>
          </c:tx>
          <c:spPr>
            <a:solidFill>
              <a:schemeClr val="accent5"/>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Sheet1!$F$2:$F$13</c:f>
              <c:numCache>
                <c:formatCode>General</c:formatCode>
                <c:ptCount val="12"/>
                <c:pt idx="0">
                  <c:v>0.93100000000000005</c:v>
                </c:pt>
                <c:pt idx="1">
                  <c:v>1.51</c:v>
                </c:pt>
                <c:pt idx="2">
                  <c:v>0.94799999999999995</c:v>
                </c:pt>
                <c:pt idx="3">
                  <c:v>0.93899999999999995</c:v>
                </c:pt>
                <c:pt idx="4">
                  <c:v>1.403</c:v>
                </c:pt>
                <c:pt idx="5">
                  <c:v>1.179</c:v>
                </c:pt>
                <c:pt idx="6">
                  <c:v>0.996</c:v>
                </c:pt>
                <c:pt idx="7">
                  <c:v>0.72699999999999998</c:v>
                </c:pt>
                <c:pt idx="8">
                  <c:v>0.93500000000000005</c:v>
                </c:pt>
                <c:pt idx="9">
                  <c:v>1.0449999999999999</c:v>
                </c:pt>
                <c:pt idx="10">
                  <c:v>1.06</c:v>
                </c:pt>
                <c:pt idx="11">
                  <c:v>1.0409999999999999</c:v>
                </c:pt>
              </c:numCache>
            </c:numRef>
          </c:val>
          <c:extLst>
            <c:ext xmlns:c16="http://schemas.microsoft.com/office/drawing/2014/chart" uri="{C3380CC4-5D6E-409C-BE32-E72D297353CC}">
              <c16:uniqueId val="{00000004-2173-420B-82CF-AD89D92FC894}"/>
            </c:ext>
          </c:extLst>
        </c:ser>
        <c:ser>
          <c:idx val="5"/>
          <c:order val="5"/>
          <c:tx>
            <c:strRef>
              <c:f>Sheet1!$G$1</c:f>
              <c:strCache>
                <c:ptCount val="1"/>
                <c:pt idx="0">
                  <c:v>ARC-16</c:v>
                </c:pt>
              </c:strCache>
            </c:strRef>
          </c:tx>
          <c:spPr>
            <a:solidFill>
              <a:schemeClr val="accent6"/>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Sheet1!$G$2:$G$13</c:f>
              <c:numCache>
                <c:formatCode>General</c:formatCode>
                <c:ptCount val="12"/>
                <c:pt idx="0">
                  <c:v>0.93899999999999995</c:v>
                </c:pt>
                <c:pt idx="1">
                  <c:v>1.363</c:v>
                </c:pt>
                <c:pt idx="2">
                  <c:v>0.69199999999999995</c:v>
                </c:pt>
                <c:pt idx="3">
                  <c:v>0.94899999999999995</c:v>
                </c:pt>
                <c:pt idx="4">
                  <c:v>1.3460000000000001</c:v>
                </c:pt>
                <c:pt idx="5">
                  <c:v>1.1990000000000001</c:v>
                </c:pt>
                <c:pt idx="6">
                  <c:v>1.0049999999999999</c:v>
                </c:pt>
                <c:pt idx="7">
                  <c:v>0.61899999999999999</c:v>
                </c:pt>
                <c:pt idx="8">
                  <c:v>0.94499999999999995</c:v>
                </c:pt>
                <c:pt idx="9">
                  <c:v>1.036</c:v>
                </c:pt>
                <c:pt idx="10">
                  <c:v>1.0229999999999999</c:v>
                </c:pt>
                <c:pt idx="11">
                  <c:v>0.98499999999999999</c:v>
                </c:pt>
              </c:numCache>
            </c:numRef>
          </c:val>
          <c:extLst>
            <c:ext xmlns:c16="http://schemas.microsoft.com/office/drawing/2014/chart" uri="{C3380CC4-5D6E-409C-BE32-E72D297353CC}">
              <c16:uniqueId val="{00000005-2173-420B-82CF-AD89D92FC894}"/>
            </c:ext>
          </c:extLst>
        </c:ser>
        <c:ser>
          <c:idx val="6"/>
          <c:order val="6"/>
          <c:tx>
            <c:strRef>
              <c:f>Sheet1!$H$1</c:f>
              <c:strCache>
                <c:ptCount val="1"/>
                <c:pt idx="0">
                  <c:v>CE-32</c:v>
                </c:pt>
              </c:strCache>
            </c:strRef>
          </c:tx>
          <c:spPr>
            <a:solidFill>
              <a:schemeClr val="accent1">
                <a:lumMod val="60000"/>
              </a:schemeClr>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Sheet1!$H$2:$H$13</c:f>
              <c:numCache>
                <c:formatCode>General</c:formatCode>
                <c:ptCount val="12"/>
                <c:pt idx="0">
                  <c:v>0.93600000000000005</c:v>
                </c:pt>
                <c:pt idx="1">
                  <c:v>2.2839999999999998</c:v>
                </c:pt>
                <c:pt idx="2">
                  <c:v>2.419</c:v>
                </c:pt>
                <c:pt idx="3">
                  <c:v>1.3129999999999999</c:v>
                </c:pt>
                <c:pt idx="4">
                  <c:v>1.758</c:v>
                </c:pt>
                <c:pt idx="5">
                  <c:v>1.4379999999999999</c:v>
                </c:pt>
                <c:pt idx="6">
                  <c:v>0.997</c:v>
                </c:pt>
                <c:pt idx="7">
                  <c:v>0.86399999999999999</c:v>
                </c:pt>
                <c:pt idx="8">
                  <c:v>0.93899999999999995</c:v>
                </c:pt>
                <c:pt idx="9">
                  <c:v>1.236</c:v>
                </c:pt>
                <c:pt idx="10">
                  <c:v>1.113</c:v>
                </c:pt>
                <c:pt idx="11">
                  <c:v>1.3080000000000001</c:v>
                </c:pt>
              </c:numCache>
            </c:numRef>
          </c:val>
          <c:extLst>
            <c:ext xmlns:c16="http://schemas.microsoft.com/office/drawing/2014/chart" uri="{C3380CC4-5D6E-409C-BE32-E72D297353CC}">
              <c16:uniqueId val="{00000006-2173-420B-82CF-AD89D92FC894}"/>
            </c:ext>
          </c:extLst>
        </c:ser>
        <c:ser>
          <c:idx val="7"/>
          <c:order val="7"/>
          <c:tx>
            <c:strRef>
              <c:f>Sheet1!$I$1</c:f>
              <c:strCache>
                <c:ptCount val="1"/>
                <c:pt idx="0">
                  <c:v>ARC-32</c:v>
                </c:pt>
              </c:strCache>
            </c:strRef>
          </c:tx>
          <c:spPr>
            <a:solidFill>
              <a:schemeClr val="accent2">
                <a:lumMod val="60000"/>
              </a:schemeClr>
            </a:solidFill>
            <a:ln>
              <a:noFill/>
            </a:ln>
            <a:effectLst/>
          </c:spPr>
          <c:invertIfNegative val="0"/>
          <c:cat>
            <c:strRef>
              <c:f>Sheet1!$A$2:$A$13</c:f>
              <c:strCache>
                <c:ptCount val="12"/>
                <c:pt idx="0">
                  <c:v>blackscholes</c:v>
                </c:pt>
                <c:pt idx="1">
                  <c:v>bodytrack</c:v>
                </c:pt>
                <c:pt idx="2">
                  <c:v>canneal</c:v>
                </c:pt>
                <c:pt idx="3">
                  <c:v>dedup</c:v>
                </c:pt>
                <c:pt idx="4">
                  <c:v>ferret</c:v>
                </c:pt>
                <c:pt idx="5">
                  <c:v>fluidanimate</c:v>
                </c:pt>
                <c:pt idx="6">
                  <c:v>raytrace</c:v>
                </c:pt>
                <c:pt idx="7">
                  <c:v>streamcluster</c:v>
                </c:pt>
                <c:pt idx="8">
                  <c:v>swaptions</c:v>
                </c:pt>
                <c:pt idx="9">
                  <c:v>vips</c:v>
                </c:pt>
                <c:pt idx="10">
                  <c:v>x264</c:v>
                </c:pt>
                <c:pt idx="11">
                  <c:v>geomean</c:v>
                </c:pt>
              </c:strCache>
            </c:strRef>
          </c:cat>
          <c:val>
            <c:numRef>
              <c:f>Sheet1!$I$2:$I$13</c:f>
              <c:numCache>
                <c:formatCode>General</c:formatCode>
                <c:ptCount val="12"/>
                <c:pt idx="0">
                  <c:v>0.93400000000000005</c:v>
                </c:pt>
                <c:pt idx="1">
                  <c:v>1.992</c:v>
                </c:pt>
                <c:pt idx="2">
                  <c:v>0.99099999999999999</c:v>
                </c:pt>
                <c:pt idx="3">
                  <c:v>1.274</c:v>
                </c:pt>
                <c:pt idx="4">
                  <c:v>1.7050000000000001</c:v>
                </c:pt>
                <c:pt idx="5">
                  <c:v>1.6830000000000001</c:v>
                </c:pt>
                <c:pt idx="6">
                  <c:v>0.997</c:v>
                </c:pt>
                <c:pt idx="7">
                  <c:v>0.77400000000000002</c:v>
                </c:pt>
                <c:pt idx="8">
                  <c:v>0.94099999999999995</c:v>
                </c:pt>
                <c:pt idx="9">
                  <c:v>1.1839999999999999</c:v>
                </c:pt>
                <c:pt idx="10">
                  <c:v>1.0529999999999999</c:v>
                </c:pt>
                <c:pt idx="11">
                  <c:v>1.1819999999999999</c:v>
                </c:pt>
              </c:numCache>
            </c:numRef>
          </c:val>
          <c:extLst>
            <c:ext xmlns:c16="http://schemas.microsoft.com/office/drawing/2014/chart" uri="{C3380CC4-5D6E-409C-BE32-E72D297353CC}">
              <c16:uniqueId val="{00000007-2173-420B-82CF-AD89D92FC894}"/>
            </c:ext>
          </c:extLst>
        </c:ser>
        <c:dLbls>
          <c:showLegendKey val="0"/>
          <c:showVal val="0"/>
          <c:showCatName val="0"/>
          <c:showSerName val="0"/>
          <c:showPercent val="0"/>
          <c:showBubbleSize val="0"/>
        </c:dLbls>
        <c:gapWidth val="219"/>
        <c:overlap val="-27"/>
        <c:axId val="1477634464"/>
        <c:axId val="1444076240"/>
      </c:barChart>
      <c:catAx>
        <c:axId val="1477634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4076240"/>
        <c:crosses val="autoZero"/>
        <c:auto val="1"/>
        <c:lblAlgn val="ctr"/>
        <c:lblOffset val="100"/>
        <c:noMultiLvlLbl val="0"/>
      </c:catAx>
      <c:valAx>
        <c:axId val="1444076240"/>
        <c:scaling>
          <c:orientation val="minMax"/>
          <c:max val="2.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776344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A78D1-F052-4784-9D8F-5CCC226B708B}" type="doc">
      <dgm:prSet loTypeId="urn:microsoft.com/office/officeart/2008/layout/BendingPictureCaptionList" loCatId="picture" qsTypeId="urn:microsoft.com/office/officeart/2005/8/quickstyle/simple1" qsCatId="simple" csTypeId="urn:microsoft.com/office/officeart/2005/8/colors/accent2_2" csCatId="accent2" phldr="1"/>
      <dgm:spPr/>
      <dgm:t>
        <a:bodyPr/>
        <a:lstStyle/>
        <a:p>
          <a:endParaRPr lang="en-US"/>
        </a:p>
      </dgm:t>
    </dgm:pt>
    <dgm:pt modelId="{DA52C386-6ED0-4CF0-B78A-FA37E5DA730F}">
      <dgm:prSet phldrT="[Text]"/>
      <dgm:spPr>
        <a:effectLst>
          <a:outerShdw blurRad="76200" dist="12700" dir="8100000" sy="-23000" kx="800400" algn="br" rotWithShape="0">
            <a:prstClr val="black">
              <a:alpha val="20000"/>
            </a:prstClr>
          </a:outerShdw>
        </a:effectLst>
      </dgm:spPr>
      <dgm:t>
        <a:bodyPr/>
        <a:lstStyle/>
        <a:p>
          <a:r>
            <a:rPr lang="en-US" dirty="0"/>
            <a:t>ANYTHING</a:t>
          </a:r>
        </a:p>
      </dgm:t>
    </dgm:pt>
    <dgm:pt modelId="{2C617C3C-77BF-4634-AE32-B90EDD0F6D9A}" type="parTrans" cxnId="{EEDB6676-CA6F-4B6A-B6BE-5E276EF46255}">
      <dgm:prSet/>
      <dgm:spPr/>
      <dgm:t>
        <a:bodyPr/>
        <a:lstStyle/>
        <a:p>
          <a:endParaRPr lang="en-US"/>
        </a:p>
      </dgm:t>
    </dgm:pt>
    <dgm:pt modelId="{8D679054-0C13-4CF8-9F67-9F13A2DDD1F5}" type="sibTrans" cxnId="{EEDB6676-CA6F-4B6A-B6BE-5E276EF46255}">
      <dgm:prSet/>
      <dgm:spPr/>
      <dgm:t>
        <a:bodyPr/>
        <a:lstStyle/>
        <a:p>
          <a:endParaRPr lang="en-US"/>
        </a:p>
      </dgm:t>
    </dgm:pt>
    <dgm:pt modelId="{8B0F60CA-A419-4C86-8245-915176187CE2}">
      <dgm:prSet phldrT="[Text]"/>
      <dgm:spPr>
        <a:effectLst>
          <a:outerShdw blurRad="76200" dist="12700" dir="8100000" sy="-23000" kx="800400" algn="br" rotWithShape="0">
            <a:prstClr val="black">
              <a:alpha val="20000"/>
            </a:prstClr>
          </a:outerShdw>
        </a:effectLst>
      </dgm:spPr>
      <dgm:t>
        <a:bodyPr/>
        <a:lstStyle/>
        <a:p>
          <a:r>
            <a:rPr lang="en-US" dirty="0"/>
            <a:t>BAD CAN </a:t>
          </a:r>
        </a:p>
      </dgm:t>
    </dgm:pt>
    <dgm:pt modelId="{358AC981-7E97-4461-B86F-3C86DB2FA340}" type="parTrans" cxnId="{89304D09-AB74-4D17-A8CC-6D49F2E4DEC4}">
      <dgm:prSet/>
      <dgm:spPr/>
      <dgm:t>
        <a:bodyPr/>
        <a:lstStyle/>
        <a:p>
          <a:endParaRPr lang="en-US"/>
        </a:p>
      </dgm:t>
    </dgm:pt>
    <dgm:pt modelId="{2D1CBEA9-0348-4EDF-9980-C9C94627244B}" type="sibTrans" cxnId="{89304D09-AB74-4D17-A8CC-6D49F2E4DEC4}">
      <dgm:prSet/>
      <dgm:spPr/>
      <dgm:t>
        <a:bodyPr/>
        <a:lstStyle/>
        <a:p>
          <a:endParaRPr lang="en-US"/>
        </a:p>
      </dgm:t>
    </dgm:pt>
    <dgm:pt modelId="{9A6D3AE3-4E90-4644-A81F-3C1E7C109882}">
      <dgm:prSet phldrT="[Text]"/>
      <dgm:spPr>
        <a:effectLst>
          <a:outerShdw blurRad="76200" dist="12700" dir="8100000" sy="-23000" kx="800400" algn="br" rotWithShape="0">
            <a:prstClr val="black">
              <a:alpha val="20000"/>
            </a:prstClr>
          </a:outerShdw>
        </a:effectLst>
      </dgm:spPr>
      <dgm:t>
        <a:bodyPr/>
        <a:lstStyle/>
        <a:p>
          <a:r>
            <a:rPr lang="en-US" dirty="0"/>
            <a:t>HAPPEN!</a:t>
          </a:r>
        </a:p>
      </dgm:t>
    </dgm:pt>
    <dgm:pt modelId="{ECE35BE7-E1C9-4EA7-8C94-BAB7050798C3}" type="parTrans" cxnId="{C763C946-B5AE-41DF-BB1A-6F727EA05CB0}">
      <dgm:prSet/>
      <dgm:spPr/>
      <dgm:t>
        <a:bodyPr/>
        <a:lstStyle/>
        <a:p>
          <a:endParaRPr lang="en-US"/>
        </a:p>
      </dgm:t>
    </dgm:pt>
    <dgm:pt modelId="{6A8E8EB5-0E79-48F1-85C8-204837F65AFD}" type="sibTrans" cxnId="{C763C946-B5AE-41DF-BB1A-6F727EA05CB0}">
      <dgm:prSet/>
      <dgm:spPr/>
      <dgm:t>
        <a:bodyPr/>
        <a:lstStyle/>
        <a:p>
          <a:endParaRPr lang="en-US"/>
        </a:p>
      </dgm:t>
    </dgm:pt>
    <dgm:pt modelId="{08838D4D-B59E-4E47-BF11-9E0CADD2BBB5}" type="pres">
      <dgm:prSet presAssocID="{E69A78D1-F052-4784-9D8F-5CCC226B708B}" presName="Name0" presStyleCnt="0">
        <dgm:presLayoutVars>
          <dgm:dir/>
          <dgm:resizeHandles val="exact"/>
        </dgm:presLayoutVars>
      </dgm:prSet>
      <dgm:spPr/>
    </dgm:pt>
    <dgm:pt modelId="{83049458-4BC9-407A-A9CC-0B1083F0760A}" type="pres">
      <dgm:prSet presAssocID="{DA52C386-6ED0-4CF0-B78A-FA37E5DA730F}" presName="composite" presStyleCnt="0"/>
      <dgm:spPr/>
    </dgm:pt>
    <dgm:pt modelId="{D3A1B493-40DF-4095-9063-22A84FE255B2}" type="pres">
      <dgm:prSet presAssocID="{DA52C386-6ED0-4CF0-B78A-FA37E5DA730F}" presName="rect1"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dgm:spPr>
    </dgm:pt>
    <dgm:pt modelId="{DFBA1265-2173-4551-B2C0-B38C0D8EE512}" type="pres">
      <dgm:prSet presAssocID="{DA52C386-6ED0-4CF0-B78A-FA37E5DA730F}" presName="wedgeRectCallout1" presStyleLbl="node1" presStyleIdx="0" presStyleCnt="3">
        <dgm:presLayoutVars>
          <dgm:bulletEnabled val="1"/>
        </dgm:presLayoutVars>
      </dgm:prSet>
      <dgm:spPr/>
    </dgm:pt>
    <dgm:pt modelId="{B791EA8B-B812-4EB3-B9BD-3133D657FCF1}" type="pres">
      <dgm:prSet presAssocID="{8D679054-0C13-4CF8-9F67-9F13A2DDD1F5}" presName="sibTrans" presStyleCnt="0"/>
      <dgm:spPr/>
    </dgm:pt>
    <dgm:pt modelId="{5EA7B7ED-3CCA-4765-A02C-7EA83A1AFE06}" type="pres">
      <dgm:prSet presAssocID="{8B0F60CA-A419-4C86-8245-915176187CE2}" presName="composite" presStyleCnt="0"/>
      <dgm:spPr/>
    </dgm:pt>
    <dgm:pt modelId="{D62AEAA5-D177-4A54-96DE-1EECFB2ECF1C}" type="pres">
      <dgm:prSet presAssocID="{8B0F60CA-A419-4C86-8245-915176187CE2}" presName="rect1"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dgm:spPr>
    </dgm:pt>
    <dgm:pt modelId="{D4F7E03A-E8F6-44F5-A379-B96571F612EC}" type="pres">
      <dgm:prSet presAssocID="{8B0F60CA-A419-4C86-8245-915176187CE2}" presName="wedgeRectCallout1" presStyleLbl="node1" presStyleIdx="1" presStyleCnt="3">
        <dgm:presLayoutVars>
          <dgm:bulletEnabled val="1"/>
        </dgm:presLayoutVars>
      </dgm:prSet>
      <dgm:spPr/>
    </dgm:pt>
    <dgm:pt modelId="{2EBD8CB6-7446-4F98-8C4B-3483ED0CCB82}" type="pres">
      <dgm:prSet presAssocID="{2D1CBEA9-0348-4EDF-9980-C9C94627244B}" presName="sibTrans" presStyleCnt="0"/>
      <dgm:spPr/>
    </dgm:pt>
    <dgm:pt modelId="{6155C78A-E82D-4D73-86E3-F842C8A2B58B}" type="pres">
      <dgm:prSet presAssocID="{9A6D3AE3-4E90-4644-A81F-3C1E7C109882}" presName="composite" presStyleCnt="0"/>
      <dgm:spPr/>
    </dgm:pt>
    <dgm:pt modelId="{5E37CABD-A218-4AAC-B942-5B78978C4D8A}" type="pres">
      <dgm:prSet presAssocID="{9A6D3AE3-4E90-4644-A81F-3C1E7C109882}" presName="rect1"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2000" r="-22000"/>
          </a:stretch>
        </a:blipFill>
      </dgm:spPr>
    </dgm:pt>
    <dgm:pt modelId="{560147D6-CE8F-4205-A97E-F9939A0950A4}" type="pres">
      <dgm:prSet presAssocID="{9A6D3AE3-4E90-4644-A81F-3C1E7C109882}" presName="wedgeRectCallout1" presStyleLbl="node1" presStyleIdx="2" presStyleCnt="3">
        <dgm:presLayoutVars>
          <dgm:bulletEnabled val="1"/>
        </dgm:presLayoutVars>
      </dgm:prSet>
      <dgm:spPr/>
    </dgm:pt>
  </dgm:ptLst>
  <dgm:cxnLst>
    <dgm:cxn modelId="{89304D09-AB74-4D17-A8CC-6D49F2E4DEC4}" srcId="{E69A78D1-F052-4784-9D8F-5CCC226B708B}" destId="{8B0F60CA-A419-4C86-8245-915176187CE2}" srcOrd="1" destOrd="0" parTransId="{358AC981-7E97-4461-B86F-3C86DB2FA340}" sibTransId="{2D1CBEA9-0348-4EDF-9980-C9C94627244B}"/>
    <dgm:cxn modelId="{7B182E29-B96C-4A02-8A19-122BCD25C983}" type="presOf" srcId="{DA52C386-6ED0-4CF0-B78A-FA37E5DA730F}" destId="{DFBA1265-2173-4551-B2C0-B38C0D8EE512}" srcOrd="0" destOrd="0" presId="urn:microsoft.com/office/officeart/2008/layout/BendingPictureCaptionList"/>
    <dgm:cxn modelId="{C763C946-B5AE-41DF-BB1A-6F727EA05CB0}" srcId="{E69A78D1-F052-4784-9D8F-5CCC226B708B}" destId="{9A6D3AE3-4E90-4644-A81F-3C1E7C109882}" srcOrd="2" destOrd="0" parTransId="{ECE35BE7-E1C9-4EA7-8C94-BAB7050798C3}" sibTransId="{6A8E8EB5-0E79-48F1-85C8-204837F65AFD}"/>
    <dgm:cxn modelId="{EEDB6676-CA6F-4B6A-B6BE-5E276EF46255}" srcId="{E69A78D1-F052-4784-9D8F-5CCC226B708B}" destId="{DA52C386-6ED0-4CF0-B78A-FA37E5DA730F}" srcOrd="0" destOrd="0" parTransId="{2C617C3C-77BF-4634-AE32-B90EDD0F6D9A}" sibTransId="{8D679054-0C13-4CF8-9F67-9F13A2DDD1F5}"/>
    <dgm:cxn modelId="{AF2E4383-1EBA-407C-B074-E656E599E290}" type="presOf" srcId="{9A6D3AE3-4E90-4644-A81F-3C1E7C109882}" destId="{560147D6-CE8F-4205-A97E-F9939A0950A4}" srcOrd="0" destOrd="0" presId="urn:microsoft.com/office/officeart/2008/layout/BendingPictureCaptionList"/>
    <dgm:cxn modelId="{FB8CD0CC-08F1-4BBD-B9A2-1D839981254C}" type="presOf" srcId="{8B0F60CA-A419-4C86-8245-915176187CE2}" destId="{D4F7E03A-E8F6-44F5-A379-B96571F612EC}" srcOrd="0" destOrd="0" presId="urn:microsoft.com/office/officeart/2008/layout/BendingPictureCaptionList"/>
    <dgm:cxn modelId="{39DE2DFE-48F0-472D-95E7-8ED561C6B2A4}" type="presOf" srcId="{E69A78D1-F052-4784-9D8F-5CCC226B708B}" destId="{08838D4D-B59E-4E47-BF11-9E0CADD2BBB5}" srcOrd="0" destOrd="0" presId="urn:microsoft.com/office/officeart/2008/layout/BendingPictureCaptionList"/>
    <dgm:cxn modelId="{1D074C9A-CAD3-4FEA-99FA-2AB40D70BFD9}" type="presParOf" srcId="{08838D4D-B59E-4E47-BF11-9E0CADD2BBB5}" destId="{83049458-4BC9-407A-A9CC-0B1083F0760A}" srcOrd="0" destOrd="0" presId="urn:microsoft.com/office/officeart/2008/layout/BendingPictureCaptionList"/>
    <dgm:cxn modelId="{D69E2823-C709-4A5A-9D7C-DF08C109D4EB}" type="presParOf" srcId="{83049458-4BC9-407A-A9CC-0B1083F0760A}" destId="{D3A1B493-40DF-4095-9063-22A84FE255B2}" srcOrd="0" destOrd="0" presId="urn:microsoft.com/office/officeart/2008/layout/BendingPictureCaptionList"/>
    <dgm:cxn modelId="{8ECFAA0B-BDA0-4591-8CBC-ED5DF8B1C686}" type="presParOf" srcId="{83049458-4BC9-407A-A9CC-0B1083F0760A}" destId="{DFBA1265-2173-4551-B2C0-B38C0D8EE512}" srcOrd="1" destOrd="0" presId="urn:microsoft.com/office/officeart/2008/layout/BendingPictureCaptionList"/>
    <dgm:cxn modelId="{2AD0684A-B09E-42FE-AB3F-695E59B2F90C}" type="presParOf" srcId="{08838D4D-B59E-4E47-BF11-9E0CADD2BBB5}" destId="{B791EA8B-B812-4EB3-B9BD-3133D657FCF1}" srcOrd="1" destOrd="0" presId="urn:microsoft.com/office/officeart/2008/layout/BendingPictureCaptionList"/>
    <dgm:cxn modelId="{A8A25AFB-B883-44C5-957B-716CD90B65AB}" type="presParOf" srcId="{08838D4D-B59E-4E47-BF11-9E0CADD2BBB5}" destId="{5EA7B7ED-3CCA-4765-A02C-7EA83A1AFE06}" srcOrd="2" destOrd="0" presId="urn:microsoft.com/office/officeart/2008/layout/BendingPictureCaptionList"/>
    <dgm:cxn modelId="{B77C39C4-3793-4360-B97C-CCC02D9FCC37}" type="presParOf" srcId="{5EA7B7ED-3CCA-4765-A02C-7EA83A1AFE06}" destId="{D62AEAA5-D177-4A54-96DE-1EECFB2ECF1C}" srcOrd="0" destOrd="0" presId="urn:microsoft.com/office/officeart/2008/layout/BendingPictureCaptionList"/>
    <dgm:cxn modelId="{344D8B04-71C2-43BE-BF87-17104D891C46}" type="presParOf" srcId="{5EA7B7ED-3CCA-4765-A02C-7EA83A1AFE06}" destId="{D4F7E03A-E8F6-44F5-A379-B96571F612EC}" srcOrd="1" destOrd="0" presId="urn:microsoft.com/office/officeart/2008/layout/BendingPictureCaptionList"/>
    <dgm:cxn modelId="{4129DE39-2173-42BA-85A6-84B457B1CB55}" type="presParOf" srcId="{08838D4D-B59E-4E47-BF11-9E0CADD2BBB5}" destId="{2EBD8CB6-7446-4F98-8C4B-3483ED0CCB82}" srcOrd="3" destOrd="0" presId="urn:microsoft.com/office/officeart/2008/layout/BendingPictureCaptionList"/>
    <dgm:cxn modelId="{06BC10CB-4436-4096-B526-0F92B6980C2D}" type="presParOf" srcId="{08838D4D-B59E-4E47-BF11-9E0CADD2BBB5}" destId="{6155C78A-E82D-4D73-86E3-F842C8A2B58B}" srcOrd="4" destOrd="0" presId="urn:microsoft.com/office/officeart/2008/layout/BendingPictureCaptionList"/>
    <dgm:cxn modelId="{1F798AC4-9F5C-4C50-BC66-FFB5AFFCE17D}" type="presParOf" srcId="{6155C78A-E82D-4D73-86E3-F842C8A2B58B}" destId="{5E37CABD-A218-4AAC-B942-5B78978C4D8A}" srcOrd="0" destOrd="0" presId="urn:microsoft.com/office/officeart/2008/layout/BendingPictureCaptionList"/>
    <dgm:cxn modelId="{D5658772-2000-47AB-96AB-3BD83648C29E}" type="presParOf" srcId="{6155C78A-E82D-4D73-86E3-F842C8A2B58B}" destId="{560147D6-CE8F-4205-A97E-F9939A0950A4}"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5DF48AD-3C42-44F7-A8E3-9C41AEEB81C6}" type="doc">
      <dgm:prSet loTypeId="urn:microsoft.com/office/officeart/2008/layout/SquareAccentList" loCatId="list" qsTypeId="urn:microsoft.com/office/officeart/2005/8/quickstyle/simple1" qsCatId="simple" csTypeId="urn:microsoft.com/office/officeart/2005/8/colors/colorful5" csCatId="colorful" phldr="1"/>
      <dgm:spPr/>
      <dgm:t>
        <a:bodyPr/>
        <a:lstStyle/>
        <a:p>
          <a:endParaRPr lang="en-US"/>
        </a:p>
      </dgm:t>
    </dgm:pt>
    <dgm:pt modelId="{F956FE7D-641B-4B4C-BDBB-4EF16CD2347C}">
      <dgm:prSet phldrT="[Text]"/>
      <dgm:spPr/>
      <dgm:t>
        <a:bodyPr/>
        <a:lstStyle/>
        <a:p>
          <a:r>
            <a:rPr lang="en-US" dirty="0"/>
            <a:t>A region appears serializable if:</a:t>
          </a:r>
        </a:p>
      </dgm:t>
    </dgm:pt>
    <dgm:pt modelId="{C2A2F134-F271-4799-A700-0601456E8D4D}" type="parTrans" cxnId="{8E98D280-0B79-4809-8341-E38136276F5B}">
      <dgm:prSet/>
      <dgm:spPr/>
      <dgm:t>
        <a:bodyPr/>
        <a:lstStyle/>
        <a:p>
          <a:endParaRPr lang="en-US"/>
        </a:p>
      </dgm:t>
    </dgm:pt>
    <dgm:pt modelId="{DAE70124-34FC-4AF4-9DC5-EAB280EF47EA}" type="sibTrans" cxnId="{8E98D280-0B79-4809-8341-E38136276F5B}">
      <dgm:prSet/>
      <dgm:spPr/>
      <dgm:t>
        <a:bodyPr/>
        <a:lstStyle/>
        <a:p>
          <a:endParaRPr lang="en-US"/>
        </a:p>
      </dgm:t>
    </dgm:pt>
    <dgm:pt modelId="{529BAB68-ACAF-4B78-9BF4-28845CB5B804}">
      <dgm:prSet phldrT="[Text]" custT="1"/>
      <dgm:spPr/>
      <dgm:t>
        <a:bodyPr/>
        <a:lstStyle/>
        <a:p>
          <a:r>
            <a:rPr lang="en-US" sz="2000" dirty="0"/>
            <a:t>There were no conflicts</a:t>
          </a:r>
        </a:p>
      </dgm:t>
    </dgm:pt>
    <dgm:pt modelId="{5CB81D2E-096E-4A88-992A-D3FA96D7008A}" type="parTrans" cxnId="{77459A05-1DAC-42A7-8606-04315657D771}">
      <dgm:prSet/>
      <dgm:spPr/>
      <dgm:t>
        <a:bodyPr/>
        <a:lstStyle/>
        <a:p>
          <a:endParaRPr lang="en-US"/>
        </a:p>
      </dgm:t>
    </dgm:pt>
    <dgm:pt modelId="{DF5DFCB1-7D88-4AAB-A7CD-23C60A43DE33}" type="sibTrans" cxnId="{77459A05-1DAC-42A7-8606-04315657D771}">
      <dgm:prSet/>
      <dgm:spPr/>
      <dgm:t>
        <a:bodyPr/>
        <a:lstStyle/>
        <a:p>
          <a:endParaRPr lang="en-US"/>
        </a:p>
      </dgm:t>
    </dgm:pt>
    <dgm:pt modelId="{4C37678B-EB33-41D4-91A2-49E02F681252}">
      <dgm:prSet phldrT="[Text]" custT="1"/>
      <dgm:spPr/>
      <dgm:t>
        <a:bodyPr/>
        <a:lstStyle/>
        <a:p>
          <a:r>
            <a:rPr lang="en-US" sz="2000" dirty="0"/>
            <a:t>Writes appear atomic</a:t>
          </a:r>
        </a:p>
      </dgm:t>
    </dgm:pt>
    <dgm:pt modelId="{4CB574F2-132E-40D7-B671-5BBD5DB93F8E}" type="parTrans" cxnId="{EE25AF93-A5BA-464D-B217-2FDB8862D0A9}">
      <dgm:prSet/>
      <dgm:spPr/>
      <dgm:t>
        <a:bodyPr/>
        <a:lstStyle/>
        <a:p>
          <a:endParaRPr lang="en-US"/>
        </a:p>
      </dgm:t>
    </dgm:pt>
    <dgm:pt modelId="{CE9B6B8B-2FE1-4D57-9923-6015E2640488}" type="sibTrans" cxnId="{EE25AF93-A5BA-464D-B217-2FDB8862D0A9}">
      <dgm:prSet/>
      <dgm:spPr/>
      <dgm:t>
        <a:bodyPr/>
        <a:lstStyle/>
        <a:p>
          <a:endParaRPr lang="en-US"/>
        </a:p>
      </dgm:t>
    </dgm:pt>
    <dgm:pt modelId="{464E05CE-DF11-457D-8EDD-776BEC986DAD}">
      <dgm:prSet phldrT="[Text]" custT="1"/>
      <dgm:spPr/>
      <dgm:t>
        <a:bodyPr/>
        <a:lstStyle/>
        <a:p>
          <a:r>
            <a:rPr lang="en-US" sz="2000" dirty="0"/>
            <a:t>Values read are consistent</a:t>
          </a:r>
        </a:p>
      </dgm:t>
    </dgm:pt>
    <dgm:pt modelId="{F220122D-0446-4117-A746-9620135D8527}" type="parTrans" cxnId="{87D239AD-C9B8-4C7B-ABBC-6D1735244582}">
      <dgm:prSet/>
      <dgm:spPr/>
      <dgm:t>
        <a:bodyPr/>
        <a:lstStyle/>
        <a:p>
          <a:endParaRPr lang="en-US"/>
        </a:p>
      </dgm:t>
    </dgm:pt>
    <dgm:pt modelId="{E94159FC-63B8-44B3-BA2E-690B9EA8F5E4}" type="sibTrans" cxnId="{87D239AD-C9B8-4C7B-ABBC-6D1735244582}">
      <dgm:prSet/>
      <dgm:spPr/>
      <dgm:t>
        <a:bodyPr/>
        <a:lstStyle/>
        <a:p>
          <a:endParaRPr lang="en-US"/>
        </a:p>
      </dgm:t>
    </dgm:pt>
    <dgm:pt modelId="{6F985DA8-8309-47BB-8D48-D4FC128CB7FA}" type="pres">
      <dgm:prSet presAssocID="{85DF48AD-3C42-44F7-A8E3-9C41AEEB81C6}" presName="layout" presStyleCnt="0">
        <dgm:presLayoutVars>
          <dgm:chMax/>
          <dgm:chPref/>
          <dgm:dir/>
          <dgm:resizeHandles/>
        </dgm:presLayoutVars>
      </dgm:prSet>
      <dgm:spPr/>
    </dgm:pt>
    <dgm:pt modelId="{CBDA8799-BA63-404F-912E-718CA1A616B0}" type="pres">
      <dgm:prSet presAssocID="{F956FE7D-641B-4B4C-BDBB-4EF16CD2347C}" presName="root" presStyleCnt="0">
        <dgm:presLayoutVars>
          <dgm:chMax/>
          <dgm:chPref/>
        </dgm:presLayoutVars>
      </dgm:prSet>
      <dgm:spPr/>
    </dgm:pt>
    <dgm:pt modelId="{A745EE05-EE5F-4D92-AC48-8B88E429BBA4}" type="pres">
      <dgm:prSet presAssocID="{F956FE7D-641B-4B4C-BDBB-4EF16CD2347C}" presName="rootComposite" presStyleCnt="0">
        <dgm:presLayoutVars/>
      </dgm:prSet>
      <dgm:spPr/>
    </dgm:pt>
    <dgm:pt modelId="{EC723EB6-2A13-40E2-B9CD-FE11328B33E4}" type="pres">
      <dgm:prSet presAssocID="{F956FE7D-641B-4B4C-BDBB-4EF16CD2347C}" presName="ParentAccent" presStyleLbl="alignNode1" presStyleIdx="0" presStyleCnt="1"/>
      <dgm:spPr>
        <a:noFill/>
        <a:ln>
          <a:noFill/>
        </a:ln>
      </dgm:spPr>
    </dgm:pt>
    <dgm:pt modelId="{1A412DD7-0EE0-4BB0-B3A8-2602A3D14084}" type="pres">
      <dgm:prSet presAssocID="{F956FE7D-641B-4B4C-BDBB-4EF16CD2347C}" presName="ParentSmallAccent" presStyleLbl="fgAcc1" presStyleIdx="0" presStyleCnt="1"/>
      <dgm:spPr>
        <a:ln>
          <a:noFill/>
        </a:ln>
      </dgm:spPr>
    </dgm:pt>
    <dgm:pt modelId="{DE8D65E4-D6C4-4F9A-A731-2DF280016DDA}" type="pres">
      <dgm:prSet presAssocID="{F956FE7D-641B-4B4C-BDBB-4EF16CD2347C}" presName="Parent" presStyleLbl="revTx" presStyleIdx="0" presStyleCnt="4" custScaleX="112192">
        <dgm:presLayoutVars>
          <dgm:chMax/>
          <dgm:chPref val="4"/>
          <dgm:bulletEnabled val="1"/>
        </dgm:presLayoutVars>
      </dgm:prSet>
      <dgm:spPr/>
    </dgm:pt>
    <dgm:pt modelId="{857C03FE-2889-4184-8373-38F7AE54C381}" type="pres">
      <dgm:prSet presAssocID="{F956FE7D-641B-4B4C-BDBB-4EF16CD2347C}" presName="childShape" presStyleCnt="0">
        <dgm:presLayoutVars>
          <dgm:chMax val="0"/>
          <dgm:chPref val="0"/>
        </dgm:presLayoutVars>
      </dgm:prSet>
      <dgm:spPr/>
    </dgm:pt>
    <dgm:pt modelId="{FD851CCE-881F-4F4B-B077-317385D22A09}" type="pres">
      <dgm:prSet presAssocID="{529BAB68-ACAF-4B78-9BF4-28845CB5B804}" presName="childComposite" presStyleCnt="0">
        <dgm:presLayoutVars>
          <dgm:chMax val="0"/>
          <dgm:chPref val="0"/>
        </dgm:presLayoutVars>
      </dgm:prSet>
      <dgm:spPr/>
    </dgm:pt>
    <dgm:pt modelId="{0030AC4C-D001-4680-881E-8ABC7965B29D}" type="pres">
      <dgm:prSet presAssocID="{529BAB68-ACAF-4B78-9BF4-28845CB5B804}" presName="ChildAccent" presStyleLbl="solidFgAcc1" presStyleIdx="0" presStyleCnt="3"/>
      <dgm:spPr>
        <a:solidFill>
          <a:schemeClr val="bg1">
            <a:lumMod val="85000"/>
          </a:schemeClr>
        </a:solidFill>
        <a:ln>
          <a:noFill/>
        </a:ln>
      </dgm:spPr>
    </dgm:pt>
    <dgm:pt modelId="{2DFFF61D-3240-4E96-9498-2BA5E8BB9C8E}" type="pres">
      <dgm:prSet presAssocID="{529BAB68-ACAF-4B78-9BF4-28845CB5B804}" presName="Child" presStyleLbl="revTx" presStyleIdx="1" presStyleCnt="4">
        <dgm:presLayoutVars>
          <dgm:chMax val="0"/>
          <dgm:chPref val="0"/>
          <dgm:bulletEnabled val="1"/>
        </dgm:presLayoutVars>
      </dgm:prSet>
      <dgm:spPr/>
    </dgm:pt>
    <dgm:pt modelId="{EE71528D-6F57-4D93-A917-95FB5024288E}" type="pres">
      <dgm:prSet presAssocID="{4C37678B-EB33-41D4-91A2-49E02F681252}" presName="childComposite" presStyleCnt="0">
        <dgm:presLayoutVars>
          <dgm:chMax val="0"/>
          <dgm:chPref val="0"/>
        </dgm:presLayoutVars>
      </dgm:prSet>
      <dgm:spPr/>
    </dgm:pt>
    <dgm:pt modelId="{F274116A-2AB6-4321-B8DE-99622BBAFC82}" type="pres">
      <dgm:prSet presAssocID="{4C37678B-EB33-41D4-91A2-49E02F681252}" presName="ChildAccent" presStyleLbl="solidFgAcc1" presStyleIdx="1" presStyleCnt="3"/>
      <dgm:spPr>
        <a:solidFill>
          <a:schemeClr val="accent1"/>
        </a:solidFill>
        <a:ln>
          <a:solidFill>
            <a:schemeClr val="accent1"/>
          </a:solidFill>
        </a:ln>
      </dgm:spPr>
    </dgm:pt>
    <dgm:pt modelId="{29654419-6D3E-4412-B638-5945B1AE62A7}" type="pres">
      <dgm:prSet presAssocID="{4C37678B-EB33-41D4-91A2-49E02F681252}" presName="Child" presStyleLbl="revTx" presStyleIdx="2" presStyleCnt="4">
        <dgm:presLayoutVars>
          <dgm:chMax val="0"/>
          <dgm:chPref val="0"/>
          <dgm:bulletEnabled val="1"/>
        </dgm:presLayoutVars>
      </dgm:prSet>
      <dgm:spPr/>
    </dgm:pt>
    <dgm:pt modelId="{22F83AD2-91B8-4CD2-BF4D-486A65EBC67A}" type="pres">
      <dgm:prSet presAssocID="{464E05CE-DF11-457D-8EDD-776BEC986DAD}" presName="childComposite" presStyleCnt="0">
        <dgm:presLayoutVars>
          <dgm:chMax val="0"/>
          <dgm:chPref val="0"/>
        </dgm:presLayoutVars>
      </dgm:prSet>
      <dgm:spPr/>
    </dgm:pt>
    <dgm:pt modelId="{5F3A95F9-F6DA-401C-BC49-DEF268E70789}" type="pres">
      <dgm:prSet presAssocID="{464E05CE-DF11-457D-8EDD-776BEC986DAD}" presName="ChildAccent" presStyleLbl="solidFgAcc1" presStyleIdx="2" presStyleCnt="3"/>
      <dgm:spPr>
        <a:solidFill>
          <a:schemeClr val="accent6"/>
        </a:solidFill>
        <a:ln>
          <a:noFill/>
        </a:ln>
      </dgm:spPr>
    </dgm:pt>
    <dgm:pt modelId="{2DE4D0C0-EA73-4E9A-A762-E683BDC7F5C1}" type="pres">
      <dgm:prSet presAssocID="{464E05CE-DF11-457D-8EDD-776BEC986DAD}" presName="Child" presStyleLbl="revTx" presStyleIdx="3" presStyleCnt="4">
        <dgm:presLayoutVars>
          <dgm:chMax val="0"/>
          <dgm:chPref val="0"/>
          <dgm:bulletEnabled val="1"/>
        </dgm:presLayoutVars>
      </dgm:prSet>
      <dgm:spPr/>
    </dgm:pt>
  </dgm:ptLst>
  <dgm:cxnLst>
    <dgm:cxn modelId="{77459A05-1DAC-42A7-8606-04315657D771}" srcId="{F956FE7D-641B-4B4C-BDBB-4EF16CD2347C}" destId="{529BAB68-ACAF-4B78-9BF4-28845CB5B804}" srcOrd="0" destOrd="0" parTransId="{5CB81D2E-096E-4A88-992A-D3FA96D7008A}" sibTransId="{DF5DFCB1-7D88-4AAB-A7CD-23C60A43DE33}"/>
    <dgm:cxn modelId="{4632D242-1229-4B96-9149-B799F3EDCAD9}" type="presOf" srcId="{4C37678B-EB33-41D4-91A2-49E02F681252}" destId="{29654419-6D3E-4412-B638-5945B1AE62A7}" srcOrd="0" destOrd="0" presId="urn:microsoft.com/office/officeart/2008/layout/SquareAccentList"/>
    <dgm:cxn modelId="{8E98D280-0B79-4809-8341-E38136276F5B}" srcId="{85DF48AD-3C42-44F7-A8E3-9C41AEEB81C6}" destId="{F956FE7D-641B-4B4C-BDBB-4EF16CD2347C}" srcOrd="0" destOrd="0" parTransId="{C2A2F134-F271-4799-A700-0601456E8D4D}" sibTransId="{DAE70124-34FC-4AF4-9DC5-EAB280EF47EA}"/>
    <dgm:cxn modelId="{EE25AF93-A5BA-464D-B217-2FDB8862D0A9}" srcId="{F956FE7D-641B-4B4C-BDBB-4EF16CD2347C}" destId="{4C37678B-EB33-41D4-91A2-49E02F681252}" srcOrd="1" destOrd="0" parTransId="{4CB574F2-132E-40D7-B671-5BBD5DB93F8E}" sibTransId="{CE9B6B8B-2FE1-4D57-9923-6015E2640488}"/>
    <dgm:cxn modelId="{3D11D6A5-57DD-47EE-A0F3-217741B38610}" type="presOf" srcId="{464E05CE-DF11-457D-8EDD-776BEC986DAD}" destId="{2DE4D0C0-EA73-4E9A-A762-E683BDC7F5C1}" srcOrd="0" destOrd="0" presId="urn:microsoft.com/office/officeart/2008/layout/SquareAccentList"/>
    <dgm:cxn modelId="{87D239AD-C9B8-4C7B-ABBC-6D1735244582}" srcId="{F956FE7D-641B-4B4C-BDBB-4EF16CD2347C}" destId="{464E05CE-DF11-457D-8EDD-776BEC986DAD}" srcOrd="2" destOrd="0" parTransId="{F220122D-0446-4117-A746-9620135D8527}" sibTransId="{E94159FC-63B8-44B3-BA2E-690B9EA8F5E4}"/>
    <dgm:cxn modelId="{5AF765B8-1754-46EE-9D2F-833D565AAF08}" type="presOf" srcId="{529BAB68-ACAF-4B78-9BF4-28845CB5B804}" destId="{2DFFF61D-3240-4E96-9498-2BA5E8BB9C8E}" srcOrd="0" destOrd="0" presId="urn:microsoft.com/office/officeart/2008/layout/SquareAccentList"/>
    <dgm:cxn modelId="{6235F7CD-175C-4536-B5B8-75B0963FE82D}" type="presOf" srcId="{F956FE7D-641B-4B4C-BDBB-4EF16CD2347C}" destId="{DE8D65E4-D6C4-4F9A-A731-2DF280016DDA}" srcOrd="0" destOrd="0" presId="urn:microsoft.com/office/officeart/2008/layout/SquareAccentList"/>
    <dgm:cxn modelId="{705519D3-B751-4045-AF37-C71D37E6D3F3}" type="presOf" srcId="{85DF48AD-3C42-44F7-A8E3-9C41AEEB81C6}" destId="{6F985DA8-8309-47BB-8D48-D4FC128CB7FA}" srcOrd="0" destOrd="0" presId="urn:microsoft.com/office/officeart/2008/layout/SquareAccentList"/>
    <dgm:cxn modelId="{3BDC8875-1E75-4982-8F2D-C9B2802F4C53}" type="presParOf" srcId="{6F985DA8-8309-47BB-8D48-D4FC128CB7FA}" destId="{CBDA8799-BA63-404F-912E-718CA1A616B0}" srcOrd="0" destOrd="0" presId="urn:microsoft.com/office/officeart/2008/layout/SquareAccentList"/>
    <dgm:cxn modelId="{F0F35DF2-1BBA-40C5-BBF5-C376D4EB5629}" type="presParOf" srcId="{CBDA8799-BA63-404F-912E-718CA1A616B0}" destId="{A745EE05-EE5F-4D92-AC48-8B88E429BBA4}" srcOrd="0" destOrd="0" presId="urn:microsoft.com/office/officeart/2008/layout/SquareAccentList"/>
    <dgm:cxn modelId="{36585551-E250-4DCF-9EDA-77150848F5D1}" type="presParOf" srcId="{A745EE05-EE5F-4D92-AC48-8B88E429BBA4}" destId="{EC723EB6-2A13-40E2-B9CD-FE11328B33E4}" srcOrd="0" destOrd="0" presId="urn:microsoft.com/office/officeart/2008/layout/SquareAccentList"/>
    <dgm:cxn modelId="{83B4238F-C4B3-4C61-ABC6-A829590EC053}" type="presParOf" srcId="{A745EE05-EE5F-4D92-AC48-8B88E429BBA4}" destId="{1A412DD7-0EE0-4BB0-B3A8-2602A3D14084}" srcOrd="1" destOrd="0" presId="urn:microsoft.com/office/officeart/2008/layout/SquareAccentList"/>
    <dgm:cxn modelId="{A1BF34CC-80FF-4E3D-940E-3DC7506D3DCA}" type="presParOf" srcId="{A745EE05-EE5F-4D92-AC48-8B88E429BBA4}" destId="{DE8D65E4-D6C4-4F9A-A731-2DF280016DDA}" srcOrd="2" destOrd="0" presId="urn:microsoft.com/office/officeart/2008/layout/SquareAccentList"/>
    <dgm:cxn modelId="{5E288159-A349-400F-A844-EC37B58BE2B5}" type="presParOf" srcId="{CBDA8799-BA63-404F-912E-718CA1A616B0}" destId="{857C03FE-2889-4184-8373-38F7AE54C381}" srcOrd="1" destOrd="0" presId="urn:microsoft.com/office/officeart/2008/layout/SquareAccentList"/>
    <dgm:cxn modelId="{51BB3DB5-2A16-4E8A-BDD0-3F2A8CD47828}" type="presParOf" srcId="{857C03FE-2889-4184-8373-38F7AE54C381}" destId="{FD851CCE-881F-4F4B-B077-317385D22A09}" srcOrd="0" destOrd="0" presId="urn:microsoft.com/office/officeart/2008/layout/SquareAccentList"/>
    <dgm:cxn modelId="{938B59A1-9FAC-4ACE-983A-AB4A9B68EDED}" type="presParOf" srcId="{FD851CCE-881F-4F4B-B077-317385D22A09}" destId="{0030AC4C-D001-4680-881E-8ABC7965B29D}" srcOrd="0" destOrd="0" presId="urn:microsoft.com/office/officeart/2008/layout/SquareAccentList"/>
    <dgm:cxn modelId="{67A48A6C-364D-4C03-BF6C-399E7E9DF020}" type="presParOf" srcId="{FD851CCE-881F-4F4B-B077-317385D22A09}" destId="{2DFFF61D-3240-4E96-9498-2BA5E8BB9C8E}" srcOrd="1" destOrd="0" presId="urn:microsoft.com/office/officeart/2008/layout/SquareAccentList"/>
    <dgm:cxn modelId="{2165BC59-9B1A-4552-875A-E2726BA43EA6}" type="presParOf" srcId="{857C03FE-2889-4184-8373-38F7AE54C381}" destId="{EE71528D-6F57-4D93-A917-95FB5024288E}" srcOrd="1" destOrd="0" presId="urn:microsoft.com/office/officeart/2008/layout/SquareAccentList"/>
    <dgm:cxn modelId="{C455171B-2563-4E23-AB24-E53B12BE0A1C}" type="presParOf" srcId="{EE71528D-6F57-4D93-A917-95FB5024288E}" destId="{F274116A-2AB6-4321-B8DE-99622BBAFC82}" srcOrd="0" destOrd="0" presId="urn:microsoft.com/office/officeart/2008/layout/SquareAccentList"/>
    <dgm:cxn modelId="{A9AE5C43-7ECE-4D81-AAEA-CE312FD84880}" type="presParOf" srcId="{EE71528D-6F57-4D93-A917-95FB5024288E}" destId="{29654419-6D3E-4412-B638-5945B1AE62A7}" srcOrd="1" destOrd="0" presId="urn:microsoft.com/office/officeart/2008/layout/SquareAccentList"/>
    <dgm:cxn modelId="{A3A72D0D-9FD6-4271-AFB5-02A32FE4ADD0}" type="presParOf" srcId="{857C03FE-2889-4184-8373-38F7AE54C381}" destId="{22F83AD2-91B8-4CD2-BF4D-486A65EBC67A}" srcOrd="2" destOrd="0" presId="urn:microsoft.com/office/officeart/2008/layout/SquareAccentList"/>
    <dgm:cxn modelId="{FE7919E5-6712-4DCA-BF9B-A4A7E79022AB}" type="presParOf" srcId="{22F83AD2-91B8-4CD2-BF4D-486A65EBC67A}" destId="{5F3A95F9-F6DA-401C-BC49-DEF268E70789}" srcOrd="0" destOrd="0" presId="urn:microsoft.com/office/officeart/2008/layout/SquareAccentList"/>
    <dgm:cxn modelId="{86C74305-0329-471F-A988-7582F8666CBB}" type="presParOf" srcId="{22F83AD2-91B8-4CD2-BF4D-486A65EBC67A}" destId="{2DE4D0C0-EA73-4E9A-A762-E683BDC7F5C1}"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72CB21-C01A-45AA-B812-9936E2EE09A3}"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BC7A203D-41D0-43A5-A44A-06FF6DBD139D}">
      <dgm:prSet phldrT="[Text]" custT="1">
        <dgm:style>
          <a:lnRef idx="2">
            <a:schemeClr val="accent1"/>
          </a:lnRef>
          <a:fillRef idx="1">
            <a:schemeClr val="lt1"/>
          </a:fillRef>
          <a:effectRef idx="0">
            <a:schemeClr val="accent1"/>
          </a:effectRef>
          <a:fontRef idx="minor">
            <a:schemeClr val="dk1"/>
          </a:fontRef>
        </dgm:style>
      </dgm:prSet>
      <dgm:spPr>
        <a:ln w="28575"/>
      </dgm:spPr>
      <dgm:t>
        <a:bodyPr/>
        <a:lstStyle/>
        <a:p>
          <a:r>
            <a:rPr lang="en-US" sz="2400" b="1" dirty="0"/>
            <a:t>Pre-commit</a:t>
          </a:r>
          <a:r>
            <a:rPr lang="en-US" sz="2400" dirty="0"/>
            <a:t> – Write back dirty lines to the LLC</a:t>
          </a:r>
        </a:p>
      </dgm:t>
    </dgm:pt>
    <dgm:pt modelId="{9D10FEFB-02F5-4D59-9FE7-1FA2A505239E}" type="parTrans" cxnId="{34F1CDC6-BFFE-4BED-A849-90D2796B3435}">
      <dgm:prSet/>
      <dgm:spPr/>
      <dgm:t>
        <a:bodyPr/>
        <a:lstStyle/>
        <a:p>
          <a:endParaRPr lang="en-US" sz="2400"/>
        </a:p>
      </dgm:t>
    </dgm:pt>
    <dgm:pt modelId="{05189397-D440-4440-8D67-C1ACB7E8BB93}" type="sibTrans" cxnId="{34F1CDC6-BFFE-4BED-A849-90D2796B3435}">
      <dgm:prSet/>
      <dgm:spPr/>
      <dgm:t>
        <a:bodyPr/>
        <a:lstStyle/>
        <a:p>
          <a:endParaRPr lang="en-US" sz="2400"/>
        </a:p>
      </dgm:t>
    </dgm:pt>
    <dgm:pt modelId="{5D5A0C4D-F22A-43A6-A1AC-8703D9CDBD7F}">
      <dgm:prSet phldrT="[Text]" custT="1">
        <dgm:style>
          <a:lnRef idx="2">
            <a:schemeClr val="accent6"/>
          </a:lnRef>
          <a:fillRef idx="1">
            <a:schemeClr val="lt1"/>
          </a:fillRef>
          <a:effectRef idx="0">
            <a:schemeClr val="accent6"/>
          </a:effectRef>
          <a:fontRef idx="minor">
            <a:schemeClr val="dk1"/>
          </a:fontRef>
        </dgm:style>
      </dgm:prSet>
      <dgm:spPr>
        <a:ln w="28575"/>
      </dgm:spPr>
      <dgm:t>
        <a:bodyPr/>
        <a:lstStyle/>
        <a:p>
          <a:r>
            <a:rPr lang="en-US" sz="2400" b="1" dirty="0">
              <a:latin typeface="+mn-lt"/>
              <a:cs typeface="Arial" panose="020B0604020202020204" pitchFamily="34" charset="0"/>
            </a:rPr>
            <a:t>Read validation</a:t>
          </a:r>
          <a:r>
            <a:rPr lang="en-US" sz="2400" dirty="0">
              <a:latin typeface="+mn-lt"/>
              <a:cs typeface="Arial" panose="020B0604020202020204" pitchFamily="34" charset="0"/>
            </a:rPr>
            <a:t> – Validate reads using version and value validation </a:t>
          </a:r>
        </a:p>
      </dgm:t>
    </dgm:pt>
    <dgm:pt modelId="{E7F4A707-FE11-41FA-A51D-47CBE252A465}" type="parTrans" cxnId="{0EE7BC7E-F729-450A-93E9-CADAD92B8434}">
      <dgm:prSet/>
      <dgm:spPr/>
      <dgm:t>
        <a:bodyPr/>
        <a:lstStyle/>
        <a:p>
          <a:endParaRPr lang="en-US" sz="2400"/>
        </a:p>
      </dgm:t>
    </dgm:pt>
    <dgm:pt modelId="{DEE58D55-2F94-4130-94A5-5F7DD084E9C7}" type="sibTrans" cxnId="{0EE7BC7E-F729-450A-93E9-CADAD92B8434}">
      <dgm:prSet/>
      <dgm:spPr/>
      <dgm:t>
        <a:bodyPr/>
        <a:lstStyle/>
        <a:p>
          <a:endParaRPr lang="en-US" sz="2400"/>
        </a:p>
      </dgm:t>
    </dgm:pt>
    <dgm:pt modelId="{90EC8CE2-7820-47D8-8D50-EC5A519511D9}">
      <dgm:prSet phldrT="[Text]" custT="1">
        <dgm:style>
          <a:lnRef idx="2">
            <a:schemeClr val="accent2"/>
          </a:lnRef>
          <a:fillRef idx="1">
            <a:schemeClr val="lt1"/>
          </a:fillRef>
          <a:effectRef idx="0">
            <a:schemeClr val="accent2"/>
          </a:effectRef>
          <a:fontRef idx="minor">
            <a:schemeClr val="dk1"/>
          </a:fontRef>
        </dgm:style>
      </dgm:prSet>
      <dgm:spPr>
        <a:ln w="28575"/>
      </dgm:spPr>
      <dgm:t>
        <a:bodyPr/>
        <a:lstStyle/>
        <a:p>
          <a:endParaRPr lang="en-US" sz="2400" dirty="0"/>
        </a:p>
      </dgm:t>
    </dgm:pt>
    <dgm:pt modelId="{18601D09-CFAF-45A5-8B1B-545BF4A40495}" type="sibTrans" cxnId="{44FA06FC-E12D-4668-82DF-6CB518BE1133}">
      <dgm:prSet/>
      <dgm:spPr/>
      <dgm:t>
        <a:bodyPr/>
        <a:lstStyle/>
        <a:p>
          <a:endParaRPr lang="en-US" sz="2400"/>
        </a:p>
      </dgm:t>
    </dgm:pt>
    <dgm:pt modelId="{F1E320B5-52A8-4605-B83C-11B1339A5F42}" type="parTrans" cxnId="{44FA06FC-E12D-4668-82DF-6CB518BE1133}">
      <dgm:prSet/>
      <dgm:spPr/>
      <dgm:t>
        <a:bodyPr/>
        <a:lstStyle/>
        <a:p>
          <a:endParaRPr lang="en-US" sz="2400"/>
        </a:p>
      </dgm:t>
    </dgm:pt>
    <dgm:pt modelId="{5BFD6084-9EB8-47BD-A329-AA75196B8CF8}" type="pres">
      <dgm:prSet presAssocID="{E872CB21-C01A-45AA-B812-9936E2EE09A3}" presName="linear" presStyleCnt="0">
        <dgm:presLayoutVars>
          <dgm:dir/>
          <dgm:animLvl val="lvl"/>
          <dgm:resizeHandles val="exact"/>
        </dgm:presLayoutVars>
      </dgm:prSet>
      <dgm:spPr/>
    </dgm:pt>
    <dgm:pt modelId="{DA2BDEE6-0877-4A24-9DCD-17DAF2E14BE6}" type="pres">
      <dgm:prSet presAssocID="{BC7A203D-41D0-43A5-A44A-06FF6DBD139D}" presName="parentLin" presStyleCnt="0"/>
      <dgm:spPr/>
    </dgm:pt>
    <dgm:pt modelId="{2B3FD7C4-62BE-4481-BE30-5BBCDD36B49F}" type="pres">
      <dgm:prSet presAssocID="{BC7A203D-41D0-43A5-A44A-06FF6DBD139D}" presName="parentLeftMargin" presStyleLbl="node1" presStyleIdx="0" presStyleCnt="3"/>
      <dgm:spPr/>
    </dgm:pt>
    <dgm:pt modelId="{976D54B9-A2B1-46E5-B1F8-9C5DEA6407C0}" type="pres">
      <dgm:prSet presAssocID="{BC7A203D-41D0-43A5-A44A-06FF6DBD139D}" presName="parentText" presStyleLbl="node1" presStyleIdx="0" presStyleCnt="3">
        <dgm:presLayoutVars>
          <dgm:chMax val="0"/>
          <dgm:bulletEnabled val="1"/>
        </dgm:presLayoutVars>
      </dgm:prSet>
      <dgm:spPr/>
    </dgm:pt>
    <dgm:pt modelId="{C4D2C441-7F79-4493-810C-81C4AE93BD04}" type="pres">
      <dgm:prSet presAssocID="{BC7A203D-41D0-43A5-A44A-06FF6DBD139D}" presName="negativeSpace" presStyleCnt="0"/>
      <dgm:spPr/>
    </dgm:pt>
    <dgm:pt modelId="{A99B0002-B631-49B1-8D78-F52CD3DEF573}" type="pres">
      <dgm:prSet presAssocID="{BC7A203D-41D0-43A5-A44A-06FF6DBD139D}" presName="childText" presStyleLbl="conFgAcc1" presStyleIdx="0" presStyleCnt="3">
        <dgm:presLayoutVars>
          <dgm:bulletEnabled val="1"/>
        </dgm:presLayoutVars>
      </dgm:prSet>
      <dgm:spPr>
        <a:ln>
          <a:noFill/>
        </a:ln>
      </dgm:spPr>
    </dgm:pt>
    <dgm:pt modelId="{97209A9B-A8D6-4E5E-9F52-DEA7BECC071E}" type="pres">
      <dgm:prSet presAssocID="{05189397-D440-4440-8D67-C1ACB7E8BB93}" presName="spaceBetweenRectangles" presStyleCnt="0"/>
      <dgm:spPr/>
    </dgm:pt>
    <dgm:pt modelId="{9628D0B1-A8C4-492A-8B60-3E9C7193347F}" type="pres">
      <dgm:prSet presAssocID="{5D5A0C4D-F22A-43A6-A1AC-8703D9CDBD7F}" presName="parentLin" presStyleCnt="0"/>
      <dgm:spPr/>
    </dgm:pt>
    <dgm:pt modelId="{0B02A893-ED7E-4A56-A7D0-38989D90D969}" type="pres">
      <dgm:prSet presAssocID="{5D5A0C4D-F22A-43A6-A1AC-8703D9CDBD7F}" presName="parentLeftMargin" presStyleLbl="node1" presStyleIdx="0" presStyleCnt="3"/>
      <dgm:spPr/>
    </dgm:pt>
    <dgm:pt modelId="{972CC65F-58E3-4B41-B7B5-B3CA374EADE1}" type="pres">
      <dgm:prSet presAssocID="{5D5A0C4D-F22A-43A6-A1AC-8703D9CDBD7F}" presName="parentText" presStyleLbl="node1" presStyleIdx="1" presStyleCnt="3">
        <dgm:presLayoutVars>
          <dgm:chMax val="0"/>
          <dgm:bulletEnabled val="1"/>
        </dgm:presLayoutVars>
      </dgm:prSet>
      <dgm:spPr/>
    </dgm:pt>
    <dgm:pt modelId="{6E371581-760C-41BD-A10F-60C9DF57B8B4}" type="pres">
      <dgm:prSet presAssocID="{5D5A0C4D-F22A-43A6-A1AC-8703D9CDBD7F}" presName="negativeSpace" presStyleCnt="0"/>
      <dgm:spPr/>
    </dgm:pt>
    <dgm:pt modelId="{379001FF-F963-46E4-874C-0594EF1B631F}" type="pres">
      <dgm:prSet presAssocID="{5D5A0C4D-F22A-43A6-A1AC-8703D9CDBD7F}" presName="childText" presStyleLbl="conFgAcc1" presStyleIdx="1" presStyleCnt="3">
        <dgm:presLayoutVars>
          <dgm:bulletEnabled val="1"/>
        </dgm:presLayoutVars>
      </dgm:prSet>
      <dgm:spPr>
        <a:ln>
          <a:noFill/>
        </a:ln>
      </dgm:spPr>
    </dgm:pt>
    <dgm:pt modelId="{92AC2552-1E8A-4A11-9771-1D653347BEB2}" type="pres">
      <dgm:prSet presAssocID="{DEE58D55-2F94-4130-94A5-5F7DD084E9C7}" presName="spaceBetweenRectangles" presStyleCnt="0"/>
      <dgm:spPr/>
    </dgm:pt>
    <dgm:pt modelId="{6259354B-E5DD-47E7-B94E-146D7F9D9BD6}" type="pres">
      <dgm:prSet presAssocID="{90EC8CE2-7820-47D8-8D50-EC5A519511D9}" presName="parentLin" presStyleCnt="0"/>
      <dgm:spPr/>
    </dgm:pt>
    <dgm:pt modelId="{29583F2E-BC11-4477-98B4-BB66E54B6F9D}" type="pres">
      <dgm:prSet presAssocID="{90EC8CE2-7820-47D8-8D50-EC5A519511D9}" presName="parentLeftMargin" presStyleLbl="node1" presStyleIdx="1" presStyleCnt="3"/>
      <dgm:spPr/>
    </dgm:pt>
    <dgm:pt modelId="{F25A9531-DA87-4B8F-95A4-8D4F6415C0E8}" type="pres">
      <dgm:prSet presAssocID="{90EC8CE2-7820-47D8-8D50-EC5A519511D9}" presName="parentText" presStyleLbl="node1" presStyleIdx="2" presStyleCnt="3">
        <dgm:presLayoutVars>
          <dgm:chMax val="0"/>
          <dgm:bulletEnabled val="1"/>
        </dgm:presLayoutVars>
      </dgm:prSet>
      <dgm:spPr/>
    </dgm:pt>
    <dgm:pt modelId="{BB518456-2534-4435-BF09-9868FDDD3726}" type="pres">
      <dgm:prSet presAssocID="{90EC8CE2-7820-47D8-8D50-EC5A519511D9}" presName="negativeSpace" presStyleCnt="0"/>
      <dgm:spPr/>
    </dgm:pt>
    <dgm:pt modelId="{E07C7F1F-E631-42FC-9E0A-B46131AC6DAD}" type="pres">
      <dgm:prSet presAssocID="{90EC8CE2-7820-47D8-8D50-EC5A519511D9}" presName="childText" presStyleLbl="conFgAcc1" presStyleIdx="2" presStyleCnt="3" custLinFactNeighborX="-176">
        <dgm:presLayoutVars>
          <dgm:bulletEnabled val="1"/>
        </dgm:presLayoutVars>
      </dgm:prSet>
      <dgm:spPr>
        <a:ln>
          <a:noFill/>
        </a:ln>
      </dgm:spPr>
    </dgm:pt>
  </dgm:ptLst>
  <dgm:cxnLst>
    <dgm:cxn modelId="{ECBE8042-5ED3-4CC8-A246-F9B4991F1DD9}" type="presOf" srcId="{E872CB21-C01A-45AA-B812-9936E2EE09A3}" destId="{5BFD6084-9EB8-47BD-A329-AA75196B8CF8}" srcOrd="0" destOrd="0" presId="urn:microsoft.com/office/officeart/2005/8/layout/list1"/>
    <dgm:cxn modelId="{C4D1C262-68EC-467D-B994-3D99A7330084}" type="presOf" srcId="{5D5A0C4D-F22A-43A6-A1AC-8703D9CDBD7F}" destId="{0B02A893-ED7E-4A56-A7D0-38989D90D969}" srcOrd="0" destOrd="0" presId="urn:microsoft.com/office/officeart/2005/8/layout/list1"/>
    <dgm:cxn modelId="{52E56A6D-E004-4BB3-8B3F-0C8831D9B70E}" type="presOf" srcId="{5D5A0C4D-F22A-43A6-A1AC-8703D9CDBD7F}" destId="{972CC65F-58E3-4B41-B7B5-B3CA374EADE1}" srcOrd="1" destOrd="0" presId="urn:microsoft.com/office/officeart/2005/8/layout/list1"/>
    <dgm:cxn modelId="{0EE7BC7E-F729-450A-93E9-CADAD92B8434}" srcId="{E872CB21-C01A-45AA-B812-9936E2EE09A3}" destId="{5D5A0C4D-F22A-43A6-A1AC-8703D9CDBD7F}" srcOrd="1" destOrd="0" parTransId="{E7F4A707-FE11-41FA-A51D-47CBE252A465}" sibTransId="{DEE58D55-2F94-4130-94A5-5F7DD084E9C7}"/>
    <dgm:cxn modelId="{45AB5C92-3549-45F1-AB89-A510744B260B}" type="presOf" srcId="{90EC8CE2-7820-47D8-8D50-EC5A519511D9}" destId="{F25A9531-DA87-4B8F-95A4-8D4F6415C0E8}" srcOrd="1" destOrd="0" presId="urn:microsoft.com/office/officeart/2005/8/layout/list1"/>
    <dgm:cxn modelId="{EF7C20AC-D517-40A9-8CF1-EB4C4C16A412}" type="presOf" srcId="{BC7A203D-41D0-43A5-A44A-06FF6DBD139D}" destId="{976D54B9-A2B1-46E5-B1F8-9C5DEA6407C0}" srcOrd="1" destOrd="0" presId="urn:microsoft.com/office/officeart/2005/8/layout/list1"/>
    <dgm:cxn modelId="{9BC6D6AD-A054-4E14-BA8A-28F35CF2B2E4}" type="presOf" srcId="{90EC8CE2-7820-47D8-8D50-EC5A519511D9}" destId="{29583F2E-BC11-4477-98B4-BB66E54B6F9D}" srcOrd="0" destOrd="0" presId="urn:microsoft.com/office/officeart/2005/8/layout/list1"/>
    <dgm:cxn modelId="{34F1CDC6-BFFE-4BED-A849-90D2796B3435}" srcId="{E872CB21-C01A-45AA-B812-9936E2EE09A3}" destId="{BC7A203D-41D0-43A5-A44A-06FF6DBD139D}" srcOrd="0" destOrd="0" parTransId="{9D10FEFB-02F5-4D59-9FE7-1FA2A505239E}" sibTransId="{05189397-D440-4440-8D67-C1ACB7E8BB93}"/>
    <dgm:cxn modelId="{9FBAFBFB-B37C-46AF-B032-3960CC40CA60}" type="presOf" srcId="{BC7A203D-41D0-43A5-A44A-06FF6DBD139D}" destId="{2B3FD7C4-62BE-4481-BE30-5BBCDD36B49F}" srcOrd="0" destOrd="0" presId="urn:microsoft.com/office/officeart/2005/8/layout/list1"/>
    <dgm:cxn modelId="{44FA06FC-E12D-4668-82DF-6CB518BE1133}" srcId="{E872CB21-C01A-45AA-B812-9936E2EE09A3}" destId="{90EC8CE2-7820-47D8-8D50-EC5A519511D9}" srcOrd="2" destOrd="0" parTransId="{F1E320B5-52A8-4605-B83C-11B1339A5F42}" sibTransId="{18601D09-CFAF-45A5-8B1B-545BF4A40495}"/>
    <dgm:cxn modelId="{47D64D28-2860-45AA-AE19-35E605D9EE2C}" type="presParOf" srcId="{5BFD6084-9EB8-47BD-A329-AA75196B8CF8}" destId="{DA2BDEE6-0877-4A24-9DCD-17DAF2E14BE6}" srcOrd="0" destOrd="0" presId="urn:microsoft.com/office/officeart/2005/8/layout/list1"/>
    <dgm:cxn modelId="{6AA11B4A-F848-411A-999B-1E9B56FF9E3E}" type="presParOf" srcId="{DA2BDEE6-0877-4A24-9DCD-17DAF2E14BE6}" destId="{2B3FD7C4-62BE-4481-BE30-5BBCDD36B49F}" srcOrd="0" destOrd="0" presId="urn:microsoft.com/office/officeart/2005/8/layout/list1"/>
    <dgm:cxn modelId="{C0F90CBE-290B-4EA3-854F-00795148FC9F}" type="presParOf" srcId="{DA2BDEE6-0877-4A24-9DCD-17DAF2E14BE6}" destId="{976D54B9-A2B1-46E5-B1F8-9C5DEA6407C0}" srcOrd="1" destOrd="0" presId="urn:microsoft.com/office/officeart/2005/8/layout/list1"/>
    <dgm:cxn modelId="{99D546E0-4ECB-403F-B8AC-1AA5CF24AF38}" type="presParOf" srcId="{5BFD6084-9EB8-47BD-A329-AA75196B8CF8}" destId="{C4D2C441-7F79-4493-810C-81C4AE93BD04}" srcOrd="1" destOrd="0" presId="urn:microsoft.com/office/officeart/2005/8/layout/list1"/>
    <dgm:cxn modelId="{B0B098BD-F6EB-4814-A683-7EBE7F372457}" type="presParOf" srcId="{5BFD6084-9EB8-47BD-A329-AA75196B8CF8}" destId="{A99B0002-B631-49B1-8D78-F52CD3DEF573}" srcOrd="2" destOrd="0" presId="urn:microsoft.com/office/officeart/2005/8/layout/list1"/>
    <dgm:cxn modelId="{06709BD2-EB63-48FE-A6D2-EF219E370DD9}" type="presParOf" srcId="{5BFD6084-9EB8-47BD-A329-AA75196B8CF8}" destId="{97209A9B-A8D6-4E5E-9F52-DEA7BECC071E}" srcOrd="3" destOrd="0" presId="urn:microsoft.com/office/officeart/2005/8/layout/list1"/>
    <dgm:cxn modelId="{3F4CB8DB-7D6B-478D-8855-C856528E478B}" type="presParOf" srcId="{5BFD6084-9EB8-47BD-A329-AA75196B8CF8}" destId="{9628D0B1-A8C4-492A-8B60-3E9C7193347F}" srcOrd="4" destOrd="0" presId="urn:microsoft.com/office/officeart/2005/8/layout/list1"/>
    <dgm:cxn modelId="{1A775DD5-2D91-4C6F-8370-20AFFE91CC99}" type="presParOf" srcId="{9628D0B1-A8C4-492A-8B60-3E9C7193347F}" destId="{0B02A893-ED7E-4A56-A7D0-38989D90D969}" srcOrd="0" destOrd="0" presId="urn:microsoft.com/office/officeart/2005/8/layout/list1"/>
    <dgm:cxn modelId="{B90A3F94-3DC7-456B-95F1-B0E9CB88A080}" type="presParOf" srcId="{9628D0B1-A8C4-492A-8B60-3E9C7193347F}" destId="{972CC65F-58E3-4B41-B7B5-B3CA374EADE1}" srcOrd="1" destOrd="0" presId="urn:microsoft.com/office/officeart/2005/8/layout/list1"/>
    <dgm:cxn modelId="{AB6447BA-08B4-4F9D-B284-F0922703AEE2}" type="presParOf" srcId="{5BFD6084-9EB8-47BD-A329-AA75196B8CF8}" destId="{6E371581-760C-41BD-A10F-60C9DF57B8B4}" srcOrd="5" destOrd="0" presId="urn:microsoft.com/office/officeart/2005/8/layout/list1"/>
    <dgm:cxn modelId="{7451BB03-52B3-4DE3-ABB2-1268FBC6C859}" type="presParOf" srcId="{5BFD6084-9EB8-47BD-A329-AA75196B8CF8}" destId="{379001FF-F963-46E4-874C-0594EF1B631F}" srcOrd="6" destOrd="0" presId="urn:microsoft.com/office/officeart/2005/8/layout/list1"/>
    <dgm:cxn modelId="{7DCD9487-D9D8-47DF-B9F1-775E6D113780}" type="presParOf" srcId="{5BFD6084-9EB8-47BD-A329-AA75196B8CF8}" destId="{92AC2552-1E8A-4A11-9771-1D653347BEB2}" srcOrd="7" destOrd="0" presId="urn:microsoft.com/office/officeart/2005/8/layout/list1"/>
    <dgm:cxn modelId="{33DD573B-AA9C-4195-B522-271DE8749867}" type="presParOf" srcId="{5BFD6084-9EB8-47BD-A329-AA75196B8CF8}" destId="{6259354B-E5DD-47E7-B94E-146D7F9D9BD6}" srcOrd="8" destOrd="0" presId="urn:microsoft.com/office/officeart/2005/8/layout/list1"/>
    <dgm:cxn modelId="{64207E11-4BD9-45EC-A4AB-316BAAC21766}" type="presParOf" srcId="{6259354B-E5DD-47E7-B94E-146D7F9D9BD6}" destId="{29583F2E-BC11-4477-98B4-BB66E54B6F9D}" srcOrd="0" destOrd="0" presId="urn:microsoft.com/office/officeart/2005/8/layout/list1"/>
    <dgm:cxn modelId="{4E6E0F9F-785E-4C64-8120-EE92FB65FC8C}" type="presParOf" srcId="{6259354B-E5DD-47E7-B94E-146D7F9D9BD6}" destId="{F25A9531-DA87-4B8F-95A4-8D4F6415C0E8}" srcOrd="1" destOrd="0" presId="urn:microsoft.com/office/officeart/2005/8/layout/list1"/>
    <dgm:cxn modelId="{E4E5CF2B-7EDF-420A-A8C7-7118219A508E}" type="presParOf" srcId="{5BFD6084-9EB8-47BD-A329-AA75196B8CF8}" destId="{BB518456-2534-4435-BF09-9868FDDD3726}" srcOrd="9" destOrd="0" presId="urn:microsoft.com/office/officeart/2005/8/layout/list1"/>
    <dgm:cxn modelId="{E3A69AEB-E34E-4D37-9E3E-3A9E937ABB62}" type="presParOf" srcId="{5BFD6084-9EB8-47BD-A329-AA75196B8CF8}" destId="{E07C7F1F-E631-42FC-9E0A-B46131AC6DAD}"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5DF48AD-3C42-44F7-A8E3-9C41AEEB81C6}" type="doc">
      <dgm:prSet loTypeId="urn:microsoft.com/office/officeart/2008/layout/SquareAccentList" loCatId="list" qsTypeId="urn:microsoft.com/office/officeart/2005/8/quickstyle/simple1" qsCatId="simple" csTypeId="urn:microsoft.com/office/officeart/2005/8/colors/colorful5" csCatId="colorful" phldr="1"/>
      <dgm:spPr/>
      <dgm:t>
        <a:bodyPr/>
        <a:lstStyle/>
        <a:p>
          <a:endParaRPr lang="en-US"/>
        </a:p>
      </dgm:t>
    </dgm:pt>
    <dgm:pt modelId="{F956FE7D-641B-4B4C-BDBB-4EF16CD2347C}">
      <dgm:prSet phldrT="[Text]"/>
      <dgm:spPr/>
      <dgm:t>
        <a:bodyPr/>
        <a:lstStyle/>
        <a:p>
          <a:r>
            <a:rPr lang="en-US" dirty="0"/>
            <a:t>A region appears serializable if:</a:t>
          </a:r>
        </a:p>
      </dgm:t>
    </dgm:pt>
    <dgm:pt modelId="{C2A2F134-F271-4799-A700-0601456E8D4D}" type="parTrans" cxnId="{8E98D280-0B79-4809-8341-E38136276F5B}">
      <dgm:prSet/>
      <dgm:spPr/>
      <dgm:t>
        <a:bodyPr/>
        <a:lstStyle/>
        <a:p>
          <a:endParaRPr lang="en-US"/>
        </a:p>
      </dgm:t>
    </dgm:pt>
    <dgm:pt modelId="{DAE70124-34FC-4AF4-9DC5-EAB280EF47EA}" type="sibTrans" cxnId="{8E98D280-0B79-4809-8341-E38136276F5B}">
      <dgm:prSet/>
      <dgm:spPr/>
      <dgm:t>
        <a:bodyPr/>
        <a:lstStyle/>
        <a:p>
          <a:endParaRPr lang="en-US"/>
        </a:p>
      </dgm:t>
    </dgm:pt>
    <dgm:pt modelId="{529BAB68-ACAF-4B78-9BF4-28845CB5B804}">
      <dgm:prSet phldrT="[Text]" custT="1"/>
      <dgm:spPr/>
      <dgm:t>
        <a:bodyPr/>
        <a:lstStyle/>
        <a:p>
          <a:r>
            <a:rPr lang="en-US" sz="2000" dirty="0"/>
            <a:t>There were no conflicts</a:t>
          </a:r>
        </a:p>
      </dgm:t>
    </dgm:pt>
    <dgm:pt modelId="{5CB81D2E-096E-4A88-992A-D3FA96D7008A}" type="parTrans" cxnId="{77459A05-1DAC-42A7-8606-04315657D771}">
      <dgm:prSet/>
      <dgm:spPr/>
      <dgm:t>
        <a:bodyPr/>
        <a:lstStyle/>
        <a:p>
          <a:endParaRPr lang="en-US"/>
        </a:p>
      </dgm:t>
    </dgm:pt>
    <dgm:pt modelId="{DF5DFCB1-7D88-4AAB-A7CD-23C60A43DE33}" type="sibTrans" cxnId="{77459A05-1DAC-42A7-8606-04315657D771}">
      <dgm:prSet/>
      <dgm:spPr/>
      <dgm:t>
        <a:bodyPr/>
        <a:lstStyle/>
        <a:p>
          <a:endParaRPr lang="en-US"/>
        </a:p>
      </dgm:t>
    </dgm:pt>
    <dgm:pt modelId="{4C37678B-EB33-41D4-91A2-49E02F681252}">
      <dgm:prSet phldrT="[Text]" custT="1"/>
      <dgm:spPr/>
      <dgm:t>
        <a:bodyPr/>
        <a:lstStyle/>
        <a:p>
          <a:r>
            <a:rPr lang="en-US" sz="2000" dirty="0"/>
            <a:t>Writes appear atomic</a:t>
          </a:r>
        </a:p>
      </dgm:t>
    </dgm:pt>
    <dgm:pt modelId="{4CB574F2-132E-40D7-B671-5BBD5DB93F8E}" type="parTrans" cxnId="{EE25AF93-A5BA-464D-B217-2FDB8862D0A9}">
      <dgm:prSet/>
      <dgm:spPr/>
      <dgm:t>
        <a:bodyPr/>
        <a:lstStyle/>
        <a:p>
          <a:endParaRPr lang="en-US"/>
        </a:p>
      </dgm:t>
    </dgm:pt>
    <dgm:pt modelId="{CE9B6B8B-2FE1-4D57-9923-6015E2640488}" type="sibTrans" cxnId="{EE25AF93-A5BA-464D-B217-2FDB8862D0A9}">
      <dgm:prSet/>
      <dgm:spPr/>
      <dgm:t>
        <a:bodyPr/>
        <a:lstStyle/>
        <a:p>
          <a:endParaRPr lang="en-US"/>
        </a:p>
      </dgm:t>
    </dgm:pt>
    <dgm:pt modelId="{464E05CE-DF11-457D-8EDD-776BEC986DAD}">
      <dgm:prSet phldrT="[Text]" custT="1"/>
      <dgm:spPr/>
      <dgm:t>
        <a:bodyPr/>
        <a:lstStyle/>
        <a:p>
          <a:r>
            <a:rPr lang="en-US" sz="2000" dirty="0"/>
            <a:t>Values read are consistent</a:t>
          </a:r>
        </a:p>
      </dgm:t>
    </dgm:pt>
    <dgm:pt modelId="{F220122D-0446-4117-A746-9620135D8527}" type="parTrans" cxnId="{87D239AD-C9B8-4C7B-ABBC-6D1735244582}">
      <dgm:prSet/>
      <dgm:spPr/>
      <dgm:t>
        <a:bodyPr/>
        <a:lstStyle/>
        <a:p>
          <a:endParaRPr lang="en-US"/>
        </a:p>
      </dgm:t>
    </dgm:pt>
    <dgm:pt modelId="{E94159FC-63B8-44B3-BA2E-690B9EA8F5E4}" type="sibTrans" cxnId="{87D239AD-C9B8-4C7B-ABBC-6D1735244582}">
      <dgm:prSet/>
      <dgm:spPr/>
      <dgm:t>
        <a:bodyPr/>
        <a:lstStyle/>
        <a:p>
          <a:endParaRPr lang="en-US"/>
        </a:p>
      </dgm:t>
    </dgm:pt>
    <dgm:pt modelId="{6F985DA8-8309-47BB-8D48-D4FC128CB7FA}" type="pres">
      <dgm:prSet presAssocID="{85DF48AD-3C42-44F7-A8E3-9C41AEEB81C6}" presName="layout" presStyleCnt="0">
        <dgm:presLayoutVars>
          <dgm:chMax/>
          <dgm:chPref/>
          <dgm:dir/>
          <dgm:resizeHandles/>
        </dgm:presLayoutVars>
      </dgm:prSet>
      <dgm:spPr/>
    </dgm:pt>
    <dgm:pt modelId="{CBDA8799-BA63-404F-912E-718CA1A616B0}" type="pres">
      <dgm:prSet presAssocID="{F956FE7D-641B-4B4C-BDBB-4EF16CD2347C}" presName="root" presStyleCnt="0">
        <dgm:presLayoutVars>
          <dgm:chMax/>
          <dgm:chPref/>
        </dgm:presLayoutVars>
      </dgm:prSet>
      <dgm:spPr/>
    </dgm:pt>
    <dgm:pt modelId="{A745EE05-EE5F-4D92-AC48-8B88E429BBA4}" type="pres">
      <dgm:prSet presAssocID="{F956FE7D-641B-4B4C-BDBB-4EF16CD2347C}" presName="rootComposite" presStyleCnt="0">
        <dgm:presLayoutVars/>
      </dgm:prSet>
      <dgm:spPr/>
    </dgm:pt>
    <dgm:pt modelId="{EC723EB6-2A13-40E2-B9CD-FE11328B33E4}" type="pres">
      <dgm:prSet presAssocID="{F956FE7D-641B-4B4C-BDBB-4EF16CD2347C}" presName="ParentAccent" presStyleLbl="alignNode1" presStyleIdx="0" presStyleCnt="1"/>
      <dgm:spPr>
        <a:noFill/>
        <a:ln>
          <a:noFill/>
        </a:ln>
      </dgm:spPr>
    </dgm:pt>
    <dgm:pt modelId="{1A412DD7-0EE0-4BB0-B3A8-2602A3D14084}" type="pres">
      <dgm:prSet presAssocID="{F956FE7D-641B-4B4C-BDBB-4EF16CD2347C}" presName="ParentSmallAccent" presStyleLbl="fgAcc1" presStyleIdx="0" presStyleCnt="1"/>
      <dgm:spPr>
        <a:noFill/>
        <a:ln>
          <a:noFill/>
        </a:ln>
      </dgm:spPr>
    </dgm:pt>
    <dgm:pt modelId="{DE8D65E4-D6C4-4F9A-A731-2DF280016DDA}" type="pres">
      <dgm:prSet presAssocID="{F956FE7D-641B-4B4C-BDBB-4EF16CD2347C}" presName="Parent" presStyleLbl="revTx" presStyleIdx="0" presStyleCnt="4" custScaleX="112192">
        <dgm:presLayoutVars>
          <dgm:chMax/>
          <dgm:chPref val="4"/>
          <dgm:bulletEnabled val="1"/>
        </dgm:presLayoutVars>
      </dgm:prSet>
      <dgm:spPr/>
    </dgm:pt>
    <dgm:pt modelId="{857C03FE-2889-4184-8373-38F7AE54C381}" type="pres">
      <dgm:prSet presAssocID="{F956FE7D-641B-4B4C-BDBB-4EF16CD2347C}" presName="childShape" presStyleCnt="0">
        <dgm:presLayoutVars>
          <dgm:chMax val="0"/>
          <dgm:chPref val="0"/>
        </dgm:presLayoutVars>
      </dgm:prSet>
      <dgm:spPr/>
    </dgm:pt>
    <dgm:pt modelId="{FD851CCE-881F-4F4B-B077-317385D22A09}" type="pres">
      <dgm:prSet presAssocID="{529BAB68-ACAF-4B78-9BF4-28845CB5B804}" presName="childComposite" presStyleCnt="0">
        <dgm:presLayoutVars>
          <dgm:chMax val="0"/>
          <dgm:chPref val="0"/>
        </dgm:presLayoutVars>
      </dgm:prSet>
      <dgm:spPr/>
    </dgm:pt>
    <dgm:pt modelId="{0030AC4C-D001-4680-881E-8ABC7965B29D}" type="pres">
      <dgm:prSet presAssocID="{529BAB68-ACAF-4B78-9BF4-28845CB5B804}" presName="ChildAccent" presStyleLbl="solidFgAcc1" presStyleIdx="0" presStyleCnt="3"/>
      <dgm:spPr>
        <a:solidFill>
          <a:schemeClr val="bg1">
            <a:lumMod val="85000"/>
          </a:schemeClr>
        </a:solidFill>
        <a:ln>
          <a:noFill/>
        </a:ln>
      </dgm:spPr>
    </dgm:pt>
    <dgm:pt modelId="{2DFFF61D-3240-4E96-9498-2BA5E8BB9C8E}" type="pres">
      <dgm:prSet presAssocID="{529BAB68-ACAF-4B78-9BF4-28845CB5B804}" presName="Child" presStyleLbl="revTx" presStyleIdx="1" presStyleCnt="4">
        <dgm:presLayoutVars>
          <dgm:chMax val="0"/>
          <dgm:chPref val="0"/>
          <dgm:bulletEnabled val="1"/>
        </dgm:presLayoutVars>
      </dgm:prSet>
      <dgm:spPr/>
    </dgm:pt>
    <dgm:pt modelId="{EE71528D-6F57-4D93-A917-95FB5024288E}" type="pres">
      <dgm:prSet presAssocID="{4C37678B-EB33-41D4-91A2-49E02F681252}" presName="childComposite" presStyleCnt="0">
        <dgm:presLayoutVars>
          <dgm:chMax val="0"/>
          <dgm:chPref val="0"/>
        </dgm:presLayoutVars>
      </dgm:prSet>
      <dgm:spPr/>
    </dgm:pt>
    <dgm:pt modelId="{F274116A-2AB6-4321-B8DE-99622BBAFC82}" type="pres">
      <dgm:prSet presAssocID="{4C37678B-EB33-41D4-91A2-49E02F681252}" presName="ChildAccent" presStyleLbl="solidFgAcc1" presStyleIdx="1" presStyleCnt="3"/>
      <dgm:spPr>
        <a:solidFill>
          <a:schemeClr val="accent1"/>
        </a:solidFill>
        <a:ln>
          <a:solidFill>
            <a:schemeClr val="accent1"/>
          </a:solidFill>
        </a:ln>
      </dgm:spPr>
    </dgm:pt>
    <dgm:pt modelId="{29654419-6D3E-4412-B638-5945B1AE62A7}" type="pres">
      <dgm:prSet presAssocID="{4C37678B-EB33-41D4-91A2-49E02F681252}" presName="Child" presStyleLbl="revTx" presStyleIdx="2" presStyleCnt="4">
        <dgm:presLayoutVars>
          <dgm:chMax val="0"/>
          <dgm:chPref val="0"/>
          <dgm:bulletEnabled val="1"/>
        </dgm:presLayoutVars>
      </dgm:prSet>
      <dgm:spPr/>
    </dgm:pt>
    <dgm:pt modelId="{22F83AD2-91B8-4CD2-BF4D-486A65EBC67A}" type="pres">
      <dgm:prSet presAssocID="{464E05CE-DF11-457D-8EDD-776BEC986DAD}" presName="childComposite" presStyleCnt="0">
        <dgm:presLayoutVars>
          <dgm:chMax val="0"/>
          <dgm:chPref val="0"/>
        </dgm:presLayoutVars>
      </dgm:prSet>
      <dgm:spPr/>
    </dgm:pt>
    <dgm:pt modelId="{5F3A95F9-F6DA-401C-BC49-DEF268E70789}" type="pres">
      <dgm:prSet presAssocID="{464E05CE-DF11-457D-8EDD-776BEC986DAD}" presName="ChildAccent" presStyleLbl="solidFgAcc1" presStyleIdx="2" presStyleCnt="3"/>
      <dgm:spPr>
        <a:solidFill>
          <a:schemeClr val="accent6"/>
        </a:solidFill>
        <a:ln>
          <a:noFill/>
        </a:ln>
      </dgm:spPr>
    </dgm:pt>
    <dgm:pt modelId="{2DE4D0C0-EA73-4E9A-A762-E683BDC7F5C1}" type="pres">
      <dgm:prSet presAssocID="{464E05CE-DF11-457D-8EDD-776BEC986DAD}" presName="Child" presStyleLbl="revTx" presStyleIdx="3" presStyleCnt="4">
        <dgm:presLayoutVars>
          <dgm:chMax val="0"/>
          <dgm:chPref val="0"/>
          <dgm:bulletEnabled val="1"/>
        </dgm:presLayoutVars>
      </dgm:prSet>
      <dgm:spPr/>
    </dgm:pt>
  </dgm:ptLst>
  <dgm:cxnLst>
    <dgm:cxn modelId="{77459A05-1DAC-42A7-8606-04315657D771}" srcId="{F956FE7D-641B-4B4C-BDBB-4EF16CD2347C}" destId="{529BAB68-ACAF-4B78-9BF4-28845CB5B804}" srcOrd="0" destOrd="0" parTransId="{5CB81D2E-096E-4A88-992A-D3FA96D7008A}" sibTransId="{DF5DFCB1-7D88-4AAB-A7CD-23C60A43DE33}"/>
    <dgm:cxn modelId="{4632D242-1229-4B96-9149-B799F3EDCAD9}" type="presOf" srcId="{4C37678B-EB33-41D4-91A2-49E02F681252}" destId="{29654419-6D3E-4412-B638-5945B1AE62A7}" srcOrd="0" destOrd="0" presId="urn:microsoft.com/office/officeart/2008/layout/SquareAccentList"/>
    <dgm:cxn modelId="{8E98D280-0B79-4809-8341-E38136276F5B}" srcId="{85DF48AD-3C42-44F7-A8E3-9C41AEEB81C6}" destId="{F956FE7D-641B-4B4C-BDBB-4EF16CD2347C}" srcOrd="0" destOrd="0" parTransId="{C2A2F134-F271-4799-A700-0601456E8D4D}" sibTransId="{DAE70124-34FC-4AF4-9DC5-EAB280EF47EA}"/>
    <dgm:cxn modelId="{EE25AF93-A5BA-464D-B217-2FDB8862D0A9}" srcId="{F956FE7D-641B-4B4C-BDBB-4EF16CD2347C}" destId="{4C37678B-EB33-41D4-91A2-49E02F681252}" srcOrd="1" destOrd="0" parTransId="{4CB574F2-132E-40D7-B671-5BBD5DB93F8E}" sibTransId="{CE9B6B8B-2FE1-4D57-9923-6015E2640488}"/>
    <dgm:cxn modelId="{3D11D6A5-57DD-47EE-A0F3-217741B38610}" type="presOf" srcId="{464E05CE-DF11-457D-8EDD-776BEC986DAD}" destId="{2DE4D0C0-EA73-4E9A-A762-E683BDC7F5C1}" srcOrd="0" destOrd="0" presId="urn:microsoft.com/office/officeart/2008/layout/SquareAccentList"/>
    <dgm:cxn modelId="{87D239AD-C9B8-4C7B-ABBC-6D1735244582}" srcId="{F956FE7D-641B-4B4C-BDBB-4EF16CD2347C}" destId="{464E05CE-DF11-457D-8EDD-776BEC986DAD}" srcOrd="2" destOrd="0" parTransId="{F220122D-0446-4117-A746-9620135D8527}" sibTransId="{E94159FC-63B8-44B3-BA2E-690B9EA8F5E4}"/>
    <dgm:cxn modelId="{5AF765B8-1754-46EE-9D2F-833D565AAF08}" type="presOf" srcId="{529BAB68-ACAF-4B78-9BF4-28845CB5B804}" destId="{2DFFF61D-3240-4E96-9498-2BA5E8BB9C8E}" srcOrd="0" destOrd="0" presId="urn:microsoft.com/office/officeart/2008/layout/SquareAccentList"/>
    <dgm:cxn modelId="{6235F7CD-175C-4536-B5B8-75B0963FE82D}" type="presOf" srcId="{F956FE7D-641B-4B4C-BDBB-4EF16CD2347C}" destId="{DE8D65E4-D6C4-4F9A-A731-2DF280016DDA}" srcOrd="0" destOrd="0" presId="urn:microsoft.com/office/officeart/2008/layout/SquareAccentList"/>
    <dgm:cxn modelId="{705519D3-B751-4045-AF37-C71D37E6D3F3}" type="presOf" srcId="{85DF48AD-3C42-44F7-A8E3-9C41AEEB81C6}" destId="{6F985DA8-8309-47BB-8D48-D4FC128CB7FA}" srcOrd="0" destOrd="0" presId="urn:microsoft.com/office/officeart/2008/layout/SquareAccentList"/>
    <dgm:cxn modelId="{3BDC8875-1E75-4982-8F2D-C9B2802F4C53}" type="presParOf" srcId="{6F985DA8-8309-47BB-8D48-D4FC128CB7FA}" destId="{CBDA8799-BA63-404F-912E-718CA1A616B0}" srcOrd="0" destOrd="0" presId="urn:microsoft.com/office/officeart/2008/layout/SquareAccentList"/>
    <dgm:cxn modelId="{F0F35DF2-1BBA-40C5-BBF5-C376D4EB5629}" type="presParOf" srcId="{CBDA8799-BA63-404F-912E-718CA1A616B0}" destId="{A745EE05-EE5F-4D92-AC48-8B88E429BBA4}" srcOrd="0" destOrd="0" presId="urn:microsoft.com/office/officeart/2008/layout/SquareAccentList"/>
    <dgm:cxn modelId="{36585551-E250-4DCF-9EDA-77150848F5D1}" type="presParOf" srcId="{A745EE05-EE5F-4D92-AC48-8B88E429BBA4}" destId="{EC723EB6-2A13-40E2-B9CD-FE11328B33E4}" srcOrd="0" destOrd="0" presId="urn:microsoft.com/office/officeart/2008/layout/SquareAccentList"/>
    <dgm:cxn modelId="{83B4238F-C4B3-4C61-ABC6-A829590EC053}" type="presParOf" srcId="{A745EE05-EE5F-4D92-AC48-8B88E429BBA4}" destId="{1A412DD7-0EE0-4BB0-B3A8-2602A3D14084}" srcOrd="1" destOrd="0" presId="urn:microsoft.com/office/officeart/2008/layout/SquareAccentList"/>
    <dgm:cxn modelId="{A1BF34CC-80FF-4E3D-940E-3DC7506D3DCA}" type="presParOf" srcId="{A745EE05-EE5F-4D92-AC48-8B88E429BBA4}" destId="{DE8D65E4-D6C4-4F9A-A731-2DF280016DDA}" srcOrd="2" destOrd="0" presId="urn:microsoft.com/office/officeart/2008/layout/SquareAccentList"/>
    <dgm:cxn modelId="{5E288159-A349-400F-A844-EC37B58BE2B5}" type="presParOf" srcId="{CBDA8799-BA63-404F-912E-718CA1A616B0}" destId="{857C03FE-2889-4184-8373-38F7AE54C381}" srcOrd="1" destOrd="0" presId="urn:microsoft.com/office/officeart/2008/layout/SquareAccentList"/>
    <dgm:cxn modelId="{51BB3DB5-2A16-4E8A-BDD0-3F2A8CD47828}" type="presParOf" srcId="{857C03FE-2889-4184-8373-38F7AE54C381}" destId="{FD851CCE-881F-4F4B-B077-317385D22A09}" srcOrd="0" destOrd="0" presId="urn:microsoft.com/office/officeart/2008/layout/SquareAccentList"/>
    <dgm:cxn modelId="{938B59A1-9FAC-4ACE-983A-AB4A9B68EDED}" type="presParOf" srcId="{FD851CCE-881F-4F4B-B077-317385D22A09}" destId="{0030AC4C-D001-4680-881E-8ABC7965B29D}" srcOrd="0" destOrd="0" presId="urn:microsoft.com/office/officeart/2008/layout/SquareAccentList"/>
    <dgm:cxn modelId="{67A48A6C-364D-4C03-BF6C-399E7E9DF020}" type="presParOf" srcId="{FD851CCE-881F-4F4B-B077-317385D22A09}" destId="{2DFFF61D-3240-4E96-9498-2BA5E8BB9C8E}" srcOrd="1" destOrd="0" presId="urn:microsoft.com/office/officeart/2008/layout/SquareAccentList"/>
    <dgm:cxn modelId="{2165BC59-9B1A-4552-875A-E2726BA43EA6}" type="presParOf" srcId="{857C03FE-2889-4184-8373-38F7AE54C381}" destId="{EE71528D-6F57-4D93-A917-95FB5024288E}" srcOrd="1" destOrd="0" presId="urn:microsoft.com/office/officeart/2008/layout/SquareAccentList"/>
    <dgm:cxn modelId="{C455171B-2563-4E23-AB24-E53B12BE0A1C}" type="presParOf" srcId="{EE71528D-6F57-4D93-A917-95FB5024288E}" destId="{F274116A-2AB6-4321-B8DE-99622BBAFC82}" srcOrd="0" destOrd="0" presId="urn:microsoft.com/office/officeart/2008/layout/SquareAccentList"/>
    <dgm:cxn modelId="{A9AE5C43-7ECE-4D81-AAEA-CE312FD84880}" type="presParOf" srcId="{EE71528D-6F57-4D93-A917-95FB5024288E}" destId="{29654419-6D3E-4412-B638-5945B1AE62A7}" srcOrd="1" destOrd="0" presId="urn:microsoft.com/office/officeart/2008/layout/SquareAccentList"/>
    <dgm:cxn modelId="{A3A72D0D-9FD6-4271-AFB5-02A32FE4ADD0}" type="presParOf" srcId="{857C03FE-2889-4184-8373-38F7AE54C381}" destId="{22F83AD2-91B8-4CD2-BF4D-486A65EBC67A}" srcOrd="2" destOrd="0" presId="urn:microsoft.com/office/officeart/2008/layout/SquareAccentList"/>
    <dgm:cxn modelId="{FE7919E5-6712-4DCA-BF9B-A4A7E79022AB}" type="presParOf" srcId="{22F83AD2-91B8-4CD2-BF4D-486A65EBC67A}" destId="{5F3A95F9-F6DA-401C-BC49-DEF268E70789}" srcOrd="0" destOrd="0" presId="urn:microsoft.com/office/officeart/2008/layout/SquareAccentList"/>
    <dgm:cxn modelId="{86C74305-0329-471F-A988-7582F8666CBB}" type="presParOf" srcId="{22F83AD2-91B8-4CD2-BF4D-486A65EBC67A}" destId="{2DE4D0C0-EA73-4E9A-A762-E683BDC7F5C1}"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872CB21-C01A-45AA-B812-9936E2EE09A3}"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BC7A203D-41D0-43A5-A44A-06FF6DBD139D}">
      <dgm:prSet phldrT="[Text]" custT="1">
        <dgm:style>
          <a:lnRef idx="2">
            <a:schemeClr val="accent1"/>
          </a:lnRef>
          <a:fillRef idx="1">
            <a:schemeClr val="lt1"/>
          </a:fillRef>
          <a:effectRef idx="0">
            <a:schemeClr val="accent1"/>
          </a:effectRef>
          <a:fontRef idx="minor">
            <a:schemeClr val="dk1"/>
          </a:fontRef>
        </dgm:style>
      </dgm:prSet>
      <dgm:spPr>
        <a:ln w="28575"/>
      </dgm:spPr>
      <dgm:t>
        <a:bodyPr/>
        <a:lstStyle/>
        <a:p>
          <a:r>
            <a:rPr lang="en-US" sz="2400" b="1" dirty="0"/>
            <a:t>Pre-commit</a:t>
          </a:r>
          <a:r>
            <a:rPr lang="en-US" sz="2400" dirty="0"/>
            <a:t> – Write back dirty lines to the LLC</a:t>
          </a:r>
        </a:p>
      </dgm:t>
    </dgm:pt>
    <dgm:pt modelId="{9D10FEFB-02F5-4D59-9FE7-1FA2A505239E}" type="parTrans" cxnId="{34F1CDC6-BFFE-4BED-A849-90D2796B3435}">
      <dgm:prSet/>
      <dgm:spPr/>
      <dgm:t>
        <a:bodyPr/>
        <a:lstStyle/>
        <a:p>
          <a:endParaRPr lang="en-US" sz="2400"/>
        </a:p>
      </dgm:t>
    </dgm:pt>
    <dgm:pt modelId="{05189397-D440-4440-8D67-C1ACB7E8BB93}" type="sibTrans" cxnId="{34F1CDC6-BFFE-4BED-A849-90D2796B3435}">
      <dgm:prSet/>
      <dgm:spPr/>
      <dgm:t>
        <a:bodyPr/>
        <a:lstStyle/>
        <a:p>
          <a:endParaRPr lang="en-US" sz="2400"/>
        </a:p>
      </dgm:t>
    </dgm:pt>
    <dgm:pt modelId="{5D5A0C4D-F22A-43A6-A1AC-8703D9CDBD7F}">
      <dgm:prSet phldrT="[Text]" custT="1">
        <dgm:style>
          <a:lnRef idx="2">
            <a:schemeClr val="accent6"/>
          </a:lnRef>
          <a:fillRef idx="1">
            <a:schemeClr val="lt1"/>
          </a:fillRef>
          <a:effectRef idx="0">
            <a:schemeClr val="accent6"/>
          </a:effectRef>
          <a:fontRef idx="minor">
            <a:schemeClr val="dk1"/>
          </a:fontRef>
        </dgm:style>
      </dgm:prSet>
      <dgm:spPr>
        <a:ln w="28575"/>
      </dgm:spPr>
      <dgm:t>
        <a:bodyPr/>
        <a:lstStyle/>
        <a:p>
          <a:r>
            <a:rPr lang="en-US" sz="2400" b="1" dirty="0">
              <a:latin typeface="+mn-lt"/>
              <a:cs typeface="Arial" panose="020B0604020202020204" pitchFamily="34" charset="0"/>
            </a:rPr>
            <a:t>Read validation</a:t>
          </a:r>
          <a:r>
            <a:rPr lang="en-US" sz="2400" dirty="0">
              <a:latin typeface="+mn-lt"/>
              <a:cs typeface="Arial" panose="020B0604020202020204" pitchFamily="34" charset="0"/>
            </a:rPr>
            <a:t> – Validate reads using version and value validation </a:t>
          </a:r>
        </a:p>
      </dgm:t>
    </dgm:pt>
    <dgm:pt modelId="{E7F4A707-FE11-41FA-A51D-47CBE252A465}" type="parTrans" cxnId="{0EE7BC7E-F729-450A-93E9-CADAD92B8434}">
      <dgm:prSet/>
      <dgm:spPr/>
      <dgm:t>
        <a:bodyPr/>
        <a:lstStyle/>
        <a:p>
          <a:endParaRPr lang="en-US" sz="2400"/>
        </a:p>
      </dgm:t>
    </dgm:pt>
    <dgm:pt modelId="{DEE58D55-2F94-4130-94A5-5F7DD084E9C7}" type="sibTrans" cxnId="{0EE7BC7E-F729-450A-93E9-CADAD92B8434}">
      <dgm:prSet/>
      <dgm:spPr/>
      <dgm:t>
        <a:bodyPr/>
        <a:lstStyle/>
        <a:p>
          <a:endParaRPr lang="en-US" sz="2400"/>
        </a:p>
      </dgm:t>
    </dgm:pt>
    <dgm:pt modelId="{90EC8CE2-7820-47D8-8D50-EC5A519511D9}">
      <dgm:prSet phldrT="[Text]" custT="1">
        <dgm:style>
          <a:lnRef idx="2">
            <a:schemeClr val="accent2"/>
          </a:lnRef>
          <a:fillRef idx="1">
            <a:schemeClr val="lt1"/>
          </a:fillRef>
          <a:effectRef idx="0">
            <a:schemeClr val="accent2"/>
          </a:effectRef>
          <a:fontRef idx="minor">
            <a:schemeClr val="dk1"/>
          </a:fontRef>
        </dgm:style>
      </dgm:prSet>
      <dgm:spPr>
        <a:ln w="28575"/>
      </dgm:spPr>
      <dgm:t>
        <a:bodyPr/>
        <a:lstStyle/>
        <a:p>
          <a:r>
            <a:rPr lang="en-US" sz="2400" b="1" dirty="0"/>
            <a:t>Post-commit</a:t>
          </a:r>
          <a:r>
            <a:rPr lang="en-US" sz="2400" dirty="0"/>
            <a:t> – Clear per-core metadata, self-invalidate private lines</a:t>
          </a:r>
        </a:p>
      </dgm:t>
    </dgm:pt>
    <dgm:pt modelId="{F1E320B5-52A8-4605-B83C-11B1339A5F42}" type="parTrans" cxnId="{44FA06FC-E12D-4668-82DF-6CB518BE1133}">
      <dgm:prSet/>
      <dgm:spPr/>
      <dgm:t>
        <a:bodyPr/>
        <a:lstStyle/>
        <a:p>
          <a:endParaRPr lang="en-US" sz="2400"/>
        </a:p>
      </dgm:t>
    </dgm:pt>
    <dgm:pt modelId="{18601D09-CFAF-45A5-8B1B-545BF4A40495}" type="sibTrans" cxnId="{44FA06FC-E12D-4668-82DF-6CB518BE1133}">
      <dgm:prSet/>
      <dgm:spPr/>
      <dgm:t>
        <a:bodyPr/>
        <a:lstStyle/>
        <a:p>
          <a:endParaRPr lang="en-US" sz="2400"/>
        </a:p>
      </dgm:t>
    </dgm:pt>
    <dgm:pt modelId="{5BFD6084-9EB8-47BD-A329-AA75196B8CF8}" type="pres">
      <dgm:prSet presAssocID="{E872CB21-C01A-45AA-B812-9936E2EE09A3}" presName="linear" presStyleCnt="0">
        <dgm:presLayoutVars>
          <dgm:dir/>
          <dgm:animLvl val="lvl"/>
          <dgm:resizeHandles val="exact"/>
        </dgm:presLayoutVars>
      </dgm:prSet>
      <dgm:spPr/>
    </dgm:pt>
    <dgm:pt modelId="{DA2BDEE6-0877-4A24-9DCD-17DAF2E14BE6}" type="pres">
      <dgm:prSet presAssocID="{BC7A203D-41D0-43A5-A44A-06FF6DBD139D}" presName="parentLin" presStyleCnt="0"/>
      <dgm:spPr/>
    </dgm:pt>
    <dgm:pt modelId="{2B3FD7C4-62BE-4481-BE30-5BBCDD36B49F}" type="pres">
      <dgm:prSet presAssocID="{BC7A203D-41D0-43A5-A44A-06FF6DBD139D}" presName="parentLeftMargin" presStyleLbl="node1" presStyleIdx="0" presStyleCnt="3"/>
      <dgm:spPr/>
    </dgm:pt>
    <dgm:pt modelId="{976D54B9-A2B1-46E5-B1F8-9C5DEA6407C0}" type="pres">
      <dgm:prSet presAssocID="{BC7A203D-41D0-43A5-A44A-06FF6DBD139D}" presName="parentText" presStyleLbl="node1" presStyleIdx="0" presStyleCnt="3">
        <dgm:presLayoutVars>
          <dgm:chMax val="0"/>
          <dgm:bulletEnabled val="1"/>
        </dgm:presLayoutVars>
      </dgm:prSet>
      <dgm:spPr/>
    </dgm:pt>
    <dgm:pt modelId="{C4D2C441-7F79-4493-810C-81C4AE93BD04}" type="pres">
      <dgm:prSet presAssocID="{BC7A203D-41D0-43A5-A44A-06FF6DBD139D}" presName="negativeSpace" presStyleCnt="0"/>
      <dgm:spPr/>
    </dgm:pt>
    <dgm:pt modelId="{A99B0002-B631-49B1-8D78-F52CD3DEF573}" type="pres">
      <dgm:prSet presAssocID="{BC7A203D-41D0-43A5-A44A-06FF6DBD139D}" presName="childText" presStyleLbl="conFgAcc1" presStyleIdx="0" presStyleCnt="3">
        <dgm:presLayoutVars>
          <dgm:bulletEnabled val="1"/>
        </dgm:presLayoutVars>
      </dgm:prSet>
      <dgm:spPr>
        <a:ln>
          <a:noFill/>
        </a:ln>
      </dgm:spPr>
    </dgm:pt>
    <dgm:pt modelId="{97209A9B-A8D6-4E5E-9F52-DEA7BECC071E}" type="pres">
      <dgm:prSet presAssocID="{05189397-D440-4440-8D67-C1ACB7E8BB93}" presName="spaceBetweenRectangles" presStyleCnt="0"/>
      <dgm:spPr/>
    </dgm:pt>
    <dgm:pt modelId="{9628D0B1-A8C4-492A-8B60-3E9C7193347F}" type="pres">
      <dgm:prSet presAssocID="{5D5A0C4D-F22A-43A6-A1AC-8703D9CDBD7F}" presName="parentLin" presStyleCnt="0"/>
      <dgm:spPr/>
    </dgm:pt>
    <dgm:pt modelId="{0B02A893-ED7E-4A56-A7D0-38989D90D969}" type="pres">
      <dgm:prSet presAssocID="{5D5A0C4D-F22A-43A6-A1AC-8703D9CDBD7F}" presName="parentLeftMargin" presStyleLbl="node1" presStyleIdx="0" presStyleCnt="3"/>
      <dgm:spPr/>
    </dgm:pt>
    <dgm:pt modelId="{972CC65F-58E3-4B41-B7B5-B3CA374EADE1}" type="pres">
      <dgm:prSet presAssocID="{5D5A0C4D-F22A-43A6-A1AC-8703D9CDBD7F}" presName="parentText" presStyleLbl="node1" presStyleIdx="1" presStyleCnt="3">
        <dgm:presLayoutVars>
          <dgm:chMax val="0"/>
          <dgm:bulletEnabled val="1"/>
        </dgm:presLayoutVars>
      </dgm:prSet>
      <dgm:spPr/>
    </dgm:pt>
    <dgm:pt modelId="{6E371581-760C-41BD-A10F-60C9DF57B8B4}" type="pres">
      <dgm:prSet presAssocID="{5D5A0C4D-F22A-43A6-A1AC-8703D9CDBD7F}" presName="negativeSpace" presStyleCnt="0"/>
      <dgm:spPr/>
    </dgm:pt>
    <dgm:pt modelId="{379001FF-F963-46E4-874C-0594EF1B631F}" type="pres">
      <dgm:prSet presAssocID="{5D5A0C4D-F22A-43A6-A1AC-8703D9CDBD7F}" presName="childText" presStyleLbl="conFgAcc1" presStyleIdx="1" presStyleCnt="3">
        <dgm:presLayoutVars>
          <dgm:bulletEnabled val="1"/>
        </dgm:presLayoutVars>
      </dgm:prSet>
      <dgm:spPr>
        <a:ln>
          <a:noFill/>
        </a:ln>
      </dgm:spPr>
    </dgm:pt>
    <dgm:pt modelId="{92AC2552-1E8A-4A11-9771-1D653347BEB2}" type="pres">
      <dgm:prSet presAssocID="{DEE58D55-2F94-4130-94A5-5F7DD084E9C7}" presName="spaceBetweenRectangles" presStyleCnt="0"/>
      <dgm:spPr/>
    </dgm:pt>
    <dgm:pt modelId="{6259354B-E5DD-47E7-B94E-146D7F9D9BD6}" type="pres">
      <dgm:prSet presAssocID="{90EC8CE2-7820-47D8-8D50-EC5A519511D9}" presName="parentLin" presStyleCnt="0"/>
      <dgm:spPr/>
    </dgm:pt>
    <dgm:pt modelId="{29583F2E-BC11-4477-98B4-BB66E54B6F9D}" type="pres">
      <dgm:prSet presAssocID="{90EC8CE2-7820-47D8-8D50-EC5A519511D9}" presName="parentLeftMargin" presStyleLbl="node1" presStyleIdx="1" presStyleCnt="3"/>
      <dgm:spPr/>
    </dgm:pt>
    <dgm:pt modelId="{F25A9531-DA87-4B8F-95A4-8D4F6415C0E8}" type="pres">
      <dgm:prSet presAssocID="{90EC8CE2-7820-47D8-8D50-EC5A519511D9}" presName="parentText" presStyleLbl="node1" presStyleIdx="2" presStyleCnt="3">
        <dgm:presLayoutVars>
          <dgm:chMax val="0"/>
          <dgm:bulletEnabled val="1"/>
        </dgm:presLayoutVars>
      </dgm:prSet>
      <dgm:spPr/>
    </dgm:pt>
    <dgm:pt modelId="{BB518456-2534-4435-BF09-9868FDDD3726}" type="pres">
      <dgm:prSet presAssocID="{90EC8CE2-7820-47D8-8D50-EC5A519511D9}" presName="negativeSpace" presStyleCnt="0"/>
      <dgm:spPr/>
    </dgm:pt>
    <dgm:pt modelId="{E07C7F1F-E631-42FC-9E0A-B46131AC6DAD}" type="pres">
      <dgm:prSet presAssocID="{90EC8CE2-7820-47D8-8D50-EC5A519511D9}" presName="childText" presStyleLbl="conFgAcc1" presStyleIdx="2" presStyleCnt="3" custLinFactNeighborX="-176">
        <dgm:presLayoutVars>
          <dgm:bulletEnabled val="1"/>
        </dgm:presLayoutVars>
      </dgm:prSet>
      <dgm:spPr>
        <a:ln>
          <a:noFill/>
        </a:ln>
      </dgm:spPr>
    </dgm:pt>
  </dgm:ptLst>
  <dgm:cxnLst>
    <dgm:cxn modelId="{ECBE8042-5ED3-4CC8-A246-F9B4991F1DD9}" type="presOf" srcId="{E872CB21-C01A-45AA-B812-9936E2EE09A3}" destId="{5BFD6084-9EB8-47BD-A329-AA75196B8CF8}" srcOrd="0" destOrd="0" presId="urn:microsoft.com/office/officeart/2005/8/layout/list1"/>
    <dgm:cxn modelId="{C4D1C262-68EC-467D-B994-3D99A7330084}" type="presOf" srcId="{5D5A0C4D-F22A-43A6-A1AC-8703D9CDBD7F}" destId="{0B02A893-ED7E-4A56-A7D0-38989D90D969}" srcOrd="0" destOrd="0" presId="urn:microsoft.com/office/officeart/2005/8/layout/list1"/>
    <dgm:cxn modelId="{52E56A6D-E004-4BB3-8B3F-0C8831D9B70E}" type="presOf" srcId="{5D5A0C4D-F22A-43A6-A1AC-8703D9CDBD7F}" destId="{972CC65F-58E3-4B41-B7B5-B3CA374EADE1}" srcOrd="1" destOrd="0" presId="urn:microsoft.com/office/officeart/2005/8/layout/list1"/>
    <dgm:cxn modelId="{0EE7BC7E-F729-450A-93E9-CADAD92B8434}" srcId="{E872CB21-C01A-45AA-B812-9936E2EE09A3}" destId="{5D5A0C4D-F22A-43A6-A1AC-8703D9CDBD7F}" srcOrd="1" destOrd="0" parTransId="{E7F4A707-FE11-41FA-A51D-47CBE252A465}" sibTransId="{DEE58D55-2F94-4130-94A5-5F7DD084E9C7}"/>
    <dgm:cxn modelId="{45AB5C92-3549-45F1-AB89-A510744B260B}" type="presOf" srcId="{90EC8CE2-7820-47D8-8D50-EC5A519511D9}" destId="{F25A9531-DA87-4B8F-95A4-8D4F6415C0E8}" srcOrd="1" destOrd="0" presId="urn:microsoft.com/office/officeart/2005/8/layout/list1"/>
    <dgm:cxn modelId="{EF7C20AC-D517-40A9-8CF1-EB4C4C16A412}" type="presOf" srcId="{BC7A203D-41D0-43A5-A44A-06FF6DBD139D}" destId="{976D54B9-A2B1-46E5-B1F8-9C5DEA6407C0}" srcOrd="1" destOrd="0" presId="urn:microsoft.com/office/officeart/2005/8/layout/list1"/>
    <dgm:cxn modelId="{9BC6D6AD-A054-4E14-BA8A-28F35CF2B2E4}" type="presOf" srcId="{90EC8CE2-7820-47D8-8D50-EC5A519511D9}" destId="{29583F2E-BC11-4477-98B4-BB66E54B6F9D}" srcOrd="0" destOrd="0" presId="urn:microsoft.com/office/officeart/2005/8/layout/list1"/>
    <dgm:cxn modelId="{34F1CDC6-BFFE-4BED-A849-90D2796B3435}" srcId="{E872CB21-C01A-45AA-B812-9936E2EE09A3}" destId="{BC7A203D-41D0-43A5-A44A-06FF6DBD139D}" srcOrd="0" destOrd="0" parTransId="{9D10FEFB-02F5-4D59-9FE7-1FA2A505239E}" sibTransId="{05189397-D440-4440-8D67-C1ACB7E8BB93}"/>
    <dgm:cxn modelId="{9FBAFBFB-B37C-46AF-B032-3960CC40CA60}" type="presOf" srcId="{BC7A203D-41D0-43A5-A44A-06FF6DBD139D}" destId="{2B3FD7C4-62BE-4481-BE30-5BBCDD36B49F}" srcOrd="0" destOrd="0" presId="urn:microsoft.com/office/officeart/2005/8/layout/list1"/>
    <dgm:cxn modelId="{44FA06FC-E12D-4668-82DF-6CB518BE1133}" srcId="{E872CB21-C01A-45AA-B812-9936E2EE09A3}" destId="{90EC8CE2-7820-47D8-8D50-EC5A519511D9}" srcOrd="2" destOrd="0" parTransId="{F1E320B5-52A8-4605-B83C-11B1339A5F42}" sibTransId="{18601D09-CFAF-45A5-8B1B-545BF4A40495}"/>
    <dgm:cxn modelId="{47D64D28-2860-45AA-AE19-35E605D9EE2C}" type="presParOf" srcId="{5BFD6084-9EB8-47BD-A329-AA75196B8CF8}" destId="{DA2BDEE6-0877-4A24-9DCD-17DAF2E14BE6}" srcOrd="0" destOrd="0" presId="urn:microsoft.com/office/officeart/2005/8/layout/list1"/>
    <dgm:cxn modelId="{6AA11B4A-F848-411A-999B-1E9B56FF9E3E}" type="presParOf" srcId="{DA2BDEE6-0877-4A24-9DCD-17DAF2E14BE6}" destId="{2B3FD7C4-62BE-4481-BE30-5BBCDD36B49F}" srcOrd="0" destOrd="0" presId="urn:microsoft.com/office/officeart/2005/8/layout/list1"/>
    <dgm:cxn modelId="{C0F90CBE-290B-4EA3-854F-00795148FC9F}" type="presParOf" srcId="{DA2BDEE6-0877-4A24-9DCD-17DAF2E14BE6}" destId="{976D54B9-A2B1-46E5-B1F8-9C5DEA6407C0}" srcOrd="1" destOrd="0" presId="urn:microsoft.com/office/officeart/2005/8/layout/list1"/>
    <dgm:cxn modelId="{99D546E0-4ECB-403F-B8AC-1AA5CF24AF38}" type="presParOf" srcId="{5BFD6084-9EB8-47BD-A329-AA75196B8CF8}" destId="{C4D2C441-7F79-4493-810C-81C4AE93BD04}" srcOrd="1" destOrd="0" presId="urn:microsoft.com/office/officeart/2005/8/layout/list1"/>
    <dgm:cxn modelId="{B0B098BD-F6EB-4814-A683-7EBE7F372457}" type="presParOf" srcId="{5BFD6084-9EB8-47BD-A329-AA75196B8CF8}" destId="{A99B0002-B631-49B1-8D78-F52CD3DEF573}" srcOrd="2" destOrd="0" presId="urn:microsoft.com/office/officeart/2005/8/layout/list1"/>
    <dgm:cxn modelId="{06709BD2-EB63-48FE-A6D2-EF219E370DD9}" type="presParOf" srcId="{5BFD6084-9EB8-47BD-A329-AA75196B8CF8}" destId="{97209A9B-A8D6-4E5E-9F52-DEA7BECC071E}" srcOrd="3" destOrd="0" presId="urn:microsoft.com/office/officeart/2005/8/layout/list1"/>
    <dgm:cxn modelId="{3F4CB8DB-7D6B-478D-8855-C856528E478B}" type="presParOf" srcId="{5BFD6084-9EB8-47BD-A329-AA75196B8CF8}" destId="{9628D0B1-A8C4-492A-8B60-3E9C7193347F}" srcOrd="4" destOrd="0" presId="urn:microsoft.com/office/officeart/2005/8/layout/list1"/>
    <dgm:cxn modelId="{1A775DD5-2D91-4C6F-8370-20AFFE91CC99}" type="presParOf" srcId="{9628D0B1-A8C4-492A-8B60-3E9C7193347F}" destId="{0B02A893-ED7E-4A56-A7D0-38989D90D969}" srcOrd="0" destOrd="0" presId="urn:microsoft.com/office/officeart/2005/8/layout/list1"/>
    <dgm:cxn modelId="{B90A3F94-3DC7-456B-95F1-B0E9CB88A080}" type="presParOf" srcId="{9628D0B1-A8C4-492A-8B60-3E9C7193347F}" destId="{972CC65F-58E3-4B41-B7B5-B3CA374EADE1}" srcOrd="1" destOrd="0" presId="urn:microsoft.com/office/officeart/2005/8/layout/list1"/>
    <dgm:cxn modelId="{AB6447BA-08B4-4F9D-B284-F0922703AEE2}" type="presParOf" srcId="{5BFD6084-9EB8-47BD-A329-AA75196B8CF8}" destId="{6E371581-760C-41BD-A10F-60C9DF57B8B4}" srcOrd="5" destOrd="0" presId="urn:microsoft.com/office/officeart/2005/8/layout/list1"/>
    <dgm:cxn modelId="{7451BB03-52B3-4DE3-ABB2-1268FBC6C859}" type="presParOf" srcId="{5BFD6084-9EB8-47BD-A329-AA75196B8CF8}" destId="{379001FF-F963-46E4-874C-0594EF1B631F}" srcOrd="6" destOrd="0" presId="urn:microsoft.com/office/officeart/2005/8/layout/list1"/>
    <dgm:cxn modelId="{7DCD9487-D9D8-47DF-B9F1-775E6D113780}" type="presParOf" srcId="{5BFD6084-9EB8-47BD-A329-AA75196B8CF8}" destId="{92AC2552-1E8A-4A11-9771-1D653347BEB2}" srcOrd="7" destOrd="0" presId="urn:microsoft.com/office/officeart/2005/8/layout/list1"/>
    <dgm:cxn modelId="{33DD573B-AA9C-4195-B522-271DE8749867}" type="presParOf" srcId="{5BFD6084-9EB8-47BD-A329-AA75196B8CF8}" destId="{6259354B-E5DD-47E7-B94E-146D7F9D9BD6}" srcOrd="8" destOrd="0" presId="urn:microsoft.com/office/officeart/2005/8/layout/list1"/>
    <dgm:cxn modelId="{64207E11-4BD9-45EC-A4AB-316BAAC21766}" type="presParOf" srcId="{6259354B-E5DD-47E7-B94E-146D7F9D9BD6}" destId="{29583F2E-BC11-4477-98B4-BB66E54B6F9D}" srcOrd="0" destOrd="0" presId="urn:microsoft.com/office/officeart/2005/8/layout/list1"/>
    <dgm:cxn modelId="{4E6E0F9F-785E-4C64-8120-EE92FB65FC8C}" type="presParOf" srcId="{6259354B-E5DD-47E7-B94E-146D7F9D9BD6}" destId="{F25A9531-DA87-4B8F-95A4-8D4F6415C0E8}" srcOrd="1" destOrd="0" presId="urn:microsoft.com/office/officeart/2005/8/layout/list1"/>
    <dgm:cxn modelId="{E4E5CF2B-7EDF-420A-A8C7-7118219A508E}" type="presParOf" srcId="{5BFD6084-9EB8-47BD-A329-AA75196B8CF8}" destId="{BB518456-2534-4435-BF09-9868FDDD3726}" srcOrd="9" destOrd="0" presId="urn:microsoft.com/office/officeart/2005/8/layout/list1"/>
    <dgm:cxn modelId="{E3A69AEB-E34E-4D37-9E3E-3A9E937ABB62}" type="presParOf" srcId="{5BFD6084-9EB8-47BD-A329-AA75196B8CF8}" destId="{E07C7F1F-E631-42FC-9E0A-B46131AC6DAD}"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FD1BCB6-6413-49D9-A756-12A117D1B7D0}"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A8FA691C-6873-4A58-B6E7-31CC41C5978F}">
      <dgm:prSet/>
      <dgm:spPr/>
      <dgm:t>
        <a:bodyPr/>
        <a:lstStyle/>
        <a:p>
          <a:r>
            <a:rPr lang="en-US"/>
            <a:t>AIM is a dedicated metadata cache adjacent to the LLC</a:t>
          </a:r>
          <a:endParaRPr lang="en-IN"/>
        </a:p>
      </dgm:t>
    </dgm:pt>
    <dgm:pt modelId="{ADACFE2F-63E7-4D22-91E3-72BD064F4609}" type="parTrans" cxnId="{E05A3DFB-78B7-442F-AA07-7CD3F4F16C34}">
      <dgm:prSet/>
      <dgm:spPr/>
      <dgm:t>
        <a:bodyPr/>
        <a:lstStyle/>
        <a:p>
          <a:endParaRPr lang="en-IN"/>
        </a:p>
      </dgm:t>
    </dgm:pt>
    <dgm:pt modelId="{1A617C11-59DB-4779-B744-1AD0278137DB}" type="sibTrans" cxnId="{E05A3DFB-78B7-442F-AA07-7CD3F4F16C34}">
      <dgm:prSet/>
      <dgm:spPr/>
      <dgm:t>
        <a:bodyPr/>
        <a:lstStyle/>
        <a:p>
          <a:endParaRPr lang="en-IN"/>
        </a:p>
      </dgm:t>
    </dgm:pt>
    <dgm:pt modelId="{C6D70DC1-8EB5-4B13-B774-47E51F932C85}">
      <dgm:prSet/>
      <dgm:spPr/>
      <dgm:t>
        <a:bodyPr/>
        <a:lstStyle/>
        <a:p>
          <a:r>
            <a:rPr lang="en-US" dirty="0"/>
            <a:t>AIM lines in ARC can be large</a:t>
          </a:r>
          <a:endParaRPr lang="en-IN" dirty="0"/>
        </a:p>
      </dgm:t>
    </dgm:pt>
    <dgm:pt modelId="{278054DD-31D6-4B5D-8F8F-91EBE180CB2D}" type="parTrans" cxnId="{CF18DEF6-7B1A-44F6-8534-8AA5C3499F55}">
      <dgm:prSet/>
      <dgm:spPr/>
      <dgm:t>
        <a:bodyPr/>
        <a:lstStyle/>
        <a:p>
          <a:endParaRPr lang="en-IN"/>
        </a:p>
      </dgm:t>
    </dgm:pt>
    <dgm:pt modelId="{249230D3-B64E-4FEB-BDF6-A7A829C3DC37}" type="sibTrans" cxnId="{CF18DEF6-7B1A-44F6-8534-8AA5C3499F55}">
      <dgm:prSet/>
      <dgm:spPr/>
      <dgm:t>
        <a:bodyPr/>
        <a:lstStyle/>
        <a:p>
          <a:endParaRPr lang="en-IN"/>
        </a:p>
      </dgm:t>
    </dgm:pt>
    <dgm:pt modelId="{4742E2A5-2CD1-48B3-9399-1CE61541BE88}">
      <dgm:prSet/>
      <dgm:spPr/>
      <dgm:t>
        <a:bodyPr/>
        <a:lstStyle/>
        <a:p>
          <a:r>
            <a:rPr lang="en-US"/>
            <a:t>Impractical to have large AIM cache structures</a:t>
          </a:r>
          <a:endParaRPr lang="en-IN"/>
        </a:p>
      </dgm:t>
    </dgm:pt>
    <dgm:pt modelId="{3D466B10-0706-4271-9DF1-9FCBBF321D89}" type="parTrans" cxnId="{BCEF6D50-EDD1-4292-B268-C26C192A535B}">
      <dgm:prSet/>
      <dgm:spPr/>
      <dgm:t>
        <a:bodyPr/>
        <a:lstStyle/>
        <a:p>
          <a:endParaRPr lang="en-IN"/>
        </a:p>
      </dgm:t>
    </dgm:pt>
    <dgm:pt modelId="{D82D6C50-ED3E-4CFD-AC66-6AD2FBB1F9FB}" type="sibTrans" cxnId="{BCEF6D50-EDD1-4292-B268-C26C192A535B}">
      <dgm:prSet/>
      <dgm:spPr/>
      <dgm:t>
        <a:bodyPr/>
        <a:lstStyle/>
        <a:p>
          <a:endParaRPr lang="en-IN"/>
        </a:p>
      </dgm:t>
    </dgm:pt>
    <dgm:pt modelId="{0C9D46E8-91D9-4EE1-8491-8D543D3F5886}">
      <dgm:prSet/>
      <dgm:spPr/>
      <dgm:t>
        <a:bodyPr/>
        <a:lstStyle/>
        <a:p>
          <a:r>
            <a:rPr lang="en-US"/>
            <a:t>ARC assumes a realistic AIM design with 32K entries</a:t>
          </a:r>
          <a:endParaRPr lang="en-IN"/>
        </a:p>
      </dgm:t>
    </dgm:pt>
    <dgm:pt modelId="{7CBA694D-55C0-4BD5-B9E7-149FD1A06A69}" type="parTrans" cxnId="{09B7C95C-3740-43E8-8277-606BB3826D4B}">
      <dgm:prSet/>
      <dgm:spPr/>
      <dgm:t>
        <a:bodyPr/>
        <a:lstStyle/>
        <a:p>
          <a:endParaRPr lang="en-IN"/>
        </a:p>
      </dgm:t>
    </dgm:pt>
    <dgm:pt modelId="{B1BBB7DF-744D-490C-92FD-52CE35A6F9D1}" type="sibTrans" cxnId="{09B7C95C-3740-43E8-8277-606BB3826D4B}">
      <dgm:prSet/>
      <dgm:spPr/>
      <dgm:t>
        <a:bodyPr/>
        <a:lstStyle/>
        <a:p>
          <a:endParaRPr lang="en-IN"/>
        </a:p>
      </dgm:t>
    </dgm:pt>
    <dgm:pt modelId="{80BE1316-7BF6-4D00-9828-BDA816A67D24}">
      <dgm:prSet/>
      <dgm:spPr/>
      <dgm:t>
        <a:bodyPr/>
        <a:lstStyle/>
        <a:p>
          <a:r>
            <a:rPr lang="en-US" dirty="0"/>
            <a:t> 100 bytes for 8 cores, 178 bytes for 16 cores, and 308 bytes for 32 cores</a:t>
          </a:r>
          <a:endParaRPr lang="en-IN" dirty="0"/>
        </a:p>
      </dgm:t>
    </dgm:pt>
    <dgm:pt modelId="{7A2DA46E-8285-4171-BF11-04998284BBCB}" type="parTrans" cxnId="{DA6E328A-13AF-408C-8FEB-D92DDB8D6E65}">
      <dgm:prSet/>
      <dgm:spPr/>
      <dgm:t>
        <a:bodyPr/>
        <a:lstStyle/>
        <a:p>
          <a:endParaRPr lang="en-IN"/>
        </a:p>
      </dgm:t>
    </dgm:pt>
    <dgm:pt modelId="{0A3E4A76-1703-40A5-9AEC-BFC335113CA0}" type="sibTrans" cxnId="{DA6E328A-13AF-408C-8FEB-D92DDB8D6E65}">
      <dgm:prSet/>
      <dgm:spPr/>
      <dgm:t>
        <a:bodyPr/>
        <a:lstStyle/>
        <a:p>
          <a:endParaRPr lang="en-IN"/>
        </a:p>
      </dgm:t>
    </dgm:pt>
    <dgm:pt modelId="{0FC025E9-8D79-4DC7-9DB4-66F8DCB6C6E7}" type="pres">
      <dgm:prSet presAssocID="{5FD1BCB6-6413-49D9-A756-12A117D1B7D0}" presName="linear" presStyleCnt="0">
        <dgm:presLayoutVars>
          <dgm:animLvl val="lvl"/>
          <dgm:resizeHandles val="exact"/>
        </dgm:presLayoutVars>
      </dgm:prSet>
      <dgm:spPr/>
    </dgm:pt>
    <dgm:pt modelId="{0BCE0BA2-7D6A-48F9-B360-3AB386583B86}" type="pres">
      <dgm:prSet presAssocID="{A8FA691C-6873-4A58-B6E7-31CC41C5978F}" presName="parentText" presStyleLbl="node1" presStyleIdx="0" presStyleCnt="3">
        <dgm:presLayoutVars>
          <dgm:chMax val="0"/>
          <dgm:bulletEnabled val="1"/>
        </dgm:presLayoutVars>
      </dgm:prSet>
      <dgm:spPr/>
    </dgm:pt>
    <dgm:pt modelId="{F3B9D978-8DA8-4B2B-9136-2D1703230FDB}" type="pres">
      <dgm:prSet presAssocID="{1A617C11-59DB-4779-B744-1AD0278137DB}" presName="spacer" presStyleCnt="0"/>
      <dgm:spPr/>
    </dgm:pt>
    <dgm:pt modelId="{92D8B8A8-428C-43BF-A730-7096BE6B3AE7}" type="pres">
      <dgm:prSet presAssocID="{C6D70DC1-8EB5-4B13-B774-47E51F932C85}" presName="parentText" presStyleLbl="node1" presStyleIdx="1" presStyleCnt="3">
        <dgm:presLayoutVars>
          <dgm:chMax val="0"/>
          <dgm:bulletEnabled val="1"/>
        </dgm:presLayoutVars>
      </dgm:prSet>
      <dgm:spPr/>
    </dgm:pt>
    <dgm:pt modelId="{688A93B8-5AF6-4822-B3ED-1D453CC1D377}" type="pres">
      <dgm:prSet presAssocID="{C6D70DC1-8EB5-4B13-B774-47E51F932C85}" presName="childText" presStyleLbl="revTx" presStyleIdx="0" presStyleCnt="1">
        <dgm:presLayoutVars>
          <dgm:bulletEnabled val="1"/>
        </dgm:presLayoutVars>
      </dgm:prSet>
      <dgm:spPr/>
    </dgm:pt>
    <dgm:pt modelId="{A3C6B2A4-BD19-4A9B-9E24-CCD36B127EA4}" type="pres">
      <dgm:prSet presAssocID="{0C9D46E8-91D9-4EE1-8491-8D543D3F5886}" presName="parentText" presStyleLbl="node1" presStyleIdx="2" presStyleCnt="3">
        <dgm:presLayoutVars>
          <dgm:chMax val="0"/>
          <dgm:bulletEnabled val="1"/>
        </dgm:presLayoutVars>
      </dgm:prSet>
      <dgm:spPr/>
    </dgm:pt>
  </dgm:ptLst>
  <dgm:cxnLst>
    <dgm:cxn modelId="{C30BB835-5EF4-4703-8DF4-2067FE1009E6}" type="presOf" srcId="{A8FA691C-6873-4A58-B6E7-31CC41C5978F}" destId="{0BCE0BA2-7D6A-48F9-B360-3AB386583B86}" srcOrd="0" destOrd="0" presId="urn:microsoft.com/office/officeart/2005/8/layout/vList2"/>
    <dgm:cxn modelId="{09B7C95C-3740-43E8-8277-606BB3826D4B}" srcId="{5FD1BCB6-6413-49D9-A756-12A117D1B7D0}" destId="{0C9D46E8-91D9-4EE1-8491-8D543D3F5886}" srcOrd="2" destOrd="0" parTransId="{7CBA694D-55C0-4BD5-B9E7-149FD1A06A69}" sibTransId="{B1BBB7DF-744D-490C-92FD-52CE35A6F9D1}"/>
    <dgm:cxn modelId="{8144C164-38D7-4F6D-BF79-8013E3AA08C6}" type="presOf" srcId="{80BE1316-7BF6-4D00-9828-BDA816A67D24}" destId="{688A93B8-5AF6-4822-B3ED-1D453CC1D377}" srcOrd="0" destOrd="0" presId="urn:microsoft.com/office/officeart/2005/8/layout/vList2"/>
    <dgm:cxn modelId="{5AC29948-CB61-427B-923B-29B21C74CE4D}" type="presOf" srcId="{5FD1BCB6-6413-49D9-A756-12A117D1B7D0}" destId="{0FC025E9-8D79-4DC7-9DB4-66F8DCB6C6E7}" srcOrd="0" destOrd="0" presId="urn:microsoft.com/office/officeart/2005/8/layout/vList2"/>
    <dgm:cxn modelId="{773CCB4A-406E-4716-A789-6E59BDE4E8EF}" type="presOf" srcId="{0C9D46E8-91D9-4EE1-8491-8D543D3F5886}" destId="{A3C6B2A4-BD19-4A9B-9E24-CCD36B127EA4}" srcOrd="0" destOrd="0" presId="urn:microsoft.com/office/officeart/2005/8/layout/vList2"/>
    <dgm:cxn modelId="{BCEF6D50-EDD1-4292-B268-C26C192A535B}" srcId="{C6D70DC1-8EB5-4B13-B774-47E51F932C85}" destId="{4742E2A5-2CD1-48B3-9399-1CE61541BE88}" srcOrd="1" destOrd="0" parTransId="{3D466B10-0706-4271-9DF1-9FCBBF321D89}" sibTransId="{D82D6C50-ED3E-4CFD-AC66-6AD2FBB1F9FB}"/>
    <dgm:cxn modelId="{736D3686-A698-47D9-8B77-663E9F13839F}" type="presOf" srcId="{C6D70DC1-8EB5-4B13-B774-47E51F932C85}" destId="{92D8B8A8-428C-43BF-A730-7096BE6B3AE7}" srcOrd="0" destOrd="0" presId="urn:microsoft.com/office/officeart/2005/8/layout/vList2"/>
    <dgm:cxn modelId="{DA6E328A-13AF-408C-8FEB-D92DDB8D6E65}" srcId="{C6D70DC1-8EB5-4B13-B774-47E51F932C85}" destId="{80BE1316-7BF6-4D00-9828-BDA816A67D24}" srcOrd="0" destOrd="0" parTransId="{7A2DA46E-8285-4171-BF11-04998284BBCB}" sibTransId="{0A3E4A76-1703-40A5-9AEC-BFC335113CA0}"/>
    <dgm:cxn modelId="{F7C46FAC-A190-4BC6-9F76-6BBA59126EFF}" type="presOf" srcId="{4742E2A5-2CD1-48B3-9399-1CE61541BE88}" destId="{688A93B8-5AF6-4822-B3ED-1D453CC1D377}" srcOrd="0" destOrd="1" presId="urn:microsoft.com/office/officeart/2005/8/layout/vList2"/>
    <dgm:cxn modelId="{CF18DEF6-7B1A-44F6-8534-8AA5C3499F55}" srcId="{5FD1BCB6-6413-49D9-A756-12A117D1B7D0}" destId="{C6D70DC1-8EB5-4B13-B774-47E51F932C85}" srcOrd="1" destOrd="0" parTransId="{278054DD-31D6-4B5D-8F8F-91EBE180CB2D}" sibTransId="{249230D3-B64E-4FEB-BDF6-A7A829C3DC37}"/>
    <dgm:cxn modelId="{E05A3DFB-78B7-442F-AA07-7CD3F4F16C34}" srcId="{5FD1BCB6-6413-49D9-A756-12A117D1B7D0}" destId="{A8FA691C-6873-4A58-B6E7-31CC41C5978F}" srcOrd="0" destOrd="0" parTransId="{ADACFE2F-63E7-4D22-91E3-72BD064F4609}" sibTransId="{1A617C11-59DB-4779-B744-1AD0278137DB}"/>
    <dgm:cxn modelId="{70363863-F6E6-4084-988F-21F0E9BF45FC}" type="presParOf" srcId="{0FC025E9-8D79-4DC7-9DB4-66F8DCB6C6E7}" destId="{0BCE0BA2-7D6A-48F9-B360-3AB386583B86}" srcOrd="0" destOrd="0" presId="urn:microsoft.com/office/officeart/2005/8/layout/vList2"/>
    <dgm:cxn modelId="{AC0E0E90-E683-4844-B83E-CC1322EC2CB5}" type="presParOf" srcId="{0FC025E9-8D79-4DC7-9DB4-66F8DCB6C6E7}" destId="{F3B9D978-8DA8-4B2B-9136-2D1703230FDB}" srcOrd="1" destOrd="0" presId="urn:microsoft.com/office/officeart/2005/8/layout/vList2"/>
    <dgm:cxn modelId="{1C69C387-A953-4079-8924-7E715C9E9EA6}" type="presParOf" srcId="{0FC025E9-8D79-4DC7-9DB4-66F8DCB6C6E7}" destId="{92D8B8A8-428C-43BF-A730-7096BE6B3AE7}" srcOrd="2" destOrd="0" presId="urn:microsoft.com/office/officeart/2005/8/layout/vList2"/>
    <dgm:cxn modelId="{1C5BF2E8-19D1-4412-B7C5-AFFF237C4CEB}" type="presParOf" srcId="{0FC025E9-8D79-4DC7-9DB4-66F8DCB6C6E7}" destId="{688A93B8-5AF6-4822-B3ED-1D453CC1D377}" srcOrd="3" destOrd="0" presId="urn:microsoft.com/office/officeart/2005/8/layout/vList2"/>
    <dgm:cxn modelId="{FAA7ECCE-FBF6-48ED-99FF-40A684FED33E}" type="presParOf" srcId="{0FC025E9-8D79-4DC7-9DB4-66F8DCB6C6E7}" destId="{A3C6B2A4-BD19-4A9B-9E24-CCD36B127EA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4BCAF32-CE3F-48B9-9535-B9D4B0B90429}" type="doc">
      <dgm:prSet loTypeId="urn:microsoft.com/office/officeart/2008/layout/LinedList" loCatId="list" qsTypeId="urn:microsoft.com/office/officeart/2005/8/quickstyle/simple1" qsCatId="simple" csTypeId="urn:microsoft.com/office/officeart/2005/8/colors/accent0_1" csCatId="mainScheme" phldr="1"/>
      <dgm:spPr/>
      <dgm:t>
        <a:bodyPr/>
        <a:lstStyle/>
        <a:p>
          <a:endParaRPr lang="en-IN"/>
        </a:p>
      </dgm:t>
    </dgm:pt>
    <dgm:pt modelId="{FD4011F2-018A-4C18-96FD-0E1E9406E91F}">
      <dgm:prSet/>
      <dgm:spPr/>
      <dgm:t>
        <a:bodyPr/>
        <a:lstStyle/>
        <a:p>
          <a:r>
            <a:rPr lang="en-US" dirty="0"/>
            <a:t>Release consistency and self-invalidation techniques can be a good fit for detecting region conflicts</a:t>
          </a:r>
          <a:endParaRPr lang="en-IN" dirty="0"/>
        </a:p>
      </dgm:t>
    </dgm:pt>
    <dgm:pt modelId="{88F9006F-E85F-495A-85FE-696E3E0A3185}" type="parTrans" cxnId="{A8351E11-8995-4265-B6B7-61CCF6A13673}">
      <dgm:prSet/>
      <dgm:spPr/>
      <dgm:t>
        <a:bodyPr/>
        <a:lstStyle/>
        <a:p>
          <a:endParaRPr lang="en-IN"/>
        </a:p>
      </dgm:t>
    </dgm:pt>
    <dgm:pt modelId="{6C728B8D-14B8-4E1F-A418-F8100E88478A}" type="sibTrans" cxnId="{A8351E11-8995-4265-B6B7-61CCF6A13673}">
      <dgm:prSet/>
      <dgm:spPr/>
      <dgm:t>
        <a:bodyPr/>
        <a:lstStyle/>
        <a:p>
          <a:endParaRPr lang="en-IN"/>
        </a:p>
      </dgm:t>
    </dgm:pt>
    <dgm:pt modelId="{9217C2DF-985B-4A36-A003-65E8C3B40924}">
      <dgm:prSet/>
      <dgm:spPr/>
      <dgm:t>
        <a:bodyPr/>
        <a:lstStyle/>
        <a:p>
          <a:r>
            <a:rPr lang="en-US" dirty="0"/>
            <a:t>Small metadata cache provides reasonable tradeoffs between performance and complexity</a:t>
          </a:r>
          <a:endParaRPr lang="en-IN" dirty="0"/>
        </a:p>
      </dgm:t>
    </dgm:pt>
    <dgm:pt modelId="{792E2F7E-6E06-412F-91EE-B76D09320C23}" type="parTrans" cxnId="{4F04B931-6BB0-4FA9-9B8D-EC44EBCD2F93}">
      <dgm:prSet/>
      <dgm:spPr/>
      <dgm:t>
        <a:bodyPr/>
        <a:lstStyle/>
        <a:p>
          <a:endParaRPr lang="en-IN"/>
        </a:p>
      </dgm:t>
    </dgm:pt>
    <dgm:pt modelId="{04AC4FB5-71AF-46DB-AC2B-B5FF3D83576B}" type="sibTrans" cxnId="{4F04B931-6BB0-4FA9-9B8D-EC44EBCD2F93}">
      <dgm:prSet/>
      <dgm:spPr/>
      <dgm:t>
        <a:bodyPr/>
        <a:lstStyle/>
        <a:p>
          <a:endParaRPr lang="en-IN"/>
        </a:p>
      </dgm:t>
    </dgm:pt>
    <dgm:pt modelId="{10DD0FD2-5031-442D-B5C2-01A0FEE7FE8B}">
      <dgm:prSet/>
      <dgm:spPr/>
      <dgm:t>
        <a:bodyPr/>
        <a:lstStyle/>
        <a:p>
          <a:r>
            <a:rPr lang="en-US" dirty="0"/>
            <a:t>Compared to state-of-art, ARC shows promise in making region conflict detection practical</a:t>
          </a:r>
          <a:endParaRPr lang="en-IN" dirty="0"/>
        </a:p>
      </dgm:t>
    </dgm:pt>
    <dgm:pt modelId="{7262D987-338F-4691-B8FD-71B6558BDA62}" type="parTrans" cxnId="{43B180F8-EF8D-4D7E-B47D-5A695BE06869}">
      <dgm:prSet/>
      <dgm:spPr/>
      <dgm:t>
        <a:bodyPr/>
        <a:lstStyle/>
        <a:p>
          <a:endParaRPr lang="en-IN"/>
        </a:p>
      </dgm:t>
    </dgm:pt>
    <dgm:pt modelId="{075E4BEC-943B-4A03-83DF-EADC20086D1F}" type="sibTrans" cxnId="{43B180F8-EF8D-4D7E-B47D-5A695BE06869}">
      <dgm:prSet/>
      <dgm:spPr/>
      <dgm:t>
        <a:bodyPr/>
        <a:lstStyle/>
        <a:p>
          <a:endParaRPr lang="en-IN"/>
        </a:p>
      </dgm:t>
    </dgm:pt>
    <dgm:pt modelId="{0BE66C51-96DB-4BEA-B415-0D1A5564CDCD}">
      <dgm:prSet/>
      <dgm:spPr/>
      <dgm:t>
        <a:bodyPr/>
        <a:lstStyle/>
        <a:p>
          <a:r>
            <a:rPr lang="en-US" b="1" dirty="0"/>
            <a:t>Key Takeaways!</a:t>
          </a:r>
          <a:endParaRPr lang="en-IN" b="1" dirty="0"/>
        </a:p>
      </dgm:t>
    </dgm:pt>
    <dgm:pt modelId="{1C147C07-32F5-4DFC-BF06-6D07B57E87C0}" type="parTrans" cxnId="{3ABF2462-4B6A-49C2-BFF5-A2F79372B513}">
      <dgm:prSet/>
      <dgm:spPr/>
      <dgm:t>
        <a:bodyPr/>
        <a:lstStyle/>
        <a:p>
          <a:endParaRPr lang="en-IN"/>
        </a:p>
      </dgm:t>
    </dgm:pt>
    <dgm:pt modelId="{44242280-1AAC-40D7-A9EE-B09FB38F7691}" type="sibTrans" cxnId="{3ABF2462-4B6A-49C2-BFF5-A2F79372B513}">
      <dgm:prSet/>
      <dgm:spPr/>
      <dgm:t>
        <a:bodyPr/>
        <a:lstStyle/>
        <a:p>
          <a:endParaRPr lang="en-IN"/>
        </a:p>
      </dgm:t>
    </dgm:pt>
    <dgm:pt modelId="{C2CBE4A5-7139-4B30-9CCB-22FAAC205048}" type="pres">
      <dgm:prSet presAssocID="{C4BCAF32-CE3F-48B9-9535-B9D4B0B90429}" presName="vert0" presStyleCnt="0">
        <dgm:presLayoutVars>
          <dgm:dir/>
          <dgm:animOne val="branch"/>
          <dgm:animLvl val="lvl"/>
        </dgm:presLayoutVars>
      </dgm:prSet>
      <dgm:spPr/>
    </dgm:pt>
    <dgm:pt modelId="{24F2C408-D4E0-4100-9030-69A554BB9C0C}" type="pres">
      <dgm:prSet presAssocID="{0BE66C51-96DB-4BEA-B415-0D1A5564CDCD}" presName="thickLine" presStyleLbl="alignNode1" presStyleIdx="0" presStyleCnt="1"/>
      <dgm:spPr/>
    </dgm:pt>
    <dgm:pt modelId="{B6653234-4EE4-4346-A1BD-BAF87064C83D}" type="pres">
      <dgm:prSet presAssocID="{0BE66C51-96DB-4BEA-B415-0D1A5564CDCD}" presName="horz1" presStyleCnt="0"/>
      <dgm:spPr/>
    </dgm:pt>
    <dgm:pt modelId="{2889CFB5-32E9-4EAC-9446-A128958E43F3}" type="pres">
      <dgm:prSet presAssocID="{0BE66C51-96DB-4BEA-B415-0D1A5564CDCD}" presName="tx1" presStyleLbl="revTx" presStyleIdx="0" presStyleCnt="4"/>
      <dgm:spPr/>
    </dgm:pt>
    <dgm:pt modelId="{72F74DF3-20E2-431A-B5DE-C63E8B0EBDA9}" type="pres">
      <dgm:prSet presAssocID="{0BE66C51-96DB-4BEA-B415-0D1A5564CDCD}" presName="vert1" presStyleCnt="0"/>
      <dgm:spPr/>
    </dgm:pt>
    <dgm:pt modelId="{BF275755-73E7-4E0E-B649-2CF4111AA5AE}" type="pres">
      <dgm:prSet presAssocID="{FD4011F2-018A-4C18-96FD-0E1E9406E91F}" presName="vertSpace2a" presStyleCnt="0"/>
      <dgm:spPr/>
    </dgm:pt>
    <dgm:pt modelId="{49BF7B5B-4CEA-4C6A-9578-09B1AFBEB91A}" type="pres">
      <dgm:prSet presAssocID="{FD4011F2-018A-4C18-96FD-0E1E9406E91F}" presName="horz2" presStyleCnt="0"/>
      <dgm:spPr/>
    </dgm:pt>
    <dgm:pt modelId="{2706D226-3915-4A16-A9CB-63CD413ECE5A}" type="pres">
      <dgm:prSet presAssocID="{FD4011F2-018A-4C18-96FD-0E1E9406E91F}" presName="horzSpace2" presStyleCnt="0"/>
      <dgm:spPr/>
    </dgm:pt>
    <dgm:pt modelId="{6A2748B4-D789-43A3-9E60-DE3668410EE8}" type="pres">
      <dgm:prSet presAssocID="{FD4011F2-018A-4C18-96FD-0E1E9406E91F}" presName="tx2" presStyleLbl="revTx" presStyleIdx="1" presStyleCnt="4"/>
      <dgm:spPr/>
    </dgm:pt>
    <dgm:pt modelId="{192538F4-5F9C-4147-93CB-21EFB921ACBC}" type="pres">
      <dgm:prSet presAssocID="{FD4011F2-018A-4C18-96FD-0E1E9406E91F}" presName="vert2" presStyleCnt="0"/>
      <dgm:spPr/>
    </dgm:pt>
    <dgm:pt modelId="{40D4AEBB-E63D-44CA-904F-720D289C9AA1}" type="pres">
      <dgm:prSet presAssocID="{FD4011F2-018A-4C18-96FD-0E1E9406E91F}" presName="thinLine2b" presStyleLbl="callout" presStyleIdx="0" presStyleCnt="3"/>
      <dgm:spPr/>
    </dgm:pt>
    <dgm:pt modelId="{98D91D31-ABBD-41A6-920F-44417B4E70F6}" type="pres">
      <dgm:prSet presAssocID="{FD4011F2-018A-4C18-96FD-0E1E9406E91F}" presName="vertSpace2b" presStyleCnt="0"/>
      <dgm:spPr/>
    </dgm:pt>
    <dgm:pt modelId="{D43E0151-A4A4-4D23-96EC-F0E79115CB0A}" type="pres">
      <dgm:prSet presAssocID="{9217C2DF-985B-4A36-A003-65E8C3B40924}" presName="horz2" presStyleCnt="0"/>
      <dgm:spPr/>
    </dgm:pt>
    <dgm:pt modelId="{E5062121-3B99-46C3-98E6-05CFBFEE2346}" type="pres">
      <dgm:prSet presAssocID="{9217C2DF-985B-4A36-A003-65E8C3B40924}" presName="horzSpace2" presStyleCnt="0"/>
      <dgm:spPr/>
    </dgm:pt>
    <dgm:pt modelId="{5A2E9530-DD51-4823-BBB0-C4B5A8024B3B}" type="pres">
      <dgm:prSet presAssocID="{9217C2DF-985B-4A36-A003-65E8C3B40924}" presName="tx2" presStyleLbl="revTx" presStyleIdx="2" presStyleCnt="4"/>
      <dgm:spPr/>
    </dgm:pt>
    <dgm:pt modelId="{F6A60F12-533F-4D37-B9FE-B171C425D3FD}" type="pres">
      <dgm:prSet presAssocID="{9217C2DF-985B-4A36-A003-65E8C3B40924}" presName="vert2" presStyleCnt="0"/>
      <dgm:spPr/>
    </dgm:pt>
    <dgm:pt modelId="{9D6207E8-F2F6-47E3-8EBA-9D835AFB6E62}" type="pres">
      <dgm:prSet presAssocID="{9217C2DF-985B-4A36-A003-65E8C3B40924}" presName="thinLine2b" presStyleLbl="callout" presStyleIdx="1" presStyleCnt="3"/>
      <dgm:spPr/>
    </dgm:pt>
    <dgm:pt modelId="{D09379CE-08AE-4260-99C8-D7B503390DF6}" type="pres">
      <dgm:prSet presAssocID="{9217C2DF-985B-4A36-A003-65E8C3B40924}" presName="vertSpace2b" presStyleCnt="0"/>
      <dgm:spPr/>
    </dgm:pt>
    <dgm:pt modelId="{073D13BB-B4D2-4AB1-BC04-C5C4F0B8B205}" type="pres">
      <dgm:prSet presAssocID="{10DD0FD2-5031-442D-B5C2-01A0FEE7FE8B}" presName="horz2" presStyleCnt="0"/>
      <dgm:spPr/>
    </dgm:pt>
    <dgm:pt modelId="{DE022C4C-2058-4684-829D-8EDB65D64388}" type="pres">
      <dgm:prSet presAssocID="{10DD0FD2-5031-442D-B5C2-01A0FEE7FE8B}" presName="horzSpace2" presStyleCnt="0"/>
      <dgm:spPr/>
    </dgm:pt>
    <dgm:pt modelId="{1C507E52-EC24-4BEB-B993-AB057BEBB577}" type="pres">
      <dgm:prSet presAssocID="{10DD0FD2-5031-442D-B5C2-01A0FEE7FE8B}" presName="tx2" presStyleLbl="revTx" presStyleIdx="3" presStyleCnt="4"/>
      <dgm:spPr/>
    </dgm:pt>
    <dgm:pt modelId="{2A3F3480-91F4-46B2-B7D7-7456DD6C6D27}" type="pres">
      <dgm:prSet presAssocID="{10DD0FD2-5031-442D-B5C2-01A0FEE7FE8B}" presName="vert2" presStyleCnt="0"/>
      <dgm:spPr/>
    </dgm:pt>
    <dgm:pt modelId="{06FCCF00-B0FC-412E-A8E7-23A9A5A2C6FE}" type="pres">
      <dgm:prSet presAssocID="{10DD0FD2-5031-442D-B5C2-01A0FEE7FE8B}" presName="thinLine2b" presStyleLbl="callout" presStyleIdx="2" presStyleCnt="3"/>
      <dgm:spPr/>
    </dgm:pt>
    <dgm:pt modelId="{C8776E86-330B-4AB4-BD10-4FB9314E047B}" type="pres">
      <dgm:prSet presAssocID="{10DD0FD2-5031-442D-B5C2-01A0FEE7FE8B}" presName="vertSpace2b" presStyleCnt="0"/>
      <dgm:spPr/>
    </dgm:pt>
  </dgm:ptLst>
  <dgm:cxnLst>
    <dgm:cxn modelId="{75151F04-F0D2-4CA8-866A-D2DB135CF1E9}" type="presOf" srcId="{9217C2DF-985B-4A36-A003-65E8C3B40924}" destId="{5A2E9530-DD51-4823-BBB0-C4B5A8024B3B}" srcOrd="0" destOrd="0" presId="urn:microsoft.com/office/officeart/2008/layout/LinedList"/>
    <dgm:cxn modelId="{A8351E11-8995-4265-B6B7-61CCF6A13673}" srcId="{0BE66C51-96DB-4BEA-B415-0D1A5564CDCD}" destId="{FD4011F2-018A-4C18-96FD-0E1E9406E91F}" srcOrd="0" destOrd="0" parTransId="{88F9006F-E85F-495A-85FE-696E3E0A3185}" sibTransId="{6C728B8D-14B8-4E1F-A418-F8100E88478A}"/>
    <dgm:cxn modelId="{4F04B931-6BB0-4FA9-9B8D-EC44EBCD2F93}" srcId="{0BE66C51-96DB-4BEA-B415-0D1A5564CDCD}" destId="{9217C2DF-985B-4A36-A003-65E8C3B40924}" srcOrd="1" destOrd="0" parTransId="{792E2F7E-6E06-412F-91EE-B76D09320C23}" sibTransId="{04AC4FB5-71AF-46DB-AC2B-B5FF3D83576B}"/>
    <dgm:cxn modelId="{6DC33B5E-6DAC-47CB-A9A3-19B00574A9D4}" type="presOf" srcId="{FD4011F2-018A-4C18-96FD-0E1E9406E91F}" destId="{6A2748B4-D789-43A3-9E60-DE3668410EE8}" srcOrd="0" destOrd="0" presId="urn:microsoft.com/office/officeart/2008/layout/LinedList"/>
    <dgm:cxn modelId="{3ABF2462-4B6A-49C2-BFF5-A2F79372B513}" srcId="{C4BCAF32-CE3F-48B9-9535-B9D4B0B90429}" destId="{0BE66C51-96DB-4BEA-B415-0D1A5564CDCD}" srcOrd="0" destOrd="0" parTransId="{1C147C07-32F5-4DFC-BF06-6D07B57E87C0}" sibTransId="{44242280-1AAC-40D7-A9EE-B09FB38F7691}"/>
    <dgm:cxn modelId="{72884A84-4942-4F3F-852D-130B8CF10761}" type="presOf" srcId="{10DD0FD2-5031-442D-B5C2-01A0FEE7FE8B}" destId="{1C507E52-EC24-4BEB-B993-AB057BEBB577}" srcOrd="0" destOrd="0" presId="urn:microsoft.com/office/officeart/2008/layout/LinedList"/>
    <dgm:cxn modelId="{9BABDE8F-875E-4997-BF12-AE5292805C04}" type="presOf" srcId="{C4BCAF32-CE3F-48B9-9535-B9D4B0B90429}" destId="{C2CBE4A5-7139-4B30-9CCB-22FAAC205048}" srcOrd="0" destOrd="0" presId="urn:microsoft.com/office/officeart/2008/layout/LinedList"/>
    <dgm:cxn modelId="{063D42ED-9627-43A2-B8C4-932E2A49FA15}" type="presOf" srcId="{0BE66C51-96DB-4BEA-B415-0D1A5564CDCD}" destId="{2889CFB5-32E9-4EAC-9446-A128958E43F3}" srcOrd="0" destOrd="0" presId="urn:microsoft.com/office/officeart/2008/layout/LinedList"/>
    <dgm:cxn modelId="{43B180F8-EF8D-4D7E-B47D-5A695BE06869}" srcId="{0BE66C51-96DB-4BEA-B415-0D1A5564CDCD}" destId="{10DD0FD2-5031-442D-B5C2-01A0FEE7FE8B}" srcOrd="2" destOrd="0" parTransId="{7262D987-338F-4691-B8FD-71B6558BDA62}" sibTransId="{075E4BEC-943B-4A03-83DF-EADC20086D1F}"/>
    <dgm:cxn modelId="{845EF900-F8D7-422A-9061-0A7EB8D0232B}" type="presParOf" srcId="{C2CBE4A5-7139-4B30-9CCB-22FAAC205048}" destId="{24F2C408-D4E0-4100-9030-69A554BB9C0C}" srcOrd="0" destOrd="0" presId="urn:microsoft.com/office/officeart/2008/layout/LinedList"/>
    <dgm:cxn modelId="{78ED320D-72D0-419F-929B-11CBA08D7550}" type="presParOf" srcId="{C2CBE4A5-7139-4B30-9CCB-22FAAC205048}" destId="{B6653234-4EE4-4346-A1BD-BAF87064C83D}" srcOrd="1" destOrd="0" presId="urn:microsoft.com/office/officeart/2008/layout/LinedList"/>
    <dgm:cxn modelId="{75C63250-CDC4-4C0B-B9D0-30DD6CC0DF60}" type="presParOf" srcId="{B6653234-4EE4-4346-A1BD-BAF87064C83D}" destId="{2889CFB5-32E9-4EAC-9446-A128958E43F3}" srcOrd="0" destOrd="0" presId="urn:microsoft.com/office/officeart/2008/layout/LinedList"/>
    <dgm:cxn modelId="{42086D99-3C53-436E-9338-CC39E0FC23B7}" type="presParOf" srcId="{B6653234-4EE4-4346-A1BD-BAF87064C83D}" destId="{72F74DF3-20E2-431A-B5DE-C63E8B0EBDA9}" srcOrd="1" destOrd="0" presId="urn:microsoft.com/office/officeart/2008/layout/LinedList"/>
    <dgm:cxn modelId="{9BE23639-41B8-4E9F-9B65-CD99AEB069FD}" type="presParOf" srcId="{72F74DF3-20E2-431A-B5DE-C63E8B0EBDA9}" destId="{BF275755-73E7-4E0E-B649-2CF4111AA5AE}" srcOrd="0" destOrd="0" presId="urn:microsoft.com/office/officeart/2008/layout/LinedList"/>
    <dgm:cxn modelId="{D10660AC-10B9-4FC1-AE4D-C7D8A84F4593}" type="presParOf" srcId="{72F74DF3-20E2-431A-B5DE-C63E8B0EBDA9}" destId="{49BF7B5B-4CEA-4C6A-9578-09B1AFBEB91A}" srcOrd="1" destOrd="0" presId="urn:microsoft.com/office/officeart/2008/layout/LinedList"/>
    <dgm:cxn modelId="{3875087A-1063-431C-8FBB-C2C43F187648}" type="presParOf" srcId="{49BF7B5B-4CEA-4C6A-9578-09B1AFBEB91A}" destId="{2706D226-3915-4A16-A9CB-63CD413ECE5A}" srcOrd="0" destOrd="0" presId="urn:microsoft.com/office/officeart/2008/layout/LinedList"/>
    <dgm:cxn modelId="{7106D58E-E89F-4BB8-B1CC-7709F30834E8}" type="presParOf" srcId="{49BF7B5B-4CEA-4C6A-9578-09B1AFBEB91A}" destId="{6A2748B4-D789-43A3-9E60-DE3668410EE8}" srcOrd="1" destOrd="0" presId="urn:microsoft.com/office/officeart/2008/layout/LinedList"/>
    <dgm:cxn modelId="{05C8D7C6-3F31-4D94-ABB2-CE6AACEF1511}" type="presParOf" srcId="{49BF7B5B-4CEA-4C6A-9578-09B1AFBEB91A}" destId="{192538F4-5F9C-4147-93CB-21EFB921ACBC}" srcOrd="2" destOrd="0" presId="urn:microsoft.com/office/officeart/2008/layout/LinedList"/>
    <dgm:cxn modelId="{66F5E85A-108F-477D-B4B7-5D4974CD3CDF}" type="presParOf" srcId="{72F74DF3-20E2-431A-B5DE-C63E8B0EBDA9}" destId="{40D4AEBB-E63D-44CA-904F-720D289C9AA1}" srcOrd="2" destOrd="0" presId="urn:microsoft.com/office/officeart/2008/layout/LinedList"/>
    <dgm:cxn modelId="{EF808DD7-A55D-4DBA-AB2F-EA4E12AA0367}" type="presParOf" srcId="{72F74DF3-20E2-431A-B5DE-C63E8B0EBDA9}" destId="{98D91D31-ABBD-41A6-920F-44417B4E70F6}" srcOrd="3" destOrd="0" presId="urn:microsoft.com/office/officeart/2008/layout/LinedList"/>
    <dgm:cxn modelId="{35F712F7-DE80-4A24-8DBA-C4ABD91644F3}" type="presParOf" srcId="{72F74DF3-20E2-431A-B5DE-C63E8B0EBDA9}" destId="{D43E0151-A4A4-4D23-96EC-F0E79115CB0A}" srcOrd="4" destOrd="0" presId="urn:microsoft.com/office/officeart/2008/layout/LinedList"/>
    <dgm:cxn modelId="{D0FA744D-011C-4E33-8F30-53BDA58634C0}" type="presParOf" srcId="{D43E0151-A4A4-4D23-96EC-F0E79115CB0A}" destId="{E5062121-3B99-46C3-98E6-05CFBFEE2346}" srcOrd="0" destOrd="0" presId="urn:microsoft.com/office/officeart/2008/layout/LinedList"/>
    <dgm:cxn modelId="{84662FC7-BE82-4C32-A71E-7A98EC4765EE}" type="presParOf" srcId="{D43E0151-A4A4-4D23-96EC-F0E79115CB0A}" destId="{5A2E9530-DD51-4823-BBB0-C4B5A8024B3B}" srcOrd="1" destOrd="0" presId="urn:microsoft.com/office/officeart/2008/layout/LinedList"/>
    <dgm:cxn modelId="{1F898919-4EB4-4D17-9BC3-2079FD6249BD}" type="presParOf" srcId="{D43E0151-A4A4-4D23-96EC-F0E79115CB0A}" destId="{F6A60F12-533F-4D37-B9FE-B171C425D3FD}" srcOrd="2" destOrd="0" presId="urn:microsoft.com/office/officeart/2008/layout/LinedList"/>
    <dgm:cxn modelId="{E1F563DA-21BC-40D3-B36B-B6F24E9E0547}" type="presParOf" srcId="{72F74DF3-20E2-431A-B5DE-C63E8B0EBDA9}" destId="{9D6207E8-F2F6-47E3-8EBA-9D835AFB6E62}" srcOrd="5" destOrd="0" presId="urn:microsoft.com/office/officeart/2008/layout/LinedList"/>
    <dgm:cxn modelId="{C387253F-A3BB-494C-B777-7CD030BC696C}" type="presParOf" srcId="{72F74DF3-20E2-431A-B5DE-C63E8B0EBDA9}" destId="{D09379CE-08AE-4260-99C8-D7B503390DF6}" srcOrd="6" destOrd="0" presId="urn:microsoft.com/office/officeart/2008/layout/LinedList"/>
    <dgm:cxn modelId="{EDDEFBB2-B0CA-4010-B268-685D8CA3ABE6}" type="presParOf" srcId="{72F74DF3-20E2-431A-B5DE-C63E8B0EBDA9}" destId="{073D13BB-B4D2-4AB1-BC04-C5C4F0B8B205}" srcOrd="7" destOrd="0" presId="urn:microsoft.com/office/officeart/2008/layout/LinedList"/>
    <dgm:cxn modelId="{0143C2DE-CC69-48B1-A66B-ED30E6ECC0B4}" type="presParOf" srcId="{073D13BB-B4D2-4AB1-BC04-C5C4F0B8B205}" destId="{DE022C4C-2058-4684-829D-8EDB65D64388}" srcOrd="0" destOrd="0" presId="urn:microsoft.com/office/officeart/2008/layout/LinedList"/>
    <dgm:cxn modelId="{977BFD70-2A63-460D-94CE-AEFA1E6A8695}" type="presParOf" srcId="{073D13BB-B4D2-4AB1-BC04-C5C4F0B8B205}" destId="{1C507E52-EC24-4BEB-B993-AB057BEBB577}" srcOrd="1" destOrd="0" presId="urn:microsoft.com/office/officeart/2008/layout/LinedList"/>
    <dgm:cxn modelId="{A37F6D48-0820-4B20-8579-2FC2A515FA76}" type="presParOf" srcId="{073D13BB-B4D2-4AB1-BC04-C5C4F0B8B205}" destId="{2A3F3480-91F4-46B2-B7D7-7456DD6C6D27}" srcOrd="2" destOrd="0" presId="urn:microsoft.com/office/officeart/2008/layout/LinedList"/>
    <dgm:cxn modelId="{8EEEFB9A-DC7E-4619-8817-0AD8D520E645}" type="presParOf" srcId="{72F74DF3-20E2-431A-B5DE-C63E8B0EBDA9}" destId="{06FCCF00-B0FC-412E-A8E7-23A9A5A2C6FE}" srcOrd="8" destOrd="0" presId="urn:microsoft.com/office/officeart/2008/layout/LinedList"/>
    <dgm:cxn modelId="{78B2415F-5FC9-47B5-8FAE-B015D510F56A}" type="presParOf" srcId="{72F74DF3-20E2-431A-B5DE-C63E8B0EBDA9}" destId="{C8776E86-330B-4AB4-BD10-4FB9314E047B}" srcOrd="9" destOrd="0" presId="urn:microsoft.com/office/officeart/2008/layout/LinedList"/>
  </dgm:cxnLst>
  <dgm:bg>
    <a:effectLst>
      <a:outerShdw blurRad="76200" dir="18900000" sy="23000" kx="-1200000" algn="bl" rotWithShape="0">
        <a:prstClr val="black">
          <a:alpha val="2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C70F7E-73F1-4037-9719-2096C5132BDA}"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IN"/>
        </a:p>
      </dgm:t>
    </dgm:pt>
    <dgm:pt modelId="{F44646CA-9869-4299-AB16-98F25EBB13A0}">
      <dgm:prSet/>
      <dgm:spPr>
        <a:solidFill>
          <a:schemeClr val="bg1">
            <a:lumMod val="85000"/>
          </a:schemeClr>
        </a:solidFill>
      </dgm:spPr>
      <dgm:t>
        <a:bodyPr/>
        <a:lstStyle/>
        <a:p>
          <a:endParaRPr lang="en-IN" dirty="0"/>
        </a:p>
      </dgm:t>
    </dgm:pt>
    <dgm:pt modelId="{F8E23122-6DB3-46C4-BA82-C04A3170653D}" type="parTrans" cxnId="{5F115A28-AA67-47DF-A38C-E0FAD8B09725}">
      <dgm:prSet/>
      <dgm:spPr/>
      <dgm:t>
        <a:bodyPr/>
        <a:lstStyle/>
        <a:p>
          <a:endParaRPr lang="en-IN"/>
        </a:p>
      </dgm:t>
    </dgm:pt>
    <dgm:pt modelId="{37954032-F4B5-43F2-BF75-3F8B19532BB3}" type="sibTrans" cxnId="{5F115A28-AA67-47DF-A38C-E0FAD8B09725}">
      <dgm:prSet/>
      <dgm:spPr/>
      <dgm:t>
        <a:bodyPr/>
        <a:lstStyle/>
        <a:p>
          <a:endParaRPr lang="en-IN"/>
        </a:p>
      </dgm:t>
    </dgm:pt>
    <dgm:pt modelId="{5C468336-8658-4521-B645-B84C0DF77B2B}">
      <dgm:prSet/>
      <dgm:spPr/>
      <dgm:t>
        <a:bodyPr/>
        <a:lstStyle/>
        <a:p>
          <a:pPr>
            <a:buFont typeface="Arial" panose="020B0604020202020204" pitchFamily="34" charset="0"/>
            <a:buNone/>
          </a:pPr>
          <a:r>
            <a:rPr lang="en-US" dirty="0"/>
            <a:t>Strong Semantics with Region Conflict Exceptions</a:t>
          </a:r>
          <a:endParaRPr lang="en-IN" dirty="0"/>
        </a:p>
      </dgm:t>
    </dgm:pt>
    <dgm:pt modelId="{00D9BD84-885D-40AB-9D98-C28C3011E603}" type="parTrans" cxnId="{06F81E62-45DA-4FCD-9F1C-2393D76424D3}">
      <dgm:prSet/>
      <dgm:spPr/>
      <dgm:t>
        <a:bodyPr/>
        <a:lstStyle/>
        <a:p>
          <a:endParaRPr lang="en-IN"/>
        </a:p>
      </dgm:t>
    </dgm:pt>
    <dgm:pt modelId="{0AF2F005-0795-47C7-9BCB-406EB49534A1}" type="sibTrans" cxnId="{06F81E62-45DA-4FCD-9F1C-2393D76424D3}">
      <dgm:prSet/>
      <dgm:spPr/>
      <dgm:t>
        <a:bodyPr/>
        <a:lstStyle/>
        <a:p>
          <a:endParaRPr lang="en-IN"/>
        </a:p>
      </dgm:t>
    </dgm:pt>
    <dgm:pt modelId="{A53435C3-DA61-41F8-AE7D-7874E576A225}">
      <dgm:prSet/>
      <dgm:spPr/>
      <dgm:t>
        <a:bodyPr/>
        <a:lstStyle/>
        <a:p>
          <a:pPr>
            <a:buNone/>
          </a:pPr>
          <a:r>
            <a:rPr lang="en-US" dirty="0"/>
            <a:t>Providing Region Conflict Exceptions</a:t>
          </a:r>
          <a:endParaRPr lang="en-IN" dirty="0"/>
        </a:p>
      </dgm:t>
    </dgm:pt>
    <dgm:pt modelId="{C520BAC2-AB42-4F3D-B2F9-8686AB430A6C}" type="parTrans" cxnId="{DB1CF3E1-29A8-4CDB-B858-4EA3A572DA66}">
      <dgm:prSet/>
      <dgm:spPr/>
      <dgm:t>
        <a:bodyPr/>
        <a:lstStyle/>
        <a:p>
          <a:endParaRPr lang="en-IN"/>
        </a:p>
      </dgm:t>
    </dgm:pt>
    <dgm:pt modelId="{7CAF7397-9580-4F55-8F97-41D63FB43F93}" type="sibTrans" cxnId="{DB1CF3E1-29A8-4CDB-B858-4EA3A572DA66}">
      <dgm:prSet/>
      <dgm:spPr/>
      <dgm:t>
        <a:bodyPr/>
        <a:lstStyle/>
        <a:p>
          <a:endParaRPr lang="en-IN"/>
        </a:p>
      </dgm:t>
    </dgm:pt>
    <dgm:pt modelId="{3F61AAD1-B62E-4792-BA9F-BED980E83679}">
      <dgm:prSet/>
      <dgm:spPr/>
      <dgm:t>
        <a:bodyPr/>
        <a:lstStyle/>
        <a:p>
          <a:pPr>
            <a:buNone/>
          </a:pPr>
          <a:r>
            <a:rPr lang="en-US" dirty="0"/>
            <a:t>ARC: Practical Architecture Support for Region Conflict Exceptions</a:t>
          </a:r>
          <a:endParaRPr lang="en-IN" dirty="0"/>
        </a:p>
      </dgm:t>
    </dgm:pt>
    <dgm:pt modelId="{F5CF16C9-B848-4BA0-BE56-88F4CA5487EA}" type="parTrans" cxnId="{578F2A6E-0A4B-437C-83E5-E5CC559E9753}">
      <dgm:prSet/>
      <dgm:spPr/>
      <dgm:t>
        <a:bodyPr/>
        <a:lstStyle/>
        <a:p>
          <a:endParaRPr lang="en-IN"/>
        </a:p>
      </dgm:t>
    </dgm:pt>
    <dgm:pt modelId="{FFB534BD-E294-48EE-A02C-6FEAC2B66326}" type="sibTrans" cxnId="{578F2A6E-0A4B-437C-83E5-E5CC559E9753}">
      <dgm:prSet/>
      <dgm:spPr/>
      <dgm:t>
        <a:bodyPr/>
        <a:lstStyle/>
        <a:p>
          <a:endParaRPr lang="en-IN"/>
        </a:p>
      </dgm:t>
    </dgm:pt>
    <dgm:pt modelId="{9DBB4957-857F-41CB-8B12-F934A4CFE785}">
      <dgm:prSet/>
      <dgm:spPr/>
      <dgm:t>
        <a:bodyPr/>
        <a:lstStyle/>
        <a:p>
          <a:pPr>
            <a:buNone/>
          </a:pPr>
          <a:r>
            <a:rPr lang="en-US" dirty="0"/>
            <a:t>Comparison of ARC with Related Approaches</a:t>
          </a:r>
          <a:endParaRPr lang="en-IN" dirty="0"/>
        </a:p>
      </dgm:t>
    </dgm:pt>
    <dgm:pt modelId="{5386742D-096E-482B-8A7A-3762F493C898}" type="parTrans" cxnId="{4E7BAEE7-14E4-4E97-AFFA-0310ED1924B0}">
      <dgm:prSet/>
      <dgm:spPr/>
      <dgm:t>
        <a:bodyPr/>
        <a:lstStyle/>
        <a:p>
          <a:endParaRPr lang="en-IN"/>
        </a:p>
      </dgm:t>
    </dgm:pt>
    <dgm:pt modelId="{3C9C3E4B-AB6E-49F4-906D-F4F951E408A7}" type="sibTrans" cxnId="{4E7BAEE7-14E4-4E97-AFFA-0310ED1924B0}">
      <dgm:prSet/>
      <dgm:spPr/>
      <dgm:t>
        <a:bodyPr/>
        <a:lstStyle/>
        <a:p>
          <a:endParaRPr lang="en-IN"/>
        </a:p>
      </dgm:t>
    </dgm:pt>
    <dgm:pt modelId="{FA5DBA4E-55EF-48BD-91C3-6B2021D27CC0}">
      <dgm:prSet/>
      <dgm:spPr/>
      <dgm:t>
        <a:bodyPr/>
        <a:lstStyle/>
        <a:p>
          <a:pPr>
            <a:buNone/>
          </a:pPr>
          <a:r>
            <a:rPr lang="en-US" dirty="0">
              <a:solidFill>
                <a:schemeClr val="bg1">
                  <a:lumMod val="65000"/>
                </a:schemeClr>
              </a:solidFill>
            </a:rPr>
            <a:t>Impact of Data Races on Language Models</a:t>
          </a:r>
          <a:endParaRPr lang="en-IN" dirty="0">
            <a:solidFill>
              <a:schemeClr val="bg1">
                <a:lumMod val="65000"/>
              </a:schemeClr>
            </a:solidFill>
          </a:endParaRPr>
        </a:p>
      </dgm:t>
    </dgm:pt>
    <dgm:pt modelId="{1BAA5B6A-5360-4CD9-B2E3-4C14A03FF8E9}" type="parTrans" cxnId="{7B939B31-2D86-4C97-A3F7-47407BD3C464}">
      <dgm:prSet/>
      <dgm:spPr/>
      <dgm:t>
        <a:bodyPr/>
        <a:lstStyle/>
        <a:p>
          <a:endParaRPr lang="en-IN"/>
        </a:p>
      </dgm:t>
    </dgm:pt>
    <dgm:pt modelId="{5F6DC9DC-272B-4314-A57D-3693EDFF69BC}" type="sibTrans" cxnId="{7B939B31-2D86-4C97-A3F7-47407BD3C464}">
      <dgm:prSet/>
      <dgm:spPr/>
      <dgm:t>
        <a:bodyPr/>
        <a:lstStyle/>
        <a:p>
          <a:endParaRPr lang="en-IN"/>
        </a:p>
      </dgm:t>
    </dgm:pt>
    <dgm:pt modelId="{AEDA94A4-C387-403B-A258-F8E9F283B297}">
      <dgm:prSet/>
      <dgm:spPr/>
      <dgm:t>
        <a:bodyPr/>
        <a:lstStyle/>
        <a:p>
          <a:endParaRPr lang="en-IN" dirty="0"/>
        </a:p>
      </dgm:t>
    </dgm:pt>
    <dgm:pt modelId="{45F8955F-C87C-40A4-8230-53EBE8E3E953}" type="parTrans" cxnId="{EEBAF6C1-FEA1-4D1F-8C9C-0AD6BE80FE14}">
      <dgm:prSet/>
      <dgm:spPr/>
      <dgm:t>
        <a:bodyPr/>
        <a:lstStyle/>
        <a:p>
          <a:endParaRPr lang="en-IN"/>
        </a:p>
      </dgm:t>
    </dgm:pt>
    <dgm:pt modelId="{B5181A2C-4B4C-4725-951D-7543DB295305}" type="sibTrans" cxnId="{EEBAF6C1-FEA1-4D1F-8C9C-0AD6BE80FE14}">
      <dgm:prSet/>
      <dgm:spPr/>
      <dgm:t>
        <a:bodyPr/>
        <a:lstStyle/>
        <a:p>
          <a:endParaRPr lang="en-IN"/>
        </a:p>
      </dgm:t>
    </dgm:pt>
    <dgm:pt modelId="{2A9AAFA7-AC70-4FC6-B1C3-D6CE0A459187}">
      <dgm:prSet/>
      <dgm:spPr/>
      <dgm:t>
        <a:bodyPr/>
        <a:lstStyle/>
        <a:p>
          <a:endParaRPr lang="en-IN" dirty="0"/>
        </a:p>
      </dgm:t>
    </dgm:pt>
    <dgm:pt modelId="{36A8A79A-7061-45A2-904B-47C4CB8BF47C}" type="parTrans" cxnId="{5294DE0F-B30E-48DF-A93E-46E976BC70A0}">
      <dgm:prSet/>
      <dgm:spPr/>
      <dgm:t>
        <a:bodyPr/>
        <a:lstStyle/>
        <a:p>
          <a:endParaRPr lang="en-IN"/>
        </a:p>
      </dgm:t>
    </dgm:pt>
    <dgm:pt modelId="{90632DF9-00C5-4216-BF28-643DB2EC5E78}" type="sibTrans" cxnId="{5294DE0F-B30E-48DF-A93E-46E976BC70A0}">
      <dgm:prSet/>
      <dgm:spPr/>
      <dgm:t>
        <a:bodyPr/>
        <a:lstStyle/>
        <a:p>
          <a:endParaRPr lang="en-IN"/>
        </a:p>
      </dgm:t>
    </dgm:pt>
    <dgm:pt modelId="{AF5BA721-C264-48F2-8956-EA1AF60D729A}">
      <dgm:prSet/>
      <dgm:spPr/>
      <dgm:t>
        <a:bodyPr/>
        <a:lstStyle/>
        <a:p>
          <a:endParaRPr lang="en-IN" dirty="0"/>
        </a:p>
      </dgm:t>
    </dgm:pt>
    <dgm:pt modelId="{E697255F-161F-4542-9956-0A5D780FF479}" type="parTrans" cxnId="{379D5885-D7BE-44F2-8638-E2F33905A398}">
      <dgm:prSet/>
      <dgm:spPr/>
      <dgm:t>
        <a:bodyPr/>
        <a:lstStyle/>
        <a:p>
          <a:endParaRPr lang="en-IN"/>
        </a:p>
      </dgm:t>
    </dgm:pt>
    <dgm:pt modelId="{82249B94-566B-48EA-826D-99FE5CD466E1}" type="sibTrans" cxnId="{379D5885-D7BE-44F2-8638-E2F33905A398}">
      <dgm:prSet/>
      <dgm:spPr/>
      <dgm:t>
        <a:bodyPr/>
        <a:lstStyle/>
        <a:p>
          <a:endParaRPr lang="en-IN"/>
        </a:p>
      </dgm:t>
    </dgm:pt>
    <dgm:pt modelId="{442F1A98-4142-4F43-A30C-ADC1B21D4166}">
      <dgm:prSet/>
      <dgm:spPr/>
      <dgm:t>
        <a:bodyPr/>
        <a:lstStyle/>
        <a:p>
          <a:endParaRPr lang="en-IN" dirty="0"/>
        </a:p>
      </dgm:t>
    </dgm:pt>
    <dgm:pt modelId="{50C6C18B-BF58-4EEB-A470-B31095A329D5}" type="parTrans" cxnId="{A6692340-A55C-4CFC-8D78-B9140ECF8C5B}">
      <dgm:prSet/>
      <dgm:spPr/>
      <dgm:t>
        <a:bodyPr/>
        <a:lstStyle/>
        <a:p>
          <a:endParaRPr lang="en-IN"/>
        </a:p>
      </dgm:t>
    </dgm:pt>
    <dgm:pt modelId="{929598EE-683A-4D21-82D0-09D6076F7404}" type="sibTrans" cxnId="{A6692340-A55C-4CFC-8D78-B9140ECF8C5B}">
      <dgm:prSet/>
      <dgm:spPr/>
      <dgm:t>
        <a:bodyPr/>
        <a:lstStyle/>
        <a:p>
          <a:endParaRPr lang="en-IN"/>
        </a:p>
      </dgm:t>
    </dgm:pt>
    <dgm:pt modelId="{AACE2202-2BDE-4BDC-B6C9-7C8EC8B390C1}" type="pres">
      <dgm:prSet presAssocID="{2BC70F7E-73F1-4037-9719-2096C5132BDA}" presName="linearFlow" presStyleCnt="0">
        <dgm:presLayoutVars>
          <dgm:dir/>
          <dgm:animLvl val="lvl"/>
          <dgm:resizeHandles val="exact"/>
        </dgm:presLayoutVars>
      </dgm:prSet>
      <dgm:spPr/>
    </dgm:pt>
    <dgm:pt modelId="{4A97FF50-96A4-448B-82C9-5D64C499E241}" type="pres">
      <dgm:prSet presAssocID="{F44646CA-9869-4299-AB16-98F25EBB13A0}" presName="composite" presStyleCnt="0"/>
      <dgm:spPr/>
    </dgm:pt>
    <dgm:pt modelId="{7CA9FE79-6EB3-4D81-8E1E-FF176CF5C7C3}" type="pres">
      <dgm:prSet presAssocID="{F44646CA-9869-4299-AB16-98F25EBB13A0}" presName="parentText" presStyleLbl="alignNode1" presStyleIdx="0" presStyleCnt="5" custLinFactNeighborY="0">
        <dgm:presLayoutVars>
          <dgm:chMax val="1"/>
          <dgm:bulletEnabled val="1"/>
        </dgm:presLayoutVars>
      </dgm:prSet>
      <dgm:spPr/>
    </dgm:pt>
    <dgm:pt modelId="{F7637583-E4FC-4426-9A5B-0EE8039B43FC}" type="pres">
      <dgm:prSet presAssocID="{F44646CA-9869-4299-AB16-98F25EBB13A0}" presName="descendantText" presStyleLbl="alignAcc1" presStyleIdx="0" presStyleCnt="5" custLinFactNeighborX="0">
        <dgm:presLayoutVars>
          <dgm:bulletEnabled val="1"/>
        </dgm:presLayoutVars>
      </dgm:prSet>
      <dgm:spPr/>
    </dgm:pt>
    <dgm:pt modelId="{49B0E60D-6C7F-40A2-9BEB-A14907428410}" type="pres">
      <dgm:prSet presAssocID="{37954032-F4B5-43F2-BF75-3F8B19532BB3}" presName="sp" presStyleCnt="0"/>
      <dgm:spPr/>
    </dgm:pt>
    <dgm:pt modelId="{91A3A6B2-D606-408D-9130-4CE557D1CE5F}" type="pres">
      <dgm:prSet presAssocID="{AEDA94A4-C387-403B-A258-F8E9F283B297}" presName="composite" presStyleCnt="0"/>
      <dgm:spPr/>
    </dgm:pt>
    <dgm:pt modelId="{F73A81A1-6127-4D8B-AF02-D481C049C160}" type="pres">
      <dgm:prSet presAssocID="{AEDA94A4-C387-403B-A258-F8E9F283B297}" presName="parentText" presStyleLbl="alignNode1" presStyleIdx="1" presStyleCnt="5">
        <dgm:presLayoutVars>
          <dgm:chMax val="1"/>
          <dgm:bulletEnabled val="1"/>
        </dgm:presLayoutVars>
      </dgm:prSet>
      <dgm:spPr/>
    </dgm:pt>
    <dgm:pt modelId="{BDCA194D-E00D-4225-8A44-1D1BF2A5C9F9}" type="pres">
      <dgm:prSet presAssocID="{AEDA94A4-C387-403B-A258-F8E9F283B297}" presName="descendantText" presStyleLbl="alignAcc1" presStyleIdx="1" presStyleCnt="5" custLinFactNeighborX="0">
        <dgm:presLayoutVars>
          <dgm:bulletEnabled val="1"/>
        </dgm:presLayoutVars>
      </dgm:prSet>
      <dgm:spPr/>
    </dgm:pt>
    <dgm:pt modelId="{34CC4436-4585-4CA7-A48F-D567C5F760D8}" type="pres">
      <dgm:prSet presAssocID="{B5181A2C-4B4C-4725-951D-7543DB295305}" presName="sp" presStyleCnt="0"/>
      <dgm:spPr/>
    </dgm:pt>
    <dgm:pt modelId="{47E8395C-8A1B-483C-90AB-ABA5A0B122E1}" type="pres">
      <dgm:prSet presAssocID="{2A9AAFA7-AC70-4FC6-B1C3-D6CE0A459187}" presName="composite" presStyleCnt="0"/>
      <dgm:spPr/>
    </dgm:pt>
    <dgm:pt modelId="{A1C766A9-C31C-4D19-8C3D-D76506102C1C}" type="pres">
      <dgm:prSet presAssocID="{2A9AAFA7-AC70-4FC6-B1C3-D6CE0A459187}" presName="parentText" presStyleLbl="alignNode1" presStyleIdx="2" presStyleCnt="5">
        <dgm:presLayoutVars>
          <dgm:chMax val="1"/>
          <dgm:bulletEnabled val="1"/>
        </dgm:presLayoutVars>
      </dgm:prSet>
      <dgm:spPr/>
    </dgm:pt>
    <dgm:pt modelId="{0BC07B29-0A22-4C9B-AE2C-20BE88C60514}" type="pres">
      <dgm:prSet presAssocID="{2A9AAFA7-AC70-4FC6-B1C3-D6CE0A459187}" presName="descendantText" presStyleLbl="alignAcc1" presStyleIdx="2" presStyleCnt="5" custLinFactNeighborX="0">
        <dgm:presLayoutVars>
          <dgm:bulletEnabled val="1"/>
        </dgm:presLayoutVars>
      </dgm:prSet>
      <dgm:spPr/>
    </dgm:pt>
    <dgm:pt modelId="{4BB10C81-957A-4220-8245-77E7CAE934D8}" type="pres">
      <dgm:prSet presAssocID="{90632DF9-00C5-4216-BF28-643DB2EC5E78}" presName="sp" presStyleCnt="0"/>
      <dgm:spPr/>
    </dgm:pt>
    <dgm:pt modelId="{364506B0-6FD2-42DD-BFFC-397D25A931A0}" type="pres">
      <dgm:prSet presAssocID="{AF5BA721-C264-48F2-8956-EA1AF60D729A}" presName="composite" presStyleCnt="0"/>
      <dgm:spPr/>
    </dgm:pt>
    <dgm:pt modelId="{91DF157F-494D-46BD-BA47-26E86D7D79CD}" type="pres">
      <dgm:prSet presAssocID="{AF5BA721-C264-48F2-8956-EA1AF60D729A}" presName="parentText" presStyleLbl="alignNode1" presStyleIdx="3" presStyleCnt="5">
        <dgm:presLayoutVars>
          <dgm:chMax val="1"/>
          <dgm:bulletEnabled val="1"/>
        </dgm:presLayoutVars>
      </dgm:prSet>
      <dgm:spPr/>
    </dgm:pt>
    <dgm:pt modelId="{53FFC496-E06D-44F7-88A1-D34E962987A2}" type="pres">
      <dgm:prSet presAssocID="{AF5BA721-C264-48F2-8956-EA1AF60D729A}" presName="descendantText" presStyleLbl="alignAcc1" presStyleIdx="3" presStyleCnt="5" custLinFactNeighborX="0" custLinFactNeighborY="0">
        <dgm:presLayoutVars>
          <dgm:bulletEnabled val="1"/>
        </dgm:presLayoutVars>
      </dgm:prSet>
      <dgm:spPr/>
    </dgm:pt>
    <dgm:pt modelId="{0AE33065-4231-4575-941E-ECD3522C4968}" type="pres">
      <dgm:prSet presAssocID="{82249B94-566B-48EA-826D-99FE5CD466E1}" presName="sp" presStyleCnt="0"/>
      <dgm:spPr/>
    </dgm:pt>
    <dgm:pt modelId="{13125F25-B665-4F64-ACEF-004694444AE3}" type="pres">
      <dgm:prSet presAssocID="{442F1A98-4142-4F43-A30C-ADC1B21D4166}" presName="composite" presStyleCnt="0"/>
      <dgm:spPr/>
    </dgm:pt>
    <dgm:pt modelId="{075BA49B-B336-465C-83A5-530485669972}" type="pres">
      <dgm:prSet presAssocID="{442F1A98-4142-4F43-A30C-ADC1B21D4166}" presName="parentText" presStyleLbl="alignNode1" presStyleIdx="4" presStyleCnt="5">
        <dgm:presLayoutVars>
          <dgm:chMax val="1"/>
          <dgm:bulletEnabled val="1"/>
        </dgm:presLayoutVars>
      </dgm:prSet>
      <dgm:spPr/>
    </dgm:pt>
    <dgm:pt modelId="{914AC3AA-0858-409D-A46E-2A9566321FF9}" type="pres">
      <dgm:prSet presAssocID="{442F1A98-4142-4F43-A30C-ADC1B21D4166}" presName="descendantText" presStyleLbl="alignAcc1" presStyleIdx="4" presStyleCnt="5" custLinFactNeighborY="0">
        <dgm:presLayoutVars>
          <dgm:bulletEnabled val="1"/>
        </dgm:presLayoutVars>
      </dgm:prSet>
      <dgm:spPr/>
    </dgm:pt>
  </dgm:ptLst>
  <dgm:cxnLst>
    <dgm:cxn modelId="{5294DE0F-B30E-48DF-A93E-46E976BC70A0}" srcId="{2BC70F7E-73F1-4037-9719-2096C5132BDA}" destId="{2A9AAFA7-AC70-4FC6-B1C3-D6CE0A459187}" srcOrd="2" destOrd="0" parTransId="{36A8A79A-7061-45A2-904B-47C4CB8BF47C}" sibTransId="{90632DF9-00C5-4216-BF28-643DB2EC5E78}"/>
    <dgm:cxn modelId="{3A270E21-B118-4038-AC3A-4A52FFF724D3}" type="presOf" srcId="{2BC70F7E-73F1-4037-9719-2096C5132BDA}" destId="{AACE2202-2BDE-4BDC-B6C9-7C8EC8B390C1}" srcOrd="0" destOrd="0" presId="urn:microsoft.com/office/officeart/2005/8/layout/chevron2"/>
    <dgm:cxn modelId="{5F115A28-AA67-47DF-A38C-E0FAD8B09725}" srcId="{2BC70F7E-73F1-4037-9719-2096C5132BDA}" destId="{F44646CA-9869-4299-AB16-98F25EBB13A0}" srcOrd="0" destOrd="0" parTransId="{F8E23122-6DB3-46C4-BA82-C04A3170653D}" sibTransId="{37954032-F4B5-43F2-BF75-3F8B19532BB3}"/>
    <dgm:cxn modelId="{5BC4192E-C215-4E92-AE57-47876D21951D}" type="presOf" srcId="{3F61AAD1-B62E-4792-BA9F-BED980E83679}" destId="{53FFC496-E06D-44F7-88A1-D34E962987A2}" srcOrd="0" destOrd="0" presId="urn:microsoft.com/office/officeart/2005/8/layout/chevron2"/>
    <dgm:cxn modelId="{7B939B31-2D86-4C97-A3F7-47407BD3C464}" srcId="{F44646CA-9869-4299-AB16-98F25EBB13A0}" destId="{FA5DBA4E-55EF-48BD-91C3-6B2021D27CC0}" srcOrd="0" destOrd="0" parTransId="{1BAA5B6A-5360-4CD9-B2E3-4C14A03FF8E9}" sibTransId="{5F6DC9DC-272B-4314-A57D-3693EDFF69BC}"/>
    <dgm:cxn modelId="{A138F039-DC11-45D9-B42A-FEB4032D6BEF}" type="presOf" srcId="{F44646CA-9869-4299-AB16-98F25EBB13A0}" destId="{7CA9FE79-6EB3-4D81-8E1E-FF176CF5C7C3}" srcOrd="0" destOrd="0" presId="urn:microsoft.com/office/officeart/2005/8/layout/chevron2"/>
    <dgm:cxn modelId="{3AE9BE3B-EFE7-4276-9818-2F51193ECFCF}" type="presOf" srcId="{A53435C3-DA61-41F8-AE7D-7874E576A225}" destId="{0BC07B29-0A22-4C9B-AE2C-20BE88C60514}" srcOrd="0" destOrd="0" presId="urn:microsoft.com/office/officeart/2005/8/layout/chevron2"/>
    <dgm:cxn modelId="{5809653C-1F13-4DDD-BCC5-BD6F68E30314}" type="presOf" srcId="{9DBB4957-857F-41CB-8B12-F934A4CFE785}" destId="{914AC3AA-0858-409D-A46E-2A9566321FF9}" srcOrd="0" destOrd="0" presId="urn:microsoft.com/office/officeart/2005/8/layout/chevron2"/>
    <dgm:cxn modelId="{A6692340-A55C-4CFC-8D78-B9140ECF8C5B}" srcId="{2BC70F7E-73F1-4037-9719-2096C5132BDA}" destId="{442F1A98-4142-4F43-A30C-ADC1B21D4166}" srcOrd="4" destOrd="0" parTransId="{50C6C18B-BF58-4EEB-A470-B31095A329D5}" sibTransId="{929598EE-683A-4D21-82D0-09D6076F7404}"/>
    <dgm:cxn modelId="{06F81E62-45DA-4FCD-9F1C-2393D76424D3}" srcId="{AEDA94A4-C387-403B-A258-F8E9F283B297}" destId="{5C468336-8658-4521-B645-B84C0DF77B2B}" srcOrd="0" destOrd="0" parTransId="{00D9BD84-885D-40AB-9D98-C28C3011E603}" sibTransId="{0AF2F005-0795-47C7-9BCB-406EB49534A1}"/>
    <dgm:cxn modelId="{3784A242-0945-4245-89DB-875B0E5B3A8C}" type="presOf" srcId="{2A9AAFA7-AC70-4FC6-B1C3-D6CE0A459187}" destId="{A1C766A9-C31C-4D19-8C3D-D76506102C1C}" srcOrd="0" destOrd="0" presId="urn:microsoft.com/office/officeart/2005/8/layout/chevron2"/>
    <dgm:cxn modelId="{578F2A6E-0A4B-437C-83E5-E5CC559E9753}" srcId="{AF5BA721-C264-48F2-8956-EA1AF60D729A}" destId="{3F61AAD1-B62E-4792-BA9F-BED980E83679}" srcOrd="0" destOrd="0" parTransId="{F5CF16C9-B848-4BA0-BE56-88F4CA5487EA}" sibTransId="{FFB534BD-E294-48EE-A02C-6FEAC2B66326}"/>
    <dgm:cxn modelId="{D33BAC77-4FA4-468C-AAF4-3BA2DD5056EE}" type="presOf" srcId="{5C468336-8658-4521-B645-B84C0DF77B2B}" destId="{BDCA194D-E00D-4225-8A44-1D1BF2A5C9F9}" srcOrd="0" destOrd="0" presId="urn:microsoft.com/office/officeart/2005/8/layout/chevron2"/>
    <dgm:cxn modelId="{379D5885-D7BE-44F2-8638-E2F33905A398}" srcId="{2BC70F7E-73F1-4037-9719-2096C5132BDA}" destId="{AF5BA721-C264-48F2-8956-EA1AF60D729A}" srcOrd="3" destOrd="0" parTransId="{E697255F-161F-4542-9956-0A5D780FF479}" sibTransId="{82249B94-566B-48EA-826D-99FE5CD466E1}"/>
    <dgm:cxn modelId="{EEBAF6C1-FEA1-4D1F-8C9C-0AD6BE80FE14}" srcId="{2BC70F7E-73F1-4037-9719-2096C5132BDA}" destId="{AEDA94A4-C387-403B-A258-F8E9F283B297}" srcOrd="1" destOrd="0" parTransId="{45F8955F-C87C-40A4-8230-53EBE8E3E953}" sibTransId="{B5181A2C-4B4C-4725-951D-7543DB295305}"/>
    <dgm:cxn modelId="{699250C8-DA18-49AB-B825-EF24E2AD45B5}" type="presOf" srcId="{FA5DBA4E-55EF-48BD-91C3-6B2021D27CC0}" destId="{F7637583-E4FC-4426-9A5B-0EE8039B43FC}" srcOrd="0" destOrd="0" presId="urn:microsoft.com/office/officeart/2005/8/layout/chevron2"/>
    <dgm:cxn modelId="{5890BFD3-CF0D-4B4F-8B41-1C4206B24C69}" type="presOf" srcId="{442F1A98-4142-4F43-A30C-ADC1B21D4166}" destId="{075BA49B-B336-465C-83A5-530485669972}" srcOrd="0" destOrd="0" presId="urn:microsoft.com/office/officeart/2005/8/layout/chevron2"/>
    <dgm:cxn modelId="{DB1CF3E1-29A8-4CDB-B858-4EA3A572DA66}" srcId="{2A9AAFA7-AC70-4FC6-B1C3-D6CE0A459187}" destId="{A53435C3-DA61-41F8-AE7D-7874E576A225}" srcOrd="0" destOrd="0" parTransId="{C520BAC2-AB42-4F3D-B2F9-8686AB430A6C}" sibTransId="{7CAF7397-9580-4F55-8F97-41D63FB43F93}"/>
    <dgm:cxn modelId="{4E7BAEE7-14E4-4E97-AFFA-0310ED1924B0}" srcId="{442F1A98-4142-4F43-A30C-ADC1B21D4166}" destId="{9DBB4957-857F-41CB-8B12-F934A4CFE785}" srcOrd="0" destOrd="0" parTransId="{5386742D-096E-482B-8A7A-3762F493C898}" sibTransId="{3C9C3E4B-AB6E-49F4-906D-F4F951E408A7}"/>
    <dgm:cxn modelId="{EC2F62F1-3BCC-4A7E-88E4-64AB2368FEBB}" type="presOf" srcId="{AF5BA721-C264-48F2-8956-EA1AF60D729A}" destId="{91DF157F-494D-46BD-BA47-26E86D7D79CD}" srcOrd="0" destOrd="0" presId="urn:microsoft.com/office/officeart/2005/8/layout/chevron2"/>
    <dgm:cxn modelId="{B81AF3F7-F417-4F13-9FEF-ADF1F14668BC}" type="presOf" srcId="{AEDA94A4-C387-403B-A258-F8E9F283B297}" destId="{F73A81A1-6127-4D8B-AF02-D481C049C160}" srcOrd="0" destOrd="0" presId="urn:microsoft.com/office/officeart/2005/8/layout/chevron2"/>
    <dgm:cxn modelId="{22043A51-D1CD-4F43-9B40-933D60597E61}" type="presParOf" srcId="{AACE2202-2BDE-4BDC-B6C9-7C8EC8B390C1}" destId="{4A97FF50-96A4-448B-82C9-5D64C499E241}" srcOrd="0" destOrd="0" presId="urn:microsoft.com/office/officeart/2005/8/layout/chevron2"/>
    <dgm:cxn modelId="{5CECA26F-6AEB-42D7-AAFA-BC1BF980359C}" type="presParOf" srcId="{4A97FF50-96A4-448B-82C9-5D64C499E241}" destId="{7CA9FE79-6EB3-4D81-8E1E-FF176CF5C7C3}" srcOrd="0" destOrd="0" presId="urn:microsoft.com/office/officeart/2005/8/layout/chevron2"/>
    <dgm:cxn modelId="{29628F10-20CA-4D78-8772-C301BD1BCB83}" type="presParOf" srcId="{4A97FF50-96A4-448B-82C9-5D64C499E241}" destId="{F7637583-E4FC-4426-9A5B-0EE8039B43FC}" srcOrd="1" destOrd="0" presId="urn:microsoft.com/office/officeart/2005/8/layout/chevron2"/>
    <dgm:cxn modelId="{D5C98416-5743-4921-948A-5E73551F1DE2}" type="presParOf" srcId="{AACE2202-2BDE-4BDC-B6C9-7C8EC8B390C1}" destId="{49B0E60D-6C7F-40A2-9BEB-A14907428410}" srcOrd="1" destOrd="0" presId="urn:microsoft.com/office/officeart/2005/8/layout/chevron2"/>
    <dgm:cxn modelId="{DF399051-3C08-47C6-AF39-25BF49F80B44}" type="presParOf" srcId="{AACE2202-2BDE-4BDC-B6C9-7C8EC8B390C1}" destId="{91A3A6B2-D606-408D-9130-4CE557D1CE5F}" srcOrd="2" destOrd="0" presId="urn:microsoft.com/office/officeart/2005/8/layout/chevron2"/>
    <dgm:cxn modelId="{173F7802-65F9-47B9-AC35-8112207B5B72}" type="presParOf" srcId="{91A3A6B2-D606-408D-9130-4CE557D1CE5F}" destId="{F73A81A1-6127-4D8B-AF02-D481C049C160}" srcOrd="0" destOrd="0" presId="urn:microsoft.com/office/officeart/2005/8/layout/chevron2"/>
    <dgm:cxn modelId="{77AE0AD3-42E6-49CA-8BB4-4E668B8F830F}" type="presParOf" srcId="{91A3A6B2-D606-408D-9130-4CE557D1CE5F}" destId="{BDCA194D-E00D-4225-8A44-1D1BF2A5C9F9}" srcOrd="1" destOrd="0" presId="urn:microsoft.com/office/officeart/2005/8/layout/chevron2"/>
    <dgm:cxn modelId="{6D6A741F-3E83-41DE-93B3-68E9BD355F54}" type="presParOf" srcId="{AACE2202-2BDE-4BDC-B6C9-7C8EC8B390C1}" destId="{34CC4436-4585-4CA7-A48F-D567C5F760D8}" srcOrd="3" destOrd="0" presId="urn:microsoft.com/office/officeart/2005/8/layout/chevron2"/>
    <dgm:cxn modelId="{A7B61124-452C-4773-8C13-AA4ABED356F4}" type="presParOf" srcId="{AACE2202-2BDE-4BDC-B6C9-7C8EC8B390C1}" destId="{47E8395C-8A1B-483C-90AB-ABA5A0B122E1}" srcOrd="4" destOrd="0" presId="urn:microsoft.com/office/officeart/2005/8/layout/chevron2"/>
    <dgm:cxn modelId="{6DB259AF-FEE8-47D1-A28E-C700AEDF7965}" type="presParOf" srcId="{47E8395C-8A1B-483C-90AB-ABA5A0B122E1}" destId="{A1C766A9-C31C-4D19-8C3D-D76506102C1C}" srcOrd="0" destOrd="0" presId="urn:microsoft.com/office/officeart/2005/8/layout/chevron2"/>
    <dgm:cxn modelId="{9D251A6C-BF15-4BAF-B52D-9AFB7FF26D99}" type="presParOf" srcId="{47E8395C-8A1B-483C-90AB-ABA5A0B122E1}" destId="{0BC07B29-0A22-4C9B-AE2C-20BE88C60514}" srcOrd="1" destOrd="0" presId="urn:microsoft.com/office/officeart/2005/8/layout/chevron2"/>
    <dgm:cxn modelId="{D3C27057-336C-4C77-A0DF-485122F2BEAD}" type="presParOf" srcId="{AACE2202-2BDE-4BDC-B6C9-7C8EC8B390C1}" destId="{4BB10C81-957A-4220-8245-77E7CAE934D8}" srcOrd="5" destOrd="0" presId="urn:microsoft.com/office/officeart/2005/8/layout/chevron2"/>
    <dgm:cxn modelId="{68194C07-AE3D-4821-A12B-87E08F2EBB18}" type="presParOf" srcId="{AACE2202-2BDE-4BDC-B6C9-7C8EC8B390C1}" destId="{364506B0-6FD2-42DD-BFFC-397D25A931A0}" srcOrd="6" destOrd="0" presId="urn:microsoft.com/office/officeart/2005/8/layout/chevron2"/>
    <dgm:cxn modelId="{A70337B2-F934-4C00-A61D-D3526E61B90C}" type="presParOf" srcId="{364506B0-6FD2-42DD-BFFC-397D25A931A0}" destId="{91DF157F-494D-46BD-BA47-26E86D7D79CD}" srcOrd="0" destOrd="0" presId="urn:microsoft.com/office/officeart/2005/8/layout/chevron2"/>
    <dgm:cxn modelId="{33C40821-F7CE-4CFC-8402-B90ECB28B778}" type="presParOf" srcId="{364506B0-6FD2-42DD-BFFC-397D25A931A0}" destId="{53FFC496-E06D-44F7-88A1-D34E962987A2}" srcOrd="1" destOrd="0" presId="urn:microsoft.com/office/officeart/2005/8/layout/chevron2"/>
    <dgm:cxn modelId="{4CF1174D-DCD9-4BE5-9CC5-E684428A0EB5}" type="presParOf" srcId="{AACE2202-2BDE-4BDC-B6C9-7C8EC8B390C1}" destId="{0AE33065-4231-4575-941E-ECD3522C4968}" srcOrd="7" destOrd="0" presId="urn:microsoft.com/office/officeart/2005/8/layout/chevron2"/>
    <dgm:cxn modelId="{23EF380C-AFBA-401C-A080-56FA40352CF9}" type="presParOf" srcId="{AACE2202-2BDE-4BDC-B6C9-7C8EC8B390C1}" destId="{13125F25-B665-4F64-ACEF-004694444AE3}" srcOrd="8" destOrd="0" presId="urn:microsoft.com/office/officeart/2005/8/layout/chevron2"/>
    <dgm:cxn modelId="{16A87B86-57FA-45B9-A3C0-FBF00BBC8378}" type="presParOf" srcId="{13125F25-B665-4F64-ACEF-004694444AE3}" destId="{075BA49B-B336-465C-83A5-530485669972}" srcOrd="0" destOrd="0" presId="urn:microsoft.com/office/officeart/2005/8/layout/chevron2"/>
    <dgm:cxn modelId="{5BEF9988-55E2-4620-8C1B-723C55BA2E91}" type="presParOf" srcId="{13125F25-B665-4F64-ACEF-004694444AE3}" destId="{914AC3AA-0858-409D-A46E-2A9566321FF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13C2BA-4238-47F3-AE3F-BD04B2C5E29B}"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D1503A34-A00C-4B9C-8FB8-6FA4EF13CE67}">
      <dgm:prSet phldrT="[Text]" custT="1"/>
      <dgm:spPr/>
      <dgm:t>
        <a:bodyPr/>
        <a:lstStyle/>
        <a:p>
          <a:r>
            <a:rPr lang="en-US" sz="3200" dirty="0"/>
            <a:t>Builds on top of M(O)ESI-style cache coherence</a:t>
          </a:r>
        </a:p>
      </dgm:t>
    </dgm:pt>
    <dgm:pt modelId="{0C7815C6-4176-44B7-8A5D-F88E478A1B75}" type="parTrans" cxnId="{6F5475D9-5F7B-4A1D-B158-9032C035C945}">
      <dgm:prSet/>
      <dgm:spPr/>
      <dgm:t>
        <a:bodyPr/>
        <a:lstStyle/>
        <a:p>
          <a:endParaRPr lang="en-US" sz="1600"/>
        </a:p>
      </dgm:t>
    </dgm:pt>
    <dgm:pt modelId="{643FA058-3A46-4AE9-AD02-3AF19B481882}" type="sibTrans" cxnId="{6F5475D9-5F7B-4A1D-B158-9032C035C945}">
      <dgm:prSet/>
      <dgm:spPr/>
      <dgm:t>
        <a:bodyPr/>
        <a:lstStyle/>
        <a:p>
          <a:endParaRPr lang="en-US" sz="1600"/>
        </a:p>
      </dgm:t>
    </dgm:pt>
    <dgm:pt modelId="{23F76958-309E-4620-B42B-901950B2A4BA}">
      <dgm:prSet phldrT="[Text]" custT="1"/>
      <dgm:spPr/>
      <dgm:t>
        <a:bodyPr/>
        <a:lstStyle/>
        <a:p>
          <a:r>
            <a:rPr lang="en-US" sz="2400" dirty="0"/>
            <a:t>Introduces hardware on top existing structures</a:t>
          </a:r>
        </a:p>
      </dgm:t>
    </dgm:pt>
    <dgm:pt modelId="{2817C8AF-52F4-4BF1-A450-4EDD347715F7}" type="parTrans" cxnId="{9D382F1D-33F7-429E-807B-85F865EBEA09}">
      <dgm:prSet/>
      <dgm:spPr/>
      <dgm:t>
        <a:bodyPr/>
        <a:lstStyle/>
        <a:p>
          <a:endParaRPr lang="en-US" sz="1600"/>
        </a:p>
      </dgm:t>
    </dgm:pt>
    <dgm:pt modelId="{AAD32EB2-CDC8-4F37-96C9-94E1EA8B3C79}" type="sibTrans" cxnId="{9D382F1D-33F7-429E-807B-85F865EBEA09}">
      <dgm:prSet/>
      <dgm:spPr/>
      <dgm:t>
        <a:bodyPr/>
        <a:lstStyle/>
        <a:p>
          <a:endParaRPr lang="en-US" sz="1600"/>
        </a:p>
      </dgm:t>
    </dgm:pt>
    <dgm:pt modelId="{C3982948-BC02-4F87-9D44-71165D649E15}">
      <dgm:prSet phldrT="[Text]" custT="1"/>
      <dgm:spPr/>
      <dgm:t>
        <a:bodyPr/>
        <a:lstStyle/>
        <a:p>
          <a:r>
            <a:rPr lang="en-US" sz="3200" dirty="0"/>
            <a:t>Inter-core communication at region boundaries</a:t>
          </a:r>
        </a:p>
      </dgm:t>
    </dgm:pt>
    <dgm:pt modelId="{515F4C1E-F19D-49FC-9195-938F6F2515FE}" type="parTrans" cxnId="{2228FA0A-08AB-45F9-B5CA-8FE7ED27485E}">
      <dgm:prSet/>
      <dgm:spPr/>
      <dgm:t>
        <a:bodyPr/>
        <a:lstStyle/>
        <a:p>
          <a:endParaRPr lang="en-US" sz="1600"/>
        </a:p>
      </dgm:t>
    </dgm:pt>
    <dgm:pt modelId="{8891D03E-0B09-474A-9658-CB03DD288EDE}" type="sibTrans" cxnId="{2228FA0A-08AB-45F9-B5CA-8FE7ED27485E}">
      <dgm:prSet/>
      <dgm:spPr/>
      <dgm:t>
        <a:bodyPr/>
        <a:lstStyle/>
        <a:p>
          <a:endParaRPr lang="en-US" sz="1600"/>
        </a:p>
      </dgm:t>
    </dgm:pt>
    <dgm:pt modelId="{B731C62C-0CCC-41D4-A776-E4CFFE7D2E2A}">
      <dgm:prSet phldrT="[Text]" custT="1"/>
      <dgm:spPr/>
      <dgm:t>
        <a:bodyPr/>
        <a:lstStyle/>
        <a:p>
          <a:r>
            <a:rPr lang="en-US" sz="2400" dirty="0"/>
            <a:t>Metadata in private cache lines are forwarded to other cores</a:t>
          </a:r>
        </a:p>
      </dgm:t>
    </dgm:pt>
    <dgm:pt modelId="{BBF91105-DDE0-4E58-9269-CE3F23EBBB34}" type="parTrans" cxnId="{FE6D2D84-BA12-4A7A-BD75-595D91A6AFEC}">
      <dgm:prSet/>
      <dgm:spPr/>
      <dgm:t>
        <a:bodyPr/>
        <a:lstStyle/>
        <a:p>
          <a:endParaRPr lang="en-US" sz="1600"/>
        </a:p>
      </dgm:t>
    </dgm:pt>
    <dgm:pt modelId="{5F685E3E-8AAD-4792-B972-867046EEEA64}" type="sibTrans" cxnId="{FE6D2D84-BA12-4A7A-BD75-595D91A6AFEC}">
      <dgm:prSet/>
      <dgm:spPr/>
      <dgm:t>
        <a:bodyPr/>
        <a:lstStyle/>
        <a:p>
          <a:endParaRPr lang="en-US" sz="1600"/>
        </a:p>
      </dgm:t>
    </dgm:pt>
    <dgm:pt modelId="{BC699137-B7CC-4B06-BEC4-73F075FCFEE2}">
      <dgm:prSet phldrT="[Text]" custT="1"/>
      <dgm:spPr/>
      <dgm:t>
        <a:bodyPr/>
        <a:lstStyle/>
        <a:p>
          <a:r>
            <a:rPr lang="en-US" sz="3200" dirty="0"/>
            <a:t>Private line evictions communicate with memory</a:t>
          </a:r>
        </a:p>
      </dgm:t>
    </dgm:pt>
    <dgm:pt modelId="{9102EFC9-FD4C-4840-8410-452B7461D2AA}" type="parTrans" cxnId="{CE995C8C-BAC2-4EA8-96C6-AEC4BF8B6A4E}">
      <dgm:prSet/>
      <dgm:spPr/>
      <dgm:t>
        <a:bodyPr/>
        <a:lstStyle/>
        <a:p>
          <a:endParaRPr lang="en-US" sz="1600"/>
        </a:p>
      </dgm:t>
    </dgm:pt>
    <dgm:pt modelId="{1AB7B3BD-0D8B-45F4-983D-498C9955E5B4}" type="sibTrans" cxnId="{CE995C8C-BAC2-4EA8-96C6-AEC4BF8B6A4E}">
      <dgm:prSet/>
      <dgm:spPr/>
      <dgm:t>
        <a:bodyPr/>
        <a:lstStyle/>
        <a:p>
          <a:endParaRPr lang="en-US" sz="1600"/>
        </a:p>
      </dgm:t>
    </dgm:pt>
    <dgm:pt modelId="{2B82D959-6E4C-4ECC-AC7E-0225B6256908}">
      <dgm:prSet phldrT="[Text]" custT="1"/>
      <dgm:spPr/>
      <dgm:t>
        <a:bodyPr/>
        <a:lstStyle/>
        <a:p>
          <a:r>
            <a:rPr lang="en-US" sz="2400" dirty="0"/>
            <a:t>Increases complexity</a:t>
          </a:r>
        </a:p>
      </dgm:t>
    </dgm:pt>
    <dgm:pt modelId="{67F0B154-9AE3-4AA3-A4A5-BB284DA3A6E2}" type="parTrans" cxnId="{2ADBA76C-708F-4B76-8F19-6128B4F788CB}">
      <dgm:prSet/>
      <dgm:spPr/>
      <dgm:t>
        <a:bodyPr/>
        <a:lstStyle/>
        <a:p>
          <a:endParaRPr lang="en-US" sz="1600"/>
        </a:p>
      </dgm:t>
    </dgm:pt>
    <dgm:pt modelId="{78D90166-4D8C-4EC6-A692-32B4CBEFF03D}" type="sibTrans" cxnId="{2ADBA76C-708F-4B76-8F19-6128B4F788CB}">
      <dgm:prSet/>
      <dgm:spPr/>
      <dgm:t>
        <a:bodyPr/>
        <a:lstStyle/>
        <a:p>
          <a:endParaRPr lang="en-US" sz="1600"/>
        </a:p>
      </dgm:t>
    </dgm:pt>
    <dgm:pt modelId="{1F7CF0FC-4A1F-490F-A74A-16F7C51BAB96}">
      <dgm:prSet phldrT="[Text]" custT="1"/>
      <dgm:spPr/>
      <dgm:t>
        <a:bodyPr/>
        <a:lstStyle/>
        <a:p>
          <a:r>
            <a:rPr lang="en-US" sz="2400" dirty="0"/>
            <a:t>Increases on-chip interconnect bandwidth requirement</a:t>
          </a:r>
        </a:p>
      </dgm:t>
    </dgm:pt>
    <dgm:pt modelId="{4EF071BA-00C2-4A30-898C-C5BC2460D508}" type="parTrans" cxnId="{845115C1-262E-4B59-952C-3E38EF11B7DD}">
      <dgm:prSet/>
      <dgm:spPr/>
      <dgm:t>
        <a:bodyPr/>
        <a:lstStyle/>
        <a:p>
          <a:endParaRPr lang="en-US" sz="1600"/>
        </a:p>
      </dgm:t>
    </dgm:pt>
    <dgm:pt modelId="{F5049E15-12E4-48CE-90E5-599EAFBD4471}" type="sibTrans" cxnId="{845115C1-262E-4B59-952C-3E38EF11B7DD}">
      <dgm:prSet/>
      <dgm:spPr/>
      <dgm:t>
        <a:bodyPr/>
        <a:lstStyle/>
        <a:p>
          <a:endParaRPr lang="en-US" sz="1600"/>
        </a:p>
      </dgm:t>
    </dgm:pt>
    <dgm:pt modelId="{70FD0C7A-5C6D-4964-B71C-090BAF88E0A1}">
      <dgm:prSet phldrT="[Text]" custT="1"/>
      <dgm:spPr/>
      <dgm:t>
        <a:bodyPr/>
        <a:lstStyle/>
        <a:p>
          <a:r>
            <a:rPr lang="en-US" sz="2400" dirty="0"/>
            <a:t>Relies on in-memory backup for evicted metadata</a:t>
          </a:r>
        </a:p>
      </dgm:t>
    </dgm:pt>
    <dgm:pt modelId="{082E2196-E741-409B-AD5E-48C311CAD088}" type="parTrans" cxnId="{1C70A0E4-0848-4833-BEE5-780D371F0247}">
      <dgm:prSet/>
      <dgm:spPr/>
      <dgm:t>
        <a:bodyPr/>
        <a:lstStyle/>
        <a:p>
          <a:endParaRPr lang="en-US" sz="1600"/>
        </a:p>
      </dgm:t>
    </dgm:pt>
    <dgm:pt modelId="{706C5FF1-6C8D-425E-838B-E863684C8B97}" type="sibTrans" cxnId="{1C70A0E4-0848-4833-BEE5-780D371F0247}">
      <dgm:prSet/>
      <dgm:spPr/>
      <dgm:t>
        <a:bodyPr/>
        <a:lstStyle/>
        <a:p>
          <a:endParaRPr lang="en-US" sz="1600"/>
        </a:p>
      </dgm:t>
    </dgm:pt>
    <dgm:pt modelId="{E5013563-7356-4516-9CE9-69C35105F15E}">
      <dgm:prSet phldrT="[Text]" custT="1"/>
      <dgm:spPr/>
      <dgm:t>
        <a:bodyPr/>
        <a:lstStyle/>
        <a:p>
          <a:r>
            <a:rPr lang="en-US" sz="2400" dirty="0"/>
            <a:t>Increases off-chip memory bandwidth requirement</a:t>
          </a:r>
        </a:p>
      </dgm:t>
    </dgm:pt>
    <dgm:pt modelId="{A655A3C8-F705-4CE2-B404-3F8909A34AEA}" type="parTrans" cxnId="{790EA82F-5FB9-4DC7-B34F-C98D87147BCD}">
      <dgm:prSet/>
      <dgm:spPr/>
      <dgm:t>
        <a:bodyPr/>
        <a:lstStyle/>
        <a:p>
          <a:endParaRPr lang="en-US" sz="1600"/>
        </a:p>
      </dgm:t>
    </dgm:pt>
    <dgm:pt modelId="{9E11A99C-2227-4B06-A888-EDD08B187031}" type="sibTrans" cxnId="{790EA82F-5FB9-4DC7-B34F-C98D87147BCD}">
      <dgm:prSet/>
      <dgm:spPr/>
      <dgm:t>
        <a:bodyPr/>
        <a:lstStyle/>
        <a:p>
          <a:endParaRPr lang="en-US" sz="1600"/>
        </a:p>
      </dgm:t>
    </dgm:pt>
    <dgm:pt modelId="{C7E8A92A-57CC-45D6-AEC0-BB52C33542E4}" type="pres">
      <dgm:prSet presAssocID="{8713C2BA-4238-47F3-AE3F-BD04B2C5E29B}" presName="linear" presStyleCnt="0">
        <dgm:presLayoutVars>
          <dgm:animLvl val="lvl"/>
          <dgm:resizeHandles val="exact"/>
        </dgm:presLayoutVars>
      </dgm:prSet>
      <dgm:spPr/>
    </dgm:pt>
    <dgm:pt modelId="{6E6651B1-7E4C-40A5-9FCB-6163BE00BA9D}" type="pres">
      <dgm:prSet presAssocID="{D1503A34-A00C-4B9C-8FB8-6FA4EF13CE67}" presName="parentText" presStyleLbl="node1" presStyleIdx="0" presStyleCnt="3">
        <dgm:presLayoutVars>
          <dgm:chMax val="0"/>
          <dgm:bulletEnabled val="1"/>
        </dgm:presLayoutVars>
      </dgm:prSet>
      <dgm:spPr/>
    </dgm:pt>
    <dgm:pt modelId="{DADBA8AF-616D-4CBA-BFD5-9165EB756101}" type="pres">
      <dgm:prSet presAssocID="{D1503A34-A00C-4B9C-8FB8-6FA4EF13CE67}" presName="childText" presStyleLbl="revTx" presStyleIdx="0" presStyleCnt="3">
        <dgm:presLayoutVars>
          <dgm:bulletEnabled val="1"/>
        </dgm:presLayoutVars>
      </dgm:prSet>
      <dgm:spPr/>
    </dgm:pt>
    <dgm:pt modelId="{E1FB80FA-F325-465E-AED9-2BFA4146A9EF}" type="pres">
      <dgm:prSet presAssocID="{C3982948-BC02-4F87-9D44-71165D649E15}" presName="parentText" presStyleLbl="node1" presStyleIdx="1" presStyleCnt="3">
        <dgm:presLayoutVars>
          <dgm:chMax val="0"/>
          <dgm:bulletEnabled val="1"/>
        </dgm:presLayoutVars>
      </dgm:prSet>
      <dgm:spPr/>
    </dgm:pt>
    <dgm:pt modelId="{39F1E921-70EC-422E-9540-5CA8C55767C2}" type="pres">
      <dgm:prSet presAssocID="{C3982948-BC02-4F87-9D44-71165D649E15}" presName="childText" presStyleLbl="revTx" presStyleIdx="1" presStyleCnt="3">
        <dgm:presLayoutVars>
          <dgm:bulletEnabled val="1"/>
        </dgm:presLayoutVars>
      </dgm:prSet>
      <dgm:spPr/>
    </dgm:pt>
    <dgm:pt modelId="{28C8DA19-592A-4E2A-BA77-A17F90A0B52E}" type="pres">
      <dgm:prSet presAssocID="{BC699137-B7CC-4B06-BEC4-73F075FCFEE2}" presName="parentText" presStyleLbl="node1" presStyleIdx="2" presStyleCnt="3">
        <dgm:presLayoutVars>
          <dgm:chMax val="0"/>
          <dgm:bulletEnabled val="1"/>
        </dgm:presLayoutVars>
      </dgm:prSet>
      <dgm:spPr/>
    </dgm:pt>
    <dgm:pt modelId="{BA003798-40D5-4400-BDBC-1E334759B115}" type="pres">
      <dgm:prSet presAssocID="{BC699137-B7CC-4B06-BEC4-73F075FCFEE2}" presName="childText" presStyleLbl="revTx" presStyleIdx="2" presStyleCnt="3">
        <dgm:presLayoutVars>
          <dgm:bulletEnabled val="1"/>
        </dgm:presLayoutVars>
      </dgm:prSet>
      <dgm:spPr/>
    </dgm:pt>
  </dgm:ptLst>
  <dgm:cxnLst>
    <dgm:cxn modelId="{2228FA0A-08AB-45F9-B5CA-8FE7ED27485E}" srcId="{8713C2BA-4238-47F3-AE3F-BD04B2C5E29B}" destId="{C3982948-BC02-4F87-9D44-71165D649E15}" srcOrd="1" destOrd="0" parTransId="{515F4C1E-F19D-49FC-9195-938F6F2515FE}" sibTransId="{8891D03E-0B09-474A-9658-CB03DD288EDE}"/>
    <dgm:cxn modelId="{0FC6370F-6ABC-463A-BDC9-119AC1CDF9CC}" type="presOf" srcId="{D1503A34-A00C-4B9C-8FB8-6FA4EF13CE67}" destId="{6E6651B1-7E4C-40A5-9FCB-6163BE00BA9D}" srcOrd="0" destOrd="0" presId="urn:microsoft.com/office/officeart/2005/8/layout/vList2"/>
    <dgm:cxn modelId="{E416041C-4D5E-419E-B1F8-F7EBB55AB261}" type="presOf" srcId="{2B82D959-6E4C-4ECC-AC7E-0225B6256908}" destId="{DADBA8AF-616D-4CBA-BFD5-9165EB756101}" srcOrd="0" destOrd="1" presId="urn:microsoft.com/office/officeart/2005/8/layout/vList2"/>
    <dgm:cxn modelId="{9D382F1D-33F7-429E-807B-85F865EBEA09}" srcId="{D1503A34-A00C-4B9C-8FB8-6FA4EF13CE67}" destId="{23F76958-309E-4620-B42B-901950B2A4BA}" srcOrd="0" destOrd="0" parTransId="{2817C8AF-52F4-4BF1-A450-4EDD347715F7}" sibTransId="{AAD32EB2-CDC8-4F37-96C9-94E1EA8B3C79}"/>
    <dgm:cxn modelId="{BAE7A024-0168-42BD-A63F-0B5AAF2EB169}" type="presOf" srcId="{70FD0C7A-5C6D-4964-B71C-090BAF88E0A1}" destId="{BA003798-40D5-4400-BDBC-1E334759B115}" srcOrd="0" destOrd="0" presId="urn:microsoft.com/office/officeart/2005/8/layout/vList2"/>
    <dgm:cxn modelId="{790EA82F-5FB9-4DC7-B34F-C98D87147BCD}" srcId="{BC699137-B7CC-4B06-BEC4-73F075FCFEE2}" destId="{E5013563-7356-4516-9CE9-69C35105F15E}" srcOrd="1" destOrd="0" parTransId="{A655A3C8-F705-4CE2-B404-3F8909A34AEA}" sibTransId="{9E11A99C-2227-4B06-A888-EDD08B187031}"/>
    <dgm:cxn modelId="{2ADBA76C-708F-4B76-8F19-6128B4F788CB}" srcId="{D1503A34-A00C-4B9C-8FB8-6FA4EF13CE67}" destId="{2B82D959-6E4C-4ECC-AC7E-0225B6256908}" srcOrd="1" destOrd="0" parTransId="{67F0B154-9AE3-4AA3-A4A5-BB284DA3A6E2}" sibTransId="{78D90166-4D8C-4EC6-A692-32B4CBEFF03D}"/>
    <dgm:cxn modelId="{0B034659-BD29-4718-8B02-1C25F84396E8}" type="presOf" srcId="{E5013563-7356-4516-9CE9-69C35105F15E}" destId="{BA003798-40D5-4400-BDBC-1E334759B115}" srcOrd="0" destOrd="1" presId="urn:microsoft.com/office/officeart/2005/8/layout/vList2"/>
    <dgm:cxn modelId="{5ADA6F7E-6713-4303-8685-4D1972524527}" type="presOf" srcId="{8713C2BA-4238-47F3-AE3F-BD04B2C5E29B}" destId="{C7E8A92A-57CC-45D6-AEC0-BB52C33542E4}" srcOrd="0" destOrd="0" presId="urn:microsoft.com/office/officeart/2005/8/layout/vList2"/>
    <dgm:cxn modelId="{FE6D2D84-BA12-4A7A-BD75-595D91A6AFEC}" srcId="{C3982948-BC02-4F87-9D44-71165D649E15}" destId="{B731C62C-0CCC-41D4-A776-E4CFFE7D2E2A}" srcOrd="0" destOrd="0" parTransId="{BBF91105-DDE0-4E58-9269-CE3F23EBBB34}" sibTransId="{5F685E3E-8AAD-4792-B972-867046EEEA64}"/>
    <dgm:cxn modelId="{CE995C8C-BAC2-4EA8-96C6-AEC4BF8B6A4E}" srcId="{8713C2BA-4238-47F3-AE3F-BD04B2C5E29B}" destId="{BC699137-B7CC-4B06-BEC4-73F075FCFEE2}" srcOrd="2" destOrd="0" parTransId="{9102EFC9-FD4C-4840-8410-452B7461D2AA}" sibTransId="{1AB7B3BD-0D8B-45F4-983D-498C9955E5B4}"/>
    <dgm:cxn modelId="{7542688D-8624-4B05-864E-E00C0911F240}" type="presOf" srcId="{23F76958-309E-4620-B42B-901950B2A4BA}" destId="{DADBA8AF-616D-4CBA-BFD5-9165EB756101}" srcOrd="0" destOrd="0" presId="urn:microsoft.com/office/officeart/2005/8/layout/vList2"/>
    <dgm:cxn modelId="{CF06F990-6D66-44E9-A0FF-C50679D09878}" type="presOf" srcId="{BC699137-B7CC-4B06-BEC4-73F075FCFEE2}" destId="{28C8DA19-592A-4E2A-BA77-A17F90A0B52E}" srcOrd="0" destOrd="0" presId="urn:microsoft.com/office/officeart/2005/8/layout/vList2"/>
    <dgm:cxn modelId="{5ADDE295-78C7-4792-B2F8-4431F557E33A}" type="presOf" srcId="{B731C62C-0CCC-41D4-A776-E4CFFE7D2E2A}" destId="{39F1E921-70EC-422E-9540-5CA8C55767C2}" srcOrd="0" destOrd="0" presId="urn:microsoft.com/office/officeart/2005/8/layout/vList2"/>
    <dgm:cxn modelId="{26FBE4B8-4DA7-4E5C-85F5-22FCFEF46536}" type="presOf" srcId="{C3982948-BC02-4F87-9D44-71165D649E15}" destId="{E1FB80FA-F325-465E-AED9-2BFA4146A9EF}" srcOrd="0" destOrd="0" presId="urn:microsoft.com/office/officeart/2005/8/layout/vList2"/>
    <dgm:cxn modelId="{845115C1-262E-4B59-952C-3E38EF11B7DD}" srcId="{C3982948-BC02-4F87-9D44-71165D649E15}" destId="{1F7CF0FC-4A1F-490F-A74A-16F7C51BAB96}" srcOrd="1" destOrd="0" parTransId="{4EF071BA-00C2-4A30-898C-C5BC2460D508}" sibTransId="{F5049E15-12E4-48CE-90E5-599EAFBD4471}"/>
    <dgm:cxn modelId="{6F5475D9-5F7B-4A1D-B158-9032C035C945}" srcId="{8713C2BA-4238-47F3-AE3F-BD04B2C5E29B}" destId="{D1503A34-A00C-4B9C-8FB8-6FA4EF13CE67}" srcOrd="0" destOrd="0" parTransId="{0C7815C6-4176-44B7-8A5D-F88E478A1B75}" sibTransId="{643FA058-3A46-4AE9-AD02-3AF19B481882}"/>
    <dgm:cxn modelId="{1C70A0E4-0848-4833-BEE5-780D371F0247}" srcId="{BC699137-B7CC-4B06-BEC4-73F075FCFEE2}" destId="{70FD0C7A-5C6D-4964-B71C-090BAF88E0A1}" srcOrd="0" destOrd="0" parTransId="{082E2196-E741-409B-AD5E-48C311CAD088}" sibTransId="{706C5FF1-6C8D-425E-838B-E863684C8B97}"/>
    <dgm:cxn modelId="{9FA0E1E8-0FAD-4A7E-8ED4-7EDC94A84BD0}" type="presOf" srcId="{1F7CF0FC-4A1F-490F-A74A-16F7C51BAB96}" destId="{39F1E921-70EC-422E-9540-5CA8C55767C2}" srcOrd="0" destOrd="1" presId="urn:microsoft.com/office/officeart/2005/8/layout/vList2"/>
    <dgm:cxn modelId="{8CA2B440-2170-4EA4-801F-98A8419F53C2}" type="presParOf" srcId="{C7E8A92A-57CC-45D6-AEC0-BB52C33542E4}" destId="{6E6651B1-7E4C-40A5-9FCB-6163BE00BA9D}" srcOrd="0" destOrd="0" presId="urn:microsoft.com/office/officeart/2005/8/layout/vList2"/>
    <dgm:cxn modelId="{F35276EA-EE32-469C-A96E-1398A4D1FD8D}" type="presParOf" srcId="{C7E8A92A-57CC-45D6-AEC0-BB52C33542E4}" destId="{DADBA8AF-616D-4CBA-BFD5-9165EB756101}" srcOrd="1" destOrd="0" presId="urn:microsoft.com/office/officeart/2005/8/layout/vList2"/>
    <dgm:cxn modelId="{3AE76721-9A03-4C91-B67C-4C9AA9CA67F8}" type="presParOf" srcId="{C7E8A92A-57CC-45D6-AEC0-BB52C33542E4}" destId="{E1FB80FA-F325-465E-AED9-2BFA4146A9EF}" srcOrd="2" destOrd="0" presId="urn:microsoft.com/office/officeart/2005/8/layout/vList2"/>
    <dgm:cxn modelId="{8F22B04E-2FC7-4D68-AF5E-CC11673B131C}" type="presParOf" srcId="{C7E8A92A-57CC-45D6-AEC0-BB52C33542E4}" destId="{39F1E921-70EC-422E-9540-5CA8C55767C2}" srcOrd="3" destOrd="0" presId="urn:microsoft.com/office/officeart/2005/8/layout/vList2"/>
    <dgm:cxn modelId="{00289EB0-ECD9-4415-ACED-C6910826CDE9}" type="presParOf" srcId="{C7E8A92A-57CC-45D6-AEC0-BB52C33542E4}" destId="{28C8DA19-592A-4E2A-BA77-A17F90A0B52E}" srcOrd="4" destOrd="0" presId="urn:microsoft.com/office/officeart/2005/8/layout/vList2"/>
    <dgm:cxn modelId="{AF449293-5931-4B63-8496-294FE473E682}" type="presParOf" srcId="{C7E8A92A-57CC-45D6-AEC0-BB52C33542E4}" destId="{BA003798-40D5-4400-BDBC-1E334759B11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C70F7E-73F1-4037-9719-2096C5132BDA}"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IN"/>
        </a:p>
      </dgm:t>
    </dgm:pt>
    <dgm:pt modelId="{F44646CA-9869-4299-AB16-98F25EBB13A0}">
      <dgm:prSet/>
      <dgm:spPr>
        <a:solidFill>
          <a:schemeClr val="bg1">
            <a:lumMod val="85000"/>
          </a:schemeClr>
        </a:solidFill>
      </dgm:spPr>
      <dgm:t>
        <a:bodyPr/>
        <a:lstStyle/>
        <a:p>
          <a:endParaRPr lang="en-IN" dirty="0"/>
        </a:p>
      </dgm:t>
    </dgm:pt>
    <dgm:pt modelId="{F8E23122-6DB3-46C4-BA82-C04A3170653D}" type="parTrans" cxnId="{5F115A28-AA67-47DF-A38C-E0FAD8B09725}">
      <dgm:prSet/>
      <dgm:spPr/>
      <dgm:t>
        <a:bodyPr/>
        <a:lstStyle/>
        <a:p>
          <a:endParaRPr lang="en-IN"/>
        </a:p>
      </dgm:t>
    </dgm:pt>
    <dgm:pt modelId="{37954032-F4B5-43F2-BF75-3F8B19532BB3}" type="sibTrans" cxnId="{5F115A28-AA67-47DF-A38C-E0FAD8B09725}">
      <dgm:prSet/>
      <dgm:spPr/>
      <dgm:t>
        <a:bodyPr/>
        <a:lstStyle/>
        <a:p>
          <a:endParaRPr lang="en-IN"/>
        </a:p>
      </dgm:t>
    </dgm:pt>
    <dgm:pt modelId="{5C468336-8658-4521-B645-B84C0DF77B2B}">
      <dgm:prSet custT="1"/>
      <dgm:spPr>
        <a:solidFill>
          <a:srgbClr val="E7E6E6">
            <a:alpha val="90000"/>
            <a:hueOff val="0"/>
            <a:satOff val="0"/>
            <a:lumOff val="0"/>
            <a:alphaOff val="0"/>
          </a:srgbClr>
        </a:solidFill>
        <a:ln w="12700" cap="flat" cmpd="sng" algn="ctr">
          <a:solidFill>
            <a:srgbClr val="44546A">
              <a:hueOff val="0"/>
              <a:satOff val="0"/>
              <a:lumOff val="0"/>
              <a:alphaOff val="0"/>
            </a:srgbClr>
          </a:solidFill>
          <a:prstDash val="solid"/>
          <a:miter lim="800000"/>
        </a:ln>
        <a:effectLst/>
      </dgm:spPr>
      <dgm:t>
        <a:bodyPr spcFirstLastPara="0" vert="horz" wrap="square" lIns="199136" tIns="17780" rIns="17780" bIns="17780" numCol="1" spcCol="1270" anchor="ctr" anchorCtr="0"/>
        <a:lstStyle/>
        <a:p>
          <a:pPr marL="285750" lvl="1" indent="-285750" algn="l" defTabSz="1244600">
            <a:lnSpc>
              <a:spcPct val="90000"/>
            </a:lnSpc>
            <a:spcBef>
              <a:spcPct val="0"/>
            </a:spcBef>
            <a:spcAft>
              <a:spcPct val="15000"/>
            </a:spcAft>
            <a:buFont typeface="Arial" panose="020B0604020202020204" pitchFamily="34" charset="0"/>
            <a:buNone/>
          </a:pPr>
          <a:r>
            <a:rPr lang="en-US" sz="2800" kern="1200" dirty="0">
              <a:solidFill>
                <a:prstClr val="white">
                  <a:lumMod val="65000"/>
                </a:prstClr>
              </a:solidFill>
              <a:latin typeface="Calibri" panose="020F0502020204030204"/>
              <a:ea typeface="+mn-ea"/>
              <a:cs typeface="+mn-cs"/>
            </a:rPr>
            <a:t>Region Conflict Exceptions Semantics</a:t>
          </a:r>
          <a:endParaRPr lang="en-IN" sz="2800" kern="1200" dirty="0">
            <a:solidFill>
              <a:prstClr val="white">
                <a:lumMod val="65000"/>
              </a:prstClr>
            </a:solidFill>
            <a:latin typeface="Calibri" panose="020F0502020204030204"/>
            <a:ea typeface="+mn-ea"/>
            <a:cs typeface="+mn-cs"/>
          </a:endParaRPr>
        </a:p>
      </dgm:t>
    </dgm:pt>
    <dgm:pt modelId="{00D9BD84-885D-40AB-9D98-C28C3011E603}" type="parTrans" cxnId="{06F81E62-45DA-4FCD-9F1C-2393D76424D3}">
      <dgm:prSet/>
      <dgm:spPr/>
      <dgm:t>
        <a:bodyPr/>
        <a:lstStyle/>
        <a:p>
          <a:endParaRPr lang="en-IN"/>
        </a:p>
      </dgm:t>
    </dgm:pt>
    <dgm:pt modelId="{0AF2F005-0795-47C7-9BCB-406EB49534A1}" type="sibTrans" cxnId="{06F81E62-45DA-4FCD-9F1C-2393D76424D3}">
      <dgm:prSet/>
      <dgm:spPr/>
      <dgm:t>
        <a:bodyPr/>
        <a:lstStyle/>
        <a:p>
          <a:endParaRPr lang="en-IN"/>
        </a:p>
      </dgm:t>
    </dgm:pt>
    <dgm:pt modelId="{A53435C3-DA61-41F8-AE7D-7874E576A225}">
      <dgm:prSet custT="1"/>
      <dgm:spPr>
        <a:solidFill>
          <a:srgbClr val="E7E6E6">
            <a:alpha val="90000"/>
            <a:hueOff val="0"/>
            <a:satOff val="0"/>
            <a:lumOff val="0"/>
            <a:alphaOff val="0"/>
          </a:srgbClr>
        </a:solidFill>
        <a:ln w="12700" cap="flat" cmpd="sng" algn="ctr">
          <a:solidFill>
            <a:srgbClr val="44546A">
              <a:hueOff val="0"/>
              <a:satOff val="0"/>
              <a:lumOff val="0"/>
              <a:alphaOff val="0"/>
            </a:srgbClr>
          </a:solidFill>
          <a:prstDash val="solid"/>
          <a:miter lim="800000"/>
        </a:ln>
        <a:effectLst/>
      </dgm:spPr>
      <dgm:t>
        <a:bodyPr spcFirstLastPara="0" vert="horz" wrap="square" lIns="199136" tIns="17780" rIns="17780" bIns="17780" numCol="1" spcCol="1270" anchor="ctr" anchorCtr="0"/>
        <a:lstStyle/>
        <a:p>
          <a:pPr marL="285750" lvl="1" indent="-285750" algn="l" defTabSz="1244600">
            <a:lnSpc>
              <a:spcPct val="90000"/>
            </a:lnSpc>
            <a:spcBef>
              <a:spcPct val="0"/>
            </a:spcBef>
            <a:spcAft>
              <a:spcPct val="15000"/>
            </a:spcAft>
            <a:buFont typeface="Arial" panose="020B0604020202020204" pitchFamily="34" charset="0"/>
            <a:buNone/>
          </a:pPr>
          <a:r>
            <a:rPr lang="en-US" sz="2800" kern="1200" dirty="0">
              <a:solidFill>
                <a:prstClr val="white">
                  <a:lumMod val="65000"/>
                </a:prstClr>
              </a:solidFill>
              <a:latin typeface="Calibri" panose="020F0502020204030204"/>
              <a:ea typeface="+mn-ea"/>
              <a:cs typeface="+mn-cs"/>
            </a:rPr>
            <a:t>Providing Region Conflict Exceptions</a:t>
          </a:r>
          <a:endParaRPr lang="en-IN" sz="2800" kern="1200" dirty="0">
            <a:solidFill>
              <a:prstClr val="white">
                <a:lumMod val="65000"/>
              </a:prstClr>
            </a:solidFill>
            <a:latin typeface="Calibri" panose="020F0502020204030204"/>
            <a:ea typeface="+mn-ea"/>
            <a:cs typeface="+mn-cs"/>
          </a:endParaRPr>
        </a:p>
      </dgm:t>
    </dgm:pt>
    <dgm:pt modelId="{C520BAC2-AB42-4F3D-B2F9-8686AB430A6C}" type="parTrans" cxnId="{DB1CF3E1-29A8-4CDB-B858-4EA3A572DA66}">
      <dgm:prSet/>
      <dgm:spPr/>
      <dgm:t>
        <a:bodyPr/>
        <a:lstStyle/>
        <a:p>
          <a:endParaRPr lang="en-IN"/>
        </a:p>
      </dgm:t>
    </dgm:pt>
    <dgm:pt modelId="{7CAF7397-9580-4F55-8F97-41D63FB43F93}" type="sibTrans" cxnId="{DB1CF3E1-29A8-4CDB-B858-4EA3A572DA66}">
      <dgm:prSet/>
      <dgm:spPr/>
      <dgm:t>
        <a:bodyPr/>
        <a:lstStyle/>
        <a:p>
          <a:endParaRPr lang="en-IN"/>
        </a:p>
      </dgm:t>
    </dgm:pt>
    <dgm:pt modelId="{3F61AAD1-B62E-4792-BA9F-BED980E83679}">
      <dgm:prSet/>
      <dgm:spPr/>
      <dgm:t>
        <a:bodyPr/>
        <a:lstStyle/>
        <a:p>
          <a:pPr>
            <a:buNone/>
          </a:pPr>
          <a:r>
            <a:rPr lang="en-US" dirty="0"/>
            <a:t>ARC: Practical Architecture Support for Region Conflict Exceptions</a:t>
          </a:r>
          <a:endParaRPr lang="en-IN" dirty="0"/>
        </a:p>
      </dgm:t>
    </dgm:pt>
    <dgm:pt modelId="{F5CF16C9-B848-4BA0-BE56-88F4CA5487EA}" type="parTrans" cxnId="{578F2A6E-0A4B-437C-83E5-E5CC559E9753}">
      <dgm:prSet/>
      <dgm:spPr/>
      <dgm:t>
        <a:bodyPr/>
        <a:lstStyle/>
        <a:p>
          <a:endParaRPr lang="en-IN"/>
        </a:p>
      </dgm:t>
    </dgm:pt>
    <dgm:pt modelId="{FFB534BD-E294-48EE-A02C-6FEAC2B66326}" type="sibTrans" cxnId="{578F2A6E-0A4B-437C-83E5-E5CC559E9753}">
      <dgm:prSet/>
      <dgm:spPr/>
      <dgm:t>
        <a:bodyPr/>
        <a:lstStyle/>
        <a:p>
          <a:endParaRPr lang="en-IN"/>
        </a:p>
      </dgm:t>
    </dgm:pt>
    <dgm:pt modelId="{9DBB4957-857F-41CB-8B12-F934A4CFE785}">
      <dgm:prSet/>
      <dgm:spPr/>
      <dgm:t>
        <a:bodyPr/>
        <a:lstStyle/>
        <a:p>
          <a:pPr>
            <a:buNone/>
          </a:pPr>
          <a:r>
            <a:rPr lang="en-US" dirty="0"/>
            <a:t>Comparison of ARC with Related Approaches</a:t>
          </a:r>
          <a:endParaRPr lang="en-IN" dirty="0"/>
        </a:p>
      </dgm:t>
    </dgm:pt>
    <dgm:pt modelId="{5386742D-096E-482B-8A7A-3762F493C898}" type="parTrans" cxnId="{4E7BAEE7-14E4-4E97-AFFA-0310ED1924B0}">
      <dgm:prSet/>
      <dgm:spPr/>
      <dgm:t>
        <a:bodyPr/>
        <a:lstStyle/>
        <a:p>
          <a:endParaRPr lang="en-IN"/>
        </a:p>
      </dgm:t>
    </dgm:pt>
    <dgm:pt modelId="{3C9C3E4B-AB6E-49F4-906D-F4F951E408A7}" type="sibTrans" cxnId="{4E7BAEE7-14E4-4E97-AFFA-0310ED1924B0}">
      <dgm:prSet/>
      <dgm:spPr/>
      <dgm:t>
        <a:bodyPr/>
        <a:lstStyle/>
        <a:p>
          <a:endParaRPr lang="en-IN"/>
        </a:p>
      </dgm:t>
    </dgm:pt>
    <dgm:pt modelId="{FA5DBA4E-55EF-48BD-91C3-6B2021D27CC0}">
      <dgm:prSet/>
      <dgm:spPr/>
      <dgm:t>
        <a:bodyPr/>
        <a:lstStyle/>
        <a:p>
          <a:pPr>
            <a:buNone/>
          </a:pPr>
          <a:r>
            <a:rPr lang="en-US" dirty="0">
              <a:solidFill>
                <a:schemeClr val="bg1">
                  <a:lumMod val="65000"/>
                </a:schemeClr>
              </a:solidFill>
            </a:rPr>
            <a:t>Impact of data races on language models</a:t>
          </a:r>
          <a:endParaRPr lang="en-IN" dirty="0">
            <a:solidFill>
              <a:schemeClr val="bg1">
                <a:lumMod val="65000"/>
              </a:schemeClr>
            </a:solidFill>
          </a:endParaRPr>
        </a:p>
      </dgm:t>
    </dgm:pt>
    <dgm:pt modelId="{1BAA5B6A-5360-4CD9-B2E3-4C14A03FF8E9}" type="parTrans" cxnId="{7B939B31-2D86-4C97-A3F7-47407BD3C464}">
      <dgm:prSet/>
      <dgm:spPr/>
      <dgm:t>
        <a:bodyPr/>
        <a:lstStyle/>
        <a:p>
          <a:endParaRPr lang="en-IN"/>
        </a:p>
      </dgm:t>
    </dgm:pt>
    <dgm:pt modelId="{5F6DC9DC-272B-4314-A57D-3693EDFF69BC}" type="sibTrans" cxnId="{7B939B31-2D86-4C97-A3F7-47407BD3C464}">
      <dgm:prSet/>
      <dgm:spPr/>
      <dgm:t>
        <a:bodyPr/>
        <a:lstStyle/>
        <a:p>
          <a:endParaRPr lang="en-IN"/>
        </a:p>
      </dgm:t>
    </dgm:pt>
    <dgm:pt modelId="{AEDA94A4-C387-403B-A258-F8E9F283B297}">
      <dgm:prSet custT="1"/>
      <dgm:spPr>
        <a:solidFill>
          <a:prstClr val="white">
            <a:lumMod val="85000"/>
          </a:prstClr>
        </a:solidFill>
        <a:ln w="12700" cap="flat" cmpd="sng" algn="ctr">
          <a:solidFill>
            <a:srgbClr val="44546A">
              <a:hueOff val="0"/>
              <a:satOff val="0"/>
              <a:lumOff val="0"/>
              <a:alphaOff val="0"/>
            </a:srgbClr>
          </a:solidFill>
          <a:prstDash val="solid"/>
          <a:miter lim="800000"/>
        </a:ln>
        <a:effectLst/>
      </dgm:spPr>
      <dgm:t>
        <a:bodyPr spcFirstLastPara="0" vert="horz" wrap="square" lIns="12065" tIns="12065" rIns="12065" bIns="12065" numCol="1" spcCol="1270" anchor="ctr" anchorCtr="0"/>
        <a:lstStyle/>
        <a:p>
          <a:pPr marL="0" lvl="0" indent="0" algn="ctr" defTabSz="844550">
            <a:lnSpc>
              <a:spcPct val="90000"/>
            </a:lnSpc>
            <a:spcBef>
              <a:spcPct val="0"/>
            </a:spcBef>
            <a:spcAft>
              <a:spcPct val="35000"/>
            </a:spcAft>
            <a:buNone/>
          </a:pPr>
          <a:endParaRPr lang="en-IN" sz="1900" kern="1200" dirty="0">
            <a:solidFill>
              <a:prstClr val="white"/>
            </a:solidFill>
            <a:latin typeface="Calibri" panose="020F0502020204030204"/>
            <a:ea typeface="+mn-ea"/>
            <a:cs typeface="+mn-cs"/>
          </a:endParaRPr>
        </a:p>
      </dgm:t>
    </dgm:pt>
    <dgm:pt modelId="{45F8955F-C87C-40A4-8230-53EBE8E3E953}" type="parTrans" cxnId="{EEBAF6C1-FEA1-4D1F-8C9C-0AD6BE80FE14}">
      <dgm:prSet/>
      <dgm:spPr/>
      <dgm:t>
        <a:bodyPr/>
        <a:lstStyle/>
        <a:p>
          <a:endParaRPr lang="en-IN"/>
        </a:p>
      </dgm:t>
    </dgm:pt>
    <dgm:pt modelId="{B5181A2C-4B4C-4725-951D-7543DB295305}" type="sibTrans" cxnId="{EEBAF6C1-FEA1-4D1F-8C9C-0AD6BE80FE14}">
      <dgm:prSet/>
      <dgm:spPr/>
      <dgm:t>
        <a:bodyPr/>
        <a:lstStyle/>
        <a:p>
          <a:endParaRPr lang="en-IN"/>
        </a:p>
      </dgm:t>
    </dgm:pt>
    <dgm:pt modelId="{2A9AAFA7-AC70-4FC6-B1C3-D6CE0A459187}">
      <dgm:prSet custT="1"/>
      <dgm:spPr>
        <a:solidFill>
          <a:prstClr val="white">
            <a:lumMod val="85000"/>
          </a:prstClr>
        </a:solidFill>
        <a:ln w="12700" cap="flat" cmpd="sng" algn="ctr">
          <a:solidFill>
            <a:srgbClr val="44546A">
              <a:hueOff val="0"/>
              <a:satOff val="0"/>
              <a:lumOff val="0"/>
              <a:alphaOff val="0"/>
            </a:srgbClr>
          </a:solidFill>
          <a:prstDash val="solid"/>
          <a:miter lim="800000"/>
        </a:ln>
        <a:effectLst/>
      </dgm:spPr>
      <dgm:t>
        <a:bodyPr spcFirstLastPara="0" vert="horz" wrap="square" lIns="12065" tIns="12065" rIns="12065" bIns="12065" numCol="1" spcCol="1270" anchor="ctr" anchorCtr="0"/>
        <a:lstStyle/>
        <a:p>
          <a:pPr marL="0" lvl="0" indent="0" algn="ctr" defTabSz="844550">
            <a:lnSpc>
              <a:spcPct val="90000"/>
            </a:lnSpc>
            <a:spcBef>
              <a:spcPct val="0"/>
            </a:spcBef>
            <a:spcAft>
              <a:spcPct val="35000"/>
            </a:spcAft>
            <a:buNone/>
          </a:pPr>
          <a:endParaRPr lang="en-IN" sz="1900" kern="1200" dirty="0">
            <a:solidFill>
              <a:prstClr val="white"/>
            </a:solidFill>
            <a:latin typeface="Calibri" panose="020F0502020204030204"/>
            <a:ea typeface="+mn-ea"/>
            <a:cs typeface="+mn-cs"/>
          </a:endParaRPr>
        </a:p>
      </dgm:t>
    </dgm:pt>
    <dgm:pt modelId="{36A8A79A-7061-45A2-904B-47C4CB8BF47C}" type="parTrans" cxnId="{5294DE0F-B30E-48DF-A93E-46E976BC70A0}">
      <dgm:prSet/>
      <dgm:spPr/>
      <dgm:t>
        <a:bodyPr/>
        <a:lstStyle/>
        <a:p>
          <a:endParaRPr lang="en-IN"/>
        </a:p>
      </dgm:t>
    </dgm:pt>
    <dgm:pt modelId="{90632DF9-00C5-4216-BF28-643DB2EC5E78}" type="sibTrans" cxnId="{5294DE0F-B30E-48DF-A93E-46E976BC70A0}">
      <dgm:prSet/>
      <dgm:spPr/>
      <dgm:t>
        <a:bodyPr/>
        <a:lstStyle/>
        <a:p>
          <a:endParaRPr lang="en-IN"/>
        </a:p>
      </dgm:t>
    </dgm:pt>
    <dgm:pt modelId="{AF5BA721-C264-48F2-8956-EA1AF60D729A}">
      <dgm:prSet/>
      <dgm:spPr/>
      <dgm:t>
        <a:bodyPr/>
        <a:lstStyle/>
        <a:p>
          <a:endParaRPr lang="en-IN" dirty="0"/>
        </a:p>
      </dgm:t>
    </dgm:pt>
    <dgm:pt modelId="{E697255F-161F-4542-9956-0A5D780FF479}" type="parTrans" cxnId="{379D5885-D7BE-44F2-8638-E2F33905A398}">
      <dgm:prSet/>
      <dgm:spPr/>
      <dgm:t>
        <a:bodyPr/>
        <a:lstStyle/>
        <a:p>
          <a:endParaRPr lang="en-IN"/>
        </a:p>
      </dgm:t>
    </dgm:pt>
    <dgm:pt modelId="{82249B94-566B-48EA-826D-99FE5CD466E1}" type="sibTrans" cxnId="{379D5885-D7BE-44F2-8638-E2F33905A398}">
      <dgm:prSet/>
      <dgm:spPr/>
      <dgm:t>
        <a:bodyPr/>
        <a:lstStyle/>
        <a:p>
          <a:endParaRPr lang="en-IN"/>
        </a:p>
      </dgm:t>
    </dgm:pt>
    <dgm:pt modelId="{442F1A98-4142-4F43-A30C-ADC1B21D4166}">
      <dgm:prSet/>
      <dgm:spPr/>
      <dgm:t>
        <a:bodyPr/>
        <a:lstStyle/>
        <a:p>
          <a:endParaRPr lang="en-IN" dirty="0"/>
        </a:p>
      </dgm:t>
    </dgm:pt>
    <dgm:pt modelId="{50C6C18B-BF58-4EEB-A470-B31095A329D5}" type="parTrans" cxnId="{A6692340-A55C-4CFC-8D78-B9140ECF8C5B}">
      <dgm:prSet/>
      <dgm:spPr/>
      <dgm:t>
        <a:bodyPr/>
        <a:lstStyle/>
        <a:p>
          <a:endParaRPr lang="en-IN"/>
        </a:p>
      </dgm:t>
    </dgm:pt>
    <dgm:pt modelId="{929598EE-683A-4D21-82D0-09D6076F7404}" type="sibTrans" cxnId="{A6692340-A55C-4CFC-8D78-B9140ECF8C5B}">
      <dgm:prSet/>
      <dgm:spPr/>
      <dgm:t>
        <a:bodyPr/>
        <a:lstStyle/>
        <a:p>
          <a:endParaRPr lang="en-IN"/>
        </a:p>
      </dgm:t>
    </dgm:pt>
    <dgm:pt modelId="{AACE2202-2BDE-4BDC-B6C9-7C8EC8B390C1}" type="pres">
      <dgm:prSet presAssocID="{2BC70F7E-73F1-4037-9719-2096C5132BDA}" presName="linearFlow" presStyleCnt="0">
        <dgm:presLayoutVars>
          <dgm:dir/>
          <dgm:animLvl val="lvl"/>
          <dgm:resizeHandles val="exact"/>
        </dgm:presLayoutVars>
      </dgm:prSet>
      <dgm:spPr/>
    </dgm:pt>
    <dgm:pt modelId="{4A97FF50-96A4-448B-82C9-5D64C499E241}" type="pres">
      <dgm:prSet presAssocID="{F44646CA-9869-4299-AB16-98F25EBB13A0}" presName="composite" presStyleCnt="0"/>
      <dgm:spPr/>
    </dgm:pt>
    <dgm:pt modelId="{7CA9FE79-6EB3-4D81-8E1E-FF176CF5C7C3}" type="pres">
      <dgm:prSet presAssocID="{F44646CA-9869-4299-AB16-98F25EBB13A0}" presName="parentText" presStyleLbl="alignNode1" presStyleIdx="0" presStyleCnt="5" custLinFactNeighborY="0">
        <dgm:presLayoutVars>
          <dgm:chMax val="1"/>
          <dgm:bulletEnabled val="1"/>
        </dgm:presLayoutVars>
      </dgm:prSet>
      <dgm:spPr/>
    </dgm:pt>
    <dgm:pt modelId="{F7637583-E4FC-4426-9A5B-0EE8039B43FC}" type="pres">
      <dgm:prSet presAssocID="{F44646CA-9869-4299-AB16-98F25EBB13A0}" presName="descendantText" presStyleLbl="alignAcc1" presStyleIdx="0" presStyleCnt="5" custLinFactNeighborX="0">
        <dgm:presLayoutVars>
          <dgm:bulletEnabled val="1"/>
        </dgm:presLayoutVars>
      </dgm:prSet>
      <dgm:spPr/>
    </dgm:pt>
    <dgm:pt modelId="{49B0E60D-6C7F-40A2-9BEB-A14907428410}" type="pres">
      <dgm:prSet presAssocID="{37954032-F4B5-43F2-BF75-3F8B19532BB3}" presName="sp" presStyleCnt="0"/>
      <dgm:spPr/>
    </dgm:pt>
    <dgm:pt modelId="{91A3A6B2-D606-408D-9130-4CE557D1CE5F}" type="pres">
      <dgm:prSet presAssocID="{AEDA94A4-C387-403B-A258-F8E9F283B297}" presName="composite" presStyleCnt="0"/>
      <dgm:spPr/>
    </dgm:pt>
    <dgm:pt modelId="{F73A81A1-6127-4D8B-AF02-D481C049C160}" type="pres">
      <dgm:prSet presAssocID="{AEDA94A4-C387-403B-A258-F8E9F283B297}" presName="parentText" presStyleLbl="alignNode1" presStyleIdx="1" presStyleCnt="5" custLinFactNeighborY="0">
        <dgm:presLayoutVars>
          <dgm:chMax val="1"/>
          <dgm:bulletEnabled val="1"/>
        </dgm:presLayoutVars>
      </dgm:prSet>
      <dgm:spPr>
        <a:xfrm rot="5400000">
          <a:off x="-144690" y="992203"/>
          <a:ext cx="964603" cy="675222"/>
        </a:xfrm>
        <a:prstGeom prst="chevron">
          <a:avLst/>
        </a:prstGeom>
      </dgm:spPr>
    </dgm:pt>
    <dgm:pt modelId="{BDCA194D-E00D-4225-8A44-1D1BF2A5C9F9}" type="pres">
      <dgm:prSet presAssocID="{AEDA94A4-C387-403B-A258-F8E9F283B297}" presName="descendantText" presStyleLbl="alignAcc1" presStyleIdx="1" presStyleCnt="5" custLinFactNeighborX="0">
        <dgm:presLayoutVars>
          <dgm:bulletEnabled val="1"/>
        </dgm:presLayoutVars>
      </dgm:prSet>
      <dgm:spPr>
        <a:xfrm rot="5400000">
          <a:off x="5281915" y="-3759179"/>
          <a:ext cx="626992" cy="9840377"/>
        </a:xfrm>
        <a:prstGeom prst="round2SameRect">
          <a:avLst/>
        </a:prstGeom>
      </dgm:spPr>
    </dgm:pt>
    <dgm:pt modelId="{34CC4436-4585-4CA7-A48F-D567C5F760D8}" type="pres">
      <dgm:prSet presAssocID="{B5181A2C-4B4C-4725-951D-7543DB295305}" presName="sp" presStyleCnt="0"/>
      <dgm:spPr/>
    </dgm:pt>
    <dgm:pt modelId="{47E8395C-8A1B-483C-90AB-ABA5A0B122E1}" type="pres">
      <dgm:prSet presAssocID="{2A9AAFA7-AC70-4FC6-B1C3-D6CE0A459187}" presName="composite" presStyleCnt="0"/>
      <dgm:spPr/>
    </dgm:pt>
    <dgm:pt modelId="{A1C766A9-C31C-4D19-8C3D-D76506102C1C}" type="pres">
      <dgm:prSet presAssocID="{2A9AAFA7-AC70-4FC6-B1C3-D6CE0A459187}" presName="parentText" presStyleLbl="alignNode1" presStyleIdx="2" presStyleCnt="5">
        <dgm:presLayoutVars>
          <dgm:chMax val="1"/>
          <dgm:bulletEnabled val="1"/>
        </dgm:presLayoutVars>
      </dgm:prSet>
      <dgm:spPr>
        <a:xfrm rot="5400000">
          <a:off x="-144690" y="1838057"/>
          <a:ext cx="964603" cy="675222"/>
        </a:xfrm>
        <a:prstGeom prst="chevron">
          <a:avLst/>
        </a:prstGeom>
      </dgm:spPr>
    </dgm:pt>
    <dgm:pt modelId="{0BC07B29-0A22-4C9B-AE2C-20BE88C60514}" type="pres">
      <dgm:prSet presAssocID="{2A9AAFA7-AC70-4FC6-B1C3-D6CE0A459187}" presName="descendantText" presStyleLbl="alignAcc1" presStyleIdx="2" presStyleCnt="5" custLinFactNeighborX="0">
        <dgm:presLayoutVars>
          <dgm:bulletEnabled val="1"/>
        </dgm:presLayoutVars>
      </dgm:prSet>
      <dgm:spPr>
        <a:xfrm rot="5400000">
          <a:off x="5281915" y="-2913325"/>
          <a:ext cx="626992" cy="9840377"/>
        </a:xfrm>
        <a:prstGeom prst="round2SameRect">
          <a:avLst/>
        </a:prstGeom>
      </dgm:spPr>
    </dgm:pt>
    <dgm:pt modelId="{4BB10C81-957A-4220-8245-77E7CAE934D8}" type="pres">
      <dgm:prSet presAssocID="{90632DF9-00C5-4216-BF28-643DB2EC5E78}" presName="sp" presStyleCnt="0"/>
      <dgm:spPr/>
    </dgm:pt>
    <dgm:pt modelId="{364506B0-6FD2-42DD-BFFC-397D25A931A0}" type="pres">
      <dgm:prSet presAssocID="{AF5BA721-C264-48F2-8956-EA1AF60D729A}" presName="composite" presStyleCnt="0"/>
      <dgm:spPr/>
    </dgm:pt>
    <dgm:pt modelId="{91DF157F-494D-46BD-BA47-26E86D7D79CD}" type="pres">
      <dgm:prSet presAssocID="{AF5BA721-C264-48F2-8956-EA1AF60D729A}" presName="parentText" presStyleLbl="alignNode1" presStyleIdx="3" presStyleCnt="5">
        <dgm:presLayoutVars>
          <dgm:chMax val="1"/>
          <dgm:bulletEnabled val="1"/>
        </dgm:presLayoutVars>
      </dgm:prSet>
      <dgm:spPr/>
    </dgm:pt>
    <dgm:pt modelId="{53FFC496-E06D-44F7-88A1-D34E962987A2}" type="pres">
      <dgm:prSet presAssocID="{AF5BA721-C264-48F2-8956-EA1AF60D729A}" presName="descendantText" presStyleLbl="alignAcc1" presStyleIdx="3" presStyleCnt="5" custLinFactNeighborX="0" custLinFactNeighborY="0">
        <dgm:presLayoutVars>
          <dgm:bulletEnabled val="1"/>
        </dgm:presLayoutVars>
      </dgm:prSet>
      <dgm:spPr/>
    </dgm:pt>
    <dgm:pt modelId="{0AE33065-4231-4575-941E-ECD3522C4968}" type="pres">
      <dgm:prSet presAssocID="{82249B94-566B-48EA-826D-99FE5CD466E1}" presName="sp" presStyleCnt="0"/>
      <dgm:spPr/>
    </dgm:pt>
    <dgm:pt modelId="{13125F25-B665-4F64-ACEF-004694444AE3}" type="pres">
      <dgm:prSet presAssocID="{442F1A98-4142-4F43-A30C-ADC1B21D4166}" presName="composite" presStyleCnt="0"/>
      <dgm:spPr/>
    </dgm:pt>
    <dgm:pt modelId="{075BA49B-B336-465C-83A5-530485669972}" type="pres">
      <dgm:prSet presAssocID="{442F1A98-4142-4F43-A30C-ADC1B21D4166}" presName="parentText" presStyleLbl="alignNode1" presStyleIdx="4" presStyleCnt="5">
        <dgm:presLayoutVars>
          <dgm:chMax val="1"/>
          <dgm:bulletEnabled val="1"/>
        </dgm:presLayoutVars>
      </dgm:prSet>
      <dgm:spPr/>
    </dgm:pt>
    <dgm:pt modelId="{914AC3AA-0858-409D-A46E-2A9566321FF9}" type="pres">
      <dgm:prSet presAssocID="{442F1A98-4142-4F43-A30C-ADC1B21D4166}" presName="descendantText" presStyleLbl="alignAcc1" presStyleIdx="4" presStyleCnt="5" custLinFactNeighborY="0">
        <dgm:presLayoutVars>
          <dgm:bulletEnabled val="1"/>
        </dgm:presLayoutVars>
      </dgm:prSet>
      <dgm:spPr/>
    </dgm:pt>
  </dgm:ptLst>
  <dgm:cxnLst>
    <dgm:cxn modelId="{5294DE0F-B30E-48DF-A93E-46E976BC70A0}" srcId="{2BC70F7E-73F1-4037-9719-2096C5132BDA}" destId="{2A9AAFA7-AC70-4FC6-B1C3-D6CE0A459187}" srcOrd="2" destOrd="0" parTransId="{36A8A79A-7061-45A2-904B-47C4CB8BF47C}" sibTransId="{90632DF9-00C5-4216-BF28-643DB2EC5E78}"/>
    <dgm:cxn modelId="{3A270E21-B118-4038-AC3A-4A52FFF724D3}" type="presOf" srcId="{2BC70F7E-73F1-4037-9719-2096C5132BDA}" destId="{AACE2202-2BDE-4BDC-B6C9-7C8EC8B390C1}" srcOrd="0" destOrd="0" presId="urn:microsoft.com/office/officeart/2005/8/layout/chevron2"/>
    <dgm:cxn modelId="{5F115A28-AA67-47DF-A38C-E0FAD8B09725}" srcId="{2BC70F7E-73F1-4037-9719-2096C5132BDA}" destId="{F44646CA-9869-4299-AB16-98F25EBB13A0}" srcOrd="0" destOrd="0" parTransId="{F8E23122-6DB3-46C4-BA82-C04A3170653D}" sibTransId="{37954032-F4B5-43F2-BF75-3F8B19532BB3}"/>
    <dgm:cxn modelId="{5BC4192E-C215-4E92-AE57-47876D21951D}" type="presOf" srcId="{3F61AAD1-B62E-4792-BA9F-BED980E83679}" destId="{53FFC496-E06D-44F7-88A1-D34E962987A2}" srcOrd="0" destOrd="0" presId="urn:microsoft.com/office/officeart/2005/8/layout/chevron2"/>
    <dgm:cxn modelId="{7B939B31-2D86-4C97-A3F7-47407BD3C464}" srcId="{F44646CA-9869-4299-AB16-98F25EBB13A0}" destId="{FA5DBA4E-55EF-48BD-91C3-6B2021D27CC0}" srcOrd="0" destOrd="0" parTransId="{1BAA5B6A-5360-4CD9-B2E3-4C14A03FF8E9}" sibTransId="{5F6DC9DC-272B-4314-A57D-3693EDFF69BC}"/>
    <dgm:cxn modelId="{A138F039-DC11-45D9-B42A-FEB4032D6BEF}" type="presOf" srcId="{F44646CA-9869-4299-AB16-98F25EBB13A0}" destId="{7CA9FE79-6EB3-4D81-8E1E-FF176CF5C7C3}" srcOrd="0" destOrd="0" presId="urn:microsoft.com/office/officeart/2005/8/layout/chevron2"/>
    <dgm:cxn modelId="{3AE9BE3B-EFE7-4276-9818-2F51193ECFCF}" type="presOf" srcId="{A53435C3-DA61-41F8-AE7D-7874E576A225}" destId="{0BC07B29-0A22-4C9B-AE2C-20BE88C60514}" srcOrd="0" destOrd="0" presId="urn:microsoft.com/office/officeart/2005/8/layout/chevron2"/>
    <dgm:cxn modelId="{5809653C-1F13-4DDD-BCC5-BD6F68E30314}" type="presOf" srcId="{9DBB4957-857F-41CB-8B12-F934A4CFE785}" destId="{914AC3AA-0858-409D-A46E-2A9566321FF9}" srcOrd="0" destOrd="0" presId="urn:microsoft.com/office/officeart/2005/8/layout/chevron2"/>
    <dgm:cxn modelId="{A6692340-A55C-4CFC-8D78-B9140ECF8C5B}" srcId="{2BC70F7E-73F1-4037-9719-2096C5132BDA}" destId="{442F1A98-4142-4F43-A30C-ADC1B21D4166}" srcOrd="4" destOrd="0" parTransId="{50C6C18B-BF58-4EEB-A470-B31095A329D5}" sibTransId="{929598EE-683A-4D21-82D0-09D6076F7404}"/>
    <dgm:cxn modelId="{06F81E62-45DA-4FCD-9F1C-2393D76424D3}" srcId="{AEDA94A4-C387-403B-A258-F8E9F283B297}" destId="{5C468336-8658-4521-B645-B84C0DF77B2B}" srcOrd="0" destOrd="0" parTransId="{00D9BD84-885D-40AB-9D98-C28C3011E603}" sibTransId="{0AF2F005-0795-47C7-9BCB-406EB49534A1}"/>
    <dgm:cxn modelId="{3784A242-0945-4245-89DB-875B0E5B3A8C}" type="presOf" srcId="{2A9AAFA7-AC70-4FC6-B1C3-D6CE0A459187}" destId="{A1C766A9-C31C-4D19-8C3D-D76506102C1C}" srcOrd="0" destOrd="0" presId="urn:microsoft.com/office/officeart/2005/8/layout/chevron2"/>
    <dgm:cxn modelId="{578F2A6E-0A4B-437C-83E5-E5CC559E9753}" srcId="{AF5BA721-C264-48F2-8956-EA1AF60D729A}" destId="{3F61AAD1-B62E-4792-BA9F-BED980E83679}" srcOrd="0" destOrd="0" parTransId="{F5CF16C9-B848-4BA0-BE56-88F4CA5487EA}" sibTransId="{FFB534BD-E294-48EE-A02C-6FEAC2B66326}"/>
    <dgm:cxn modelId="{D33BAC77-4FA4-468C-AAF4-3BA2DD5056EE}" type="presOf" srcId="{5C468336-8658-4521-B645-B84C0DF77B2B}" destId="{BDCA194D-E00D-4225-8A44-1D1BF2A5C9F9}" srcOrd="0" destOrd="0" presId="urn:microsoft.com/office/officeart/2005/8/layout/chevron2"/>
    <dgm:cxn modelId="{379D5885-D7BE-44F2-8638-E2F33905A398}" srcId="{2BC70F7E-73F1-4037-9719-2096C5132BDA}" destId="{AF5BA721-C264-48F2-8956-EA1AF60D729A}" srcOrd="3" destOrd="0" parTransId="{E697255F-161F-4542-9956-0A5D780FF479}" sibTransId="{82249B94-566B-48EA-826D-99FE5CD466E1}"/>
    <dgm:cxn modelId="{EEBAF6C1-FEA1-4D1F-8C9C-0AD6BE80FE14}" srcId="{2BC70F7E-73F1-4037-9719-2096C5132BDA}" destId="{AEDA94A4-C387-403B-A258-F8E9F283B297}" srcOrd="1" destOrd="0" parTransId="{45F8955F-C87C-40A4-8230-53EBE8E3E953}" sibTransId="{B5181A2C-4B4C-4725-951D-7543DB295305}"/>
    <dgm:cxn modelId="{699250C8-DA18-49AB-B825-EF24E2AD45B5}" type="presOf" srcId="{FA5DBA4E-55EF-48BD-91C3-6B2021D27CC0}" destId="{F7637583-E4FC-4426-9A5B-0EE8039B43FC}" srcOrd="0" destOrd="0" presId="urn:microsoft.com/office/officeart/2005/8/layout/chevron2"/>
    <dgm:cxn modelId="{5890BFD3-CF0D-4B4F-8B41-1C4206B24C69}" type="presOf" srcId="{442F1A98-4142-4F43-A30C-ADC1B21D4166}" destId="{075BA49B-B336-465C-83A5-530485669972}" srcOrd="0" destOrd="0" presId="urn:microsoft.com/office/officeart/2005/8/layout/chevron2"/>
    <dgm:cxn modelId="{DB1CF3E1-29A8-4CDB-B858-4EA3A572DA66}" srcId="{2A9AAFA7-AC70-4FC6-B1C3-D6CE0A459187}" destId="{A53435C3-DA61-41F8-AE7D-7874E576A225}" srcOrd="0" destOrd="0" parTransId="{C520BAC2-AB42-4F3D-B2F9-8686AB430A6C}" sibTransId="{7CAF7397-9580-4F55-8F97-41D63FB43F93}"/>
    <dgm:cxn modelId="{4E7BAEE7-14E4-4E97-AFFA-0310ED1924B0}" srcId="{442F1A98-4142-4F43-A30C-ADC1B21D4166}" destId="{9DBB4957-857F-41CB-8B12-F934A4CFE785}" srcOrd="0" destOrd="0" parTransId="{5386742D-096E-482B-8A7A-3762F493C898}" sibTransId="{3C9C3E4B-AB6E-49F4-906D-F4F951E408A7}"/>
    <dgm:cxn modelId="{EC2F62F1-3BCC-4A7E-88E4-64AB2368FEBB}" type="presOf" srcId="{AF5BA721-C264-48F2-8956-EA1AF60D729A}" destId="{91DF157F-494D-46BD-BA47-26E86D7D79CD}" srcOrd="0" destOrd="0" presId="urn:microsoft.com/office/officeart/2005/8/layout/chevron2"/>
    <dgm:cxn modelId="{B81AF3F7-F417-4F13-9FEF-ADF1F14668BC}" type="presOf" srcId="{AEDA94A4-C387-403B-A258-F8E9F283B297}" destId="{F73A81A1-6127-4D8B-AF02-D481C049C160}" srcOrd="0" destOrd="0" presId="urn:microsoft.com/office/officeart/2005/8/layout/chevron2"/>
    <dgm:cxn modelId="{22043A51-D1CD-4F43-9B40-933D60597E61}" type="presParOf" srcId="{AACE2202-2BDE-4BDC-B6C9-7C8EC8B390C1}" destId="{4A97FF50-96A4-448B-82C9-5D64C499E241}" srcOrd="0" destOrd="0" presId="urn:microsoft.com/office/officeart/2005/8/layout/chevron2"/>
    <dgm:cxn modelId="{5CECA26F-6AEB-42D7-AAFA-BC1BF980359C}" type="presParOf" srcId="{4A97FF50-96A4-448B-82C9-5D64C499E241}" destId="{7CA9FE79-6EB3-4D81-8E1E-FF176CF5C7C3}" srcOrd="0" destOrd="0" presId="urn:microsoft.com/office/officeart/2005/8/layout/chevron2"/>
    <dgm:cxn modelId="{29628F10-20CA-4D78-8772-C301BD1BCB83}" type="presParOf" srcId="{4A97FF50-96A4-448B-82C9-5D64C499E241}" destId="{F7637583-E4FC-4426-9A5B-0EE8039B43FC}" srcOrd="1" destOrd="0" presId="urn:microsoft.com/office/officeart/2005/8/layout/chevron2"/>
    <dgm:cxn modelId="{D5C98416-5743-4921-948A-5E73551F1DE2}" type="presParOf" srcId="{AACE2202-2BDE-4BDC-B6C9-7C8EC8B390C1}" destId="{49B0E60D-6C7F-40A2-9BEB-A14907428410}" srcOrd="1" destOrd="0" presId="urn:microsoft.com/office/officeart/2005/8/layout/chevron2"/>
    <dgm:cxn modelId="{DF399051-3C08-47C6-AF39-25BF49F80B44}" type="presParOf" srcId="{AACE2202-2BDE-4BDC-B6C9-7C8EC8B390C1}" destId="{91A3A6B2-D606-408D-9130-4CE557D1CE5F}" srcOrd="2" destOrd="0" presId="urn:microsoft.com/office/officeart/2005/8/layout/chevron2"/>
    <dgm:cxn modelId="{173F7802-65F9-47B9-AC35-8112207B5B72}" type="presParOf" srcId="{91A3A6B2-D606-408D-9130-4CE557D1CE5F}" destId="{F73A81A1-6127-4D8B-AF02-D481C049C160}" srcOrd="0" destOrd="0" presId="urn:microsoft.com/office/officeart/2005/8/layout/chevron2"/>
    <dgm:cxn modelId="{77AE0AD3-42E6-49CA-8BB4-4E668B8F830F}" type="presParOf" srcId="{91A3A6B2-D606-408D-9130-4CE557D1CE5F}" destId="{BDCA194D-E00D-4225-8A44-1D1BF2A5C9F9}" srcOrd="1" destOrd="0" presId="urn:microsoft.com/office/officeart/2005/8/layout/chevron2"/>
    <dgm:cxn modelId="{6D6A741F-3E83-41DE-93B3-68E9BD355F54}" type="presParOf" srcId="{AACE2202-2BDE-4BDC-B6C9-7C8EC8B390C1}" destId="{34CC4436-4585-4CA7-A48F-D567C5F760D8}" srcOrd="3" destOrd="0" presId="urn:microsoft.com/office/officeart/2005/8/layout/chevron2"/>
    <dgm:cxn modelId="{A7B61124-452C-4773-8C13-AA4ABED356F4}" type="presParOf" srcId="{AACE2202-2BDE-4BDC-B6C9-7C8EC8B390C1}" destId="{47E8395C-8A1B-483C-90AB-ABA5A0B122E1}" srcOrd="4" destOrd="0" presId="urn:microsoft.com/office/officeart/2005/8/layout/chevron2"/>
    <dgm:cxn modelId="{6DB259AF-FEE8-47D1-A28E-C700AEDF7965}" type="presParOf" srcId="{47E8395C-8A1B-483C-90AB-ABA5A0B122E1}" destId="{A1C766A9-C31C-4D19-8C3D-D76506102C1C}" srcOrd="0" destOrd="0" presId="urn:microsoft.com/office/officeart/2005/8/layout/chevron2"/>
    <dgm:cxn modelId="{9D251A6C-BF15-4BAF-B52D-9AFB7FF26D99}" type="presParOf" srcId="{47E8395C-8A1B-483C-90AB-ABA5A0B122E1}" destId="{0BC07B29-0A22-4C9B-AE2C-20BE88C60514}" srcOrd="1" destOrd="0" presId="urn:microsoft.com/office/officeart/2005/8/layout/chevron2"/>
    <dgm:cxn modelId="{D3C27057-336C-4C77-A0DF-485122F2BEAD}" type="presParOf" srcId="{AACE2202-2BDE-4BDC-B6C9-7C8EC8B390C1}" destId="{4BB10C81-957A-4220-8245-77E7CAE934D8}" srcOrd="5" destOrd="0" presId="urn:microsoft.com/office/officeart/2005/8/layout/chevron2"/>
    <dgm:cxn modelId="{68194C07-AE3D-4821-A12B-87E08F2EBB18}" type="presParOf" srcId="{AACE2202-2BDE-4BDC-B6C9-7C8EC8B390C1}" destId="{364506B0-6FD2-42DD-BFFC-397D25A931A0}" srcOrd="6" destOrd="0" presId="urn:microsoft.com/office/officeart/2005/8/layout/chevron2"/>
    <dgm:cxn modelId="{A70337B2-F934-4C00-A61D-D3526E61B90C}" type="presParOf" srcId="{364506B0-6FD2-42DD-BFFC-397D25A931A0}" destId="{91DF157F-494D-46BD-BA47-26E86D7D79CD}" srcOrd="0" destOrd="0" presId="urn:microsoft.com/office/officeart/2005/8/layout/chevron2"/>
    <dgm:cxn modelId="{33C40821-F7CE-4CFC-8402-B90ECB28B778}" type="presParOf" srcId="{364506B0-6FD2-42DD-BFFC-397D25A931A0}" destId="{53FFC496-E06D-44F7-88A1-D34E962987A2}" srcOrd="1" destOrd="0" presId="urn:microsoft.com/office/officeart/2005/8/layout/chevron2"/>
    <dgm:cxn modelId="{4CF1174D-DCD9-4BE5-9CC5-E684428A0EB5}" type="presParOf" srcId="{AACE2202-2BDE-4BDC-B6C9-7C8EC8B390C1}" destId="{0AE33065-4231-4575-941E-ECD3522C4968}" srcOrd="7" destOrd="0" presId="urn:microsoft.com/office/officeart/2005/8/layout/chevron2"/>
    <dgm:cxn modelId="{23EF380C-AFBA-401C-A080-56FA40352CF9}" type="presParOf" srcId="{AACE2202-2BDE-4BDC-B6C9-7C8EC8B390C1}" destId="{13125F25-B665-4F64-ACEF-004694444AE3}" srcOrd="8" destOrd="0" presId="urn:microsoft.com/office/officeart/2005/8/layout/chevron2"/>
    <dgm:cxn modelId="{16A87B86-57FA-45B9-A3C0-FBF00BBC8378}" type="presParOf" srcId="{13125F25-B665-4F64-ACEF-004694444AE3}" destId="{075BA49B-B336-465C-83A5-530485669972}" srcOrd="0" destOrd="0" presId="urn:microsoft.com/office/officeart/2005/8/layout/chevron2"/>
    <dgm:cxn modelId="{5BEF9988-55E2-4620-8C1B-723C55BA2E91}" type="presParOf" srcId="{13125F25-B665-4F64-ACEF-004694444AE3}" destId="{914AC3AA-0858-409D-A46E-2A9566321FF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7C1962-095F-4D87-9228-A84A83B3690F}" type="doc">
      <dgm:prSet loTypeId="urn:microsoft.com/office/officeart/2005/8/layout/gear1" loCatId="process" qsTypeId="urn:microsoft.com/office/officeart/2005/8/quickstyle/simple1" qsCatId="simple" csTypeId="urn:microsoft.com/office/officeart/2005/8/colors/accent3_1" csCatId="accent3" phldr="1"/>
      <dgm:spPr/>
    </dgm:pt>
    <dgm:pt modelId="{7AB83863-95C7-42EB-BD6A-06A897843FFF}">
      <dgm:prSet phldrT="[Text]" custT="1"/>
      <dgm:spPr>
        <a:solidFill>
          <a:schemeClr val="accent4">
            <a:lumMod val="20000"/>
            <a:lumOff val="80000"/>
          </a:schemeClr>
        </a:solidFill>
        <a:ln w="38100">
          <a:solidFill>
            <a:schemeClr val="bg1">
              <a:lumMod val="50000"/>
            </a:schemeClr>
          </a:solidFill>
        </a:ln>
        <a:effectLst>
          <a:outerShdw blurRad="50800" dist="38100" dir="18900000" algn="bl" rotWithShape="0">
            <a:prstClr val="black">
              <a:alpha val="40000"/>
            </a:prstClr>
          </a:outerShdw>
        </a:effectLst>
      </dgm:spPr>
      <dgm:t>
        <a:bodyPr/>
        <a:lstStyle/>
        <a:p>
          <a:r>
            <a:rPr lang="en-US" sz="3600" dirty="0"/>
            <a:t>Release consistency</a:t>
          </a:r>
        </a:p>
      </dgm:t>
    </dgm:pt>
    <dgm:pt modelId="{7EB928CC-60CC-435E-9334-5D32F4B8A6DF}" type="parTrans" cxnId="{FE269BD2-E51B-4F70-B210-C98887FF8219}">
      <dgm:prSet/>
      <dgm:spPr/>
      <dgm:t>
        <a:bodyPr/>
        <a:lstStyle/>
        <a:p>
          <a:endParaRPr lang="en-US"/>
        </a:p>
      </dgm:t>
    </dgm:pt>
    <dgm:pt modelId="{96A7DC6E-BA50-47D3-B5EA-CC82B03771B0}" type="sibTrans" cxnId="{FE269BD2-E51B-4F70-B210-C98887FF8219}">
      <dgm:prSet/>
      <dgm:spPr/>
      <dgm:t>
        <a:bodyPr/>
        <a:lstStyle/>
        <a:p>
          <a:endParaRPr lang="en-US"/>
        </a:p>
      </dgm:t>
    </dgm:pt>
    <dgm:pt modelId="{C8C8198E-886D-40C1-8224-7064839537A5}">
      <dgm:prSet phldrT="[Text]" custT="1"/>
      <dgm:spPr>
        <a:solidFill>
          <a:schemeClr val="accent3">
            <a:lumMod val="20000"/>
            <a:lumOff val="80000"/>
          </a:schemeClr>
        </a:solidFill>
        <a:ln w="38100">
          <a:solidFill>
            <a:schemeClr val="bg1">
              <a:lumMod val="50000"/>
            </a:schemeClr>
          </a:solidFill>
        </a:ln>
        <a:effectLst>
          <a:outerShdw blurRad="50800" dist="38100" dir="8100000" algn="tr" rotWithShape="0">
            <a:prstClr val="black">
              <a:alpha val="40000"/>
            </a:prstClr>
          </a:outerShdw>
        </a:effectLst>
      </dgm:spPr>
      <dgm:t>
        <a:bodyPr/>
        <a:lstStyle/>
        <a:p>
          <a:r>
            <a:rPr lang="en-US" sz="3200" b="0" dirty="0"/>
            <a:t>No M(O)ESI</a:t>
          </a:r>
        </a:p>
      </dgm:t>
    </dgm:pt>
    <dgm:pt modelId="{EB7447B0-0D78-4E3A-8B93-AC66E03B774B}" type="parTrans" cxnId="{938EBCFC-EB21-4707-AB7B-9A067A31F969}">
      <dgm:prSet/>
      <dgm:spPr/>
      <dgm:t>
        <a:bodyPr/>
        <a:lstStyle/>
        <a:p>
          <a:endParaRPr lang="en-US"/>
        </a:p>
      </dgm:t>
    </dgm:pt>
    <dgm:pt modelId="{07B56833-62A7-45F5-A080-519BF8BC3C11}" type="sibTrans" cxnId="{938EBCFC-EB21-4707-AB7B-9A067A31F969}">
      <dgm:prSet/>
      <dgm:spPr/>
      <dgm:t>
        <a:bodyPr/>
        <a:lstStyle/>
        <a:p>
          <a:endParaRPr lang="en-US"/>
        </a:p>
      </dgm:t>
    </dgm:pt>
    <dgm:pt modelId="{417E9F6A-C995-4A9C-BCC8-CA69858A194F}">
      <dgm:prSet phldrT="[Text]" custT="1"/>
      <dgm:spPr>
        <a:solidFill>
          <a:schemeClr val="accent1">
            <a:lumMod val="20000"/>
            <a:lumOff val="80000"/>
          </a:schemeClr>
        </a:solidFill>
        <a:ln w="38100">
          <a:solidFill>
            <a:schemeClr val="bg1">
              <a:lumMod val="50000"/>
            </a:schemeClr>
          </a:solidFill>
        </a:ln>
        <a:effectLst>
          <a:outerShdw blurRad="50800" dist="38100" dir="2700000" algn="tl" rotWithShape="0">
            <a:prstClr val="black">
              <a:alpha val="40000"/>
            </a:prstClr>
          </a:outerShdw>
        </a:effectLst>
      </dgm:spPr>
      <dgm:t>
        <a:bodyPr/>
        <a:lstStyle/>
        <a:p>
          <a:r>
            <a:rPr lang="en-US" sz="3000" dirty="0"/>
            <a:t>Self invalidation</a:t>
          </a:r>
        </a:p>
      </dgm:t>
    </dgm:pt>
    <dgm:pt modelId="{08B022A7-FFFA-4ECE-8026-CF032D4D122E}" type="parTrans" cxnId="{D75FCE78-2FFB-4EFB-AB32-CA582CB13E36}">
      <dgm:prSet/>
      <dgm:spPr/>
      <dgm:t>
        <a:bodyPr/>
        <a:lstStyle/>
        <a:p>
          <a:endParaRPr lang="en-US"/>
        </a:p>
      </dgm:t>
    </dgm:pt>
    <dgm:pt modelId="{A2BE6DF5-7942-4169-BED1-597697269E93}" type="sibTrans" cxnId="{D75FCE78-2FFB-4EFB-AB32-CA582CB13E36}">
      <dgm:prSet/>
      <dgm:spPr/>
      <dgm:t>
        <a:bodyPr/>
        <a:lstStyle/>
        <a:p>
          <a:endParaRPr lang="en-US"/>
        </a:p>
      </dgm:t>
    </dgm:pt>
    <dgm:pt modelId="{1F73E1FF-E672-4DC8-B024-479BD6E92C38}" type="pres">
      <dgm:prSet presAssocID="{F57C1962-095F-4D87-9228-A84A83B3690F}" presName="composite" presStyleCnt="0">
        <dgm:presLayoutVars>
          <dgm:chMax val="3"/>
          <dgm:animLvl val="lvl"/>
          <dgm:resizeHandles val="exact"/>
        </dgm:presLayoutVars>
      </dgm:prSet>
      <dgm:spPr/>
    </dgm:pt>
    <dgm:pt modelId="{1049B38B-BBBD-419B-9842-BC5C1C8DD9E2}" type="pres">
      <dgm:prSet presAssocID="{7AB83863-95C7-42EB-BD6A-06A897843FFF}" presName="gear1" presStyleLbl="node1" presStyleIdx="0" presStyleCnt="3" custAng="21178906" custLinFactNeighborX="3042" custLinFactNeighborY="507">
        <dgm:presLayoutVars>
          <dgm:chMax val="1"/>
          <dgm:bulletEnabled val="1"/>
        </dgm:presLayoutVars>
      </dgm:prSet>
      <dgm:spPr/>
    </dgm:pt>
    <dgm:pt modelId="{B430B1AC-7A4A-44F4-AFE5-6C53C00DE9E6}" type="pres">
      <dgm:prSet presAssocID="{7AB83863-95C7-42EB-BD6A-06A897843FFF}" presName="gear1srcNode" presStyleLbl="node1" presStyleIdx="0" presStyleCnt="3"/>
      <dgm:spPr/>
    </dgm:pt>
    <dgm:pt modelId="{CBF17E97-5694-4CB0-8A12-36720B1A519F}" type="pres">
      <dgm:prSet presAssocID="{7AB83863-95C7-42EB-BD6A-06A897843FFF}" presName="gear1dstNode" presStyleLbl="node1" presStyleIdx="0" presStyleCnt="3"/>
      <dgm:spPr/>
    </dgm:pt>
    <dgm:pt modelId="{0FA90821-F12E-4F1D-8CA6-D8334A534452}" type="pres">
      <dgm:prSet presAssocID="{C8C8198E-886D-40C1-8224-7064839537A5}" presName="gear2" presStyleLbl="node1" presStyleIdx="1" presStyleCnt="3" custScaleX="108205" custScaleY="109168" custLinFactNeighborX="-2788" custLinFactNeighborY="6273">
        <dgm:presLayoutVars>
          <dgm:chMax val="1"/>
          <dgm:bulletEnabled val="1"/>
        </dgm:presLayoutVars>
      </dgm:prSet>
      <dgm:spPr/>
    </dgm:pt>
    <dgm:pt modelId="{47E7599D-09FA-4DF0-954D-926C9E8DE24E}" type="pres">
      <dgm:prSet presAssocID="{C8C8198E-886D-40C1-8224-7064839537A5}" presName="gear2srcNode" presStyleLbl="node1" presStyleIdx="1" presStyleCnt="3"/>
      <dgm:spPr/>
    </dgm:pt>
    <dgm:pt modelId="{1B5A8DC3-E81B-495B-B350-E92E2F1DDFCF}" type="pres">
      <dgm:prSet presAssocID="{C8C8198E-886D-40C1-8224-7064839537A5}" presName="gear2dstNode" presStyleLbl="node1" presStyleIdx="1" presStyleCnt="3"/>
      <dgm:spPr/>
    </dgm:pt>
    <dgm:pt modelId="{BC881696-C101-411C-90A3-75722FB9208D}" type="pres">
      <dgm:prSet presAssocID="{417E9F6A-C995-4A9C-BCC8-CA69858A194F}" presName="gear3" presStyleLbl="node1" presStyleIdx="2" presStyleCnt="3" custScaleX="125308" custScaleY="116302" custLinFactNeighborX="5647"/>
      <dgm:spPr/>
    </dgm:pt>
    <dgm:pt modelId="{53C31342-2824-443E-937A-93C1C7C945CD}" type="pres">
      <dgm:prSet presAssocID="{417E9F6A-C995-4A9C-BCC8-CA69858A194F}" presName="gear3tx" presStyleLbl="node1" presStyleIdx="2" presStyleCnt="3">
        <dgm:presLayoutVars>
          <dgm:chMax val="1"/>
          <dgm:bulletEnabled val="1"/>
        </dgm:presLayoutVars>
      </dgm:prSet>
      <dgm:spPr/>
    </dgm:pt>
    <dgm:pt modelId="{94D363BD-97F2-4F7C-B40B-83C1DB579F5E}" type="pres">
      <dgm:prSet presAssocID="{417E9F6A-C995-4A9C-BCC8-CA69858A194F}" presName="gear3srcNode" presStyleLbl="node1" presStyleIdx="2" presStyleCnt="3"/>
      <dgm:spPr/>
    </dgm:pt>
    <dgm:pt modelId="{62193FE4-D2BE-453A-B4D4-D2115C1F1C56}" type="pres">
      <dgm:prSet presAssocID="{417E9F6A-C995-4A9C-BCC8-CA69858A194F}" presName="gear3dstNode" presStyleLbl="node1" presStyleIdx="2" presStyleCnt="3"/>
      <dgm:spPr/>
    </dgm:pt>
    <dgm:pt modelId="{20C245EF-C3E1-43C7-9F57-FB99BDC02E74}" type="pres">
      <dgm:prSet presAssocID="{96A7DC6E-BA50-47D3-B5EA-CC82B03771B0}" presName="connector1" presStyleLbl="sibTrans2D1" presStyleIdx="0" presStyleCnt="3"/>
      <dgm:spPr/>
    </dgm:pt>
    <dgm:pt modelId="{F50DDACB-5F83-43E7-8F15-0D15C00D6AFD}" type="pres">
      <dgm:prSet presAssocID="{07B56833-62A7-45F5-A080-519BF8BC3C11}" presName="connector2" presStyleLbl="sibTrans2D1" presStyleIdx="1" presStyleCnt="3"/>
      <dgm:spPr/>
    </dgm:pt>
    <dgm:pt modelId="{F6A3D1D9-90F1-47CE-A592-5A30881BB4CA}" type="pres">
      <dgm:prSet presAssocID="{A2BE6DF5-7942-4169-BED1-597697269E93}" presName="connector3" presStyleLbl="sibTrans2D1" presStyleIdx="2" presStyleCnt="3"/>
      <dgm:spPr/>
    </dgm:pt>
  </dgm:ptLst>
  <dgm:cxnLst>
    <dgm:cxn modelId="{F4290506-D7B9-4716-896D-FFF05C2E02C2}" type="presOf" srcId="{07B56833-62A7-45F5-A080-519BF8BC3C11}" destId="{F50DDACB-5F83-43E7-8F15-0D15C00D6AFD}" srcOrd="0" destOrd="0" presId="urn:microsoft.com/office/officeart/2005/8/layout/gear1"/>
    <dgm:cxn modelId="{D1430121-5409-4364-A0FF-CCCB5F27A14D}" type="presOf" srcId="{417E9F6A-C995-4A9C-BCC8-CA69858A194F}" destId="{94D363BD-97F2-4F7C-B40B-83C1DB579F5E}" srcOrd="2" destOrd="0" presId="urn:microsoft.com/office/officeart/2005/8/layout/gear1"/>
    <dgm:cxn modelId="{E322442C-5295-40E3-89E2-186D10F9271F}" type="presOf" srcId="{7AB83863-95C7-42EB-BD6A-06A897843FFF}" destId="{1049B38B-BBBD-419B-9842-BC5C1C8DD9E2}" srcOrd="0" destOrd="0" presId="urn:microsoft.com/office/officeart/2005/8/layout/gear1"/>
    <dgm:cxn modelId="{EE103035-3C68-4834-9F62-660420081A60}" type="presOf" srcId="{A2BE6DF5-7942-4169-BED1-597697269E93}" destId="{F6A3D1D9-90F1-47CE-A592-5A30881BB4CA}" srcOrd="0" destOrd="0" presId="urn:microsoft.com/office/officeart/2005/8/layout/gear1"/>
    <dgm:cxn modelId="{784A285D-DE8C-49BA-B954-1F4228C69A80}" type="presOf" srcId="{C8C8198E-886D-40C1-8224-7064839537A5}" destId="{0FA90821-F12E-4F1D-8CA6-D8334A534452}" srcOrd="0" destOrd="0" presId="urn:microsoft.com/office/officeart/2005/8/layout/gear1"/>
    <dgm:cxn modelId="{357B194B-2BC7-48AD-95CE-21C827A561AC}" type="presOf" srcId="{C8C8198E-886D-40C1-8224-7064839537A5}" destId="{1B5A8DC3-E81B-495B-B350-E92E2F1DDFCF}" srcOrd="2" destOrd="0" presId="urn:microsoft.com/office/officeart/2005/8/layout/gear1"/>
    <dgm:cxn modelId="{CC72FE4F-F773-419A-BD3D-F1D61777223A}" type="presOf" srcId="{7AB83863-95C7-42EB-BD6A-06A897843FFF}" destId="{B430B1AC-7A4A-44F4-AFE5-6C53C00DE9E6}" srcOrd="1" destOrd="0" presId="urn:microsoft.com/office/officeart/2005/8/layout/gear1"/>
    <dgm:cxn modelId="{A6B20F54-47F9-475E-AF5E-3378FDFD2AA7}" type="presOf" srcId="{96A7DC6E-BA50-47D3-B5EA-CC82B03771B0}" destId="{20C245EF-C3E1-43C7-9F57-FB99BDC02E74}" srcOrd="0" destOrd="0" presId="urn:microsoft.com/office/officeart/2005/8/layout/gear1"/>
    <dgm:cxn modelId="{D75FCE78-2FFB-4EFB-AB32-CA582CB13E36}" srcId="{F57C1962-095F-4D87-9228-A84A83B3690F}" destId="{417E9F6A-C995-4A9C-BCC8-CA69858A194F}" srcOrd="2" destOrd="0" parTransId="{08B022A7-FFFA-4ECE-8026-CF032D4D122E}" sibTransId="{A2BE6DF5-7942-4169-BED1-597697269E93}"/>
    <dgm:cxn modelId="{CFAAC496-69A4-4DC7-869D-483007C52238}" type="presOf" srcId="{F57C1962-095F-4D87-9228-A84A83B3690F}" destId="{1F73E1FF-E672-4DC8-B024-479BD6E92C38}" srcOrd="0" destOrd="0" presId="urn:microsoft.com/office/officeart/2005/8/layout/gear1"/>
    <dgm:cxn modelId="{C12788C9-9DA5-4F3B-9037-A36585360C1F}" type="presOf" srcId="{C8C8198E-886D-40C1-8224-7064839537A5}" destId="{47E7599D-09FA-4DF0-954D-926C9E8DE24E}" srcOrd="1" destOrd="0" presId="urn:microsoft.com/office/officeart/2005/8/layout/gear1"/>
    <dgm:cxn modelId="{937756CF-152F-4B89-B24C-182F2224A457}" type="presOf" srcId="{417E9F6A-C995-4A9C-BCC8-CA69858A194F}" destId="{BC881696-C101-411C-90A3-75722FB9208D}" srcOrd="0" destOrd="0" presId="urn:microsoft.com/office/officeart/2005/8/layout/gear1"/>
    <dgm:cxn modelId="{FE269BD2-E51B-4F70-B210-C98887FF8219}" srcId="{F57C1962-095F-4D87-9228-A84A83B3690F}" destId="{7AB83863-95C7-42EB-BD6A-06A897843FFF}" srcOrd="0" destOrd="0" parTransId="{7EB928CC-60CC-435E-9334-5D32F4B8A6DF}" sibTransId="{96A7DC6E-BA50-47D3-B5EA-CC82B03771B0}"/>
    <dgm:cxn modelId="{75A38ED5-90C2-4152-ADB4-78DBD7BE70A0}" type="presOf" srcId="{417E9F6A-C995-4A9C-BCC8-CA69858A194F}" destId="{62193FE4-D2BE-453A-B4D4-D2115C1F1C56}" srcOrd="3" destOrd="0" presId="urn:microsoft.com/office/officeart/2005/8/layout/gear1"/>
    <dgm:cxn modelId="{77B593E6-1535-4A7D-AC33-B17B2519B3E5}" type="presOf" srcId="{417E9F6A-C995-4A9C-BCC8-CA69858A194F}" destId="{53C31342-2824-443E-937A-93C1C7C945CD}" srcOrd="1" destOrd="0" presId="urn:microsoft.com/office/officeart/2005/8/layout/gear1"/>
    <dgm:cxn modelId="{420460EE-93B2-4593-99E9-7FD21433E57E}" type="presOf" srcId="{7AB83863-95C7-42EB-BD6A-06A897843FFF}" destId="{CBF17E97-5694-4CB0-8A12-36720B1A519F}" srcOrd="2" destOrd="0" presId="urn:microsoft.com/office/officeart/2005/8/layout/gear1"/>
    <dgm:cxn modelId="{938EBCFC-EB21-4707-AB7B-9A067A31F969}" srcId="{F57C1962-095F-4D87-9228-A84A83B3690F}" destId="{C8C8198E-886D-40C1-8224-7064839537A5}" srcOrd="1" destOrd="0" parTransId="{EB7447B0-0D78-4E3A-8B93-AC66E03B774B}" sibTransId="{07B56833-62A7-45F5-A080-519BF8BC3C11}"/>
    <dgm:cxn modelId="{D88703C2-4866-4C70-A07A-3AA8A1947F58}" type="presParOf" srcId="{1F73E1FF-E672-4DC8-B024-479BD6E92C38}" destId="{1049B38B-BBBD-419B-9842-BC5C1C8DD9E2}" srcOrd="0" destOrd="0" presId="urn:microsoft.com/office/officeart/2005/8/layout/gear1"/>
    <dgm:cxn modelId="{71115207-65EB-4CF0-B2DD-25F8F499DE32}" type="presParOf" srcId="{1F73E1FF-E672-4DC8-B024-479BD6E92C38}" destId="{B430B1AC-7A4A-44F4-AFE5-6C53C00DE9E6}" srcOrd="1" destOrd="0" presId="urn:microsoft.com/office/officeart/2005/8/layout/gear1"/>
    <dgm:cxn modelId="{78F9CFEA-4A78-43E1-97A3-E632BC5E2120}" type="presParOf" srcId="{1F73E1FF-E672-4DC8-B024-479BD6E92C38}" destId="{CBF17E97-5694-4CB0-8A12-36720B1A519F}" srcOrd="2" destOrd="0" presId="urn:microsoft.com/office/officeart/2005/8/layout/gear1"/>
    <dgm:cxn modelId="{15280DD9-BF0F-4C66-B20F-27AB5D6B1829}" type="presParOf" srcId="{1F73E1FF-E672-4DC8-B024-479BD6E92C38}" destId="{0FA90821-F12E-4F1D-8CA6-D8334A534452}" srcOrd="3" destOrd="0" presId="urn:microsoft.com/office/officeart/2005/8/layout/gear1"/>
    <dgm:cxn modelId="{BF373DC6-3DE5-4CCA-901B-A39762886272}" type="presParOf" srcId="{1F73E1FF-E672-4DC8-B024-479BD6E92C38}" destId="{47E7599D-09FA-4DF0-954D-926C9E8DE24E}" srcOrd="4" destOrd="0" presId="urn:microsoft.com/office/officeart/2005/8/layout/gear1"/>
    <dgm:cxn modelId="{FBF91B3E-EFA6-44D3-96BE-89993D573566}" type="presParOf" srcId="{1F73E1FF-E672-4DC8-B024-479BD6E92C38}" destId="{1B5A8DC3-E81B-495B-B350-E92E2F1DDFCF}" srcOrd="5" destOrd="0" presId="urn:microsoft.com/office/officeart/2005/8/layout/gear1"/>
    <dgm:cxn modelId="{0727E39F-1D0A-4D95-9BFD-C17D36BACA96}" type="presParOf" srcId="{1F73E1FF-E672-4DC8-B024-479BD6E92C38}" destId="{BC881696-C101-411C-90A3-75722FB9208D}" srcOrd="6" destOrd="0" presId="urn:microsoft.com/office/officeart/2005/8/layout/gear1"/>
    <dgm:cxn modelId="{74ACA884-82C4-4627-8F75-BF3F6E9E6BF7}" type="presParOf" srcId="{1F73E1FF-E672-4DC8-B024-479BD6E92C38}" destId="{53C31342-2824-443E-937A-93C1C7C945CD}" srcOrd="7" destOrd="0" presId="urn:microsoft.com/office/officeart/2005/8/layout/gear1"/>
    <dgm:cxn modelId="{9B36CEDA-D787-4104-983D-9C8BEF1B7972}" type="presParOf" srcId="{1F73E1FF-E672-4DC8-B024-479BD6E92C38}" destId="{94D363BD-97F2-4F7C-B40B-83C1DB579F5E}" srcOrd="8" destOrd="0" presId="urn:microsoft.com/office/officeart/2005/8/layout/gear1"/>
    <dgm:cxn modelId="{39CA6F88-D248-4F34-9E60-2E4370305A6B}" type="presParOf" srcId="{1F73E1FF-E672-4DC8-B024-479BD6E92C38}" destId="{62193FE4-D2BE-453A-B4D4-D2115C1F1C56}" srcOrd="9" destOrd="0" presId="urn:microsoft.com/office/officeart/2005/8/layout/gear1"/>
    <dgm:cxn modelId="{D6F3A3F5-257D-49D8-A12D-3D2409B9FF09}" type="presParOf" srcId="{1F73E1FF-E672-4DC8-B024-479BD6E92C38}" destId="{20C245EF-C3E1-43C7-9F57-FB99BDC02E74}" srcOrd="10" destOrd="0" presId="urn:microsoft.com/office/officeart/2005/8/layout/gear1"/>
    <dgm:cxn modelId="{75FB015C-1D53-4CFB-8611-582D15ED0CA2}" type="presParOf" srcId="{1F73E1FF-E672-4DC8-B024-479BD6E92C38}" destId="{F50DDACB-5F83-43E7-8F15-0D15C00D6AFD}" srcOrd="11" destOrd="0" presId="urn:microsoft.com/office/officeart/2005/8/layout/gear1"/>
    <dgm:cxn modelId="{3282F2CD-7673-419E-A4E4-0A4A751A12D0}" type="presParOf" srcId="{1F73E1FF-E672-4DC8-B024-479BD6E92C38}" destId="{F6A3D1D9-90F1-47CE-A592-5A30881BB4CA}" srcOrd="12" destOrd="0" presId="urn:microsoft.com/office/officeart/2005/8/layout/gear1"/>
  </dgm:cxnLst>
  <dgm:bg/>
  <dgm:whole>
    <a:ln w="19050"/>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5188156-6F27-43BE-844D-C9A8493151F5}"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15C496EC-26BD-41FE-9CCC-CC2F3BF8A170}">
      <dgm:prSet/>
      <dgm:spPr/>
      <dgm:t>
        <a:bodyPr/>
        <a:lstStyle/>
        <a:p>
          <a:pPr rtl="0"/>
          <a:r>
            <a:rPr lang="en-US" dirty="0">
              <a:solidFill>
                <a:schemeClr val="tx1"/>
              </a:solidFill>
            </a:rPr>
            <a:t>Explore whether synergistic use of release consistency and self-invalidation can be competitive</a:t>
          </a:r>
        </a:p>
      </dgm:t>
    </dgm:pt>
    <dgm:pt modelId="{C29F5049-E6C9-43D9-A520-2D5AEA76059F}" type="parTrans" cxnId="{2C915851-F5F8-4F4A-A37A-29662915049B}">
      <dgm:prSet/>
      <dgm:spPr/>
      <dgm:t>
        <a:bodyPr/>
        <a:lstStyle/>
        <a:p>
          <a:endParaRPr lang="en-US">
            <a:solidFill>
              <a:schemeClr val="tx1"/>
            </a:solidFill>
          </a:endParaRPr>
        </a:p>
      </dgm:t>
    </dgm:pt>
    <dgm:pt modelId="{A71AAD51-6EC4-4BD2-B176-6B7A6ECF0601}" type="sibTrans" cxnId="{2C915851-F5F8-4F4A-A37A-29662915049B}">
      <dgm:prSet/>
      <dgm:spPr/>
      <dgm:t>
        <a:bodyPr/>
        <a:lstStyle/>
        <a:p>
          <a:endParaRPr lang="en-US">
            <a:solidFill>
              <a:schemeClr val="tx1"/>
            </a:solidFill>
          </a:endParaRPr>
        </a:p>
      </dgm:t>
    </dgm:pt>
    <dgm:pt modelId="{B121E497-FB43-4D0B-840D-FAC14D330A94}">
      <dgm:prSet/>
      <dgm:spPr/>
      <dgm:t>
        <a:bodyPr/>
        <a:lstStyle/>
        <a:p>
          <a:pPr rtl="0"/>
          <a:r>
            <a:rPr lang="en-US" dirty="0">
              <a:solidFill>
                <a:schemeClr val="tx1"/>
              </a:solidFill>
            </a:rPr>
            <a:t>Provide consistency and coherence at SFR boundaries and on private cache line evictions</a:t>
          </a:r>
        </a:p>
      </dgm:t>
    </dgm:pt>
    <dgm:pt modelId="{0BD2E0C1-DF98-47BD-B7DA-44E2CC96934A}" type="parTrans" cxnId="{3B75427A-FE15-409B-9DB8-87166DA03CF3}">
      <dgm:prSet/>
      <dgm:spPr/>
      <dgm:t>
        <a:bodyPr/>
        <a:lstStyle/>
        <a:p>
          <a:endParaRPr lang="en-US">
            <a:solidFill>
              <a:schemeClr val="tx1"/>
            </a:solidFill>
          </a:endParaRPr>
        </a:p>
      </dgm:t>
    </dgm:pt>
    <dgm:pt modelId="{75B61CDC-79AD-4157-94E0-3B9E23C3552B}" type="sibTrans" cxnId="{3B75427A-FE15-409B-9DB8-87166DA03CF3}">
      <dgm:prSet/>
      <dgm:spPr/>
      <dgm:t>
        <a:bodyPr/>
        <a:lstStyle/>
        <a:p>
          <a:endParaRPr lang="en-US">
            <a:solidFill>
              <a:schemeClr val="tx1"/>
            </a:solidFill>
          </a:endParaRPr>
        </a:p>
      </dgm:t>
    </dgm:pt>
    <dgm:pt modelId="{6EA5278F-7884-4C4C-AD93-CE3EF090DD05}" type="pres">
      <dgm:prSet presAssocID="{E5188156-6F27-43BE-844D-C9A8493151F5}" presName="linear" presStyleCnt="0">
        <dgm:presLayoutVars>
          <dgm:animLvl val="lvl"/>
          <dgm:resizeHandles val="exact"/>
        </dgm:presLayoutVars>
      </dgm:prSet>
      <dgm:spPr/>
    </dgm:pt>
    <dgm:pt modelId="{CF4633CF-0CF3-4FCF-9C9A-8F2228A1BC34}" type="pres">
      <dgm:prSet presAssocID="{15C496EC-26BD-41FE-9CCC-CC2F3BF8A170}" presName="parentText" presStyleLbl="node1" presStyleIdx="0" presStyleCnt="2">
        <dgm:presLayoutVars>
          <dgm:chMax val="0"/>
          <dgm:bulletEnabled val="1"/>
        </dgm:presLayoutVars>
      </dgm:prSet>
      <dgm:spPr/>
    </dgm:pt>
    <dgm:pt modelId="{C3268CEB-912F-4E03-8C0F-EC4BEEB44A4C}" type="pres">
      <dgm:prSet presAssocID="{A71AAD51-6EC4-4BD2-B176-6B7A6ECF0601}" presName="spacer" presStyleCnt="0"/>
      <dgm:spPr/>
    </dgm:pt>
    <dgm:pt modelId="{C308AA43-F0F1-4787-AA7B-B972F6F4608E}" type="pres">
      <dgm:prSet presAssocID="{B121E497-FB43-4D0B-840D-FAC14D330A94}" presName="parentText" presStyleLbl="node1" presStyleIdx="1" presStyleCnt="2">
        <dgm:presLayoutVars>
          <dgm:chMax val="0"/>
          <dgm:bulletEnabled val="1"/>
        </dgm:presLayoutVars>
      </dgm:prSet>
      <dgm:spPr/>
    </dgm:pt>
  </dgm:ptLst>
  <dgm:cxnLst>
    <dgm:cxn modelId="{21EA6B5D-A292-4CBA-94C5-63C1FF850CDE}" type="presOf" srcId="{15C496EC-26BD-41FE-9CCC-CC2F3BF8A170}" destId="{CF4633CF-0CF3-4FCF-9C9A-8F2228A1BC34}" srcOrd="0" destOrd="0" presId="urn:microsoft.com/office/officeart/2005/8/layout/vList2"/>
    <dgm:cxn modelId="{2C915851-F5F8-4F4A-A37A-29662915049B}" srcId="{E5188156-6F27-43BE-844D-C9A8493151F5}" destId="{15C496EC-26BD-41FE-9CCC-CC2F3BF8A170}" srcOrd="0" destOrd="0" parTransId="{C29F5049-E6C9-43D9-A520-2D5AEA76059F}" sibTransId="{A71AAD51-6EC4-4BD2-B176-6B7A6ECF0601}"/>
    <dgm:cxn modelId="{3B75427A-FE15-409B-9DB8-87166DA03CF3}" srcId="{E5188156-6F27-43BE-844D-C9A8493151F5}" destId="{B121E497-FB43-4D0B-840D-FAC14D330A94}" srcOrd="1" destOrd="0" parTransId="{0BD2E0C1-DF98-47BD-B7DA-44E2CC96934A}" sibTransId="{75B61CDC-79AD-4157-94E0-3B9E23C3552B}"/>
    <dgm:cxn modelId="{3773F88C-F09D-4277-9C1D-9AB92C095B2A}" type="presOf" srcId="{B121E497-FB43-4D0B-840D-FAC14D330A94}" destId="{C308AA43-F0F1-4787-AA7B-B972F6F4608E}" srcOrd="0" destOrd="0" presId="urn:microsoft.com/office/officeart/2005/8/layout/vList2"/>
    <dgm:cxn modelId="{4EE45D9A-7BDE-42E6-BA84-FAD7A6B941EA}" type="presOf" srcId="{E5188156-6F27-43BE-844D-C9A8493151F5}" destId="{6EA5278F-7884-4C4C-AD93-CE3EF090DD05}" srcOrd="0" destOrd="0" presId="urn:microsoft.com/office/officeart/2005/8/layout/vList2"/>
    <dgm:cxn modelId="{7C5BE735-8DFF-466B-A58E-8274D12C3BCA}" type="presParOf" srcId="{6EA5278F-7884-4C4C-AD93-CE3EF090DD05}" destId="{CF4633CF-0CF3-4FCF-9C9A-8F2228A1BC34}" srcOrd="0" destOrd="0" presId="urn:microsoft.com/office/officeart/2005/8/layout/vList2"/>
    <dgm:cxn modelId="{D3C1A653-7335-44B7-A851-D76D01C5571F}" type="presParOf" srcId="{6EA5278F-7884-4C4C-AD93-CE3EF090DD05}" destId="{C3268CEB-912F-4E03-8C0F-EC4BEEB44A4C}" srcOrd="1" destOrd="0" presId="urn:microsoft.com/office/officeart/2005/8/layout/vList2"/>
    <dgm:cxn modelId="{DB0E8F4F-3755-4D13-B91E-7C5C2F910B24}" type="presParOf" srcId="{6EA5278F-7884-4C4C-AD93-CE3EF090DD05}" destId="{C308AA43-F0F1-4787-AA7B-B972F6F4608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DF48AD-3C42-44F7-A8E3-9C41AEEB81C6}" type="doc">
      <dgm:prSet loTypeId="urn:microsoft.com/office/officeart/2008/layout/SquareAccentList" loCatId="list" qsTypeId="urn:microsoft.com/office/officeart/2005/8/quickstyle/simple1" qsCatId="simple" csTypeId="urn:microsoft.com/office/officeart/2005/8/colors/colorful5" csCatId="colorful" phldr="1"/>
      <dgm:spPr/>
      <dgm:t>
        <a:bodyPr/>
        <a:lstStyle/>
        <a:p>
          <a:endParaRPr lang="en-US"/>
        </a:p>
      </dgm:t>
    </dgm:pt>
    <dgm:pt modelId="{F956FE7D-641B-4B4C-BDBB-4EF16CD2347C}">
      <dgm:prSet phldrT="[Text]"/>
      <dgm:spPr/>
      <dgm:t>
        <a:bodyPr/>
        <a:lstStyle/>
        <a:p>
          <a:r>
            <a:rPr lang="en-US" dirty="0"/>
            <a:t>A region appears serializable if:</a:t>
          </a:r>
        </a:p>
      </dgm:t>
    </dgm:pt>
    <dgm:pt modelId="{C2A2F134-F271-4799-A700-0601456E8D4D}" type="parTrans" cxnId="{8E98D280-0B79-4809-8341-E38136276F5B}">
      <dgm:prSet/>
      <dgm:spPr/>
      <dgm:t>
        <a:bodyPr/>
        <a:lstStyle/>
        <a:p>
          <a:endParaRPr lang="en-US"/>
        </a:p>
      </dgm:t>
    </dgm:pt>
    <dgm:pt modelId="{DAE70124-34FC-4AF4-9DC5-EAB280EF47EA}" type="sibTrans" cxnId="{8E98D280-0B79-4809-8341-E38136276F5B}">
      <dgm:prSet/>
      <dgm:spPr/>
      <dgm:t>
        <a:bodyPr/>
        <a:lstStyle/>
        <a:p>
          <a:endParaRPr lang="en-US"/>
        </a:p>
      </dgm:t>
    </dgm:pt>
    <dgm:pt modelId="{529BAB68-ACAF-4B78-9BF4-28845CB5B804}">
      <dgm:prSet phldrT="[Text]" custT="1"/>
      <dgm:spPr/>
      <dgm:t>
        <a:bodyPr/>
        <a:lstStyle/>
        <a:p>
          <a:r>
            <a:rPr lang="en-US" sz="2000" dirty="0"/>
            <a:t>There were no conflicts</a:t>
          </a:r>
        </a:p>
      </dgm:t>
    </dgm:pt>
    <dgm:pt modelId="{5CB81D2E-096E-4A88-992A-D3FA96D7008A}" type="parTrans" cxnId="{77459A05-1DAC-42A7-8606-04315657D771}">
      <dgm:prSet/>
      <dgm:spPr/>
      <dgm:t>
        <a:bodyPr/>
        <a:lstStyle/>
        <a:p>
          <a:endParaRPr lang="en-US"/>
        </a:p>
      </dgm:t>
    </dgm:pt>
    <dgm:pt modelId="{DF5DFCB1-7D88-4AAB-A7CD-23C60A43DE33}" type="sibTrans" cxnId="{77459A05-1DAC-42A7-8606-04315657D771}">
      <dgm:prSet/>
      <dgm:spPr/>
      <dgm:t>
        <a:bodyPr/>
        <a:lstStyle/>
        <a:p>
          <a:endParaRPr lang="en-US"/>
        </a:p>
      </dgm:t>
    </dgm:pt>
    <dgm:pt modelId="{4C37678B-EB33-41D4-91A2-49E02F681252}">
      <dgm:prSet phldrT="[Text]" custT="1"/>
      <dgm:spPr/>
      <dgm:t>
        <a:bodyPr/>
        <a:lstStyle/>
        <a:p>
          <a:r>
            <a:rPr lang="en-US" sz="2000" dirty="0"/>
            <a:t>Writes appear atomic</a:t>
          </a:r>
        </a:p>
      </dgm:t>
    </dgm:pt>
    <dgm:pt modelId="{4CB574F2-132E-40D7-B671-5BBD5DB93F8E}" type="parTrans" cxnId="{EE25AF93-A5BA-464D-B217-2FDB8862D0A9}">
      <dgm:prSet/>
      <dgm:spPr/>
      <dgm:t>
        <a:bodyPr/>
        <a:lstStyle/>
        <a:p>
          <a:endParaRPr lang="en-US"/>
        </a:p>
      </dgm:t>
    </dgm:pt>
    <dgm:pt modelId="{CE9B6B8B-2FE1-4D57-9923-6015E2640488}" type="sibTrans" cxnId="{EE25AF93-A5BA-464D-B217-2FDB8862D0A9}">
      <dgm:prSet/>
      <dgm:spPr/>
      <dgm:t>
        <a:bodyPr/>
        <a:lstStyle/>
        <a:p>
          <a:endParaRPr lang="en-US"/>
        </a:p>
      </dgm:t>
    </dgm:pt>
    <dgm:pt modelId="{464E05CE-DF11-457D-8EDD-776BEC986DAD}">
      <dgm:prSet phldrT="[Text]" custT="1"/>
      <dgm:spPr/>
      <dgm:t>
        <a:bodyPr/>
        <a:lstStyle/>
        <a:p>
          <a:r>
            <a:rPr lang="en-US" sz="2000" dirty="0"/>
            <a:t>Values read are consistent</a:t>
          </a:r>
        </a:p>
      </dgm:t>
    </dgm:pt>
    <dgm:pt modelId="{F220122D-0446-4117-A746-9620135D8527}" type="parTrans" cxnId="{87D239AD-C9B8-4C7B-ABBC-6D1735244582}">
      <dgm:prSet/>
      <dgm:spPr/>
      <dgm:t>
        <a:bodyPr/>
        <a:lstStyle/>
        <a:p>
          <a:endParaRPr lang="en-US"/>
        </a:p>
      </dgm:t>
    </dgm:pt>
    <dgm:pt modelId="{E94159FC-63B8-44B3-BA2E-690B9EA8F5E4}" type="sibTrans" cxnId="{87D239AD-C9B8-4C7B-ABBC-6D1735244582}">
      <dgm:prSet/>
      <dgm:spPr/>
      <dgm:t>
        <a:bodyPr/>
        <a:lstStyle/>
        <a:p>
          <a:endParaRPr lang="en-US"/>
        </a:p>
      </dgm:t>
    </dgm:pt>
    <dgm:pt modelId="{6F985DA8-8309-47BB-8D48-D4FC128CB7FA}" type="pres">
      <dgm:prSet presAssocID="{85DF48AD-3C42-44F7-A8E3-9C41AEEB81C6}" presName="layout" presStyleCnt="0">
        <dgm:presLayoutVars>
          <dgm:chMax/>
          <dgm:chPref/>
          <dgm:dir/>
          <dgm:resizeHandles/>
        </dgm:presLayoutVars>
      </dgm:prSet>
      <dgm:spPr/>
    </dgm:pt>
    <dgm:pt modelId="{CBDA8799-BA63-404F-912E-718CA1A616B0}" type="pres">
      <dgm:prSet presAssocID="{F956FE7D-641B-4B4C-BDBB-4EF16CD2347C}" presName="root" presStyleCnt="0">
        <dgm:presLayoutVars>
          <dgm:chMax/>
          <dgm:chPref/>
        </dgm:presLayoutVars>
      </dgm:prSet>
      <dgm:spPr/>
    </dgm:pt>
    <dgm:pt modelId="{A745EE05-EE5F-4D92-AC48-8B88E429BBA4}" type="pres">
      <dgm:prSet presAssocID="{F956FE7D-641B-4B4C-BDBB-4EF16CD2347C}" presName="rootComposite" presStyleCnt="0">
        <dgm:presLayoutVars/>
      </dgm:prSet>
      <dgm:spPr/>
    </dgm:pt>
    <dgm:pt modelId="{EC723EB6-2A13-40E2-B9CD-FE11328B33E4}" type="pres">
      <dgm:prSet presAssocID="{F956FE7D-641B-4B4C-BDBB-4EF16CD2347C}" presName="ParentAccent" presStyleLbl="alignNode1" presStyleIdx="0" presStyleCnt="1"/>
      <dgm:spPr>
        <a:noFill/>
        <a:ln>
          <a:noFill/>
        </a:ln>
      </dgm:spPr>
    </dgm:pt>
    <dgm:pt modelId="{1A412DD7-0EE0-4BB0-B3A8-2602A3D14084}" type="pres">
      <dgm:prSet presAssocID="{F956FE7D-641B-4B4C-BDBB-4EF16CD2347C}" presName="ParentSmallAccent" presStyleLbl="fgAcc1" presStyleIdx="0" presStyleCnt="1"/>
      <dgm:spPr>
        <a:ln>
          <a:noFill/>
        </a:ln>
      </dgm:spPr>
    </dgm:pt>
    <dgm:pt modelId="{DE8D65E4-D6C4-4F9A-A731-2DF280016DDA}" type="pres">
      <dgm:prSet presAssocID="{F956FE7D-641B-4B4C-BDBB-4EF16CD2347C}" presName="Parent" presStyleLbl="revTx" presStyleIdx="0" presStyleCnt="4" custScaleX="112192">
        <dgm:presLayoutVars>
          <dgm:chMax/>
          <dgm:chPref val="4"/>
          <dgm:bulletEnabled val="1"/>
        </dgm:presLayoutVars>
      </dgm:prSet>
      <dgm:spPr/>
    </dgm:pt>
    <dgm:pt modelId="{857C03FE-2889-4184-8373-38F7AE54C381}" type="pres">
      <dgm:prSet presAssocID="{F956FE7D-641B-4B4C-BDBB-4EF16CD2347C}" presName="childShape" presStyleCnt="0">
        <dgm:presLayoutVars>
          <dgm:chMax val="0"/>
          <dgm:chPref val="0"/>
        </dgm:presLayoutVars>
      </dgm:prSet>
      <dgm:spPr/>
    </dgm:pt>
    <dgm:pt modelId="{FD851CCE-881F-4F4B-B077-317385D22A09}" type="pres">
      <dgm:prSet presAssocID="{529BAB68-ACAF-4B78-9BF4-28845CB5B804}" presName="childComposite" presStyleCnt="0">
        <dgm:presLayoutVars>
          <dgm:chMax val="0"/>
          <dgm:chPref val="0"/>
        </dgm:presLayoutVars>
      </dgm:prSet>
      <dgm:spPr/>
    </dgm:pt>
    <dgm:pt modelId="{0030AC4C-D001-4680-881E-8ABC7965B29D}" type="pres">
      <dgm:prSet presAssocID="{529BAB68-ACAF-4B78-9BF4-28845CB5B804}" presName="ChildAccent" presStyleLbl="solidFgAcc1" presStyleIdx="0" presStyleCnt="3"/>
      <dgm:spPr>
        <a:solidFill>
          <a:schemeClr val="bg1">
            <a:lumMod val="85000"/>
          </a:schemeClr>
        </a:solidFill>
        <a:ln>
          <a:noFill/>
        </a:ln>
      </dgm:spPr>
    </dgm:pt>
    <dgm:pt modelId="{2DFFF61D-3240-4E96-9498-2BA5E8BB9C8E}" type="pres">
      <dgm:prSet presAssocID="{529BAB68-ACAF-4B78-9BF4-28845CB5B804}" presName="Child" presStyleLbl="revTx" presStyleIdx="1" presStyleCnt="4">
        <dgm:presLayoutVars>
          <dgm:chMax val="0"/>
          <dgm:chPref val="0"/>
          <dgm:bulletEnabled val="1"/>
        </dgm:presLayoutVars>
      </dgm:prSet>
      <dgm:spPr/>
    </dgm:pt>
    <dgm:pt modelId="{EE71528D-6F57-4D93-A917-95FB5024288E}" type="pres">
      <dgm:prSet presAssocID="{4C37678B-EB33-41D4-91A2-49E02F681252}" presName="childComposite" presStyleCnt="0">
        <dgm:presLayoutVars>
          <dgm:chMax val="0"/>
          <dgm:chPref val="0"/>
        </dgm:presLayoutVars>
      </dgm:prSet>
      <dgm:spPr/>
    </dgm:pt>
    <dgm:pt modelId="{F274116A-2AB6-4321-B8DE-99622BBAFC82}" type="pres">
      <dgm:prSet presAssocID="{4C37678B-EB33-41D4-91A2-49E02F681252}" presName="ChildAccent" presStyleLbl="solidFgAcc1" presStyleIdx="1" presStyleCnt="3"/>
      <dgm:spPr>
        <a:ln>
          <a:solidFill>
            <a:schemeClr val="accent1"/>
          </a:solidFill>
        </a:ln>
      </dgm:spPr>
    </dgm:pt>
    <dgm:pt modelId="{29654419-6D3E-4412-B638-5945B1AE62A7}" type="pres">
      <dgm:prSet presAssocID="{4C37678B-EB33-41D4-91A2-49E02F681252}" presName="Child" presStyleLbl="revTx" presStyleIdx="2" presStyleCnt="4">
        <dgm:presLayoutVars>
          <dgm:chMax val="0"/>
          <dgm:chPref val="0"/>
          <dgm:bulletEnabled val="1"/>
        </dgm:presLayoutVars>
      </dgm:prSet>
      <dgm:spPr/>
    </dgm:pt>
    <dgm:pt modelId="{22F83AD2-91B8-4CD2-BF4D-486A65EBC67A}" type="pres">
      <dgm:prSet presAssocID="{464E05CE-DF11-457D-8EDD-776BEC986DAD}" presName="childComposite" presStyleCnt="0">
        <dgm:presLayoutVars>
          <dgm:chMax val="0"/>
          <dgm:chPref val="0"/>
        </dgm:presLayoutVars>
      </dgm:prSet>
      <dgm:spPr/>
    </dgm:pt>
    <dgm:pt modelId="{5F3A95F9-F6DA-401C-BC49-DEF268E70789}" type="pres">
      <dgm:prSet presAssocID="{464E05CE-DF11-457D-8EDD-776BEC986DAD}" presName="ChildAccent" presStyleLbl="solidFgAcc1" presStyleIdx="2" presStyleCnt="3"/>
      <dgm:spPr>
        <a:noFill/>
        <a:ln>
          <a:solidFill>
            <a:schemeClr val="accent6"/>
          </a:solidFill>
        </a:ln>
      </dgm:spPr>
    </dgm:pt>
    <dgm:pt modelId="{2DE4D0C0-EA73-4E9A-A762-E683BDC7F5C1}" type="pres">
      <dgm:prSet presAssocID="{464E05CE-DF11-457D-8EDD-776BEC986DAD}" presName="Child" presStyleLbl="revTx" presStyleIdx="3" presStyleCnt="4">
        <dgm:presLayoutVars>
          <dgm:chMax val="0"/>
          <dgm:chPref val="0"/>
          <dgm:bulletEnabled val="1"/>
        </dgm:presLayoutVars>
      </dgm:prSet>
      <dgm:spPr/>
    </dgm:pt>
  </dgm:ptLst>
  <dgm:cxnLst>
    <dgm:cxn modelId="{77459A05-1DAC-42A7-8606-04315657D771}" srcId="{F956FE7D-641B-4B4C-BDBB-4EF16CD2347C}" destId="{529BAB68-ACAF-4B78-9BF4-28845CB5B804}" srcOrd="0" destOrd="0" parTransId="{5CB81D2E-096E-4A88-992A-D3FA96D7008A}" sibTransId="{DF5DFCB1-7D88-4AAB-A7CD-23C60A43DE33}"/>
    <dgm:cxn modelId="{4632D242-1229-4B96-9149-B799F3EDCAD9}" type="presOf" srcId="{4C37678B-EB33-41D4-91A2-49E02F681252}" destId="{29654419-6D3E-4412-B638-5945B1AE62A7}" srcOrd="0" destOrd="0" presId="urn:microsoft.com/office/officeart/2008/layout/SquareAccentList"/>
    <dgm:cxn modelId="{8E98D280-0B79-4809-8341-E38136276F5B}" srcId="{85DF48AD-3C42-44F7-A8E3-9C41AEEB81C6}" destId="{F956FE7D-641B-4B4C-BDBB-4EF16CD2347C}" srcOrd="0" destOrd="0" parTransId="{C2A2F134-F271-4799-A700-0601456E8D4D}" sibTransId="{DAE70124-34FC-4AF4-9DC5-EAB280EF47EA}"/>
    <dgm:cxn modelId="{EE25AF93-A5BA-464D-B217-2FDB8862D0A9}" srcId="{F956FE7D-641B-4B4C-BDBB-4EF16CD2347C}" destId="{4C37678B-EB33-41D4-91A2-49E02F681252}" srcOrd="1" destOrd="0" parTransId="{4CB574F2-132E-40D7-B671-5BBD5DB93F8E}" sibTransId="{CE9B6B8B-2FE1-4D57-9923-6015E2640488}"/>
    <dgm:cxn modelId="{3D11D6A5-57DD-47EE-A0F3-217741B38610}" type="presOf" srcId="{464E05CE-DF11-457D-8EDD-776BEC986DAD}" destId="{2DE4D0C0-EA73-4E9A-A762-E683BDC7F5C1}" srcOrd="0" destOrd="0" presId="urn:microsoft.com/office/officeart/2008/layout/SquareAccentList"/>
    <dgm:cxn modelId="{87D239AD-C9B8-4C7B-ABBC-6D1735244582}" srcId="{F956FE7D-641B-4B4C-BDBB-4EF16CD2347C}" destId="{464E05CE-DF11-457D-8EDD-776BEC986DAD}" srcOrd="2" destOrd="0" parTransId="{F220122D-0446-4117-A746-9620135D8527}" sibTransId="{E94159FC-63B8-44B3-BA2E-690B9EA8F5E4}"/>
    <dgm:cxn modelId="{5AF765B8-1754-46EE-9D2F-833D565AAF08}" type="presOf" srcId="{529BAB68-ACAF-4B78-9BF4-28845CB5B804}" destId="{2DFFF61D-3240-4E96-9498-2BA5E8BB9C8E}" srcOrd="0" destOrd="0" presId="urn:microsoft.com/office/officeart/2008/layout/SquareAccentList"/>
    <dgm:cxn modelId="{6235F7CD-175C-4536-B5B8-75B0963FE82D}" type="presOf" srcId="{F956FE7D-641B-4B4C-BDBB-4EF16CD2347C}" destId="{DE8D65E4-D6C4-4F9A-A731-2DF280016DDA}" srcOrd="0" destOrd="0" presId="urn:microsoft.com/office/officeart/2008/layout/SquareAccentList"/>
    <dgm:cxn modelId="{705519D3-B751-4045-AF37-C71D37E6D3F3}" type="presOf" srcId="{85DF48AD-3C42-44F7-A8E3-9C41AEEB81C6}" destId="{6F985DA8-8309-47BB-8D48-D4FC128CB7FA}" srcOrd="0" destOrd="0" presId="urn:microsoft.com/office/officeart/2008/layout/SquareAccentList"/>
    <dgm:cxn modelId="{3BDC8875-1E75-4982-8F2D-C9B2802F4C53}" type="presParOf" srcId="{6F985DA8-8309-47BB-8D48-D4FC128CB7FA}" destId="{CBDA8799-BA63-404F-912E-718CA1A616B0}" srcOrd="0" destOrd="0" presId="urn:microsoft.com/office/officeart/2008/layout/SquareAccentList"/>
    <dgm:cxn modelId="{F0F35DF2-1BBA-40C5-BBF5-C376D4EB5629}" type="presParOf" srcId="{CBDA8799-BA63-404F-912E-718CA1A616B0}" destId="{A745EE05-EE5F-4D92-AC48-8B88E429BBA4}" srcOrd="0" destOrd="0" presId="urn:microsoft.com/office/officeart/2008/layout/SquareAccentList"/>
    <dgm:cxn modelId="{36585551-E250-4DCF-9EDA-77150848F5D1}" type="presParOf" srcId="{A745EE05-EE5F-4D92-AC48-8B88E429BBA4}" destId="{EC723EB6-2A13-40E2-B9CD-FE11328B33E4}" srcOrd="0" destOrd="0" presId="urn:microsoft.com/office/officeart/2008/layout/SquareAccentList"/>
    <dgm:cxn modelId="{83B4238F-C4B3-4C61-ABC6-A829590EC053}" type="presParOf" srcId="{A745EE05-EE5F-4D92-AC48-8B88E429BBA4}" destId="{1A412DD7-0EE0-4BB0-B3A8-2602A3D14084}" srcOrd="1" destOrd="0" presId="urn:microsoft.com/office/officeart/2008/layout/SquareAccentList"/>
    <dgm:cxn modelId="{A1BF34CC-80FF-4E3D-940E-3DC7506D3DCA}" type="presParOf" srcId="{A745EE05-EE5F-4D92-AC48-8B88E429BBA4}" destId="{DE8D65E4-D6C4-4F9A-A731-2DF280016DDA}" srcOrd="2" destOrd="0" presId="urn:microsoft.com/office/officeart/2008/layout/SquareAccentList"/>
    <dgm:cxn modelId="{5E288159-A349-400F-A844-EC37B58BE2B5}" type="presParOf" srcId="{CBDA8799-BA63-404F-912E-718CA1A616B0}" destId="{857C03FE-2889-4184-8373-38F7AE54C381}" srcOrd="1" destOrd="0" presId="urn:microsoft.com/office/officeart/2008/layout/SquareAccentList"/>
    <dgm:cxn modelId="{51BB3DB5-2A16-4E8A-BDD0-3F2A8CD47828}" type="presParOf" srcId="{857C03FE-2889-4184-8373-38F7AE54C381}" destId="{FD851CCE-881F-4F4B-B077-317385D22A09}" srcOrd="0" destOrd="0" presId="urn:microsoft.com/office/officeart/2008/layout/SquareAccentList"/>
    <dgm:cxn modelId="{938B59A1-9FAC-4ACE-983A-AB4A9B68EDED}" type="presParOf" srcId="{FD851CCE-881F-4F4B-B077-317385D22A09}" destId="{0030AC4C-D001-4680-881E-8ABC7965B29D}" srcOrd="0" destOrd="0" presId="urn:microsoft.com/office/officeart/2008/layout/SquareAccentList"/>
    <dgm:cxn modelId="{67A48A6C-364D-4C03-BF6C-399E7E9DF020}" type="presParOf" srcId="{FD851CCE-881F-4F4B-B077-317385D22A09}" destId="{2DFFF61D-3240-4E96-9498-2BA5E8BB9C8E}" srcOrd="1" destOrd="0" presId="urn:microsoft.com/office/officeart/2008/layout/SquareAccentList"/>
    <dgm:cxn modelId="{2165BC59-9B1A-4552-875A-E2726BA43EA6}" type="presParOf" srcId="{857C03FE-2889-4184-8373-38F7AE54C381}" destId="{EE71528D-6F57-4D93-A917-95FB5024288E}" srcOrd="1" destOrd="0" presId="urn:microsoft.com/office/officeart/2008/layout/SquareAccentList"/>
    <dgm:cxn modelId="{C455171B-2563-4E23-AB24-E53B12BE0A1C}" type="presParOf" srcId="{EE71528D-6F57-4D93-A917-95FB5024288E}" destId="{F274116A-2AB6-4321-B8DE-99622BBAFC82}" srcOrd="0" destOrd="0" presId="urn:microsoft.com/office/officeart/2008/layout/SquareAccentList"/>
    <dgm:cxn modelId="{A9AE5C43-7ECE-4D81-AAEA-CE312FD84880}" type="presParOf" srcId="{EE71528D-6F57-4D93-A917-95FB5024288E}" destId="{29654419-6D3E-4412-B638-5945B1AE62A7}" srcOrd="1" destOrd="0" presId="urn:microsoft.com/office/officeart/2008/layout/SquareAccentList"/>
    <dgm:cxn modelId="{A3A72D0D-9FD6-4271-AFB5-02A32FE4ADD0}" type="presParOf" srcId="{857C03FE-2889-4184-8373-38F7AE54C381}" destId="{22F83AD2-91B8-4CD2-BF4D-486A65EBC67A}" srcOrd="2" destOrd="0" presId="urn:microsoft.com/office/officeart/2008/layout/SquareAccentList"/>
    <dgm:cxn modelId="{FE7919E5-6712-4DCA-BF9B-A4A7E79022AB}" type="presParOf" srcId="{22F83AD2-91B8-4CD2-BF4D-486A65EBC67A}" destId="{5F3A95F9-F6DA-401C-BC49-DEF268E70789}" srcOrd="0" destOrd="0" presId="urn:microsoft.com/office/officeart/2008/layout/SquareAccentList"/>
    <dgm:cxn modelId="{86C74305-0329-471F-A988-7582F8666CBB}" type="presParOf" srcId="{22F83AD2-91B8-4CD2-BF4D-486A65EBC67A}" destId="{2DE4D0C0-EA73-4E9A-A762-E683BDC7F5C1}"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DF48AD-3C42-44F7-A8E3-9C41AEEB81C6}" type="doc">
      <dgm:prSet loTypeId="urn:microsoft.com/office/officeart/2008/layout/SquareAccentList" loCatId="list" qsTypeId="urn:microsoft.com/office/officeart/2005/8/quickstyle/simple1" qsCatId="simple" csTypeId="urn:microsoft.com/office/officeart/2005/8/colors/colorful5" csCatId="colorful" phldr="1"/>
      <dgm:spPr/>
      <dgm:t>
        <a:bodyPr/>
        <a:lstStyle/>
        <a:p>
          <a:endParaRPr lang="en-US"/>
        </a:p>
      </dgm:t>
    </dgm:pt>
    <dgm:pt modelId="{F956FE7D-641B-4B4C-BDBB-4EF16CD2347C}">
      <dgm:prSet phldrT="[Text]"/>
      <dgm:spPr/>
      <dgm:t>
        <a:bodyPr/>
        <a:lstStyle/>
        <a:p>
          <a:r>
            <a:rPr lang="en-US" dirty="0"/>
            <a:t>A region appears serializable if:</a:t>
          </a:r>
        </a:p>
      </dgm:t>
    </dgm:pt>
    <dgm:pt modelId="{C2A2F134-F271-4799-A700-0601456E8D4D}" type="parTrans" cxnId="{8E98D280-0B79-4809-8341-E38136276F5B}">
      <dgm:prSet/>
      <dgm:spPr/>
      <dgm:t>
        <a:bodyPr/>
        <a:lstStyle/>
        <a:p>
          <a:endParaRPr lang="en-US"/>
        </a:p>
      </dgm:t>
    </dgm:pt>
    <dgm:pt modelId="{DAE70124-34FC-4AF4-9DC5-EAB280EF47EA}" type="sibTrans" cxnId="{8E98D280-0B79-4809-8341-E38136276F5B}">
      <dgm:prSet/>
      <dgm:spPr/>
      <dgm:t>
        <a:bodyPr/>
        <a:lstStyle/>
        <a:p>
          <a:endParaRPr lang="en-US"/>
        </a:p>
      </dgm:t>
    </dgm:pt>
    <dgm:pt modelId="{529BAB68-ACAF-4B78-9BF4-28845CB5B804}">
      <dgm:prSet phldrT="[Text]" custT="1"/>
      <dgm:spPr/>
      <dgm:t>
        <a:bodyPr/>
        <a:lstStyle/>
        <a:p>
          <a:r>
            <a:rPr lang="en-US" sz="2000" dirty="0"/>
            <a:t>There were no conflicts</a:t>
          </a:r>
        </a:p>
      </dgm:t>
    </dgm:pt>
    <dgm:pt modelId="{5CB81D2E-096E-4A88-992A-D3FA96D7008A}" type="parTrans" cxnId="{77459A05-1DAC-42A7-8606-04315657D771}">
      <dgm:prSet/>
      <dgm:spPr/>
      <dgm:t>
        <a:bodyPr/>
        <a:lstStyle/>
        <a:p>
          <a:endParaRPr lang="en-US"/>
        </a:p>
      </dgm:t>
    </dgm:pt>
    <dgm:pt modelId="{DF5DFCB1-7D88-4AAB-A7CD-23C60A43DE33}" type="sibTrans" cxnId="{77459A05-1DAC-42A7-8606-04315657D771}">
      <dgm:prSet/>
      <dgm:spPr/>
      <dgm:t>
        <a:bodyPr/>
        <a:lstStyle/>
        <a:p>
          <a:endParaRPr lang="en-US"/>
        </a:p>
      </dgm:t>
    </dgm:pt>
    <dgm:pt modelId="{4C37678B-EB33-41D4-91A2-49E02F681252}">
      <dgm:prSet phldrT="[Text]" custT="1"/>
      <dgm:spPr/>
      <dgm:t>
        <a:bodyPr/>
        <a:lstStyle/>
        <a:p>
          <a:r>
            <a:rPr lang="en-US" sz="2000" dirty="0"/>
            <a:t>Writes appear atomic</a:t>
          </a:r>
        </a:p>
      </dgm:t>
    </dgm:pt>
    <dgm:pt modelId="{4CB574F2-132E-40D7-B671-5BBD5DB93F8E}" type="parTrans" cxnId="{EE25AF93-A5BA-464D-B217-2FDB8862D0A9}">
      <dgm:prSet/>
      <dgm:spPr/>
      <dgm:t>
        <a:bodyPr/>
        <a:lstStyle/>
        <a:p>
          <a:endParaRPr lang="en-US"/>
        </a:p>
      </dgm:t>
    </dgm:pt>
    <dgm:pt modelId="{CE9B6B8B-2FE1-4D57-9923-6015E2640488}" type="sibTrans" cxnId="{EE25AF93-A5BA-464D-B217-2FDB8862D0A9}">
      <dgm:prSet/>
      <dgm:spPr/>
      <dgm:t>
        <a:bodyPr/>
        <a:lstStyle/>
        <a:p>
          <a:endParaRPr lang="en-US"/>
        </a:p>
      </dgm:t>
    </dgm:pt>
    <dgm:pt modelId="{464E05CE-DF11-457D-8EDD-776BEC986DAD}">
      <dgm:prSet phldrT="[Text]" custT="1"/>
      <dgm:spPr/>
      <dgm:t>
        <a:bodyPr/>
        <a:lstStyle/>
        <a:p>
          <a:r>
            <a:rPr lang="en-US" sz="2000" dirty="0"/>
            <a:t>Values read are consistent</a:t>
          </a:r>
        </a:p>
      </dgm:t>
    </dgm:pt>
    <dgm:pt modelId="{F220122D-0446-4117-A746-9620135D8527}" type="parTrans" cxnId="{87D239AD-C9B8-4C7B-ABBC-6D1735244582}">
      <dgm:prSet/>
      <dgm:spPr/>
      <dgm:t>
        <a:bodyPr/>
        <a:lstStyle/>
        <a:p>
          <a:endParaRPr lang="en-US"/>
        </a:p>
      </dgm:t>
    </dgm:pt>
    <dgm:pt modelId="{E94159FC-63B8-44B3-BA2E-690B9EA8F5E4}" type="sibTrans" cxnId="{87D239AD-C9B8-4C7B-ABBC-6D1735244582}">
      <dgm:prSet/>
      <dgm:spPr/>
      <dgm:t>
        <a:bodyPr/>
        <a:lstStyle/>
        <a:p>
          <a:endParaRPr lang="en-US"/>
        </a:p>
      </dgm:t>
    </dgm:pt>
    <dgm:pt modelId="{6F985DA8-8309-47BB-8D48-D4FC128CB7FA}" type="pres">
      <dgm:prSet presAssocID="{85DF48AD-3C42-44F7-A8E3-9C41AEEB81C6}" presName="layout" presStyleCnt="0">
        <dgm:presLayoutVars>
          <dgm:chMax/>
          <dgm:chPref/>
          <dgm:dir/>
          <dgm:resizeHandles/>
        </dgm:presLayoutVars>
      </dgm:prSet>
      <dgm:spPr/>
    </dgm:pt>
    <dgm:pt modelId="{CBDA8799-BA63-404F-912E-718CA1A616B0}" type="pres">
      <dgm:prSet presAssocID="{F956FE7D-641B-4B4C-BDBB-4EF16CD2347C}" presName="root" presStyleCnt="0">
        <dgm:presLayoutVars>
          <dgm:chMax/>
          <dgm:chPref/>
        </dgm:presLayoutVars>
      </dgm:prSet>
      <dgm:spPr/>
    </dgm:pt>
    <dgm:pt modelId="{A745EE05-EE5F-4D92-AC48-8B88E429BBA4}" type="pres">
      <dgm:prSet presAssocID="{F956FE7D-641B-4B4C-BDBB-4EF16CD2347C}" presName="rootComposite" presStyleCnt="0">
        <dgm:presLayoutVars/>
      </dgm:prSet>
      <dgm:spPr/>
    </dgm:pt>
    <dgm:pt modelId="{EC723EB6-2A13-40E2-B9CD-FE11328B33E4}" type="pres">
      <dgm:prSet presAssocID="{F956FE7D-641B-4B4C-BDBB-4EF16CD2347C}" presName="ParentAccent" presStyleLbl="alignNode1" presStyleIdx="0" presStyleCnt="1"/>
      <dgm:spPr>
        <a:noFill/>
        <a:ln>
          <a:noFill/>
        </a:ln>
      </dgm:spPr>
    </dgm:pt>
    <dgm:pt modelId="{1A412DD7-0EE0-4BB0-B3A8-2602A3D14084}" type="pres">
      <dgm:prSet presAssocID="{F956FE7D-641B-4B4C-BDBB-4EF16CD2347C}" presName="ParentSmallAccent" presStyleLbl="fgAcc1" presStyleIdx="0" presStyleCnt="1"/>
      <dgm:spPr>
        <a:ln>
          <a:noFill/>
        </a:ln>
      </dgm:spPr>
    </dgm:pt>
    <dgm:pt modelId="{DE8D65E4-D6C4-4F9A-A731-2DF280016DDA}" type="pres">
      <dgm:prSet presAssocID="{F956FE7D-641B-4B4C-BDBB-4EF16CD2347C}" presName="Parent" presStyleLbl="revTx" presStyleIdx="0" presStyleCnt="4" custScaleX="112192">
        <dgm:presLayoutVars>
          <dgm:chMax/>
          <dgm:chPref val="4"/>
          <dgm:bulletEnabled val="1"/>
        </dgm:presLayoutVars>
      </dgm:prSet>
      <dgm:spPr/>
    </dgm:pt>
    <dgm:pt modelId="{857C03FE-2889-4184-8373-38F7AE54C381}" type="pres">
      <dgm:prSet presAssocID="{F956FE7D-641B-4B4C-BDBB-4EF16CD2347C}" presName="childShape" presStyleCnt="0">
        <dgm:presLayoutVars>
          <dgm:chMax val="0"/>
          <dgm:chPref val="0"/>
        </dgm:presLayoutVars>
      </dgm:prSet>
      <dgm:spPr/>
    </dgm:pt>
    <dgm:pt modelId="{FD851CCE-881F-4F4B-B077-317385D22A09}" type="pres">
      <dgm:prSet presAssocID="{529BAB68-ACAF-4B78-9BF4-28845CB5B804}" presName="childComposite" presStyleCnt="0">
        <dgm:presLayoutVars>
          <dgm:chMax val="0"/>
          <dgm:chPref val="0"/>
        </dgm:presLayoutVars>
      </dgm:prSet>
      <dgm:spPr/>
    </dgm:pt>
    <dgm:pt modelId="{0030AC4C-D001-4680-881E-8ABC7965B29D}" type="pres">
      <dgm:prSet presAssocID="{529BAB68-ACAF-4B78-9BF4-28845CB5B804}" presName="ChildAccent" presStyleLbl="solidFgAcc1" presStyleIdx="0" presStyleCnt="3"/>
      <dgm:spPr>
        <a:solidFill>
          <a:schemeClr val="bg1">
            <a:lumMod val="85000"/>
          </a:schemeClr>
        </a:solidFill>
        <a:ln>
          <a:noFill/>
        </a:ln>
      </dgm:spPr>
    </dgm:pt>
    <dgm:pt modelId="{2DFFF61D-3240-4E96-9498-2BA5E8BB9C8E}" type="pres">
      <dgm:prSet presAssocID="{529BAB68-ACAF-4B78-9BF4-28845CB5B804}" presName="Child" presStyleLbl="revTx" presStyleIdx="1" presStyleCnt="4">
        <dgm:presLayoutVars>
          <dgm:chMax val="0"/>
          <dgm:chPref val="0"/>
          <dgm:bulletEnabled val="1"/>
        </dgm:presLayoutVars>
      </dgm:prSet>
      <dgm:spPr/>
    </dgm:pt>
    <dgm:pt modelId="{EE71528D-6F57-4D93-A917-95FB5024288E}" type="pres">
      <dgm:prSet presAssocID="{4C37678B-EB33-41D4-91A2-49E02F681252}" presName="childComposite" presStyleCnt="0">
        <dgm:presLayoutVars>
          <dgm:chMax val="0"/>
          <dgm:chPref val="0"/>
        </dgm:presLayoutVars>
      </dgm:prSet>
      <dgm:spPr/>
    </dgm:pt>
    <dgm:pt modelId="{F274116A-2AB6-4321-B8DE-99622BBAFC82}" type="pres">
      <dgm:prSet presAssocID="{4C37678B-EB33-41D4-91A2-49E02F681252}" presName="ChildAccent" presStyleLbl="solidFgAcc1" presStyleIdx="1" presStyleCnt="3"/>
      <dgm:spPr>
        <a:solidFill>
          <a:schemeClr val="accent1"/>
        </a:solidFill>
        <a:ln>
          <a:solidFill>
            <a:schemeClr val="accent1"/>
          </a:solidFill>
        </a:ln>
      </dgm:spPr>
    </dgm:pt>
    <dgm:pt modelId="{29654419-6D3E-4412-B638-5945B1AE62A7}" type="pres">
      <dgm:prSet presAssocID="{4C37678B-EB33-41D4-91A2-49E02F681252}" presName="Child" presStyleLbl="revTx" presStyleIdx="2" presStyleCnt="4">
        <dgm:presLayoutVars>
          <dgm:chMax val="0"/>
          <dgm:chPref val="0"/>
          <dgm:bulletEnabled val="1"/>
        </dgm:presLayoutVars>
      </dgm:prSet>
      <dgm:spPr/>
    </dgm:pt>
    <dgm:pt modelId="{22F83AD2-91B8-4CD2-BF4D-486A65EBC67A}" type="pres">
      <dgm:prSet presAssocID="{464E05CE-DF11-457D-8EDD-776BEC986DAD}" presName="childComposite" presStyleCnt="0">
        <dgm:presLayoutVars>
          <dgm:chMax val="0"/>
          <dgm:chPref val="0"/>
        </dgm:presLayoutVars>
      </dgm:prSet>
      <dgm:spPr/>
    </dgm:pt>
    <dgm:pt modelId="{5F3A95F9-F6DA-401C-BC49-DEF268E70789}" type="pres">
      <dgm:prSet presAssocID="{464E05CE-DF11-457D-8EDD-776BEC986DAD}" presName="ChildAccent" presStyleLbl="solidFgAcc1" presStyleIdx="2" presStyleCnt="3"/>
      <dgm:spPr>
        <a:noFill/>
        <a:ln>
          <a:solidFill>
            <a:schemeClr val="accent6"/>
          </a:solidFill>
        </a:ln>
      </dgm:spPr>
    </dgm:pt>
    <dgm:pt modelId="{2DE4D0C0-EA73-4E9A-A762-E683BDC7F5C1}" type="pres">
      <dgm:prSet presAssocID="{464E05CE-DF11-457D-8EDD-776BEC986DAD}" presName="Child" presStyleLbl="revTx" presStyleIdx="3" presStyleCnt="4">
        <dgm:presLayoutVars>
          <dgm:chMax val="0"/>
          <dgm:chPref val="0"/>
          <dgm:bulletEnabled val="1"/>
        </dgm:presLayoutVars>
      </dgm:prSet>
      <dgm:spPr/>
    </dgm:pt>
  </dgm:ptLst>
  <dgm:cxnLst>
    <dgm:cxn modelId="{77459A05-1DAC-42A7-8606-04315657D771}" srcId="{F956FE7D-641B-4B4C-BDBB-4EF16CD2347C}" destId="{529BAB68-ACAF-4B78-9BF4-28845CB5B804}" srcOrd="0" destOrd="0" parTransId="{5CB81D2E-096E-4A88-992A-D3FA96D7008A}" sibTransId="{DF5DFCB1-7D88-4AAB-A7CD-23C60A43DE33}"/>
    <dgm:cxn modelId="{4632D242-1229-4B96-9149-B799F3EDCAD9}" type="presOf" srcId="{4C37678B-EB33-41D4-91A2-49E02F681252}" destId="{29654419-6D3E-4412-B638-5945B1AE62A7}" srcOrd="0" destOrd="0" presId="urn:microsoft.com/office/officeart/2008/layout/SquareAccentList"/>
    <dgm:cxn modelId="{8E98D280-0B79-4809-8341-E38136276F5B}" srcId="{85DF48AD-3C42-44F7-A8E3-9C41AEEB81C6}" destId="{F956FE7D-641B-4B4C-BDBB-4EF16CD2347C}" srcOrd="0" destOrd="0" parTransId="{C2A2F134-F271-4799-A700-0601456E8D4D}" sibTransId="{DAE70124-34FC-4AF4-9DC5-EAB280EF47EA}"/>
    <dgm:cxn modelId="{EE25AF93-A5BA-464D-B217-2FDB8862D0A9}" srcId="{F956FE7D-641B-4B4C-BDBB-4EF16CD2347C}" destId="{4C37678B-EB33-41D4-91A2-49E02F681252}" srcOrd="1" destOrd="0" parTransId="{4CB574F2-132E-40D7-B671-5BBD5DB93F8E}" sibTransId="{CE9B6B8B-2FE1-4D57-9923-6015E2640488}"/>
    <dgm:cxn modelId="{3D11D6A5-57DD-47EE-A0F3-217741B38610}" type="presOf" srcId="{464E05CE-DF11-457D-8EDD-776BEC986DAD}" destId="{2DE4D0C0-EA73-4E9A-A762-E683BDC7F5C1}" srcOrd="0" destOrd="0" presId="urn:microsoft.com/office/officeart/2008/layout/SquareAccentList"/>
    <dgm:cxn modelId="{87D239AD-C9B8-4C7B-ABBC-6D1735244582}" srcId="{F956FE7D-641B-4B4C-BDBB-4EF16CD2347C}" destId="{464E05CE-DF11-457D-8EDD-776BEC986DAD}" srcOrd="2" destOrd="0" parTransId="{F220122D-0446-4117-A746-9620135D8527}" sibTransId="{E94159FC-63B8-44B3-BA2E-690B9EA8F5E4}"/>
    <dgm:cxn modelId="{5AF765B8-1754-46EE-9D2F-833D565AAF08}" type="presOf" srcId="{529BAB68-ACAF-4B78-9BF4-28845CB5B804}" destId="{2DFFF61D-3240-4E96-9498-2BA5E8BB9C8E}" srcOrd="0" destOrd="0" presId="urn:microsoft.com/office/officeart/2008/layout/SquareAccentList"/>
    <dgm:cxn modelId="{6235F7CD-175C-4536-B5B8-75B0963FE82D}" type="presOf" srcId="{F956FE7D-641B-4B4C-BDBB-4EF16CD2347C}" destId="{DE8D65E4-D6C4-4F9A-A731-2DF280016DDA}" srcOrd="0" destOrd="0" presId="urn:microsoft.com/office/officeart/2008/layout/SquareAccentList"/>
    <dgm:cxn modelId="{705519D3-B751-4045-AF37-C71D37E6D3F3}" type="presOf" srcId="{85DF48AD-3C42-44F7-A8E3-9C41AEEB81C6}" destId="{6F985DA8-8309-47BB-8D48-D4FC128CB7FA}" srcOrd="0" destOrd="0" presId="urn:microsoft.com/office/officeart/2008/layout/SquareAccentList"/>
    <dgm:cxn modelId="{3BDC8875-1E75-4982-8F2D-C9B2802F4C53}" type="presParOf" srcId="{6F985DA8-8309-47BB-8D48-D4FC128CB7FA}" destId="{CBDA8799-BA63-404F-912E-718CA1A616B0}" srcOrd="0" destOrd="0" presId="urn:microsoft.com/office/officeart/2008/layout/SquareAccentList"/>
    <dgm:cxn modelId="{F0F35DF2-1BBA-40C5-BBF5-C376D4EB5629}" type="presParOf" srcId="{CBDA8799-BA63-404F-912E-718CA1A616B0}" destId="{A745EE05-EE5F-4D92-AC48-8B88E429BBA4}" srcOrd="0" destOrd="0" presId="urn:microsoft.com/office/officeart/2008/layout/SquareAccentList"/>
    <dgm:cxn modelId="{36585551-E250-4DCF-9EDA-77150848F5D1}" type="presParOf" srcId="{A745EE05-EE5F-4D92-AC48-8B88E429BBA4}" destId="{EC723EB6-2A13-40E2-B9CD-FE11328B33E4}" srcOrd="0" destOrd="0" presId="urn:microsoft.com/office/officeart/2008/layout/SquareAccentList"/>
    <dgm:cxn modelId="{83B4238F-C4B3-4C61-ABC6-A829590EC053}" type="presParOf" srcId="{A745EE05-EE5F-4D92-AC48-8B88E429BBA4}" destId="{1A412DD7-0EE0-4BB0-B3A8-2602A3D14084}" srcOrd="1" destOrd="0" presId="urn:microsoft.com/office/officeart/2008/layout/SquareAccentList"/>
    <dgm:cxn modelId="{A1BF34CC-80FF-4E3D-940E-3DC7506D3DCA}" type="presParOf" srcId="{A745EE05-EE5F-4D92-AC48-8B88E429BBA4}" destId="{DE8D65E4-D6C4-4F9A-A731-2DF280016DDA}" srcOrd="2" destOrd="0" presId="urn:microsoft.com/office/officeart/2008/layout/SquareAccentList"/>
    <dgm:cxn modelId="{5E288159-A349-400F-A844-EC37B58BE2B5}" type="presParOf" srcId="{CBDA8799-BA63-404F-912E-718CA1A616B0}" destId="{857C03FE-2889-4184-8373-38F7AE54C381}" srcOrd="1" destOrd="0" presId="urn:microsoft.com/office/officeart/2008/layout/SquareAccentList"/>
    <dgm:cxn modelId="{51BB3DB5-2A16-4E8A-BDD0-3F2A8CD47828}" type="presParOf" srcId="{857C03FE-2889-4184-8373-38F7AE54C381}" destId="{FD851CCE-881F-4F4B-B077-317385D22A09}" srcOrd="0" destOrd="0" presId="urn:microsoft.com/office/officeart/2008/layout/SquareAccentList"/>
    <dgm:cxn modelId="{938B59A1-9FAC-4ACE-983A-AB4A9B68EDED}" type="presParOf" srcId="{FD851CCE-881F-4F4B-B077-317385D22A09}" destId="{0030AC4C-D001-4680-881E-8ABC7965B29D}" srcOrd="0" destOrd="0" presId="urn:microsoft.com/office/officeart/2008/layout/SquareAccentList"/>
    <dgm:cxn modelId="{67A48A6C-364D-4C03-BF6C-399E7E9DF020}" type="presParOf" srcId="{FD851CCE-881F-4F4B-B077-317385D22A09}" destId="{2DFFF61D-3240-4E96-9498-2BA5E8BB9C8E}" srcOrd="1" destOrd="0" presId="urn:microsoft.com/office/officeart/2008/layout/SquareAccentList"/>
    <dgm:cxn modelId="{2165BC59-9B1A-4552-875A-E2726BA43EA6}" type="presParOf" srcId="{857C03FE-2889-4184-8373-38F7AE54C381}" destId="{EE71528D-6F57-4D93-A917-95FB5024288E}" srcOrd="1" destOrd="0" presId="urn:microsoft.com/office/officeart/2008/layout/SquareAccentList"/>
    <dgm:cxn modelId="{C455171B-2563-4E23-AB24-E53B12BE0A1C}" type="presParOf" srcId="{EE71528D-6F57-4D93-A917-95FB5024288E}" destId="{F274116A-2AB6-4321-B8DE-99622BBAFC82}" srcOrd="0" destOrd="0" presId="urn:microsoft.com/office/officeart/2008/layout/SquareAccentList"/>
    <dgm:cxn modelId="{A9AE5C43-7ECE-4D81-AAEA-CE312FD84880}" type="presParOf" srcId="{EE71528D-6F57-4D93-A917-95FB5024288E}" destId="{29654419-6D3E-4412-B638-5945B1AE62A7}" srcOrd="1" destOrd="0" presId="urn:microsoft.com/office/officeart/2008/layout/SquareAccentList"/>
    <dgm:cxn modelId="{A3A72D0D-9FD6-4271-AFB5-02A32FE4ADD0}" type="presParOf" srcId="{857C03FE-2889-4184-8373-38F7AE54C381}" destId="{22F83AD2-91B8-4CD2-BF4D-486A65EBC67A}" srcOrd="2" destOrd="0" presId="urn:microsoft.com/office/officeart/2008/layout/SquareAccentList"/>
    <dgm:cxn modelId="{FE7919E5-6712-4DCA-BF9B-A4A7E79022AB}" type="presParOf" srcId="{22F83AD2-91B8-4CD2-BF4D-486A65EBC67A}" destId="{5F3A95F9-F6DA-401C-BC49-DEF268E70789}" srcOrd="0" destOrd="0" presId="urn:microsoft.com/office/officeart/2008/layout/SquareAccentList"/>
    <dgm:cxn modelId="{86C74305-0329-471F-A988-7582F8666CBB}" type="presParOf" srcId="{22F83AD2-91B8-4CD2-BF4D-486A65EBC67A}" destId="{2DE4D0C0-EA73-4E9A-A762-E683BDC7F5C1}"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872CB21-C01A-45AA-B812-9936E2EE09A3}"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BC7A203D-41D0-43A5-A44A-06FF6DBD139D}">
      <dgm:prSet phldrT="[Text]" custT="1">
        <dgm:style>
          <a:lnRef idx="2">
            <a:schemeClr val="accent1"/>
          </a:lnRef>
          <a:fillRef idx="1">
            <a:schemeClr val="lt1"/>
          </a:fillRef>
          <a:effectRef idx="0">
            <a:schemeClr val="accent1"/>
          </a:effectRef>
          <a:fontRef idx="minor">
            <a:schemeClr val="dk1"/>
          </a:fontRef>
        </dgm:style>
      </dgm:prSet>
      <dgm:spPr>
        <a:ln w="28575"/>
      </dgm:spPr>
      <dgm:t>
        <a:bodyPr/>
        <a:lstStyle/>
        <a:p>
          <a:r>
            <a:rPr lang="en-US" sz="2400" b="1" dirty="0"/>
            <a:t>Pre-commit</a:t>
          </a:r>
          <a:r>
            <a:rPr lang="en-US" sz="2400" dirty="0"/>
            <a:t> – Write back dirty lines to the LLC</a:t>
          </a:r>
        </a:p>
      </dgm:t>
    </dgm:pt>
    <dgm:pt modelId="{9D10FEFB-02F5-4D59-9FE7-1FA2A505239E}" type="parTrans" cxnId="{34F1CDC6-BFFE-4BED-A849-90D2796B3435}">
      <dgm:prSet/>
      <dgm:spPr/>
      <dgm:t>
        <a:bodyPr/>
        <a:lstStyle/>
        <a:p>
          <a:endParaRPr lang="en-US" sz="2400"/>
        </a:p>
      </dgm:t>
    </dgm:pt>
    <dgm:pt modelId="{05189397-D440-4440-8D67-C1ACB7E8BB93}" type="sibTrans" cxnId="{34F1CDC6-BFFE-4BED-A849-90D2796B3435}">
      <dgm:prSet/>
      <dgm:spPr/>
      <dgm:t>
        <a:bodyPr/>
        <a:lstStyle/>
        <a:p>
          <a:endParaRPr lang="en-US" sz="2400"/>
        </a:p>
      </dgm:t>
    </dgm:pt>
    <dgm:pt modelId="{5D5A0C4D-F22A-43A6-A1AC-8703D9CDBD7F}">
      <dgm:prSet phldrT="[Text]" custT="1">
        <dgm:style>
          <a:lnRef idx="2">
            <a:schemeClr val="accent6"/>
          </a:lnRef>
          <a:fillRef idx="1">
            <a:schemeClr val="lt1"/>
          </a:fillRef>
          <a:effectRef idx="0">
            <a:schemeClr val="accent6"/>
          </a:effectRef>
          <a:fontRef idx="minor">
            <a:schemeClr val="dk1"/>
          </a:fontRef>
        </dgm:style>
      </dgm:prSet>
      <dgm:spPr>
        <a:ln w="28575"/>
      </dgm:spPr>
      <dgm:t>
        <a:bodyPr/>
        <a:lstStyle/>
        <a:p>
          <a:endParaRPr lang="en-US" sz="2400" dirty="0">
            <a:latin typeface="+mn-lt"/>
            <a:cs typeface="Arial" panose="020B0604020202020204" pitchFamily="34" charset="0"/>
          </a:endParaRPr>
        </a:p>
      </dgm:t>
    </dgm:pt>
    <dgm:pt modelId="{E7F4A707-FE11-41FA-A51D-47CBE252A465}" type="parTrans" cxnId="{0EE7BC7E-F729-450A-93E9-CADAD92B8434}">
      <dgm:prSet/>
      <dgm:spPr/>
      <dgm:t>
        <a:bodyPr/>
        <a:lstStyle/>
        <a:p>
          <a:endParaRPr lang="en-US" sz="2400"/>
        </a:p>
      </dgm:t>
    </dgm:pt>
    <dgm:pt modelId="{DEE58D55-2F94-4130-94A5-5F7DD084E9C7}" type="sibTrans" cxnId="{0EE7BC7E-F729-450A-93E9-CADAD92B8434}">
      <dgm:prSet/>
      <dgm:spPr/>
      <dgm:t>
        <a:bodyPr/>
        <a:lstStyle/>
        <a:p>
          <a:endParaRPr lang="en-US" sz="2400"/>
        </a:p>
      </dgm:t>
    </dgm:pt>
    <dgm:pt modelId="{90EC8CE2-7820-47D8-8D50-EC5A519511D9}">
      <dgm:prSet phldrT="[Text]" custT="1">
        <dgm:style>
          <a:lnRef idx="2">
            <a:schemeClr val="accent2"/>
          </a:lnRef>
          <a:fillRef idx="1">
            <a:schemeClr val="lt1"/>
          </a:fillRef>
          <a:effectRef idx="0">
            <a:schemeClr val="accent2"/>
          </a:effectRef>
          <a:fontRef idx="minor">
            <a:schemeClr val="dk1"/>
          </a:fontRef>
        </dgm:style>
      </dgm:prSet>
      <dgm:spPr>
        <a:ln w="28575"/>
      </dgm:spPr>
      <dgm:t>
        <a:bodyPr/>
        <a:lstStyle/>
        <a:p>
          <a:endParaRPr lang="en-US" sz="2400" dirty="0"/>
        </a:p>
      </dgm:t>
    </dgm:pt>
    <dgm:pt modelId="{18601D09-CFAF-45A5-8B1B-545BF4A40495}" type="sibTrans" cxnId="{44FA06FC-E12D-4668-82DF-6CB518BE1133}">
      <dgm:prSet/>
      <dgm:spPr/>
      <dgm:t>
        <a:bodyPr/>
        <a:lstStyle/>
        <a:p>
          <a:endParaRPr lang="en-US" sz="2400"/>
        </a:p>
      </dgm:t>
    </dgm:pt>
    <dgm:pt modelId="{F1E320B5-52A8-4605-B83C-11B1339A5F42}" type="parTrans" cxnId="{44FA06FC-E12D-4668-82DF-6CB518BE1133}">
      <dgm:prSet/>
      <dgm:spPr/>
      <dgm:t>
        <a:bodyPr/>
        <a:lstStyle/>
        <a:p>
          <a:endParaRPr lang="en-US" sz="2400"/>
        </a:p>
      </dgm:t>
    </dgm:pt>
    <dgm:pt modelId="{5BFD6084-9EB8-47BD-A329-AA75196B8CF8}" type="pres">
      <dgm:prSet presAssocID="{E872CB21-C01A-45AA-B812-9936E2EE09A3}" presName="linear" presStyleCnt="0">
        <dgm:presLayoutVars>
          <dgm:dir/>
          <dgm:animLvl val="lvl"/>
          <dgm:resizeHandles val="exact"/>
        </dgm:presLayoutVars>
      </dgm:prSet>
      <dgm:spPr/>
    </dgm:pt>
    <dgm:pt modelId="{DA2BDEE6-0877-4A24-9DCD-17DAF2E14BE6}" type="pres">
      <dgm:prSet presAssocID="{BC7A203D-41D0-43A5-A44A-06FF6DBD139D}" presName="parentLin" presStyleCnt="0"/>
      <dgm:spPr/>
    </dgm:pt>
    <dgm:pt modelId="{2B3FD7C4-62BE-4481-BE30-5BBCDD36B49F}" type="pres">
      <dgm:prSet presAssocID="{BC7A203D-41D0-43A5-A44A-06FF6DBD139D}" presName="parentLeftMargin" presStyleLbl="node1" presStyleIdx="0" presStyleCnt="3"/>
      <dgm:spPr/>
    </dgm:pt>
    <dgm:pt modelId="{976D54B9-A2B1-46E5-B1F8-9C5DEA6407C0}" type="pres">
      <dgm:prSet presAssocID="{BC7A203D-41D0-43A5-A44A-06FF6DBD139D}" presName="parentText" presStyleLbl="node1" presStyleIdx="0" presStyleCnt="3">
        <dgm:presLayoutVars>
          <dgm:chMax val="0"/>
          <dgm:bulletEnabled val="1"/>
        </dgm:presLayoutVars>
      </dgm:prSet>
      <dgm:spPr/>
    </dgm:pt>
    <dgm:pt modelId="{C4D2C441-7F79-4493-810C-81C4AE93BD04}" type="pres">
      <dgm:prSet presAssocID="{BC7A203D-41D0-43A5-A44A-06FF6DBD139D}" presName="negativeSpace" presStyleCnt="0"/>
      <dgm:spPr/>
    </dgm:pt>
    <dgm:pt modelId="{A99B0002-B631-49B1-8D78-F52CD3DEF573}" type="pres">
      <dgm:prSet presAssocID="{BC7A203D-41D0-43A5-A44A-06FF6DBD139D}" presName="childText" presStyleLbl="conFgAcc1" presStyleIdx="0" presStyleCnt="3">
        <dgm:presLayoutVars>
          <dgm:bulletEnabled val="1"/>
        </dgm:presLayoutVars>
      </dgm:prSet>
      <dgm:spPr>
        <a:ln>
          <a:noFill/>
        </a:ln>
      </dgm:spPr>
    </dgm:pt>
    <dgm:pt modelId="{97209A9B-A8D6-4E5E-9F52-DEA7BECC071E}" type="pres">
      <dgm:prSet presAssocID="{05189397-D440-4440-8D67-C1ACB7E8BB93}" presName="spaceBetweenRectangles" presStyleCnt="0"/>
      <dgm:spPr/>
    </dgm:pt>
    <dgm:pt modelId="{9628D0B1-A8C4-492A-8B60-3E9C7193347F}" type="pres">
      <dgm:prSet presAssocID="{5D5A0C4D-F22A-43A6-A1AC-8703D9CDBD7F}" presName="parentLin" presStyleCnt="0"/>
      <dgm:spPr/>
    </dgm:pt>
    <dgm:pt modelId="{0B02A893-ED7E-4A56-A7D0-38989D90D969}" type="pres">
      <dgm:prSet presAssocID="{5D5A0C4D-F22A-43A6-A1AC-8703D9CDBD7F}" presName="parentLeftMargin" presStyleLbl="node1" presStyleIdx="0" presStyleCnt="3"/>
      <dgm:spPr/>
    </dgm:pt>
    <dgm:pt modelId="{972CC65F-58E3-4B41-B7B5-B3CA374EADE1}" type="pres">
      <dgm:prSet presAssocID="{5D5A0C4D-F22A-43A6-A1AC-8703D9CDBD7F}" presName="parentText" presStyleLbl="node1" presStyleIdx="1" presStyleCnt="3">
        <dgm:presLayoutVars>
          <dgm:chMax val="0"/>
          <dgm:bulletEnabled val="1"/>
        </dgm:presLayoutVars>
      </dgm:prSet>
      <dgm:spPr/>
    </dgm:pt>
    <dgm:pt modelId="{6E371581-760C-41BD-A10F-60C9DF57B8B4}" type="pres">
      <dgm:prSet presAssocID="{5D5A0C4D-F22A-43A6-A1AC-8703D9CDBD7F}" presName="negativeSpace" presStyleCnt="0"/>
      <dgm:spPr/>
    </dgm:pt>
    <dgm:pt modelId="{379001FF-F963-46E4-874C-0594EF1B631F}" type="pres">
      <dgm:prSet presAssocID="{5D5A0C4D-F22A-43A6-A1AC-8703D9CDBD7F}" presName="childText" presStyleLbl="conFgAcc1" presStyleIdx="1" presStyleCnt="3">
        <dgm:presLayoutVars>
          <dgm:bulletEnabled val="1"/>
        </dgm:presLayoutVars>
      </dgm:prSet>
      <dgm:spPr>
        <a:ln>
          <a:noFill/>
        </a:ln>
      </dgm:spPr>
    </dgm:pt>
    <dgm:pt modelId="{92AC2552-1E8A-4A11-9771-1D653347BEB2}" type="pres">
      <dgm:prSet presAssocID="{DEE58D55-2F94-4130-94A5-5F7DD084E9C7}" presName="spaceBetweenRectangles" presStyleCnt="0"/>
      <dgm:spPr/>
    </dgm:pt>
    <dgm:pt modelId="{6259354B-E5DD-47E7-B94E-146D7F9D9BD6}" type="pres">
      <dgm:prSet presAssocID="{90EC8CE2-7820-47D8-8D50-EC5A519511D9}" presName="parentLin" presStyleCnt="0"/>
      <dgm:spPr/>
    </dgm:pt>
    <dgm:pt modelId="{29583F2E-BC11-4477-98B4-BB66E54B6F9D}" type="pres">
      <dgm:prSet presAssocID="{90EC8CE2-7820-47D8-8D50-EC5A519511D9}" presName="parentLeftMargin" presStyleLbl="node1" presStyleIdx="1" presStyleCnt="3"/>
      <dgm:spPr/>
    </dgm:pt>
    <dgm:pt modelId="{F25A9531-DA87-4B8F-95A4-8D4F6415C0E8}" type="pres">
      <dgm:prSet presAssocID="{90EC8CE2-7820-47D8-8D50-EC5A519511D9}" presName="parentText" presStyleLbl="node1" presStyleIdx="2" presStyleCnt="3">
        <dgm:presLayoutVars>
          <dgm:chMax val="0"/>
          <dgm:bulletEnabled val="1"/>
        </dgm:presLayoutVars>
      </dgm:prSet>
      <dgm:spPr/>
    </dgm:pt>
    <dgm:pt modelId="{BB518456-2534-4435-BF09-9868FDDD3726}" type="pres">
      <dgm:prSet presAssocID="{90EC8CE2-7820-47D8-8D50-EC5A519511D9}" presName="negativeSpace" presStyleCnt="0"/>
      <dgm:spPr/>
    </dgm:pt>
    <dgm:pt modelId="{E07C7F1F-E631-42FC-9E0A-B46131AC6DAD}" type="pres">
      <dgm:prSet presAssocID="{90EC8CE2-7820-47D8-8D50-EC5A519511D9}" presName="childText" presStyleLbl="conFgAcc1" presStyleIdx="2" presStyleCnt="3" custLinFactNeighborX="-176">
        <dgm:presLayoutVars>
          <dgm:bulletEnabled val="1"/>
        </dgm:presLayoutVars>
      </dgm:prSet>
      <dgm:spPr>
        <a:ln>
          <a:noFill/>
        </a:ln>
      </dgm:spPr>
    </dgm:pt>
  </dgm:ptLst>
  <dgm:cxnLst>
    <dgm:cxn modelId="{ECBE8042-5ED3-4CC8-A246-F9B4991F1DD9}" type="presOf" srcId="{E872CB21-C01A-45AA-B812-9936E2EE09A3}" destId="{5BFD6084-9EB8-47BD-A329-AA75196B8CF8}" srcOrd="0" destOrd="0" presId="urn:microsoft.com/office/officeart/2005/8/layout/list1"/>
    <dgm:cxn modelId="{C4D1C262-68EC-467D-B994-3D99A7330084}" type="presOf" srcId="{5D5A0C4D-F22A-43A6-A1AC-8703D9CDBD7F}" destId="{0B02A893-ED7E-4A56-A7D0-38989D90D969}" srcOrd="0" destOrd="0" presId="urn:microsoft.com/office/officeart/2005/8/layout/list1"/>
    <dgm:cxn modelId="{52E56A6D-E004-4BB3-8B3F-0C8831D9B70E}" type="presOf" srcId="{5D5A0C4D-F22A-43A6-A1AC-8703D9CDBD7F}" destId="{972CC65F-58E3-4B41-B7B5-B3CA374EADE1}" srcOrd="1" destOrd="0" presId="urn:microsoft.com/office/officeart/2005/8/layout/list1"/>
    <dgm:cxn modelId="{0EE7BC7E-F729-450A-93E9-CADAD92B8434}" srcId="{E872CB21-C01A-45AA-B812-9936E2EE09A3}" destId="{5D5A0C4D-F22A-43A6-A1AC-8703D9CDBD7F}" srcOrd="1" destOrd="0" parTransId="{E7F4A707-FE11-41FA-A51D-47CBE252A465}" sibTransId="{DEE58D55-2F94-4130-94A5-5F7DD084E9C7}"/>
    <dgm:cxn modelId="{45AB5C92-3549-45F1-AB89-A510744B260B}" type="presOf" srcId="{90EC8CE2-7820-47D8-8D50-EC5A519511D9}" destId="{F25A9531-DA87-4B8F-95A4-8D4F6415C0E8}" srcOrd="1" destOrd="0" presId="urn:microsoft.com/office/officeart/2005/8/layout/list1"/>
    <dgm:cxn modelId="{EF7C20AC-D517-40A9-8CF1-EB4C4C16A412}" type="presOf" srcId="{BC7A203D-41D0-43A5-A44A-06FF6DBD139D}" destId="{976D54B9-A2B1-46E5-B1F8-9C5DEA6407C0}" srcOrd="1" destOrd="0" presId="urn:microsoft.com/office/officeart/2005/8/layout/list1"/>
    <dgm:cxn modelId="{9BC6D6AD-A054-4E14-BA8A-28F35CF2B2E4}" type="presOf" srcId="{90EC8CE2-7820-47D8-8D50-EC5A519511D9}" destId="{29583F2E-BC11-4477-98B4-BB66E54B6F9D}" srcOrd="0" destOrd="0" presId="urn:microsoft.com/office/officeart/2005/8/layout/list1"/>
    <dgm:cxn modelId="{34F1CDC6-BFFE-4BED-A849-90D2796B3435}" srcId="{E872CB21-C01A-45AA-B812-9936E2EE09A3}" destId="{BC7A203D-41D0-43A5-A44A-06FF6DBD139D}" srcOrd="0" destOrd="0" parTransId="{9D10FEFB-02F5-4D59-9FE7-1FA2A505239E}" sibTransId="{05189397-D440-4440-8D67-C1ACB7E8BB93}"/>
    <dgm:cxn modelId="{9FBAFBFB-B37C-46AF-B032-3960CC40CA60}" type="presOf" srcId="{BC7A203D-41D0-43A5-A44A-06FF6DBD139D}" destId="{2B3FD7C4-62BE-4481-BE30-5BBCDD36B49F}" srcOrd="0" destOrd="0" presId="urn:microsoft.com/office/officeart/2005/8/layout/list1"/>
    <dgm:cxn modelId="{44FA06FC-E12D-4668-82DF-6CB518BE1133}" srcId="{E872CB21-C01A-45AA-B812-9936E2EE09A3}" destId="{90EC8CE2-7820-47D8-8D50-EC5A519511D9}" srcOrd="2" destOrd="0" parTransId="{F1E320B5-52A8-4605-B83C-11B1339A5F42}" sibTransId="{18601D09-CFAF-45A5-8B1B-545BF4A40495}"/>
    <dgm:cxn modelId="{47D64D28-2860-45AA-AE19-35E605D9EE2C}" type="presParOf" srcId="{5BFD6084-9EB8-47BD-A329-AA75196B8CF8}" destId="{DA2BDEE6-0877-4A24-9DCD-17DAF2E14BE6}" srcOrd="0" destOrd="0" presId="urn:microsoft.com/office/officeart/2005/8/layout/list1"/>
    <dgm:cxn modelId="{6AA11B4A-F848-411A-999B-1E9B56FF9E3E}" type="presParOf" srcId="{DA2BDEE6-0877-4A24-9DCD-17DAF2E14BE6}" destId="{2B3FD7C4-62BE-4481-BE30-5BBCDD36B49F}" srcOrd="0" destOrd="0" presId="urn:microsoft.com/office/officeart/2005/8/layout/list1"/>
    <dgm:cxn modelId="{C0F90CBE-290B-4EA3-854F-00795148FC9F}" type="presParOf" srcId="{DA2BDEE6-0877-4A24-9DCD-17DAF2E14BE6}" destId="{976D54B9-A2B1-46E5-B1F8-9C5DEA6407C0}" srcOrd="1" destOrd="0" presId="urn:microsoft.com/office/officeart/2005/8/layout/list1"/>
    <dgm:cxn modelId="{99D546E0-4ECB-403F-B8AC-1AA5CF24AF38}" type="presParOf" srcId="{5BFD6084-9EB8-47BD-A329-AA75196B8CF8}" destId="{C4D2C441-7F79-4493-810C-81C4AE93BD04}" srcOrd="1" destOrd="0" presId="urn:microsoft.com/office/officeart/2005/8/layout/list1"/>
    <dgm:cxn modelId="{B0B098BD-F6EB-4814-A683-7EBE7F372457}" type="presParOf" srcId="{5BFD6084-9EB8-47BD-A329-AA75196B8CF8}" destId="{A99B0002-B631-49B1-8D78-F52CD3DEF573}" srcOrd="2" destOrd="0" presId="urn:microsoft.com/office/officeart/2005/8/layout/list1"/>
    <dgm:cxn modelId="{06709BD2-EB63-48FE-A6D2-EF219E370DD9}" type="presParOf" srcId="{5BFD6084-9EB8-47BD-A329-AA75196B8CF8}" destId="{97209A9B-A8D6-4E5E-9F52-DEA7BECC071E}" srcOrd="3" destOrd="0" presId="urn:microsoft.com/office/officeart/2005/8/layout/list1"/>
    <dgm:cxn modelId="{3F4CB8DB-7D6B-478D-8855-C856528E478B}" type="presParOf" srcId="{5BFD6084-9EB8-47BD-A329-AA75196B8CF8}" destId="{9628D0B1-A8C4-492A-8B60-3E9C7193347F}" srcOrd="4" destOrd="0" presId="urn:microsoft.com/office/officeart/2005/8/layout/list1"/>
    <dgm:cxn modelId="{1A775DD5-2D91-4C6F-8370-20AFFE91CC99}" type="presParOf" srcId="{9628D0B1-A8C4-492A-8B60-3E9C7193347F}" destId="{0B02A893-ED7E-4A56-A7D0-38989D90D969}" srcOrd="0" destOrd="0" presId="urn:microsoft.com/office/officeart/2005/8/layout/list1"/>
    <dgm:cxn modelId="{B90A3F94-3DC7-456B-95F1-B0E9CB88A080}" type="presParOf" srcId="{9628D0B1-A8C4-492A-8B60-3E9C7193347F}" destId="{972CC65F-58E3-4B41-B7B5-B3CA374EADE1}" srcOrd="1" destOrd="0" presId="urn:microsoft.com/office/officeart/2005/8/layout/list1"/>
    <dgm:cxn modelId="{AB6447BA-08B4-4F9D-B284-F0922703AEE2}" type="presParOf" srcId="{5BFD6084-9EB8-47BD-A329-AA75196B8CF8}" destId="{6E371581-760C-41BD-A10F-60C9DF57B8B4}" srcOrd="5" destOrd="0" presId="urn:microsoft.com/office/officeart/2005/8/layout/list1"/>
    <dgm:cxn modelId="{7451BB03-52B3-4DE3-ABB2-1268FBC6C859}" type="presParOf" srcId="{5BFD6084-9EB8-47BD-A329-AA75196B8CF8}" destId="{379001FF-F963-46E4-874C-0594EF1B631F}" srcOrd="6" destOrd="0" presId="urn:microsoft.com/office/officeart/2005/8/layout/list1"/>
    <dgm:cxn modelId="{7DCD9487-D9D8-47DF-B9F1-775E6D113780}" type="presParOf" srcId="{5BFD6084-9EB8-47BD-A329-AA75196B8CF8}" destId="{92AC2552-1E8A-4A11-9771-1D653347BEB2}" srcOrd="7" destOrd="0" presId="urn:microsoft.com/office/officeart/2005/8/layout/list1"/>
    <dgm:cxn modelId="{33DD573B-AA9C-4195-B522-271DE8749867}" type="presParOf" srcId="{5BFD6084-9EB8-47BD-A329-AA75196B8CF8}" destId="{6259354B-E5DD-47E7-B94E-146D7F9D9BD6}" srcOrd="8" destOrd="0" presId="urn:microsoft.com/office/officeart/2005/8/layout/list1"/>
    <dgm:cxn modelId="{64207E11-4BD9-45EC-A4AB-316BAAC21766}" type="presParOf" srcId="{6259354B-E5DD-47E7-B94E-146D7F9D9BD6}" destId="{29583F2E-BC11-4477-98B4-BB66E54B6F9D}" srcOrd="0" destOrd="0" presId="urn:microsoft.com/office/officeart/2005/8/layout/list1"/>
    <dgm:cxn modelId="{4E6E0F9F-785E-4C64-8120-EE92FB65FC8C}" type="presParOf" srcId="{6259354B-E5DD-47E7-B94E-146D7F9D9BD6}" destId="{F25A9531-DA87-4B8F-95A4-8D4F6415C0E8}" srcOrd="1" destOrd="0" presId="urn:microsoft.com/office/officeart/2005/8/layout/list1"/>
    <dgm:cxn modelId="{E4E5CF2B-7EDF-420A-A8C7-7118219A508E}" type="presParOf" srcId="{5BFD6084-9EB8-47BD-A329-AA75196B8CF8}" destId="{BB518456-2534-4435-BF09-9868FDDD3726}" srcOrd="9" destOrd="0" presId="urn:microsoft.com/office/officeart/2005/8/layout/list1"/>
    <dgm:cxn modelId="{E3A69AEB-E34E-4D37-9E3E-3A9E937ABB62}" type="presParOf" srcId="{5BFD6084-9EB8-47BD-A329-AA75196B8CF8}" destId="{E07C7F1F-E631-42FC-9E0A-B46131AC6DAD}"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1B493-40DF-4095-9063-22A84FE255B2}">
      <dsp:nvSpPr>
        <dsp:cNvPr id="0" name=""/>
        <dsp:cNvSpPr/>
      </dsp:nvSpPr>
      <dsp:spPr>
        <a:xfrm>
          <a:off x="0" y="532606"/>
          <a:ext cx="3286125" cy="26289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BA1265-2173-4551-B2C0-B38C0D8EE512}">
      <dsp:nvSpPr>
        <dsp:cNvPr id="0" name=""/>
        <dsp:cNvSpPr/>
      </dsp:nvSpPr>
      <dsp:spPr>
        <a:xfrm>
          <a:off x="295751" y="2898616"/>
          <a:ext cx="2924651" cy="920115"/>
        </a:xfrm>
        <a:prstGeom prst="wedgeRectCallout">
          <a:avLst>
            <a:gd name="adj1" fmla="val 20250"/>
            <a:gd name="adj2" fmla="val -607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76200" dist="12700" dir="8100000" sy="-23000" kx="800400" algn="br"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ANYTHING</a:t>
          </a:r>
        </a:p>
      </dsp:txBody>
      <dsp:txXfrm>
        <a:off x="295751" y="2898616"/>
        <a:ext cx="2924651" cy="920115"/>
      </dsp:txXfrm>
    </dsp:sp>
    <dsp:sp modelId="{D62AEAA5-D177-4A54-96DE-1EECFB2ECF1C}">
      <dsp:nvSpPr>
        <dsp:cNvPr id="0" name=""/>
        <dsp:cNvSpPr/>
      </dsp:nvSpPr>
      <dsp:spPr>
        <a:xfrm>
          <a:off x="3614737" y="532606"/>
          <a:ext cx="3286125" cy="262890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F7E03A-E8F6-44F5-A379-B96571F612EC}">
      <dsp:nvSpPr>
        <dsp:cNvPr id="0" name=""/>
        <dsp:cNvSpPr/>
      </dsp:nvSpPr>
      <dsp:spPr>
        <a:xfrm>
          <a:off x="3910488" y="2898616"/>
          <a:ext cx="2924651" cy="920115"/>
        </a:xfrm>
        <a:prstGeom prst="wedgeRectCallout">
          <a:avLst>
            <a:gd name="adj1" fmla="val 20250"/>
            <a:gd name="adj2" fmla="val -607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76200" dist="12700" dir="8100000" sy="-23000" kx="800400" algn="br"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BAD CAN </a:t>
          </a:r>
        </a:p>
      </dsp:txBody>
      <dsp:txXfrm>
        <a:off x="3910488" y="2898616"/>
        <a:ext cx="2924651" cy="920115"/>
      </dsp:txXfrm>
    </dsp:sp>
    <dsp:sp modelId="{5E37CABD-A218-4AAC-B942-5B78978C4D8A}">
      <dsp:nvSpPr>
        <dsp:cNvPr id="0" name=""/>
        <dsp:cNvSpPr/>
      </dsp:nvSpPr>
      <dsp:spPr>
        <a:xfrm>
          <a:off x="7229475" y="532606"/>
          <a:ext cx="3286125" cy="262890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2000" r="-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0147D6-CE8F-4205-A97E-F9939A0950A4}">
      <dsp:nvSpPr>
        <dsp:cNvPr id="0" name=""/>
        <dsp:cNvSpPr/>
      </dsp:nvSpPr>
      <dsp:spPr>
        <a:xfrm>
          <a:off x="7525226" y="2898616"/>
          <a:ext cx="2924651" cy="920115"/>
        </a:xfrm>
        <a:prstGeom prst="wedgeRectCallout">
          <a:avLst>
            <a:gd name="adj1" fmla="val 20250"/>
            <a:gd name="adj2" fmla="val -607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76200" dist="12700" dir="8100000" sy="-23000" kx="800400" algn="br"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HAPPEN!</a:t>
          </a:r>
        </a:p>
      </dsp:txBody>
      <dsp:txXfrm>
        <a:off x="7525226" y="2898616"/>
        <a:ext cx="2924651" cy="9201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23EB6-2A13-40E2-B9CD-FE11328B33E4}">
      <dsp:nvSpPr>
        <dsp:cNvPr id="0" name=""/>
        <dsp:cNvSpPr/>
      </dsp:nvSpPr>
      <dsp:spPr>
        <a:xfrm>
          <a:off x="1561439" y="794081"/>
          <a:ext cx="3757300" cy="442035"/>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12DD7-0EE0-4BB0-B3A8-2602A3D14084}">
      <dsp:nvSpPr>
        <dsp:cNvPr id="0" name=""/>
        <dsp:cNvSpPr/>
      </dsp:nvSpPr>
      <dsp:spPr>
        <a:xfrm>
          <a:off x="1561439" y="960091"/>
          <a:ext cx="276024" cy="276024"/>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E8D65E4-D6C4-4F9A-A731-2DF280016DDA}">
      <dsp:nvSpPr>
        <dsp:cNvPr id="0" name=""/>
        <dsp:cNvSpPr/>
      </dsp:nvSpPr>
      <dsp:spPr>
        <a:xfrm>
          <a:off x="1332394" y="0"/>
          <a:ext cx="4215390" cy="79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sz="2600" kern="1200" dirty="0"/>
            <a:t>A region appears serializable if:</a:t>
          </a:r>
        </a:p>
      </dsp:txBody>
      <dsp:txXfrm>
        <a:off x="1332394" y="0"/>
        <a:ext cx="4215390" cy="794081"/>
      </dsp:txXfrm>
    </dsp:sp>
    <dsp:sp modelId="{0030AC4C-D001-4680-881E-8ABC7965B29D}">
      <dsp:nvSpPr>
        <dsp:cNvPr id="0" name=""/>
        <dsp:cNvSpPr/>
      </dsp:nvSpPr>
      <dsp:spPr>
        <a:xfrm>
          <a:off x="1332394" y="1603497"/>
          <a:ext cx="276018" cy="276018"/>
        </a:xfrm>
        <a:prstGeom prst="rect">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DFFF61D-3240-4E96-9498-2BA5E8BB9C8E}">
      <dsp:nvSpPr>
        <dsp:cNvPr id="0" name=""/>
        <dsp:cNvSpPr/>
      </dsp:nvSpPr>
      <dsp:spPr>
        <a:xfrm>
          <a:off x="1595405" y="1419807"/>
          <a:ext cx="3494289" cy="64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There were no conflicts</a:t>
          </a:r>
        </a:p>
      </dsp:txBody>
      <dsp:txXfrm>
        <a:off x="1595405" y="1419807"/>
        <a:ext cx="3494289" cy="643398"/>
      </dsp:txXfrm>
    </dsp:sp>
    <dsp:sp modelId="{F274116A-2AB6-4321-B8DE-99622BBAFC82}">
      <dsp:nvSpPr>
        <dsp:cNvPr id="0" name=""/>
        <dsp:cNvSpPr/>
      </dsp:nvSpPr>
      <dsp:spPr>
        <a:xfrm>
          <a:off x="1332394" y="2246896"/>
          <a:ext cx="276018" cy="276018"/>
        </a:xfrm>
        <a:prstGeom prst="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29654419-6D3E-4412-B638-5945B1AE62A7}">
      <dsp:nvSpPr>
        <dsp:cNvPr id="0" name=""/>
        <dsp:cNvSpPr/>
      </dsp:nvSpPr>
      <dsp:spPr>
        <a:xfrm>
          <a:off x="1595405" y="2063205"/>
          <a:ext cx="3494289" cy="64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Writes appear atomic</a:t>
          </a:r>
        </a:p>
      </dsp:txBody>
      <dsp:txXfrm>
        <a:off x="1595405" y="2063205"/>
        <a:ext cx="3494289" cy="643398"/>
      </dsp:txXfrm>
    </dsp:sp>
    <dsp:sp modelId="{5F3A95F9-F6DA-401C-BC49-DEF268E70789}">
      <dsp:nvSpPr>
        <dsp:cNvPr id="0" name=""/>
        <dsp:cNvSpPr/>
      </dsp:nvSpPr>
      <dsp:spPr>
        <a:xfrm>
          <a:off x="1332394" y="2890294"/>
          <a:ext cx="276018" cy="276018"/>
        </a:xfrm>
        <a:prstGeom prst="rect">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DE4D0C0-EA73-4E9A-A762-E683BDC7F5C1}">
      <dsp:nvSpPr>
        <dsp:cNvPr id="0" name=""/>
        <dsp:cNvSpPr/>
      </dsp:nvSpPr>
      <dsp:spPr>
        <a:xfrm>
          <a:off x="1595405" y="2706604"/>
          <a:ext cx="3494289" cy="64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Values read are consistent</a:t>
          </a:r>
        </a:p>
      </dsp:txBody>
      <dsp:txXfrm>
        <a:off x="1595405" y="2706604"/>
        <a:ext cx="3494289" cy="64339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B0002-B631-49B1-8D78-F52CD3DEF573}">
      <dsp:nvSpPr>
        <dsp:cNvPr id="0" name=""/>
        <dsp:cNvSpPr/>
      </dsp:nvSpPr>
      <dsp:spPr>
        <a:xfrm>
          <a:off x="0" y="489457"/>
          <a:ext cx="7307180" cy="730800"/>
        </a:xfrm>
        <a:prstGeom prst="rect">
          <a:avLst/>
        </a:prstGeom>
        <a:solidFill>
          <a:schemeClr val="dk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76D54B9-A2B1-46E5-B1F8-9C5DEA6407C0}">
      <dsp:nvSpPr>
        <dsp:cNvPr id="0" name=""/>
        <dsp:cNvSpPr/>
      </dsp:nvSpPr>
      <dsp:spPr>
        <a:xfrm>
          <a:off x="365359" y="61416"/>
          <a:ext cx="5115026" cy="856080"/>
        </a:xfrm>
        <a:prstGeom prst="roundRect">
          <a:avLst/>
        </a:prstGeom>
        <a:solidFill>
          <a:schemeClr val="lt1"/>
        </a:solidFill>
        <a:ln w="28575"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93336" tIns="0" rIns="193336" bIns="0" numCol="1" spcCol="1270" anchor="ctr" anchorCtr="0">
          <a:noAutofit/>
        </a:bodyPr>
        <a:lstStyle/>
        <a:p>
          <a:pPr marL="0" lvl="0" indent="0" algn="l" defTabSz="1066800">
            <a:lnSpc>
              <a:spcPct val="90000"/>
            </a:lnSpc>
            <a:spcBef>
              <a:spcPct val="0"/>
            </a:spcBef>
            <a:spcAft>
              <a:spcPct val="35000"/>
            </a:spcAft>
            <a:buNone/>
          </a:pPr>
          <a:r>
            <a:rPr lang="en-US" sz="2400" b="1" kern="1200" dirty="0"/>
            <a:t>Pre-commit</a:t>
          </a:r>
          <a:r>
            <a:rPr lang="en-US" sz="2400" kern="1200" dirty="0"/>
            <a:t> – Write back dirty lines to the LLC</a:t>
          </a:r>
        </a:p>
      </dsp:txBody>
      <dsp:txXfrm>
        <a:off x="407149" y="103206"/>
        <a:ext cx="5031446" cy="772500"/>
      </dsp:txXfrm>
    </dsp:sp>
    <dsp:sp modelId="{379001FF-F963-46E4-874C-0594EF1B631F}">
      <dsp:nvSpPr>
        <dsp:cNvPr id="0" name=""/>
        <dsp:cNvSpPr/>
      </dsp:nvSpPr>
      <dsp:spPr>
        <a:xfrm>
          <a:off x="0" y="1804897"/>
          <a:ext cx="7307180" cy="730800"/>
        </a:xfrm>
        <a:prstGeom prst="rect">
          <a:avLst/>
        </a:prstGeom>
        <a:solidFill>
          <a:schemeClr val="dk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72CC65F-58E3-4B41-B7B5-B3CA374EADE1}">
      <dsp:nvSpPr>
        <dsp:cNvPr id="0" name=""/>
        <dsp:cNvSpPr/>
      </dsp:nvSpPr>
      <dsp:spPr>
        <a:xfrm>
          <a:off x="365359" y="1376857"/>
          <a:ext cx="5115026" cy="856080"/>
        </a:xfrm>
        <a:prstGeom prst="roundRect">
          <a:avLst/>
        </a:prstGeom>
        <a:solidFill>
          <a:schemeClr val="lt1"/>
        </a:solidFill>
        <a:ln w="28575"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93336" tIns="0" rIns="193336" bIns="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mn-lt"/>
              <a:cs typeface="Arial" panose="020B0604020202020204" pitchFamily="34" charset="0"/>
            </a:rPr>
            <a:t>Read validation</a:t>
          </a:r>
          <a:r>
            <a:rPr lang="en-US" sz="2400" kern="1200" dirty="0">
              <a:latin typeface="+mn-lt"/>
              <a:cs typeface="Arial" panose="020B0604020202020204" pitchFamily="34" charset="0"/>
            </a:rPr>
            <a:t> – Validate reads using version and value validation </a:t>
          </a:r>
        </a:p>
      </dsp:txBody>
      <dsp:txXfrm>
        <a:off x="407149" y="1418647"/>
        <a:ext cx="5031446" cy="772500"/>
      </dsp:txXfrm>
    </dsp:sp>
    <dsp:sp modelId="{E07C7F1F-E631-42FC-9E0A-B46131AC6DAD}">
      <dsp:nvSpPr>
        <dsp:cNvPr id="0" name=""/>
        <dsp:cNvSpPr/>
      </dsp:nvSpPr>
      <dsp:spPr>
        <a:xfrm>
          <a:off x="0" y="3120337"/>
          <a:ext cx="7307180" cy="730800"/>
        </a:xfrm>
        <a:prstGeom prst="rect">
          <a:avLst/>
        </a:prstGeom>
        <a:solidFill>
          <a:schemeClr val="dk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25A9531-DA87-4B8F-95A4-8D4F6415C0E8}">
      <dsp:nvSpPr>
        <dsp:cNvPr id="0" name=""/>
        <dsp:cNvSpPr/>
      </dsp:nvSpPr>
      <dsp:spPr>
        <a:xfrm>
          <a:off x="365359" y="2692297"/>
          <a:ext cx="5115026" cy="856080"/>
        </a:xfrm>
        <a:prstGeom prst="roundRect">
          <a:avLst/>
        </a:prstGeom>
        <a:solidFill>
          <a:schemeClr val="lt1"/>
        </a:solidFill>
        <a:ln w="28575"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193336" tIns="0" rIns="193336" bIns="0" numCol="1" spcCol="1270" anchor="ctr" anchorCtr="0">
          <a:noAutofit/>
        </a:bodyPr>
        <a:lstStyle/>
        <a:p>
          <a:pPr marL="0" lvl="0" indent="0" algn="l" defTabSz="1066800">
            <a:lnSpc>
              <a:spcPct val="90000"/>
            </a:lnSpc>
            <a:spcBef>
              <a:spcPct val="0"/>
            </a:spcBef>
            <a:spcAft>
              <a:spcPct val="35000"/>
            </a:spcAft>
            <a:buNone/>
          </a:pPr>
          <a:endParaRPr lang="en-US" sz="2400" kern="1200" dirty="0"/>
        </a:p>
      </dsp:txBody>
      <dsp:txXfrm>
        <a:off x="407149" y="2734087"/>
        <a:ext cx="5031446" cy="7725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23EB6-2A13-40E2-B9CD-FE11328B33E4}">
      <dsp:nvSpPr>
        <dsp:cNvPr id="0" name=""/>
        <dsp:cNvSpPr/>
      </dsp:nvSpPr>
      <dsp:spPr>
        <a:xfrm>
          <a:off x="1561439" y="794081"/>
          <a:ext cx="3757300" cy="442035"/>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12DD7-0EE0-4BB0-B3A8-2602A3D14084}">
      <dsp:nvSpPr>
        <dsp:cNvPr id="0" name=""/>
        <dsp:cNvSpPr/>
      </dsp:nvSpPr>
      <dsp:spPr>
        <a:xfrm>
          <a:off x="1561439" y="960091"/>
          <a:ext cx="276024" cy="276024"/>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E8D65E4-D6C4-4F9A-A731-2DF280016DDA}">
      <dsp:nvSpPr>
        <dsp:cNvPr id="0" name=""/>
        <dsp:cNvSpPr/>
      </dsp:nvSpPr>
      <dsp:spPr>
        <a:xfrm>
          <a:off x="1332394" y="0"/>
          <a:ext cx="4215390" cy="79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sz="2600" kern="1200" dirty="0"/>
            <a:t>A region appears serializable if:</a:t>
          </a:r>
        </a:p>
      </dsp:txBody>
      <dsp:txXfrm>
        <a:off x="1332394" y="0"/>
        <a:ext cx="4215390" cy="794081"/>
      </dsp:txXfrm>
    </dsp:sp>
    <dsp:sp modelId="{0030AC4C-D001-4680-881E-8ABC7965B29D}">
      <dsp:nvSpPr>
        <dsp:cNvPr id="0" name=""/>
        <dsp:cNvSpPr/>
      </dsp:nvSpPr>
      <dsp:spPr>
        <a:xfrm>
          <a:off x="1332394" y="1603497"/>
          <a:ext cx="276018" cy="276018"/>
        </a:xfrm>
        <a:prstGeom prst="rect">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DFFF61D-3240-4E96-9498-2BA5E8BB9C8E}">
      <dsp:nvSpPr>
        <dsp:cNvPr id="0" name=""/>
        <dsp:cNvSpPr/>
      </dsp:nvSpPr>
      <dsp:spPr>
        <a:xfrm>
          <a:off x="1595405" y="1419807"/>
          <a:ext cx="3494289" cy="64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There were no conflicts</a:t>
          </a:r>
        </a:p>
      </dsp:txBody>
      <dsp:txXfrm>
        <a:off x="1595405" y="1419807"/>
        <a:ext cx="3494289" cy="643398"/>
      </dsp:txXfrm>
    </dsp:sp>
    <dsp:sp modelId="{F274116A-2AB6-4321-B8DE-99622BBAFC82}">
      <dsp:nvSpPr>
        <dsp:cNvPr id="0" name=""/>
        <dsp:cNvSpPr/>
      </dsp:nvSpPr>
      <dsp:spPr>
        <a:xfrm>
          <a:off x="1332394" y="2246896"/>
          <a:ext cx="276018" cy="276018"/>
        </a:xfrm>
        <a:prstGeom prst="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29654419-6D3E-4412-B638-5945B1AE62A7}">
      <dsp:nvSpPr>
        <dsp:cNvPr id="0" name=""/>
        <dsp:cNvSpPr/>
      </dsp:nvSpPr>
      <dsp:spPr>
        <a:xfrm>
          <a:off x="1595405" y="2063205"/>
          <a:ext cx="3494289" cy="64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Writes appear atomic</a:t>
          </a:r>
        </a:p>
      </dsp:txBody>
      <dsp:txXfrm>
        <a:off x="1595405" y="2063205"/>
        <a:ext cx="3494289" cy="643398"/>
      </dsp:txXfrm>
    </dsp:sp>
    <dsp:sp modelId="{5F3A95F9-F6DA-401C-BC49-DEF268E70789}">
      <dsp:nvSpPr>
        <dsp:cNvPr id="0" name=""/>
        <dsp:cNvSpPr/>
      </dsp:nvSpPr>
      <dsp:spPr>
        <a:xfrm>
          <a:off x="1332394" y="2890294"/>
          <a:ext cx="276018" cy="276018"/>
        </a:xfrm>
        <a:prstGeom prst="rect">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DE4D0C0-EA73-4E9A-A762-E683BDC7F5C1}">
      <dsp:nvSpPr>
        <dsp:cNvPr id="0" name=""/>
        <dsp:cNvSpPr/>
      </dsp:nvSpPr>
      <dsp:spPr>
        <a:xfrm>
          <a:off x="1595405" y="2706604"/>
          <a:ext cx="3494289" cy="64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Values read are consistent</a:t>
          </a:r>
        </a:p>
      </dsp:txBody>
      <dsp:txXfrm>
        <a:off x="1595405" y="2706604"/>
        <a:ext cx="3494289" cy="64339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B0002-B631-49B1-8D78-F52CD3DEF573}">
      <dsp:nvSpPr>
        <dsp:cNvPr id="0" name=""/>
        <dsp:cNvSpPr/>
      </dsp:nvSpPr>
      <dsp:spPr>
        <a:xfrm>
          <a:off x="0" y="489457"/>
          <a:ext cx="7307180" cy="730800"/>
        </a:xfrm>
        <a:prstGeom prst="rect">
          <a:avLst/>
        </a:prstGeom>
        <a:solidFill>
          <a:schemeClr val="dk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76D54B9-A2B1-46E5-B1F8-9C5DEA6407C0}">
      <dsp:nvSpPr>
        <dsp:cNvPr id="0" name=""/>
        <dsp:cNvSpPr/>
      </dsp:nvSpPr>
      <dsp:spPr>
        <a:xfrm>
          <a:off x="365359" y="61416"/>
          <a:ext cx="5115026" cy="856080"/>
        </a:xfrm>
        <a:prstGeom prst="roundRect">
          <a:avLst/>
        </a:prstGeom>
        <a:solidFill>
          <a:schemeClr val="lt1"/>
        </a:solidFill>
        <a:ln w="28575"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93336" tIns="0" rIns="193336" bIns="0" numCol="1" spcCol="1270" anchor="ctr" anchorCtr="0">
          <a:noAutofit/>
        </a:bodyPr>
        <a:lstStyle/>
        <a:p>
          <a:pPr marL="0" lvl="0" indent="0" algn="l" defTabSz="1066800">
            <a:lnSpc>
              <a:spcPct val="90000"/>
            </a:lnSpc>
            <a:spcBef>
              <a:spcPct val="0"/>
            </a:spcBef>
            <a:spcAft>
              <a:spcPct val="35000"/>
            </a:spcAft>
            <a:buNone/>
          </a:pPr>
          <a:r>
            <a:rPr lang="en-US" sz="2400" b="1" kern="1200" dirty="0"/>
            <a:t>Pre-commit</a:t>
          </a:r>
          <a:r>
            <a:rPr lang="en-US" sz="2400" kern="1200" dirty="0"/>
            <a:t> – Write back dirty lines to the LLC</a:t>
          </a:r>
        </a:p>
      </dsp:txBody>
      <dsp:txXfrm>
        <a:off x="407149" y="103206"/>
        <a:ext cx="5031446" cy="772500"/>
      </dsp:txXfrm>
    </dsp:sp>
    <dsp:sp modelId="{379001FF-F963-46E4-874C-0594EF1B631F}">
      <dsp:nvSpPr>
        <dsp:cNvPr id="0" name=""/>
        <dsp:cNvSpPr/>
      </dsp:nvSpPr>
      <dsp:spPr>
        <a:xfrm>
          <a:off x="0" y="1804897"/>
          <a:ext cx="7307180" cy="730800"/>
        </a:xfrm>
        <a:prstGeom prst="rect">
          <a:avLst/>
        </a:prstGeom>
        <a:solidFill>
          <a:schemeClr val="dk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72CC65F-58E3-4B41-B7B5-B3CA374EADE1}">
      <dsp:nvSpPr>
        <dsp:cNvPr id="0" name=""/>
        <dsp:cNvSpPr/>
      </dsp:nvSpPr>
      <dsp:spPr>
        <a:xfrm>
          <a:off x="365359" y="1376857"/>
          <a:ext cx="5115026" cy="856080"/>
        </a:xfrm>
        <a:prstGeom prst="roundRect">
          <a:avLst/>
        </a:prstGeom>
        <a:solidFill>
          <a:schemeClr val="lt1"/>
        </a:solidFill>
        <a:ln w="28575"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93336" tIns="0" rIns="193336" bIns="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mn-lt"/>
              <a:cs typeface="Arial" panose="020B0604020202020204" pitchFamily="34" charset="0"/>
            </a:rPr>
            <a:t>Read validation</a:t>
          </a:r>
          <a:r>
            <a:rPr lang="en-US" sz="2400" kern="1200" dirty="0">
              <a:latin typeface="+mn-lt"/>
              <a:cs typeface="Arial" panose="020B0604020202020204" pitchFamily="34" charset="0"/>
            </a:rPr>
            <a:t> – Validate reads using version and value validation </a:t>
          </a:r>
        </a:p>
      </dsp:txBody>
      <dsp:txXfrm>
        <a:off x="407149" y="1418647"/>
        <a:ext cx="5031446" cy="772500"/>
      </dsp:txXfrm>
    </dsp:sp>
    <dsp:sp modelId="{E07C7F1F-E631-42FC-9E0A-B46131AC6DAD}">
      <dsp:nvSpPr>
        <dsp:cNvPr id="0" name=""/>
        <dsp:cNvSpPr/>
      </dsp:nvSpPr>
      <dsp:spPr>
        <a:xfrm>
          <a:off x="0" y="3120337"/>
          <a:ext cx="7307180" cy="730800"/>
        </a:xfrm>
        <a:prstGeom prst="rect">
          <a:avLst/>
        </a:prstGeom>
        <a:solidFill>
          <a:schemeClr val="dk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25A9531-DA87-4B8F-95A4-8D4F6415C0E8}">
      <dsp:nvSpPr>
        <dsp:cNvPr id="0" name=""/>
        <dsp:cNvSpPr/>
      </dsp:nvSpPr>
      <dsp:spPr>
        <a:xfrm>
          <a:off x="365359" y="2692297"/>
          <a:ext cx="5115026" cy="856080"/>
        </a:xfrm>
        <a:prstGeom prst="roundRect">
          <a:avLst/>
        </a:prstGeom>
        <a:solidFill>
          <a:schemeClr val="lt1"/>
        </a:solidFill>
        <a:ln w="28575"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193336" tIns="0" rIns="193336" bIns="0" numCol="1" spcCol="1270" anchor="ctr" anchorCtr="0">
          <a:noAutofit/>
        </a:bodyPr>
        <a:lstStyle/>
        <a:p>
          <a:pPr marL="0" lvl="0" indent="0" algn="l" defTabSz="1066800">
            <a:lnSpc>
              <a:spcPct val="90000"/>
            </a:lnSpc>
            <a:spcBef>
              <a:spcPct val="0"/>
            </a:spcBef>
            <a:spcAft>
              <a:spcPct val="35000"/>
            </a:spcAft>
            <a:buNone/>
          </a:pPr>
          <a:r>
            <a:rPr lang="en-US" sz="2400" b="1" kern="1200" dirty="0"/>
            <a:t>Post-commit</a:t>
          </a:r>
          <a:r>
            <a:rPr lang="en-US" sz="2400" kern="1200" dirty="0"/>
            <a:t> – Clear per-core metadata, self-invalidate private lines</a:t>
          </a:r>
        </a:p>
      </dsp:txBody>
      <dsp:txXfrm>
        <a:off x="407149" y="2734087"/>
        <a:ext cx="5031446" cy="7725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E0BA2-7D6A-48F9-B360-3AB386583B86}">
      <dsp:nvSpPr>
        <dsp:cNvPr id="0" name=""/>
        <dsp:cNvSpPr/>
      </dsp:nvSpPr>
      <dsp:spPr>
        <a:xfrm>
          <a:off x="0" y="214006"/>
          <a:ext cx="10515600" cy="83947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AIM is a dedicated metadata cache adjacent to the LLC</a:t>
          </a:r>
          <a:endParaRPr lang="en-IN" sz="3500" kern="1200"/>
        </a:p>
      </dsp:txBody>
      <dsp:txXfrm>
        <a:off x="40980" y="254986"/>
        <a:ext cx="10433640" cy="757514"/>
      </dsp:txXfrm>
    </dsp:sp>
    <dsp:sp modelId="{92D8B8A8-428C-43BF-A730-7096BE6B3AE7}">
      <dsp:nvSpPr>
        <dsp:cNvPr id="0" name=""/>
        <dsp:cNvSpPr/>
      </dsp:nvSpPr>
      <dsp:spPr>
        <a:xfrm>
          <a:off x="0" y="1154281"/>
          <a:ext cx="10515600" cy="83947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AIM lines in ARC can be large</a:t>
          </a:r>
          <a:endParaRPr lang="en-IN" sz="3500" kern="1200" dirty="0"/>
        </a:p>
      </dsp:txBody>
      <dsp:txXfrm>
        <a:off x="40980" y="1195261"/>
        <a:ext cx="10433640" cy="757514"/>
      </dsp:txXfrm>
    </dsp:sp>
    <dsp:sp modelId="{688A93B8-5AF6-4822-B3ED-1D453CC1D377}">
      <dsp:nvSpPr>
        <dsp:cNvPr id="0" name=""/>
        <dsp:cNvSpPr/>
      </dsp:nvSpPr>
      <dsp:spPr>
        <a:xfrm>
          <a:off x="0" y="1993756"/>
          <a:ext cx="10515600"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 100 bytes for 8 cores, 178 bytes for 16 cores, and 308 bytes for 32 cores</a:t>
          </a:r>
          <a:endParaRPr lang="en-IN" sz="2700" kern="1200" dirty="0"/>
        </a:p>
        <a:p>
          <a:pPr marL="228600" lvl="1" indent="-228600" algn="l" defTabSz="1200150">
            <a:lnSpc>
              <a:spcPct val="90000"/>
            </a:lnSpc>
            <a:spcBef>
              <a:spcPct val="0"/>
            </a:spcBef>
            <a:spcAft>
              <a:spcPct val="20000"/>
            </a:spcAft>
            <a:buChar char="•"/>
          </a:pPr>
          <a:r>
            <a:rPr lang="en-US" sz="2700" kern="1200"/>
            <a:t>Impractical to have large AIM cache structures</a:t>
          </a:r>
          <a:endParaRPr lang="en-IN" sz="2700" kern="1200"/>
        </a:p>
      </dsp:txBody>
      <dsp:txXfrm>
        <a:off x="0" y="1993756"/>
        <a:ext cx="10515600" cy="1304100"/>
      </dsp:txXfrm>
    </dsp:sp>
    <dsp:sp modelId="{A3C6B2A4-BD19-4A9B-9E24-CCD36B127EA4}">
      <dsp:nvSpPr>
        <dsp:cNvPr id="0" name=""/>
        <dsp:cNvSpPr/>
      </dsp:nvSpPr>
      <dsp:spPr>
        <a:xfrm>
          <a:off x="0" y="3297856"/>
          <a:ext cx="10515600" cy="83947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ARC assumes a realistic AIM design with 32K entries</a:t>
          </a:r>
          <a:endParaRPr lang="en-IN" sz="3500" kern="1200"/>
        </a:p>
      </dsp:txBody>
      <dsp:txXfrm>
        <a:off x="40980" y="3338836"/>
        <a:ext cx="10433640" cy="75751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2C408-D4E0-4100-9030-69A554BB9C0C}">
      <dsp:nvSpPr>
        <dsp:cNvPr id="0" name=""/>
        <dsp:cNvSpPr/>
      </dsp:nvSpPr>
      <dsp:spPr>
        <a:xfrm>
          <a:off x="0" y="0"/>
          <a:ext cx="10998897" cy="0"/>
        </a:xfrm>
        <a:prstGeom prst="lin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89CFB5-32E9-4EAC-9446-A128958E43F3}">
      <dsp:nvSpPr>
        <dsp:cNvPr id="0" name=""/>
        <dsp:cNvSpPr/>
      </dsp:nvSpPr>
      <dsp:spPr>
        <a:xfrm>
          <a:off x="0" y="0"/>
          <a:ext cx="2199779" cy="4691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dirty="0"/>
            <a:t>Key Takeaways!</a:t>
          </a:r>
          <a:endParaRPr lang="en-IN" sz="3200" b="1" kern="1200" dirty="0"/>
        </a:p>
      </dsp:txBody>
      <dsp:txXfrm>
        <a:off x="0" y="0"/>
        <a:ext cx="2199779" cy="4691363"/>
      </dsp:txXfrm>
    </dsp:sp>
    <dsp:sp modelId="{6A2748B4-D789-43A3-9E60-DE3668410EE8}">
      <dsp:nvSpPr>
        <dsp:cNvPr id="0" name=""/>
        <dsp:cNvSpPr/>
      </dsp:nvSpPr>
      <dsp:spPr>
        <a:xfrm>
          <a:off x="2364762" y="73302"/>
          <a:ext cx="8634134" cy="146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Release consistency and self-invalidation techniques can be a good fit for detecting region conflicts</a:t>
          </a:r>
          <a:endParaRPr lang="en-IN" sz="3100" kern="1200" dirty="0"/>
        </a:p>
      </dsp:txBody>
      <dsp:txXfrm>
        <a:off x="2364762" y="73302"/>
        <a:ext cx="8634134" cy="1466050"/>
      </dsp:txXfrm>
    </dsp:sp>
    <dsp:sp modelId="{40D4AEBB-E63D-44CA-904F-720D289C9AA1}">
      <dsp:nvSpPr>
        <dsp:cNvPr id="0" name=""/>
        <dsp:cNvSpPr/>
      </dsp:nvSpPr>
      <dsp:spPr>
        <a:xfrm>
          <a:off x="2199779" y="1539353"/>
          <a:ext cx="8799117" cy="0"/>
        </a:xfrm>
        <a:prstGeom prst="line">
          <a:avLst/>
        </a:prstGeom>
        <a:solidFill>
          <a:schemeClr val="dk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2E9530-DD51-4823-BBB0-C4B5A8024B3B}">
      <dsp:nvSpPr>
        <dsp:cNvPr id="0" name=""/>
        <dsp:cNvSpPr/>
      </dsp:nvSpPr>
      <dsp:spPr>
        <a:xfrm>
          <a:off x="2364762" y="1612656"/>
          <a:ext cx="8634134" cy="146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Small metadata cache provides reasonable tradeoffs between performance and complexity</a:t>
          </a:r>
          <a:endParaRPr lang="en-IN" sz="3100" kern="1200" dirty="0"/>
        </a:p>
      </dsp:txBody>
      <dsp:txXfrm>
        <a:off x="2364762" y="1612656"/>
        <a:ext cx="8634134" cy="1466050"/>
      </dsp:txXfrm>
    </dsp:sp>
    <dsp:sp modelId="{9D6207E8-F2F6-47E3-8EBA-9D835AFB6E62}">
      <dsp:nvSpPr>
        <dsp:cNvPr id="0" name=""/>
        <dsp:cNvSpPr/>
      </dsp:nvSpPr>
      <dsp:spPr>
        <a:xfrm>
          <a:off x="2199779" y="3078706"/>
          <a:ext cx="8799117" cy="0"/>
        </a:xfrm>
        <a:prstGeom prst="line">
          <a:avLst/>
        </a:prstGeom>
        <a:solidFill>
          <a:schemeClr val="dk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507E52-EC24-4BEB-B993-AB057BEBB577}">
      <dsp:nvSpPr>
        <dsp:cNvPr id="0" name=""/>
        <dsp:cNvSpPr/>
      </dsp:nvSpPr>
      <dsp:spPr>
        <a:xfrm>
          <a:off x="2364762" y="3152009"/>
          <a:ext cx="8634134" cy="146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Compared to state-of-art, ARC shows promise in making region conflict detection practical</a:t>
          </a:r>
          <a:endParaRPr lang="en-IN" sz="3100" kern="1200" dirty="0"/>
        </a:p>
      </dsp:txBody>
      <dsp:txXfrm>
        <a:off x="2364762" y="3152009"/>
        <a:ext cx="8634134" cy="1466050"/>
      </dsp:txXfrm>
    </dsp:sp>
    <dsp:sp modelId="{06FCCF00-B0FC-412E-A8E7-23A9A5A2C6FE}">
      <dsp:nvSpPr>
        <dsp:cNvPr id="0" name=""/>
        <dsp:cNvSpPr/>
      </dsp:nvSpPr>
      <dsp:spPr>
        <a:xfrm>
          <a:off x="2199779" y="4618060"/>
          <a:ext cx="8799117" cy="0"/>
        </a:xfrm>
        <a:prstGeom prst="line">
          <a:avLst/>
        </a:prstGeom>
        <a:solidFill>
          <a:schemeClr val="dk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9FE79-6EB3-4D81-8E1E-FF176CF5C7C3}">
      <dsp:nvSpPr>
        <dsp:cNvPr id="0" name=""/>
        <dsp:cNvSpPr/>
      </dsp:nvSpPr>
      <dsp:spPr>
        <a:xfrm rot="5400000">
          <a:off x="-144690" y="146350"/>
          <a:ext cx="964603" cy="675222"/>
        </a:xfrm>
        <a:prstGeom prst="chevron">
          <a:avLst/>
        </a:prstGeom>
        <a:solidFill>
          <a:schemeClr val="bg1">
            <a:lumMod val="85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rot="-5400000">
        <a:off x="1" y="339270"/>
        <a:ext cx="675222" cy="289381"/>
      </dsp:txXfrm>
    </dsp:sp>
    <dsp:sp modelId="{F7637583-E4FC-4426-9A5B-0EE8039B43FC}">
      <dsp:nvSpPr>
        <dsp:cNvPr id="0" name=""/>
        <dsp:cNvSpPr/>
      </dsp:nvSpPr>
      <dsp:spPr>
        <a:xfrm rot="5400000">
          <a:off x="5281915" y="-4605033"/>
          <a:ext cx="626992" cy="9840377"/>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kern="1200" dirty="0">
              <a:solidFill>
                <a:schemeClr val="bg1">
                  <a:lumMod val="65000"/>
                </a:schemeClr>
              </a:solidFill>
            </a:rPr>
            <a:t>Impact of Data Races on Language Models</a:t>
          </a:r>
          <a:endParaRPr lang="en-IN" sz="2800" kern="1200" dirty="0">
            <a:solidFill>
              <a:schemeClr val="bg1">
                <a:lumMod val="65000"/>
              </a:schemeClr>
            </a:solidFill>
          </a:endParaRPr>
        </a:p>
      </dsp:txBody>
      <dsp:txXfrm rot="-5400000">
        <a:off x="675223" y="32266"/>
        <a:ext cx="9809770" cy="565778"/>
      </dsp:txXfrm>
    </dsp:sp>
    <dsp:sp modelId="{F73A81A1-6127-4D8B-AF02-D481C049C160}">
      <dsp:nvSpPr>
        <dsp:cNvPr id="0" name=""/>
        <dsp:cNvSpPr/>
      </dsp:nvSpPr>
      <dsp:spPr>
        <a:xfrm rot="5400000">
          <a:off x="-144690" y="992203"/>
          <a:ext cx="964603" cy="675222"/>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rot="-5400000">
        <a:off x="1" y="1185123"/>
        <a:ext cx="675222" cy="289381"/>
      </dsp:txXfrm>
    </dsp:sp>
    <dsp:sp modelId="{BDCA194D-E00D-4225-8A44-1D1BF2A5C9F9}">
      <dsp:nvSpPr>
        <dsp:cNvPr id="0" name=""/>
        <dsp:cNvSpPr/>
      </dsp:nvSpPr>
      <dsp:spPr>
        <a:xfrm rot="5400000">
          <a:off x="5281915" y="-3759179"/>
          <a:ext cx="626992" cy="9840377"/>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Font typeface="Arial" panose="020B0604020202020204" pitchFamily="34" charset="0"/>
            <a:buNone/>
          </a:pPr>
          <a:r>
            <a:rPr lang="en-US" sz="2800" kern="1200" dirty="0"/>
            <a:t>Strong Semantics with Region Conflict Exceptions</a:t>
          </a:r>
          <a:endParaRPr lang="en-IN" sz="2800" kern="1200" dirty="0"/>
        </a:p>
      </dsp:txBody>
      <dsp:txXfrm rot="-5400000">
        <a:off x="675223" y="878120"/>
        <a:ext cx="9809770" cy="565778"/>
      </dsp:txXfrm>
    </dsp:sp>
    <dsp:sp modelId="{A1C766A9-C31C-4D19-8C3D-D76506102C1C}">
      <dsp:nvSpPr>
        <dsp:cNvPr id="0" name=""/>
        <dsp:cNvSpPr/>
      </dsp:nvSpPr>
      <dsp:spPr>
        <a:xfrm rot="5400000">
          <a:off x="-144690" y="1838057"/>
          <a:ext cx="964603" cy="675222"/>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rot="-5400000">
        <a:off x="1" y="2030977"/>
        <a:ext cx="675222" cy="289381"/>
      </dsp:txXfrm>
    </dsp:sp>
    <dsp:sp modelId="{0BC07B29-0A22-4C9B-AE2C-20BE88C60514}">
      <dsp:nvSpPr>
        <dsp:cNvPr id="0" name=""/>
        <dsp:cNvSpPr/>
      </dsp:nvSpPr>
      <dsp:spPr>
        <a:xfrm rot="5400000">
          <a:off x="5281915" y="-2913325"/>
          <a:ext cx="626992" cy="9840377"/>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kern="1200" dirty="0"/>
            <a:t>Providing Region Conflict Exceptions</a:t>
          </a:r>
          <a:endParaRPr lang="en-IN" sz="2800" kern="1200" dirty="0"/>
        </a:p>
      </dsp:txBody>
      <dsp:txXfrm rot="-5400000">
        <a:off x="675223" y="1723974"/>
        <a:ext cx="9809770" cy="565778"/>
      </dsp:txXfrm>
    </dsp:sp>
    <dsp:sp modelId="{91DF157F-494D-46BD-BA47-26E86D7D79CD}">
      <dsp:nvSpPr>
        <dsp:cNvPr id="0" name=""/>
        <dsp:cNvSpPr/>
      </dsp:nvSpPr>
      <dsp:spPr>
        <a:xfrm rot="5400000">
          <a:off x="-144690" y="2683911"/>
          <a:ext cx="964603" cy="675222"/>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rot="-5400000">
        <a:off x="1" y="2876831"/>
        <a:ext cx="675222" cy="289381"/>
      </dsp:txXfrm>
    </dsp:sp>
    <dsp:sp modelId="{53FFC496-E06D-44F7-88A1-D34E962987A2}">
      <dsp:nvSpPr>
        <dsp:cNvPr id="0" name=""/>
        <dsp:cNvSpPr/>
      </dsp:nvSpPr>
      <dsp:spPr>
        <a:xfrm rot="5400000">
          <a:off x="5281915" y="-2067471"/>
          <a:ext cx="626992" cy="9840377"/>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kern="1200" dirty="0"/>
            <a:t>ARC: Practical Architecture Support for Region Conflict Exceptions</a:t>
          </a:r>
          <a:endParaRPr lang="en-IN" sz="2800" kern="1200" dirty="0"/>
        </a:p>
      </dsp:txBody>
      <dsp:txXfrm rot="-5400000">
        <a:off x="675223" y="2569828"/>
        <a:ext cx="9809770" cy="565778"/>
      </dsp:txXfrm>
    </dsp:sp>
    <dsp:sp modelId="{075BA49B-B336-465C-83A5-530485669972}">
      <dsp:nvSpPr>
        <dsp:cNvPr id="0" name=""/>
        <dsp:cNvSpPr/>
      </dsp:nvSpPr>
      <dsp:spPr>
        <a:xfrm rot="5400000">
          <a:off x="-144690" y="3529765"/>
          <a:ext cx="964603" cy="675222"/>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rot="-5400000">
        <a:off x="1" y="3722685"/>
        <a:ext cx="675222" cy="289381"/>
      </dsp:txXfrm>
    </dsp:sp>
    <dsp:sp modelId="{914AC3AA-0858-409D-A46E-2A9566321FF9}">
      <dsp:nvSpPr>
        <dsp:cNvPr id="0" name=""/>
        <dsp:cNvSpPr/>
      </dsp:nvSpPr>
      <dsp:spPr>
        <a:xfrm rot="5400000">
          <a:off x="5281915" y="-1221617"/>
          <a:ext cx="626992" cy="9840377"/>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kern="1200" dirty="0"/>
            <a:t>Comparison of ARC with Related Approaches</a:t>
          </a:r>
          <a:endParaRPr lang="en-IN" sz="2800" kern="1200" dirty="0"/>
        </a:p>
      </dsp:txBody>
      <dsp:txXfrm rot="-5400000">
        <a:off x="675223" y="3415682"/>
        <a:ext cx="9809770" cy="565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651B1-7E4C-40A5-9FCB-6163BE00BA9D}">
      <dsp:nvSpPr>
        <dsp:cNvPr id="0" name=""/>
        <dsp:cNvSpPr/>
      </dsp:nvSpPr>
      <dsp:spPr>
        <a:xfrm>
          <a:off x="0" y="4360"/>
          <a:ext cx="10515600" cy="76541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Builds on top of M(O)ESI-style cache coherence</a:t>
          </a:r>
        </a:p>
      </dsp:txBody>
      <dsp:txXfrm>
        <a:off x="37365" y="41725"/>
        <a:ext cx="10440870" cy="690688"/>
      </dsp:txXfrm>
    </dsp:sp>
    <dsp:sp modelId="{DADBA8AF-616D-4CBA-BFD5-9165EB756101}">
      <dsp:nvSpPr>
        <dsp:cNvPr id="0" name=""/>
        <dsp:cNvSpPr/>
      </dsp:nvSpPr>
      <dsp:spPr>
        <a:xfrm>
          <a:off x="0" y="769779"/>
          <a:ext cx="10515600" cy="80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Introduces hardware on top existing structures</a:t>
          </a:r>
        </a:p>
        <a:p>
          <a:pPr marL="228600" lvl="1" indent="-228600" algn="l" defTabSz="1066800">
            <a:lnSpc>
              <a:spcPct val="90000"/>
            </a:lnSpc>
            <a:spcBef>
              <a:spcPct val="0"/>
            </a:spcBef>
            <a:spcAft>
              <a:spcPct val="20000"/>
            </a:spcAft>
            <a:buChar char="•"/>
          </a:pPr>
          <a:r>
            <a:rPr lang="en-US" sz="2400" kern="1200" dirty="0"/>
            <a:t>Increases complexity</a:t>
          </a:r>
        </a:p>
      </dsp:txBody>
      <dsp:txXfrm>
        <a:off x="0" y="769779"/>
        <a:ext cx="10515600" cy="800210"/>
      </dsp:txXfrm>
    </dsp:sp>
    <dsp:sp modelId="{E1FB80FA-F325-465E-AED9-2BFA4146A9EF}">
      <dsp:nvSpPr>
        <dsp:cNvPr id="0" name=""/>
        <dsp:cNvSpPr/>
      </dsp:nvSpPr>
      <dsp:spPr>
        <a:xfrm>
          <a:off x="0" y="1569990"/>
          <a:ext cx="10515600" cy="765418"/>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Inter-core communication at region boundaries</a:t>
          </a:r>
        </a:p>
      </dsp:txBody>
      <dsp:txXfrm>
        <a:off x="37365" y="1607355"/>
        <a:ext cx="10440870" cy="690688"/>
      </dsp:txXfrm>
    </dsp:sp>
    <dsp:sp modelId="{39F1E921-70EC-422E-9540-5CA8C55767C2}">
      <dsp:nvSpPr>
        <dsp:cNvPr id="0" name=""/>
        <dsp:cNvSpPr/>
      </dsp:nvSpPr>
      <dsp:spPr>
        <a:xfrm>
          <a:off x="0" y="2335409"/>
          <a:ext cx="10515600" cy="80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Metadata in private cache lines are forwarded to other cores</a:t>
          </a:r>
        </a:p>
        <a:p>
          <a:pPr marL="228600" lvl="1" indent="-228600" algn="l" defTabSz="1066800">
            <a:lnSpc>
              <a:spcPct val="90000"/>
            </a:lnSpc>
            <a:spcBef>
              <a:spcPct val="0"/>
            </a:spcBef>
            <a:spcAft>
              <a:spcPct val="20000"/>
            </a:spcAft>
            <a:buChar char="•"/>
          </a:pPr>
          <a:r>
            <a:rPr lang="en-US" sz="2400" kern="1200" dirty="0"/>
            <a:t>Increases on-chip interconnect bandwidth requirement</a:t>
          </a:r>
        </a:p>
      </dsp:txBody>
      <dsp:txXfrm>
        <a:off x="0" y="2335409"/>
        <a:ext cx="10515600" cy="800210"/>
      </dsp:txXfrm>
    </dsp:sp>
    <dsp:sp modelId="{28C8DA19-592A-4E2A-BA77-A17F90A0B52E}">
      <dsp:nvSpPr>
        <dsp:cNvPr id="0" name=""/>
        <dsp:cNvSpPr/>
      </dsp:nvSpPr>
      <dsp:spPr>
        <a:xfrm>
          <a:off x="0" y="3135620"/>
          <a:ext cx="10515600" cy="765418"/>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Private line evictions communicate with memory</a:t>
          </a:r>
        </a:p>
      </dsp:txBody>
      <dsp:txXfrm>
        <a:off x="37365" y="3172985"/>
        <a:ext cx="10440870" cy="690688"/>
      </dsp:txXfrm>
    </dsp:sp>
    <dsp:sp modelId="{BA003798-40D5-4400-BDBC-1E334759B115}">
      <dsp:nvSpPr>
        <dsp:cNvPr id="0" name=""/>
        <dsp:cNvSpPr/>
      </dsp:nvSpPr>
      <dsp:spPr>
        <a:xfrm>
          <a:off x="0" y="3901039"/>
          <a:ext cx="10515600" cy="80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Relies on in-memory backup for evicted metadata</a:t>
          </a:r>
        </a:p>
        <a:p>
          <a:pPr marL="228600" lvl="1" indent="-228600" algn="l" defTabSz="1066800">
            <a:lnSpc>
              <a:spcPct val="90000"/>
            </a:lnSpc>
            <a:spcBef>
              <a:spcPct val="0"/>
            </a:spcBef>
            <a:spcAft>
              <a:spcPct val="20000"/>
            </a:spcAft>
            <a:buChar char="•"/>
          </a:pPr>
          <a:r>
            <a:rPr lang="en-US" sz="2400" kern="1200" dirty="0"/>
            <a:t>Increases off-chip memory bandwidth requirement</a:t>
          </a:r>
        </a:p>
      </dsp:txBody>
      <dsp:txXfrm>
        <a:off x="0" y="3901039"/>
        <a:ext cx="10515600" cy="8002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9FE79-6EB3-4D81-8E1E-FF176CF5C7C3}">
      <dsp:nvSpPr>
        <dsp:cNvPr id="0" name=""/>
        <dsp:cNvSpPr/>
      </dsp:nvSpPr>
      <dsp:spPr>
        <a:xfrm rot="5400000">
          <a:off x="-144690" y="146350"/>
          <a:ext cx="964603" cy="675222"/>
        </a:xfrm>
        <a:prstGeom prst="chevron">
          <a:avLst/>
        </a:prstGeom>
        <a:solidFill>
          <a:schemeClr val="bg1">
            <a:lumMod val="85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rot="-5400000">
        <a:off x="1" y="339270"/>
        <a:ext cx="675222" cy="289381"/>
      </dsp:txXfrm>
    </dsp:sp>
    <dsp:sp modelId="{F7637583-E4FC-4426-9A5B-0EE8039B43FC}">
      <dsp:nvSpPr>
        <dsp:cNvPr id="0" name=""/>
        <dsp:cNvSpPr/>
      </dsp:nvSpPr>
      <dsp:spPr>
        <a:xfrm rot="5400000">
          <a:off x="5281915" y="-4605033"/>
          <a:ext cx="626992" cy="9840377"/>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kern="1200" dirty="0">
              <a:solidFill>
                <a:schemeClr val="bg1">
                  <a:lumMod val="65000"/>
                </a:schemeClr>
              </a:solidFill>
            </a:rPr>
            <a:t>Impact of data races on language models</a:t>
          </a:r>
          <a:endParaRPr lang="en-IN" sz="2800" kern="1200" dirty="0">
            <a:solidFill>
              <a:schemeClr val="bg1">
                <a:lumMod val="65000"/>
              </a:schemeClr>
            </a:solidFill>
          </a:endParaRPr>
        </a:p>
      </dsp:txBody>
      <dsp:txXfrm rot="-5400000">
        <a:off x="675223" y="32266"/>
        <a:ext cx="9809770" cy="565778"/>
      </dsp:txXfrm>
    </dsp:sp>
    <dsp:sp modelId="{F73A81A1-6127-4D8B-AF02-D481C049C160}">
      <dsp:nvSpPr>
        <dsp:cNvPr id="0" name=""/>
        <dsp:cNvSpPr/>
      </dsp:nvSpPr>
      <dsp:spPr>
        <a:xfrm rot="5400000">
          <a:off x="-144690" y="992203"/>
          <a:ext cx="964603" cy="675222"/>
        </a:xfrm>
        <a:prstGeom prst="chevron">
          <a:avLst/>
        </a:prstGeom>
        <a:solidFill>
          <a:prstClr val="white">
            <a:lumMod val="85000"/>
          </a:prstClr>
        </a:solidFill>
        <a:ln w="12700" cap="flat" cmpd="sng" algn="ctr">
          <a:solidFill>
            <a:srgbClr val="44546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solidFill>
              <a:prstClr val="white"/>
            </a:solidFill>
            <a:latin typeface="Calibri" panose="020F0502020204030204"/>
            <a:ea typeface="+mn-ea"/>
            <a:cs typeface="+mn-cs"/>
          </a:endParaRPr>
        </a:p>
      </dsp:txBody>
      <dsp:txXfrm rot="-5400000">
        <a:off x="1" y="1185123"/>
        <a:ext cx="675222" cy="289381"/>
      </dsp:txXfrm>
    </dsp:sp>
    <dsp:sp modelId="{BDCA194D-E00D-4225-8A44-1D1BF2A5C9F9}">
      <dsp:nvSpPr>
        <dsp:cNvPr id="0" name=""/>
        <dsp:cNvSpPr/>
      </dsp:nvSpPr>
      <dsp:spPr>
        <a:xfrm rot="5400000">
          <a:off x="5281915" y="-3759179"/>
          <a:ext cx="626992" cy="9840377"/>
        </a:xfrm>
        <a:prstGeom prst="round2SameRect">
          <a:avLst/>
        </a:prstGeom>
        <a:solidFill>
          <a:srgbClr val="E7E6E6">
            <a:alpha val="90000"/>
            <a:hueOff val="0"/>
            <a:satOff val="0"/>
            <a:lumOff val="0"/>
            <a:alphaOff val="0"/>
          </a:srgbClr>
        </a:solidFill>
        <a:ln w="12700" cap="flat" cmpd="sng" algn="ctr">
          <a:solidFill>
            <a:srgbClr val="44546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Font typeface="Arial" panose="020B0604020202020204" pitchFamily="34" charset="0"/>
            <a:buNone/>
          </a:pPr>
          <a:r>
            <a:rPr lang="en-US" sz="2800" kern="1200" dirty="0">
              <a:solidFill>
                <a:prstClr val="white">
                  <a:lumMod val="65000"/>
                </a:prstClr>
              </a:solidFill>
              <a:latin typeface="Calibri" panose="020F0502020204030204"/>
              <a:ea typeface="+mn-ea"/>
              <a:cs typeface="+mn-cs"/>
            </a:rPr>
            <a:t>Region Conflict Exceptions Semantics</a:t>
          </a:r>
          <a:endParaRPr lang="en-IN" sz="2800" kern="1200" dirty="0">
            <a:solidFill>
              <a:prstClr val="white">
                <a:lumMod val="65000"/>
              </a:prstClr>
            </a:solidFill>
            <a:latin typeface="Calibri" panose="020F0502020204030204"/>
            <a:ea typeface="+mn-ea"/>
            <a:cs typeface="+mn-cs"/>
          </a:endParaRPr>
        </a:p>
      </dsp:txBody>
      <dsp:txXfrm rot="-5400000">
        <a:off x="675223" y="878120"/>
        <a:ext cx="9809770" cy="565778"/>
      </dsp:txXfrm>
    </dsp:sp>
    <dsp:sp modelId="{A1C766A9-C31C-4D19-8C3D-D76506102C1C}">
      <dsp:nvSpPr>
        <dsp:cNvPr id="0" name=""/>
        <dsp:cNvSpPr/>
      </dsp:nvSpPr>
      <dsp:spPr>
        <a:xfrm rot="5400000">
          <a:off x="-144690" y="1838057"/>
          <a:ext cx="964603" cy="675222"/>
        </a:xfrm>
        <a:prstGeom prst="chevron">
          <a:avLst/>
        </a:prstGeom>
        <a:solidFill>
          <a:prstClr val="white">
            <a:lumMod val="85000"/>
          </a:prstClr>
        </a:solidFill>
        <a:ln w="12700" cap="flat" cmpd="sng" algn="ctr">
          <a:solidFill>
            <a:srgbClr val="44546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solidFill>
              <a:prstClr val="white"/>
            </a:solidFill>
            <a:latin typeface="Calibri" panose="020F0502020204030204"/>
            <a:ea typeface="+mn-ea"/>
            <a:cs typeface="+mn-cs"/>
          </a:endParaRPr>
        </a:p>
      </dsp:txBody>
      <dsp:txXfrm rot="-5400000">
        <a:off x="1" y="2030977"/>
        <a:ext cx="675222" cy="289381"/>
      </dsp:txXfrm>
    </dsp:sp>
    <dsp:sp modelId="{0BC07B29-0A22-4C9B-AE2C-20BE88C60514}">
      <dsp:nvSpPr>
        <dsp:cNvPr id="0" name=""/>
        <dsp:cNvSpPr/>
      </dsp:nvSpPr>
      <dsp:spPr>
        <a:xfrm rot="5400000">
          <a:off x="5281915" y="-2913325"/>
          <a:ext cx="626992" cy="9840377"/>
        </a:xfrm>
        <a:prstGeom prst="round2SameRect">
          <a:avLst/>
        </a:prstGeom>
        <a:solidFill>
          <a:srgbClr val="E7E6E6">
            <a:alpha val="90000"/>
            <a:hueOff val="0"/>
            <a:satOff val="0"/>
            <a:lumOff val="0"/>
            <a:alphaOff val="0"/>
          </a:srgbClr>
        </a:solidFill>
        <a:ln w="12700" cap="flat" cmpd="sng" algn="ctr">
          <a:solidFill>
            <a:srgbClr val="44546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Font typeface="Arial" panose="020B0604020202020204" pitchFamily="34" charset="0"/>
            <a:buNone/>
          </a:pPr>
          <a:r>
            <a:rPr lang="en-US" sz="2800" kern="1200" dirty="0">
              <a:solidFill>
                <a:prstClr val="white">
                  <a:lumMod val="65000"/>
                </a:prstClr>
              </a:solidFill>
              <a:latin typeface="Calibri" panose="020F0502020204030204"/>
              <a:ea typeface="+mn-ea"/>
              <a:cs typeface="+mn-cs"/>
            </a:rPr>
            <a:t>Providing Region Conflict Exceptions</a:t>
          </a:r>
          <a:endParaRPr lang="en-IN" sz="2800" kern="1200" dirty="0">
            <a:solidFill>
              <a:prstClr val="white">
                <a:lumMod val="65000"/>
              </a:prstClr>
            </a:solidFill>
            <a:latin typeface="Calibri" panose="020F0502020204030204"/>
            <a:ea typeface="+mn-ea"/>
            <a:cs typeface="+mn-cs"/>
          </a:endParaRPr>
        </a:p>
      </dsp:txBody>
      <dsp:txXfrm rot="-5400000">
        <a:off x="675223" y="1723974"/>
        <a:ext cx="9809770" cy="565778"/>
      </dsp:txXfrm>
    </dsp:sp>
    <dsp:sp modelId="{91DF157F-494D-46BD-BA47-26E86D7D79CD}">
      <dsp:nvSpPr>
        <dsp:cNvPr id="0" name=""/>
        <dsp:cNvSpPr/>
      </dsp:nvSpPr>
      <dsp:spPr>
        <a:xfrm rot="5400000">
          <a:off x="-144690" y="2683911"/>
          <a:ext cx="964603" cy="675222"/>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rot="-5400000">
        <a:off x="1" y="2876831"/>
        <a:ext cx="675222" cy="289381"/>
      </dsp:txXfrm>
    </dsp:sp>
    <dsp:sp modelId="{53FFC496-E06D-44F7-88A1-D34E962987A2}">
      <dsp:nvSpPr>
        <dsp:cNvPr id="0" name=""/>
        <dsp:cNvSpPr/>
      </dsp:nvSpPr>
      <dsp:spPr>
        <a:xfrm rot="5400000">
          <a:off x="5281915" y="-2067471"/>
          <a:ext cx="626992" cy="9840377"/>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kern="1200" dirty="0"/>
            <a:t>ARC: Practical Architecture Support for Region Conflict Exceptions</a:t>
          </a:r>
          <a:endParaRPr lang="en-IN" sz="2800" kern="1200" dirty="0"/>
        </a:p>
      </dsp:txBody>
      <dsp:txXfrm rot="-5400000">
        <a:off x="675223" y="2569828"/>
        <a:ext cx="9809770" cy="565778"/>
      </dsp:txXfrm>
    </dsp:sp>
    <dsp:sp modelId="{075BA49B-B336-465C-83A5-530485669972}">
      <dsp:nvSpPr>
        <dsp:cNvPr id="0" name=""/>
        <dsp:cNvSpPr/>
      </dsp:nvSpPr>
      <dsp:spPr>
        <a:xfrm rot="5400000">
          <a:off x="-144690" y="3529765"/>
          <a:ext cx="964603" cy="675222"/>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rot="-5400000">
        <a:off x="1" y="3722685"/>
        <a:ext cx="675222" cy="289381"/>
      </dsp:txXfrm>
    </dsp:sp>
    <dsp:sp modelId="{914AC3AA-0858-409D-A46E-2A9566321FF9}">
      <dsp:nvSpPr>
        <dsp:cNvPr id="0" name=""/>
        <dsp:cNvSpPr/>
      </dsp:nvSpPr>
      <dsp:spPr>
        <a:xfrm rot="5400000">
          <a:off x="5281915" y="-1221617"/>
          <a:ext cx="626992" cy="9840377"/>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kern="1200" dirty="0"/>
            <a:t>Comparison of ARC with Related Approaches</a:t>
          </a:r>
          <a:endParaRPr lang="en-IN" sz="2800" kern="1200" dirty="0"/>
        </a:p>
      </dsp:txBody>
      <dsp:txXfrm rot="-5400000">
        <a:off x="675223" y="3415682"/>
        <a:ext cx="9809770" cy="5657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9B38B-BBBD-419B-9842-BC5C1C8DD9E2}">
      <dsp:nvSpPr>
        <dsp:cNvPr id="0" name=""/>
        <dsp:cNvSpPr/>
      </dsp:nvSpPr>
      <dsp:spPr>
        <a:xfrm rot="21178906">
          <a:off x="5390781" y="3226293"/>
          <a:ext cx="3756659" cy="3756659"/>
        </a:xfrm>
        <a:prstGeom prst="gear9">
          <a:avLst/>
        </a:prstGeom>
        <a:solidFill>
          <a:schemeClr val="accent4">
            <a:lumMod val="20000"/>
            <a:lumOff val="80000"/>
          </a:schemeClr>
        </a:solidFill>
        <a:ln w="38100" cap="flat" cmpd="sng" algn="ctr">
          <a:solidFill>
            <a:schemeClr val="bg1">
              <a:lumMod val="50000"/>
            </a:schemeClr>
          </a:solidFill>
          <a:prstDash val="solid"/>
          <a:miter lim="800000"/>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Release consistency</a:t>
          </a:r>
        </a:p>
      </dsp:txBody>
      <dsp:txXfrm>
        <a:off x="6142023" y="4106518"/>
        <a:ext cx="2246147" cy="1931001"/>
      </dsp:txXfrm>
    </dsp:sp>
    <dsp:sp modelId="{0FA90821-F12E-4F1D-8CA6-D8334A534452}">
      <dsp:nvSpPr>
        <dsp:cNvPr id="0" name=""/>
        <dsp:cNvSpPr/>
      </dsp:nvSpPr>
      <dsp:spPr>
        <a:xfrm>
          <a:off x="2902554" y="2365455"/>
          <a:ext cx="2956286" cy="2982596"/>
        </a:xfrm>
        <a:prstGeom prst="gear6">
          <a:avLst/>
        </a:prstGeom>
        <a:solidFill>
          <a:schemeClr val="accent3">
            <a:lumMod val="20000"/>
            <a:lumOff val="80000"/>
          </a:schemeClr>
        </a:solidFill>
        <a:ln w="38100" cap="flat" cmpd="sng" algn="ctr">
          <a:solidFill>
            <a:schemeClr val="bg1">
              <a:lumMod val="50000"/>
            </a:schemeClr>
          </a:solidFill>
          <a:prstDash val="solid"/>
          <a:miter lim="800000"/>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b="0" kern="1200" dirty="0"/>
            <a:t>No M(O)ESI</a:t>
          </a:r>
        </a:p>
      </dsp:txBody>
      <dsp:txXfrm>
        <a:off x="3646808" y="3118089"/>
        <a:ext cx="1467778" cy="1477328"/>
      </dsp:txXfrm>
    </dsp:sp>
    <dsp:sp modelId="{BC881696-C101-411C-90A3-75722FB9208D}">
      <dsp:nvSpPr>
        <dsp:cNvPr id="0" name=""/>
        <dsp:cNvSpPr/>
      </dsp:nvSpPr>
      <dsp:spPr>
        <a:xfrm rot="20700000">
          <a:off x="4423355" y="260354"/>
          <a:ext cx="3442632" cy="3025064"/>
        </a:xfrm>
        <a:prstGeom prst="gear6">
          <a:avLst/>
        </a:prstGeom>
        <a:solidFill>
          <a:schemeClr val="accent1">
            <a:lumMod val="20000"/>
            <a:lumOff val="80000"/>
          </a:schemeClr>
        </a:solidFill>
        <a:ln w="38100" cap="flat" cmpd="sng" algn="ctr">
          <a:solidFill>
            <a:schemeClr val="bg1">
              <a:lumMod val="50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Self invalidation</a:t>
          </a:r>
        </a:p>
      </dsp:txBody>
      <dsp:txXfrm rot="-20700000">
        <a:off x="5203193" y="899072"/>
        <a:ext cx="1882957" cy="1747628"/>
      </dsp:txXfrm>
    </dsp:sp>
    <dsp:sp modelId="{20C245EF-C3E1-43C7-9F57-FB99BDC02E74}">
      <dsp:nvSpPr>
        <dsp:cNvPr id="0" name=""/>
        <dsp:cNvSpPr/>
      </dsp:nvSpPr>
      <dsp:spPr>
        <a:xfrm>
          <a:off x="5017515" y="2623221"/>
          <a:ext cx="4808524" cy="4808524"/>
        </a:xfrm>
        <a:prstGeom prst="circularArrow">
          <a:avLst>
            <a:gd name="adj1" fmla="val 4687"/>
            <a:gd name="adj2" fmla="val 299029"/>
            <a:gd name="adj3" fmla="val 2556468"/>
            <a:gd name="adj4" fmla="val 15777037"/>
            <a:gd name="adj5" fmla="val 546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0DDACB-5F83-43E7-8F15-0D15C00D6AFD}">
      <dsp:nvSpPr>
        <dsp:cNvPr id="0" name=""/>
        <dsp:cNvSpPr/>
      </dsp:nvSpPr>
      <dsp:spPr>
        <a:xfrm>
          <a:off x="2606958" y="1703483"/>
          <a:ext cx="3493693" cy="3493693"/>
        </a:xfrm>
        <a:prstGeom prst="leftCircularArrow">
          <a:avLst>
            <a:gd name="adj1" fmla="val 6452"/>
            <a:gd name="adj2" fmla="val 429999"/>
            <a:gd name="adj3" fmla="val 10489124"/>
            <a:gd name="adj4" fmla="val 14837806"/>
            <a:gd name="adj5" fmla="val 7527"/>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A3D1D9-90F1-47CE-A592-5A30881BB4CA}">
      <dsp:nvSpPr>
        <dsp:cNvPr id="0" name=""/>
        <dsp:cNvSpPr/>
      </dsp:nvSpPr>
      <dsp:spPr>
        <a:xfrm>
          <a:off x="4001876" y="-163229"/>
          <a:ext cx="3766904" cy="3766904"/>
        </a:xfrm>
        <a:prstGeom prst="circularArrow">
          <a:avLst>
            <a:gd name="adj1" fmla="val 5984"/>
            <a:gd name="adj2" fmla="val 394124"/>
            <a:gd name="adj3" fmla="val 13313824"/>
            <a:gd name="adj4" fmla="val 10508221"/>
            <a:gd name="adj5" fmla="val 6981"/>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633CF-0CF3-4FCF-9C9A-8F2228A1BC34}">
      <dsp:nvSpPr>
        <dsp:cNvPr id="0" name=""/>
        <dsp:cNvSpPr/>
      </dsp:nvSpPr>
      <dsp:spPr>
        <a:xfrm>
          <a:off x="0" y="31329"/>
          <a:ext cx="10515600" cy="2089619"/>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dirty="0">
              <a:solidFill>
                <a:schemeClr val="tx1"/>
              </a:solidFill>
            </a:rPr>
            <a:t>Explore whether synergistic use of release consistency and self-invalidation can be competitive</a:t>
          </a:r>
        </a:p>
      </dsp:txBody>
      <dsp:txXfrm>
        <a:off x="102007" y="133336"/>
        <a:ext cx="10311586" cy="1885605"/>
      </dsp:txXfrm>
    </dsp:sp>
    <dsp:sp modelId="{C308AA43-F0F1-4787-AA7B-B972F6F4608E}">
      <dsp:nvSpPr>
        <dsp:cNvPr id="0" name=""/>
        <dsp:cNvSpPr/>
      </dsp:nvSpPr>
      <dsp:spPr>
        <a:xfrm>
          <a:off x="0" y="2230389"/>
          <a:ext cx="10515600" cy="2089619"/>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dirty="0">
              <a:solidFill>
                <a:schemeClr val="tx1"/>
              </a:solidFill>
            </a:rPr>
            <a:t>Provide consistency and coherence at SFR boundaries and on private cache line evictions</a:t>
          </a:r>
        </a:p>
      </dsp:txBody>
      <dsp:txXfrm>
        <a:off x="102007" y="2332396"/>
        <a:ext cx="10311586" cy="18856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23EB6-2A13-40E2-B9CD-FE11328B33E4}">
      <dsp:nvSpPr>
        <dsp:cNvPr id="0" name=""/>
        <dsp:cNvSpPr/>
      </dsp:nvSpPr>
      <dsp:spPr>
        <a:xfrm>
          <a:off x="1561439" y="794081"/>
          <a:ext cx="3757300" cy="442035"/>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12DD7-0EE0-4BB0-B3A8-2602A3D14084}">
      <dsp:nvSpPr>
        <dsp:cNvPr id="0" name=""/>
        <dsp:cNvSpPr/>
      </dsp:nvSpPr>
      <dsp:spPr>
        <a:xfrm>
          <a:off x="1561439" y="960091"/>
          <a:ext cx="276024" cy="276024"/>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E8D65E4-D6C4-4F9A-A731-2DF280016DDA}">
      <dsp:nvSpPr>
        <dsp:cNvPr id="0" name=""/>
        <dsp:cNvSpPr/>
      </dsp:nvSpPr>
      <dsp:spPr>
        <a:xfrm>
          <a:off x="1332394" y="0"/>
          <a:ext cx="4215390" cy="79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sz="2600" kern="1200" dirty="0"/>
            <a:t>A region appears serializable if:</a:t>
          </a:r>
        </a:p>
      </dsp:txBody>
      <dsp:txXfrm>
        <a:off x="1332394" y="0"/>
        <a:ext cx="4215390" cy="794081"/>
      </dsp:txXfrm>
    </dsp:sp>
    <dsp:sp modelId="{0030AC4C-D001-4680-881E-8ABC7965B29D}">
      <dsp:nvSpPr>
        <dsp:cNvPr id="0" name=""/>
        <dsp:cNvSpPr/>
      </dsp:nvSpPr>
      <dsp:spPr>
        <a:xfrm>
          <a:off x="1332394" y="1603497"/>
          <a:ext cx="276018" cy="276018"/>
        </a:xfrm>
        <a:prstGeom prst="rect">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DFFF61D-3240-4E96-9498-2BA5E8BB9C8E}">
      <dsp:nvSpPr>
        <dsp:cNvPr id="0" name=""/>
        <dsp:cNvSpPr/>
      </dsp:nvSpPr>
      <dsp:spPr>
        <a:xfrm>
          <a:off x="1595405" y="1419807"/>
          <a:ext cx="3494289" cy="64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There were no conflicts</a:t>
          </a:r>
        </a:p>
      </dsp:txBody>
      <dsp:txXfrm>
        <a:off x="1595405" y="1419807"/>
        <a:ext cx="3494289" cy="643398"/>
      </dsp:txXfrm>
    </dsp:sp>
    <dsp:sp modelId="{F274116A-2AB6-4321-B8DE-99622BBAFC82}">
      <dsp:nvSpPr>
        <dsp:cNvPr id="0" name=""/>
        <dsp:cNvSpPr/>
      </dsp:nvSpPr>
      <dsp:spPr>
        <a:xfrm>
          <a:off x="1332394" y="2246896"/>
          <a:ext cx="276018" cy="276018"/>
        </a:xfrm>
        <a:prstGeom prst="rect">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29654419-6D3E-4412-B638-5945B1AE62A7}">
      <dsp:nvSpPr>
        <dsp:cNvPr id="0" name=""/>
        <dsp:cNvSpPr/>
      </dsp:nvSpPr>
      <dsp:spPr>
        <a:xfrm>
          <a:off x="1595405" y="2063205"/>
          <a:ext cx="3494289" cy="64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Writes appear atomic</a:t>
          </a:r>
        </a:p>
      </dsp:txBody>
      <dsp:txXfrm>
        <a:off x="1595405" y="2063205"/>
        <a:ext cx="3494289" cy="643398"/>
      </dsp:txXfrm>
    </dsp:sp>
    <dsp:sp modelId="{5F3A95F9-F6DA-401C-BC49-DEF268E70789}">
      <dsp:nvSpPr>
        <dsp:cNvPr id="0" name=""/>
        <dsp:cNvSpPr/>
      </dsp:nvSpPr>
      <dsp:spPr>
        <a:xfrm>
          <a:off x="1332394" y="2890294"/>
          <a:ext cx="276018" cy="276018"/>
        </a:xfrm>
        <a:prstGeom prst="rect">
          <a:avLst/>
        </a:prstGeom>
        <a:no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 modelId="{2DE4D0C0-EA73-4E9A-A762-E683BDC7F5C1}">
      <dsp:nvSpPr>
        <dsp:cNvPr id="0" name=""/>
        <dsp:cNvSpPr/>
      </dsp:nvSpPr>
      <dsp:spPr>
        <a:xfrm>
          <a:off x="1595405" y="2706604"/>
          <a:ext cx="3494289" cy="64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Values read are consistent</a:t>
          </a:r>
        </a:p>
      </dsp:txBody>
      <dsp:txXfrm>
        <a:off x="1595405" y="2706604"/>
        <a:ext cx="3494289" cy="6433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23EB6-2A13-40E2-B9CD-FE11328B33E4}">
      <dsp:nvSpPr>
        <dsp:cNvPr id="0" name=""/>
        <dsp:cNvSpPr/>
      </dsp:nvSpPr>
      <dsp:spPr>
        <a:xfrm>
          <a:off x="1561439" y="794081"/>
          <a:ext cx="3757300" cy="442035"/>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12DD7-0EE0-4BB0-B3A8-2602A3D14084}">
      <dsp:nvSpPr>
        <dsp:cNvPr id="0" name=""/>
        <dsp:cNvSpPr/>
      </dsp:nvSpPr>
      <dsp:spPr>
        <a:xfrm>
          <a:off x="1561439" y="960091"/>
          <a:ext cx="276024" cy="276024"/>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E8D65E4-D6C4-4F9A-A731-2DF280016DDA}">
      <dsp:nvSpPr>
        <dsp:cNvPr id="0" name=""/>
        <dsp:cNvSpPr/>
      </dsp:nvSpPr>
      <dsp:spPr>
        <a:xfrm>
          <a:off x="1332394" y="0"/>
          <a:ext cx="4215390" cy="79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sz="2600" kern="1200" dirty="0"/>
            <a:t>A region appears serializable if:</a:t>
          </a:r>
        </a:p>
      </dsp:txBody>
      <dsp:txXfrm>
        <a:off x="1332394" y="0"/>
        <a:ext cx="4215390" cy="794081"/>
      </dsp:txXfrm>
    </dsp:sp>
    <dsp:sp modelId="{0030AC4C-D001-4680-881E-8ABC7965B29D}">
      <dsp:nvSpPr>
        <dsp:cNvPr id="0" name=""/>
        <dsp:cNvSpPr/>
      </dsp:nvSpPr>
      <dsp:spPr>
        <a:xfrm>
          <a:off x="1332394" y="1603497"/>
          <a:ext cx="276018" cy="276018"/>
        </a:xfrm>
        <a:prstGeom prst="rect">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DFFF61D-3240-4E96-9498-2BA5E8BB9C8E}">
      <dsp:nvSpPr>
        <dsp:cNvPr id="0" name=""/>
        <dsp:cNvSpPr/>
      </dsp:nvSpPr>
      <dsp:spPr>
        <a:xfrm>
          <a:off x="1595405" y="1419807"/>
          <a:ext cx="3494289" cy="64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There were no conflicts</a:t>
          </a:r>
        </a:p>
      </dsp:txBody>
      <dsp:txXfrm>
        <a:off x="1595405" y="1419807"/>
        <a:ext cx="3494289" cy="643398"/>
      </dsp:txXfrm>
    </dsp:sp>
    <dsp:sp modelId="{F274116A-2AB6-4321-B8DE-99622BBAFC82}">
      <dsp:nvSpPr>
        <dsp:cNvPr id="0" name=""/>
        <dsp:cNvSpPr/>
      </dsp:nvSpPr>
      <dsp:spPr>
        <a:xfrm>
          <a:off x="1332394" y="2246896"/>
          <a:ext cx="276018" cy="276018"/>
        </a:xfrm>
        <a:prstGeom prst="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29654419-6D3E-4412-B638-5945B1AE62A7}">
      <dsp:nvSpPr>
        <dsp:cNvPr id="0" name=""/>
        <dsp:cNvSpPr/>
      </dsp:nvSpPr>
      <dsp:spPr>
        <a:xfrm>
          <a:off x="1595405" y="2063205"/>
          <a:ext cx="3494289" cy="64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Writes appear atomic</a:t>
          </a:r>
        </a:p>
      </dsp:txBody>
      <dsp:txXfrm>
        <a:off x="1595405" y="2063205"/>
        <a:ext cx="3494289" cy="643398"/>
      </dsp:txXfrm>
    </dsp:sp>
    <dsp:sp modelId="{5F3A95F9-F6DA-401C-BC49-DEF268E70789}">
      <dsp:nvSpPr>
        <dsp:cNvPr id="0" name=""/>
        <dsp:cNvSpPr/>
      </dsp:nvSpPr>
      <dsp:spPr>
        <a:xfrm>
          <a:off x="1332394" y="2890294"/>
          <a:ext cx="276018" cy="276018"/>
        </a:xfrm>
        <a:prstGeom prst="rect">
          <a:avLst/>
        </a:prstGeom>
        <a:no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 modelId="{2DE4D0C0-EA73-4E9A-A762-E683BDC7F5C1}">
      <dsp:nvSpPr>
        <dsp:cNvPr id="0" name=""/>
        <dsp:cNvSpPr/>
      </dsp:nvSpPr>
      <dsp:spPr>
        <a:xfrm>
          <a:off x="1595405" y="2706604"/>
          <a:ext cx="3494289" cy="64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Values read are consistent</a:t>
          </a:r>
        </a:p>
      </dsp:txBody>
      <dsp:txXfrm>
        <a:off x="1595405" y="2706604"/>
        <a:ext cx="3494289" cy="6433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B0002-B631-49B1-8D78-F52CD3DEF573}">
      <dsp:nvSpPr>
        <dsp:cNvPr id="0" name=""/>
        <dsp:cNvSpPr/>
      </dsp:nvSpPr>
      <dsp:spPr>
        <a:xfrm>
          <a:off x="0" y="489457"/>
          <a:ext cx="7307180" cy="730800"/>
        </a:xfrm>
        <a:prstGeom prst="rect">
          <a:avLst/>
        </a:prstGeom>
        <a:solidFill>
          <a:schemeClr val="dk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76D54B9-A2B1-46E5-B1F8-9C5DEA6407C0}">
      <dsp:nvSpPr>
        <dsp:cNvPr id="0" name=""/>
        <dsp:cNvSpPr/>
      </dsp:nvSpPr>
      <dsp:spPr>
        <a:xfrm>
          <a:off x="365359" y="61416"/>
          <a:ext cx="5115026" cy="856080"/>
        </a:xfrm>
        <a:prstGeom prst="roundRect">
          <a:avLst/>
        </a:prstGeom>
        <a:solidFill>
          <a:schemeClr val="lt1"/>
        </a:solidFill>
        <a:ln w="28575"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93336" tIns="0" rIns="193336" bIns="0" numCol="1" spcCol="1270" anchor="ctr" anchorCtr="0">
          <a:noAutofit/>
        </a:bodyPr>
        <a:lstStyle/>
        <a:p>
          <a:pPr marL="0" lvl="0" indent="0" algn="l" defTabSz="1066800">
            <a:lnSpc>
              <a:spcPct val="90000"/>
            </a:lnSpc>
            <a:spcBef>
              <a:spcPct val="0"/>
            </a:spcBef>
            <a:spcAft>
              <a:spcPct val="35000"/>
            </a:spcAft>
            <a:buNone/>
          </a:pPr>
          <a:r>
            <a:rPr lang="en-US" sz="2400" b="1" kern="1200" dirty="0"/>
            <a:t>Pre-commit</a:t>
          </a:r>
          <a:r>
            <a:rPr lang="en-US" sz="2400" kern="1200" dirty="0"/>
            <a:t> – Write back dirty lines to the LLC</a:t>
          </a:r>
        </a:p>
      </dsp:txBody>
      <dsp:txXfrm>
        <a:off x="407149" y="103206"/>
        <a:ext cx="5031446" cy="772500"/>
      </dsp:txXfrm>
    </dsp:sp>
    <dsp:sp modelId="{379001FF-F963-46E4-874C-0594EF1B631F}">
      <dsp:nvSpPr>
        <dsp:cNvPr id="0" name=""/>
        <dsp:cNvSpPr/>
      </dsp:nvSpPr>
      <dsp:spPr>
        <a:xfrm>
          <a:off x="0" y="1804897"/>
          <a:ext cx="7307180" cy="730800"/>
        </a:xfrm>
        <a:prstGeom prst="rect">
          <a:avLst/>
        </a:prstGeom>
        <a:solidFill>
          <a:schemeClr val="dk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72CC65F-58E3-4B41-B7B5-B3CA374EADE1}">
      <dsp:nvSpPr>
        <dsp:cNvPr id="0" name=""/>
        <dsp:cNvSpPr/>
      </dsp:nvSpPr>
      <dsp:spPr>
        <a:xfrm>
          <a:off x="365359" y="1376857"/>
          <a:ext cx="5115026" cy="856080"/>
        </a:xfrm>
        <a:prstGeom prst="roundRect">
          <a:avLst/>
        </a:prstGeom>
        <a:solidFill>
          <a:schemeClr val="lt1"/>
        </a:solidFill>
        <a:ln w="28575"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93336" tIns="0" rIns="193336" bIns="0" numCol="1" spcCol="1270" anchor="ctr" anchorCtr="0">
          <a:noAutofit/>
        </a:bodyPr>
        <a:lstStyle/>
        <a:p>
          <a:pPr marL="0" lvl="0" indent="0" algn="l" defTabSz="1066800">
            <a:lnSpc>
              <a:spcPct val="90000"/>
            </a:lnSpc>
            <a:spcBef>
              <a:spcPct val="0"/>
            </a:spcBef>
            <a:spcAft>
              <a:spcPct val="35000"/>
            </a:spcAft>
            <a:buNone/>
          </a:pPr>
          <a:endParaRPr lang="en-US" sz="2400" kern="1200" dirty="0">
            <a:latin typeface="+mn-lt"/>
            <a:cs typeface="Arial" panose="020B0604020202020204" pitchFamily="34" charset="0"/>
          </a:endParaRPr>
        </a:p>
      </dsp:txBody>
      <dsp:txXfrm>
        <a:off x="407149" y="1418647"/>
        <a:ext cx="5031446" cy="772500"/>
      </dsp:txXfrm>
    </dsp:sp>
    <dsp:sp modelId="{E07C7F1F-E631-42FC-9E0A-B46131AC6DAD}">
      <dsp:nvSpPr>
        <dsp:cNvPr id="0" name=""/>
        <dsp:cNvSpPr/>
      </dsp:nvSpPr>
      <dsp:spPr>
        <a:xfrm>
          <a:off x="0" y="3120337"/>
          <a:ext cx="7307180" cy="730800"/>
        </a:xfrm>
        <a:prstGeom prst="rect">
          <a:avLst/>
        </a:prstGeom>
        <a:solidFill>
          <a:schemeClr val="dk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25A9531-DA87-4B8F-95A4-8D4F6415C0E8}">
      <dsp:nvSpPr>
        <dsp:cNvPr id="0" name=""/>
        <dsp:cNvSpPr/>
      </dsp:nvSpPr>
      <dsp:spPr>
        <a:xfrm>
          <a:off x="365359" y="2692297"/>
          <a:ext cx="5115026" cy="856080"/>
        </a:xfrm>
        <a:prstGeom prst="roundRect">
          <a:avLst/>
        </a:prstGeom>
        <a:solidFill>
          <a:schemeClr val="lt1"/>
        </a:solidFill>
        <a:ln w="28575"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193336" tIns="0" rIns="193336" bIns="0" numCol="1" spcCol="1270" anchor="ctr" anchorCtr="0">
          <a:noAutofit/>
        </a:bodyPr>
        <a:lstStyle/>
        <a:p>
          <a:pPr marL="0" lvl="0" indent="0" algn="l" defTabSz="1066800">
            <a:lnSpc>
              <a:spcPct val="90000"/>
            </a:lnSpc>
            <a:spcBef>
              <a:spcPct val="0"/>
            </a:spcBef>
            <a:spcAft>
              <a:spcPct val="35000"/>
            </a:spcAft>
            <a:buNone/>
          </a:pPr>
          <a:endParaRPr lang="en-US" sz="2400" kern="1200" dirty="0"/>
        </a:p>
      </dsp:txBody>
      <dsp:txXfrm>
        <a:off x="407149" y="2734087"/>
        <a:ext cx="5031446" cy="772500"/>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A54FE-C4E0-4550-B019-F0CEC7DC7822}" type="datetimeFigureOut">
              <a:rPr lang="en-US" smtClean="0"/>
              <a:t>5/23/2019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D6DAA-E120-448C-B8B6-DB18CD277923}" type="slidenum">
              <a:rPr lang="en-US" smtClean="0"/>
              <a:t>‹#›</a:t>
            </a:fld>
            <a:endParaRPr lang="en-US"/>
          </a:p>
        </p:txBody>
      </p:sp>
    </p:spTree>
    <p:extLst>
      <p:ext uri="{BB962C8B-B14F-4D97-AF65-F5344CB8AC3E}">
        <p14:creationId xmlns:p14="http://schemas.microsoft.com/office/powerpoint/2010/main" val="248185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coming to one of the last talk of the main conference. </a:t>
            </a:r>
          </a:p>
          <a:p>
            <a:endParaRPr lang="en-US" dirty="0"/>
          </a:p>
          <a:p>
            <a:r>
              <a:rPr lang="en-US" dirty="0"/>
              <a:t>I am happy to share with you our work on efficient architecture support for providing region conflict</a:t>
            </a:r>
            <a:r>
              <a:rPr lang="en-US" baseline="0" dirty="0"/>
              <a:t> exceptions</a:t>
            </a:r>
            <a:r>
              <a:rPr lang="en-US" dirty="0"/>
              <a:t>.</a:t>
            </a:r>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1</a:t>
            </a:fld>
            <a:endParaRPr lang="en-US"/>
          </a:p>
        </p:txBody>
      </p:sp>
    </p:spTree>
    <p:extLst>
      <p:ext uri="{BB962C8B-B14F-4D97-AF65-F5344CB8AC3E}">
        <p14:creationId xmlns:p14="http://schemas.microsoft.com/office/powerpoint/2010/main" val="4098010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more about this in the next few slides.</a:t>
            </a:r>
          </a:p>
        </p:txBody>
      </p:sp>
      <p:sp>
        <p:nvSpPr>
          <p:cNvPr id="4" name="Slide Number Placeholder 3"/>
          <p:cNvSpPr>
            <a:spLocks noGrp="1"/>
          </p:cNvSpPr>
          <p:nvPr>
            <p:ph type="sldNum" sz="quarter" idx="10"/>
          </p:nvPr>
        </p:nvSpPr>
        <p:spPr/>
        <p:txBody>
          <a:bodyPr/>
          <a:lstStyle/>
          <a:p>
            <a:fld id="{4B3D6DAA-E120-448C-B8B6-DB18CD277923}" type="slidenum">
              <a:rPr lang="en-US" smtClean="0"/>
              <a:t>10</a:t>
            </a:fld>
            <a:endParaRPr lang="en-US"/>
          </a:p>
        </p:txBody>
      </p:sp>
    </p:spTree>
    <p:extLst>
      <p:ext uri="{BB962C8B-B14F-4D97-AF65-F5344CB8AC3E}">
        <p14:creationId xmlns:p14="http://schemas.microsoft.com/office/powerpoint/2010/main" val="2585358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discussed and understand a little bit about data races and the fact that many languages provide insufficient guarantees to programs with data races.</a:t>
            </a:r>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11</a:t>
            </a:fld>
            <a:endParaRPr lang="en-US"/>
          </a:p>
        </p:txBody>
      </p:sp>
    </p:spTree>
    <p:extLst>
      <p:ext uri="{BB962C8B-B14F-4D97-AF65-F5344CB8AC3E}">
        <p14:creationId xmlns:p14="http://schemas.microsoft.com/office/powerpoint/2010/main" val="1034045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now discuss region conflict exceptions which is one way to provide strong execution semantics for programs</a:t>
            </a:r>
            <a:r>
              <a:rPr lang="en-US" baseline="0" dirty="0"/>
              <a:t> with data races.</a:t>
            </a:r>
            <a:endParaRPr lang="en-US" dirty="0"/>
          </a:p>
        </p:txBody>
      </p:sp>
      <p:sp>
        <p:nvSpPr>
          <p:cNvPr id="4" name="Slide Number Placeholder 3"/>
          <p:cNvSpPr>
            <a:spLocks noGrp="1"/>
          </p:cNvSpPr>
          <p:nvPr>
            <p:ph type="sldNum" sz="quarter" idx="5"/>
          </p:nvPr>
        </p:nvSpPr>
        <p:spPr/>
        <p:txBody>
          <a:bodyPr/>
          <a:lstStyle/>
          <a:p>
            <a:fld id="{4B3D6DAA-E120-448C-B8B6-DB18CD277923}" type="slidenum">
              <a:rPr lang="en-US" smtClean="0"/>
              <a:t>12</a:t>
            </a:fld>
            <a:endParaRPr lang="en-US"/>
          </a:p>
        </p:txBody>
      </p:sp>
    </p:spTree>
    <p:extLst>
      <p:ext uri="{BB962C8B-B14F-4D97-AF65-F5344CB8AC3E}">
        <p14:creationId xmlns:p14="http://schemas.microsoft.com/office/powerpoint/2010/main" val="77848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the same racy C++ example we were discussed earlier.</a:t>
            </a:r>
          </a:p>
        </p:txBody>
      </p:sp>
      <p:sp>
        <p:nvSpPr>
          <p:cNvPr id="4" name="Slide Number Placeholder 3"/>
          <p:cNvSpPr>
            <a:spLocks noGrp="1"/>
          </p:cNvSpPr>
          <p:nvPr>
            <p:ph type="sldNum" sz="quarter" idx="10"/>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4045251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Wouldn’t it be nice if we had a runtime system that would detect all data races and raise an exception whenever</a:t>
            </a:r>
            <a:r>
              <a:rPr lang="en-US" baseline="0" dirty="0"/>
              <a:t> a racy access is about to happen</a:t>
            </a:r>
            <a:r>
              <a:rPr lang="en-US" dirty="0"/>
              <a:t>? The primary benefit</a:t>
            </a:r>
            <a:r>
              <a:rPr lang="en-US" baseline="0" dirty="0"/>
              <a:t> of such a system would be improved debuggability, ultimately leading to improved software reliability.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Unfortunately,</a:t>
            </a:r>
            <a:r>
              <a:rPr lang="en-US" baseline="0" dirty="0"/>
              <a:t> we do not know of efficient dynamic techniques that can detect all data races and raise exceptions. </a:t>
            </a:r>
            <a:r>
              <a:rPr lang="en-US" dirty="0"/>
              <a:t>Avoiding and eliminating data races efficiently has been a challenging problem! Given that, what other alternatives do we have?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could certainly</a:t>
            </a:r>
            <a:r>
              <a:rPr lang="en-US" baseline="0" dirty="0"/>
              <a:t> do with a system that could detect all the “bad” data races --  i.e., data races that could violate region serializability.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14</a:t>
            </a:fld>
            <a:endParaRPr lang="en-US" dirty="0"/>
          </a:p>
        </p:txBody>
      </p:sp>
    </p:spTree>
    <p:extLst>
      <p:ext uri="{BB962C8B-B14F-4D97-AF65-F5344CB8AC3E}">
        <p14:creationId xmlns:p14="http://schemas.microsoft.com/office/powerpoint/2010/main" val="78403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Wr</a:t>
            </a:r>
            <a:r>
              <a:rPr lang="en-US" baseline="0" dirty="0"/>
              <a:t> x as well</a:t>
            </a:r>
          </a:p>
          <a:p>
            <a:r>
              <a:rPr lang="en-US" baseline="0" dirty="0"/>
              <a:t>One way is to check for region conflicts. </a:t>
            </a:r>
            <a:r>
              <a:rPr lang="en-US" dirty="0"/>
              <a:t>Instead, region conflict exceptions is another way to assign </a:t>
            </a:r>
            <a:r>
              <a:rPr lang="en-US" baseline="0" dirty="0"/>
              <a:t>strong semantics to deal with racy executions.</a:t>
            </a:r>
            <a:endParaRPr lang="en-US" dirty="0"/>
          </a:p>
          <a:p>
            <a:endParaRPr lang="en-US" dirty="0"/>
          </a:p>
        </p:txBody>
      </p:sp>
      <p:sp>
        <p:nvSpPr>
          <p:cNvPr id="4" name="Slide Number Placeholder 3"/>
          <p:cNvSpPr>
            <a:spLocks noGrp="1"/>
          </p:cNvSpPr>
          <p:nvPr>
            <p:ph type="sldNum" sz="quarter" idx="10"/>
          </p:nvPr>
        </p:nvSpPr>
        <p:spPr/>
        <p:txBody>
          <a:bodyPr/>
          <a:lstStyle/>
          <a:p>
            <a:fld id="{1EE59AE2-EE7E-424F-8B27-B3E29FD9A885}" type="slidenum">
              <a:rPr lang="en-US" smtClean="0"/>
              <a:t>15</a:t>
            </a:fld>
            <a:endParaRPr lang="en-US"/>
          </a:p>
        </p:txBody>
      </p:sp>
    </p:spTree>
    <p:extLst>
      <p:ext uri="{BB962C8B-B14F-4D97-AF65-F5344CB8AC3E}">
        <p14:creationId xmlns:p14="http://schemas.microsoft.com/office/powerpoint/2010/main" val="644532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 are synchronization free regions? Synchronization-free regions are dynamic blocks of code per-thread</a:t>
            </a:r>
            <a:r>
              <a:rPr lang="en-US" baseline="0" dirty="0"/>
              <a:t> demarcated by synchronization operations.</a:t>
            </a:r>
            <a:endParaRPr lang="en-US" dirty="0"/>
          </a:p>
          <a:p>
            <a:endParaRPr lang="en-US" dirty="0"/>
          </a:p>
        </p:txBody>
      </p:sp>
      <p:sp>
        <p:nvSpPr>
          <p:cNvPr id="4" name="Slide Number Placeholder 3"/>
          <p:cNvSpPr>
            <a:spLocks noGrp="1"/>
          </p:cNvSpPr>
          <p:nvPr>
            <p:ph type="sldNum" sz="quarter" idx="10"/>
          </p:nvPr>
        </p:nvSpPr>
        <p:spPr/>
        <p:txBody>
          <a:bodyPr/>
          <a:lstStyle/>
          <a:p>
            <a:fld id="{1EE59AE2-EE7E-424F-8B27-B3E29FD9A885}" type="slidenum">
              <a:rPr lang="en-US" smtClean="0"/>
              <a:t>16</a:t>
            </a:fld>
            <a:endParaRPr lang="en-US"/>
          </a:p>
        </p:txBody>
      </p:sp>
    </p:spTree>
    <p:extLst>
      <p:ext uri="{BB962C8B-B14F-4D97-AF65-F5344CB8AC3E}">
        <p14:creationId xmlns:p14="http://schemas.microsoft.com/office/powerpoint/2010/main" val="282375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Wr</a:t>
            </a:r>
            <a:r>
              <a:rPr lang="en-US" baseline="0" dirty="0"/>
              <a:t> x as well</a:t>
            </a:r>
          </a:p>
          <a:p>
            <a:r>
              <a:rPr lang="en-US" baseline="0" dirty="0"/>
              <a:t>One way is to check for region conflicts. </a:t>
            </a:r>
            <a:r>
              <a:rPr lang="en-US" dirty="0"/>
              <a:t>Instead, region conflict exceptions is another way to assign </a:t>
            </a:r>
            <a:r>
              <a:rPr lang="en-US" baseline="0" dirty="0"/>
              <a:t>strong semantics to deal with racy executions.</a:t>
            </a:r>
            <a:endParaRPr lang="en-US" dirty="0"/>
          </a:p>
          <a:p>
            <a:endParaRPr lang="en-US" dirty="0"/>
          </a:p>
        </p:txBody>
      </p:sp>
      <p:sp>
        <p:nvSpPr>
          <p:cNvPr id="4" name="Slide Number Placeholder 3"/>
          <p:cNvSpPr>
            <a:spLocks noGrp="1"/>
          </p:cNvSpPr>
          <p:nvPr>
            <p:ph type="sldNum" sz="quarter" idx="10"/>
          </p:nvPr>
        </p:nvSpPr>
        <p:spPr/>
        <p:txBody>
          <a:bodyPr/>
          <a:lstStyle/>
          <a:p>
            <a:fld id="{1EE59AE2-EE7E-424F-8B27-B3E29FD9A885}" type="slidenum">
              <a:rPr lang="en-US" smtClean="0"/>
              <a:t>17</a:t>
            </a:fld>
            <a:endParaRPr lang="en-US"/>
          </a:p>
        </p:txBody>
      </p:sp>
    </p:spTree>
    <p:extLst>
      <p:ext uri="{BB962C8B-B14F-4D97-AF65-F5344CB8AC3E}">
        <p14:creationId xmlns:p14="http://schemas.microsoft.com/office/powerpoint/2010/main" val="3454608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Remember, SFR serializability</a:t>
            </a:r>
            <a:r>
              <a:rPr lang="en-US" baseline="0" dirty="0"/>
              <a:t> is the same guarantee that languages give for data race free programs. The problem is that these languages </a:t>
            </a:r>
            <a:r>
              <a:rPr lang="en-US" dirty="0"/>
              <a:t>provide a strong semantic guarantee serializability</a:t>
            </a:r>
            <a:r>
              <a:rPr lang="en-US" baseline="0" dirty="0"/>
              <a:t> of SFRs only for data race free executions.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SFR serializability is a desirable property of an execution.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Some operations that many programmers expect to execute atomically do not execute atomically under many other memory models like SC (e.g., 64-bit integer accesses in Java; multi-access operations such as x++ or buffer[index++] = . . . )</a:t>
            </a:r>
          </a:p>
          <a:p>
            <a:endParaRPr lang="en-US" dirty="0"/>
          </a:p>
          <a:p>
            <a:r>
              <a:rPr lang="en-US" dirty="0"/>
              <a:t>No restriction on optimization within SFRs</a:t>
            </a:r>
          </a:p>
          <a:p>
            <a:endParaRPr lang="en-US" dirty="0"/>
          </a:p>
          <a:p>
            <a:endParaRPr lang="en-US" dirty="0"/>
          </a:p>
        </p:txBody>
      </p:sp>
      <p:sp>
        <p:nvSpPr>
          <p:cNvPr id="4" name="Slide Number Placeholder 3"/>
          <p:cNvSpPr>
            <a:spLocks noGrp="1"/>
          </p:cNvSpPr>
          <p:nvPr>
            <p:ph type="sldNum" sz="quarter" idx="10"/>
          </p:nvPr>
        </p:nvSpPr>
        <p:spPr/>
        <p:txBody>
          <a:bodyPr/>
          <a:lstStyle/>
          <a:p>
            <a:fld id="{1EE59AE2-EE7E-424F-8B27-B3E29FD9A885}" type="slidenum">
              <a:rPr lang="en-US" smtClean="0"/>
              <a:t>18</a:t>
            </a:fld>
            <a:endParaRPr lang="en-US"/>
          </a:p>
        </p:txBody>
      </p:sp>
    </p:spTree>
    <p:extLst>
      <p:ext uri="{BB962C8B-B14F-4D97-AF65-F5344CB8AC3E}">
        <p14:creationId xmlns:p14="http://schemas.microsoft.com/office/powerpoint/2010/main" val="1489891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E59AE2-EE7E-424F-8B27-B3E29FD9A885}" type="slidenum">
              <a:rPr lang="en-US" smtClean="0"/>
              <a:t>19</a:t>
            </a:fld>
            <a:endParaRPr lang="en-US"/>
          </a:p>
        </p:txBody>
      </p:sp>
    </p:spTree>
    <p:extLst>
      <p:ext uri="{BB962C8B-B14F-4D97-AF65-F5344CB8AC3E}">
        <p14:creationId xmlns:p14="http://schemas.microsoft.com/office/powerpoint/2010/main" val="2545516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a simple C++ program, with two threads accessing a shared-memory location done. We say there is a data race on the shared-memory location done, because the accesses are conflicting and concurrent. By conflicting, I mean that at least one access is a write, and by concurrent I mean that the two accesses are incorrectly synchronized.</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dirty="0"/>
          </a:p>
        </p:txBody>
      </p:sp>
    </p:spTree>
    <p:extLst>
      <p:ext uri="{BB962C8B-B14F-4D97-AF65-F5344CB8AC3E}">
        <p14:creationId xmlns:p14="http://schemas.microsoft.com/office/powerpoint/2010/main" val="295618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formulate</a:t>
            </a:r>
            <a:r>
              <a:rPr lang="en-US" baseline="0" dirty="0"/>
              <a:t> these requirements with the memory model called </a:t>
            </a:r>
            <a:r>
              <a:rPr lang="en-US" baseline="0" dirty="0" err="1"/>
              <a:t>SFRSx</a:t>
            </a:r>
            <a:r>
              <a:rPr lang="en-US" baseline="0" dirty="0"/>
              <a:t>. </a:t>
            </a:r>
          </a:p>
          <a:p>
            <a:endParaRPr lang="en-US" dirty="0"/>
          </a:p>
          <a:p>
            <a:r>
              <a:rPr lang="en-US" dirty="0"/>
              <a:t>If there is a region conflict in an execution, it is definitely due to a true data races and can potentially lead to a serializability violation.</a:t>
            </a:r>
          </a:p>
          <a:p>
            <a:endParaRPr lang="en-US" dirty="0"/>
          </a:p>
          <a:p>
            <a:r>
              <a:rPr lang="en-US" dirty="0"/>
              <a:t>So now you get strong guarantees for all executions, both with and without data races.</a:t>
            </a:r>
          </a:p>
          <a:p>
            <a:endParaRPr lang="en-US" dirty="0"/>
          </a:p>
        </p:txBody>
      </p:sp>
      <p:sp>
        <p:nvSpPr>
          <p:cNvPr id="4" name="Slide Number Placeholder 3"/>
          <p:cNvSpPr>
            <a:spLocks noGrp="1"/>
          </p:cNvSpPr>
          <p:nvPr>
            <p:ph type="sldNum" sz="quarter" idx="10"/>
          </p:nvPr>
        </p:nvSpPr>
        <p:spPr/>
        <p:txBody>
          <a:bodyPr/>
          <a:lstStyle/>
          <a:p>
            <a:fld id="{1EE59AE2-EE7E-424F-8B27-B3E29FD9A885}" type="slidenum">
              <a:rPr lang="en-US" smtClean="0"/>
              <a:t>20</a:t>
            </a:fld>
            <a:endParaRPr lang="en-US"/>
          </a:p>
        </p:txBody>
      </p:sp>
    </p:spTree>
    <p:extLst>
      <p:ext uri="{BB962C8B-B14F-4D97-AF65-F5344CB8AC3E}">
        <p14:creationId xmlns:p14="http://schemas.microsoft.com/office/powerpoint/2010/main" val="3784707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understand that region conflict exceptions is a nice alternative, let us look at existing work on proving region</a:t>
            </a:r>
            <a:r>
              <a:rPr lang="en-US" baseline="0" dirty="0"/>
              <a:t> conflict exceptions. </a:t>
            </a:r>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21</a:t>
            </a:fld>
            <a:endParaRPr lang="en-US"/>
          </a:p>
        </p:txBody>
      </p:sp>
    </p:spTree>
    <p:extLst>
      <p:ext uri="{BB962C8B-B14F-4D97-AF65-F5344CB8AC3E}">
        <p14:creationId xmlns:p14="http://schemas.microsoft.com/office/powerpoint/2010/main" val="1350183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It is possible to detect region conflicts with only software support. However, such techniques suffer from overheads in excess of 50%.</a:t>
            </a: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Hardware support can speed up region conflict detection, where the notion of regions range from a few instructions to unbounded regions like SFRs. Conflict exceptions is the current</a:t>
            </a:r>
            <a:r>
              <a:rPr lang="en-IN" dirty="0"/>
              <a:t> state of art technique to check for region conflicts for unbounded regions.</a:t>
            </a:r>
          </a:p>
          <a:p>
            <a:endParaRPr lang="en-US" dirty="0"/>
          </a:p>
        </p:txBody>
      </p:sp>
      <p:sp>
        <p:nvSpPr>
          <p:cNvPr id="4" name="Slide Number Placeholder 3"/>
          <p:cNvSpPr>
            <a:spLocks noGrp="1"/>
          </p:cNvSpPr>
          <p:nvPr>
            <p:ph type="sldNum" sz="quarter" idx="10"/>
          </p:nvPr>
        </p:nvSpPr>
        <p:spPr/>
        <p:txBody>
          <a:bodyPr/>
          <a:lstStyle/>
          <a:p>
            <a:fld id="{4B3D6DAA-E120-448C-B8B6-DB18CD277923}" type="slidenum">
              <a:rPr lang="en-US" smtClean="0"/>
              <a:t>22</a:t>
            </a:fld>
            <a:endParaRPr lang="en-US"/>
          </a:p>
        </p:txBody>
      </p:sp>
    </p:spTree>
    <p:extLst>
      <p:ext uri="{BB962C8B-B14F-4D97-AF65-F5344CB8AC3E}">
        <p14:creationId xmlns:p14="http://schemas.microsoft.com/office/powerpoint/2010/main" val="815381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 ARC, which is our attempt to provide practical architecture support for region conflict exceptions. </a:t>
            </a:r>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25</a:t>
            </a:fld>
            <a:endParaRPr lang="en-US"/>
          </a:p>
        </p:txBody>
      </p:sp>
    </p:spTree>
    <p:extLst>
      <p:ext uri="{BB962C8B-B14F-4D97-AF65-F5344CB8AC3E}">
        <p14:creationId xmlns:p14="http://schemas.microsoft.com/office/powerpoint/2010/main" val="3032143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26</a:t>
            </a:fld>
            <a:endParaRPr lang="en-US"/>
          </a:p>
        </p:txBody>
      </p:sp>
    </p:spTree>
    <p:extLst>
      <p:ext uri="{BB962C8B-B14F-4D97-AF65-F5344CB8AC3E}">
        <p14:creationId xmlns:p14="http://schemas.microsoft.com/office/powerpoint/2010/main" val="3909758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shows the baseline architecture. We assume a two-level private cache hierarchy, and a shared last level cache or the LLC.</a:t>
            </a:r>
          </a:p>
        </p:txBody>
      </p:sp>
      <p:sp>
        <p:nvSpPr>
          <p:cNvPr id="4" name="Slide Number Placeholder 3"/>
          <p:cNvSpPr>
            <a:spLocks noGrp="1"/>
          </p:cNvSpPr>
          <p:nvPr>
            <p:ph type="sldNum" sz="quarter" idx="10"/>
          </p:nvPr>
        </p:nvSpPr>
        <p:spPr/>
        <p:txBody>
          <a:bodyPr/>
          <a:lstStyle/>
          <a:p>
            <a:fld id="{32674CE4-FBD8-4481-AEFB-CA53E599A745}" type="slidenum">
              <a:rPr lang="en-US" smtClean="0"/>
              <a:t>27</a:t>
            </a:fld>
            <a:endParaRPr lang="en-US" dirty="0"/>
          </a:p>
        </p:txBody>
      </p:sp>
    </p:spTree>
    <p:extLst>
      <p:ext uri="{BB962C8B-B14F-4D97-AF65-F5344CB8AC3E}">
        <p14:creationId xmlns:p14="http://schemas.microsoft.com/office/powerpoint/2010/main" val="4185466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 core-to-core connection, and no directory support.</a:t>
            </a:r>
          </a:p>
        </p:txBody>
      </p:sp>
      <p:sp>
        <p:nvSpPr>
          <p:cNvPr id="4" name="Slide Number Placeholder 3"/>
          <p:cNvSpPr>
            <a:spLocks noGrp="1"/>
          </p:cNvSpPr>
          <p:nvPr>
            <p:ph type="sldNum" sz="quarter" idx="10"/>
          </p:nvPr>
        </p:nvSpPr>
        <p:spPr/>
        <p:txBody>
          <a:bodyPr/>
          <a:lstStyle/>
          <a:p>
            <a:fld id="{32674CE4-FBD8-4481-AEFB-CA53E599A745}" type="slidenum">
              <a:rPr lang="en-US" smtClean="0"/>
              <a:t>28</a:t>
            </a:fld>
            <a:endParaRPr lang="en-US" dirty="0"/>
          </a:p>
        </p:txBody>
      </p:sp>
    </p:spTree>
    <p:extLst>
      <p:ext uri="{BB962C8B-B14F-4D97-AF65-F5344CB8AC3E}">
        <p14:creationId xmlns:p14="http://schemas.microsoft.com/office/powerpoint/2010/main" val="1046232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absence of a MESI style protocol, the key insight in ARC is a synergistic use of release consistency and self-invalidation to provide efficient conflict detection. </a:t>
            </a:r>
          </a:p>
          <a:p>
            <a:endParaRPr lang="en-US" dirty="0"/>
          </a:p>
        </p:txBody>
      </p:sp>
      <p:sp>
        <p:nvSpPr>
          <p:cNvPr id="4" name="Slide Number Placeholder 3"/>
          <p:cNvSpPr>
            <a:spLocks noGrp="1"/>
          </p:cNvSpPr>
          <p:nvPr>
            <p:ph type="sldNum" sz="quarter" idx="5"/>
          </p:nvPr>
        </p:nvSpPr>
        <p:spPr/>
        <p:txBody>
          <a:bodyPr/>
          <a:lstStyle/>
          <a:p>
            <a:fld id="{4B3D6DAA-E120-448C-B8B6-DB18CD277923}" type="slidenum">
              <a:rPr lang="en-US" smtClean="0"/>
              <a:t>29</a:t>
            </a:fld>
            <a:endParaRPr lang="en-US"/>
          </a:p>
        </p:txBody>
      </p:sp>
    </p:spTree>
    <p:extLst>
      <p:ext uri="{BB962C8B-B14F-4D97-AF65-F5344CB8AC3E}">
        <p14:creationId xmlns:p14="http://schemas.microsoft.com/office/powerpoint/2010/main" val="637197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release consistency,  a core’s private cache waits to write back its dirty writes until a synchronization release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Assumes explicit acquire and release synchronization operations.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All previous reads and writes must complete before a release can complete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All subsequent reads and writes must wait till</a:t>
            </a:r>
            <a:r>
              <a:rPr lang="en-US" baseline="0" dirty="0"/>
              <a:t> a previous acquire completes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All synchronization operations must be SC, where an acquire is equivalent to a read and a release is equivalent to a write.</a:t>
            </a:r>
            <a:endParaRPr lang="en-US" dirty="0"/>
          </a:p>
        </p:txBody>
      </p:sp>
      <p:sp>
        <p:nvSpPr>
          <p:cNvPr id="4" name="Slide Number Placeholder 3"/>
          <p:cNvSpPr>
            <a:spLocks noGrp="1"/>
          </p:cNvSpPr>
          <p:nvPr>
            <p:ph type="sldNum" sz="quarter" idx="10"/>
          </p:nvPr>
        </p:nvSpPr>
        <p:spPr/>
        <p:txBody>
          <a:bodyPr/>
          <a:lstStyle/>
          <a:p>
            <a:fld id="{4B3D6DAA-E120-448C-B8B6-DB18CD277923}" type="slidenum">
              <a:rPr lang="en-US" smtClean="0"/>
              <a:t>30</a:t>
            </a:fld>
            <a:endParaRPr lang="en-US"/>
          </a:p>
        </p:txBody>
      </p:sp>
    </p:spTree>
    <p:extLst>
      <p:ext uri="{BB962C8B-B14F-4D97-AF65-F5344CB8AC3E}">
        <p14:creationId xmlns:p14="http://schemas.microsoft.com/office/powerpoint/2010/main" val="1500325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Self-invalidation</a:t>
            </a:r>
            <a:r>
              <a:rPr lang="en-US" baseline="0" dirty="0"/>
              <a:t> cannot make a program incorrect. It can however cause cache misses hurting performance.</a:t>
            </a:r>
          </a:p>
          <a:p>
            <a:endParaRPr lang="en-US" baseline="0" dirty="0"/>
          </a:p>
          <a:p>
            <a:r>
              <a:rPr lang="en-US" baseline="0" dirty="0"/>
              <a:t>Release consistency and self-invalidation mechanisms were studied in detail a few years back, but are not very widely-used on recent shared-memory systems.</a:t>
            </a:r>
            <a:endParaRPr lang="en-US" dirty="0"/>
          </a:p>
        </p:txBody>
      </p:sp>
      <p:sp>
        <p:nvSpPr>
          <p:cNvPr id="4" name="Slide Number Placeholder 3"/>
          <p:cNvSpPr>
            <a:spLocks noGrp="1"/>
          </p:cNvSpPr>
          <p:nvPr>
            <p:ph type="sldNum" sz="quarter" idx="10"/>
          </p:nvPr>
        </p:nvSpPr>
        <p:spPr/>
        <p:txBody>
          <a:bodyPr/>
          <a:lstStyle/>
          <a:p>
            <a:fld id="{4B3D6DAA-E120-448C-B8B6-DB18CD277923}" type="slidenum">
              <a:rPr lang="en-US" smtClean="0"/>
              <a:t>31</a:t>
            </a:fld>
            <a:endParaRPr lang="en-US"/>
          </a:p>
        </p:txBody>
      </p:sp>
    </p:spTree>
    <p:extLst>
      <p:ext uri="{BB962C8B-B14F-4D97-AF65-F5344CB8AC3E}">
        <p14:creationId xmlns:p14="http://schemas.microsoft.com/office/powerpoint/2010/main" val="3785844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What is interesting is C++ treats all data races as errors.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dirty="0"/>
          </a:p>
        </p:txBody>
      </p:sp>
    </p:spTree>
    <p:extLst>
      <p:ext uri="{BB962C8B-B14F-4D97-AF65-F5344CB8AC3E}">
        <p14:creationId xmlns:p14="http://schemas.microsoft.com/office/powerpoint/2010/main" val="1640245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actually take this opportunity to try out a design which eliminates coherence at the granularity of memory accesses. In contrast with M(O)ESI coherence, release consistency and self-invalidation do not eagerly invalidate lines when they are written by another core. Such “lazy” invalidation allows an ARC core to execute regions mostly in isolation, performing coherence and conflict detection only at region boundaries (synchronization operations) and on evictions to the shared cache.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We also explore a cache design to optimize metadata movement.</a:t>
            </a:r>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32</a:t>
            </a:fld>
            <a:endParaRPr lang="en-US"/>
          </a:p>
        </p:txBody>
      </p:sp>
    </p:spTree>
    <p:extLst>
      <p:ext uri="{BB962C8B-B14F-4D97-AF65-F5344CB8AC3E}">
        <p14:creationId xmlns:p14="http://schemas.microsoft.com/office/powerpoint/2010/main" val="2148010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high level idea is</a:t>
            </a:r>
            <a:r>
              <a:rPr lang="en-US" baseline="0" dirty="0"/>
              <a:t> that conflicts on accesses to private cache lines that have been evicted are detected eagerly.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33</a:t>
            </a:fld>
            <a:endParaRPr lang="en-US"/>
          </a:p>
        </p:txBody>
      </p:sp>
    </p:spTree>
    <p:extLst>
      <p:ext uri="{BB962C8B-B14F-4D97-AF65-F5344CB8AC3E}">
        <p14:creationId xmlns:p14="http://schemas.microsoft.com/office/powerpoint/2010/main" val="75094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Ensure write atomicity and consistency of reads for private lines at region boundaries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Conflicts on accesses to private cache lines that are not evicted are detected lazily at region boundaries.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4B3D6DAA-E120-448C-B8B6-DB18CD277923}" type="slidenum">
              <a:rPr lang="en-US" smtClean="0"/>
              <a:t>34</a:t>
            </a:fld>
            <a:endParaRPr lang="en-US"/>
          </a:p>
        </p:txBody>
      </p:sp>
    </p:spTree>
    <p:extLst>
      <p:ext uri="{BB962C8B-B14F-4D97-AF65-F5344CB8AC3E}">
        <p14:creationId xmlns:p14="http://schemas.microsoft.com/office/powerpoint/2010/main" val="18530711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35</a:t>
            </a:fld>
            <a:endParaRPr lang="en-US" dirty="0"/>
          </a:p>
        </p:txBody>
      </p:sp>
    </p:spTree>
    <p:extLst>
      <p:ext uri="{BB962C8B-B14F-4D97-AF65-F5344CB8AC3E}">
        <p14:creationId xmlns:p14="http://schemas.microsoft.com/office/powerpoint/2010/main" val="3614245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RCC core performs several steps when it</a:t>
            </a:r>
            <a:r>
              <a:rPr lang="en-US" baseline="0" dirty="0"/>
              <a:t> </a:t>
            </a:r>
            <a:r>
              <a:rPr lang="en-US" dirty="0"/>
              <a:t>executes a synchronization operation: First it writes back the dirty private lines to the LLC, thereby making the writes</a:t>
            </a:r>
            <a:r>
              <a:rPr lang="en-US" baseline="0" dirty="0"/>
              <a:t> globally visible. Then it validates the private reads using value validation. Then, private cache lines are invalidated and the metadata is cleared.</a:t>
            </a:r>
            <a:endParaRPr lang="en-US" dirty="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36</a:t>
            </a:fld>
            <a:endParaRPr lang="en-US" dirty="0"/>
          </a:p>
        </p:txBody>
      </p:sp>
    </p:spTree>
    <p:extLst>
      <p:ext uri="{BB962C8B-B14F-4D97-AF65-F5344CB8AC3E}">
        <p14:creationId xmlns:p14="http://schemas.microsoft.com/office/powerpoint/2010/main" val="2004054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RCC core performs several steps when it</a:t>
            </a:r>
            <a:r>
              <a:rPr lang="en-US" baseline="0" dirty="0"/>
              <a:t> </a:t>
            </a:r>
            <a:r>
              <a:rPr lang="en-US" dirty="0"/>
              <a:t>executes a synchronization operation: First it writes back the dirty private lines to the LLC, thereby making the writes</a:t>
            </a:r>
            <a:r>
              <a:rPr lang="en-US" baseline="0" dirty="0"/>
              <a:t> globally visible. Then it validates the private reads using value validation. Then, private cache lines are invalidated and the metadata is cleared.</a:t>
            </a:r>
            <a:endParaRPr lang="en-US" dirty="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37</a:t>
            </a:fld>
            <a:endParaRPr lang="en-US" dirty="0"/>
          </a:p>
        </p:txBody>
      </p:sp>
    </p:spTree>
    <p:extLst>
      <p:ext uri="{BB962C8B-B14F-4D97-AF65-F5344CB8AC3E}">
        <p14:creationId xmlns:p14="http://schemas.microsoft.com/office/powerpoint/2010/main" val="36285254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RCC core performs several steps when it</a:t>
            </a:r>
            <a:r>
              <a:rPr lang="en-US" baseline="0" dirty="0"/>
              <a:t> </a:t>
            </a:r>
            <a:r>
              <a:rPr lang="en-US" dirty="0"/>
              <a:t>executes a synchronization operation: First it writes back the dirty private lines to the LLC, thereby making the writes</a:t>
            </a:r>
            <a:r>
              <a:rPr lang="en-US" baseline="0" dirty="0"/>
              <a:t> globally visible. Then it validates the private reads using value validation. Then, private cache lines are invalidated and the metadata is cleared.</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ARC’s novel approach for committing writes and version- and value-validating reads minimizes communication required for detecting conflicts and avoids most self-invalidation costs.</a:t>
            </a:r>
            <a:endParaRPr lang="en-IN" dirty="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38</a:t>
            </a:fld>
            <a:endParaRPr lang="en-US" dirty="0"/>
          </a:p>
        </p:txBody>
      </p:sp>
    </p:spTree>
    <p:extLst>
      <p:ext uri="{BB962C8B-B14F-4D97-AF65-F5344CB8AC3E}">
        <p14:creationId xmlns:p14="http://schemas.microsoft.com/office/powerpoint/2010/main" val="7522552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look at the architecture modifications introduced by ARC.</a:t>
            </a:r>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39</a:t>
            </a:fld>
            <a:endParaRPr lang="en-US"/>
          </a:p>
        </p:txBody>
      </p:sp>
    </p:spTree>
    <p:extLst>
      <p:ext uri="{BB962C8B-B14F-4D97-AF65-F5344CB8AC3E}">
        <p14:creationId xmlns:p14="http://schemas.microsoft.com/office/powerpoint/2010/main" val="1031591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Sound and precise conflict detection requires precise tracking of accesses performed by a 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precisely detect conflicts, a cache needs to maintain precise read/write bits for each byte in a cache line. </a:t>
            </a:r>
          </a:p>
          <a:p>
            <a:endParaRPr lang="en-US" dirty="0"/>
          </a:p>
          <a:p>
            <a:r>
              <a:rPr lang="en-US" dirty="0"/>
              <a:t>This is generally done by extending private cache lines to add metadata bits to precisely track which cores access the byte offsets. </a:t>
            </a:r>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40</a:t>
            </a:fld>
            <a:endParaRPr lang="en-US"/>
          </a:p>
        </p:txBody>
      </p:sp>
    </p:spTree>
    <p:extLst>
      <p:ext uri="{BB962C8B-B14F-4D97-AF65-F5344CB8AC3E}">
        <p14:creationId xmlns:p14="http://schemas.microsoft.com/office/powerpoint/2010/main" val="3674742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private caches are now extended to hold the access metadata, and there is a consistency controller which checks for region conflicts.</a:t>
            </a:r>
            <a:endParaRPr lang="en-US" baseline="0" dirty="0"/>
          </a:p>
        </p:txBody>
      </p:sp>
      <p:sp>
        <p:nvSpPr>
          <p:cNvPr id="4" name="Slide Number Placeholder 3"/>
          <p:cNvSpPr>
            <a:spLocks noGrp="1"/>
          </p:cNvSpPr>
          <p:nvPr>
            <p:ph type="sldNum" sz="quarter" idx="10"/>
          </p:nvPr>
        </p:nvSpPr>
        <p:spPr/>
        <p:txBody>
          <a:bodyPr/>
          <a:lstStyle/>
          <a:p>
            <a:fld id="{32674CE4-FBD8-4481-AEFB-CA53E599A745}" type="slidenum">
              <a:rPr lang="en-US" smtClean="0"/>
              <a:t>41</a:t>
            </a:fld>
            <a:endParaRPr lang="en-US" dirty="0"/>
          </a:p>
        </p:txBody>
      </p:sp>
    </p:spTree>
    <p:extLst>
      <p:ext uri="{BB962C8B-B14F-4D97-AF65-F5344CB8AC3E}">
        <p14:creationId xmlns:p14="http://schemas.microsoft.com/office/powerpoint/2010/main" val="233068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problem </a:t>
            </a:r>
            <a:r>
              <a:rPr lang="en-US" baseline="0" dirty="0"/>
              <a:t>is that </a:t>
            </a:r>
            <a:r>
              <a:rPr lang="en-US" dirty="0"/>
              <a:t>C++ gives absolutely no semantics</a:t>
            </a:r>
            <a:r>
              <a:rPr lang="en-US" baseline="0" dirty="0"/>
              <a:t> to racy program executions,  which is referred to as catch-fire semantics. So ANYTHING BAD CAN HAPPEN!</a:t>
            </a:r>
            <a:endParaRPr lang="en-US" dirty="0"/>
          </a:p>
          <a:p>
            <a:endParaRPr lang="en-US" dirty="0"/>
          </a:p>
        </p:txBody>
      </p:sp>
      <p:sp>
        <p:nvSpPr>
          <p:cNvPr id="4" name="Slide Number Placeholder 3"/>
          <p:cNvSpPr>
            <a:spLocks noGrp="1"/>
          </p:cNvSpPr>
          <p:nvPr>
            <p:ph type="sldNum" sz="quarter" idx="10"/>
          </p:nvPr>
        </p:nvSpPr>
        <p:spPr/>
        <p:txBody>
          <a:bodyPr/>
          <a:lstStyle/>
          <a:p>
            <a:fld id="{4B3D6DAA-E120-448C-B8B6-DB18CD277923}" type="slidenum">
              <a:rPr lang="en-US" smtClean="0"/>
              <a:t>4</a:t>
            </a:fld>
            <a:endParaRPr lang="en-US"/>
          </a:p>
        </p:txBody>
      </p:sp>
    </p:spTree>
    <p:extLst>
      <p:ext uri="{BB962C8B-B14F-4D97-AF65-F5344CB8AC3E}">
        <p14:creationId xmlns:p14="http://schemas.microsoft.com/office/powerpoint/2010/main" val="4024236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a private cache line is evicted, the line is written back to the LLC along with the metadata. </a:t>
            </a:r>
            <a:r>
              <a:rPr lang="en-US" dirty="0"/>
              <a:t>In case the same line is evicted from multiple</a:t>
            </a:r>
            <a:r>
              <a:rPr lang="en-US" baseline="0" dirty="0"/>
              <a:t> cores, the LLC maintains precise access information from each core. </a:t>
            </a:r>
          </a:p>
          <a:p>
            <a:endParaRPr lang="en-US" baseline="0" dirty="0"/>
          </a:p>
          <a:p>
            <a:r>
              <a:rPr lang="en-US" baseline="0" dirty="0"/>
              <a:t>Once a line is evicted to the LLC, the LLC controller can eagerly check for conflicts for concurrent accesses from other cores.</a:t>
            </a:r>
            <a:endParaRPr lang="en-US" dirty="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42</a:t>
            </a:fld>
            <a:endParaRPr lang="en-US" dirty="0"/>
          </a:p>
        </p:txBody>
      </p:sp>
    </p:spTree>
    <p:extLst>
      <p:ext uri="{BB962C8B-B14F-4D97-AF65-F5344CB8AC3E}">
        <p14:creationId xmlns:p14="http://schemas.microsoft.com/office/powerpoint/2010/main" val="33867839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Impractical</a:t>
            </a:r>
            <a:r>
              <a:rPr lang="en-US" baseline="0" dirty="0"/>
              <a:t> for the LLC to store information, so we introduce a metadata cache.</a:t>
            </a:r>
          </a:p>
          <a:p>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43</a:t>
            </a:fld>
            <a:endParaRPr lang="en-US"/>
          </a:p>
        </p:txBody>
      </p:sp>
    </p:spTree>
    <p:extLst>
      <p:ext uri="{BB962C8B-B14F-4D97-AF65-F5344CB8AC3E}">
        <p14:creationId xmlns:p14="http://schemas.microsoft.com/office/powerpoint/2010/main" val="1149634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2674CE4-FBD8-4481-AEFB-CA53E599A745}" type="slidenum">
              <a:rPr lang="en-US" smtClean="0"/>
              <a:t>44</a:t>
            </a:fld>
            <a:endParaRPr lang="en-US" dirty="0"/>
          </a:p>
        </p:txBody>
      </p:sp>
    </p:spTree>
    <p:extLst>
      <p:ext uri="{BB962C8B-B14F-4D97-AF65-F5344CB8AC3E}">
        <p14:creationId xmlns:p14="http://schemas.microsoft.com/office/powerpoint/2010/main" val="22550800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show how ARC is able to check for precise region conflicts under different situations. </a:t>
            </a:r>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45</a:t>
            </a:fld>
            <a:endParaRPr lang="en-US"/>
          </a:p>
        </p:txBody>
      </p:sp>
    </p:spTree>
    <p:extLst>
      <p:ext uri="{BB962C8B-B14F-4D97-AF65-F5344CB8AC3E}">
        <p14:creationId xmlns:p14="http://schemas.microsoft.com/office/powerpoint/2010/main" val="4129202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figures and the notations.</a:t>
            </a:r>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46</a:t>
            </a:fld>
            <a:endParaRPr lang="en-US"/>
          </a:p>
        </p:txBody>
      </p:sp>
    </p:spTree>
    <p:extLst>
      <p:ext uri="{BB962C8B-B14F-4D97-AF65-F5344CB8AC3E}">
        <p14:creationId xmlns:p14="http://schemas.microsoft.com/office/powerpoint/2010/main" val="3351461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60</a:t>
            </a:fld>
            <a:endParaRPr lang="en-US"/>
          </a:p>
        </p:txBody>
      </p:sp>
    </p:spTree>
    <p:extLst>
      <p:ext uri="{BB962C8B-B14F-4D97-AF65-F5344CB8AC3E}">
        <p14:creationId xmlns:p14="http://schemas.microsoft.com/office/powerpoint/2010/main" val="8561060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implement and evaluate ARC with simulation.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simulate the performance of Viser</a:t>
            </a:r>
            <a:r>
              <a:rPr lang="en-US" baseline="0" dirty="0"/>
              <a:t> via Intel Pin and Java backends that model a directory-based MESI system and the Viser core.</a:t>
            </a:r>
            <a:endParaRPr lang="en-US" dirty="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61</a:t>
            </a:fld>
            <a:endParaRPr lang="en-US" dirty="0"/>
          </a:p>
        </p:txBody>
      </p:sp>
    </p:spTree>
    <p:extLst>
      <p:ext uri="{BB962C8B-B14F-4D97-AF65-F5344CB8AC3E}">
        <p14:creationId xmlns:p14="http://schemas.microsoft.com/office/powerpoint/2010/main" val="3226125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Though hardware </a:t>
            </a:r>
            <a:r>
              <a:rPr lang="en-US" sz="1200" b="0" i="0" u="none" strike="noStrike" kern="1200" baseline="0" dirty="0">
                <a:solidFill>
                  <a:schemeClr val="tx1"/>
                </a:solidFill>
                <a:latin typeface="+mn-lt"/>
                <a:ea typeface="+mn-ea"/>
                <a:cs typeface="+mn-cs"/>
              </a:rPr>
              <a:t>memory models (e.g., [3], [46], [50]) are generally stronger than language models, they apply only to the compiled code, thereby failing to provide end-to-end guarantees with respect </a:t>
            </a:r>
            <a:r>
              <a:rPr lang="en-IN" sz="1200" b="0" i="0" u="none" strike="noStrike" kern="1200" baseline="0" dirty="0">
                <a:solidFill>
                  <a:schemeClr val="tx1"/>
                </a:solidFill>
                <a:latin typeface="+mn-lt"/>
                <a:ea typeface="+mn-ea"/>
                <a:cs typeface="+mn-cs"/>
              </a:rPr>
              <a:t>to the source program.</a:t>
            </a:r>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66</a:t>
            </a:fld>
            <a:endParaRPr lang="en-US"/>
          </a:p>
        </p:txBody>
      </p:sp>
    </p:spTree>
    <p:extLst>
      <p:ext uri="{BB962C8B-B14F-4D97-AF65-F5344CB8AC3E}">
        <p14:creationId xmlns:p14="http://schemas.microsoft.com/office/powerpoint/2010/main" val="4059821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the same racy C++ example that we saw earlier. What can go wrong with this simple program in presence of data races?</a:t>
            </a:r>
          </a:p>
          <a:p>
            <a:endParaRPr lang="en-US" baseline="0" dirty="0"/>
          </a:p>
          <a:p>
            <a:r>
              <a:rPr lang="en-US" dirty="0"/>
              <a:t>Compilers perform reorderings assuming data race freedom, and optimizations in presence of data races can lead to bad consequences.</a:t>
            </a:r>
          </a:p>
          <a:p>
            <a:endParaRPr lang="en-US" sz="1200"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32674CE4-FBD8-4481-AEFB-CA53E599A745}" type="slidenum">
              <a:rPr lang="en-US" smtClean="0"/>
              <a:t>5</a:t>
            </a:fld>
            <a:endParaRPr lang="en-US" dirty="0"/>
          </a:p>
        </p:txBody>
      </p:sp>
    </p:spTree>
    <p:extLst>
      <p:ext uri="{BB962C8B-B14F-4D97-AF65-F5344CB8AC3E}">
        <p14:creationId xmlns:p14="http://schemas.microsoft.com/office/powerpoint/2010/main" val="415566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racy code snippet</a:t>
            </a:r>
            <a:r>
              <a:rPr lang="en-US" sz="1200" kern="1200" baseline="0" dirty="0">
                <a:solidFill>
                  <a:schemeClr val="tx1"/>
                </a:solidFill>
                <a:effectLst/>
                <a:latin typeface="+mn-lt"/>
                <a:ea typeface="+mn-ea"/>
                <a:cs typeface="+mn-cs"/>
              </a:rPr>
              <a:t> can lead to an infinite loop, NPE, or can see a partially initialized object, all because of </a:t>
            </a:r>
            <a:r>
              <a:rPr lang="en-US" dirty="0"/>
              <a:t>compiler and hardware reorderings</a:t>
            </a:r>
            <a:r>
              <a:rPr lang="en-US" baseline="0" dirty="0"/>
              <a:t> in the presence of data races.</a:t>
            </a:r>
          </a:p>
          <a:p>
            <a:endParaRPr lang="en-US" baseline="0" dirty="0"/>
          </a:p>
          <a:p>
            <a:r>
              <a:rPr lang="en-US" baseline="0" dirty="0"/>
              <a:t>So you see, presence of data races can lead to nondeterministic and erroneous behavior for even simple programs.</a:t>
            </a:r>
          </a:p>
          <a:p>
            <a:endParaRPr lang="en-US" baseline="0" dirty="0"/>
          </a:p>
        </p:txBody>
      </p:sp>
      <p:sp>
        <p:nvSpPr>
          <p:cNvPr id="4" name="Slide Number Placeholder 3"/>
          <p:cNvSpPr>
            <a:spLocks noGrp="1"/>
          </p:cNvSpPr>
          <p:nvPr>
            <p:ph type="sldNum" sz="quarter" idx="10"/>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3050328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racy code snippet</a:t>
            </a:r>
            <a:r>
              <a:rPr lang="en-US" sz="1200" kern="1200" baseline="0" dirty="0">
                <a:solidFill>
                  <a:schemeClr val="tx1"/>
                </a:solidFill>
                <a:effectLst/>
                <a:latin typeface="+mn-lt"/>
                <a:ea typeface="+mn-ea"/>
                <a:cs typeface="+mn-cs"/>
              </a:rPr>
              <a:t> can lead to an infinite loop, NPE, or can see a partially initialized object, all because of </a:t>
            </a:r>
            <a:r>
              <a:rPr lang="en-US" dirty="0"/>
              <a:t>compiler and hardware reorderings</a:t>
            </a:r>
            <a:r>
              <a:rPr lang="en-US" baseline="0" dirty="0"/>
              <a:t> in the presence of data races.</a:t>
            </a:r>
          </a:p>
          <a:p>
            <a:endParaRPr lang="en-US" baseline="0" dirty="0"/>
          </a:p>
          <a:p>
            <a:r>
              <a:rPr lang="en-US" baseline="0" dirty="0"/>
              <a:t>So you see, presence of data races can lead to nondeterministic and erroneous behavior for even simple programs.</a:t>
            </a:r>
          </a:p>
          <a:p>
            <a:endParaRPr lang="en-US" baseline="0" dirty="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2136333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dealing with racy</a:t>
            </a:r>
            <a:r>
              <a:rPr lang="en-US" baseline="0" dirty="0"/>
              <a:t> programs is important, since </a:t>
            </a:r>
            <a:r>
              <a:rPr lang="en-US" dirty="0"/>
              <a:t>data races have led to many real-world failures leading to loss of property, loss of finance, and even loss of lives.</a:t>
            </a:r>
            <a:endParaRPr lang="en-IN" dirty="0"/>
          </a:p>
        </p:txBody>
      </p:sp>
      <p:sp>
        <p:nvSpPr>
          <p:cNvPr id="4" name="Slide Number Placeholder 3"/>
          <p:cNvSpPr>
            <a:spLocks noGrp="1"/>
          </p:cNvSpPr>
          <p:nvPr>
            <p:ph type="sldNum" sz="quarter" idx="5"/>
          </p:nvPr>
        </p:nvSpPr>
        <p:spPr/>
        <p:txBody>
          <a:bodyPr/>
          <a:lstStyle/>
          <a:p>
            <a:fld id="{4B3D6DAA-E120-448C-B8B6-DB18CD277923}" type="slidenum">
              <a:rPr lang="en-US" smtClean="0"/>
              <a:t>8</a:t>
            </a:fld>
            <a:endParaRPr lang="en-US"/>
          </a:p>
        </p:txBody>
      </p:sp>
    </p:spTree>
    <p:extLst>
      <p:ext uri="{BB962C8B-B14F-4D97-AF65-F5344CB8AC3E}">
        <p14:creationId xmlns:p14="http://schemas.microsoft.com/office/powerpoint/2010/main" val="893701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a:t>
            </a:r>
            <a:r>
              <a:rPr lang="en-US" baseline="0" dirty="0"/>
              <a:t> there is a need for stronger end-to-end memory models. I quote from </a:t>
            </a:r>
            <a:r>
              <a:rPr lang="en-US" baseline="0" dirty="0" err="1"/>
              <a:t>Adve</a:t>
            </a:r>
            <a:r>
              <a:rPr lang="en-US" baseline="0" dirty="0"/>
              <a:t> and Boehm…</a:t>
            </a:r>
          </a:p>
          <a:p>
            <a:endParaRPr lang="en-US" baseline="0" dirty="0"/>
          </a:p>
          <a:p>
            <a:r>
              <a:rPr lang="en-US" baseline="0" dirty="0"/>
              <a:t>They claim …</a:t>
            </a:r>
            <a:endParaRPr lang="en-US" dirty="0"/>
          </a:p>
          <a:p>
            <a:endParaRPr lang="en-US" dirty="0"/>
          </a:p>
          <a:p>
            <a:r>
              <a:rPr lang="en-US" dirty="0"/>
              <a:t>Furthermore, they encourage researchers to develop</a:t>
            </a:r>
            <a:r>
              <a:rPr lang="en-US" baseline="0" dirty="0"/>
              <a:t> languages …</a:t>
            </a:r>
          </a:p>
          <a:p>
            <a:endParaRPr lang="en-US" baseline="0"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232928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AAB016-F64E-48C2-B68D-A4A69342E6A4}" type="datetime1">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2291C-B55C-40B8-B801-06958BBAE41A}" type="slidenum">
              <a:rPr lang="en-US" smtClean="0"/>
              <a:t>‹#›</a:t>
            </a:fld>
            <a:endParaRPr lang="en-US"/>
          </a:p>
        </p:txBody>
      </p:sp>
    </p:spTree>
    <p:extLst>
      <p:ext uri="{BB962C8B-B14F-4D97-AF65-F5344CB8AC3E}">
        <p14:creationId xmlns:p14="http://schemas.microsoft.com/office/powerpoint/2010/main" val="229503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FA32BA-13E7-4BDD-9E50-B4428F0DB4ED}" type="datetime1">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2291C-B55C-40B8-B801-06958BBAE41A}" type="slidenum">
              <a:rPr lang="en-US" smtClean="0"/>
              <a:t>‹#›</a:t>
            </a:fld>
            <a:endParaRPr lang="en-US"/>
          </a:p>
        </p:txBody>
      </p:sp>
    </p:spTree>
    <p:extLst>
      <p:ext uri="{BB962C8B-B14F-4D97-AF65-F5344CB8AC3E}">
        <p14:creationId xmlns:p14="http://schemas.microsoft.com/office/powerpoint/2010/main" val="215494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118B2-F5B7-4ACA-93B9-FE855F778BC9}" type="datetime1">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2291C-B55C-40B8-B801-06958BBAE41A}" type="slidenum">
              <a:rPr lang="en-US" smtClean="0"/>
              <a:t>‹#›</a:t>
            </a:fld>
            <a:endParaRPr lang="en-US"/>
          </a:p>
        </p:txBody>
      </p:sp>
    </p:spTree>
    <p:extLst>
      <p:ext uri="{BB962C8B-B14F-4D97-AF65-F5344CB8AC3E}">
        <p14:creationId xmlns:p14="http://schemas.microsoft.com/office/powerpoint/2010/main" val="179318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87886-4592-4B7E-903B-3158FB608654}" type="datetime1">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2291C-B55C-40B8-B801-06958BBAE41A}" type="slidenum">
              <a:rPr lang="en-US" smtClean="0"/>
              <a:t>‹#›</a:t>
            </a:fld>
            <a:endParaRPr lang="en-US"/>
          </a:p>
        </p:txBody>
      </p:sp>
    </p:spTree>
    <p:extLst>
      <p:ext uri="{BB962C8B-B14F-4D97-AF65-F5344CB8AC3E}">
        <p14:creationId xmlns:p14="http://schemas.microsoft.com/office/powerpoint/2010/main" val="346349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9167E7-FACE-4463-B52D-179914E2C17A}" type="datetime1">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2291C-B55C-40B8-B801-06958BBAE41A}" type="slidenum">
              <a:rPr lang="en-US" smtClean="0"/>
              <a:t>‹#›</a:t>
            </a:fld>
            <a:endParaRPr lang="en-US"/>
          </a:p>
        </p:txBody>
      </p:sp>
    </p:spTree>
    <p:extLst>
      <p:ext uri="{BB962C8B-B14F-4D97-AF65-F5344CB8AC3E}">
        <p14:creationId xmlns:p14="http://schemas.microsoft.com/office/powerpoint/2010/main" val="282053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975C5C-612A-4CF0-982C-BE5B04CF60F6}" type="datetime1">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2291C-B55C-40B8-B801-06958BBAE41A}" type="slidenum">
              <a:rPr lang="en-US" smtClean="0"/>
              <a:t>‹#›</a:t>
            </a:fld>
            <a:endParaRPr lang="en-US"/>
          </a:p>
        </p:txBody>
      </p:sp>
    </p:spTree>
    <p:extLst>
      <p:ext uri="{BB962C8B-B14F-4D97-AF65-F5344CB8AC3E}">
        <p14:creationId xmlns:p14="http://schemas.microsoft.com/office/powerpoint/2010/main" val="2203558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E6A183-66B7-4536-933A-8A9E4E379503}" type="datetime1">
              <a:rPr lang="en-US" smtClean="0"/>
              <a:t>5/23/2019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2291C-B55C-40B8-B801-06958BBAE41A}" type="slidenum">
              <a:rPr lang="en-US" smtClean="0"/>
              <a:t>‹#›</a:t>
            </a:fld>
            <a:endParaRPr lang="en-US"/>
          </a:p>
        </p:txBody>
      </p:sp>
    </p:spTree>
    <p:extLst>
      <p:ext uri="{BB962C8B-B14F-4D97-AF65-F5344CB8AC3E}">
        <p14:creationId xmlns:p14="http://schemas.microsoft.com/office/powerpoint/2010/main" val="108411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D21D7F-A160-4475-BF26-501086EF772C}" type="datetime1">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2291C-B55C-40B8-B801-06958BBAE41A}" type="slidenum">
              <a:rPr lang="en-US" smtClean="0"/>
              <a:t>‹#›</a:t>
            </a:fld>
            <a:endParaRPr lang="en-US"/>
          </a:p>
        </p:txBody>
      </p:sp>
    </p:spTree>
    <p:extLst>
      <p:ext uri="{BB962C8B-B14F-4D97-AF65-F5344CB8AC3E}">
        <p14:creationId xmlns:p14="http://schemas.microsoft.com/office/powerpoint/2010/main" val="381627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154ED-6590-4556-9AB9-3E4E8914004D}" type="datetime1">
              <a:rPr lang="en-US" smtClean="0"/>
              <a:t>5/23/2019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12291C-B55C-40B8-B801-06958BBAE41A}" type="slidenum">
              <a:rPr lang="en-US" smtClean="0"/>
              <a:t>‹#›</a:t>
            </a:fld>
            <a:endParaRPr lang="en-US"/>
          </a:p>
        </p:txBody>
      </p:sp>
    </p:spTree>
    <p:extLst>
      <p:ext uri="{BB962C8B-B14F-4D97-AF65-F5344CB8AC3E}">
        <p14:creationId xmlns:p14="http://schemas.microsoft.com/office/powerpoint/2010/main" val="369901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2B2F87-6064-4FCD-B6FE-1D0F517C25BA}" type="datetime1">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2291C-B55C-40B8-B801-06958BBAE41A}" type="slidenum">
              <a:rPr lang="en-US" smtClean="0"/>
              <a:t>‹#›</a:t>
            </a:fld>
            <a:endParaRPr lang="en-US"/>
          </a:p>
        </p:txBody>
      </p:sp>
    </p:spTree>
    <p:extLst>
      <p:ext uri="{BB962C8B-B14F-4D97-AF65-F5344CB8AC3E}">
        <p14:creationId xmlns:p14="http://schemas.microsoft.com/office/powerpoint/2010/main" val="356473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7622C0-2AD7-40E7-9E9B-635EAF75D653}" type="datetime1">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2291C-B55C-40B8-B801-06958BBAE41A}" type="slidenum">
              <a:rPr lang="en-US" smtClean="0"/>
              <a:t>‹#›</a:t>
            </a:fld>
            <a:endParaRPr lang="en-US"/>
          </a:p>
        </p:txBody>
      </p:sp>
    </p:spTree>
    <p:extLst>
      <p:ext uri="{BB962C8B-B14F-4D97-AF65-F5344CB8AC3E}">
        <p14:creationId xmlns:p14="http://schemas.microsoft.com/office/powerpoint/2010/main" val="53194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0F327-F011-44F9-9FCC-A5FF02483E7A}" type="datetime1">
              <a:rPr lang="en-US" smtClean="0"/>
              <a:t>5/23/2019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2291C-B55C-40B8-B801-06958BBAE41A}" type="slidenum">
              <a:rPr lang="en-US" smtClean="0"/>
              <a:t>‹#›</a:t>
            </a:fld>
            <a:endParaRPr lang="en-US"/>
          </a:p>
        </p:txBody>
      </p:sp>
    </p:spTree>
    <p:extLst>
      <p:ext uri="{BB962C8B-B14F-4D97-AF65-F5344CB8AC3E}">
        <p14:creationId xmlns:p14="http://schemas.microsoft.com/office/powerpoint/2010/main" val="4144711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Rethinking Support for Region Conflict Exceptions</a:t>
            </a:r>
          </a:p>
        </p:txBody>
      </p:sp>
      <p:sp>
        <p:nvSpPr>
          <p:cNvPr id="3" name="Subtitle 2"/>
          <p:cNvSpPr>
            <a:spLocks noGrp="1"/>
          </p:cNvSpPr>
          <p:nvPr>
            <p:ph type="subTitle" idx="1"/>
          </p:nvPr>
        </p:nvSpPr>
        <p:spPr/>
        <p:txBody>
          <a:bodyPr>
            <a:normAutofit lnSpcReduction="10000"/>
          </a:bodyPr>
          <a:lstStyle/>
          <a:p>
            <a:br>
              <a:rPr lang="en-US" dirty="0"/>
            </a:br>
            <a:r>
              <a:rPr lang="en-US" dirty="0"/>
              <a:t>Swarnendu Biswas, </a:t>
            </a:r>
            <a:r>
              <a:rPr lang="en-US" dirty="0" err="1"/>
              <a:t>Rui</a:t>
            </a:r>
            <a:r>
              <a:rPr lang="en-US" dirty="0"/>
              <a:t> Zhang, Michael D. Bond, and Brandon Lucia</a:t>
            </a:r>
          </a:p>
          <a:p>
            <a:endParaRPr lang="en-US" dirty="0"/>
          </a:p>
          <a:p>
            <a:r>
              <a:rPr lang="en-US" dirty="0"/>
              <a:t>IPDPS 2019</a:t>
            </a:r>
          </a:p>
        </p:txBody>
      </p:sp>
    </p:spTree>
    <p:extLst>
      <p:ext uri="{BB962C8B-B14F-4D97-AF65-F5344CB8AC3E}">
        <p14:creationId xmlns:p14="http://schemas.microsoft.com/office/powerpoint/2010/main" val="364198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Do We Mean by Strong Semantics?</a:t>
            </a:r>
          </a:p>
        </p:txBody>
      </p:sp>
      <p:sp>
        <p:nvSpPr>
          <p:cNvPr id="6" name="Rounded Rectangle 5"/>
          <p:cNvSpPr/>
          <p:nvPr/>
        </p:nvSpPr>
        <p:spPr>
          <a:xfrm>
            <a:off x="838200" y="3050516"/>
            <a:ext cx="10515600" cy="1483743"/>
          </a:xfrm>
          <a:prstGeom prst="roundRect">
            <a:avLst/>
          </a:prstGeom>
          <a:solidFill>
            <a:srgbClr val="00B050"/>
          </a:solidFill>
          <a:ln w="28575">
            <a:noFill/>
          </a:ln>
        </p:spPr>
        <p:style>
          <a:lnRef idx="2">
            <a:schemeClr val="accent1"/>
          </a:lnRef>
          <a:fillRef idx="1">
            <a:schemeClr val="lt1"/>
          </a:fillRef>
          <a:effectRef idx="0">
            <a:schemeClr val="accent1"/>
          </a:effectRef>
          <a:fontRef idx="minor">
            <a:schemeClr val="dk1"/>
          </a:fontRef>
        </p:style>
        <p:txBody>
          <a:bodyPr rtlCol="0" anchor="ctr"/>
          <a:lstStyle/>
          <a:p>
            <a:r>
              <a:rPr lang="en-US" sz="4000" dirty="0">
                <a:solidFill>
                  <a:schemeClr val="bg1"/>
                </a:solidFill>
              </a:rPr>
              <a:t>End-to-end guarantees even for programs with data races</a:t>
            </a:r>
          </a:p>
        </p:txBody>
      </p:sp>
    </p:spTree>
    <p:extLst>
      <p:ext uri="{BB962C8B-B14F-4D97-AF65-F5344CB8AC3E}">
        <p14:creationId xmlns:p14="http://schemas.microsoft.com/office/powerpoint/2010/main" val="317179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70C166-1299-4960-A57C-64AA71C75EDC}"/>
              </a:ext>
            </a:extLst>
          </p:cNvPr>
          <p:cNvSpPr>
            <a:spLocks noGrp="1"/>
          </p:cNvSpPr>
          <p:nvPr>
            <p:ph type="title"/>
          </p:nvPr>
        </p:nvSpPr>
        <p:spPr/>
        <p:txBody>
          <a:bodyPr/>
          <a:lstStyle/>
          <a:p>
            <a:r>
              <a:rPr lang="en-US" dirty="0"/>
              <a:t>Outline</a:t>
            </a:r>
            <a:endParaRPr lang="en-IN" dirty="0"/>
          </a:p>
        </p:txBody>
      </p:sp>
      <p:graphicFrame>
        <p:nvGraphicFramePr>
          <p:cNvPr id="6" name="Content Placeholder 5">
            <a:extLst>
              <a:ext uri="{FF2B5EF4-FFF2-40B4-BE49-F238E27FC236}">
                <a16:creationId xmlns:a16="http://schemas.microsoft.com/office/drawing/2014/main" id="{6E4EEAC2-9BEC-40A2-B3F4-A6F2DB1B7704}"/>
              </a:ext>
            </a:extLst>
          </p:cNvPr>
          <p:cNvGraphicFramePr>
            <a:graphicFrameLocks noGrp="1"/>
          </p:cNvGraphicFramePr>
          <p:nvPr>
            <p:ph idx="1"/>
            <p:extLst>
              <p:ext uri="{D42A27DB-BD31-4B8C-83A1-F6EECF244321}">
                <p14:modId xmlns:p14="http://schemas.microsoft.com/office/powerpoint/2010/main" val="20189049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624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B9E107-D543-44C1-9E84-6BEF293457B9}"/>
              </a:ext>
            </a:extLst>
          </p:cNvPr>
          <p:cNvSpPr>
            <a:spLocks noGrp="1"/>
          </p:cNvSpPr>
          <p:nvPr>
            <p:ph type="title"/>
          </p:nvPr>
        </p:nvSpPr>
        <p:spPr/>
        <p:txBody>
          <a:bodyPr/>
          <a:lstStyle/>
          <a:p>
            <a:r>
              <a:rPr lang="en-US" dirty="0"/>
              <a:t>Strong Execution Semantics with Region Conflict Exceptions</a:t>
            </a:r>
            <a:endParaRPr lang="en-IN" dirty="0"/>
          </a:p>
        </p:txBody>
      </p:sp>
      <p:sp>
        <p:nvSpPr>
          <p:cNvPr id="5" name="Text Placeholder 4">
            <a:extLst>
              <a:ext uri="{FF2B5EF4-FFF2-40B4-BE49-F238E27FC236}">
                <a16:creationId xmlns:a16="http://schemas.microsoft.com/office/drawing/2014/main" id="{33509AA4-E239-4F45-B9BE-F45D7C77AA6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8485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Program with Data Race</a:t>
            </a:r>
          </a:p>
        </p:txBody>
      </p:sp>
      <p:grpSp>
        <p:nvGrpSpPr>
          <p:cNvPr id="12" name="Group 11">
            <a:extLst>
              <a:ext uri="{FF2B5EF4-FFF2-40B4-BE49-F238E27FC236}">
                <a16:creationId xmlns:a16="http://schemas.microsoft.com/office/drawing/2014/main" id="{A6612DCF-8F1D-4686-8835-E8BBB3BD0090}"/>
              </a:ext>
            </a:extLst>
          </p:cNvPr>
          <p:cNvGrpSpPr/>
          <p:nvPr/>
        </p:nvGrpSpPr>
        <p:grpSpPr>
          <a:xfrm>
            <a:off x="1518321" y="2706701"/>
            <a:ext cx="4050727" cy="2503185"/>
            <a:chOff x="1856523" y="2706701"/>
            <a:chExt cx="4050727" cy="2503185"/>
          </a:xfrm>
        </p:grpSpPr>
        <p:sp>
          <p:nvSpPr>
            <p:cNvPr id="6" name="TextBox 5"/>
            <p:cNvSpPr txBox="1"/>
            <p:nvPr/>
          </p:nvSpPr>
          <p:spPr>
            <a:xfrm>
              <a:off x="2876425" y="2706701"/>
              <a:ext cx="2010922" cy="461665"/>
            </a:xfrm>
            <a:prstGeom prst="rect">
              <a:avLst/>
            </a:prstGeom>
            <a:noFill/>
          </p:spPr>
          <p:txBody>
            <a:bodyPr wrap="square" rtlCol="0">
              <a:spAutoFit/>
            </a:bodyPr>
            <a:lstStyle/>
            <a:p>
              <a:r>
                <a:rPr lang="en-US" sz="2400" b="1" dirty="0"/>
                <a:t>    Thread T1</a:t>
              </a:r>
            </a:p>
          </p:txBody>
        </p:sp>
        <p:sp>
          <p:nvSpPr>
            <p:cNvPr id="4" name="Rounded Rectangle 3"/>
            <p:cNvSpPr/>
            <p:nvPr/>
          </p:nvSpPr>
          <p:spPr>
            <a:xfrm>
              <a:off x="1856523" y="3486673"/>
              <a:ext cx="4050727" cy="1723213"/>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chemeClr val="tx1"/>
                  </a:solidFill>
                  <a:latin typeface="Fira Code" panose="020B0509050000020004" pitchFamily="49" charset="0"/>
                  <a:ea typeface="Fira Code" panose="020B0509050000020004" pitchFamily="49" charset="0"/>
                  <a:cs typeface="Consolas" pitchFamily="49" charset="0"/>
                </a:rPr>
                <a:t>x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new</a:t>
              </a:r>
              <a:r>
                <a:rPr lang="en-US" sz="2000" dirty="0">
                  <a:solidFill>
                    <a:schemeClr val="tx1"/>
                  </a:solidFill>
                  <a:latin typeface="Fira Code" panose="020B0509050000020004" pitchFamily="49" charset="0"/>
                  <a:ea typeface="Fira Code" panose="020B0509050000020004" pitchFamily="49" charset="0"/>
                  <a:cs typeface="Consolas" pitchFamily="49" charset="0"/>
                </a:rPr>
                <a:t> X();</a:t>
              </a:r>
            </a:p>
            <a:p>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true</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	</a:t>
              </a:r>
            </a:p>
          </p:txBody>
        </p:sp>
      </p:grpSp>
      <p:grpSp>
        <p:nvGrpSpPr>
          <p:cNvPr id="13" name="Group 12">
            <a:extLst>
              <a:ext uri="{FF2B5EF4-FFF2-40B4-BE49-F238E27FC236}">
                <a16:creationId xmlns:a16="http://schemas.microsoft.com/office/drawing/2014/main" id="{48747EFD-E3FB-43FB-A3FB-8AED170FADF9}"/>
              </a:ext>
            </a:extLst>
          </p:cNvPr>
          <p:cNvGrpSpPr/>
          <p:nvPr/>
        </p:nvGrpSpPr>
        <p:grpSpPr>
          <a:xfrm>
            <a:off x="6572847" y="2706701"/>
            <a:ext cx="4050727" cy="2503185"/>
            <a:chOff x="6284749" y="2706701"/>
            <a:chExt cx="4050727" cy="2503185"/>
          </a:xfrm>
        </p:grpSpPr>
        <p:sp>
          <p:nvSpPr>
            <p:cNvPr id="7" name="TextBox 6"/>
            <p:cNvSpPr txBox="1"/>
            <p:nvPr/>
          </p:nvSpPr>
          <p:spPr>
            <a:xfrm>
              <a:off x="7304651" y="2706701"/>
              <a:ext cx="2010922" cy="461665"/>
            </a:xfrm>
            <a:prstGeom prst="rect">
              <a:avLst/>
            </a:prstGeom>
            <a:noFill/>
          </p:spPr>
          <p:txBody>
            <a:bodyPr wrap="square" rtlCol="0">
              <a:spAutoFit/>
            </a:bodyPr>
            <a:lstStyle/>
            <a:p>
              <a:r>
                <a:rPr lang="en-US" sz="2400" b="1" dirty="0"/>
                <a:t>    Thread T2</a:t>
              </a:r>
            </a:p>
          </p:txBody>
        </p:sp>
        <p:sp>
          <p:nvSpPr>
            <p:cNvPr id="5" name="Rounded Rectangle 4"/>
            <p:cNvSpPr/>
            <p:nvPr/>
          </p:nvSpPr>
          <p:spPr>
            <a:xfrm>
              <a:off x="6284749" y="3486673"/>
              <a:ext cx="4050727" cy="1723213"/>
            </a:xfrm>
            <a:prstGeom prst="roundRect">
              <a:avLst>
                <a:gd name="adj" fmla="val 6587"/>
              </a:avLst>
            </a:prstGeom>
            <a:ln w="28575">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r>
                <a:rPr lang="en-US" sz="2000" b="1" dirty="0">
                  <a:solidFill>
                    <a:schemeClr val="tx1"/>
                  </a:solidFill>
                  <a:latin typeface="Fira Code" panose="020B0509050000020004" pitchFamily="49" charset="0"/>
                  <a:ea typeface="Fira Code" panose="020B0509050000020004" pitchFamily="49" charset="0"/>
                  <a:cs typeface="Consolas" pitchFamily="49" charset="0"/>
                </a:rPr>
                <a:t>if</a:t>
              </a:r>
              <a:r>
                <a:rPr lang="en-US" sz="2000" dirty="0">
                  <a:solidFill>
                    <a:schemeClr val="tx1"/>
                  </a:solidFill>
                  <a:latin typeface="Fira Code" panose="020B0509050000020004" pitchFamily="49" charset="0"/>
                  <a:ea typeface="Fira Code" panose="020B0509050000020004" pitchFamily="49" charset="0"/>
                  <a:cs typeface="Consolas" pitchFamily="49" charset="0"/>
                </a:rPr>
                <a:t> (</a:t>
              </a:r>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  x-&gt;</a:t>
              </a:r>
              <a:r>
                <a:rPr lang="en-US" sz="2000" dirty="0" err="1">
                  <a:solidFill>
                    <a:schemeClr val="tx1"/>
                  </a:solidFill>
                  <a:latin typeface="Fira Code" panose="020B0509050000020004" pitchFamily="49" charset="0"/>
                  <a:ea typeface="Fira Code" panose="020B0509050000020004" pitchFamily="49" charset="0"/>
                  <a:cs typeface="Consolas" pitchFamily="49" charset="0"/>
                </a:rPr>
                <a:t>func</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a:t>
              </a:r>
            </a:p>
          </p:txBody>
        </p:sp>
      </p:grpSp>
      <p:sp>
        <p:nvSpPr>
          <p:cNvPr id="2" name="TextBox 1"/>
          <p:cNvSpPr txBox="1"/>
          <p:nvPr/>
        </p:nvSpPr>
        <p:spPr>
          <a:xfrm>
            <a:off x="4680262" y="1940376"/>
            <a:ext cx="3066603" cy="707886"/>
          </a:xfrm>
          <a:prstGeom prst="rect">
            <a:avLst/>
          </a:prstGeom>
          <a:noFill/>
        </p:spPr>
        <p:txBody>
          <a:bodyPr wrap="square" rtlCol="0">
            <a:spAutoFit/>
          </a:bodyPr>
          <a:lstStyle/>
          <a:p>
            <a:r>
              <a:rPr lang="en-US" sz="2000" dirty="0">
                <a:latin typeface="Fira Code" panose="020B0509050000020004" pitchFamily="49" charset="0"/>
                <a:ea typeface="Fira Code" panose="020B0509050000020004" pitchFamily="49" charset="0"/>
                <a:cs typeface="Consolas" pitchFamily="49" charset="0"/>
              </a:rPr>
              <a:t>X* x = NULL;</a:t>
            </a:r>
          </a:p>
          <a:p>
            <a:r>
              <a:rPr lang="en-US" sz="2000" b="1" dirty="0">
                <a:latin typeface="Fira Code" panose="020B0509050000020004" pitchFamily="49" charset="0"/>
                <a:ea typeface="Fira Code" panose="020B0509050000020004" pitchFamily="49" charset="0"/>
                <a:cs typeface="Consolas" pitchFamily="49" charset="0"/>
              </a:rPr>
              <a:t>bool</a:t>
            </a:r>
            <a:r>
              <a:rPr lang="en-US" sz="2000" dirty="0">
                <a:latin typeface="Fira Code" panose="020B0509050000020004" pitchFamily="49" charset="0"/>
                <a:ea typeface="Fira Code" panose="020B0509050000020004" pitchFamily="49" charset="0"/>
                <a:cs typeface="Consolas" pitchFamily="49" charset="0"/>
              </a:rPr>
              <a:t> done= </a:t>
            </a:r>
            <a:r>
              <a:rPr lang="en-US" sz="2000" b="1" dirty="0">
                <a:latin typeface="Fira Code" panose="020B0509050000020004" pitchFamily="49" charset="0"/>
                <a:ea typeface="Fira Code" panose="020B0509050000020004" pitchFamily="49" charset="0"/>
                <a:cs typeface="Consolas" pitchFamily="49" charset="0"/>
              </a:rPr>
              <a:t>false</a:t>
            </a:r>
            <a:r>
              <a:rPr lang="en-US" sz="2000" dirty="0">
                <a:latin typeface="Fira Code" panose="020B0509050000020004" pitchFamily="49" charset="0"/>
                <a:ea typeface="Fira Code" panose="020B0509050000020004" pitchFamily="49" charset="0"/>
                <a:cs typeface="Consolas" pitchFamily="49" charset="0"/>
              </a:rPr>
              <a:t>;</a:t>
            </a:r>
          </a:p>
        </p:txBody>
      </p:sp>
      <p:cxnSp>
        <p:nvCxnSpPr>
          <p:cNvPr id="9" name="Shape 139">
            <a:extLst>
              <a:ext uri="{FF2B5EF4-FFF2-40B4-BE49-F238E27FC236}">
                <a16:creationId xmlns:a16="http://schemas.microsoft.com/office/drawing/2014/main" id="{1F0AB568-C194-4AAE-8472-6B4648F596E9}"/>
              </a:ext>
            </a:extLst>
          </p:cNvPr>
          <p:cNvCxnSpPr>
            <a:cxnSpLocks/>
          </p:cNvCxnSpPr>
          <p:nvPr/>
        </p:nvCxnSpPr>
        <p:spPr>
          <a:xfrm flipV="1">
            <a:off x="3543684" y="4006777"/>
            <a:ext cx="3079270" cy="341502"/>
          </a:xfrm>
          <a:prstGeom prst="straightConnector1">
            <a:avLst/>
          </a:prstGeom>
          <a:noFill/>
          <a:ln w="38100" cap="flat" cmpd="sng">
            <a:solidFill>
              <a:schemeClr val="bg2">
                <a:lumMod val="90000"/>
              </a:schemeClr>
            </a:solidFill>
            <a:prstDash val="dash"/>
            <a:round/>
            <a:headEnd type="triangle" w="lg" len="lg"/>
            <a:tailEnd type="triangle" w="lg" len="lg"/>
          </a:ln>
        </p:spPr>
      </p:cxnSp>
    </p:spTree>
    <p:extLst>
      <p:ext uri="{BB962C8B-B14F-4D97-AF65-F5344CB8AC3E}">
        <p14:creationId xmlns:p14="http://schemas.microsoft.com/office/powerpoint/2010/main" val="140865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Race Exceptions</a:t>
            </a:r>
          </a:p>
        </p:txBody>
      </p:sp>
      <p:grpSp>
        <p:nvGrpSpPr>
          <p:cNvPr id="12" name="Group 11">
            <a:extLst>
              <a:ext uri="{FF2B5EF4-FFF2-40B4-BE49-F238E27FC236}">
                <a16:creationId xmlns:a16="http://schemas.microsoft.com/office/drawing/2014/main" id="{A6612DCF-8F1D-4686-8835-E8BBB3BD0090}"/>
              </a:ext>
            </a:extLst>
          </p:cNvPr>
          <p:cNvGrpSpPr/>
          <p:nvPr/>
        </p:nvGrpSpPr>
        <p:grpSpPr>
          <a:xfrm>
            <a:off x="1518321" y="2706701"/>
            <a:ext cx="4050727" cy="2503185"/>
            <a:chOff x="1856523" y="2706701"/>
            <a:chExt cx="4050727" cy="2503185"/>
          </a:xfrm>
        </p:grpSpPr>
        <p:sp>
          <p:nvSpPr>
            <p:cNvPr id="6" name="TextBox 5"/>
            <p:cNvSpPr txBox="1"/>
            <p:nvPr/>
          </p:nvSpPr>
          <p:spPr>
            <a:xfrm>
              <a:off x="2876425" y="2706701"/>
              <a:ext cx="2010922" cy="461665"/>
            </a:xfrm>
            <a:prstGeom prst="rect">
              <a:avLst/>
            </a:prstGeom>
            <a:noFill/>
          </p:spPr>
          <p:txBody>
            <a:bodyPr wrap="square" rtlCol="0">
              <a:spAutoFit/>
            </a:bodyPr>
            <a:lstStyle/>
            <a:p>
              <a:r>
                <a:rPr lang="en-US" sz="2400" b="1" dirty="0"/>
                <a:t>    Thread T1</a:t>
              </a:r>
            </a:p>
          </p:txBody>
        </p:sp>
        <p:sp>
          <p:nvSpPr>
            <p:cNvPr id="4" name="Rounded Rectangle 3"/>
            <p:cNvSpPr/>
            <p:nvPr/>
          </p:nvSpPr>
          <p:spPr>
            <a:xfrm>
              <a:off x="1856523" y="3486673"/>
              <a:ext cx="4050727" cy="1723213"/>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chemeClr val="tx1"/>
                  </a:solidFill>
                  <a:latin typeface="Fira Code" panose="020B0509050000020004" pitchFamily="49" charset="0"/>
                  <a:ea typeface="Fira Code" panose="020B0509050000020004" pitchFamily="49" charset="0"/>
                  <a:cs typeface="Consolas" pitchFamily="49" charset="0"/>
                </a:rPr>
                <a:t>x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new</a:t>
              </a:r>
              <a:r>
                <a:rPr lang="en-US" sz="2000" dirty="0">
                  <a:solidFill>
                    <a:schemeClr val="tx1"/>
                  </a:solidFill>
                  <a:latin typeface="Fira Code" panose="020B0509050000020004" pitchFamily="49" charset="0"/>
                  <a:ea typeface="Fira Code" panose="020B0509050000020004" pitchFamily="49" charset="0"/>
                  <a:cs typeface="Consolas" pitchFamily="49" charset="0"/>
                </a:rPr>
                <a:t> X();</a:t>
              </a:r>
            </a:p>
            <a:p>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true</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	</a:t>
              </a:r>
            </a:p>
          </p:txBody>
        </p:sp>
      </p:grpSp>
      <p:grpSp>
        <p:nvGrpSpPr>
          <p:cNvPr id="13" name="Group 12">
            <a:extLst>
              <a:ext uri="{FF2B5EF4-FFF2-40B4-BE49-F238E27FC236}">
                <a16:creationId xmlns:a16="http://schemas.microsoft.com/office/drawing/2014/main" id="{48747EFD-E3FB-43FB-A3FB-8AED170FADF9}"/>
              </a:ext>
            </a:extLst>
          </p:cNvPr>
          <p:cNvGrpSpPr/>
          <p:nvPr/>
        </p:nvGrpSpPr>
        <p:grpSpPr>
          <a:xfrm>
            <a:off x="6572847" y="2706701"/>
            <a:ext cx="4050727" cy="2503185"/>
            <a:chOff x="6284749" y="2706701"/>
            <a:chExt cx="4050727" cy="2503185"/>
          </a:xfrm>
        </p:grpSpPr>
        <p:sp>
          <p:nvSpPr>
            <p:cNvPr id="7" name="TextBox 6"/>
            <p:cNvSpPr txBox="1"/>
            <p:nvPr/>
          </p:nvSpPr>
          <p:spPr>
            <a:xfrm>
              <a:off x="7304651" y="2706701"/>
              <a:ext cx="2010922" cy="461665"/>
            </a:xfrm>
            <a:prstGeom prst="rect">
              <a:avLst/>
            </a:prstGeom>
            <a:noFill/>
          </p:spPr>
          <p:txBody>
            <a:bodyPr wrap="square" rtlCol="0">
              <a:spAutoFit/>
            </a:bodyPr>
            <a:lstStyle/>
            <a:p>
              <a:r>
                <a:rPr lang="en-US" sz="2400" b="1" dirty="0"/>
                <a:t>    Thread T2</a:t>
              </a:r>
            </a:p>
          </p:txBody>
        </p:sp>
        <p:sp>
          <p:nvSpPr>
            <p:cNvPr id="5" name="Rounded Rectangle 4"/>
            <p:cNvSpPr/>
            <p:nvPr/>
          </p:nvSpPr>
          <p:spPr>
            <a:xfrm>
              <a:off x="6284749" y="3486673"/>
              <a:ext cx="4050727" cy="1723213"/>
            </a:xfrm>
            <a:prstGeom prst="roundRect">
              <a:avLst>
                <a:gd name="adj" fmla="val 6587"/>
              </a:avLst>
            </a:prstGeom>
            <a:ln w="28575">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r>
                <a:rPr lang="en-US" sz="2000" b="1" dirty="0">
                  <a:solidFill>
                    <a:schemeClr val="tx1"/>
                  </a:solidFill>
                  <a:latin typeface="Fira Code" panose="020B0509050000020004" pitchFamily="49" charset="0"/>
                  <a:ea typeface="Fira Code" panose="020B0509050000020004" pitchFamily="49" charset="0"/>
                  <a:cs typeface="Consolas" pitchFamily="49" charset="0"/>
                </a:rPr>
                <a:t>if</a:t>
              </a:r>
              <a:r>
                <a:rPr lang="en-US" sz="2000" dirty="0">
                  <a:solidFill>
                    <a:schemeClr val="tx1"/>
                  </a:solidFill>
                  <a:latin typeface="Fira Code" panose="020B0509050000020004" pitchFamily="49" charset="0"/>
                  <a:ea typeface="Fira Code" panose="020B0509050000020004" pitchFamily="49" charset="0"/>
                  <a:cs typeface="Consolas" pitchFamily="49" charset="0"/>
                </a:rPr>
                <a:t> (</a:t>
              </a:r>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  x-&gt;</a:t>
              </a:r>
              <a:r>
                <a:rPr lang="en-US" sz="2000" dirty="0" err="1">
                  <a:solidFill>
                    <a:schemeClr val="tx1"/>
                  </a:solidFill>
                  <a:latin typeface="Fira Code" panose="020B0509050000020004" pitchFamily="49" charset="0"/>
                  <a:ea typeface="Fira Code" panose="020B0509050000020004" pitchFamily="49" charset="0"/>
                  <a:cs typeface="Consolas" pitchFamily="49" charset="0"/>
                </a:rPr>
                <a:t>func</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a:t>
              </a:r>
            </a:p>
          </p:txBody>
        </p:sp>
      </p:grpSp>
      <p:sp>
        <p:nvSpPr>
          <p:cNvPr id="2" name="TextBox 1"/>
          <p:cNvSpPr txBox="1"/>
          <p:nvPr/>
        </p:nvSpPr>
        <p:spPr>
          <a:xfrm>
            <a:off x="4680262" y="1940376"/>
            <a:ext cx="3066603" cy="707886"/>
          </a:xfrm>
          <a:prstGeom prst="rect">
            <a:avLst/>
          </a:prstGeom>
          <a:noFill/>
        </p:spPr>
        <p:txBody>
          <a:bodyPr wrap="square" rtlCol="0">
            <a:spAutoFit/>
          </a:bodyPr>
          <a:lstStyle/>
          <a:p>
            <a:r>
              <a:rPr lang="en-US" sz="2000" dirty="0">
                <a:latin typeface="Fira Code" panose="020B0509050000020004" pitchFamily="49" charset="0"/>
                <a:ea typeface="Fira Code" panose="020B0509050000020004" pitchFamily="49" charset="0"/>
                <a:cs typeface="Consolas" pitchFamily="49" charset="0"/>
              </a:rPr>
              <a:t>X* x = NULL;</a:t>
            </a:r>
          </a:p>
          <a:p>
            <a:r>
              <a:rPr lang="en-US" sz="2000" b="1" dirty="0">
                <a:latin typeface="Fira Code" panose="020B0509050000020004" pitchFamily="49" charset="0"/>
                <a:ea typeface="Fira Code" panose="020B0509050000020004" pitchFamily="49" charset="0"/>
                <a:cs typeface="Consolas" pitchFamily="49" charset="0"/>
              </a:rPr>
              <a:t>bool</a:t>
            </a:r>
            <a:r>
              <a:rPr lang="en-US" sz="2000" dirty="0">
                <a:latin typeface="Fira Code" panose="020B0509050000020004" pitchFamily="49" charset="0"/>
                <a:ea typeface="Fira Code" panose="020B0509050000020004" pitchFamily="49" charset="0"/>
                <a:cs typeface="Consolas" pitchFamily="49" charset="0"/>
              </a:rPr>
              <a:t> done= </a:t>
            </a:r>
            <a:r>
              <a:rPr lang="en-US" sz="2000" b="1" dirty="0">
                <a:latin typeface="Fira Code" panose="020B0509050000020004" pitchFamily="49" charset="0"/>
                <a:ea typeface="Fira Code" panose="020B0509050000020004" pitchFamily="49" charset="0"/>
                <a:cs typeface="Consolas" pitchFamily="49" charset="0"/>
              </a:rPr>
              <a:t>false</a:t>
            </a:r>
            <a:r>
              <a:rPr lang="en-US" sz="2000" dirty="0">
                <a:latin typeface="Fira Code" panose="020B0509050000020004" pitchFamily="49" charset="0"/>
                <a:ea typeface="Fira Code" panose="020B0509050000020004" pitchFamily="49" charset="0"/>
                <a:cs typeface="Consolas" pitchFamily="49" charset="0"/>
              </a:rPr>
              <a:t>;</a:t>
            </a:r>
          </a:p>
        </p:txBody>
      </p:sp>
      <p:cxnSp>
        <p:nvCxnSpPr>
          <p:cNvPr id="9" name="Shape 139">
            <a:extLst>
              <a:ext uri="{FF2B5EF4-FFF2-40B4-BE49-F238E27FC236}">
                <a16:creationId xmlns:a16="http://schemas.microsoft.com/office/drawing/2014/main" id="{1F0AB568-C194-4AAE-8472-6B4648F596E9}"/>
              </a:ext>
            </a:extLst>
          </p:cNvPr>
          <p:cNvCxnSpPr>
            <a:cxnSpLocks/>
          </p:cNvCxnSpPr>
          <p:nvPr/>
        </p:nvCxnSpPr>
        <p:spPr>
          <a:xfrm flipV="1">
            <a:off x="3543684" y="4006777"/>
            <a:ext cx="3079270" cy="341502"/>
          </a:xfrm>
          <a:prstGeom prst="straightConnector1">
            <a:avLst/>
          </a:prstGeom>
          <a:noFill/>
          <a:ln w="38100" cap="flat" cmpd="sng">
            <a:solidFill>
              <a:schemeClr val="bg2">
                <a:lumMod val="90000"/>
              </a:schemeClr>
            </a:solidFill>
            <a:prstDash val="dash"/>
            <a:round/>
            <a:headEnd type="triangle" w="lg" len="lg"/>
            <a:tailEnd type="triangle" w="lg" len="lg"/>
          </a:ln>
        </p:spPr>
      </p:cxnSp>
      <p:sp>
        <p:nvSpPr>
          <p:cNvPr id="11" name="Explosion 2 8">
            <a:extLst>
              <a:ext uri="{FF2B5EF4-FFF2-40B4-BE49-F238E27FC236}">
                <a16:creationId xmlns:a16="http://schemas.microsoft.com/office/drawing/2014/main" id="{18B8099B-19E7-4358-9031-4838DACA95D3}"/>
              </a:ext>
            </a:extLst>
          </p:cNvPr>
          <p:cNvSpPr/>
          <p:nvPr/>
        </p:nvSpPr>
        <p:spPr>
          <a:xfrm>
            <a:off x="3118616" y="2099603"/>
            <a:ext cx="5954767" cy="3026537"/>
          </a:xfrm>
          <a:prstGeom prst="irregularSeal2">
            <a:avLst/>
          </a:prstGeom>
          <a:solidFill>
            <a:srgbClr val="C0000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EXCEPTION</a:t>
            </a:r>
          </a:p>
        </p:txBody>
      </p:sp>
    </p:spTree>
    <p:extLst>
      <p:ext uri="{BB962C8B-B14F-4D97-AF65-F5344CB8AC3E}">
        <p14:creationId xmlns:p14="http://schemas.microsoft.com/office/powerpoint/2010/main" val="385480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Region Conflicts</a:t>
            </a:r>
          </a:p>
        </p:txBody>
      </p:sp>
      <p:grpSp>
        <p:nvGrpSpPr>
          <p:cNvPr id="14" name="Group 13">
            <a:extLst>
              <a:ext uri="{FF2B5EF4-FFF2-40B4-BE49-F238E27FC236}">
                <a16:creationId xmlns:a16="http://schemas.microsoft.com/office/drawing/2014/main" id="{53027F92-CB26-41A7-A202-FB4B648AB44F}"/>
              </a:ext>
            </a:extLst>
          </p:cNvPr>
          <p:cNvGrpSpPr/>
          <p:nvPr/>
        </p:nvGrpSpPr>
        <p:grpSpPr>
          <a:xfrm>
            <a:off x="2268482" y="1927079"/>
            <a:ext cx="2010922" cy="3997270"/>
            <a:chOff x="1642182" y="1927079"/>
            <a:chExt cx="2010922" cy="3997270"/>
          </a:xfrm>
        </p:grpSpPr>
        <p:sp>
          <p:nvSpPr>
            <p:cNvPr id="5" name="Rounded Rectangle 4"/>
            <p:cNvSpPr/>
            <p:nvPr/>
          </p:nvSpPr>
          <p:spPr>
            <a:xfrm>
              <a:off x="1642182" y="2703415"/>
              <a:ext cx="2010922" cy="3220934"/>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42182" y="1927079"/>
              <a:ext cx="2010922" cy="461665"/>
            </a:xfrm>
            <a:prstGeom prst="rect">
              <a:avLst/>
            </a:prstGeom>
            <a:noFill/>
          </p:spPr>
          <p:txBody>
            <a:bodyPr wrap="square" rtlCol="0">
              <a:spAutoFit/>
            </a:bodyPr>
            <a:lstStyle/>
            <a:p>
              <a:r>
                <a:rPr lang="en-US" sz="2400" b="1" dirty="0"/>
                <a:t>    Thread T1</a:t>
              </a:r>
            </a:p>
          </p:txBody>
        </p:sp>
        <p:sp>
          <p:nvSpPr>
            <p:cNvPr id="9" name="Rounded Rectangle 8"/>
            <p:cNvSpPr/>
            <p:nvPr/>
          </p:nvSpPr>
          <p:spPr>
            <a:xfrm>
              <a:off x="2027773" y="3147505"/>
              <a:ext cx="1239740" cy="496246"/>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Fira Code" panose="020B0509050000020004" pitchFamily="49" charset="0"/>
                  <a:ea typeface="Fira Code" panose="020B0509050000020004" pitchFamily="49" charset="0"/>
                </a:rPr>
                <a:t>wr</a:t>
              </a:r>
              <a:r>
                <a:rPr lang="en-US" sz="2400" dirty="0">
                  <a:latin typeface="Fira Code" panose="020B0509050000020004" pitchFamily="49" charset="0"/>
                  <a:ea typeface="Fira Code" panose="020B0509050000020004" pitchFamily="49" charset="0"/>
                </a:rPr>
                <a:t> x</a:t>
              </a:r>
            </a:p>
          </p:txBody>
        </p:sp>
      </p:grpSp>
      <p:sp>
        <p:nvSpPr>
          <p:cNvPr id="4" name="Rounded Rectangle 3"/>
          <p:cNvSpPr/>
          <p:nvPr/>
        </p:nvSpPr>
        <p:spPr>
          <a:xfrm>
            <a:off x="5140034" y="2903621"/>
            <a:ext cx="2010922" cy="2820523"/>
          </a:xfrm>
          <a:prstGeom prst="roundRect">
            <a:avLst/>
          </a:prstGeom>
          <a:solidFill>
            <a:schemeClr val="accent4">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525625" y="4527138"/>
            <a:ext cx="1239740" cy="496246"/>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Fira Code" panose="020B0509050000020004" pitchFamily="49" charset="0"/>
                <a:ea typeface="Fira Code" panose="020B0509050000020004" pitchFamily="49" charset="0"/>
              </a:rPr>
              <a:t>rd</a:t>
            </a:r>
            <a:r>
              <a:rPr lang="en-US" sz="2400" dirty="0">
                <a:latin typeface="Fira Code" panose="020B0509050000020004" pitchFamily="49" charset="0"/>
                <a:ea typeface="Fira Code" panose="020B0509050000020004" pitchFamily="49" charset="0"/>
              </a:rPr>
              <a:t> x</a:t>
            </a:r>
          </a:p>
        </p:txBody>
      </p:sp>
      <p:sp>
        <p:nvSpPr>
          <p:cNvPr id="8" name="TextBox 7"/>
          <p:cNvSpPr txBox="1"/>
          <p:nvPr/>
        </p:nvSpPr>
        <p:spPr>
          <a:xfrm>
            <a:off x="5140034" y="1927079"/>
            <a:ext cx="2010922" cy="461665"/>
          </a:xfrm>
          <a:prstGeom prst="rect">
            <a:avLst/>
          </a:prstGeom>
          <a:noFill/>
        </p:spPr>
        <p:txBody>
          <a:bodyPr wrap="square" rtlCol="0">
            <a:spAutoFit/>
          </a:bodyPr>
          <a:lstStyle/>
          <a:p>
            <a:r>
              <a:rPr lang="en-US" sz="2400" b="1" dirty="0"/>
              <a:t>    Thread T2</a:t>
            </a:r>
          </a:p>
        </p:txBody>
      </p:sp>
      <p:sp>
        <p:nvSpPr>
          <p:cNvPr id="2" name="Cloud Callout 1"/>
          <p:cNvSpPr/>
          <p:nvPr/>
        </p:nvSpPr>
        <p:spPr>
          <a:xfrm>
            <a:off x="7213988" y="3608884"/>
            <a:ext cx="1970975" cy="918254"/>
          </a:xfrm>
          <a:prstGeom prst="cloudCallout">
            <a:avLst>
              <a:gd name="adj1" fmla="val -78695"/>
              <a:gd name="adj2" fmla="val 47267"/>
            </a:avLst>
          </a:prstGeom>
          <a:solidFill>
            <a:srgbClr val="C0000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Conflict</a:t>
            </a:r>
          </a:p>
        </p:txBody>
      </p:sp>
      <p:grpSp>
        <p:nvGrpSpPr>
          <p:cNvPr id="11" name="Group 10">
            <a:extLst>
              <a:ext uri="{FF2B5EF4-FFF2-40B4-BE49-F238E27FC236}">
                <a16:creationId xmlns:a16="http://schemas.microsoft.com/office/drawing/2014/main" id="{A771DA26-853B-45F0-9D12-DF507708DB8C}"/>
              </a:ext>
            </a:extLst>
          </p:cNvPr>
          <p:cNvGrpSpPr/>
          <p:nvPr/>
        </p:nvGrpSpPr>
        <p:grpSpPr>
          <a:xfrm>
            <a:off x="343760" y="1721082"/>
            <a:ext cx="369332" cy="4407013"/>
            <a:chOff x="87869" y="1502046"/>
            <a:chExt cx="369332" cy="4407013"/>
          </a:xfrm>
        </p:grpSpPr>
        <p:cxnSp>
          <p:nvCxnSpPr>
            <p:cNvPr id="12" name="Straight Arrow Connector 11">
              <a:extLst>
                <a:ext uri="{FF2B5EF4-FFF2-40B4-BE49-F238E27FC236}">
                  <a16:creationId xmlns:a16="http://schemas.microsoft.com/office/drawing/2014/main" id="{B5307DD8-ADD3-467A-A758-C9941CE13FB0}"/>
                </a:ext>
              </a:extLst>
            </p:cNvPr>
            <p:cNvCxnSpPr/>
            <p:nvPr/>
          </p:nvCxnSpPr>
          <p:spPr>
            <a:xfrm>
              <a:off x="457200" y="1502046"/>
              <a:ext cx="0" cy="4407013"/>
            </a:xfrm>
            <a:prstGeom prst="straightConnector1">
              <a:avLst/>
            </a:prstGeom>
            <a:ln w="381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916CAF2-82E0-4922-B5A9-3C4226C7E61C}"/>
                </a:ext>
              </a:extLst>
            </p:cNvPr>
            <p:cNvSpPr txBox="1"/>
            <p:nvPr/>
          </p:nvSpPr>
          <p:spPr>
            <a:xfrm rot="16200000">
              <a:off x="-34601" y="3207509"/>
              <a:ext cx="614271" cy="369332"/>
            </a:xfrm>
            <a:prstGeom prst="rect">
              <a:avLst/>
            </a:prstGeom>
            <a:noFill/>
          </p:spPr>
          <p:txBody>
            <a:bodyPr wrap="none" rtlCol="0">
              <a:spAutoFit/>
            </a:bodyPr>
            <a:lstStyle/>
            <a:p>
              <a:r>
                <a:rPr lang="en-US" dirty="0">
                  <a:solidFill>
                    <a:schemeClr val="bg1">
                      <a:lumMod val="75000"/>
                    </a:schemeClr>
                  </a:solidFill>
                </a:rPr>
                <a:t>time</a:t>
              </a:r>
            </a:p>
          </p:txBody>
        </p:sp>
      </p:grpSp>
      <p:cxnSp>
        <p:nvCxnSpPr>
          <p:cNvPr id="17" name="Shape 139">
            <a:extLst>
              <a:ext uri="{FF2B5EF4-FFF2-40B4-BE49-F238E27FC236}">
                <a16:creationId xmlns:a16="http://schemas.microsoft.com/office/drawing/2014/main" id="{063DA5BF-DA86-423E-ACCE-48284CCD4339}"/>
              </a:ext>
            </a:extLst>
          </p:cNvPr>
          <p:cNvCxnSpPr>
            <a:cxnSpLocks/>
            <a:stCxn id="9" idx="3"/>
            <a:endCxn id="6" idx="1"/>
          </p:cNvCxnSpPr>
          <p:nvPr/>
        </p:nvCxnSpPr>
        <p:spPr>
          <a:xfrm>
            <a:off x="3893813" y="3395628"/>
            <a:ext cx="1631812" cy="1379633"/>
          </a:xfrm>
          <a:prstGeom prst="straightConnector1">
            <a:avLst/>
          </a:prstGeom>
          <a:noFill/>
          <a:ln w="38100" cap="flat" cmpd="sng">
            <a:solidFill>
              <a:schemeClr val="bg2">
                <a:lumMod val="90000"/>
              </a:schemeClr>
            </a:solidFill>
            <a:prstDash val="dash"/>
            <a:round/>
            <a:headEnd type="triangle" w="lg" len="lg"/>
            <a:tailEnd type="triangle" w="lg" len="lg"/>
          </a:ln>
        </p:spPr>
      </p:cxnSp>
    </p:spTree>
    <p:extLst>
      <p:ext uri="{BB962C8B-B14F-4D97-AF65-F5344CB8AC3E}">
        <p14:creationId xmlns:p14="http://schemas.microsoft.com/office/powerpoint/2010/main" val="12866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2610"/>
            <a:ext cx="10515600" cy="928754"/>
          </a:xfrm>
        </p:spPr>
        <p:txBody>
          <a:bodyPr>
            <a:normAutofit/>
          </a:bodyPr>
          <a:lstStyle/>
          <a:p>
            <a:r>
              <a:rPr lang="en-US" dirty="0"/>
              <a:t>Synchronization Free Regions (SFRs)</a:t>
            </a:r>
          </a:p>
        </p:txBody>
      </p:sp>
      <p:grpSp>
        <p:nvGrpSpPr>
          <p:cNvPr id="25" name="Group 24"/>
          <p:cNvGrpSpPr/>
          <p:nvPr/>
        </p:nvGrpSpPr>
        <p:grpSpPr>
          <a:xfrm>
            <a:off x="2955236" y="912209"/>
            <a:ext cx="2020977" cy="5540528"/>
            <a:chOff x="1632127" y="1040381"/>
            <a:chExt cx="2020977" cy="5540528"/>
          </a:xfrm>
        </p:grpSpPr>
        <p:sp>
          <p:nvSpPr>
            <p:cNvPr id="7" name="TextBox 6"/>
            <p:cNvSpPr txBox="1"/>
            <p:nvPr/>
          </p:nvSpPr>
          <p:spPr>
            <a:xfrm>
              <a:off x="1642182" y="1040381"/>
              <a:ext cx="2010922" cy="461665"/>
            </a:xfrm>
            <a:prstGeom prst="rect">
              <a:avLst/>
            </a:prstGeom>
            <a:noFill/>
          </p:spPr>
          <p:txBody>
            <a:bodyPr wrap="square" rtlCol="0">
              <a:spAutoFit/>
            </a:bodyPr>
            <a:lstStyle/>
            <a:p>
              <a:r>
                <a:rPr lang="en-US" sz="2400" b="1" dirty="0"/>
                <a:t>    Thread T1</a:t>
              </a:r>
            </a:p>
          </p:txBody>
        </p:sp>
        <p:grpSp>
          <p:nvGrpSpPr>
            <p:cNvPr id="24" name="Group 23"/>
            <p:cNvGrpSpPr/>
            <p:nvPr/>
          </p:nvGrpSpPr>
          <p:grpSpPr>
            <a:xfrm>
              <a:off x="1632127" y="1772385"/>
              <a:ext cx="2020977" cy="4808524"/>
              <a:chOff x="1632127" y="1772385"/>
              <a:chExt cx="2020977" cy="4808524"/>
            </a:xfrm>
          </p:grpSpPr>
          <p:grpSp>
            <p:nvGrpSpPr>
              <p:cNvPr id="23" name="Group 22"/>
              <p:cNvGrpSpPr/>
              <p:nvPr/>
            </p:nvGrpSpPr>
            <p:grpSpPr>
              <a:xfrm>
                <a:off x="1642182" y="1772385"/>
                <a:ext cx="2010922" cy="1333030"/>
                <a:chOff x="1642182" y="1772385"/>
                <a:chExt cx="2010922" cy="1333030"/>
              </a:xfrm>
            </p:grpSpPr>
            <p:sp>
              <p:nvSpPr>
                <p:cNvPr id="5" name="Rounded Rectangle 4"/>
                <p:cNvSpPr/>
                <p:nvPr/>
              </p:nvSpPr>
              <p:spPr>
                <a:xfrm>
                  <a:off x="1642182" y="1772385"/>
                  <a:ext cx="2010922" cy="798722"/>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69315" y="2643750"/>
                  <a:ext cx="1336545" cy="461665"/>
                </a:xfrm>
                <a:prstGeom prst="rect">
                  <a:avLst/>
                </a:prstGeom>
                <a:noFill/>
              </p:spPr>
              <p:txBody>
                <a:bodyPr wrap="square" rtlCol="0">
                  <a:spAutoFit/>
                </a:bodyPr>
                <a:lstStyle/>
                <a:p>
                  <a:pPr algn="ctr"/>
                  <a:r>
                    <a:rPr lang="en-US" sz="2400" dirty="0">
                      <a:latin typeface="Fira Code" panose="020B0509050000020004" pitchFamily="49" charset="0"/>
                      <a:ea typeface="Fira Code" panose="020B0509050000020004" pitchFamily="49" charset="0"/>
                    </a:rPr>
                    <a:t>lock m</a:t>
                  </a:r>
                </a:p>
              </p:txBody>
            </p:sp>
          </p:grpSp>
          <p:sp>
            <p:nvSpPr>
              <p:cNvPr id="11" name="Rounded Rectangle 10"/>
              <p:cNvSpPr/>
              <p:nvPr/>
            </p:nvSpPr>
            <p:spPr>
              <a:xfrm>
                <a:off x="1632127" y="3178452"/>
                <a:ext cx="2010922" cy="964047"/>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969314" y="4202466"/>
                <a:ext cx="1336545" cy="461665"/>
              </a:xfrm>
              <a:prstGeom prst="rect">
                <a:avLst/>
              </a:prstGeom>
              <a:noFill/>
            </p:spPr>
            <p:txBody>
              <a:bodyPr wrap="square" rtlCol="0">
                <a:spAutoFit/>
              </a:bodyPr>
              <a:lstStyle/>
              <a:p>
                <a:pPr algn="ctr"/>
                <a:r>
                  <a:rPr lang="en-US" sz="2400" dirty="0">
                    <a:latin typeface="Fira Code" panose="020B0509050000020004" pitchFamily="49" charset="0"/>
                    <a:ea typeface="Fira Code" panose="020B0509050000020004" pitchFamily="49" charset="0"/>
                  </a:rPr>
                  <a:t>lock n</a:t>
                </a:r>
              </a:p>
            </p:txBody>
          </p:sp>
          <p:sp>
            <p:nvSpPr>
              <p:cNvPr id="14" name="Rounded Rectangle 13"/>
              <p:cNvSpPr/>
              <p:nvPr/>
            </p:nvSpPr>
            <p:spPr>
              <a:xfrm>
                <a:off x="1632127" y="4717321"/>
                <a:ext cx="2010922" cy="1863588"/>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6789343" y="912209"/>
            <a:ext cx="2010922" cy="5179530"/>
            <a:chOff x="5760643" y="912209"/>
            <a:chExt cx="2010922" cy="5179530"/>
          </a:xfrm>
        </p:grpSpPr>
        <p:sp>
          <p:nvSpPr>
            <p:cNvPr id="4" name="Rounded Rectangle 3"/>
            <p:cNvSpPr/>
            <p:nvPr/>
          </p:nvSpPr>
          <p:spPr>
            <a:xfrm>
              <a:off x="5760643" y="3494567"/>
              <a:ext cx="2010922" cy="2597172"/>
            </a:xfrm>
            <a:prstGeom prst="roundRect">
              <a:avLst/>
            </a:prstGeom>
            <a:solidFill>
              <a:schemeClr val="accent4">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60643" y="912209"/>
              <a:ext cx="2010922" cy="461665"/>
            </a:xfrm>
            <a:prstGeom prst="rect">
              <a:avLst/>
            </a:prstGeom>
            <a:noFill/>
          </p:spPr>
          <p:txBody>
            <a:bodyPr wrap="square" rtlCol="0">
              <a:spAutoFit/>
            </a:bodyPr>
            <a:lstStyle/>
            <a:p>
              <a:r>
                <a:rPr lang="en-US" sz="2400" b="1" dirty="0"/>
                <a:t>    Thread T2</a:t>
              </a:r>
            </a:p>
          </p:txBody>
        </p:sp>
        <p:sp>
          <p:nvSpPr>
            <p:cNvPr id="16" name="Rounded Rectangle 15"/>
            <p:cNvSpPr/>
            <p:nvPr/>
          </p:nvSpPr>
          <p:spPr>
            <a:xfrm>
              <a:off x="5760643" y="1647231"/>
              <a:ext cx="2010922" cy="1292799"/>
            </a:xfrm>
            <a:prstGeom prst="roundRect">
              <a:avLst/>
            </a:prstGeom>
            <a:solidFill>
              <a:schemeClr val="accent4">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929238" y="2982554"/>
              <a:ext cx="1673733" cy="461665"/>
            </a:xfrm>
            <a:prstGeom prst="rect">
              <a:avLst/>
            </a:prstGeom>
            <a:noFill/>
          </p:spPr>
          <p:txBody>
            <a:bodyPr wrap="square" rtlCol="0">
              <a:spAutoFit/>
            </a:bodyPr>
            <a:lstStyle/>
            <a:p>
              <a:pPr algn="ctr"/>
              <a:r>
                <a:rPr lang="en-US" sz="2400" dirty="0">
                  <a:latin typeface="Fira Code" panose="020B0509050000020004" pitchFamily="49" charset="0"/>
                  <a:ea typeface="Fira Code" panose="020B0509050000020004" pitchFamily="49" charset="0"/>
                </a:rPr>
                <a:t>unlock n</a:t>
              </a:r>
            </a:p>
          </p:txBody>
        </p:sp>
      </p:grpSp>
      <p:grpSp>
        <p:nvGrpSpPr>
          <p:cNvPr id="29" name="Group 28"/>
          <p:cNvGrpSpPr/>
          <p:nvPr/>
        </p:nvGrpSpPr>
        <p:grpSpPr>
          <a:xfrm>
            <a:off x="343760" y="1721082"/>
            <a:ext cx="369332" cy="4407013"/>
            <a:chOff x="87869" y="1502046"/>
            <a:chExt cx="369332" cy="4407013"/>
          </a:xfrm>
        </p:grpSpPr>
        <p:cxnSp>
          <p:nvCxnSpPr>
            <p:cNvPr id="21" name="Straight Arrow Connector 20"/>
            <p:cNvCxnSpPr/>
            <p:nvPr/>
          </p:nvCxnSpPr>
          <p:spPr>
            <a:xfrm>
              <a:off x="457200" y="1502046"/>
              <a:ext cx="0" cy="4407013"/>
            </a:xfrm>
            <a:prstGeom prst="straightConnector1">
              <a:avLst/>
            </a:prstGeom>
            <a:ln w="381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6200000">
              <a:off x="-34601" y="3207509"/>
              <a:ext cx="614271" cy="369332"/>
            </a:xfrm>
            <a:prstGeom prst="rect">
              <a:avLst/>
            </a:prstGeom>
            <a:noFill/>
          </p:spPr>
          <p:txBody>
            <a:bodyPr wrap="none" rtlCol="0">
              <a:spAutoFit/>
            </a:bodyPr>
            <a:lstStyle/>
            <a:p>
              <a:r>
                <a:rPr lang="en-US" dirty="0">
                  <a:solidFill>
                    <a:schemeClr val="bg1">
                      <a:lumMod val="75000"/>
                    </a:schemeClr>
                  </a:solidFill>
                </a:rPr>
                <a:t>time</a:t>
              </a:r>
            </a:p>
          </p:txBody>
        </p:sp>
      </p:grpSp>
    </p:spTree>
    <p:extLst>
      <p:ext uri="{BB962C8B-B14F-4D97-AF65-F5344CB8AC3E}">
        <p14:creationId xmlns:p14="http://schemas.microsoft.com/office/powerpoint/2010/main" val="52563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Region Conflicts</a:t>
            </a:r>
          </a:p>
        </p:txBody>
      </p:sp>
      <p:grpSp>
        <p:nvGrpSpPr>
          <p:cNvPr id="14" name="Group 13">
            <a:extLst>
              <a:ext uri="{FF2B5EF4-FFF2-40B4-BE49-F238E27FC236}">
                <a16:creationId xmlns:a16="http://schemas.microsoft.com/office/drawing/2014/main" id="{53027F92-CB26-41A7-A202-FB4B648AB44F}"/>
              </a:ext>
            </a:extLst>
          </p:cNvPr>
          <p:cNvGrpSpPr/>
          <p:nvPr/>
        </p:nvGrpSpPr>
        <p:grpSpPr>
          <a:xfrm>
            <a:off x="2268482" y="1927079"/>
            <a:ext cx="2010922" cy="3997270"/>
            <a:chOff x="1642182" y="1927079"/>
            <a:chExt cx="2010922" cy="3997270"/>
          </a:xfrm>
        </p:grpSpPr>
        <p:sp>
          <p:nvSpPr>
            <p:cNvPr id="5" name="Rounded Rectangle 4"/>
            <p:cNvSpPr/>
            <p:nvPr/>
          </p:nvSpPr>
          <p:spPr>
            <a:xfrm>
              <a:off x="1642182" y="2703415"/>
              <a:ext cx="2010922" cy="3220934"/>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42182" y="1927079"/>
              <a:ext cx="2010922" cy="461665"/>
            </a:xfrm>
            <a:prstGeom prst="rect">
              <a:avLst/>
            </a:prstGeom>
            <a:noFill/>
          </p:spPr>
          <p:txBody>
            <a:bodyPr wrap="square" rtlCol="0">
              <a:spAutoFit/>
            </a:bodyPr>
            <a:lstStyle/>
            <a:p>
              <a:r>
                <a:rPr lang="en-US" sz="2400" b="1" dirty="0"/>
                <a:t>    Thread T1</a:t>
              </a:r>
            </a:p>
          </p:txBody>
        </p:sp>
        <p:sp>
          <p:nvSpPr>
            <p:cNvPr id="9" name="Rounded Rectangle 8"/>
            <p:cNvSpPr/>
            <p:nvPr/>
          </p:nvSpPr>
          <p:spPr>
            <a:xfrm>
              <a:off x="2027773" y="3147505"/>
              <a:ext cx="1239740" cy="496246"/>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Fira Code" panose="020B0509050000020004" pitchFamily="49" charset="0"/>
                  <a:ea typeface="Fira Code" panose="020B0509050000020004" pitchFamily="49" charset="0"/>
                </a:rPr>
                <a:t>wr</a:t>
              </a:r>
              <a:r>
                <a:rPr lang="en-US" sz="2400" dirty="0">
                  <a:latin typeface="Fira Code" panose="020B0509050000020004" pitchFamily="49" charset="0"/>
                  <a:ea typeface="Fira Code" panose="020B0509050000020004" pitchFamily="49" charset="0"/>
                </a:rPr>
                <a:t> x</a:t>
              </a:r>
            </a:p>
          </p:txBody>
        </p:sp>
      </p:grpSp>
      <p:sp>
        <p:nvSpPr>
          <p:cNvPr id="4" name="Rounded Rectangle 3"/>
          <p:cNvSpPr/>
          <p:nvPr/>
        </p:nvSpPr>
        <p:spPr>
          <a:xfrm>
            <a:off x="5140034" y="2903621"/>
            <a:ext cx="2010922" cy="2820523"/>
          </a:xfrm>
          <a:prstGeom prst="roundRect">
            <a:avLst/>
          </a:prstGeom>
          <a:solidFill>
            <a:schemeClr val="accent4">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525625" y="4527138"/>
            <a:ext cx="1239740" cy="496246"/>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Fira Code" panose="020B0509050000020004" pitchFamily="49" charset="0"/>
                <a:ea typeface="Fira Code" panose="020B0509050000020004" pitchFamily="49" charset="0"/>
              </a:rPr>
              <a:t>rd</a:t>
            </a:r>
            <a:r>
              <a:rPr lang="en-US" sz="2400" dirty="0">
                <a:latin typeface="Fira Code" panose="020B0509050000020004" pitchFamily="49" charset="0"/>
                <a:ea typeface="Fira Code" panose="020B0509050000020004" pitchFamily="49" charset="0"/>
              </a:rPr>
              <a:t> x</a:t>
            </a:r>
          </a:p>
        </p:txBody>
      </p:sp>
      <p:sp>
        <p:nvSpPr>
          <p:cNvPr id="8" name="TextBox 7"/>
          <p:cNvSpPr txBox="1"/>
          <p:nvPr/>
        </p:nvSpPr>
        <p:spPr>
          <a:xfrm>
            <a:off x="5140034" y="1927079"/>
            <a:ext cx="2010922" cy="461665"/>
          </a:xfrm>
          <a:prstGeom prst="rect">
            <a:avLst/>
          </a:prstGeom>
          <a:noFill/>
        </p:spPr>
        <p:txBody>
          <a:bodyPr wrap="square" rtlCol="0">
            <a:spAutoFit/>
          </a:bodyPr>
          <a:lstStyle/>
          <a:p>
            <a:r>
              <a:rPr lang="en-US" sz="2400" b="1" dirty="0"/>
              <a:t>    Thread T2</a:t>
            </a:r>
          </a:p>
        </p:txBody>
      </p:sp>
      <p:sp>
        <p:nvSpPr>
          <p:cNvPr id="2" name="Cloud Callout 1"/>
          <p:cNvSpPr/>
          <p:nvPr/>
        </p:nvSpPr>
        <p:spPr>
          <a:xfrm>
            <a:off x="7213988" y="3608884"/>
            <a:ext cx="1970975" cy="918254"/>
          </a:xfrm>
          <a:prstGeom prst="cloudCallout">
            <a:avLst>
              <a:gd name="adj1" fmla="val -78695"/>
              <a:gd name="adj2" fmla="val 4726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Conflict</a:t>
            </a:r>
          </a:p>
        </p:txBody>
      </p:sp>
      <p:grpSp>
        <p:nvGrpSpPr>
          <p:cNvPr id="11" name="Group 10">
            <a:extLst>
              <a:ext uri="{FF2B5EF4-FFF2-40B4-BE49-F238E27FC236}">
                <a16:creationId xmlns:a16="http://schemas.microsoft.com/office/drawing/2014/main" id="{A771DA26-853B-45F0-9D12-DF507708DB8C}"/>
              </a:ext>
            </a:extLst>
          </p:cNvPr>
          <p:cNvGrpSpPr/>
          <p:nvPr/>
        </p:nvGrpSpPr>
        <p:grpSpPr>
          <a:xfrm>
            <a:off x="343760" y="1721082"/>
            <a:ext cx="369332" cy="4407013"/>
            <a:chOff x="87869" y="1502046"/>
            <a:chExt cx="369332" cy="4407013"/>
          </a:xfrm>
        </p:grpSpPr>
        <p:cxnSp>
          <p:nvCxnSpPr>
            <p:cNvPr id="12" name="Straight Arrow Connector 11">
              <a:extLst>
                <a:ext uri="{FF2B5EF4-FFF2-40B4-BE49-F238E27FC236}">
                  <a16:creationId xmlns:a16="http://schemas.microsoft.com/office/drawing/2014/main" id="{B5307DD8-ADD3-467A-A758-C9941CE13FB0}"/>
                </a:ext>
              </a:extLst>
            </p:cNvPr>
            <p:cNvCxnSpPr/>
            <p:nvPr/>
          </p:nvCxnSpPr>
          <p:spPr>
            <a:xfrm>
              <a:off x="457200" y="1502046"/>
              <a:ext cx="0" cy="4407013"/>
            </a:xfrm>
            <a:prstGeom prst="straightConnector1">
              <a:avLst/>
            </a:prstGeom>
            <a:ln w="381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916CAF2-82E0-4922-B5A9-3C4226C7E61C}"/>
                </a:ext>
              </a:extLst>
            </p:cNvPr>
            <p:cNvSpPr txBox="1"/>
            <p:nvPr/>
          </p:nvSpPr>
          <p:spPr>
            <a:xfrm rot="16200000">
              <a:off x="-34601" y="3207509"/>
              <a:ext cx="614271" cy="369332"/>
            </a:xfrm>
            <a:prstGeom prst="rect">
              <a:avLst/>
            </a:prstGeom>
            <a:noFill/>
          </p:spPr>
          <p:txBody>
            <a:bodyPr wrap="none" rtlCol="0">
              <a:spAutoFit/>
            </a:bodyPr>
            <a:lstStyle/>
            <a:p>
              <a:r>
                <a:rPr lang="en-US" dirty="0">
                  <a:solidFill>
                    <a:schemeClr val="bg1">
                      <a:lumMod val="75000"/>
                    </a:schemeClr>
                  </a:solidFill>
                </a:rPr>
                <a:t>time</a:t>
              </a:r>
            </a:p>
          </p:txBody>
        </p:sp>
      </p:grpSp>
      <p:cxnSp>
        <p:nvCxnSpPr>
          <p:cNvPr id="17" name="Shape 139">
            <a:extLst>
              <a:ext uri="{FF2B5EF4-FFF2-40B4-BE49-F238E27FC236}">
                <a16:creationId xmlns:a16="http://schemas.microsoft.com/office/drawing/2014/main" id="{063DA5BF-DA86-423E-ACCE-48284CCD4339}"/>
              </a:ext>
            </a:extLst>
          </p:cNvPr>
          <p:cNvCxnSpPr>
            <a:cxnSpLocks/>
            <a:stCxn id="9" idx="3"/>
            <a:endCxn id="6" idx="1"/>
          </p:cNvCxnSpPr>
          <p:nvPr/>
        </p:nvCxnSpPr>
        <p:spPr>
          <a:xfrm>
            <a:off x="3893813" y="3395628"/>
            <a:ext cx="1631812" cy="1379633"/>
          </a:xfrm>
          <a:prstGeom prst="straightConnector1">
            <a:avLst/>
          </a:prstGeom>
          <a:noFill/>
          <a:ln w="38100" cap="flat" cmpd="sng">
            <a:solidFill>
              <a:schemeClr val="bg2">
                <a:lumMod val="90000"/>
              </a:schemeClr>
            </a:solidFill>
            <a:prstDash val="dash"/>
            <a:round/>
            <a:headEnd type="triangle" w="lg" len="lg"/>
            <a:tailEnd type="triangle" w="lg" len="lg"/>
          </a:ln>
        </p:spPr>
      </p:cxnSp>
      <p:sp>
        <p:nvSpPr>
          <p:cNvPr id="16" name="Cloud 15">
            <a:extLst>
              <a:ext uri="{FF2B5EF4-FFF2-40B4-BE49-F238E27FC236}">
                <a16:creationId xmlns:a16="http://schemas.microsoft.com/office/drawing/2014/main" id="{F93368E0-1E3D-4A48-9FF8-71A3354D301B}"/>
              </a:ext>
            </a:extLst>
          </p:cNvPr>
          <p:cNvSpPr/>
          <p:nvPr/>
        </p:nvSpPr>
        <p:spPr>
          <a:xfrm>
            <a:off x="1787237" y="2346617"/>
            <a:ext cx="8645236" cy="2755344"/>
          </a:xfrm>
          <a:prstGeom prst="cloud">
            <a:avLst/>
          </a:prstGeom>
          <a:solidFill>
            <a:schemeClr val="bg1">
              <a:lumMod val="95000"/>
            </a:schemeClr>
          </a:solidFill>
          <a:ln w="28575">
            <a:solidFill>
              <a:schemeClr val="bg1">
                <a:lumMod val="50000"/>
              </a:schemeClr>
            </a:solidFill>
          </a:ln>
          <a:effectLst>
            <a:outerShdw blurRad="76200" dir="18900000" sy="23000" kx="-1200000" algn="bl"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Report a subset of true data races that can potentially violate region serializability</a:t>
            </a:r>
          </a:p>
        </p:txBody>
      </p:sp>
    </p:spTree>
    <p:extLst>
      <p:ext uri="{BB962C8B-B14F-4D97-AF65-F5344CB8AC3E}">
        <p14:creationId xmlns:p14="http://schemas.microsoft.com/office/powerpoint/2010/main" val="172653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11201"/>
            <a:ext cx="10515600" cy="1325562"/>
          </a:xfrm>
        </p:spPr>
        <p:txBody>
          <a:bodyPr/>
          <a:lstStyle/>
          <a:p>
            <a:r>
              <a:rPr lang="en-US" dirty="0"/>
              <a:t>Semantics with Region Conflict Exceptions</a:t>
            </a:r>
            <a:endParaRPr lang="en-US" b="1" dirty="0"/>
          </a:p>
        </p:txBody>
      </p:sp>
      <p:sp>
        <p:nvSpPr>
          <p:cNvPr id="28" name="Rounded Rectangle 27"/>
          <p:cNvSpPr/>
          <p:nvPr/>
        </p:nvSpPr>
        <p:spPr>
          <a:xfrm>
            <a:off x="845127" y="1787634"/>
            <a:ext cx="2639759" cy="1323376"/>
          </a:xfrm>
          <a:prstGeom prst="roundRect">
            <a:avLst/>
          </a:prstGeom>
          <a:solidFill>
            <a:schemeClr val="bg1">
              <a:lumMod val="95000"/>
            </a:schemeClr>
          </a:solid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solidFill>
                  <a:schemeClr val="tx1"/>
                </a:solidFill>
              </a:rPr>
              <a:t>Conflict-free execution</a:t>
            </a:r>
          </a:p>
        </p:txBody>
      </p:sp>
      <p:sp>
        <p:nvSpPr>
          <p:cNvPr id="29" name="Notched Right Arrow 28"/>
          <p:cNvSpPr/>
          <p:nvPr/>
        </p:nvSpPr>
        <p:spPr>
          <a:xfrm>
            <a:off x="4361950" y="2145427"/>
            <a:ext cx="992299" cy="607790"/>
          </a:xfrm>
          <a:prstGeom prst="notchedRightArrow">
            <a:avLst/>
          </a:prstGeom>
          <a:solidFill>
            <a:schemeClr val="bg1"/>
          </a:solidFill>
          <a:ln>
            <a:solidFill>
              <a:schemeClr val="tx1"/>
            </a:solidFill>
          </a:ln>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solidFill>
                <a:schemeClr val="tx1"/>
              </a:solidFill>
            </a:endParaRPr>
          </a:p>
        </p:txBody>
      </p:sp>
      <p:sp>
        <p:nvSpPr>
          <p:cNvPr id="30" name="Flowchart: Document 29"/>
          <p:cNvSpPr/>
          <p:nvPr/>
        </p:nvSpPr>
        <p:spPr>
          <a:xfrm>
            <a:off x="6231312" y="1787634"/>
            <a:ext cx="2893637" cy="1323376"/>
          </a:xfrm>
          <a:prstGeom prst="flowChartDocument">
            <a:avLst/>
          </a:prstGeom>
          <a:solidFill>
            <a:schemeClr val="accent6">
              <a:lumMod val="20000"/>
              <a:lumOff val="80000"/>
            </a:schemeClr>
          </a:solid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solidFill>
                  <a:schemeClr val="tx1"/>
                </a:solidFill>
              </a:rPr>
              <a:t>SFR serializability</a:t>
            </a:r>
          </a:p>
        </p:txBody>
      </p:sp>
      <p:grpSp>
        <p:nvGrpSpPr>
          <p:cNvPr id="27" name="Group 26">
            <a:extLst>
              <a:ext uri="{FF2B5EF4-FFF2-40B4-BE49-F238E27FC236}">
                <a16:creationId xmlns:a16="http://schemas.microsoft.com/office/drawing/2014/main" id="{550E192E-BC67-4174-9D64-A5401A85D7A5}"/>
              </a:ext>
            </a:extLst>
          </p:cNvPr>
          <p:cNvGrpSpPr/>
          <p:nvPr/>
        </p:nvGrpSpPr>
        <p:grpSpPr>
          <a:xfrm>
            <a:off x="9580051" y="961409"/>
            <a:ext cx="2244362" cy="5587549"/>
            <a:chOff x="9580051" y="961409"/>
            <a:chExt cx="2244362" cy="5587549"/>
          </a:xfrm>
        </p:grpSpPr>
        <p:grpSp>
          <p:nvGrpSpPr>
            <p:cNvPr id="31" name="Group 30">
              <a:extLst>
                <a:ext uri="{FF2B5EF4-FFF2-40B4-BE49-F238E27FC236}">
                  <a16:creationId xmlns:a16="http://schemas.microsoft.com/office/drawing/2014/main" id="{95BCE0BA-E72D-4DEC-8724-9E6C01ECA9D9}"/>
                </a:ext>
              </a:extLst>
            </p:cNvPr>
            <p:cNvGrpSpPr/>
            <p:nvPr/>
          </p:nvGrpSpPr>
          <p:grpSpPr>
            <a:xfrm>
              <a:off x="10219900" y="961409"/>
              <a:ext cx="1604513" cy="5587549"/>
              <a:chOff x="10219900" y="961409"/>
              <a:chExt cx="1604513" cy="5587549"/>
            </a:xfrm>
          </p:grpSpPr>
          <p:sp>
            <p:nvSpPr>
              <p:cNvPr id="35" name="Rounded Rectangle 16">
                <a:extLst>
                  <a:ext uri="{FF2B5EF4-FFF2-40B4-BE49-F238E27FC236}">
                    <a16:creationId xmlns:a16="http://schemas.microsoft.com/office/drawing/2014/main" id="{DE958924-32BE-4E56-BEF7-726B8D6558B3}"/>
                  </a:ext>
                </a:extLst>
              </p:cNvPr>
              <p:cNvSpPr/>
              <p:nvPr/>
            </p:nvSpPr>
            <p:spPr>
              <a:xfrm>
                <a:off x="10219900" y="1385697"/>
                <a:ext cx="1604513" cy="1295545"/>
              </a:xfrm>
              <a:prstGeom prst="roundRect">
                <a:avLst/>
              </a:prstGeom>
              <a:solidFill>
                <a:schemeClr val="accent2">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SFR</a:t>
                </a:r>
              </a:p>
            </p:txBody>
          </p:sp>
          <p:sp>
            <p:nvSpPr>
              <p:cNvPr id="36" name="Rounded Rectangle 17">
                <a:extLst>
                  <a:ext uri="{FF2B5EF4-FFF2-40B4-BE49-F238E27FC236}">
                    <a16:creationId xmlns:a16="http://schemas.microsoft.com/office/drawing/2014/main" id="{41C8E937-6F4F-4E6B-AE30-544207E68F96}"/>
                  </a:ext>
                </a:extLst>
              </p:cNvPr>
              <p:cNvSpPr/>
              <p:nvPr/>
            </p:nvSpPr>
            <p:spPr>
              <a:xfrm>
                <a:off x="10219900" y="3111010"/>
                <a:ext cx="1604513" cy="1279784"/>
              </a:xfrm>
              <a:prstGeom prst="round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SFR</a:t>
                </a:r>
              </a:p>
            </p:txBody>
          </p:sp>
          <p:sp>
            <p:nvSpPr>
              <p:cNvPr id="37" name="Rounded Rectangle 18">
                <a:extLst>
                  <a:ext uri="{FF2B5EF4-FFF2-40B4-BE49-F238E27FC236}">
                    <a16:creationId xmlns:a16="http://schemas.microsoft.com/office/drawing/2014/main" id="{F04CB856-84EB-4A4B-880E-64489C7988B2}"/>
                  </a:ext>
                </a:extLst>
              </p:cNvPr>
              <p:cNvSpPr/>
              <p:nvPr/>
            </p:nvSpPr>
            <p:spPr>
              <a:xfrm>
                <a:off x="10219900" y="4827979"/>
                <a:ext cx="1604513" cy="1295545"/>
              </a:xfrm>
              <a:prstGeom prst="roundRect">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SFR</a:t>
                </a:r>
              </a:p>
            </p:txBody>
          </p:sp>
          <p:sp>
            <p:nvSpPr>
              <p:cNvPr id="38" name="TextBox 37">
                <a:extLst>
                  <a:ext uri="{FF2B5EF4-FFF2-40B4-BE49-F238E27FC236}">
                    <a16:creationId xmlns:a16="http://schemas.microsoft.com/office/drawing/2014/main" id="{F4A3E1A5-7034-43F6-9840-A79D8719636C}"/>
                  </a:ext>
                </a:extLst>
              </p:cNvPr>
              <p:cNvSpPr txBox="1"/>
              <p:nvPr/>
            </p:nvSpPr>
            <p:spPr>
              <a:xfrm>
                <a:off x="10391214" y="961409"/>
                <a:ext cx="1261884" cy="400110"/>
              </a:xfrm>
              <a:prstGeom prst="rect">
                <a:avLst/>
              </a:prstGeom>
              <a:solidFill>
                <a:schemeClr val="bg1"/>
              </a:solidFill>
            </p:spPr>
            <p:txBody>
              <a:bodyPr wrap="none" rtlCol="0">
                <a:spAutoFit/>
              </a:bodyPr>
              <a:lstStyle/>
              <a:p>
                <a:r>
                  <a:rPr lang="en-US" sz="2000" dirty="0">
                    <a:latin typeface="Fira Code" panose="020B0509050000020004" pitchFamily="49" charset="0"/>
                    <a:ea typeface="Fira Code" panose="020B0509050000020004" pitchFamily="49" charset="0"/>
                  </a:rPr>
                  <a:t>lock(l)</a:t>
                </a:r>
              </a:p>
            </p:txBody>
          </p:sp>
          <p:sp>
            <p:nvSpPr>
              <p:cNvPr id="39" name="TextBox 38">
                <a:extLst>
                  <a:ext uri="{FF2B5EF4-FFF2-40B4-BE49-F238E27FC236}">
                    <a16:creationId xmlns:a16="http://schemas.microsoft.com/office/drawing/2014/main" id="{4EDCC854-94A0-47FB-BD8F-69B25745FB62}"/>
                  </a:ext>
                </a:extLst>
              </p:cNvPr>
              <p:cNvSpPr txBox="1"/>
              <p:nvPr/>
            </p:nvSpPr>
            <p:spPr>
              <a:xfrm>
                <a:off x="10391214" y="2698495"/>
                <a:ext cx="1261884" cy="400110"/>
              </a:xfrm>
              <a:prstGeom prst="rect">
                <a:avLst/>
              </a:prstGeom>
              <a:solidFill>
                <a:schemeClr val="bg1"/>
              </a:solidFill>
            </p:spPr>
            <p:txBody>
              <a:bodyPr wrap="none" rtlCol="0">
                <a:spAutoFit/>
              </a:bodyPr>
              <a:lstStyle/>
              <a:p>
                <a:r>
                  <a:rPr lang="en-US" sz="2000" dirty="0">
                    <a:latin typeface="Fira Code" panose="020B0509050000020004" pitchFamily="49" charset="0"/>
                    <a:ea typeface="Fira Code" panose="020B0509050000020004" pitchFamily="49" charset="0"/>
                  </a:rPr>
                  <a:t>lock(m)</a:t>
                </a:r>
              </a:p>
            </p:txBody>
          </p:sp>
          <p:sp>
            <p:nvSpPr>
              <p:cNvPr id="40" name="TextBox 39">
                <a:extLst>
                  <a:ext uri="{FF2B5EF4-FFF2-40B4-BE49-F238E27FC236}">
                    <a16:creationId xmlns:a16="http://schemas.microsoft.com/office/drawing/2014/main" id="{A48B5B8C-8C2A-4C9F-B1C3-A3D0F4EE98A9}"/>
                  </a:ext>
                </a:extLst>
              </p:cNvPr>
              <p:cNvSpPr txBox="1"/>
              <p:nvPr/>
            </p:nvSpPr>
            <p:spPr>
              <a:xfrm>
                <a:off x="10391214" y="4415464"/>
                <a:ext cx="1261884" cy="400110"/>
              </a:xfrm>
              <a:prstGeom prst="rect">
                <a:avLst/>
              </a:prstGeom>
              <a:solidFill>
                <a:schemeClr val="bg1"/>
              </a:solidFill>
            </p:spPr>
            <p:txBody>
              <a:bodyPr wrap="none" rtlCol="0">
                <a:spAutoFit/>
              </a:bodyPr>
              <a:lstStyle/>
              <a:p>
                <a:r>
                  <a:rPr lang="en-US" sz="2000" dirty="0">
                    <a:latin typeface="Fira Code" panose="020B0509050000020004" pitchFamily="49" charset="0"/>
                    <a:ea typeface="Fira Code" panose="020B0509050000020004" pitchFamily="49" charset="0"/>
                  </a:rPr>
                  <a:t>lock(l)</a:t>
                </a:r>
              </a:p>
            </p:txBody>
          </p:sp>
          <p:sp>
            <p:nvSpPr>
              <p:cNvPr id="41" name="TextBox 40">
                <a:extLst>
                  <a:ext uri="{FF2B5EF4-FFF2-40B4-BE49-F238E27FC236}">
                    <a16:creationId xmlns:a16="http://schemas.microsoft.com/office/drawing/2014/main" id="{29712E24-C856-4A46-AAC7-CFCE5252A673}"/>
                  </a:ext>
                </a:extLst>
              </p:cNvPr>
              <p:cNvSpPr txBox="1"/>
              <p:nvPr/>
            </p:nvSpPr>
            <p:spPr>
              <a:xfrm>
                <a:off x="10237326" y="6148848"/>
                <a:ext cx="1569660" cy="400110"/>
              </a:xfrm>
              <a:prstGeom prst="rect">
                <a:avLst/>
              </a:prstGeom>
              <a:solidFill>
                <a:schemeClr val="bg1"/>
              </a:solidFill>
            </p:spPr>
            <p:txBody>
              <a:bodyPr wrap="none" rtlCol="0">
                <a:spAutoFit/>
              </a:bodyPr>
              <a:lstStyle/>
              <a:p>
                <a:r>
                  <a:rPr lang="en-US" sz="2000" dirty="0">
                    <a:latin typeface="Fira Code" panose="020B0509050000020004" pitchFamily="49" charset="0"/>
                    <a:ea typeface="Fira Code" panose="020B0509050000020004" pitchFamily="49" charset="0"/>
                  </a:rPr>
                  <a:t>unlock(l)</a:t>
                </a:r>
              </a:p>
            </p:txBody>
          </p:sp>
        </p:grpSp>
        <p:grpSp>
          <p:nvGrpSpPr>
            <p:cNvPr id="32" name="Group 31">
              <a:extLst>
                <a:ext uri="{FF2B5EF4-FFF2-40B4-BE49-F238E27FC236}">
                  <a16:creationId xmlns:a16="http://schemas.microsoft.com/office/drawing/2014/main" id="{5DAB32CD-3B50-41FF-9E2A-746E28CD5887}"/>
                </a:ext>
              </a:extLst>
            </p:cNvPr>
            <p:cNvGrpSpPr/>
            <p:nvPr/>
          </p:nvGrpSpPr>
          <p:grpSpPr>
            <a:xfrm>
              <a:off x="9580051" y="1630524"/>
              <a:ext cx="369332" cy="4407013"/>
              <a:chOff x="87869" y="1502046"/>
              <a:chExt cx="369332" cy="4407013"/>
            </a:xfrm>
          </p:grpSpPr>
          <p:cxnSp>
            <p:nvCxnSpPr>
              <p:cNvPr id="33" name="Straight Arrow Connector 32">
                <a:extLst>
                  <a:ext uri="{FF2B5EF4-FFF2-40B4-BE49-F238E27FC236}">
                    <a16:creationId xmlns:a16="http://schemas.microsoft.com/office/drawing/2014/main" id="{332DE4AB-D812-48B7-969E-D03F2BC5EE4A}"/>
                  </a:ext>
                </a:extLst>
              </p:cNvPr>
              <p:cNvCxnSpPr/>
              <p:nvPr/>
            </p:nvCxnSpPr>
            <p:spPr>
              <a:xfrm>
                <a:off x="457200" y="1502046"/>
                <a:ext cx="0" cy="4407013"/>
              </a:xfrm>
              <a:prstGeom prst="straightConnector1">
                <a:avLst/>
              </a:prstGeom>
              <a:ln w="381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D58A751-63DF-48E5-9070-E3730D15767A}"/>
                  </a:ext>
                </a:extLst>
              </p:cNvPr>
              <p:cNvSpPr txBox="1"/>
              <p:nvPr/>
            </p:nvSpPr>
            <p:spPr>
              <a:xfrm rot="16200000">
                <a:off x="-34601" y="3207509"/>
                <a:ext cx="614271" cy="369332"/>
              </a:xfrm>
              <a:prstGeom prst="rect">
                <a:avLst/>
              </a:prstGeom>
              <a:noFill/>
            </p:spPr>
            <p:txBody>
              <a:bodyPr wrap="none" rtlCol="0">
                <a:spAutoFit/>
              </a:bodyPr>
              <a:lstStyle/>
              <a:p>
                <a:r>
                  <a:rPr lang="en-US" dirty="0">
                    <a:solidFill>
                      <a:schemeClr val="bg1">
                        <a:lumMod val="75000"/>
                      </a:schemeClr>
                    </a:solidFill>
                  </a:rPr>
                  <a:t>time</a:t>
                </a:r>
              </a:p>
            </p:txBody>
          </p:sp>
        </p:grpSp>
      </p:grpSp>
      <p:sp>
        <p:nvSpPr>
          <p:cNvPr id="19" name="Rounded Rectangle 10">
            <a:extLst>
              <a:ext uri="{FF2B5EF4-FFF2-40B4-BE49-F238E27FC236}">
                <a16:creationId xmlns:a16="http://schemas.microsoft.com/office/drawing/2014/main" id="{9E9E34EA-21FC-4897-8AA1-CFE0C00535C9}"/>
              </a:ext>
            </a:extLst>
          </p:cNvPr>
          <p:cNvSpPr/>
          <p:nvPr/>
        </p:nvSpPr>
        <p:spPr>
          <a:xfrm>
            <a:off x="845127" y="4267356"/>
            <a:ext cx="8279820" cy="1041663"/>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Synchronization-free regions (SFRs) execute atomically</a:t>
            </a:r>
          </a:p>
        </p:txBody>
      </p:sp>
    </p:spTree>
    <p:extLst>
      <p:ext uri="{BB962C8B-B14F-4D97-AF65-F5344CB8AC3E}">
        <p14:creationId xmlns:p14="http://schemas.microsoft.com/office/powerpoint/2010/main" val="199152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11201"/>
            <a:ext cx="10515600" cy="1325562"/>
          </a:xfrm>
        </p:spPr>
        <p:txBody>
          <a:bodyPr/>
          <a:lstStyle/>
          <a:p>
            <a:r>
              <a:rPr lang="en-US" dirty="0"/>
              <a:t>Semantics with Region Conflict Exceptions</a:t>
            </a:r>
            <a:endParaRPr lang="en-US" b="1" dirty="0"/>
          </a:p>
        </p:txBody>
      </p:sp>
      <p:sp>
        <p:nvSpPr>
          <p:cNvPr id="28" name="Rounded Rectangle 27"/>
          <p:cNvSpPr/>
          <p:nvPr/>
        </p:nvSpPr>
        <p:spPr>
          <a:xfrm>
            <a:off x="845127" y="1787634"/>
            <a:ext cx="2639759" cy="1323376"/>
          </a:xfrm>
          <a:prstGeom prst="roundRect">
            <a:avLst/>
          </a:prstGeom>
          <a:solidFill>
            <a:schemeClr val="bg1">
              <a:lumMod val="95000"/>
            </a:schemeClr>
          </a:solid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solidFill>
                  <a:schemeClr val="tx1"/>
                </a:solidFill>
              </a:rPr>
              <a:t>Conflict-free execution</a:t>
            </a:r>
          </a:p>
        </p:txBody>
      </p:sp>
      <p:sp>
        <p:nvSpPr>
          <p:cNvPr id="29" name="Notched Right Arrow 28"/>
          <p:cNvSpPr/>
          <p:nvPr/>
        </p:nvSpPr>
        <p:spPr>
          <a:xfrm>
            <a:off x="4361949" y="2145427"/>
            <a:ext cx="992299" cy="607790"/>
          </a:xfrm>
          <a:prstGeom prst="notchedRightArrow">
            <a:avLst/>
          </a:prstGeom>
          <a:solidFill>
            <a:schemeClr val="bg1"/>
          </a:solidFill>
          <a:ln>
            <a:solidFill>
              <a:schemeClr val="tx1"/>
            </a:solidFill>
          </a:ln>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solidFill>
                <a:schemeClr val="tx1"/>
              </a:solidFill>
            </a:endParaRPr>
          </a:p>
        </p:txBody>
      </p:sp>
      <p:sp>
        <p:nvSpPr>
          <p:cNvPr id="30" name="Flowchart: Document 29"/>
          <p:cNvSpPr/>
          <p:nvPr/>
        </p:nvSpPr>
        <p:spPr>
          <a:xfrm>
            <a:off x="6231312" y="1787634"/>
            <a:ext cx="2893637" cy="1323376"/>
          </a:xfrm>
          <a:prstGeom prst="flowChartDocument">
            <a:avLst/>
          </a:prstGeom>
          <a:solidFill>
            <a:schemeClr val="accent6">
              <a:lumMod val="20000"/>
              <a:lumOff val="80000"/>
            </a:schemeClr>
          </a:solid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solidFill>
                  <a:schemeClr val="tx1"/>
                </a:solidFill>
              </a:rPr>
              <a:t>SFR serializability</a:t>
            </a:r>
          </a:p>
        </p:txBody>
      </p:sp>
      <p:sp>
        <p:nvSpPr>
          <p:cNvPr id="20" name="Notched Right Arrow 19"/>
          <p:cNvSpPr/>
          <p:nvPr/>
        </p:nvSpPr>
        <p:spPr>
          <a:xfrm>
            <a:off x="4362086" y="4508104"/>
            <a:ext cx="992025" cy="624639"/>
          </a:xfrm>
          <a:prstGeom prst="notchedRightArrow">
            <a:avLst/>
          </a:prstGeom>
          <a:solidFill>
            <a:schemeClr val="bg1"/>
          </a:solidFill>
          <a:ln>
            <a:solidFill>
              <a:schemeClr val="tx1"/>
            </a:solidFill>
          </a:ln>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solidFill>
                <a:schemeClr val="tx1"/>
              </a:solidFill>
            </a:endParaRPr>
          </a:p>
        </p:txBody>
      </p:sp>
      <p:sp>
        <p:nvSpPr>
          <p:cNvPr id="21" name="TextBox 20"/>
          <p:cNvSpPr txBox="1"/>
          <p:nvPr/>
        </p:nvSpPr>
        <p:spPr>
          <a:xfrm>
            <a:off x="4324197" y="3918923"/>
            <a:ext cx="1046953" cy="646331"/>
          </a:xfrm>
          <a:prstGeom prst="rect">
            <a:avLst/>
          </a:prstGeom>
          <a:noFill/>
        </p:spPr>
        <p:txBody>
          <a:bodyPr wrap="none" rtlCol="0">
            <a:spAutoFit/>
          </a:bodyPr>
          <a:lstStyle/>
          <a:p>
            <a:pPr algn="ctr"/>
            <a:r>
              <a:rPr lang="en-US" dirty="0"/>
              <a:t>true data</a:t>
            </a:r>
          </a:p>
          <a:p>
            <a:pPr algn="ctr"/>
            <a:r>
              <a:rPr lang="en-US" dirty="0"/>
              <a:t>races</a:t>
            </a:r>
          </a:p>
        </p:txBody>
      </p:sp>
      <p:sp>
        <p:nvSpPr>
          <p:cNvPr id="22" name="Rounded Rectangle 31">
            <a:extLst>
              <a:ext uri="{FF2B5EF4-FFF2-40B4-BE49-F238E27FC236}">
                <a16:creationId xmlns:a16="http://schemas.microsoft.com/office/drawing/2014/main" id="{61B05319-51C6-4E69-B5D1-DD504F46A197}"/>
              </a:ext>
            </a:extLst>
          </p:cNvPr>
          <p:cNvSpPr/>
          <p:nvPr/>
        </p:nvSpPr>
        <p:spPr>
          <a:xfrm>
            <a:off x="845127" y="4158735"/>
            <a:ext cx="2639759" cy="1323376"/>
          </a:xfrm>
          <a:prstGeom prst="roundRect">
            <a:avLst/>
          </a:prstGeom>
          <a:solidFill>
            <a:schemeClr val="bg1">
              <a:lumMod val="95000"/>
            </a:schemeClr>
          </a:solid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solidFill>
                  <a:schemeClr val="tx1"/>
                </a:solidFill>
              </a:rPr>
              <a:t>Region conflict</a:t>
            </a:r>
          </a:p>
        </p:txBody>
      </p:sp>
      <p:sp>
        <p:nvSpPr>
          <p:cNvPr id="23" name="Flowchart: Document 22">
            <a:extLst>
              <a:ext uri="{FF2B5EF4-FFF2-40B4-BE49-F238E27FC236}">
                <a16:creationId xmlns:a16="http://schemas.microsoft.com/office/drawing/2014/main" id="{24FB3008-14A3-40DE-B2A9-F30EE25CAF9E}"/>
              </a:ext>
            </a:extLst>
          </p:cNvPr>
          <p:cNvSpPr/>
          <p:nvPr/>
        </p:nvSpPr>
        <p:spPr>
          <a:xfrm>
            <a:off x="6231312" y="4158735"/>
            <a:ext cx="2893637" cy="1323376"/>
          </a:xfrm>
          <a:prstGeom prst="flowChartDocument">
            <a:avLst/>
          </a:prstGeom>
          <a:solidFill>
            <a:schemeClr val="accent2">
              <a:lumMod val="20000"/>
              <a:lumOff val="80000"/>
            </a:schemeClr>
          </a:solid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solidFill>
                  <a:schemeClr val="tx1"/>
                </a:solidFill>
              </a:rPr>
              <a:t>Potential serializability violation</a:t>
            </a:r>
          </a:p>
        </p:txBody>
      </p:sp>
    </p:spTree>
    <p:extLst>
      <p:ext uri="{BB962C8B-B14F-4D97-AF65-F5344CB8AC3E}">
        <p14:creationId xmlns:p14="http://schemas.microsoft.com/office/powerpoint/2010/main" val="256640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Program with Data Race</a:t>
            </a:r>
          </a:p>
        </p:txBody>
      </p:sp>
      <p:grpSp>
        <p:nvGrpSpPr>
          <p:cNvPr id="12" name="Group 11">
            <a:extLst>
              <a:ext uri="{FF2B5EF4-FFF2-40B4-BE49-F238E27FC236}">
                <a16:creationId xmlns:a16="http://schemas.microsoft.com/office/drawing/2014/main" id="{A6612DCF-8F1D-4686-8835-E8BBB3BD0090}"/>
              </a:ext>
            </a:extLst>
          </p:cNvPr>
          <p:cNvGrpSpPr/>
          <p:nvPr/>
        </p:nvGrpSpPr>
        <p:grpSpPr>
          <a:xfrm>
            <a:off x="1518321" y="2706701"/>
            <a:ext cx="4050727" cy="2503185"/>
            <a:chOff x="1856523" y="2706701"/>
            <a:chExt cx="4050727" cy="2503185"/>
          </a:xfrm>
        </p:grpSpPr>
        <p:sp>
          <p:nvSpPr>
            <p:cNvPr id="6" name="TextBox 5"/>
            <p:cNvSpPr txBox="1"/>
            <p:nvPr/>
          </p:nvSpPr>
          <p:spPr>
            <a:xfrm>
              <a:off x="2876425" y="2706701"/>
              <a:ext cx="2010922" cy="461665"/>
            </a:xfrm>
            <a:prstGeom prst="rect">
              <a:avLst/>
            </a:prstGeom>
            <a:noFill/>
          </p:spPr>
          <p:txBody>
            <a:bodyPr wrap="square" rtlCol="0">
              <a:spAutoFit/>
            </a:bodyPr>
            <a:lstStyle/>
            <a:p>
              <a:r>
                <a:rPr lang="en-US" sz="2400" b="1" dirty="0"/>
                <a:t>    Thread T1</a:t>
              </a:r>
            </a:p>
          </p:txBody>
        </p:sp>
        <p:sp>
          <p:nvSpPr>
            <p:cNvPr id="4" name="Rounded Rectangle 3"/>
            <p:cNvSpPr/>
            <p:nvPr/>
          </p:nvSpPr>
          <p:spPr>
            <a:xfrm>
              <a:off x="1856523" y="3486673"/>
              <a:ext cx="4050727" cy="1723213"/>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chemeClr val="tx1"/>
                  </a:solidFill>
                  <a:latin typeface="Fira Code" panose="020B0509050000020004" pitchFamily="49" charset="0"/>
                  <a:ea typeface="Fira Code" panose="020B0509050000020004" pitchFamily="49" charset="0"/>
                  <a:cs typeface="Consolas" pitchFamily="49" charset="0"/>
                </a:rPr>
                <a:t>x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new</a:t>
              </a:r>
              <a:r>
                <a:rPr lang="en-US" sz="2000" dirty="0">
                  <a:solidFill>
                    <a:schemeClr val="tx1"/>
                  </a:solidFill>
                  <a:latin typeface="Fira Code" panose="020B0509050000020004" pitchFamily="49" charset="0"/>
                  <a:ea typeface="Fira Code" panose="020B0509050000020004" pitchFamily="49" charset="0"/>
                  <a:cs typeface="Consolas" pitchFamily="49" charset="0"/>
                </a:rPr>
                <a:t> X();</a:t>
              </a:r>
            </a:p>
            <a:p>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true</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	</a:t>
              </a:r>
            </a:p>
          </p:txBody>
        </p:sp>
      </p:grpSp>
      <p:grpSp>
        <p:nvGrpSpPr>
          <p:cNvPr id="13" name="Group 12">
            <a:extLst>
              <a:ext uri="{FF2B5EF4-FFF2-40B4-BE49-F238E27FC236}">
                <a16:creationId xmlns:a16="http://schemas.microsoft.com/office/drawing/2014/main" id="{48747EFD-E3FB-43FB-A3FB-8AED170FADF9}"/>
              </a:ext>
            </a:extLst>
          </p:cNvPr>
          <p:cNvGrpSpPr/>
          <p:nvPr/>
        </p:nvGrpSpPr>
        <p:grpSpPr>
          <a:xfrm>
            <a:off x="6572847" y="2706701"/>
            <a:ext cx="4050727" cy="2503185"/>
            <a:chOff x="6284749" y="2706701"/>
            <a:chExt cx="4050727" cy="2503185"/>
          </a:xfrm>
        </p:grpSpPr>
        <p:sp>
          <p:nvSpPr>
            <p:cNvPr id="7" name="TextBox 6"/>
            <p:cNvSpPr txBox="1"/>
            <p:nvPr/>
          </p:nvSpPr>
          <p:spPr>
            <a:xfrm>
              <a:off x="7304651" y="2706701"/>
              <a:ext cx="2010922" cy="461665"/>
            </a:xfrm>
            <a:prstGeom prst="rect">
              <a:avLst/>
            </a:prstGeom>
            <a:noFill/>
          </p:spPr>
          <p:txBody>
            <a:bodyPr wrap="square" rtlCol="0">
              <a:spAutoFit/>
            </a:bodyPr>
            <a:lstStyle/>
            <a:p>
              <a:r>
                <a:rPr lang="en-US" sz="2400" b="1" dirty="0"/>
                <a:t>    Thread T2</a:t>
              </a:r>
            </a:p>
          </p:txBody>
        </p:sp>
        <p:sp>
          <p:nvSpPr>
            <p:cNvPr id="5" name="Rounded Rectangle 4"/>
            <p:cNvSpPr/>
            <p:nvPr/>
          </p:nvSpPr>
          <p:spPr>
            <a:xfrm>
              <a:off x="6284749" y="3486673"/>
              <a:ext cx="4050727" cy="1723213"/>
            </a:xfrm>
            <a:prstGeom prst="roundRect">
              <a:avLst>
                <a:gd name="adj" fmla="val 6587"/>
              </a:avLst>
            </a:prstGeom>
            <a:ln w="28575">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r>
                <a:rPr lang="en-US" sz="2000" b="1" dirty="0">
                  <a:solidFill>
                    <a:schemeClr val="tx1"/>
                  </a:solidFill>
                  <a:latin typeface="Fira Code" panose="020B0509050000020004" pitchFamily="49" charset="0"/>
                  <a:ea typeface="Fira Code" panose="020B0509050000020004" pitchFamily="49" charset="0"/>
                  <a:cs typeface="Consolas" pitchFamily="49" charset="0"/>
                </a:rPr>
                <a:t>if</a:t>
              </a:r>
              <a:r>
                <a:rPr lang="en-US" sz="2000" dirty="0">
                  <a:solidFill>
                    <a:schemeClr val="tx1"/>
                  </a:solidFill>
                  <a:latin typeface="Fira Code" panose="020B0509050000020004" pitchFamily="49" charset="0"/>
                  <a:ea typeface="Fira Code" panose="020B0509050000020004" pitchFamily="49" charset="0"/>
                  <a:cs typeface="Consolas" pitchFamily="49" charset="0"/>
                </a:rPr>
                <a:t> (</a:t>
              </a:r>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  x-&gt;</a:t>
              </a:r>
              <a:r>
                <a:rPr lang="en-US" sz="2000" dirty="0" err="1">
                  <a:solidFill>
                    <a:schemeClr val="tx1"/>
                  </a:solidFill>
                  <a:latin typeface="Fira Code" panose="020B0509050000020004" pitchFamily="49" charset="0"/>
                  <a:ea typeface="Fira Code" panose="020B0509050000020004" pitchFamily="49" charset="0"/>
                  <a:cs typeface="Consolas" pitchFamily="49" charset="0"/>
                </a:rPr>
                <a:t>func</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a:t>
              </a:r>
            </a:p>
          </p:txBody>
        </p:sp>
      </p:grpSp>
      <p:sp>
        <p:nvSpPr>
          <p:cNvPr id="2" name="TextBox 1"/>
          <p:cNvSpPr txBox="1"/>
          <p:nvPr/>
        </p:nvSpPr>
        <p:spPr>
          <a:xfrm>
            <a:off x="4680262" y="1940376"/>
            <a:ext cx="3066603" cy="707886"/>
          </a:xfrm>
          <a:prstGeom prst="rect">
            <a:avLst/>
          </a:prstGeom>
          <a:noFill/>
        </p:spPr>
        <p:txBody>
          <a:bodyPr wrap="square" rtlCol="0">
            <a:spAutoFit/>
          </a:bodyPr>
          <a:lstStyle/>
          <a:p>
            <a:r>
              <a:rPr lang="en-US" sz="2000" dirty="0">
                <a:latin typeface="Fira Code" panose="020B0509050000020004" pitchFamily="49" charset="0"/>
                <a:ea typeface="Fira Code" panose="020B0509050000020004" pitchFamily="49" charset="0"/>
                <a:cs typeface="Consolas" pitchFamily="49" charset="0"/>
              </a:rPr>
              <a:t>X* x = NULL;</a:t>
            </a:r>
          </a:p>
          <a:p>
            <a:r>
              <a:rPr lang="en-US" sz="2000" b="1" dirty="0">
                <a:latin typeface="Fira Code" panose="020B0509050000020004" pitchFamily="49" charset="0"/>
                <a:ea typeface="Fira Code" panose="020B0509050000020004" pitchFamily="49" charset="0"/>
                <a:cs typeface="Consolas" pitchFamily="49" charset="0"/>
              </a:rPr>
              <a:t>bool</a:t>
            </a:r>
            <a:r>
              <a:rPr lang="en-US" sz="2000" dirty="0">
                <a:latin typeface="Fira Code" panose="020B0509050000020004" pitchFamily="49" charset="0"/>
                <a:ea typeface="Fira Code" panose="020B0509050000020004" pitchFamily="49" charset="0"/>
                <a:cs typeface="Consolas" pitchFamily="49" charset="0"/>
              </a:rPr>
              <a:t> done= </a:t>
            </a:r>
            <a:r>
              <a:rPr lang="en-US" sz="2000" b="1" dirty="0">
                <a:latin typeface="Fira Code" panose="020B0509050000020004" pitchFamily="49" charset="0"/>
                <a:ea typeface="Fira Code" panose="020B0509050000020004" pitchFamily="49" charset="0"/>
                <a:cs typeface="Consolas" pitchFamily="49" charset="0"/>
              </a:rPr>
              <a:t>false</a:t>
            </a:r>
            <a:r>
              <a:rPr lang="en-US" sz="2000" dirty="0">
                <a:latin typeface="Fira Code" panose="020B0509050000020004" pitchFamily="49" charset="0"/>
                <a:ea typeface="Fira Code" panose="020B0509050000020004" pitchFamily="49" charset="0"/>
                <a:cs typeface="Consolas" pitchFamily="49" charset="0"/>
              </a:rPr>
              <a:t>;</a:t>
            </a:r>
          </a:p>
        </p:txBody>
      </p:sp>
      <p:cxnSp>
        <p:nvCxnSpPr>
          <p:cNvPr id="9" name="Shape 139">
            <a:extLst>
              <a:ext uri="{FF2B5EF4-FFF2-40B4-BE49-F238E27FC236}">
                <a16:creationId xmlns:a16="http://schemas.microsoft.com/office/drawing/2014/main" id="{1F0AB568-C194-4AAE-8472-6B4648F596E9}"/>
              </a:ext>
            </a:extLst>
          </p:cNvPr>
          <p:cNvCxnSpPr>
            <a:cxnSpLocks/>
          </p:cNvCxnSpPr>
          <p:nvPr/>
        </p:nvCxnSpPr>
        <p:spPr>
          <a:xfrm flipV="1">
            <a:off x="3543684" y="4006777"/>
            <a:ext cx="3079270" cy="341502"/>
          </a:xfrm>
          <a:prstGeom prst="straightConnector1">
            <a:avLst/>
          </a:prstGeom>
          <a:noFill/>
          <a:ln w="38100" cap="flat" cmpd="sng">
            <a:solidFill>
              <a:schemeClr val="bg2">
                <a:lumMod val="90000"/>
              </a:schemeClr>
            </a:solidFill>
            <a:prstDash val="dash"/>
            <a:round/>
            <a:headEnd type="triangle" w="lg" len="lg"/>
            <a:tailEnd type="triangle" w="lg" len="lg"/>
          </a:ln>
        </p:spPr>
      </p:cxnSp>
    </p:spTree>
    <p:extLst>
      <p:ext uri="{BB962C8B-B14F-4D97-AF65-F5344CB8AC3E}">
        <p14:creationId xmlns:p14="http://schemas.microsoft.com/office/powerpoint/2010/main" val="102799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11201"/>
            <a:ext cx="10515600" cy="1325562"/>
          </a:xfrm>
        </p:spPr>
        <p:txBody>
          <a:bodyPr/>
          <a:lstStyle/>
          <a:p>
            <a:r>
              <a:rPr lang="en-US" dirty="0"/>
              <a:t>Semantics with Region Conflict Exceptions</a:t>
            </a:r>
            <a:endParaRPr lang="en-US" b="1" dirty="0"/>
          </a:p>
        </p:txBody>
      </p:sp>
      <p:sp>
        <p:nvSpPr>
          <p:cNvPr id="28" name="Rounded Rectangle 27"/>
          <p:cNvSpPr/>
          <p:nvPr/>
        </p:nvSpPr>
        <p:spPr>
          <a:xfrm>
            <a:off x="845127" y="1787634"/>
            <a:ext cx="2639759" cy="1323376"/>
          </a:xfrm>
          <a:prstGeom prst="roundRect">
            <a:avLst/>
          </a:prstGeom>
          <a:solidFill>
            <a:schemeClr val="bg1">
              <a:lumMod val="95000"/>
            </a:schemeClr>
          </a:solid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solidFill>
                  <a:schemeClr val="tx1"/>
                </a:solidFill>
              </a:rPr>
              <a:t>Conflict-free execution</a:t>
            </a:r>
          </a:p>
        </p:txBody>
      </p:sp>
      <p:sp>
        <p:nvSpPr>
          <p:cNvPr id="29" name="Notched Right Arrow 28"/>
          <p:cNvSpPr/>
          <p:nvPr/>
        </p:nvSpPr>
        <p:spPr>
          <a:xfrm>
            <a:off x="4361949" y="2145427"/>
            <a:ext cx="992299" cy="607790"/>
          </a:xfrm>
          <a:prstGeom prst="notchedRightArrow">
            <a:avLst/>
          </a:prstGeom>
          <a:solidFill>
            <a:schemeClr val="bg1"/>
          </a:solidFill>
          <a:ln>
            <a:solidFill>
              <a:schemeClr val="tx1"/>
            </a:solidFill>
          </a:ln>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solidFill>
                <a:schemeClr val="tx1"/>
              </a:solidFill>
            </a:endParaRPr>
          </a:p>
        </p:txBody>
      </p:sp>
      <p:sp>
        <p:nvSpPr>
          <p:cNvPr id="30" name="Flowchart: Document 29"/>
          <p:cNvSpPr/>
          <p:nvPr/>
        </p:nvSpPr>
        <p:spPr>
          <a:xfrm>
            <a:off x="6231312" y="1787634"/>
            <a:ext cx="2893637" cy="1323376"/>
          </a:xfrm>
          <a:prstGeom prst="flowChartDocument">
            <a:avLst/>
          </a:prstGeom>
          <a:solidFill>
            <a:schemeClr val="accent6">
              <a:lumMod val="20000"/>
              <a:lumOff val="80000"/>
            </a:schemeClr>
          </a:solid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solidFill>
                  <a:schemeClr val="tx1"/>
                </a:solidFill>
              </a:rPr>
              <a:t>SFR serializability</a:t>
            </a:r>
          </a:p>
        </p:txBody>
      </p:sp>
      <p:sp>
        <p:nvSpPr>
          <p:cNvPr id="20" name="Notched Right Arrow 19"/>
          <p:cNvSpPr/>
          <p:nvPr/>
        </p:nvSpPr>
        <p:spPr>
          <a:xfrm>
            <a:off x="4362086" y="4508104"/>
            <a:ext cx="992025" cy="624639"/>
          </a:xfrm>
          <a:prstGeom prst="notchedRightArrow">
            <a:avLst/>
          </a:prstGeom>
          <a:solidFill>
            <a:schemeClr val="bg1"/>
          </a:solidFill>
          <a:ln>
            <a:solidFill>
              <a:schemeClr val="tx1"/>
            </a:solidFill>
          </a:ln>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solidFill>
                <a:schemeClr val="tx1"/>
              </a:solidFill>
            </a:endParaRPr>
          </a:p>
        </p:txBody>
      </p:sp>
      <p:sp>
        <p:nvSpPr>
          <p:cNvPr id="21" name="TextBox 20"/>
          <p:cNvSpPr txBox="1"/>
          <p:nvPr/>
        </p:nvSpPr>
        <p:spPr>
          <a:xfrm>
            <a:off x="4324197" y="3918923"/>
            <a:ext cx="1046953" cy="646331"/>
          </a:xfrm>
          <a:prstGeom prst="rect">
            <a:avLst/>
          </a:prstGeom>
          <a:noFill/>
        </p:spPr>
        <p:txBody>
          <a:bodyPr wrap="none" rtlCol="0">
            <a:spAutoFit/>
          </a:bodyPr>
          <a:lstStyle/>
          <a:p>
            <a:pPr algn="ctr"/>
            <a:r>
              <a:rPr lang="en-US" dirty="0"/>
              <a:t>true data</a:t>
            </a:r>
          </a:p>
          <a:p>
            <a:pPr algn="ctr"/>
            <a:r>
              <a:rPr lang="en-US" dirty="0"/>
              <a:t>races</a:t>
            </a:r>
          </a:p>
        </p:txBody>
      </p:sp>
      <p:sp>
        <p:nvSpPr>
          <p:cNvPr id="22" name="Rounded Rectangle 31">
            <a:extLst>
              <a:ext uri="{FF2B5EF4-FFF2-40B4-BE49-F238E27FC236}">
                <a16:creationId xmlns:a16="http://schemas.microsoft.com/office/drawing/2014/main" id="{61B05319-51C6-4E69-B5D1-DD504F46A197}"/>
              </a:ext>
            </a:extLst>
          </p:cNvPr>
          <p:cNvSpPr/>
          <p:nvPr/>
        </p:nvSpPr>
        <p:spPr>
          <a:xfrm>
            <a:off x="845127" y="4158735"/>
            <a:ext cx="2639759" cy="1323376"/>
          </a:xfrm>
          <a:prstGeom prst="roundRect">
            <a:avLst/>
          </a:prstGeom>
          <a:solidFill>
            <a:schemeClr val="bg1">
              <a:lumMod val="95000"/>
            </a:schemeClr>
          </a:solid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solidFill>
                  <a:schemeClr val="tx1"/>
                </a:solidFill>
              </a:rPr>
              <a:t>Region conflict</a:t>
            </a:r>
          </a:p>
        </p:txBody>
      </p:sp>
      <p:sp>
        <p:nvSpPr>
          <p:cNvPr id="23" name="Flowchart: Document 22">
            <a:extLst>
              <a:ext uri="{FF2B5EF4-FFF2-40B4-BE49-F238E27FC236}">
                <a16:creationId xmlns:a16="http://schemas.microsoft.com/office/drawing/2014/main" id="{24FB3008-14A3-40DE-B2A9-F30EE25CAF9E}"/>
              </a:ext>
            </a:extLst>
          </p:cNvPr>
          <p:cNvSpPr/>
          <p:nvPr/>
        </p:nvSpPr>
        <p:spPr>
          <a:xfrm>
            <a:off x="6231312" y="4158735"/>
            <a:ext cx="2893637" cy="1323376"/>
          </a:xfrm>
          <a:prstGeom prst="flowChartDocument">
            <a:avLst/>
          </a:prstGeom>
          <a:solidFill>
            <a:srgbClr val="C00000"/>
          </a:solid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solidFill>
                  <a:schemeClr val="bg1"/>
                </a:solidFill>
              </a:rPr>
              <a:t>Exception</a:t>
            </a:r>
          </a:p>
        </p:txBody>
      </p:sp>
    </p:spTree>
    <p:extLst>
      <p:ext uri="{BB962C8B-B14F-4D97-AF65-F5344CB8AC3E}">
        <p14:creationId xmlns:p14="http://schemas.microsoft.com/office/powerpoint/2010/main" val="2487828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34F8EF-D926-4E04-A026-E60735B384CB}"/>
              </a:ext>
            </a:extLst>
          </p:cNvPr>
          <p:cNvSpPr>
            <a:spLocks noGrp="1"/>
          </p:cNvSpPr>
          <p:nvPr>
            <p:ph type="title"/>
          </p:nvPr>
        </p:nvSpPr>
        <p:spPr/>
        <p:txBody>
          <a:bodyPr/>
          <a:lstStyle/>
          <a:p>
            <a:r>
              <a:rPr lang="en-US" dirty="0"/>
              <a:t>Providing Region Conflict Exceptions</a:t>
            </a:r>
            <a:endParaRPr lang="en-IN" dirty="0"/>
          </a:p>
        </p:txBody>
      </p:sp>
      <p:sp>
        <p:nvSpPr>
          <p:cNvPr id="5" name="Text Placeholder 4">
            <a:extLst>
              <a:ext uri="{FF2B5EF4-FFF2-40B4-BE49-F238E27FC236}">
                <a16:creationId xmlns:a16="http://schemas.microsoft.com/office/drawing/2014/main" id="{81A98A72-40AB-4A3C-B5FE-62248403A87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85351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08" y="522951"/>
            <a:ext cx="10515600" cy="1325563"/>
          </a:xfrm>
        </p:spPr>
        <p:txBody>
          <a:bodyPr/>
          <a:lstStyle/>
          <a:p>
            <a:r>
              <a:rPr lang="en-US" dirty="0"/>
              <a:t>Providing Region Conflict Exceptions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62" y="2069590"/>
            <a:ext cx="11079880" cy="978283"/>
          </a:xfrm>
          <a:prstGeom prst="rect">
            <a:avLst/>
          </a:prstGeom>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E79914AF-0A92-4D74-88D3-F74A52CA57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488" y="3654566"/>
            <a:ext cx="11423370" cy="1242168"/>
          </a:xfrm>
          <a:prstGeom prst="rect">
            <a:avLst/>
          </a:prstGeom>
          <a:effectLst>
            <a:outerShdw blurRad="50800" dist="38100" dir="8100000" algn="tr" rotWithShape="0">
              <a:prstClr val="black">
                <a:alpha val="40000"/>
              </a:prstClr>
            </a:outerShdw>
          </a:effectLst>
        </p:spPr>
      </p:pic>
      <p:sp>
        <p:nvSpPr>
          <p:cNvPr id="6" name="TextBox 5"/>
          <p:cNvSpPr txBox="1"/>
          <p:nvPr/>
        </p:nvSpPr>
        <p:spPr>
          <a:xfrm>
            <a:off x="746976" y="5904132"/>
            <a:ext cx="10079520" cy="830997"/>
          </a:xfrm>
          <a:prstGeom prst="rect">
            <a:avLst/>
          </a:prstGeom>
          <a:noFill/>
        </p:spPr>
        <p:txBody>
          <a:bodyPr wrap="square" rtlCol="0">
            <a:spAutoFit/>
          </a:bodyPr>
          <a:lstStyle/>
          <a:p>
            <a:r>
              <a:rPr lang="en-US" sz="1600" dirty="0"/>
              <a:t>Biswas et al. Valor: Efficient, Software-Only Region Conflict Exceptions. OOPSLA 2015.</a:t>
            </a:r>
          </a:p>
          <a:p>
            <a:r>
              <a:rPr lang="en-US" sz="1600" dirty="0"/>
              <a:t>Lucia et al. Conflict Exceptions: Simplifying Concurrent Language Semantics With Precise Hardware Exceptions for Data-Races. ISCA 2010.</a:t>
            </a:r>
          </a:p>
        </p:txBody>
      </p:sp>
      <p:cxnSp>
        <p:nvCxnSpPr>
          <p:cNvPr id="7" name="Straight Connector 6"/>
          <p:cNvCxnSpPr/>
          <p:nvPr/>
        </p:nvCxnSpPr>
        <p:spPr>
          <a:xfrm>
            <a:off x="765263" y="5811740"/>
            <a:ext cx="10079521" cy="5131"/>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668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10515600" cy="949325"/>
          </a:xfrm>
        </p:spPr>
        <p:txBody>
          <a:bodyPr/>
          <a:lstStyle/>
          <a:p>
            <a:r>
              <a:rPr lang="en-US" dirty="0"/>
              <a:t>Drawbacks with Conflict Exceptions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4829977"/>
              </p:ext>
            </p:extLst>
          </p:nvPr>
        </p:nvGraphicFramePr>
        <p:xfrm>
          <a:off x="838200" y="1219200"/>
          <a:ext cx="10515600" cy="4705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3F0B768E-10AC-4DEC-8017-89B60AEF64BB}"/>
              </a:ext>
            </a:extLst>
          </p:cNvPr>
          <p:cNvGrpSpPr/>
          <p:nvPr/>
        </p:nvGrpSpPr>
        <p:grpSpPr>
          <a:xfrm>
            <a:off x="746976" y="6037208"/>
            <a:ext cx="10097808" cy="677167"/>
            <a:chOff x="746976" y="5811740"/>
            <a:chExt cx="10097808" cy="677167"/>
          </a:xfrm>
        </p:grpSpPr>
        <p:sp>
          <p:nvSpPr>
            <p:cNvPr id="6" name="TextBox 5">
              <a:extLst>
                <a:ext uri="{FF2B5EF4-FFF2-40B4-BE49-F238E27FC236}">
                  <a16:creationId xmlns:a16="http://schemas.microsoft.com/office/drawing/2014/main" id="{46AA8ED5-D805-4430-B08E-9FFB435DB42E}"/>
                </a:ext>
              </a:extLst>
            </p:cNvPr>
            <p:cNvSpPr txBox="1"/>
            <p:nvPr/>
          </p:nvSpPr>
          <p:spPr>
            <a:xfrm>
              <a:off x="746976" y="5904132"/>
              <a:ext cx="10079520" cy="584775"/>
            </a:xfrm>
            <a:prstGeom prst="rect">
              <a:avLst/>
            </a:prstGeom>
            <a:noFill/>
          </p:spPr>
          <p:txBody>
            <a:bodyPr wrap="square" rtlCol="0">
              <a:spAutoFit/>
            </a:bodyPr>
            <a:lstStyle/>
            <a:p>
              <a:r>
                <a:rPr lang="en-US" sz="1600" dirty="0"/>
                <a:t>Lucia et al. Conflict Exceptions: Simplifying Concurrent Language Semantics With Precise Hardware Exceptions for Data-Races. ISCA 2010.</a:t>
              </a:r>
            </a:p>
          </p:txBody>
        </p:sp>
        <p:cxnSp>
          <p:nvCxnSpPr>
            <p:cNvPr id="7" name="Straight Connector 6">
              <a:extLst>
                <a:ext uri="{FF2B5EF4-FFF2-40B4-BE49-F238E27FC236}">
                  <a16:creationId xmlns:a16="http://schemas.microsoft.com/office/drawing/2014/main" id="{5CA5B18B-2B2A-44FB-9F2E-4775A2778A66}"/>
                </a:ext>
              </a:extLst>
            </p:cNvPr>
            <p:cNvCxnSpPr/>
            <p:nvPr/>
          </p:nvCxnSpPr>
          <p:spPr>
            <a:xfrm>
              <a:off x="765263" y="5811740"/>
              <a:ext cx="10079521" cy="5131"/>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1646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70C166-1299-4960-A57C-64AA71C75EDC}"/>
              </a:ext>
            </a:extLst>
          </p:cNvPr>
          <p:cNvSpPr>
            <a:spLocks noGrp="1"/>
          </p:cNvSpPr>
          <p:nvPr>
            <p:ph type="title"/>
          </p:nvPr>
        </p:nvSpPr>
        <p:spPr/>
        <p:txBody>
          <a:bodyPr/>
          <a:lstStyle/>
          <a:p>
            <a:r>
              <a:rPr lang="en-US" dirty="0"/>
              <a:t>Outline</a:t>
            </a:r>
            <a:endParaRPr lang="en-IN" dirty="0"/>
          </a:p>
        </p:txBody>
      </p:sp>
      <p:graphicFrame>
        <p:nvGraphicFramePr>
          <p:cNvPr id="6" name="Content Placeholder 5">
            <a:extLst>
              <a:ext uri="{FF2B5EF4-FFF2-40B4-BE49-F238E27FC236}">
                <a16:creationId xmlns:a16="http://schemas.microsoft.com/office/drawing/2014/main" id="{6E4EEAC2-9BEC-40A2-B3F4-A6F2DB1B7704}"/>
              </a:ext>
            </a:extLst>
          </p:cNvPr>
          <p:cNvGraphicFramePr>
            <a:graphicFrameLocks noGrp="1"/>
          </p:cNvGraphicFramePr>
          <p:nvPr>
            <p:ph idx="1"/>
            <p:extLst>
              <p:ext uri="{D42A27DB-BD31-4B8C-83A1-F6EECF244321}">
                <p14:modId xmlns:p14="http://schemas.microsoft.com/office/powerpoint/2010/main" val="401154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754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ARC: Practical Architecture Support for Region Conflict Exceptions</a:t>
            </a:r>
          </a:p>
        </p:txBody>
      </p:sp>
      <p:sp>
        <p:nvSpPr>
          <p:cNvPr id="6" name="Text Placeholder 5"/>
          <p:cNvSpPr>
            <a:spLocks noGrp="1"/>
          </p:cNvSpPr>
          <p:nvPr>
            <p:ph type="body" idx="1"/>
          </p:nvPr>
        </p:nvSpPr>
        <p:spPr/>
        <p:txBody>
          <a:bodyPr/>
          <a:lstStyle/>
          <a:p>
            <a:r>
              <a:rPr lang="en-US" dirty="0"/>
              <a:t>Design Overview</a:t>
            </a:r>
          </a:p>
          <a:p>
            <a:r>
              <a:rPr lang="en-US" dirty="0"/>
              <a:t>Architectural Modifications</a:t>
            </a:r>
          </a:p>
          <a:p>
            <a:r>
              <a:rPr lang="en-US" dirty="0"/>
              <a:t>Example Executions with ARC</a:t>
            </a:r>
          </a:p>
        </p:txBody>
      </p:sp>
    </p:spTree>
    <p:extLst>
      <p:ext uri="{BB962C8B-B14F-4D97-AF65-F5344CB8AC3E}">
        <p14:creationId xmlns:p14="http://schemas.microsoft.com/office/powerpoint/2010/main" val="2910516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ARC: Practical Architecture Support for Region Conflict Exceptions</a:t>
            </a:r>
          </a:p>
        </p:txBody>
      </p:sp>
      <p:sp>
        <p:nvSpPr>
          <p:cNvPr id="6" name="Text Placeholder 5"/>
          <p:cNvSpPr>
            <a:spLocks noGrp="1"/>
          </p:cNvSpPr>
          <p:nvPr>
            <p:ph type="body" idx="1"/>
          </p:nvPr>
        </p:nvSpPr>
        <p:spPr/>
        <p:txBody>
          <a:bodyPr/>
          <a:lstStyle/>
          <a:p>
            <a:pPr marL="342900" indent="-342900">
              <a:buFont typeface="Arial" panose="020B0604020202020204" pitchFamily="34" charset="0"/>
              <a:buChar char="•"/>
            </a:pPr>
            <a:r>
              <a:rPr lang="en-US" sz="3200" dirty="0"/>
              <a:t>Design Overview</a:t>
            </a:r>
            <a:endParaRPr lang="en-US" sz="2800" dirty="0"/>
          </a:p>
          <a:p>
            <a:r>
              <a:rPr lang="en-US" dirty="0"/>
              <a:t>Architectural Modifications</a:t>
            </a:r>
          </a:p>
          <a:p>
            <a:r>
              <a:rPr lang="en-US" dirty="0"/>
              <a:t>Example Executions with ARC</a:t>
            </a:r>
          </a:p>
        </p:txBody>
      </p:sp>
    </p:spTree>
    <p:extLst>
      <p:ext uri="{BB962C8B-B14F-4D97-AF65-F5344CB8AC3E}">
        <p14:creationId xmlns:p14="http://schemas.microsoft.com/office/powerpoint/2010/main" val="2569329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29592"/>
            <a:ext cx="10515600" cy="877083"/>
          </a:xfrm>
        </p:spPr>
        <p:txBody>
          <a:bodyPr/>
          <a:lstStyle/>
          <a:p>
            <a:r>
              <a:rPr lang="en-US" dirty="0"/>
              <a:t>Baseline Architecture in ARC</a:t>
            </a:r>
          </a:p>
        </p:txBody>
      </p:sp>
      <p:cxnSp>
        <p:nvCxnSpPr>
          <p:cNvPr id="44" name="Straight Connector 43"/>
          <p:cNvCxnSpPr>
            <a:endCxn id="73" idx="0"/>
          </p:cNvCxnSpPr>
          <p:nvPr/>
        </p:nvCxnSpPr>
        <p:spPr>
          <a:xfrm flipH="1">
            <a:off x="9506703" y="3598503"/>
            <a:ext cx="9183" cy="686254"/>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flipV="1">
            <a:off x="6529137" y="2895478"/>
            <a:ext cx="0" cy="735109"/>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63" name="Group 62"/>
          <p:cNvGrpSpPr/>
          <p:nvPr/>
        </p:nvGrpSpPr>
        <p:grpSpPr>
          <a:xfrm>
            <a:off x="8227463" y="4276239"/>
            <a:ext cx="2550017" cy="2125015"/>
            <a:chOff x="875768" y="4423892"/>
            <a:chExt cx="2550017" cy="2125015"/>
          </a:xfrm>
        </p:grpSpPr>
        <p:grpSp>
          <p:nvGrpSpPr>
            <p:cNvPr id="64" name="Group 63"/>
            <p:cNvGrpSpPr/>
            <p:nvPr/>
          </p:nvGrpSpPr>
          <p:grpSpPr>
            <a:xfrm>
              <a:off x="875768" y="4423892"/>
              <a:ext cx="2550017" cy="2125015"/>
              <a:chOff x="875768" y="4423892"/>
              <a:chExt cx="2550017" cy="2125015"/>
            </a:xfrm>
          </p:grpSpPr>
          <p:sp>
            <p:nvSpPr>
              <p:cNvPr id="72" name="Rounded Rectangle 71"/>
              <p:cNvSpPr/>
              <p:nvPr/>
            </p:nvSpPr>
            <p:spPr>
              <a:xfrm>
                <a:off x="875768" y="4423892"/>
                <a:ext cx="2550017" cy="2125015"/>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754578" y="4432410"/>
                <a:ext cx="800860" cy="369332"/>
              </a:xfrm>
              <a:prstGeom prst="rect">
                <a:avLst/>
              </a:prstGeom>
              <a:noFill/>
            </p:spPr>
            <p:txBody>
              <a:bodyPr wrap="none" rtlCol="0">
                <a:spAutoFit/>
              </a:bodyPr>
              <a:lstStyle/>
              <a:p>
                <a:r>
                  <a:rPr lang="en-US" b="1" dirty="0"/>
                  <a:t>Core n</a:t>
                </a:r>
              </a:p>
            </p:txBody>
          </p:sp>
        </p:grpSp>
        <p:sp>
          <p:nvSpPr>
            <p:cNvPr id="65" name="Snip and Round Single Corner Rectangle 64"/>
            <p:cNvSpPr/>
            <p:nvPr/>
          </p:nvSpPr>
          <p:spPr>
            <a:xfrm>
              <a:off x="1062512" y="4939049"/>
              <a:ext cx="1056068" cy="528034"/>
            </a:xfrm>
            <a:prstGeom prst="snip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dirty="0">
                  <a:solidFill>
                    <a:schemeClr val="tx1"/>
                  </a:solidFill>
                </a:rPr>
                <a:t>Controller</a:t>
              </a:r>
            </a:p>
          </p:txBody>
        </p:sp>
        <p:sp>
          <p:nvSpPr>
            <p:cNvPr id="70" name="Rectangle 69"/>
            <p:cNvSpPr/>
            <p:nvPr/>
          </p:nvSpPr>
          <p:spPr>
            <a:xfrm>
              <a:off x="1201313" y="5647240"/>
              <a:ext cx="566670" cy="66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L1</a:t>
              </a:r>
            </a:p>
          </p:txBody>
        </p:sp>
        <p:sp>
          <p:nvSpPr>
            <p:cNvPr id="68" name="Rectangle 67"/>
            <p:cNvSpPr/>
            <p:nvPr/>
          </p:nvSpPr>
          <p:spPr>
            <a:xfrm>
              <a:off x="2378594" y="4913145"/>
              <a:ext cx="695975" cy="1403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L2</a:t>
              </a:r>
            </a:p>
          </p:txBody>
        </p:sp>
      </p:grpSp>
      <p:grpSp>
        <p:nvGrpSpPr>
          <p:cNvPr id="6" name="Group 5"/>
          <p:cNvGrpSpPr/>
          <p:nvPr/>
        </p:nvGrpSpPr>
        <p:grpSpPr>
          <a:xfrm>
            <a:off x="7110223" y="5184246"/>
            <a:ext cx="682579" cy="270368"/>
            <a:chOff x="7059112" y="5197644"/>
            <a:chExt cx="659619" cy="315584"/>
          </a:xfrm>
        </p:grpSpPr>
        <p:sp>
          <p:nvSpPr>
            <p:cNvPr id="41" name="Oval 40"/>
            <p:cNvSpPr/>
            <p:nvPr/>
          </p:nvSpPr>
          <p:spPr>
            <a:xfrm>
              <a:off x="7059112" y="5197644"/>
              <a:ext cx="277605" cy="315584"/>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sp>
        <p:sp>
          <p:nvSpPr>
            <p:cNvPr id="42" name="Oval 41"/>
            <p:cNvSpPr/>
            <p:nvPr/>
          </p:nvSpPr>
          <p:spPr>
            <a:xfrm>
              <a:off x="7441126" y="5197644"/>
              <a:ext cx="277605" cy="315584"/>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sp>
      </p:grpSp>
      <p:sp>
        <p:nvSpPr>
          <p:cNvPr id="9" name="Flowchart: Document 8"/>
          <p:cNvSpPr/>
          <p:nvPr/>
        </p:nvSpPr>
        <p:spPr>
          <a:xfrm>
            <a:off x="9515885" y="1077739"/>
            <a:ext cx="1844842" cy="2101084"/>
          </a:xfrm>
          <a:prstGeom prst="flowChartDocument">
            <a:avLst/>
          </a:prstGeom>
          <a:ln w="28575">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Main memory</a:t>
            </a:r>
            <a:endParaRPr lang="en-US" dirty="0"/>
          </a:p>
        </p:txBody>
      </p:sp>
      <p:sp>
        <p:nvSpPr>
          <p:cNvPr id="15" name="Rounded Rectangle 14"/>
          <p:cNvSpPr/>
          <p:nvPr/>
        </p:nvSpPr>
        <p:spPr>
          <a:xfrm>
            <a:off x="3193966" y="1077739"/>
            <a:ext cx="3736810" cy="1801697"/>
          </a:xfrm>
          <a:prstGeom prst="roundRect">
            <a:avLst/>
          </a:prstGeom>
          <a:ln w="28575">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ounded Rectangle 36"/>
          <p:cNvSpPr/>
          <p:nvPr/>
        </p:nvSpPr>
        <p:spPr>
          <a:xfrm>
            <a:off x="4342228" y="1611540"/>
            <a:ext cx="1440286" cy="73409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LLC</a:t>
            </a:r>
          </a:p>
        </p:txBody>
      </p:sp>
      <p:cxnSp>
        <p:nvCxnSpPr>
          <p:cNvPr id="75" name="Straight Connector 74"/>
          <p:cNvCxnSpPr>
            <a:stCxn id="15" idx="3"/>
          </p:cNvCxnSpPr>
          <p:nvPr/>
        </p:nvCxnSpPr>
        <p:spPr>
          <a:xfrm>
            <a:off x="6930776" y="1978588"/>
            <a:ext cx="2585109" cy="7643"/>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flipH="1">
            <a:off x="6513095" y="3614545"/>
            <a:ext cx="3002790" cy="0"/>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95" name="Group 94"/>
          <p:cNvGrpSpPr/>
          <p:nvPr/>
        </p:nvGrpSpPr>
        <p:grpSpPr>
          <a:xfrm>
            <a:off x="3824600" y="2887954"/>
            <a:ext cx="2550017" cy="3539642"/>
            <a:chOff x="3824600" y="3016290"/>
            <a:chExt cx="2550017" cy="3539642"/>
          </a:xfrm>
        </p:grpSpPr>
        <p:cxnSp>
          <p:nvCxnSpPr>
            <p:cNvPr id="40" name="Straight Connector 39"/>
            <p:cNvCxnSpPr/>
            <p:nvPr/>
          </p:nvCxnSpPr>
          <p:spPr>
            <a:xfrm flipH="1">
              <a:off x="5064124" y="3016290"/>
              <a:ext cx="600" cy="1453183"/>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52" name="Group 51"/>
            <p:cNvGrpSpPr/>
            <p:nvPr/>
          </p:nvGrpSpPr>
          <p:grpSpPr>
            <a:xfrm>
              <a:off x="3824600" y="4430917"/>
              <a:ext cx="2550017" cy="2125015"/>
              <a:chOff x="875768" y="4423892"/>
              <a:chExt cx="2550017" cy="2125015"/>
            </a:xfrm>
          </p:grpSpPr>
          <p:grpSp>
            <p:nvGrpSpPr>
              <p:cNvPr id="53" name="Group 52"/>
              <p:cNvGrpSpPr/>
              <p:nvPr/>
            </p:nvGrpSpPr>
            <p:grpSpPr>
              <a:xfrm>
                <a:off x="875768" y="4423892"/>
                <a:ext cx="2550017" cy="2125015"/>
                <a:chOff x="875768" y="4423892"/>
                <a:chExt cx="2550017" cy="2125015"/>
              </a:xfrm>
            </p:grpSpPr>
            <p:sp>
              <p:nvSpPr>
                <p:cNvPr id="61" name="Rounded Rectangle 60"/>
                <p:cNvSpPr/>
                <p:nvPr/>
              </p:nvSpPr>
              <p:spPr>
                <a:xfrm>
                  <a:off x="875768" y="4423892"/>
                  <a:ext cx="2550017" cy="2125015"/>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1754578" y="4432410"/>
                  <a:ext cx="794448" cy="369332"/>
                </a:xfrm>
                <a:prstGeom prst="rect">
                  <a:avLst/>
                </a:prstGeom>
                <a:noFill/>
              </p:spPr>
              <p:txBody>
                <a:bodyPr wrap="none" rtlCol="0">
                  <a:spAutoFit/>
                </a:bodyPr>
                <a:lstStyle/>
                <a:p>
                  <a:r>
                    <a:rPr lang="en-US" b="1" dirty="0"/>
                    <a:t>Core 2</a:t>
                  </a:r>
                </a:p>
              </p:txBody>
            </p:sp>
          </p:grpSp>
          <p:sp>
            <p:nvSpPr>
              <p:cNvPr id="54" name="Snip and Round Single Corner Rectangle 53"/>
              <p:cNvSpPr/>
              <p:nvPr/>
            </p:nvSpPr>
            <p:spPr>
              <a:xfrm>
                <a:off x="1062512" y="4939049"/>
                <a:ext cx="1056068" cy="528034"/>
              </a:xfrm>
              <a:prstGeom prst="snip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dirty="0">
                    <a:solidFill>
                      <a:schemeClr val="tx1"/>
                    </a:solidFill>
                  </a:rPr>
                  <a:t>Controller</a:t>
                </a:r>
              </a:p>
            </p:txBody>
          </p:sp>
          <p:sp>
            <p:nvSpPr>
              <p:cNvPr id="59" name="Rectangle 58"/>
              <p:cNvSpPr/>
              <p:nvPr/>
            </p:nvSpPr>
            <p:spPr>
              <a:xfrm>
                <a:off x="1201313" y="5647240"/>
                <a:ext cx="566670" cy="66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L1</a:t>
                </a:r>
              </a:p>
            </p:txBody>
          </p:sp>
          <p:sp>
            <p:nvSpPr>
              <p:cNvPr id="57" name="Rectangle 56"/>
              <p:cNvSpPr/>
              <p:nvPr/>
            </p:nvSpPr>
            <p:spPr>
              <a:xfrm>
                <a:off x="2378594" y="4913145"/>
                <a:ext cx="695975" cy="1403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L2</a:t>
                </a:r>
              </a:p>
            </p:txBody>
          </p:sp>
        </p:grpSp>
      </p:grpSp>
      <p:grpSp>
        <p:nvGrpSpPr>
          <p:cNvPr id="96" name="Group 95"/>
          <p:cNvGrpSpPr/>
          <p:nvPr/>
        </p:nvGrpSpPr>
        <p:grpSpPr>
          <a:xfrm>
            <a:off x="875768" y="2887954"/>
            <a:ext cx="2948832" cy="3532617"/>
            <a:chOff x="875768" y="3016290"/>
            <a:chExt cx="2948832" cy="3532617"/>
          </a:xfrm>
        </p:grpSpPr>
        <p:grpSp>
          <p:nvGrpSpPr>
            <p:cNvPr id="51" name="Group 50"/>
            <p:cNvGrpSpPr/>
            <p:nvPr/>
          </p:nvGrpSpPr>
          <p:grpSpPr>
            <a:xfrm>
              <a:off x="875768" y="4423892"/>
              <a:ext cx="2550017" cy="2125015"/>
              <a:chOff x="875768" y="4423892"/>
              <a:chExt cx="2550017" cy="2125015"/>
            </a:xfrm>
          </p:grpSpPr>
          <p:grpSp>
            <p:nvGrpSpPr>
              <p:cNvPr id="21" name="Group 20"/>
              <p:cNvGrpSpPr/>
              <p:nvPr/>
            </p:nvGrpSpPr>
            <p:grpSpPr>
              <a:xfrm>
                <a:off x="875768" y="4423892"/>
                <a:ext cx="2550017" cy="2125015"/>
                <a:chOff x="875768" y="4423892"/>
                <a:chExt cx="2550017" cy="2125015"/>
              </a:xfrm>
            </p:grpSpPr>
            <p:sp>
              <p:nvSpPr>
                <p:cNvPr id="4" name="Rounded Rectangle 3"/>
                <p:cNvSpPr/>
                <p:nvPr/>
              </p:nvSpPr>
              <p:spPr>
                <a:xfrm>
                  <a:off x="875768" y="4423892"/>
                  <a:ext cx="2550017" cy="2125015"/>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54578" y="4432410"/>
                  <a:ext cx="792396" cy="369332"/>
                </a:xfrm>
                <a:prstGeom prst="rect">
                  <a:avLst/>
                </a:prstGeom>
                <a:noFill/>
              </p:spPr>
              <p:txBody>
                <a:bodyPr wrap="none" rtlCol="0">
                  <a:spAutoFit/>
                </a:bodyPr>
                <a:lstStyle/>
                <a:p>
                  <a:r>
                    <a:rPr lang="en-US" b="1" dirty="0"/>
                    <a:t>Core 1</a:t>
                  </a:r>
                </a:p>
              </p:txBody>
            </p:sp>
          </p:grpSp>
          <p:sp>
            <p:nvSpPr>
              <p:cNvPr id="8" name="Snip and Round Single Corner Rectangle 7"/>
              <p:cNvSpPr/>
              <p:nvPr/>
            </p:nvSpPr>
            <p:spPr>
              <a:xfrm>
                <a:off x="1062512" y="4939049"/>
                <a:ext cx="1056068" cy="528034"/>
              </a:xfrm>
              <a:prstGeom prst="snip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dirty="0">
                    <a:solidFill>
                      <a:schemeClr val="tx1"/>
                    </a:solidFill>
                  </a:rPr>
                  <a:t>Controller</a:t>
                </a:r>
              </a:p>
            </p:txBody>
          </p:sp>
          <p:sp>
            <p:nvSpPr>
              <p:cNvPr id="5" name="Rectangle 4"/>
              <p:cNvSpPr/>
              <p:nvPr/>
            </p:nvSpPr>
            <p:spPr>
              <a:xfrm>
                <a:off x="1201313" y="5647240"/>
                <a:ext cx="566670" cy="66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L1</a:t>
                </a:r>
              </a:p>
            </p:txBody>
          </p:sp>
          <p:sp>
            <p:nvSpPr>
              <p:cNvPr id="49" name="Rectangle 48"/>
              <p:cNvSpPr/>
              <p:nvPr/>
            </p:nvSpPr>
            <p:spPr>
              <a:xfrm>
                <a:off x="2378594" y="4913145"/>
                <a:ext cx="695975" cy="1403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L2</a:t>
                </a:r>
              </a:p>
            </p:txBody>
          </p:sp>
        </p:grpSp>
        <p:grpSp>
          <p:nvGrpSpPr>
            <p:cNvPr id="94" name="Group 93"/>
            <p:cNvGrpSpPr/>
            <p:nvPr/>
          </p:nvGrpSpPr>
          <p:grpSpPr>
            <a:xfrm>
              <a:off x="2166035" y="3016290"/>
              <a:ext cx="1658565" cy="1404327"/>
              <a:chOff x="2166035" y="3016290"/>
              <a:chExt cx="1658565" cy="1404327"/>
            </a:xfrm>
          </p:grpSpPr>
          <p:cxnSp>
            <p:nvCxnSpPr>
              <p:cNvPr id="86" name="Straight Connector 85"/>
              <p:cNvCxnSpPr/>
              <p:nvPr/>
            </p:nvCxnSpPr>
            <p:spPr>
              <a:xfrm flipH="1">
                <a:off x="2166035" y="3747526"/>
                <a:ext cx="13413" cy="673091"/>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2166035" y="3742881"/>
                <a:ext cx="1658565" cy="0"/>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V="1">
                <a:off x="3824600" y="3016290"/>
                <a:ext cx="0" cy="726591"/>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2474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29592"/>
            <a:ext cx="10515600" cy="877083"/>
          </a:xfrm>
        </p:spPr>
        <p:txBody>
          <a:bodyPr/>
          <a:lstStyle/>
          <a:p>
            <a:r>
              <a:rPr lang="en-US" dirty="0"/>
              <a:t>Baseline Architecture in ARC</a:t>
            </a:r>
          </a:p>
        </p:txBody>
      </p:sp>
      <p:cxnSp>
        <p:nvCxnSpPr>
          <p:cNvPr id="44" name="Straight Connector 43"/>
          <p:cNvCxnSpPr>
            <a:endCxn id="73" idx="0"/>
          </p:cNvCxnSpPr>
          <p:nvPr/>
        </p:nvCxnSpPr>
        <p:spPr>
          <a:xfrm flipH="1">
            <a:off x="9506703" y="3598503"/>
            <a:ext cx="9183" cy="686254"/>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flipV="1">
            <a:off x="6529137" y="2895478"/>
            <a:ext cx="0" cy="735109"/>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63" name="Group 62"/>
          <p:cNvGrpSpPr/>
          <p:nvPr/>
        </p:nvGrpSpPr>
        <p:grpSpPr>
          <a:xfrm>
            <a:off x="8227463" y="4276239"/>
            <a:ext cx="2550017" cy="2125015"/>
            <a:chOff x="875768" y="4423892"/>
            <a:chExt cx="2550017" cy="2125015"/>
          </a:xfrm>
        </p:grpSpPr>
        <p:grpSp>
          <p:nvGrpSpPr>
            <p:cNvPr id="64" name="Group 63"/>
            <p:cNvGrpSpPr/>
            <p:nvPr/>
          </p:nvGrpSpPr>
          <p:grpSpPr>
            <a:xfrm>
              <a:off x="875768" y="4423892"/>
              <a:ext cx="2550017" cy="2125015"/>
              <a:chOff x="875768" y="4423892"/>
              <a:chExt cx="2550017" cy="2125015"/>
            </a:xfrm>
          </p:grpSpPr>
          <p:sp>
            <p:nvSpPr>
              <p:cNvPr id="72" name="Rounded Rectangle 71"/>
              <p:cNvSpPr/>
              <p:nvPr/>
            </p:nvSpPr>
            <p:spPr>
              <a:xfrm>
                <a:off x="875768" y="4423892"/>
                <a:ext cx="2550017" cy="2125015"/>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754578" y="4432410"/>
                <a:ext cx="800860" cy="369332"/>
              </a:xfrm>
              <a:prstGeom prst="rect">
                <a:avLst/>
              </a:prstGeom>
              <a:noFill/>
            </p:spPr>
            <p:txBody>
              <a:bodyPr wrap="none" rtlCol="0">
                <a:spAutoFit/>
              </a:bodyPr>
              <a:lstStyle/>
              <a:p>
                <a:r>
                  <a:rPr lang="en-US" b="1" dirty="0"/>
                  <a:t>Core n</a:t>
                </a:r>
              </a:p>
            </p:txBody>
          </p:sp>
        </p:grpSp>
        <p:sp>
          <p:nvSpPr>
            <p:cNvPr id="65" name="Snip and Round Single Corner Rectangle 64"/>
            <p:cNvSpPr/>
            <p:nvPr/>
          </p:nvSpPr>
          <p:spPr>
            <a:xfrm>
              <a:off x="1062512" y="4939049"/>
              <a:ext cx="1056068" cy="528034"/>
            </a:xfrm>
            <a:prstGeom prst="snip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dirty="0">
                  <a:solidFill>
                    <a:schemeClr val="tx1"/>
                  </a:solidFill>
                </a:rPr>
                <a:t>Controller</a:t>
              </a:r>
            </a:p>
          </p:txBody>
        </p:sp>
        <p:sp>
          <p:nvSpPr>
            <p:cNvPr id="70" name="Rectangle 69"/>
            <p:cNvSpPr/>
            <p:nvPr/>
          </p:nvSpPr>
          <p:spPr>
            <a:xfrm>
              <a:off x="1201313" y="5647240"/>
              <a:ext cx="566670" cy="66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L1</a:t>
              </a:r>
            </a:p>
          </p:txBody>
        </p:sp>
        <p:sp>
          <p:nvSpPr>
            <p:cNvPr id="68" name="Rectangle 67"/>
            <p:cNvSpPr/>
            <p:nvPr/>
          </p:nvSpPr>
          <p:spPr>
            <a:xfrm>
              <a:off x="2378594" y="4913145"/>
              <a:ext cx="695975" cy="1403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L2</a:t>
              </a:r>
            </a:p>
          </p:txBody>
        </p:sp>
      </p:grpSp>
      <p:grpSp>
        <p:nvGrpSpPr>
          <p:cNvPr id="6" name="Group 5"/>
          <p:cNvGrpSpPr/>
          <p:nvPr/>
        </p:nvGrpSpPr>
        <p:grpSpPr>
          <a:xfrm>
            <a:off x="7110223" y="5184246"/>
            <a:ext cx="682579" cy="270368"/>
            <a:chOff x="7059112" y="5197644"/>
            <a:chExt cx="659619" cy="315584"/>
          </a:xfrm>
        </p:grpSpPr>
        <p:sp>
          <p:nvSpPr>
            <p:cNvPr id="41" name="Oval 40"/>
            <p:cNvSpPr/>
            <p:nvPr/>
          </p:nvSpPr>
          <p:spPr>
            <a:xfrm>
              <a:off x="7059112" y="5197644"/>
              <a:ext cx="277605" cy="315584"/>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sp>
        <p:sp>
          <p:nvSpPr>
            <p:cNvPr id="42" name="Oval 41"/>
            <p:cNvSpPr/>
            <p:nvPr/>
          </p:nvSpPr>
          <p:spPr>
            <a:xfrm>
              <a:off x="7441126" y="5197644"/>
              <a:ext cx="277605" cy="315584"/>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sp>
      </p:grpSp>
      <p:grpSp>
        <p:nvGrpSpPr>
          <p:cNvPr id="100" name="Group 99"/>
          <p:cNvGrpSpPr/>
          <p:nvPr/>
        </p:nvGrpSpPr>
        <p:grpSpPr>
          <a:xfrm>
            <a:off x="3193966" y="1077739"/>
            <a:ext cx="8166761" cy="2101084"/>
            <a:chOff x="3193966" y="1206075"/>
            <a:chExt cx="8166761" cy="2101084"/>
          </a:xfrm>
        </p:grpSpPr>
        <p:sp>
          <p:nvSpPr>
            <p:cNvPr id="9" name="Flowchart: Document 8"/>
            <p:cNvSpPr/>
            <p:nvPr/>
          </p:nvSpPr>
          <p:spPr>
            <a:xfrm>
              <a:off x="9515885" y="1206075"/>
              <a:ext cx="1844842" cy="2101084"/>
            </a:xfrm>
            <a:prstGeom prst="flowChartDocument">
              <a:avLst/>
            </a:prstGeom>
            <a:ln w="28575">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Main memory</a:t>
              </a:r>
              <a:endParaRPr lang="en-US" dirty="0"/>
            </a:p>
          </p:txBody>
        </p:sp>
        <p:grpSp>
          <p:nvGrpSpPr>
            <p:cNvPr id="99" name="Group 98"/>
            <p:cNvGrpSpPr/>
            <p:nvPr/>
          </p:nvGrpSpPr>
          <p:grpSpPr>
            <a:xfrm>
              <a:off x="3193966" y="1206075"/>
              <a:ext cx="6321919" cy="1801697"/>
              <a:chOff x="3193966" y="1206075"/>
              <a:chExt cx="6321919" cy="1801697"/>
            </a:xfrm>
          </p:grpSpPr>
          <p:grpSp>
            <p:nvGrpSpPr>
              <p:cNvPr id="98" name="Group 97"/>
              <p:cNvGrpSpPr/>
              <p:nvPr/>
            </p:nvGrpSpPr>
            <p:grpSpPr>
              <a:xfrm>
                <a:off x="3193966" y="1206075"/>
                <a:ext cx="3736810" cy="1801697"/>
                <a:chOff x="3193966" y="1206075"/>
                <a:chExt cx="3736810" cy="1801697"/>
              </a:xfrm>
            </p:grpSpPr>
            <p:sp>
              <p:nvSpPr>
                <p:cNvPr id="15" name="Rounded Rectangle 14"/>
                <p:cNvSpPr/>
                <p:nvPr/>
              </p:nvSpPr>
              <p:spPr>
                <a:xfrm>
                  <a:off x="3193966" y="1206075"/>
                  <a:ext cx="3736810" cy="1801697"/>
                </a:xfrm>
                <a:prstGeom prst="roundRect">
                  <a:avLst/>
                </a:prstGeom>
                <a:ln w="28575">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ounded Rectangle 36"/>
                <p:cNvSpPr/>
                <p:nvPr/>
              </p:nvSpPr>
              <p:spPr>
                <a:xfrm>
                  <a:off x="4342228" y="1739876"/>
                  <a:ext cx="1440286" cy="73409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LLC</a:t>
                  </a:r>
                </a:p>
              </p:txBody>
            </p:sp>
          </p:grpSp>
          <p:cxnSp>
            <p:nvCxnSpPr>
              <p:cNvPr id="75" name="Straight Connector 74"/>
              <p:cNvCxnSpPr>
                <a:stCxn id="15" idx="3"/>
              </p:cNvCxnSpPr>
              <p:nvPr/>
            </p:nvCxnSpPr>
            <p:spPr>
              <a:xfrm>
                <a:off x="6930776" y="2106924"/>
                <a:ext cx="2585109" cy="7643"/>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grpSp>
      <p:cxnSp>
        <p:nvCxnSpPr>
          <p:cNvPr id="82" name="Straight Connector 81"/>
          <p:cNvCxnSpPr/>
          <p:nvPr/>
        </p:nvCxnSpPr>
        <p:spPr>
          <a:xfrm flipH="1">
            <a:off x="6513095" y="3614545"/>
            <a:ext cx="3002790" cy="0"/>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95" name="Group 94"/>
          <p:cNvGrpSpPr/>
          <p:nvPr/>
        </p:nvGrpSpPr>
        <p:grpSpPr>
          <a:xfrm>
            <a:off x="3824600" y="2887954"/>
            <a:ext cx="2550017" cy="3539642"/>
            <a:chOff x="3824600" y="3016290"/>
            <a:chExt cx="2550017" cy="3539642"/>
          </a:xfrm>
        </p:grpSpPr>
        <p:cxnSp>
          <p:nvCxnSpPr>
            <p:cNvPr id="40" name="Straight Connector 39"/>
            <p:cNvCxnSpPr/>
            <p:nvPr/>
          </p:nvCxnSpPr>
          <p:spPr>
            <a:xfrm flipH="1">
              <a:off x="5064124" y="3016290"/>
              <a:ext cx="600" cy="1453183"/>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52" name="Group 51"/>
            <p:cNvGrpSpPr/>
            <p:nvPr/>
          </p:nvGrpSpPr>
          <p:grpSpPr>
            <a:xfrm>
              <a:off x="3824600" y="4430917"/>
              <a:ext cx="2550017" cy="2125015"/>
              <a:chOff x="875768" y="4423892"/>
              <a:chExt cx="2550017" cy="2125015"/>
            </a:xfrm>
          </p:grpSpPr>
          <p:grpSp>
            <p:nvGrpSpPr>
              <p:cNvPr id="53" name="Group 52"/>
              <p:cNvGrpSpPr/>
              <p:nvPr/>
            </p:nvGrpSpPr>
            <p:grpSpPr>
              <a:xfrm>
                <a:off x="875768" y="4423892"/>
                <a:ext cx="2550017" cy="2125015"/>
                <a:chOff x="875768" y="4423892"/>
                <a:chExt cx="2550017" cy="2125015"/>
              </a:xfrm>
            </p:grpSpPr>
            <p:sp>
              <p:nvSpPr>
                <p:cNvPr id="61" name="Rounded Rectangle 60"/>
                <p:cNvSpPr/>
                <p:nvPr/>
              </p:nvSpPr>
              <p:spPr>
                <a:xfrm>
                  <a:off x="875768" y="4423892"/>
                  <a:ext cx="2550017" cy="2125015"/>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1754578" y="4432410"/>
                  <a:ext cx="794448" cy="369332"/>
                </a:xfrm>
                <a:prstGeom prst="rect">
                  <a:avLst/>
                </a:prstGeom>
                <a:noFill/>
              </p:spPr>
              <p:txBody>
                <a:bodyPr wrap="none" rtlCol="0">
                  <a:spAutoFit/>
                </a:bodyPr>
                <a:lstStyle/>
                <a:p>
                  <a:r>
                    <a:rPr lang="en-US" b="1" dirty="0"/>
                    <a:t>Core 2</a:t>
                  </a:r>
                </a:p>
              </p:txBody>
            </p:sp>
          </p:grpSp>
          <p:sp>
            <p:nvSpPr>
              <p:cNvPr id="54" name="Snip and Round Single Corner Rectangle 53"/>
              <p:cNvSpPr/>
              <p:nvPr/>
            </p:nvSpPr>
            <p:spPr>
              <a:xfrm>
                <a:off x="1062512" y="4939049"/>
                <a:ext cx="1056068" cy="528034"/>
              </a:xfrm>
              <a:prstGeom prst="snip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dirty="0">
                    <a:solidFill>
                      <a:schemeClr val="tx1"/>
                    </a:solidFill>
                  </a:rPr>
                  <a:t>Controller</a:t>
                </a:r>
              </a:p>
            </p:txBody>
          </p:sp>
          <p:sp>
            <p:nvSpPr>
              <p:cNvPr id="59" name="Rectangle 58"/>
              <p:cNvSpPr/>
              <p:nvPr/>
            </p:nvSpPr>
            <p:spPr>
              <a:xfrm>
                <a:off x="1201313" y="5647240"/>
                <a:ext cx="566670" cy="66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L1</a:t>
                </a:r>
              </a:p>
            </p:txBody>
          </p:sp>
          <p:sp>
            <p:nvSpPr>
              <p:cNvPr id="57" name="Rectangle 56"/>
              <p:cNvSpPr/>
              <p:nvPr/>
            </p:nvSpPr>
            <p:spPr>
              <a:xfrm>
                <a:off x="2378594" y="4913145"/>
                <a:ext cx="695975" cy="1403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L2</a:t>
                </a:r>
              </a:p>
            </p:txBody>
          </p:sp>
        </p:grpSp>
      </p:grpSp>
      <p:grpSp>
        <p:nvGrpSpPr>
          <p:cNvPr id="96" name="Group 95"/>
          <p:cNvGrpSpPr/>
          <p:nvPr/>
        </p:nvGrpSpPr>
        <p:grpSpPr>
          <a:xfrm>
            <a:off x="875768" y="2887954"/>
            <a:ext cx="2948832" cy="3532617"/>
            <a:chOff x="875768" y="3016290"/>
            <a:chExt cx="2948832" cy="3532617"/>
          </a:xfrm>
        </p:grpSpPr>
        <p:grpSp>
          <p:nvGrpSpPr>
            <p:cNvPr id="51" name="Group 50"/>
            <p:cNvGrpSpPr/>
            <p:nvPr/>
          </p:nvGrpSpPr>
          <p:grpSpPr>
            <a:xfrm>
              <a:off x="875768" y="4423892"/>
              <a:ext cx="2550017" cy="2125015"/>
              <a:chOff x="875768" y="4423892"/>
              <a:chExt cx="2550017" cy="2125015"/>
            </a:xfrm>
          </p:grpSpPr>
          <p:grpSp>
            <p:nvGrpSpPr>
              <p:cNvPr id="21" name="Group 20"/>
              <p:cNvGrpSpPr/>
              <p:nvPr/>
            </p:nvGrpSpPr>
            <p:grpSpPr>
              <a:xfrm>
                <a:off x="875768" y="4423892"/>
                <a:ext cx="2550017" cy="2125015"/>
                <a:chOff x="875768" y="4423892"/>
                <a:chExt cx="2550017" cy="2125015"/>
              </a:xfrm>
            </p:grpSpPr>
            <p:sp>
              <p:nvSpPr>
                <p:cNvPr id="4" name="Rounded Rectangle 3"/>
                <p:cNvSpPr/>
                <p:nvPr/>
              </p:nvSpPr>
              <p:spPr>
                <a:xfrm>
                  <a:off x="875768" y="4423892"/>
                  <a:ext cx="2550017" cy="2125015"/>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54578" y="4432410"/>
                  <a:ext cx="792396" cy="369332"/>
                </a:xfrm>
                <a:prstGeom prst="rect">
                  <a:avLst/>
                </a:prstGeom>
                <a:noFill/>
              </p:spPr>
              <p:txBody>
                <a:bodyPr wrap="none" rtlCol="0">
                  <a:spAutoFit/>
                </a:bodyPr>
                <a:lstStyle/>
                <a:p>
                  <a:r>
                    <a:rPr lang="en-US" b="1" dirty="0"/>
                    <a:t>Core 1</a:t>
                  </a:r>
                </a:p>
              </p:txBody>
            </p:sp>
          </p:grpSp>
          <p:sp>
            <p:nvSpPr>
              <p:cNvPr id="8" name="Snip and Round Single Corner Rectangle 7"/>
              <p:cNvSpPr/>
              <p:nvPr/>
            </p:nvSpPr>
            <p:spPr>
              <a:xfrm>
                <a:off x="1062512" y="4939049"/>
                <a:ext cx="1056068" cy="528034"/>
              </a:xfrm>
              <a:prstGeom prst="snip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dirty="0">
                    <a:solidFill>
                      <a:schemeClr val="tx1"/>
                    </a:solidFill>
                  </a:rPr>
                  <a:t>Controller</a:t>
                </a:r>
              </a:p>
            </p:txBody>
          </p:sp>
          <p:sp>
            <p:nvSpPr>
              <p:cNvPr id="5" name="Rectangle 4"/>
              <p:cNvSpPr/>
              <p:nvPr/>
            </p:nvSpPr>
            <p:spPr>
              <a:xfrm>
                <a:off x="1201313" y="5647240"/>
                <a:ext cx="566670" cy="66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L1</a:t>
                </a:r>
              </a:p>
            </p:txBody>
          </p:sp>
          <p:sp>
            <p:nvSpPr>
              <p:cNvPr id="49" name="Rectangle 48"/>
              <p:cNvSpPr/>
              <p:nvPr/>
            </p:nvSpPr>
            <p:spPr>
              <a:xfrm>
                <a:off x="2378594" y="4913145"/>
                <a:ext cx="695975" cy="1403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L2</a:t>
                </a:r>
              </a:p>
            </p:txBody>
          </p:sp>
        </p:grpSp>
        <p:grpSp>
          <p:nvGrpSpPr>
            <p:cNvPr id="94" name="Group 93"/>
            <p:cNvGrpSpPr/>
            <p:nvPr/>
          </p:nvGrpSpPr>
          <p:grpSpPr>
            <a:xfrm>
              <a:off x="2166035" y="3016290"/>
              <a:ext cx="1658565" cy="1404327"/>
              <a:chOff x="2166035" y="3016290"/>
              <a:chExt cx="1658565" cy="1404327"/>
            </a:xfrm>
          </p:grpSpPr>
          <p:cxnSp>
            <p:nvCxnSpPr>
              <p:cNvPr id="86" name="Straight Connector 85"/>
              <p:cNvCxnSpPr/>
              <p:nvPr/>
            </p:nvCxnSpPr>
            <p:spPr>
              <a:xfrm flipH="1">
                <a:off x="2166035" y="3747526"/>
                <a:ext cx="13413" cy="673091"/>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2166035" y="3742881"/>
                <a:ext cx="1658565" cy="0"/>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V="1">
                <a:off x="3824600" y="3016290"/>
                <a:ext cx="0" cy="726591"/>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grpSp>
      <p:sp>
        <p:nvSpPr>
          <p:cNvPr id="45" name="Oval Callout 44"/>
          <p:cNvSpPr/>
          <p:nvPr/>
        </p:nvSpPr>
        <p:spPr>
          <a:xfrm>
            <a:off x="114510" y="1315238"/>
            <a:ext cx="2916296" cy="1379836"/>
          </a:xfrm>
          <a:prstGeom prst="wedgeEllipseCallout">
            <a:avLst>
              <a:gd name="adj1" fmla="val 101289"/>
              <a:gd name="adj2" fmla="val -9305"/>
            </a:avLst>
          </a:prstGeom>
          <a:solidFill>
            <a:schemeClr val="accent4">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n</a:t>
            </a:r>
            <a:r>
              <a:rPr lang="en-US" sz="2400" dirty="0">
                <a:solidFill>
                  <a:schemeClr val="dk1"/>
                </a:solidFill>
              </a:rPr>
              <a:t>o coherence protocol +  directory</a:t>
            </a:r>
          </a:p>
        </p:txBody>
      </p:sp>
      <p:sp>
        <p:nvSpPr>
          <p:cNvPr id="46" name="Oval Callout 45"/>
          <p:cNvSpPr/>
          <p:nvPr/>
        </p:nvSpPr>
        <p:spPr>
          <a:xfrm>
            <a:off x="5596362" y="4060594"/>
            <a:ext cx="3002790" cy="1285134"/>
          </a:xfrm>
          <a:prstGeom prst="wedgeEllipseCallout">
            <a:avLst>
              <a:gd name="adj1" fmla="val 5733"/>
              <a:gd name="adj2" fmla="val -78170"/>
            </a:avLst>
          </a:prstGeom>
          <a:solidFill>
            <a:schemeClr val="accent4">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no core-to-core communication</a:t>
            </a:r>
          </a:p>
        </p:txBody>
      </p:sp>
    </p:spTree>
    <p:extLst>
      <p:ext uri="{BB962C8B-B14F-4D97-AF65-F5344CB8AC3E}">
        <p14:creationId xmlns:p14="http://schemas.microsoft.com/office/powerpoint/2010/main" val="363976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Insights in ARC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3793791"/>
              </p:ext>
            </p:extLst>
          </p:nvPr>
        </p:nvGraphicFramePr>
        <p:xfrm>
          <a:off x="2119744" y="-180109"/>
          <a:ext cx="11236037" cy="6830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356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Catch-Fire Semantics in C++</a:t>
            </a:r>
          </a:p>
        </p:txBody>
      </p:sp>
      <p:sp>
        <p:nvSpPr>
          <p:cNvPr id="4" name="Rounded Rectangle 3"/>
          <p:cNvSpPr/>
          <p:nvPr/>
        </p:nvSpPr>
        <p:spPr>
          <a:xfrm>
            <a:off x="3510255" y="4125500"/>
            <a:ext cx="4050727" cy="1723213"/>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chemeClr val="tx1"/>
                </a:solidFill>
                <a:latin typeface="Fira Code" panose="020B0509050000020004" pitchFamily="49" charset="0"/>
                <a:ea typeface="Fira Code" panose="020B0509050000020004" pitchFamily="49" charset="0"/>
                <a:cs typeface="Consolas" pitchFamily="49" charset="0"/>
              </a:rPr>
              <a:t>x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new</a:t>
            </a:r>
            <a:r>
              <a:rPr lang="en-US" sz="2000" dirty="0">
                <a:solidFill>
                  <a:schemeClr val="tx1"/>
                </a:solidFill>
                <a:latin typeface="Fira Code" panose="020B0509050000020004" pitchFamily="49" charset="0"/>
                <a:ea typeface="Fira Code" panose="020B0509050000020004" pitchFamily="49" charset="0"/>
                <a:cs typeface="Consolas" pitchFamily="49" charset="0"/>
              </a:rPr>
              <a:t> X();</a:t>
            </a:r>
          </a:p>
          <a:p>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true</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	</a:t>
            </a:r>
          </a:p>
        </p:txBody>
      </p:sp>
      <p:sp>
        <p:nvSpPr>
          <p:cNvPr id="5" name="Rounded Rectangle 4"/>
          <p:cNvSpPr/>
          <p:nvPr/>
        </p:nvSpPr>
        <p:spPr>
          <a:xfrm>
            <a:off x="7938481" y="4125500"/>
            <a:ext cx="4050727" cy="1723213"/>
          </a:xfrm>
          <a:prstGeom prst="roundRect">
            <a:avLst>
              <a:gd name="adj" fmla="val 6587"/>
            </a:avLst>
          </a:prstGeom>
          <a:ln w="28575">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r>
              <a:rPr lang="en-US" sz="2000" b="1" dirty="0">
                <a:solidFill>
                  <a:schemeClr val="tx1"/>
                </a:solidFill>
                <a:latin typeface="Fira Code" panose="020B0509050000020004" pitchFamily="49" charset="0"/>
                <a:ea typeface="Fira Code" panose="020B0509050000020004" pitchFamily="49" charset="0"/>
                <a:cs typeface="Consolas" pitchFamily="49" charset="0"/>
              </a:rPr>
              <a:t>if</a:t>
            </a:r>
            <a:r>
              <a:rPr lang="en-US" sz="2000" dirty="0">
                <a:solidFill>
                  <a:schemeClr val="tx1"/>
                </a:solidFill>
                <a:latin typeface="Fira Code" panose="020B0509050000020004" pitchFamily="49" charset="0"/>
                <a:ea typeface="Fira Code" panose="020B0509050000020004" pitchFamily="49" charset="0"/>
                <a:cs typeface="Consolas" pitchFamily="49" charset="0"/>
              </a:rPr>
              <a:t> (</a:t>
            </a:r>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  x-&gt;</a:t>
            </a:r>
            <a:r>
              <a:rPr lang="en-US" sz="2000" dirty="0" err="1">
                <a:solidFill>
                  <a:schemeClr val="tx1"/>
                </a:solidFill>
                <a:latin typeface="Fira Code" panose="020B0509050000020004" pitchFamily="49" charset="0"/>
                <a:ea typeface="Fira Code" panose="020B0509050000020004" pitchFamily="49" charset="0"/>
                <a:cs typeface="Consolas" pitchFamily="49" charset="0"/>
              </a:rPr>
              <a:t>func</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a:t>
            </a:r>
          </a:p>
        </p:txBody>
      </p:sp>
      <p:sp>
        <p:nvSpPr>
          <p:cNvPr id="2" name="TextBox 1"/>
          <p:cNvSpPr txBox="1"/>
          <p:nvPr/>
        </p:nvSpPr>
        <p:spPr>
          <a:xfrm>
            <a:off x="6333994" y="2554151"/>
            <a:ext cx="3066603" cy="707886"/>
          </a:xfrm>
          <a:prstGeom prst="rect">
            <a:avLst/>
          </a:prstGeom>
          <a:noFill/>
        </p:spPr>
        <p:txBody>
          <a:bodyPr wrap="square" rtlCol="0">
            <a:spAutoFit/>
          </a:bodyPr>
          <a:lstStyle/>
          <a:p>
            <a:r>
              <a:rPr lang="en-US" sz="2000" dirty="0">
                <a:latin typeface="Fira Code" panose="020B0509050000020004" pitchFamily="49" charset="0"/>
                <a:ea typeface="Fira Code" panose="020B0509050000020004" pitchFamily="49" charset="0"/>
                <a:cs typeface="Consolas" pitchFamily="49" charset="0"/>
              </a:rPr>
              <a:t>X* x = NULL;</a:t>
            </a:r>
          </a:p>
          <a:p>
            <a:r>
              <a:rPr lang="en-US" sz="2000" b="1" dirty="0">
                <a:latin typeface="Fira Code" panose="020B0509050000020004" pitchFamily="49" charset="0"/>
                <a:ea typeface="Fira Code" panose="020B0509050000020004" pitchFamily="49" charset="0"/>
                <a:cs typeface="Consolas" pitchFamily="49" charset="0"/>
              </a:rPr>
              <a:t>bool</a:t>
            </a:r>
            <a:r>
              <a:rPr lang="en-US" sz="2000" dirty="0">
                <a:latin typeface="Fira Code" panose="020B0509050000020004" pitchFamily="49" charset="0"/>
                <a:ea typeface="Fira Code" panose="020B0509050000020004" pitchFamily="49" charset="0"/>
                <a:cs typeface="Consolas" pitchFamily="49" charset="0"/>
              </a:rPr>
              <a:t> done= </a:t>
            </a:r>
            <a:r>
              <a:rPr lang="en-US" sz="2000" b="1" dirty="0">
                <a:latin typeface="Fira Code" panose="020B0509050000020004" pitchFamily="49" charset="0"/>
                <a:ea typeface="Fira Code" panose="020B0509050000020004" pitchFamily="49" charset="0"/>
                <a:cs typeface="Consolas" pitchFamily="49" charset="0"/>
              </a:rPr>
              <a:t>false</a:t>
            </a:r>
            <a:r>
              <a:rPr lang="en-US" sz="2000" dirty="0">
                <a:latin typeface="Fira Code" panose="020B0509050000020004" pitchFamily="49" charset="0"/>
                <a:ea typeface="Fira Code" panose="020B0509050000020004" pitchFamily="49" charset="0"/>
                <a:cs typeface="Consolas" pitchFamily="49" charset="0"/>
              </a:rPr>
              <a:t>;</a:t>
            </a:r>
          </a:p>
        </p:txBody>
      </p:sp>
      <p:sp>
        <p:nvSpPr>
          <p:cNvPr id="6" name="TextBox 5"/>
          <p:cNvSpPr txBox="1"/>
          <p:nvPr/>
        </p:nvSpPr>
        <p:spPr>
          <a:xfrm>
            <a:off x="4530157" y="3345528"/>
            <a:ext cx="2010922" cy="461665"/>
          </a:xfrm>
          <a:prstGeom prst="rect">
            <a:avLst/>
          </a:prstGeom>
          <a:noFill/>
        </p:spPr>
        <p:txBody>
          <a:bodyPr wrap="square" rtlCol="0">
            <a:spAutoFit/>
          </a:bodyPr>
          <a:lstStyle/>
          <a:p>
            <a:r>
              <a:rPr lang="en-US" sz="2400" b="1" dirty="0"/>
              <a:t>    Thread T1</a:t>
            </a:r>
          </a:p>
        </p:txBody>
      </p:sp>
      <p:sp>
        <p:nvSpPr>
          <p:cNvPr id="7" name="TextBox 6"/>
          <p:cNvSpPr txBox="1"/>
          <p:nvPr/>
        </p:nvSpPr>
        <p:spPr>
          <a:xfrm>
            <a:off x="8958383" y="3345528"/>
            <a:ext cx="2010922" cy="461665"/>
          </a:xfrm>
          <a:prstGeom prst="rect">
            <a:avLst/>
          </a:prstGeom>
          <a:noFill/>
        </p:spPr>
        <p:txBody>
          <a:bodyPr wrap="square" rtlCol="0">
            <a:spAutoFit/>
          </a:bodyPr>
          <a:lstStyle/>
          <a:p>
            <a:r>
              <a:rPr lang="en-US" sz="2400" b="1" dirty="0"/>
              <a:t>    Thread T2</a:t>
            </a:r>
          </a:p>
        </p:txBody>
      </p:sp>
      <p:sp>
        <p:nvSpPr>
          <p:cNvPr id="11" name="Rounded Rectangle 10"/>
          <p:cNvSpPr/>
          <p:nvPr/>
        </p:nvSpPr>
        <p:spPr>
          <a:xfrm>
            <a:off x="845127" y="1603567"/>
            <a:ext cx="4849820" cy="91440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C++ treats data races as errors</a:t>
            </a:r>
          </a:p>
        </p:txBody>
      </p:sp>
      <p:cxnSp>
        <p:nvCxnSpPr>
          <p:cNvPr id="9" name="Shape 139">
            <a:extLst>
              <a:ext uri="{FF2B5EF4-FFF2-40B4-BE49-F238E27FC236}">
                <a16:creationId xmlns:a16="http://schemas.microsoft.com/office/drawing/2014/main" id="{1F0AB568-C194-4AAE-8472-6B4648F596E9}"/>
              </a:ext>
            </a:extLst>
          </p:cNvPr>
          <p:cNvCxnSpPr>
            <a:cxnSpLocks/>
          </p:cNvCxnSpPr>
          <p:nvPr/>
        </p:nvCxnSpPr>
        <p:spPr>
          <a:xfrm flipV="1">
            <a:off x="5468723" y="4670656"/>
            <a:ext cx="2572987" cy="329562"/>
          </a:xfrm>
          <a:prstGeom prst="straightConnector1">
            <a:avLst/>
          </a:prstGeom>
          <a:noFill/>
          <a:ln w="38100" cap="flat" cmpd="sng">
            <a:solidFill>
              <a:schemeClr val="bg2">
                <a:lumMod val="90000"/>
              </a:schemeClr>
            </a:solidFill>
            <a:prstDash val="dash"/>
            <a:round/>
            <a:headEnd type="triangle" w="lg" len="lg"/>
            <a:tailEnd type="triangle" w="lg" len="lg"/>
          </a:ln>
        </p:spPr>
      </p:cxnSp>
    </p:spTree>
    <p:extLst>
      <p:ext uri="{BB962C8B-B14F-4D97-AF65-F5344CB8AC3E}">
        <p14:creationId xmlns:p14="http://schemas.microsoft.com/office/powerpoint/2010/main" val="203526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866"/>
            <a:ext cx="10515600" cy="949325"/>
          </a:xfrm>
        </p:spPr>
        <p:txBody>
          <a:bodyPr/>
          <a:lstStyle/>
          <a:p>
            <a:r>
              <a:rPr lang="en-US" dirty="0"/>
              <a:t>Release Consistency</a:t>
            </a:r>
          </a:p>
        </p:txBody>
      </p:sp>
      <p:sp>
        <p:nvSpPr>
          <p:cNvPr id="5" name="Rounded Rectangle 4"/>
          <p:cNvSpPr/>
          <p:nvPr/>
        </p:nvSpPr>
        <p:spPr>
          <a:xfrm>
            <a:off x="1453768" y="3006327"/>
            <a:ext cx="4050727" cy="1666968"/>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t"/>
          <a:lstStyle/>
          <a:p>
            <a:r>
              <a:rPr lang="en-US" sz="2000" dirty="0">
                <a:solidFill>
                  <a:schemeClr val="tx1"/>
                </a:solidFill>
                <a:latin typeface="Fira Code" panose="020B0509050000020004" pitchFamily="49" charset="0"/>
                <a:ea typeface="Fira Code" panose="020B0509050000020004" pitchFamily="49" charset="0"/>
                <a:cs typeface="Consolas" pitchFamily="49" charset="0"/>
              </a:rPr>
              <a:t>X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new</a:t>
            </a:r>
            <a:r>
              <a:rPr lang="en-US" sz="2000" dirty="0">
                <a:solidFill>
                  <a:schemeClr val="tx1"/>
                </a:solidFill>
                <a:latin typeface="Fira Code" panose="020B0509050000020004" pitchFamily="49" charset="0"/>
                <a:ea typeface="Fira Code" panose="020B0509050000020004" pitchFamily="49" charset="0"/>
                <a:cs typeface="Consolas" pitchFamily="49" charset="0"/>
              </a:rPr>
              <a:t> Object();</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done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true;</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unlock(m);</a:t>
            </a:r>
          </a:p>
        </p:txBody>
      </p:sp>
      <p:sp>
        <p:nvSpPr>
          <p:cNvPr id="6" name="Rounded Rectangle 5"/>
          <p:cNvSpPr/>
          <p:nvPr/>
        </p:nvSpPr>
        <p:spPr>
          <a:xfrm>
            <a:off x="7303073" y="4659322"/>
            <a:ext cx="4050727" cy="1666968"/>
          </a:xfrm>
          <a:prstGeom prst="roundRect">
            <a:avLst>
              <a:gd name="adj" fmla="val 6587"/>
            </a:avLst>
          </a:prstGeom>
          <a:ln w="28575"/>
        </p:spPr>
        <p:style>
          <a:lnRef idx="2">
            <a:schemeClr val="accent1"/>
          </a:lnRef>
          <a:fillRef idx="1">
            <a:schemeClr val="lt1"/>
          </a:fillRef>
          <a:effectRef idx="0">
            <a:schemeClr val="accent1"/>
          </a:effectRef>
          <a:fontRef idx="minor">
            <a:schemeClr val="dk1"/>
          </a:fontRef>
        </p:style>
        <p:txBody>
          <a:bodyPr rtlCol="0" anchor="b"/>
          <a:lstStyle/>
          <a:p>
            <a:endParaRPr lang="en-US" sz="2000" b="1" dirty="0">
              <a:solidFill>
                <a:schemeClr val="tx1"/>
              </a:solidFill>
              <a:latin typeface="Fira Code" panose="020B0509050000020004" pitchFamily="49" charset="0"/>
              <a:ea typeface="Fira Code" panose="020B0509050000020004" pitchFamily="49" charset="0"/>
              <a:cs typeface="Consolas" pitchFamily="49" charset="0"/>
            </a:endParaRPr>
          </a:p>
          <a:p>
            <a:r>
              <a:rPr lang="en-US" sz="2000" dirty="0">
                <a:solidFill>
                  <a:schemeClr val="tx1"/>
                </a:solidFill>
                <a:latin typeface="Fira Code" panose="020B0509050000020004" pitchFamily="49" charset="0"/>
                <a:ea typeface="Fira Code" panose="020B0509050000020004" pitchFamily="49" charset="0"/>
                <a:cs typeface="Consolas" pitchFamily="49" charset="0"/>
              </a:rPr>
              <a:t>lock(m);</a:t>
            </a:r>
          </a:p>
          <a:p>
            <a:r>
              <a:rPr lang="en-US" sz="2000" b="1" dirty="0">
                <a:solidFill>
                  <a:schemeClr val="tx1"/>
                </a:solidFill>
                <a:latin typeface="Fira Code" panose="020B0509050000020004" pitchFamily="49" charset="0"/>
                <a:ea typeface="Fira Code" panose="020B0509050000020004" pitchFamily="49" charset="0"/>
                <a:cs typeface="Consolas" pitchFamily="49" charset="0"/>
              </a:rPr>
              <a:t>while </a:t>
            </a:r>
            <a:r>
              <a:rPr lang="en-US" sz="2000" dirty="0">
                <a:solidFill>
                  <a:schemeClr val="tx1"/>
                </a:solidFill>
                <a:latin typeface="Fira Code" panose="020B0509050000020004" pitchFamily="49" charset="0"/>
                <a:ea typeface="Fira Code" panose="020B0509050000020004" pitchFamily="49" charset="0"/>
                <a:cs typeface="Consolas" pitchFamily="49" charset="0"/>
              </a:rPr>
              <a:t>(!done) {}</a:t>
            </a:r>
            <a:r>
              <a:rPr lang="en-US" sz="2000" b="1" dirty="0">
                <a:solidFill>
                  <a:schemeClr val="tx1"/>
                </a:solidFill>
                <a:latin typeface="Fira Code" panose="020B0509050000020004" pitchFamily="49" charset="0"/>
                <a:ea typeface="Fira Code" panose="020B0509050000020004" pitchFamily="49" charset="0"/>
                <a:cs typeface="Consolas" pitchFamily="49" charset="0"/>
              </a:rPr>
              <a:t> </a:t>
            </a:r>
          </a:p>
          <a:p>
            <a:r>
              <a:rPr lang="en-US" sz="2000" dirty="0" err="1">
                <a:solidFill>
                  <a:schemeClr val="tx1"/>
                </a:solidFill>
                <a:latin typeface="Fira Code" panose="020B0509050000020004" pitchFamily="49" charset="0"/>
                <a:ea typeface="Fira Code" panose="020B0509050000020004" pitchFamily="49" charset="0"/>
                <a:cs typeface="Consolas" pitchFamily="49" charset="0"/>
              </a:rPr>
              <a:t>X.compute</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p:txBody>
      </p:sp>
      <p:grpSp>
        <p:nvGrpSpPr>
          <p:cNvPr id="7" name="Group 6"/>
          <p:cNvGrpSpPr/>
          <p:nvPr/>
        </p:nvGrpSpPr>
        <p:grpSpPr>
          <a:xfrm>
            <a:off x="343760" y="1797282"/>
            <a:ext cx="369332" cy="4407013"/>
            <a:chOff x="87869" y="1502046"/>
            <a:chExt cx="369332" cy="4407013"/>
          </a:xfrm>
        </p:grpSpPr>
        <p:cxnSp>
          <p:nvCxnSpPr>
            <p:cNvPr id="8" name="Straight Arrow Connector 7"/>
            <p:cNvCxnSpPr/>
            <p:nvPr/>
          </p:nvCxnSpPr>
          <p:spPr>
            <a:xfrm>
              <a:off x="457200" y="1502046"/>
              <a:ext cx="0" cy="4407013"/>
            </a:xfrm>
            <a:prstGeom prst="straightConnector1">
              <a:avLst/>
            </a:prstGeom>
            <a:ln w="381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34601" y="3207509"/>
              <a:ext cx="614271" cy="369332"/>
            </a:xfrm>
            <a:prstGeom prst="rect">
              <a:avLst/>
            </a:prstGeom>
            <a:noFill/>
          </p:spPr>
          <p:txBody>
            <a:bodyPr wrap="none" rtlCol="0">
              <a:spAutoFit/>
            </a:bodyPr>
            <a:lstStyle/>
            <a:p>
              <a:r>
                <a:rPr lang="en-US" dirty="0">
                  <a:solidFill>
                    <a:schemeClr val="bg1">
                      <a:lumMod val="75000"/>
                    </a:schemeClr>
                  </a:solidFill>
                </a:rPr>
                <a:t>time</a:t>
              </a:r>
            </a:p>
          </p:txBody>
        </p:sp>
      </p:grpSp>
      <p:sp>
        <p:nvSpPr>
          <p:cNvPr id="10" name="Rounded Rectangle 9"/>
          <p:cNvSpPr/>
          <p:nvPr/>
        </p:nvSpPr>
        <p:spPr>
          <a:xfrm>
            <a:off x="1453768" y="1228401"/>
            <a:ext cx="9900032" cy="12653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core’s private cache waits to write back its dirty data until a synchronization release operation</a:t>
            </a:r>
          </a:p>
        </p:txBody>
      </p:sp>
    </p:spTree>
    <p:extLst>
      <p:ext uri="{BB962C8B-B14F-4D97-AF65-F5344CB8AC3E}">
        <p14:creationId xmlns:p14="http://schemas.microsoft.com/office/powerpoint/2010/main" val="3003863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Self-Invalidation</a:t>
            </a:r>
          </a:p>
        </p:txBody>
      </p:sp>
      <p:sp>
        <p:nvSpPr>
          <p:cNvPr id="5" name="Rounded Rectangle 4"/>
          <p:cNvSpPr/>
          <p:nvPr/>
        </p:nvSpPr>
        <p:spPr>
          <a:xfrm>
            <a:off x="838200" y="2758179"/>
            <a:ext cx="10515600" cy="12653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core invalidates private cache lines that may be </a:t>
            </a:r>
            <a:r>
              <a:rPr lang="en-US" sz="2800" b="1" dirty="0">
                <a:solidFill>
                  <a:schemeClr val="tx1"/>
                </a:solidFill>
              </a:rPr>
              <a:t>out-of-date</a:t>
            </a:r>
            <a:r>
              <a:rPr lang="en-US" sz="2800" dirty="0">
                <a:solidFill>
                  <a:schemeClr val="tx1"/>
                </a:solidFill>
              </a:rPr>
              <a:t> at synchronization acquire operations</a:t>
            </a:r>
          </a:p>
        </p:txBody>
      </p:sp>
    </p:spTree>
    <p:extLst>
      <p:ext uri="{BB962C8B-B14F-4D97-AF65-F5344CB8AC3E}">
        <p14:creationId xmlns:p14="http://schemas.microsoft.com/office/powerpoint/2010/main" val="3953978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a:t>
            </a:r>
            <a:r>
              <a:rPr lang="en-US" dirty="0"/>
              <a:t>: Our Proposed Technique for Region Conflict Detection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669467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1842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r>
              <a:rPr lang="en-US" dirty="0"/>
              <a:t>Understanding how ARC Works</a:t>
            </a:r>
          </a:p>
        </p:txBody>
      </p:sp>
      <p:sp>
        <p:nvSpPr>
          <p:cNvPr id="6" name="Rounded Rectangle 5"/>
          <p:cNvSpPr/>
          <p:nvPr/>
        </p:nvSpPr>
        <p:spPr>
          <a:xfrm>
            <a:off x="2268482" y="2703415"/>
            <a:ext cx="2010922" cy="3424680"/>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68482" y="1927079"/>
            <a:ext cx="2010922" cy="461665"/>
          </a:xfrm>
          <a:prstGeom prst="rect">
            <a:avLst/>
          </a:prstGeom>
          <a:noFill/>
        </p:spPr>
        <p:txBody>
          <a:bodyPr wrap="square" rtlCol="0">
            <a:spAutoFit/>
          </a:bodyPr>
          <a:lstStyle/>
          <a:p>
            <a:pPr algn="ctr"/>
            <a:r>
              <a:rPr lang="en-US" sz="2400" b="1" dirty="0"/>
              <a:t>ARC Core</a:t>
            </a:r>
          </a:p>
        </p:txBody>
      </p:sp>
      <p:grpSp>
        <p:nvGrpSpPr>
          <p:cNvPr id="9" name="Group 8">
            <a:extLst>
              <a:ext uri="{FF2B5EF4-FFF2-40B4-BE49-F238E27FC236}">
                <a16:creationId xmlns:a16="http://schemas.microsoft.com/office/drawing/2014/main" id="{A771DA26-853B-45F0-9D12-DF507708DB8C}"/>
              </a:ext>
            </a:extLst>
          </p:cNvPr>
          <p:cNvGrpSpPr/>
          <p:nvPr/>
        </p:nvGrpSpPr>
        <p:grpSpPr>
          <a:xfrm>
            <a:off x="343760" y="1721082"/>
            <a:ext cx="369332" cy="4407013"/>
            <a:chOff x="87869" y="1502046"/>
            <a:chExt cx="369332" cy="4407013"/>
          </a:xfrm>
        </p:grpSpPr>
        <p:cxnSp>
          <p:nvCxnSpPr>
            <p:cNvPr id="10" name="Straight Arrow Connector 9">
              <a:extLst>
                <a:ext uri="{FF2B5EF4-FFF2-40B4-BE49-F238E27FC236}">
                  <a16:creationId xmlns:a16="http://schemas.microsoft.com/office/drawing/2014/main" id="{B5307DD8-ADD3-467A-A758-C9941CE13FB0}"/>
                </a:ext>
              </a:extLst>
            </p:cNvPr>
            <p:cNvCxnSpPr/>
            <p:nvPr/>
          </p:nvCxnSpPr>
          <p:spPr>
            <a:xfrm>
              <a:off x="457200" y="1502046"/>
              <a:ext cx="0" cy="4407013"/>
            </a:xfrm>
            <a:prstGeom prst="straightConnector1">
              <a:avLst/>
            </a:prstGeom>
            <a:ln w="381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16CAF2-82E0-4922-B5A9-3C4226C7E61C}"/>
                </a:ext>
              </a:extLst>
            </p:cNvPr>
            <p:cNvSpPr txBox="1"/>
            <p:nvPr/>
          </p:nvSpPr>
          <p:spPr>
            <a:xfrm rot="16200000">
              <a:off x="-34601" y="3207509"/>
              <a:ext cx="614271" cy="369332"/>
            </a:xfrm>
            <a:prstGeom prst="rect">
              <a:avLst/>
            </a:prstGeom>
            <a:noFill/>
          </p:spPr>
          <p:txBody>
            <a:bodyPr wrap="none" rtlCol="0">
              <a:spAutoFit/>
            </a:bodyPr>
            <a:lstStyle/>
            <a:p>
              <a:r>
                <a:rPr lang="en-US" dirty="0">
                  <a:solidFill>
                    <a:schemeClr val="bg1">
                      <a:lumMod val="75000"/>
                    </a:schemeClr>
                  </a:solidFill>
                </a:rPr>
                <a:t>time</a:t>
              </a:r>
            </a:p>
          </p:txBody>
        </p:sp>
      </p:grpSp>
      <p:sp>
        <p:nvSpPr>
          <p:cNvPr id="13" name="Rounded Rectangular Callout 12"/>
          <p:cNvSpPr/>
          <p:nvPr/>
        </p:nvSpPr>
        <p:spPr>
          <a:xfrm>
            <a:off x="6478959" y="2574429"/>
            <a:ext cx="3333750" cy="986421"/>
          </a:xfrm>
          <a:prstGeom prst="wedgeRoundRectCallout">
            <a:avLst>
              <a:gd name="adj1" fmla="val -72984"/>
              <a:gd name="adj2" fmla="val 382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Line is fetched</a:t>
            </a:r>
          </a:p>
          <a:p>
            <a:pPr marL="285750" indent="-285750">
              <a:buFont typeface="Arial" panose="020B0604020202020204" pitchFamily="34" charset="0"/>
              <a:buChar char="•"/>
            </a:pPr>
            <a:r>
              <a:rPr lang="en-US" sz="2000" dirty="0">
                <a:solidFill>
                  <a:schemeClr val="tx1"/>
                </a:solidFill>
              </a:rPr>
              <a:t>Check for conflicts with the LLC</a:t>
            </a:r>
          </a:p>
        </p:txBody>
      </p:sp>
      <p:sp>
        <p:nvSpPr>
          <p:cNvPr id="14" name="Rounded Rectangle 13"/>
          <p:cNvSpPr/>
          <p:nvPr/>
        </p:nvSpPr>
        <p:spPr>
          <a:xfrm>
            <a:off x="5834794" y="124920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15" name="Rectangle 14"/>
          <p:cNvSpPr/>
          <p:nvPr/>
        </p:nvSpPr>
        <p:spPr>
          <a:xfrm>
            <a:off x="2285115" y="3467671"/>
            <a:ext cx="1977656" cy="2870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private cache line</a:t>
            </a:r>
          </a:p>
        </p:txBody>
      </p:sp>
      <p:sp>
        <p:nvSpPr>
          <p:cNvPr id="16" name="Shape 15"/>
          <p:cNvSpPr/>
          <p:nvPr/>
        </p:nvSpPr>
        <p:spPr>
          <a:xfrm rot="18151913" flipV="1">
            <a:off x="4404159" y="3718714"/>
            <a:ext cx="1553270" cy="1108080"/>
          </a:xfrm>
          <a:prstGeom prst="swooshArrow">
            <a:avLst>
              <a:gd name="adj1" fmla="val 21378"/>
              <a:gd name="adj2" fmla="val 23990"/>
            </a:avLst>
          </a:prstGeom>
          <a:solidFill>
            <a:schemeClr val="bg2">
              <a:lumMod val="75000"/>
            </a:schemeClr>
          </a:solidFill>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285115" y="4447902"/>
            <a:ext cx="1977656" cy="28707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private cache line</a:t>
            </a:r>
          </a:p>
        </p:txBody>
      </p:sp>
      <p:sp>
        <p:nvSpPr>
          <p:cNvPr id="18" name="Shape 17"/>
          <p:cNvSpPr/>
          <p:nvPr/>
        </p:nvSpPr>
        <p:spPr>
          <a:xfrm rot="10387012">
            <a:off x="4329702" y="2800331"/>
            <a:ext cx="1547726" cy="932482"/>
          </a:xfrm>
          <a:prstGeom prst="swooshArrow">
            <a:avLst>
              <a:gd name="adj1" fmla="val 33132"/>
              <a:gd name="adj2" fmla="val 22413"/>
            </a:avLst>
          </a:prstGeom>
          <a:solidFill>
            <a:schemeClr val="bg2">
              <a:lumMod val="75000"/>
            </a:schemeClr>
          </a:solidFill>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sp>
      <p:sp>
        <p:nvSpPr>
          <p:cNvPr id="19" name="Rounded Rectangular Callout 18"/>
          <p:cNvSpPr/>
          <p:nvPr/>
        </p:nvSpPr>
        <p:spPr>
          <a:xfrm>
            <a:off x="6409022" y="4030319"/>
            <a:ext cx="3333750" cy="986421"/>
          </a:xfrm>
          <a:prstGeom prst="wedgeRoundRectCallout">
            <a:avLst>
              <a:gd name="adj1" fmla="val -75270"/>
              <a:gd name="adj2" fmla="val -17418"/>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Line is evicted LLC</a:t>
            </a:r>
          </a:p>
          <a:p>
            <a:pPr marL="285750" indent="-285750">
              <a:buFont typeface="Arial" panose="020B0604020202020204" pitchFamily="34" charset="0"/>
              <a:buChar char="•"/>
            </a:pPr>
            <a:r>
              <a:rPr lang="en-US" sz="2000" dirty="0">
                <a:solidFill>
                  <a:schemeClr val="tx1"/>
                </a:solidFill>
              </a:rPr>
              <a:t>Check for conflicts with the LLC</a:t>
            </a:r>
          </a:p>
        </p:txBody>
      </p:sp>
      <p:sp>
        <p:nvSpPr>
          <p:cNvPr id="20" name="Rounded Rectangle 3">
            <a:extLst>
              <a:ext uri="{FF2B5EF4-FFF2-40B4-BE49-F238E27FC236}">
                <a16:creationId xmlns:a16="http://schemas.microsoft.com/office/drawing/2014/main" id="{7F4E733E-6F47-46DB-BD9A-2D0646461467}"/>
              </a:ext>
            </a:extLst>
          </p:cNvPr>
          <p:cNvSpPr/>
          <p:nvPr/>
        </p:nvSpPr>
        <p:spPr>
          <a:xfrm>
            <a:off x="2131134" y="5566814"/>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49520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r>
              <a:rPr lang="en-US" dirty="0"/>
              <a:t>Understanding how ARC Works</a:t>
            </a:r>
          </a:p>
        </p:txBody>
      </p:sp>
      <p:sp>
        <p:nvSpPr>
          <p:cNvPr id="6" name="Rounded Rectangle 5"/>
          <p:cNvSpPr/>
          <p:nvPr/>
        </p:nvSpPr>
        <p:spPr>
          <a:xfrm>
            <a:off x="2268482" y="2703415"/>
            <a:ext cx="2010922" cy="3424680"/>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68482" y="1927079"/>
            <a:ext cx="2010922" cy="461665"/>
          </a:xfrm>
          <a:prstGeom prst="rect">
            <a:avLst/>
          </a:prstGeom>
          <a:noFill/>
        </p:spPr>
        <p:txBody>
          <a:bodyPr wrap="square" rtlCol="0">
            <a:spAutoFit/>
          </a:bodyPr>
          <a:lstStyle/>
          <a:p>
            <a:pPr algn="ctr"/>
            <a:r>
              <a:rPr lang="en-US" sz="2400" b="1" dirty="0"/>
              <a:t>ARC Core</a:t>
            </a:r>
          </a:p>
        </p:txBody>
      </p:sp>
      <p:grpSp>
        <p:nvGrpSpPr>
          <p:cNvPr id="9" name="Group 8">
            <a:extLst>
              <a:ext uri="{FF2B5EF4-FFF2-40B4-BE49-F238E27FC236}">
                <a16:creationId xmlns:a16="http://schemas.microsoft.com/office/drawing/2014/main" id="{A771DA26-853B-45F0-9D12-DF507708DB8C}"/>
              </a:ext>
            </a:extLst>
          </p:cNvPr>
          <p:cNvGrpSpPr/>
          <p:nvPr/>
        </p:nvGrpSpPr>
        <p:grpSpPr>
          <a:xfrm>
            <a:off x="343760" y="1721082"/>
            <a:ext cx="369332" cy="4407013"/>
            <a:chOff x="87869" y="1502046"/>
            <a:chExt cx="369332" cy="4407013"/>
          </a:xfrm>
        </p:grpSpPr>
        <p:cxnSp>
          <p:nvCxnSpPr>
            <p:cNvPr id="10" name="Straight Arrow Connector 9">
              <a:extLst>
                <a:ext uri="{FF2B5EF4-FFF2-40B4-BE49-F238E27FC236}">
                  <a16:creationId xmlns:a16="http://schemas.microsoft.com/office/drawing/2014/main" id="{B5307DD8-ADD3-467A-A758-C9941CE13FB0}"/>
                </a:ext>
              </a:extLst>
            </p:cNvPr>
            <p:cNvCxnSpPr/>
            <p:nvPr/>
          </p:nvCxnSpPr>
          <p:spPr>
            <a:xfrm>
              <a:off x="457200" y="1502046"/>
              <a:ext cx="0" cy="4407013"/>
            </a:xfrm>
            <a:prstGeom prst="straightConnector1">
              <a:avLst/>
            </a:prstGeom>
            <a:ln w="381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16CAF2-82E0-4922-B5A9-3C4226C7E61C}"/>
                </a:ext>
              </a:extLst>
            </p:cNvPr>
            <p:cNvSpPr txBox="1"/>
            <p:nvPr/>
          </p:nvSpPr>
          <p:spPr>
            <a:xfrm rot="16200000">
              <a:off x="-34601" y="3207509"/>
              <a:ext cx="614271" cy="369332"/>
            </a:xfrm>
            <a:prstGeom prst="rect">
              <a:avLst/>
            </a:prstGeom>
            <a:noFill/>
          </p:spPr>
          <p:txBody>
            <a:bodyPr wrap="none" rtlCol="0">
              <a:spAutoFit/>
            </a:bodyPr>
            <a:lstStyle/>
            <a:p>
              <a:r>
                <a:rPr lang="en-US" dirty="0">
                  <a:solidFill>
                    <a:schemeClr val="bg1">
                      <a:lumMod val="75000"/>
                    </a:schemeClr>
                  </a:solidFill>
                </a:rPr>
                <a:t>time</a:t>
              </a:r>
            </a:p>
          </p:txBody>
        </p:sp>
      </p:grpSp>
      <p:sp>
        <p:nvSpPr>
          <p:cNvPr id="13" name="Rounded Rectangular Callout 12"/>
          <p:cNvSpPr/>
          <p:nvPr/>
        </p:nvSpPr>
        <p:spPr>
          <a:xfrm>
            <a:off x="6478959" y="2574429"/>
            <a:ext cx="3333750" cy="986421"/>
          </a:xfrm>
          <a:prstGeom prst="wedgeRoundRectCallout">
            <a:avLst>
              <a:gd name="adj1" fmla="val -72984"/>
              <a:gd name="adj2" fmla="val 382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Line is fetched</a:t>
            </a:r>
          </a:p>
          <a:p>
            <a:pPr marL="285750" indent="-285750">
              <a:buFont typeface="Arial" panose="020B0604020202020204" pitchFamily="34" charset="0"/>
              <a:buChar char="•"/>
            </a:pPr>
            <a:r>
              <a:rPr lang="en-US" sz="2000" dirty="0">
                <a:solidFill>
                  <a:schemeClr val="tx1"/>
                </a:solidFill>
              </a:rPr>
              <a:t>Check for conflicts with the LLC</a:t>
            </a:r>
          </a:p>
        </p:txBody>
      </p:sp>
      <p:sp>
        <p:nvSpPr>
          <p:cNvPr id="14" name="Rounded Rectangle 13"/>
          <p:cNvSpPr/>
          <p:nvPr/>
        </p:nvSpPr>
        <p:spPr>
          <a:xfrm>
            <a:off x="5834794" y="124920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15" name="Rectangle 14"/>
          <p:cNvSpPr/>
          <p:nvPr/>
        </p:nvSpPr>
        <p:spPr>
          <a:xfrm>
            <a:off x="2285115" y="3467671"/>
            <a:ext cx="1977656" cy="2870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private cache line</a:t>
            </a:r>
          </a:p>
        </p:txBody>
      </p:sp>
      <p:sp>
        <p:nvSpPr>
          <p:cNvPr id="16" name="Shape 15"/>
          <p:cNvSpPr/>
          <p:nvPr/>
        </p:nvSpPr>
        <p:spPr>
          <a:xfrm rot="18151913" flipV="1">
            <a:off x="4404159" y="3718714"/>
            <a:ext cx="1553270" cy="1108080"/>
          </a:xfrm>
          <a:prstGeom prst="swooshArrow">
            <a:avLst>
              <a:gd name="adj1" fmla="val 21378"/>
              <a:gd name="adj2" fmla="val 23990"/>
            </a:avLst>
          </a:prstGeom>
          <a:solidFill>
            <a:schemeClr val="bg2">
              <a:lumMod val="75000"/>
            </a:schemeClr>
          </a:solidFill>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285115" y="4447902"/>
            <a:ext cx="1977656" cy="28707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private cache line</a:t>
            </a:r>
          </a:p>
        </p:txBody>
      </p:sp>
      <p:sp>
        <p:nvSpPr>
          <p:cNvPr id="18" name="Shape 17"/>
          <p:cNvSpPr/>
          <p:nvPr/>
        </p:nvSpPr>
        <p:spPr>
          <a:xfrm rot="10387012">
            <a:off x="4329702" y="2800331"/>
            <a:ext cx="1547726" cy="932482"/>
          </a:xfrm>
          <a:prstGeom prst="swooshArrow">
            <a:avLst>
              <a:gd name="adj1" fmla="val 33132"/>
              <a:gd name="adj2" fmla="val 22413"/>
            </a:avLst>
          </a:prstGeom>
          <a:solidFill>
            <a:schemeClr val="bg2">
              <a:lumMod val="75000"/>
            </a:schemeClr>
          </a:solidFill>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sp>
      <p:sp>
        <p:nvSpPr>
          <p:cNvPr id="19" name="Rounded Rectangular Callout 18"/>
          <p:cNvSpPr/>
          <p:nvPr/>
        </p:nvSpPr>
        <p:spPr>
          <a:xfrm>
            <a:off x="6409022" y="4030319"/>
            <a:ext cx="3333750" cy="986421"/>
          </a:xfrm>
          <a:prstGeom prst="wedgeRoundRectCallout">
            <a:avLst>
              <a:gd name="adj1" fmla="val -75270"/>
              <a:gd name="adj2" fmla="val -17418"/>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Line is evicted LLC</a:t>
            </a:r>
          </a:p>
          <a:p>
            <a:pPr marL="285750" indent="-285750">
              <a:buFont typeface="Arial" panose="020B0604020202020204" pitchFamily="34" charset="0"/>
              <a:buChar char="•"/>
            </a:pPr>
            <a:r>
              <a:rPr lang="en-US" sz="2000" dirty="0">
                <a:solidFill>
                  <a:schemeClr val="tx1"/>
                </a:solidFill>
              </a:rPr>
              <a:t>Check for conflicts with the LLC</a:t>
            </a:r>
          </a:p>
        </p:txBody>
      </p:sp>
      <p:sp>
        <p:nvSpPr>
          <p:cNvPr id="22" name="Rounded Rectangular Callout 21"/>
          <p:cNvSpPr/>
          <p:nvPr/>
        </p:nvSpPr>
        <p:spPr>
          <a:xfrm>
            <a:off x="5122385" y="5435409"/>
            <a:ext cx="3333750" cy="986421"/>
          </a:xfrm>
          <a:prstGeom prst="wedgeRoundRectCallout">
            <a:avLst>
              <a:gd name="adj1" fmla="val -96984"/>
              <a:gd name="adj2" fmla="val 19275"/>
              <a:gd name="adj3" fmla="val 166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Region boundary operations</a:t>
            </a:r>
          </a:p>
        </p:txBody>
      </p:sp>
    </p:spTree>
    <p:extLst>
      <p:ext uri="{BB962C8B-B14F-4D97-AF65-F5344CB8AC3E}">
        <p14:creationId xmlns:p14="http://schemas.microsoft.com/office/powerpoint/2010/main" val="4124070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47538"/>
            <a:ext cx="10972800" cy="1066800"/>
          </a:xfrm>
        </p:spPr>
        <p:txBody>
          <a:bodyPr>
            <a:normAutofit/>
          </a:bodyPr>
          <a:lstStyle/>
          <a:p>
            <a:r>
              <a:rPr lang="en-US" dirty="0"/>
              <a:t>Serializability of Regions</a:t>
            </a:r>
          </a:p>
        </p:txBody>
      </p:sp>
      <p:graphicFrame>
        <p:nvGraphicFramePr>
          <p:cNvPr id="5" name="Diagram 4"/>
          <p:cNvGraphicFramePr/>
          <p:nvPr>
            <p:extLst>
              <p:ext uri="{D42A27DB-BD31-4B8C-83A1-F6EECF244321}">
                <p14:modId xmlns:p14="http://schemas.microsoft.com/office/powerpoint/2010/main" val="3834382421"/>
              </p:ext>
            </p:extLst>
          </p:nvPr>
        </p:nvGraphicFramePr>
        <p:xfrm>
          <a:off x="-1072034" y="1733280"/>
          <a:ext cx="6880179" cy="3353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341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47538"/>
            <a:ext cx="10972800" cy="1066800"/>
          </a:xfrm>
        </p:spPr>
        <p:txBody>
          <a:bodyPr/>
          <a:lstStyle/>
          <a:p>
            <a:r>
              <a:rPr lang="en-US" dirty="0"/>
              <a:t>Region Boundary Operations in ARC</a:t>
            </a:r>
          </a:p>
        </p:txBody>
      </p:sp>
      <p:graphicFrame>
        <p:nvGraphicFramePr>
          <p:cNvPr id="5" name="Diagram 4"/>
          <p:cNvGraphicFramePr/>
          <p:nvPr>
            <p:extLst>
              <p:ext uri="{D42A27DB-BD31-4B8C-83A1-F6EECF244321}">
                <p14:modId xmlns:p14="http://schemas.microsoft.com/office/powerpoint/2010/main" val="3704992272"/>
              </p:ext>
            </p:extLst>
          </p:nvPr>
        </p:nvGraphicFramePr>
        <p:xfrm>
          <a:off x="-1072034" y="1733280"/>
          <a:ext cx="6880179" cy="3353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ounded Rectangle 3"/>
          <p:cNvSpPr/>
          <p:nvPr/>
        </p:nvSpPr>
        <p:spPr>
          <a:xfrm>
            <a:off x="4730272" y="1733282"/>
            <a:ext cx="7307181" cy="651932"/>
          </a:xfrm>
          <a:prstGeom prst="roundRect">
            <a:avLst/>
          </a:prstGeom>
          <a:ln w="381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600" dirty="0">
                <a:solidFill>
                  <a:schemeClr val="tx1"/>
                </a:solidFill>
              </a:rPr>
              <a:t>At a region boundary, an ARC core executes:</a:t>
            </a:r>
          </a:p>
        </p:txBody>
      </p:sp>
      <p:graphicFrame>
        <p:nvGraphicFramePr>
          <p:cNvPr id="6" name="Diagram 5"/>
          <p:cNvGraphicFramePr/>
          <p:nvPr>
            <p:extLst/>
          </p:nvPr>
        </p:nvGraphicFramePr>
        <p:xfrm>
          <a:off x="4730273" y="2629915"/>
          <a:ext cx="7307180" cy="391255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Cloud Callout 6"/>
          <p:cNvSpPr/>
          <p:nvPr/>
        </p:nvSpPr>
        <p:spPr>
          <a:xfrm>
            <a:off x="1657350" y="2228850"/>
            <a:ext cx="3028950" cy="1180964"/>
          </a:xfrm>
          <a:prstGeom prst="cloudCallout">
            <a:avLst>
              <a:gd name="adj1" fmla="val 62040"/>
              <a:gd name="adj2" fmla="val 15741"/>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provide coherence</a:t>
            </a:r>
          </a:p>
        </p:txBody>
      </p:sp>
    </p:spTree>
    <p:extLst>
      <p:ext uri="{BB962C8B-B14F-4D97-AF65-F5344CB8AC3E}">
        <p14:creationId xmlns:p14="http://schemas.microsoft.com/office/powerpoint/2010/main" val="189105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47538"/>
            <a:ext cx="10972800" cy="1066800"/>
          </a:xfrm>
        </p:spPr>
        <p:txBody>
          <a:bodyPr/>
          <a:lstStyle/>
          <a:p>
            <a:r>
              <a:rPr lang="en-US" dirty="0"/>
              <a:t>Region Boundary Operations in ARC</a:t>
            </a:r>
          </a:p>
        </p:txBody>
      </p:sp>
      <p:graphicFrame>
        <p:nvGraphicFramePr>
          <p:cNvPr id="5" name="Diagram 4"/>
          <p:cNvGraphicFramePr/>
          <p:nvPr>
            <p:extLst>
              <p:ext uri="{D42A27DB-BD31-4B8C-83A1-F6EECF244321}">
                <p14:modId xmlns:p14="http://schemas.microsoft.com/office/powerpoint/2010/main" val="607380349"/>
              </p:ext>
            </p:extLst>
          </p:nvPr>
        </p:nvGraphicFramePr>
        <p:xfrm>
          <a:off x="-1072034" y="1733280"/>
          <a:ext cx="6880179" cy="3353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ounded Rectangle 3"/>
          <p:cNvSpPr/>
          <p:nvPr/>
        </p:nvSpPr>
        <p:spPr>
          <a:xfrm>
            <a:off x="4730272" y="1733282"/>
            <a:ext cx="7307181" cy="651932"/>
          </a:xfrm>
          <a:prstGeom prst="roundRect">
            <a:avLst/>
          </a:prstGeom>
          <a:ln w="381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600" dirty="0">
                <a:solidFill>
                  <a:schemeClr val="tx1"/>
                </a:solidFill>
              </a:rPr>
              <a:t>At a region boundary, an ARC core executes:</a:t>
            </a:r>
          </a:p>
        </p:txBody>
      </p:sp>
      <p:graphicFrame>
        <p:nvGraphicFramePr>
          <p:cNvPr id="6" name="Diagram 5"/>
          <p:cNvGraphicFramePr/>
          <p:nvPr>
            <p:extLst/>
          </p:nvPr>
        </p:nvGraphicFramePr>
        <p:xfrm>
          <a:off x="4730273" y="2629915"/>
          <a:ext cx="7307180" cy="391255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Cloud Callout 6"/>
          <p:cNvSpPr/>
          <p:nvPr/>
        </p:nvSpPr>
        <p:spPr>
          <a:xfrm>
            <a:off x="1701322" y="3695700"/>
            <a:ext cx="3028950" cy="1180964"/>
          </a:xfrm>
          <a:prstGeom prst="cloudCallout">
            <a:avLst>
              <a:gd name="adj1" fmla="val 62040"/>
              <a:gd name="adj2" fmla="val 15741"/>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ensure consistency</a:t>
            </a:r>
          </a:p>
        </p:txBody>
      </p:sp>
    </p:spTree>
    <p:extLst>
      <p:ext uri="{BB962C8B-B14F-4D97-AF65-F5344CB8AC3E}">
        <p14:creationId xmlns:p14="http://schemas.microsoft.com/office/powerpoint/2010/main" val="317160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47538"/>
            <a:ext cx="10972800" cy="1066800"/>
          </a:xfrm>
        </p:spPr>
        <p:txBody>
          <a:bodyPr/>
          <a:lstStyle/>
          <a:p>
            <a:r>
              <a:rPr lang="en-US" dirty="0"/>
              <a:t>Region Boundary Operations in ARC</a:t>
            </a:r>
          </a:p>
        </p:txBody>
      </p:sp>
      <p:graphicFrame>
        <p:nvGraphicFramePr>
          <p:cNvPr id="5" name="Diagram 4"/>
          <p:cNvGraphicFramePr/>
          <p:nvPr>
            <p:extLst>
              <p:ext uri="{D42A27DB-BD31-4B8C-83A1-F6EECF244321}">
                <p14:modId xmlns:p14="http://schemas.microsoft.com/office/powerpoint/2010/main" val="2132386398"/>
              </p:ext>
            </p:extLst>
          </p:nvPr>
        </p:nvGraphicFramePr>
        <p:xfrm>
          <a:off x="-1072034" y="1733280"/>
          <a:ext cx="6880179" cy="3353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ounded Rectangle 3"/>
          <p:cNvSpPr/>
          <p:nvPr/>
        </p:nvSpPr>
        <p:spPr>
          <a:xfrm>
            <a:off x="4730272" y="1733282"/>
            <a:ext cx="7307181" cy="651932"/>
          </a:xfrm>
          <a:prstGeom prst="roundRect">
            <a:avLst/>
          </a:prstGeom>
          <a:ln w="381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600">
                <a:solidFill>
                  <a:schemeClr val="tx1"/>
                </a:solidFill>
              </a:rPr>
              <a:t>At a region boundary, an ARC core executes:</a:t>
            </a:r>
            <a:endParaRPr lang="en-US" sz="2600" dirty="0">
              <a:solidFill>
                <a:schemeClr val="tx1"/>
              </a:solidFill>
            </a:endParaRPr>
          </a:p>
        </p:txBody>
      </p:sp>
      <p:graphicFrame>
        <p:nvGraphicFramePr>
          <p:cNvPr id="6" name="Diagram 5"/>
          <p:cNvGraphicFramePr/>
          <p:nvPr>
            <p:extLst/>
          </p:nvPr>
        </p:nvGraphicFramePr>
        <p:xfrm>
          <a:off x="4730273" y="2629915"/>
          <a:ext cx="7307180" cy="391255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Cloud Callout 6"/>
          <p:cNvSpPr/>
          <p:nvPr/>
        </p:nvSpPr>
        <p:spPr>
          <a:xfrm>
            <a:off x="1701322" y="4860526"/>
            <a:ext cx="3028950" cy="1180964"/>
          </a:xfrm>
          <a:prstGeom prst="cloudCallout">
            <a:avLst>
              <a:gd name="adj1" fmla="val 62040"/>
              <a:gd name="adj2" fmla="val 15741"/>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provide coherence</a:t>
            </a:r>
          </a:p>
        </p:txBody>
      </p:sp>
    </p:spTree>
    <p:extLst>
      <p:ext uri="{BB962C8B-B14F-4D97-AF65-F5344CB8AC3E}">
        <p14:creationId xmlns:p14="http://schemas.microsoft.com/office/powerpoint/2010/main" val="165977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ARC: Practical Architecture Support for Region Conflict Exceptions</a:t>
            </a:r>
          </a:p>
        </p:txBody>
      </p:sp>
      <p:sp>
        <p:nvSpPr>
          <p:cNvPr id="6" name="Text Placeholder 5"/>
          <p:cNvSpPr>
            <a:spLocks noGrp="1"/>
          </p:cNvSpPr>
          <p:nvPr>
            <p:ph type="body" idx="1"/>
          </p:nvPr>
        </p:nvSpPr>
        <p:spPr/>
        <p:txBody>
          <a:bodyPr/>
          <a:lstStyle/>
          <a:p>
            <a:r>
              <a:rPr lang="en-US" dirty="0"/>
              <a:t>Design Overview</a:t>
            </a:r>
          </a:p>
          <a:p>
            <a:pPr marL="342900" indent="-342900">
              <a:buFont typeface="Arial" panose="020B0604020202020204" pitchFamily="34" charset="0"/>
              <a:buChar char="•"/>
            </a:pPr>
            <a:r>
              <a:rPr lang="en-US" sz="3200" dirty="0"/>
              <a:t>Architectural Modifications</a:t>
            </a:r>
          </a:p>
          <a:p>
            <a:r>
              <a:rPr lang="en-US" dirty="0"/>
              <a:t>Example Executions with ARC</a:t>
            </a:r>
          </a:p>
        </p:txBody>
      </p:sp>
    </p:spTree>
    <p:extLst>
      <p:ext uri="{BB962C8B-B14F-4D97-AF65-F5344CB8AC3E}">
        <p14:creationId xmlns:p14="http://schemas.microsoft.com/office/powerpoint/2010/main" val="16087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Catch-Fire Semantics in C++</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21773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5340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Detecting Sound and Precise Conflicts</a:t>
            </a:r>
          </a:p>
        </p:txBody>
      </p:sp>
      <p:grpSp>
        <p:nvGrpSpPr>
          <p:cNvPr id="17" name="Group 16"/>
          <p:cNvGrpSpPr/>
          <p:nvPr/>
        </p:nvGrpSpPr>
        <p:grpSpPr>
          <a:xfrm>
            <a:off x="1015350" y="2510986"/>
            <a:ext cx="6095496" cy="1698910"/>
            <a:chOff x="1067304" y="1892364"/>
            <a:chExt cx="6256457" cy="1903926"/>
          </a:xfrm>
        </p:grpSpPr>
        <p:sp>
          <p:nvSpPr>
            <p:cNvPr id="8" name="Striped Right Arrow 7"/>
            <p:cNvSpPr/>
            <p:nvPr/>
          </p:nvSpPr>
          <p:spPr>
            <a:xfrm rot="16200000">
              <a:off x="2797154" y="2584795"/>
              <a:ext cx="684624" cy="5297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67304" y="3263805"/>
              <a:ext cx="6256457" cy="53248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2563124" y="3263805"/>
              <a:ext cx="1079389" cy="5324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Byte offset </a:t>
              </a:r>
              <a:r>
                <a:rPr lang="en-US" sz="1600" dirty="0" err="1"/>
                <a:t>i</a:t>
              </a:r>
              <a:endParaRPr lang="en-US" sz="1600" dirty="0"/>
            </a:p>
          </p:txBody>
        </p:sp>
        <p:grpSp>
          <p:nvGrpSpPr>
            <p:cNvPr id="2" name="Group 1"/>
            <p:cNvGrpSpPr/>
            <p:nvPr/>
          </p:nvGrpSpPr>
          <p:grpSpPr>
            <a:xfrm>
              <a:off x="2684645" y="1892364"/>
              <a:ext cx="917284" cy="532909"/>
              <a:chOff x="2643080" y="1892364"/>
              <a:chExt cx="917284" cy="532909"/>
            </a:xfrm>
          </p:grpSpPr>
          <p:sp>
            <p:nvSpPr>
              <p:cNvPr id="10" name="Rectangle 9"/>
              <p:cNvSpPr/>
              <p:nvPr/>
            </p:nvSpPr>
            <p:spPr>
              <a:xfrm>
                <a:off x="2643080" y="1892788"/>
                <a:ext cx="463071" cy="5324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R</a:t>
                </a:r>
              </a:p>
            </p:txBody>
          </p:sp>
          <p:sp>
            <p:nvSpPr>
              <p:cNvPr id="11" name="Rectangle 10"/>
              <p:cNvSpPr/>
              <p:nvPr/>
            </p:nvSpPr>
            <p:spPr>
              <a:xfrm>
                <a:off x="3097293" y="1892364"/>
                <a:ext cx="463071" cy="53248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grpSp>
        <p:sp>
          <p:nvSpPr>
            <p:cNvPr id="12" name="TextBox 11"/>
            <p:cNvSpPr txBox="1"/>
            <p:nvPr/>
          </p:nvSpPr>
          <p:spPr>
            <a:xfrm>
              <a:off x="3485933" y="2521162"/>
              <a:ext cx="1419196" cy="646331"/>
            </a:xfrm>
            <a:prstGeom prst="rect">
              <a:avLst/>
            </a:prstGeom>
            <a:noFill/>
          </p:spPr>
          <p:txBody>
            <a:bodyPr wrap="square" rtlCol="0" anchor="ctr">
              <a:spAutoFit/>
            </a:bodyPr>
            <a:lstStyle/>
            <a:p>
              <a:r>
                <a:rPr lang="en-US" dirty="0"/>
                <a:t>per-byte metadata</a:t>
              </a:r>
            </a:p>
          </p:txBody>
        </p:sp>
        <p:sp>
          <p:nvSpPr>
            <p:cNvPr id="13" name="TextBox 12"/>
            <p:cNvSpPr txBox="1"/>
            <p:nvPr/>
          </p:nvSpPr>
          <p:spPr>
            <a:xfrm>
              <a:off x="3574220" y="1960755"/>
              <a:ext cx="1581780" cy="369332"/>
            </a:xfrm>
            <a:prstGeom prst="rect">
              <a:avLst/>
            </a:prstGeom>
            <a:noFill/>
          </p:spPr>
          <p:txBody>
            <a:bodyPr wrap="none" rtlCol="0" anchor="ctr">
              <a:spAutoFit/>
            </a:bodyPr>
            <a:lstStyle/>
            <a:p>
              <a:r>
                <a:rPr lang="en-US" dirty="0"/>
                <a:t>read/write bits</a:t>
              </a:r>
            </a:p>
          </p:txBody>
        </p:sp>
      </p:grpSp>
      <p:sp>
        <p:nvSpPr>
          <p:cNvPr id="16" name="TextBox 15"/>
          <p:cNvSpPr txBox="1"/>
          <p:nvPr/>
        </p:nvSpPr>
        <p:spPr>
          <a:xfrm>
            <a:off x="5936673" y="4379516"/>
            <a:ext cx="2673927" cy="461665"/>
          </a:xfrm>
          <a:prstGeom prst="rect">
            <a:avLst/>
          </a:prstGeom>
          <a:solidFill>
            <a:schemeClr val="bg1">
              <a:lumMod val="95000"/>
            </a:schemeClr>
          </a:solidFill>
        </p:spPr>
        <p:txBody>
          <a:bodyPr wrap="square" rtlCol="0">
            <a:spAutoFit/>
          </a:bodyPr>
          <a:lstStyle/>
          <a:p>
            <a:pPr algn="ctr"/>
            <a:r>
              <a:rPr lang="en-US" sz="2400" dirty="0"/>
              <a:t>Private cache line</a:t>
            </a:r>
          </a:p>
        </p:txBody>
      </p:sp>
    </p:spTree>
    <p:extLst>
      <p:ext uri="{BB962C8B-B14F-4D97-AF65-F5344CB8AC3E}">
        <p14:creationId xmlns:p14="http://schemas.microsoft.com/office/powerpoint/2010/main" val="623600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3954" y="139275"/>
            <a:ext cx="10972800" cy="861854"/>
          </a:xfrm>
        </p:spPr>
        <p:txBody>
          <a:bodyPr/>
          <a:lstStyle/>
          <a:p>
            <a:r>
              <a:rPr lang="en-US" dirty="0"/>
              <a:t>Modifications Introduced by ARC</a:t>
            </a:r>
          </a:p>
        </p:txBody>
      </p:sp>
      <p:cxnSp>
        <p:nvCxnSpPr>
          <p:cNvPr id="44" name="Straight Connector 43"/>
          <p:cNvCxnSpPr>
            <a:endCxn id="73" idx="0"/>
          </p:cNvCxnSpPr>
          <p:nvPr/>
        </p:nvCxnSpPr>
        <p:spPr>
          <a:xfrm flipH="1">
            <a:off x="9506703" y="3598503"/>
            <a:ext cx="9183" cy="686254"/>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flipV="1">
            <a:off x="6529137" y="2895478"/>
            <a:ext cx="0" cy="735109"/>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63" name="Group 62"/>
          <p:cNvGrpSpPr/>
          <p:nvPr/>
        </p:nvGrpSpPr>
        <p:grpSpPr>
          <a:xfrm>
            <a:off x="8227463" y="4276239"/>
            <a:ext cx="2550017" cy="2125015"/>
            <a:chOff x="875768" y="4423892"/>
            <a:chExt cx="2550017" cy="2125015"/>
          </a:xfrm>
        </p:grpSpPr>
        <p:grpSp>
          <p:nvGrpSpPr>
            <p:cNvPr id="64" name="Group 63"/>
            <p:cNvGrpSpPr/>
            <p:nvPr/>
          </p:nvGrpSpPr>
          <p:grpSpPr>
            <a:xfrm>
              <a:off x="875768" y="4423892"/>
              <a:ext cx="2550017" cy="2125015"/>
              <a:chOff x="875768" y="4423892"/>
              <a:chExt cx="2550017" cy="2125015"/>
            </a:xfrm>
          </p:grpSpPr>
          <p:sp>
            <p:nvSpPr>
              <p:cNvPr id="72" name="Rounded Rectangle 71"/>
              <p:cNvSpPr/>
              <p:nvPr/>
            </p:nvSpPr>
            <p:spPr>
              <a:xfrm>
                <a:off x="875768" y="4423892"/>
                <a:ext cx="2550017" cy="2125015"/>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1754578" y="4432410"/>
                <a:ext cx="800860" cy="369332"/>
              </a:xfrm>
              <a:prstGeom prst="rect">
                <a:avLst/>
              </a:prstGeom>
              <a:noFill/>
            </p:spPr>
            <p:txBody>
              <a:bodyPr wrap="none" rtlCol="0">
                <a:spAutoFit/>
              </a:bodyPr>
              <a:lstStyle/>
              <a:p>
                <a:r>
                  <a:rPr lang="en-US" b="1" dirty="0"/>
                  <a:t>Core n</a:t>
                </a:r>
              </a:p>
            </p:txBody>
          </p:sp>
        </p:grpSp>
        <p:sp>
          <p:nvSpPr>
            <p:cNvPr id="65" name="Snip and Round Single Corner Rectangle 64"/>
            <p:cNvSpPr/>
            <p:nvPr/>
          </p:nvSpPr>
          <p:spPr>
            <a:xfrm>
              <a:off x="1062512" y="4939049"/>
              <a:ext cx="1056068" cy="528034"/>
            </a:xfrm>
            <a:prstGeom prst="snip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dirty="0">
                  <a:solidFill>
                    <a:schemeClr val="tx1"/>
                  </a:solidFill>
                </a:rPr>
                <a:t>Controller</a:t>
              </a:r>
            </a:p>
          </p:txBody>
        </p:sp>
        <p:grpSp>
          <p:nvGrpSpPr>
            <p:cNvPr id="66" name="Group 65"/>
            <p:cNvGrpSpPr/>
            <p:nvPr/>
          </p:nvGrpSpPr>
          <p:grpSpPr>
            <a:xfrm>
              <a:off x="1201313" y="5647240"/>
              <a:ext cx="778466" cy="669702"/>
              <a:chOff x="1208559" y="2513811"/>
              <a:chExt cx="778466" cy="669702"/>
            </a:xfrm>
          </p:grpSpPr>
          <p:sp>
            <p:nvSpPr>
              <p:cNvPr id="70" name="Rectangle 69"/>
              <p:cNvSpPr/>
              <p:nvPr/>
            </p:nvSpPr>
            <p:spPr>
              <a:xfrm>
                <a:off x="1208559" y="2513811"/>
                <a:ext cx="566670" cy="66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L1</a:t>
                </a:r>
              </a:p>
            </p:txBody>
          </p:sp>
          <p:sp>
            <p:nvSpPr>
              <p:cNvPr id="71" name="Rectangle 70"/>
              <p:cNvSpPr/>
              <p:nvPr/>
            </p:nvSpPr>
            <p:spPr>
              <a:xfrm>
                <a:off x="1777326" y="2513811"/>
                <a:ext cx="209699" cy="669702"/>
              </a:xfrm>
              <a:prstGeom prst="rect">
                <a:avLst/>
              </a:prstGeom>
              <a:solidFill>
                <a:schemeClr val="bg1">
                  <a:lumMod val="65000"/>
                </a:schemeClr>
              </a:solidFill>
              <a:ln w="12700">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solidFill>
                    <a:schemeClr val="tx1"/>
                  </a:solidFill>
                </a:endParaRPr>
              </a:p>
            </p:txBody>
          </p:sp>
        </p:grpSp>
        <p:grpSp>
          <p:nvGrpSpPr>
            <p:cNvPr id="67" name="Group 66"/>
            <p:cNvGrpSpPr/>
            <p:nvPr/>
          </p:nvGrpSpPr>
          <p:grpSpPr>
            <a:xfrm>
              <a:off x="2378594" y="4913145"/>
              <a:ext cx="911439" cy="1403797"/>
              <a:chOff x="549489" y="2089964"/>
              <a:chExt cx="1163755" cy="1403797"/>
            </a:xfrm>
          </p:grpSpPr>
          <p:sp>
            <p:nvSpPr>
              <p:cNvPr id="68" name="Rectangle 67"/>
              <p:cNvSpPr/>
              <p:nvPr/>
            </p:nvSpPr>
            <p:spPr>
              <a:xfrm>
                <a:off x="549489" y="2089964"/>
                <a:ext cx="888643" cy="1403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L2</a:t>
                </a:r>
              </a:p>
            </p:txBody>
          </p:sp>
          <p:sp>
            <p:nvSpPr>
              <p:cNvPr id="69" name="Rectangle 68"/>
              <p:cNvSpPr/>
              <p:nvPr/>
            </p:nvSpPr>
            <p:spPr>
              <a:xfrm>
                <a:off x="1448139" y="2089964"/>
                <a:ext cx="265105" cy="1403797"/>
              </a:xfrm>
              <a:prstGeom prst="rect">
                <a:avLst/>
              </a:prstGeom>
              <a:solidFill>
                <a:schemeClr val="bg1">
                  <a:lumMod val="65000"/>
                </a:schemeClr>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solidFill>
                    <a:schemeClr val="tx1"/>
                  </a:solidFill>
                </a:endParaRPr>
              </a:p>
            </p:txBody>
          </p:sp>
        </p:grpSp>
      </p:grpSp>
      <p:grpSp>
        <p:nvGrpSpPr>
          <p:cNvPr id="6" name="Group 5"/>
          <p:cNvGrpSpPr/>
          <p:nvPr/>
        </p:nvGrpSpPr>
        <p:grpSpPr>
          <a:xfrm>
            <a:off x="7110223" y="5184246"/>
            <a:ext cx="682579" cy="270368"/>
            <a:chOff x="7059112" y="5197644"/>
            <a:chExt cx="659619" cy="315584"/>
          </a:xfrm>
        </p:grpSpPr>
        <p:sp>
          <p:nvSpPr>
            <p:cNvPr id="41" name="Oval 40"/>
            <p:cNvSpPr/>
            <p:nvPr/>
          </p:nvSpPr>
          <p:spPr>
            <a:xfrm>
              <a:off x="7059112" y="5197644"/>
              <a:ext cx="277605" cy="315584"/>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sp>
        <p:sp>
          <p:nvSpPr>
            <p:cNvPr id="42" name="Oval 41"/>
            <p:cNvSpPr/>
            <p:nvPr/>
          </p:nvSpPr>
          <p:spPr>
            <a:xfrm>
              <a:off x="7441126" y="5197644"/>
              <a:ext cx="277605" cy="315584"/>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sp>
      </p:grpSp>
      <p:sp>
        <p:nvSpPr>
          <p:cNvPr id="9" name="Flowchart: Document 8"/>
          <p:cNvSpPr/>
          <p:nvPr/>
        </p:nvSpPr>
        <p:spPr>
          <a:xfrm>
            <a:off x="9515885" y="1077739"/>
            <a:ext cx="1844842" cy="2101084"/>
          </a:xfrm>
          <a:prstGeom prst="flowChartDocument">
            <a:avLst/>
          </a:prstGeom>
          <a:ln w="28575">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Main memory</a:t>
            </a:r>
            <a:endParaRPr lang="en-US" dirty="0"/>
          </a:p>
        </p:txBody>
      </p:sp>
      <p:sp>
        <p:nvSpPr>
          <p:cNvPr id="15" name="Rounded Rectangle 14"/>
          <p:cNvSpPr/>
          <p:nvPr/>
        </p:nvSpPr>
        <p:spPr>
          <a:xfrm>
            <a:off x="3193966" y="1077739"/>
            <a:ext cx="3736810" cy="1801697"/>
          </a:xfrm>
          <a:prstGeom prst="roundRect">
            <a:avLst/>
          </a:prstGeom>
          <a:ln w="28575">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ounded Rectangle 36"/>
          <p:cNvSpPr/>
          <p:nvPr/>
        </p:nvSpPr>
        <p:spPr>
          <a:xfrm>
            <a:off x="5254941" y="1611540"/>
            <a:ext cx="1440286" cy="73409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LLC</a:t>
            </a:r>
          </a:p>
        </p:txBody>
      </p:sp>
      <p:sp>
        <p:nvSpPr>
          <p:cNvPr id="13" name="Oval 12"/>
          <p:cNvSpPr/>
          <p:nvPr/>
        </p:nvSpPr>
        <p:spPr>
          <a:xfrm>
            <a:off x="3339041" y="1513569"/>
            <a:ext cx="1713622" cy="930036"/>
          </a:xfrm>
          <a:prstGeom prst="ellipse">
            <a:avLst/>
          </a:prstGeom>
          <a:ln w="762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consistency</a:t>
            </a:r>
          </a:p>
          <a:p>
            <a:pPr algn="ctr"/>
            <a:r>
              <a:rPr lang="en-US" sz="1600" dirty="0"/>
              <a:t>controller</a:t>
            </a:r>
          </a:p>
        </p:txBody>
      </p:sp>
      <p:cxnSp>
        <p:nvCxnSpPr>
          <p:cNvPr id="75" name="Straight Connector 74"/>
          <p:cNvCxnSpPr>
            <a:stCxn id="15" idx="3"/>
          </p:cNvCxnSpPr>
          <p:nvPr/>
        </p:nvCxnSpPr>
        <p:spPr>
          <a:xfrm>
            <a:off x="6930776" y="1978588"/>
            <a:ext cx="2585109" cy="7643"/>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flipH="1">
            <a:off x="6513095" y="3614545"/>
            <a:ext cx="3002790" cy="0"/>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95" name="Group 94"/>
          <p:cNvGrpSpPr/>
          <p:nvPr/>
        </p:nvGrpSpPr>
        <p:grpSpPr>
          <a:xfrm>
            <a:off x="3824600" y="2887954"/>
            <a:ext cx="2550017" cy="3539642"/>
            <a:chOff x="3824600" y="3016290"/>
            <a:chExt cx="2550017" cy="3539642"/>
          </a:xfrm>
        </p:grpSpPr>
        <p:cxnSp>
          <p:nvCxnSpPr>
            <p:cNvPr id="40" name="Straight Connector 39"/>
            <p:cNvCxnSpPr/>
            <p:nvPr/>
          </p:nvCxnSpPr>
          <p:spPr>
            <a:xfrm flipH="1">
              <a:off x="5064124" y="3016290"/>
              <a:ext cx="600" cy="1453183"/>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52" name="Group 51"/>
            <p:cNvGrpSpPr/>
            <p:nvPr/>
          </p:nvGrpSpPr>
          <p:grpSpPr>
            <a:xfrm>
              <a:off x="3824600" y="4430917"/>
              <a:ext cx="2550017" cy="2125015"/>
              <a:chOff x="875768" y="4423892"/>
              <a:chExt cx="2550017" cy="2125015"/>
            </a:xfrm>
          </p:grpSpPr>
          <p:grpSp>
            <p:nvGrpSpPr>
              <p:cNvPr id="53" name="Group 52"/>
              <p:cNvGrpSpPr/>
              <p:nvPr/>
            </p:nvGrpSpPr>
            <p:grpSpPr>
              <a:xfrm>
                <a:off x="875768" y="4423892"/>
                <a:ext cx="2550017" cy="2125015"/>
                <a:chOff x="875768" y="4423892"/>
                <a:chExt cx="2550017" cy="2125015"/>
              </a:xfrm>
            </p:grpSpPr>
            <p:sp>
              <p:nvSpPr>
                <p:cNvPr id="61" name="Rounded Rectangle 60"/>
                <p:cNvSpPr/>
                <p:nvPr/>
              </p:nvSpPr>
              <p:spPr>
                <a:xfrm>
                  <a:off x="875768" y="4423892"/>
                  <a:ext cx="2550017" cy="2125015"/>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1754578" y="4432410"/>
                  <a:ext cx="794448" cy="369332"/>
                </a:xfrm>
                <a:prstGeom prst="rect">
                  <a:avLst/>
                </a:prstGeom>
                <a:noFill/>
              </p:spPr>
              <p:txBody>
                <a:bodyPr wrap="none" rtlCol="0">
                  <a:spAutoFit/>
                </a:bodyPr>
                <a:lstStyle/>
                <a:p>
                  <a:r>
                    <a:rPr lang="en-US" b="1" dirty="0"/>
                    <a:t>Core 2</a:t>
                  </a:r>
                </a:p>
              </p:txBody>
            </p:sp>
          </p:grpSp>
          <p:sp>
            <p:nvSpPr>
              <p:cNvPr id="54" name="Snip and Round Single Corner Rectangle 53"/>
              <p:cNvSpPr/>
              <p:nvPr/>
            </p:nvSpPr>
            <p:spPr>
              <a:xfrm>
                <a:off x="1062512" y="4939049"/>
                <a:ext cx="1056068" cy="528034"/>
              </a:xfrm>
              <a:prstGeom prst="snip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dirty="0">
                    <a:solidFill>
                      <a:schemeClr val="tx1"/>
                    </a:solidFill>
                  </a:rPr>
                  <a:t>Controller</a:t>
                </a:r>
              </a:p>
            </p:txBody>
          </p:sp>
          <p:grpSp>
            <p:nvGrpSpPr>
              <p:cNvPr id="55" name="Group 54"/>
              <p:cNvGrpSpPr/>
              <p:nvPr/>
            </p:nvGrpSpPr>
            <p:grpSpPr>
              <a:xfrm>
                <a:off x="1201313" y="5647240"/>
                <a:ext cx="778466" cy="669702"/>
                <a:chOff x="1208559" y="2513811"/>
                <a:chExt cx="778466" cy="669702"/>
              </a:xfrm>
            </p:grpSpPr>
            <p:sp>
              <p:nvSpPr>
                <p:cNvPr id="59" name="Rectangle 58"/>
                <p:cNvSpPr/>
                <p:nvPr/>
              </p:nvSpPr>
              <p:spPr>
                <a:xfrm>
                  <a:off x="1208559" y="2513811"/>
                  <a:ext cx="566670" cy="66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L1</a:t>
                  </a:r>
                </a:p>
              </p:txBody>
            </p:sp>
            <p:sp>
              <p:nvSpPr>
                <p:cNvPr id="60" name="Rectangle 59"/>
                <p:cNvSpPr/>
                <p:nvPr/>
              </p:nvSpPr>
              <p:spPr>
                <a:xfrm>
                  <a:off x="1777326" y="2513811"/>
                  <a:ext cx="209699" cy="669702"/>
                </a:xfrm>
                <a:prstGeom prst="rect">
                  <a:avLst/>
                </a:prstGeom>
                <a:solidFill>
                  <a:schemeClr val="bg1">
                    <a:lumMod val="65000"/>
                  </a:schemeClr>
                </a:solidFill>
                <a:ln w="12700">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solidFill>
                      <a:schemeClr val="tx1"/>
                    </a:solidFill>
                  </a:endParaRPr>
                </a:p>
              </p:txBody>
            </p:sp>
          </p:grpSp>
          <p:grpSp>
            <p:nvGrpSpPr>
              <p:cNvPr id="56" name="Group 55"/>
              <p:cNvGrpSpPr/>
              <p:nvPr/>
            </p:nvGrpSpPr>
            <p:grpSpPr>
              <a:xfrm>
                <a:off x="2378594" y="4913145"/>
                <a:ext cx="911439" cy="1403797"/>
                <a:chOff x="549489" y="2089964"/>
                <a:chExt cx="1163755" cy="1403797"/>
              </a:xfrm>
            </p:grpSpPr>
            <p:sp>
              <p:nvSpPr>
                <p:cNvPr id="57" name="Rectangle 56"/>
                <p:cNvSpPr/>
                <p:nvPr/>
              </p:nvSpPr>
              <p:spPr>
                <a:xfrm>
                  <a:off x="549489" y="2089964"/>
                  <a:ext cx="888643" cy="1403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L2</a:t>
                  </a:r>
                </a:p>
              </p:txBody>
            </p:sp>
            <p:sp>
              <p:nvSpPr>
                <p:cNvPr id="58" name="Rectangle 57"/>
                <p:cNvSpPr/>
                <p:nvPr/>
              </p:nvSpPr>
              <p:spPr>
                <a:xfrm>
                  <a:off x="1448139" y="2089964"/>
                  <a:ext cx="265105" cy="1403797"/>
                </a:xfrm>
                <a:prstGeom prst="rect">
                  <a:avLst/>
                </a:prstGeom>
                <a:solidFill>
                  <a:schemeClr val="bg1">
                    <a:lumMod val="65000"/>
                  </a:schemeClr>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solidFill>
                      <a:schemeClr val="tx1"/>
                    </a:solidFill>
                  </a:endParaRPr>
                </a:p>
              </p:txBody>
            </p:sp>
          </p:grpSp>
        </p:grpSp>
      </p:grpSp>
      <p:grpSp>
        <p:nvGrpSpPr>
          <p:cNvPr id="51" name="Group 50"/>
          <p:cNvGrpSpPr/>
          <p:nvPr/>
        </p:nvGrpSpPr>
        <p:grpSpPr>
          <a:xfrm>
            <a:off x="875768" y="4295556"/>
            <a:ext cx="2550017" cy="2125015"/>
            <a:chOff x="875768" y="4423892"/>
            <a:chExt cx="2550017" cy="2125015"/>
          </a:xfrm>
        </p:grpSpPr>
        <p:grpSp>
          <p:nvGrpSpPr>
            <p:cNvPr id="21" name="Group 20"/>
            <p:cNvGrpSpPr/>
            <p:nvPr/>
          </p:nvGrpSpPr>
          <p:grpSpPr>
            <a:xfrm>
              <a:off x="875768" y="4423892"/>
              <a:ext cx="2550017" cy="2125015"/>
              <a:chOff x="875768" y="4423892"/>
              <a:chExt cx="2550017" cy="2125015"/>
            </a:xfrm>
          </p:grpSpPr>
          <p:sp>
            <p:nvSpPr>
              <p:cNvPr id="4" name="Rounded Rectangle 3"/>
              <p:cNvSpPr/>
              <p:nvPr/>
            </p:nvSpPr>
            <p:spPr>
              <a:xfrm>
                <a:off x="875768" y="4423892"/>
                <a:ext cx="2550017" cy="2125015"/>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54578" y="4432410"/>
                <a:ext cx="792396" cy="369332"/>
              </a:xfrm>
              <a:prstGeom prst="rect">
                <a:avLst/>
              </a:prstGeom>
              <a:noFill/>
            </p:spPr>
            <p:txBody>
              <a:bodyPr wrap="none" rtlCol="0">
                <a:spAutoFit/>
              </a:bodyPr>
              <a:lstStyle/>
              <a:p>
                <a:r>
                  <a:rPr lang="en-US" b="1" dirty="0"/>
                  <a:t>Core 1</a:t>
                </a:r>
              </a:p>
            </p:txBody>
          </p:sp>
        </p:grpSp>
        <p:sp>
          <p:nvSpPr>
            <p:cNvPr id="8" name="Snip and Round Single Corner Rectangle 7"/>
            <p:cNvSpPr/>
            <p:nvPr/>
          </p:nvSpPr>
          <p:spPr>
            <a:xfrm>
              <a:off x="1062512" y="4939049"/>
              <a:ext cx="1056068" cy="528034"/>
            </a:xfrm>
            <a:prstGeom prst="snip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dirty="0">
                  <a:solidFill>
                    <a:schemeClr val="tx1"/>
                  </a:solidFill>
                </a:rPr>
                <a:t>Controller</a:t>
              </a:r>
            </a:p>
          </p:txBody>
        </p:sp>
        <p:grpSp>
          <p:nvGrpSpPr>
            <p:cNvPr id="18" name="Group 17"/>
            <p:cNvGrpSpPr/>
            <p:nvPr/>
          </p:nvGrpSpPr>
          <p:grpSpPr>
            <a:xfrm>
              <a:off x="1201313" y="5647240"/>
              <a:ext cx="778466" cy="669702"/>
              <a:chOff x="1208559" y="2513811"/>
              <a:chExt cx="778466" cy="669702"/>
            </a:xfrm>
          </p:grpSpPr>
          <p:sp>
            <p:nvSpPr>
              <p:cNvPr id="5" name="Rectangle 4"/>
              <p:cNvSpPr/>
              <p:nvPr/>
            </p:nvSpPr>
            <p:spPr>
              <a:xfrm>
                <a:off x="1208559" y="2513811"/>
                <a:ext cx="566670" cy="66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L1</a:t>
                </a:r>
              </a:p>
            </p:txBody>
          </p:sp>
          <p:sp>
            <p:nvSpPr>
              <p:cNvPr id="48" name="Rectangle 47"/>
              <p:cNvSpPr/>
              <p:nvPr/>
            </p:nvSpPr>
            <p:spPr>
              <a:xfrm>
                <a:off x="1777326" y="2513811"/>
                <a:ext cx="209699" cy="669702"/>
              </a:xfrm>
              <a:prstGeom prst="rect">
                <a:avLst/>
              </a:prstGeom>
              <a:solidFill>
                <a:schemeClr val="bg1">
                  <a:lumMod val="65000"/>
                </a:schemeClr>
              </a:solidFill>
              <a:ln w="12700">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solidFill>
                    <a:schemeClr val="tx1"/>
                  </a:solidFill>
                </a:endParaRPr>
              </a:p>
            </p:txBody>
          </p:sp>
        </p:grpSp>
        <p:grpSp>
          <p:nvGrpSpPr>
            <p:cNvPr id="19" name="Group 18"/>
            <p:cNvGrpSpPr/>
            <p:nvPr/>
          </p:nvGrpSpPr>
          <p:grpSpPr>
            <a:xfrm>
              <a:off x="2378594" y="4913145"/>
              <a:ext cx="911439" cy="1403797"/>
              <a:chOff x="549489" y="2089964"/>
              <a:chExt cx="1163755" cy="1403797"/>
            </a:xfrm>
          </p:grpSpPr>
          <p:sp>
            <p:nvSpPr>
              <p:cNvPr id="49" name="Rectangle 48"/>
              <p:cNvSpPr/>
              <p:nvPr/>
            </p:nvSpPr>
            <p:spPr>
              <a:xfrm>
                <a:off x="549489" y="2089964"/>
                <a:ext cx="888643" cy="1403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L2</a:t>
                </a:r>
              </a:p>
            </p:txBody>
          </p:sp>
          <p:sp>
            <p:nvSpPr>
              <p:cNvPr id="50" name="Rectangle 49"/>
              <p:cNvSpPr/>
              <p:nvPr/>
            </p:nvSpPr>
            <p:spPr>
              <a:xfrm>
                <a:off x="1448139" y="2089964"/>
                <a:ext cx="265105" cy="1403797"/>
              </a:xfrm>
              <a:prstGeom prst="rect">
                <a:avLst/>
              </a:prstGeom>
              <a:solidFill>
                <a:schemeClr val="bg1">
                  <a:lumMod val="65000"/>
                </a:schemeClr>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solidFill>
                    <a:schemeClr val="tx1"/>
                  </a:solidFill>
                </a:endParaRPr>
              </a:p>
            </p:txBody>
          </p:sp>
        </p:grpSp>
      </p:grpSp>
      <p:grpSp>
        <p:nvGrpSpPr>
          <p:cNvPr id="94" name="Group 93"/>
          <p:cNvGrpSpPr/>
          <p:nvPr/>
        </p:nvGrpSpPr>
        <p:grpSpPr>
          <a:xfrm>
            <a:off x="2166035" y="2887954"/>
            <a:ext cx="1658565" cy="1404327"/>
            <a:chOff x="2166035" y="3016290"/>
            <a:chExt cx="1658565" cy="1404327"/>
          </a:xfrm>
        </p:grpSpPr>
        <p:cxnSp>
          <p:nvCxnSpPr>
            <p:cNvPr id="86" name="Straight Connector 85"/>
            <p:cNvCxnSpPr/>
            <p:nvPr/>
          </p:nvCxnSpPr>
          <p:spPr>
            <a:xfrm flipH="1">
              <a:off x="2166035" y="3747526"/>
              <a:ext cx="13413" cy="673091"/>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2166035" y="3742881"/>
              <a:ext cx="1658565" cy="0"/>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V="1">
              <a:off x="3824600" y="3016290"/>
              <a:ext cx="0" cy="726591"/>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sp>
        <p:nvSpPr>
          <p:cNvPr id="92" name="TextBox 91"/>
          <p:cNvSpPr txBox="1"/>
          <p:nvPr/>
        </p:nvSpPr>
        <p:spPr>
          <a:xfrm>
            <a:off x="4782681" y="6405538"/>
            <a:ext cx="1737014" cy="369332"/>
          </a:xfrm>
          <a:prstGeom prst="rect">
            <a:avLst/>
          </a:prstGeom>
          <a:noFill/>
        </p:spPr>
        <p:txBody>
          <a:bodyPr wrap="none" rtlCol="0">
            <a:spAutoFit/>
          </a:bodyPr>
          <a:lstStyle/>
          <a:p>
            <a:r>
              <a:rPr lang="en-US" dirty="0"/>
              <a:t>access metadata</a:t>
            </a:r>
          </a:p>
        </p:txBody>
      </p:sp>
      <p:cxnSp>
        <p:nvCxnSpPr>
          <p:cNvPr id="106" name="Straight Arrow Connector 105"/>
          <p:cNvCxnSpPr>
            <a:endCxn id="60" idx="2"/>
          </p:cNvCxnSpPr>
          <p:nvPr/>
        </p:nvCxnSpPr>
        <p:spPr>
          <a:xfrm flipH="1" flipV="1">
            <a:off x="4823762" y="6195631"/>
            <a:ext cx="240362" cy="293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651188" y="6195631"/>
            <a:ext cx="479166" cy="293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8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3027" y="206768"/>
            <a:ext cx="10972800" cy="1066800"/>
          </a:xfrm>
        </p:spPr>
        <p:txBody>
          <a:bodyPr/>
          <a:lstStyle/>
          <a:p>
            <a:r>
              <a:rPr lang="en-US" dirty="0"/>
              <a:t>Metadata Management</a:t>
            </a:r>
          </a:p>
        </p:txBody>
      </p:sp>
      <p:sp>
        <p:nvSpPr>
          <p:cNvPr id="6" name="Rectangle 5"/>
          <p:cNvSpPr/>
          <p:nvPr/>
        </p:nvSpPr>
        <p:spPr>
          <a:xfrm>
            <a:off x="1190668" y="2645009"/>
            <a:ext cx="6256457" cy="53248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2686488" y="2645009"/>
            <a:ext cx="1079389" cy="5324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offset </a:t>
            </a:r>
            <a:r>
              <a:rPr lang="en-US" dirty="0" err="1"/>
              <a:t>i</a:t>
            </a:r>
            <a:endParaRPr lang="en-US" dirty="0"/>
          </a:p>
        </p:txBody>
      </p:sp>
      <p:sp>
        <p:nvSpPr>
          <p:cNvPr id="13" name="Striped Right Arrow 12"/>
          <p:cNvSpPr/>
          <p:nvPr/>
        </p:nvSpPr>
        <p:spPr>
          <a:xfrm rot="16200000">
            <a:off x="2920518" y="1965999"/>
            <a:ext cx="684624" cy="5297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609297" y="1968637"/>
            <a:ext cx="1419196" cy="513789"/>
          </a:xfrm>
          <a:prstGeom prst="rect">
            <a:avLst/>
          </a:prstGeom>
          <a:noFill/>
        </p:spPr>
        <p:txBody>
          <a:bodyPr wrap="square" rtlCol="0">
            <a:spAutoFit/>
          </a:bodyPr>
          <a:lstStyle/>
          <a:p>
            <a:r>
              <a:rPr lang="en-US" dirty="0"/>
              <a:t>per-byte metadata</a:t>
            </a:r>
          </a:p>
        </p:txBody>
      </p:sp>
      <p:sp>
        <p:nvSpPr>
          <p:cNvPr id="9" name="Rectangle 8"/>
          <p:cNvSpPr/>
          <p:nvPr/>
        </p:nvSpPr>
        <p:spPr>
          <a:xfrm>
            <a:off x="2794154" y="1273992"/>
            <a:ext cx="463071" cy="5324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R</a:t>
            </a:r>
          </a:p>
        </p:txBody>
      </p:sp>
      <p:sp>
        <p:nvSpPr>
          <p:cNvPr id="10" name="Rectangle 9"/>
          <p:cNvSpPr/>
          <p:nvPr/>
        </p:nvSpPr>
        <p:spPr>
          <a:xfrm>
            <a:off x="3248367" y="1273568"/>
            <a:ext cx="463071" cy="53248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15" name="TextBox 14"/>
          <p:cNvSpPr txBox="1"/>
          <p:nvPr/>
        </p:nvSpPr>
        <p:spPr>
          <a:xfrm>
            <a:off x="3697584" y="1379828"/>
            <a:ext cx="1486834" cy="293593"/>
          </a:xfrm>
          <a:prstGeom prst="rect">
            <a:avLst/>
          </a:prstGeom>
          <a:noFill/>
        </p:spPr>
        <p:txBody>
          <a:bodyPr wrap="none" rtlCol="0">
            <a:spAutoFit/>
          </a:bodyPr>
          <a:lstStyle/>
          <a:p>
            <a:r>
              <a:rPr lang="en-US" dirty="0"/>
              <a:t>read/write bits</a:t>
            </a:r>
          </a:p>
        </p:txBody>
      </p:sp>
      <p:sp>
        <p:nvSpPr>
          <p:cNvPr id="30" name="Chevron 29"/>
          <p:cNvSpPr/>
          <p:nvPr/>
        </p:nvSpPr>
        <p:spPr>
          <a:xfrm>
            <a:off x="5091679" y="5277247"/>
            <a:ext cx="622659" cy="515617"/>
          </a:xfrm>
          <a:prstGeom prst="chevron">
            <a:avLst>
              <a:gd name="adj" fmla="val 70610"/>
            </a:avLst>
          </a:prstGeom>
          <a:solidFill>
            <a:schemeClr val="accent5">
              <a:lumMod val="5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Chevron 30"/>
          <p:cNvSpPr/>
          <p:nvPr/>
        </p:nvSpPr>
        <p:spPr>
          <a:xfrm>
            <a:off x="5465688" y="5277247"/>
            <a:ext cx="622659" cy="515617"/>
          </a:xfrm>
          <a:prstGeom prst="chevron">
            <a:avLst>
              <a:gd name="adj" fmla="val 70610"/>
            </a:avLst>
          </a:prstGeom>
          <a:solidFill>
            <a:schemeClr val="accent5">
              <a:lumMod val="5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Chevron 31"/>
          <p:cNvSpPr/>
          <p:nvPr/>
        </p:nvSpPr>
        <p:spPr>
          <a:xfrm>
            <a:off x="5839993" y="5277247"/>
            <a:ext cx="622659" cy="515617"/>
          </a:xfrm>
          <a:prstGeom prst="chevron">
            <a:avLst>
              <a:gd name="adj" fmla="val 70610"/>
            </a:avLst>
          </a:prstGeom>
          <a:solidFill>
            <a:schemeClr val="accent5">
              <a:lumMod val="5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Chevron 32"/>
          <p:cNvSpPr/>
          <p:nvPr/>
        </p:nvSpPr>
        <p:spPr>
          <a:xfrm>
            <a:off x="6214002" y="5277247"/>
            <a:ext cx="622659" cy="515617"/>
          </a:xfrm>
          <a:prstGeom prst="chevron">
            <a:avLst>
              <a:gd name="adj" fmla="val 70610"/>
            </a:avLst>
          </a:prstGeom>
          <a:solidFill>
            <a:schemeClr val="accent5">
              <a:lumMod val="5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Chevron 33"/>
          <p:cNvSpPr/>
          <p:nvPr/>
        </p:nvSpPr>
        <p:spPr>
          <a:xfrm>
            <a:off x="6588307" y="5277247"/>
            <a:ext cx="622659" cy="515617"/>
          </a:xfrm>
          <a:prstGeom prst="chevron">
            <a:avLst>
              <a:gd name="adj" fmla="val 70610"/>
            </a:avLst>
          </a:prstGeom>
          <a:solidFill>
            <a:schemeClr val="accent5">
              <a:lumMod val="5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Chevron 34"/>
          <p:cNvSpPr/>
          <p:nvPr/>
        </p:nvSpPr>
        <p:spPr>
          <a:xfrm>
            <a:off x="6962316" y="5277247"/>
            <a:ext cx="622659" cy="515617"/>
          </a:xfrm>
          <a:prstGeom prst="chevron">
            <a:avLst>
              <a:gd name="adj" fmla="val 70610"/>
            </a:avLst>
          </a:prstGeom>
          <a:solidFill>
            <a:schemeClr val="accent5">
              <a:lumMod val="5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Chevron 35"/>
          <p:cNvSpPr/>
          <p:nvPr/>
        </p:nvSpPr>
        <p:spPr>
          <a:xfrm>
            <a:off x="7336621" y="5277247"/>
            <a:ext cx="622659" cy="515617"/>
          </a:xfrm>
          <a:prstGeom prst="chevron">
            <a:avLst>
              <a:gd name="adj" fmla="val 70610"/>
            </a:avLst>
          </a:prstGeom>
          <a:solidFill>
            <a:schemeClr val="accent5">
              <a:lumMod val="5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TextBox 28"/>
          <p:cNvSpPr txBox="1"/>
          <p:nvPr/>
        </p:nvSpPr>
        <p:spPr>
          <a:xfrm>
            <a:off x="5907759" y="4630916"/>
            <a:ext cx="1627399" cy="646331"/>
          </a:xfrm>
          <a:prstGeom prst="rect">
            <a:avLst/>
          </a:prstGeom>
          <a:noFill/>
        </p:spPr>
        <p:txBody>
          <a:bodyPr wrap="square" rtlCol="0">
            <a:spAutoFit/>
          </a:bodyPr>
          <a:lstStyle/>
          <a:p>
            <a:r>
              <a:rPr lang="en-US" dirty="0"/>
              <a:t>evicted line + metadata</a:t>
            </a:r>
          </a:p>
        </p:txBody>
      </p:sp>
      <p:sp>
        <p:nvSpPr>
          <p:cNvPr id="21" name="Rectangle 20"/>
          <p:cNvSpPr/>
          <p:nvPr/>
        </p:nvSpPr>
        <p:spPr>
          <a:xfrm>
            <a:off x="2833594" y="3722592"/>
            <a:ext cx="1977656" cy="2743201"/>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tangle 17"/>
          <p:cNvSpPr/>
          <p:nvPr/>
        </p:nvSpPr>
        <p:spPr>
          <a:xfrm>
            <a:off x="385388" y="5387339"/>
            <a:ext cx="1977656" cy="28707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53666" y="5018007"/>
            <a:ext cx="1441100" cy="369332"/>
          </a:xfrm>
          <a:prstGeom prst="rect">
            <a:avLst/>
          </a:prstGeom>
          <a:noFill/>
        </p:spPr>
        <p:txBody>
          <a:bodyPr wrap="none" rtlCol="0">
            <a:spAutoFit/>
          </a:bodyPr>
          <a:lstStyle/>
          <a:p>
            <a:r>
              <a:rPr lang="en-US" dirty="0"/>
              <a:t>incoming line</a:t>
            </a:r>
          </a:p>
        </p:txBody>
      </p:sp>
      <p:sp>
        <p:nvSpPr>
          <p:cNvPr id="22" name="Rectangle 21"/>
          <p:cNvSpPr/>
          <p:nvPr/>
        </p:nvSpPr>
        <p:spPr>
          <a:xfrm>
            <a:off x="2833594" y="5389498"/>
            <a:ext cx="1977656" cy="287079"/>
          </a:xfrm>
          <a:prstGeom prst="rect">
            <a:avLst/>
          </a:prstGeom>
          <a:solidFill>
            <a:schemeClr val="bg2"/>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908799" y="5020447"/>
            <a:ext cx="1801006" cy="369332"/>
          </a:xfrm>
          <a:prstGeom prst="rect">
            <a:avLst/>
          </a:prstGeom>
          <a:noFill/>
        </p:spPr>
        <p:txBody>
          <a:bodyPr wrap="none" rtlCol="0">
            <a:spAutoFit/>
          </a:bodyPr>
          <a:lstStyle/>
          <a:p>
            <a:r>
              <a:rPr lang="en-US" dirty="0"/>
              <a:t>line to be evicted</a:t>
            </a:r>
          </a:p>
        </p:txBody>
      </p:sp>
      <p:sp>
        <p:nvSpPr>
          <p:cNvPr id="25" name="Rectangle 24"/>
          <p:cNvSpPr/>
          <p:nvPr/>
        </p:nvSpPr>
        <p:spPr>
          <a:xfrm>
            <a:off x="8252117" y="2082160"/>
            <a:ext cx="1977656" cy="4653517"/>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solidFill>
                <a:schemeClr val="tx1"/>
              </a:solidFill>
            </a:endParaRPr>
          </a:p>
        </p:txBody>
      </p:sp>
      <p:sp>
        <p:nvSpPr>
          <p:cNvPr id="26" name="Rectangle 25"/>
          <p:cNvSpPr/>
          <p:nvPr/>
        </p:nvSpPr>
        <p:spPr>
          <a:xfrm>
            <a:off x="8252117" y="5401166"/>
            <a:ext cx="1977656" cy="293222"/>
          </a:xfrm>
          <a:prstGeom prst="rect">
            <a:avLst/>
          </a:prstGeom>
          <a:solidFill>
            <a:schemeClr val="bg2"/>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983646" y="2095039"/>
            <a:ext cx="535788" cy="400110"/>
          </a:xfrm>
          <a:prstGeom prst="rect">
            <a:avLst/>
          </a:prstGeom>
          <a:noFill/>
        </p:spPr>
        <p:txBody>
          <a:bodyPr wrap="none" rtlCol="0">
            <a:spAutoFit/>
          </a:bodyPr>
          <a:lstStyle/>
          <a:p>
            <a:r>
              <a:rPr lang="en-US" sz="2000" b="1" dirty="0"/>
              <a:t>LLC</a:t>
            </a:r>
          </a:p>
        </p:txBody>
      </p:sp>
      <p:sp>
        <p:nvSpPr>
          <p:cNvPr id="5" name="TextBox 4"/>
          <p:cNvSpPr txBox="1"/>
          <p:nvPr/>
        </p:nvSpPr>
        <p:spPr>
          <a:xfrm>
            <a:off x="3083013" y="3817522"/>
            <a:ext cx="1452577" cy="369332"/>
          </a:xfrm>
          <a:prstGeom prst="rect">
            <a:avLst/>
          </a:prstGeom>
          <a:noFill/>
        </p:spPr>
        <p:txBody>
          <a:bodyPr wrap="none" rtlCol="0">
            <a:spAutoFit/>
          </a:bodyPr>
          <a:lstStyle/>
          <a:p>
            <a:r>
              <a:rPr lang="en-US" b="1" dirty="0"/>
              <a:t>Private cache</a:t>
            </a:r>
          </a:p>
        </p:txBody>
      </p:sp>
      <p:sp>
        <p:nvSpPr>
          <p:cNvPr id="40" name="TextBox 39"/>
          <p:cNvSpPr txBox="1"/>
          <p:nvPr/>
        </p:nvSpPr>
        <p:spPr>
          <a:xfrm>
            <a:off x="10251273" y="4144709"/>
            <a:ext cx="1976237" cy="646331"/>
          </a:xfrm>
          <a:prstGeom prst="rect">
            <a:avLst/>
          </a:prstGeom>
          <a:noFill/>
        </p:spPr>
        <p:txBody>
          <a:bodyPr wrap="square" rtlCol="0">
            <a:spAutoFit/>
          </a:bodyPr>
          <a:lstStyle/>
          <a:p>
            <a:r>
              <a:rPr lang="en-US" dirty="0"/>
              <a:t>line + metadata evicted to memory</a:t>
            </a:r>
          </a:p>
        </p:txBody>
      </p:sp>
      <p:sp>
        <p:nvSpPr>
          <p:cNvPr id="42" name="Shape 41"/>
          <p:cNvSpPr/>
          <p:nvPr/>
        </p:nvSpPr>
        <p:spPr>
          <a:xfrm rot="18072554" flipV="1">
            <a:off x="10421150" y="4773465"/>
            <a:ext cx="1287648" cy="996267"/>
          </a:xfrm>
          <a:prstGeom prst="swooshArrow">
            <a:avLst>
              <a:gd name="adj1" fmla="val 29630"/>
              <a:gd name="adj2" fmla="val 25000"/>
            </a:avLst>
          </a:prstGeom>
          <a:solidFill>
            <a:schemeClr val="bg2">
              <a:lumMod val="75000"/>
            </a:schemeClr>
          </a:solidFill>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63701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Information Memory (AIM)</a:t>
            </a:r>
          </a:p>
        </p:txBody>
      </p:sp>
      <p:graphicFrame>
        <p:nvGraphicFramePr>
          <p:cNvPr id="5" name="Content Placeholder 4">
            <a:extLst>
              <a:ext uri="{FF2B5EF4-FFF2-40B4-BE49-F238E27FC236}">
                <a16:creationId xmlns:a16="http://schemas.microsoft.com/office/drawing/2014/main" id="{75BAA301-4924-458C-AD44-B36265832C25}"/>
              </a:ext>
            </a:extLst>
          </p:cNvPr>
          <p:cNvGraphicFramePr>
            <a:graphicFrameLocks noGrp="1"/>
          </p:cNvGraphicFramePr>
          <p:nvPr>
            <p:ph idx="1"/>
            <p:extLst>
              <p:ext uri="{D42A27DB-BD31-4B8C-83A1-F6EECF244321}">
                <p14:modId xmlns:p14="http://schemas.microsoft.com/office/powerpoint/2010/main" val="31670011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9086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8365"/>
            <a:ext cx="10515600" cy="1152477"/>
          </a:xfrm>
        </p:spPr>
        <p:txBody>
          <a:bodyPr/>
          <a:lstStyle/>
          <a:p>
            <a:r>
              <a:rPr lang="en-US" dirty="0"/>
              <a:t>ARC Architecture with AIM Cache</a:t>
            </a:r>
          </a:p>
        </p:txBody>
      </p:sp>
      <p:cxnSp>
        <p:nvCxnSpPr>
          <p:cNvPr id="44" name="Straight Connector 43"/>
          <p:cNvCxnSpPr>
            <a:endCxn id="73" idx="0"/>
          </p:cNvCxnSpPr>
          <p:nvPr/>
        </p:nvCxnSpPr>
        <p:spPr>
          <a:xfrm flipH="1">
            <a:off x="9506703" y="3598503"/>
            <a:ext cx="9183" cy="686254"/>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flipV="1">
            <a:off x="6529137" y="2895478"/>
            <a:ext cx="0" cy="735109"/>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63" name="Group 62"/>
          <p:cNvGrpSpPr/>
          <p:nvPr/>
        </p:nvGrpSpPr>
        <p:grpSpPr>
          <a:xfrm>
            <a:off x="8227463" y="4276239"/>
            <a:ext cx="2550017" cy="2125015"/>
            <a:chOff x="875768" y="4423892"/>
            <a:chExt cx="2550017" cy="2125015"/>
          </a:xfrm>
        </p:grpSpPr>
        <p:grpSp>
          <p:nvGrpSpPr>
            <p:cNvPr id="64" name="Group 63"/>
            <p:cNvGrpSpPr/>
            <p:nvPr/>
          </p:nvGrpSpPr>
          <p:grpSpPr>
            <a:xfrm>
              <a:off x="875768" y="4423892"/>
              <a:ext cx="2550017" cy="2125015"/>
              <a:chOff x="875768" y="4423892"/>
              <a:chExt cx="2550017" cy="2125015"/>
            </a:xfrm>
          </p:grpSpPr>
          <p:sp>
            <p:nvSpPr>
              <p:cNvPr id="72" name="Rounded Rectangle 71"/>
              <p:cNvSpPr/>
              <p:nvPr/>
            </p:nvSpPr>
            <p:spPr>
              <a:xfrm>
                <a:off x="875768" y="4423892"/>
                <a:ext cx="2550017" cy="2125015"/>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1754578" y="4432410"/>
                <a:ext cx="800860" cy="369332"/>
              </a:xfrm>
              <a:prstGeom prst="rect">
                <a:avLst/>
              </a:prstGeom>
              <a:noFill/>
            </p:spPr>
            <p:txBody>
              <a:bodyPr wrap="none" rtlCol="0">
                <a:spAutoFit/>
              </a:bodyPr>
              <a:lstStyle/>
              <a:p>
                <a:r>
                  <a:rPr lang="en-US" b="1" dirty="0"/>
                  <a:t>Core n</a:t>
                </a:r>
              </a:p>
            </p:txBody>
          </p:sp>
        </p:grpSp>
        <p:sp>
          <p:nvSpPr>
            <p:cNvPr id="65" name="Snip and Round Single Corner Rectangle 64"/>
            <p:cNvSpPr/>
            <p:nvPr/>
          </p:nvSpPr>
          <p:spPr>
            <a:xfrm>
              <a:off x="1062512" y="4939049"/>
              <a:ext cx="1056068" cy="528034"/>
            </a:xfrm>
            <a:prstGeom prst="snip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dirty="0">
                  <a:solidFill>
                    <a:schemeClr val="tx1"/>
                  </a:solidFill>
                </a:rPr>
                <a:t>Controller</a:t>
              </a:r>
            </a:p>
          </p:txBody>
        </p:sp>
        <p:grpSp>
          <p:nvGrpSpPr>
            <p:cNvPr id="66" name="Group 65"/>
            <p:cNvGrpSpPr/>
            <p:nvPr/>
          </p:nvGrpSpPr>
          <p:grpSpPr>
            <a:xfrm>
              <a:off x="1201313" y="5647240"/>
              <a:ext cx="778466" cy="669702"/>
              <a:chOff x="1208559" y="2513811"/>
              <a:chExt cx="778466" cy="669702"/>
            </a:xfrm>
          </p:grpSpPr>
          <p:sp>
            <p:nvSpPr>
              <p:cNvPr id="70" name="Rectangle 69"/>
              <p:cNvSpPr/>
              <p:nvPr/>
            </p:nvSpPr>
            <p:spPr>
              <a:xfrm>
                <a:off x="1208559" y="2513811"/>
                <a:ext cx="566670" cy="66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L1</a:t>
                </a:r>
              </a:p>
            </p:txBody>
          </p:sp>
          <p:sp>
            <p:nvSpPr>
              <p:cNvPr id="71" name="Rectangle 70"/>
              <p:cNvSpPr/>
              <p:nvPr/>
            </p:nvSpPr>
            <p:spPr>
              <a:xfrm>
                <a:off x="1777326" y="2513811"/>
                <a:ext cx="209699" cy="669702"/>
              </a:xfrm>
              <a:prstGeom prst="rect">
                <a:avLst/>
              </a:prstGeom>
              <a:solidFill>
                <a:schemeClr val="bg1">
                  <a:lumMod val="65000"/>
                </a:schemeClr>
              </a:solidFill>
              <a:ln w="12700">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solidFill>
                    <a:schemeClr val="tx1"/>
                  </a:solidFill>
                </a:endParaRPr>
              </a:p>
            </p:txBody>
          </p:sp>
        </p:grpSp>
        <p:grpSp>
          <p:nvGrpSpPr>
            <p:cNvPr id="67" name="Group 66"/>
            <p:cNvGrpSpPr/>
            <p:nvPr/>
          </p:nvGrpSpPr>
          <p:grpSpPr>
            <a:xfrm>
              <a:off x="2378594" y="4913145"/>
              <a:ext cx="911439" cy="1403797"/>
              <a:chOff x="549489" y="2089964"/>
              <a:chExt cx="1163755" cy="1403797"/>
            </a:xfrm>
          </p:grpSpPr>
          <p:sp>
            <p:nvSpPr>
              <p:cNvPr id="68" name="Rectangle 67"/>
              <p:cNvSpPr/>
              <p:nvPr/>
            </p:nvSpPr>
            <p:spPr>
              <a:xfrm>
                <a:off x="549489" y="2089964"/>
                <a:ext cx="888643" cy="1403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L2</a:t>
                </a:r>
              </a:p>
            </p:txBody>
          </p:sp>
          <p:sp>
            <p:nvSpPr>
              <p:cNvPr id="69" name="Rectangle 68"/>
              <p:cNvSpPr/>
              <p:nvPr/>
            </p:nvSpPr>
            <p:spPr>
              <a:xfrm>
                <a:off x="1448139" y="2089964"/>
                <a:ext cx="265105" cy="1403797"/>
              </a:xfrm>
              <a:prstGeom prst="rect">
                <a:avLst/>
              </a:prstGeom>
              <a:solidFill>
                <a:schemeClr val="bg1">
                  <a:lumMod val="65000"/>
                </a:schemeClr>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solidFill>
                    <a:schemeClr val="tx1"/>
                  </a:solidFill>
                </a:endParaRPr>
              </a:p>
            </p:txBody>
          </p:sp>
        </p:grpSp>
      </p:grpSp>
      <p:grpSp>
        <p:nvGrpSpPr>
          <p:cNvPr id="6" name="Group 5"/>
          <p:cNvGrpSpPr/>
          <p:nvPr/>
        </p:nvGrpSpPr>
        <p:grpSpPr>
          <a:xfrm>
            <a:off x="7110223" y="5184246"/>
            <a:ext cx="682579" cy="270368"/>
            <a:chOff x="7059112" y="5197644"/>
            <a:chExt cx="659619" cy="315584"/>
          </a:xfrm>
        </p:grpSpPr>
        <p:sp>
          <p:nvSpPr>
            <p:cNvPr id="41" name="Oval 40"/>
            <p:cNvSpPr/>
            <p:nvPr/>
          </p:nvSpPr>
          <p:spPr>
            <a:xfrm>
              <a:off x="7059112" y="5197644"/>
              <a:ext cx="277605" cy="315584"/>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sp>
        <p:sp>
          <p:nvSpPr>
            <p:cNvPr id="42" name="Oval 41"/>
            <p:cNvSpPr/>
            <p:nvPr/>
          </p:nvSpPr>
          <p:spPr>
            <a:xfrm>
              <a:off x="7441126" y="5197644"/>
              <a:ext cx="277605" cy="315584"/>
            </a:xfrm>
            <a:prstGeom prst="ellipse">
              <a:avLst/>
            </a:prstGeom>
            <a:ln w="28575">
              <a:solidFill>
                <a:schemeClr val="tx1"/>
              </a:solidFill>
            </a:ln>
          </p:spPr>
          <p:style>
            <a:lnRef idx="2">
              <a:schemeClr val="accent1"/>
            </a:lnRef>
            <a:fillRef idx="1">
              <a:schemeClr val="lt1"/>
            </a:fillRef>
            <a:effectRef idx="0">
              <a:schemeClr val="accent1"/>
            </a:effectRef>
            <a:fontRef idx="minor">
              <a:schemeClr val="dk1"/>
            </a:fontRef>
          </p:style>
        </p:sp>
      </p:grpSp>
      <p:sp>
        <p:nvSpPr>
          <p:cNvPr id="9" name="Flowchart: Document 8"/>
          <p:cNvSpPr/>
          <p:nvPr/>
        </p:nvSpPr>
        <p:spPr>
          <a:xfrm>
            <a:off x="9515885" y="1385747"/>
            <a:ext cx="1844842" cy="1793076"/>
          </a:xfrm>
          <a:prstGeom prst="flowChartDocument">
            <a:avLst/>
          </a:prstGeom>
          <a:ln w="28575">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Main memory</a:t>
            </a:r>
            <a:endParaRPr lang="en-US" dirty="0"/>
          </a:p>
        </p:txBody>
      </p:sp>
      <p:sp>
        <p:nvSpPr>
          <p:cNvPr id="10" name="Rectangle 9"/>
          <p:cNvSpPr/>
          <p:nvPr/>
        </p:nvSpPr>
        <p:spPr>
          <a:xfrm>
            <a:off x="9515885" y="467706"/>
            <a:ext cx="1844842" cy="905861"/>
          </a:xfrm>
          <a:prstGeom prst="rect">
            <a:avLst/>
          </a:prstGeom>
          <a:solidFill>
            <a:schemeClr val="accent2">
              <a:lumMod val="20000"/>
              <a:lumOff val="80000"/>
            </a:schemeClr>
          </a:solidFill>
          <a:ln w="76200">
            <a:solidFill>
              <a:schemeClr val="accent2"/>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Access information buffer</a:t>
            </a:r>
          </a:p>
        </p:txBody>
      </p:sp>
      <p:sp>
        <p:nvSpPr>
          <p:cNvPr id="15" name="Rounded Rectangle 14"/>
          <p:cNvSpPr/>
          <p:nvPr/>
        </p:nvSpPr>
        <p:spPr>
          <a:xfrm>
            <a:off x="3193966" y="1077739"/>
            <a:ext cx="3736810" cy="1801697"/>
          </a:xfrm>
          <a:prstGeom prst="roundRect">
            <a:avLst/>
          </a:prstGeom>
          <a:ln w="28575">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ounded Rectangle 36"/>
          <p:cNvSpPr/>
          <p:nvPr/>
        </p:nvSpPr>
        <p:spPr>
          <a:xfrm>
            <a:off x="5241711" y="1986231"/>
            <a:ext cx="1440286" cy="73409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a:t>LLC</a:t>
            </a:r>
            <a:endParaRPr lang="en-US" sz="2800" dirty="0"/>
          </a:p>
        </p:txBody>
      </p:sp>
      <p:sp>
        <p:nvSpPr>
          <p:cNvPr id="13" name="Oval 12"/>
          <p:cNvSpPr/>
          <p:nvPr/>
        </p:nvSpPr>
        <p:spPr>
          <a:xfrm>
            <a:off x="3339041" y="1601420"/>
            <a:ext cx="1713622" cy="93003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consistency</a:t>
            </a:r>
          </a:p>
          <a:p>
            <a:pPr algn="ctr"/>
            <a:r>
              <a:rPr lang="en-US" sz="1600" dirty="0"/>
              <a:t>controller</a:t>
            </a:r>
          </a:p>
        </p:txBody>
      </p:sp>
      <p:sp>
        <p:nvSpPr>
          <p:cNvPr id="14" name="Rectangle 13"/>
          <p:cNvSpPr/>
          <p:nvPr/>
        </p:nvSpPr>
        <p:spPr>
          <a:xfrm>
            <a:off x="5294211" y="1207480"/>
            <a:ext cx="1386080" cy="608920"/>
          </a:xfrm>
          <a:prstGeom prst="rect">
            <a:avLst/>
          </a:prstGeom>
          <a:ln w="762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a:t>AIM</a:t>
            </a:r>
            <a:endParaRPr lang="en-US" sz="2000" dirty="0"/>
          </a:p>
        </p:txBody>
      </p:sp>
      <p:cxnSp>
        <p:nvCxnSpPr>
          <p:cNvPr id="75" name="Straight Connector 74"/>
          <p:cNvCxnSpPr>
            <a:stCxn id="15" idx="3"/>
          </p:cNvCxnSpPr>
          <p:nvPr/>
        </p:nvCxnSpPr>
        <p:spPr>
          <a:xfrm>
            <a:off x="6930776" y="1978588"/>
            <a:ext cx="2585109" cy="7643"/>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flipH="1">
            <a:off x="6513095" y="3614545"/>
            <a:ext cx="3002790" cy="0"/>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95" name="Group 94"/>
          <p:cNvGrpSpPr/>
          <p:nvPr/>
        </p:nvGrpSpPr>
        <p:grpSpPr>
          <a:xfrm>
            <a:off x="3824600" y="2887954"/>
            <a:ext cx="2550017" cy="3539642"/>
            <a:chOff x="3824600" y="3016290"/>
            <a:chExt cx="2550017" cy="3539642"/>
          </a:xfrm>
        </p:grpSpPr>
        <p:cxnSp>
          <p:nvCxnSpPr>
            <p:cNvPr id="40" name="Straight Connector 39"/>
            <p:cNvCxnSpPr/>
            <p:nvPr/>
          </p:nvCxnSpPr>
          <p:spPr>
            <a:xfrm flipH="1">
              <a:off x="5064124" y="3016290"/>
              <a:ext cx="600" cy="1453183"/>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52" name="Group 51"/>
            <p:cNvGrpSpPr/>
            <p:nvPr/>
          </p:nvGrpSpPr>
          <p:grpSpPr>
            <a:xfrm>
              <a:off x="3824600" y="4430917"/>
              <a:ext cx="2550017" cy="2125015"/>
              <a:chOff x="875768" y="4423892"/>
              <a:chExt cx="2550017" cy="2125015"/>
            </a:xfrm>
          </p:grpSpPr>
          <p:grpSp>
            <p:nvGrpSpPr>
              <p:cNvPr id="53" name="Group 52"/>
              <p:cNvGrpSpPr/>
              <p:nvPr/>
            </p:nvGrpSpPr>
            <p:grpSpPr>
              <a:xfrm>
                <a:off x="875768" y="4423892"/>
                <a:ext cx="2550017" cy="2125015"/>
                <a:chOff x="875768" y="4423892"/>
                <a:chExt cx="2550017" cy="2125015"/>
              </a:xfrm>
            </p:grpSpPr>
            <p:sp>
              <p:nvSpPr>
                <p:cNvPr id="61" name="Rounded Rectangle 60"/>
                <p:cNvSpPr/>
                <p:nvPr/>
              </p:nvSpPr>
              <p:spPr>
                <a:xfrm>
                  <a:off x="875768" y="4423892"/>
                  <a:ext cx="2550017" cy="2125015"/>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1754578" y="4432410"/>
                  <a:ext cx="794448" cy="369332"/>
                </a:xfrm>
                <a:prstGeom prst="rect">
                  <a:avLst/>
                </a:prstGeom>
                <a:noFill/>
              </p:spPr>
              <p:txBody>
                <a:bodyPr wrap="none" rtlCol="0">
                  <a:spAutoFit/>
                </a:bodyPr>
                <a:lstStyle/>
                <a:p>
                  <a:r>
                    <a:rPr lang="en-US" b="1" dirty="0"/>
                    <a:t>Core 2</a:t>
                  </a:r>
                </a:p>
              </p:txBody>
            </p:sp>
          </p:grpSp>
          <p:sp>
            <p:nvSpPr>
              <p:cNvPr id="54" name="Snip and Round Single Corner Rectangle 53"/>
              <p:cNvSpPr/>
              <p:nvPr/>
            </p:nvSpPr>
            <p:spPr>
              <a:xfrm>
                <a:off x="1062512" y="4939049"/>
                <a:ext cx="1056068" cy="528034"/>
              </a:xfrm>
              <a:prstGeom prst="snip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dirty="0">
                    <a:solidFill>
                      <a:schemeClr val="tx1"/>
                    </a:solidFill>
                  </a:rPr>
                  <a:t>Controller</a:t>
                </a:r>
              </a:p>
            </p:txBody>
          </p:sp>
          <p:grpSp>
            <p:nvGrpSpPr>
              <p:cNvPr id="55" name="Group 54"/>
              <p:cNvGrpSpPr/>
              <p:nvPr/>
            </p:nvGrpSpPr>
            <p:grpSpPr>
              <a:xfrm>
                <a:off x="1201313" y="5647240"/>
                <a:ext cx="778466" cy="669702"/>
                <a:chOff x="1208559" y="2513811"/>
                <a:chExt cx="778466" cy="669702"/>
              </a:xfrm>
            </p:grpSpPr>
            <p:sp>
              <p:nvSpPr>
                <p:cNvPr id="59" name="Rectangle 58"/>
                <p:cNvSpPr/>
                <p:nvPr/>
              </p:nvSpPr>
              <p:spPr>
                <a:xfrm>
                  <a:off x="1208559" y="2513811"/>
                  <a:ext cx="566670" cy="66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L1</a:t>
                  </a:r>
                </a:p>
              </p:txBody>
            </p:sp>
            <p:sp>
              <p:nvSpPr>
                <p:cNvPr id="60" name="Rectangle 59"/>
                <p:cNvSpPr/>
                <p:nvPr/>
              </p:nvSpPr>
              <p:spPr>
                <a:xfrm>
                  <a:off x="1777326" y="2513811"/>
                  <a:ext cx="209699" cy="669702"/>
                </a:xfrm>
                <a:prstGeom prst="rect">
                  <a:avLst/>
                </a:prstGeom>
                <a:solidFill>
                  <a:schemeClr val="bg1">
                    <a:lumMod val="65000"/>
                  </a:schemeClr>
                </a:solidFill>
                <a:ln w="12700">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solidFill>
                      <a:schemeClr val="tx1"/>
                    </a:solidFill>
                  </a:endParaRPr>
                </a:p>
              </p:txBody>
            </p:sp>
          </p:grpSp>
          <p:grpSp>
            <p:nvGrpSpPr>
              <p:cNvPr id="56" name="Group 55"/>
              <p:cNvGrpSpPr/>
              <p:nvPr/>
            </p:nvGrpSpPr>
            <p:grpSpPr>
              <a:xfrm>
                <a:off x="2378594" y="4913145"/>
                <a:ext cx="911439" cy="1403797"/>
                <a:chOff x="549489" y="2089964"/>
                <a:chExt cx="1163755" cy="1403797"/>
              </a:xfrm>
            </p:grpSpPr>
            <p:sp>
              <p:nvSpPr>
                <p:cNvPr id="57" name="Rectangle 56"/>
                <p:cNvSpPr/>
                <p:nvPr/>
              </p:nvSpPr>
              <p:spPr>
                <a:xfrm>
                  <a:off x="549489" y="2089964"/>
                  <a:ext cx="888643" cy="1403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L2</a:t>
                  </a:r>
                </a:p>
              </p:txBody>
            </p:sp>
            <p:sp>
              <p:nvSpPr>
                <p:cNvPr id="58" name="Rectangle 57"/>
                <p:cNvSpPr/>
                <p:nvPr/>
              </p:nvSpPr>
              <p:spPr>
                <a:xfrm>
                  <a:off x="1448139" y="2089964"/>
                  <a:ext cx="265105" cy="1403797"/>
                </a:xfrm>
                <a:prstGeom prst="rect">
                  <a:avLst/>
                </a:prstGeom>
                <a:solidFill>
                  <a:schemeClr val="bg1">
                    <a:lumMod val="65000"/>
                  </a:schemeClr>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solidFill>
                      <a:schemeClr val="tx1"/>
                    </a:solidFill>
                  </a:endParaRPr>
                </a:p>
              </p:txBody>
            </p:sp>
          </p:grpSp>
        </p:grpSp>
      </p:grpSp>
      <p:grpSp>
        <p:nvGrpSpPr>
          <p:cNvPr id="96" name="Group 95"/>
          <p:cNvGrpSpPr/>
          <p:nvPr/>
        </p:nvGrpSpPr>
        <p:grpSpPr>
          <a:xfrm>
            <a:off x="875768" y="2887954"/>
            <a:ext cx="2948832" cy="3532617"/>
            <a:chOff x="875768" y="3016290"/>
            <a:chExt cx="2948832" cy="3532617"/>
          </a:xfrm>
        </p:grpSpPr>
        <p:grpSp>
          <p:nvGrpSpPr>
            <p:cNvPr id="51" name="Group 50"/>
            <p:cNvGrpSpPr/>
            <p:nvPr/>
          </p:nvGrpSpPr>
          <p:grpSpPr>
            <a:xfrm>
              <a:off x="875768" y="4423892"/>
              <a:ext cx="2550017" cy="2125015"/>
              <a:chOff x="875768" y="4423892"/>
              <a:chExt cx="2550017" cy="2125015"/>
            </a:xfrm>
          </p:grpSpPr>
          <p:grpSp>
            <p:nvGrpSpPr>
              <p:cNvPr id="21" name="Group 20"/>
              <p:cNvGrpSpPr/>
              <p:nvPr/>
            </p:nvGrpSpPr>
            <p:grpSpPr>
              <a:xfrm>
                <a:off x="875768" y="4423892"/>
                <a:ext cx="2550017" cy="2125015"/>
                <a:chOff x="875768" y="4423892"/>
                <a:chExt cx="2550017" cy="2125015"/>
              </a:xfrm>
            </p:grpSpPr>
            <p:sp>
              <p:nvSpPr>
                <p:cNvPr id="4" name="Rounded Rectangle 3"/>
                <p:cNvSpPr/>
                <p:nvPr/>
              </p:nvSpPr>
              <p:spPr>
                <a:xfrm>
                  <a:off x="875768" y="4423892"/>
                  <a:ext cx="2550017" cy="2125015"/>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54578" y="4432410"/>
                  <a:ext cx="792396" cy="369332"/>
                </a:xfrm>
                <a:prstGeom prst="rect">
                  <a:avLst/>
                </a:prstGeom>
                <a:noFill/>
              </p:spPr>
              <p:txBody>
                <a:bodyPr wrap="none" rtlCol="0">
                  <a:spAutoFit/>
                </a:bodyPr>
                <a:lstStyle/>
                <a:p>
                  <a:r>
                    <a:rPr lang="en-US" b="1" dirty="0"/>
                    <a:t>Core 1</a:t>
                  </a:r>
                </a:p>
              </p:txBody>
            </p:sp>
          </p:grpSp>
          <p:sp>
            <p:nvSpPr>
              <p:cNvPr id="8" name="Snip and Round Single Corner Rectangle 7"/>
              <p:cNvSpPr/>
              <p:nvPr/>
            </p:nvSpPr>
            <p:spPr>
              <a:xfrm>
                <a:off x="1062512" y="4939049"/>
                <a:ext cx="1056068" cy="528034"/>
              </a:xfrm>
              <a:prstGeom prst="snip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dirty="0">
                    <a:solidFill>
                      <a:schemeClr val="tx1"/>
                    </a:solidFill>
                  </a:rPr>
                  <a:t>Controller</a:t>
                </a:r>
              </a:p>
            </p:txBody>
          </p:sp>
          <p:grpSp>
            <p:nvGrpSpPr>
              <p:cNvPr id="18" name="Group 17"/>
              <p:cNvGrpSpPr/>
              <p:nvPr/>
            </p:nvGrpSpPr>
            <p:grpSpPr>
              <a:xfrm>
                <a:off x="1201313" y="5647240"/>
                <a:ext cx="778466" cy="669702"/>
                <a:chOff x="1208559" y="2513811"/>
                <a:chExt cx="778466" cy="669702"/>
              </a:xfrm>
            </p:grpSpPr>
            <p:sp>
              <p:nvSpPr>
                <p:cNvPr id="5" name="Rectangle 4"/>
                <p:cNvSpPr/>
                <p:nvPr/>
              </p:nvSpPr>
              <p:spPr>
                <a:xfrm>
                  <a:off x="1208559" y="2513811"/>
                  <a:ext cx="566670" cy="66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L1</a:t>
                  </a:r>
                </a:p>
              </p:txBody>
            </p:sp>
            <p:sp>
              <p:nvSpPr>
                <p:cNvPr id="48" name="Rectangle 47"/>
                <p:cNvSpPr/>
                <p:nvPr/>
              </p:nvSpPr>
              <p:spPr>
                <a:xfrm>
                  <a:off x="1777326" y="2513811"/>
                  <a:ext cx="209699" cy="669702"/>
                </a:xfrm>
                <a:prstGeom prst="rect">
                  <a:avLst/>
                </a:prstGeom>
                <a:solidFill>
                  <a:schemeClr val="bg1">
                    <a:lumMod val="65000"/>
                  </a:schemeClr>
                </a:solidFill>
                <a:ln w="12700">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solidFill>
                      <a:schemeClr val="tx1"/>
                    </a:solidFill>
                  </a:endParaRPr>
                </a:p>
              </p:txBody>
            </p:sp>
          </p:grpSp>
          <p:grpSp>
            <p:nvGrpSpPr>
              <p:cNvPr id="19" name="Group 18"/>
              <p:cNvGrpSpPr/>
              <p:nvPr/>
            </p:nvGrpSpPr>
            <p:grpSpPr>
              <a:xfrm>
                <a:off x="2378594" y="4913145"/>
                <a:ext cx="911439" cy="1403797"/>
                <a:chOff x="549489" y="2089964"/>
                <a:chExt cx="1163755" cy="1403797"/>
              </a:xfrm>
            </p:grpSpPr>
            <p:sp>
              <p:nvSpPr>
                <p:cNvPr id="49" name="Rectangle 48"/>
                <p:cNvSpPr/>
                <p:nvPr/>
              </p:nvSpPr>
              <p:spPr>
                <a:xfrm>
                  <a:off x="549489" y="2089964"/>
                  <a:ext cx="888643" cy="1403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L2</a:t>
                  </a:r>
                </a:p>
              </p:txBody>
            </p:sp>
            <p:sp>
              <p:nvSpPr>
                <p:cNvPr id="50" name="Rectangle 49"/>
                <p:cNvSpPr/>
                <p:nvPr/>
              </p:nvSpPr>
              <p:spPr>
                <a:xfrm>
                  <a:off x="1448139" y="2089964"/>
                  <a:ext cx="265105" cy="1403797"/>
                </a:xfrm>
                <a:prstGeom prst="rect">
                  <a:avLst/>
                </a:prstGeom>
                <a:solidFill>
                  <a:schemeClr val="bg1">
                    <a:lumMod val="65000"/>
                  </a:schemeClr>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solidFill>
                      <a:schemeClr val="tx1"/>
                    </a:solidFill>
                  </a:endParaRPr>
                </a:p>
              </p:txBody>
            </p:sp>
          </p:grpSp>
        </p:grpSp>
        <p:grpSp>
          <p:nvGrpSpPr>
            <p:cNvPr id="94" name="Group 93"/>
            <p:cNvGrpSpPr/>
            <p:nvPr/>
          </p:nvGrpSpPr>
          <p:grpSpPr>
            <a:xfrm>
              <a:off x="2166035" y="3016290"/>
              <a:ext cx="1658565" cy="1404327"/>
              <a:chOff x="2166035" y="3016290"/>
              <a:chExt cx="1658565" cy="1404327"/>
            </a:xfrm>
          </p:grpSpPr>
          <p:cxnSp>
            <p:nvCxnSpPr>
              <p:cNvPr id="86" name="Straight Connector 85"/>
              <p:cNvCxnSpPr/>
              <p:nvPr/>
            </p:nvCxnSpPr>
            <p:spPr>
              <a:xfrm flipH="1">
                <a:off x="2166035" y="3747526"/>
                <a:ext cx="13413" cy="673091"/>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2166035" y="3742881"/>
                <a:ext cx="1658565" cy="0"/>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V="1">
                <a:off x="3824600" y="3016290"/>
                <a:ext cx="0" cy="726591"/>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grpSp>
      </p:grpSp>
      <p:sp>
        <p:nvSpPr>
          <p:cNvPr id="92" name="TextBox 91"/>
          <p:cNvSpPr txBox="1"/>
          <p:nvPr/>
        </p:nvSpPr>
        <p:spPr>
          <a:xfrm>
            <a:off x="4782681" y="6424273"/>
            <a:ext cx="1737014" cy="369332"/>
          </a:xfrm>
          <a:prstGeom prst="rect">
            <a:avLst/>
          </a:prstGeom>
          <a:noFill/>
        </p:spPr>
        <p:txBody>
          <a:bodyPr wrap="none" rtlCol="0">
            <a:spAutoFit/>
          </a:bodyPr>
          <a:lstStyle/>
          <a:p>
            <a:r>
              <a:rPr lang="en-US" dirty="0"/>
              <a:t>access metadata</a:t>
            </a:r>
          </a:p>
        </p:txBody>
      </p:sp>
      <p:cxnSp>
        <p:nvCxnSpPr>
          <p:cNvPr id="106" name="Straight Arrow Connector 105"/>
          <p:cNvCxnSpPr>
            <a:endCxn id="60" idx="2"/>
          </p:cNvCxnSpPr>
          <p:nvPr/>
        </p:nvCxnSpPr>
        <p:spPr>
          <a:xfrm flipH="1" flipV="1">
            <a:off x="4823762" y="6195631"/>
            <a:ext cx="240362" cy="293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5651188" y="6195631"/>
            <a:ext cx="479166" cy="293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70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ARC: Practical Architecture Support for Region Conflict Exceptions</a:t>
            </a:r>
          </a:p>
        </p:txBody>
      </p:sp>
      <p:sp>
        <p:nvSpPr>
          <p:cNvPr id="6" name="Text Placeholder 5"/>
          <p:cNvSpPr>
            <a:spLocks noGrp="1"/>
          </p:cNvSpPr>
          <p:nvPr>
            <p:ph type="body" idx="1"/>
          </p:nvPr>
        </p:nvSpPr>
        <p:spPr/>
        <p:txBody>
          <a:bodyPr/>
          <a:lstStyle/>
          <a:p>
            <a:r>
              <a:rPr lang="en-US" dirty="0"/>
              <a:t>Design Overview</a:t>
            </a:r>
          </a:p>
          <a:p>
            <a:r>
              <a:rPr lang="en-US" dirty="0"/>
              <a:t>Architectural Modifications</a:t>
            </a:r>
            <a:endParaRPr lang="en-US" sz="2800" dirty="0"/>
          </a:p>
          <a:p>
            <a:pPr marL="457200" indent="-457200">
              <a:buFont typeface="Arial" panose="020B0604020202020204" pitchFamily="34" charset="0"/>
              <a:buChar char="•"/>
            </a:pPr>
            <a:r>
              <a:rPr lang="en-US" sz="3200" dirty="0"/>
              <a:t>Example Executions with ARC</a:t>
            </a:r>
          </a:p>
        </p:txBody>
      </p:sp>
    </p:spTree>
    <p:extLst>
      <p:ext uri="{BB962C8B-B14F-4D97-AF65-F5344CB8AC3E}">
        <p14:creationId xmlns:p14="http://schemas.microsoft.com/office/powerpoint/2010/main" val="2935277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0" y="132933"/>
            <a:ext cx="10515600" cy="954493"/>
          </a:xfrm>
        </p:spPr>
        <p:txBody>
          <a:bodyPr/>
          <a:lstStyle/>
          <a:p>
            <a:r>
              <a:rPr lang="en-US" dirty="0"/>
              <a:t>Example Execution with ARC: No Conflict</a:t>
            </a:r>
          </a:p>
        </p:txBody>
      </p:sp>
      <p:sp>
        <p:nvSpPr>
          <p:cNvPr id="5" name="TextBox 4"/>
          <p:cNvSpPr txBox="1"/>
          <p:nvPr/>
        </p:nvSpPr>
        <p:spPr>
          <a:xfrm>
            <a:off x="2310193" y="1734378"/>
            <a:ext cx="2152656" cy="461665"/>
          </a:xfrm>
          <a:prstGeom prst="rect">
            <a:avLst/>
          </a:prstGeom>
          <a:noFill/>
        </p:spPr>
        <p:txBody>
          <a:bodyPr wrap="square" rtlCol="0">
            <a:spAutoFit/>
          </a:bodyPr>
          <a:lstStyle/>
          <a:p>
            <a:pPr algn="ctr"/>
            <a:r>
              <a:rPr lang="en-US" sz="2400" b="1" dirty="0"/>
              <a:t>Core 1</a:t>
            </a:r>
          </a:p>
        </p:txBody>
      </p:sp>
      <p:sp>
        <p:nvSpPr>
          <p:cNvPr id="4" name="Rounded Rectangle 3"/>
          <p:cNvSpPr/>
          <p:nvPr/>
        </p:nvSpPr>
        <p:spPr>
          <a:xfrm>
            <a:off x="2243712" y="2381680"/>
            <a:ext cx="2285618" cy="261721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ounded Rectangle 3">
            <a:extLst>
              <a:ext uri="{FF2B5EF4-FFF2-40B4-BE49-F238E27FC236}">
                <a16:creationId xmlns:a16="http://schemas.microsoft.com/office/drawing/2014/main" id="{E742705B-C1E2-4838-B59D-3FE26BC0A4C1}"/>
              </a:ext>
            </a:extLst>
          </p:cNvPr>
          <p:cNvSpPr/>
          <p:nvPr/>
        </p:nvSpPr>
        <p:spPr>
          <a:xfrm>
            <a:off x="2243712" y="4737168"/>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54" name="Group 53"/>
          <p:cNvGrpSpPr/>
          <p:nvPr/>
        </p:nvGrpSpPr>
        <p:grpSpPr>
          <a:xfrm>
            <a:off x="423188" y="2591838"/>
            <a:ext cx="1375546" cy="532910"/>
            <a:chOff x="423188" y="2591838"/>
            <a:chExt cx="1375546" cy="532910"/>
          </a:xfrm>
        </p:grpSpPr>
        <p:sp>
          <p:nvSpPr>
            <p:cNvPr id="24" name="Rectangle 23"/>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grpSp>
          <p:nvGrpSpPr>
            <p:cNvPr id="3" name="Group 2"/>
            <p:cNvGrpSpPr/>
            <p:nvPr/>
          </p:nvGrpSpPr>
          <p:grpSpPr>
            <a:xfrm>
              <a:off x="423188" y="2591839"/>
              <a:ext cx="917284" cy="532909"/>
              <a:chOff x="2794154" y="1273568"/>
              <a:chExt cx="917284" cy="532909"/>
            </a:xfrm>
          </p:grpSpPr>
          <p:sp>
            <p:nvSpPr>
              <p:cNvPr id="19" name="Rectangle 18"/>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20" name="Rectangle 19"/>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grpSp>
      <p:sp>
        <p:nvSpPr>
          <p:cNvPr id="9" name="TextBox 8"/>
          <p:cNvSpPr txBox="1"/>
          <p:nvPr/>
        </p:nvSpPr>
        <p:spPr>
          <a:xfrm>
            <a:off x="7641063" y="1734378"/>
            <a:ext cx="2152656" cy="461665"/>
          </a:xfrm>
          <a:prstGeom prst="rect">
            <a:avLst/>
          </a:prstGeom>
          <a:noFill/>
        </p:spPr>
        <p:txBody>
          <a:bodyPr wrap="square" rtlCol="0">
            <a:spAutoFit/>
          </a:bodyPr>
          <a:lstStyle/>
          <a:p>
            <a:pPr algn="ctr"/>
            <a:r>
              <a:rPr lang="en-US" sz="2400" b="1" dirty="0"/>
              <a:t> Core 2</a:t>
            </a:r>
          </a:p>
        </p:txBody>
      </p:sp>
      <p:sp>
        <p:nvSpPr>
          <p:cNvPr id="8" name="Rounded Rectangle 7"/>
          <p:cNvSpPr/>
          <p:nvPr/>
        </p:nvSpPr>
        <p:spPr>
          <a:xfrm>
            <a:off x="7574582" y="2381680"/>
            <a:ext cx="2285618" cy="332930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grpSp>
        <p:nvGrpSpPr>
          <p:cNvPr id="55" name="Group 54"/>
          <p:cNvGrpSpPr/>
          <p:nvPr/>
        </p:nvGrpSpPr>
        <p:grpSpPr>
          <a:xfrm>
            <a:off x="10307324" y="2591413"/>
            <a:ext cx="1375546" cy="532910"/>
            <a:chOff x="423188" y="2591838"/>
            <a:chExt cx="1375546" cy="532910"/>
          </a:xfrm>
        </p:grpSpPr>
        <p:sp>
          <p:nvSpPr>
            <p:cNvPr id="56" name="Rectangle 55"/>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grpSp>
          <p:nvGrpSpPr>
            <p:cNvPr id="61" name="Group 60"/>
            <p:cNvGrpSpPr/>
            <p:nvPr/>
          </p:nvGrpSpPr>
          <p:grpSpPr>
            <a:xfrm>
              <a:off x="423188" y="2591839"/>
              <a:ext cx="917284" cy="532909"/>
              <a:chOff x="2794154" y="1273568"/>
              <a:chExt cx="917284" cy="532909"/>
            </a:xfrm>
          </p:grpSpPr>
          <p:sp>
            <p:nvSpPr>
              <p:cNvPr id="65" name="Rectangle 64"/>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66" name="Rectangle 65"/>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grpSp>
      <p:sp>
        <p:nvSpPr>
          <p:cNvPr id="69" name="Rounded Rectangle 68"/>
          <p:cNvSpPr/>
          <p:nvPr/>
        </p:nvSpPr>
        <p:spPr>
          <a:xfrm>
            <a:off x="4896436" y="132485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72" name="Rectangle 71"/>
          <p:cNvSpPr/>
          <p:nvPr/>
        </p:nvSpPr>
        <p:spPr>
          <a:xfrm>
            <a:off x="6277801" y="2722532"/>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83" name="Rectangle 82"/>
          <p:cNvSpPr/>
          <p:nvPr/>
        </p:nvSpPr>
        <p:spPr>
          <a:xfrm>
            <a:off x="5365326" y="326067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84" name="Rectangle 83"/>
          <p:cNvSpPr/>
          <p:nvPr/>
        </p:nvSpPr>
        <p:spPr>
          <a:xfrm>
            <a:off x="5819539" y="326025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75" name="Rectangle 74"/>
          <p:cNvSpPr/>
          <p:nvPr/>
        </p:nvSpPr>
        <p:spPr>
          <a:xfrm>
            <a:off x="6277801" y="3260249"/>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1" name="Rectangle 80"/>
          <p:cNvSpPr/>
          <p:nvPr/>
        </p:nvSpPr>
        <p:spPr>
          <a:xfrm>
            <a:off x="5365326" y="2722957"/>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82" name="Rectangle 81"/>
          <p:cNvSpPr/>
          <p:nvPr/>
        </p:nvSpPr>
        <p:spPr>
          <a:xfrm>
            <a:off x="5819539" y="272253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85" name="Group 84"/>
          <p:cNvGrpSpPr/>
          <p:nvPr/>
        </p:nvGrpSpPr>
        <p:grpSpPr>
          <a:xfrm>
            <a:off x="5363040" y="3786139"/>
            <a:ext cx="1377831" cy="532910"/>
            <a:chOff x="5376057" y="3786139"/>
            <a:chExt cx="1364814" cy="532910"/>
          </a:xfrm>
        </p:grpSpPr>
        <p:sp>
          <p:nvSpPr>
            <p:cNvPr id="78" name="Rectangle 77"/>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79" name="Rectangle 78"/>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0" name="Rectangle 79"/>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0" name="Group 99"/>
          <p:cNvGrpSpPr/>
          <p:nvPr/>
        </p:nvGrpSpPr>
        <p:grpSpPr>
          <a:xfrm>
            <a:off x="5363040" y="4318200"/>
            <a:ext cx="1377831" cy="532910"/>
            <a:chOff x="5376057" y="3786139"/>
            <a:chExt cx="1364814" cy="532910"/>
          </a:xfrm>
        </p:grpSpPr>
        <p:sp>
          <p:nvSpPr>
            <p:cNvPr id="101" name="Rectangle 100"/>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102" name="Rectangle 101"/>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3" name="Rectangle 102"/>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4" name="Group 103"/>
          <p:cNvGrpSpPr/>
          <p:nvPr/>
        </p:nvGrpSpPr>
        <p:grpSpPr>
          <a:xfrm>
            <a:off x="5363040" y="4850685"/>
            <a:ext cx="1377831" cy="532910"/>
            <a:chOff x="5376057" y="3786139"/>
            <a:chExt cx="1364814" cy="532910"/>
          </a:xfrm>
        </p:grpSpPr>
        <p:sp>
          <p:nvSpPr>
            <p:cNvPr id="105" name="Rectangle 104"/>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106" name="Rectangle 105"/>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7" name="Rectangle 106"/>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17" name="Rounded Rectangle 3">
            <a:extLst>
              <a:ext uri="{FF2B5EF4-FFF2-40B4-BE49-F238E27FC236}">
                <a16:creationId xmlns:a16="http://schemas.microsoft.com/office/drawing/2014/main" id="{C83B8E3A-3045-42C5-BD2A-53A1D5C51B23}"/>
              </a:ext>
            </a:extLst>
          </p:cNvPr>
          <p:cNvSpPr/>
          <p:nvPr/>
        </p:nvSpPr>
        <p:spPr>
          <a:xfrm>
            <a:off x="7585313" y="5346172"/>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69571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0" y="132933"/>
            <a:ext cx="10515600" cy="954493"/>
          </a:xfrm>
        </p:spPr>
        <p:txBody>
          <a:bodyPr/>
          <a:lstStyle/>
          <a:p>
            <a:r>
              <a:rPr lang="en-US" dirty="0"/>
              <a:t>Example Execution with ARC: No Conflict</a:t>
            </a:r>
          </a:p>
        </p:txBody>
      </p:sp>
      <p:sp>
        <p:nvSpPr>
          <p:cNvPr id="5" name="TextBox 4"/>
          <p:cNvSpPr txBox="1"/>
          <p:nvPr/>
        </p:nvSpPr>
        <p:spPr>
          <a:xfrm>
            <a:off x="2310193" y="1734378"/>
            <a:ext cx="2152656" cy="461665"/>
          </a:xfrm>
          <a:prstGeom prst="rect">
            <a:avLst/>
          </a:prstGeom>
          <a:noFill/>
        </p:spPr>
        <p:txBody>
          <a:bodyPr wrap="square" rtlCol="0">
            <a:spAutoFit/>
          </a:bodyPr>
          <a:lstStyle/>
          <a:p>
            <a:pPr algn="ctr"/>
            <a:r>
              <a:rPr lang="en-US" sz="2400" b="1" dirty="0"/>
              <a:t>Core 1</a:t>
            </a:r>
          </a:p>
        </p:txBody>
      </p:sp>
      <p:sp>
        <p:nvSpPr>
          <p:cNvPr id="4" name="Rounded Rectangle 3"/>
          <p:cNvSpPr/>
          <p:nvPr/>
        </p:nvSpPr>
        <p:spPr>
          <a:xfrm>
            <a:off x="2243712" y="2381680"/>
            <a:ext cx="2285618" cy="261721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2688690" y="2911602"/>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X = … </a:t>
            </a:r>
          </a:p>
        </p:txBody>
      </p:sp>
      <p:sp>
        <p:nvSpPr>
          <p:cNvPr id="12" name="TextBox 11"/>
          <p:cNvSpPr txBox="1"/>
          <p:nvPr/>
        </p:nvSpPr>
        <p:spPr>
          <a:xfrm>
            <a:off x="2688690" y="4319049"/>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Y</a:t>
            </a:r>
          </a:p>
        </p:txBody>
      </p:sp>
      <p:sp>
        <p:nvSpPr>
          <p:cNvPr id="16" name="Rounded Rectangle 3">
            <a:extLst>
              <a:ext uri="{FF2B5EF4-FFF2-40B4-BE49-F238E27FC236}">
                <a16:creationId xmlns:a16="http://schemas.microsoft.com/office/drawing/2014/main" id="{E742705B-C1E2-4838-B59D-3FE26BC0A4C1}"/>
              </a:ext>
            </a:extLst>
          </p:cNvPr>
          <p:cNvSpPr/>
          <p:nvPr/>
        </p:nvSpPr>
        <p:spPr>
          <a:xfrm>
            <a:off x="2243712" y="4737168"/>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54" name="Group 53"/>
          <p:cNvGrpSpPr/>
          <p:nvPr/>
        </p:nvGrpSpPr>
        <p:grpSpPr>
          <a:xfrm>
            <a:off x="421040" y="2591838"/>
            <a:ext cx="1377694" cy="1596517"/>
            <a:chOff x="421040" y="2591838"/>
            <a:chExt cx="1377694" cy="1596517"/>
          </a:xfrm>
        </p:grpSpPr>
        <p:sp>
          <p:nvSpPr>
            <p:cNvPr id="24" name="Rectangle 23"/>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grpSp>
          <p:nvGrpSpPr>
            <p:cNvPr id="41" name="Group 40"/>
            <p:cNvGrpSpPr/>
            <p:nvPr/>
          </p:nvGrpSpPr>
          <p:grpSpPr>
            <a:xfrm>
              <a:off x="421040" y="2591839"/>
              <a:ext cx="1377694" cy="1596516"/>
              <a:chOff x="421040" y="2591839"/>
              <a:chExt cx="1377694" cy="1596516"/>
            </a:xfrm>
          </p:grpSpPr>
          <p:grpSp>
            <p:nvGrpSpPr>
              <p:cNvPr id="26" name="Group 25"/>
              <p:cNvGrpSpPr/>
              <p:nvPr/>
            </p:nvGrpSpPr>
            <p:grpSpPr>
              <a:xfrm>
                <a:off x="423188" y="3117101"/>
                <a:ext cx="917284" cy="544940"/>
                <a:chOff x="2794154" y="1261113"/>
                <a:chExt cx="917284" cy="544940"/>
              </a:xfrm>
            </p:grpSpPr>
            <p:sp>
              <p:nvSpPr>
                <p:cNvPr id="28" name="Rectangle 27"/>
                <p:cNvSpPr/>
                <p:nvPr/>
              </p:nvSpPr>
              <p:spPr>
                <a:xfrm>
                  <a:off x="2794154" y="1261113"/>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29" name="Rectangle 28"/>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27" name="Rectangle 26"/>
              <p:cNvSpPr/>
              <p:nvPr/>
            </p:nvSpPr>
            <p:spPr>
              <a:xfrm>
                <a:off x="1335663" y="312955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grpSp>
            <p:nvGrpSpPr>
              <p:cNvPr id="40" name="Group 39"/>
              <p:cNvGrpSpPr/>
              <p:nvPr/>
            </p:nvGrpSpPr>
            <p:grpSpPr>
              <a:xfrm>
                <a:off x="421040" y="2591839"/>
                <a:ext cx="1377693" cy="1596516"/>
                <a:chOff x="421040" y="2591839"/>
                <a:chExt cx="1377693" cy="1596516"/>
              </a:xfrm>
            </p:grpSpPr>
            <p:grpSp>
              <p:nvGrpSpPr>
                <p:cNvPr id="3" name="Group 2"/>
                <p:cNvGrpSpPr/>
                <p:nvPr/>
              </p:nvGrpSpPr>
              <p:grpSpPr>
                <a:xfrm>
                  <a:off x="423188" y="2591839"/>
                  <a:ext cx="917284" cy="532909"/>
                  <a:chOff x="2794154" y="1273568"/>
                  <a:chExt cx="917284" cy="532909"/>
                </a:xfrm>
              </p:grpSpPr>
              <p:sp>
                <p:nvSpPr>
                  <p:cNvPr id="19" name="Rectangle 18"/>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20" name="Rectangle 19"/>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sp>
              <p:nvSpPr>
                <p:cNvPr id="38" name="Rectangle 37"/>
                <p:cNvSpPr/>
                <p:nvPr/>
              </p:nvSpPr>
              <p:spPr>
                <a:xfrm>
                  <a:off x="421040" y="3655870"/>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39" name="Rectangle 38"/>
                <p:cNvSpPr/>
                <p:nvPr/>
              </p:nvSpPr>
              <p:spPr>
                <a:xfrm>
                  <a:off x="875253" y="3655446"/>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37" name="Rectangle 36"/>
                <p:cNvSpPr/>
                <p:nvPr/>
              </p:nvSpPr>
              <p:spPr>
                <a:xfrm>
                  <a:off x="1333515" y="3655445"/>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grpSp>
      <p:sp>
        <p:nvSpPr>
          <p:cNvPr id="9" name="TextBox 8"/>
          <p:cNvSpPr txBox="1"/>
          <p:nvPr/>
        </p:nvSpPr>
        <p:spPr>
          <a:xfrm>
            <a:off x="7641063" y="1734378"/>
            <a:ext cx="2152656" cy="461665"/>
          </a:xfrm>
          <a:prstGeom prst="rect">
            <a:avLst/>
          </a:prstGeom>
          <a:noFill/>
        </p:spPr>
        <p:txBody>
          <a:bodyPr wrap="square" rtlCol="0">
            <a:spAutoFit/>
          </a:bodyPr>
          <a:lstStyle/>
          <a:p>
            <a:pPr algn="ctr"/>
            <a:r>
              <a:rPr lang="en-US" sz="2400" b="1" dirty="0"/>
              <a:t> Core 2</a:t>
            </a:r>
          </a:p>
        </p:txBody>
      </p:sp>
      <p:sp>
        <p:nvSpPr>
          <p:cNvPr id="8" name="Rounded Rectangle 7"/>
          <p:cNvSpPr/>
          <p:nvPr/>
        </p:nvSpPr>
        <p:spPr>
          <a:xfrm>
            <a:off x="7574582" y="2381680"/>
            <a:ext cx="2285618" cy="332930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TextBox 12"/>
          <p:cNvSpPr txBox="1"/>
          <p:nvPr/>
        </p:nvSpPr>
        <p:spPr>
          <a:xfrm>
            <a:off x="8019559" y="2791883"/>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P = … </a:t>
            </a:r>
          </a:p>
        </p:txBody>
      </p:sp>
      <p:sp>
        <p:nvSpPr>
          <p:cNvPr id="14" name="TextBox 13"/>
          <p:cNvSpPr txBox="1"/>
          <p:nvPr/>
        </p:nvSpPr>
        <p:spPr>
          <a:xfrm>
            <a:off x="8019558" y="3943905"/>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Q = … </a:t>
            </a:r>
          </a:p>
        </p:txBody>
      </p:sp>
      <p:grpSp>
        <p:nvGrpSpPr>
          <p:cNvPr id="55" name="Group 54"/>
          <p:cNvGrpSpPr/>
          <p:nvPr/>
        </p:nvGrpSpPr>
        <p:grpSpPr>
          <a:xfrm>
            <a:off x="10305176" y="2591413"/>
            <a:ext cx="1377694" cy="1596517"/>
            <a:chOff x="421040" y="2591838"/>
            <a:chExt cx="1377694" cy="1596517"/>
          </a:xfrm>
        </p:grpSpPr>
        <p:sp>
          <p:nvSpPr>
            <p:cNvPr id="56" name="Rectangle 55"/>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grpSp>
          <p:nvGrpSpPr>
            <p:cNvPr id="57" name="Group 56"/>
            <p:cNvGrpSpPr/>
            <p:nvPr/>
          </p:nvGrpSpPr>
          <p:grpSpPr>
            <a:xfrm>
              <a:off x="421040" y="2591839"/>
              <a:ext cx="1377694" cy="1596516"/>
              <a:chOff x="421040" y="2591839"/>
              <a:chExt cx="1377694" cy="1596516"/>
            </a:xfrm>
          </p:grpSpPr>
          <p:grpSp>
            <p:nvGrpSpPr>
              <p:cNvPr id="58" name="Group 57"/>
              <p:cNvGrpSpPr/>
              <p:nvPr/>
            </p:nvGrpSpPr>
            <p:grpSpPr>
              <a:xfrm>
                <a:off x="423188" y="3129556"/>
                <a:ext cx="917284" cy="532909"/>
                <a:chOff x="2794154" y="1273568"/>
                <a:chExt cx="917284" cy="532909"/>
              </a:xfrm>
            </p:grpSpPr>
            <p:sp>
              <p:nvSpPr>
                <p:cNvPr id="67" name="Rectangle 66"/>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68" name="Rectangle 67"/>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59" name="Rectangle 58"/>
              <p:cNvSpPr/>
              <p:nvPr/>
            </p:nvSpPr>
            <p:spPr>
              <a:xfrm>
                <a:off x="1335663" y="312955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grpSp>
            <p:nvGrpSpPr>
              <p:cNvPr id="60" name="Group 59"/>
              <p:cNvGrpSpPr/>
              <p:nvPr/>
            </p:nvGrpSpPr>
            <p:grpSpPr>
              <a:xfrm>
                <a:off x="421040" y="2591839"/>
                <a:ext cx="1377693" cy="1596516"/>
                <a:chOff x="421040" y="2591839"/>
                <a:chExt cx="1377693" cy="1596516"/>
              </a:xfrm>
            </p:grpSpPr>
            <p:grpSp>
              <p:nvGrpSpPr>
                <p:cNvPr id="61" name="Group 60"/>
                <p:cNvGrpSpPr/>
                <p:nvPr/>
              </p:nvGrpSpPr>
              <p:grpSpPr>
                <a:xfrm>
                  <a:off x="423188" y="2591839"/>
                  <a:ext cx="917284" cy="532909"/>
                  <a:chOff x="2794154" y="1273568"/>
                  <a:chExt cx="917284" cy="532909"/>
                </a:xfrm>
              </p:grpSpPr>
              <p:sp>
                <p:nvSpPr>
                  <p:cNvPr id="65" name="Rectangle 64"/>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66" name="Rectangle 65"/>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sp>
              <p:nvSpPr>
                <p:cNvPr id="62" name="Rectangle 61"/>
                <p:cNvSpPr/>
                <p:nvPr/>
              </p:nvSpPr>
              <p:spPr>
                <a:xfrm>
                  <a:off x="421040" y="3655870"/>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63" name="Rectangle 62"/>
                <p:cNvSpPr/>
                <p:nvPr/>
              </p:nvSpPr>
              <p:spPr>
                <a:xfrm>
                  <a:off x="875253" y="3655446"/>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4" name="Rectangle 63"/>
                <p:cNvSpPr/>
                <p:nvPr/>
              </p:nvSpPr>
              <p:spPr>
                <a:xfrm>
                  <a:off x="1333515" y="3655445"/>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grpSp>
        </p:grpSp>
      </p:grpSp>
      <p:sp>
        <p:nvSpPr>
          <p:cNvPr id="69" name="Rounded Rectangle 68"/>
          <p:cNvSpPr/>
          <p:nvPr/>
        </p:nvSpPr>
        <p:spPr>
          <a:xfrm>
            <a:off x="4896436" y="132485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72" name="Rectangle 71"/>
          <p:cNvSpPr/>
          <p:nvPr/>
        </p:nvSpPr>
        <p:spPr>
          <a:xfrm>
            <a:off x="6277801" y="2722532"/>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83" name="Rectangle 82"/>
          <p:cNvSpPr/>
          <p:nvPr/>
        </p:nvSpPr>
        <p:spPr>
          <a:xfrm>
            <a:off x="5365326" y="326067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84" name="Rectangle 83"/>
          <p:cNvSpPr/>
          <p:nvPr/>
        </p:nvSpPr>
        <p:spPr>
          <a:xfrm>
            <a:off x="5819539" y="326025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75" name="Rectangle 74"/>
          <p:cNvSpPr/>
          <p:nvPr/>
        </p:nvSpPr>
        <p:spPr>
          <a:xfrm>
            <a:off x="6277801" y="3260249"/>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1" name="Rectangle 80"/>
          <p:cNvSpPr/>
          <p:nvPr/>
        </p:nvSpPr>
        <p:spPr>
          <a:xfrm>
            <a:off x="5365326" y="2722957"/>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82" name="Rectangle 81"/>
          <p:cNvSpPr/>
          <p:nvPr/>
        </p:nvSpPr>
        <p:spPr>
          <a:xfrm>
            <a:off x="5819539" y="272253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85" name="Group 84"/>
          <p:cNvGrpSpPr/>
          <p:nvPr/>
        </p:nvGrpSpPr>
        <p:grpSpPr>
          <a:xfrm>
            <a:off x="5363040" y="3786139"/>
            <a:ext cx="1377831" cy="532910"/>
            <a:chOff x="5376057" y="3786139"/>
            <a:chExt cx="1364814" cy="532910"/>
          </a:xfrm>
        </p:grpSpPr>
        <p:sp>
          <p:nvSpPr>
            <p:cNvPr id="78" name="Rectangle 77"/>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79" name="Rectangle 78"/>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0" name="Rectangle 79"/>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0" name="Group 99"/>
          <p:cNvGrpSpPr/>
          <p:nvPr/>
        </p:nvGrpSpPr>
        <p:grpSpPr>
          <a:xfrm>
            <a:off x="5363040" y="4318200"/>
            <a:ext cx="1377831" cy="532910"/>
            <a:chOff x="5376057" y="3786139"/>
            <a:chExt cx="1364814" cy="532910"/>
          </a:xfrm>
        </p:grpSpPr>
        <p:sp>
          <p:nvSpPr>
            <p:cNvPr id="101" name="Rectangle 100"/>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102" name="Rectangle 101"/>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3" name="Rectangle 102"/>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4" name="Group 103"/>
          <p:cNvGrpSpPr/>
          <p:nvPr/>
        </p:nvGrpSpPr>
        <p:grpSpPr>
          <a:xfrm>
            <a:off x="5363040" y="4850685"/>
            <a:ext cx="1377831" cy="532910"/>
            <a:chOff x="5376057" y="3786139"/>
            <a:chExt cx="1364814" cy="532910"/>
          </a:xfrm>
        </p:grpSpPr>
        <p:sp>
          <p:nvSpPr>
            <p:cNvPr id="105" name="Rectangle 104"/>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106" name="Rectangle 105"/>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7" name="Rectangle 106"/>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17" name="Rounded Rectangle 3">
            <a:extLst>
              <a:ext uri="{FF2B5EF4-FFF2-40B4-BE49-F238E27FC236}">
                <a16:creationId xmlns:a16="http://schemas.microsoft.com/office/drawing/2014/main" id="{C83B8E3A-3045-42C5-BD2A-53A1D5C51B23}"/>
              </a:ext>
            </a:extLst>
          </p:cNvPr>
          <p:cNvSpPr/>
          <p:nvPr/>
        </p:nvSpPr>
        <p:spPr>
          <a:xfrm>
            <a:off x="7585313" y="5346172"/>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58218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0" y="132933"/>
            <a:ext cx="10515600" cy="954493"/>
          </a:xfrm>
        </p:spPr>
        <p:txBody>
          <a:bodyPr/>
          <a:lstStyle/>
          <a:p>
            <a:r>
              <a:rPr lang="en-US" dirty="0"/>
              <a:t>Example Execution with ARC: No Conflict</a:t>
            </a:r>
          </a:p>
        </p:txBody>
      </p:sp>
      <p:sp>
        <p:nvSpPr>
          <p:cNvPr id="5" name="TextBox 4"/>
          <p:cNvSpPr txBox="1"/>
          <p:nvPr/>
        </p:nvSpPr>
        <p:spPr>
          <a:xfrm>
            <a:off x="2310193" y="1734378"/>
            <a:ext cx="2152656" cy="461665"/>
          </a:xfrm>
          <a:prstGeom prst="rect">
            <a:avLst/>
          </a:prstGeom>
          <a:noFill/>
        </p:spPr>
        <p:txBody>
          <a:bodyPr wrap="square" rtlCol="0">
            <a:spAutoFit/>
          </a:bodyPr>
          <a:lstStyle/>
          <a:p>
            <a:pPr algn="ctr"/>
            <a:r>
              <a:rPr lang="en-US" sz="2400" b="1" dirty="0"/>
              <a:t>Core 1</a:t>
            </a:r>
          </a:p>
        </p:txBody>
      </p:sp>
      <p:sp>
        <p:nvSpPr>
          <p:cNvPr id="4" name="Rounded Rectangle 3"/>
          <p:cNvSpPr/>
          <p:nvPr/>
        </p:nvSpPr>
        <p:spPr>
          <a:xfrm>
            <a:off x="2243712" y="2381680"/>
            <a:ext cx="2285618" cy="261721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2688690" y="2911602"/>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X = … </a:t>
            </a:r>
          </a:p>
        </p:txBody>
      </p:sp>
      <p:sp>
        <p:nvSpPr>
          <p:cNvPr id="12" name="TextBox 11"/>
          <p:cNvSpPr txBox="1"/>
          <p:nvPr/>
        </p:nvSpPr>
        <p:spPr>
          <a:xfrm>
            <a:off x="2688690" y="4319049"/>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Y</a:t>
            </a:r>
          </a:p>
        </p:txBody>
      </p:sp>
      <p:sp>
        <p:nvSpPr>
          <p:cNvPr id="17" name="Rounded Rectangle 3">
            <a:extLst>
              <a:ext uri="{FF2B5EF4-FFF2-40B4-BE49-F238E27FC236}">
                <a16:creationId xmlns:a16="http://schemas.microsoft.com/office/drawing/2014/main" id="{C83B8E3A-3045-42C5-BD2A-53A1D5C51B23}"/>
              </a:ext>
            </a:extLst>
          </p:cNvPr>
          <p:cNvSpPr/>
          <p:nvPr/>
        </p:nvSpPr>
        <p:spPr>
          <a:xfrm>
            <a:off x="6969269" y="5304146"/>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54" name="Group 53"/>
          <p:cNvGrpSpPr/>
          <p:nvPr/>
        </p:nvGrpSpPr>
        <p:grpSpPr>
          <a:xfrm>
            <a:off x="421040" y="2591838"/>
            <a:ext cx="1377694" cy="1596517"/>
            <a:chOff x="421040" y="2591838"/>
            <a:chExt cx="1377694" cy="1596517"/>
          </a:xfrm>
        </p:grpSpPr>
        <p:sp>
          <p:nvSpPr>
            <p:cNvPr id="24" name="Rectangle 23"/>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grpSp>
          <p:nvGrpSpPr>
            <p:cNvPr id="41" name="Group 40"/>
            <p:cNvGrpSpPr/>
            <p:nvPr/>
          </p:nvGrpSpPr>
          <p:grpSpPr>
            <a:xfrm>
              <a:off x="421040" y="2591839"/>
              <a:ext cx="1377694" cy="1596516"/>
              <a:chOff x="421040" y="2591839"/>
              <a:chExt cx="1377694" cy="1596516"/>
            </a:xfrm>
          </p:grpSpPr>
          <p:grpSp>
            <p:nvGrpSpPr>
              <p:cNvPr id="26" name="Group 25"/>
              <p:cNvGrpSpPr/>
              <p:nvPr/>
            </p:nvGrpSpPr>
            <p:grpSpPr>
              <a:xfrm>
                <a:off x="423188" y="3129556"/>
                <a:ext cx="917284" cy="532909"/>
                <a:chOff x="2794154" y="1273568"/>
                <a:chExt cx="917284" cy="532909"/>
              </a:xfrm>
            </p:grpSpPr>
            <p:sp>
              <p:nvSpPr>
                <p:cNvPr id="28" name="Rectangle 27"/>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29" name="Rectangle 28"/>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27" name="Rectangle 26"/>
              <p:cNvSpPr/>
              <p:nvPr/>
            </p:nvSpPr>
            <p:spPr>
              <a:xfrm>
                <a:off x="1335663" y="312955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nvGrpSpPr>
              <p:cNvPr id="40" name="Group 39"/>
              <p:cNvGrpSpPr/>
              <p:nvPr/>
            </p:nvGrpSpPr>
            <p:grpSpPr>
              <a:xfrm>
                <a:off x="421040" y="2591839"/>
                <a:ext cx="1377693" cy="1596516"/>
                <a:chOff x="421040" y="2591839"/>
                <a:chExt cx="1377693" cy="1596516"/>
              </a:xfrm>
            </p:grpSpPr>
            <p:grpSp>
              <p:nvGrpSpPr>
                <p:cNvPr id="3" name="Group 2"/>
                <p:cNvGrpSpPr/>
                <p:nvPr/>
              </p:nvGrpSpPr>
              <p:grpSpPr>
                <a:xfrm>
                  <a:off x="423188" y="2591839"/>
                  <a:ext cx="917284" cy="532909"/>
                  <a:chOff x="2794154" y="1273568"/>
                  <a:chExt cx="917284" cy="532909"/>
                </a:xfrm>
              </p:grpSpPr>
              <p:sp>
                <p:nvSpPr>
                  <p:cNvPr id="19" name="Rectangle 18"/>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20" name="Rectangle 19"/>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sp>
              <p:nvSpPr>
                <p:cNvPr id="38" name="Rectangle 37"/>
                <p:cNvSpPr/>
                <p:nvPr/>
              </p:nvSpPr>
              <p:spPr>
                <a:xfrm>
                  <a:off x="421040" y="3655870"/>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39" name="Rectangle 38"/>
                <p:cNvSpPr/>
                <p:nvPr/>
              </p:nvSpPr>
              <p:spPr>
                <a:xfrm>
                  <a:off x="875253" y="3655446"/>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37" name="Rectangle 36"/>
                <p:cNvSpPr/>
                <p:nvPr/>
              </p:nvSpPr>
              <p:spPr>
                <a:xfrm>
                  <a:off x="1333515" y="3655445"/>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grpSp>
      <p:sp>
        <p:nvSpPr>
          <p:cNvPr id="9" name="TextBox 8"/>
          <p:cNvSpPr txBox="1"/>
          <p:nvPr/>
        </p:nvSpPr>
        <p:spPr>
          <a:xfrm>
            <a:off x="7639989" y="1734378"/>
            <a:ext cx="2152656" cy="461665"/>
          </a:xfrm>
          <a:prstGeom prst="rect">
            <a:avLst/>
          </a:prstGeom>
          <a:noFill/>
        </p:spPr>
        <p:txBody>
          <a:bodyPr wrap="square" rtlCol="0">
            <a:spAutoFit/>
          </a:bodyPr>
          <a:lstStyle/>
          <a:p>
            <a:pPr algn="ctr"/>
            <a:r>
              <a:rPr lang="en-US" sz="2400" b="1" dirty="0"/>
              <a:t> Core 2</a:t>
            </a:r>
          </a:p>
        </p:txBody>
      </p:sp>
      <p:sp>
        <p:nvSpPr>
          <p:cNvPr id="8" name="Rounded Rectangle 7"/>
          <p:cNvSpPr/>
          <p:nvPr/>
        </p:nvSpPr>
        <p:spPr>
          <a:xfrm>
            <a:off x="7573508" y="2381680"/>
            <a:ext cx="2285618" cy="332930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TextBox 12"/>
          <p:cNvSpPr txBox="1"/>
          <p:nvPr/>
        </p:nvSpPr>
        <p:spPr>
          <a:xfrm>
            <a:off x="8018486" y="2791883"/>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P = … </a:t>
            </a:r>
          </a:p>
        </p:txBody>
      </p:sp>
      <p:sp>
        <p:nvSpPr>
          <p:cNvPr id="14" name="TextBox 13"/>
          <p:cNvSpPr txBox="1"/>
          <p:nvPr/>
        </p:nvSpPr>
        <p:spPr>
          <a:xfrm>
            <a:off x="8018486" y="3943905"/>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Q = … </a:t>
            </a:r>
          </a:p>
        </p:txBody>
      </p:sp>
      <p:sp>
        <p:nvSpPr>
          <p:cNvPr id="56" name="Rectangle 55"/>
          <p:cNvSpPr/>
          <p:nvPr/>
        </p:nvSpPr>
        <p:spPr>
          <a:xfrm>
            <a:off x="11219799" y="259141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67" name="Rectangle 66"/>
          <p:cNvSpPr/>
          <p:nvPr/>
        </p:nvSpPr>
        <p:spPr>
          <a:xfrm>
            <a:off x="10307324" y="312955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68" name="Rectangle 67"/>
          <p:cNvSpPr/>
          <p:nvPr/>
        </p:nvSpPr>
        <p:spPr>
          <a:xfrm>
            <a:off x="10761537" y="312913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59" name="Rectangle 58"/>
          <p:cNvSpPr/>
          <p:nvPr/>
        </p:nvSpPr>
        <p:spPr>
          <a:xfrm>
            <a:off x="11219799" y="312913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65" name="Rectangle 64"/>
          <p:cNvSpPr/>
          <p:nvPr/>
        </p:nvSpPr>
        <p:spPr>
          <a:xfrm>
            <a:off x="10307324" y="2591838"/>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66" name="Rectangle 65"/>
          <p:cNvSpPr/>
          <p:nvPr/>
        </p:nvSpPr>
        <p:spPr>
          <a:xfrm>
            <a:off x="10761537" y="259141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7" name="Group 6"/>
          <p:cNvGrpSpPr/>
          <p:nvPr/>
        </p:nvGrpSpPr>
        <p:grpSpPr>
          <a:xfrm>
            <a:off x="10305176" y="3655020"/>
            <a:ext cx="1377693" cy="532910"/>
            <a:chOff x="10305176" y="3655020"/>
            <a:chExt cx="1377693" cy="532910"/>
          </a:xfrm>
        </p:grpSpPr>
        <p:sp>
          <p:nvSpPr>
            <p:cNvPr id="62" name="Rectangle 61"/>
            <p:cNvSpPr/>
            <p:nvPr/>
          </p:nvSpPr>
          <p:spPr>
            <a:xfrm>
              <a:off x="10305176" y="365544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63" name="Rectangle 62"/>
            <p:cNvSpPr/>
            <p:nvPr/>
          </p:nvSpPr>
          <p:spPr>
            <a:xfrm>
              <a:off x="10759389" y="365502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4" name="Rectangle 63"/>
            <p:cNvSpPr/>
            <p:nvPr/>
          </p:nvSpPr>
          <p:spPr>
            <a:xfrm>
              <a:off x="11217651" y="3655020"/>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grpSp>
      <p:sp>
        <p:nvSpPr>
          <p:cNvPr id="69" name="Rounded Rectangle 68"/>
          <p:cNvSpPr/>
          <p:nvPr/>
        </p:nvSpPr>
        <p:spPr>
          <a:xfrm>
            <a:off x="4896436" y="132485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72" name="Rectangle 71"/>
          <p:cNvSpPr/>
          <p:nvPr/>
        </p:nvSpPr>
        <p:spPr>
          <a:xfrm>
            <a:off x="6277801" y="2722532"/>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83" name="Rectangle 82"/>
          <p:cNvSpPr/>
          <p:nvPr/>
        </p:nvSpPr>
        <p:spPr>
          <a:xfrm>
            <a:off x="5365326" y="326067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84" name="Rectangle 83"/>
          <p:cNvSpPr/>
          <p:nvPr/>
        </p:nvSpPr>
        <p:spPr>
          <a:xfrm>
            <a:off x="5819539" y="326025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75" name="Rectangle 74"/>
          <p:cNvSpPr/>
          <p:nvPr/>
        </p:nvSpPr>
        <p:spPr>
          <a:xfrm>
            <a:off x="6277801" y="3260249"/>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1" name="Rectangle 80"/>
          <p:cNvSpPr/>
          <p:nvPr/>
        </p:nvSpPr>
        <p:spPr>
          <a:xfrm>
            <a:off x="5365326" y="2722957"/>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82" name="Rectangle 81"/>
          <p:cNvSpPr/>
          <p:nvPr/>
        </p:nvSpPr>
        <p:spPr>
          <a:xfrm>
            <a:off x="5819539" y="272253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85" name="Group 84"/>
          <p:cNvGrpSpPr/>
          <p:nvPr/>
        </p:nvGrpSpPr>
        <p:grpSpPr>
          <a:xfrm>
            <a:off x="5361966" y="3786139"/>
            <a:ext cx="1378905" cy="532910"/>
            <a:chOff x="5376057" y="3786139"/>
            <a:chExt cx="1364814" cy="532910"/>
          </a:xfrm>
        </p:grpSpPr>
        <p:sp>
          <p:nvSpPr>
            <p:cNvPr id="78" name="Rectangle 77"/>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79" name="Rectangle 78"/>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0" name="Rectangle 79"/>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0" name="Group 99"/>
          <p:cNvGrpSpPr/>
          <p:nvPr/>
        </p:nvGrpSpPr>
        <p:grpSpPr>
          <a:xfrm>
            <a:off x="5361966" y="4318200"/>
            <a:ext cx="1378905" cy="532910"/>
            <a:chOff x="5376057" y="3786139"/>
            <a:chExt cx="1364814" cy="532910"/>
          </a:xfrm>
        </p:grpSpPr>
        <p:sp>
          <p:nvSpPr>
            <p:cNvPr id="101" name="Rectangle 100"/>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102" name="Rectangle 101"/>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3" name="Rectangle 102"/>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4" name="Group 103"/>
          <p:cNvGrpSpPr/>
          <p:nvPr/>
        </p:nvGrpSpPr>
        <p:grpSpPr>
          <a:xfrm>
            <a:off x="5361966" y="4850685"/>
            <a:ext cx="1378905" cy="532910"/>
            <a:chOff x="5376057" y="3786139"/>
            <a:chExt cx="1364814" cy="532910"/>
          </a:xfrm>
        </p:grpSpPr>
        <p:sp>
          <p:nvSpPr>
            <p:cNvPr id="105" name="Rectangle 104"/>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106" name="Rectangle 105"/>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7" name="Rectangle 106"/>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70" name="Speech Bubble: Rectangle with Corners Rounded 18">
            <a:extLst>
              <a:ext uri="{FF2B5EF4-FFF2-40B4-BE49-F238E27FC236}">
                <a16:creationId xmlns:a16="http://schemas.microsoft.com/office/drawing/2014/main" id="{45CE9A10-7DA2-4312-AD69-B10D42304BC5}"/>
              </a:ext>
            </a:extLst>
          </p:cNvPr>
          <p:cNvSpPr/>
          <p:nvPr/>
        </p:nvSpPr>
        <p:spPr>
          <a:xfrm>
            <a:off x="1117022" y="5382157"/>
            <a:ext cx="2671207" cy="1035413"/>
          </a:xfrm>
          <a:prstGeom prst="wedgeRoundRectCallout">
            <a:avLst>
              <a:gd name="adj1" fmla="val 39480"/>
              <a:gd name="adj2" fmla="val -8805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region conflict, Core 1 writes back local updates to shared memory</a:t>
            </a:r>
          </a:p>
        </p:txBody>
      </p:sp>
      <p:sp>
        <p:nvSpPr>
          <p:cNvPr id="71" name="Rounded Rectangle 3">
            <a:extLst>
              <a:ext uri="{FF2B5EF4-FFF2-40B4-BE49-F238E27FC236}">
                <a16:creationId xmlns:a16="http://schemas.microsoft.com/office/drawing/2014/main" id="{C83B8E3A-3045-42C5-BD2A-53A1D5C51B23}"/>
              </a:ext>
            </a:extLst>
          </p:cNvPr>
          <p:cNvSpPr/>
          <p:nvPr/>
        </p:nvSpPr>
        <p:spPr>
          <a:xfrm>
            <a:off x="7573508" y="529882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TextBox 72"/>
          <p:cNvSpPr txBox="1"/>
          <p:nvPr/>
        </p:nvSpPr>
        <p:spPr>
          <a:xfrm>
            <a:off x="8018485" y="4677489"/>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R</a:t>
            </a:r>
          </a:p>
        </p:txBody>
      </p:sp>
      <p:grpSp>
        <p:nvGrpSpPr>
          <p:cNvPr id="74" name="Group 73"/>
          <p:cNvGrpSpPr/>
          <p:nvPr/>
        </p:nvGrpSpPr>
        <p:grpSpPr>
          <a:xfrm>
            <a:off x="10306685" y="4184405"/>
            <a:ext cx="1377693" cy="532910"/>
            <a:chOff x="10305176" y="3655020"/>
            <a:chExt cx="1377693" cy="532910"/>
          </a:xfrm>
        </p:grpSpPr>
        <p:sp>
          <p:nvSpPr>
            <p:cNvPr id="76" name="Rectangle 75"/>
            <p:cNvSpPr/>
            <p:nvPr/>
          </p:nvSpPr>
          <p:spPr>
            <a:xfrm>
              <a:off x="10305176" y="365544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R</a:t>
              </a:r>
            </a:p>
          </p:txBody>
        </p:sp>
        <p:sp>
          <p:nvSpPr>
            <p:cNvPr id="77" name="Rectangle 76"/>
            <p:cNvSpPr/>
            <p:nvPr/>
          </p:nvSpPr>
          <p:spPr>
            <a:xfrm>
              <a:off x="10759389" y="365502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86" name="Rectangle 85"/>
            <p:cNvSpPr/>
            <p:nvPr/>
          </p:nvSpPr>
          <p:spPr>
            <a:xfrm>
              <a:off x="11217651" y="3655020"/>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Tree>
    <p:extLst>
      <p:ext uri="{BB962C8B-B14F-4D97-AF65-F5344CB8AC3E}">
        <p14:creationId xmlns:p14="http://schemas.microsoft.com/office/powerpoint/2010/main" val="2851527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0" y="132933"/>
            <a:ext cx="10515600" cy="954493"/>
          </a:xfrm>
        </p:spPr>
        <p:txBody>
          <a:bodyPr/>
          <a:lstStyle/>
          <a:p>
            <a:r>
              <a:rPr lang="en-US" dirty="0"/>
              <a:t>Example Execution with ARC: No Conflict</a:t>
            </a:r>
          </a:p>
        </p:txBody>
      </p:sp>
      <p:sp>
        <p:nvSpPr>
          <p:cNvPr id="5" name="TextBox 4"/>
          <p:cNvSpPr txBox="1"/>
          <p:nvPr/>
        </p:nvSpPr>
        <p:spPr>
          <a:xfrm>
            <a:off x="2310193" y="1734378"/>
            <a:ext cx="2152656" cy="461665"/>
          </a:xfrm>
          <a:prstGeom prst="rect">
            <a:avLst/>
          </a:prstGeom>
          <a:noFill/>
        </p:spPr>
        <p:txBody>
          <a:bodyPr wrap="square" rtlCol="0">
            <a:spAutoFit/>
          </a:bodyPr>
          <a:lstStyle/>
          <a:p>
            <a:pPr algn="ctr"/>
            <a:r>
              <a:rPr lang="en-US" sz="2400" b="1" dirty="0"/>
              <a:t>Core 1</a:t>
            </a:r>
          </a:p>
        </p:txBody>
      </p:sp>
      <p:sp>
        <p:nvSpPr>
          <p:cNvPr id="4" name="Rounded Rectangle 3"/>
          <p:cNvSpPr/>
          <p:nvPr/>
        </p:nvSpPr>
        <p:spPr>
          <a:xfrm>
            <a:off x="2243712" y="2381680"/>
            <a:ext cx="2285618" cy="261721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2688690" y="2911602"/>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X = … </a:t>
            </a:r>
          </a:p>
        </p:txBody>
      </p:sp>
      <p:sp>
        <p:nvSpPr>
          <p:cNvPr id="12" name="TextBox 11"/>
          <p:cNvSpPr txBox="1"/>
          <p:nvPr/>
        </p:nvSpPr>
        <p:spPr>
          <a:xfrm>
            <a:off x="2688690" y="4319049"/>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Y</a:t>
            </a:r>
          </a:p>
        </p:txBody>
      </p:sp>
      <p:sp>
        <p:nvSpPr>
          <p:cNvPr id="17" name="Rounded Rectangle 3">
            <a:extLst>
              <a:ext uri="{FF2B5EF4-FFF2-40B4-BE49-F238E27FC236}">
                <a16:creationId xmlns:a16="http://schemas.microsoft.com/office/drawing/2014/main" id="{C83B8E3A-3045-42C5-BD2A-53A1D5C51B23}"/>
              </a:ext>
            </a:extLst>
          </p:cNvPr>
          <p:cNvSpPr/>
          <p:nvPr/>
        </p:nvSpPr>
        <p:spPr>
          <a:xfrm>
            <a:off x="6969269" y="5304146"/>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54" name="Group 53"/>
          <p:cNvGrpSpPr/>
          <p:nvPr/>
        </p:nvGrpSpPr>
        <p:grpSpPr>
          <a:xfrm>
            <a:off x="421040" y="2591838"/>
            <a:ext cx="1377694" cy="1596517"/>
            <a:chOff x="421040" y="2591838"/>
            <a:chExt cx="1377694" cy="1596517"/>
          </a:xfrm>
        </p:grpSpPr>
        <p:sp>
          <p:nvSpPr>
            <p:cNvPr id="24" name="Rectangle 23"/>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grpSp>
          <p:nvGrpSpPr>
            <p:cNvPr id="41" name="Group 40"/>
            <p:cNvGrpSpPr/>
            <p:nvPr/>
          </p:nvGrpSpPr>
          <p:grpSpPr>
            <a:xfrm>
              <a:off x="421040" y="2591839"/>
              <a:ext cx="1377694" cy="1596516"/>
              <a:chOff x="421040" y="2591839"/>
              <a:chExt cx="1377694" cy="1596516"/>
            </a:xfrm>
          </p:grpSpPr>
          <p:grpSp>
            <p:nvGrpSpPr>
              <p:cNvPr id="26" name="Group 25"/>
              <p:cNvGrpSpPr/>
              <p:nvPr/>
            </p:nvGrpSpPr>
            <p:grpSpPr>
              <a:xfrm>
                <a:off x="423188" y="3129556"/>
                <a:ext cx="917284" cy="532909"/>
                <a:chOff x="2794154" y="1273568"/>
                <a:chExt cx="917284" cy="532909"/>
              </a:xfrm>
            </p:grpSpPr>
            <p:sp>
              <p:nvSpPr>
                <p:cNvPr id="28" name="Rectangle 27"/>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29" name="Rectangle 28"/>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27" name="Rectangle 26"/>
              <p:cNvSpPr/>
              <p:nvPr/>
            </p:nvSpPr>
            <p:spPr>
              <a:xfrm>
                <a:off x="1335663" y="312955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nvGrpSpPr>
              <p:cNvPr id="40" name="Group 39"/>
              <p:cNvGrpSpPr/>
              <p:nvPr/>
            </p:nvGrpSpPr>
            <p:grpSpPr>
              <a:xfrm>
                <a:off x="421040" y="2591839"/>
                <a:ext cx="1377693" cy="1596516"/>
                <a:chOff x="421040" y="2591839"/>
                <a:chExt cx="1377693" cy="1596516"/>
              </a:xfrm>
            </p:grpSpPr>
            <p:grpSp>
              <p:nvGrpSpPr>
                <p:cNvPr id="3" name="Group 2"/>
                <p:cNvGrpSpPr/>
                <p:nvPr/>
              </p:nvGrpSpPr>
              <p:grpSpPr>
                <a:xfrm>
                  <a:off x="423188" y="2591839"/>
                  <a:ext cx="917284" cy="532909"/>
                  <a:chOff x="2794154" y="1273568"/>
                  <a:chExt cx="917284" cy="532909"/>
                </a:xfrm>
              </p:grpSpPr>
              <p:sp>
                <p:nvSpPr>
                  <p:cNvPr id="19" name="Rectangle 18"/>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20" name="Rectangle 19"/>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sp>
              <p:nvSpPr>
                <p:cNvPr id="38" name="Rectangle 37"/>
                <p:cNvSpPr/>
                <p:nvPr/>
              </p:nvSpPr>
              <p:spPr>
                <a:xfrm>
                  <a:off x="421040" y="3655870"/>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39" name="Rectangle 38"/>
                <p:cNvSpPr/>
                <p:nvPr/>
              </p:nvSpPr>
              <p:spPr>
                <a:xfrm>
                  <a:off x="875253" y="3655446"/>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37" name="Rectangle 36"/>
                <p:cNvSpPr/>
                <p:nvPr/>
              </p:nvSpPr>
              <p:spPr>
                <a:xfrm>
                  <a:off x="1333515" y="3655445"/>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grpSp>
      <p:sp>
        <p:nvSpPr>
          <p:cNvPr id="9" name="TextBox 8"/>
          <p:cNvSpPr txBox="1"/>
          <p:nvPr/>
        </p:nvSpPr>
        <p:spPr>
          <a:xfrm>
            <a:off x="7639989" y="1734378"/>
            <a:ext cx="2152656" cy="461665"/>
          </a:xfrm>
          <a:prstGeom prst="rect">
            <a:avLst/>
          </a:prstGeom>
          <a:noFill/>
        </p:spPr>
        <p:txBody>
          <a:bodyPr wrap="square" rtlCol="0">
            <a:spAutoFit/>
          </a:bodyPr>
          <a:lstStyle/>
          <a:p>
            <a:pPr algn="ctr"/>
            <a:r>
              <a:rPr lang="en-US" sz="2400" b="1" dirty="0"/>
              <a:t> Core 2</a:t>
            </a:r>
          </a:p>
        </p:txBody>
      </p:sp>
      <p:sp>
        <p:nvSpPr>
          <p:cNvPr id="8" name="Rounded Rectangle 7"/>
          <p:cNvSpPr/>
          <p:nvPr/>
        </p:nvSpPr>
        <p:spPr>
          <a:xfrm>
            <a:off x="7573508" y="2381680"/>
            <a:ext cx="2285618" cy="332930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TextBox 12"/>
          <p:cNvSpPr txBox="1"/>
          <p:nvPr/>
        </p:nvSpPr>
        <p:spPr>
          <a:xfrm>
            <a:off x="8018486" y="2791883"/>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P = … </a:t>
            </a:r>
          </a:p>
        </p:txBody>
      </p:sp>
      <p:sp>
        <p:nvSpPr>
          <p:cNvPr id="14" name="TextBox 13"/>
          <p:cNvSpPr txBox="1"/>
          <p:nvPr/>
        </p:nvSpPr>
        <p:spPr>
          <a:xfrm>
            <a:off x="8018486" y="3943905"/>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Q = … </a:t>
            </a:r>
          </a:p>
        </p:txBody>
      </p:sp>
      <p:sp>
        <p:nvSpPr>
          <p:cNvPr id="56" name="Rectangle 55"/>
          <p:cNvSpPr/>
          <p:nvPr/>
        </p:nvSpPr>
        <p:spPr>
          <a:xfrm>
            <a:off x="11219799" y="259141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67" name="Rectangle 66"/>
          <p:cNvSpPr/>
          <p:nvPr/>
        </p:nvSpPr>
        <p:spPr>
          <a:xfrm>
            <a:off x="10307324" y="312955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68" name="Rectangle 67"/>
          <p:cNvSpPr/>
          <p:nvPr/>
        </p:nvSpPr>
        <p:spPr>
          <a:xfrm>
            <a:off x="10761537" y="312913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59" name="Rectangle 58"/>
          <p:cNvSpPr/>
          <p:nvPr/>
        </p:nvSpPr>
        <p:spPr>
          <a:xfrm>
            <a:off x="11219799" y="312913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5" name="Rectangle 64"/>
          <p:cNvSpPr/>
          <p:nvPr/>
        </p:nvSpPr>
        <p:spPr>
          <a:xfrm>
            <a:off x="10307324" y="2591838"/>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66" name="Rectangle 65"/>
          <p:cNvSpPr/>
          <p:nvPr/>
        </p:nvSpPr>
        <p:spPr>
          <a:xfrm>
            <a:off x="10761537" y="259141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7" name="Group 6"/>
          <p:cNvGrpSpPr/>
          <p:nvPr/>
        </p:nvGrpSpPr>
        <p:grpSpPr>
          <a:xfrm>
            <a:off x="10305176" y="3655020"/>
            <a:ext cx="1377693" cy="532910"/>
            <a:chOff x="10305176" y="3655020"/>
            <a:chExt cx="1377693" cy="532910"/>
          </a:xfrm>
        </p:grpSpPr>
        <p:sp>
          <p:nvSpPr>
            <p:cNvPr id="62" name="Rectangle 61"/>
            <p:cNvSpPr/>
            <p:nvPr/>
          </p:nvSpPr>
          <p:spPr>
            <a:xfrm>
              <a:off x="10305176" y="365544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63" name="Rectangle 62"/>
            <p:cNvSpPr/>
            <p:nvPr/>
          </p:nvSpPr>
          <p:spPr>
            <a:xfrm>
              <a:off x="10759389" y="365502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4" name="Rectangle 63"/>
            <p:cNvSpPr/>
            <p:nvPr/>
          </p:nvSpPr>
          <p:spPr>
            <a:xfrm>
              <a:off x="11217651" y="3655020"/>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69" name="Rounded Rectangle 68"/>
          <p:cNvSpPr/>
          <p:nvPr/>
        </p:nvSpPr>
        <p:spPr>
          <a:xfrm>
            <a:off x="4896436" y="132485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72" name="Rectangle 71"/>
          <p:cNvSpPr/>
          <p:nvPr/>
        </p:nvSpPr>
        <p:spPr>
          <a:xfrm>
            <a:off x="6277801" y="2722532"/>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83" name="Rectangle 82"/>
          <p:cNvSpPr/>
          <p:nvPr/>
        </p:nvSpPr>
        <p:spPr>
          <a:xfrm>
            <a:off x="5365326" y="326067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84" name="Rectangle 83"/>
          <p:cNvSpPr/>
          <p:nvPr/>
        </p:nvSpPr>
        <p:spPr>
          <a:xfrm>
            <a:off x="5819539" y="326025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75" name="Rectangle 74"/>
          <p:cNvSpPr/>
          <p:nvPr/>
        </p:nvSpPr>
        <p:spPr>
          <a:xfrm>
            <a:off x="6277801" y="3260249"/>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1" name="Rectangle 80"/>
          <p:cNvSpPr/>
          <p:nvPr/>
        </p:nvSpPr>
        <p:spPr>
          <a:xfrm>
            <a:off x="5365326" y="2722957"/>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82" name="Rectangle 81"/>
          <p:cNvSpPr/>
          <p:nvPr/>
        </p:nvSpPr>
        <p:spPr>
          <a:xfrm>
            <a:off x="5819539" y="272253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85" name="Group 84"/>
          <p:cNvGrpSpPr/>
          <p:nvPr/>
        </p:nvGrpSpPr>
        <p:grpSpPr>
          <a:xfrm>
            <a:off x="5361966" y="3786139"/>
            <a:ext cx="1378905" cy="532910"/>
            <a:chOff x="5376057" y="3786139"/>
            <a:chExt cx="1364814" cy="532910"/>
          </a:xfrm>
        </p:grpSpPr>
        <p:sp>
          <p:nvSpPr>
            <p:cNvPr id="78" name="Rectangle 77"/>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79" name="Rectangle 78"/>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0" name="Rectangle 79"/>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0" name="Group 99"/>
          <p:cNvGrpSpPr/>
          <p:nvPr/>
        </p:nvGrpSpPr>
        <p:grpSpPr>
          <a:xfrm>
            <a:off x="5361966" y="4318200"/>
            <a:ext cx="1378905" cy="532910"/>
            <a:chOff x="5376057" y="3786139"/>
            <a:chExt cx="1364814" cy="532910"/>
          </a:xfrm>
        </p:grpSpPr>
        <p:sp>
          <p:nvSpPr>
            <p:cNvPr id="101" name="Rectangle 100"/>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102" name="Rectangle 101"/>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3" name="Rectangle 102"/>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4" name="Group 103"/>
          <p:cNvGrpSpPr/>
          <p:nvPr/>
        </p:nvGrpSpPr>
        <p:grpSpPr>
          <a:xfrm>
            <a:off x="5361966" y="4850685"/>
            <a:ext cx="1378905" cy="532910"/>
            <a:chOff x="5376057" y="3786139"/>
            <a:chExt cx="1364814" cy="532910"/>
          </a:xfrm>
        </p:grpSpPr>
        <p:sp>
          <p:nvSpPr>
            <p:cNvPr id="105" name="Rectangle 104"/>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106" name="Rectangle 105"/>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7" name="Rectangle 106"/>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73" name="TextBox 72"/>
          <p:cNvSpPr txBox="1"/>
          <p:nvPr/>
        </p:nvSpPr>
        <p:spPr>
          <a:xfrm>
            <a:off x="8018485" y="4677489"/>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R</a:t>
            </a:r>
          </a:p>
        </p:txBody>
      </p:sp>
      <p:grpSp>
        <p:nvGrpSpPr>
          <p:cNvPr id="74" name="Group 73"/>
          <p:cNvGrpSpPr/>
          <p:nvPr/>
        </p:nvGrpSpPr>
        <p:grpSpPr>
          <a:xfrm>
            <a:off x="10306685" y="4184405"/>
            <a:ext cx="1377693" cy="532910"/>
            <a:chOff x="10305176" y="3655020"/>
            <a:chExt cx="1377693" cy="532910"/>
          </a:xfrm>
        </p:grpSpPr>
        <p:sp>
          <p:nvSpPr>
            <p:cNvPr id="76" name="Rectangle 75"/>
            <p:cNvSpPr/>
            <p:nvPr/>
          </p:nvSpPr>
          <p:spPr>
            <a:xfrm>
              <a:off x="10305176" y="365544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R</a:t>
              </a:r>
            </a:p>
          </p:txBody>
        </p:sp>
        <p:sp>
          <p:nvSpPr>
            <p:cNvPr id="77" name="Rectangle 76"/>
            <p:cNvSpPr/>
            <p:nvPr/>
          </p:nvSpPr>
          <p:spPr>
            <a:xfrm>
              <a:off x="10759389" y="365502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6" name="Rectangle 85"/>
            <p:cNvSpPr/>
            <p:nvPr/>
          </p:nvSpPr>
          <p:spPr>
            <a:xfrm>
              <a:off x="11217651" y="3655020"/>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87" name="Speech Bubble: Rectangle with Corners Rounded 18">
            <a:extLst>
              <a:ext uri="{FF2B5EF4-FFF2-40B4-BE49-F238E27FC236}">
                <a16:creationId xmlns:a16="http://schemas.microsoft.com/office/drawing/2014/main" id="{A6DEEBC1-5237-4261-9F77-30D87BEE5F69}"/>
              </a:ext>
            </a:extLst>
          </p:cNvPr>
          <p:cNvSpPr/>
          <p:nvPr/>
        </p:nvSpPr>
        <p:spPr>
          <a:xfrm>
            <a:off x="4918370" y="5679787"/>
            <a:ext cx="2671207" cy="1035413"/>
          </a:xfrm>
          <a:prstGeom prst="wedgeRoundRectCallout">
            <a:avLst>
              <a:gd name="adj1" fmla="val 73638"/>
              <a:gd name="adj2" fmla="val -47775"/>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region conflict, Core 2 writes back local updates to shared memory</a:t>
            </a:r>
          </a:p>
        </p:txBody>
      </p:sp>
    </p:spTree>
    <p:extLst>
      <p:ext uri="{BB962C8B-B14F-4D97-AF65-F5344CB8AC3E}">
        <p14:creationId xmlns:p14="http://schemas.microsoft.com/office/powerpoint/2010/main" val="287364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35153BC-AD81-48E0-AA2C-1C4971479150}"/>
              </a:ext>
            </a:extLst>
          </p:cNvPr>
          <p:cNvGrpSpPr/>
          <p:nvPr/>
        </p:nvGrpSpPr>
        <p:grpSpPr>
          <a:xfrm>
            <a:off x="910816" y="664470"/>
            <a:ext cx="4050727" cy="2513877"/>
            <a:chOff x="1574694" y="1033987"/>
            <a:chExt cx="4050727" cy="2513877"/>
          </a:xfrm>
        </p:grpSpPr>
        <p:sp>
          <p:nvSpPr>
            <p:cNvPr id="7" name="Rounded Rectangle 6"/>
            <p:cNvSpPr/>
            <p:nvPr/>
          </p:nvSpPr>
          <p:spPr>
            <a:xfrm>
              <a:off x="1574694" y="1880896"/>
              <a:ext cx="4050727" cy="1666968"/>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chemeClr val="tx1"/>
                  </a:solidFill>
                  <a:latin typeface="Fira Code" panose="020B0509050000020004" pitchFamily="49" charset="0"/>
                  <a:ea typeface="Fira Code" panose="020B0509050000020004" pitchFamily="49" charset="0"/>
                  <a:cs typeface="Consolas" pitchFamily="49" charset="0"/>
                </a:rPr>
                <a:t>x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new</a:t>
              </a:r>
              <a:r>
                <a:rPr lang="en-US" sz="2000" dirty="0">
                  <a:solidFill>
                    <a:schemeClr val="tx1"/>
                  </a:solidFill>
                  <a:latin typeface="Fira Code" panose="020B0509050000020004" pitchFamily="49" charset="0"/>
                  <a:ea typeface="Fira Code" panose="020B0509050000020004" pitchFamily="49" charset="0"/>
                  <a:cs typeface="Consolas" pitchFamily="49" charset="0"/>
                </a:rPr>
                <a:t> X();</a:t>
              </a:r>
            </a:p>
            <a:p>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true;</a:t>
              </a:r>
            </a:p>
          </p:txBody>
        </p:sp>
        <p:sp>
          <p:nvSpPr>
            <p:cNvPr id="5" name="TextBox 4"/>
            <p:cNvSpPr txBox="1"/>
            <p:nvPr/>
          </p:nvSpPr>
          <p:spPr>
            <a:xfrm>
              <a:off x="2594596" y="1033987"/>
              <a:ext cx="2010922" cy="461665"/>
            </a:xfrm>
            <a:prstGeom prst="rect">
              <a:avLst/>
            </a:prstGeom>
            <a:noFill/>
          </p:spPr>
          <p:txBody>
            <a:bodyPr wrap="square" rtlCol="0">
              <a:spAutoFit/>
            </a:bodyPr>
            <a:lstStyle/>
            <a:p>
              <a:r>
                <a:rPr lang="en-US" sz="2400" b="1" dirty="0"/>
                <a:t>    Thread T1</a:t>
              </a:r>
            </a:p>
          </p:txBody>
        </p:sp>
      </p:grpSp>
      <p:grpSp>
        <p:nvGrpSpPr>
          <p:cNvPr id="4" name="Group 3">
            <a:extLst>
              <a:ext uri="{FF2B5EF4-FFF2-40B4-BE49-F238E27FC236}">
                <a16:creationId xmlns:a16="http://schemas.microsoft.com/office/drawing/2014/main" id="{ED180E99-60B3-4F76-9DDB-F279648894A7}"/>
              </a:ext>
            </a:extLst>
          </p:cNvPr>
          <p:cNvGrpSpPr/>
          <p:nvPr/>
        </p:nvGrpSpPr>
        <p:grpSpPr>
          <a:xfrm>
            <a:off x="6830294" y="664470"/>
            <a:ext cx="4050727" cy="2513877"/>
            <a:chOff x="6767664" y="1033987"/>
            <a:chExt cx="4050727" cy="2513877"/>
          </a:xfrm>
        </p:grpSpPr>
        <p:sp>
          <p:nvSpPr>
            <p:cNvPr id="8" name="Rounded Rectangle 7"/>
            <p:cNvSpPr/>
            <p:nvPr/>
          </p:nvSpPr>
          <p:spPr>
            <a:xfrm>
              <a:off x="6767664" y="1880896"/>
              <a:ext cx="4050727" cy="1666968"/>
            </a:xfrm>
            <a:prstGeom prst="roundRect">
              <a:avLst>
                <a:gd name="adj" fmla="val 6587"/>
              </a:avLst>
            </a:prstGeom>
            <a:ln w="28575"/>
          </p:spPr>
          <p:style>
            <a:lnRef idx="2">
              <a:schemeClr val="accent1"/>
            </a:lnRef>
            <a:fillRef idx="1">
              <a:schemeClr val="lt1"/>
            </a:fillRef>
            <a:effectRef idx="0">
              <a:schemeClr val="accent1"/>
            </a:effectRef>
            <a:fontRef idx="minor">
              <a:schemeClr val="dk1"/>
            </a:fontRef>
          </p:style>
          <p:txBody>
            <a:bodyPr rtlCol="0" anchor="ctr"/>
            <a:lstStyle/>
            <a:p>
              <a:endParaRPr lang="en-US" sz="2000" b="1" dirty="0">
                <a:solidFill>
                  <a:schemeClr val="tx1"/>
                </a:solidFill>
                <a:latin typeface="Fira Code" panose="020B0509050000020004" pitchFamily="49" charset="0"/>
                <a:ea typeface="Fira Code" panose="020B0509050000020004" pitchFamily="49" charset="0"/>
                <a:cs typeface="Consolas" pitchFamily="49" charset="0"/>
              </a:endParaRPr>
            </a:p>
            <a:p>
              <a:r>
                <a:rPr lang="en-US" sz="2000" b="1" dirty="0">
                  <a:solidFill>
                    <a:schemeClr val="tx1"/>
                  </a:solidFill>
                  <a:latin typeface="Fira Code" panose="020B0509050000020004" pitchFamily="49" charset="0"/>
                  <a:ea typeface="Fira Code" panose="020B0509050000020004" pitchFamily="49" charset="0"/>
                  <a:cs typeface="Consolas" pitchFamily="49" charset="0"/>
                </a:rPr>
                <a:t>while </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a:t>
              </a:r>
              <a:r>
                <a:rPr lang="en-US" sz="2000" b="1" dirty="0">
                  <a:solidFill>
                    <a:schemeClr val="tx1"/>
                  </a:solidFill>
                  <a:latin typeface="Fira Code" panose="020B0509050000020004" pitchFamily="49" charset="0"/>
                  <a:ea typeface="Fira Code" panose="020B0509050000020004" pitchFamily="49" charset="0"/>
                  <a:cs typeface="Consolas" pitchFamily="49" charset="0"/>
                </a:rPr>
                <a:t> </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x-&gt;</a:t>
              </a:r>
              <a:r>
                <a:rPr lang="en-US" sz="2000" dirty="0" err="1">
                  <a:solidFill>
                    <a:schemeClr val="tx1"/>
                  </a:solidFill>
                  <a:latin typeface="Fira Code" panose="020B0509050000020004" pitchFamily="49" charset="0"/>
                  <a:ea typeface="Fira Code" panose="020B0509050000020004" pitchFamily="49" charset="0"/>
                  <a:cs typeface="Consolas" pitchFamily="49" charset="0"/>
                </a:rPr>
                <a:t>func</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a:p>
              <a:endParaRPr lang="en-US" sz="2000" b="1" dirty="0">
                <a:solidFill>
                  <a:schemeClr val="tx1"/>
                </a:solidFill>
                <a:latin typeface="Fira Code" panose="020B0509050000020004" pitchFamily="49" charset="0"/>
                <a:ea typeface="Fira Code" panose="020B0509050000020004" pitchFamily="49" charset="0"/>
                <a:cs typeface="Consolas" pitchFamily="49" charset="0"/>
              </a:endParaRPr>
            </a:p>
          </p:txBody>
        </p:sp>
        <p:sp>
          <p:nvSpPr>
            <p:cNvPr id="6" name="TextBox 5"/>
            <p:cNvSpPr txBox="1"/>
            <p:nvPr/>
          </p:nvSpPr>
          <p:spPr>
            <a:xfrm>
              <a:off x="7787566" y="1033987"/>
              <a:ext cx="2010922" cy="461665"/>
            </a:xfrm>
            <a:prstGeom prst="rect">
              <a:avLst/>
            </a:prstGeom>
            <a:noFill/>
          </p:spPr>
          <p:txBody>
            <a:bodyPr wrap="square" rtlCol="0">
              <a:spAutoFit/>
            </a:bodyPr>
            <a:lstStyle/>
            <a:p>
              <a:r>
                <a:rPr lang="en-US" sz="2400" b="1" dirty="0"/>
                <a:t>    Thread T2</a:t>
              </a:r>
            </a:p>
          </p:txBody>
        </p:sp>
      </p:grpSp>
      <p:sp>
        <p:nvSpPr>
          <p:cNvPr id="12" name="TextBox 11"/>
          <p:cNvSpPr txBox="1"/>
          <p:nvPr/>
        </p:nvSpPr>
        <p:spPr>
          <a:xfrm>
            <a:off x="4523873" y="20311"/>
            <a:ext cx="3144253" cy="646331"/>
          </a:xfrm>
          <a:prstGeom prst="rect">
            <a:avLst/>
          </a:prstGeom>
          <a:noFill/>
        </p:spPr>
        <p:txBody>
          <a:bodyPr wrap="square" rtlCol="0">
            <a:spAutoFit/>
          </a:bodyPr>
          <a:lstStyle/>
          <a:p>
            <a:r>
              <a:rPr lang="en-US" dirty="0">
                <a:latin typeface="Fira Code" panose="020B0509050000020004" pitchFamily="49" charset="0"/>
                <a:ea typeface="Fira Code" panose="020B0509050000020004" pitchFamily="49" charset="0"/>
                <a:cs typeface="Consolas" pitchFamily="49" charset="0"/>
              </a:rPr>
              <a:t>X *x = NULL;</a:t>
            </a:r>
          </a:p>
          <a:p>
            <a:r>
              <a:rPr lang="en-US" b="1" dirty="0">
                <a:latin typeface="Fira Code" panose="020B0509050000020004" pitchFamily="49" charset="0"/>
                <a:ea typeface="Fira Code" panose="020B0509050000020004" pitchFamily="49" charset="0"/>
                <a:cs typeface="Consolas" pitchFamily="49" charset="0"/>
              </a:rPr>
              <a:t>bool</a:t>
            </a:r>
            <a:r>
              <a:rPr lang="en-US" dirty="0">
                <a:latin typeface="Fira Code" panose="020B0509050000020004" pitchFamily="49" charset="0"/>
                <a:ea typeface="Fira Code" panose="020B0509050000020004" pitchFamily="49" charset="0"/>
                <a:cs typeface="Consolas" pitchFamily="49" charset="0"/>
              </a:rPr>
              <a:t> done= </a:t>
            </a:r>
            <a:r>
              <a:rPr lang="en-US" b="1" dirty="0">
                <a:latin typeface="Fira Code" panose="020B0509050000020004" pitchFamily="49" charset="0"/>
                <a:ea typeface="Fira Code" panose="020B0509050000020004" pitchFamily="49" charset="0"/>
                <a:cs typeface="Consolas" pitchFamily="49" charset="0"/>
              </a:rPr>
              <a:t>false</a:t>
            </a:r>
            <a:r>
              <a:rPr lang="en-US" dirty="0">
                <a:latin typeface="Fira Code" panose="020B0509050000020004" pitchFamily="49" charset="0"/>
                <a:ea typeface="Fira Code" panose="020B0509050000020004" pitchFamily="49" charset="0"/>
                <a:cs typeface="Consolas" pitchFamily="49" charset="0"/>
              </a:rPr>
              <a:t>;</a:t>
            </a:r>
          </a:p>
        </p:txBody>
      </p:sp>
    </p:spTree>
    <p:extLst>
      <p:ext uri="{BB962C8B-B14F-4D97-AF65-F5344CB8AC3E}">
        <p14:creationId xmlns:p14="http://schemas.microsoft.com/office/powerpoint/2010/main" val="2275170918"/>
      </p:ext>
    </p:extLst>
  </p:cSld>
  <p:clrMapOvr>
    <a:masterClrMapping/>
  </p:clrMapOvr>
  <mc:AlternateContent xmlns:mc="http://schemas.openxmlformats.org/markup-compatibility/2006" xmlns:p14="http://schemas.microsoft.com/office/powerpoint/2010/main">
    <mc:Choice Requires="p14">
      <p:transition spd="med" p14:dur="700" advTm="33902">
        <p:fade/>
      </p:transition>
    </mc:Choice>
    <mc:Fallback xmlns="">
      <p:transition spd="med" advTm="33902">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0" y="132933"/>
            <a:ext cx="10515600" cy="954493"/>
          </a:xfrm>
        </p:spPr>
        <p:txBody>
          <a:bodyPr>
            <a:normAutofit fontScale="90000"/>
          </a:bodyPr>
          <a:lstStyle/>
          <a:p>
            <a:r>
              <a:rPr lang="en-US" dirty="0"/>
              <a:t>Eager Conflict Detection with ARC: Conflict on Evicted Line</a:t>
            </a:r>
          </a:p>
        </p:txBody>
      </p:sp>
      <p:sp>
        <p:nvSpPr>
          <p:cNvPr id="5" name="TextBox 4"/>
          <p:cNvSpPr txBox="1"/>
          <p:nvPr/>
        </p:nvSpPr>
        <p:spPr>
          <a:xfrm>
            <a:off x="2310193" y="1734378"/>
            <a:ext cx="2152656" cy="461665"/>
          </a:xfrm>
          <a:prstGeom prst="rect">
            <a:avLst/>
          </a:prstGeom>
          <a:noFill/>
        </p:spPr>
        <p:txBody>
          <a:bodyPr wrap="square" rtlCol="0">
            <a:spAutoFit/>
          </a:bodyPr>
          <a:lstStyle/>
          <a:p>
            <a:pPr algn="ctr"/>
            <a:r>
              <a:rPr lang="en-US" sz="2400" b="1" dirty="0"/>
              <a:t>Core 1</a:t>
            </a:r>
          </a:p>
        </p:txBody>
      </p:sp>
      <p:sp>
        <p:nvSpPr>
          <p:cNvPr id="4" name="Rounded Rectangle 3"/>
          <p:cNvSpPr/>
          <p:nvPr/>
        </p:nvSpPr>
        <p:spPr>
          <a:xfrm>
            <a:off x="2243712" y="2381680"/>
            <a:ext cx="2285618" cy="261721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ounded Rectangle 3">
            <a:extLst>
              <a:ext uri="{FF2B5EF4-FFF2-40B4-BE49-F238E27FC236}">
                <a16:creationId xmlns:a16="http://schemas.microsoft.com/office/drawing/2014/main" id="{C83B8E3A-3045-42C5-BD2A-53A1D5C51B23}"/>
              </a:ext>
            </a:extLst>
          </p:cNvPr>
          <p:cNvSpPr/>
          <p:nvPr/>
        </p:nvSpPr>
        <p:spPr>
          <a:xfrm>
            <a:off x="6969269" y="5304146"/>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54" name="Group 53"/>
          <p:cNvGrpSpPr/>
          <p:nvPr/>
        </p:nvGrpSpPr>
        <p:grpSpPr>
          <a:xfrm>
            <a:off x="423188" y="2591838"/>
            <a:ext cx="1375546" cy="532910"/>
            <a:chOff x="423188" y="2591838"/>
            <a:chExt cx="1375546" cy="532910"/>
          </a:xfrm>
        </p:grpSpPr>
        <p:sp>
          <p:nvSpPr>
            <p:cNvPr id="24" name="Rectangle 23"/>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grpSp>
          <p:nvGrpSpPr>
            <p:cNvPr id="3" name="Group 2"/>
            <p:cNvGrpSpPr/>
            <p:nvPr/>
          </p:nvGrpSpPr>
          <p:grpSpPr>
            <a:xfrm>
              <a:off x="423188" y="2591839"/>
              <a:ext cx="917284" cy="532909"/>
              <a:chOff x="2794154" y="1273568"/>
              <a:chExt cx="917284" cy="532909"/>
            </a:xfrm>
          </p:grpSpPr>
          <p:sp>
            <p:nvSpPr>
              <p:cNvPr id="19" name="Rectangle 18"/>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20" name="Rectangle 19"/>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grpSp>
      <p:sp>
        <p:nvSpPr>
          <p:cNvPr id="9" name="TextBox 8"/>
          <p:cNvSpPr txBox="1"/>
          <p:nvPr/>
        </p:nvSpPr>
        <p:spPr>
          <a:xfrm>
            <a:off x="7639989" y="1734378"/>
            <a:ext cx="2152656" cy="461665"/>
          </a:xfrm>
          <a:prstGeom prst="rect">
            <a:avLst/>
          </a:prstGeom>
          <a:noFill/>
        </p:spPr>
        <p:txBody>
          <a:bodyPr wrap="square" rtlCol="0">
            <a:spAutoFit/>
          </a:bodyPr>
          <a:lstStyle/>
          <a:p>
            <a:pPr algn="ctr"/>
            <a:r>
              <a:rPr lang="en-US" sz="2400" b="1" dirty="0"/>
              <a:t> Core 2</a:t>
            </a:r>
          </a:p>
        </p:txBody>
      </p:sp>
      <p:sp>
        <p:nvSpPr>
          <p:cNvPr id="8" name="Rounded Rectangle 7"/>
          <p:cNvSpPr/>
          <p:nvPr/>
        </p:nvSpPr>
        <p:spPr>
          <a:xfrm>
            <a:off x="7573508" y="2381680"/>
            <a:ext cx="2285618" cy="332930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6" name="Rectangle 55"/>
          <p:cNvSpPr/>
          <p:nvPr/>
        </p:nvSpPr>
        <p:spPr>
          <a:xfrm>
            <a:off x="11219799" y="259141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65" name="Rectangle 64"/>
          <p:cNvSpPr/>
          <p:nvPr/>
        </p:nvSpPr>
        <p:spPr>
          <a:xfrm>
            <a:off x="10307324" y="2591838"/>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66" name="Rectangle 65"/>
          <p:cNvSpPr/>
          <p:nvPr/>
        </p:nvSpPr>
        <p:spPr>
          <a:xfrm>
            <a:off x="10761537" y="259141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sp>
        <p:nvSpPr>
          <p:cNvPr id="69" name="Rounded Rectangle 68"/>
          <p:cNvSpPr/>
          <p:nvPr/>
        </p:nvSpPr>
        <p:spPr>
          <a:xfrm>
            <a:off x="4896436" y="132485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72" name="Rectangle 71"/>
          <p:cNvSpPr/>
          <p:nvPr/>
        </p:nvSpPr>
        <p:spPr>
          <a:xfrm>
            <a:off x="6277801" y="2722532"/>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83" name="Rectangle 82"/>
          <p:cNvSpPr/>
          <p:nvPr/>
        </p:nvSpPr>
        <p:spPr>
          <a:xfrm>
            <a:off x="5365326" y="326067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84" name="Rectangle 83"/>
          <p:cNvSpPr/>
          <p:nvPr/>
        </p:nvSpPr>
        <p:spPr>
          <a:xfrm>
            <a:off x="5819539" y="326025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75" name="Rectangle 74"/>
          <p:cNvSpPr/>
          <p:nvPr/>
        </p:nvSpPr>
        <p:spPr>
          <a:xfrm>
            <a:off x="6277801" y="3260249"/>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1" name="Rectangle 80"/>
          <p:cNvSpPr/>
          <p:nvPr/>
        </p:nvSpPr>
        <p:spPr>
          <a:xfrm>
            <a:off x="5365326" y="2722957"/>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82" name="Rectangle 81"/>
          <p:cNvSpPr/>
          <p:nvPr/>
        </p:nvSpPr>
        <p:spPr>
          <a:xfrm>
            <a:off x="5819539" y="272253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85" name="Group 84"/>
          <p:cNvGrpSpPr/>
          <p:nvPr/>
        </p:nvGrpSpPr>
        <p:grpSpPr>
          <a:xfrm>
            <a:off x="5361966" y="3786139"/>
            <a:ext cx="1378905" cy="532910"/>
            <a:chOff x="5376057" y="3786139"/>
            <a:chExt cx="1364814" cy="532910"/>
          </a:xfrm>
        </p:grpSpPr>
        <p:sp>
          <p:nvSpPr>
            <p:cNvPr id="78" name="Rectangle 77"/>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79" name="Rectangle 78"/>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0" name="Rectangle 79"/>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0" name="Group 99"/>
          <p:cNvGrpSpPr/>
          <p:nvPr/>
        </p:nvGrpSpPr>
        <p:grpSpPr>
          <a:xfrm>
            <a:off x="5361966" y="4318200"/>
            <a:ext cx="1378905" cy="532910"/>
            <a:chOff x="5376057" y="3786139"/>
            <a:chExt cx="1364814" cy="532910"/>
          </a:xfrm>
        </p:grpSpPr>
        <p:sp>
          <p:nvSpPr>
            <p:cNvPr id="101" name="Rectangle 100"/>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102" name="Rectangle 101"/>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3" name="Rectangle 102"/>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4" name="Group 103"/>
          <p:cNvGrpSpPr/>
          <p:nvPr/>
        </p:nvGrpSpPr>
        <p:grpSpPr>
          <a:xfrm>
            <a:off x="5361966" y="4850685"/>
            <a:ext cx="1378905" cy="532910"/>
            <a:chOff x="5376057" y="3786139"/>
            <a:chExt cx="1364814" cy="532910"/>
          </a:xfrm>
        </p:grpSpPr>
        <p:sp>
          <p:nvSpPr>
            <p:cNvPr id="105" name="Rectangle 104"/>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106" name="Rectangle 105"/>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7" name="Rectangle 106"/>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71" name="Rounded Rectangle 3">
            <a:extLst>
              <a:ext uri="{FF2B5EF4-FFF2-40B4-BE49-F238E27FC236}">
                <a16:creationId xmlns:a16="http://schemas.microsoft.com/office/drawing/2014/main" id="{C83B8E3A-3045-42C5-BD2A-53A1D5C51B23}"/>
              </a:ext>
            </a:extLst>
          </p:cNvPr>
          <p:cNvSpPr/>
          <p:nvPr/>
        </p:nvSpPr>
        <p:spPr>
          <a:xfrm>
            <a:off x="7573508" y="529882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ounded Rectangle 3">
            <a:extLst>
              <a:ext uri="{FF2B5EF4-FFF2-40B4-BE49-F238E27FC236}">
                <a16:creationId xmlns:a16="http://schemas.microsoft.com/office/drawing/2014/main" id="{C83B8E3A-3045-42C5-BD2A-53A1D5C51B23}"/>
              </a:ext>
            </a:extLst>
          </p:cNvPr>
          <p:cNvSpPr/>
          <p:nvPr/>
        </p:nvSpPr>
        <p:spPr>
          <a:xfrm>
            <a:off x="2243712" y="469561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43183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0" y="132933"/>
            <a:ext cx="10515600" cy="954493"/>
          </a:xfrm>
        </p:spPr>
        <p:txBody>
          <a:bodyPr>
            <a:normAutofit fontScale="90000"/>
          </a:bodyPr>
          <a:lstStyle/>
          <a:p>
            <a:r>
              <a:rPr lang="en-US" dirty="0"/>
              <a:t>Eager Conflict Detection with ARC: Conflict on Evicted Line</a:t>
            </a:r>
          </a:p>
        </p:txBody>
      </p:sp>
      <p:sp>
        <p:nvSpPr>
          <p:cNvPr id="5" name="TextBox 4"/>
          <p:cNvSpPr txBox="1"/>
          <p:nvPr/>
        </p:nvSpPr>
        <p:spPr>
          <a:xfrm>
            <a:off x="2310193" y="1734378"/>
            <a:ext cx="2152656" cy="461665"/>
          </a:xfrm>
          <a:prstGeom prst="rect">
            <a:avLst/>
          </a:prstGeom>
          <a:noFill/>
        </p:spPr>
        <p:txBody>
          <a:bodyPr wrap="square" rtlCol="0">
            <a:spAutoFit/>
          </a:bodyPr>
          <a:lstStyle/>
          <a:p>
            <a:pPr algn="ctr"/>
            <a:r>
              <a:rPr lang="en-US" sz="2400" b="1" dirty="0"/>
              <a:t>Core 1</a:t>
            </a:r>
          </a:p>
        </p:txBody>
      </p:sp>
      <p:sp>
        <p:nvSpPr>
          <p:cNvPr id="4" name="Rounded Rectangle 3"/>
          <p:cNvSpPr/>
          <p:nvPr/>
        </p:nvSpPr>
        <p:spPr>
          <a:xfrm>
            <a:off x="2243712" y="2381680"/>
            <a:ext cx="2285618" cy="261721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2688690" y="2911602"/>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X = … </a:t>
            </a:r>
          </a:p>
        </p:txBody>
      </p:sp>
      <p:sp>
        <p:nvSpPr>
          <p:cNvPr id="12" name="TextBox 11"/>
          <p:cNvSpPr txBox="1"/>
          <p:nvPr/>
        </p:nvSpPr>
        <p:spPr>
          <a:xfrm>
            <a:off x="2688690" y="3430408"/>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Y</a:t>
            </a:r>
          </a:p>
        </p:txBody>
      </p:sp>
      <p:sp>
        <p:nvSpPr>
          <p:cNvPr id="17" name="Rounded Rectangle 3">
            <a:extLst>
              <a:ext uri="{FF2B5EF4-FFF2-40B4-BE49-F238E27FC236}">
                <a16:creationId xmlns:a16="http://schemas.microsoft.com/office/drawing/2014/main" id="{C83B8E3A-3045-42C5-BD2A-53A1D5C51B23}"/>
              </a:ext>
            </a:extLst>
          </p:cNvPr>
          <p:cNvSpPr/>
          <p:nvPr/>
        </p:nvSpPr>
        <p:spPr>
          <a:xfrm>
            <a:off x="6969269" y="5304146"/>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54" name="Group 53"/>
          <p:cNvGrpSpPr/>
          <p:nvPr/>
        </p:nvGrpSpPr>
        <p:grpSpPr>
          <a:xfrm>
            <a:off x="421040" y="2591838"/>
            <a:ext cx="1377694" cy="1596517"/>
            <a:chOff x="421040" y="2591838"/>
            <a:chExt cx="1377694" cy="1596517"/>
          </a:xfrm>
        </p:grpSpPr>
        <p:sp>
          <p:nvSpPr>
            <p:cNvPr id="24" name="Rectangle 23"/>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grpSp>
          <p:nvGrpSpPr>
            <p:cNvPr id="41" name="Group 40"/>
            <p:cNvGrpSpPr/>
            <p:nvPr/>
          </p:nvGrpSpPr>
          <p:grpSpPr>
            <a:xfrm>
              <a:off x="421040" y="2591839"/>
              <a:ext cx="1377694" cy="1596516"/>
              <a:chOff x="421040" y="2591839"/>
              <a:chExt cx="1377694" cy="1596516"/>
            </a:xfrm>
          </p:grpSpPr>
          <p:grpSp>
            <p:nvGrpSpPr>
              <p:cNvPr id="26" name="Group 25"/>
              <p:cNvGrpSpPr/>
              <p:nvPr/>
            </p:nvGrpSpPr>
            <p:grpSpPr>
              <a:xfrm>
                <a:off x="423188" y="3129556"/>
                <a:ext cx="917284" cy="532909"/>
                <a:chOff x="2794154" y="1273568"/>
                <a:chExt cx="917284" cy="532909"/>
              </a:xfrm>
            </p:grpSpPr>
            <p:sp>
              <p:nvSpPr>
                <p:cNvPr id="28" name="Rectangle 27"/>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29" name="Rectangle 28"/>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27" name="Rectangle 26"/>
              <p:cNvSpPr/>
              <p:nvPr/>
            </p:nvSpPr>
            <p:spPr>
              <a:xfrm>
                <a:off x="1335663" y="312955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grpSp>
            <p:nvGrpSpPr>
              <p:cNvPr id="40" name="Group 39"/>
              <p:cNvGrpSpPr/>
              <p:nvPr/>
            </p:nvGrpSpPr>
            <p:grpSpPr>
              <a:xfrm>
                <a:off x="421040" y="2591839"/>
                <a:ext cx="1377693" cy="1596516"/>
                <a:chOff x="421040" y="2591839"/>
                <a:chExt cx="1377693" cy="1596516"/>
              </a:xfrm>
            </p:grpSpPr>
            <p:grpSp>
              <p:nvGrpSpPr>
                <p:cNvPr id="3" name="Group 2"/>
                <p:cNvGrpSpPr/>
                <p:nvPr/>
              </p:nvGrpSpPr>
              <p:grpSpPr>
                <a:xfrm>
                  <a:off x="423188" y="2591839"/>
                  <a:ext cx="917284" cy="532909"/>
                  <a:chOff x="2794154" y="1273568"/>
                  <a:chExt cx="917284" cy="532909"/>
                </a:xfrm>
              </p:grpSpPr>
              <p:sp>
                <p:nvSpPr>
                  <p:cNvPr id="19" name="Rectangle 18"/>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20" name="Rectangle 19"/>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sp>
              <p:nvSpPr>
                <p:cNvPr id="38" name="Rectangle 37"/>
                <p:cNvSpPr/>
                <p:nvPr/>
              </p:nvSpPr>
              <p:spPr>
                <a:xfrm>
                  <a:off x="421040" y="3655870"/>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39" name="Rectangle 38"/>
                <p:cNvSpPr/>
                <p:nvPr/>
              </p:nvSpPr>
              <p:spPr>
                <a:xfrm>
                  <a:off x="875253" y="3655446"/>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37" name="Rectangle 36"/>
                <p:cNvSpPr/>
                <p:nvPr/>
              </p:nvSpPr>
              <p:spPr>
                <a:xfrm>
                  <a:off x="1333515" y="3655445"/>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grpSp>
      <p:sp>
        <p:nvSpPr>
          <p:cNvPr id="9" name="TextBox 8"/>
          <p:cNvSpPr txBox="1"/>
          <p:nvPr/>
        </p:nvSpPr>
        <p:spPr>
          <a:xfrm>
            <a:off x="7639989" y="1734378"/>
            <a:ext cx="2152656" cy="461665"/>
          </a:xfrm>
          <a:prstGeom prst="rect">
            <a:avLst/>
          </a:prstGeom>
          <a:noFill/>
        </p:spPr>
        <p:txBody>
          <a:bodyPr wrap="square" rtlCol="0">
            <a:spAutoFit/>
          </a:bodyPr>
          <a:lstStyle/>
          <a:p>
            <a:pPr algn="ctr"/>
            <a:r>
              <a:rPr lang="en-US" sz="2400" b="1" dirty="0"/>
              <a:t> Core 2</a:t>
            </a:r>
          </a:p>
        </p:txBody>
      </p:sp>
      <p:sp>
        <p:nvSpPr>
          <p:cNvPr id="8" name="Rounded Rectangle 7"/>
          <p:cNvSpPr/>
          <p:nvPr/>
        </p:nvSpPr>
        <p:spPr>
          <a:xfrm>
            <a:off x="7573508" y="2381680"/>
            <a:ext cx="2285618" cy="332930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TextBox 12"/>
          <p:cNvSpPr txBox="1"/>
          <p:nvPr/>
        </p:nvSpPr>
        <p:spPr>
          <a:xfrm>
            <a:off x="8018486" y="2791883"/>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P = … </a:t>
            </a:r>
          </a:p>
        </p:txBody>
      </p:sp>
      <p:sp>
        <p:nvSpPr>
          <p:cNvPr id="14" name="TextBox 13"/>
          <p:cNvSpPr txBox="1"/>
          <p:nvPr/>
        </p:nvSpPr>
        <p:spPr>
          <a:xfrm>
            <a:off x="8018486" y="3943905"/>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Q = … </a:t>
            </a:r>
          </a:p>
        </p:txBody>
      </p:sp>
      <p:sp>
        <p:nvSpPr>
          <p:cNvPr id="56" name="Rectangle 55"/>
          <p:cNvSpPr/>
          <p:nvPr/>
        </p:nvSpPr>
        <p:spPr>
          <a:xfrm>
            <a:off x="11219799" y="259141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67" name="Rectangle 66"/>
          <p:cNvSpPr/>
          <p:nvPr/>
        </p:nvSpPr>
        <p:spPr>
          <a:xfrm>
            <a:off x="10307324" y="312955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68" name="Rectangle 67"/>
          <p:cNvSpPr/>
          <p:nvPr/>
        </p:nvSpPr>
        <p:spPr>
          <a:xfrm>
            <a:off x="10761537" y="312913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59" name="Rectangle 58"/>
          <p:cNvSpPr/>
          <p:nvPr/>
        </p:nvSpPr>
        <p:spPr>
          <a:xfrm>
            <a:off x="11219799" y="312913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65" name="Rectangle 64"/>
          <p:cNvSpPr/>
          <p:nvPr/>
        </p:nvSpPr>
        <p:spPr>
          <a:xfrm>
            <a:off x="10307324" y="2591838"/>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66" name="Rectangle 65"/>
          <p:cNvSpPr/>
          <p:nvPr/>
        </p:nvSpPr>
        <p:spPr>
          <a:xfrm>
            <a:off x="10761537" y="259141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7" name="Group 6"/>
          <p:cNvGrpSpPr/>
          <p:nvPr/>
        </p:nvGrpSpPr>
        <p:grpSpPr>
          <a:xfrm>
            <a:off x="10305176" y="3655020"/>
            <a:ext cx="1377693" cy="532910"/>
            <a:chOff x="10305176" y="3655020"/>
            <a:chExt cx="1377693" cy="532910"/>
          </a:xfrm>
        </p:grpSpPr>
        <p:sp>
          <p:nvSpPr>
            <p:cNvPr id="62" name="Rectangle 61"/>
            <p:cNvSpPr/>
            <p:nvPr/>
          </p:nvSpPr>
          <p:spPr>
            <a:xfrm>
              <a:off x="10305176" y="365544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63" name="Rectangle 62"/>
            <p:cNvSpPr/>
            <p:nvPr/>
          </p:nvSpPr>
          <p:spPr>
            <a:xfrm>
              <a:off x="10759389" y="365502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4" name="Rectangle 63"/>
            <p:cNvSpPr/>
            <p:nvPr/>
          </p:nvSpPr>
          <p:spPr>
            <a:xfrm>
              <a:off x="11217651" y="3655020"/>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grpSp>
      <p:sp>
        <p:nvSpPr>
          <p:cNvPr id="69" name="Rounded Rectangle 68"/>
          <p:cNvSpPr/>
          <p:nvPr/>
        </p:nvSpPr>
        <p:spPr>
          <a:xfrm>
            <a:off x="4896436" y="132485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72" name="Rectangle 71"/>
          <p:cNvSpPr/>
          <p:nvPr/>
        </p:nvSpPr>
        <p:spPr>
          <a:xfrm>
            <a:off x="6277801" y="2722532"/>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83" name="Rectangle 82"/>
          <p:cNvSpPr/>
          <p:nvPr/>
        </p:nvSpPr>
        <p:spPr>
          <a:xfrm>
            <a:off x="5365326" y="326067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84" name="Rectangle 83"/>
          <p:cNvSpPr/>
          <p:nvPr/>
        </p:nvSpPr>
        <p:spPr>
          <a:xfrm>
            <a:off x="5819539" y="326025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75" name="Rectangle 74"/>
          <p:cNvSpPr/>
          <p:nvPr/>
        </p:nvSpPr>
        <p:spPr>
          <a:xfrm>
            <a:off x="6277801" y="3260249"/>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1" name="Rectangle 80"/>
          <p:cNvSpPr/>
          <p:nvPr/>
        </p:nvSpPr>
        <p:spPr>
          <a:xfrm>
            <a:off x="5365326" y="2722957"/>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82" name="Rectangle 81"/>
          <p:cNvSpPr/>
          <p:nvPr/>
        </p:nvSpPr>
        <p:spPr>
          <a:xfrm>
            <a:off x="5819539" y="272253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85" name="Group 84"/>
          <p:cNvGrpSpPr/>
          <p:nvPr/>
        </p:nvGrpSpPr>
        <p:grpSpPr>
          <a:xfrm>
            <a:off x="5361966" y="3786139"/>
            <a:ext cx="1378905" cy="532910"/>
            <a:chOff x="5376057" y="3786139"/>
            <a:chExt cx="1364814" cy="532910"/>
          </a:xfrm>
        </p:grpSpPr>
        <p:sp>
          <p:nvSpPr>
            <p:cNvPr id="78" name="Rectangle 77"/>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79" name="Rectangle 78"/>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0" name="Rectangle 79"/>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0" name="Group 99"/>
          <p:cNvGrpSpPr/>
          <p:nvPr/>
        </p:nvGrpSpPr>
        <p:grpSpPr>
          <a:xfrm>
            <a:off x="5361966" y="4318200"/>
            <a:ext cx="1378905" cy="532910"/>
            <a:chOff x="5376057" y="3786139"/>
            <a:chExt cx="1364814" cy="532910"/>
          </a:xfrm>
        </p:grpSpPr>
        <p:sp>
          <p:nvSpPr>
            <p:cNvPr id="101" name="Rectangle 100"/>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102" name="Rectangle 101"/>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3" name="Rectangle 102"/>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4" name="Group 103"/>
          <p:cNvGrpSpPr/>
          <p:nvPr/>
        </p:nvGrpSpPr>
        <p:grpSpPr>
          <a:xfrm>
            <a:off x="5361966" y="4850685"/>
            <a:ext cx="1378905" cy="532910"/>
            <a:chOff x="5376057" y="3786139"/>
            <a:chExt cx="1364814" cy="532910"/>
          </a:xfrm>
        </p:grpSpPr>
        <p:sp>
          <p:nvSpPr>
            <p:cNvPr id="105" name="Rectangle 104"/>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106" name="Rectangle 105"/>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7" name="Rectangle 106"/>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71" name="Rounded Rectangle 3">
            <a:extLst>
              <a:ext uri="{FF2B5EF4-FFF2-40B4-BE49-F238E27FC236}">
                <a16:creationId xmlns:a16="http://schemas.microsoft.com/office/drawing/2014/main" id="{C83B8E3A-3045-42C5-BD2A-53A1D5C51B23}"/>
              </a:ext>
            </a:extLst>
          </p:cNvPr>
          <p:cNvSpPr/>
          <p:nvPr/>
        </p:nvSpPr>
        <p:spPr>
          <a:xfrm>
            <a:off x="7573508" y="529882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ounded Rectangle 3">
            <a:extLst>
              <a:ext uri="{FF2B5EF4-FFF2-40B4-BE49-F238E27FC236}">
                <a16:creationId xmlns:a16="http://schemas.microsoft.com/office/drawing/2014/main" id="{C83B8E3A-3045-42C5-BD2A-53A1D5C51B23}"/>
              </a:ext>
            </a:extLst>
          </p:cNvPr>
          <p:cNvSpPr/>
          <p:nvPr/>
        </p:nvSpPr>
        <p:spPr>
          <a:xfrm>
            <a:off x="2243712" y="469561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736193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0" y="132933"/>
            <a:ext cx="10515600" cy="954493"/>
          </a:xfrm>
        </p:spPr>
        <p:txBody>
          <a:bodyPr>
            <a:normAutofit fontScale="90000"/>
          </a:bodyPr>
          <a:lstStyle/>
          <a:p>
            <a:r>
              <a:rPr lang="en-US" dirty="0"/>
              <a:t>Eager Conflict Detection with ARC: Conflict on Evicted Line</a:t>
            </a:r>
          </a:p>
        </p:txBody>
      </p:sp>
      <p:sp>
        <p:nvSpPr>
          <p:cNvPr id="5" name="TextBox 4"/>
          <p:cNvSpPr txBox="1"/>
          <p:nvPr/>
        </p:nvSpPr>
        <p:spPr>
          <a:xfrm>
            <a:off x="2310193" y="1734378"/>
            <a:ext cx="2152656" cy="461665"/>
          </a:xfrm>
          <a:prstGeom prst="rect">
            <a:avLst/>
          </a:prstGeom>
          <a:noFill/>
        </p:spPr>
        <p:txBody>
          <a:bodyPr wrap="square" rtlCol="0">
            <a:spAutoFit/>
          </a:bodyPr>
          <a:lstStyle/>
          <a:p>
            <a:pPr algn="ctr"/>
            <a:r>
              <a:rPr lang="en-US" sz="2400" b="1" dirty="0"/>
              <a:t>Core 1</a:t>
            </a:r>
          </a:p>
        </p:txBody>
      </p:sp>
      <p:sp>
        <p:nvSpPr>
          <p:cNvPr id="4" name="Rounded Rectangle 3"/>
          <p:cNvSpPr/>
          <p:nvPr/>
        </p:nvSpPr>
        <p:spPr>
          <a:xfrm>
            <a:off x="2243712" y="2381680"/>
            <a:ext cx="2285618" cy="261721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2688690" y="2911602"/>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X = … </a:t>
            </a:r>
          </a:p>
        </p:txBody>
      </p:sp>
      <p:sp>
        <p:nvSpPr>
          <p:cNvPr id="12" name="TextBox 11"/>
          <p:cNvSpPr txBox="1"/>
          <p:nvPr/>
        </p:nvSpPr>
        <p:spPr>
          <a:xfrm>
            <a:off x="2688690" y="3430408"/>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Y</a:t>
            </a:r>
          </a:p>
        </p:txBody>
      </p:sp>
      <p:sp>
        <p:nvSpPr>
          <p:cNvPr id="17" name="Rounded Rectangle 3">
            <a:extLst>
              <a:ext uri="{FF2B5EF4-FFF2-40B4-BE49-F238E27FC236}">
                <a16:creationId xmlns:a16="http://schemas.microsoft.com/office/drawing/2014/main" id="{C83B8E3A-3045-42C5-BD2A-53A1D5C51B23}"/>
              </a:ext>
            </a:extLst>
          </p:cNvPr>
          <p:cNvSpPr/>
          <p:nvPr/>
        </p:nvSpPr>
        <p:spPr>
          <a:xfrm>
            <a:off x="6969269" y="5304146"/>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28" name="Rectangle 27"/>
          <p:cNvSpPr/>
          <p:nvPr/>
        </p:nvSpPr>
        <p:spPr>
          <a:xfrm>
            <a:off x="423188" y="3129980"/>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29" name="Rectangle 28"/>
          <p:cNvSpPr/>
          <p:nvPr/>
        </p:nvSpPr>
        <p:spPr>
          <a:xfrm>
            <a:off x="877401" y="3129556"/>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27" name="Rectangle 26"/>
          <p:cNvSpPr/>
          <p:nvPr/>
        </p:nvSpPr>
        <p:spPr>
          <a:xfrm>
            <a:off x="1335663" y="312955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nvGrpSpPr>
          <p:cNvPr id="3" name="Group 2"/>
          <p:cNvGrpSpPr/>
          <p:nvPr/>
        </p:nvGrpSpPr>
        <p:grpSpPr>
          <a:xfrm>
            <a:off x="423188" y="2591839"/>
            <a:ext cx="917284" cy="532909"/>
            <a:chOff x="2794154" y="1273568"/>
            <a:chExt cx="917284" cy="532909"/>
          </a:xfrm>
        </p:grpSpPr>
        <p:sp>
          <p:nvSpPr>
            <p:cNvPr id="19" name="Rectangle 18"/>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20" name="Rectangle 19"/>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sp>
        <p:nvSpPr>
          <p:cNvPr id="9" name="TextBox 8"/>
          <p:cNvSpPr txBox="1"/>
          <p:nvPr/>
        </p:nvSpPr>
        <p:spPr>
          <a:xfrm>
            <a:off x="7639989" y="1734378"/>
            <a:ext cx="2152656" cy="461665"/>
          </a:xfrm>
          <a:prstGeom prst="rect">
            <a:avLst/>
          </a:prstGeom>
          <a:noFill/>
        </p:spPr>
        <p:txBody>
          <a:bodyPr wrap="square" rtlCol="0">
            <a:spAutoFit/>
          </a:bodyPr>
          <a:lstStyle/>
          <a:p>
            <a:pPr algn="ctr"/>
            <a:r>
              <a:rPr lang="en-US" sz="2400" b="1" dirty="0"/>
              <a:t> Core 2</a:t>
            </a:r>
          </a:p>
        </p:txBody>
      </p:sp>
      <p:sp>
        <p:nvSpPr>
          <p:cNvPr id="8" name="Rounded Rectangle 7"/>
          <p:cNvSpPr/>
          <p:nvPr/>
        </p:nvSpPr>
        <p:spPr>
          <a:xfrm>
            <a:off x="7573508" y="2381680"/>
            <a:ext cx="2285618" cy="332930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TextBox 12"/>
          <p:cNvSpPr txBox="1"/>
          <p:nvPr/>
        </p:nvSpPr>
        <p:spPr>
          <a:xfrm>
            <a:off x="8018486" y="2791883"/>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P = … </a:t>
            </a:r>
          </a:p>
        </p:txBody>
      </p:sp>
      <p:sp>
        <p:nvSpPr>
          <p:cNvPr id="14" name="TextBox 13"/>
          <p:cNvSpPr txBox="1"/>
          <p:nvPr/>
        </p:nvSpPr>
        <p:spPr>
          <a:xfrm>
            <a:off x="8018486" y="3943905"/>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Q = … </a:t>
            </a:r>
          </a:p>
        </p:txBody>
      </p:sp>
      <p:sp>
        <p:nvSpPr>
          <p:cNvPr id="56" name="Rectangle 55"/>
          <p:cNvSpPr/>
          <p:nvPr/>
        </p:nvSpPr>
        <p:spPr>
          <a:xfrm>
            <a:off x="11219799" y="259141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67" name="Rectangle 66"/>
          <p:cNvSpPr/>
          <p:nvPr/>
        </p:nvSpPr>
        <p:spPr>
          <a:xfrm>
            <a:off x="10307324" y="312955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68" name="Rectangle 67"/>
          <p:cNvSpPr/>
          <p:nvPr/>
        </p:nvSpPr>
        <p:spPr>
          <a:xfrm>
            <a:off x="10761537" y="312913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59" name="Rectangle 58"/>
          <p:cNvSpPr/>
          <p:nvPr/>
        </p:nvSpPr>
        <p:spPr>
          <a:xfrm>
            <a:off x="11219799" y="312913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65" name="Rectangle 64"/>
          <p:cNvSpPr/>
          <p:nvPr/>
        </p:nvSpPr>
        <p:spPr>
          <a:xfrm>
            <a:off x="10307324" y="2591838"/>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66" name="Rectangle 65"/>
          <p:cNvSpPr/>
          <p:nvPr/>
        </p:nvSpPr>
        <p:spPr>
          <a:xfrm>
            <a:off x="10761537" y="259141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7" name="Group 6"/>
          <p:cNvGrpSpPr/>
          <p:nvPr/>
        </p:nvGrpSpPr>
        <p:grpSpPr>
          <a:xfrm>
            <a:off x="10305176" y="3655020"/>
            <a:ext cx="1377693" cy="532910"/>
            <a:chOff x="10305176" y="3655020"/>
            <a:chExt cx="1377693" cy="532910"/>
          </a:xfrm>
        </p:grpSpPr>
        <p:sp>
          <p:nvSpPr>
            <p:cNvPr id="62" name="Rectangle 61"/>
            <p:cNvSpPr/>
            <p:nvPr/>
          </p:nvSpPr>
          <p:spPr>
            <a:xfrm>
              <a:off x="10305176" y="365544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63" name="Rectangle 62"/>
            <p:cNvSpPr/>
            <p:nvPr/>
          </p:nvSpPr>
          <p:spPr>
            <a:xfrm>
              <a:off x="10759389" y="365502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4" name="Rectangle 63"/>
            <p:cNvSpPr/>
            <p:nvPr/>
          </p:nvSpPr>
          <p:spPr>
            <a:xfrm>
              <a:off x="11217651" y="3655020"/>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grpSp>
      <p:sp>
        <p:nvSpPr>
          <p:cNvPr id="69" name="Rounded Rectangle 68"/>
          <p:cNvSpPr/>
          <p:nvPr/>
        </p:nvSpPr>
        <p:spPr>
          <a:xfrm>
            <a:off x="4896436" y="132485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72" name="Rectangle 71"/>
          <p:cNvSpPr/>
          <p:nvPr/>
        </p:nvSpPr>
        <p:spPr>
          <a:xfrm>
            <a:off x="6277801" y="2722532"/>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83" name="Rectangle 82"/>
          <p:cNvSpPr/>
          <p:nvPr/>
        </p:nvSpPr>
        <p:spPr>
          <a:xfrm>
            <a:off x="5365326" y="326067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84" name="Rectangle 83"/>
          <p:cNvSpPr/>
          <p:nvPr/>
        </p:nvSpPr>
        <p:spPr>
          <a:xfrm>
            <a:off x="5819539" y="326025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75" name="Rectangle 74"/>
          <p:cNvSpPr/>
          <p:nvPr/>
        </p:nvSpPr>
        <p:spPr>
          <a:xfrm>
            <a:off x="6277801" y="3260249"/>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81" name="Rectangle 80"/>
          <p:cNvSpPr/>
          <p:nvPr/>
        </p:nvSpPr>
        <p:spPr>
          <a:xfrm>
            <a:off x="5365326" y="2722957"/>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82" name="Rectangle 81"/>
          <p:cNvSpPr/>
          <p:nvPr/>
        </p:nvSpPr>
        <p:spPr>
          <a:xfrm>
            <a:off x="5819539" y="272253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85" name="Group 84"/>
          <p:cNvGrpSpPr/>
          <p:nvPr/>
        </p:nvGrpSpPr>
        <p:grpSpPr>
          <a:xfrm>
            <a:off x="5361966" y="3786139"/>
            <a:ext cx="1378905" cy="532910"/>
            <a:chOff x="5376057" y="3786139"/>
            <a:chExt cx="1364814" cy="532910"/>
          </a:xfrm>
        </p:grpSpPr>
        <p:sp>
          <p:nvSpPr>
            <p:cNvPr id="78" name="Rectangle 77"/>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79" name="Rectangle 78"/>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0" name="Rectangle 79"/>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0" name="Group 99"/>
          <p:cNvGrpSpPr/>
          <p:nvPr/>
        </p:nvGrpSpPr>
        <p:grpSpPr>
          <a:xfrm>
            <a:off x="5361966" y="4318200"/>
            <a:ext cx="1378905" cy="532910"/>
            <a:chOff x="5376057" y="3786139"/>
            <a:chExt cx="1364814" cy="532910"/>
          </a:xfrm>
        </p:grpSpPr>
        <p:sp>
          <p:nvSpPr>
            <p:cNvPr id="101" name="Rectangle 100"/>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102" name="Rectangle 101"/>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3" name="Rectangle 102"/>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4" name="Group 103"/>
          <p:cNvGrpSpPr/>
          <p:nvPr/>
        </p:nvGrpSpPr>
        <p:grpSpPr>
          <a:xfrm>
            <a:off x="5361966" y="4850685"/>
            <a:ext cx="1378905" cy="532910"/>
            <a:chOff x="5376057" y="3786139"/>
            <a:chExt cx="1364814" cy="532910"/>
          </a:xfrm>
        </p:grpSpPr>
        <p:sp>
          <p:nvSpPr>
            <p:cNvPr id="105" name="Rectangle 104"/>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106" name="Rectangle 105"/>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7" name="Rectangle 106"/>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71" name="Rounded Rectangle 3">
            <a:extLst>
              <a:ext uri="{FF2B5EF4-FFF2-40B4-BE49-F238E27FC236}">
                <a16:creationId xmlns:a16="http://schemas.microsoft.com/office/drawing/2014/main" id="{C83B8E3A-3045-42C5-BD2A-53A1D5C51B23}"/>
              </a:ext>
            </a:extLst>
          </p:cNvPr>
          <p:cNvSpPr/>
          <p:nvPr/>
        </p:nvSpPr>
        <p:spPr>
          <a:xfrm>
            <a:off x="7573508" y="529882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ounded Rectangle 3">
            <a:extLst>
              <a:ext uri="{FF2B5EF4-FFF2-40B4-BE49-F238E27FC236}">
                <a16:creationId xmlns:a16="http://schemas.microsoft.com/office/drawing/2014/main" id="{C83B8E3A-3045-42C5-BD2A-53A1D5C51B23}"/>
              </a:ext>
            </a:extLst>
          </p:cNvPr>
          <p:cNvSpPr/>
          <p:nvPr/>
        </p:nvSpPr>
        <p:spPr>
          <a:xfrm>
            <a:off x="2243712" y="469561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DA525A3A-B85D-4D7B-80F2-0BBF984641A2}"/>
              </a:ext>
            </a:extLst>
          </p:cNvPr>
          <p:cNvSpPr/>
          <p:nvPr/>
        </p:nvSpPr>
        <p:spPr>
          <a:xfrm>
            <a:off x="3039997" y="4218109"/>
            <a:ext cx="2197815" cy="88963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cache line containing X gets evicted</a:t>
            </a:r>
            <a:endParaRPr lang="en-IN" dirty="0">
              <a:solidFill>
                <a:sysClr val="windowText" lastClr="000000"/>
              </a:solidFill>
            </a:endParaRPr>
          </a:p>
        </p:txBody>
      </p:sp>
      <p:cxnSp>
        <p:nvCxnSpPr>
          <p:cNvPr id="73" name="Straight Arrow Connector 72">
            <a:extLst>
              <a:ext uri="{FF2B5EF4-FFF2-40B4-BE49-F238E27FC236}">
                <a16:creationId xmlns:a16="http://schemas.microsoft.com/office/drawing/2014/main" id="{E9E569F4-775F-4973-9C0D-276280C8EEF7}"/>
              </a:ext>
            </a:extLst>
          </p:cNvPr>
          <p:cNvCxnSpPr>
            <a:cxnSpLocks/>
            <a:endCxn id="83" idx="1"/>
          </p:cNvCxnSpPr>
          <p:nvPr/>
        </p:nvCxnSpPr>
        <p:spPr>
          <a:xfrm flipV="1">
            <a:off x="4529330" y="3526917"/>
            <a:ext cx="835996" cy="691192"/>
          </a:xfrm>
          <a:prstGeom prst="straightConnector1">
            <a:avLst/>
          </a:prstGeom>
          <a:ln w="28575">
            <a:solidFill>
              <a:schemeClr val="bg1">
                <a:lumMod val="75000"/>
              </a:schemeClr>
            </a:solidFill>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9663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0" y="132933"/>
            <a:ext cx="10515600" cy="954493"/>
          </a:xfrm>
        </p:spPr>
        <p:txBody>
          <a:bodyPr>
            <a:normAutofit fontScale="90000"/>
          </a:bodyPr>
          <a:lstStyle/>
          <a:p>
            <a:r>
              <a:rPr lang="en-US" dirty="0"/>
              <a:t>Eager Conflict Detection with ARC: Conflict on Evicted Line</a:t>
            </a:r>
          </a:p>
        </p:txBody>
      </p:sp>
      <p:sp>
        <p:nvSpPr>
          <p:cNvPr id="5" name="TextBox 4"/>
          <p:cNvSpPr txBox="1"/>
          <p:nvPr/>
        </p:nvSpPr>
        <p:spPr>
          <a:xfrm>
            <a:off x="2310193" y="1734378"/>
            <a:ext cx="2152656" cy="461665"/>
          </a:xfrm>
          <a:prstGeom prst="rect">
            <a:avLst/>
          </a:prstGeom>
          <a:noFill/>
        </p:spPr>
        <p:txBody>
          <a:bodyPr wrap="square" rtlCol="0">
            <a:spAutoFit/>
          </a:bodyPr>
          <a:lstStyle/>
          <a:p>
            <a:pPr algn="ctr"/>
            <a:r>
              <a:rPr lang="en-US" sz="2400" b="1" dirty="0"/>
              <a:t>Core 1</a:t>
            </a:r>
          </a:p>
        </p:txBody>
      </p:sp>
      <p:sp>
        <p:nvSpPr>
          <p:cNvPr id="4" name="Rounded Rectangle 3"/>
          <p:cNvSpPr/>
          <p:nvPr/>
        </p:nvSpPr>
        <p:spPr>
          <a:xfrm>
            <a:off x="2243712" y="2381680"/>
            <a:ext cx="2285618" cy="261721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2688690" y="2911602"/>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X = … </a:t>
            </a:r>
          </a:p>
        </p:txBody>
      </p:sp>
      <p:sp>
        <p:nvSpPr>
          <p:cNvPr id="12" name="TextBox 11"/>
          <p:cNvSpPr txBox="1"/>
          <p:nvPr/>
        </p:nvSpPr>
        <p:spPr>
          <a:xfrm>
            <a:off x="2688690" y="3430408"/>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Y</a:t>
            </a:r>
          </a:p>
        </p:txBody>
      </p:sp>
      <p:sp>
        <p:nvSpPr>
          <p:cNvPr id="17" name="Rounded Rectangle 3">
            <a:extLst>
              <a:ext uri="{FF2B5EF4-FFF2-40B4-BE49-F238E27FC236}">
                <a16:creationId xmlns:a16="http://schemas.microsoft.com/office/drawing/2014/main" id="{C83B8E3A-3045-42C5-BD2A-53A1D5C51B23}"/>
              </a:ext>
            </a:extLst>
          </p:cNvPr>
          <p:cNvSpPr/>
          <p:nvPr/>
        </p:nvSpPr>
        <p:spPr>
          <a:xfrm>
            <a:off x="6969269" y="5304146"/>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28" name="Rectangle 27"/>
          <p:cNvSpPr/>
          <p:nvPr/>
        </p:nvSpPr>
        <p:spPr>
          <a:xfrm>
            <a:off x="423188" y="3129980"/>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29" name="Rectangle 28"/>
          <p:cNvSpPr/>
          <p:nvPr/>
        </p:nvSpPr>
        <p:spPr>
          <a:xfrm>
            <a:off x="877401" y="3129556"/>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27" name="Rectangle 26"/>
          <p:cNvSpPr/>
          <p:nvPr/>
        </p:nvSpPr>
        <p:spPr>
          <a:xfrm>
            <a:off x="1335663" y="312955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nvGrpSpPr>
          <p:cNvPr id="3" name="Group 2"/>
          <p:cNvGrpSpPr/>
          <p:nvPr/>
        </p:nvGrpSpPr>
        <p:grpSpPr>
          <a:xfrm>
            <a:off x="423188" y="2591839"/>
            <a:ext cx="917284" cy="532909"/>
            <a:chOff x="2794154" y="1273568"/>
            <a:chExt cx="917284" cy="532909"/>
          </a:xfrm>
        </p:grpSpPr>
        <p:sp>
          <p:nvSpPr>
            <p:cNvPr id="19" name="Rectangle 18"/>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20" name="Rectangle 19"/>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sp>
        <p:nvSpPr>
          <p:cNvPr id="9" name="TextBox 8"/>
          <p:cNvSpPr txBox="1"/>
          <p:nvPr/>
        </p:nvSpPr>
        <p:spPr>
          <a:xfrm>
            <a:off x="7639989" y="1734378"/>
            <a:ext cx="2152656" cy="461665"/>
          </a:xfrm>
          <a:prstGeom prst="rect">
            <a:avLst/>
          </a:prstGeom>
          <a:noFill/>
        </p:spPr>
        <p:txBody>
          <a:bodyPr wrap="square" rtlCol="0">
            <a:spAutoFit/>
          </a:bodyPr>
          <a:lstStyle/>
          <a:p>
            <a:pPr algn="ctr"/>
            <a:r>
              <a:rPr lang="en-US" sz="2400" b="1" dirty="0"/>
              <a:t> Core 2</a:t>
            </a:r>
          </a:p>
        </p:txBody>
      </p:sp>
      <p:sp>
        <p:nvSpPr>
          <p:cNvPr id="8" name="Rounded Rectangle 7"/>
          <p:cNvSpPr/>
          <p:nvPr/>
        </p:nvSpPr>
        <p:spPr>
          <a:xfrm>
            <a:off x="7573508" y="2381680"/>
            <a:ext cx="2285618" cy="332930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TextBox 12"/>
          <p:cNvSpPr txBox="1"/>
          <p:nvPr/>
        </p:nvSpPr>
        <p:spPr>
          <a:xfrm>
            <a:off x="8018486" y="2791883"/>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P = … </a:t>
            </a:r>
          </a:p>
        </p:txBody>
      </p:sp>
      <p:sp>
        <p:nvSpPr>
          <p:cNvPr id="14" name="TextBox 13"/>
          <p:cNvSpPr txBox="1"/>
          <p:nvPr/>
        </p:nvSpPr>
        <p:spPr>
          <a:xfrm>
            <a:off x="8018486" y="3943905"/>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Q = … </a:t>
            </a:r>
          </a:p>
        </p:txBody>
      </p:sp>
      <p:sp>
        <p:nvSpPr>
          <p:cNvPr id="56" name="Rectangle 55"/>
          <p:cNvSpPr/>
          <p:nvPr/>
        </p:nvSpPr>
        <p:spPr>
          <a:xfrm>
            <a:off x="11219799" y="259141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67" name="Rectangle 66"/>
          <p:cNvSpPr/>
          <p:nvPr/>
        </p:nvSpPr>
        <p:spPr>
          <a:xfrm>
            <a:off x="10307324" y="312955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68" name="Rectangle 67"/>
          <p:cNvSpPr/>
          <p:nvPr/>
        </p:nvSpPr>
        <p:spPr>
          <a:xfrm>
            <a:off x="10761537" y="312913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59" name="Rectangle 58"/>
          <p:cNvSpPr/>
          <p:nvPr/>
        </p:nvSpPr>
        <p:spPr>
          <a:xfrm>
            <a:off x="11219799" y="312913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65" name="Rectangle 64"/>
          <p:cNvSpPr/>
          <p:nvPr/>
        </p:nvSpPr>
        <p:spPr>
          <a:xfrm>
            <a:off x="10307324" y="2591838"/>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66" name="Rectangle 65"/>
          <p:cNvSpPr/>
          <p:nvPr/>
        </p:nvSpPr>
        <p:spPr>
          <a:xfrm>
            <a:off x="10761537" y="259141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7" name="Group 6"/>
          <p:cNvGrpSpPr/>
          <p:nvPr/>
        </p:nvGrpSpPr>
        <p:grpSpPr>
          <a:xfrm>
            <a:off x="10305176" y="3655020"/>
            <a:ext cx="1377693" cy="532910"/>
            <a:chOff x="10305176" y="3655020"/>
            <a:chExt cx="1377693" cy="532910"/>
          </a:xfrm>
        </p:grpSpPr>
        <p:sp>
          <p:nvSpPr>
            <p:cNvPr id="62" name="Rectangle 61"/>
            <p:cNvSpPr/>
            <p:nvPr/>
          </p:nvSpPr>
          <p:spPr>
            <a:xfrm>
              <a:off x="10305176" y="365544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63" name="Rectangle 62"/>
            <p:cNvSpPr/>
            <p:nvPr/>
          </p:nvSpPr>
          <p:spPr>
            <a:xfrm>
              <a:off x="10759389" y="365502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4" name="Rectangle 63"/>
            <p:cNvSpPr/>
            <p:nvPr/>
          </p:nvSpPr>
          <p:spPr>
            <a:xfrm>
              <a:off x="11217651" y="3655020"/>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grpSp>
      <p:sp>
        <p:nvSpPr>
          <p:cNvPr id="69" name="Rounded Rectangle 68"/>
          <p:cNvSpPr/>
          <p:nvPr/>
        </p:nvSpPr>
        <p:spPr>
          <a:xfrm>
            <a:off x="4896436" y="132485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72" name="Rectangle 71"/>
          <p:cNvSpPr/>
          <p:nvPr/>
        </p:nvSpPr>
        <p:spPr>
          <a:xfrm>
            <a:off x="6277801" y="2722532"/>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83" name="Rectangle 82"/>
          <p:cNvSpPr/>
          <p:nvPr/>
        </p:nvSpPr>
        <p:spPr>
          <a:xfrm>
            <a:off x="5365326" y="326067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84" name="Rectangle 83"/>
          <p:cNvSpPr/>
          <p:nvPr/>
        </p:nvSpPr>
        <p:spPr>
          <a:xfrm>
            <a:off x="5819539" y="326025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75" name="Rectangle 74"/>
          <p:cNvSpPr/>
          <p:nvPr/>
        </p:nvSpPr>
        <p:spPr>
          <a:xfrm>
            <a:off x="6277801" y="3260249"/>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81" name="Rectangle 80"/>
          <p:cNvSpPr/>
          <p:nvPr/>
        </p:nvSpPr>
        <p:spPr>
          <a:xfrm>
            <a:off x="5365326" y="2722957"/>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82" name="Rectangle 81"/>
          <p:cNvSpPr/>
          <p:nvPr/>
        </p:nvSpPr>
        <p:spPr>
          <a:xfrm>
            <a:off x="5819539" y="272253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85" name="Group 84"/>
          <p:cNvGrpSpPr/>
          <p:nvPr/>
        </p:nvGrpSpPr>
        <p:grpSpPr>
          <a:xfrm>
            <a:off x="5361966" y="3786139"/>
            <a:ext cx="1378905" cy="532910"/>
            <a:chOff x="5376057" y="3786139"/>
            <a:chExt cx="1364814" cy="532910"/>
          </a:xfrm>
        </p:grpSpPr>
        <p:sp>
          <p:nvSpPr>
            <p:cNvPr id="78" name="Rectangle 77"/>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79" name="Rectangle 78"/>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0" name="Rectangle 79"/>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0" name="Group 99"/>
          <p:cNvGrpSpPr/>
          <p:nvPr/>
        </p:nvGrpSpPr>
        <p:grpSpPr>
          <a:xfrm>
            <a:off x="5361966" y="4318200"/>
            <a:ext cx="1378905" cy="532910"/>
            <a:chOff x="5376057" y="3786139"/>
            <a:chExt cx="1364814" cy="532910"/>
          </a:xfrm>
        </p:grpSpPr>
        <p:sp>
          <p:nvSpPr>
            <p:cNvPr id="101" name="Rectangle 100"/>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102" name="Rectangle 101"/>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3" name="Rectangle 102"/>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4" name="Group 103"/>
          <p:cNvGrpSpPr/>
          <p:nvPr/>
        </p:nvGrpSpPr>
        <p:grpSpPr>
          <a:xfrm>
            <a:off x="5361966" y="4850685"/>
            <a:ext cx="1378905" cy="532910"/>
            <a:chOff x="5376057" y="3786139"/>
            <a:chExt cx="1364814" cy="532910"/>
          </a:xfrm>
        </p:grpSpPr>
        <p:sp>
          <p:nvSpPr>
            <p:cNvPr id="105" name="Rectangle 104"/>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106" name="Rectangle 105"/>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7" name="Rectangle 106"/>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71" name="Rounded Rectangle 3">
            <a:extLst>
              <a:ext uri="{FF2B5EF4-FFF2-40B4-BE49-F238E27FC236}">
                <a16:creationId xmlns:a16="http://schemas.microsoft.com/office/drawing/2014/main" id="{C83B8E3A-3045-42C5-BD2A-53A1D5C51B23}"/>
              </a:ext>
            </a:extLst>
          </p:cNvPr>
          <p:cNvSpPr/>
          <p:nvPr/>
        </p:nvSpPr>
        <p:spPr>
          <a:xfrm>
            <a:off x="7573508" y="529882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74" name="Group 73"/>
          <p:cNvGrpSpPr/>
          <p:nvPr/>
        </p:nvGrpSpPr>
        <p:grpSpPr>
          <a:xfrm>
            <a:off x="10306685" y="4184405"/>
            <a:ext cx="1377693" cy="532910"/>
            <a:chOff x="10305176" y="3655020"/>
            <a:chExt cx="1377693" cy="532910"/>
          </a:xfrm>
        </p:grpSpPr>
        <p:sp>
          <p:nvSpPr>
            <p:cNvPr id="76" name="Rectangle 75"/>
            <p:cNvSpPr/>
            <p:nvPr/>
          </p:nvSpPr>
          <p:spPr>
            <a:xfrm>
              <a:off x="10305176" y="365544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77" name="Rectangle 76"/>
            <p:cNvSpPr/>
            <p:nvPr/>
          </p:nvSpPr>
          <p:spPr>
            <a:xfrm>
              <a:off x="10759389" y="365502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86" name="Rectangle 85"/>
            <p:cNvSpPr/>
            <p:nvPr/>
          </p:nvSpPr>
          <p:spPr>
            <a:xfrm>
              <a:off x="11217651" y="3655020"/>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87" name="Rounded Rectangle 3">
            <a:extLst>
              <a:ext uri="{FF2B5EF4-FFF2-40B4-BE49-F238E27FC236}">
                <a16:creationId xmlns:a16="http://schemas.microsoft.com/office/drawing/2014/main" id="{C83B8E3A-3045-42C5-BD2A-53A1D5C51B23}"/>
              </a:ext>
            </a:extLst>
          </p:cNvPr>
          <p:cNvSpPr/>
          <p:nvPr/>
        </p:nvSpPr>
        <p:spPr>
          <a:xfrm>
            <a:off x="2243712" y="469561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TextBox 54"/>
          <p:cNvSpPr txBox="1"/>
          <p:nvPr/>
        </p:nvSpPr>
        <p:spPr>
          <a:xfrm>
            <a:off x="8018486" y="4850710"/>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X</a:t>
            </a:r>
          </a:p>
        </p:txBody>
      </p:sp>
      <p:sp>
        <p:nvSpPr>
          <p:cNvPr id="57" name="Cloud Callout 1">
            <a:extLst>
              <a:ext uri="{FF2B5EF4-FFF2-40B4-BE49-F238E27FC236}">
                <a16:creationId xmlns:a16="http://schemas.microsoft.com/office/drawing/2014/main" id="{DE0F06BA-2FB9-4AFB-8FCA-70CEBCF87362}"/>
              </a:ext>
            </a:extLst>
          </p:cNvPr>
          <p:cNvSpPr/>
          <p:nvPr/>
        </p:nvSpPr>
        <p:spPr>
          <a:xfrm>
            <a:off x="5817391" y="5626715"/>
            <a:ext cx="2285618" cy="1101536"/>
          </a:xfrm>
          <a:prstGeom prst="cloudCallout">
            <a:avLst>
              <a:gd name="adj1" fmla="val 73021"/>
              <a:gd name="adj2" fmla="val -86410"/>
            </a:avLst>
          </a:prstGeom>
          <a:solidFill>
            <a:srgbClr val="C0000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eager conflict</a:t>
            </a:r>
          </a:p>
        </p:txBody>
      </p:sp>
    </p:spTree>
    <p:extLst>
      <p:ext uri="{BB962C8B-B14F-4D97-AF65-F5344CB8AC3E}">
        <p14:creationId xmlns:p14="http://schemas.microsoft.com/office/powerpoint/2010/main" val="36792743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0" y="132933"/>
            <a:ext cx="10515600" cy="954493"/>
          </a:xfrm>
        </p:spPr>
        <p:txBody>
          <a:bodyPr>
            <a:normAutofit fontScale="90000"/>
          </a:bodyPr>
          <a:lstStyle/>
          <a:p>
            <a:r>
              <a:rPr lang="en-US" dirty="0"/>
              <a:t>Lazy Conflict Detection with ARC: Conflict on Private Lines</a:t>
            </a:r>
          </a:p>
        </p:txBody>
      </p:sp>
      <p:sp>
        <p:nvSpPr>
          <p:cNvPr id="5" name="TextBox 4"/>
          <p:cNvSpPr txBox="1"/>
          <p:nvPr/>
        </p:nvSpPr>
        <p:spPr>
          <a:xfrm>
            <a:off x="2310193" y="1734378"/>
            <a:ext cx="2152656" cy="461665"/>
          </a:xfrm>
          <a:prstGeom prst="rect">
            <a:avLst/>
          </a:prstGeom>
          <a:noFill/>
        </p:spPr>
        <p:txBody>
          <a:bodyPr wrap="square" rtlCol="0">
            <a:spAutoFit/>
          </a:bodyPr>
          <a:lstStyle/>
          <a:p>
            <a:pPr algn="ctr"/>
            <a:r>
              <a:rPr lang="en-US" sz="2400" b="1" dirty="0"/>
              <a:t>Core 1</a:t>
            </a:r>
          </a:p>
        </p:txBody>
      </p:sp>
      <p:sp>
        <p:nvSpPr>
          <p:cNvPr id="4" name="Rounded Rectangle 3"/>
          <p:cNvSpPr/>
          <p:nvPr/>
        </p:nvSpPr>
        <p:spPr>
          <a:xfrm>
            <a:off x="2243712" y="2381680"/>
            <a:ext cx="2285618" cy="261721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ounded Rectangle 3">
            <a:extLst>
              <a:ext uri="{FF2B5EF4-FFF2-40B4-BE49-F238E27FC236}">
                <a16:creationId xmlns:a16="http://schemas.microsoft.com/office/drawing/2014/main" id="{C83B8E3A-3045-42C5-BD2A-53A1D5C51B23}"/>
              </a:ext>
            </a:extLst>
          </p:cNvPr>
          <p:cNvSpPr/>
          <p:nvPr/>
        </p:nvSpPr>
        <p:spPr>
          <a:xfrm>
            <a:off x="6969269" y="5304146"/>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grpSp>
        <p:nvGrpSpPr>
          <p:cNvPr id="3" name="Group 2"/>
          <p:cNvGrpSpPr/>
          <p:nvPr/>
        </p:nvGrpSpPr>
        <p:grpSpPr>
          <a:xfrm>
            <a:off x="423188" y="2591839"/>
            <a:ext cx="917284" cy="532909"/>
            <a:chOff x="2794154" y="1273568"/>
            <a:chExt cx="917284" cy="532909"/>
          </a:xfrm>
        </p:grpSpPr>
        <p:sp>
          <p:nvSpPr>
            <p:cNvPr id="19" name="Rectangle 18"/>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20" name="Rectangle 19"/>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sp>
        <p:nvSpPr>
          <p:cNvPr id="9" name="TextBox 8"/>
          <p:cNvSpPr txBox="1"/>
          <p:nvPr/>
        </p:nvSpPr>
        <p:spPr>
          <a:xfrm>
            <a:off x="7639989" y="1734378"/>
            <a:ext cx="2152656" cy="461665"/>
          </a:xfrm>
          <a:prstGeom prst="rect">
            <a:avLst/>
          </a:prstGeom>
          <a:noFill/>
        </p:spPr>
        <p:txBody>
          <a:bodyPr wrap="square" rtlCol="0">
            <a:spAutoFit/>
          </a:bodyPr>
          <a:lstStyle/>
          <a:p>
            <a:pPr algn="ctr"/>
            <a:r>
              <a:rPr lang="en-US" sz="2400" b="1" dirty="0"/>
              <a:t> Core 2</a:t>
            </a:r>
          </a:p>
        </p:txBody>
      </p:sp>
      <p:sp>
        <p:nvSpPr>
          <p:cNvPr id="8" name="Rounded Rectangle 7"/>
          <p:cNvSpPr/>
          <p:nvPr/>
        </p:nvSpPr>
        <p:spPr>
          <a:xfrm>
            <a:off x="7573508" y="2381680"/>
            <a:ext cx="2285618" cy="332930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6" name="Rectangle 55"/>
          <p:cNvSpPr/>
          <p:nvPr/>
        </p:nvSpPr>
        <p:spPr>
          <a:xfrm>
            <a:off x="11219799" y="259141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65" name="Rectangle 64"/>
          <p:cNvSpPr/>
          <p:nvPr/>
        </p:nvSpPr>
        <p:spPr>
          <a:xfrm>
            <a:off x="10307324" y="2591838"/>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66" name="Rectangle 65"/>
          <p:cNvSpPr/>
          <p:nvPr/>
        </p:nvSpPr>
        <p:spPr>
          <a:xfrm>
            <a:off x="10761537" y="259141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sp>
        <p:nvSpPr>
          <p:cNvPr id="69" name="Rounded Rectangle 68"/>
          <p:cNvSpPr/>
          <p:nvPr/>
        </p:nvSpPr>
        <p:spPr>
          <a:xfrm>
            <a:off x="4896436" y="132485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72" name="Rectangle 71"/>
          <p:cNvSpPr/>
          <p:nvPr/>
        </p:nvSpPr>
        <p:spPr>
          <a:xfrm>
            <a:off x="6277801" y="2722532"/>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83" name="Rectangle 82"/>
          <p:cNvSpPr/>
          <p:nvPr/>
        </p:nvSpPr>
        <p:spPr>
          <a:xfrm>
            <a:off x="5365326" y="326067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84" name="Rectangle 83"/>
          <p:cNvSpPr/>
          <p:nvPr/>
        </p:nvSpPr>
        <p:spPr>
          <a:xfrm>
            <a:off x="5819539" y="326025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75" name="Rectangle 74"/>
          <p:cNvSpPr/>
          <p:nvPr/>
        </p:nvSpPr>
        <p:spPr>
          <a:xfrm>
            <a:off x="6277801" y="3260249"/>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1" name="Rectangle 80"/>
          <p:cNvSpPr/>
          <p:nvPr/>
        </p:nvSpPr>
        <p:spPr>
          <a:xfrm>
            <a:off x="5365326" y="2722957"/>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82" name="Rectangle 81"/>
          <p:cNvSpPr/>
          <p:nvPr/>
        </p:nvSpPr>
        <p:spPr>
          <a:xfrm>
            <a:off x="5819539" y="272253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85" name="Group 84"/>
          <p:cNvGrpSpPr/>
          <p:nvPr/>
        </p:nvGrpSpPr>
        <p:grpSpPr>
          <a:xfrm>
            <a:off x="5361966" y="3786139"/>
            <a:ext cx="1378905" cy="532910"/>
            <a:chOff x="5376057" y="3786139"/>
            <a:chExt cx="1364814" cy="532910"/>
          </a:xfrm>
        </p:grpSpPr>
        <p:sp>
          <p:nvSpPr>
            <p:cNvPr id="78" name="Rectangle 77"/>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79" name="Rectangle 78"/>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0" name="Rectangle 79"/>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0" name="Group 99"/>
          <p:cNvGrpSpPr/>
          <p:nvPr/>
        </p:nvGrpSpPr>
        <p:grpSpPr>
          <a:xfrm>
            <a:off x="5361966" y="4318200"/>
            <a:ext cx="1378905" cy="532910"/>
            <a:chOff x="5376057" y="3786139"/>
            <a:chExt cx="1364814" cy="532910"/>
          </a:xfrm>
        </p:grpSpPr>
        <p:sp>
          <p:nvSpPr>
            <p:cNvPr id="101" name="Rectangle 100"/>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102" name="Rectangle 101"/>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3" name="Rectangle 102"/>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4" name="Group 103"/>
          <p:cNvGrpSpPr/>
          <p:nvPr/>
        </p:nvGrpSpPr>
        <p:grpSpPr>
          <a:xfrm>
            <a:off x="5361966" y="4850685"/>
            <a:ext cx="1378905" cy="532910"/>
            <a:chOff x="5376057" y="3786139"/>
            <a:chExt cx="1364814" cy="532910"/>
          </a:xfrm>
        </p:grpSpPr>
        <p:sp>
          <p:nvSpPr>
            <p:cNvPr id="105" name="Rectangle 104"/>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106" name="Rectangle 105"/>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7" name="Rectangle 106"/>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71" name="Rounded Rectangle 3">
            <a:extLst>
              <a:ext uri="{FF2B5EF4-FFF2-40B4-BE49-F238E27FC236}">
                <a16:creationId xmlns:a16="http://schemas.microsoft.com/office/drawing/2014/main" id="{C83B8E3A-3045-42C5-BD2A-53A1D5C51B23}"/>
              </a:ext>
            </a:extLst>
          </p:cNvPr>
          <p:cNvSpPr/>
          <p:nvPr/>
        </p:nvSpPr>
        <p:spPr>
          <a:xfrm>
            <a:off x="7573508" y="529882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ounded Rectangle 3">
            <a:extLst>
              <a:ext uri="{FF2B5EF4-FFF2-40B4-BE49-F238E27FC236}">
                <a16:creationId xmlns:a16="http://schemas.microsoft.com/office/drawing/2014/main" id="{C83B8E3A-3045-42C5-BD2A-53A1D5C51B23}"/>
              </a:ext>
            </a:extLst>
          </p:cNvPr>
          <p:cNvSpPr/>
          <p:nvPr/>
        </p:nvSpPr>
        <p:spPr>
          <a:xfrm>
            <a:off x="2243712" y="469561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27951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0" y="132933"/>
            <a:ext cx="10515600" cy="954493"/>
          </a:xfrm>
        </p:spPr>
        <p:txBody>
          <a:bodyPr>
            <a:normAutofit fontScale="90000"/>
          </a:bodyPr>
          <a:lstStyle/>
          <a:p>
            <a:r>
              <a:rPr lang="en-US" dirty="0"/>
              <a:t>Lazy Conflict Detection with ARC: Conflict on Private Lines</a:t>
            </a:r>
          </a:p>
        </p:txBody>
      </p:sp>
      <p:sp>
        <p:nvSpPr>
          <p:cNvPr id="5" name="TextBox 4"/>
          <p:cNvSpPr txBox="1"/>
          <p:nvPr/>
        </p:nvSpPr>
        <p:spPr>
          <a:xfrm>
            <a:off x="2310193" y="1734378"/>
            <a:ext cx="2152656" cy="461665"/>
          </a:xfrm>
          <a:prstGeom prst="rect">
            <a:avLst/>
          </a:prstGeom>
          <a:noFill/>
        </p:spPr>
        <p:txBody>
          <a:bodyPr wrap="square" rtlCol="0">
            <a:spAutoFit/>
          </a:bodyPr>
          <a:lstStyle/>
          <a:p>
            <a:pPr algn="ctr"/>
            <a:r>
              <a:rPr lang="en-US" sz="2400" b="1" dirty="0"/>
              <a:t>Core 1</a:t>
            </a:r>
          </a:p>
        </p:txBody>
      </p:sp>
      <p:sp>
        <p:nvSpPr>
          <p:cNvPr id="4" name="Rounded Rectangle 3"/>
          <p:cNvSpPr/>
          <p:nvPr/>
        </p:nvSpPr>
        <p:spPr>
          <a:xfrm>
            <a:off x="2243712" y="2381680"/>
            <a:ext cx="2285618" cy="261721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2688690" y="3581304"/>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X = 20</a:t>
            </a:r>
          </a:p>
        </p:txBody>
      </p:sp>
      <p:sp>
        <p:nvSpPr>
          <p:cNvPr id="17" name="Rounded Rectangle 3">
            <a:extLst>
              <a:ext uri="{FF2B5EF4-FFF2-40B4-BE49-F238E27FC236}">
                <a16:creationId xmlns:a16="http://schemas.microsoft.com/office/drawing/2014/main" id="{C83B8E3A-3045-42C5-BD2A-53A1D5C51B23}"/>
              </a:ext>
            </a:extLst>
          </p:cNvPr>
          <p:cNvSpPr/>
          <p:nvPr/>
        </p:nvSpPr>
        <p:spPr>
          <a:xfrm>
            <a:off x="6969269" y="5304146"/>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28" name="Rectangle 27"/>
          <p:cNvSpPr/>
          <p:nvPr/>
        </p:nvSpPr>
        <p:spPr>
          <a:xfrm>
            <a:off x="423188" y="3129980"/>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29" name="Rectangle 28"/>
          <p:cNvSpPr/>
          <p:nvPr/>
        </p:nvSpPr>
        <p:spPr>
          <a:xfrm>
            <a:off x="877401" y="3129556"/>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27" name="Rectangle 26"/>
          <p:cNvSpPr/>
          <p:nvPr/>
        </p:nvSpPr>
        <p:spPr>
          <a:xfrm>
            <a:off x="1335663" y="312955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grpSp>
        <p:nvGrpSpPr>
          <p:cNvPr id="3" name="Group 2"/>
          <p:cNvGrpSpPr/>
          <p:nvPr/>
        </p:nvGrpSpPr>
        <p:grpSpPr>
          <a:xfrm>
            <a:off x="423188" y="2591839"/>
            <a:ext cx="917284" cy="532909"/>
            <a:chOff x="2794154" y="1273568"/>
            <a:chExt cx="917284" cy="532909"/>
          </a:xfrm>
        </p:grpSpPr>
        <p:sp>
          <p:nvSpPr>
            <p:cNvPr id="19" name="Rectangle 18"/>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20" name="Rectangle 19"/>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sp>
        <p:nvSpPr>
          <p:cNvPr id="9" name="TextBox 8"/>
          <p:cNvSpPr txBox="1"/>
          <p:nvPr/>
        </p:nvSpPr>
        <p:spPr>
          <a:xfrm>
            <a:off x="7639989" y="1734378"/>
            <a:ext cx="2152656" cy="461665"/>
          </a:xfrm>
          <a:prstGeom prst="rect">
            <a:avLst/>
          </a:prstGeom>
          <a:noFill/>
        </p:spPr>
        <p:txBody>
          <a:bodyPr wrap="square" rtlCol="0">
            <a:spAutoFit/>
          </a:bodyPr>
          <a:lstStyle/>
          <a:p>
            <a:pPr algn="ctr"/>
            <a:r>
              <a:rPr lang="en-US" sz="2400" b="1" dirty="0"/>
              <a:t> Core 2</a:t>
            </a:r>
          </a:p>
        </p:txBody>
      </p:sp>
      <p:sp>
        <p:nvSpPr>
          <p:cNvPr id="8" name="Rounded Rectangle 7"/>
          <p:cNvSpPr/>
          <p:nvPr/>
        </p:nvSpPr>
        <p:spPr>
          <a:xfrm>
            <a:off x="7573508" y="2381680"/>
            <a:ext cx="2285618" cy="332930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TextBox 12"/>
          <p:cNvSpPr txBox="1"/>
          <p:nvPr/>
        </p:nvSpPr>
        <p:spPr>
          <a:xfrm>
            <a:off x="7778840" y="2791883"/>
            <a:ext cx="1893194"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X (5) </a:t>
            </a:r>
          </a:p>
        </p:txBody>
      </p:sp>
      <p:sp>
        <p:nvSpPr>
          <p:cNvPr id="56" name="Rectangle 55"/>
          <p:cNvSpPr/>
          <p:nvPr/>
        </p:nvSpPr>
        <p:spPr>
          <a:xfrm>
            <a:off x="11219799" y="259141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67" name="Rectangle 66"/>
          <p:cNvSpPr/>
          <p:nvPr/>
        </p:nvSpPr>
        <p:spPr>
          <a:xfrm>
            <a:off x="10307324" y="312955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68" name="Rectangle 67"/>
          <p:cNvSpPr/>
          <p:nvPr/>
        </p:nvSpPr>
        <p:spPr>
          <a:xfrm>
            <a:off x="10761537" y="312913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59" name="Rectangle 58"/>
          <p:cNvSpPr/>
          <p:nvPr/>
        </p:nvSpPr>
        <p:spPr>
          <a:xfrm>
            <a:off x="11219799" y="312913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5" name="Rectangle 64"/>
          <p:cNvSpPr/>
          <p:nvPr/>
        </p:nvSpPr>
        <p:spPr>
          <a:xfrm>
            <a:off x="10307324" y="2591838"/>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66" name="Rectangle 65"/>
          <p:cNvSpPr/>
          <p:nvPr/>
        </p:nvSpPr>
        <p:spPr>
          <a:xfrm>
            <a:off x="10761537" y="259141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sp>
        <p:nvSpPr>
          <p:cNvPr id="69" name="Rounded Rectangle 68"/>
          <p:cNvSpPr/>
          <p:nvPr/>
        </p:nvSpPr>
        <p:spPr>
          <a:xfrm>
            <a:off x="4896436" y="132485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72" name="Rectangle 71"/>
          <p:cNvSpPr/>
          <p:nvPr/>
        </p:nvSpPr>
        <p:spPr>
          <a:xfrm>
            <a:off x="6277801" y="2722532"/>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83" name="Rectangle 82"/>
          <p:cNvSpPr/>
          <p:nvPr/>
        </p:nvSpPr>
        <p:spPr>
          <a:xfrm>
            <a:off x="5365326" y="326067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84" name="Rectangle 83"/>
          <p:cNvSpPr/>
          <p:nvPr/>
        </p:nvSpPr>
        <p:spPr>
          <a:xfrm>
            <a:off x="5819539" y="326025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75" name="Rectangle 74"/>
          <p:cNvSpPr/>
          <p:nvPr/>
        </p:nvSpPr>
        <p:spPr>
          <a:xfrm>
            <a:off x="6277801" y="3260249"/>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1" name="Rectangle 80"/>
          <p:cNvSpPr/>
          <p:nvPr/>
        </p:nvSpPr>
        <p:spPr>
          <a:xfrm>
            <a:off x="5365326" y="2722957"/>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82" name="Rectangle 81"/>
          <p:cNvSpPr/>
          <p:nvPr/>
        </p:nvSpPr>
        <p:spPr>
          <a:xfrm>
            <a:off x="5819539" y="272253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85" name="Group 84"/>
          <p:cNvGrpSpPr/>
          <p:nvPr/>
        </p:nvGrpSpPr>
        <p:grpSpPr>
          <a:xfrm>
            <a:off x="5361966" y="3786139"/>
            <a:ext cx="1378905" cy="532910"/>
            <a:chOff x="5376057" y="3786139"/>
            <a:chExt cx="1364814" cy="532910"/>
          </a:xfrm>
        </p:grpSpPr>
        <p:sp>
          <p:nvSpPr>
            <p:cNvPr id="78" name="Rectangle 77"/>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79" name="Rectangle 78"/>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0" name="Rectangle 79"/>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0" name="Group 99"/>
          <p:cNvGrpSpPr/>
          <p:nvPr/>
        </p:nvGrpSpPr>
        <p:grpSpPr>
          <a:xfrm>
            <a:off x="5361966" y="4318200"/>
            <a:ext cx="1378905" cy="532910"/>
            <a:chOff x="5376057" y="3786139"/>
            <a:chExt cx="1364814" cy="532910"/>
          </a:xfrm>
        </p:grpSpPr>
        <p:sp>
          <p:nvSpPr>
            <p:cNvPr id="101" name="Rectangle 100"/>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102" name="Rectangle 101"/>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3" name="Rectangle 102"/>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4" name="Group 103"/>
          <p:cNvGrpSpPr/>
          <p:nvPr/>
        </p:nvGrpSpPr>
        <p:grpSpPr>
          <a:xfrm>
            <a:off x="5361966" y="4850685"/>
            <a:ext cx="1378905" cy="532910"/>
            <a:chOff x="5376057" y="3786139"/>
            <a:chExt cx="1364814" cy="532910"/>
          </a:xfrm>
        </p:grpSpPr>
        <p:sp>
          <p:nvSpPr>
            <p:cNvPr id="105" name="Rectangle 104"/>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106" name="Rectangle 105"/>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7" name="Rectangle 106"/>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71" name="Rounded Rectangle 3">
            <a:extLst>
              <a:ext uri="{FF2B5EF4-FFF2-40B4-BE49-F238E27FC236}">
                <a16:creationId xmlns:a16="http://schemas.microsoft.com/office/drawing/2014/main" id="{C83B8E3A-3045-42C5-BD2A-53A1D5C51B23}"/>
              </a:ext>
            </a:extLst>
          </p:cNvPr>
          <p:cNvSpPr/>
          <p:nvPr/>
        </p:nvSpPr>
        <p:spPr>
          <a:xfrm>
            <a:off x="7573508" y="529882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ounded Rectangle 3">
            <a:extLst>
              <a:ext uri="{FF2B5EF4-FFF2-40B4-BE49-F238E27FC236}">
                <a16:creationId xmlns:a16="http://schemas.microsoft.com/office/drawing/2014/main" id="{C83B8E3A-3045-42C5-BD2A-53A1D5C51B23}"/>
              </a:ext>
            </a:extLst>
          </p:cNvPr>
          <p:cNvSpPr/>
          <p:nvPr/>
        </p:nvSpPr>
        <p:spPr>
          <a:xfrm>
            <a:off x="2243712" y="469561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Oval 72">
            <a:extLst>
              <a:ext uri="{FF2B5EF4-FFF2-40B4-BE49-F238E27FC236}">
                <a16:creationId xmlns:a16="http://schemas.microsoft.com/office/drawing/2014/main" id="{2573409E-06DB-4BBB-BD83-0E77C9D30F6A}"/>
              </a:ext>
            </a:extLst>
          </p:cNvPr>
          <p:cNvSpPr/>
          <p:nvPr/>
        </p:nvSpPr>
        <p:spPr>
          <a:xfrm>
            <a:off x="2823159" y="5132736"/>
            <a:ext cx="3044889" cy="85500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 eager invalidation in Core 2 on write</a:t>
            </a:r>
            <a:endParaRPr lang="en-IN" dirty="0">
              <a:solidFill>
                <a:sysClr val="windowText" lastClr="000000"/>
              </a:solidFill>
            </a:endParaRPr>
          </a:p>
        </p:txBody>
      </p:sp>
      <p:cxnSp>
        <p:nvCxnSpPr>
          <p:cNvPr id="88" name="Straight Arrow Connector 87">
            <a:extLst>
              <a:ext uri="{FF2B5EF4-FFF2-40B4-BE49-F238E27FC236}">
                <a16:creationId xmlns:a16="http://schemas.microsoft.com/office/drawing/2014/main" id="{E9E569F4-775F-4973-9C0D-276280C8EEF7}"/>
              </a:ext>
            </a:extLst>
          </p:cNvPr>
          <p:cNvCxnSpPr>
            <a:cxnSpLocks/>
            <a:stCxn id="73" idx="0"/>
          </p:cNvCxnSpPr>
          <p:nvPr/>
        </p:nvCxnSpPr>
        <p:spPr>
          <a:xfrm flipH="1" flipV="1">
            <a:off x="3824042" y="3975332"/>
            <a:ext cx="521562" cy="1157404"/>
          </a:xfrm>
          <a:prstGeom prst="straightConnector1">
            <a:avLst/>
          </a:prstGeom>
          <a:ln w="28575">
            <a:solidFill>
              <a:schemeClr val="bg1">
                <a:lumMod val="75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3A59C3C1-0AFE-46DD-86B4-00233C01AC64}"/>
              </a:ext>
            </a:extLst>
          </p:cNvPr>
          <p:cNvCxnSpPr>
            <a:cxnSpLocks/>
            <a:stCxn id="73" idx="7"/>
          </p:cNvCxnSpPr>
          <p:nvPr/>
        </p:nvCxnSpPr>
        <p:spPr>
          <a:xfrm flipV="1">
            <a:off x="5422134" y="3218348"/>
            <a:ext cx="2356706" cy="2039600"/>
          </a:xfrm>
          <a:prstGeom prst="straightConnector1">
            <a:avLst/>
          </a:prstGeom>
          <a:ln w="28575">
            <a:solidFill>
              <a:schemeClr val="bg1">
                <a:lumMod val="75000"/>
              </a:schemeClr>
            </a:solidFill>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86957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0" y="132933"/>
            <a:ext cx="10515600" cy="954493"/>
          </a:xfrm>
        </p:spPr>
        <p:txBody>
          <a:bodyPr>
            <a:normAutofit fontScale="90000"/>
          </a:bodyPr>
          <a:lstStyle/>
          <a:p>
            <a:r>
              <a:rPr lang="en-US" dirty="0"/>
              <a:t>Lazy Conflict Detection with ARC: Conflict on Private Lines</a:t>
            </a:r>
          </a:p>
        </p:txBody>
      </p:sp>
      <p:sp>
        <p:nvSpPr>
          <p:cNvPr id="5" name="TextBox 4"/>
          <p:cNvSpPr txBox="1"/>
          <p:nvPr/>
        </p:nvSpPr>
        <p:spPr>
          <a:xfrm>
            <a:off x="2310193" y="1734378"/>
            <a:ext cx="2152656" cy="461665"/>
          </a:xfrm>
          <a:prstGeom prst="rect">
            <a:avLst/>
          </a:prstGeom>
          <a:noFill/>
        </p:spPr>
        <p:txBody>
          <a:bodyPr wrap="square" rtlCol="0">
            <a:spAutoFit/>
          </a:bodyPr>
          <a:lstStyle/>
          <a:p>
            <a:pPr algn="ctr"/>
            <a:r>
              <a:rPr lang="en-US" sz="2400" b="1" dirty="0"/>
              <a:t>Core 1</a:t>
            </a:r>
          </a:p>
        </p:txBody>
      </p:sp>
      <p:sp>
        <p:nvSpPr>
          <p:cNvPr id="4" name="Rounded Rectangle 3"/>
          <p:cNvSpPr/>
          <p:nvPr/>
        </p:nvSpPr>
        <p:spPr>
          <a:xfrm>
            <a:off x="2243712" y="2381680"/>
            <a:ext cx="2285618" cy="261721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2688690" y="3581304"/>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X = 20</a:t>
            </a:r>
          </a:p>
        </p:txBody>
      </p:sp>
      <p:sp>
        <p:nvSpPr>
          <p:cNvPr id="12" name="TextBox 11"/>
          <p:cNvSpPr txBox="1"/>
          <p:nvPr/>
        </p:nvSpPr>
        <p:spPr>
          <a:xfrm>
            <a:off x="2688690" y="4100110"/>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Y</a:t>
            </a:r>
          </a:p>
        </p:txBody>
      </p:sp>
      <p:sp>
        <p:nvSpPr>
          <p:cNvPr id="17" name="Rounded Rectangle 3">
            <a:extLst>
              <a:ext uri="{FF2B5EF4-FFF2-40B4-BE49-F238E27FC236}">
                <a16:creationId xmlns:a16="http://schemas.microsoft.com/office/drawing/2014/main" id="{C83B8E3A-3045-42C5-BD2A-53A1D5C51B23}"/>
              </a:ext>
            </a:extLst>
          </p:cNvPr>
          <p:cNvSpPr/>
          <p:nvPr/>
        </p:nvSpPr>
        <p:spPr>
          <a:xfrm>
            <a:off x="6969269" y="5304146"/>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28" name="Rectangle 27"/>
          <p:cNvSpPr/>
          <p:nvPr/>
        </p:nvSpPr>
        <p:spPr>
          <a:xfrm>
            <a:off x="423188" y="3129980"/>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29" name="Rectangle 28"/>
          <p:cNvSpPr/>
          <p:nvPr/>
        </p:nvSpPr>
        <p:spPr>
          <a:xfrm>
            <a:off x="877401" y="3129556"/>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27" name="Rectangle 26"/>
          <p:cNvSpPr/>
          <p:nvPr/>
        </p:nvSpPr>
        <p:spPr>
          <a:xfrm>
            <a:off x="1335663" y="312955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grpSp>
        <p:nvGrpSpPr>
          <p:cNvPr id="3" name="Group 2"/>
          <p:cNvGrpSpPr/>
          <p:nvPr/>
        </p:nvGrpSpPr>
        <p:grpSpPr>
          <a:xfrm>
            <a:off x="423188" y="2591839"/>
            <a:ext cx="917284" cy="532909"/>
            <a:chOff x="2794154" y="1273568"/>
            <a:chExt cx="917284" cy="532909"/>
          </a:xfrm>
        </p:grpSpPr>
        <p:sp>
          <p:nvSpPr>
            <p:cNvPr id="19" name="Rectangle 18"/>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20" name="Rectangle 19"/>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sp>
        <p:nvSpPr>
          <p:cNvPr id="9" name="TextBox 8"/>
          <p:cNvSpPr txBox="1"/>
          <p:nvPr/>
        </p:nvSpPr>
        <p:spPr>
          <a:xfrm>
            <a:off x="7639989" y="1734378"/>
            <a:ext cx="2152656" cy="461665"/>
          </a:xfrm>
          <a:prstGeom prst="rect">
            <a:avLst/>
          </a:prstGeom>
          <a:noFill/>
        </p:spPr>
        <p:txBody>
          <a:bodyPr wrap="square" rtlCol="0">
            <a:spAutoFit/>
          </a:bodyPr>
          <a:lstStyle/>
          <a:p>
            <a:pPr algn="ctr"/>
            <a:r>
              <a:rPr lang="en-US" sz="2400" b="1" dirty="0"/>
              <a:t> Core 2</a:t>
            </a:r>
          </a:p>
        </p:txBody>
      </p:sp>
      <p:sp>
        <p:nvSpPr>
          <p:cNvPr id="8" name="Rounded Rectangle 7"/>
          <p:cNvSpPr/>
          <p:nvPr/>
        </p:nvSpPr>
        <p:spPr>
          <a:xfrm>
            <a:off x="7573508" y="2381680"/>
            <a:ext cx="2285618" cy="332930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TextBox 12"/>
          <p:cNvSpPr txBox="1"/>
          <p:nvPr/>
        </p:nvSpPr>
        <p:spPr>
          <a:xfrm>
            <a:off x="7778840" y="2791883"/>
            <a:ext cx="1893194"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X (5) </a:t>
            </a:r>
          </a:p>
        </p:txBody>
      </p:sp>
      <p:sp>
        <p:nvSpPr>
          <p:cNvPr id="14" name="TextBox 13"/>
          <p:cNvSpPr txBox="1"/>
          <p:nvPr/>
        </p:nvSpPr>
        <p:spPr>
          <a:xfrm>
            <a:off x="8018486" y="3943905"/>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Q = … </a:t>
            </a:r>
          </a:p>
        </p:txBody>
      </p:sp>
      <p:sp>
        <p:nvSpPr>
          <p:cNvPr id="56" name="Rectangle 55"/>
          <p:cNvSpPr/>
          <p:nvPr/>
        </p:nvSpPr>
        <p:spPr>
          <a:xfrm>
            <a:off x="11219799" y="259141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67" name="Rectangle 66"/>
          <p:cNvSpPr/>
          <p:nvPr/>
        </p:nvSpPr>
        <p:spPr>
          <a:xfrm>
            <a:off x="10307324" y="312955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68" name="Rectangle 67"/>
          <p:cNvSpPr/>
          <p:nvPr/>
        </p:nvSpPr>
        <p:spPr>
          <a:xfrm>
            <a:off x="10761537" y="312913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59" name="Rectangle 58"/>
          <p:cNvSpPr/>
          <p:nvPr/>
        </p:nvSpPr>
        <p:spPr>
          <a:xfrm>
            <a:off x="11219799" y="312913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5" name="Rectangle 64"/>
          <p:cNvSpPr/>
          <p:nvPr/>
        </p:nvSpPr>
        <p:spPr>
          <a:xfrm>
            <a:off x="10307324" y="2591838"/>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66" name="Rectangle 65"/>
          <p:cNvSpPr/>
          <p:nvPr/>
        </p:nvSpPr>
        <p:spPr>
          <a:xfrm>
            <a:off x="10761537" y="259141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7" name="Group 6"/>
          <p:cNvGrpSpPr/>
          <p:nvPr/>
        </p:nvGrpSpPr>
        <p:grpSpPr>
          <a:xfrm>
            <a:off x="10305176" y="3655020"/>
            <a:ext cx="1377693" cy="532910"/>
            <a:chOff x="10305176" y="3655020"/>
            <a:chExt cx="1377693" cy="532910"/>
          </a:xfrm>
        </p:grpSpPr>
        <p:sp>
          <p:nvSpPr>
            <p:cNvPr id="62" name="Rectangle 61"/>
            <p:cNvSpPr/>
            <p:nvPr/>
          </p:nvSpPr>
          <p:spPr>
            <a:xfrm>
              <a:off x="10305176" y="365544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63" name="Rectangle 62"/>
            <p:cNvSpPr/>
            <p:nvPr/>
          </p:nvSpPr>
          <p:spPr>
            <a:xfrm>
              <a:off x="10759389" y="365502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4" name="Rectangle 63"/>
            <p:cNvSpPr/>
            <p:nvPr/>
          </p:nvSpPr>
          <p:spPr>
            <a:xfrm>
              <a:off x="11217651" y="3655020"/>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grpSp>
      <p:sp>
        <p:nvSpPr>
          <p:cNvPr id="69" name="Rounded Rectangle 68"/>
          <p:cNvSpPr/>
          <p:nvPr/>
        </p:nvSpPr>
        <p:spPr>
          <a:xfrm>
            <a:off x="4896436" y="132485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72" name="Rectangle 71"/>
          <p:cNvSpPr/>
          <p:nvPr/>
        </p:nvSpPr>
        <p:spPr>
          <a:xfrm>
            <a:off x="6277801" y="2722532"/>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83" name="Rectangle 82"/>
          <p:cNvSpPr/>
          <p:nvPr/>
        </p:nvSpPr>
        <p:spPr>
          <a:xfrm>
            <a:off x="5365326" y="326067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84" name="Rectangle 83"/>
          <p:cNvSpPr/>
          <p:nvPr/>
        </p:nvSpPr>
        <p:spPr>
          <a:xfrm>
            <a:off x="5819539" y="326025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75" name="Rectangle 74"/>
          <p:cNvSpPr/>
          <p:nvPr/>
        </p:nvSpPr>
        <p:spPr>
          <a:xfrm>
            <a:off x="6277801" y="3260249"/>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1" name="Rectangle 80"/>
          <p:cNvSpPr/>
          <p:nvPr/>
        </p:nvSpPr>
        <p:spPr>
          <a:xfrm>
            <a:off x="5365326" y="2722957"/>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82" name="Rectangle 81"/>
          <p:cNvSpPr/>
          <p:nvPr/>
        </p:nvSpPr>
        <p:spPr>
          <a:xfrm>
            <a:off x="5819539" y="272253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85" name="Group 84"/>
          <p:cNvGrpSpPr/>
          <p:nvPr/>
        </p:nvGrpSpPr>
        <p:grpSpPr>
          <a:xfrm>
            <a:off x="5361966" y="3786139"/>
            <a:ext cx="1378905" cy="532910"/>
            <a:chOff x="5376057" y="3786139"/>
            <a:chExt cx="1364814" cy="532910"/>
          </a:xfrm>
        </p:grpSpPr>
        <p:sp>
          <p:nvSpPr>
            <p:cNvPr id="78" name="Rectangle 77"/>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79" name="Rectangle 78"/>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0" name="Rectangle 79"/>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0" name="Group 99"/>
          <p:cNvGrpSpPr/>
          <p:nvPr/>
        </p:nvGrpSpPr>
        <p:grpSpPr>
          <a:xfrm>
            <a:off x="5361966" y="4318200"/>
            <a:ext cx="1378905" cy="532910"/>
            <a:chOff x="5376057" y="3786139"/>
            <a:chExt cx="1364814" cy="532910"/>
          </a:xfrm>
        </p:grpSpPr>
        <p:sp>
          <p:nvSpPr>
            <p:cNvPr id="101" name="Rectangle 100"/>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102" name="Rectangle 101"/>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3" name="Rectangle 102"/>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4" name="Group 103"/>
          <p:cNvGrpSpPr/>
          <p:nvPr/>
        </p:nvGrpSpPr>
        <p:grpSpPr>
          <a:xfrm>
            <a:off x="5361966" y="4850685"/>
            <a:ext cx="1378905" cy="532910"/>
            <a:chOff x="5376057" y="3786139"/>
            <a:chExt cx="1364814" cy="532910"/>
          </a:xfrm>
        </p:grpSpPr>
        <p:sp>
          <p:nvSpPr>
            <p:cNvPr id="105" name="Rectangle 104"/>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106" name="Rectangle 105"/>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7" name="Rectangle 106"/>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71" name="Rounded Rectangle 3">
            <a:extLst>
              <a:ext uri="{FF2B5EF4-FFF2-40B4-BE49-F238E27FC236}">
                <a16:creationId xmlns:a16="http://schemas.microsoft.com/office/drawing/2014/main" id="{C83B8E3A-3045-42C5-BD2A-53A1D5C51B23}"/>
              </a:ext>
            </a:extLst>
          </p:cNvPr>
          <p:cNvSpPr/>
          <p:nvPr/>
        </p:nvSpPr>
        <p:spPr>
          <a:xfrm>
            <a:off x="7573508" y="529882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ounded Rectangle 3">
            <a:extLst>
              <a:ext uri="{FF2B5EF4-FFF2-40B4-BE49-F238E27FC236}">
                <a16:creationId xmlns:a16="http://schemas.microsoft.com/office/drawing/2014/main" id="{C83B8E3A-3045-42C5-BD2A-53A1D5C51B23}"/>
              </a:ext>
            </a:extLst>
          </p:cNvPr>
          <p:cNvSpPr/>
          <p:nvPr/>
        </p:nvSpPr>
        <p:spPr>
          <a:xfrm>
            <a:off x="2243712" y="469561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Rectangle 57"/>
          <p:cNvSpPr/>
          <p:nvPr/>
        </p:nvSpPr>
        <p:spPr>
          <a:xfrm>
            <a:off x="421040" y="3652329"/>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60" name="Rectangle 59"/>
          <p:cNvSpPr/>
          <p:nvPr/>
        </p:nvSpPr>
        <p:spPr>
          <a:xfrm>
            <a:off x="875253" y="365190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61" name="Rectangle 60"/>
          <p:cNvSpPr/>
          <p:nvPr/>
        </p:nvSpPr>
        <p:spPr>
          <a:xfrm>
            <a:off x="1333515" y="365190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Tree>
    <p:extLst>
      <p:ext uri="{BB962C8B-B14F-4D97-AF65-F5344CB8AC3E}">
        <p14:creationId xmlns:p14="http://schemas.microsoft.com/office/powerpoint/2010/main" val="3813228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0" y="132933"/>
            <a:ext cx="10515600" cy="954493"/>
          </a:xfrm>
        </p:spPr>
        <p:txBody>
          <a:bodyPr>
            <a:normAutofit fontScale="90000"/>
          </a:bodyPr>
          <a:lstStyle/>
          <a:p>
            <a:r>
              <a:rPr lang="en-US" dirty="0"/>
              <a:t>Lazy Conflict Detection with ARC: Conflict on Private Lines</a:t>
            </a:r>
          </a:p>
        </p:txBody>
      </p:sp>
      <p:sp>
        <p:nvSpPr>
          <p:cNvPr id="5" name="TextBox 4"/>
          <p:cNvSpPr txBox="1"/>
          <p:nvPr/>
        </p:nvSpPr>
        <p:spPr>
          <a:xfrm>
            <a:off x="2310193" y="1734378"/>
            <a:ext cx="2152656" cy="461665"/>
          </a:xfrm>
          <a:prstGeom prst="rect">
            <a:avLst/>
          </a:prstGeom>
          <a:noFill/>
        </p:spPr>
        <p:txBody>
          <a:bodyPr wrap="square" rtlCol="0">
            <a:spAutoFit/>
          </a:bodyPr>
          <a:lstStyle/>
          <a:p>
            <a:pPr algn="ctr"/>
            <a:r>
              <a:rPr lang="en-US" sz="2400" b="1" dirty="0"/>
              <a:t>Core 1</a:t>
            </a:r>
          </a:p>
        </p:txBody>
      </p:sp>
      <p:sp>
        <p:nvSpPr>
          <p:cNvPr id="4" name="Rounded Rectangle 3"/>
          <p:cNvSpPr/>
          <p:nvPr/>
        </p:nvSpPr>
        <p:spPr>
          <a:xfrm>
            <a:off x="2243712" y="2381680"/>
            <a:ext cx="2285618" cy="261721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2688690" y="3581304"/>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X = 20</a:t>
            </a:r>
          </a:p>
        </p:txBody>
      </p:sp>
      <p:sp>
        <p:nvSpPr>
          <p:cNvPr id="12" name="TextBox 11"/>
          <p:cNvSpPr txBox="1"/>
          <p:nvPr/>
        </p:nvSpPr>
        <p:spPr>
          <a:xfrm>
            <a:off x="2688690" y="4100110"/>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Y</a:t>
            </a:r>
          </a:p>
        </p:txBody>
      </p:sp>
      <p:sp>
        <p:nvSpPr>
          <p:cNvPr id="17" name="Rounded Rectangle 3">
            <a:extLst>
              <a:ext uri="{FF2B5EF4-FFF2-40B4-BE49-F238E27FC236}">
                <a16:creationId xmlns:a16="http://schemas.microsoft.com/office/drawing/2014/main" id="{C83B8E3A-3045-42C5-BD2A-53A1D5C51B23}"/>
              </a:ext>
            </a:extLst>
          </p:cNvPr>
          <p:cNvSpPr/>
          <p:nvPr/>
        </p:nvSpPr>
        <p:spPr>
          <a:xfrm>
            <a:off x="6969269" y="5304146"/>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28" name="Rectangle 27"/>
          <p:cNvSpPr/>
          <p:nvPr/>
        </p:nvSpPr>
        <p:spPr>
          <a:xfrm>
            <a:off x="423188" y="3129980"/>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29" name="Rectangle 28"/>
          <p:cNvSpPr/>
          <p:nvPr/>
        </p:nvSpPr>
        <p:spPr>
          <a:xfrm>
            <a:off x="877401" y="3129556"/>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27" name="Rectangle 26"/>
          <p:cNvSpPr/>
          <p:nvPr/>
        </p:nvSpPr>
        <p:spPr>
          <a:xfrm>
            <a:off x="1335663" y="312955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nvGrpSpPr>
          <p:cNvPr id="3" name="Group 2"/>
          <p:cNvGrpSpPr/>
          <p:nvPr/>
        </p:nvGrpSpPr>
        <p:grpSpPr>
          <a:xfrm>
            <a:off x="423188" y="2591839"/>
            <a:ext cx="917284" cy="532909"/>
            <a:chOff x="2794154" y="1273568"/>
            <a:chExt cx="917284" cy="532909"/>
          </a:xfrm>
        </p:grpSpPr>
        <p:sp>
          <p:nvSpPr>
            <p:cNvPr id="19" name="Rectangle 18"/>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20" name="Rectangle 19"/>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sp>
        <p:nvSpPr>
          <p:cNvPr id="9" name="TextBox 8"/>
          <p:cNvSpPr txBox="1"/>
          <p:nvPr/>
        </p:nvSpPr>
        <p:spPr>
          <a:xfrm>
            <a:off x="7639989" y="1734378"/>
            <a:ext cx="2152656" cy="461665"/>
          </a:xfrm>
          <a:prstGeom prst="rect">
            <a:avLst/>
          </a:prstGeom>
          <a:noFill/>
        </p:spPr>
        <p:txBody>
          <a:bodyPr wrap="square" rtlCol="0">
            <a:spAutoFit/>
          </a:bodyPr>
          <a:lstStyle/>
          <a:p>
            <a:pPr algn="ctr"/>
            <a:r>
              <a:rPr lang="en-US" sz="2400" b="1" dirty="0"/>
              <a:t> Core 2</a:t>
            </a:r>
          </a:p>
        </p:txBody>
      </p:sp>
      <p:sp>
        <p:nvSpPr>
          <p:cNvPr id="8" name="Rounded Rectangle 7"/>
          <p:cNvSpPr/>
          <p:nvPr/>
        </p:nvSpPr>
        <p:spPr>
          <a:xfrm>
            <a:off x="7573508" y="2381680"/>
            <a:ext cx="2285618" cy="332930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TextBox 12"/>
          <p:cNvSpPr txBox="1"/>
          <p:nvPr/>
        </p:nvSpPr>
        <p:spPr>
          <a:xfrm>
            <a:off x="7778840" y="2791883"/>
            <a:ext cx="1893194"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X (5) </a:t>
            </a:r>
          </a:p>
        </p:txBody>
      </p:sp>
      <p:sp>
        <p:nvSpPr>
          <p:cNvPr id="14" name="TextBox 13"/>
          <p:cNvSpPr txBox="1"/>
          <p:nvPr/>
        </p:nvSpPr>
        <p:spPr>
          <a:xfrm>
            <a:off x="8018486" y="3943905"/>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Q = … </a:t>
            </a:r>
          </a:p>
        </p:txBody>
      </p:sp>
      <p:sp>
        <p:nvSpPr>
          <p:cNvPr id="56" name="Rectangle 55"/>
          <p:cNvSpPr/>
          <p:nvPr/>
        </p:nvSpPr>
        <p:spPr>
          <a:xfrm>
            <a:off x="11219799" y="259141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67" name="Rectangle 66"/>
          <p:cNvSpPr/>
          <p:nvPr/>
        </p:nvSpPr>
        <p:spPr>
          <a:xfrm>
            <a:off x="10307324" y="312955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68" name="Rectangle 67"/>
          <p:cNvSpPr/>
          <p:nvPr/>
        </p:nvSpPr>
        <p:spPr>
          <a:xfrm>
            <a:off x="10761537" y="312913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59" name="Rectangle 58"/>
          <p:cNvSpPr/>
          <p:nvPr/>
        </p:nvSpPr>
        <p:spPr>
          <a:xfrm>
            <a:off x="11219799" y="312913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5" name="Rectangle 64"/>
          <p:cNvSpPr/>
          <p:nvPr/>
        </p:nvSpPr>
        <p:spPr>
          <a:xfrm>
            <a:off x="10307324" y="2591838"/>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66" name="Rectangle 65"/>
          <p:cNvSpPr/>
          <p:nvPr/>
        </p:nvSpPr>
        <p:spPr>
          <a:xfrm>
            <a:off x="10761537" y="259141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7" name="Group 6"/>
          <p:cNvGrpSpPr/>
          <p:nvPr/>
        </p:nvGrpSpPr>
        <p:grpSpPr>
          <a:xfrm>
            <a:off x="10305176" y="3655020"/>
            <a:ext cx="1377693" cy="532910"/>
            <a:chOff x="10305176" y="3655020"/>
            <a:chExt cx="1377693" cy="532910"/>
          </a:xfrm>
        </p:grpSpPr>
        <p:sp>
          <p:nvSpPr>
            <p:cNvPr id="62" name="Rectangle 61"/>
            <p:cNvSpPr/>
            <p:nvPr/>
          </p:nvSpPr>
          <p:spPr>
            <a:xfrm>
              <a:off x="10305176" y="365544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63" name="Rectangle 62"/>
            <p:cNvSpPr/>
            <p:nvPr/>
          </p:nvSpPr>
          <p:spPr>
            <a:xfrm>
              <a:off x="10759389" y="365502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4" name="Rectangle 63"/>
            <p:cNvSpPr/>
            <p:nvPr/>
          </p:nvSpPr>
          <p:spPr>
            <a:xfrm>
              <a:off x="11217651" y="3655020"/>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grpSp>
      <p:sp>
        <p:nvSpPr>
          <p:cNvPr id="69" name="Rounded Rectangle 68"/>
          <p:cNvSpPr/>
          <p:nvPr/>
        </p:nvSpPr>
        <p:spPr>
          <a:xfrm>
            <a:off x="4896436" y="132485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72" name="Rectangle 71"/>
          <p:cNvSpPr/>
          <p:nvPr/>
        </p:nvSpPr>
        <p:spPr>
          <a:xfrm>
            <a:off x="6277801" y="2722532"/>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83" name="Rectangle 82"/>
          <p:cNvSpPr/>
          <p:nvPr/>
        </p:nvSpPr>
        <p:spPr>
          <a:xfrm>
            <a:off x="5365326" y="326067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84" name="Rectangle 83"/>
          <p:cNvSpPr/>
          <p:nvPr/>
        </p:nvSpPr>
        <p:spPr>
          <a:xfrm>
            <a:off x="5819539" y="326025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75" name="Rectangle 74"/>
          <p:cNvSpPr/>
          <p:nvPr/>
        </p:nvSpPr>
        <p:spPr>
          <a:xfrm>
            <a:off x="6270851" y="3260249"/>
            <a:ext cx="470022" cy="532485"/>
          </a:xfrm>
          <a:prstGeom prst="rect">
            <a:avLst/>
          </a:prstGeom>
          <a:solidFill>
            <a:schemeClr val="bg1">
              <a:lumMod val="75000"/>
            </a:schemeClr>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1" name="Rectangle 80"/>
          <p:cNvSpPr/>
          <p:nvPr/>
        </p:nvSpPr>
        <p:spPr>
          <a:xfrm>
            <a:off x="5365326" y="2722957"/>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82" name="Rectangle 81"/>
          <p:cNvSpPr/>
          <p:nvPr/>
        </p:nvSpPr>
        <p:spPr>
          <a:xfrm>
            <a:off x="5819539" y="272253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85" name="Group 84"/>
          <p:cNvGrpSpPr/>
          <p:nvPr/>
        </p:nvGrpSpPr>
        <p:grpSpPr>
          <a:xfrm>
            <a:off x="5361966" y="3786139"/>
            <a:ext cx="1378905" cy="532910"/>
            <a:chOff x="5376057" y="3786139"/>
            <a:chExt cx="1364814" cy="532910"/>
          </a:xfrm>
        </p:grpSpPr>
        <p:sp>
          <p:nvSpPr>
            <p:cNvPr id="78" name="Rectangle 77"/>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79" name="Rectangle 78"/>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0" name="Rectangle 79"/>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0" name="Group 99"/>
          <p:cNvGrpSpPr/>
          <p:nvPr/>
        </p:nvGrpSpPr>
        <p:grpSpPr>
          <a:xfrm>
            <a:off x="5361966" y="4318200"/>
            <a:ext cx="1378905" cy="532910"/>
            <a:chOff x="5376057" y="3786139"/>
            <a:chExt cx="1364814" cy="532910"/>
          </a:xfrm>
        </p:grpSpPr>
        <p:sp>
          <p:nvSpPr>
            <p:cNvPr id="101" name="Rectangle 100"/>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102" name="Rectangle 101"/>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3" name="Rectangle 102"/>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4" name="Group 103"/>
          <p:cNvGrpSpPr/>
          <p:nvPr/>
        </p:nvGrpSpPr>
        <p:grpSpPr>
          <a:xfrm>
            <a:off x="5361966" y="4850685"/>
            <a:ext cx="1378905" cy="532910"/>
            <a:chOff x="5376057" y="3786139"/>
            <a:chExt cx="1364814" cy="532910"/>
          </a:xfrm>
        </p:grpSpPr>
        <p:sp>
          <p:nvSpPr>
            <p:cNvPr id="105" name="Rectangle 104"/>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106" name="Rectangle 105"/>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7" name="Rectangle 106"/>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71" name="Rounded Rectangle 3">
            <a:extLst>
              <a:ext uri="{FF2B5EF4-FFF2-40B4-BE49-F238E27FC236}">
                <a16:creationId xmlns:a16="http://schemas.microsoft.com/office/drawing/2014/main" id="{C83B8E3A-3045-42C5-BD2A-53A1D5C51B23}"/>
              </a:ext>
            </a:extLst>
          </p:cNvPr>
          <p:cNvSpPr/>
          <p:nvPr/>
        </p:nvSpPr>
        <p:spPr>
          <a:xfrm>
            <a:off x="7573508" y="5298827"/>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Rectangle 57"/>
          <p:cNvSpPr/>
          <p:nvPr/>
        </p:nvSpPr>
        <p:spPr>
          <a:xfrm>
            <a:off x="421040" y="3652329"/>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60" name="Rectangle 59"/>
          <p:cNvSpPr/>
          <p:nvPr/>
        </p:nvSpPr>
        <p:spPr>
          <a:xfrm>
            <a:off x="875253" y="365190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1" name="Rectangle 60"/>
          <p:cNvSpPr/>
          <p:nvPr/>
        </p:nvSpPr>
        <p:spPr>
          <a:xfrm>
            <a:off x="1333515" y="365190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54" name="Speech Bubble: Rectangle with Corners Rounded 17">
            <a:extLst>
              <a:ext uri="{FF2B5EF4-FFF2-40B4-BE49-F238E27FC236}">
                <a16:creationId xmlns:a16="http://schemas.microsoft.com/office/drawing/2014/main" id="{CDB57D5D-C1D6-4AD7-9260-A1982109CADA}"/>
              </a:ext>
            </a:extLst>
          </p:cNvPr>
          <p:cNvSpPr/>
          <p:nvPr/>
        </p:nvSpPr>
        <p:spPr>
          <a:xfrm>
            <a:off x="1104143" y="5407915"/>
            <a:ext cx="2671207" cy="1035413"/>
          </a:xfrm>
          <a:prstGeom prst="wedgeRoundRectCallout">
            <a:avLst>
              <a:gd name="adj1" fmla="val 39480"/>
              <a:gd name="adj2" fmla="val -8805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region conflict, Core 1 writes back local updates to shared memory</a:t>
            </a:r>
          </a:p>
        </p:txBody>
      </p:sp>
    </p:spTree>
    <p:extLst>
      <p:ext uri="{BB962C8B-B14F-4D97-AF65-F5344CB8AC3E}">
        <p14:creationId xmlns:p14="http://schemas.microsoft.com/office/powerpoint/2010/main" val="41008204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0" y="132933"/>
            <a:ext cx="10515600" cy="954493"/>
          </a:xfrm>
        </p:spPr>
        <p:txBody>
          <a:bodyPr>
            <a:normAutofit fontScale="90000"/>
          </a:bodyPr>
          <a:lstStyle/>
          <a:p>
            <a:r>
              <a:rPr lang="en-US" dirty="0"/>
              <a:t>Lazy Conflict Detection with ARC: Conflict on Private Lines</a:t>
            </a:r>
          </a:p>
        </p:txBody>
      </p:sp>
      <p:sp>
        <p:nvSpPr>
          <p:cNvPr id="5" name="TextBox 4"/>
          <p:cNvSpPr txBox="1"/>
          <p:nvPr/>
        </p:nvSpPr>
        <p:spPr>
          <a:xfrm>
            <a:off x="2310193" y="1734378"/>
            <a:ext cx="2152656" cy="461665"/>
          </a:xfrm>
          <a:prstGeom prst="rect">
            <a:avLst/>
          </a:prstGeom>
          <a:noFill/>
        </p:spPr>
        <p:txBody>
          <a:bodyPr wrap="square" rtlCol="0">
            <a:spAutoFit/>
          </a:bodyPr>
          <a:lstStyle/>
          <a:p>
            <a:pPr algn="ctr"/>
            <a:r>
              <a:rPr lang="en-US" sz="2400" b="1" dirty="0"/>
              <a:t>Core 1</a:t>
            </a:r>
          </a:p>
        </p:txBody>
      </p:sp>
      <p:sp>
        <p:nvSpPr>
          <p:cNvPr id="4" name="Rounded Rectangle 3"/>
          <p:cNvSpPr/>
          <p:nvPr/>
        </p:nvSpPr>
        <p:spPr>
          <a:xfrm>
            <a:off x="2243712" y="2381680"/>
            <a:ext cx="2285618" cy="261721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2688690" y="3581304"/>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X = 20</a:t>
            </a:r>
          </a:p>
        </p:txBody>
      </p:sp>
      <p:sp>
        <p:nvSpPr>
          <p:cNvPr id="12" name="TextBox 11"/>
          <p:cNvSpPr txBox="1"/>
          <p:nvPr/>
        </p:nvSpPr>
        <p:spPr>
          <a:xfrm>
            <a:off x="2688690" y="4100110"/>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Y</a:t>
            </a:r>
          </a:p>
        </p:txBody>
      </p:sp>
      <p:sp>
        <p:nvSpPr>
          <p:cNvPr id="17" name="Rounded Rectangle 3">
            <a:extLst>
              <a:ext uri="{FF2B5EF4-FFF2-40B4-BE49-F238E27FC236}">
                <a16:creationId xmlns:a16="http://schemas.microsoft.com/office/drawing/2014/main" id="{C83B8E3A-3045-42C5-BD2A-53A1D5C51B23}"/>
              </a:ext>
            </a:extLst>
          </p:cNvPr>
          <p:cNvSpPr/>
          <p:nvPr/>
        </p:nvSpPr>
        <p:spPr>
          <a:xfrm>
            <a:off x="6969269" y="5304146"/>
            <a:ext cx="2285618" cy="571835"/>
          </a:xfrm>
          <a:prstGeom prst="roundRect">
            <a:avLst/>
          </a:prstGeom>
          <a:solidFill>
            <a:schemeClr val="bg1"/>
          </a:solidFill>
          <a:ln w="2857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1335663" y="259183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28" name="Rectangle 27"/>
          <p:cNvSpPr/>
          <p:nvPr/>
        </p:nvSpPr>
        <p:spPr>
          <a:xfrm>
            <a:off x="423188" y="3129980"/>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29" name="Rectangle 28"/>
          <p:cNvSpPr/>
          <p:nvPr/>
        </p:nvSpPr>
        <p:spPr>
          <a:xfrm>
            <a:off x="877401" y="3129556"/>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27" name="Rectangle 26"/>
          <p:cNvSpPr/>
          <p:nvPr/>
        </p:nvSpPr>
        <p:spPr>
          <a:xfrm>
            <a:off x="1335663" y="312955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nvGrpSpPr>
          <p:cNvPr id="3" name="Group 2"/>
          <p:cNvGrpSpPr/>
          <p:nvPr/>
        </p:nvGrpSpPr>
        <p:grpSpPr>
          <a:xfrm>
            <a:off x="423188" y="2591839"/>
            <a:ext cx="917284" cy="532909"/>
            <a:chOff x="2794154" y="1273568"/>
            <a:chExt cx="917284" cy="532909"/>
          </a:xfrm>
        </p:grpSpPr>
        <p:sp>
          <p:nvSpPr>
            <p:cNvPr id="19" name="Rectangle 18"/>
            <p:cNvSpPr/>
            <p:nvPr/>
          </p:nvSpPr>
          <p:spPr>
            <a:xfrm>
              <a:off x="2794154" y="1273992"/>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20" name="Rectangle 19"/>
            <p:cNvSpPr/>
            <p:nvPr/>
          </p:nvSpPr>
          <p:spPr>
            <a:xfrm>
              <a:off x="3248367" y="1273568"/>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sp>
        <p:nvSpPr>
          <p:cNvPr id="9" name="TextBox 8"/>
          <p:cNvSpPr txBox="1"/>
          <p:nvPr/>
        </p:nvSpPr>
        <p:spPr>
          <a:xfrm>
            <a:off x="7639989" y="1734378"/>
            <a:ext cx="2152656" cy="461665"/>
          </a:xfrm>
          <a:prstGeom prst="rect">
            <a:avLst/>
          </a:prstGeom>
          <a:noFill/>
        </p:spPr>
        <p:txBody>
          <a:bodyPr wrap="square" rtlCol="0">
            <a:spAutoFit/>
          </a:bodyPr>
          <a:lstStyle/>
          <a:p>
            <a:pPr algn="ctr"/>
            <a:r>
              <a:rPr lang="en-US" sz="2400" b="1" dirty="0"/>
              <a:t> Core 2</a:t>
            </a:r>
          </a:p>
        </p:txBody>
      </p:sp>
      <p:sp>
        <p:nvSpPr>
          <p:cNvPr id="8" name="Rounded Rectangle 7"/>
          <p:cNvSpPr/>
          <p:nvPr/>
        </p:nvSpPr>
        <p:spPr>
          <a:xfrm>
            <a:off x="7573508" y="2381680"/>
            <a:ext cx="2285618" cy="332930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TextBox 12"/>
          <p:cNvSpPr txBox="1"/>
          <p:nvPr/>
        </p:nvSpPr>
        <p:spPr>
          <a:xfrm>
            <a:off x="7778840" y="2791883"/>
            <a:ext cx="1893194"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 = X (5) </a:t>
            </a:r>
          </a:p>
        </p:txBody>
      </p:sp>
      <p:sp>
        <p:nvSpPr>
          <p:cNvPr id="14" name="TextBox 13"/>
          <p:cNvSpPr txBox="1"/>
          <p:nvPr/>
        </p:nvSpPr>
        <p:spPr>
          <a:xfrm>
            <a:off x="8018486" y="3943905"/>
            <a:ext cx="1395663" cy="461665"/>
          </a:xfrm>
          <a:prstGeom prst="rect">
            <a:avLst/>
          </a:prstGeom>
          <a:noFill/>
        </p:spPr>
        <p:txBody>
          <a:bodyPr wrap="square" rtlCol="0">
            <a:spAutoFit/>
          </a:bodyPr>
          <a:lstStyle/>
          <a:p>
            <a:r>
              <a:rPr lang="en-US" sz="2400" dirty="0">
                <a:latin typeface="Fira Code" panose="020B0509050000020004" pitchFamily="49" charset="0"/>
                <a:ea typeface="Fira Code" panose="020B0509050000020004" pitchFamily="49" charset="0"/>
              </a:rPr>
              <a:t>Q = … </a:t>
            </a:r>
          </a:p>
        </p:txBody>
      </p:sp>
      <p:sp>
        <p:nvSpPr>
          <p:cNvPr id="56" name="Rectangle 55"/>
          <p:cNvSpPr/>
          <p:nvPr/>
        </p:nvSpPr>
        <p:spPr>
          <a:xfrm>
            <a:off x="11219799" y="259141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67" name="Rectangle 66"/>
          <p:cNvSpPr/>
          <p:nvPr/>
        </p:nvSpPr>
        <p:spPr>
          <a:xfrm>
            <a:off x="10307324" y="312955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68" name="Rectangle 67"/>
          <p:cNvSpPr/>
          <p:nvPr/>
        </p:nvSpPr>
        <p:spPr>
          <a:xfrm>
            <a:off x="10761537" y="312913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sp>
        <p:nvSpPr>
          <p:cNvPr id="59" name="Rectangle 58"/>
          <p:cNvSpPr/>
          <p:nvPr/>
        </p:nvSpPr>
        <p:spPr>
          <a:xfrm>
            <a:off x="11219799" y="312913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5" name="Rectangle 64"/>
          <p:cNvSpPr/>
          <p:nvPr/>
        </p:nvSpPr>
        <p:spPr>
          <a:xfrm>
            <a:off x="10307324" y="2591838"/>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66" name="Rectangle 65"/>
          <p:cNvSpPr/>
          <p:nvPr/>
        </p:nvSpPr>
        <p:spPr>
          <a:xfrm>
            <a:off x="10761537" y="259141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7" name="Group 6"/>
          <p:cNvGrpSpPr/>
          <p:nvPr/>
        </p:nvGrpSpPr>
        <p:grpSpPr>
          <a:xfrm>
            <a:off x="10305176" y="3655020"/>
            <a:ext cx="1377693" cy="532910"/>
            <a:chOff x="10305176" y="3655020"/>
            <a:chExt cx="1377693" cy="532910"/>
          </a:xfrm>
        </p:grpSpPr>
        <p:sp>
          <p:nvSpPr>
            <p:cNvPr id="62" name="Rectangle 61"/>
            <p:cNvSpPr/>
            <p:nvPr/>
          </p:nvSpPr>
          <p:spPr>
            <a:xfrm>
              <a:off x="10305176" y="3655445"/>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63" name="Rectangle 62"/>
            <p:cNvSpPr/>
            <p:nvPr/>
          </p:nvSpPr>
          <p:spPr>
            <a:xfrm>
              <a:off x="10759389" y="3655021"/>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4" name="Rectangle 63"/>
            <p:cNvSpPr/>
            <p:nvPr/>
          </p:nvSpPr>
          <p:spPr>
            <a:xfrm>
              <a:off x="11217651" y="3655020"/>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1</a:t>
              </a:r>
            </a:p>
          </p:txBody>
        </p:sp>
      </p:grpSp>
      <p:sp>
        <p:nvSpPr>
          <p:cNvPr id="69" name="Rounded Rectangle 68"/>
          <p:cNvSpPr/>
          <p:nvPr/>
        </p:nvSpPr>
        <p:spPr>
          <a:xfrm>
            <a:off x="4896436" y="1324850"/>
            <a:ext cx="2311040" cy="108527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Last Level Cache (LLC)</a:t>
            </a:r>
          </a:p>
        </p:txBody>
      </p:sp>
      <p:sp>
        <p:nvSpPr>
          <p:cNvPr id="72" name="Rectangle 71"/>
          <p:cNvSpPr/>
          <p:nvPr/>
        </p:nvSpPr>
        <p:spPr>
          <a:xfrm>
            <a:off x="6277801" y="2722532"/>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W</a:t>
            </a:r>
          </a:p>
        </p:txBody>
      </p:sp>
      <p:sp>
        <p:nvSpPr>
          <p:cNvPr id="83" name="Rectangle 82"/>
          <p:cNvSpPr/>
          <p:nvPr/>
        </p:nvSpPr>
        <p:spPr>
          <a:xfrm>
            <a:off x="5365326" y="326067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X</a:t>
            </a:r>
          </a:p>
        </p:txBody>
      </p:sp>
      <p:sp>
        <p:nvSpPr>
          <p:cNvPr id="84" name="Rectangle 83"/>
          <p:cNvSpPr/>
          <p:nvPr/>
        </p:nvSpPr>
        <p:spPr>
          <a:xfrm>
            <a:off x="5819539" y="326025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75" name="Rectangle 74"/>
          <p:cNvSpPr/>
          <p:nvPr/>
        </p:nvSpPr>
        <p:spPr>
          <a:xfrm>
            <a:off x="6297769" y="3260249"/>
            <a:ext cx="443103" cy="532485"/>
          </a:xfrm>
          <a:prstGeom prst="rect">
            <a:avLst/>
          </a:prstGeom>
          <a:solidFill>
            <a:schemeClr val="bg1">
              <a:lumMod val="75000"/>
            </a:schemeClr>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1" name="Rectangle 80"/>
          <p:cNvSpPr/>
          <p:nvPr/>
        </p:nvSpPr>
        <p:spPr>
          <a:xfrm>
            <a:off x="5365326" y="2722957"/>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a:t>
            </a:r>
          </a:p>
        </p:txBody>
      </p:sp>
      <p:sp>
        <p:nvSpPr>
          <p:cNvPr id="82" name="Rectangle 81"/>
          <p:cNvSpPr/>
          <p:nvPr/>
        </p:nvSpPr>
        <p:spPr>
          <a:xfrm>
            <a:off x="5819539" y="2722533"/>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R</a:t>
            </a:r>
          </a:p>
        </p:txBody>
      </p:sp>
      <p:grpSp>
        <p:nvGrpSpPr>
          <p:cNvPr id="85" name="Group 84"/>
          <p:cNvGrpSpPr/>
          <p:nvPr/>
        </p:nvGrpSpPr>
        <p:grpSpPr>
          <a:xfrm>
            <a:off x="5361966" y="3786139"/>
            <a:ext cx="1378905" cy="532910"/>
            <a:chOff x="5376057" y="3786139"/>
            <a:chExt cx="1364814" cy="532910"/>
          </a:xfrm>
        </p:grpSpPr>
        <p:sp>
          <p:nvSpPr>
            <p:cNvPr id="78" name="Rectangle 77"/>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79" name="Rectangle 78"/>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80" name="Rectangle 79"/>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0" name="Group 99"/>
          <p:cNvGrpSpPr/>
          <p:nvPr/>
        </p:nvGrpSpPr>
        <p:grpSpPr>
          <a:xfrm>
            <a:off x="5361966" y="4318200"/>
            <a:ext cx="1378905" cy="532910"/>
            <a:chOff x="5376057" y="3786139"/>
            <a:chExt cx="1364814" cy="532910"/>
          </a:xfrm>
        </p:grpSpPr>
        <p:sp>
          <p:nvSpPr>
            <p:cNvPr id="101" name="Rectangle 100"/>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P</a:t>
              </a:r>
            </a:p>
          </p:txBody>
        </p:sp>
        <p:sp>
          <p:nvSpPr>
            <p:cNvPr id="102" name="Rectangle 101"/>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3" name="Rectangle 102"/>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grpSp>
        <p:nvGrpSpPr>
          <p:cNvPr id="104" name="Group 103"/>
          <p:cNvGrpSpPr/>
          <p:nvPr/>
        </p:nvGrpSpPr>
        <p:grpSpPr>
          <a:xfrm>
            <a:off x="5361966" y="4850685"/>
            <a:ext cx="1378905" cy="532910"/>
            <a:chOff x="5376057" y="3786139"/>
            <a:chExt cx="1364814" cy="532910"/>
          </a:xfrm>
        </p:grpSpPr>
        <p:sp>
          <p:nvSpPr>
            <p:cNvPr id="105" name="Rectangle 104"/>
            <p:cNvSpPr/>
            <p:nvPr/>
          </p:nvSpPr>
          <p:spPr>
            <a:xfrm>
              <a:off x="5376057" y="3786564"/>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Q</a:t>
              </a:r>
            </a:p>
          </p:txBody>
        </p:sp>
        <p:sp>
          <p:nvSpPr>
            <p:cNvPr id="106" name="Rectangle 105"/>
            <p:cNvSpPr/>
            <p:nvPr/>
          </p:nvSpPr>
          <p:spPr>
            <a:xfrm>
              <a:off x="5817391" y="3786140"/>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107" name="Rectangle 106"/>
            <p:cNvSpPr/>
            <p:nvPr/>
          </p:nvSpPr>
          <p:spPr>
            <a:xfrm>
              <a:off x="6275653" y="3786139"/>
              <a:ext cx="465218"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grpSp>
      <p:sp>
        <p:nvSpPr>
          <p:cNvPr id="58" name="Rectangle 57"/>
          <p:cNvSpPr/>
          <p:nvPr/>
        </p:nvSpPr>
        <p:spPr>
          <a:xfrm>
            <a:off x="421040" y="3652329"/>
            <a:ext cx="463071" cy="53248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Y</a:t>
            </a:r>
          </a:p>
        </p:txBody>
      </p:sp>
      <p:sp>
        <p:nvSpPr>
          <p:cNvPr id="60" name="Rectangle 59"/>
          <p:cNvSpPr/>
          <p:nvPr/>
        </p:nvSpPr>
        <p:spPr>
          <a:xfrm>
            <a:off x="875253" y="3651905"/>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61" name="Rectangle 60"/>
          <p:cNvSpPr/>
          <p:nvPr/>
        </p:nvSpPr>
        <p:spPr>
          <a:xfrm>
            <a:off x="1333515" y="3651904"/>
            <a:ext cx="463071" cy="532485"/>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0</a:t>
            </a:r>
          </a:p>
        </p:txBody>
      </p:sp>
      <p:sp>
        <p:nvSpPr>
          <p:cNvPr id="54" name="Speech Bubble: Rectangle with Corners Rounded 17">
            <a:extLst>
              <a:ext uri="{FF2B5EF4-FFF2-40B4-BE49-F238E27FC236}">
                <a16:creationId xmlns:a16="http://schemas.microsoft.com/office/drawing/2014/main" id="{CDB57D5D-C1D6-4AD7-9260-A1982109CADA}"/>
              </a:ext>
            </a:extLst>
          </p:cNvPr>
          <p:cNvSpPr/>
          <p:nvPr/>
        </p:nvSpPr>
        <p:spPr>
          <a:xfrm>
            <a:off x="1104143" y="5407915"/>
            <a:ext cx="2671207" cy="1035413"/>
          </a:xfrm>
          <a:prstGeom prst="wedgeRoundRectCallout">
            <a:avLst>
              <a:gd name="adj1" fmla="val 39480"/>
              <a:gd name="adj2" fmla="val -8805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region conflict, Core 1 writes back local updates to shared memory</a:t>
            </a:r>
          </a:p>
        </p:txBody>
      </p:sp>
      <p:sp>
        <p:nvSpPr>
          <p:cNvPr id="55" name="Speech Bubble: Rectangle with Corners Rounded 14">
            <a:extLst>
              <a:ext uri="{FF2B5EF4-FFF2-40B4-BE49-F238E27FC236}">
                <a16:creationId xmlns:a16="http://schemas.microsoft.com/office/drawing/2014/main" id="{A270F5C2-2B4D-46B6-AFE4-41875066B94D}"/>
              </a:ext>
            </a:extLst>
          </p:cNvPr>
          <p:cNvSpPr/>
          <p:nvPr/>
        </p:nvSpPr>
        <p:spPr>
          <a:xfrm>
            <a:off x="5440912" y="5836983"/>
            <a:ext cx="2418498" cy="849776"/>
          </a:xfrm>
          <a:prstGeom prst="wedgeRoundRectCallout">
            <a:avLst>
              <a:gd name="adj1" fmla="val 56356"/>
              <a:gd name="adj2" fmla="val -66288"/>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fails to ensure consistency of reads</a:t>
            </a:r>
          </a:p>
        </p:txBody>
      </p:sp>
      <p:sp>
        <p:nvSpPr>
          <p:cNvPr id="57" name="Cloud Callout 1">
            <a:extLst>
              <a:ext uri="{FF2B5EF4-FFF2-40B4-BE49-F238E27FC236}">
                <a16:creationId xmlns:a16="http://schemas.microsoft.com/office/drawing/2014/main" id="{3F60F419-B222-45B1-959F-237CB0FC0680}"/>
              </a:ext>
            </a:extLst>
          </p:cNvPr>
          <p:cNvSpPr/>
          <p:nvPr/>
        </p:nvSpPr>
        <p:spPr>
          <a:xfrm>
            <a:off x="9387766" y="5420793"/>
            <a:ext cx="2525191" cy="1265966"/>
          </a:xfrm>
          <a:prstGeom prst="cloudCallout">
            <a:avLst>
              <a:gd name="adj1" fmla="val -86008"/>
              <a:gd name="adj2" fmla="val -24387"/>
            </a:avLst>
          </a:prstGeom>
          <a:solidFill>
            <a:srgbClr val="C0000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lazy conflict on X</a:t>
            </a:r>
          </a:p>
        </p:txBody>
      </p:sp>
    </p:spTree>
    <p:extLst>
      <p:ext uri="{BB962C8B-B14F-4D97-AF65-F5344CB8AC3E}">
        <p14:creationId xmlns:p14="http://schemas.microsoft.com/office/powerpoint/2010/main" val="14695539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EFDB615-A112-463C-BB82-018F44517701}"/>
              </a:ext>
            </a:extLst>
          </p:cNvPr>
          <p:cNvSpPr>
            <a:spLocks noGrp="1"/>
          </p:cNvSpPr>
          <p:nvPr>
            <p:ph type="title"/>
          </p:nvPr>
        </p:nvSpPr>
        <p:spPr/>
        <p:txBody>
          <a:bodyPr/>
          <a:lstStyle/>
          <a:p>
            <a:r>
              <a:rPr lang="en-US" dirty="0"/>
              <a:t>Comparison of ARC with Related Approaches </a:t>
            </a:r>
            <a:endParaRPr lang="en-IN" dirty="0"/>
          </a:p>
        </p:txBody>
      </p:sp>
      <p:sp>
        <p:nvSpPr>
          <p:cNvPr id="9" name="Text Placeholder 8">
            <a:extLst>
              <a:ext uri="{FF2B5EF4-FFF2-40B4-BE49-F238E27FC236}">
                <a16:creationId xmlns:a16="http://schemas.microsoft.com/office/drawing/2014/main" id="{601F6CA3-B3C7-44C9-81B2-4B49619B5863}"/>
              </a:ext>
            </a:extLst>
          </p:cNvPr>
          <p:cNvSpPr>
            <a:spLocks noGrp="1"/>
          </p:cNvSpPr>
          <p:nvPr>
            <p:ph type="body" idx="1"/>
          </p:nvPr>
        </p:nvSpPr>
        <p:spPr/>
        <p:txBody>
          <a:bodyPr/>
          <a:lstStyle/>
          <a:p>
            <a:r>
              <a:rPr lang="en-US" dirty="0"/>
              <a:t>Implementation and Evaluation</a:t>
            </a:r>
            <a:endParaRPr lang="en-IN" dirty="0"/>
          </a:p>
          <a:p>
            <a:endParaRPr lang="en-IN" dirty="0"/>
          </a:p>
        </p:txBody>
      </p:sp>
    </p:spTree>
    <p:extLst>
      <p:ext uri="{BB962C8B-B14F-4D97-AF65-F5344CB8AC3E}">
        <p14:creationId xmlns:p14="http://schemas.microsoft.com/office/powerpoint/2010/main" val="375211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35153BC-AD81-48E0-AA2C-1C4971479150}"/>
              </a:ext>
            </a:extLst>
          </p:cNvPr>
          <p:cNvGrpSpPr/>
          <p:nvPr/>
        </p:nvGrpSpPr>
        <p:grpSpPr>
          <a:xfrm>
            <a:off x="910816" y="664470"/>
            <a:ext cx="4050727" cy="2513877"/>
            <a:chOff x="1574694" y="1033987"/>
            <a:chExt cx="4050727" cy="2513877"/>
          </a:xfrm>
        </p:grpSpPr>
        <p:sp>
          <p:nvSpPr>
            <p:cNvPr id="7" name="Rounded Rectangle 6"/>
            <p:cNvSpPr/>
            <p:nvPr/>
          </p:nvSpPr>
          <p:spPr>
            <a:xfrm>
              <a:off x="1574694" y="1880896"/>
              <a:ext cx="4050727" cy="1666968"/>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chemeClr val="tx1"/>
                  </a:solidFill>
                  <a:latin typeface="Fira Code" panose="020B0509050000020004" pitchFamily="49" charset="0"/>
                  <a:ea typeface="Fira Code" panose="020B0509050000020004" pitchFamily="49" charset="0"/>
                  <a:cs typeface="Consolas" pitchFamily="49" charset="0"/>
                </a:rPr>
                <a:t>x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new</a:t>
              </a:r>
              <a:r>
                <a:rPr lang="en-US" sz="2000" dirty="0">
                  <a:solidFill>
                    <a:schemeClr val="tx1"/>
                  </a:solidFill>
                  <a:latin typeface="Fira Code" panose="020B0509050000020004" pitchFamily="49" charset="0"/>
                  <a:ea typeface="Fira Code" panose="020B0509050000020004" pitchFamily="49" charset="0"/>
                  <a:cs typeface="Consolas" pitchFamily="49" charset="0"/>
                </a:rPr>
                <a:t> X();</a:t>
              </a:r>
            </a:p>
            <a:p>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true;</a:t>
              </a:r>
            </a:p>
          </p:txBody>
        </p:sp>
        <p:sp>
          <p:nvSpPr>
            <p:cNvPr id="5" name="TextBox 4"/>
            <p:cNvSpPr txBox="1"/>
            <p:nvPr/>
          </p:nvSpPr>
          <p:spPr>
            <a:xfrm>
              <a:off x="2594596" y="1033987"/>
              <a:ext cx="2010922" cy="461665"/>
            </a:xfrm>
            <a:prstGeom prst="rect">
              <a:avLst/>
            </a:prstGeom>
            <a:noFill/>
          </p:spPr>
          <p:txBody>
            <a:bodyPr wrap="square" rtlCol="0">
              <a:spAutoFit/>
            </a:bodyPr>
            <a:lstStyle/>
            <a:p>
              <a:r>
                <a:rPr lang="en-US" sz="2400" b="1" dirty="0"/>
                <a:t>    Thread T1</a:t>
              </a:r>
            </a:p>
          </p:txBody>
        </p:sp>
      </p:grpSp>
      <p:grpSp>
        <p:nvGrpSpPr>
          <p:cNvPr id="4" name="Group 3">
            <a:extLst>
              <a:ext uri="{FF2B5EF4-FFF2-40B4-BE49-F238E27FC236}">
                <a16:creationId xmlns:a16="http://schemas.microsoft.com/office/drawing/2014/main" id="{ED180E99-60B3-4F76-9DDB-F279648894A7}"/>
              </a:ext>
            </a:extLst>
          </p:cNvPr>
          <p:cNvGrpSpPr/>
          <p:nvPr/>
        </p:nvGrpSpPr>
        <p:grpSpPr>
          <a:xfrm>
            <a:off x="6830294" y="664470"/>
            <a:ext cx="4050727" cy="2513877"/>
            <a:chOff x="6767664" y="1033987"/>
            <a:chExt cx="4050727" cy="2513877"/>
          </a:xfrm>
        </p:grpSpPr>
        <p:sp>
          <p:nvSpPr>
            <p:cNvPr id="8" name="Rounded Rectangle 7"/>
            <p:cNvSpPr/>
            <p:nvPr/>
          </p:nvSpPr>
          <p:spPr>
            <a:xfrm>
              <a:off x="6767664" y="1880896"/>
              <a:ext cx="4050727" cy="1666968"/>
            </a:xfrm>
            <a:prstGeom prst="roundRect">
              <a:avLst>
                <a:gd name="adj" fmla="val 6587"/>
              </a:avLst>
            </a:prstGeom>
            <a:ln w="28575"/>
          </p:spPr>
          <p:style>
            <a:lnRef idx="2">
              <a:schemeClr val="accent1"/>
            </a:lnRef>
            <a:fillRef idx="1">
              <a:schemeClr val="lt1"/>
            </a:fillRef>
            <a:effectRef idx="0">
              <a:schemeClr val="accent1"/>
            </a:effectRef>
            <a:fontRef idx="minor">
              <a:schemeClr val="dk1"/>
            </a:fontRef>
          </p:style>
          <p:txBody>
            <a:bodyPr rtlCol="0" anchor="ctr"/>
            <a:lstStyle/>
            <a:p>
              <a:endParaRPr lang="en-US" sz="2000" b="1" dirty="0">
                <a:solidFill>
                  <a:schemeClr val="tx1"/>
                </a:solidFill>
                <a:latin typeface="Fira Code" panose="020B0509050000020004" pitchFamily="49" charset="0"/>
                <a:ea typeface="Fira Code" panose="020B0509050000020004" pitchFamily="49" charset="0"/>
                <a:cs typeface="Consolas" pitchFamily="49" charset="0"/>
              </a:endParaRPr>
            </a:p>
            <a:p>
              <a:r>
                <a:rPr lang="en-US" sz="2000" b="1" dirty="0">
                  <a:solidFill>
                    <a:schemeClr val="tx1"/>
                  </a:solidFill>
                  <a:latin typeface="Fira Code" panose="020B0509050000020004" pitchFamily="49" charset="0"/>
                  <a:ea typeface="Fira Code" panose="020B0509050000020004" pitchFamily="49" charset="0"/>
                  <a:cs typeface="Consolas" pitchFamily="49" charset="0"/>
                </a:rPr>
                <a:t>while </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a:t>
              </a:r>
              <a:r>
                <a:rPr lang="en-US" sz="2000" b="1" dirty="0">
                  <a:solidFill>
                    <a:schemeClr val="tx1"/>
                  </a:solidFill>
                  <a:latin typeface="Fira Code" panose="020B0509050000020004" pitchFamily="49" charset="0"/>
                  <a:ea typeface="Fira Code" panose="020B0509050000020004" pitchFamily="49" charset="0"/>
                  <a:cs typeface="Consolas" pitchFamily="49" charset="0"/>
                </a:rPr>
                <a:t> </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x-&gt;</a:t>
              </a:r>
              <a:r>
                <a:rPr lang="en-US" sz="2000" dirty="0" err="1">
                  <a:solidFill>
                    <a:schemeClr val="tx1"/>
                  </a:solidFill>
                  <a:latin typeface="Fira Code" panose="020B0509050000020004" pitchFamily="49" charset="0"/>
                  <a:ea typeface="Fira Code" panose="020B0509050000020004" pitchFamily="49" charset="0"/>
                  <a:cs typeface="Consolas" pitchFamily="49" charset="0"/>
                </a:rPr>
                <a:t>func</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a:p>
              <a:endParaRPr lang="en-US" sz="2000" b="1" dirty="0">
                <a:solidFill>
                  <a:schemeClr val="tx1"/>
                </a:solidFill>
                <a:latin typeface="Fira Code" panose="020B0509050000020004" pitchFamily="49" charset="0"/>
                <a:ea typeface="Fira Code" panose="020B0509050000020004" pitchFamily="49" charset="0"/>
                <a:cs typeface="Consolas" pitchFamily="49" charset="0"/>
              </a:endParaRPr>
            </a:p>
          </p:txBody>
        </p:sp>
        <p:sp>
          <p:nvSpPr>
            <p:cNvPr id="6" name="TextBox 5"/>
            <p:cNvSpPr txBox="1"/>
            <p:nvPr/>
          </p:nvSpPr>
          <p:spPr>
            <a:xfrm>
              <a:off x="7787566" y="1033987"/>
              <a:ext cx="2010922" cy="461665"/>
            </a:xfrm>
            <a:prstGeom prst="rect">
              <a:avLst/>
            </a:prstGeom>
            <a:noFill/>
          </p:spPr>
          <p:txBody>
            <a:bodyPr wrap="square" rtlCol="0">
              <a:spAutoFit/>
            </a:bodyPr>
            <a:lstStyle/>
            <a:p>
              <a:r>
                <a:rPr lang="en-US" sz="2400" b="1" dirty="0"/>
                <a:t>    Thread T2</a:t>
              </a:r>
            </a:p>
          </p:txBody>
        </p:sp>
      </p:grpSp>
      <p:sp>
        <p:nvSpPr>
          <p:cNvPr id="12" name="TextBox 11"/>
          <p:cNvSpPr txBox="1"/>
          <p:nvPr/>
        </p:nvSpPr>
        <p:spPr>
          <a:xfrm>
            <a:off x="4523873" y="20311"/>
            <a:ext cx="3144253" cy="646331"/>
          </a:xfrm>
          <a:prstGeom prst="rect">
            <a:avLst/>
          </a:prstGeom>
          <a:noFill/>
        </p:spPr>
        <p:txBody>
          <a:bodyPr wrap="square" rtlCol="0">
            <a:spAutoFit/>
          </a:bodyPr>
          <a:lstStyle/>
          <a:p>
            <a:r>
              <a:rPr lang="en-US" dirty="0">
                <a:latin typeface="Fira Code" panose="020B0509050000020004" pitchFamily="49" charset="0"/>
                <a:ea typeface="Fira Code" panose="020B0509050000020004" pitchFamily="49" charset="0"/>
                <a:cs typeface="Consolas" pitchFamily="49" charset="0"/>
              </a:rPr>
              <a:t>X *x = NULL;</a:t>
            </a:r>
          </a:p>
          <a:p>
            <a:r>
              <a:rPr lang="en-US" b="1" dirty="0">
                <a:latin typeface="Fira Code" panose="020B0509050000020004" pitchFamily="49" charset="0"/>
                <a:ea typeface="Fira Code" panose="020B0509050000020004" pitchFamily="49" charset="0"/>
                <a:cs typeface="Consolas" pitchFamily="49" charset="0"/>
              </a:rPr>
              <a:t>bool</a:t>
            </a:r>
            <a:r>
              <a:rPr lang="en-US" dirty="0">
                <a:latin typeface="Fira Code" panose="020B0509050000020004" pitchFamily="49" charset="0"/>
                <a:ea typeface="Fira Code" panose="020B0509050000020004" pitchFamily="49" charset="0"/>
                <a:cs typeface="Consolas" pitchFamily="49" charset="0"/>
              </a:rPr>
              <a:t> done= </a:t>
            </a:r>
            <a:r>
              <a:rPr lang="en-US" b="1" dirty="0">
                <a:latin typeface="Fira Code" panose="020B0509050000020004" pitchFamily="49" charset="0"/>
                <a:ea typeface="Fira Code" panose="020B0509050000020004" pitchFamily="49" charset="0"/>
                <a:cs typeface="Consolas" pitchFamily="49" charset="0"/>
              </a:rPr>
              <a:t>false</a:t>
            </a:r>
            <a:r>
              <a:rPr lang="en-US" dirty="0">
                <a:latin typeface="Fira Code" panose="020B0509050000020004" pitchFamily="49" charset="0"/>
                <a:ea typeface="Fira Code" panose="020B0509050000020004" pitchFamily="49" charset="0"/>
                <a:cs typeface="Consolas" pitchFamily="49" charset="0"/>
              </a:rPr>
              <a:t>;</a:t>
            </a:r>
          </a:p>
        </p:txBody>
      </p:sp>
      <p:grpSp>
        <p:nvGrpSpPr>
          <p:cNvPr id="10" name="Group 9">
            <a:extLst>
              <a:ext uri="{FF2B5EF4-FFF2-40B4-BE49-F238E27FC236}">
                <a16:creationId xmlns:a16="http://schemas.microsoft.com/office/drawing/2014/main" id="{F5DB7492-2DD0-4944-A491-89C00A619440}"/>
              </a:ext>
            </a:extLst>
          </p:cNvPr>
          <p:cNvGrpSpPr/>
          <p:nvPr/>
        </p:nvGrpSpPr>
        <p:grpSpPr>
          <a:xfrm>
            <a:off x="910815" y="4056383"/>
            <a:ext cx="4050727" cy="2513877"/>
            <a:chOff x="1574694" y="4050087"/>
            <a:chExt cx="4050727" cy="2513877"/>
          </a:xfrm>
        </p:grpSpPr>
        <p:sp>
          <p:nvSpPr>
            <p:cNvPr id="14" name="Rounded Rectangle 6">
              <a:extLst>
                <a:ext uri="{FF2B5EF4-FFF2-40B4-BE49-F238E27FC236}">
                  <a16:creationId xmlns:a16="http://schemas.microsoft.com/office/drawing/2014/main" id="{C035C8A9-FCBA-4683-B09B-7580B38E70E6}"/>
                </a:ext>
              </a:extLst>
            </p:cNvPr>
            <p:cNvSpPr/>
            <p:nvPr/>
          </p:nvSpPr>
          <p:spPr>
            <a:xfrm>
              <a:off x="1574694" y="4896996"/>
              <a:ext cx="4050727" cy="1666968"/>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chemeClr val="tx1"/>
                  </a:solidFill>
                  <a:latin typeface="Fira Code" panose="020B0509050000020004" pitchFamily="49" charset="0"/>
                  <a:ea typeface="Fira Code" panose="020B0509050000020004" pitchFamily="49" charset="0"/>
                  <a:cs typeface="Consolas" pitchFamily="49" charset="0"/>
                </a:rPr>
                <a:t>x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new</a:t>
              </a:r>
              <a:r>
                <a:rPr lang="en-US" sz="2000" dirty="0">
                  <a:solidFill>
                    <a:schemeClr val="tx1"/>
                  </a:solidFill>
                  <a:latin typeface="Fira Code" panose="020B0509050000020004" pitchFamily="49" charset="0"/>
                  <a:ea typeface="Fira Code" panose="020B0509050000020004" pitchFamily="49" charset="0"/>
                  <a:cs typeface="Consolas" pitchFamily="49" charset="0"/>
                </a:rPr>
                <a:t> X();</a:t>
              </a:r>
            </a:p>
            <a:p>
              <a:endParaRPr lang="en-US" sz="2000" dirty="0">
                <a:solidFill>
                  <a:schemeClr val="tx1"/>
                </a:solidFill>
                <a:latin typeface="Fira Code" panose="020B0509050000020004" pitchFamily="49" charset="0"/>
                <a:ea typeface="Fira Code" panose="020B0509050000020004" pitchFamily="49" charset="0"/>
                <a:cs typeface="Consolas" pitchFamily="49" charset="0"/>
              </a:endParaRPr>
            </a:p>
            <a:p>
              <a:endParaRPr lang="en-US" sz="2000" dirty="0">
                <a:solidFill>
                  <a:schemeClr val="tx1"/>
                </a:solidFill>
                <a:latin typeface="Fira Code" panose="020B0509050000020004" pitchFamily="49" charset="0"/>
                <a:ea typeface="Fira Code" panose="020B0509050000020004" pitchFamily="49" charset="0"/>
                <a:cs typeface="Consolas" pitchFamily="49" charset="0"/>
              </a:endParaRPr>
            </a:p>
            <a:p>
              <a:endParaRPr lang="en-US" sz="2000" dirty="0">
                <a:solidFill>
                  <a:schemeClr val="tx1"/>
                </a:solidFill>
                <a:latin typeface="Fira Code" panose="020B0509050000020004" pitchFamily="49" charset="0"/>
                <a:ea typeface="Fira Code" panose="020B0509050000020004" pitchFamily="49" charset="0"/>
                <a:cs typeface="Consolas" pitchFamily="49" charset="0"/>
              </a:endParaRPr>
            </a:p>
            <a:p>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true;</a:t>
              </a:r>
            </a:p>
          </p:txBody>
        </p:sp>
        <p:sp>
          <p:nvSpPr>
            <p:cNvPr id="16" name="TextBox 15">
              <a:extLst>
                <a:ext uri="{FF2B5EF4-FFF2-40B4-BE49-F238E27FC236}">
                  <a16:creationId xmlns:a16="http://schemas.microsoft.com/office/drawing/2014/main" id="{C863C38A-01C5-4988-959A-5DC168A50CB8}"/>
                </a:ext>
              </a:extLst>
            </p:cNvPr>
            <p:cNvSpPr txBox="1"/>
            <p:nvPr/>
          </p:nvSpPr>
          <p:spPr>
            <a:xfrm>
              <a:off x="2594596" y="4050087"/>
              <a:ext cx="2010922" cy="461665"/>
            </a:xfrm>
            <a:prstGeom prst="rect">
              <a:avLst/>
            </a:prstGeom>
            <a:noFill/>
          </p:spPr>
          <p:txBody>
            <a:bodyPr wrap="square" rtlCol="0">
              <a:spAutoFit/>
            </a:bodyPr>
            <a:lstStyle/>
            <a:p>
              <a:r>
                <a:rPr lang="en-US" sz="2400" b="1" dirty="0"/>
                <a:t>    Thread T1</a:t>
              </a:r>
            </a:p>
          </p:txBody>
        </p:sp>
      </p:grpSp>
      <p:grpSp>
        <p:nvGrpSpPr>
          <p:cNvPr id="11" name="Group 10">
            <a:extLst>
              <a:ext uri="{FF2B5EF4-FFF2-40B4-BE49-F238E27FC236}">
                <a16:creationId xmlns:a16="http://schemas.microsoft.com/office/drawing/2014/main" id="{57F6446A-06C0-4E8E-A36C-8B7FD6881D91}"/>
              </a:ext>
            </a:extLst>
          </p:cNvPr>
          <p:cNvGrpSpPr/>
          <p:nvPr/>
        </p:nvGrpSpPr>
        <p:grpSpPr>
          <a:xfrm>
            <a:off x="6830293" y="4056383"/>
            <a:ext cx="4050727" cy="2513877"/>
            <a:chOff x="6767664" y="4050087"/>
            <a:chExt cx="4050727" cy="2513877"/>
          </a:xfrm>
        </p:grpSpPr>
        <p:sp>
          <p:nvSpPr>
            <p:cNvPr id="15" name="Rounded Rectangle 7">
              <a:extLst>
                <a:ext uri="{FF2B5EF4-FFF2-40B4-BE49-F238E27FC236}">
                  <a16:creationId xmlns:a16="http://schemas.microsoft.com/office/drawing/2014/main" id="{8839B806-FE77-4CDD-8A64-F2260EFD2188}"/>
                </a:ext>
              </a:extLst>
            </p:cNvPr>
            <p:cNvSpPr/>
            <p:nvPr/>
          </p:nvSpPr>
          <p:spPr>
            <a:xfrm>
              <a:off x="6767664" y="4896996"/>
              <a:ext cx="4050727" cy="1666968"/>
            </a:xfrm>
            <a:prstGeom prst="roundRect">
              <a:avLst>
                <a:gd name="adj" fmla="val 6587"/>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dirty="0">
                <a:solidFill>
                  <a:schemeClr val="tx1"/>
                </a:solidFill>
                <a:latin typeface="Fira Code" panose="020B0509050000020004" pitchFamily="49" charset="0"/>
                <a:ea typeface="Fira Code" panose="020B0509050000020004" pitchFamily="49" charset="0"/>
                <a:cs typeface="Consolas" pitchFamily="49" charset="0"/>
              </a:endParaRPr>
            </a:p>
            <a:p>
              <a:r>
                <a:rPr lang="en-US" sz="2000" dirty="0">
                  <a:solidFill>
                    <a:schemeClr val="tx1"/>
                  </a:solidFill>
                  <a:latin typeface="Fira Code" panose="020B0509050000020004" pitchFamily="49" charset="0"/>
                  <a:ea typeface="Fira Code" panose="020B0509050000020004" pitchFamily="49" charset="0"/>
                  <a:cs typeface="Consolas" pitchFamily="49" charset="0"/>
                </a:rPr>
                <a:t>temp = </a:t>
              </a:r>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a:p>
              <a:endParaRPr lang="en-US" sz="2000" dirty="0">
                <a:solidFill>
                  <a:schemeClr val="tx1"/>
                </a:solidFill>
                <a:latin typeface="Fira Code" panose="020B0509050000020004" pitchFamily="49" charset="0"/>
                <a:ea typeface="Fira Code" panose="020B0509050000020004" pitchFamily="49" charset="0"/>
                <a:cs typeface="Consolas" pitchFamily="49" charset="0"/>
              </a:endParaRPr>
            </a:p>
            <a:p>
              <a:r>
                <a:rPr lang="en-US" sz="2000" b="1" dirty="0">
                  <a:solidFill>
                    <a:schemeClr val="tx1"/>
                  </a:solidFill>
                  <a:latin typeface="Fira Code" panose="020B0509050000020004" pitchFamily="49" charset="0"/>
                  <a:ea typeface="Fira Code" panose="020B0509050000020004" pitchFamily="49" charset="0"/>
                  <a:cs typeface="Consolas" pitchFamily="49" charset="0"/>
                </a:rPr>
                <a:t>while </a:t>
              </a:r>
              <a:r>
                <a:rPr lang="en-US" sz="2000" dirty="0">
                  <a:solidFill>
                    <a:schemeClr val="tx1"/>
                  </a:solidFill>
                  <a:latin typeface="Fira Code" panose="020B0509050000020004" pitchFamily="49" charset="0"/>
                  <a:ea typeface="Fira Code" panose="020B0509050000020004" pitchFamily="49" charset="0"/>
                  <a:cs typeface="Consolas" pitchFamily="49" charset="0"/>
                </a:rPr>
                <a:t>(!temp) {} </a:t>
              </a:r>
            </a:p>
            <a:p>
              <a:endParaRPr lang="en-US" sz="2000" dirty="0">
                <a:solidFill>
                  <a:schemeClr val="tx1"/>
                </a:solidFill>
                <a:latin typeface="Fira Code" panose="020B0509050000020004" pitchFamily="49" charset="0"/>
                <a:ea typeface="Fira Code" panose="020B0509050000020004" pitchFamily="49" charset="0"/>
                <a:cs typeface="Consolas" pitchFamily="49" charset="0"/>
              </a:endParaRPr>
            </a:p>
          </p:txBody>
        </p:sp>
        <p:sp>
          <p:nvSpPr>
            <p:cNvPr id="17" name="TextBox 16">
              <a:extLst>
                <a:ext uri="{FF2B5EF4-FFF2-40B4-BE49-F238E27FC236}">
                  <a16:creationId xmlns:a16="http://schemas.microsoft.com/office/drawing/2014/main" id="{F7047E73-2DFC-4077-982C-23BDDDE7AC6A}"/>
                </a:ext>
              </a:extLst>
            </p:cNvPr>
            <p:cNvSpPr txBox="1"/>
            <p:nvPr/>
          </p:nvSpPr>
          <p:spPr>
            <a:xfrm>
              <a:off x="7787566" y="4050087"/>
              <a:ext cx="2010922" cy="461665"/>
            </a:xfrm>
            <a:prstGeom prst="rect">
              <a:avLst/>
            </a:prstGeom>
            <a:noFill/>
          </p:spPr>
          <p:txBody>
            <a:bodyPr wrap="square" rtlCol="0">
              <a:spAutoFit/>
            </a:bodyPr>
            <a:lstStyle/>
            <a:p>
              <a:r>
                <a:rPr lang="en-US" sz="2400" b="1" dirty="0"/>
                <a:t>    Thread T2</a:t>
              </a:r>
            </a:p>
          </p:txBody>
        </p:sp>
      </p:grpSp>
      <p:sp>
        <p:nvSpPr>
          <p:cNvPr id="13" name="Explosion 1 2">
            <a:extLst>
              <a:ext uri="{FF2B5EF4-FFF2-40B4-BE49-F238E27FC236}">
                <a16:creationId xmlns:a16="http://schemas.microsoft.com/office/drawing/2014/main" id="{CC6DB363-BF17-4C25-B1F5-2052722C7499}"/>
              </a:ext>
            </a:extLst>
          </p:cNvPr>
          <p:cNvSpPr/>
          <p:nvPr/>
        </p:nvSpPr>
        <p:spPr>
          <a:xfrm>
            <a:off x="9798488" y="4482145"/>
            <a:ext cx="2344535" cy="1666968"/>
          </a:xfrm>
          <a:prstGeom prst="irregularSeal1">
            <a:avLst/>
          </a:prstGeom>
          <a:solidFill>
            <a:schemeClr val="accent2">
              <a:lumMod val="50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t>Infinite loop</a:t>
            </a:r>
          </a:p>
        </p:txBody>
      </p:sp>
      <p:grpSp>
        <p:nvGrpSpPr>
          <p:cNvPr id="18" name="Group 17">
            <a:extLst>
              <a:ext uri="{FF2B5EF4-FFF2-40B4-BE49-F238E27FC236}">
                <a16:creationId xmlns:a16="http://schemas.microsoft.com/office/drawing/2014/main" id="{2F9D4B2D-AF29-430D-8B1A-738ECA8790E7}"/>
              </a:ext>
            </a:extLst>
          </p:cNvPr>
          <p:cNvGrpSpPr/>
          <p:nvPr/>
        </p:nvGrpSpPr>
        <p:grpSpPr>
          <a:xfrm>
            <a:off x="9032458" y="4742146"/>
            <a:ext cx="851937" cy="1267691"/>
            <a:chOff x="6894709" y="1135637"/>
            <a:chExt cx="851937" cy="1267691"/>
          </a:xfrm>
        </p:grpSpPr>
        <p:sp>
          <p:nvSpPr>
            <p:cNvPr id="19" name="Bent-Up Arrow 9">
              <a:extLst>
                <a:ext uri="{FF2B5EF4-FFF2-40B4-BE49-F238E27FC236}">
                  <a16:creationId xmlns:a16="http://schemas.microsoft.com/office/drawing/2014/main" id="{C9F83063-E6D0-43DA-ACF9-9FAF4AB80FEF}"/>
                </a:ext>
              </a:extLst>
            </p:cNvPr>
            <p:cNvSpPr/>
            <p:nvPr/>
          </p:nvSpPr>
          <p:spPr>
            <a:xfrm rot="16200000">
              <a:off x="6826133" y="1769038"/>
              <a:ext cx="622378" cy="48522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DA4E343-7367-44DD-AFF4-DF71C6AA4651}"/>
                </a:ext>
              </a:extLst>
            </p:cNvPr>
            <p:cNvSpPr txBox="1"/>
            <p:nvPr/>
          </p:nvSpPr>
          <p:spPr>
            <a:xfrm rot="16200000">
              <a:off x="6912745" y="1569428"/>
              <a:ext cx="1267691" cy="400110"/>
            </a:xfrm>
            <a:prstGeom prst="rect">
              <a:avLst/>
            </a:prstGeom>
            <a:noFill/>
          </p:spPr>
          <p:txBody>
            <a:bodyPr wrap="square" rtlCol="0">
              <a:spAutoFit/>
            </a:bodyPr>
            <a:lstStyle/>
            <a:p>
              <a:r>
                <a:rPr lang="en-US" sz="2000" b="1" dirty="0"/>
                <a:t>LICM</a:t>
              </a:r>
            </a:p>
          </p:txBody>
        </p:sp>
      </p:grpSp>
      <p:sp>
        <p:nvSpPr>
          <p:cNvPr id="9" name="Arrow: Down 8">
            <a:extLst>
              <a:ext uri="{FF2B5EF4-FFF2-40B4-BE49-F238E27FC236}">
                <a16:creationId xmlns:a16="http://schemas.microsoft.com/office/drawing/2014/main" id="{9A2AC7BB-CA56-418F-984E-906197358C40}"/>
              </a:ext>
            </a:extLst>
          </p:cNvPr>
          <p:cNvSpPr/>
          <p:nvPr/>
        </p:nvSpPr>
        <p:spPr>
          <a:xfrm>
            <a:off x="5625421" y="3178348"/>
            <a:ext cx="625067" cy="878036"/>
          </a:xfrm>
          <a:prstGeom prst="downArrow">
            <a:avLst/>
          </a:prstGeom>
          <a:solidFill>
            <a:schemeClr val="bg1">
              <a:lumMod val="75000"/>
            </a:schemeClr>
          </a:solidFill>
          <a:ln w="38100">
            <a:noFill/>
            <a:prstDash val="solid"/>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92434040"/>
      </p:ext>
    </p:extLst>
  </p:cSld>
  <p:clrMapOvr>
    <a:masterClrMapping/>
  </p:clrMapOvr>
  <mc:AlternateContent xmlns:mc="http://schemas.openxmlformats.org/markup-compatibility/2006" xmlns:p14="http://schemas.microsoft.com/office/powerpoint/2010/main">
    <mc:Choice Requires="p14">
      <p:transition spd="med" p14:dur="700" advTm="33902">
        <p:fade/>
      </p:transition>
    </mc:Choice>
    <mc:Fallback xmlns="">
      <p:transition spd="med" advTm="33902">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Conflict Exceptions and ARC</a:t>
            </a:r>
          </a:p>
        </p:txBody>
      </p:sp>
      <p:sp>
        <p:nvSpPr>
          <p:cNvPr id="5" name="Text Placeholder 4">
            <a:extLst>
              <a:ext uri="{FF2B5EF4-FFF2-40B4-BE49-F238E27FC236}">
                <a16:creationId xmlns:a16="http://schemas.microsoft.com/office/drawing/2014/main" id="{008D5C12-4E66-4C9D-B59A-B31467F9E5B5}"/>
              </a:ext>
            </a:extLst>
          </p:cNvPr>
          <p:cNvSpPr>
            <a:spLocks noGrp="1"/>
          </p:cNvSpPr>
          <p:nvPr>
            <p:ph type="body" idx="1"/>
          </p:nvPr>
        </p:nvSpPr>
        <p:spPr>
          <a:solidFill>
            <a:schemeClr val="bg1">
              <a:lumMod val="95000"/>
            </a:schemeClr>
          </a:solidFill>
        </p:spPr>
        <p:txBody>
          <a:bodyPr anchor="ctr"/>
          <a:lstStyle/>
          <a:p>
            <a:pPr algn="ctr"/>
            <a:r>
              <a:rPr lang="en-US" dirty="0"/>
              <a:t>Conflict Exceptions</a:t>
            </a:r>
            <a:endParaRPr lang="en-IN" dirty="0"/>
          </a:p>
        </p:txBody>
      </p:sp>
      <p:sp>
        <p:nvSpPr>
          <p:cNvPr id="6" name="Content Placeholder 5">
            <a:extLst>
              <a:ext uri="{FF2B5EF4-FFF2-40B4-BE49-F238E27FC236}">
                <a16:creationId xmlns:a16="http://schemas.microsoft.com/office/drawing/2014/main" id="{41BC9BD2-2616-4236-9BE5-4A6047B76781}"/>
              </a:ext>
            </a:extLst>
          </p:cNvPr>
          <p:cNvSpPr>
            <a:spLocks noGrp="1"/>
          </p:cNvSpPr>
          <p:nvPr>
            <p:ph sz="half" idx="2"/>
          </p:nvPr>
        </p:nvSpPr>
        <p:spPr/>
        <p:txBody>
          <a:bodyPr/>
          <a:lstStyle/>
          <a:p>
            <a:r>
              <a:rPr lang="en-US" dirty="0"/>
              <a:t>Builds on M(O)ESI</a:t>
            </a:r>
          </a:p>
          <a:p>
            <a:pPr lvl="1"/>
            <a:r>
              <a:rPr lang="en-US" dirty="0"/>
              <a:t>Coherence at granularity of memory accesses</a:t>
            </a:r>
          </a:p>
          <a:p>
            <a:r>
              <a:rPr lang="en-US" dirty="0"/>
              <a:t>Requires support for a Directory and point-to-point communication</a:t>
            </a:r>
          </a:p>
          <a:p>
            <a:r>
              <a:rPr lang="en-US" dirty="0"/>
              <a:t>Detects conflicts eagerly</a:t>
            </a:r>
          </a:p>
          <a:p>
            <a:endParaRPr lang="en-IN" dirty="0"/>
          </a:p>
        </p:txBody>
      </p:sp>
      <p:sp>
        <p:nvSpPr>
          <p:cNvPr id="7" name="Text Placeholder 6">
            <a:extLst>
              <a:ext uri="{FF2B5EF4-FFF2-40B4-BE49-F238E27FC236}">
                <a16:creationId xmlns:a16="http://schemas.microsoft.com/office/drawing/2014/main" id="{A5862BEF-2D6E-42DA-AE88-A13B1EF39A0F}"/>
              </a:ext>
            </a:extLst>
          </p:cNvPr>
          <p:cNvSpPr>
            <a:spLocks noGrp="1"/>
          </p:cNvSpPr>
          <p:nvPr>
            <p:ph type="body" sz="quarter" idx="3"/>
          </p:nvPr>
        </p:nvSpPr>
        <p:spPr>
          <a:solidFill>
            <a:schemeClr val="bg1">
              <a:lumMod val="95000"/>
            </a:schemeClr>
          </a:solidFill>
        </p:spPr>
        <p:txBody>
          <a:bodyPr anchor="ctr"/>
          <a:lstStyle/>
          <a:p>
            <a:pPr algn="ctr"/>
            <a:r>
              <a:rPr lang="en-US" dirty="0"/>
              <a:t>ARC</a:t>
            </a:r>
            <a:endParaRPr lang="en-IN" dirty="0"/>
          </a:p>
        </p:txBody>
      </p:sp>
      <p:sp>
        <p:nvSpPr>
          <p:cNvPr id="8" name="Content Placeholder 7">
            <a:extLst>
              <a:ext uri="{FF2B5EF4-FFF2-40B4-BE49-F238E27FC236}">
                <a16:creationId xmlns:a16="http://schemas.microsoft.com/office/drawing/2014/main" id="{10B2C49F-4A68-475A-88F7-D071FC245203}"/>
              </a:ext>
            </a:extLst>
          </p:cNvPr>
          <p:cNvSpPr>
            <a:spLocks noGrp="1"/>
          </p:cNvSpPr>
          <p:nvPr>
            <p:ph sz="quarter" idx="4"/>
          </p:nvPr>
        </p:nvSpPr>
        <p:spPr/>
        <p:txBody>
          <a:bodyPr/>
          <a:lstStyle/>
          <a:p>
            <a:r>
              <a:rPr lang="en-US" dirty="0"/>
              <a:t>Adapts release consistency and self-invalidation schemes</a:t>
            </a:r>
          </a:p>
          <a:p>
            <a:pPr lvl="1"/>
            <a:r>
              <a:rPr lang="en-US" dirty="0"/>
              <a:t>Coherence at region granularity</a:t>
            </a:r>
          </a:p>
          <a:p>
            <a:r>
              <a:rPr lang="en-US" dirty="0"/>
              <a:t>Requires a AIM cache, write signatures, and consistency controllers</a:t>
            </a:r>
          </a:p>
          <a:p>
            <a:r>
              <a:rPr lang="en-US" dirty="0"/>
              <a:t>Uses a mix of eager and lazy conflict detection </a:t>
            </a:r>
          </a:p>
          <a:p>
            <a:pPr lvl="1"/>
            <a:endParaRPr lang="en-IN" dirty="0"/>
          </a:p>
        </p:txBody>
      </p:sp>
      <p:sp>
        <p:nvSpPr>
          <p:cNvPr id="9" name="TextBox 8">
            <a:extLst>
              <a:ext uri="{FF2B5EF4-FFF2-40B4-BE49-F238E27FC236}">
                <a16:creationId xmlns:a16="http://schemas.microsoft.com/office/drawing/2014/main" id="{0DB8168A-8D4D-40DD-8CC9-5DD9D606E13D}"/>
              </a:ext>
            </a:extLst>
          </p:cNvPr>
          <p:cNvSpPr txBox="1"/>
          <p:nvPr/>
        </p:nvSpPr>
        <p:spPr>
          <a:xfrm>
            <a:off x="746976" y="6229808"/>
            <a:ext cx="10079520" cy="338554"/>
          </a:xfrm>
          <a:prstGeom prst="rect">
            <a:avLst/>
          </a:prstGeom>
          <a:noFill/>
        </p:spPr>
        <p:txBody>
          <a:bodyPr wrap="square" rtlCol="0">
            <a:spAutoFit/>
          </a:bodyPr>
          <a:lstStyle/>
          <a:p>
            <a:endParaRPr lang="en-US" sz="1600" dirty="0"/>
          </a:p>
        </p:txBody>
      </p:sp>
      <p:grpSp>
        <p:nvGrpSpPr>
          <p:cNvPr id="11" name="Group 10">
            <a:extLst>
              <a:ext uri="{FF2B5EF4-FFF2-40B4-BE49-F238E27FC236}">
                <a16:creationId xmlns:a16="http://schemas.microsoft.com/office/drawing/2014/main" id="{DCB4270E-49EE-4306-96BE-A9D2AED2545D}"/>
              </a:ext>
            </a:extLst>
          </p:cNvPr>
          <p:cNvGrpSpPr/>
          <p:nvPr/>
        </p:nvGrpSpPr>
        <p:grpSpPr>
          <a:xfrm>
            <a:off x="746976" y="6087312"/>
            <a:ext cx="10097808" cy="677167"/>
            <a:chOff x="746976" y="5811740"/>
            <a:chExt cx="10097808" cy="677167"/>
          </a:xfrm>
        </p:grpSpPr>
        <p:sp>
          <p:nvSpPr>
            <p:cNvPr id="12" name="TextBox 11">
              <a:extLst>
                <a:ext uri="{FF2B5EF4-FFF2-40B4-BE49-F238E27FC236}">
                  <a16:creationId xmlns:a16="http://schemas.microsoft.com/office/drawing/2014/main" id="{5BE9F57A-5DAD-47C3-9351-8FCA1B3AAC5C}"/>
                </a:ext>
              </a:extLst>
            </p:cNvPr>
            <p:cNvSpPr txBox="1"/>
            <p:nvPr/>
          </p:nvSpPr>
          <p:spPr>
            <a:xfrm>
              <a:off x="746976" y="5904132"/>
              <a:ext cx="10079520" cy="584775"/>
            </a:xfrm>
            <a:prstGeom prst="rect">
              <a:avLst/>
            </a:prstGeom>
            <a:noFill/>
          </p:spPr>
          <p:txBody>
            <a:bodyPr wrap="square" rtlCol="0">
              <a:spAutoFit/>
            </a:bodyPr>
            <a:lstStyle/>
            <a:p>
              <a:r>
                <a:rPr lang="en-US" sz="1600" dirty="0"/>
                <a:t>Lucia et al. Conflict Exceptions: Simplifying Concurrent Language Semantics With Precise Hardware Exceptions for Data-Races. ISCA 2010.</a:t>
              </a:r>
            </a:p>
          </p:txBody>
        </p:sp>
        <p:cxnSp>
          <p:nvCxnSpPr>
            <p:cNvPr id="13" name="Straight Connector 12">
              <a:extLst>
                <a:ext uri="{FF2B5EF4-FFF2-40B4-BE49-F238E27FC236}">
                  <a16:creationId xmlns:a16="http://schemas.microsoft.com/office/drawing/2014/main" id="{BCDC27A8-2A08-4022-8CC6-E7E209A061B1}"/>
                </a:ext>
              </a:extLst>
            </p:cNvPr>
            <p:cNvCxnSpPr/>
            <p:nvPr/>
          </p:nvCxnSpPr>
          <p:spPr>
            <a:xfrm>
              <a:off x="765263" y="5811740"/>
              <a:ext cx="10079521" cy="5131"/>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3711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Implementation and Evaluation</a:t>
            </a:r>
          </a:p>
        </p:txBody>
      </p:sp>
      <p:sp>
        <p:nvSpPr>
          <p:cNvPr id="2" name="Content Placeholder 1"/>
          <p:cNvSpPr>
            <a:spLocks noGrp="1"/>
          </p:cNvSpPr>
          <p:nvPr>
            <p:ph idx="1"/>
          </p:nvPr>
        </p:nvSpPr>
        <p:spPr/>
        <p:txBody>
          <a:bodyPr>
            <a:normAutofit/>
          </a:bodyPr>
          <a:lstStyle/>
          <a:p>
            <a:r>
              <a:rPr lang="en-US" dirty="0"/>
              <a:t>Simulation </a:t>
            </a:r>
          </a:p>
          <a:p>
            <a:pPr lvl="1"/>
            <a:r>
              <a:rPr lang="en-US" dirty="0"/>
              <a:t>A </a:t>
            </a:r>
            <a:r>
              <a:rPr lang="en-US" dirty="0" err="1"/>
              <a:t>Pintool</a:t>
            </a:r>
            <a:r>
              <a:rPr lang="en-US" dirty="0"/>
              <a:t> generates a stream of memory and synchronization events</a:t>
            </a:r>
          </a:p>
          <a:p>
            <a:pPr lvl="1"/>
            <a:r>
              <a:rPr lang="en-US" dirty="0"/>
              <a:t>Events are processed by model implementations of Conflict Exceptions (CE) and ARC</a:t>
            </a:r>
          </a:p>
          <a:p>
            <a:pPr lvl="1"/>
            <a:r>
              <a:rPr lang="en-US" dirty="0"/>
              <a:t>Use </a:t>
            </a:r>
            <a:r>
              <a:rPr lang="en-US" dirty="0" err="1"/>
              <a:t>McPAT</a:t>
            </a:r>
            <a:r>
              <a:rPr lang="en-US" dirty="0"/>
              <a:t> to estimate energy usage</a:t>
            </a:r>
          </a:p>
        </p:txBody>
      </p:sp>
      <p:sp>
        <p:nvSpPr>
          <p:cNvPr id="4" name="TextBox 3"/>
          <p:cNvSpPr txBox="1"/>
          <p:nvPr/>
        </p:nvSpPr>
        <p:spPr>
          <a:xfrm>
            <a:off x="746976" y="5904132"/>
            <a:ext cx="10079520" cy="307777"/>
          </a:xfrm>
          <a:prstGeom prst="rect">
            <a:avLst/>
          </a:prstGeom>
          <a:noFill/>
        </p:spPr>
        <p:txBody>
          <a:bodyPr wrap="square" rtlCol="0">
            <a:spAutoFit/>
          </a:bodyPr>
          <a:lstStyle/>
          <a:p>
            <a:r>
              <a:rPr lang="en-US" sz="1400"/>
              <a:t>https://github.com/PLaSSticity/ce-arc-simulator-ipdps19</a:t>
            </a:r>
            <a:endParaRPr lang="en-US" sz="1400" dirty="0"/>
          </a:p>
        </p:txBody>
      </p:sp>
      <p:cxnSp>
        <p:nvCxnSpPr>
          <p:cNvPr id="5" name="Straight Connector 4"/>
          <p:cNvCxnSpPr/>
          <p:nvPr/>
        </p:nvCxnSpPr>
        <p:spPr>
          <a:xfrm>
            <a:off x="765263" y="5901893"/>
            <a:ext cx="10079521" cy="5131"/>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54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988B-A4C2-405A-A97F-143320214FCA}"/>
              </a:ext>
            </a:extLst>
          </p:cNvPr>
          <p:cNvSpPr>
            <a:spLocks noGrp="1"/>
          </p:cNvSpPr>
          <p:nvPr>
            <p:ph type="title"/>
          </p:nvPr>
        </p:nvSpPr>
        <p:spPr>
          <a:xfrm>
            <a:off x="418289" y="136525"/>
            <a:ext cx="10515600" cy="885333"/>
          </a:xfrm>
        </p:spPr>
        <p:txBody>
          <a:bodyPr/>
          <a:lstStyle/>
          <a:p>
            <a:r>
              <a:rPr lang="en-US" dirty="0"/>
              <a:t>Run-time Performance</a:t>
            </a:r>
            <a:endParaRPr lang="en-IN" dirty="0"/>
          </a:p>
        </p:txBody>
      </p:sp>
      <p:graphicFrame>
        <p:nvGraphicFramePr>
          <p:cNvPr id="7" name="Content Placeholder 6">
            <a:extLst>
              <a:ext uri="{FF2B5EF4-FFF2-40B4-BE49-F238E27FC236}">
                <a16:creationId xmlns:a16="http://schemas.microsoft.com/office/drawing/2014/main" id="{06CD0174-384E-49B3-9432-453A1BEF0D23}"/>
              </a:ext>
            </a:extLst>
          </p:cNvPr>
          <p:cNvGraphicFramePr>
            <a:graphicFrameLocks noGrp="1"/>
          </p:cNvGraphicFramePr>
          <p:nvPr>
            <p:ph idx="1"/>
            <p:extLst>
              <p:ext uri="{D42A27DB-BD31-4B8C-83A1-F6EECF244321}">
                <p14:modId xmlns:p14="http://schemas.microsoft.com/office/powerpoint/2010/main" val="2901577273"/>
              </p:ext>
            </p:extLst>
          </p:nvPr>
        </p:nvGraphicFramePr>
        <p:xfrm>
          <a:off x="418289" y="1325010"/>
          <a:ext cx="11361907" cy="5031340"/>
        </p:xfrm>
        <a:graphic>
          <a:graphicData uri="http://schemas.openxmlformats.org/drawingml/2006/chart">
            <c:chart xmlns:c="http://schemas.openxmlformats.org/drawingml/2006/chart" xmlns:r="http://schemas.openxmlformats.org/officeDocument/2006/relationships" r:id="rId2"/>
          </a:graphicData>
        </a:graphic>
      </p:graphicFrame>
      <p:sp>
        <p:nvSpPr>
          <p:cNvPr id="8" name="Cloud 7">
            <a:extLst>
              <a:ext uri="{FF2B5EF4-FFF2-40B4-BE49-F238E27FC236}">
                <a16:creationId xmlns:a16="http://schemas.microsoft.com/office/drawing/2014/main" id="{2F4550C2-84AE-4CBE-B64B-E077B5E81209}"/>
              </a:ext>
            </a:extLst>
          </p:cNvPr>
          <p:cNvSpPr/>
          <p:nvPr/>
        </p:nvSpPr>
        <p:spPr>
          <a:xfrm>
            <a:off x="9749307" y="193660"/>
            <a:ext cx="2153936" cy="1039381"/>
          </a:xfrm>
          <a:prstGeom prst="clou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normalized to CE-4</a:t>
            </a:r>
          </a:p>
        </p:txBody>
      </p:sp>
      <p:sp>
        <p:nvSpPr>
          <p:cNvPr id="3" name="TextBox 2">
            <a:extLst>
              <a:ext uri="{FF2B5EF4-FFF2-40B4-BE49-F238E27FC236}">
                <a16:creationId xmlns:a16="http://schemas.microsoft.com/office/drawing/2014/main" id="{B6F2EB65-857D-4FD4-AEC0-9DF391882528}"/>
              </a:ext>
            </a:extLst>
          </p:cNvPr>
          <p:cNvSpPr txBox="1"/>
          <p:nvPr/>
        </p:nvSpPr>
        <p:spPr>
          <a:xfrm rot="16200000">
            <a:off x="-1313342" y="3855268"/>
            <a:ext cx="3093929" cy="369332"/>
          </a:xfrm>
          <a:prstGeom prst="rect">
            <a:avLst/>
          </a:prstGeom>
          <a:noFill/>
        </p:spPr>
        <p:txBody>
          <a:bodyPr wrap="square" rtlCol="0">
            <a:spAutoFit/>
          </a:bodyPr>
          <a:lstStyle/>
          <a:p>
            <a:r>
              <a:rPr lang="en-US" dirty="0"/>
              <a:t>Run-time normalized to CE-4</a:t>
            </a:r>
            <a:endParaRPr lang="en-IN" dirty="0"/>
          </a:p>
        </p:txBody>
      </p:sp>
    </p:spTree>
    <p:extLst>
      <p:ext uri="{BB962C8B-B14F-4D97-AF65-F5344CB8AC3E}">
        <p14:creationId xmlns:p14="http://schemas.microsoft.com/office/powerpoint/2010/main" val="42221012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988B-A4C2-405A-A97F-143320214FCA}"/>
              </a:ext>
            </a:extLst>
          </p:cNvPr>
          <p:cNvSpPr>
            <a:spLocks noGrp="1"/>
          </p:cNvSpPr>
          <p:nvPr>
            <p:ph type="title"/>
          </p:nvPr>
        </p:nvSpPr>
        <p:spPr>
          <a:xfrm>
            <a:off x="418289" y="136525"/>
            <a:ext cx="10515600" cy="885333"/>
          </a:xfrm>
        </p:spPr>
        <p:txBody>
          <a:bodyPr/>
          <a:lstStyle/>
          <a:p>
            <a:r>
              <a:rPr lang="en-US" dirty="0"/>
              <a:t>Run-time Performance</a:t>
            </a:r>
            <a:endParaRPr lang="en-IN" dirty="0"/>
          </a:p>
        </p:txBody>
      </p:sp>
      <p:graphicFrame>
        <p:nvGraphicFramePr>
          <p:cNvPr id="7" name="Content Placeholder 6">
            <a:extLst>
              <a:ext uri="{FF2B5EF4-FFF2-40B4-BE49-F238E27FC236}">
                <a16:creationId xmlns:a16="http://schemas.microsoft.com/office/drawing/2014/main" id="{06CD0174-384E-49B3-9432-453A1BEF0D23}"/>
              </a:ext>
            </a:extLst>
          </p:cNvPr>
          <p:cNvGraphicFramePr>
            <a:graphicFrameLocks noGrp="1"/>
          </p:cNvGraphicFramePr>
          <p:nvPr>
            <p:ph idx="1"/>
            <p:extLst/>
          </p:nvPr>
        </p:nvGraphicFramePr>
        <p:xfrm>
          <a:off x="418289" y="1325010"/>
          <a:ext cx="11361907" cy="5031340"/>
        </p:xfrm>
        <a:graphic>
          <a:graphicData uri="http://schemas.openxmlformats.org/drawingml/2006/chart">
            <c:chart xmlns:c="http://schemas.openxmlformats.org/drawingml/2006/chart" xmlns:r="http://schemas.openxmlformats.org/officeDocument/2006/relationships" r:id="rId2"/>
          </a:graphicData>
        </a:graphic>
      </p:graphicFrame>
      <p:sp>
        <p:nvSpPr>
          <p:cNvPr id="8" name="Cloud 7">
            <a:extLst>
              <a:ext uri="{FF2B5EF4-FFF2-40B4-BE49-F238E27FC236}">
                <a16:creationId xmlns:a16="http://schemas.microsoft.com/office/drawing/2014/main" id="{2F4550C2-84AE-4CBE-B64B-E077B5E81209}"/>
              </a:ext>
            </a:extLst>
          </p:cNvPr>
          <p:cNvSpPr/>
          <p:nvPr/>
        </p:nvSpPr>
        <p:spPr>
          <a:xfrm>
            <a:off x="9749307" y="193660"/>
            <a:ext cx="2153936" cy="1039381"/>
          </a:xfrm>
          <a:prstGeom prst="clou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normalized to CE-4</a:t>
            </a:r>
          </a:p>
        </p:txBody>
      </p:sp>
      <p:sp>
        <p:nvSpPr>
          <p:cNvPr id="9" name="Rectangle: Rounded Corners 8">
            <a:extLst>
              <a:ext uri="{FF2B5EF4-FFF2-40B4-BE49-F238E27FC236}">
                <a16:creationId xmlns:a16="http://schemas.microsoft.com/office/drawing/2014/main" id="{7F069CFC-2B15-472D-8191-75CACA9CFAA9}"/>
              </a:ext>
            </a:extLst>
          </p:cNvPr>
          <p:cNvSpPr/>
          <p:nvPr/>
        </p:nvSpPr>
        <p:spPr>
          <a:xfrm>
            <a:off x="5770323" y="4221271"/>
            <a:ext cx="651354" cy="1878904"/>
          </a:xfrm>
          <a:prstGeom prst="roundRect">
            <a:avLst/>
          </a:prstGeom>
          <a:noFill/>
          <a:ln w="762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05BF3F6-A899-435F-91BA-EA1BA222C91C}"/>
              </a:ext>
            </a:extLst>
          </p:cNvPr>
          <p:cNvSpPr txBox="1"/>
          <p:nvPr/>
        </p:nvSpPr>
        <p:spPr>
          <a:xfrm rot="16200000">
            <a:off x="-1313342" y="3855268"/>
            <a:ext cx="3093929" cy="369332"/>
          </a:xfrm>
          <a:prstGeom prst="rect">
            <a:avLst/>
          </a:prstGeom>
          <a:noFill/>
        </p:spPr>
        <p:txBody>
          <a:bodyPr wrap="square" rtlCol="0">
            <a:spAutoFit/>
          </a:bodyPr>
          <a:lstStyle/>
          <a:p>
            <a:r>
              <a:rPr lang="en-US" dirty="0"/>
              <a:t>Run-time normalized to CE-4</a:t>
            </a:r>
            <a:endParaRPr lang="en-IN" dirty="0"/>
          </a:p>
        </p:txBody>
      </p:sp>
    </p:spTree>
    <p:extLst>
      <p:ext uri="{BB962C8B-B14F-4D97-AF65-F5344CB8AC3E}">
        <p14:creationId xmlns:p14="http://schemas.microsoft.com/office/powerpoint/2010/main" val="31386175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988B-A4C2-405A-A97F-143320214FCA}"/>
              </a:ext>
            </a:extLst>
          </p:cNvPr>
          <p:cNvSpPr>
            <a:spLocks noGrp="1"/>
          </p:cNvSpPr>
          <p:nvPr>
            <p:ph type="title"/>
          </p:nvPr>
        </p:nvSpPr>
        <p:spPr>
          <a:xfrm>
            <a:off x="418289" y="136525"/>
            <a:ext cx="10515600" cy="885333"/>
          </a:xfrm>
        </p:spPr>
        <p:txBody>
          <a:bodyPr/>
          <a:lstStyle/>
          <a:p>
            <a:r>
              <a:rPr lang="en-US" dirty="0"/>
              <a:t>Run-time Performance</a:t>
            </a:r>
            <a:endParaRPr lang="en-IN" dirty="0"/>
          </a:p>
        </p:txBody>
      </p:sp>
      <p:graphicFrame>
        <p:nvGraphicFramePr>
          <p:cNvPr id="7" name="Content Placeholder 6">
            <a:extLst>
              <a:ext uri="{FF2B5EF4-FFF2-40B4-BE49-F238E27FC236}">
                <a16:creationId xmlns:a16="http://schemas.microsoft.com/office/drawing/2014/main" id="{06CD0174-384E-49B3-9432-453A1BEF0D23}"/>
              </a:ext>
            </a:extLst>
          </p:cNvPr>
          <p:cNvGraphicFramePr>
            <a:graphicFrameLocks noGrp="1"/>
          </p:cNvGraphicFramePr>
          <p:nvPr>
            <p:ph idx="1"/>
            <p:extLst/>
          </p:nvPr>
        </p:nvGraphicFramePr>
        <p:xfrm>
          <a:off x="418289" y="1325010"/>
          <a:ext cx="11361907" cy="5031340"/>
        </p:xfrm>
        <a:graphic>
          <a:graphicData uri="http://schemas.openxmlformats.org/drawingml/2006/chart">
            <c:chart xmlns:c="http://schemas.openxmlformats.org/drawingml/2006/chart" xmlns:r="http://schemas.openxmlformats.org/officeDocument/2006/relationships" r:id="rId2"/>
          </a:graphicData>
        </a:graphic>
      </p:graphicFrame>
      <p:sp>
        <p:nvSpPr>
          <p:cNvPr id="8" name="Cloud 7">
            <a:extLst>
              <a:ext uri="{FF2B5EF4-FFF2-40B4-BE49-F238E27FC236}">
                <a16:creationId xmlns:a16="http://schemas.microsoft.com/office/drawing/2014/main" id="{2F4550C2-84AE-4CBE-B64B-E077B5E81209}"/>
              </a:ext>
            </a:extLst>
          </p:cNvPr>
          <p:cNvSpPr/>
          <p:nvPr/>
        </p:nvSpPr>
        <p:spPr>
          <a:xfrm>
            <a:off x="9749307" y="193660"/>
            <a:ext cx="2153936" cy="1039381"/>
          </a:xfrm>
          <a:prstGeom prst="clou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normalized to CE-4</a:t>
            </a:r>
          </a:p>
        </p:txBody>
      </p:sp>
      <p:sp>
        <p:nvSpPr>
          <p:cNvPr id="3" name="Rectangle: Rounded Corners 2">
            <a:extLst>
              <a:ext uri="{FF2B5EF4-FFF2-40B4-BE49-F238E27FC236}">
                <a16:creationId xmlns:a16="http://schemas.microsoft.com/office/drawing/2014/main" id="{C93ADAD1-EEE9-4507-933B-3A697A0031D9}"/>
              </a:ext>
            </a:extLst>
          </p:cNvPr>
          <p:cNvSpPr/>
          <p:nvPr/>
        </p:nvSpPr>
        <p:spPr>
          <a:xfrm>
            <a:off x="3006246" y="4221271"/>
            <a:ext cx="651354" cy="1878904"/>
          </a:xfrm>
          <a:prstGeom prst="roundRect">
            <a:avLst/>
          </a:prstGeom>
          <a:noFill/>
          <a:ln w="762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0BD7D51-EDAD-4D11-A9A9-1E42E8BC8F23}"/>
              </a:ext>
            </a:extLst>
          </p:cNvPr>
          <p:cNvSpPr txBox="1"/>
          <p:nvPr/>
        </p:nvSpPr>
        <p:spPr>
          <a:xfrm rot="16200000">
            <a:off x="-1313342" y="3855268"/>
            <a:ext cx="3093929" cy="369332"/>
          </a:xfrm>
          <a:prstGeom prst="rect">
            <a:avLst/>
          </a:prstGeom>
          <a:noFill/>
        </p:spPr>
        <p:txBody>
          <a:bodyPr wrap="square" rtlCol="0">
            <a:spAutoFit/>
          </a:bodyPr>
          <a:lstStyle/>
          <a:p>
            <a:r>
              <a:rPr lang="en-US" dirty="0"/>
              <a:t>Run-time normalized to CE-4</a:t>
            </a:r>
            <a:endParaRPr lang="en-IN" dirty="0"/>
          </a:p>
        </p:txBody>
      </p:sp>
    </p:spTree>
    <p:extLst>
      <p:ext uri="{BB962C8B-B14F-4D97-AF65-F5344CB8AC3E}">
        <p14:creationId xmlns:p14="http://schemas.microsoft.com/office/powerpoint/2010/main" val="9845258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DCDE1803-7C8C-4C1A-B527-3EC5632BECB1}"/>
              </a:ext>
            </a:extLst>
          </p:cNvPr>
          <p:cNvGraphicFramePr>
            <a:graphicFrameLocks noGrp="1"/>
          </p:cNvGraphicFramePr>
          <p:nvPr>
            <p:ph idx="1"/>
            <p:extLst>
              <p:ext uri="{D42A27DB-BD31-4B8C-83A1-F6EECF244321}">
                <p14:modId xmlns:p14="http://schemas.microsoft.com/office/powerpoint/2010/main" val="544341778"/>
              </p:ext>
            </p:extLst>
          </p:nvPr>
        </p:nvGraphicFramePr>
        <p:xfrm>
          <a:off x="418289" y="1201783"/>
          <a:ext cx="11233780" cy="4911634"/>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1">
            <a:extLst>
              <a:ext uri="{FF2B5EF4-FFF2-40B4-BE49-F238E27FC236}">
                <a16:creationId xmlns:a16="http://schemas.microsoft.com/office/drawing/2014/main" id="{E8BD7CFA-EFA8-43BC-9D50-EFD6F226C79F}"/>
              </a:ext>
            </a:extLst>
          </p:cNvPr>
          <p:cNvSpPr txBox="1">
            <a:spLocks/>
          </p:cNvSpPr>
          <p:nvPr/>
        </p:nvSpPr>
        <p:spPr>
          <a:xfrm>
            <a:off x="418289" y="101691"/>
            <a:ext cx="10515600" cy="885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Energy Usage</a:t>
            </a:r>
            <a:endParaRPr lang="en-IN" dirty="0"/>
          </a:p>
        </p:txBody>
      </p:sp>
      <p:sp>
        <p:nvSpPr>
          <p:cNvPr id="9" name="Cloud 8">
            <a:extLst>
              <a:ext uri="{FF2B5EF4-FFF2-40B4-BE49-F238E27FC236}">
                <a16:creationId xmlns:a16="http://schemas.microsoft.com/office/drawing/2014/main" id="{564E0479-1DE6-475A-A8B8-84C7B06DB2F5}"/>
              </a:ext>
            </a:extLst>
          </p:cNvPr>
          <p:cNvSpPr/>
          <p:nvPr/>
        </p:nvSpPr>
        <p:spPr>
          <a:xfrm>
            <a:off x="9749307" y="151191"/>
            <a:ext cx="2153936" cy="1039381"/>
          </a:xfrm>
          <a:prstGeom prst="clou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normalized to CE-4</a:t>
            </a:r>
          </a:p>
        </p:txBody>
      </p:sp>
    </p:spTree>
    <p:extLst>
      <p:ext uri="{BB962C8B-B14F-4D97-AF65-F5344CB8AC3E}">
        <p14:creationId xmlns:p14="http://schemas.microsoft.com/office/powerpoint/2010/main" val="2094866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Overhead of Providing Region Conflict Detection</a:t>
            </a:r>
          </a:p>
        </p:txBody>
      </p:sp>
      <p:sp>
        <p:nvSpPr>
          <p:cNvPr id="3" name="Content Placeholder 2"/>
          <p:cNvSpPr>
            <a:spLocks noGrp="1"/>
          </p:cNvSpPr>
          <p:nvPr>
            <p:ph idx="1"/>
          </p:nvPr>
        </p:nvSpPr>
        <p:spPr/>
        <p:txBody>
          <a:bodyPr/>
          <a:lstStyle/>
          <a:p>
            <a:r>
              <a:rPr lang="en-US" dirty="0"/>
              <a:t>Current shared-memory systems provide undefined semantics for racy programs</a:t>
            </a:r>
          </a:p>
          <a:p>
            <a:endParaRPr lang="en-US" dirty="0"/>
          </a:p>
        </p:txBody>
      </p:sp>
      <p:graphicFrame>
        <p:nvGraphicFramePr>
          <p:cNvPr id="5" name="Table 4">
            <a:extLst>
              <a:ext uri="{FF2B5EF4-FFF2-40B4-BE49-F238E27FC236}">
                <a16:creationId xmlns:a16="http://schemas.microsoft.com/office/drawing/2014/main" id="{64F126F9-AACC-4FE6-902C-FEED3F974CD8}"/>
              </a:ext>
            </a:extLst>
          </p:cNvPr>
          <p:cNvGraphicFramePr>
            <a:graphicFrameLocks noGrp="1"/>
          </p:cNvGraphicFramePr>
          <p:nvPr>
            <p:extLst>
              <p:ext uri="{D42A27DB-BD31-4B8C-83A1-F6EECF244321}">
                <p14:modId xmlns:p14="http://schemas.microsoft.com/office/powerpoint/2010/main" val="1139597747"/>
              </p:ext>
            </p:extLst>
          </p:nvPr>
        </p:nvGraphicFramePr>
        <p:xfrm>
          <a:off x="1388475" y="3331565"/>
          <a:ext cx="9415050" cy="2530616"/>
        </p:xfrm>
        <a:graphic>
          <a:graphicData uri="http://schemas.openxmlformats.org/drawingml/2006/table">
            <a:tbl>
              <a:tblPr firstRow="1" bandRow="1">
                <a:tableStyleId>{9D7B26C5-4107-4FEC-AEDC-1716B250A1EF}</a:tableStyleId>
              </a:tblPr>
              <a:tblGrid>
                <a:gridCol w="3138350">
                  <a:extLst>
                    <a:ext uri="{9D8B030D-6E8A-4147-A177-3AD203B41FA5}">
                      <a16:colId xmlns:a16="http://schemas.microsoft.com/office/drawing/2014/main" val="3870967441"/>
                    </a:ext>
                  </a:extLst>
                </a:gridCol>
                <a:gridCol w="3138350">
                  <a:extLst>
                    <a:ext uri="{9D8B030D-6E8A-4147-A177-3AD203B41FA5}">
                      <a16:colId xmlns:a16="http://schemas.microsoft.com/office/drawing/2014/main" val="4031912164"/>
                    </a:ext>
                  </a:extLst>
                </a:gridCol>
                <a:gridCol w="3138350">
                  <a:extLst>
                    <a:ext uri="{9D8B030D-6E8A-4147-A177-3AD203B41FA5}">
                      <a16:colId xmlns:a16="http://schemas.microsoft.com/office/drawing/2014/main" val="2718376116"/>
                    </a:ext>
                  </a:extLst>
                </a:gridCol>
              </a:tblGrid>
              <a:tr h="590630">
                <a:tc rowSpan="2">
                  <a:txBody>
                    <a:bodyPr/>
                    <a:lstStyle/>
                    <a:p>
                      <a:pPr algn="ctr"/>
                      <a:r>
                        <a:rPr lang="en-US" sz="2800" dirty="0"/>
                        <a:t>Approaches</a:t>
                      </a:r>
                      <a:r>
                        <a:rPr lang="en-US" sz="2400" dirty="0"/>
                        <a:t> </a:t>
                      </a:r>
                      <a:endParaRPr lang="en-IN" sz="2400" dirty="0"/>
                    </a:p>
                  </a:txBody>
                  <a:tcPr anchor="ctr"/>
                </a:tc>
                <a:tc gridSpan="2">
                  <a:txBody>
                    <a:bodyPr/>
                    <a:lstStyle/>
                    <a:p>
                      <a:pPr algn="ctr"/>
                      <a:r>
                        <a:rPr lang="en-US" sz="2800" dirty="0"/>
                        <a:t>Overhead comparison at 32 cores</a:t>
                      </a:r>
                      <a:endParaRPr lang="en-IN" sz="2800" dirty="0"/>
                    </a:p>
                  </a:txBody>
                  <a:tcPr anchor="ctr"/>
                </a:tc>
                <a:tc hMerge="1">
                  <a:txBody>
                    <a:bodyPr/>
                    <a:lstStyle/>
                    <a:p>
                      <a:endParaRPr lang="en-IN" dirty="0"/>
                    </a:p>
                  </a:txBody>
                  <a:tcPr/>
                </a:tc>
                <a:extLst>
                  <a:ext uri="{0D108BD9-81ED-4DB2-BD59-A6C34878D82A}">
                    <a16:rowId xmlns:a16="http://schemas.microsoft.com/office/drawing/2014/main" val="4141270246"/>
                  </a:ext>
                </a:extLst>
              </a:tr>
              <a:tr h="905632">
                <a:tc vMerge="1">
                  <a:txBody>
                    <a:bodyPr/>
                    <a:lstStyle/>
                    <a:p>
                      <a:endParaRPr lang="en-IN"/>
                    </a:p>
                  </a:txBody>
                  <a:tcPr/>
                </a:tc>
                <a:tc>
                  <a:txBody>
                    <a:bodyPr/>
                    <a:lstStyle/>
                    <a:p>
                      <a:pPr algn="ctr"/>
                      <a:r>
                        <a:rPr lang="en-US" sz="2400" dirty="0"/>
                        <a:t>Run-time </a:t>
                      </a:r>
                    </a:p>
                    <a:p>
                      <a:pPr algn="ctr"/>
                      <a:r>
                        <a:rPr lang="en-US" sz="2400" dirty="0"/>
                        <a:t>performance (%)</a:t>
                      </a:r>
                      <a:endParaRPr lang="en-IN" sz="2400" dirty="0"/>
                    </a:p>
                  </a:txBody>
                  <a:tcPr anchor="ctr"/>
                </a:tc>
                <a:tc>
                  <a:txBody>
                    <a:bodyPr/>
                    <a:lstStyle/>
                    <a:p>
                      <a:pPr algn="ctr"/>
                      <a:r>
                        <a:rPr lang="en-US" sz="2400" dirty="0"/>
                        <a:t>Energy usage (%)</a:t>
                      </a:r>
                      <a:endParaRPr lang="en-IN" sz="2400" dirty="0"/>
                    </a:p>
                  </a:txBody>
                  <a:tcPr anchor="ctr"/>
                </a:tc>
                <a:extLst>
                  <a:ext uri="{0D108BD9-81ED-4DB2-BD59-A6C34878D82A}">
                    <a16:rowId xmlns:a16="http://schemas.microsoft.com/office/drawing/2014/main" val="934693709"/>
                  </a:ext>
                </a:extLst>
              </a:tr>
              <a:tr h="517177">
                <a:tc>
                  <a:txBody>
                    <a:bodyPr/>
                    <a:lstStyle/>
                    <a:p>
                      <a:r>
                        <a:rPr lang="en-US" sz="2000" dirty="0"/>
                        <a:t>CE</a:t>
                      </a:r>
                      <a:endParaRPr lang="en-IN" sz="2000" dirty="0"/>
                    </a:p>
                  </a:txBody>
                  <a:tcPr/>
                </a:tc>
                <a:tc>
                  <a:txBody>
                    <a:bodyPr/>
                    <a:lstStyle/>
                    <a:p>
                      <a:r>
                        <a:rPr lang="en-US" sz="2000" dirty="0"/>
                        <a:t>26.7</a:t>
                      </a:r>
                      <a:endParaRPr lang="en-IN" sz="2000" dirty="0"/>
                    </a:p>
                  </a:txBody>
                  <a:tcPr/>
                </a:tc>
                <a:tc>
                  <a:txBody>
                    <a:bodyPr/>
                    <a:lstStyle/>
                    <a:p>
                      <a:r>
                        <a:rPr lang="en-US" sz="2000" dirty="0"/>
                        <a:t>41.4</a:t>
                      </a:r>
                      <a:endParaRPr lang="en-IN" sz="2000" dirty="0"/>
                    </a:p>
                  </a:txBody>
                  <a:tcPr/>
                </a:tc>
                <a:extLst>
                  <a:ext uri="{0D108BD9-81ED-4DB2-BD59-A6C34878D82A}">
                    <a16:rowId xmlns:a16="http://schemas.microsoft.com/office/drawing/2014/main" val="306796597"/>
                  </a:ext>
                </a:extLst>
              </a:tr>
              <a:tr h="517177">
                <a:tc>
                  <a:txBody>
                    <a:bodyPr/>
                    <a:lstStyle/>
                    <a:p>
                      <a:r>
                        <a:rPr lang="en-US" sz="2000" dirty="0"/>
                        <a:t>ARC</a:t>
                      </a:r>
                      <a:endParaRPr lang="en-IN" sz="2000" dirty="0"/>
                    </a:p>
                  </a:txBody>
                  <a:tcPr/>
                </a:tc>
                <a:tc>
                  <a:txBody>
                    <a:bodyPr/>
                    <a:lstStyle/>
                    <a:p>
                      <a:r>
                        <a:rPr lang="en-US" sz="2000" dirty="0"/>
                        <a:t>12.5</a:t>
                      </a:r>
                      <a:endParaRPr lang="en-IN" sz="2000" dirty="0"/>
                    </a:p>
                  </a:txBody>
                  <a:tcPr/>
                </a:tc>
                <a:tc>
                  <a:txBody>
                    <a:bodyPr/>
                    <a:lstStyle/>
                    <a:p>
                      <a:r>
                        <a:rPr lang="en-US" sz="2000" dirty="0"/>
                        <a:t>27.8</a:t>
                      </a:r>
                      <a:endParaRPr lang="en-IN" sz="2000" dirty="0"/>
                    </a:p>
                  </a:txBody>
                  <a:tcPr/>
                </a:tc>
                <a:extLst>
                  <a:ext uri="{0D108BD9-81ED-4DB2-BD59-A6C34878D82A}">
                    <a16:rowId xmlns:a16="http://schemas.microsoft.com/office/drawing/2014/main" val="2673697923"/>
                  </a:ext>
                </a:extLst>
              </a:tr>
            </a:tbl>
          </a:graphicData>
        </a:graphic>
      </p:graphicFrame>
    </p:spTree>
    <p:extLst>
      <p:ext uri="{BB962C8B-B14F-4D97-AF65-F5344CB8AC3E}">
        <p14:creationId xmlns:p14="http://schemas.microsoft.com/office/powerpoint/2010/main" val="34158308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35E8B9E-E56F-452A-88EA-A1C9E69BE429}"/>
              </a:ext>
            </a:extLst>
          </p:cNvPr>
          <p:cNvGraphicFramePr>
            <a:graphicFrameLocks noGrp="1"/>
          </p:cNvGraphicFramePr>
          <p:nvPr>
            <p:ph idx="4294967295"/>
            <p:extLst>
              <p:ext uri="{D42A27DB-BD31-4B8C-83A1-F6EECF244321}">
                <p14:modId xmlns:p14="http://schemas.microsoft.com/office/powerpoint/2010/main" val="3360340715"/>
              </p:ext>
            </p:extLst>
          </p:nvPr>
        </p:nvGraphicFramePr>
        <p:xfrm>
          <a:off x="596551" y="1083318"/>
          <a:ext cx="10998897" cy="4691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9547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Rethinking Support for Region Conflict Exceptions</a:t>
            </a:r>
          </a:p>
        </p:txBody>
      </p:sp>
      <p:sp>
        <p:nvSpPr>
          <p:cNvPr id="3" name="Subtitle 2"/>
          <p:cNvSpPr>
            <a:spLocks noGrp="1"/>
          </p:cNvSpPr>
          <p:nvPr>
            <p:ph type="subTitle" idx="1"/>
          </p:nvPr>
        </p:nvSpPr>
        <p:spPr/>
        <p:txBody>
          <a:bodyPr>
            <a:normAutofit lnSpcReduction="10000"/>
          </a:bodyPr>
          <a:lstStyle/>
          <a:p>
            <a:br>
              <a:rPr lang="en-US" dirty="0"/>
            </a:br>
            <a:r>
              <a:rPr lang="en-US" dirty="0"/>
              <a:t>Swarnendu Biswas, </a:t>
            </a:r>
            <a:r>
              <a:rPr lang="en-US" dirty="0" err="1"/>
              <a:t>Rui</a:t>
            </a:r>
            <a:r>
              <a:rPr lang="en-US" dirty="0"/>
              <a:t> Zhang, Michael D. Bond, and Brandon Lucia</a:t>
            </a:r>
          </a:p>
          <a:p>
            <a:endParaRPr lang="en-US" dirty="0"/>
          </a:p>
          <a:p>
            <a:r>
              <a:rPr lang="en-US" dirty="0"/>
              <a:t>IPDPS 2019</a:t>
            </a:r>
          </a:p>
        </p:txBody>
      </p:sp>
    </p:spTree>
    <p:extLst>
      <p:ext uri="{BB962C8B-B14F-4D97-AF65-F5344CB8AC3E}">
        <p14:creationId xmlns:p14="http://schemas.microsoft.com/office/powerpoint/2010/main" val="277722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35153BC-AD81-48E0-AA2C-1C4971479150}"/>
              </a:ext>
            </a:extLst>
          </p:cNvPr>
          <p:cNvGrpSpPr/>
          <p:nvPr/>
        </p:nvGrpSpPr>
        <p:grpSpPr>
          <a:xfrm>
            <a:off x="910816" y="664470"/>
            <a:ext cx="4050727" cy="2513877"/>
            <a:chOff x="1574694" y="1033987"/>
            <a:chExt cx="4050727" cy="2513877"/>
          </a:xfrm>
        </p:grpSpPr>
        <p:sp>
          <p:nvSpPr>
            <p:cNvPr id="7" name="Rounded Rectangle 6"/>
            <p:cNvSpPr/>
            <p:nvPr/>
          </p:nvSpPr>
          <p:spPr>
            <a:xfrm>
              <a:off x="1574694" y="1880896"/>
              <a:ext cx="4050727" cy="1666968"/>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chemeClr val="tx1"/>
                  </a:solidFill>
                  <a:latin typeface="Fira Code" panose="020B0509050000020004" pitchFamily="49" charset="0"/>
                  <a:ea typeface="Fira Code" panose="020B0509050000020004" pitchFamily="49" charset="0"/>
                  <a:cs typeface="Consolas" pitchFamily="49" charset="0"/>
                </a:rPr>
                <a:t>x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new</a:t>
              </a:r>
              <a:r>
                <a:rPr lang="en-US" sz="2000" dirty="0">
                  <a:solidFill>
                    <a:schemeClr val="tx1"/>
                  </a:solidFill>
                  <a:latin typeface="Fira Code" panose="020B0509050000020004" pitchFamily="49" charset="0"/>
                  <a:ea typeface="Fira Code" panose="020B0509050000020004" pitchFamily="49" charset="0"/>
                  <a:cs typeface="Consolas" pitchFamily="49" charset="0"/>
                </a:rPr>
                <a:t> X();</a:t>
              </a:r>
            </a:p>
            <a:p>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true;</a:t>
              </a:r>
            </a:p>
          </p:txBody>
        </p:sp>
        <p:sp>
          <p:nvSpPr>
            <p:cNvPr id="5" name="TextBox 4"/>
            <p:cNvSpPr txBox="1"/>
            <p:nvPr/>
          </p:nvSpPr>
          <p:spPr>
            <a:xfrm>
              <a:off x="2594596" y="1033987"/>
              <a:ext cx="2010922" cy="461665"/>
            </a:xfrm>
            <a:prstGeom prst="rect">
              <a:avLst/>
            </a:prstGeom>
            <a:noFill/>
          </p:spPr>
          <p:txBody>
            <a:bodyPr wrap="square" rtlCol="0">
              <a:spAutoFit/>
            </a:bodyPr>
            <a:lstStyle/>
            <a:p>
              <a:r>
                <a:rPr lang="en-US" sz="2400" b="1" dirty="0"/>
                <a:t>    Thread T1</a:t>
              </a:r>
            </a:p>
          </p:txBody>
        </p:sp>
      </p:grpSp>
      <p:grpSp>
        <p:nvGrpSpPr>
          <p:cNvPr id="4" name="Group 3">
            <a:extLst>
              <a:ext uri="{FF2B5EF4-FFF2-40B4-BE49-F238E27FC236}">
                <a16:creationId xmlns:a16="http://schemas.microsoft.com/office/drawing/2014/main" id="{ED180E99-60B3-4F76-9DDB-F279648894A7}"/>
              </a:ext>
            </a:extLst>
          </p:cNvPr>
          <p:cNvGrpSpPr/>
          <p:nvPr/>
        </p:nvGrpSpPr>
        <p:grpSpPr>
          <a:xfrm>
            <a:off x="6830294" y="664470"/>
            <a:ext cx="4050727" cy="2513877"/>
            <a:chOff x="6767664" y="1033987"/>
            <a:chExt cx="4050727" cy="2513877"/>
          </a:xfrm>
        </p:grpSpPr>
        <p:sp>
          <p:nvSpPr>
            <p:cNvPr id="8" name="Rounded Rectangle 7"/>
            <p:cNvSpPr/>
            <p:nvPr/>
          </p:nvSpPr>
          <p:spPr>
            <a:xfrm>
              <a:off x="6767664" y="1880896"/>
              <a:ext cx="4050727" cy="1666968"/>
            </a:xfrm>
            <a:prstGeom prst="roundRect">
              <a:avLst>
                <a:gd name="adj" fmla="val 6587"/>
              </a:avLst>
            </a:prstGeom>
            <a:ln w="28575"/>
          </p:spPr>
          <p:style>
            <a:lnRef idx="2">
              <a:schemeClr val="accent1"/>
            </a:lnRef>
            <a:fillRef idx="1">
              <a:schemeClr val="lt1"/>
            </a:fillRef>
            <a:effectRef idx="0">
              <a:schemeClr val="accent1"/>
            </a:effectRef>
            <a:fontRef idx="minor">
              <a:schemeClr val="dk1"/>
            </a:fontRef>
          </p:style>
          <p:txBody>
            <a:bodyPr rtlCol="0" anchor="ctr"/>
            <a:lstStyle/>
            <a:p>
              <a:endParaRPr lang="en-US" sz="2000" b="1" dirty="0">
                <a:solidFill>
                  <a:schemeClr val="tx1"/>
                </a:solidFill>
                <a:latin typeface="Fira Code" panose="020B0509050000020004" pitchFamily="49" charset="0"/>
                <a:ea typeface="Fira Code" panose="020B0509050000020004" pitchFamily="49" charset="0"/>
                <a:cs typeface="Consolas" pitchFamily="49" charset="0"/>
              </a:endParaRPr>
            </a:p>
            <a:p>
              <a:r>
                <a:rPr lang="en-US" sz="2000" b="1" dirty="0">
                  <a:solidFill>
                    <a:schemeClr val="tx1"/>
                  </a:solidFill>
                  <a:latin typeface="Fira Code" panose="020B0509050000020004" pitchFamily="49" charset="0"/>
                  <a:ea typeface="Fira Code" panose="020B0509050000020004" pitchFamily="49" charset="0"/>
                  <a:cs typeface="Consolas" pitchFamily="49" charset="0"/>
                </a:rPr>
                <a:t>while </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a:t>
              </a:r>
              <a:r>
                <a:rPr lang="en-US" sz="2000" b="1" dirty="0">
                  <a:solidFill>
                    <a:schemeClr val="tx1"/>
                  </a:solidFill>
                  <a:latin typeface="Fira Code" panose="020B0509050000020004" pitchFamily="49" charset="0"/>
                  <a:ea typeface="Fira Code" panose="020B0509050000020004" pitchFamily="49" charset="0"/>
                  <a:cs typeface="Consolas" pitchFamily="49" charset="0"/>
                </a:rPr>
                <a:t> </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x-&gt;</a:t>
              </a:r>
              <a:r>
                <a:rPr lang="en-US" sz="2000" dirty="0" err="1">
                  <a:solidFill>
                    <a:schemeClr val="tx1"/>
                  </a:solidFill>
                  <a:latin typeface="Fira Code" panose="020B0509050000020004" pitchFamily="49" charset="0"/>
                  <a:ea typeface="Fira Code" panose="020B0509050000020004" pitchFamily="49" charset="0"/>
                  <a:cs typeface="Consolas" pitchFamily="49" charset="0"/>
                </a:rPr>
                <a:t>func</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a:p>
              <a:endParaRPr lang="en-US" sz="2000" b="1" dirty="0">
                <a:solidFill>
                  <a:schemeClr val="tx1"/>
                </a:solidFill>
                <a:latin typeface="Fira Code" panose="020B0509050000020004" pitchFamily="49" charset="0"/>
                <a:ea typeface="Fira Code" panose="020B0509050000020004" pitchFamily="49" charset="0"/>
                <a:cs typeface="Consolas" pitchFamily="49" charset="0"/>
              </a:endParaRPr>
            </a:p>
          </p:txBody>
        </p:sp>
        <p:sp>
          <p:nvSpPr>
            <p:cNvPr id="6" name="TextBox 5"/>
            <p:cNvSpPr txBox="1"/>
            <p:nvPr/>
          </p:nvSpPr>
          <p:spPr>
            <a:xfrm>
              <a:off x="7787566" y="1033987"/>
              <a:ext cx="2010922" cy="461665"/>
            </a:xfrm>
            <a:prstGeom prst="rect">
              <a:avLst/>
            </a:prstGeom>
            <a:noFill/>
          </p:spPr>
          <p:txBody>
            <a:bodyPr wrap="square" rtlCol="0">
              <a:spAutoFit/>
            </a:bodyPr>
            <a:lstStyle/>
            <a:p>
              <a:r>
                <a:rPr lang="en-US" sz="2400" b="1" dirty="0"/>
                <a:t>    Thread T2</a:t>
              </a:r>
            </a:p>
          </p:txBody>
        </p:sp>
      </p:grpSp>
      <p:sp>
        <p:nvSpPr>
          <p:cNvPr id="12" name="TextBox 11"/>
          <p:cNvSpPr txBox="1"/>
          <p:nvPr/>
        </p:nvSpPr>
        <p:spPr>
          <a:xfrm>
            <a:off x="4523873" y="20311"/>
            <a:ext cx="3144253" cy="646331"/>
          </a:xfrm>
          <a:prstGeom prst="rect">
            <a:avLst/>
          </a:prstGeom>
          <a:noFill/>
        </p:spPr>
        <p:txBody>
          <a:bodyPr wrap="square" rtlCol="0">
            <a:spAutoFit/>
          </a:bodyPr>
          <a:lstStyle/>
          <a:p>
            <a:r>
              <a:rPr lang="en-US" dirty="0">
                <a:latin typeface="Fira Code" panose="020B0509050000020004" pitchFamily="49" charset="0"/>
                <a:ea typeface="Fira Code" panose="020B0509050000020004" pitchFamily="49" charset="0"/>
                <a:cs typeface="Consolas" pitchFamily="49" charset="0"/>
              </a:rPr>
              <a:t>X *x = NULL;</a:t>
            </a:r>
          </a:p>
          <a:p>
            <a:r>
              <a:rPr lang="en-US" b="1" dirty="0">
                <a:latin typeface="Fira Code" panose="020B0509050000020004" pitchFamily="49" charset="0"/>
                <a:ea typeface="Fira Code" panose="020B0509050000020004" pitchFamily="49" charset="0"/>
                <a:cs typeface="Consolas" pitchFamily="49" charset="0"/>
              </a:rPr>
              <a:t>bool</a:t>
            </a:r>
            <a:r>
              <a:rPr lang="en-US" dirty="0">
                <a:latin typeface="Fira Code" panose="020B0509050000020004" pitchFamily="49" charset="0"/>
                <a:ea typeface="Fira Code" panose="020B0509050000020004" pitchFamily="49" charset="0"/>
                <a:cs typeface="Consolas" pitchFamily="49" charset="0"/>
              </a:rPr>
              <a:t> done= </a:t>
            </a:r>
            <a:r>
              <a:rPr lang="en-US" b="1" dirty="0">
                <a:latin typeface="Fira Code" panose="020B0509050000020004" pitchFamily="49" charset="0"/>
                <a:ea typeface="Fira Code" panose="020B0509050000020004" pitchFamily="49" charset="0"/>
                <a:cs typeface="Consolas" pitchFamily="49" charset="0"/>
              </a:rPr>
              <a:t>false</a:t>
            </a:r>
            <a:r>
              <a:rPr lang="en-US" dirty="0">
                <a:latin typeface="Fira Code" panose="020B0509050000020004" pitchFamily="49" charset="0"/>
                <a:ea typeface="Fira Code" panose="020B0509050000020004" pitchFamily="49" charset="0"/>
                <a:cs typeface="Consolas" pitchFamily="49" charset="0"/>
              </a:rPr>
              <a:t>;</a:t>
            </a:r>
          </a:p>
        </p:txBody>
      </p:sp>
      <p:sp>
        <p:nvSpPr>
          <p:cNvPr id="9" name="Arrow: Down 8">
            <a:extLst>
              <a:ext uri="{FF2B5EF4-FFF2-40B4-BE49-F238E27FC236}">
                <a16:creationId xmlns:a16="http://schemas.microsoft.com/office/drawing/2014/main" id="{9A2AC7BB-CA56-418F-984E-906197358C40}"/>
              </a:ext>
            </a:extLst>
          </p:cNvPr>
          <p:cNvSpPr/>
          <p:nvPr/>
        </p:nvSpPr>
        <p:spPr>
          <a:xfrm>
            <a:off x="5625421" y="3178348"/>
            <a:ext cx="625067" cy="878036"/>
          </a:xfrm>
          <a:prstGeom prst="downArrow">
            <a:avLst/>
          </a:prstGeom>
          <a:solidFill>
            <a:schemeClr val="bg1">
              <a:lumMod val="75000"/>
            </a:schemeClr>
          </a:solidFill>
          <a:ln w="38100">
            <a:noFill/>
            <a:prstDash val="solid"/>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074553C-79AE-4CBE-A97E-B43CA1CD4723}"/>
              </a:ext>
            </a:extLst>
          </p:cNvPr>
          <p:cNvGrpSpPr/>
          <p:nvPr/>
        </p:nvGrpSpPr>
        <p:grpSpPr>
          <a:xfrm>
            <a:off x="910815" y="4050087"/>
            <a:ext cx="4050727" cy="2519326"/>
            <a:chOff x="1574694" y="4050087"/>
            <a:chExt cx="4050727" cy="2519326"/>
          </a:xfrm>
        </p:grpSpPr>
        <p:sp>
          <p:nvSpPr>
            <p:cNvPr id="22" name="TextBox 21">
              <a:extLst>
                <a:ext uri="{FF2B5EF4-FFF2-40B4-BE49-F238E27FC236}">
                  <a16:creationId xmlns:a16="http://schemas.microsoft.com/office/drawing/2014/main" id="{DC42023C-E10B-4F3E-B6EC-4A672B79C44E}"/>
                </a:ext>
              </a:extLst>
            </p:cNvPr>
            <p:cNvSpPr txBox="1"/>
            <p:nvPr/>
          </p:nvSpPr>
          <p:spPr>
            <a:xfrm>
              <a:off x="2594596" y="4050087"/>
              <a:ext cx="2010922" cy="461665"/>
            </a:xfrm>
            <a:prstGeom prst="rect">
              <a:avLst/>
            </a:prstGeom>
            <a:noFill/>
          </p:spPr>
          <p:txBody>
            <a:bodyPr wrap="square" rtlCol="0">
              <a:spAutoFit/>
            </a:bodyPr>
            <a:lstStyle/>
            <a:p>
              <a:r>
                <a:rPr lang="en-US" sz="2400" b="1" dirty="0"/>
                <a:t>    Thread T1</a:t>
              </a:r>
            </a:p>
          </p:txBody>
        </p:sp>
        <p:sp>
          <p:nvSpPr>
            <p:cNvPr id="23" name="Rounded Rectangle 12">
              <a:extLst>
                <a:ext uri="{FF2B5EF4-FFF2-40B4-BE49-F238E27FC236}">
                  <a16:creationId xmlns:a16="http://schemas.microsoft.com/office/drawing/2014/main" id="{BA8A0B4C-3510-4B69-A365-983735DA2E13}"/>
                </a:ext>
              </a:extLst>
            </p:cNvPr>
            <p:cNvSpPr/>
            <p:nvPr/>
          </p:nvSpPr>
          <p:spPr>
            <a:xfrm>
              <a:off x="1574694" y="4902445"/>
              <a:ext cx="4050727" cy="1666968"/>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true;</a:t>
              </a:r>
            </a:p>
            <a:p>
              <a:endParaRPr lang="en-US" sz="2000" dirty="0">
                <a:solidFill>
                  <a:srgbClr val="FF0000"/>
                </a:solidFill>
                <a:latin typeface="Fira Code" panose="020B0509050000020004" pitchFamily="49" charset="0"/>
                <a:ea typeface="Fira Code" panose="020B0509050000020004" pitchFamily="49" charset="0"/>
                <a:cs typeface="Consolas" pitchFamily="49" charset="0"/>
              </a:endParaRPr>
            </a:p>
            <a:p>
              <a:endParaRPr lang="en-US" sz="2000" dirty="0">
                <a:solidFill>
                  <a:srgbClr val="FF0000"/>
                </a:solidFill>
                <a:latin typeface="Fira Code" panose="020B0509050000020004" pitchFamily="49" charset="0"/>
                <a:ea typeface="Fira Code" panose="020B0509050000020004" pitchFamily="49" charset="0"/>
                <a:cs typeface="Consolas" pitchFamily="49" charset="0"/>
              </a:endParaRPr>
            </a:p>
            <a:p>
              <a:endParaRPr lang="en-US" sz="2000" dirty="0">
                <a:solidFill>
                  <a:srgbClr val="FF0000"/>
                </a:solidFill>
                <a:latin typeface="Fira Code" panose="020B0509050000020004" pitchFamily="49" charset="0"/>
                <a:ea typeface="Fira Code" panose="020B0509050000020004" pitchFamily="49" charset="0"/>
                <a:cs typeface="Consolas" pitchFamily="49" charset="0"/>
              </a:endParaRPr>
            </a:p>
            <a:p>
              <a:r>
                <a:rPr lang="en-US" sz="2000" dirty="0">
                  <a:solidFill>
                    <a:schemeClr val="tx1"/>
                  </a:solidFill>
                  <a:latin typeface="Fira Code" panose="020B0509050000020004" pitchFamily="49" charset="0"/>
                  <a:ea typeface="Fira Code" panose="020B0509050000020004" pitchFamily="49" charset="0"/>
                  <a:cs typeface="Consolas" pitchFamily="49" charset="0"/>
                </a:rPr>
                <a:t>x = </a:t>
              </a:r>
              <a:r>
                <a:rPr lang="en-US" sz="2000" b="1" dirty="0">
                  <a:solidFill>
                    <a:schemeClr val="tx1"/>
                  </a:solidFill>
                  <a:latin typeface="Fira Code" panose="020B0509050000020004" pitchFamily="49" charset="0"/>
                  <a:ea typeface="Fira Code" panose="020B0509050000020004" pitchFamily="49" charset="0"/>
                  <a:cs typeface="Consolas" pitchFamily="49" charset="0"/>
                </a:rPr>
                <a:t>new</a:t>
              </a:r>
              <a:r>
                <a:rPr lang="en-US" sz="2000" dirty="0">
                  <a:solidFill>
                    <a:schemeClr val="tx1"/>
                  </a:solidFill>
                  <a:latin typeface="Fira Code" panose="020B0509050000020004" pitchFamily="49" charset="0"/>
                  <a:ea typeface="Fira Code" panose="020B0509050000020004" pitchFamily="49" charset="0"/>
                  <a:cs typeface="Consolas" pitchFamily="49" charset="0"/>
                </a:rPr>
                <a:t> X();</a:t>
              </a:r>
            </a:p>
          </p:txBody>
        </p:sp>
      </p:grpSp>
      <p:grpSp>
        <p:nvGrpSpPr>
          <p:cNvPr id="24" name="Group 23">
            <a:extLst>
              <a:ext uri="{FF2B5EF4-FFF2-40B4-BE49-F238E27FC236}">
                <a16:creationId xmlns:a16="http://schemas.microsoft.com/office/drawing/2014/main" id="{9A50DB9B-D158-4385-8519-8FE26F549B69}"/>
              </a:ext>
            </a:extLst>
          </p:cNvPr>
          <p:cNvGrpSpPr/>
          <p:nvPr/>
        </p:nvGrpSpPr>
        <p:grpSpPr>
          <a:xfrm>
            <a:off x="6830294" y="4050087"/>
            <a:ext cx="4050727" cy="2488825"/>
            <a:chOff x="6767664" y="4050087"/>
            <a:chExt cx="4050727" cy="2488825"/>
          </a:xfrm>
        </p:grpSpPr>
        <p:sp>
          <p:nvSpPr>
            <p:cNvPr id="25" name="TextBox 24">
              <a:extLst>
                <a:ext uri="{FF2B5EF4-FFF2-40B4-BE49-F238E27FC236}">
                  <a16:creationId xmlns:a16="http://schemas.microsoft.com/office/drawing/2014/main" id="{CC7CC6D1-CD9A-421B-859C-A5E4E78997E9}"/>
                </a:ext>
              </a:extLst>
            </p:cNvPr>
            <p:cNvSpPr txBox="1"/>
            <p:nvPr/>
          </p:nvSpPr>
          <p:spPr>
            <a:xfrm>
              <a:off x="7787566" y="4050087"/>
              <a:ext cx="2010922" cy="461665"/>
            </a:xfrm>
            <a:prstGeom prst="rect">
              <a:avLst/>
            </a:prstGeom>
            <a:noFill/>
          </p:spPr>
          <p:txBody>
            <a:bodyPr wrap="square" rtlCol="0">
              <a:spAutoFit/>
            </a:bodyPr>
            <a:lstStyle/>
            <a:p>
              <a:r>
                <a:rPr lang="en-US" sz="2400" b="1" dirty="0"/>
                <a:t>    Thread T2</a:t>
              </a:r>
            </a:p>
          </p:txBody>
        </p:sp>
        <p:sp>
          <p:nvSpPr>
            <p:cNvPr id="26" name="Rounded Rectangle 13">
              <a:extLst>
                <a:ext uri="{FF2B5EF4-FFF2-40B4-BE49-F238E27FC236}">
                  <a16:creationId xmlns:a16="http://schemas.microsoft.com/office/drawing/2014/main" id="{0CFEE80D-182A-4ECA-83B8-7C52573BDDF1}"/>
                </a:ext>
              </a:extLst>
            </p:cNvPr>
            <p:cNvSpPr/>
            <p:nvPr/>
          </p:nvSpPr>
          <p:spPr>
            <a:xfrm>
              <a:off x="6767664" y="4871944"/>
              <a:ext cx="4050727" cy="1666968"/>
            </a:xfrm>
            <a:prstGeom prst="roundRect">
              <a:avLst>
                <a:gd name="adj" fmla="val 6587"/>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dirty="0">
                <a:solidFill>
                  <a:schemeClr val="tx1"/>
                </a:solidFill>
                <a:latin typeface="Fira Code" panose="020B0509050000020004" pitchFamily="49" charset="0"/>
                <a:ea typeface="Fira Code" panose="020B0509050000020004" pitchFamily="49" charset="0"/>
                <a:cs typeface="Consolas" pitchFamily="49" charset="0"/>
              </a:endParaRPr>
            </a:p>
            <a:p>
              <a:r>
                <a:rPr lang="en-US" sz="2000" b="1" dirty="0">
                  <a:solidFill>
                    <a:schemeClr val="tx1"/>
                  </a:solidFill>
                  <a:latin typeface="Fira Code" panose="020B0509050000020004" pitchFamily="49" charset="0"/>
                  <a:ea typeface="Fira Code" panose="020B0509050000020004" pitchFamily="49" charset="0"/>
                  <a:cs typeface="Consolas" pitchFamily="49" charset="0"/>
                </a:rPr>
                <a:t>while </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r>
                <a:rPr lang="en-US" sz="2000" dirty="0">
                  <a:solidFill>
                    <a:srgbClr val="C00000"/>
                  </a:solidFill>
                  <a:latin typeface="Fira Code" panose="020B0509050000020004" pitchFamily="49" charset="0"/>
                  <a:ea typeface="Fira Code" panose="020B0509050000020004" pitchFamily="49" charset="0"/>
                  <a:cs typeface="Consolas" pitchFamily="49" charset="0"/>
                </a:rPr>
                <a:t>done</a:t>
              </a:r>
              <a:r>
                <a:rPr lang="en-US" sz="2000" dirty="0">
                  <a:solidFill>
                    <a:schemeClr val="tx1"/>
                  </a:solidFill>
                  <a:latin typeface="Fira Code" panose="020B0509050000020004" pitchFamily="49" charset="0"/>
                  <a:ea typeface="Fira Code" panose="020B0509050000020004" pitchFamily="49" charset="0"/>
                  <a:cs typeface="Consolas" pitchFamily="49" charset="0"/>
                </a:rPr>
                <a:t>) {} </a:t>
              </a:r>
            </a:p>
            <a:p>
              <a:r>
                <a:rPr lang="en-US" sz="2000" dirty="0">
                  <a:solidFill>
                    <a:schemeClr val="tx1"/>
                  </a:solidFill>
                  <a:latin typeface="Fira Code" panose="020B0509050000020004" pitchFamily="49" charset="0"/>
                  <a:ea typeface="Fira Code" panose="020B0509050000020004" pitchFamily="49" charset="0"/>
                  <a:cs typeface="Consolas" pitchFamily="49" charset="0"/>
                </a:rPr>
                <a:t>x-&gt;</a:t>
              </a:r>
              <a:r>
                <a:rPr lang="en-US" sz="2000" dirty="0" err="1">
                  <a:solidFill>
                    <a:schemeClr val="tx1"/>
                  </a:solidFill>
                  <a:latin typeface="Fira Code" panose="020B0509050000020004" pitchFamily="49" charset="0"/>
                  <a:ea typeface="Fira Code" panose="020B0509050000020004" pitchFamily="49" charset="0"/>
                  <a:cs typeface="Consolas" pitchFamily="49" charset="0"/>
                </a:rPr>
                <a:t>func</a:t>
              </a:r>
              <a:r>
                <a:rPr lang="en-US" sz="2000" dirty="0">
                  <a:solidFill>
                    <a:schemeClr val="tx1"/>
                  </a:solidFill>
                  <a:latin typeface="Fira Code" panose="020B0509050000020004" pitchFamily="49" charset="0"/>
                  <a:ea typeface="Fira Code" panose="020B0509050000020004" pitchFamily="49" charset="0"/>
                  <a:cs typeface="Consolas" pitchFamily="49" charset="0"/>
                </a:rPr>
                <a:t>();</a:t>
              </a:r>
            </a:p>
            <a:p>
              <a:endParaRPr lang="en-US" sz="2000" dirty="0">
                <a:solidFill>
                  <a:schemeClr val="tx1"/>
                </a:solidFill>
                <a:latin typeface="Fira Code" panose="020B0509050000020004" pitchFamily="49" charset="0"/>
                <a:ea typeface="Fira Code" panose="020B0509050000020004" pitchFamily="49" charset="0"/>
                <a:cs typeface="Consolas" pitchFamily="49" charset="0"/>
              </a:endParaRPr>
            </a:p>
          </p:txBody>
        </p:sp>
      </p:grpSp>
      <p:sp>
        <p:nvSpPr>
          <p:cNvPr id="27" name="Explosion 2 16">
            <a:extLst>
              <a:ext uri="{FF2B5EF4-FFF2-40B4-BE49-F238E27FC236}">
                <a16:creationId xmlns:a16="http://schemas.microsoft.com/office/drawing/2014/main" id="{6E0892E2-53E9-457D-BFE5-8F9248CCFFFD}"/>
              </a:ext>
            </a:extLst>
          </p:cNvPr>
          <p:cNvSpPr/>
          <p:nvPr/>
        </p:nvSpPr>
        <p:spPr>
          <a:xfrm>
            <a:off x="9567690" y="4970418"/>
            <a:ext cx="1801771" cy="1470020"/>
          </a:xfrm>
          <a:prstGeom prst="irregularSeal2">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t="100000" r="100000"/>
            </a:path>
            <a:tileRect l="-100000" b="-100000"/>
          </a:gra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NPE</a:t>
            </a:r>
          </a:p>
        </p:txBody>
      </p:sp>
      <p:sp>
        <p:nvSpPr>
          <p:cNvPr id="28" name="Curved Down Arrow 8">
            <a:extLst>
              <a:ext uri="{FF2B5EF4-FFF2-40B4-BE49-F238E27FC236}">
                <a16:creationId xmlns:a16="http://schemas.microsoft.com/office/drawing/2014/main" id="{6FEC54C1-21AA-48FF-AB37-9EC3187585CB}"/>
              </a:ext>
            </a:extLst>
          </p:cNvPr>
          <p:cNvSpPr/>
          <p:nvPr/>
        </p:nvSpPr>
        <p:spPr>
          <a:xfrm rot="16200000">
            <a:off x="-143239" y="5364660"/>
            <a:ext cx="1216152" cy="731520"/>
          </a:xfrm>
          <a:prstGeom prst="curved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1956587"/>
      </p:ext>
    </p:extLst>
  </p:cSld>
  <p:clrMapOvr>
    <a:masterClrMapping/>
  </p:clrMapOvr>
  <mc:AlternateContent xmlns:mc="http://schemas.openxmlformats.org/markup-compatibility/2006" xmlns:p14="http://schemas.microsoft.com/office/powerpoint/2010/main">
    <mc:Choice Requires="p14">
      <p:transition spd="med" p14:dur="700" advTm="33902">
        <p:fade/>
      </p:transition>
    </mc:Choice>
    <mc:Fallback xmlns="">
      <p:transition spd="med" advTm="3390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A screenshot of a video game&#10;&#10;Description generated with high confidence">
            <a:extLst>
              <a:ext uri="{FF2B5EF4-FFF2-40B4-BE49-F238E27FC236}">
                <a16:creationId xmlns:a16="http://schemas.microsoft.com/office/drawing/2014/main" id="{4DD341E0-CBBE-4DD5-A7BB-ACEBD487987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9007" y="1397526"/>
            <a:ext cx="5006774" cy="2949196"/>
          </a:xfrm>
          <a:prstGeom prst="rect">
            <a:avLst/>
          </a:prstGeom>
          <a:ln w="28575">
            <a:solidFill>
              <a:schemeClr val="tx1"/>
            </a:solid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327" y="3528275"/>
            <a:ext cx="5700052" cy="2825975"/>
          </a:xfrm>
          <a:prstGeom prst="rect">
            <a:avLst/>
          </a:prstGeom>
          <a:ln w="38100">
            <a:solidFill>
              <a:schemeClr val="tx1"/>
            </a:solidFill>
          </a:ln>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29463">
            <a:off x="6179566" y="4013615"/>
            <a:ext cx="5596207" cy="1855294"/>
          </a:xfrm>
          <a:prstGeom prst="rect">
            <a:avLst/>
          </a:prstGeom>
          <a:ln w="28575">
            <a:solidFill>
              <a:schemeClr val="tx1"/>
            </a:solidFill>
          </a:ln>
        </p:spPr>
      </p:pic>
      <p:pic>
        <p:nvPicPr>
          <p:cNvPr id="9" name="Google Shape;654;p84" descr="http://hea-www.harvard.edu/~bradw/home/blackout2003.jpg"/>
          <p:cNvPicPr preferRelativeResize="0"/>
          <p:nvPr/>
        </p:nvPicPr>
        <p:blipFill rotWithShape="1">
          <a:blip r:embed="rId7">
            <a:alphaModFix/>
          </a:blip>
          <a:srcRect/>
          <a:stretch/>
        </p:blipFill>
        <p:spPr>
          <a:xfrm>
            <a:off x="6558740" y="322297"/>
            <a:ext cx="4785842" cy="3257456"/>
          </a:xfrm>
          <a:prstGeom prst="rect">
            <a:avLst/>
          </a:prstGeom>
          <a:noFill/>
          <a:ln w="28575">
            <a:solidFill>
              <a:schemeClr val="bg1"/>
            </a:solidFill>
          </a:ln>
        </p:spPr>
      </p:pic>
      <p:sp>
        <p:nvSpPr>
          <p:cNvPr id="10" name="Google Shape;656;p84"/>
          <p:cNvSpPr/>
          <p:nvPr/>
        </p:nvSpPr>
        <p:spPr>
          <a:xfrm>
            <a:off x="9537761" y="1150750"/>
            <a:ext cx="1447800" cy="1066800"/>
          </a:xfrm>
          <a:prstGeom prst="ellipse">
            <a:avLst/>
          </a:prstGeom>
          <a:noFill/>
          <a:ln w="76200" cap="flat" cmpd="sng">
            <a:solidFill>
              <a:schemeClr val="accent4">
                <a:lumMod val="20000"/>
                <a:lumOff val="80000"/>
              </a:schemeClr>
            </a:solidFill>
            <a:prstDash val="sys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0938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Stronger Semantics for Programs with Data Races</a:t>
            </a:r>
          </a:p>
        </p:txBody>
      </p:sp>
      <p:sp>
        <p:nvSpPr>
          <p:cNvPr id="5" name="Flowchart: Document 4"/>
          <p:cNvSpPr/>
          <p:nvPr/>
        </p:nvSpPr>
        <p:spPr>
          <a:xfrm>
            <a:off x="838200" y="2256570"/>
            <a:ext cx="9939269" cy="1972530"/>
          </a:xfrm>
          <a:prstGeom prst="flowChartDocument">
            <a:avLst/>
          </a:prstGeom>
          <a:solidFill>
            <a:schemeClr val="accent4">
              <a:lumMod val="20000"/>
              <a:lumOff val="80000"/>
            </a:schemeClr>
          </a:solidFill>
          <a:ln w="38100">
            <a:noFill/>
          </a:ln>
        </p:spPr>
        <p:style>
          <a:lnRef idx="2">
            <a:schemeClr val="accent1"/>
          </a:lnRef>
          <a:fillRef idx="1">
            <a:schemeClr val="lt1"/>
          </a:fillRef>
          <a:effectRef idx="0">
            <a:schemeClr val="accent1"/>
          </a:effectRef>
          <a:fontRef idx="minor">
            <a:schemeClr val="dk1"/>
          </a:fontRef>
        </p:style>
        <p:txBody>
          <a:bodyPr rtlCol="0" anchor="t"/>
          <a:lstStyle/>
          <a:p>
            <a:r>
              <a:rPr lang="en-US" sz="2800" dirty="0"/>
              <a:t>“The </a:t>
            </a:r>
            <a:r>
              <a:rPr lang="en-US" sz="2800" b="1" dirty="0"/>
              <a:t>inability</a:t>
            </a:r>
            <a:r>
              <a:rPr lang="en-US" sz="2800" dirty="0"/>
              <a:t> </a:t>
            </a:r>
            <a:r>
              <a:rPr lang="en-US" sz="2800" b="1" dirty="0"/>
              <a:t>to define reasonable semantics for programs with data races</a:t>
            </a:r>
            <a:r>
              <a:rPr lang="en-US" sz="2800" dirty="0"/>
              <a:t> is not just a theoretical shortcoming, but </a:t>
            </a:r>
            <a:r>
              <a:rPr lang="en-US" sz="2800" b="1" dirty="0"/>
              <a:t>a fundamental hole</a:t>
            </a:r>
            <a:r>
              <a:rPr lang="en-US" sz="2800" dirty="0"/>
              <a:t> in the foundation of our languages and systems.”</a:t>
            </a:r>
          </a:p>
        </p:txBody>
      </p:sp>
      <p:sp>
        <p:nvSpPr>
          <p:cNvPr id="7" name="Flowchart: Document 6"/>
          <p:cNvSpPr/>
          <p:nvPr/>
        </p:nvSpPr>
        <p:spPr>
          <a:xfrm>
            <a:off x="838200" y="4611668"/>
            <a:ext cx="9939269" cy="1674832"/>
          </a:xfrm>
          <a:prstGeom prst="flowChartDocument">
            <a:avLst/>
          </a:prstGeom>
          <a:solidFill>
            <a:schemeClr val="accent4">
              <a:lumMod val="20000"/>
              <a:lumOff val="80000"/>
            </a:schemeClr>
          </a:solidFill>
          <a:ln w="38100">
            <a:noFill/>
          </a:ln>
        </p:spPr>
        <p:style>
          <a:lnRef idx="2">
            <a:schemeClr val="accent2"/>
          </a:lnRef>
          <a:fillRef idx="1">
            <a:schemeClr val="lt1"/>
          </a:fillRef>
          <a:effectRef idx="0">
            <a:schemeClr val="accent2"/>
          </a:effectRef>
          <a:fontRef idx="minor">
            <a:schemeClr val="dk1"/>
          </a:fontRef>
        </p:style>
        <p:txBody>
          <a:bodyPr rtlCol="0" anchor="t"/>
          <a:lstStyle/>
          <a:p>
            <a:r>
              <a:rPr lang="en-US" sz="2800" dirty="0"/>
              <a:t>“We call upon software and hardware communities to develop</a:t>
            </a:r>
          </a:p>
          <a:p>
            <a:r>
              <a:rPr lang="en-US" sz="2800" dirty="0"/>
              <a:t>languages and systems that enforce data-race-freedom, ...”</a:t>
            </a:r>
          </a:p>
        </p:txBody>
      </p:sp>
      <p:sp>
        <p:nvSpPr>
          <p:cNvPr id="4" name="Thought Bubble: Cloud 3">
            <a:extLst>
              <a:ext uri="{FF2B5EF4-FFF2-40B4-BE49-F238E27FC236}">
                <a16:creationId xmlns:a16="http://schemas.microsoft.com/office/drawing/2014/main" id="{961AEBBE-5C0C-4FD9-89FC-ECCF6E6E38C7}"/>
              </a:ext>
            </a:extLst>
          </p:cNvPr>
          <p:cNvSpPr/>
          <p:nvPr/>
        </p:nvSpPr>
        <p:spPr>
          <a:xfrm>
            <a:off x="9518603" y="951706"/>
            <a:ext cx="2517732" cy="1100696"/>
          </a:xfrm>
          <a:prstGeom prst="cloudCallout">
            <a:avLst>
              <a:gd name="adj1" fmla="val -50635"/>
              <a:gd name="adj2" fmla="val 6075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Adve</a:t>
            </a:r>
            <a:r>
              <a:rPr lang="en-US" sz="1600" dirty="0">
                <a:solidFill>
                  <a:schemeClr val="tx1"/>
                </a:solidFill>
              </a:rPr>
              <a:t> and Boehm, CACM’10</a:t>
            </a:r>
            <a:endParaRPr lang="en-IN" sz="1600" dirty="0">
              <a:solidFill>
                <a:schemeClr val="tx1"/>
              </a:solidFill>
            </a:endParaRPr>
          </a:p>
        </p:txBody>
      </p:sp>
    </p:spTree>
    <p:extLst>
      <p:ext uri="{BB962C8B-B14F-4D97-AF65-F5344CB8AC3E}">
        <p14:creationId xmlns:p14="http://schemas.microsoft.com/office/powerpoint/2010/main" val="325893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4387</TotalTime>
  <Words>4266</Words>
  <Application>Microsoft Office PowerPoint</Application>
  <PresentationFormat>Widescreen</PresentationFormat>
  <Paragraphs>1055</Paragraphs>
  <Slides>68</Slides>
  <Notes>47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Consolas</vt:lpstr>
      <vt:lpstr>Fira Code</vt:lpstr>
      <vt:lpstr>Office Theme</vt:lpstr>
      <vt:lpstr>Rethinking Support for Region Conflict Exceptions</vt:lpstr>
      <vt:lpstr>C++ Program with Data Race</vt:lpstr>
      <vt:lpstr>Catch-Fire Semantics in C++</vt:lpstr>
      <vt:lpstr>Catch-Fire Semantics in C++</vt:lpstr>
      <vt:lpstr>PowerPoint Presentation</vt:lpstr>
      <vt:lpstr>PowerPoint Presentation</vt:lpstr>
      <vt:lpstr>PowerPoint Presentation</vt:lpstr>
      <vt:lpstr>PowerPoint Presentation</vt:lpstr>
      <vt:lpstr>Need for Stronger Semantics for Programs with Data Races</vt:lpstr>
      <vt:lpstr>What Do We Mean by Strong Semantics?</vt:lpstr>
      <vt:lpstr>Outline</vt:lpstr>
      <vt:lpstr>Strong Execution Semantics with Region Conflict Exceptions</vt:lpstr>
      <vt:lpstr>C++ Program with Data Race</vt:lpstr>
      <vt:lpstr>Data Race Exceptions</vt:lpstr>
      <vt:lpstr>Region Conflicts</vt:lpstr>
      <vt:lpstr>Synchronization Free Regions (SFRs)</vt:lpstr>
      <vt:lpstr>Region Conflicts</vt:lpstr>
      <vt:lpstr>Semantics with Region Conflict Exceptions</vt:lpstr>
      <vt:lpstr>Semantics with Region Conflict Exceptions</vt:lpstr>
      <vt:lpstr>Semantics with Region Conflict Exceptions</vt:lpstr>
      <vt:lpstr>Providing Region Conflict Exceptions</vt:lpstr>
      <vt:lpstr>Providing Region Conflict Exceptions</vt:lpstr>
      <vt:lpstr>Drawbacks with Conflict Exceptions</vt:lpstr>
      <vt:lpstr>Outline</vt:lpstr>
      <vt:lpstr>ARC: Practical Architecture Support for Region Conflict Exceptions</vt:lpstr>
      <vt:lpstr>ARC: Practical Architecture Support for Region Conflict Exceptions</vt:lpstr>
      <vt:lpstr>Baseline Architecture in ARC</vt:lpstr>
      <vt:lpstr>Baseline Architecture in ARC</vt:lpstr>
      <vt:lpstr>Key Insights in ARC</vt:lpstr>
      <vt:lpstr>Release Consistency</vt:lpstr>
      <vt:lpstr>Self-Invalidation</vt:lpstr>
      <vt:lpstr>ARC: Our Proposed Technique for Region Conflict Detection</vt:lpstr>
      <vt:lpstr>Understanding how ARC Works</vt:lpstr>
      <vt:lpstr>Understanding how ARC Works</vt:lpstr>
      <vt:lpstr>Serializability of Regions</vt:lpstr>
      <vt:lpstr>Region Boundary Operations in ARC</vt:lpstr>
      <vt:lpstr>Region Boundary Operations in ARC</vt:lpstr>
      <vt:lpstr>Region Boundary Operations in ARC</vt:lpstr>
      <vt:lpstr>ARC: Practical Architecture Support for Region Conflict Exceptions</vt:lpstr>
      <vt:lpstr>Detecting Sound and Precise Conflicts</vt:lpstr>
      <vt:lpstr>Modifications Introduced by ARC</vt:lpstr>
      <vt:lpstr>Metadata Management</vt:lpstr>
      <vt:lpstr>Access Information Memory (AIM)</vt:lpstr>
      <vt:lpstr>ARC Architecture with AIM Cache</vt:lpstr>
      <vt:lpstr>ARC: Practical Architecture Support for Region Conflict Exceptions</vt:lpstr>
      <vt:lpstr>Example Execution with ARC: No Conflict</vt:lpstr>
      <vt:lpstr>Example Execution with ARC: No Conflict</vt:lpstr>
      <vt:lpstr>Example Execution with ARC: No Conflict</vt:lpstr>
      <vt:lpstr>Example Execution with ARC: No Conflict</vt:lpstr>
      <vt:lpstr>Eager Conflict Detection with ARC: Conflict on Evicted Line</vt:lpstr>
      <vt:lpstr>Eager Conflict Detection with ARC: Conflict on Evicted Line</vt:lpstr>
      <vt:lpstr>Eager Conflict Detection with ARC: Conflict on Evicted Line</vt:lpstr>
      <vt:lpstr>Eager Conflict Detection with ARC: Conflict on Evicted Line</vt:lpstr>
      <vt:lpstr>Lazy Conflict Detection with ARC: Conflict on Private Lines</vt:lpstr>
      <vt:lpstr>Lazy Conflict Detection with ARC: Conflict on Private Lines</vt:lpstr>
      <vt:lpstr>Lazy Conflict Detection with ARC: Conflict on Private Lines</vt:lpstr>
      <vt:lpstr>Lazy Conflict Detection with ARC: Conflict on Private Lines</vt:lpstr>
      <vt:lpstr>Lazy Conflict Detection with ARC: Conflict on Private Lines</vt:lpstr>
      <vt:lpstr>Comparison of ARC with Related Approaches </vt:lpstr>
      <vt:lpstr>Comparing Conflict Exceptions and ARC</vt:lpstr>
      <vt:lpstr>Implementation and Evaluation</vt:lpstr>
      <vt:lpstr>Run-time Performance</vt:lpstr>
      <vt:lpstr>Run-time Performance</vt:lpstr>
      <vt:lpstr>Run-time Performance</vt:lpstr>
      <vt:lpstr>PowerPoint Presentation</vt:lpstr>
      <vt:lpstr>Overhead of Providing Region Conflict Detection</vt:lpstr>
      <vt:lpstr>PowerPoint Presentation</vt:lpstr>
      <vt:lpstr>Rethinking Support for Region Conflict Exceptions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Rethinking</dc:title>
  <dc:creator>Biswas, Swarnendu</dc:creator>
  <cp:lastModifiedBy>Swarnendu Biswas</cp:lastModifiedBy>
  <cp:revision>409</cp:revision>
  <dcterms:created xsi:type="dcterms:W3CDTF">2019-05-02T13:19:22Z</dcterms:created>
  <dcterms:modified xsi:type="dcterms:W3CDTF">2019-05-24T01:56:42Z</dcterms:modified>
</cp:coreProperties>
</file>