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63870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3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21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common approach to detect atomicity violations is to check for conflict serializability. Where transactions are atomic regions.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54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992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837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30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026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672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71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endParaRPr sz="1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70203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Slows programs is misleading since points to unlock</a:t>
            </a:r>
          </a:p>
        </p:txBody>
      </p:sp>
    </p:spTree>
    <p:extLst>
      <p:ext uri="{BB962C8B-B14F-4D97-AF65-F5344CB8AC3E}">
        <p14:creationId xmlns:p14="http://schemas.microsoft.com/office/powerpoint/2010/main" val="413131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Say it is northeastern blackout 2003</a:t>
            </a:r>
          </a:p>
        </p:txBody>
      </p:sp>
    </p:spTree>
    <p:extLst>
      <p:ext uri="{BB962C8B-B14F-4D97-AF65-F5344CB8AC3E}">
        <p14:creationId xmlns:p14="http://schemas.microsoft.com/office/powerpoint/2010/main" val="3120013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51282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427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29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 high level description: By over approximation, we mean object level tracking. O.f and o.g constitute a dependence.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hypothesize that over-approximating dependences can be cheaper.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of two analysis - over approximation and recover - plays or structures nicely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20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5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calls for a judicious separation of work, or staging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539292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952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60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ICD stage generates a set of transactions that are part of a potentially imprecise cycle. In addition, it stores additional information such as read/write logs for recovering precision.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An imprecise cycle is always a superset of true atomicity violations.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PCD cannot run by itself, since its input is a set of transactions.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ICD input program and output is potentially imprecise cycles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PCD cycles is always a subset of ICD. add venn diagrams or cycles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51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imprecise cycle is always a superset of true atomicity violations.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35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Say it is northeastern blackout 2003</a:t>
            </a:r>
          </a:p>
        </p:txBody>
      </p:sp>
    </p:spTree>
    <p:extLst>
      <p:ext uri="{BB962C8B-B14F-4D97-AF65-F5344CB8AC3E}">
        <p14:creationId xmlns:p14="http://schemas.microsoft.com/office/powerpoint/2010/main" val="519622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ICD is sound, finds all transactions involved in precise + potentially imprecise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Transactions are always a superset, and sound. Edges in the ICD could be completely wrong.</a:t>
            </a:r>
          </a:p>
        </p:txBody>
      </p:sp>
    </p:spTree>
    <p:extLst>
      <p:ext uri="{BB962C8B-B14F-4D97-AF65-F5344CB8AC3E}">
        <p14:creationId xmlns:p14="http://schemas.microsoft.com/office/powerpoint/2010/main" val="118149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PCD cycles is always a subset of ICD. add venn diagrams or cycles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is sound, finds all transactions involved in precise + potentially imprecise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Transactions are always a superset, and sound. Edges in the ICD could be completely wrong.</a:t>
            </a:r>
          </a:p>
        </p:txBody>
      </p:sp>
    </p:spTree>
    <p:extLst>
      <p:ext uri="{BB962C8B-B14F-4D97-AF65-F5344CB8AC3E}">
        <p14:creationId xmlns:p14="http://schemas.microsoft.com/office/powerpoint/2010/main" val="2466203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multi-run mode is an attempt to divide the work across multiple program runs to reduce the overheads even further.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Why are there two runs? Testing during production runs, applications are run over and over again, so we can distribute the runs into these two modes. </a:t>
            </a:r>
            <a:r>
              <a:rPr lang="en" b="1">
                <a:solidFill>
                  <a:schemeClr val="dk1"/>
                </a:solidFill>
              </a:rPr>
              <a:t>Emphasize</a:t>
            </a:r>
          </a:p>
        </p:txBody>
      </p:sp>
    </p:spTree>
    <p:extLst>
      <p:ext uri="{BB962C8B-B14F-4D97-AF65-F5344CB8AC3E}">
        <p14:creationId xmlns:p14="http://schemas.microsoft.com/office/powerpoint/2010/main" val="1956386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Talk about read/write logs more, and logging that is required in some cases.</a:t>
            </a:r>
          </a:p>
        </p:txBody>
      </p:sp>
    </p:spTree>
    <p:extLst>
      <p:ext uri="{BB962C8B-B14F-4D97-AF65-F5344CB8AC3E}">
        <p14:creationId xmlns:p14="http://schemas.microsoft.com/office/powerpoint/2010/main" val="4240231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Say that the first does not require any logging, but is this a good place? Moreover there are more nuances over here.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Say that the first run passes static site information.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Also say that the multi run mode can be unsound - because of two reasons. Violations appearing in the second run for the first time may not be detected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72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the design decisions briefly.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Static to dynamic mapping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Maybe use a diagram</a:t>
            </a:r>
          </a:p>
        </p:txBody>
      </p:sp>
    </p:spTree>
    <p:extLst>
      <p:ext uri="{BB962C8B-B14F-4D97-AF65-F5344CB8AC3E}">
        <p14:creationId xmlns:p14="http://schemas.microsoft.com/office/powerpoint/2010/main" val="4801346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multi-run mode is an attempt to divide the work across multiple program runs to reduce the overheads even further.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Say that you won’t explain Octet states in detail, and they are not critical for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519498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Say that you won’t explain Octet states in detail, and they are not critical for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52215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Say that you won’t explain Octet states in detail, and they are not critical for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188246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Say that you won’t explain Octet states in detail, and they are not critical for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94151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1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Say that you won’t explain Octet states in detail, and they are not critical for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7217018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Say that you won’t explain Octet states in detail, and they are not critical for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7714363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Say that you won’t explain Octet states in detail, and they are not critical for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283636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Say that you won’t explain Octet states in detail, and they are not critical for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240354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Say that you won’t explain Octet states in detail, and they are not critical for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3675651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Animate this, and show it for PCD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Move it earlier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</p:txBody>
      </p:sp>
    </p:spTree>
    <p:extLst>
      <p:ext uri="{BB962C8B-B14F-4D97-AF65-F5344CB8AC3E}">
        <p14:creationId xmlns:p14="http://schemas.microsoft.com/office/powerpoint/2010/main" val="36910909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Animate this, and show it for PCD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Move it earlier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</p:txBody>
      </p:sp>
    </p:spTree>
    <p:extLst>
      <p:ext uri="{BB962C8B-B14F-4D97-AF65-F5344CB8AC3E}">
        <p14:creationId xmlns:p14="http://schemas.microsoft.com/office/powerpoint/2010/main" val="21221198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Cycle is formed. Note that the transaction in Thread 2 is not involved in a precise analysis.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Octet states briefly, and it is like cache coherence states.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Animate this, and show it for PCD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ICD edges could be wrong completely.  Spend more time on this.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Move it earlier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MB: Mention that the stuff in () are Octet states, that they are like cache coherence states, and that you won’t go into the detail.</a:t>
            </a:r>
          </a:p>
        </p:txBody>
      </p:sp>
    </p:spTree>
    <p:extLst>
      <p:ext uri="{BB962C8B-B14F-4D97-AF65-F5344CB8AC3E}">
        <p14:creationId xmlns:p14="http://schemas.microsoft.com/office/powerpoint/2010/main" val="20813658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768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Three modes of DoubleChecker in fact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What about applying a data race detector? FastTrack helps Velodrome by 5X.</a:t>
            </a:r>
          </a:p>
        </p:txBody>
      </p:sp>
    </p:spTree>
    <p:extLst>
      <p:ext uri="{BB962C8B-B14F-4D97-AF65-F5344CB8AC3E}">
        <p14:creationId xmlns:p14="http://schemas.microsoft.com/office/powerpoint/2010/main" val="239929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315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Shape 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 core is important, possibly include it in the performance graph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People might ask why did we not use more cores?</a:t>
            </a:r>
          </a:p>
        </p:txBody>
      </p:sp>
    </p:spTree>
    <p:extLst>
      <p:ext uri="{BB962C8B-B14F-4D97-AF65-F5344CB8AC3E}">
        <p14:creationId xmlns:p14="http://schemas.microsoft.com/office/powerpoint/2010/main" val="42152410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Assumptions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Benchmarks are well tested, they won’t have many bugs in the real world.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assume that the programmers tell us which methods are atomic.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Tell that the programmer has annotated with atomicity specifications, and we reuse prior works approach to automatically infer atomicity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601500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What is the problem we are solving? What is the need for this?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percentage for the multi-run mode is actually an upper bound on the soundness since the inputs remain the same across runs.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5290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 is unmodified Jikes RVM. The four configurations are … GC Overheads, and need for logging</a:t>
            </a:r>
          </a:p>
        </p:txBody>
      </p:sp>
    </p:spTree>
    <p:extLst>
      <p:ext uri="{BB962C8B-B14F-4D97-AF65-F5344CB8AC3E}">
        <p14:creationId xmlns:p14="http://schemas.microsoft.com/office/powerpoint/2010/main" val="2453273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GC Overheads, and need for logging</a:t>
            </a:r>
          </a:p>
        </p:txBody>
      </p:sp>
    </p:spTree>
    <p:extLst>
      <p:ext uri="{BB962C8B-B14F-4D97-AF65-F5344CB8AC3E}">
        <p14:creationId xmlns:p14="http://schemas.microsoft.com/office/powerpoint/2010/main" val="11967443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5418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0026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have a detailed discussion of related work in our paper.</a:t>
            </a:r>
          </a:p>
        </p:txBody>
      </p:sp>
    </p:spTree>
    <p:extLst>
      <p:ext uri="{BB962C8B-B14F-4D97-AF65-F5344CB8AC3E}">
        <p14:creationId xmlns:p14="http://schemas.microsoft.com/office/powerpoint/2010/main" val="36858220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Shape 9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2948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19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7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This example shows a contrived atomicity violation. Thread 1 is preparing a list of objects, and after that would iterate over the contents of the list and process the objects. Ideally, the prepareList() and processList() both should be executed together atomically.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Ideally, the prepareList() and processList() both should be executed together atomically.</a:t>
            </a:r>
          </a:p>
        </p:txBody>
      </p:sp>
    </p:spTree>
    <p:extLst>
      <p:ext uri="{BB962C8B-B14F-4D97-AF65-F5344CB8AC3E}">
        <p14:creationId xmlns:p14="http://schemas.microsoft.com/office/powerpoint/2010/main" val="296706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5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hape 25"/>
          <p:cNvGrpSpPr/>
          <p:nvPr/>
        </p:nvGrpSpPr>
        <p:grpSpPr>
          <a:xfrm rot="10800000" flipH="1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6" name="Shape 26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0" name="Shape 70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DoubleChecker: Efficient Sound and Precise Atomicity Checking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Swarnendu Biswas,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Jipeng Huang, Aritra Sengupta, and Michael D. Bond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Ohio State University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PLDI 2014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4175" y="4027500"/>
            <a:ext cx="991874" cy="93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99875" y="4027500"/>
            <a:ext cx="1078049" cy="9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5315050" y="1527950"/>
            <a:ext cx="1532700" cy="837000"/>
          </a:xfrm>
          <a:prstGeom prst="round1Rect">
            <a:avLst>
              <a:gd name="adj" fmla="val 16667"/>
            </a:avLst>
          </a:prstGeom>
          <a:solidFill>
            <a:srgbClr val="FCE5CD"/>
          </a:solidFill>
          <a:ln w="28575" cap="flat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34675" y="1527950"/>
            <a:ext cx="1532700" cy="837000"/>
          </a:xfrm>
          <a:prstGeom prst="round1Rect">
            <a:avLst>
              <a:gd name="adj" fmla="val 16667"/>
            </a:avLst>
          </a:prstGeom>
          <a:solidFill>
            <a:srgbClr val="FCE5CD"/>
          </a:solidFill>
          <a:ln w="28575" cap="flat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41703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Atomicity Violation Example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537075" y="195950"/>
            <a:ext cx="1645800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893525" y="195950"/>
            <a:ext cx="1645800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901325" y="676000"/>
            <a:ext cx="2978399" cy="3291900"/>
          </a:xfrm>
          <a:prstGeom prst="rect">
            <a:avLst/>
          </a:prstGeom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void execute()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while (...)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lang="en" b="1"/>
              <a:t>prepareList</a:t>
            </a:r>
            <a:r>
              <a:rPr lang="en"/>
              <a:t>();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lang="en" b="1"/>
              <a:t>processList</a:t>
            </a:r>
            <a:r>
              <a:rPr lang="en"/>
              <a:t>();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lang="en" b="1"/>
              <a:t>resetList</a:t>
            </a:r>
            <a:r>
              <a:rPr lang="en"/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175625" y="676000"/>
            <a:ext cx="2906999" cy="3291900"/>
          </a:xfrm>
          <a:prstGeom prst="rect">
            <a:avLst/>
          </a:prstGeom>
          <a:ln w="28575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void execute() {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while (...) {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 b="1">
                <a:solidFill>
                  <a:schemeClr val="dk1"/>
                </a:solidFill>
              </a:rPr>
              <a:t>prepareList</a:t>
            </a:r>
            <a:r>
              <a:rPr lang="en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 b="1">
                <a:solidFill>
                  <a:schemeClr val="dk1"/>
                </a:solidFill>
              </a:rPr>
              <a:t>processList</a:t>
            </a:r>
            <a:r>
              <a:rPr lang="en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 b="1">
                <a:solidFill>
                  <a:schemeClr val="dk1"/>
                </a:solidFill>
              </a:rPr>
              <a:t>resetList</a:t>
            </a:r>
            <a:r>
              <a:rPr lang="en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1260025" y="1946450"/>
            <a:ext cx="564299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>
            <a:off x="1260025" y="2504150"/>
            <a:ext cx="564299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92" name="Shape 192"/>
          <p:cNvSpPr/>
          <p:nvPr/>
        </p:nvSpPr>
        <p:spPr>
          <a:xfrm>
            <a:off x="3266675" y="1581500"/>
            <a:ext cx="1330500" cy="729900"/>
          </a:xfrm>
          <a:prstGeom prst="horizontalScroll">
            <a:avLst>
              <a:gd name="adj" fmla="val 12500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" b="1">
                <a:solidFill>
                  <a:srgbClr val="FFFFFF"/>
                </a:solidFill>
              </a:rPr>
              <a:t>atomic</a:t>
            </a:r>
          </a:p>
        </p:txBody>
      </p:sp>
      <p:sp>
        <p:nvSpPr>
          <p:cNvPr id="193" name="Shape 193"/>
          <p:cNvSpPr/>
          <p:nvPr/>
        </p:nvSpPr>
        <p:spPr>
          <a:xfrm>
            <a:off x="2896150" y="1946450"/>
            <a:ext cx="235200" cy="165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 rot="10800000">
            <a:off x="4800412" y="1946449"/>
            <a:ext cx="235200" cy="165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5" name="Shape 195"/>
          <p:cNvCxnSpPr/>
          <p:nvPr/>
        </p:nvCxnSpPr>
        <p:spPr>
          <a:xfrm>
            <a:off x="5527225" y="1946450"/>
            <a:ext cx="564299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5527225" y="2479850"/>
            <a:ext cx="564299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Check for conflict serializability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Build a transactional dependence graph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Check for cycles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Existing work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Velodrome, Flanagan et al., PLDI 2008</a:t>
            </a:r>
          </a:p>
          <a:p>
            <a:pPr marL="9144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Farzan and Parthasarathy, CAV 2008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/>
              <a:t>Detecting Atomicity Violations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7652700" y="1514525"/>
            <a:ext cx="1034100" cy="15306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550900" y="521425"/>
            <a:ext cx="1413900" cy="273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-23525" y="4246575"/>
            <a:ext cx="9236999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Transactional Dependence Graph</a:t>
            </a:r>
          </a:p>
        </p:txBody>
      </p:sp>
      <p:sp>
        <p:nvSpPr>
          <p:cNvPr id="210" name="Shape 210"/>
          <p:cNvSpPr/>
          <p:nvPr/>
        </p:nvSpPr>
        <p:spPr>
          <a:xfrm>
            <a:off x="4868550" y="636300"/>
            <a:ext cx="1079099" cy="1352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7737525" y="1931325"/>
            <a:ext cx="12372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953000" y="1497875"/>
            <a:ext cx="1325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o.g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727600" y="981125"/>
            <a:ext cx="12372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740800" y="507275"/>
            <a:ext cx="1034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acq lock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740800" y="2800350"/>
            <a:ext cx="1034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rel lock</a:t>
            </a:r>
          </a:p>
        </p:txBody>
      </p:sp>
      <p:cxnSp>
        <p:nvCxnSpPr>
          <p:cNvPr id="216" name="Shape 216"/>
          <p:cNvCxnSpPr>
            <a:stCxn id="214" idx="0"/>
          </p:cNvCxnSpPr>
          <p:nvPr/>
        </p:nvCxnSpPr>
        <p:spPr>
          <a:xfrm rot="10800000" flipH="1">
            <a:off x="2257850" y="141274"/>
            <a:ext cx="4500" cy="36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257850" y="3257550"/>
            <a:ext cx="4500" cy="3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8" name="Shape 218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219" name="Shape 219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0" name="Shape 220"/>
          <p:cNvSpPr txBox="1"/>
          <p:nvPr/>
        </p:nvSpPr>
        <p:spPr>
          <a:xfrm>
            <a:off x="16856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8294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cxnSp>
        <p:nvCxnSpPr>
          <p:cNvPr id="223" name="Shape 223"/>
          <p:cNvCxnSpPr>
            <a:stCxn id="210" idx="2"/>
          </p:cNvCxnSpPr>
          <p:nvPr/>
        </p:nvCxnSpPr>
        <p:spPr>
          <a:xfrm>
            <a:off x="5408099" y="198870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4" name="Shape 224"/>
          <p:cNvCxnSpPr>
            <a:stCxn id="210" idx="0"/>
          </p:cNvCxnSpPr>
          <p:nvPr/>
        </p:nvCxnSpPr>
        <p:spPr>
          <a:xfrm rot="10800000">
            <a:off x="5399699" y="30930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5" name="Shape 225"/>
          <p:cNvCxnSpPr>
            <a:stCxn id="207" idx="0"/>
          </p:cNvCxnSpPr>
          <p:nvPr/>
        </p:nvCxnSpPr>
        <p:spPr>
          <a:xfrm rot="10800000">
            <a:off x="8165850" y="1237325"/>
            <a:ext cx="3900" cy="27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6" name="Shape 226"/>
          <p:cNvCxnSpPr>
            <a:stCxn id="207" idx="2"/>
          </p:cNvCxnSpPr>
          <p:nvPr/>
        </p:nvCxnSpPr>
        <p:spPr>
          <a:xfrm>
            <a:off x="8169750" y="3045125"/>
            <a:ext cx="5100" cy="344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7" name="Shape 227"/>
          <p:cNvSpPr/>
          <p:nvPr/>
        </p:nvSpPr>
        <p:spPr>
          <a:xfrm>
            <a:off x="927200" y="521450"/>
            <a:ext cx="457200" cy="273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/>
          <p:nvPr/>
        </p:nvSpPr>
        <p:spPr>
          <a:xfrm rot="-5400000">
            <a:off x="146699" y="1557474"/>
            <a:ext cx="1325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7652700" y="1514525"/>
            <a:ext cx="1034100" cy="15306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550900" y="521425"/>
            <a:ext cx="1413900" cy="273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-23525" y="4246575"/>
            <a:ext cx="9236999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Transactional Dependence Graph</a:t>
            </a:r>
          </a:p>
        </p:txBody>
      </p:sp>
      <p:sp>
        <p:nvSpPr>
          <p:cNvPr id="236" name="Shape 236"/>
          <p:cNvSpPr/>
          <p:nvPr/>
        </p:nvSpPr>
        <p:spPr>
          <a:xfrm>
            <a:off x="4868550" y="636300"/>
            <a:ext cx="1079099" cy="1352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7737525" y="1931325"/>
            <a:ext cx="12372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953000" y="1497875"/>
            <a:ext cx="1325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/>
              <a:t>wr o.g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727600" y="981125"/>
            <a:ext cx="12372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740800" y="507275"/>
            <a:ext cx="1034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acq lock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740800" y="2800350"/>
            <a:ext cx="1034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rel lock</a:t>
            </a:r>
          </a:p>
        </p:txBody>
      </p:sp>
      <p:cxnSp>
        <p:nvCxnSpPr>
          <p:cNvPr id="242" name="Shape 242"/>
          <p:cNvCxnSpPr>
            <a:stCxn id="240" idx="0"/>
          </p:cNvCxnSpPr>
          <p:nvPr/>
        </p:nvCxnSpPr>
        <p:spPr>
          <a:xfrm rot="10800000" flipH="1">
            <a:off x="2257850" y="141274"/>
            <a:ext cx="4500" cy="36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43" name="Shape 243"/>
          <p:cNvCxnSpPr/>
          <p:nvPr/>
        </p:nvCxnSpPr>
        <p:spPr>
          <a:xfrm>
            <a:off x="2257850" y="3257550"/>
            <a:ext cx="4500" cy="3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245" name="Shape 245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6" name="Shape 246"/>
          <p:cNvSpPr txBox="1"/>
          <p:nvPr/>
        </p:nvSpPr>
        <p:spPr>
          <a:xfrm>
            <a:off x="16856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8294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cxnSp>
        <p:nvCxnSpPr>
          <p:cNvPr id="249" name="Shape 249"/>
          <p:cNvCxnSpPr>
            <a:stCxn id="236" idx="2"/>
          </p:cNvCxnSpPr>
          <p:nvPr/>
        </p:nvCxnSpPr>
        <p:spPr>
          <a:xfrm>
            <a:off x="5408099" y="198870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0" name="Shape 250"/>
          <p:cNvCxnSpPr>
            <a:stCxn id="236" idx="0"/>
          </p:cNvCxnSpPr>
          <p:nvPr/>
        </p:nvCxnSpPr>
        <p:spPr>
          <a:xfrm rot="10800000">
            <a:off x="5399699" y="30930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51" name="Shape 251"/>
          <p:cNvCxnSpPr>
            <a:stCxn id="233" idx="0"/>
          </p:cNvCxnSpPr>
          <p:nvPr/>
        </p:nvCxnSpPr>
        <p:spPr>
          <a:xfrm rot="10800000">
            <a:off x="8165850" y="1237325"/>
            <a:ext cx="3900" cy="27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52" name="Shape 252"/>
          <p:cNvCxnSpPr>
            <a:stCxn id="233" idx="2"/>
          </p:cNvCxnSpPr>
          <p:nvPr/>
        </p:nvCxnSpPr>
        <p:spPr>
          <a:xfrm>
            <a:off x="8169750" y="3045125"/>
            <a:ext cx="5100" cy="344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3" name="Shape 253"/>
          <p:cNvSpPr/>
          <p:nvPr/>
        </p:nvSpPr>
        <p:spPr>
          <a:xfrm>
            <a:off x="927200" y="521450"/>
            <a:ext cx="457200" cy="273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/>
          <p:nvPr/>
        </p:nvSpPr>
        <p:spPr>
          <a:xfrm rot="-5400000">
            <a:off x="146699" y="1557474"/>
            <a:ext cx="1325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transaction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2967025" y="1277426"/>
            <a:ext cx="4687977" cy="820961"/>
          </a:xfrm>
          <a:custGeom>
            <a:avLst/>
            <a:gdLst/>
            <a:ahLst/>
            <a:cxnLst/>
            <a:rect l="0" t="0" r="0" b="0"/>
            <a:pathLst>
              <a:path w="187782" h="26592" extrusionOk="0">
                <a:moveTo>
                  <a:pt x="0" y="436"/>
                </a:moveTo>
                <a:cubicBezTo>
                  <a:pt x="42923" y="-1518"/>
                  <a:pt x="86165" y="3683"/>
                  <a:pt x="128441" y="11367"/>
                </a:cubicBezTo>
                <a:cubicBezTo>
                  <a:pt x="141329" y="13709"/>
                  <a:pt x="153765" y="18275"/>
                  <a:pt x="166700" y="20346"/>
                </a:cubicBezTo>
                <a:cubicBezTo>
                  <a:pt x="171593" y="21129"/>
                  <a:pt x="176422" y="22357"/>
                  <a:pt x="181145" y="23860"/>
                </a:cubicBezTo>
                <a:cubicBezTo>
                  <a:pt x="183424" y="24585"/>
                  <a:pt x="187782" y="24199"/>
                  <a:pt x="187782" y="2659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dashDot"/>
            <a:round/>
            <a:headEnd type="none" w="lg" len="lg"/>
            <a:tailEnd type="triangle" w="lg" len="lg"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7652700" y="1514525"/>
            <a:ext cx="1034100" cy="15306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550900" y="521425"/>
            <a:ext cx="1413900" cy="2736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0" y="4246575"/>
            <a:ext cx="89748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Cycle means Atomicity Violation </a:t>
            </a:r>
          </a:p>
        </p:txBody>
      </p:sp>
      <p:sp>
        <p:nvSpPr>
          <p:cNvPr id="263" name="Shape 263"/>
          <p:cNvSpPr/>
          <p:nvPr/>
        </p:nvSpPr>
        <p:spPr>
          <a:xfrm>
            <a:off x="4868550" y="636300"/>
            <a:ext cx="1079099" cy="1352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7737525" y="1931325"/>
            <a:ext cx="12372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953000" y="1497875"/>
            <a:ext cx="1325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o.g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727600" y="24955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rd o.f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727600" y="981125"/>
            <a:ext cx="12372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740800" y="507275"/>
            <a:ext cx="1034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acq lock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740800" y="2800350"/>
            <a:ext cx="1034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rel lock</a:t>
            </a:r>
          </a:p>
        </p:txBody>
      </p:sp>
      <p:cxnSp>
        <p:nvCxnSpPr>
          <p:cNvPr id="270" name="Shape 270"/>
          <p:cNvCxnSpPr>
            <a:stCxn id="268" idx="0"/>
          </p:cNvCxnSpPr>
          <p:nvPr/>
        </p:nvCxnSpPr>
        <p:spPr>
          <a:xfrm rot="10800000" flipH="1">
            <a:off x="2257850" y="141274"/>
            <a:ext cx="4500" cy="36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71" name="Shape 271"/>
          <p:cNvCxnSpPr/>
          <p:nvPr/>
        </p:nvCxnSpPr>
        <p:spPr>
          <a:xfrm>
            <a:off x="2257850" y="3257550"/>
            <a:ext cx="4500" cy="3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2" name="Shape 272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16856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8294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cxnSp>
        <p:nvCxnSpPr>
          <p:cNvPr id="277" name="Shape 277"/>
          <p:cNvCxnSpPr>
            <a:stCxn id="263" idx="2"/>
          </p:cNvCxnSpPr>
          <p:nvPr/>
        </p:nvCxnSpPr>
        <p:spPr>
          <a:xfrm>
            <a:off x="5408099" y="198870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>
            <a:stCxn id="263" idx="0"/>
          </p:cNvCxnSpPr>
          <p:nvPr/>
        </p:nvCxnSpPr>
        <p:spPr>
          <a:xfrm rot="10800000">
            <a:off x="5399699" y="30930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79" name="Shape 279"/>
          <p:cNvCxnSpPr>
            <a:stCxn id="260" idx="0"/>
          </p:cNvCxnSpPr>
          <p:nvPr/>
        </p:nvCxnSpPr>
        <p:spPr>
          <a:xfrm rot="10800000">
            <a:off x="8165850" y="1237325"/>
            <a:ext cx="3900" cy="27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80" name="Shape 280"/>
          <p:cNvCxnSpPr>
            <a:stCxn id="260" idx="2"/>
          </p:cNvCxnSpPr>
          <p:nvPr/>
        </p:nvCxnSpPr>
        <p:spPr>
          <a:xfrm>
            <a:off x="8169750" y="3045125"/>
            <a:ext cx="5100" cy="344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1" name="Shape 281"/>
          <p:cNvSpPr/>
          <p:nvPr/>
        </p:nvSpPr>
        <p:spPr>
          <a:xfrm>
            <a:off x="927200" y="521450"/>
            <a:ext cx="457200" cy="273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964800" y="2307250"/>
            <a:ext cx="4687897" cy="406039"/>
          </a:xfrm>
          <a:custGeom>
            <a:avLst/>
            <a:gdLst/>
            <a:ahLst/>
            <a:cxnLst/>
            <a:rect l="0" t="0" r="0" b="0"/>
            <a:pathLst>
              <a:path w="185439" h="20711" extrusionOk="0">
                <a:moveTo>
                  <a:pt x="185439" y="0"/>
                </a:moveTo>
                <a:cubicBezTo>
                  <a:pt x="162413" y="7674"/>
                  <a:pt x="138717" y="13578"/>
                  <a:pt x="114777" y="17568"/>
                </a:cubicBezTo>
                <a:cubicBezTo>
                  <a:pt x="77037" y="23857"/>
                  <a:pt x="38259" y="18349"/>
                  <a:pt x="0" y="18349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dashDot"/>
            <a:round/>
            <a:headEnd type="none" w="lg" len="lg"/>
            <a:tailEnd type="triangle" w="lg" len="lg"/>
          </a:ln>
        </p:spPr>
      </p:sp>
      <p:sp>
        <p:nvSpPr>
          <p:cNvPr id="283" name="Shape 283"/>
          <p:cNvSpPr txBox="1"/>
          <p:nvPr/>
        </p:nvSpPr>
        <p:spPr>
          <a:xfrm rot="-5400000">
            <a:off x="146699" y="1557474"/>
            <a:ext cx="1325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</a:t>
            </a:r>
          </a:p>
        </p:txBody>
      </p:sp>
      <p:sp>
        <p:nvSpPr>
          <p:cNvPr id="284" name="Shape 284"/>
          <p:cNvSpPr/>
          <p:nvPr/>
        </p:nvSpPr>
        <p:spPr>
          <a:xfrm>
            <a:off x="2967025" y="1277426"/>
            <a:ext cx="4687977" cy="820961"/>
          </a:xfrm>
          <a:custGeom>
            <a:avLst/>
            <a:gdLst/>
            <a:ahLst/>
            <a:cxnLst/>
            <a:rect l="0" t="0" r="0" b="0"/>
            <a:pathLst>
              <a:path w="187782" h="26592" extrusionOk="0">
                <a:moveTo>
                  <a:pt x="0" y="436"/>
                </a:moveTo>
                <a:cubicBezTo>
                  <a:pt x="42923" y="-1518"/>
                  <a:pt x="86165" y="3683"/>
                  <a:pt x="128441" y="11367"/>
                </a:cubicBezTo>
                <a:cubicBezTo>
                  <a:pt x="141329" y="13709"/>
                  <a:pt x="153765" y="18275"/>
                  <a:pt x="166700" y="20346"/>
                </a:cubicBezTo>
                <a:cubicBezTo>
                  <a:pt x="171593" y="21129"/>
                  <a:pt x="176422" y="22357"/>
                  <a:pt x="181145" y="23860"/>
                </a:cubicBezTo>
                <a:cubicBezTo>
                  <a:pt x="183424" y="24585"/>
                  <a:pt x="187782" y="24199"/>
                  <a:pt x="187782" y="2659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dashDot"/>
            <a:round/>
            <a:headEnd type="none" w="lg" len="lg"/>
            <a:tailEnd type="triangle" w="lg" len="lg"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1057800" y="1054700"/>
            <a:ext cx="7180799" cy="122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Velodrome</a:t>
            </a:r>
            <a:r>
              <a:rPr lang="en" sz="1800" baseline="30000"/>
              <a:t>1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Paper reports 12.7X overhead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6.1X in our experiments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Prior Work is Slow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151732" y="3541100"/>
            <a:ext cx="8603910" cy="356700"/>
            <a:chOff x="151725" y="4760300"/>
            <a:chExt cx="7017299" cy="356700"/>
          </a:xfrm>
        </p:grpSpPr>
        <p:cxnSp>
          <p:nvCxnSpPr>
            <p:cNvPr id="292" name="Shape 292"/>
            <p:cNvCxnSpPr/>
            <p:nvPr/>
          </p:nvCxnSpPr>
          <p:spPr>
            <a:xfrm>
              <a:off x="151725" y="4802125"/>
              <a:ext cx="7017299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3" name="Shape 293"/>
            <p:cNvSpPr txBox="1"/>
            <p:nvPr/>
          </p:nvSpPr>
          <p:spPr>
            <a:xfrm>
              <a:off x="173985" y="4760300"/>
              <a:ext cx="5804700" cy="3567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>
                  <a:solidFill>
                    <a:schemeClr val="dk1"/>
                  </a:solidFill>
                </a:rPr>
                <a:t>1. C. Flanagan et al. Velodrome: A Sound and Complete Dynamic Atomicity Checker for Multithreaded Programs. In PLDI, 2008. 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Precise tracking is expensive</a:t>
            </a:r>
          </a:p>
          <a:p>
            <a:pPr marL="914400" lvl="1" indent="-381000" rtl="0">
              <a:spcBef>
                <a:spcPts val="60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“</a:t>
            </a:r>
            <a:r>
              <a:rPr lang="en" b="1"/>
              <a:t>last transaction(s) to read/write</a:t>
            </a:r>
            <a:r>
              <a:rPr lang="en"/>
              <a:t>” for every field</a:t>
            </a:r>
          </a:p>
          <a:p>
            <a:pPr marL="914400" lvl="1" indent="-381000">
              <a:spcBef>
                <a:spcPts val="60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Need </a:t>
            </a:r>
            <a:r>
              <a:rPr lang="en" b="1"/>
              <a:t>atomic updates</a:t>
            </a:r>
            <a:r>
              <a:rPr lang="en"/>
              <a:t> in instrumentation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468999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/>
              <a:t>High Overheads of Prior Work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921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Instrumentation Approach</a:t>
            </a:r>
          </a:p>
        </p:txBody>
      </p:sp>
      <p:sp>
        <p:nvSpPr>
          <p:cNvPr id="305" name="Shape 305"/>
          <p:cNvSpPr/>
          <p:nvPr/>
        </p:nvSpPr>
        <p:spPr>
          <a:xfrm>
            <a:off x="564225" y="2187375"/>
            <a:ext cx="1986000" cy="548999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Program access</a:t>
            </a:r>
          </a:p>
        </p:txBody>
      </p:sp>
      <p:sp>
        <p:nvSpPr>
          <p:cNvPr id="306" name="Shape 306"/>
          <p:cNvSpPr/>
          <p:nvPr/>
        </p:nvSpPr>
        <p:spPr>
          <a:xfrm>
            <a:off x="3282425" y="2315500"/>
            <a:ext cx="951899" cy="38429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610250" y="3073475"/>
            <a:ext cx="2178300" cy="384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Program access</a:t>
            </a:r>
          </a:p>
        </p:txBody>
      </p:sp>
      <p:cxnSp>
        <p:nvCxnSpPr>
          <p:cNvPr id="308" name="Shape 308"/>
          <p:cNvCxnSpPr>
            <a:endCxn id="307" idx="0"/>
          </p:cNvCxnSpPr>
          <p:nvPr/>
        </p:nvCxnSpPr>
        <p:spPr>
          <a:xfrm>
            <a:off x="6699400" y="2745574"/>
            <a:ext cx="0" cy="327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309" name="Shape 309"/>
          <p:cNvGrpSpPr/>
          <p:nvPr/>
        </p:nvGrpSpPr>
        <p:grpSpPr>
          <a:xfrm>
            <a:off x="5527900" y="1407074"/>
            <a:ext cx="2343006" cy="1196963"/>
            <a:chOff x="5527900" y="1407074"/>
            <a:chExt cx="2343006" cy="1196963"/>
          </a:xfrm>
        </p:grpSpPr>
        <p:sp>
          <p:nvSpPr>
            <p:cNvPr id="310" name="Shape 310"/>
            <p:cNvSpPr/>
            <p:nvPr/>
          </p:nvSpPr>
          <p:spPr>
            <a:xfrm>
              <a:off x="5527900" y="1407074"/>
              <a:ext cx="2343006" cy="1196963"/>
            </a:xfrm>
            <a:prstGeom prst="irregularSeal1">
              <a:avLst/>
            </a:prstGeom>
            <a:solidFill>
              <a:srgbClr val="CFE2F3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11" name="Shape 311"/>
            <p:cNvGrpSpPr/>
            <p:nvPr/>
          </p:nvGrpSpPr>
          <p:grpSpPr>
            <a:xfrm>
              <a:off x="6203850" y="1906575"/>
              <a:ext cx="908524" cy="196199"/>
              <a:chOff x="907675" y="3642525"/>
              <a:chExt cx="908524" cy="196199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1261975" y="3642525"/>
                <a:ext cx="219899" cy="196199"/>
              </a:xfrm>
              <a:prstGeom prst="ellipse">
                <a:avLst/>
              </a:prstGeom>
              <a:solidFill>
                <a:srgbClr val="FCE5CD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1596300" y="3642525"/>
                <a:ext cx="219899" cy="196199"/>
              </a:xfrm>
              <a:prstGeom prst="ellipse">
                <a:avLst/>
              </a:prstGeom>
              <a:solidFill>
                <a:srgbClr val="C27BA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907675" y="3642525"/>
                <a:ext cx="219899" cy="196199"/>
              </a:xfrm>
              <a:prstGeom prst="ellipse">
                <a:avLst/>
              </a:prstGeom>
              <a:solidFill>
                <a:srgbClr val="E69138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15" name="Shape 315"/>
          <p:cNvSpPr txBox="1"/>
          <p:nvPr/>
        </p:nvSpPr>
        <p:spPr>
          <a:xfrm>
            <a:off x="334025" y="455107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Uninstrumented program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676050" y="46177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Instrumented program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32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Precise Tracking is Expensive!</a:t>
            </a:r>
          </a:p>
        </p:txBody>
      </p:sp>
      <p:sp>
        <p:nvSpPr>
          <p:cNvPr id="322" name="Shape 322"/>
          <p:cNvSpPr/>
          <p:nvPr/>
        </p:nvSpPr>
        <p:spPr>
          <a:xfrm>
            <a:off x="564225" y="2187375"/>
            <a:ext cx="1986000" cy="548999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Program access</a:t>
            </a:r>
          </a:p>
        </p:txBody>
      </p:sp>
      <p:sp>
        <p:nvSpPr>
          <p:cNvPr id="323" name="Shape 323"/>
          <p:cNvSpPr/>
          <p:nvPr/>
        </p:nvSpPr>
        <p:spPr>
          <a:xfrm>
            <a:off x="3282425" y="2315500"/>
            <a:ext cx="951899" cy="38429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610250" y="2742175"/>
            <a:ext cx="2178300" cy="384299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Update metadata </a:t>
            </a:r>
          </a:p>
        </p:txBody>
      </p:sp>
      <p:sp>
        <p:nvSpPr>
          <p:cNvPr id="325" name="Shape 325"/>
          <p:cNvSpPr/>
          <p:nvPr/>
        </p:nvSpPr>
        <p:spPr>
          <a:xfrm>
            <a:off x="5610250" y="3454475"/>
            <a:ext cx="2178300" cy="384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Program access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5527900" y="2016275"/>
            <a:ext cx="2343000" cy="384299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Analysis-specific work</a:t>
            </a:r>
          </a:p>
        </p:txBody>
      </p:sp>
      <p:cxnSp>
        <p:nvCxnSpPr>
          <p:cNvPr id="327" name="Shape 327"/>
          <p:cNvCxnSpPr>
            <a:stCxn id="326" idx="2"/>
            <a:endCxn id="324" idx="0"/>
          </p:cNvCxnSpPr>
          <p:nvPr/>
        </p:nvCxnSpPr>
        <p:spPr>
          <a:xfrm>
            <a:off x="6699400" y="2400574"/>
            <a:ext cx="0" cy="34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8" name="Shape 328"/>
          <p:cNvCxnSpPr>
            <a:stCxn id="324" idx="2"/>
            <a:endCxn id="325" idx="0"/>
          </p:cNvCxnSpPr>
          <p:nvPr/>
        </p:nvCxnSpPr>
        <p:spPr>
          <a:xfrm>
            <a:off x="6699400" y="3126474"/>
            <a:ext cx="0" cy="32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9" name="Shape 329"/>
          <p:cNvSpPr txBox="1"/>
          <p:nvPr/>
        </p:nvSpPr>
        <p:spPr>
          <a:xfrm>
            <a:off x="334025" y="455107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Uninstrumented program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5676050" y="46177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Instrumented program</a:t>
            </a:r>
          </a:p>
        </p:txBody>
      </p:sp>
      <p:sp>
        <p:nvSpPr>
          <p:cNvPr id="331" name="Shape 331"/>
          <p:cNvSpPr/>
          <p:nvPr/>
        </p:nvSpPr>
        <p:spPr>
          <a:xfrm>
            <a:off x="2248325" y="1200225"/>
            <a:ext cx="2250899" cy="751800"/>
          </a:xfrm>
          <a:prstGeom prst="wedgeEllipseCallout">
            <a:avLst>
              <a:gd name="adj1" fmla="val 94232"/>
              <a:gd name="adj2" fmla="val 78555"/>
            </a:avLst>
          </a:prstGeom>
          <a:solidFill>
            <a:srgbClr val="D0E0E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Precise tracking of dependences</a:t>
            </a:r>
          </a:p>
        </p:txBody>
      </p:sp>
      <p:sp>
        <p:nvSpPr>
          <p:cNvPr id="332" name="Shape 332"/>
          <p:cNvSpPr/>
          <p:nvPr/>
        </p:nvSpPr>
        <p:spPr>
          <a:xfrm>
            <a:off x="1873925" y="3126475"/>
            <a:ext cx="2625300" cy="1167899"/>
          </a:xfrm>
          <a:prstGeom prst="wedgeEllipseCallout">
            <a:avLst>
              <a:gd name="adj1" fmla="val 89783"/>
              <a:gd name="adj2" fmla="val -64488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Can lead to remote cache misses for mostly read-only variables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3225"/>
            <a:ext cx="84249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Synchronized Updates are Expensive!</a:t>
            </a:r>
          </a:p>
        </p:txBody>
      </p:sp>
      <p:sp>
        <p:nvSpPr>
          <p:cNvPr id="338" name="Shape 338"/>
          <p:cNvSpPr/>
          <p:nvPr/>
        </p:nvSpPr>
        <p:spPr>
          <a:xfrm>
            <a:off x="5527900" y="1278325"/>
            <a:ext cx="2343000" cy="384299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Lock metadata access</a:t>
            </a:r>
          </a:p>
        </p:txBody>
      </p:sp>
      <p:sp>
        <p:nvSpPr>
          <p:cNvPr id="339" name="Shape 339"/>
          <p:cNvSpPr/>
          <p:nvPr/>
        </p:nvSpPr>
        <p:spPr>
          <a:xfrm>
            <a:off x="564225" y="2187375"/>
            <a:ext cx="1986000" cy="548999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Program access</a:t>
            </a:r>
          </a:p>
        </p:txBody>
      </p:sp>
      <p:sp>
        <p:nvSpPr>
          <p:cNvPr id="340" name="Shape 340"/>
          <p:cNvSpPr/>
          <p:nvPr/>
        </p:nvSpPr>
        <p:spPr>
          <a:xfrm>
            <a:off x="3282425" y="2315500"/>
            <a:ext cx="951899" cy="38429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5502700" y="4166775"/>
            <a:ext cx="2393400" cy="384299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Unlock metadata access</a:t>
            </a:r>
          </a:p>
        </p:txBody>
      </p:sp>
      <p:sp>
        <p:nvSpPr>
          <p:cNvPr id="342" name="Shape 342"/>
          <p:cNvSpPr/>
          <p:nvPr/>
        </p:nvSpPr>
        <p:spPr>
          <a:xfrm>
            <a:off x="5610250" y="3454475"/>
            <a:ext cx="2178300" cy="384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Program access</a:t>
            </a:r>
          </a:p>
        </p:txBody>
      </p:sp>
      <p:cxnSp>
        <p:nvCxnSpPr>
          <p:cNvPr id="343" name="Shape 343"/>
          <p:cNvCxnSpPr>
            <a:stCxn id="338" idx="2"/>
            <a:endCxn id="344" idx="0"/>
          </p:cNvCxnSpPr>
          <p:nvPr/>
        </p:nvCxnSpPr>
        <p:spPr>
          <a:xfrm>
            <a:off x="6699400" y="1662624"/>
            <a:ext cx="0" cy="353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5" name="Shape 345"/>
          <p:cNvCxnSpPr>
            <a:stCxn id="346" idx="2"/>
            <a:endCxn id="342" idx="0"/>
          </p:cNvCxnSpPr>
          <p:nvPr/>
        </p:nvCxnSpPr>
        <p:spPr>
          <a:xfrm>
            <a:off x="6699400" y="3126574"/>
            <a:ext cx="0" cy="327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7" name="Shape 347"/>
          <p:cNvCxnSpPr>
            <a:stCxn id="342" idx="2"/>
            <a:endCxn id="341" idx="0"/>
          </p:cNvCxnSpPr>
          <p:nvPr/>
        </p:nvCxnSpPr>
        <p:spPr>
          <a:xfrm flipH="1">
            <a:off x="6699400" y="3838774"/>
            <a:ext cx="0" cy="32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8" name="Shape 348"/>
          <p:cNvSpPr/>
          <p:nvPr/>
        </p:nvSpPr>
        <p:spPr>
          <a:xfrm>
            <a:off x="5527900" y="1864274"/>
            <a:ext cx="2343006" cy="1196963"/>
          </a:xfrm>
          <a:prstGeom prst="irregularSeal1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49" name="Shape 349"/>
          <p:cNvGrpSpPr/>
          <p:nvPr/>
        </p:nvGrpSpPr>
        <p:grpSpPr>
          <a:xfrm>
            <a:off x="6203850" y="2363775"/>
            <a:ext cx="908524" cy="196199"/>
            <a:chOff x="907675" y="3642525"/>
            <a:chExt cx="908524" cy="196199"/>
          </a:xfrm>
        </p:grpSpPr>
        <p:sp>
          <p:nvSpPr>
            <p:cNvPr id="350" name="Shape 350"/>
            <p:cNvSpPr/>
            <p:nvPr/>
          </p:nvSpPr>
          <p:spPr>
            <a:xfrm>
              <a:off x="1261975" y="3642525"/>
              <a:ext cx="219899" cy="196199"/>
            </a:xfrm>
            <a:prstGeom prst="ellipse">
              <a:avLst/>
            </a:prstGeom>
            <a:solidFill>
              <a:srgbClr val="FCE5CD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596300" y="3642525"/>
              <a:ext cx="219899" cy="196199"/>
            </a:xfrm>
            <a:prstGeom prst="ellipse">
              <a:avLst/>
            </a:prstGeom>
            <a:solidFill>
              <a:srgbClr val="C27BA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907675" y="3642525"/>
              <a:ext cx="219899" cy="196199"/>
            </a:xfrm>
            <a:prstGeom prst="ellipse">
              <a:avLst/>
            </a:prstGeom>
            <a:solidFill>
              <a:srgbClr val="E6913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3" name="Shape 353"/>
          <p:cNvSpPr txBox="1"/>
          <p:nvPr/>
        </p:nvSpPr>
        <p:spPr>
          <a:xfrm>
            <a:off x="334025" y="455107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Uninstrumented program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676050" y="46177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Instrumented program</a:t>
            </a:r>
          </a:p>
        </p:txBody>
      </p:sp>
      <p:sp>
        <p:nvSpPr>
          <p:cNvPr id="355" name="Shape 355"/>
          <p:cNvSpPr/>
          <p:nvPr/>
        </p:nvSpPr>
        <p:spPr>
          <a:xfrm>
            <a:off x="8127400" y="1278325"/>
            <a:ext cx="468300" cy="3272699"/>
          </a:xfrm>
          <a:prstGeom prst="rightBrace">
            <a:avLst>
              <a:gd name="adj1" fmla="val 8333"/>
              <a:gd name="adj2" fmla="val 4998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/>
          <p:nvPr/>
        </p:nvSpPr>
        <p:spPr>
          <a:xfrm rot="-5400000">
            <a:off x="8259549" y="2577449"/>
            <a:ext cx="977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atomic</a:t>
            </a:r>
          </a:p>
        </p:txBody>
      </p:sp>
      <p:sp>
        <p:nvSpPr>
          <p:cNvPr id="357" name="Shape 357"/>
          <p:cNvSpPr/>
          <p:nvPr/>
        </p:nvSpPr>
        <p:spPr>
          <a:xfrm rot="10800000">
            <a:off x="4830399" y="1278325"/>
            <a:ext cx="468300" cy="3272699"/>
          </a:xfrm>
          <a:prstGeom prst="rightBrace">
            <a:avLst>
              <a:gd name="adj1" fmla="val 8333"/>
              <a:gd name="adj2" fmla="val 4998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 txBox="1"/>
          <p:nvPr/>
        </p:nvSpPr>
        <p:spPr>
          <a:xfrm rot="-5400000">
            <a:off x="4196212" y="2686074"/>
            <a:ext cx="977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atomic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Impact of Concurrency Bugs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5074" y="1421025"/>
            <a:ext cx="4183705" cy="2771699"/>
          </a:xfrm>
          <a:prstGeom prst="rect">
            <a:avLst/>
          </a:prstGeom>
          <a:noFill/>
          <a:ln w="381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4" name="Shape 1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87396" y="1421025"/>
            <a:ext cx="4227999" cy="2771700"/>
          </a:xfrm>
          <a:prstGeom prst="rect">
            <a:avLst/>
          </a:prstGeom>
          <a:noFill/>
          <a:ln w="38100" cap="flat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57200" y="3225"/>
            <a:ext cx="84249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Synchronized Updates are Expensive!</a:t>
            </a:r>
          </a:p>
        </p:txBody>
      </p:sp>
      <p:sp>
        <p:nvSpPr>
          <p:cNvPr id="364" name="Shape 364"/>
          <p:cNvSpPr/>
          <p:nvPr/>
        </p:nvSpPr>
        <p:spPr>
          <a:xfrm>
            <a:off x="5527900" y="1278325"/>
            <a:ext cx="2343000" cy="384299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Lock metadata access</a:t>
            </a:r>
          </a:p>
        </p:txBody>
      </p:sp>
      <p:sp>
        <p:nvSpPr>
          <p:cNvPr id="365" name="Shape 365"/>
          <p:cNvSpPr/>
          <p:nvPr/>
        </p:nvSpPr>
        <p:spPr>
          <a:xfrm>
            <a:off x="564225" y="2187375"/>
            <a:ext cx="1986000" cy="548999"/>
          </a:xfrm>
          <a:prstGeom prst="snip1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Program access</a:t>
            </a:r>
          </a:p>
        </p:txBody>
      </p:sp>
      <p:sp>
        <p:nvSpPr>
          <p:cNvPr id="366" name="Shape 366"/>
          <p:cNvSpPr/>
          <p:nvPr/>
        </p:nvSpPr>
        <p:spPr>
          <a:xfrm>
            <a:off x="3282425" y="2315500"/>
            <a:ext cx="951899" cy="38429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502700" y="4166775"/>
            <a:ext cx="2393400" cy="384299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Unlock metadata access</a:t>
            </a:r>
          </a:p>
        </p:txBody>
      </p:sp>
      <p:sp>
        <p:nvSpPr>
          <p:cNvPr id="368" name="Shape 368"/>
          <p:cNvSpPr/>
          <p:nvPr/>
        </p:nvSpPr>
        <p:spPr>
          <a:xfrm>
            <a:off x="5610250" y="3454475"/>
            <a:ext cx="2178300" cy="384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Program access</a:t>
            </a:r>
          </a:p>
        </p:txBody>
      </p:sp>
      <p:cxnSp>
        <p:nvCxnSpPr>
          <p:cNvPr id="369" name="Shape 369"/>
          <p:cNvCxnSpPr>
            <a:stCxn id="364" idx="2"/>
            <a:endCxn id="370" idx="0"/>
          </p:cNvCxnSpPr>
          <p:nvPr/>
        </p:nvCxnSpPr>
        <p:spPr>
          <a:xfrm>
            <a:off x="6699400" y="1662624"/>
            <a:ext cx="0" cy="353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1" name="Shape 371"/>
          <p:cNvCxnSpPr>
            <a:stCxn id="372" idx="2"/>
            <a:endCxn id="368" idx="0"/>
          </p:cNvCxnSpPr>
          <p:nvPr/>
        </p:nvCxnSpPr>
        <p:spPr>
          <a:xfrm>
            <a:off x="6699400" y="3126574"/>
            <a:ext cx="0" cy="327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3" name="Shape 373"/>
          <p:cNvCxnSpPr>
            <a:stCxn id="368" idx="2"/>
            <a:endCxn id="367" idx="0"/>
          </p:cNvCxnSpPr>
          <p:nvPr/>
        </p:nvCxnSpPr>
        <p:spPr>
          <a:xfrm flipH="1">
            <a:off x="6699400" y="3838774"/>
            <a:ext cx="0" cy="32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4" name="Shape 374"/>
          <p:cNvSpPr/>
          <p:nvPr/>
        </p:nvSpPr>
        <p:spPr>
          <a:xfrm>
            <a:off x="5527900" y="1864274"/>
            <a:ext cx="2343006" cy="1196963"/>
          </a:xfrm>
          <a:prstGeom prst="irregularSeal1">
            <a:avLst/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75" name="Shape 375"/>
          <p:cNvGrpSpPr/>
          <p:nvPr/>
        </p:nvGrpSpPr>
        <p:grpSpPr>
          <a:xfrm>
            <a:off x="6203850" y="2363775"/>
            <a:ext cx="908524" cy="196199"/>
            <a:chOff x="907675" y="3642525"/>
            <a:chExt cx="908524" cy="196199"/>
          </a:xfrm>
        </p:grpSpPr>
        <p:sp>
          <p:nvSpPr>
            <p:cNvPr id="376" name="Shape 376"/>
            <p:cNvSpPr/>
            <p:nvPr/>
          </p:nvSpPr>
          <p:spPr>
            <a:xfrm>
              <a:off x="1261975" y="3642525"/>
              <a:ext cx="219899" cy="196199"/>
            </a:xfrm>
            <a:prstGeom prst="ellipse">
              <a:avLst/>
            </a:prstGeom>
            <a:solidFill>
              <a:srgbClr val="FCE5CD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596300" y="3642525"/>
              <a:ext cx="219899" cy="196199"/>
            </a:xfrm>
            <a:prstGeom prst="ellipse">
              <a:avLst/>
            </a:prstGeom>
            <a:solidFill>
              <a:srgbClr val="C27BA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07675" y="3642525"/>
              <a:ext cx="219899" cy="196199"/>
            </a:xfrm>
            <a:prstGeom prst="ellipse">
              <a:avLst/>
            </a:prstGeom>
            <a:solidFill>
              <a:srgbClr val="E6913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9" name="Shape 379"/>
          <p:cNvSpPr txBox="1"/>
          <p:nvPr/>
        </p:nvSpPr>
        <p:spPr>
          <a:xfrm>
            <a:off x="334025" y="455107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Uninstrumented program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5676050" y="46177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Instrumented program</a:t>
            </a:r>
          </a:p>
        </p:txBody>
      </p:sp>
      <p:sp>
        <p:nvSpPr>
          <p:cNvPr id="381" name="Shape 381"/>
          <p:cNvSpPr/>
          <p:nvPr/>
        </p:nvSpPr>
        <p:spPr>
          <a:xfrm>
            <a:off x="8127400" y="1278325"/>
            <a:ext cx="468300" cy="3272699"/>
          </a:xfrm>
          <a:prstGeom prst="rightBrace">
            <a:avLst>
              <a:gd name="adj1" fmla="val 8333"/>
              <a:gd name="adj2" fmla="val 4998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/>
          <p:nvPr/>
        </p:nvSpPr>
        <p:spPr>
          <a:xfrm rot="-5400000">
            <a:off x="8259549" y="2577449"/>
            <a:ext cx="977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atomic</a:t>
            </a:r>
          </a:p>
        </p:txBody>
      </p:sp>
      <p:sp>
        <p:nvSpPr>
          <p:cNvPr id="383" name="Shape 383"/>
          <p:cNvSpPr/>
          <p:nvPr/>
        </p:nvSpPr>
        <p:spPr>
          <a:xfrm rot="10800000">
            <a:off x="4830399" y="1278325"/>
            <a:ext cx="468300" cy="3272699"/>
          </a:xfrm>
          <a:prstGeom prst="rightBrace">
            <a:avLst>
              <a:gd name="adj1" fmla="val 8333"/>
              <a:gd name="adj2" fmla="val 4998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1839000" y="1113625"/>
            <a:ext cx="2393400" cy="750600"/>
          </a:xfrm>
          <a:prstGeom prst="wedgeEllipseCallout">
            <a:avLst>
              <a:gd name="adj1" fmla="val 82857"/>
              <a:gd name="adj2" fmla="val 20364"/>
            </a:avLst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synchronization on every access</a:t>
            </a:r>
          </a:p>
        </p:txBody>
      </p:sp>
      <p:sp>
        <p:nvSpPr>
          <p:cNvPr id="385" name="Shape 385"/>
          <p:cNvSpPr/>
          <p:nvPr/>
        </p:nvSpPr>
        <p:spPr>
          <a:xfrm>
            <a:off x="2359300" y="3786875"/>
            <a:ext cx="2281799" cy="653999"/>
          </a:xfrm>
          <a:prstGeom prst="wedgeEllipseCallout">
            <a:avLst>
              <a:gd name="adj1" fmla="val 66553"/>
              <a:gd name="adj2" fmla="val 17619"/>
            </a:avLst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slows programs </a:t>
            </a:r>
          </a:p>
        </p:txBody>
      </p:sp>
      <p:sp>
        <p:nvSpPr>
          <p:cNvPr id="386" name="Shape 386"/>
          <p:cNvSpPr txBox="1"/>
          <p:nvPr/>
        </p:nvSpPr>
        <p:spPr>
          <a:xfrm rot="-5400000">
            <a:off x="4196212" y="2686074"/>
            <a:ext cx="977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atomic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51825" y="1152375"/>
            <a:ext cx="5279099" cy="105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DoubleChecker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Dynamic atomicity checker based on conflict serializability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Precise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Sound and unsound operation modes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Incurs 2-4 times lower overheads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Makes dynamic atomicity checking more practical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DoubleChecker’s Contributions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Insights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Avoid </a:t>
            </a:r>
            <a:r>
              <a:rPr lang="en" b="1">
                <a:solidFill>
                  <a:srgbClr val="CC0000"/>
                </a:solidFill>
              </a:rPr>
              <a:t>high costs</a:t>
            </a:r>
            <a:r>
              <a:rPr lang="en"/>
              <a:t> of precise tracking of dependences at every access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Common case: </a:t>
            </a:r>
            <a:r>
              <a:rPr lang="en">
                <a:solidFill>
                  <a:srgbClr val="38761D"/>
                </a:solidFill>
              </a:rPr>
              <a:t>no dependences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Most accesses are thread local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Tracks dependences </a:t>
            </a:r>
            <a:r>
              <a:rPr lang="en" b="1">
                <a:solidFill>
                  <a:srgbClr val="1155CC"/>
                </a:solidFill>
              </a:rPr>
              <a:t>imprecisely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b="1"/>
              <a:t>Soundly over-approximates</a:t>
            </a:r>
            <a:r>
              <a:rPr lang="en"/>
              <a:t> dependences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Recovers precision when required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Turns out to be a lot </a:t>
            </a:r>
            <a:r>
              <a:rPr lang="en" b="1">
                <a:solidFill>
                  <a:srgbClr val="38761D"/>
                </a:solidFill>
              </a:rPr>
              <a:t>cheaper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Insights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-152400" y="993825"/>
            <a:ext cx="6822599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>
                <a:solidFill>
                  <a:srgbClr val="1C4587"/>
                </a:solidFill>
              </a:rPr>
              <a:t>Staged Analysis	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838200" y="1983575"/>
            <a:ext cx="6300300" cy="132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Imprecise cycle detection (ICD)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Precise cycle detection (PCD)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Imprecise Cycle Detection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457200" y="1297775"/>
            <a:ext cx="8496299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b="1"/>
              <a:t>Processes every program access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Soundly overapproximates dependences, </a:t>
            </a:r>
            <a:r>
              <a:rPr lang="en" b="1"/>
              <a:t>is cheap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Could have false positives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Shape 422"/>
          <p:cNvGrpSpPr/>
          <p:nvPr/>
        </p:nvGrpSpPr>
        <p:grpSpPr>
          <a:xfrm>
            <a:off x="1229194" y="1319434"/>
            <a:ext cx="6494654" cy="939612"/>
            <a:chOff x="787450" y="481187"/>
            <a:chExt cx="7347725" cy="827925"/>
          </a:xfrm>
        </p:grpSpPr>
        <p:grpSp>
          <p:nvGrpSpPr>
            <p:cNvPr id="423" name="Shape 423"/>
            <p:cNvGrpSpPr/>
            <p:nvPr/>
          </p:nvGrpSpPr>
          <p:grpSpPr>
            <a:xfrm>
              <a:off x="787450" y="481187"/>
              <a:ext cx="7347725" cy="827925"/>
              <a:chOff x="254050" y="862187"/>
              <a:chExt cx="7347725" cy="827925"/>
            </a:xfrm>
          </p:grpSpPr>
          <p:cxnSp>
            <p:nvCxnSpPr>
              <p:cNvPr id="424" name="Shape 424"/>
              <p:cNvCxnSpPr>
                <a:stCxn id="425" idx="3"/>
                <a:endCxn id="426" idx="1"/>
              </p:cNvCxnSpPr>
              <p:nvPr/>
            </p:nvCxnSpPr>
            <p:spPr>
              <a:xfrm>
                <a:off x="1651150" y="1276149"/>
                <a:ext cx="1548649" cy="3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425" name="Shape 425"/>
              <p:cNvSpPr/>
              <p:nvPr/>
            </p:nvSpPr>
            <p:spPr>
              <a:xfrm>
                <a:off x="254050" y="929500"/>
                <a:ext cx="1397100" cy="693299"/>
              </a:xfrm>
              <a:prstGeom prst="roundRect">
                <a:avLst>
                  <a:gd name="adj" fmla="val 16667"/>
                </a:avLst>
              </a:prstGeom>
              <a:solidFill>
                <a:srgbClr val="B6D7A8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Program execution</a:t>
                </a: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3199800" y="929500"/>
                <a:ext cx="1717901" cy="693306"/>
              </a:xfrm>
              <a:prstGeom prst="flowChartTerminator">
                <a:avLst/>
              </a:prstGeom>
              <a:solidFill>
                <a:srgbClr val="FFF2CC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000"/>
                  <a:t>ICD</a:t>
                </a:r>
              </a:p>
            </p:txBody>
          </p:sp>
          <p:sp>
            <p:nvSpPr>
              <p:cNvPr id="427" name="Shape 427"/>
              <p:cNvSpPr txBox="1"/>
              <p:nvPr/>
            </p:nvSpPr>
            <p:spPr>
              <a:xfrm>
                <a:off x="1558025" y="971350"/>
                <a:ext cx="1624799" cy="457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atomicity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specifications</a:t>
                </a:r>
              </a:p>
            </p:txBody>
          </p:sp>
          <p:cxnSp>
            <p:nvCxnSpPr>
              <p:cNvPr id="428" name="Shape 428"/>
              <p:cNvCxnSpPr>
                <a:stCxn id="426" idx="3"/>
              </p:cNvCxnSpPr>
              <p:nvPr/>
            </p:nvCxnSpPr>
            <p:spPr>
              <a:xfrm>
                <a:off x="4917701" y="1276153"/>
                <a:ext cx="1053900" cy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429" name="Shape 429"/>
              <p:cNvSpPr/>
              <p:nvPr/>
            </p:nvSpPr>
            <p:spPr>
              <a:xfrm>
                <a:off x="5976975" y="862187"/>
                <a:ext cx="1624800" cy="827925"/>
              </a:xfrm>
              <a:prstGeom prst="flowChartInternalStorage">
                <a:avLst/>
              </a:prstGeom>
              <a:solidFill>
                <a:srgbClr val="F4CCCC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Imprecise cycles</a:t>
                </a:r>
              </a:p>
            </p:txBody>
          </p:sp>
        </p:grpSp>
        <p:sp>
          <p:nvSpPr>
            <p:cNvPr id="430" name="Shape 430"/>
            <p:cNvSpPr txBox="1"/>
            <p:nvPr/>
          </p:nvSpPr>
          <p:spPr>
            <a:xfrm>
              <a:off x="5543141" y="590350"/>
              <a:ext cx="1471799" cy="519299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sound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tracking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Precise Cycle Detection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457200" y="1297775"/>
            <a:ext cx="8496299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b="1"/>
              <a:t>Processes a subset of program accesses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Performs precise analysis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 false positives</a:t>
            </a:r>
          </a:p>
        </p:txBody>
      </p:sp>
      <p:grpSp>
        <p:nvGrpSpPr>
          <p:cNvPr id="437" name="Shape 437"/>
          <p:cNvGrpSpPr/>
          <p:nvPr/>
        </p:nvGrpSpPr>
        <p:grpSpPr>
          <a:xfrm>
            <a:off x="1017018" y="1303798"/>
            <a:ext cx="7110471" cy="906396"/>
            <a:chOff x="864625" y="465600"/>
            <a:chExt cx="7178668" cy="980312"/>
          </a:xfrm>
        </p:grpSpPr>
        <p:sp>
          <p:nvSpPr>
            <p:cNvPr id="438" name="Shape 438"/>
            <p:cNvSpPr/>
            <p:nvPr/>
          </p:nvSpPr>
          <p:spPr>
            <a:xfrm>
              <a:off x="3781450" y="685312"/>
              <a:ext cx="1717901" cy="693306"/>
            </a:xfrm>
            <a:prstGeom prst="flowChartTerminator">
              <a:avLst/>
            </a:prstGeom>
            <a:solidFill>
              <a:srgbClr val="FFF2C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/>
                <a:t>PCD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6722400" y="652249"/>
              <a:ext cx="1320893" cy="759455"/>
            </a:xfrm>
            <a:prstGeom prst="flowChartDocumen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Precise violations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864625" y="617987"/>
              <a:ext cx="1624800" cy="827925"/>
            </a:xfrm>
            <a:prstGeom prst="flowChartInternalStorage">
              <a:avLst/>
            </a:prstGeom>
            <a:solidFill>
              <a:srgbClr val="F4CCC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Imprecise cycles</a:t>
              </a:r>
            </a:p>
          </p:txBody>
        </p:sp>
        <p:cxnSp>
          <p:nvCxnSpPr>
            <p:cNvPr id="441" name="Shape 441"/>
            <p:cNvCxnSpPr>
              <a:stCxn id="440" idx="3"/>
              <a:endCxn id="438" idx="1"/>
            </p:cNvCxnSpPr>
            <p:nvPr/>
          </p:nvCxnSpPr>
          <p:spPr>
            <a:xfrm>
              <a:off x="2489425" y="1031950"/>
              <a:ext cx="1292025" cy="15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42" name="Shape 442"/>
            <p:cNvCxnSpPr>
              <a:stCxn id="438" idx="3"/>
              <a:endCxn id="439" idx="1"/>
            </p:cNvCxnSpPr>
            <p:nvPr/>
          </p:nvCxnSpPr>
          <p:spPr>
            <a:xfrm>
              <a:off x="5499351" y="1031965"/>
              <a:ext cx="1223048" cy="1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43" name="Shape 443"/>
            <p:cNvSpPr txBox="1"/>
            <p:nvPr/>
          </p:nvSpPr>
          <p:spPr>
            <a:xfrm>
              <a:off x="2585694" y="982750"/>
              <a:ext cx="1842299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access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information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2568775" y="465600"/>
              <a:ext cx="1842299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static program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locations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243975" y="4246575"/>
            <a:ext cx="86187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Staged Analyses: ICD and PCD</a:t>
            </a:r>
          </a:p>
        </p:txBody>
      </p:sp>
      <p:grpSp>
        <p:nvGrpSpPr>
          <p:cNvPr id="450" name="Shape 450"/>
          <p:cNvGrpSpPr/>
          <p:nvPr/>
        </p:nvGrpSpPr>
        <p:grpSpPr>
          <a:xfrm>
            <a:off x="787450" y="481187"/>
            <a:ext cx="7347725" cy="827925"/>
            <a:chOff x="254050" y="862187"/>
            <a:chExt cx="7347725" cy="827925"/>
          </a:xfrm>
        </p:grpSpPr>
        <p:cxnSp>
          <p:nvCxnSpPr>
            <p:cNvPr id="451" name="Shape 451"/>
            <p:cNvCxnSpPr>
              <a:stCxn id="452" idx="3"/>
              <a:endCxn id="453" idx="1"/>
            </p:cNvCxnSpPr>
            <p:nvPr/>
          </p:nvCxnSpPr>
          <p:spPr>
            <a:xfrm>
              <a:off x="1651150" y="1276149"/>
              <a:ext cx="1548649" cy="3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52" name="Shape 452"/>
            <p:cNvSpPr/>
            <p:nvPr/>
          </p:nvSpPr>
          <p:spPr>
            <a:xfrm>
              <a:off x="254050" y="929500"/>
              <a:ext cx="1397100" cy="693299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/>
                <a:t>Program execution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3199800" y="929500"/>
              <a:ext cx="1717901" cy="693306"/>
            </a:xfrm>
            <a:prstGeom prst="flowChartTerminator">
              <a:avLst/>
            </a:prstGeom>
            <a:solidFill>
              <a:srgbClr val="FFF2C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/>
                <a:t>ICD</a:t>
              </a:r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1558025" y="971350"/>
              <a:ext cx="1624799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atomicity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specifications</a:t>
              </a:r>
            </a:p>
          </p:txBody>
        </p:sp>
        <p:cxnSp>
          <p:nvCxnSpPr>
            <p:cNvPr id="455" name="Shape 455"/>
            <p:cNvCxnSpPr>
              <a:stCxn id="453" idx="3"/>
            </p:cNvCxnSpPr>
            <p:nvPr/>
          </p:nvCxnSpPr>
          <p:spPr>
            <a:xfrm rot="10800000" flipH="1">
              <a:off x="4917701" y="1276139"/>
              <a:ext cx="1053823" cy="1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56" name="Shape 456"/>
            <p:cNvSpPr/>
            <p:nvPr/>
          </p:nvSpPr>
          <p:spPr>
            <a:xfrm>
              <a:off x="5976975" y="862187"/>
              <a:ext cx="1624800" cy="827925"/>
            </a:xfrm>
            <a:prstGeom prst="flowChartInternalStorage">
              <a:avLst/>
            </a:prstGeom>
            <a:solidFill>
              <a:srgbClr val="F4CCC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800"/>
                <a:t>Imprecise cycles</a:t>
              </a:r>
            </a:p>
          </p:txBody>
        </p:sp>
      </p:grpSp>
      <p:sp>
        <p:nvSpPr>
          <p:cNvPr id="457" name="Shape 457"/>
          <p:cNvSpPr/>
          <p:nvPr/>
        </p:nvSpPr>
        <p:spPr>
          <a:xfrm>
            <a:off x="3713050" y="2225100"/>
            <a:ext cx="1717901" cy="693306"/>
          </a:xfrm>
          <a:prstGeom prst="flowChartTerminator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PCD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5553150" y="590362"/>
            <a:ext cx="14717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sound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tracking</a:t>
            </a:r>
          </a:p>
        </p:txBody>
      </p:sp>
      <p:sp>
        <p:nvSpPr>
          <p:cNvPr id="459" name="Shape 459"/>
          <p:cNvSpPr/>
          <p:nvPr/>
        </p:nvSpPr>
        <p:spPr>
          <a:xfrm>
            <a:off x="787450" y="2189924"/>
            <a:ext cx="1320893" cy="759455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Precise violations</a:t>
            </a:r>
          </a:p>
        </p:txBody>
      </p:sp>
      <p:cxnSp>
        <p:nvCxnSpPr>
          <p:cNvPr id="460" name="Shape 460"/>
          <p:cNvCxnSpPr>
            <a:stCxn id="456" idx="2"/>
          </p:cNvCxnSpPr>
          <p:nvPr/>
        </p:nvCxnSpPr>
        <p:spPr>
          <a:xfrm flipH="1">
            <a:off x="7317375" y="1309112"/>
            <a:ext cx="5399" cy="125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1" name="Shape 461"/>
          <p:cNvCxnSpPr>
            <a:stCxn id="457" idx="3"/>
          </p:cNvCxnSpPr>
          <p:nvPr/>
        </p:nvCxnSpPr>
        <p:spPr>
          <a:xfrm rot="10800000" flipH="1">
            <a:off x="5430951" y="2567553"/>
            <a:ext cx="1902899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5786825" y="2506750"/>
            <a:ext cx="18422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information</a:t>
            </a:r>
          </a:p>
        </p:txBody>
      </p:sp>
      <p:cxnSp>
        <p:nvCxnSpPr>
          <p:cNvPr id="463" name="Shape 463"/>
          <p:cNvCxnSpPr>
            <a:stCxn id="457" idx="1"/>
            <a:endCxn id="459" idx="3"/>
          </p:cNvCxnSpPr>
          <p:nvPr/>
        </p:nvCxnSpPr>
        <p:spPr>
          <a:xfrm rot="10800000">
            <a:off x="2108344" y="2569652"/>
            <a:ext cx="1604705" cy="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4" name="Shape 464"/>
          <p:cNvSpPr txBox="1"/>
          <p:nvPr/>
        </p:nvSpPr>
        <p:spPr>
          <a:xfrm>
            <a:off x="5786825" y="2049550"/>
            <a:ext cx="18422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program locations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243975" y="4246575"/>
            <a:ext cx="86187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ICD is Sound</a:t>
            </a:r>
          </a:p>
        </p:txBody>
      </p:sp>
      <p:grpSp>
        <p:nvGrpSpPr>
          <p:cNvPr id="470" name="Shape 470"/>
          <p:cNvGrpSpPr/>
          <p:nvPr/>
        </p:nvGrpSpPr>
        <p:grpSpPr>
          <a:xfrm>
            <a:off x="787450" y="481187"/>
            <a:ext cx="7347725" cy="827925"/>
            <a:chOff x="254050" y="862187"/>
            <a:chExt cx="7347725" cy="827925"/>
          </a:xfrm>
        </p:grpSpPr>
        <p:cxnSp>
          <p:nvCxnSpPr>
            <p:cNvPr id="471" name="Shape 471"/>
            <p:cNvCxnSpPr>
              <a:stCxn id="472" idx="3"/>
              <a:endCxn id="473" idx="1"/>
            </p:cNvCxnSpPr>
            <p:nvPr/>
          </p:nvCxnSpPr>
          <p:spPr>
            <a:xfrm>
              <a:off x="1651150" y="1276149"/>
              <a:ext cx="1548649" cy="3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2" name="Shape 472"/>
            <p:cNvSpPr/>
            <p:nvPr/>
          </p:nvSpPr>
          <p:spPr>
            <a:xfrm>
              <a:off x="254050" y="929500"/>
              <a:ext cx="1397100" cy="693299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/>
                <a:t>Program execution</a:t>
              </a:r>
            </a:p>
          </p:txBody>
        </p:sp>
        <p:sp>
          <p:nvSpPr>
            <p:cNvPr id="473" name="Shape 473"/>
            <p:cNvSpPr/>
            <p:nvPr/>
          </p:nvSpPr>
          <p:spPr>
            <a:xfrm>
              <a:off x="3199800" y="929500"/>
              <a:ext cx="1717901" cy="693306"/>
            </a:xfrm>
            <a:prstGeom prst="flowChartTerminator">
              <a:avLst/>
            </a:prstGeom>
            <a:solidFill>
              <a:srgbClr val="FFF2C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/>
                <a:t>ICD</a:t>
              </a:r>
            </a:p>
          </p:txBody>
        </p:sp>
        <p:sp>
          <p:nvSpPr>
            <p:cNvPr id="474" name="Shape 474"/>
            <p:cNvSpPr txBox="1"/>
            <p:nvPr/>
          </p:nvSpPr>
          <p:spPr>
            <a:xfrm>
              <a:off x="1558025" y="971350"/>
              <a:ext cx="1624799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atomicity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specifications</a:t>
              </a:r>
            </a:p>
          </p:txBody>
        </p:sp>
        <p:cxnSp>
          <p:nvCxnSpPr>
            <p:cNvPr id="475" name="Shape 475"/>
            <p:cNvCxnSpPr>
              <a:stCxn id="473" idx="3"/>
            </p:cNvCxnSpPr>
            <p:nvPr/>
          </p:nvCxnSpPr>
          <p:spPr>
            <a:xfrm>
              <a:off x="4917701" y="1276153"/>
              <a:ext cx="10539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6" name="Shape 476"/>
            <p:cNvSpPr/>
            <p:nvPr/>
          </p:nvSpPr>
          <p:spPr>
            <a:xfrm>
              <a:off x="5976975" y="862187"/>
              <a:ext cx="1624800" cy="827925"/>
            </a:xfrm>
            <a:prstGeom prst="flowChartInternalStorage">
              <a:avLst/>
            </a:prstGeom>
            <a:solidFill>
              <a:srgbClr val="F4CCC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Imprecise cycles</a:t>
              </a:r>
            </a:p>
          </p:txBody>
        </p:sp>
      </p:grpSp>
      <p:sp>
        <p:nvSpPr>
          <p:cNvPr id="477" name="Shape 477"/>
          <p:cNvSpPr/>
          <p:nvPr/>
        </p:nvSpPr>
        <p:spPr>
          <a:xfrm>
            <a:off x="3713050" y="2225100"/>
            <a:ext cx="1717901" cy="693306"/>
          </a:xfrm>
          <a:prstGeom prst="flowChartTerminator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PCD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5553150" y="590362"/>
            <a:ext cx="14717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tracking</a:t>
            </a:r>
          </a:p>
        </p:txBody>
      </p:sp>
      <p:sp>
        <p:nvSpPr>
          <p:cNvPr id="479" name="Shape 479"/>
          <p:cNvSpPr/>
          <p:nvPr/>
        </p:nvSpPr>
        <p:spPr>
          <a:xfrm>
            <a:off x="787450" y="2189924"/>
            <a:ext cx="1320893" cy="759455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Precise violations</a:t>
            </a:r>
          </a:p>
        </p:txBody>
      </p:sp>
      <p:cxnSp>
        <p:nvCxnSpPr>
          <p:cNvPr id="480" name="Shape 480"/>
          <p:cNvCxnSpPr>
            <a:stCxn id="476" idx="2"/>
          </p:cNvCxnSpPr>
          <p:nvPr/>
        </p:nvCxnSpPr>
        <p:spPr>
          <a:xfrm flipH="1">
            <a:off x="7317375" y="1309112"/>
            <a:ext cx="5399" cy="125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1" name="Shape 481"/>
          <p:cNvCxnSpPr>
            <a:stCxn id="477" idx="3"/>
          </p:cNvCxnSpPr>
          <p:nvPr/>
        </p:nvCxnSpPr>
        <p:spPr>
          <a:xfrm rot="10800000" flipH="1">
            <a:off x="5430951" y="2567553"/>
            <a:ext cx="1902899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482" name="Shape 482"/>
          <p:cNvSpPr txBox="1"/>
          <p:nvPr/>
        </p:nvSpPr>
        <p:spPr>
          <a:xfrm>
            <a:off x="5786825" y="2506750"/>
            <a:ext cx="18422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information</a:t>
            </a:r>
          </a:p>
        </p:txBody>
      </p:sp>
      <p:cxnSp>
        <p:nvCxnSpPr>
          <p:cNvPr id="483" name="Shape 483"/>
          <p:cNvCxnSpPr>
            <a:stCxn id="477" idx="1"/>
            <a:endCxn id="479" idx="3"/>
          </p:cNvCxnSpPr>
          <p:nvPr/>
        </p:nvCxnSpPr>
        <p:spPr>
          <a:xfrm rot="10800000">
            <a:off x="2108344" y="2569652"/>
            <a:ext cx="1604705" cy="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4" name="Shape 484"/>
          <p:cNvSpPr/>
          <p:nvPr/>
        </p:nvSpPr>
        <p:spPr>
          <a:xfrm rot="-780034">
            <a:off x="7530617" y="1700094"/>
            <a:ext cx="1513596" cy="834048"/>
          </a:xfrm>
          <a:prstGeom prst="ellipse">
            <a:avLst/>
          </a:prstGeom>
          <a:solidFill>
            <a:srgbClr val="FCE5CD"/>
          </a:solidFill>
          <a:ln w="9525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true atomicity violations</a:t>
            </a:r>
          </a:p>
        </p:txBody>
      </p:sp>
      <p:sp>
        <p:nvSpPr>
          <p:cNvPr id="485" name="Shape 485"/>
          <p:cNvSpPr/>
          <p:nvPr/>
        </p:nvSpPr>
        <p:spPr>
          <a:xfrm>
            <a:off x="7530675" y="943375"/>
            <a:ext cx="541350" cy="303533"/>
          </a:xfrm>
          <a:prstGeom prst="irregularSeal2">
            <a:avLst/>
          </a:prstGeom>
          <a:solidFill>
            <a:srgbClr val="B6D7A8"/>
          </a:solidFill>
          <a:ln w="9525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86" name="Shape 486"/>
          <p:cNvCxnSpPr>
            <a:stCxn id="485" idx="2"/>
            <a:endCxn id="484" idx="0"/>
          </p:cNvCxnSpPr>
          <p:nvPr/>
        </p:nvCxnSpPr>
        <p:spPr>
          <a:xfrm>
            <a:off x="7821700" y="1208152"/>
            <a:ext cx="371964" cy="502617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487" name="Shape 487"/>
          <p:cNvSpPr txBox="1"/>
          <p:nvPr/>
        </p:nvSpPr>
        <p:spPr>
          <a:xfrm>
            <a:off x="5786825" y="2049550"/>
            <a:ext cx="18422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program locations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Impact of Concurrency Bugs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5074" y="1421025"/>
            <a:ext cx="4183705" cy="2771699"/>
          </a:xfrm>
          <a:prstGeom prst="rect">
            <a:avLst/>
          </a:prstGeom>
          <a:noFill/>
          <a:ln w="381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1" name="Shape 1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87396" y="1421025"/>
            <a:ext cx="4227999" cy="2771700"/>
          </a:xfrm>
          <a:prstGeom prst="rect">
            <a:avLst/>
          </a:prstGeom>
          <a:noFill/>
          <a:ln w="38100" cap="flat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2" name="Shape 122"/>
          <p:cNvSpPr txBox="1"/>
          <p:nvPr/>
        </p:nvSpPr>
        <p:spPr>
          <a:xfrm>
            <a:off x="1177625" y="2175150"/>
            <a:ext cx="6691800" cy="743100"/>
          </a:xfrm>
          <a:prstGeom prst="rect">
            <a:avLst/>
          </a:prstGeom>
          <a:solidFill>
            <a:srgbClr val="FFF2CC"/>
          </a:solidFill>
          <a:ln w="28575" cap="flat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3C78D8"/>
                </a:solidFill>
              </a:rPr>
              <a:t>Northeastern blackout, 2003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4270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Role of ICD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457200" y="12215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Most accesses in a program are thread-local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Uses </a:t>
            </a:r>
            <a:r>
              <a:rPr lang="en" b="1"/>
              <a:t>Octet</a:t>
            </a:r>
            <a:r>
              <a:rPr lang="en" baseline="30000"/>
              <a:t>1</a:t>
            </a:r>
            <a:r>
              <a:rPr lang="en"/>
              <a:t> for tracking cross-thread dependences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Acts as a dynamically sound transaction filter</a:t>
            </a:r>
          </a:p>
        </p:txBody>
      </p:sp>
      <p:grpSp>
        <p:nvGrpSpPr>
          <p:cNvPr id="494" name="Shape 494"/>
          <p:cNvGrpSpPr/>
          <p:nvPr/>
        </p:nvGrpSpPr>
        <p:grpSpPr>
          <a:xfrm>
            <a:off x="151716" y="4607900"/>
            <a:ext cx="8469240" cy="356700"/>
            <a:chOff x="151725" y="4607900"/>
            <a:chExt cx="7017350" cy="356700"/>
          </a:xfrm>
        </p:grpSpPr>
        <p:cxnSp>
          <p:nvCxnSpPr>
            <p:cNvPr id="495" name="Shape 495"/>
            <p:cNvCxnSpPr/>
            <p:nvPr/>
          </p:nvCxnSpPr>
          <p:spPr>
            <a:xfrm>
              <a:off x="151725" y="4649725"/>
              <a:ext cx="7017299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6" name="Shape 496"/>
            <p:cNvSpPr txBox="1"/>
            <p:nvPr/>
          </p:nvSpPr>
          <p:spPr>
            <a:xfrm>
              <a:off x="173975" y="4607900"/>
              <a:ext cx="6995100" cy="3567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200">
                  <a:solidFill>
                    <a:schemeClr val="dk1"/>
                  </a:solidFill>
                </a:rPr>
                <a:t>1. M. Bond et al. Octet: Capturing and Controlling Cross-Thread Dependences Efficiently. In OOPSLA, 2013. </a:t>
              </a:r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229194" y="1167034"/>
            <a:ext cx="6494654" cy="939612"/>
            <a:chOff x="787450" y="481187"/>
            <a:chExt cx="7347725" cy="827925"/>
          </a:xfrm>
        </p:grpSpPr>
        <p:grpSp>
          <p:nvGrpSpPr>
            <p:cNvPr id="498" name="Shape 498"/>
            <p:cNvGrpSpPr/>
            <p:nvPr/>
          </p:nvGrpSpPr>
          <p:grpSpPr>
            <a:xfrm>
              <a:off x="787450" y="481187"/>
              <a:ext cx="7347725" cy="827925"/>
              <a:chOff x="254050" y="862187"/>
              <a:chExt cx="7347725" cy="827925"/>
            </a:xfrm>
          </p:grpSpPr>
          <p:cxnSp>
            <p:nvCxnSpPr>
              <p:cNvPr id="499" name="Shape 499"/>
              <p:cNvCxnSpPr>
                <a:stCxn id="500" idx="3"/>
                <a:endCxn id="501" idx="1"/>
              </p:cNvCxnSpPr>
              <p:nvPr/>
            </p:nvCxnSpPr>
            <p:spPr>
              <a:xfrm>
                <a:off x="1651150" y="1276149"/>
                <a:ext cx="1548649" cy="3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500" name="Shape 500"/>
              <p:cNvSpPr/>
              <p:nvPr/>
            </p:nvSpPr>
            <p:spPr>
              <a:xfrm>
                <a:off x="254050" y="929500"/>
                <a:ext cx="1397100" cy="693299"/>
              </a:xfrm>
              <a:prstGeom prst="roundRect">
                <a:avLst>
                  <a:gd name="adj" fmla="val 16667"/>
                </a:avLst>
              </a:prstGeom>
              <a:solidFill>
                <a:srgbClr val="B6D7A8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Program execution</a:t>
                </a:r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3199800" y="929500"/>
                <a:ext cx="1717901" cy="693306"/>
              </a:xfrm>
              <a:prstGeom prst="flowChartTerminator">
                <a:avLst/>
              </a:prstGeom>
              <a:solidFill>
                <a:srgbClr val="FFF2CC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000"/>
                  <a:t>ICD</a:t>
                </a:r>
              </a:p>
            </p:txBody>
          </p:sp>
          <p:sp>
            <p:nvSpPr>
              <p:cNvPr id="502" name="Shape 502"/>
              <p:cNvSpPr txBox="1"/>
              <p:nvPr/>
            </p:nvSpPr>
            <p:spPr>
              <a:xfrm>
                <a:off x="1558025" y="971350"/>
                <a:ext cx="1624799" cy="457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atomicity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specifications</a:t>
                </a:r>
              </a:p>
            </p:txBody>
          </p:sp>
          <p:cxnSp>
            <p:nvCxnSpPr>
              <p:cNvPr id="503" name="Shape 503"/>
              <p:cNvCxnSpPr>
                <a:stCxn id="501" idx="3"/>
              </p:cNvCxnSpPr>
              <p:nvPr/>
            </p:nvCxnSpPr>
            <p:spPr>
              <a:xfrm>
                <a:off x="4917701" y="1276153"/>
                <a:ext cx="1053900" cy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504" name="Shape 504"/>
              <p:cNvSpPr/>
              <p:nvPr/>
            </p:nvSpPr>
            <p:spPr>
              <a:xfrm>
                <a:off x="5976975" y="862187"/>
                <a:ext cx="1624800" cy="827925"/>
              </a:xfrm>
              <a:prstGeom prst="flowChartInternalStorage">
                <a:avLst/>
              </a:prstGeom>
              <a:solidFill>
                <a:srgbClr val="F4CCCC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Imprecise cycles</a:t>
                </a:r>
              </a:p>
            </p:txBody>
          </p:sp>
        </p:grpSp>
        <p:sp>
          <p:nvSpPr>
            <p:cNvPr id="505" name="Shape 505"/>
            <p:cNvSpPr txBox="1"/>
            <p:nvPr/>
          </p:nvSpPr>
          <p:spPr>
            <a:xfrm>
              <a:off x="5543141" y="590350"/>
              <a:ext cx="1471799" cy="519299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sound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tracking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4270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Role of PCD</a:t>
            </a:r>
          </a:p>
        </p:txBody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Processes transactions involved in an ICD cycle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Performs precise serializability analysis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PCD has to do much less work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Program conforming to its atomicity specification will have very few cycles</a:t>
            </a:r>
          </a:p>
        </p:txBody>
      </p:sp>
      <p:grpSp>
        <p:nvGrpSpPr>
          <p:cNvPr id="512" name="Shape 512"/>
          <p:cNvGrpSpPr/>
          <p:nvPr/>
        </p:nvGrpSpPr>
        <p:grpSpPr>
          <a:xfrm>
            <a:off x="1017018" y="1227598"/>
            <a:ext cx="7110471" cy="906396"/>
            <a:chOff x="864625" y="465600"/>
            <a:chExt cx="7178668" cy="980312"/>
          </a:xfrm>
        </p:grpSpPr>
        <p:sp>
          <p:nvSpPr>
            <p:cNvPr id="513" name="Shape 513"/>
            <p:cNvSpPr/>
            <p:nvPr/>
          </p:nvSpPr>
          <p:spPr>
            <a:xfrm>
              <a:off x="3781450" y="685312"/>
              <a:ext cx="1717901" cy="693306"/>
            </a:xfrm>
            <a:prstGeom prst="flowChartTerminator">
              <a:avLst/>
            </a:prstGeom>
            <a:solidFill>
              <a:srgbClr val="FFF2C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/>
                <a:t>PCD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6722400" y="652249"/>
              <a:ext cx="1320893" cy="759455"/>
            </a:xfrm>
            <a:prstGeom prst="flowChartDocumen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Precise violation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864625" y="617987"/>
              <a:ext cx="1624800" cy="827925"/>
            </a:xfrm>
            <a:prstGeom prst="flowChartInternalStorage">
              <a:avLst/>
            </a:prstGeom>
            <a:solidFill>
              <a:srgbClr val="F4CCC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Imprecise cycles</a:t>
              </a:r>
            </a:p>
          </p:txBody>
        </p:sp>
        <p:cxnSp>
          <p:nvCxnSpPr>
            <p:cNvPr id="516" name="Shape 516"/>
            <p:cNvCxnSpPr>
              <a:stCxn id="515" idx="3"/>
              <a:endCxn id="513" idx="1"/>
            </p:cNvCxnSpPr>
            <p:nvPr/>
          </p:nvCxnSpPr>
          <p:spPr>
            <a:xfrm>
              <a:off x="2489425" y="1031950"/>
              <a:ext cx="1292025" cy="15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7" name="Shape 517"/>
            <p:cNvCxnSpPr>
              <a:stCxn id="513" idx="3"/>
              <a:endCxn id="514" idx="1"/>
            </p:cNvCxnSpPr>
            <p:nvPr/>
          </p:nvCxnSpPr>
          <p:spPr>
            <a:xfrm>
              <a:off x="5499351" y="1031965"/>
              <a:ext cx="1223048" cy="1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18" name="Shape 518"/>
            <p:cNvSpPr txBox="1"/>
            <p:nvPr/>
          </p:nvSpPr>
          <p:spPr>
            <a:xfrm>
              <a:off x="2662625" y="982750"/>
              <a:ext cx="1842299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access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information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2568775" y="465600"/>
              <a:ext cx="1842299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static program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locations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746700" y="1212575"/>
            <a:ext cx="7926300" cy="73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b="1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Different Modes of Operation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844650" y="2060150"/>
            <a:ext cx="5213099" cy="112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Single-run mode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Multi-run mode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</a:pPr>
            <a:r>
              <a:rPr lang="en" sz="4000" b="1">
                <a:solidFill>
                  <a:srgbClr val="FFFFFF"/>
                </a:solidFill>
              </a:rPr>
              <a:t>Single-Run Mode</a:t>
            </a:r>
          </a:p>
        </p:txBody>
      </p:sp>
      <p:grpSp>
        <p:nvGrpSpPr>
          <p:cNvPr id="531" name="Shape 531"/>
          <p:cNvGrpSpPr/>
          <p:nvPr/>
        </p:nvGrpSpPr>
        <p:grpSpPr>
          <a:xfrm>
            <a:off x="863644" y="1296151"/>
            <a:ext cx="7534264" cy="2064158"/>
            <a:chOff x="254050" y="222950"/>
            <a:chExt cx="6980048" cy="1671925"/>
          </a:xfrm>
        </p:grpSpPr>
        <p:cxnSp>
          <p:nvCxnSpPr>
            <p:cNvPr id="532" name="Shape 532"/>
            <p:cNvCxnSpPr>
              <a:stCxn id="533" idx="3"/>
              <a:endCxn id="534" idx="1"/>
            </p:cNvCxnSpPr>
            <p:nvPr/>
          </p:nvCxnSpPr>
          <p:spPr>
            <a:xfrm>
              <a:off x="1651150" y="590349"/>
              <a:ext cx="1548649" cy="3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35" name="Shape 535"/>
            <p:cNvCxnSpPr>
              <a:stCxn id="536" idx="3"/>
              <a:endCxn id="537" idx="1"/>
            </p:cNvCxnSpPr>
            <p:nvPr/>
          </p:nvCxnSpPr>
          <p:spPr>
            <a:xfrm>
              <a:off x="3504500" y="1380624"/>
              <a:ext cx="1108374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38" name="Shape 538"/>
            <p:cNvCxnSpPr/>
            <p:nvPr/>
          </p:nvCxnSpPr>
          <p:spPr>
            <a:xfrm rot="10800000" flipH="1">
              <a:off x="3126800" y="948475"/>
              <a:ext cx="273299" cy="2717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type="triangle" w="lg" len="lg"/>
              <a:tailEnd type="none" w="lg" len="lg"/>
            </a:ln>
          </p:spPr>
        </p:cxnSp>
        <p:cxnSp>
          <p:nvCxnSpPr>
            <p:cNvPr id="539" name="Shape 539"/>
            <p:cNvCxnSpPr/>
            <p:nvPr/>
          </p:nvCxnSpPr>
          <p:spPr>
            <a:xfrm rot="10800000">
              <a:off x="4766175" y="927775"/>
              <a:ext cx="224399" cy="2924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type="triangle" w="lg" len="lg"/>
              <a:tailEnd type="none" w="lg" len="lg"/>
            </a:ln>
          </p:spPr>
        </p:cxnSp>
        <p:sp>
          <p:nvSpPr>
            <p:cNvPr id="536" name="Shape 536"/>
            <p:cNvSpPr/>
            <p:nvPr/>
          </p:nvSpPr>
          <p:spPr>
            <a:xfrm>
              <a:off x="2749100" y="1220275"/>
              <a:ext cx="755400" cy="320699"/>
            </a:xfrm>
            <a:prstGeom prst="roundRect">
              <a:avLst>
                <a:gd name="adj" fmla="val 16667"/>
              </a:avLst>
            </a:prstGeom>
            <a:solidFill>
              <a:srgbClr val="EAD1D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800"/>
                <a:t>ICD</a:t>
              </a:r>
            </a:p>
          </p:txBody>
        </p:sp>
        <p:grpSp>
          <p:nvGrpSpPr>
            <p:cNvPr id="540" name="Shape 540"/>
            <p:cNvGrpSpPr/>
            <p:nvPr/>
          </p:nvGrpSpPr>
          <p:grpSpPr>
            <a:xfrm>
              <a:off x="3389600" y="1066950"/>
              <a:ext cx="1457399" cy="827925"/>
              <a:chOff x="3694400" y="1066950"/>
              <a:chExt cx="1457399" cy="827925"/>
            </a:xfrm>
          </p:grpSpPr>
          <p:sp>
            <p:nvSpPr>
              <p:cNvPr id="541" name="Shape 541"/>
              <p:cNvSpPr txBox="1"/>
              <p:nvPr/>
            </p:nvSpPr>
            <p:spPr>
              <a:xfrm>
                <a:off x="3826100" y="1066950"/>
                <a:ext cx="1169400" cy="457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/>
                  <a:t>ICD cycles</a:t>
                </a:r>
              </a:p>
            </p:txBody>
          </p:sp>
          <p:sp>
            <p:nvSpPr>
              <p:cNvPr id="542" name="Shape 542"/>
              <p:cNvSpPr txBox="1"/>
              <p:nvPr/>
            </p:nvSpPr>
            <p:spPr>
              <a:xfrm>
                <a:off x="3694400" y="1437675"/>
                <a:ext cx="1457399" cy="457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/>
                  <a:t>read/write logs</a:t>
                </a:r>
              </a:p>
            </p:txBody>
          </p:sp>
        </p:grpSp>
        <p:sp>
          <p:nvSpPr>
            <p:cNvPr id="533" name="Shape 533"/>
            <p:cNvSpPr/>
            <p:nvPr/>
          </p:nvSpPr>
          <p:spPr>
            <a:xfrm>
              <a:off x="254050" y="243700"/>
              <a:ext cx="1397100" cy="693299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Program execution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3199800" y="243700"/>
              <a:ext cx="1717901" cy="693306"/>
            </a:xfrm>
            <a:prstGeom prst="flowChartTerminator">
              <a:avLst/>
            </a:prstGeom>
            <a:solidFill>
              <a:srgbClr val="FFF2C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2000"/>
                <a:t>ICD+PCD</a:t>
              </a:r>
            </a:p>
          </p:txBody>
        </p:sp>
        <p:sp>
          <p:nvSpPr>
            <p:cNvPr id="543" name="Shape 543"/>
            <p:cNvSpPr txBox="1"/>
            <p:nvPr/>
          </p:nvSpPr>
          <p:spPr>
            <a:xfrm>
              <a:off x="1558025" y="347270"/>
              <a:ext cx="1624799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atomicity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"/>
                <a:t>specifications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4612875" y="1220275"/>
              <a:ext cx="755400" cy="3206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/>
                <a:t>PCD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5971525" y="222950"/>
              <a:ext cx="1262573" cy="734778"/>
            </a:xfrm>
            <a:prstGeom prst="flowChartDocumen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/>
                <a:t>Atomicity violations</a:t>
              </a:r>
            </a:p>
          </p:txBody>
        </p:sp>
        <p:cxnSp>
          <p:nvCxnSpPr>
            <p:cNvPr id="545" name="Shape 545"/>
            <p:cNvCxnSpPr>
              <a:stCxn id="534" idx="3"/>
              <a:endCxn id="544" idx="1"/>
            </p:cNvCxnSpPr>
            <p:nvPr/>
          </p:nvCxnSpPr>
          <p:spPr>
            <a:xfrm rot="10800000" flipH="1">
              <a:off x="4917701" y="590339"/>
              <a:ext cx="1053823" cy="1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</a:pPr>
            <a:r>
              <a:rPr lang="en" sz="4000" b="1">
                <a:solidFill>
                  <a:srgbClr val="FFFFFF"/>
                </a:solidFill>
              </a:rPr>
              <a:t>Multi-run Mode</a:t>
            </a:r>
          </a:p>
        </p:txBody>
      </p:sp>
      <p:sp>
        <p:nvSpPr>
          <p:cNvPr id="551" name="Shape 551"/>
          <p:cNvSpPr/>
          <p:nvPr/>
        </p:nvSpPr>
        <p:spPr>
          <a:xfrm>
            <a:off x="254050" y="2801287"/>
            <a:ext cx="1397100" cy="693299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Program execution</a:t>
            </a:r>
          </a:p>
        </p:txBody>
      </p:sp>
      <p:sp>
        <p:nvSpPr>
          <p:cNvPr id="552" name="Shape 552"/>
          <p:cNvSpPr/>
          <p:nvPr/>
        </p:nvSpPr>
        <p:spPr>
          <a:xfrm>
            <a:off x="3199800" y="2801300"/>
            <a:ext cx="1717901" cy="693306"/>
          </a:xfrm>
          <a:prstGeom prst="flowChartTerminator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ICD+PCD</a:t>
            </a:r>
          </a:p>
        </p:txBody>
      </p:sp>
      <p:sp>
        <p:nvSpPr>
          <p:cNvPr id="553" name="Shape 553"/>
          <p:cNvSpPr/>
          <p:nvPr/>
        </p:nvSpPr>
        <p:spPr>
          <a:xfrm>
            <a:off x="5971525" y="2766587"/>
            <a:ext cx="1262573" cy="734778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Atomicity violations</a:t>
            </a:r>
          </a:p>
        </p:txBody>
      </p:sp>
      <p:cxnSp>
        <p:nvCxnSpPr>
          <p:cNvPr id="554" name="Shape 554"/>
          <p:cNvCxnSpPr>
            <a:stCxn id="551" idx="3"/>
            <a:endCxn id="552" idx="1"/>
          </p:cNvCxnSpPr>
          <p:nvPr/>
        </p:nvCxnSpPr>
        <p:spPr>
          <a:xfrm>
            <a:off x="1651150" y="3147937"/>
            <a:ext cx="1548649" cy="1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5" name="Shape 555"/>
          <p:cNvCxnSpPr>
            <a:stCxn id="552" idx="3"/>
          </p:cNvCxnSpPr>
          <p:nvPr/>
        </p:nvCxnSpPr>
        <p:spPr>
          <a:xfrm>
            <a:off x="4917701" y="3147953"/>
            <a:ext cx="10742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6" name="Shape 556"/>
          <p:cNvCxnSpPr/>
          <p:nvPr/>
        </p:nvCxnSpPr>
        <p:spPr>
          <a:xfrm flipH="1">
            <a:off x="2371850" y="2548525"/>
            <a:ext cx="4223399" cy="27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57" name="Shape 557"/>
          <p:cNvCxnSpPr/>
          <p:nvPr/>
        </p:nvCxnSpPr>
        <p:spPr>
          <a:xfrm flipH="1">
            <a:off x="2369750" y="2558150"/>
            <a:ext cx="2099" cy="362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58" name="Shape 558"/>
          <p:cNvSpPr txBox="1"/>
          <p:nvPr/>
        </p:nvSpPr>
        <p:spPr>
          <a:xfrm>
            <a:off x="1939275" y="2845875"/>
            <a:ext cx="17178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monitored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transactions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7458050" y="398750"/>
            <a:ext cx="21348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First run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7400600" y="2829187"/>
            <a:ext cx="21348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Second run</a:t>
            </a:r>
          </a:p>
        </p:txBody>
      </p:sp>
      <p:sp>
        <p:nvSpPr>
          <p:cNvPr id="561" name="Shape 561"/>
          <p:cNvSpPr/>
          <p:nvPr/>
        </p:nvSpPr>
        <p:spPr>
          <a:xfrm>
            <a:off x="8836425" y="356900"/>
            <a:ext cx="273299" cy="32426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254050" y="280700"/>
            <a:ext cx="1397100" cy="693299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Program execution</a:t>
            </a:r>
          </a:p>
        </p:txBody>
      </p:sp>
      <p:sp>
        <p:nvSpPr>
          <p:cNvPr id="563" name="Shape 563"/>
          <p:cNvSpPr/>
          <p:nvPr/>
        </p:nvSpPr>
        <p:spPr>
          <a:xfrm>
            <a:off x="3199737" y="280700"/>
            <a:ext cx="1717901" cy="693306"/>
          </a:xfrm>
          <a:prstGeom prst="flowChartTerminator">
            <a:avLst/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ICD</a:t>
            </a:r>
          </a:p>
        </p:txBody>
      </p:sp>
      <p:sp>
        <p:nvSpPr>
          <p:cNvPr id="564" name="Shape 564"/>
          <p:cNvSpPr/>
          <p:nvPr/>
        </p:nvSpPr>
        <p:spPr>
          <a:xfrm>
            <a:off x="5907100" y="280700"/>
            <a:ext cx="1397100" cy="69329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Potentially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imprecise cycles</a:t>
            </a:r>
          </a:p>
        </p:txBody>
      </p:sp>
      <p:cxnSp>
        <p:nvCxnSpPr>
          <p:cNvPr id="565" name="Shape 565"/>
          <p:cNvCxnSpPr>
            <a:stCxn id="562" idx="3"/>
            <a:endCxn id="563" idx="1"/>
          </p:cNvCxnSpPr>
          <p:nvPr/>
        </p:nvCxnSpPr>
        <p:spPr>
          <a:xfrm>
            <a:off x="1651150" y="627349"/>
            <a:ext cx="1548587" cy="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6" name="Shape 566"/>
          <p:cNvSpPr txBox="1"/>
          <p:nvPr/>
        </p:nvSpPr>
        <p:spPr>
          <a:xfrm>
            <a:off x="1689250" y="344975"/>
            <a:ext cx="16247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atomicity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specifications</a:t>
            </a:r>
          </a:p>
        </p:txBody>
      </p:sp>
      <p:cxnSp>
        <p:nvCxnSpPr>
          <p:cNvPr id="567" name="Shape 567"/>
          <p:cNvCxnSpPr>
            <a:stCxn id="563" idx="3"/>
            <a:endCxn id="564" idx="1"/>
          </p:cNvCxnSpPr>
          <p:nvPr/>
        </p:nvCxnSpPr>
        <p:spPr>
          <a:xfrm rot="10800000" flipH="1">
            <a:off x="4917639" y="627349"/>
            <a:ext cx="989460" cy="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8" name="Shape 568"/>
          <p:cNvSpPr/>
          <p:nvPr/>
        </p:nvSpPr>
        <p:spPr>
          <a:xfrm>
            <a:off x="5864050" y="1359650"/>
            <a:ext cx="1488900" cy="514499"/>
          </a:xfrm>
          <a:prstGeom prst="snip1Rect">
            <a:avLst>
              <a:gd name="adj" fmla="val 16667"/>
            </a:avLst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Static transaction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information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4974350" y="280700"/>
            <a:ext cx="13008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tracking</a:t>
            </a:r>
          </a:p>
        </p:txBody>
      </p:sp>
      <p:cxnSp>
        <p:nvCxnSpPr>
          <p:cNvPr id="570" name="Shape 570"/>
          <p:cNvCxnSpPr>
            <a:stCxn id="564" idx="2"/>
            <a:endCxn id="568" idx="3"/>
          </p:cNvCxnSpPr>
          <p:nvPr/>
        </p:nvCxnSpPr>
        <p:spPr>
          <a:xfrm>
            <a:off x="6605650" y="973999"/>
            <a:ext cx="2850" cy="3856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1" name="Shape 571"/>
          <p:cNvCxnSpPr>
            <a:stCxn id="568" idx="1"/>
          </p:cNvCxnSpPr>
          <p:nvPr/>
        </p:nvCxnSpPr>
        <p:spPr>
          <a:xfrm>
            <a:off x="6608500" y="1874149"/>
            <a:ext cx="3299" cy="68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Multi-run mode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Conditionally instruments non-transactional accesses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Otherwise overhead increases by 29%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Could use Velodrome for the second run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But performance is worse</a:t>
            </a:r>
          </a:p>
          <a:p>
            <a:pPr marL="1828800" lvl="3" indent="-342900" rtl="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Second run has to process many accesses</a:t>
            </a:r>
          </a:p>
          <a:p>
            <a:pPr marL="1828800" lvl="3" indent="-342900" rtl="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 b="1"/>
              <a:t>ICD is still effective as a dynamic transaction filter</a:t>
            </a:r>
          </a:p>
        </p:txBody>
      </p:sp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Choices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/>
        </p:nvSpPr>
        <p:spPr>
          <a:xfrm>
            <a:off x="746700" y="1212575"/>
            <a:ext cx="7926300" cy="73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Examples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44650" y="2060150"/>
            <a:ext cx="5213099" cy="112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Imprecise analysis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Precise analysis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Imprecise Analysis</a:t>
            </a:r>
          </a:p>
        </p:txBody>
      </p:sp>
      <p:sp>
        <p:nvSpPr>
          <p:cNvPr id="589" name="Shape 589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590" name="Shape 590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1" name="Shape 591"/>
          <p:cNvSpPr/>
          <p:nvPr/>
        </p:nvSpPr>
        <p:spPr>
          <a:xfrm>
            <a:off x="1246100" y="339900"/>
            <a:ext cx="1413900" cy="504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92" name="Shape 592"/>
          <p:cNvCxnSpPr>
            <a:endCxn id="593" idx="0"/>
          </p:cNvCxnSpPr>
          <p:nvPr/>
        </p:nvCxnSpPr>
        <p:spPr>
          <a:xfrm flipH="1">
            <a:off x="1953049" y="854100"/>
            <a:ext cx="4500" cy="24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594" name="Shape 594"/>
          <p:cNvSpPr txBox="1"/>
          <p:nvPr/>
        </p:nvSpPr>
        <p:spPr>
          <a:xfrm>
            <a:off x="1298100" y="228600"/>
            <a:ext cx="12372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(WrEx</a:t>
            </a:r>
            <a:r>
              <a:rPr lang="en" sz="1200" baseline="-25000"/>
              <a:t>T1</a:t>
            </a:r>
            <a:r>
              <a:rPr lang="en" sz="1200"/>
              <a:t>)</a:t>
            </a:r>
          </a:p>
        </p:txBody>
      </p:sp>
      <p:cxnSp>
        <p:nvCxnSpPr>
          <p:cNvPr id="595" name="Shape 595"/>
          <p:cNvCxnSpPr/>
          <p:nvPr/>
        </p:nvCxnSpPr>
        <p:spPr>
          <a:xfrm rot="10800000" flipH="1">
            <a:off x="1949150" y="65074"/>
            <a:ext cx="83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596" name="Shape 596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599" name="Shape 599"/>
          <p:cNvSpPr/>
          <p:nvPr/>
        </p:nvSpPr>
        <p:spPr>
          <a:xfrm>
            <a:off x="3420750" y="684300"/>
            <a:ext cx="1413900" cy="10853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00" name="Shape 600"/>
          <p:cNvCxnSpPr>
            <a:stCxn id="599" idx="2"/>
          </p:cNvCxnSpPr>
          <p:nvPr/>
        </p:nvCxnSpPr>
        <p:spPr>
          <a:xfrm flipH="1">
            <a:off x="4117500" y="1769699"/>
            <a:ext cx="10200" cy="32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01" name="Shape 601"/>
          <p:cNvCxnSpPr>
            <a:stCxn id="599" idx="0"/>
          </p:cNvCxnSpPr>
          <p:nvPr/>
        </p:nvCxnSpPr>
        <p:spPr>
          <a:xfrm rot="10800000">
            <a:off x="4119300" y="35730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02" name="Shape 602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03" name="Shape 603"/>
          <p:cNvCxnSpPr>
            <a:stCxn id="602" idx="2"/>
          </p:cNvCxnSpPr>
          <p:nvPr/>
        </p:nvCxnSpPr>
        <p:spPr>
          <a:xfrm>
            <a:off x="6281775" y="258785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04" name="Shape 604"/>
          <p:cNvCxnSpPr>
            <a:stCxn id="602" idx="0"/>
          </p:cNvCxnSpPr>
          <p:nvPr/>
        </p:nvCxnSpPr>
        <p:spPr>
          <a:xfrm rot="10800000">
            <a:off x="6273375" y="9084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05" name="Shape 605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606" name="Shape 606"/>
          <p:cNvSpPr/>
          <p:nvPr/>
        </p:nvSpPr>
        <p:spPr>
          <a:xfrm>
            <a:off x="7556025" y="1692650"/>
            <a:ext cx="1413900" cy="11777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07" name="Shape 607"/>
          <p:cNvCxnSpPr>
            <a:stCxn id="606" idx="2"/>
          </p:cNvCxnSpPr>
          <p:nvPr/>
        </p:nvCxnSpPr>
        <p:spPr>
          <a:xfrm>
            <a:off x="8262975" y="2870449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08" name="Shape 608"/>
          <p:cNvCxnSpPr>
            <a:stCxn id="606" idx="0"/>
          </p:cNvCxnSpPr>
          <p:nvPr/>
        </p:nvCxnSpPr>
        <p:spPr>
          <a:xfrm rot="10800000">
            <a:off x="8254575" y="13656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09" name="Shape 609"/>
          <p:cNvSpPr/>
          <p:nvPr/>
        </p:nvSpPr>
        <p:spPr>
          <a:xfrm>
            <a:off x="851000" y="292850"/>
            <a:ext cx="310199" cy="583499"/>
          </a:xfrm>
          <a:prstGeom prst="leftBrace">
            <a:avLst>
              <a:gd name="adj1" fmla="val 8333"/>
              <a:gd name="adj2" fmla="val 50289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0" name="Shape 610"/>
          <p:cNvSpPr txBox="1"/>
          <p:nvPr/>
        </p:nvSpPr>
        <p:spPr>
          <a:xfrm rot="-5400000">
            <a:off x="151649" y="343224"/>
            <a:ext cx="11628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Imprecise Analysis</a:t>
            </a:r>
          </a:p>
        </p:txBody>
      </p:sp>
      <p:sp>
        <p:nvSpPr>
          <p:cNvPr id="616" name="Shape 616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617" name="Shape 617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8" name="Shape 618"/>
          <p:cNvSpPr/>
          <p:nvPr/>
        </p:nvSpPr>
        <p:spPr>
          <a:xfrm>
            <a:off x="1246100" y="339900"/>
            <a:ext cx="1413900" cy="504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9" name="Shape 619"/>
          <p:cNvCxnSpPr>
            <a:endCxn id="620" idx="0"/>
          </p:cNvCxnSpPr>
          <p:nvPr/>
        </p:nvCxnSpPr>
        <p:spPr>
          <a:xfrm flipH="1">
            <a:off x="1953050" y="854100"/>
            <a:ext cx="4500" cy="24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621" name="Shape 621"/>
          <p:cNvSpPr txBox="1"/>
          <p:nvPr/>
        </p:nvSpPr>
        <p:spPr>
          <a:xfrm>
            <a:off x="1298100" y="228600"/>
            <a:ext cx="12372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(WrEx</a:t>
            </a:r>
            <a:r>
              <a:rPr lang="en" sz="1200" baseline="-25000"/>
              <a:t>T1</a:t>
            </a:r>
            <a:r>
              <a:rPr lang="en" sz="1200"/>
              <a:t>)</a:t>
            </a:r>
          </a:p>
        </p:txBody>
      </p:sp>
      <p:cxnSp>
        <p:nvCxnSpPr>
          <p:cNvPr id="622" name="Shape 622"/>
          <p:cNvCxnSpPr/>
          <p:nvPr/>
        </p:nvCxnSpPr>
        <p:spPr>
          <a:xfrm rot="10800000" flipH="1">
            <a:off x="1949150" y="65074"/>
            <a:ext cx="83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23" name="Shape 623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626" name="Shape 626"/>
          <p:cNvSpPr/>
          <p:nvPr/>
        </p:nvSpPr>
        <p:spPr>
          <a:xfrm>
            <a:off x="3420750" y="684300"/>
            <a:ext cx="1413900" cy="10853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27" name="Shape 627"/>
          <p:cNvCxnSpPr>
            <a:stCxn id="626" idx="2"/>
          </p:cNvCxnSpPr>
          <p:nvPr/>
        </p:nvCxnSpPr>
        <p:spPr>
          <a:xfrm flipH="1">
            <a:off x="4117500" y="1769699"/>
            <a:ext cx="10200" cy="32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28" name="Shape 628"/>
          <p:cNvCxnSpPr>
            <a:stCxn id="626" idx="0"/>
          </p:cNvCxnSpPr>
          <p:nvPr/>
        </p:nvCxnSpPr>
        <p:spPr>
          <a:xfrm rot="10800000">
            <a:off x="4119300" y="35730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29" name="Shape 629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0" name="Shape 630"/>
          <p:cNvCxnSpPr>
            <a:stCxn id="629" idx="2"/>
          </p:cNvCxnSpPr>
          <p:nvPr/>
        </p:nvCxnSpPr>
        <p:spPr>
          <a:xfrm>
            <a:off x="6281775" y="258785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31" name="Shape 631"/>
          <p:cNvCxnSpPr>
            <a:stCxn id="629" idx="0"/>
          </p:cNvCxnSpPr>
          <p:nvPr/>
        </p:nvCxnSpPr>
        <p:spPr>
          <a:xfrm rot="10800000">
            <a:off x="6273375" y="9084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32" name="Shape 632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633" name="Shape 633"/>
          <p:cNvSpPr/>
          <p:nvPr/>
        </p:nvSpPr>
        <p:spPr>
          <a:xfrm>
            <a:off x="7556025" y="1692650"/>
            <a:ext cx="1413900" cy="11777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4" name="Shape 634"/>
          <p:cNvCxnSpPr>
            <a:stCxn id="633" idx="2"/>
          </p:cNvCxnSpPr>
          <p:nvPr/>
        </p:nvCxnSpPr>
        <p:spPr>
          <a:xfrm>
            <a:off x="8262975" y="2870449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35" name="Shape 635"/>
          <p:cNvCxnSpPr>
            <a:stCxn id="633" idx="0"/>
          </p:cNvCxnSpPr>
          <p:nvPr/>
        </p:nvCxnSpPr>
        <p:spPr>
          <a:xfrm rot="10800000">
            <a:off x="8254575" y="13656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20" name="Shape 620"/>
          <p:cNvSpPr/>
          <p:nvPr/>
        </p:nvSpPr>
        <p:spPr>
          <a:xfrm>
            <a:off x="1246100" y="1101900"/>
            <a:ext cx="1413900" cy="884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6" name="Shape 636"/>
          <p:cNvCxnSpPr/>
          <p:nvPr/>
        </p:nvCxnSpPr>
        <p:spPr>
          <a:xfrm>
            <a:off x="1953050" y="2034825"/>
            <a:ext cx="4500" cy="3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Imprecise Analysis</a:t>
            </a:r>
          </a:p>
        </p:txBody>
      </p:sp>
      <p:sp>
        <p:nvSpPr>
          <p:cNvPr id="642" name="Shape 642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643" name="Shape 643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4" name="Shape 644"/>
          <p:cNvSpPr/>
          <p:nvPr/>
        </p:nvSpPr>
        <p:spPr>
          <a:xfrm>
            <a:off x="1246100" y="339900"/>
            <a:ext cx="1413900" cy="504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45" name="Shape 645"/>
          <p:cNvCxnSpPr>
            <a:endCxn id="646" idx="0"/>
          </p:cNvCxnSpPr>
          <p:nvPr/>
        </p:nvCxnSpPr>
        <p:spPr>
          <a:xfrm flipH="1">
            <a:off x="1953050" y="854100"/>
            <a:ext cx="4500" cy="24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647" name="Shape 647"/>
          <p:cNvSpPr txBox="1"/>
          <p:nvPr/>
        </p:nvSpPr>
        <p:spPr>
          <a:xfrm>
            <a:off x="1298100" y="228600"/>
            <a:ext cx="12372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(WrEx</a:t>
            </a:r>
            <a:r>
              <a:rPr lang="en" sz="1200" baseline="-25000"/>
              <a:t>T1</a:t>
            </a:r>
            <a:r>
              <a:rPr lang="en" sz="1200"/>
              <a:t>)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 flipH="1">
            <a:off x="1949150" y="65074"/>
            <a:ext cx="83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49" name="Shape 649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652" name="Shape 652"/>
          <p:cNvSpPr/>
          <p:nvPr/>
        </p:nvSpPr>
        <p:spPr>
          <a:xfrm>
            <a:off x="3420750" y="684300"/>
            <a:ext cx="1413900" cy="10853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53" name="Shape 653"/>
          <p:cNvCxnSpPr>
            <a:stCxn id="652" idx="2"/>
          </p:cNvCxnSpPr>
          <p:nvPr/>
        </p:nvCxnSpPr>
        <p:spPr>
          <a:xfrm flipH="1">
            <a:off x="4117500" y="1769699"/>
            <a:ext cx="10200" cy="32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54" name="Shape 654"/>
          <p:cNvCxnSpPr>
            <a:stCxn id="652" idx="0"/>
          </p:cNvCxnSpPr>
          <p:nvPr/>
        </p:nvCxnSpPr>
        <p:spPr>
          <a:xfrm rot="10800000">
            <a:off x="4119300" y="35730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55" name="Shape 655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56" name="Shape 656"/>
          <p:cNvCxnSpPr>
            <a:stCxn id="655" idx="2"/>
          </p:cNvCxnSpPr>
          <p:nvPr/>
        </p:nvCxnSpPr>
        <p:spPr>
          <a:xfrm>
            <a:off x="6281775" y="258785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57" name="Shape 657"/>
          <p:cNvCxnSpPr>
            <a:stCxn id="655" idx="0"/>
          </p:cNvCxnSpPr>
          <p:nvPr/>
        </p:nvCxnSpPr>
        <p:spPr>
          <a:xfrm rot="10800000">
            <a:off x="6273375" y="9084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58" name="Shape 658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659" name="Shape 659"/>
          <p:cNvSpPr/>
          <p:nvPr/>
        </p:nvSpPr>
        <p:spPr>
          <a:xfrm>
            <a:off x="7556025" y="1692650"/>
            <a:ext cx="1413900" cy="11777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60" name="Shape 660"/>
          <p:cNvCxnSpPr>
            <a:stCxn id="659" idx="2"/>
          </p:cNvCxnSpPr>
          <p:nvPr/>
        </p:nvCxnSpPr>
        <p:spPr>
          <a:xfrm>
            <a:off x="8262975" y="2870449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61" name="Shape 661"/>
          <p:cNvCxnSpPr>
            <a:stCxn id="659" idx="0"/>
          </p:cNvCxnSpPr>
          <p:nvPr/>
        </p:nvCxnSpPr>
        <p:spPr>
          <a:xfrm rot="10800000">
            <a:off x="8254575" y="13656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46" name="Shape 646"/>
          <p:cNvSpPr/>
          <p:nvPr/>
        </p:nvSpPr>
        <p:spPr>
          <a:xfrm>
            <a:off x="1246100" y="1101900"/>
            <a:ext cx="1413900" cy="884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62" name="Shape 662"/>
          <p:cNvCxnSpPr/>
          <p:nvPr/>
        </p:nvCxnSpPr>
        <p:spPr>
          <a:xfrm>
            <a:off x="1953050" y="2034825"/>
            <a:ext cx="4500" cy="3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663" name="Shape 663"/>
          <p:cNvSpPr txBox="1"/>
          <p:nvPr/>
        </p:nvSpPr>
        <p:spPr>
          <a:xfrm>
            <a:off x="3505200" y="925775"/>
            <a:ext cx="13251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(RdEx</a:t>
            </a:r>
            <a:r>
              <a:rPr lang="en" sz="1200" baseline="-25000"/>
              <a:t>T2</a:t>
            </a:r>
            <a:r>
              <a:rPr lang="en" sz="1200"/>
              <a:t>)</a:t>
            </a:r>
          </a:p>
        </p:txBody>
      </p:sp>
      <p:cxnSp>
        <p:nvCxnSpPr>
          <p:cNvPr id="664" name="Shape 664"/>
          <p:cNvCxnSpPr/>
          <p:nvPr/>
        </p:nvCxnSpPr>
        <p:spPr>
          <a:xfrm>
            <a:off x="2659950" y="1209600"/>
            <a:ext cx="775500" cy="25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Impact of Concurrency Bugs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5074" y="1421025"/>
            <a:ext cx="4183705" cy="2771699"/>
          </a:xfrm>
          <a:prstGeom prst="rect">
            <a:avLst/>
          </a:prstGeom>
          <a:noFill/>
          <a:ln w="3810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9" name="Shape 1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87396" y="1421025"/>
            <a:ext cx="4227999" cy="2771700"/>
          </a:xfrm>
          <a:prstGeom prst="rect">
            <a:avLst/>
          </a:prstGeom>
          <a:noFill/>
          <a:ln w="38100" cap="flat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0" name="Shape 1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672125" y="1200225"/>
            <a:ext cx="5692925" cy="3647749"/>
          </a:xfrm>
          <a:prstGeom prst="rect">
            <a:avLst/>
          </a:prstGeom>
          <a:noFill/>
          <a:ln w="38100" cap="flat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Imprecise Analysis</a:t>
            </a:r>
          </a:p>
        </p:txBody>
      </p:sp>
      <p:sp>
        <p:nvSpPr>
          <p:cNvPr id="670" name="Shape 670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671" name="Shape 671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2" name="Shape 672"/>
          <p:cNvSpPr/>
          <p:nvPr/>
        </p:nvSpPr>
        <p:spPr>
          <a:xfrm>
            <a:off x="1246100" y="339900"/>
            <a:ext cx="1413900" cy="504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3" name="Shape 673"/>
          <p:cNvCxnSpPr>
            <a:endCxn id="674" idx="0"/>
          </p:cNvCxnSpPr>
          <p:nvPr/>
        </p:nvCxnSpPr>
        <p:spPr>
          <a:xfrm flipH="1">
            <a:off x="1953050" y="854100"/>
            <a:ext cx="4500" cy="24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675" name="Shape 675"/>
          <p:cNvSpPr txBox="1"/>
          <p:nvPr/>
        </p:nvSpPr>
        <p:spPr>
          <a:xfrm>
            <a:off x="1298100" y="228600"/>
            <a:ext cx="12372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(WrEx</a:t>
            </a:r>
            <a:r>
              <a:rPr lang="en" sz="1200" baseline="-25000"/>
              <a:t>T1</a:t>
            </a:r>
            <a:r>
              <a:rPr lang="en" sz="1200"/>
              <a:t>)</a:t>
            </a:r>
          </a:p>
        </p:txBody>
      </p:sp>
      <p:cxnSp>
        <p:nvCxnSpPr>
          <p:cNvPr id="676" name="Shape 676"/>
          <p:cNvCxnSpPr/>
          <p:nvPr/>
        </p:nvCxnSpPr>
        <p:spPr>
          <a:xfrm rot="10800000" flipH="1">
            <a:off x="1949150" y="65074"/>
            <a:ext cx="83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77" name="Shape 677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680" name="Shape 680"/>
          <p:cNvSpPr/>
          <p:nvPr/>
        </p:nvSpPr>
        <p:spPr>
          <a:xfrm>
            <a:off x="3420750" y="684300"/>
            <a:ext cx="1413900" cy="10853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81" name="Shape 681"/>
          <p:cNvCxnSpPr>
            <a:stCxn id="680" idx="2"/>
          </p:cNvCxnSpPr>
          <p:nvPr/>
        </p:nvCxnSpPr>
        <p:spPr>
          <a:xfrm flipH="1">
            <a:off x="4117500" y="1769699"/>
            <a:ext cx="10200" cy="32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82" name="Shape 682"/>
          <p:cNvCxnSpPr>
            <a:stCxn id="680" idx="0"/>
          </p:cNvCxnSpPr>
          <p:nvPr/>
        </p:nvCxnSpPr>
        <p:spPr>
          <a:xfrm rot="10800000">
            <a:off x="4119300" y="35730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83" name="Shape 683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84" name="Shape 684"/>
          <p:cNvCxnSpPr>
            <a:stCxn id="683" idx="2"/>
          </p:cNvCxnSpPr>
          <p:nvPr/>
        </p:nvCxnSpPr>
        <p:spPr>
          <a:xfrm>
            <a:off x="6281775" y="258785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85" name="Shape 685"/>
          <p:cNvCxnSpPr>
            <a:stCxn id="683" idx="0"/>
          </p:cNvCxnSpPr>
          <p:nvPr/>
        </p:nvCxnSpPr>
        <p:spPr>
          <a:xfrm rot="10800000">
            <a:off x="6273375" y="9084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86" name="Shape 686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687" name="Shape 687"/>
          <p:cNvSpPr/>
          <p:nvPr/>
        </p:nvSpPr>
        <p:spPr>
          <a:xfrm>
            <a:off x="7556025" y="1692650"/>
            <a:ext cx="1413900" cy="11777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88" name="Shape 688"/>
          <p:cNvCxnSpPr>
            <a:stCxn id="687" idx="2"/>
          </p:cNvCxnSpPr>
          <p:nvPr/>
        </p:nvCxnSpPr>
        <p:spPr>
          <a:xfrm>
            <a:off x="8262975" y="2870449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689" name="Shape 689"/>
          <p:cNvCxnSpPr>
            <a:stCxn id="687" idx="0"/>
          </p:cNvCxnSpPr>
          <p:nvPr/>
        </p:nvCxnSpPr>
        <p:spPr>
          <a:xfrm rot="10800000">
            <a:off x="8254575" y="13656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674" name="Shape 674"/>
          <p:cNvSpPr/>
          <p:nvPr/>
        </p:nvSpPr>
        <p:spPr>
          <a:xfrm>
            <a:off x="1246100" y="1101900"/>
            <a:ext cx="1413900" cy="884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90" name="Shape 690"/>
          <p:cNvCxnSpPr/>
          <p:nvPr/>
        </p:nvCxnSpPr>
        <p:spPr>
          <a:xfrm>
            <a:off x="1953050" y="2034825"/>
            <a:ext cx="4500" cy="3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691" name="Shape 691"/>
          <p:cNvSpPr txBox="1"/>
          <p:nvPr/>
        </p:nvSpPr>
        <p:spPr>
          <a:xfrm>
            <a:off x="3505200" y="925775"/>
            <a:ext cx="13251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(RdEx</a:t>
            </a:r>
            <a:r>
              <a:rPr lang="en" sz="1200" baseline="-25000"/>
              <a:t>T2</a:t>
            </a:r>
            <a:r>
              <a:rPr lang="en" sz="1200"/>
              <a:t>)</a:t>
            </a:r>
          </a:p>
        </p:txBody>
      </p:sp>
      <p:cxnSp>
        <p:nvCxnSpPr>
          <p:cNvPr id="692" name="Shape 692"/>
          <p:cNvCxnSpPr/>
          <p:nvPr/>
        </p:nvCxnSpPr>
        <p:spPr>
          <a:xfrm>
            <a:off x="2659950" y="1209600"/>
            <a:ext cx="775500" cy="25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93" name="Shape 693"/>
          <p:cNvSpPr txBox="1"/>
          <p:nvPr/>
        </p:nvSpPr>
        <p:spPr>
          <a:xfrm>
            <a:off x="5659275" y="14112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(RdSh</a:t>
            </a:r>
            <a:r>
              <a:rPr lang="en" sz="1200" baseline="-25000"/>
              <a:t>c</a:t>
            </a:r>
            <a:r>
              <a:rPr lang="en" sz="1200"/>
              <a:t>)</a:t>
            </a:r>
          </a:p>
        </p:txBody>
      </p:sp>
      <p:cxnSp>
        <p:nvCxnSpPr>
          <p:cNvPr id="694" name="Shape 694"/>
          <p:cNvCxnSpPr/>
          <p:nvPr/>
        </p:nvCxnSpPr>
        <p:spPr>
          <a:xfrm>
            <a:off x="4839325" y="1582225"/>
            <a:ext cx="732899" cy="19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Imprecise Analysis</a:t>
            </a:r>
          </a:p>
        </p:txBody>
      </p:sp>
      <p:sp>
        <p:nvSpPr>
          <p:cNvPr id="700" name="Shape 700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701" name="Shape 701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2" name="Shape 702"/>
          <p:cNvSpPr/>
          <p:nvPr/>
        </p:nvSpPr>
        <p:spPr>
          <a:xfrm>
            <a:off x="1246100" y="339900"/>
            <a:ext cx="1413900" cy="504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03" name="Shape 703"/>
          <p:cNvCxnSpPr>
            <a:endCxn id="704" idx="0"/>
          </p:cNvCxnSpPr>
          <p:nvPr/>
        </p:nvCxnSpPr>
        <p:spPr>
          <a:xfrm flipH="1">
            <a:off x="1953050" y="854100"/>
            <a:ext cx="4500" cy="24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705" name="Shape 705"/>
          <p:cNvSpPr txBox="1"/>
          <p:nvPr/>
        </p:nvSpPr>
        <p:spPr>
          <a:xfrm>
            <a:off x="1298100" y="228600"/>
            <a:ext cx="12372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(WrEx</a:t>
            </a:r>
            <a:r>
              <a:rPr lang="en" sz="1200" baseline="-25000"/>
              <a:t>T1</a:t>
            </a:r>
            <a:r>
              <a:rPr lang="en" sz="1200"/>
              <a:t>)</a:t>
            </a:r>
          </a:p>
        </p:txBody>
      </p:sp>
      <p:cxnSp>
        <p:nvCxnSpPr>
          <p:cNvPr id="706" name="Shape 706"/>
          <p:cNvCxnSpPr/>
          <p:nvPr/>
        </p:nvCxnSpPr>
        <p:spPr>
          <a:xfrm rot="10800000" flipH="1">
            <a:off x="1949150" y="65074"/>
            <a:ext cx="83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707" name="Shape 707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710" name="Shape 710"/>
          <p:cNvSpPr/>
          <p:nvPr/>
        </p:nvSpPr>
        <p:spPr>
          <a:xfrm>
            <a:off x="3420750" y="684300"/>
            <a:ext cx="1413900" cy="10853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11" name="Shape 711"/>
          <p:cNvCxnSpPr>
            <a:stCxn id="710" idx="2"/>
          </p:cNvCxnSpPr>
          <p:nvPr/>
        </p:nvCxnSpPr>
        <p:spPr>
          <a:xfrm flipH="1">
            <a:off x="4117500" y="1769699"/>
            <a:ext cx="10200" cy="32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712" name="Shape 712"/>
          <p:cNvCxnSpPr>
            <a:stCxn id="710" idx="0"/>
          </p:cNvCxnSpPr>
          <p:nvPr/>
        </p:nvCxnSpPr>
        <p:spPr>
          <a:xfrm rot="10800000">
            <a:off x="4119300" y="35730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713" name="Shape 713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14" name="Shape 714"/>
          <p:cNvCxnSpPr>
            <a:stCxn id="713" idx="2"/>
          </p:cNvCxnSpPr>
          <p:nvPr/>
        </p:nvCxnSpPr>
        <p:spPr>
          <a:xfrm>
            <a:off x="6281775" y="258785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715" name="Shape 715"/>
          <p:cNvCxnSpPr>
            <a:stCxn id="713" idx="0"/>
          </p:cNvCxnSpPr>
          <p:nvPr/>
        </p:nvCxnSpPr>
        <p:spPr>
          <a:xfrm rot="10800000">
            <a:off x="6273375" y="9084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716" name="Shape 716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717" name="Shape 717"/>
          <p:cNvSpPr/>
          <p:nvPr/>
        </p:nvSpPr>
        <p:spPr>
          <a:xfrm>
            <a:off x="7556025" y="1692650"/>
            <a:ext cx="1413900" cy="11777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18" name="Shape 718"/>
          <p:cNvCxnSpPr>
            <a:stCxn id="717" idx="2"/>
          </p:cNvCxnSpPr>
          <p:nvPr/>
        </p:nvCxnSpPr>
        <p:spPr>
          <a:xfrm>
            <a:off x="8262975" y="2870449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719" name="Shape 719"/>
          <p:cNvCxnSpPr>
            <a:stCxn id="717" idx="0"/>
          </p:cNvCxnSpPr>
          <p:nvPr/>
        </p:nvCxnSpPr>
        <p:spPr>
          <a:xfrm rot="10800000">
            <a:off x="8254575" y="13656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704" name="Shape 704"/>
          <p:cNvSpPr/>
          <p:nvPr/>
        </p:nvSpPr>
        <p:spPr>
          <a:xfrm>
            <a:off x="1246100" y="1101900"/>
            <a:ext cx="1413900" cy="884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20" name="Shape 720"/>
          <p:cNvCxnSpPr/>
          <p:nvPr/>
        </p:nvCxnSpPr>
        <p:spPr>
          <a:xfrm>
            <a:off x="1953050" y="2034825"/>
            <a:ext cx="4500" cy="3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721" name="Shape 721"/>
          <p:cNvSpPr txBox="1"/>
          <p:nvPr/>
        </p:nvSpPr>
        <p:spPr>
          <a:xfrm>
            <a:off x="3505200" y="925775"/>
            <a:ext cx="13251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(RdEx</a:t>
            </a:r>
            <a:r>
              <a:rPr lang="en" sz="1200" baseline="-25000"/>
              <a:t>T2</a:t>
            </a:r>
            <a:r>
              <a:rPr lang="en" sz="1200"/>
              <a:t>)</a:t>
            </a:r>
          </a:p>
        </p:txBody>
      </p:sp>
      <p:cxnSp>
        <p:nvCxnSpPr>
          <p:cNvPr id="722" name="Shape 722"/>
          <p:cNvCxnSpPr/>
          <p:nvPr/>
        </p:nvCxnSpPr>
        <p:spPr>
          <a:xfrm>
            <a:off x="2659950" y="1209600"/>
            <a:ext cx="775500" cy="25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23" name="Shape 723"/>
          <p:cNvSpPr txBox="1"/>
          <p:nvPr/>
        </p:nvSpPr>
        <p:spPr>
          <a:xfrm>
            <a:off x="5659275" y="14112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(RdSh</a:t>
            </a:r>
            <a:r>
              <a:rPr lang="en" sz="1200" baseline="-25000"/>
              <a:t>c</a:t>
            </a:r>
            <a:r>
              <a:rPr lang="en" sz="1200"/>
              <a:t>)</a:t>
            </a:r>
          </a:p>
        </p:txBody>
      </p:sp>
      <p:cxnSp>
        <p:nvCxnSpPr>
          <p:cNvPr id="724" name="Shape 724"/>
          <p:cNvCxnSpPr/>
          <p:nvPr/>
        </p:nvCxnSpPr>
        <p:spPr>
          <a:xfrm>
            <a:off x="4839325" y="1582225"/>
            <a:ext cx="732899" cy="19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725" name="Shape 725"/>
          <p:cNvSpPr txBox="1"/>
          <p:nvPr/>
        </p:nvSpPr>
        <p:spPr>
          <a:xfrm>
            <a:off x="7640475" y="20208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(fence)</a:t>
            </a:r>
          </a:p>
        </p:txBody>
      </p:sp>
      <p:cxnSp>
        <p:nvCxnSpPr>
          <p:cNvPr id="726" name="Shape 726"/>
          <p:cNvCxnSpPr/>
          <p:nvPr/>
        </p:nvCxnSpPr>
        <p:spPr>
          <a:xfrm>
            <a:off x="7005150" y="2178300"/>
            <a:ext cx="558300" cy="15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Imprecise Analysis</a:t>
            </a:r>
          </a:p>
        </p:txBody>
      </p:sp>
      <p:sp>
        <p:nvSpPr>
          <p:cNvPr id="732" name="Shape 732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733" name="Shape 733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4" name="Shape 734"/>
          <p:cNvSpPr/>
          <p:nvPr/>
        </p:nvSpPr>
        <p:spPr>
          <a:xfrm>
            <a:off x="1246100" y="339900"/>
            <a:ext cx="1413900" cy="504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35" name="Shape 735"/>
          <p:cNvCxnSpPr>
            <a:endCxn id="736" idx="0"/>
          </p:cNvCxnSpPr>
          <p:nvPr/>
        </p:nvCxnSpPr>
        <p:spPr>
          <a:xfrm flipH="1">
            <a:off x="1953050" y="854100"/>
            <a:ext cx="4500" cy="24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737" name="Shape 737"/>
          <p:cNvSpPr txBox="1"/>
          <p:nvPr/>
        </p:nvSpPr>
        <p:spPr>
          <a:xfrm>
            <a:off x="1298100" y="228600"/>
            <a:ext cx="12372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(WrEx</a:t>
            </a:r>
            <a:r>
              <a:rPr lang="en" sz="1200" baseline="-25000"/>
              <a:t>T1</a:t>
            </a:r>
            <a:r>
              <a:rPr lang="en" sz="1200"/>
              <a:t>)</a:t>
            </a:r>
          </a:p>
        </p:txBody>
      </p:sp>
      <p:cxnSp>
        <p:nvCxnSpPr>
          <p:cNvPr id="738" name="Shape 738"/>
          <p:cNvCxnSpPr/>
          <p:nvPr/>
        </p:nvCxnSpPr>
        <p:spPr>
          <a:xfrm rot="10800000" flipH="1">
            <a:off x="1949150" y="65074"/>
            <a:ext cx="83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739" name="Shape 739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741" name="Shape 741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742" name="Shape 742"/>
          <p:cNvSpPr/>
          <p:nvPr/>
        </p:nvSpPr>
        <p:spPr>
          <a:xfrm>
            <a:off x="3420750" y="684300"/>
            <a:ext cx="1413900" cy="10853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43" name="Shape 743"/>
          <p:cNvCxnSpPr>
            <a:stCxn id="742" idx="2"/>
          </p:cNvCxnSpPr>
          <p:nvPr/>
        </p:nvCxnSpPr>
        <p:spPr>
          <a:xfrm flipH="1">
            <a:off x="4117500" y="1769699"/>
            <a:ext cx="10200" cy="32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744" name="Shape 744"/>
          <p:cNvCxnSpPr>
            <a:stCxn id="742" idx="0"/>
          </p:cNvCxnSpPr>
          <p:nvPr/>
        </p:nvCxnSpPr>
        <p:spPr>
          <a:xfrm rot="10800000">
            <a:off x="4119300" y="35730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745" name="Shape 745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46" name="Shape 746"/>
          <p:cNvCxnSpPr>
            <a:stCxn id="745" idx="2"/>
          </p:cNvCxnSpPr>
          <p:nvPr/>
        </p:nvCxnSpPr>
        <p:spPr>
          <a:xfrm>
            <a:off x="6281775" y="258785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747" name="Shape 747"/>
          <p:cNvCxnSpPr>
            <a:stCxn id="745" idx="0"/>
          </p:cNvCxnSpPr>
          <p:nvPr/>
        </p:nvCxnSpPr>
        <p:spPr>
          <a:xfrm rot="10800000">
            <a:off x="6273375" y="9084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748" name="Shape 748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749" name="Shape 749"/>
          <p:cNvSpPr/>
          <p:nvPr/>
        </p:nvSpPr>
        <p:spPr>
          <a:xfrm>
            <a:off x="7556025" y="1692650"/>
            <a:ext cx="1413900" cy="11777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50" name="Shape 750"/>
          <p:cNvCxnSpPr>
            <a:stCxn id="749" idx="2"/>
          </p:cNvCxnSpPr>
          <p:nvPr/>
        </p:nvCxnSpPr>
        <p:spPr>
          <a:xfrm>
            <a:off x="8262975" y="2870449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751" name="Shape 751"/>
          <p:cNvCxnSpPr>
            <a:stCxn id="749" idx="0"/>
          </p:cNvCxnSpPr>
          <p:nvPr/>
        </p:nvCxnSpPr>
        <p:spPr>
          <a:xfrm rot="10800000">
            <a:off x="8254575" y="13656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736" name="Shape 736"/>
          <p:cNvSpPr/>
          <p:nvPr/>
        </p:nvSpPr>
        <p:spPr>
          <a:xfrm>
            <a:off x="1246100" y="1101900"/>
            <a:ext cx="1413900" cy="215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52" name="Shape 752"/>
          <p:cNvCxnSpPr/>
          <p:nvPr/>
        </p:nvCxnSpPr>
        <p:spPr>
          <a:xfrm>
            <a:off x="1914450" y="3257450"/>
            <a:ext cx="4500" cy="35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753" name="Shape 753"/>
          <p:cNvSpPr txBox="1"/>
          <p:nvPr/>
        </p:nvSpPr>
        <p:spPr>
          <a:xfrm>
            <a:off x="3505200" y="925775"/>
            <a:ext cx="13251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(RdEx</a:t>
            </a:r>
            <a:r>
              <a:rPr lang="en" sz="1200" baseline="-25000"/>
              <a:t>T2</a:t>
            </a:r>
            <a:r>
              <a:rPr lang="en" sz="1200"/>
              <a:t>)</a:t>
            </a:r>
          </a:p>
        </p:txBody>
      </p:sp>
      <p:cxnSp>
        <p:nvCxnSpPr>
          <p:cNvPr id="754" name="Shape 754"/>
          <p:cNvCxnSpPr/>
          <p:nvPr/>
        </p:nvCxnSpPr>
        <p:spPr>
          <a:xfrm>
            <a:off x="2648525" y="1237900"/>
            <a:ext cx="786900" cy="23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55" name="Shape 755"/>
          <p:cNvSpPr txBox="1"/>
          <p:nvPr/>
        </p:nvSpPr>
        <p:spPr>
          <a:xfrm>
            <a:off x="5659275" y="14112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(RdSh</a:t>
            </a:r>
            <a:r>
              <a:rPr lang="en" sz="1200" baseline="-25000"/>
              <a:t>c</a:t>
            </a:r>
            <a:r>
              <a:rPr lang="en" sz="1200"/>
              <a:t>)</a:t>
            </a:r>
          </a:p>
        </p:txBody>
      </p:sp>
      <p:cxnSp>
        <p:nvCxnSpPr>
          <p:cNvPr id="756" name="Shape 756"/>
          <p:cNvCxnSpPr/>
          <p:nvPr/>
        </p:nvCxnSpPr>
        <p:spPr>
          <a:xfrm>
            <a:off x="4839325" y="1582225"/>
            <a:ext cx="732899" cy="19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757" name="Shape 757"/>
          <p:cNvSpPr txBox="1"/>
          <p:nvPr/>
        </p:nvSpPr>
        <p:spPr>
          <a:xfrm>
            <a:off x="7640475" y="20208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(fence)</a:t>
            </a:r>
          </a:p>
        </p:txBody>
      </p:sp>
      <p:cxnSp>
        <p:nvCxnSpPr>
          <p:cNvPr id="758" name="Shape 758"/>
          <p:cNvCxnSpPr/>
          <p:nvPr/>
        </p:nvCxnSpPr>
        <p:spPr>
          <a:xfrm>
            <a:off x="7005150" y="2178300"/>
            <a:ext cx="558300" cy="15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759" name="Shape 759"/>
          <p:cNvSpPr txBox="1"/>
          <p:nvPr/>
        </p:nvSpPr>
        <p:spPr>
          <a:xfrm>
            <a:off x="1422800" y="2647950"/>
            <a:ext cx="15303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(WrEx</a:t>
            </a:r>
            <a:r>
              <a:rPr lang="en" sz="1200" baseline="-25000"/>
              <a:t>T1</a:t>
            </a:r>
            <a:r>
              <a:rPr lang="en" sz="1200"/>
              <a:t>)</a:t>
            </a:r>
          </a:p>
        </p:txBody>
      </p:sp>
      <p:sp>
        <p:nvSpPr>
          <p:cNvPr id="760" name="Shape 760"/>
          <p:cNvSpPr/>
          <p:nvPr/>
        </p:nvSpPr>
        <p:spPr>
          <a:xfrm>
            <a:off x="2660000" y="2641900"/>
            <a:ext cx="4903158" cy="345819"/>
          </a:xfrm>
          <a:custGeom>
            <a:avLst/>
            <a:gdLst/>
            <a:ahLst/>
            <a:cxnLst/>
            <a:rect l="0" t="0" r="0" b="0"/>
            <a:pathLst>
              <a:path w="194050" h="16662" extrusionOk="0">
                <a:moveTo>
                  <a:pt x="194050" y="0"/>
                </a:moveTo>
                <a:cubicBezTo>
                  <a:pt x="180402" y="17063"/>
                  <a:pt x="152283" y="14859"/>
                  <a:pt x="130458" y="15898"/>
                </a:cubicBezTo>
                <a:cubicBezTo>
                  <a:pt x="95892" y="17541"/>
                  <a:pt x="61222" y="16067"/>
                  <a:pt x="26653" y="14495"/>
                </a:cubicBezTo>
                <a:cubicBezTo>
                  <a:pt x="17711" y="14088"/>
                  <a:pt x="8951" y="11222"/>
                  <a:pt x="0" y="1122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Precise Analysis</a:t>
            </a:r>
          </a:p>
        </p:txBody>
      </p:sp>
      <p:sp>
        <p:nvSpPr>
          <p:cNvPr id="766" name="Shape 766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770" name="Shape 770"/>
          <p:cNvSpPr/>
          <p:nvPr/>
        </p:nvSpPr>
        <p:spPr>
          <a:xfrm>
            <a:off x="3420750" y="684300"/>
            <a:ext cx="1413900" cy="10853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2" name="Shape 772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773" name="Shape 773"/>
          <p:cNvSpPr/>
          <p:nvPr/>
        </p:nvSpPr>
        <p:spPr>
          <a:xfrm>
            <a:off x="7556025" y="1692650"/>
            <a:ext cx="1413900" cy="11777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1246100" y="1101900"/>
            <a:ext cx="1413900" cy="215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 txBox="1"/>
          <p:nvPr/>
        </p:nvSpPr>
        <p:spPr>
          <a:xfrm>
            <a:off x="3505200" y="925775"/>
            <a:ext cx="13251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o.g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5659275" y="14112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o.f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7640475" y="20208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o.h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1422800" y="2647950"/>
            <a:ext cx="15303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  <p:cxnSp>
        <p:nvCxnSpPr>
          <p:cNvPr id="779" name="Shape 779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No Precise Violation</a:t>
            </a:r>
          </a:p>
        </p:txBody>
      </p:sp>
      <p:sp>
        <p:nvSpPr>
          <p:cNvPr id="785" name="Shape 785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789" name="Shape 789"/>
          <p:cNvSpPr/>
          <p:nvPr/>
        </p:nvSpPr>
        <p:spPr>
          <a:xfrm>
            <a:off x="3420750" y="684300"/>
            <a:ext cx="1413900" cy="10853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1" name="Shape 791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792" name="Shape 792"/>
          <p:cNvSpPr/>
          <p:nvPr/>
        </p:nvSpPr>
        <p:spPr>
          <a:xfrm>
            <a:off x="7556025" y="1692650"/>
            <a:ext cx="1413900" cy="11777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246100" y="1101900"/>
            <a:ext cx="1413900" cy="215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4" name="Shape 794"/>
          <p:cNvSpPr txBox="1"/>
          <p:nvPr/>
        </p:nvSpPr>
        <p:spPr>
          <a:xfrm>
            <a:off x="3505200" y="925775"/>
            <a:ext cx="13251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999999"/>
                </a:solidFill>
              </a:rPr>
              <a:t>rd o.g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5659275" y="14112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999999"/>
                </a:solidFill>
              </a:rPr>
              <a:t>rd o.f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7640475" y="20208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999999"/>
                </a:solidFill>
              </a:rPr>
              <a:t>rd o.h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1422800" y="2647950"/>
            <a:ext cx="1530300" cy="58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999999"/>
                </a:solidFill>
              </a:rPr>
              <a:t>wr o.f</a:t>
            </a:r>
          </a:p>
        </p:txBody>
      </p:sp>
      <p:cxnSp>
        <p:nvCxnSpPr>
          <p:cNvPr id="798" name="Shape 798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ICD Cycle</a:t>
            </a:r>
          </a:p>
        </p:txBody>
      </p:sp>
      <p:sp>
        <p:nvSpPr>
          <p:cNvPr id="804" name="Shape 804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805" name="Shape 805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806" name="Shape 806"/>
          <p:cNvGrpSpPr/>
          <p:nvPr/>
        </p:nvGrpSpPr>
        <p:grpSpPr>
          <a:xfrm>
            <a:off x="1246100" y="65074"/>
            <a:ext cx="1413900" cy="3544075"/>
            <a:chOff x="1550900" y="65074"/>
            <a:chExt cx="1413900" cy="3544075"/>
          </a:xfrm>
        </p:grpSpPr>
        <p:grpSp>
          <p:nvGrpSpPr>
            <p:cNvPr id="807" name="Shape 807"/>
            <p:cNvGrpSpPr/>
            <p:nvPr/>
          </p:nvGrpSpPr>
          <p:grpSpPr>
            <a:xfrm>
              <a:off x="1550900" y="339900"/>
              <a:ext cx="1413900" cy="3269250"/>
              <a:chOff x="1550900" y="339900"/>
              <a:chExt cx="1413900" cy="3269250"/>
            </a:xfrm>
          </p:grpSpPr>
          <p:sp>
            <p:nvSpPr>
              <p:cNvPr id="808" name="Shape 808"/>
              <p:cNvSpPr/>
              <p:nvPr/>
            </p:nvSpPr>
            <p:spPr>
              <a:xfrm>
                <a:off x="1550900" y="339900"/>
                <a:ext cx="1413900" cy="29175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809" name="Shape 809"/>
              <p:cNvCxnSpPr/>
              <p:nvPr/>
            </p:nvCxnSpPr>
            <p:spPr>
              <a:xfrm>
                <a:off x="2257850" y="3257550"/>
                <a:ext cx="4500" cy="3516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dot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810" name="Shape 810"/>
            <p:cNvSpPr txBox="1"/>
            <p:nvPr/>
          </p:nvSpPr>
          <p:spPr>
            <a:xfrm>
              <a:off x="1727600" y="219125"/>
              <a:ext cx="1237200" cy="9144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b="1"/>
                <a:t>wr o.f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(WrEx</a:t>
              </a:r>
              <a:r>
                <a:rPr lang="en" sz="1200" baseline="-25000"/>
                <a:t>T1</a:t>
              </a:r>
              <a:r>
                <a:rPr lang="en" sz="1200"/>
                <a:t>)</a:t>
              </a:r>
            </a:p>
          </p:txBody>
        </p:sp>
        <p:cxnSp>
          <p:nvCxnSpPr>
            <p:cNvPr id="811" name="Shape 811"/>
            <p:cNvCxnSpPr/>
            <p:nvPr/>
          </p:nvCxnSpPr>
          <p:spPr>
            <a:xfrm rot="10800000" flipH="1">
              <a:off x="2253950" y="65074"/>
              <a:ext cx="8399" cy="28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type="triangle" w="lg" len="lg"/>
              <a:tailEnd type="none" w="lg" len="lg"/>
            </a:ln>
          </p:spPr>
        </p:cxnSp>
      </p:grpSp>
      <p:sp>
        <p:nvSpPr>
          <p:cNvPr id="812" name="Shape 812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815" name="Shape 815"/>
          <p:cNvSpPr/>
          <p:nvPr/>
        </p:nvSpPr>
        <p:spPr>
          <a:xfrm>
            <a:off x="3420750" y="636300"/>
            <a:ext cx="1413900" cy="8285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16" name="Shape 816"/>
          <p:cNvCxnSpPr>
            <a:stCxn id="815" idx="2"/>
            <a:endCxn id="817" idx="0"/>
          </p:cNvCxnSpPr>
          <p:nvPr/>
        </p:nvCxnSpPr>
        <p:spPr>
          <a:xfrm flipH="1">
            <a:off x="4117425" y="1464899"/>
            <a:ext cx="10275" cy="2522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818" name="Shape 818"/>
          <p:cNvCxnSpPr>
            <a:stCxn id="815" idx="0"/>
          </p:cNvCxnSpPr>
          <p:nvPr/>
        </p:nvCxnSpPr>
        <p:spPr>
          <a:xfrm rot="10800000">
            <a:off x="4119300" y="30930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819" name="Shape 819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20" name="Shape 820"/>
          <p:cNvCxnSpPr>
            <a:stCxn id="819" idx="2"/>
          </p:cNvCxnSpPr>
          <p:nvPr/>
        </p:nvCxnSpPr>
        <p:spPr>
          <a:xfrm>
            <a:off x="6281775" y="258785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821" name="Shape 821"/>
          <p:cNvCxnSpPr>
            <a:stCxn id="819" idx="0"/>
          </p:cNvCxnSpPr>
          <p:nvPr/>
        </p:nvCxnSpPr>
        <p:spPr>
          <a:xfrm rot="10800000">
            <a:off x="6273375" y="9084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822" name="Shape 822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823" name="Shape 823"/>
          <p:cNvSpPr/>
          <p:nvPr/>
        </p:nvSpPr>
        <p:spPr>
          <a:xfrm>
            <a:off x="7556025" y="16926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24" name="Shape 824"/>
          <p:cNvCxnSpPr>
            <a:stCxn id="823" idx="2"/>
          </p:cNvCxnSpPr>
          <p:nvPr/>
        </p:nvCxnSpPr>
        <p:spPr>
          <a:xfrm>
            <a:off x="8262975" y="304505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825" name="Shape 825"/>
          <p:cNvCxnSpPr>
            <a:stCxn id="823" idx="0"/>
          </p:cNvCxnSpPr>
          <p:nvPr/>
        </p:nvCxnSpPr>
        <p:spPr>
          <a:xfrm rot="10800000">
            <a:off x="8254575" y="1365650"/>
            <a:ext cx="8399" cy="32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triangle" w="lg" len="lg"/>
            <a:tailEnd type="none" w="lg" len="lg"/>
          </a:ln>
        </p:spPr>
      </p:cxnSp>
      <p:sp>
        <p:nvSpPr>
          <p:cNvPr id="826" name="Shape 826"/>
          <p:cNvSpPr txBox="1"/>
          <p:nvPr/>
        </p:nvSpPr>
        <p:spPr>
          <a:xfrm>
            <a:off x="3505200" y="58347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(RdEx</a:t>
            </a:r>
            <a:r>
              <a:rPr lang="en" sz="1200" baseline="-25000"/>
              <a:t>T2</a:t>
            </a:r>
            <a:r>
              <a:rPr lang="en" sz="1200"/>
              <a:t>)</a:t>
            </a:r>
          </a:p>
        </p:txBody>
      </p:sp>
      <p:cxnSp>
        <p:nvCxnSpPr>
          <p:cNvPr id="827" name="Shape 827"/>
          <p:cNvCxnSpPr/>
          <p:nvPr/>
        </p:nvCxnSpPr>
        <p:spPr>
          <a:xfrm>
            <a:off x="2659950" y="676200"/>
            <a:ext cx="758399" cy="31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17" name="Shape 817"/>
          <p:cNvSpPr/>
          <p:nvPr/>
        </p:nvSpPr>
        <p:spPr>
          <a:xfrm>
            <a:off x="3410475" y="1717123"/>
            <a:ext cx="1413900" cy="8705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 txBox="1"/>
          <p:nvPr/>
        </p:nvSpPr>
        <p:spPr>
          <a:xfrm>
            <a:off x="3505200" y="149787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(RdEx</a:t>
            </a:r>
            <a:r>
              <a:rPr lang="en" sz="1200" baseline="-25000"/>
              <a:t>T2</a:t>
            </a:r>
            <a:r>
              <a:rPr lang="en" sz="1200"/>
              <a:t>)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5659275" y="17922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(RdSh</a:t>
            </a:r>
            <a:r>
              <a:rPr lang="en" sz="1200" baseline="-25000"/>
              <a:t>c</a:t>
            </a:r>
            <a:r>
              <a:rPr lang="en" sz="1200"/>
              <a:t>)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7640475" y="20970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(fence)</a:t>
            </a:r>
          </a:p>
        </p:txBody>
      </p:sp>
      <p:cxnSp>
        <p:nvCxnSpPr>
          <p:cNvPr id="831" name="Shape 831"/>
          <p:cNvCxnSpPr/>
          <p:nvPr/>
        </p:nvCxnSpPr>
        <p:spPr>
          <a:xfrm>
            <a:off x="6996275" y="2329775"/>
            <a:ext cx="567299" cy="7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832" name="Shape 832"/>
          <p:cNvCxnSpPr/>
          <p:nvPr/>
        </p:nvCxnSpPr>
        <p:spPr>
          <a:xfrm>
            <a:off x="4839325" y="2039425"/>
            <a:ext cx="732899" cy="19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833" name="Shape 833"/>
          <p:cNvCxnSpPr/>
          <p:nvPr/>
        </p:nvCxnSpPr>
        <p:spPr>
          <a:xfrm>
            <a:off x="4148175" y="2587850"/>
            <a:ext cx="599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834" name="Shape 834"/>
          <p:cNvSpPr txBox="1"/>
          <p:nvPr/>
        </p:nvSpPr>
        <p:spPr>
          <a:xfrm>
            <a:off x="1422800" y="2647950"/>
            <a:ext cx="2001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(WrEx</a:t>
            </a:r>
            <a:r>
              <a:rPr lang="en" sz="1200" baseline="-25000"/>
              <a:t>T1</a:t>
            </a:r>
            <a:r>
              <a:rPr lang="en" sz="1200"/>
              <a:t>)</a:t>
            </a:r>
          </a:p>
        </p:txBody>
      </p:sp>
      <p:sp>
        <p:nvSpPr>
          <p:cNvPr id="835" name="Shape 835"/>
          <p:cNvSpPr/>
          <p:nvPr/>
        </p:nvSpPr>
        <p:spPr>
          <a:xfrm>
            <a:off x="2660000" y="2641900"/>
            <a:ext cx="4903158" cy="345819"/>
          </a:xfrm>
          <a:custGeom>
            <a:avLst/>
            <a:gdLst/>
            <a:ahLst/>
            <a:cxnLst/>
            <a:rect l="0" t="0" r="0" b="0"/>
            <a:pathLst>
              <a:path w="194050" h="16662" extrusionOk="0">
                <a:moveTo>
                  <a:pt x="194050" y="0"/>
                </a:moveTo>
                <a:cubicBezTo>
                  <a:pt x="180402" y="17063"/>
                  <a:pt x="152283" y="14859"/>
                  <a:pt x="130458" y="15898"/>
                </a:cubicBezTo>
                <a:cubicBezTo>
                  <a:pt x="95892" y="17541"/>
                  <a:pt x="61222" y="16067"/>
                  <a:pt x="26653" y="14495"/>
                </a:cubicBezTo>
                <a:cubicBezTo>
                  <a:pt x="17711" y="14088"/>
                  <a:pt x="8951" y="11222"/>
                  <a:pt x="0" y="1122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Precise analysis</a:t>
            </a:r>
          </a:p>
        </p:txBody>
      </p:sp>
      <p:sp>
        <p:nvSpPr>
          <p:cNvPr id="841" name="Shape 841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842" name="Shape 842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3" name="Shape 843"/>
          <p:cNvSpPr/>
          <p:nvPr/>
        </p:nvSpPr>
        <p:spPr>
          <a:xfrm>
            <a:off x="1246100" y="339900"/>
            <a:ext cx="1413900" cy="291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 txBox="1"/>
          <p:nvPr/>
        </p:nvSpPr>
        <p:spPr>
          <a:xfrm>
            <a:off x="1422800" y="219125"/>
            <a:ext cx="12372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848" name="Shape 848"/>
          <p:cNvSpPr/>
          <p:nvPr/>
        </p:nvSpPr>
        <p:spPr>
          <a:xfrm>
            <a:off x="3420750" y="636300"/>
            <a:ext cx="1413900" cy="8285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49" name="Shape 849"/>
          <p:cNvCxnSpPr>
            <a:stCxn id="848" idx="2"/>
            <a:endCxn id="850" idx="0"/>
          </p:cNvCxnSpPr>
          <p:nvPr/>
        </p:nvCxnSpPr>
        <p:spPr>
          <a:xfrm flipH="1">
            <a:off x="4117425" y="1464899"/>
            <a:ext cx="10275" cy="2522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851" name="Shape 851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853" name="Shape 853"/>
          <p:cNvSpPr/>
          <p:nvPr/>
        </p:nvSpPr>
        <p:spPr>
          <a:xfrm>
            <a:off x="7556025" y="16926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 txBox="1"/>
          <p:nvPr/>
        </p:nvSpPr>
        <p:spPr>
          <a:xfrm>
            <a:off x="3505200" y="58347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o.g</a:t>
            </a:r>
          </a:p>
        </p:txBody>
      </p:sp>
      <p:sp>
        <p:nvSpPr>
          <p:cNvPr id="850" name="Shape 850"/>
          <p:cNvSpPr/>
          <p:nvPr/>
        </p:nvSpPr>
        <p:spPr>
          <a:xfrm>
            <a:off x="3410475" y="1717123"/>
            <a:ext cx="1413900" cy="8705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5" name="Shape 855"/>
          <p:cNvSpPr txBox="1"/>
          <p:nvPr/>
        </p:nvSpPr>
        <p:spPr>
          <a:xfrm>
            <a:off x="3505200" y="149787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o.h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5659275" y="17922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o.f</a:t>
            </a:r>
          </a:p>
        </p:txBody>
      </p:sp>
      <p:sp>
        <p:nvSpPr>
          <p:cNvPr id="857" name="Shape 857"/>
          <p:cNvSpPr txBox="1"/>
          <p:nvPr/>
        </p:nvSpPr>
        <p:spPr>
          <a:xfrm>
            <a:off x="7640475" y="20970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o.h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1422800" y="2647950"/>
            <a:ext cx="2001600" cy="60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213275" y="4246575"/>
            <a:ext cx="87120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Precise Violation</a:t>
            </a:r>
          </a:p>
        </p:txBody>
      </p:sp>
      <p:sp>
        <p:nvSpPr>
          <p:cNvPr id="864" name="Shape 864"/>
          <p:cNvSpPr txBox="1"/>
          <p:nvPr/>
        </p:nvSpPr>
        <p:spPr>
          <a:xfrm rot="-5400000">
            <a:off x="-329024" y="1778925"/>
            <a:ext cx="10853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</a:p>
        </p:txBody>
      </p:sp>
      <p:cxnSp>
        <p:nvCxnSpPr>
          <p:cNvPr id="865" name="Shape 865"/>
          <p:cNvCxnSpPr/>
          <p:nvPr/>
        </p:nvCxnSpPr>
        <p:spPr>
          <a:xfrm flipH="1">
            <a:off x="314950" y="386700"/>
            <a:ext cx="8699" cy="33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6" name="Shape 866"/>
          <p:cNvSpPr/>
          <p:nvPr/>
        </p:nvSpPr>
        <p:spPr>
          <a:xfrm>
            <a:off x="1246100" y="339900"/>
            <a:ext cx="1413900" cy="291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7" name="Shape 867"/>
          <p:cNvSpPr txBox="1"/>
          <p:nvPr/>
        </p:nvSpPr>
        <p:spPr>
          <a:xfrm>
            <a:off x="1422800" y="219125"/>
            <a:ext cx="12372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13808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75933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4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3553200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871" name="Shape 871"/>
          <p:cNvSpPr/>
          <p:nvPr/>
        </p:nvSpPr>
        <p:spPr>
          <a:xfrm>
            <a:off x="3420750" y="636300"/>
            <a:ext cx="1413900" cy="8285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2" name="Shape 872"/>
          <p:cNvCxnSpPr>
            <a:stCxn id="871" idx="2"/>
            <a:endCxn id="873" idx="0"/>
          </p:cNvCxnSpPr>
          <p:nvPr/>
        </p:nvCxnSpPr>
        <p:spPr>
          <a:xfrm flipH="1">
            <a:off x="4117425" y="1464899"/>
            <a:ext cx="10275" cy="2522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874" name="Shape 874"/>
          <p:cNvSpPr/>
          <p:nvPr/>
        </p:nvSpPr>
        <p:spPr>
          <a:xfrm>
            <a:off x="5574825" y="12354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5" name="Shape 875"/>
          <p:cNvSpPr txBox="1"/>
          <p:nvPr/>
        </p:nvSpPr>
        <p:spPr>
          <a:xfrm>
            <a:off x="5783475" y="3609150"/>
            <a:ext cx="11489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3</a:t>
            </a:r>
          </a:p>
        </p:txBody>
      </p:sp>
      <p:sp>
        <p:nvSpPr>
          <p:cNvPr id="876" name="Shape 876"/>
          <p:cNvSpPr/>
          <p:nvPr/>
        </p:nvSpPr>
        <p:spPr>
          <a:xfrm>
            <a:off x="7556025" y="1692650"/>
            <a:ext cx="1413900" cy="1352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7" name="Shape 877"/>
          <p:cNvSpPr txBox="1"/>
          <p:nvPr/>
        </p:nvSpPr>
        <p:spPr>
          <a:xfrm>
            <a:off x="3505200" y="58347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999999"/>
                </a:solidFill>
              </a:rPr>
              <a:t>rd o.g</a:t>
            </a:r>
          </a:p>
        </p:txBody>
      </p:sp>
      <p:sp>
        <p:nvSpPr>
          <p:cNvPr id="873" name="Shape 873"/>
          <p:cNvSpPr/>
          <p:nvPr/>
        </p:nvSpPr>
        <p:spPr>
          <a:xfrm>
            <a:off x="3410475" y="1717123"/>
            <a:ext cx="1413900" cy="8705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878" name="Shape 878"/>
          <p:cNvSpPr txBox="1"/>
          <p:nvPr/>
        </p:nvSpPr>
        <p:spPr>
          <a:xfrm>
            <a:off x="3505200" y="149787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999999"/>
                </a:solidFill>
              </a:rPr>
              <a:t>rd o.h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5659275" y="17922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rd o.f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7640475" y="2097025"/>
            <a:ext cx="1325100" cy="7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999999"/>
                </a:solidFill>
              </a:rPr>
              <a:t>rd o.h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1422800" y="2647950"/>
            <a:ext cx="2001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wr o.f</a:t>
            </a:r>
          </a:p>
        </p:txBody>
      </p:sp>
      <p:cxnSp>
        <p:nvCxnSpPr>
          <p:cNvPr id="882" name="Shape 882"/>
          <p:cNvCxnSpPr>
            <a:stCxn id="883" idx="3"/>
          </p:cNvCxnSpPr>
          <p:nvPr/>
        </p:nvCxnSpPr>
        <p:spPr>
          <a:xfrm>
            <a:off x="2660000" y="828725"/>
            <a:ext cx="2898299" cy="130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4" name="Shape 884"/>
          <p:cNvCxnSpPr/>
          <p:nvPr/>
        </p:nvCxnSpPr>
        <p:spPr>
          <a:xfrm flipH="1">
            <a:off x="2672899" y="2288300"/>
            <a:ext cx="2892300" cy="45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/>
        </p:nvSpPr>
        <p:spPr>
          <a:xfrm>
            <a:off x="1085550" y="2034100"/>
            <a:ext cx="5329199" cy="146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Atomicity specifications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Experiments</a:t>
            </a:r>
          </a:p>
        </p:txBody>
      </p:sp>
      <p:sp>
        <p:nvSpPr>
          <p:cNvPr id="890" name="Shape 890"/>
          <p:cNvSpPr txBox="1"/>
          <p:nvPr/>
        </p:nvSpPr>
        <p:spPr>
          <a:xfrm>
            <a:off x="997050" y="1157450"/>
            <a:ext cx="6698699" cy="82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b="1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Evaluation Methodology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896" name="Shape 896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DoubleChecker and Velodrome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Developed in </a:t>
            </a:r>
            <a:r>
              <a:rPr lang="en" b="1"/>
              <a:t>Jikes RVM 3.1.3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Artifact successfully evaluated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Code shared on Jikes RVM Research Archive</a:t>
            </a:r>
          </a:p>
        </p:txBody>
      </p:sp>
      <p:pic>
        <p:nvPicPr>
          <p:cNvPr id="897" name="Shape 8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31425" y="383174"/>
            <a:ext cx="1263150" cy="1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Atomicity Violations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b="1"/>
              <a:t>Constitute 69%</a:t>
            </a:r>
            <a:r>
              <a:rPr lang="en" sz="2400" baseline="30000"/>
              <a:t>1 </a:t>
            </a:r>
            <a:r>
              <a:rPr lang="en" b="1"/>
              <a:t>of all non-deadlock concurrency bugs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151732" y="4531700"/>
            <a:ext cx="8603910" cy="356700"/>
            <a:chOff x="151725" y="4760300"/>
            <a:chExt cx="7017299" cy="356700"/>
          </a:xfrm>
        </p:grpSpPr>
        <p:cxnSp>
          <p:nvCxnSpPr>
            <p:cNvPr id="138" name="Shape 138"/>
            <p:cNvCxnSpPr/>
            <p:nvPr/>
          </p:nvCxnSpPr>
          <p:spPr>
            <a:xfrm>
              <a:off x="151725" y="4802125"/>
              <a:ext cx="7017299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9" name="Shape 139"/>
            <p:cNvSpPr txBox="1"/>
            <p:nvPr/>
          </p:nvSpPr>
          <p:spPr>
            <a:xfrm>
              <a:off x="173984" y="4760300"/>
              <a:ext cx="5821500" cy="3567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>
                  <a:solidFill>
                    <a:schemeClr val="dk1"/>
                  </a:solidFill>
                </a:rPr>
                <a:t>1. S. Lu et al. Learning from Mistakes: A Comprehensive Study on Real World Concurrency Bug Characteristics. In ASPLOS, 2008. 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/>
              <a:t>Experimental Methodology</a:t>
            </a:r>
          </a:p>
        </p:txBody>
      </p:sp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457200" y="1297775"/>
            <a:ext cx="8335199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Benchmarks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DaCapo 2006, 9.12-bach, Java Grande, other benchmarks used in prior work</a:t>
            </a:r>
            <a:r>
              <a:rPr lang="en" baseline="30000"/>
              <a:t>1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Platform: 3.30 GHz 4-core Intel i5 processor</a:t>
            </a:r>
          </a:p>
        </p:txBody>
      </p:sp>
      <p:grpSp>
        <p:nvGrpSpPr>
          <p:cNvPr id="904" name="Shape 904"/>
          <p:cNvGrpSpPr/>
          <p:nvPr/>
        </p:nvGrpSpPr>
        <p:grpSpPr>
          <a:xfrm>
            <a:off x="151732" y="4607900"/>
            <a:ext cx="8603910" cy="356700"/>
            <a:chOff x="151725" y="4760300"/>
            <a:chExt cx="7017299" cy="356700"/>
          </a:xfrm>
        </p:grpSpPr>
        <p:cxnSp>
          <p:nvCxnSpPr>
            <p:cNvPr id="905" name="Shape 905"/>
            <p:cNvCxnSpPr/>
            <p:nvPr/>
          </p:nvCxnSpPr>
          <p:spPr>
            <a:xfrm>
              <a:off x="151725" y="4802125"/>
              <a:ext cx="7017299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906" name="Shape 906"/>
            <p:cNvSpPr txBox="1"/>
            <p:nvPr/>
          </p:nvSpPr>
          <p:spPr>
            <a:xfrm>
              <a:off x="173985" y="4760300"/>
              <a:ext cx="5804700" cy="3567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>
                  <a:solidFill>
                    <a:schemeClr val="dk1"/>
                  </a:solidFill>
                </a:rPr>
                <a:t>1. C. Flanagan et al. Velodrome: A Sound and Complete Dynamic Atomicity Checker for Multithreaded Programs. In PLDI, 2008. 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Atomicity Specifications</a:t>
            </a:r>
          </a:p>
        </p:txBody>
      </p:sp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Assume provided by the programmers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 reuse prior work’s approach to infer the specifications</a:t>
            </a:r>
          </a:p>
        </p:txBody>
      </p:sp>
      <p:grpSp>
        <p:nvGrpSpPr>
          <p:cNvPr id="913" name="Shape 913"/>
          <p:cNvGrpSpPr/>
          <p:nvPr/>
        </p:nvGrpSpPr>
        <p:grpSpPr>
          <a:xfrm>
            <a:off x="361798" y="2863055"/>
            <a:ext cx="8441441" cy="2173126"/>
            <a:chOff x="57000" y="1788075"/>
            <a:chExt cx="8582188" cy="2257325"/>
          </a:xfrm>
        </p:grpSpPr>
        <p:sp>
          <p:nvSpPr>
            <p:cNvPr id="914" name="Shape 914"/>
            <p:cNvSpPr/>
            <p:nvPr/>
          </p:nvSpPr>
          <p:spPr>
            <a:xfrm>
              <a:off x="2692200" y="1950975"/>
              <a:ext cx="2036700" cy="850199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/>
                <a:t>DoubleChecker/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b="1"/>
                <a:t>Velodrome</a:t>
              </a:r>
            </a:p>
          </p:txBody>
        </p:sp>
        <p:sp>
          <p:nvSpPr>
            <p:cNvPr id="915" name="Shape 915"/>
            <p:cNvSpPr/>
            <p:nvPr/>
          </p:nvSpPr>
          <p:spPr>
            <a:xfrm>
              <a:off x="7042625" y="1950988"/>
              <a:ext cx="1596563" cy="850175"/>
            </a:xfrm>
            <a:prstGeom prst="flowChartDocument">
              <a:avLst/>
            </a:prstGeom>
            <a:solidFill>
              <a:srgbClr val="B6D7A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Clr>
                  <a:schemeClr val="dk1"/>
                </a:buClr>
                <a:buSzPct val="78571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atomicity</a:t>
              </a:r>
            </a:p>
            <a:p>
              <a:pPr lvl="0" algn="ctr" rtl="0">
                <a:spcBef>
                  <a:spcPts val="0"/>
                </a:spcBef>
                <a:buClr>
                  <a:schemeClr val="dk1"/>
                </a:buClr>
                <a:buSzPct val="78571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specification</a:t>
              </a:r>
            </a:p>
          </p:txBody>
        </p:sp>
        <p:cxnSp>
          <p:nvCxnSpPr>
            <p:cNvPr id="916" name="Shape 916"/>
            <p:cNvCxnSpPr>
              <a:stCxn id="914" idx="3"/>
              <a:endCxn id="915" idx="1"/>
            </p:cNvCxnSpPr>
            <p:nvPr/>
          </p:nvCxnSpPr>
          <p:spPr>
            <a:xfrm>
              <a:off x="4728900" y="2376074"/>
              <a:ext cx="2313724" cy="1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17" name="Shape 917"/>
            <p:cNvCxnSpPr>
              <a:stCxn id="914" idx="1"/>
            </p:cNvCxnSpPr>
            <p:nvPr/>
          </p:nvCxnSpPr>
          <p:spPr>
            <a:xfrm rot="10800000">
              <a:off x="1816499" y="2370974"/>
              <a:ext cx="875700" cy="5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918" name="Shape 918"/>
            <p:cNvSpPr txBox="1"/>
            <p:nvPr/>
          </p:nvSpPr>
          <p:spPr>
            <a:xfrm>
              <a:off x="57000" y="1979325"/>
              <a:ext cx="1960200" cy="793499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All methods except main(), run(),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callers of join(),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wait(), etc.</a:t>
              </a:r>
            </a:p>
          </p:txBody>
        </p:sp>
        <p:sp>
          <p:nvSpPr>
            <p:cNvPr id="919" name="Shape 919"/>
            <p:cNvSpPr txBox="1"/>
            <p:nvPr/>
          </p:nvSpPr>
          <p:spPr>
            <a:xfrm>
              <a:off x="4728900" y="1788075"/>
              <a:ext cx="1739999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new violations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reported?</a:t>
              </a:r>
            </a:p>
          </p:txBody>
        </p:sp>
        <p:cxnSp>
          <p:nvCxnSpPr>
            <p:cNvPr id="920" name="Shape 920"/>
            <p:cNvCxnSpPr/>
            <p:nvPr/>
          </p:nvCxnSpPr>
          <p:spPr>
            <a:xfrm>
              <a:off x="6042175" y="2380550"/>
              <a:ext cx="9599" cy="850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921" name="Shape 921"/>
            <p:cNvSpPr/>
            <p:nvPr/>
          </p:nvSpPr>
          <p:spPr>
            <a:xfrm>
              <a:off x="5951425" y="2286975"/>
              <a:ext cx="181499" cy="178199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922" name="Shape 922"/>
            <p:cNvCxnSpPr/>
            <p:nvPr/>
          </p:nvCxnSpPr>
          <p:spPr>
            <a:xfrm rot="10800000">
              <a:off x="2227549" y="2361450"/>
              <a:ext cx="3900" cy="2330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23" name="Shape 923"/>
            <p:cNvCxnSpPr/>
            <p:nvPr/>
          </p:nvCxnSpPr>
          <p:spPr>
            <a:xfrm>
              <a:off x="2231450" y="2993250"/>
              <a:ext cx="5700" cy="238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924" name="Shape 924"/>
            <p:cNvSpPr txBox="1"/>
            <p:nvPr/>
          </p:nvSpPr>
          <p:spPr>
            <a:xfrm>
              <a:off x="5602450" y="2614612"/>
              <a:ext cx="1258499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Yes</a:t>
              </a:r>
            </a:p>
          </p:txBody>
        </p:sp>
        <p:sp>
          <p:nvSpPr>
            <p:cNvPr id="925" name="Shape 925"/>
            <p:cNvSpPr txBox="1"/>
            <p:nvPr/>
          </p:nvSpPr>
          <p:spPr>
            <a:xfrm>
              <a:off x="6249125" y="2027175"/>
              <a:ext cx="793499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No</a:t>
              </a:r>
            </a:p>
          </p:txBody>
        </p:sp>
        <p:cxnSp>
          <p:nvCxnSpPr>
            <p:cNvPr id="926" name="Shape 926"/>
            <p:cNvCxnSpPr/>
            <p:nvPr/>
          </p:nvCxnSpPr>
          <p:spPr>
            <a:xfrm rot="10800000" flipH="1">
              <a:off x="2227000" y="3221499"/>
              <a:ext cx="3815100" cy="120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927" name="Shape 927"/>
            <p:cNvSpPr/>
            <p:nvPr/>
          </p:nvSpPr>
          <p:spPr>
            <a:xfrm>
              <a:off x="201025" y="3411500"/>
              <a:ext cx="1739999" cy="633900"/>
            </a:xfrm>
            <a:prstGeom prst="wedgeEllipseCallout">
              <a:avLst>
                <a:gd name="adj1" fmla="val -30437"/>
                <a:gd name="adj2" fmla="val -125158"/>
              </a:avLst>
            </a:prstGeom>
            <a:solidFill>
              <a:srgbClr val="E6B8A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considered non-atomic</a:t>
              </a:r>
            </a:p>
          </p:txBody>
        </p:sp>
        <p:grpSp>
          <p:nvGrpSpPr>
            <p:cNvPr id="928" name="Shape 928"/>
            <p:cNvGrpSpPr/>
            <p:nvPr/>
          </p:nvGrpSpPr>
          <p:grpSpPr>
            <a:xfrm>
              <a:off x="2055138" y="2619566"/>
              <a:ext cx="358333" cy="348660"/>
              <a:chOff x="4334550" y="3936875"/>
              <a:chExt cx="433975" cy="457200"/>
            </a:xfrm>
          </p:grpSpPr>
          <p:sp>
            <p:nvSpPr>
              <p:cNvPr id="929" name="Shape 929"/>
              <p:cNvSpPr/>
              <p:nvPr/>
            </p:nvSpPr>
            <p:spPr>
              <a:xfrm>
                <a:off x="4334550" y="3936875"/>
                <a:ext cx="428400" cy="457200"/>
              </a:xfrm>
              <a:prstGeom prst="ellipse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4340125" y="3936875"/>
                <a:ext cx="428400" cy="457200"/>
              </a:xfrm>
              <a:prstGeom prst="mathMinus">
                <a:avLst>
                  <a:gd name="adj1" fmla="val 23520"/>
                </a:avLst>
              </a:prstGeom>
              <a:solidFill>
                <a:srgbClr val="F9CB9C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Soundness Experiments</a:t>
            </a:r>
          </a:p>
        </p:txBody>
      </p:sp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Generated atomicity violations with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Velodrome - sound and precise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DoubleChecker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Single-run mode - sound and precise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Multi-run mode - unsound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Results match closely for Velodrome and the single-run mode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Multi-run mode finds 83% of all violations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>
            <a:spLocks noGrp="1"/>
          </p:cNvSpPr>
          <p:nvPr>
            <p:ph type="title"/>
          </p:nvPr>
        </p:nvSpPr>
        <p:spPr>
          <a:xfrm>
            <a:off x="457200" y="3225"/>
            <a:ext cx="8229600" cy="84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Performance Experiments</a:t>
            </a:r>
          </a:p>
        </p:txBody>
      </p:sp>
      <p:pic>
        <p:nvPicPr>
          <p:cNvPr id="942" name="Shape 9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9050" y="915700"/>
            <a:ext cx="7825899" cy="4013500"/>
          </a:xfrm>
          <a:prstGeom prst="rect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>
            <a:spLocks noGrp="1"/>
          </p:cNvSpPr>
          <p:nvPr>
            <p:ph type="title"/>
          </p:nvPr>
        </p:nvSpPr>
        <p:spPr>
          <a:xfrm>
            <a:off x="457200" y="3225"/>
            <a:ext cx="8229600" cy="84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Performance Experiments</a:t>
            </a:r>
          </a:p>
        </p:txBody>
      </p:sp>
      <p:pic>
        <p:nvPicPr>
          <p:cNvPr id="948" name="Shape 9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9050" y="915700"/>
            <a:ext cx="7825899" cy="4013500"/>
          </a:xfrm>
          <a:prstGeom prst="rect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49" name="Shape 949"/>
          <p:cNvSpPr txBox="1"/>
          <p:nvPr/>
        </p:nvSpPr>
        <p:spPr>
          <a:xfrm>
            <a:off x="1596300" y="1340237"/>
            <a:ext cx="6243299" cy="2760900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Single-run mode - </a:t>
            </a:r>
            <a:r>
              <a:rPr lang="en" sz="3000" b="1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1.9 times faster</a:t>
            </a:r>
            <a:r>
              <a:rPr lang="en" sz="3000" b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than Velodrome</a:t>
            </a:r>
          </a:p>
          <a:p>
            <a:pPr marL="457200" lvl="0" indent="-4191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Multi-run mode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First run - </a:t>
            </a:r>
            <a:r>
              <a:rPr lang="en" sz="2400" b="1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5.6 times faster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Second run - </a:t>
            </a:r>
            <a:r>
              <a:rPr lang="en" sz="2400" b="1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3.7 times faster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/>
        </p:nvSpPr>
        <p:spPr>
          <a:xfrm>
            <a:off x="1085550" y="2034100"/>
            <a:ext cx="7531200" cy="146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2-4 times lesser overhead than current state-of-art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Makes dynamic atomicity checking </a:t>
            </a:r>
            <a:r>
              <a:rPr lang="en" sz="2400" b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more practical</a:t>
            </a:r>
          </a:p>
        </p:txBody>
      </p:sp>
      <p:sp>
        <p:nvSpPr>
          <p:cNvPr id="955" name="Shape 955"/>
          <p:cNvSpPr txBox="1"/>
          <p:nvPr/>
        </p:nvSpPr>
        <p:spPr>
          <a:xfrm>
            <a:off x="997050" y="1157450"/>
            <a:ext cx="6698699" cy="82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DoubleChecker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961" name="Shape 961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Type systems </a:t>
            </a:r>
          </a:p>
          <a:p>
            <a:pPr marL="1371600" lvl="2" indent="-3175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Flanagan and Qadeer, PLDI 2003</a:t>
            </a:r>
          </a:p>
          <a:p>
            <a:pPr marL="1371600" lvl="2" indent="-3175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Flanagan et al., TOPLAS 2008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Model checking</a:t>
            </a:r>
          </a:p>
          <a:p>
            <a:pPr marL="1371600" lvl="2" indent="-3175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Farzan and Madhusudan, CAV 2006</a:t>
            </a:r>
          </a:p>
          <a:p>
            <a:pPr marL="1371600" lvl="2" indent="-3175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Flanagan, SPIN 2004</a:t>
            </a:r>
          </a:p>
          <a:p>
            <a:pPr marL="1371600" lvl="2" indent="-3175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Hatcliff et al., VMCAI 2004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Dynamic analysis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Conflict-serializability-based approaches</a:t>
            </a:r>
          </a:p>
          <a:p>
            <a:pPr marL="1371600" lvl="2" indent="-3175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Flanagan et al., PLDI 2008; Farzan and Madhusudan, CAV 2008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Inferring atomicity </a:t>
            </a:r>
          </a:p>
          <a:p>
            <a:pPr marL="1371600" lvl="2" indent="-3175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Lu et al., ASPLOS 2006; Xu et al., PLDI 2005; Hammer et al., ICSE 2008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Predictive approaches</a:t>
            </a:r>
          </a:p>
          <a:p>
            <a:pPr marL="1371600" lvl="2" indent="-3175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Sinha et al., MEMOCODE 2011; Sorrentino et al., FSE 2010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Other approaches</a:t>
            </a:r>
          </a:p>
          <a:p>
            <a:pPr marL="1371600" lvl="2" indent="-3175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Wang and Stoller, PPoPP 2006; Wang and Stoller, TSE 2006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title"/>
          </p:nvPr>
        </p:nvSpPr>
        <p:spPr>
          <a:xfrm>
            <a:off x="250500" y="155625"/>
            <a:ext cx="86430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/>
              <a:t>What Has DoubleChecker Achieved?</a:t>
            </a:r>
          </a:p>
        </p:txBody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457200" y="1221575"/>
            <a:ext cx="8436299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b="1"/>
              <a:t>Improved overheads</a:t>
            </a:r>
            <a:r>
              <a:rPr lang="en"/>
              <a:t> over current state-of-art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Makes dynamic atomicity checking more practical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b="1"/>
              <a:t>Cheaper to over-approximate dependences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Showcases a judicious separation of tasks to recover precision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DD7E6B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Atomicity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97775"/>
            <a:ext cx="84093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Concurrency correctness property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Synonymous with </a:t>
            </a:r>
            <a:r>
              <a:rPr lang="en" b="1"/>
              <a:t>serializability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Program execution must be equivalent to some serial execution of the atomic regions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41703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Atomicity Violation Example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537075" y="195950"/>
            <a:ext cx="1645800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893525" y="195950"/>
            <a:ext cx="1645800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901325" y="676000"/>
            <a:ext cx="2978399" cy="3291900"/>
          </a:xfrm>
          <a:prstGeom prst="rect">
            <a:avLst/>
          </a:prstGeom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void execute()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while (...)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lang="en" b="1"/>
              <a:t>prepareList</a:t>
            </a:r>
            <a:r>
              <a:rPr lang="en"/>
              <a:t>();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lang="en" b="1"/>
              <a:t>processList</a:t>
            </a:r>
            <a:r>
              <a:rPr lang="en"/>
              <a:t>();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lang="en" b="1"/>
              <a:t>resetList</a:t>
            </a:r>
            <a:r>
              <a:rPr lang="en"/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175625" y="676000"/>
            <a:ext cx="2906999" cy="3291900"/>
          </a:xfrm>
          <a:prstGeom prst="rect">
            <a:avLst/>
          </a:prstGeom>
          <a:ln w="28575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void execute()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while (...)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 b="1">
                <a:solidFill>
                  <a:schemeClr val="dk1"/>
                </a:solidFill>
              </a:rPr>
              <a:t>prepareList</a:t>
            </a:r>
            <a:r>
              <a:rPr lang="en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 b="1">
                <a:solidFill>
                  <a:schemeClr val="dk1"/>
                </a:solidFill>
              </a:rPr>
              <a:t>processList</a:t>
            </a:r>
            <a:r>
              <a:rPr lang="en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 b="1">
                <a:solidFill>
                  <a:schemeClr val="dk1"/>
                </a:solidFill>
              </a:rPr>
              <a:t>resetList</a:t>
            </a:r>
            <a:r>
              <a:rPr lang="en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1260025" y="1946450"/>
            <a:ext cx="564299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1260025" y="2427950"/>
            <a:ext cx="564299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5527225" y="1946450"/>
            <a:ext cx="564299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5527225" y="2403650"/>
            <a:ext cx="564299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41703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Atomicity Violation Example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537075" y="195950"/>
            <a:ext cx="1645800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893525" y="195950"/>
            <a:ext cx="1645800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01325" y="676000"/>
            <a:ext cx="2978399" cy="3291900"/>
          </a:xfrm>
          <a:prstGeom prst="rect">
            <a:avLst/>
          </a:prstGeom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void prepareList()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synchronized (l1)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b="1"/>
              <a:t>list.add(new Object());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void processList()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synchronized (l1)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b="1"/>
              <a:t>Object head = list.get(0);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175625" y="676000"/>
            <a:ext cx="2906999" cy="3291900"/>
          </a:xfrm>
          <a:prstGeom prst="rect">
            <a:avLst/>
          </a:prstGeom>
          <a:ln w="28575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void resetList()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synchronized (l1)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b="1"/>
              <a:t>list = null;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41703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>
                <a:solidFill>
                  <a:srgbClr val="FFFFFF"/>
                </a:solidFill>
              </a:rPr>
              <a:t>Atomicity Violation Example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537075" y="195950"/>
            <a:ext cx="1645800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1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893525" y="195950"/>
            <a:ext cx="1645800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Thread 2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901325" y="676000"/>
            <a:ext cx="2978399" cy="3291900"/>
          </a:xfrm>
          <a:prstGeom prst="rect">
            <a:avLst/>
          </a:prstGeom>
          <a:ln w="28575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void prepareList()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synchronized (l1)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b="1"/>
              <a:t>list.add(new Object());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void processList()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synchronized (l1)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b="1"/>
              <a:t>Object head = list.get(0);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175625" y="676000"/>
            <a:ext cx="2906999" cy="2618399"/>
          </a:xfrm>
          <a:prstGeom prst="rect">
            <a:avLst/>
          </a:prstGeom>
          <a:ln w="28575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void resetList()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synchronized (l1)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b="1"/>
              <a:t>list = null;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537450" y="1645900"/>
            <a:ext cx="1863300" cy="962400"/>
          </a:xfrm>
          <a:prstGeom prst="cloudCallout">
            <a:avLst>
              <a:gd name="adj1" fmla="val -25859"/>
              <a:gd name="adj2" fmla="val 99647"/>
            </a:avLst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 pointer dereference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760425" y="3408150"/>
            <a:ext cx="3156899" cy="461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Data-race-free program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3169</Words>
  <Application>Microsoft Office PowerPoint</Application>
  <PresentationFormat>On-screen Show (16:9)</PresentationFormat>
  <Paragraphs>762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Courier New</vt:lpstr>
      <vt:lpstr>Georgia</vt:lpstr>
      <vt:lpstr>Wingdings</vt:lpstr>
      <vt:lpstr>sketched</vt:lpstr>
      <vt:lpstr>DoubleChecker: Efficient Sound and Precise Atomicity Checking</vt:lpstr>
      <vt:lpstr>Impact of Concurrency Bugs</vt:lpstr>
      <vt:lpstr>Impact of Concurrency Bugs</vt:lpstr>
      <vt:lpstr>Impact of Concurrency Bugs</vt:lpstr>
      <vt:lpstr>Atomicity Violations</vt:lpstr>
      <vt:lpstr>Atomicity</vt:lpstr>
      <vt:lpstr>PowerPoint Presentation</vt:lpstr>
      <vt:lpstr>PowerPoint Presentation</vt:lpstr>
      <vt:lpstr>PowerPoint Presentation</vt:lpstr>
      <vt:lpstr>PowerPoint Presentation</vt:lpstr>
      <vt:lpstr>Detecting Atomicity Violations</vt:lpstr>
      <vt:lpstr>PowerPoint Presentation</vt:lpstr>
      <vt:lpstr>PowerPoint Presentation</vt:lpstr>
      <vt:lpstr>PowerPoint Presentation</vt:lpstr>
      <vt:lpstr>PowerPoint Presentation</vt:lpstr>
      <vt:lpstr>High Overheads of Prior Work</vt:lpstr>
      <vt:lpstr>Instrumentation Approach</vt:lpstr>
      <vt:lpstr>Precise Tracking is Expensive!</vt:lpstr>
      <vt:lpstr>Synchronized Updates are Expensive!</vt:lpstr>
      <vt:lpstr>Synchronized Updates are Expensive!</vt:lpstr>
      <vt:lpstr>PowerPoint Presentation</vt:lpstr>
      <vt:lpstr>DoubleChecker’s Contributions</vt:lpstr>
      <vt:lpstr>Key Insights</vt:lpstr>
      <vt:lpstr>Key Insights</vt:lpstr>
      <vt:lpstr>Staged Analysis </vt:lpstr>
      <vt:lpstr>Imprecise Cycle Detection</vt:lpstr>
      <vt:lpstr>Precise Cycle Detection</vt:lpstr>
      <vt:lpstr>PowerPoint Presentation</vt:lpstr>
      <vt:lpstr>PowerPoint Presentation</vt:lpstr>
      <vt:lpstr>Role of ICD</vt:lpstr>
      <vt:lpstr>Role of PCD</vt:lpstr>
      <vt:lpstr>PowerPoint Presentation</vt:lpstr>
      <vt:lpstr>PowerPoint Presentation</vt:lpstr>
      <vt:lpstr>PowerPoint Presentation</vt:lpstr>
      <vt:lpstr>Design Choices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Experimental Methodology</vt:lpstr>
      <vt:lpstr>Atomicity Specifications</vt:lpstr>
      <vt:lpstr>Soundness Experiments</vt:lpstr>
      <vt:lpstr>Performance Experiments</vt:lpstr>
      <vt:lpstr>Performance Experiments</vt:lpstr>
      <vt:lpstr>PowerPoint Presentation</vt:lpstr>
      <vt:lpstr>Related Work</vt:lpstr>
      <vt:lpstr>Related Work</vt:lpstr>
      <vt:lpstr>What Has DoubleChecker Achieved?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DoubleChecker: Efficient Sound and Precise Atomicity Checking</dc:title>
  <cp:lastModifiedBy>Swarnendu Biswas</cp:lastModifiedBy>
  <cp:revision>1</cp:revision>
  <dcterms:modified xsi:type="dcterms:W3CDTF">2014-06-19T12:08:53Z</dcterms:modified>
</cp:coreProperties>
</file>