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30" r:id="rId9"/>
    <p:sldId id="332" r:id="rId10"/>
    <p:sldId id="333" r:id="rId11"/>
    <p:sldId id="264" r:id="rId12"/>
    <p:sldId id="265" r:id="rId13"/>
    <p:sldId id="340" r:id="rId14"/>
    <p:sldId id="339" r:id="rId15"/>
    <p:sldId id="266" r:id="rId16"/>
    <p:sldId id="267" r:id="rId17"/>
    <p:sldId id="268" r:id="rId18"/>
    <p:sldId id="269" r:id="rId19"/>
    <p:sldId id="270" r:id="rId20"/>
    <p:sldId id="271" r:id="rId21"/>
    <p:sldId id="391" r:id="rId22"/>
    <p:sldId id="272" r:id="rId23"/>
    <p:sldId id="336" r:id="rId24"/>
    <p:sldId id="33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92" r:id="rId35"/>
    <p:sldId id="287" r:id="rId36"/>
    <p:sldId id="343" r:id="rId37"/>
    <p:sldId id="342" r:id="rId38"/>
    <p:sldId id="344" r:id="rId39"/>
    <p:sldId id="412" r:id="rId40"/>
    <p:sldId id="410" r:id="rId41"/>
    <p:sldId id="399" r:id="rId42"/>
    <p:sldId id="400" r:id="rId43"/>
    <p:sldId id="349" r:id="rId44"/>
    <p:sldId id="406" r:id="rId45"/>
    <p:sldId id="353" r:id="rId46"/>
    <p:sldId id="354" r:id="rId47"/>
    <p:sldId id="352" r:id="rId48"/>
    <p:sldId id="351" r:id="rId49"/>
    <p:sldId id="356" r:id="rId50"/>
    <p:sldId id="350" r:id="rId51"/>
    <p:sldId id="355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401" r:id="rId63"/>
    <p:sldId id="367" r:id="rId64"/>
    <p:sldId id="368" r:id="rId65"/>
    <p:sldId id="369" r:id="rId66"/>
    <p:sldId id="370" r:id="rId67"/>
    <p:sldId id="402" r:id="rId68"/>
    <p:sldId id="393" r:id="rId69"/>
    <p:sldId id="403" r:id="rId70"/>
    <p:sldId id="323" r:id="rId71"/>
    <p:sldId id="311" r:id="rId72"/>
    <p:sldId id="316" r:id="rId73"/>
    <p:sldId id="317" r:id="rId74"/>
    <p:sldId id="318" r:id="rId75"/>
    <p:sldId id="319" r:id="rId76"/>
    <p:sldId id="394" r:id="rId77"/>
    <p:sldId id="329" r:id="rId78"/>
    <p:sldId id="395" r:id="rId79"/>
    <p:sldId id="324" r:id="rId80"/>
    <p:sldId id="325" r:id="rId81"/>
    <p:sldId id="326" r:id="rId82"/>
    <p:sldId id="327" r:id="rId83"/>
    <p:sldId id="328" r:id="rId84"/>
    <p:sldId id="397" r:id="rId85"/>
    <p:sldId id="312" r:id="rId86"/>
    <p:sldId id="404" r:id="rId87"/>
    <p:sldId id="408" r:id="rId88"/>
    <p:sldId id="405" r:id="rId89"/>
    <p:sldId id="390" r:id="rId90"/>
    <p:sldId id="371" r:id="rId91"/>
    <p:sldId id="372" r:id="rId92"/>
    <p:sldId id="373" r:id="rId93"/>
    <p:sldId id="374" r:id="rId94"/>
    <p:sldId id="375" r:id="rId95"/>
    <p:sldId id="376" r:id="rId96"/>
    <p:sldId id="377" r:id="rId97"/>
    <p:sldId id="378" r:id="rId98"/>
    <p:sldId id="379" r:id="rId99"/>
    <p:sldId id="380" r:id="rId100"/>
    <p:sldId id="381" r:id="rId101"/>
    <p:sldId id="382" r:id="rId102"/>
    <p:sldId id="383" r:id="rId103"/>
    <p:sldId id="384" r:id="rId104"/>
    <p:sldId id="385" r:id="rId105"/>
    <p:sldId id="386" r:id="rId106"/>
    <p:sldId id="387" r:id="rId107"/>
    <p:sldId id="388" r:id="rId108"/>
    <p:sldId id="389" r:id="rId10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997" autoAdjust="0"/>
  </p:normalViewPr>
  <p:slideViewPr>
    <p:cSldViewPr>
      <p:cViewPr>
        <p:scale>
          <a:sx n="60" d="100"/>
          <a:sy n="60" d="100"/>
        </p:scale>
        <p:origin x="-1350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5C4-5649-432E-AA6F-A101DFE15F52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32B4-D3BD-4A91-8132-3EFA8C0D1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5C4-5649-432E-AA6F-A101DFE15F52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32B4-D3BD-4A91-8132-3EFA8C0D1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5C4-5649-432E-AA6F-A101DFE15F52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32B4-D3BD-4A91-8132-3EFA8C0D1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5C4-5649-432E-AA6F-A101DFE15F52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32B4-D3BD-4A91-8132-3EFA8C0D1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5C4-5649-432E-AA6F-A101DFE15F52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32B4-D3BD-4A91-8132-3EFA8C0D1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5C4-5649-432E-AA6F-A101DFE15F52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32B4-D3BD-4A91-8132-3EFA8C0D1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5C4-5649-432E-AA6F-A101DFE15F52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32B4-D3BD-4A91-8132-3EFA8C0D1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5C4-5649-432E-AA6F-A101DFE15F52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32B4-D3BD-4A91-8132-3EFA8C0D1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5C4-5649-432E-AA6F-A101DFE15F52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32B4-D3BD-4A91-8132-3EFA8C0D1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F5C4-5649-432E-AA6F-A101DFE15F52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32B4-D3BD-4A91-8132-3EFA8C0D1E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AE3F5C4-5649-432E-AA6F-A101DFE15F52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DEA32B4-D3BD-4A91-8132-3EFA8C0D1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AE3F5C4-5649-432E-AA6F-A101DFE15F52}" type="datetimeFigureOut">
              <a:rPr lang="en-US" smtClean="0"/>
              <a:pPr/>
              <a:t>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DEA32B4-D3BD-4A91-8132-3EFA8C0D1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6648"/>
            <a:ext cx="9144000" cy="167335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Leak Pruning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81400"/>
            <a:ext cx="9144000" cy="12192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Michael Bond     Kathryn McKinley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2400" dirty="0" smtClean="0"/>
              <a:t>The University of Texas at Austin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Why tolerate leaks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leaks are so bad</a:t>
            </a:r>
          </a:p>
          <a:p>
            <a:endParaRPr lang="en-US" dirty="0" smtClean="0"/>
          </a:p>
          <a:p>
            <a:r>
              <a:rPr lang="en-US" dirty="0" smtClean="0"/>
              <a:t>How leak pruning works</a:t>
            </a:r>
          </a:p>
          <a:p>
            <a:endParaRPr lang="en-US" dirty="0" smtClean="0"/>
          </a:p>
          <a:p>
            <a:r>
              <a:rPr lang="en-US" dirty="0" smtClean="0"/>
              <a:t>How leak pruning predicts leaked objects</a:t>
            </a:r>
          </a:p>
          <a:p>
            <a:endParaRPr lang="en-US" dirty="0" smtClean="0"/>
          </a:p>
          <a:p>
            <a:r>
              <a:rPr lang="en-US" dirty="0" smtClean="0"/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Two of Transitive Closure</a:t>
            </a:r>
            <a:endParaRPr lang="en-US" dirty="0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228600" y="6019800"/>
            <a:ext cx="861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685800" y="1752600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Editors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 rot="5400000">
            <a:off x="893882" y="4884495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 rot="5400000">
            <a:off x="5770681" y="4821118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 rot="5400000">
            <a:off x="2646482" y="4897319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9" name="Cloud"/>
          <p:cNvSpPr>
            <a:spLocks noChangeAspect="1" noEditPoints="1" noChangeArrowheads="1"/>
          </p:cNvSpPr>
          <p:nvPr/>
        </p:nvSpPr>
        <p:spPr bwMode="auto">
          <a:xfrm>
            <a:off x="6477000" y="16002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12" name="Line 26"/>
          <p:cNvSpPr>
            <a:spLocks noChangeShapeType="1"/>
          </p:cNvSpPr>
          <p:nvPr/>
        </p:nvSpPr>
        <p:spPr bwMode="auto">
          <a:xfrm>
            <a:off x="4876800" y="17526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5334000" y="22098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4" name="Oval 23"/>
          <p:cNvSpPr>
            <a:spLocks noChangeAspect="1" noChangeArrowheads="1"/>
          </p:cNvSpPr>
          <p:nvPr/>
        </p:nvSpPr>
        <p:spPr bwMode="auto">
          <a:xfrm>
            <a:off x="4114800" y="13716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5" name="Oval 23"/>
          <p:cNvSpPr>
            <a:spLocks noChangeAspect="1" noChangeArrowheads="1"/>
          </p:cNvSpPr>
          <p:nvPr/>
        </p:nvSpPr>
        <p:spPr bwMode="auto">
          <a:xfrm>
            <a:off x="4800600" y="19050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39" name="Cloud"/>
          <p:cNvSpPr>
            <a:spLocks noChangeAspect="1" noEditPoints="1" noChangeArrowheads="1"/>
          </p:cNvSpPr>
          <p:nvPr/>
        </p:nvSpPr>
        <p:spPr bwMode="auto">
          <a:xfrm>
            <a:off x="6477000" y="34290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40" name="Line 26"/>
          <p:cNvSpPr>
            <a:spLocks noChangeShapeType="1"/>
          </p:cNvSpPr>
          <p:nvPr/>
        </p:nvSpPr>
        <p:spPr bwMode="auto">
          <a:xfrm>
            <a:off x="4876800" y="35814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1" name="Line 26"/>
          <p:cNvSpPr>
            <a:spLocks noChangeShapeType="1"/>
          </p:cNvSpPr>
          <p:nvPr/>
        </p:nvSpPr>
        <p:spPr bwMode="auto">
          <a:xfrm flipV="1">
            <a:off x="5334000" y="40386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3" name="Oval 23"/>
          <p:cNvSpPr>
            <a:spLocks noChangeAspect="1" noChangeArrowheads="1"/>
          </p:cNvSpPr>
          <p:nvPr/>
        </p:nvSpPr>
        <p:spPr bwMode="auto">
          <a:xfrm>
            <a:off x="4114800" y="32004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44" name="Oval 23"/>
          <p:cNvSpPr>
            <a:spLocks noChangeAspect="1" noChangeArrowheads="1"/>
          </p:cNvSpPr>
          <p:nvPr/>
        </p:nvSpPr>
        <p:spPr bwMode="auto">
          <a:xfrm>
            <a:off x="4800600" y="37338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0" name="Cloud"/>
          <p:cNvSpPr>
            <a:spLocks noChangeAspect="1" noEditPoints="1" noChangeArrowheads="1"/>
          </p:cNvSpPr>
          <p:nvPr/>
        </p:nvSpPr>
        <p:spPr bwMode="auto">
          <a:xfrm>
            <a:off x="6553200" y="5197652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51" name="Line 26"/>
          <p:cNvSpPr>
            <a:spLocks noChangeShapeType="1"/>
          </p:cNvSpPr>
          <p:nvPr/>
        </p:nvSpPr>
        <p:spPr bwMode="auto">
          <a:xfrm>
            <a:off x="4953000" y="5350052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2" name="Line 26"/>
          <p:cNvSpPr>
            <a:spLocks noChangeShapeType="1"/>
          </p:cNvSpPr>
          <p:nvPr/>
        </p:nvSpPr>
        <p:spPr bwMode="auto">
          <a:xfrm flipV="1">
            <a:off x="5410200" y="5807252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4" name="Oval 23"/>
          <p:cNvSpPr>
            <a:spLocks noChangeAspect="1" noChangeArrowheads="1"/>
          </p:cNvSpPr>
          <p:nvPr/>
        </p:nvSpPr>
        <p:spPr bwMode="auto">
          <a:xfrm>
            <a:off x="4191000" y="49690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5" name="Oval 23"/>
          <p:cNvSpPr>
            <a:spLocks noChangeAspect="1" noChangeArrowheads="1"/>
          </p:cNvSpPr>
          <p:nvPr/>
        </p:nvSpPr>
        <p:spPr bwMode="auto">
          <a:xfrm>
            <a:off x="4876800" y="55024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971800" y="1828800"/>
            <a:ext cx="114300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3048000" y="2286000"/>
            <a:ext cx="1752600" cy="228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V="1">
            <a:off x="2971800" y="3657600"/>
            <a:ext cx="1143000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V="1">
            <a:off x="3048000" y="4114800"/>
            <a:ext cx="17526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2971800" y="5426252"/>
            <a:ext cx="1219200" cy="517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V="1">
            <a:off x="3124200" y="5883452"/>
            <a:ext cx="1752600" cy="136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371600" y="4190999"/>
            <a:ext cx="914400" cy="7619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1447800" y="6011861"/>
            <a:ext cx="838200" cy="457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Oval 13"/>
          <p:cNvSpPr>
            <a:spLocks noChangeAspect="1"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2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3" name="Oval 13"/>
          <p:cNvSpPr>
            <a:spLocks noChangeAspect="1" noChangeArrowheads="1"/>
          </p:cNvSpPr>
          <p:nvPr/>
        </p:nvSpPr>
        <p:spPr bwMode="auto">
          <a:xfrm>
            <a:off x="2286000" y="5638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2286000" y="3733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81100" y="4152900"/>
            <a:ext cx="4953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62200"/>
            <a:ext cx="340764" cy="357187"/>
          </a:xfrm>
          <a:prstGeom prst="rect">
            <a:avLst/>
          </a:prstGeom>
          <a:noFill/>
        </p:spPr>
      </p:pic>
      <p:pic>
        <p:nvPicPr>
          <p:cNvPr id="4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733800"/>
            <a:ext cx="340764" cy="357187"/>
          </a:xfrm>
          <a:prstGeom prst="rect">
            <a:avLst/>
          </a:prstGeom>
          <a:noFill/>
        </p:spPr>
      </p:pic>
      <p:pic>
        <p:nvPicPr>
          <p:cNvPr id="4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905000"/>
            <a:ext cx="340764" cy="357187"/>
          </a:xfrm>
          <a:prstGeom prst="rect">
            <a:avLst/>
          </a:prstGeom>
          <a:noFill/>
        </p:spPr>
      </p:pic>
      <p:pic>
        <p:nvPicPr>
          <p:cNvPr id="4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505200"/>
            <a:ext cx="340764" cy="357187"/>
          </a:xfrm>
          <a:prstGeom prst="rect">
            <a:avLst/>
          </a:prstGeom>
          <a:noFill/>
        </p:spPr>
      </p:pic>
      <p:pic>
        <p:nvPicPr>
          <p:cNvPr id="4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486400"/>
            <a:ext cx="340764" cy="357187"/>
          </a:xfrm>
          <a:prstGeom prst="rect">
            <a:avLst/>
          </a:prstGeom>
          <a:noFill/>
        </p:spPr>
      </p:pic>
      <p:pic>
        <p:nvPicPr>
          <p:cNvPr id="4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5486400"/>
            <a:ext cx="340764" cy="357187"/>
          </a:xfrm>
          <a:prstGeom prst="rect">
            <a:avLst/>
          </a:prstGeom>
          <a:noFill/>
        </p:spPr>
      </p:pic>
      <p:pic>
        <p:nvPicPr>
          <p:cNvPr id="4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371600"/>
            <a:ext cx="340764" cy="357187"/>
          </a:xfrm>
          <a:prstGeom prst="rect">
            <a:avLst/>
          </a:prstGeom>
          <a:noFill/>
        </p:spPr>
      </p:pic>
      <p:pic>
        <p:nvPicPr>
          <p:cNvPr id="47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447800"/>
            <a:ext cx="340764" cy="357187"/>
          </a:xfrm>
          <a:prstGeom prst="rect">
            <a:avLst/>
          </a:prstGeom>
          <a:noFill/>
        </p:spPr>
      </p:pic>
      <p:pic>
        <p:nvPicPr>
          <p:cNvPr id="5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1600200"/>
            <a:ext cx="340764" cy="357187"/>
          </a:xfrm>
          <a:prstGeom prst="rect">
            <a:avLst/>
          </a:prstGeom>
          <a:noFill/>
        </p:spPr>
      </p:pic>
      <p:pic>
        <p:nvPicPr>
          <p:cNvPr id="5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1981200"/>
            <a:ext cx="340764" cy="357187"/>
          </a:xfrm>
          <a:prstGeom prst="rect">
            <a:avLst/>
          </a:prstGeom>
          <a:noFill/>
        </p:spPr>
      </p:pic>
      <p:pic>
        <p:nvPicPr>
          <p:cNvPr id="5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2438400"/>
            <a:ext cx="340764" cy="357187"/>
          </a:xfrm>
          <a:prstGeom prst="rect">
            <a:avLst/>
          </a:prstGeom>
          <a:noFill/>
        </p:spPr>
      </p:pic>
      <p:pic>
        <p:nvPicPr>
          <p:cNvPr id="6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752600"/>
            <a:ext cx="340764" cy="357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Two of Transitive Closure</a:t>
            </a:r>
            <a:endParaRPr lang="en-US" dirty="0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228600" y="6019800"/>
            <a:ext cx="861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685800" y="1752600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Editors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 rot="5400000">
            <a:off x="893882" y="4884495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 rot="5400000">
            <a:off x="5770681" y="4821118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 rot="5400000">
            <a:off x="2646482" y="4897319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9" name="Cloud"/>
          <p:cNvSpPr>
            <a:spLocks noChangeAspect="1" noEditPoints="1" noChangeArrowheads="1"/>
          </p:cNvSpPr>
          <p:nvPr/>
        </p:nvSpPr>
        <p:spPr bwMode="auto">
          <a:xfrm>
            <a:off x="6477000" y="16002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12" name="Line 26"/>
          <p:cNvSpPr>
            <a:spLocks noChangeShapeType="1"/>
          </p:cNvSpPr>
          <p:nvPr/>
        </p:nvSpPr>
        <p:spPr bwMode="auto">
          <a:xfrm>
            <a:off x="4876800" y="17526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5334000" y="22098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4" name="Oval 23"/>
          <p:cNvSpPr>
            <a:spLocks noChangeAspect="1" noChangeArrowheads="1"/>
          </p:cNvSpPr>
          <p:nvPr/>
        </p:nvSpPr>
        <p:spPr bwMode="auto">
          <a:xfrm>
            <a:off x="4114800" y="13716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5" name="Oval 23"/>
          <p:cNvSpPr>
            <a:spLocks noChangeAspect="1" noChangeArrowheads="1"/>
          </p:cNvSpPr>
          <p:nvPr/>
        </p:nvSpPr>
        <p:spPr bwMode="auto">
          <a:xfrm>
            <a:off x="4800600" y="19050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39" name="Cloud"/>
          <p:cNvSpPr>
            <a:spLocks noChangeAspect="1" noEditPoints="1" noChangeArrowheads="1"/>
          </p:cNvSpPr>
          <p:nvPr/>
        </p:nvSpPr>
        <p:spPr bwMode="auto">
          <a:xfrm>
            <a:off x="6477000" y="34290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40" name="Line 26"/>
          <p:cNvSpPr>
            <a:spLocks noChangeShapeType="1"/>
          </p:cNvSpPr>
          <p:nvPr/>
        </p:nvSpPr>
        <p:spPr bwMode="auto">
          <a:xfrm>
            <a:off x="4876800" y="35814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1" name="Line 26"/>
          <p:cNvSpPr>
            <a:spLocks noChangeShapeType="1"/>
          </p:cNvSpPr>
          <p:nvPr/>
        </p:nvSpPr>
        <p:spPr bwMode="auto">
          <a:xfrm flipV="1">
            <a:off x="5334000" y="40386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3" name="Oval 23"/>
          <p:cNvSpPr>
            <a:spLocks noChangeAspect="1" noChangeArrowheads="1"/>
          </p:cNvSpPr>
          <p:nvPr/>
        </p:nvSpPr>
        <p:spPr bwMode="auto">
          <a:xfrm>
            <a:off x="4114800" y="32004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44" name="Oval 23"/>
          <p:cNvSpPr>
            <a:spLocks noChangeAspect="1" noChangeArrowheads="1"/>
          </p:cNvSpPr>
          <p:nvPr/>
        </p:nvSpPr>
        <p:spPr bwMode="auto">
          <a:xfrm>
            <a:off x="4800600" y="37338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0" name="Cloud"/>
          <p:cNvSpPr>
            <a:spLocks noChangeAspect="1" noEditPoints="1" noChangeArrowheads="1"/>
          </p:cNvSpPr>
          <p:nvPr/>
        </p:nvSpPr>
        <p:spPr bwMode="auto">
          <a:xfrm>
            <a:off x="6553200" y="5197652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51" name="Line 26"/>
          <p:cNvSpPr>
            <a:spLocks noChangeShapeType="1"/>
          </p:cNvSpPr>
          <p:nvPr/>
        </p:nvSpPr>
        <p:spPr bwMode="auto">
          <a:xfrm>
            <a:off x="4953000" y="5350052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2" name="Line 26"/>
          <p:cNvSpPr>
            <a:spLocks noChangeShapeType="1"/>
          </p:cNvSpPr>
          <p:nvPr/>
        </p:nvSpPr>
        <p:spPr bwMode="auto">
          <a:xfrm flipV="1">
            <a:off x="5410200" y="5807252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4" name="Oval 23"/>
          <p:cNvSpPr>
            <a:spLocks noChangeAspect="1" noChangeArrowheads="1"/>
          </p:cNvSpPr>
          <p:nvPr/>
        </p:nvSpPr>
        <p:spPr bwMode="auto">
          <a:xfrm>
            <a:off x="4191000" y="49690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5" name="Oval 23"/>
          <p:cNvSpPr>
            <a:spLocks noChangeAspect="1" noChangeArrowheads="1"/>
          </p:cNvSpPr>
          <p:nvPr/>
        </p:nvSpPr>
        <p:spPr bwMode="auto">
          <a:xfrm>
            <a:off x="4876800" y="55024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971800" y="1828800"/>
            <a:ext cx="114300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3048000" y="2286000"/>
            <a:ext cx="1752600" cy="228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V="1">
            <a:off x="2971800" y="3657600"/>
            <a:ext cx="1143000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V="1">
            <a:off x="3048000" y="4114800"/>
            <a:ext cx="17526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2971800" y="5426252"/>
            <a:ext cx="1219200" cy="517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V="1">
            <a:off x="3124200" y="5883452"/>
            <a:ext cx="1752600" cy="136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371600" y="4190999"/>
            <a:ext cx="914400" cy="7619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1447800" y="6011861"/>
            <a:ext cx="838200" cy="457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Oval 13"/>
          <p:cNvSpPr>
            <a:spLocks noChangeAspect="1"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2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3" name="Oval 13"/>
          <p:cNvSpPr>
            <a:spLocks noChangeAspect="1" noChangeArrowheads="1"/>
          </p:cNvSpPr>
          <p:nvPr/>
        </p:nvSpPr>
        <p:spPr bwMode="auto">
          <a:xfrm>
            <a:off x="2286000" y="5638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2286000" y="3733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81100" y="4152900"/>
            <a:ext cx="4953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62200"/>
            <a:ext cx="340764" cy="357187"/>
          </a:xfrm>
          <a:prstGeom prst="rect">
            <a:avLst/>
          </a:prstGeom>
          <a:noFill/>
        </p:spPr>
      </p:pic>
      <p:pic>
        <p:nvPicPr>
          <p:cNvPr id="4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733800"/>
            <a:ext cx="340764" cy="357187"/>
          </a:xfrm>
          <a:prstGeom prst="rect">
            <a:avLst/>
          </a:prstGeom>
          <a:noFill/>
        </p:spPr>
      </p:pic>
      <p:pic>
        <p:nvPicPr>
          <p:cNvPr id="4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905000"/>
            <a:ext cx="340764" cy="357187"/>
          </a:xfrm>
          <a:prstGeom prst="rect">
            <a:avLst/>
          </a:prstGeom>
          <a:noFill/>
        </p:spPr>
      </p:pic>
      <p:pic>
        <p:nvPicPr>
          <p:cNvPr id="4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505200"/>
            <a:ext cx="340764" cy="357187"/>
          </a:xfrm>
          <a:prstGeom prst="rect">
            <a:avLst/>
          </a:prstGeom>
          <a:noFill/>
        </p:spPr>
      </p:pic>
      <p:pic>
        <p:nvPicPr>
          <p:cNvPr id="4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486400"/>
            <a:ext cx="340764" cy="357187"/>
          </a:xfrm>
          <a:prstGeom prst="rect">
            <a:avLst/>
          </a:prstGeom>
          <a:noFill/>
        </p:spPr>
      </p:pic>
      <p:pic>
        <p:nvPicPr>
          <p:cNvPr id="4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5486400"/>
            <a:ext cx="340764" cy="357187"/>
          </a:xfrm>
          <a:prstGeom prst="rect">
            <a:avLst/>
          </a:prstGeom>
          <a:noFill/>
        </p:spPr>
      </p:pic>
      <p:pic>
        <p:nvPicPr>
          <p:cNvPr id="4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371600"/>
            <a:ext cx="340764" cy="357187"/>
          </a:xfrm>
          <a:prstGeom prst="rect">
            <a:avLst/>
          </a:prstGeom>
          <a:noFill/>
        </p:spPr>
      </p:pic>
      <p:pic>
        <p:nvPicPr>
          <p:cNvPr id="47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447800"/>
            <a:ext cx="340764" cy="357187"/>
          </a:xfrm>
          <a:prstGeom prst="rect">
            <a:avLst/>
          </a:prstGeom>
          <a:noFill/>
        </p:spPr>
      </p:pic>
      <p:pic>
        <p:nvPicPr>
          <p:cNvPr id="5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1600200"/>
            <a:ext cx="340764" cy="357187"/>
          </a:xfrm>
          <a:prstGeom prst="rect">
            <a:avLst/>
          </a:prstGeom>
          <a:noFill/>
        </p:spPr>
      </p:pic>
      <p:pic>
        <p:nvPicPr>
          <p:cNvPr id="5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1981200"/>
            <a:ext cx="340764" cy="357187"/>
          </a:xfrm>
          <a:prstGeom prst="rect">
            <a:avLst/>
          </a:prstGeom>
          <a:noFill/>
        </p:spPr>
      </p:pic>
      <p:pic>
        <p:nvPicPr>
          <p:cNvPr id="5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2438400"/>
            <a:ext cx="340764" cy="357187"/>
          </a:xfrm>
          <a:prstGeom prst="rect">
            <a:avLst/>
          </a:prstGeom>
          <a:noFill/>
        </p:spPr>
      </p:pic>
      <p:pic>
        <p:nvPicPr>
          <p:cNvPr id="6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752600"/>
            <a:ext cx="340764" cy="357187"/>
          </a:xfrm>
          <a:prstGeom prst="rect">
            <a:avLst/>
          </a:prstGeom>
          <a:noFill/>
        </p:spPr>
      </p:pic>
      <p:pic>
        <p:nvPicPr>
          <p:cNvPr id="67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3148013"/>
            <a:ext cx="340764" cy="357187"/>
          </a:xfrm>
          <a:prstGeom prst="rect">
            <a:avLst/>
          </a:prstGeom>
          <a:noFill/>
        </p:spPr>
      </p:pic>
      <p:pic>
        <p:nvPicPr>
          <p:cNvPr id="68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3224213"/>
            <a:ext cx="340764" cy="357187"/>
          </a:xfrm>
          <a:prstGeom prst="rect">
            <a:avLst/>
          </a:prstGeom>
          <a:noFill/>
        </p:spPr>
      </p:pic>
      <p:pic>
        <p:nvPicPr>
          <p:cNvPr id="7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3376613"/>
            <a:ext cx="340764" cy="357187"/>
          </a:xfrm>
          <a:prstGeom prst="rect">
            <a:avLst/>
          </a:prstGeom>
          <a:noFill/>
        </p:spPr>
      </p:pic>
      <p:pic>
        <p:nvPicPr>
          <p:cNvPr id="7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3757613"/>
            <a:ext cx="340764" cy="357187"/>
          </a:xfrm>
          <a:prstGeom prst="rect">
            <a:avLst/>
          </a:prstGeom>
          <a:noFill/>
        </p:spPr>
      </p:pic>
      <p:pic>
        <p:nvPicPr>
          <p:cNvPr id="7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4214813"/>
            <a:ext cx="340764" cy="357187"/>
          </a:xfrm>
          <a:prstGeom prst="rect">
            <a:avLst/>
          </a:prstGeom>
          <a:noFill/>
        </p:spPr>
      </p:pic>
      <p:pic>
        <p:nvPicPr>
          <p:cNvPr id="7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529013"/>
            <a:ext cx="340764" cy="357187"/>
          </a:xfrm>
          <a:prstGeom prst="rect">
            <a:avLst/>
          </a:prstGeom>
          <a:noFill/>
        </p:spPr>
      </p:pic>
      <p:pic>
        <p:nvPicPr>
          <p:cNvPr id="7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4900613"/>
            <a:ext cx="340764" cy="357187"/>
          </a:xfrm>
          <a:prstGeom prst="rect">
            <a:avLst/>
          </a:prstGeom>
          <a:noFill/>
        </p:spPr>
      </p:pic>
      <p:pic>
        <p:nvPicPr>
          <p:cNvPr id="7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4976813"/>
            <a:ext cx="340764" cy="357187"/>
          </a:xfrm>
          <a:prstGeom prst="rect">
            <a:avLst/>
          </a:prstGeom>
          <a:noFill/>
        </p:spPr>
      </p:pic>
      <p:pic>
        <p:nvPicPr>
          <p:cNvPr id="7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129213"/>
            <a:ext cx="340764" cy="357187"/>
          </a:xfrm>
          <a:prstGeom prst="rect">
            <a:avLst/>
          </a:prstGeom>
          <a:noFill/>
        </p:spPr>
      </p:pic>
      <p:pic>
        <p:nvPicPr>
          <p:cNvPr id="78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5510213"/>
            <a:ext cx="340764" cy="357187"/>
          </a:xfrm>
          <a:prstGeom prst="rect">
            <a:avLst/>
          </a:prstGeom>
          <a:noFill/>
        </p:spPr>
      </p:pic>
      <p:pic>
        <p:nvPicPr>
          <p:cNvPr id="79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0" y="5967413"/>
            <a:ext cx="340764" cy="357187"/>
          </a:xfrm>
          <a:prstGeom prst="rect">
            <a:avLst/>
          </a:prstGeom>
          <a:noFill/>
        </p:spPr>
      </p:pic>
      <p:pic>
        <p:nvPicPr>
          <p:cNvPr id="8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5281613"/>
            <a:ext cx="340764" cy="357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52578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 Reference Type</a:t>
            </a:r>
            <a:endParaRPr lang="en-US" dirty="0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228600" y="6019800"/>
            <a:ext cx="861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685800" y="1752600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Editors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 rot="5400000">
            <a:off x="893882" y="4884495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 rot="5400000">
            <a:off x="5770681" y="4821118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 rot="5400000">
            <a:off x="2646482" y="4897319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9" name="Cloud"/>
          <p:cNvSpPr>
            <a:spLocks noChangeAspect="1" noEditPoints="1" noChangeArrowheads="1"/>
          </p:cNvSpPr>
          <p:nvPr/>
        </p:nvSpPr>
        <p:spPr bwMode="auto">
          <a:xfrm>
            <a:off x="6477000" y="16002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12" name="Line 26"/>
          <p:cNvSpPr>
            <a:spLocks noChangeShapeType="1"/>
          </p:cNvSpPr>
          <p:nvPr/>
        </p:nvSpPr>
        <p:spPr bwMode="auto">
          <a:xfrm>
            <a:off x="4876800" y="17526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5334000" y="22098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4" name="Oval 23"/>
          <p:cNvSpPr>
            <a:spLocks noChangeAspect="1" noChangeArrowheads="1"/>
          </p:cNvSpPr>
          <p:nvPr/>
        </p:nvSpPr>
        <p:spPr bwMode="auto">
          <a:xfrm>
            <a:off x="4114800" y="13716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5" name="Oval 23"/>
          <p:cNvSpPr>
            <a:spLocks noChangeAspect="1" noChangeArrowheads="1"/>
          </p:cNvSpPr>
          <p:nvPr/>
        </p:nvSpPr>
        <p:spPr bwMode="auto">
          <a:xfrm>
            <a:off x="4800600" y="19050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39" name="Cloud"/>
          <p:cNvSpPr>
            <a:spLocks noChangeAspect="1" noEditPoints="1" noChangeArrowheads="1"/>
          </p:cNvSpPr>
          <p:nvPr/>
        </p:nvSpPr>
        <p:spPr bwMode="auto">
          <a:xfrm>
            <a:off x="6477000" y="34290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40" name="Line 26"/>
          <p:cNvSpPr>
            <a:spLocks noChangeShapeType="1"/>
          </p:cNvSpPr>
          <p:nvPr/>
        </p:nvSpPr>
        <p:spPr bwMode="auto">
          <a:xfrm>
            <a:off x="4876800" y="35814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1" name="Line 26"/>
          <p:cNvSpPr>
            <a:spLocks noChangeShapeType="1"/>
          </p:cNvSpPr>
          <p:nvPr/>
        </p:nvSpPr>
        <p:spPr bwMode="auto">
          <a:xfrm flipV="1">
            <a:off x="5334000" y="40386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3" name="Oval 23"/>
          <p:cNvSpPr>
            <a:spLocks noChangeAspect="1" noChangeArrowheads="1"/>
          </p:cNvSpPr>
          <p:nvPr/>
        </p:nvSpPr>
        <p:spPr bwMode="auto">
          <a:xfrm>
            <a:off x="4114800" y="32004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44" name="Oval 23"/>
          <p:cNvSpPr>
            <a:spLocks noChangeAspect="1" noChangeArrowheads="1"/>
          </p:cNvSpPr>
          <p:nvPr/>
        </p:nvSpPr>
        <p:spPr bwMode="auto">
          <a:xfrm>
            <a:off x="4800600" y="37338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0" name="Cloud"/>
          <p:cNvSpPr>
            <a:spLocks noChangeAspect="1" noEditPoints="1" noChangeArrowheads="1"/>
          </p:cNvSpPr>
          <p:nvPr/>
        </p:nvSpPr>
        <p:spPr bwMode="auto">
          <a:xfrm>
            <a:off x="6553200" y="5197652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51" name="Line 26"/>
          <p:cNvSpPr>
            <a:spLocks noChangeShapeType="1"/>
          </p:cNvSpPr>
          <p:nvPr/>
        </p:nvSpPr>
        <p:spPr bwMode="auto">
          <a:xfrm>
            <a:off x="4953000" y="5350052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2" name="Line 26"/>
          <p:cNvSpPr>
            <a:spLocks noChangeShapeType="1"/>
          </p:cNvSpPr>
          <p:nvPr/>
        </p:nvSpPr>
        <p:spPr bwMode="auto">
          <a:xfrm flipV="1">
            <a:off x="5410200" y="5807252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4" name="Oval 23"/>
          <p:cNvSpPr>
            <a:spLocks noChangeAspect="1" noChangeArrowheads="1"/>
          </p:cNvSpPr>
          <p:nvPr/>
        </p:nvSpPr>
        <p:spPr bwMode="auto">
          <a:xfrm>
            <a:off x="4191000" y="49690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5" name="Oval 23"/>
          <p:cNvSpPr>
            <a:spLocks noChangeAspect="1" noChangeArrowheads="1"/>
          </p:cNvSpPr>
          <p:nvPr/>
        </p:nvSpPr>
        <p:spPr bwMode="auto">
          <a:xfrm>
            <a:off x="4876800" y="55024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971800" y="1828800"/>
            <a:ext cx="114300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3048000" y="2286000"/>
            <a:ext cx="1752600" cy="228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V="1">
            <a:off x="2971800" y="3657600"/>
            <a:ext cx="1143000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V="1">
            <a:off x="3048000" y="4114800"/>
            <a:ext cx="17526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2971800" y="5426252"/>
            <a:ext cx="1219200" cy="517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V="1">
            <a:off x="3124200" y="5883452"/>
            <a:ext cx="1752600" cy="136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371600" y="4190999"/>
            <a:ext cx="914400" cy="7619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1447800" y="6011861"/>
            <a:ext cx="838200" cy="457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Oval 13"/>
          <p:cNvSpPr>
            <a:spLocks noChangeAspect="1"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2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3" name="Oval 13"/>
          <p:cNvSpPr>
            <a:spLocks noChangeAspect="1" noChangeArrowheads="1"/>
          </p:cNvSpPr>
          <p:nvPr/>
        </p:nvSpPr>
        <p:spPr bwMode="auto">
          <a:xfrm>
            <a:off x="2286000" y="5638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2286000" y="3733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81100" y="4152900"/>
            <a:ext cx="4953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62200"/>
            <a:ext cx="340764" cy="357187"/>
          </a:xfrm>
          <a:prstGeom prst="rect">
            <a:avLst/>
          </a:prstGeom>
          <a:noFill/>
        </p:spPr>
      </p:pic>
      <p:pic>
        <p:nvPicPr>
          <p:cNvPr id="4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733800"/>
            <a:ext cx="340764" cy="357187"/>
          </a:xfrm>
          <a:prstGeom prst="rect">
            <a:avLst/>
          </a:prstGeom>
          <a:noFill/>
        </p:spPr>
      </p:pic>
      <p:pic>
        <p:nvPicPr>
          <p:cNvPr id="4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905000"/>
            <a:ext cx="340764" cy="357187"/>
          </a:xfrm>
          <a:prstGeom prst="rect">
            <a:avLst/>
          </a:prstGeom>
          <a:noFill/>
        </p:spPr>
      </p:pic>
      <p:pic>
        <p:nvPicPr>
          <p:cNvPr id="4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505200"/>
            <a:ext cx="340764" cy="357187"/>
          </a:xfrm>
          <a:prstGeom prst="rect">
            <a:avLst/>
          </a:prstGeom>
          <a:noFill/>
        </p:spPr>
      </p:pic>
      <p:pic>
        <p:nvPicPr>
          <p:cNvPr id="4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486400"/>
            <a:ext cx="340764" cy="357187"/>
          </a:xfrm>
          <a:prstGeom prst="rect">
            <a:avLst/>
          </a:prstGeom>
          <a:noFill/>
        </p:spPr>
      </p:pic>
      <p:pic>
        <p:nvPicPr>
          <p:cNvPr id="4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5486400"/>
            <a:ext cx="340764" cy="357187"/>
          </a:xfrm>
          <a:prstGeom prst="rect">
            <a:avLst/>
          </a:prstGeom>
          <a:noFill/>
        </p:spPr>
      </p:pic>
      <p:pic>
        <p:nvPicPr>
          <p:cNvPr id="4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371600"/>
            <a:ext cx="340764" cy="357187"/>
          </a:xfrm>
          <a:prstGeom prst="rect">
            <a:avLst/>
          </a:prstGeom>
          <a:noFill/>
        </p:spPr>
      </p:pic>
      <p:pic>
        <p:nvPicPr>
          <p:cNvPr id="47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447800"/>
            <a:ext cx="340764" cy="357187"/>
          </a:xfrm>
          <a:prstGeom prst="rect">
            <a:avLst/>
          </a:prstGeom>
          <a:noFill/>
        </p:spPr>
      </p:pic>
      <p:pic>
        <p:nvPicPr>
          <p:cNvPr id="5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1600200"/>
            <a:ext cx="340764" cy="357187"/>
          </a:xfrm>
          <a:prstGeom prst="rect">
            <a:avLst/>
          </a:prstGeom>
          <a:noFill/>
        </p:spPr>
      </p:pic>
      <p:pic>
        <p:nvPicPr>
          <p:cNvPr id="5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1981200"/>
            <a:ext cx="340764" cy="357187"/>
          </a:xfrm>
          <a:prstGeom prst="rect">
            <a:avLst/>
          </a:prstGeom>
          <a:noFill/>
        </p:spPr>
      </p:pic>
      <p:pic>
        <p:nvPicPr>
          <p:cNvPr id="5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2438400"/>
            <a:ext cx="340764" cy="357187"/>
          </a:xfrm>
          <a:prstGeom prst="rect">
            <a:avLst/>
          </a:prstGeom>
          <a:noFill/>
        </p:spPr>
      </p:pic>
      <p:pic>
        <p:nvPicPr>
          <p:cNvPr id="6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752600"/>
            <a:ext cx="340764" cy="357187"/>
          </a:xfrm>
          <a:prstGeom prst="rect">
            <a:avLst/>
          </a:prstGeom>
          <a:noFill/>
        </p:spPr>
      </p:pic>
      <p:pic>
        <p:nvPicPr>
          <p:cNvPr id="67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3148013"/>
            <a:ext cx="340764" cy="357187"/>
          </a:xfrm>
          <a:prstGeom prst="rect">
            <a:avLst/>
          </a:prstGeom>
          <a:noFill/>
        </p:spPr>
      </p:pic>
      <p:pic>
        <p:nvPicPr>
          <p:cNvPr id="68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3224213"/>
            <a:ext cx="340764" cy="357187"/>
          </a:xfrm>
          <a:prstGeom prst="rect">
            <a:avLst/>
          </a:prstGeom>
          <a:noFill/>
        </p:spPr>
      </p:pic>
      <p:pic>
        <p:nvPicPr>
          <p:cNvPr id="7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3376613"/>
            <a:ext cx="340764" cy="357187"/>
          </a:xfrm>
          <a:prstGeom prst="rect">
            <a:avLst/>
          </a:prstGeom>
          <a:noFill/>
        </p:spPr>
      </p:pic>
      <p:pic>
        <p:nvPicPr>
          <p:cNvPr id="7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3757613"/>
            <a:ext cx="340764" cy="357187"/>
          </a:xfrm>
          <a:prstGeom prst="rect">
            <a:avLst/>
          </a:prstGeom>
          <a:noFill/>
        </p:spPr>
      </p:pic>
      <p:pic>
        <p:nvPicPr>
          <p:cNvPr id="7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4214813"/>
            <a:ext cx="340764" cy="357187"/>
          </a:xfrm>
          <a:prstGeom prst="rect">
            <a:avLst/>
          </a:prstGeom>
          <a:noFill/>
        </p:spPr>
      </p:pic>
      <p:pic>
        <p:nvPicPr>
          <p:cNvPr id="7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529013"/>
            <a:ext cx="340764" cy="357187"/>
          </a:xfrm>
          <a:prstGeom prst="rect">
            <a:avLst/>
          </a:prstGeom>
          <a:noFill/>
        </p:spPr>
      </p:pic>
      <p:pic>
        <p:nvPicPr>
          <p:cNvPr id="7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4900613"/>
            <a:ext cx="340764" cy="357187"/>
          </a:xfrm>
          <a:prstGeom prst="rect">
            <a:avLst/>
          </a:prstGeom>
          <a:noFill/>
        </p:spPr>
      </p:pic>
      <p:pic>
        <p:nvPicPr>
          <p:cNvPr id="7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4976813"/>
            <a:ext cx="340764" cy="357187"/>
          </a:xfrm>
          <a:prstGeom prst="rect">
            <a:avLst/>
          </a:prstGeom>
          <a:noFill/>
        </p:spPr>
      </p:pic>
      <p:pic>
        <p:nvPicPr>
          <p:cNvPr id="7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129213"/>
            <a:ext cx="340764" cy="357187"/>
          </a:xfrm>
          <a:prstGeom prst="rect">
            <a:avLst/>
          </a:prstGeom>
          <a:noFill/>
        </p:spPr>
      </p:pic>
      <p:pic>
        <p:nvPicPr>
          <p:cNvPr id="78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5510213"/>
            <a:ext cx="340764" cy="357187"/>
          </a:xfrm>
          <a:prstGeom prst="rect">
            <a:avLst/>
          </a:prstGeom>
          <a:noFill/>
        </p:spPr>
      </p:pic>
      <p:pic>
        <p:nvPicPr>
          <p:cNvPr id="79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0" y="5967413"/>
            <a:ext cx="340764" cy="357187"/>
          </a:xfrm>
          <a:prstGeom prst="rect">
            <a:avLst/>
          </a:prstGeom>
          <a:noFill/>
        </p:spPr>
      </p:pic>
      <p:pic>
        <p:nvPicPr>
          <p:cNvPr id="8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5281613"/>
            <a:ext cx="340764" cy="357187"/>
          </a:xfrm>
          <a:prstGeom prst="rect">
            <a:avLst/>
          </a:prstGeom>
          <a:noFill/>
        </p:spPr>
      </p:pic>
      <p:sp>
        <p:nvSpPr>
          <p:cNvPr id="81" name="Oval 23"/>
          <p:cNvSpPr>
            <a:spLocks noChangeAspect="1" noChangeArrowheads="1"/>
          </p:cNvSpPr>
          <p:nvPr/>
        </p:nvSpPr>
        <p:spPr bwMode="auto">
          <a:xfrm>
            <a:off x="7772400" y="381000"/>
            <a:ext cx="914400" cy="914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Editor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" name="Oval 13"/>
          <p:cNvSpPr>
            <a:spLocks noChangeAspect="1" noChangeArrowheads="1"/>
          </p:cNvSpPr>
          <p:nvPr/>
        </p:nvSpPr>
        <p:spPr bwMode="auto">
          <a:xfrm>
            <a:off x="5867400" y="381000"/>
            <a:ext cx="914400" cy="914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cxnSp>
        <p:nvCxnSpPr>
          <p:cNvPr id="83" name="Straight Arrow Connector 82"/>
          <p:cNvCxnSpPr>
            <a:endCxn id="81" idx="1"/>
          </p:cNvCxnSpPr>
          <p:nvPr/>
        </p:nvCxnSpPr>
        <p:spPr>
          <a:xfrm>
            <a:off x="6781800" y="838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52578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Prune Selected Reference Type</a:t>
            </a:r>
            <a:endParaRPr lang="en-US" dirty="0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228600" y="6019800"/>
            <a:ext cx="861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685800" y="1752600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Editors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 rot="5400000">
            <a:off x="893882" y="4884495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 rot="5400000">
            <a:off x="5770681" y="4821118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 rot="5400000">
            <a:off x="2646482" y="4897319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9" name="Cloud"/>
          <p:cNvSpPr>
            <a:spLocks noChangeAspect="1" noEditPoints="1" noChangeArrowheads="1"/>
          </p:cNvSpPr>
          <p:nvPr/>
        </p:nvSpPr>
        <p:spPr bwMode="auto">
          <a:xfrm>
            <a:off x="6477000" y="16002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12" name="Line 26"/>
          <p:cNvSpPr>
            <a:spLocks noChangeShapeType="1"/>
          </p:cNvSpPr>
          <p:nvPr/>
        </p:nvSpPr>
        <p:spPr bwMode="auto">
          <a:xfrm>
            <a:off x="4876800" y="17526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5334000" y="22098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4" name="Oval 23"/>
          <p:cNvSpPr>
            <a:spLocks noChangeAspect="1" noChangeArrowheads="1"/>
          </p:cNvSpPr>
          <p:nvPr/>
        </p:nvSpPr>
        <p:spPr bwMode="auto">
          <a:xfrm>
            <a:off x="4114800" y="13716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5" name="Oval 23"/>
          <p:cNvSpPr>
            <a:spLocks noChangeAspect="1" noChangeArrowheads="1"/>
          </p:cNvSpPr>
          <p:nvPr/>
        </p:nvSpPr>
        <p:spPr bwMode="auto">
          <a:xfrm>
            <a:off x="4800600" y="19050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39" name="Cloud"/>
          <p:cNvSpPr>
            <a:spLocks noChangeAspect="1" noEditPoints="1" noChangeArrowheads="1"/>
          </p:cNvSpPr>
          <p:nvPr/>
        </p:nvSpPr>
        <p:spPr bwMode="auto">
          <a:xfrm>
            <a:off x="6477000" y="34290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40" name="Line 26"/>
          <p:cNvSpPr>
            <a:spLocks noChangeShapeType="1"/>
          </p:cNvSpPr>
          <p:nvPr/>
        </p:nvSpPr>
        <p:spPr bwMode="auto">
          <a:xfrm>
            <a:off x="4876800" y="35814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1" name="Line 26"/>
          <p:cNvSpPr>
            <a:spLocks noChangeShapeType="1"/>
          </p:cNvSpPr>
          <p:nvPr/>
        </p:nvSpPr>
        <p:spPr bwMode="auto">
          <a:xfrm flipV="1">
            <a:off x="5334000" y="40386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3" name="Oval 23"/>
          <p:cNvSpPr>
            <a:spLocks noChangeAspect="1" noChangeArrowheads="1"/>
          </p:cNvSpPr>
          <p:nvPr/>
        </p:nvSpPr>
        <p:spPr bwMode="auto">
          <a:xfrm>
            <a:off x="4114800" y="32004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44" name="Oval 23"/>
          <p:cNvSpPr>
            <a:spLocks noChangeAspect="1" noChangeArrowheads="1"/>
          </p:cNvSpPr>
          <p:nvPr/>
        </p:nvSpPr>
        <p:spPr bwMode="auto">
          <a:xfrm>
            <a:off x="4800600" y="37338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0" name="Cloud"/>
          <p:cNvSpPr>
            <a:spLocks noChangeAspect="1" noEditPoints="1" noChangeArrowheads="1"/>
          </p:cNvSpPr>
          <p:nvPr/>
        </p:nvSpPr>
        <p:spPr bwMode="auto">
          <a:xfrm>
            <a:off x="6553200" y="5197652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51" name="Line 26"/>
          <p:cNvSpPr>
            <a:spLocks noChangeShapeType="1"/>
          </p:cNvSpPr>
          <p:nvPr/>
        </p:nvSpPr>
        <p:spPr bwMode="auto">
          <a:xfrm>
            <a:off x="4953000" y="5350052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2" name="Line 26"/>
          <p:cNvSpPr>
            <a:spLocks noChangeShapeType="1"/>
          </p:cNvSpPr>
          <p:nvPr/>
        </p:nvSpPr>
        <p:spPr bwMode="auto">
          <a:xfrm flipV="1">
            <a:off x="5410200" y="5807252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4" name="Oval 23"/>
          <p:cNvSpPr>
            <a:spLocks noChangeAspect="1" noChangeArrowheads="1"/>
          </p:cNvSpPr>
          <p:nvPr/>
        </p:nvSpPr>
        <p:spPr bwMode="auto">
          <a:xfrm>
            <a:off x="4191000" y="49690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5" name="Oval 23"/>
          <p:cNvSpPr>
            <a:spLocks noChangeAspect="1" noChangeArrowheads="1"/>
          </p:cNvSpPr>
          <p:nvPr/>
        </p:nvSpPr>
        <p:spPr bwMode="auto">
          <a:xfrm>
            <a:off x="4876800" y="55024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971800" y="1828800"/>
            <a:ext cx="114300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3048000" y="2286000"/>
            <a:ext cx="1752600" cy="228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V="1">
            <a:off x="2971800" y="3657600"/>
            <a:ext cx="1143000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V="1">
            <a:off x="3048000" y="4114800"/>
            <a:ext cx="17526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2971800" y="5426252"/>
            <a:ext cx="1219200" cy="517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V="1">
            <a:off x="3124200" y="5883452"/>
            <a:ext cx="1752600" cy="136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371600" y="4190999"/>
            <a:ext cx="914400" cy="7619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1447800" y="6011861"/>
            <a:ext cx="838200" cy="457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Oval 13"/>
          <p:cNvSpPr>
            <a:spLocks noChangeAspect="1"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2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3" name="Oval 13"/>
          <p:cNvSpPr>
            <a:spLocks noChangeAspect="1" noChangeArrowheads="1"/>
          </p:cNvSpPr>
          <p:nvPr/>
        </p:nvSpPr>
        <p:spPr bwMode="auto">
          <a:xfrm>
            <a:off x="2286000" y="5638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2286000" y="3733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81100" y="4152900"/>
            <a:ext cx="4953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1" name="Oval 23"/>
          <p:cNvSpPr>
            <a:spLocks noChangeAspect="1" noChangeArrowheads="1"/>
          </p:cNvSpPr>
          <p:nvPr/>
        </p:nvSpPr>
        <p:spPr bwMode="auto">
          <a:xfrm>
            <a:off x="7772400" y="381000"/>
            <a:ext cx="914400" cy="914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Editor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" name="Oval 13"/>
          <p:cNvSpPr>
            <a:spLocks noChangeAspect="1" noChangeArrowheads="1"/>
          </p:cNvSpPr>
          <p:nvPr/>
        </p:nvSpPr>
        <p:spPr bwMode="auto">
          <a:xfrm>
            <a:off x="5867400" y="381000"/>
            <a:ext cx="914400" cy="914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cxnSp>
        <p:nvCxnSpPr>
          <p:cNvPr id="83" name="Straight Arrow Connector 82"/>
          <p:cNvCxnSpPr>
            <a:endCxn id="81" idx="1"/>
          </p:cNvCxnSpPr>
          <p:nvPr/>
        </p:nvCxnSpPr>
        <p:spPr>
          <a:xfrm>
            <a:off x="6781800" y="838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Multiply 83"/>
          <p:cNvSpPr/>
          <p:nvPr/>
        </p:nvSpPr>
        <p:spPr>
          <a:xfrm>
            <a:off x="3200400" y="1905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3276600" y="36576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3276600" y="54864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52578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Prune Selected Reference Type</a:t>
            </a:r>
            <a:endParaRPr lang="en-US" dirty="0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228600" y="6019800"/>
            <a:ext cx="861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685800" y="1752600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Editors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 rot="5400000">
            <a:off x="893882" y="4884495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 rot="5400000">
            <a:off x="5770681" y="4821118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 rot="5400000">
            <a:off x="2646482" y="4897319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9" name="Cloud"/>
          <p:cNvSpPr>
            <a:spLocks noChangeAspect="1" noEditPoints="1" noChangeArrowheads="1"/>
          </p:cNvSpPr>
          <p:nvPr/>
        </p:nvSpPr>
        <p:spPr bwMode="auto">
          <a:xfrm>
            <a:off x="6477000" y="16002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5334000" y="22098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5" name="Oval 23"/>
          <p:cNvSpPr>
            <a:spLocks noChangeAspect="1" noChangeArrowheads="1"/>
          </p:cNvSpPr>
          <p:nvPr/>
        </p:nvSpPr>
        <p:spPr bwMode="auto">
          <a:xfrm>
            <a:off x="4800600" y="19050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39" name="Cloud"/>
          <p:cNvSpPr>
            <a:spLocks noChangeAspect="1" noEditPoints="1" noChangeArrowheads="1"/>
          </p:cNvSpPr>
          <p:nvPr/>
        </p:nvSpPr>
        <p:spPr bwMode="auto">
          <a:xfrm>
            <a:off x="6477000" y="34290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41" name="Line 26"/>
          <p:cNvSpPr>
            <a:spLocks noChangeShapeType="1"/>
          </p:cNvSpPr>
          <p:nvPr/>
        </p:nvSpPr>
        <p:spPr bwMode="auto">
          <a:xfrm flipV="1">
            <a:off x="5334000" y="40386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4" name="Oval 23"/>
          <p:cNvSpPr>
            <a:spLocks noChangeAspect="1" noChangeArrowheads="1"/>
          </p:cNvSpPr>
          <p:nvPr/>
        </p:nvSpPr>
        <p:spPr bwMode="auto">
          <a:xfrm>
            <a:off x="4800600" y="37338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0" name="Cloud"/>
          <p:cNvSpPr>
            <a:spLocks noChangeAspect="1" noEditPoints="1" noChangeArrowheads="1"/>
          </p:cNvSpPr>
          <p:nvPr/>
        </p:nvSpPr>
        <p:spPr bwMode="auto">
          <a:xfrm>
            <a:off x="6553200" y="5197652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52" name="Line 26"/>
          <p:cNvSpPr>
            <a:spLocks noChangeShapeType="1"/>
          </p:cNvSpPr>
          <p:nvPr/>
        </p:nvSpPr>
        <p:spPr bwMode="auto">
          <a:xfrm flipV="1">
            <a:off x="5410200" y="5807252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5" name="Oval 23"/>
          <p:cNvSpPr>
            <a:spLocks noChangeAspect="1" noChangeArrowheads="1"/>
          </p:cNvSpPr>
          <p:nvPr/>
        </p:nvSpPr>
        <p:spPr bwMode="auto">
          <a:xfrm>
            <a:off x="4876800" y="55024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971800" y="1828800"/>
            <a:ext cx="114300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3048000" y="2286000"/>
            <a:ext cx="1752600" cy="228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V="1">
            <a:off x="2971800" y="3657600"/>
            <a:ext cx="1143000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V="1">
            <a:off x="3048000" y="4114800"/>
            <a:ext cx="17526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2971800" y="5426252"/>
            <a:ext cx="1219200" cy="517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V="1">
            <a:off x="3124200" y="5883452"/>
            <a:ext cx="1752600" cy="136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371600" y="4190999"/>
            <a:ext cx="914400" cy="7619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1447800" y="6011861"/>
            <a:ext cx="838200" cy="457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Oval 13"/>
          <p:cNvSpPr>
            <a:spLocks noChangeAspect="1"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2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3" name="Oval 13"/>
          <p:cNvSpPr>
            <a:spLocks noChangeAspect="1" noChangeArrowheads="1"/>
          </p:cNvSpPr>
          <p:nvPr/>
        </p:nvSpPr>
        <p:spPr bwMode="auto">
          <a:xfrm>
            <a:off x="2286000" y="5638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2286000" y="3733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81100" y="4152900"/>
            <a:ext cx="4953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1" name="Oval 23"/>
          <p:cNvSpPr>
            <a:spLocks noChangeAspect="1" noChangeArrowheads="1"/>
          </p:cNvSpPr>
          <p:nvPr/>
        </p:nvSpPr>
        <p:spPr bwMode="auto">
          <a:xfrm>
            <a:off x="7772400" y="381000"/>
            <a:ext cx="914400" cy="914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Editor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" name="Oval 13"/>
          <p:cNvSpPr>
            <a:spLocks noChangeAspect="1" noChangeArrowheads="1"/>
          </p:cNvSpPr>
          <p:nvPr/>
        </p:nvSpPr>
        <p:spPr bwMode="auto">
          <a:xfrm>
            <a:off x="5867400" y="381000"/>
            <a:ext cx="914400" cy="914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cxnSp>
        <p:nvCxnSpPr>
          <p:cNvPr id="83" name="Straight Arrow Connector 82"/>
          <p:cNvCxnSpPr>
            <a:endCxn id="81" idx="1"/>
          </p:cNvCxnSpPr>
          <p:nvPr/>
        </p:nvCxnSpPr>
        <p:spPr>
          <a:xfrm>
            <a:off x="6781800" y="838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Multiply 83"/>
          <p:cNvSpPr/>
          <p:nvPr/>
        </p:nvSpPr>
        <p:spPr>
          <a:xfrm>
            <a:off x="3200400" y="1905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3276600" y="36576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3276600" y="54864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228600" y="6019800"/>
            <a:ext cx="861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685800" y="1752600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Editors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 rot="5400000">
            <a:off x="893882" y="4884495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 rot="5400000">
            <a:off x="5770681" y="4821118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 rot="5400000">
            <a:off x="2646482" y="4897319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9" name="Cloud"/>
          <p:cNvSpPr>
            <a:spLocks noChangeAspect="1" noEditPoints="1" noChangeArrowheads="1"/>
          </p:cNvSpPr>
          <p:nvPr/>
        </p:nvSpPr>
        <p:spPr bwMode="auto">
          <a:xfrm>
            <a:off x="6477000" y="16002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5334000" y="22098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5" name="Oval 23"/>
          <p:cNvSpPr>
            <a:spLocks noChangeAspect="1" noChangeArrowheads="1"/>
          </p:cNvSpPr>
          <p:nvPr/>
        </p:nvSpPr>
        <p:spPr bwMode="auto">
          <a:xfrm>
            <a:off x="4800600" y="19050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39" name="Cloud"/>
          <p:cNvSpPr>
            <a:spLocks noChangeAspect="1" noEditPoints="1" noChangeArrowheads="1"/>
          </p:cNvSpPr>
          <p:nvPr/>
        </p:nvSpPr>
        <p:spPr bwMode="auto">
          <a:xfrm>
            <a:off x="6477000" y="34290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41" name="Line 26"/>
          <p:cNvSpPr>
            <a:spLocks noChangeShapeType="1"/>
          </p:cNvSpPr>
          <p:nvPr/>
        </p:nvSpPr>
        <p:spPr bwMode="auto">
          <a:xfrm flipV="1">
            <a:off x="5334000" y="40386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4" name="Oval 23"/>
          <p:cNvSpPr>
            <a:spLocks noChangeAspect="1" noChangeArrowheads="1"/>
          </p:cNvSpPr>
          <p:nvPr/>
        </p:nvSpPr>
        <p:spPr bwMode="auto">
          <a:xfrm>
            <a:off x="4800600" y="37338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0" name="Cloud"/>
          <p:cNvSpPr>
            <a:spLocks noChangeAspect="1" noEditPoints="1" noChangeArrowheads="1"/>
          </p:cNvSpPr>
          <p:nvPr/>
        </p:nvSpPr>
        <p:spPr bwMode="auto">
          <a:xfrm>
            <a:off x="6553200" y="5197652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52" name="Line 26"/>
          <p:cNvSpPr>
            <a:spLocks noChangeShapeType="1"/>
          </p:cNvSpPr>
          <p:nvPr/>
        </p:nvSpPr>
        <p:spPr bwMode="auto">
          <a:xfrm flipV="1">
            <a:off x="5410200" y="5807252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5" name="Oval 23"/>
          <p:cNvSpPr>
            <a:spLocks noChangeAspect="1" noChangeArrowheads="1"/>
          </p:cNvSpPr>
          <p:nvPr/>
        </p:nvSpPr>
        <p:spPr bwMode="auto">
          <a:xfrm>
            <a:off x="4876800" y="55024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971800" y="1828800"/>
            <a:ext cx="114300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3048000" y="2286000"/>
            <a:ext cx="1752600" cy="228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V="1">
            <a:off x="2971800" y="3657600"/>
            <a:ext cx="1143000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V="1">
            <a:off x="3048000" y="4114800"/>
            <a:ext cx="17526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2971800" y="5426252"/>
            <a:ext cx="1219200" cy="517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V="1">
            <a:off x="3124200" y="5883452"/>
            <a:ext cx="1752600" cy="136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371600" y="4190999"/>
            <a:ext cx="914400" cy="7619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1447800" y="6011861"/>
            <a:ext cx="838200" cy="457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Oval 13"/>
          <p:cNvSpPr>
            <a:spLocks noChangeAspect="1"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2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3" name="Oval 13"/>
          <p:cNvSpPr>
            <a:spLocks noChangeAspect="1" noChangeArrowheads="1"/>
          </p:cNvSpPr>
          <p:nvPr/>
        </p:nvSpPr>
        <p:spPr bwMode="auto">
          <a:xfrm>
            <a:off x="2286000" y="5638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2286000" y="3733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81100" y="4152900"/>
            <a:ext cx="4953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Multiply 83"/>
          <p:cNvSpPr/>
          <p:nvPr/>
        </p:nvSpPr>
        <p:spPr>
          <a:xfrm>
            <a:off x="3200400" y="1905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3276600" y="36576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3276600" y="54864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62200"/>
            <a:ext cx="340764" cy="357187"/>
          </a:xfrm>
          <a:prstGeom prst="rect">
            <a:avLst/>
          </a:prstGeom>
          <a:noFill/>
        </p:spPr>
      </p:pic>
      <p:pic>
        <p:nvPicPr>
          <p:cNvPr id="4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733800"/>
            <a:ext cx="340764" cy="357187"/>
          </a:xfrm>
          <a:prstGeom prst="rect">
            <a:avLst/>
          </a:prstGeom>
          <a:noFill/>
        </p:spPr>
      </p:pic>
      <p:pic>
        <p:nvPicPr>
          <p:cNvPr id="4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905000"/>
            <a:ext cx="340764" cy="357187"/>
          </a:xfrm>
          <a:prstGeom prst="rect">
            <a:avLst/>
          </a:prstGeom>
          <a:noFill/>
        </p:spPr>
      </p:pic>
      <p:pic>
        <p:nvPicPr>
          <p:cNvPr id="4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505200"/>
            <a:ext cx="340764" cy="357187"/>
          </a:xfrm>
          <a:prstGeom prst="rect">
            <a:avLst/>
          </a:prstGeom>
          <a:noFill/>
        </p:spPr>
      </p:pic>
      <p:pic>
        <p:nvPicPr>
          <p:cNvPr id="4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486400"/>
            <a:ext cx="340764" cy="357187"/>
          </a:xfrm>
          <a:prstGeom prst="rect">
            <a:avLst/>
          </a:prstGeom>
          <a:noFill/>
        </p:spPr>
      </p:pic>
      <p:pic>
        <p:nvPicPr>
          <p:cNvPr id="4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5486400"/>
            <a:ext cx="340764" cy="357187"/>
          </a:xfrm>
          <a:prstGeom prst="rect">
            <a:avLst/>
          </a:prstGeom>
          <a:noFill/>
        </p:spPr>
      </p:pic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One of Transitive Closure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52578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 Another Reference Type</a:t>
            </a:r>
            <a:endParaRPr lang="en-US" dirty="0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228600" y="6019800"/>
            <a:ext cx="861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685800" y="1752600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Editors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 rot="5400000">
            <a:off x="893882" y="4884495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 rot="5400000">
            <a:off x="5770681" y="4821118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 rot="5400000">
            <a:off x="2646482" y="4897319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9" name="Cloud"/>
          <p:cNvSpPr>
            <a:spLocks noChangeAspect="1" noEditPoints="1" noChangeArrowheads="1"/>
          </p:cNvSpPr>
          <p:nvPr/>
        </p:nvSpPr>
        <p:spPr bwMode="auto">
          <a:xfrm>
            <a:off x="6477000" y="16002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5334000" y="22098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5" name="Oval 23"/>
          <p:cNvSpPr>
            <a:spLocks noChangeAspect="1" noChangeArrowheads="1"/>
          </p:cNvSpPr>
          <p:nvPr/>
        </p:nvSpPr>
        <p:spPr bwMode="auto">
          <a:xfrm>
            <a:off x="4800600" y="19050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39" name="Cloud"/>
          <p:cNvSpPr>
            <a:spLocks noChangeAspect="1" noEditPoints="1" noChangeArrowheads="1"/>
          </p:cNvSpPr>
          <p:nvPr/>
        </p:nvSpPr>
        <p:spPr bwMode="auto">
          <a:xfrm>
            <a:off x="6477000" y="34290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41" name="Line 26"/>
          <p:cNvSpPr>
            <a:spLocks noChangeShapeType="1"/>
          </p:cNvSpPr>
          <p:nvPr/>
        </p:nvSpPr>
        <p:spPr bwMode="auto">
          <a:xfrm flipV="1">
            <a:off x="5334000" y="40386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4" name="Oval 23"/>
          <p:cNvSpPr>
            <a:spLocks noChangeAspect="1" noChangeArrowheads="1"/>
          </p:cNvSpPr>
          <p:nvPr/>
        </p:nvSpPr>
        <p:spPr bwMode="auto">
          <a:xfrm>
            <a:off x="4800600" y="37338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0" name="Cloud"/>
          <p:cNvSpPr>
            <a:spLocks noChangeAspect="1" noEditPoints="1" noChangeArrowheads="1"/>
          </p:cNvSpPr>
          <p:nvPr/>
        </p:nvSpPr>
        <p:spPr bwMode="auto">
          <a:xfrm>
            <a:off x="6553200" y="5197652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52" name="Line 26"/>
          <p:cNvSpPr>
            <a:spLocks noChangeShapeType="1"/>
          </p:cNvSpPr>
          <p:nvPr/>
        </p:nvSpPr>
        <p:spPr bwMode="auto">
          <a:xfrm flipV="1">
            <a:off x="5410200" y="5807252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5" name="Oval 23"/>
          <p:cNvSpPr>
            <a:spLocks noChangeAspect="1" noChangeArrowheads="1"/>
          </p:cNvSpPr>
          <p:nvPr/>
        </p:nvSpPr>
        <p:spPr bwMode="auto">
          <a:xfrm>
            <a:off x="4876800" y="55024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971800" y="1828800"/>
            <a:ext cx="114300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3048000" y="2286000"/>
            <a:ext cx="1752600" cy="228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V="1">
            <a:off x="2971800" y="3657600"/>
            <a:ext cx="1143000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V="1">
            <a:off x="3048000" y="4114800"/>
            <a:ext cx="17526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2971800" y="5426252"/>
            <a:ext cx="1219200" cy="517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V="1">
            <a:off x="3124200" y="5883452"/>
            <a:ext cx="1752600" cy="136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371600" y="4190999"/>
            <a:ext cx="914400" cy="7619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1447800" y="6011861"/>
            <a:ext cx="838200" cy="457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Oval 13"/>
          <p:cNvSpPr>
            <a:spLocks noChangeAspect="1"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2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3" name="Oval 13"/>
          <p:cNvSpPr>
            <a:spLocks noChangeAspect="1" noChangeArrowheads="1"/>
          </p:cNvSpPr>
          <p:nvPr/>
        </p:nvSpPr>
        <p:spPr bwMode="auto">
          <a:xfrm>
            <a:off x="2286000" y="5638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2286000" y="3733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81100" y="4152900"/>
            <a:ext cx="4953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1" name="Oval 23"/>
          <p:cNvSpPr>
            <a:spLocks noChangeAspect="1" noChangeArrowheads="1"/>
          </p:cNvSpPr>
          <p:nvPr/>
        </p:nvSpPr>
        <p:spPr bwMode="auto">
          <a:xfrm>
            <a:off x="7772400" y="381000"/>
            <a:ext cx="914400" cy="914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Node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" name="Oval 13"/>
          <p:cNvSpPr>
            <a:spLocks noChangeAspect="1" noChangeArrowheads="1"/>
          </p:cNvSpPr>
          <p:nvPr/>
        </p:nvSpPr>
        <p:spPr bwMode="auto">
          <a:xfrm>
            <a:off x="5867400" y="381000"/>
            <a:ext cx="914400" cy="914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cxnSp>
        <p:nvCxnSpPr>
          <p:cNvPr id="83" name="Straight Arrow Connector 82"/>
          <p:cNvCxnSpPr>
            <a:endCxn id="81" idx="1"/>
          </p:cNvCxnSpPr>
          <p:nvPr/>
        </p:nvCxnSpPr>
        <p:spPr>
          <a:xfrm>
            <a:off x="6781800" y="838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Multiply 83"/>
          <p:cNvSpPr/>
          <p:nvPr/>
        </p:nvSpPr>
        <p:spPr>
          <a:xfrm>
            <a:off x="3200400" y="1905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3276600" y="36576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3276600" y="54864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62200"/>
            <a:ext cx="340764" cy="357187"/>
          </a:xfrm>
          <a:prstGeom prst="rect">
            <a:avLst/>
          </a:prstGeom>
          <a:noFill/>
        </p:spPr>
      </p:pic>
      <p:pic>
        <p:nvPicPr>
          <p:cNvPr id="4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733800"/>
            <a:ext cx="340764" cy="357187"/>
          </a:xfrm>
          <a:prstGeom prst="rect">
            <a:avLst/>
          </a:prstGeom>
          <a:noFill/>
        </p:spPr>
      </p:pic>
      <p:pic>
        <p:nvPicPr>
          <p:cNvPr id="4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905000"/>
            <a:ext cx="340764" cy="357187"/>
          </a:xfrm>
          <a:prstGeom prst="rect">
            <a:avLst/>
          </a:prstGeom>
          <a:noFill/>
        </p:spPr>
      </p:pic>
      <p:pic>
        <p:nvPicPr>
          <p:cNvPr id="4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505200"/>
            <a:ext cx="340764" cy="357187"/>
          </a:xfrm>
          <a:prstGeom prst="rect">
            <a:avLst/>
          </a:prstGeom>
          <a:noFill/>
        </p:spPr>
      </p:pic>
      <p:pic>
        <p:nvPicPr>
          <p:cNvPr id="4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486400"/>
            <a:ext cx="340764" cy="357187"/>
          </a:xfrm>
          <a:prstGeom prst="rect">
            <a:avLst/>
          </a:prstGeom>
          <a:noFill/>
        </p:spPr>
      </p:pic>
      <p:pic>
        <p:nvPicPr>
          <p:cNvPr id="4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5486400"/>
            <a:ext cx="340764" cy="357187"/>
          </a:xfrm>
          <a:prstGeom prst="rect">
            <a:avLst/>
          </a:prstGeom>
          <a:noFill/>
        </p:spPr>
      </p:pic>
      <p:pic>
        <p:nvPicPr>
          <p:cNvPr id="4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447800"/>
            <a:ext cx="340764" cy="357187"/>
          </a:xfrm>
          <a:prstGeom prst="rect">
            <a:avLst/>
          </a:prstGeom>
          <a:noFill/>
        </p:spPr>
      </p:pic>
      <p:pic>
        <p:nvPicPr>
          <p:cNvPr id="47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1600200"/>
            <a:ext cx="340764" cy="357187"/>
          </a:xfrm>
          <a:prstGeom prst="rect">
            <a:avLst/>
          </a:prstGeom>
          <a:noFill/>
        </p:spPr>
      </p:pic>
      <p:pic>
        <p:nvPicPr>
          <p:cNvPr id="5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1981200"/>
            <a:ext cx="340764" cy="357187"/>
          </a:xfrm>
          <a:prstGeom prst="rect">
            <a:avLst/>
          </a:prstGeom>
          <a:noFill/>
        </p:spPr>
      </p:pic>
      <p:pic>
        <p:nvPicPr>
          <p:cNvPr id="5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2438400"/>
            <a:ext cx="340764" cy="357187"/>
          </a:xfrm>
          <a:prstGeom prst="rect">
            <a:avLst/>
          </a:prstGeom>
          <a:noFill/>
        </p:spPr>
      </p:pic>
      <p:pic>
        <p:nvPicPr>
          <p:cNvPr id="5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752600"/>
            <a:ext cx="340764" cy="357187"/>
          </a:xfrm>
          <a:prstGeom prst="rect">
            <a:avLst/>
          </a:prstGeom>
          <a:noFill/>
        </p:spPr>
      </p:pic>
      <p:pic>
        <p:nvPicPr>
          <p:cNvPr id="6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3224213"/>
            <a:ext cx="340764" cy="357187"/>
          </a:xfrm>
          <a:prstGeom prst="rect">
            <a:avLst/>
          </a:prstGeom>
          <a:noFill/>
        </p:spPr>
      </p:pic>
      <p:pic>
        <p:nvPicPr>
          <p:cNvPr id="67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3376613"/>
            <a:ext cx="340764" cy="357187"/>
          </a:xfrm>
          <a:prstGeom prst="rect">
            <a:avLst/>
          </a:prstGeom>
          <a:noFill/>
        </p:spPr>
      </p:pic>
      <p:pic>
        <p:nvPicPr>
          <p:cNvPr id="68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3757613"/>
            <a:ext cx="340764" cy="357187"/>
          </a:xfrm>
          <a:prstGeom prst="rect">
            <a:avLst/>
          </a:prstGeom>
          <a:noFill/>
        </p:spPr>
      </p:pic>
      <p:pic>
        <p:nvPicPr>
          <p:cNvPr id="7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4214813"/>
            <a:ext cx="340764" cy="357187"/>
          </a:xfrm>
          <a:prstGeom prst="rect">
            <a:avLst/>
          </a:prstGeom>
          <a:noFill/>
        </p:spPr>
      </p:pic>
      <p:pic>
        <p:nvPicPr>
          <p:cNvPr id="7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529013"/>
            <a:ext cx="340764" cy="357187"/>
          </a:xfrm>
          <a:prstGeom prst="rect">
            <a:avLst/>
          </a:prstGeom>
          <a:noFill/>
        </p:spPr>
      </p:pic>
      <p:pic>
        <p:nvPicPr>
          <p:cNvPr id="7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4976813"/>
            <a:ext cx="340764" cy="357187"/>
          </a:xfrm>
          <a:prstGeom prst="rect">
            <a:avLst/>
          </a:prstGeom>
          <a:noFill/>
        </p:spPr>
      </p:pic>
      <p:pic>
        <p:nvPicPr>
          <p:cNvPr id="7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129213"/>
            <a:ext cx="340764" cy="357187"/>
          </a:xfrm>
          <a:prstGeom prst="rect">
            <a:avLst/>
          </a:prstGeom>
          <a:noFill/>
        </p:spPr>
      </p:pic>
      <p:pic>
        <p:nvPicPr>
          <p:cNvPr id="7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5510213"/>
            <a:ext cx="340764" cy="357187"/>
          </a:xfrm>
          <a:prstGeom prst="rect">
            <a:avLst/>
          </a:prstGeom>
          <a:noFill/>
        </p:spPr>
      </p:pic>
      <p:pic>
        <p:nvPicPr>
          <p:cNvPr id="7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0" y="5967413"/>
            <a:ext cx="340764" cy="357187"/>
          </a:xfrm>
          <a:prstGeom prst="rect">
            <a:avLst/>
          </a:prstGeom>
          <a:noFill/>
        </p:spPr>
      </p:pic>
      <p:pic>
        <p:nvPicPr>
          <p:cNvPr id="7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5281613"/>
            <a:ext cx="340764" cy="357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52578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Prune Reference Type</a:t>
            </a:r>
            <a:endParaRPr lang="en-US" dirty="0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228600" y="6019800"/>
            <a:ext cx="861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685800" y="1752600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Editors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 rot="5400000">
            <a:off x="893882" y="4884495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 rot="5400000">
            <a:off x="5770681" y="4821118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 rot="5400000">
            <a:off x="2646482" y="4897319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9" name="Cloud"/>
          <p:cNvSpPr>
            <a:spLocks noChangeAspect="1" noEditPoints="1" noChangeArrowheads="1"/>
          </p:cNvSpPr>
          <p:nvPr/>
        </p:nvSpPr>
        <p:spPr bwMode="auto">
          <a:xfrm>
            <a:off x="6477000" y="16002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5334000" y="22098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5" name="Oval 23"/>
          <p:cNvSpPr>
            <a:spLocks noChangeAspect="1" noChangeArrowheads="1"/>
          </p:cNvSpPr>
          <p:nvPr/>
        </p:nvSpPr>
        <p:spPr bwMode="auto">
          <a:xfrm>
            <a:off x="4800600" y="19050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39" name="Cloud"/>
          <p:cNvSpPr>
            <a:spLocks noChangeAspect="1" noEditPoints="1" noChangeArrowheads="1"/>
          </p:cNvSpPr>
          <p:nvPr/>
        </p:nvSpPr>
        <p:spPr bwMode="auto">
          <a:xfrm>
            <a:off x="6477000" y="34290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41" name="Line 26"/>
          <p:cNvSpPr>
            <a:spLocks noChangeShapeType="1"/>
          </p:cNvSpPr>
          <p:nvPr/>
        </p:nvSpPr>
        <p:spPr bwMode="auto">
          <a:xfrm flipV="1">
            <a:off x="5334000" y="40386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4" name="Oval 23"/>
          <p:cNvSpPr>
            <a:spLocks noChangeAspect="1" noChangeArrowheads="1"/>
          </p:cNvSpPr>
          <p:nvPr/>
        </p:nvSpPr>
        <p:spPr bwMode="auto">
          <a:xfrm>
            <a:off x="4800600" y="37338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0" name="Cloud"/>
          <p:cNvSpPr>
            <a:spLocks noChangeAspect="1" noEditPoints="1" noChangeArrowheads="1"/>
          </p:cNvSpPr>
          <p:nvPr/>
        </p:nvSpPr>
        <p:spPr bwMode="auto">
          <a:xfrm>
            <a:off x="6553200" y="5197652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52" name="Line 26"/>
          <p:cNvSpPr>
            <a:spLocks noChangeShapeType="1"/>
          </p:cNvSpPr>
          <p:nvPr/>
        </p:nvSpPr>
        <p:spPr bwMode="auto">
          <a:xfrm flipV="1">
            <a:off x="5410200" y="5807252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5" name="Oval 23"/>
          <p:cNvSpPr>
            <a:spLocks noChangeAspect="1" noChangeArrowheads="1"/>
          </p:cNvSpPr>
          <p:nvPr/>
        </p:nvSpPr>
        <p:spPr bwMode="auto">
          <a:xfrm>
            <a:off x="4876800" y="55024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971800" y="1828800"/>
            <a:ext cx="114300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3048000" y="2286000"/>
            <a:ext cx="1752600" cy="228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V="1">
            <a:off x="2971800" y="3657600"/>
            <a:ext cx="1143000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V="1">
            <a:off x="3048000" y="4114800"/>
            <a:ext cx="17526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2971800" y="5426252"/>
            <a:ext cx="1219200" cy="517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V="1">
            <a:off x="3124200" y="5883452"/>
            <a:ext cx="1752600" cy="136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371600" y="4190999"/>
            <a:ext cx="914400" cy="7619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1447800" y="6011861"/>
            <a:ext cx="838200" cy="457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Oval 13"/>
          <p:cNvSpPr>
            <a:spLocks noChangeAspect="1"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2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3" name="Oval 13"/>
          <p:cNvSpPr>
            <a:spLocks noChangeAspect="1" noChangeArrowheads="1"/>
          </p:cNvSpPr>
          <p:nvPr/>
        </p:nvSpPr>
        <p:spPr bwMode="auto">
          <a:xfrm>
            <a:off x="2286000" y="5638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2286000" y="3733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81100" y="4152900"/>
            <a:ext cx="4953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1" name="Oval 23"/>
          <p:cNvSpPr>
            <a:spLocks noChangeAspect="1" noChangeArrowheads="1"/>
          </p:cNvSpPr>
          <p:nvPr/>
        </p:nvSpPr>
        <p:spPr bwMode="auto">
          <a:xfrm>
            <a:off x="7772400" y="381000"/>
            <a:ext cx="914400" cy="914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Node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" name="Oval 13"/>
          <p:cNvSpPr>
            <a:spLocks noChangeAspect="1" noChangeArrowheads="1"/>
          </p:cNvSpPr>
          <p:nvPr/>
        </p:nvSpPr>
        <p:spPr bwMode="auto">
          <a:xfrm>
            <a:off x="5867400" y="381000"/>
            <a:ext cx="914400" cy="914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cxnSp>
        <p:nvCxnSpPr>
          <p:cNvPr id="83" name="Straight Arrow Connector 82"/>
          <p:cNvCxnSpPr>
            <a:endCxn id="81" idx="1"/>
          </p:cNvCxnSpPr>
          <p:nvPr/>
        </p:nvCxnSpPr>
        <p:spPr>
          <a:xfrm>
            <a:off x="6781800" y="838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Multiply 83"/>
          <p:cNvSpPr/>
          <p:nvPr/>
        </p:nvSpPr>
        <p:spPr>
          <a:xfrm>
            <a:off x="3200400" y="1905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3276600" y="36576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3276600" y="54864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3505200" y="22098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3581400" y="39624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3581400" y="57912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52578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Prune Reference Type</a:t>
            </a:r>
            <a:endParaRPr lang="en-US" dirty="0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228600" y="6019800"/>
            <a:ext cx="861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685800" y="1752600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Editors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 rot="5400000">
            <a:off x="893882" y="4884495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 rot="5400000">
            <a:off x="2646482" y="4897319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971800" y="1828800"/>
            <a:ext cx="114300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3048000" y="2286000"/>
            <a:ext cx="1752600" cy="228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V="1">
            <a:off x="2971800" y="3657600"/>
            <a:ext cx="1143000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V="1">
            <a:off x="3048000" y="4114800"/>
            <a:ext cx="17526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2971800" y="5426252"/>
            <a:ext cx="1219200" cy="517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V="1">
            <a:off x="3124200" y="5883452"/>
            <a:ext cx="1752600" cy="136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371600" y="4190999"/>
            <a:ext cx="914400" cy="7619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1447800" y="6011861"/>
            <a:ext cx="838200" cy="457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Oval 13"/>
          <p:cNvSpPr>
            <a:spLocks noChangeAspect="1"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2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3" name="Oval 13"/>
          <p:cNvSpPr>
            <a:spLocks noChangeAspect="1" noChangeArrowheads="1"/>
          </p:cNvSpPr>
          <p:nvPr/>
        </p:nvSpPr>
        <p:spPr bwMode="auto">
          <a:xfrm>
            <a:off x="2286000" y="5638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2286000" y="3733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81100" y="4152900"/>
            <a:ext cx="4953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1" name="Oval 23"/>
          <p:cNvSpPr>
            <a:spLocks noChangeAspect="1" noChangeArrowheads="1"/>
          </p:cNvSpPr>
          <p:nvPr/>
        </p:nvSpPr>
        <p:spPr bwMode="auto">
          <a:xfrm>
            <a:off x="7772400" y="381000"/>
            <a:ext cx="914400" cy="914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Node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" name="Oval 13"/>
          <p:cNvSpPr>
            <a:spLocks noChangeAspect="1" noChangeArrowheads="1"/>
          </p:cNvSpPr>
          <p:nvPr/>
        </p:nvSpPr>
        <p:spPr bwMode="auto">
          <a:xfrm>
            <a:off x="5867400" y="381000"/>
            <a:ext cx="914400" cy="914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cxnSp>
        <p:nvCxnSpPr>
          <p:cNvPr id="83" name="Straight Arrow Connector 82"/>
          <p:cNvCxnSpPr>
            <a:endCxn id="81" idx="1"/>
          </p:cNvCxnSpPr>
          <p:nvPr/>
        </p:nvCxnSpPr>
        <p:spPr>
          <a:xfrm>
            <a:off x="6781800" y="838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Multiply 83"/>
          <p:cNvSpPr/>
          <p:nvPr/>
        </p:nvSpPr>
        <p:spPr>
          <a:xfrm>
            <a:off x="3200400" y="1905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3276600" y="36576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3276600" y="54864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3505200" y="22098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3581400" y="39624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3581400" y="57912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Leaks in Deployed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Memory leaks are a real problem</a:t>
            </a:r>
          </a:p>
          <a:p>
            <a:pPr lvl="1"/>
            <a:r>
              <a:rPr lang="en-US" dirty="0" smtClean="0"/>
              <a:t>Managed languages do not eliminate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2665382" y="3048000"/>
            <a:ext cx="4268818" cy="426700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" name="Oval 4"/>
          <p:cNvSpPr>
            <a:spLocks noChangeAspect="1" noChangeArrowheads="1"/>
          </p:cNvSpPr>
          <p:nvPr/>
        </p:nvSpPr>
        <p:spPr bwMode="auto">
          <a:xfrm>
            <a:off x="3275304" y="3657600"/>
            <a:ext cx="3049296" cy="3048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Leaks in Deployed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Memory leaks are a real problem</a:t>
            </a:r>
          </a:p>
          <a:p>
            <a:pPr lvl="1"/>
            <a:r>
              <a:rPr lang="en-US" dirty="0" smtClean="0"/>
              <a:t>Managed languages do not eliminate them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191000" y="5010090"/>
            <a:ext cx="12841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Reachable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 rot="18929158">
            <a:off x="2740594" y="3602985"/>
            <a:ext cx="15295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Unreachable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spect="1" noChangeArrowheads="1"/>
          </p:cNvSpPr>
          <p:nvPr/>
        </p:nvSpPr>
        <p:spPr bwMode="auto">
          <a:xfrm>
            <a:off x="3275304" y="3657600"/>
            <a:ext cx="3049296" cy="3048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Leaks in Deployed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Memory leaks are a real problem</a:t>
            </a:r>
          </a:p>
          <a:p>
            <a:pPr lvl="1"/>
            <a:r>
              <a:rPr lang="en-US" dirty="0" smtClean="0"/>
              <a:t>Managed languages do not eliminate them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191000" y="5010090"/>
            <a:ext cx="12841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Reachable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spect="1" noChangeArrowheads="1"/>
          </p:cNvSpPr>
          <p:nvPr/>
        </p:nvSpPr>
        <p:spPr bwMode="auto">
          <a:xfrm>
            <a:off x="3275304" y="3657600"/>
            <a:ext cx="3049296" cy="3048000"/>
          </a:xfrm>
          <a:prstGeom prst="ellipse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Leaks in Deployed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Memory leaks are a real problem</a:t>
            </a:r>
          </a:p>
          <a:p>
            <a:pPr lvl="1"/>
            <a:r>
              <a:rPr lang="en-US" dirty="0" smtClean="0"/>
              <a:t>Managed languages do not eliminate them</a:t>
            </a:r>
          </a:p>
        </p:txBody>
      </p:sp>
      <p:sp>
        <p:nvSpPr>
          <p:cNvPr id="5" name="Oval 5"/>
          <p:cNvSpPr>
            <a:spLocks noChangeAspect="1" noChangeArrowheads="1"/>
          </p:cNvSpPr>
          <p:nvPr/>
        </p:nvSpPr>
        <p:spPr bwMode="auto">
          <a:xfrm>
            <a:off x="3502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24200" y="4191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19800" y="3886200"/>
            <a:ext cx="1229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Reachable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514600" y="3886200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spect="1" noChangeArrowheads="1"/>
          </p:cNvSpPr>
          <p:nvPr/>
        </p:nvSpPr>
        <p:spPr bwMode="auto">
          <a:xfrm>
            <a:off x="2590800" y="2973386"/>
            <a:ext cx="4343660" cy="4341813"/>
          </a:xfrm>
          <a:prstGeom prst="ellipse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Leaks in Deployed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Memory leaks are a real problem</a:t>
            </a:r>
          </a:p>
          <a:p>
            <a:pPr lvl="1"/>
            <a:r>
              <a:rPr lang="en-US" dirty="0" smtClean="0"/>
              <a:t>Managed languages do not eliminate them</a:t>
            </a:r>
          </a:p>
        </p:txBody>
      </p:sp>
      <p:sp>
        <p:nvSpPr>
          <p:cNvPr id="5" name="Oval 5"/>
          <p:cNvSpPr>
            <a:spLocks noChangeAspect="1" noChangeArrowheads="1"/>
          </p:cNvSpPr>
          <p:nvPr/>
        </p:nvSpPr>
        <p:spPr bwMode="auto">
          <a:xfrm>
            <a:off x="3502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58000" y="4267200"/>
            <a:ext cx="1229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Reachable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743200" y="4343400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spect="1" noChangeArrowheads="1"/>
          </p:cNvSpPr>
          <p:nvPr/>
        </p:nvSpPr>
        <p:spPr bwMode="auto">
          <a:xfrm>
            <a:off x="1981200" y="2364045"/>
            <a:ext cx="5715000" cy="5712570"/>
          </a:xfrm>
          <a:prstGeom prst="ellipse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Leaks in Deployed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Memory leaks are a real problem</a:t>
            </a:r>
          </a:p>
          <a:p>
            <a:pPr lvl="1"/>
            <a:r>
              <a:rPr lang="en-US" dirty="0" smtClean="0"/>
              <a:t>Managed languages do not eliminate them</a:t>
            </a:r>
          </a:p>
        </p:txBody>
      </p:sp>
      <p:sp>
        <p:nvSpPr>
          <p:cNvPr id="5" name="Oval 5"/>
          <p:cNvSpPr>
            <a:spLocks noChangeAspect="1" noChangeArrowheads="1"/>
          </p:cNvSpPr>
          <p:nvPr/>
        </p:nvSpPr>
        <p:spPr bwMode="auto">
          <a:xfrm>
            <a:off x="3502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467600" y="3886200"/>
            <a:ext cx="1229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Reachable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743200" y="4343400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spect="1" noChangeArrowheads="1"/>
          </p:cNvSpPr>
          <p:nvPr/>
        </p:nvSpPr>
        <p:spPr bwMode="auto">
          <a:xfrm>
            <a:off x="457201" y="840694"/>
            <a:ext cx="8383070" cy="8379506"/>
          </a:xfrm>
          <a:prstGeom prst="ellipse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Leaks in Deployed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Memory leaks are a real problem</a:t>
            </a:r>
          </a:p>
          <a:p>
            <a:pPr lvl="1"/>
            <a:r>
              <a:rPr lang="en-US" dirty="0" smtClean="0"/>
              <a:t>Managed languages do not eliminate them</a:t>
            </a:r>
          </a:p>
        </p:txBody>
      </p:sp>
      <p:sp>
        <p:nvSpPr>
          <p:cNvPr id="5" name="Oval 5"/>
          <p:cNvSpPr>
            <a:spLocks noChangeAspect="1" noChangeArrowheads="1"/>
          </p:cNvSpPr>
          <p:nvPr/>
        </p:nvSpPr>
        <p:spPr bwMode="auto">
          <a:xfrm>
            <a:off x="3502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 rot="4251497">
            <a:off x="8135375" y="3448299"/>
            <a:ext cx="1229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Reachable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828800" y="4724400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Leaks in Deployed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Memory leaks are a real problem</a:t>
            </a:r>
          </a:p>
          <a:p>
            <a:pPr lvl="1"/>
            <a:r>
              <a:rPr lang="en-US" dirty="0" smtClean="0"/>
              <a:t>Managed languages do not eliminate them</a:t>
            </a:r>
          </a:p>
          <a:p>
            <a:pPr lvl="1"/>
            <a:r>
              <a:rPr lang="en-US" dirty="0" smtClean="0"/>
              <a:t>Slow &amp; crash real programs</a:t>
            </a:r>
          </a:p>
        </p:txBody>
      </p:sp>
      <p:sp>
        <p:nvSpPr>
          <p:cNvPr id="5" name="Oval 5"/>
          <p:cNvSpPr>
            <a:spLocks noChangeAspect="1" noChangeArrowheads="1"/>
          </p:cNvSpPr>
          <p:nvPr/>
        </p:nvSpPr>
        <p:spPr bwMode="auto">
          <a:xfrm>
            <a:off x="3502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828800" y="4724400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Leaks in Deployed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Memory leaks are a real problem</a:t>
            </a:r>
          </a:p>
          <a:p>
            <a:pPr lvl="1"/>
            <a:r>
              <a:rPr lang="en-US" dirty="0" smtClean="0"/>
              <a:t>Managed languages do not eliminate them</a:t>
            </a:r>
          </a:p>
          <a:p>
            <a:pPr lvl="1"/>
            <a:r>
              <a:rPr lang="en-US" dirty="0" smtClean="0"/>
              <a:t>Slow &amp; crash real programs</a:t>
            </a:r>
          </a:p>
          <a:p>
            <a:pPr lvl="1"/>
            <a:r>
              <a:rPr lang="en-US" dirty="0" smtClean="0"/>
              <a:t>Unacceptable for some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he image “http://www.princetonpave.org/images/prospect11/SmallPGC2004Closeup.JPG” cannot be displayed, because it contains errors."/>
          <p:cNvPicPr>
            <a:picLocks noChangeAspect="1" noChangeArrowheads="1"/>
          </p:cNvPicPr>
          <p:nvPr/>
        </p:nvPicPr>
        <p:blipFill>
          <a:blip r:embed="rId2"/>
          <a:srcRect t="12750" r="19188" b="19333"/>
          <a:stretch>
            <a:fillRect/>
          </a:stretch>
        </p:blipFill>
        <p:spPr bwMode="auto">
          <a:xfrm>
            <a:off x="0" y="1371600"/>
            <a:ext cx="9144000" cy="57636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sz="4800" dirty="0" smtClean="0"/>
              <a:t>Deployed Software Fails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Leaks in Deployed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Memory leaks are a real problem</a:t>
            </a:r>
          </a:p>
          <a:p>
            <a:pPr lvl="1"/>
            <a:r>
              <a:rPr lang="en-US" dirty="0" smtClean="0"/>
              <a:t>Managed languages do not eliminate them</a:t>
            </a:r>
          </a:p>
          <a:p>
            <a:pPr lvl="1"/>
            <a:r>
              <a:rPr lang="en-US" dirty="0" smtClean="0"/>
              <a:t>Slow &amp; crash real programs</a:t>
            </a:r>
          </a:p>
          <a:p>
            <a:pPr lvl="1"/>
            <a:r>
              <a:rPr lang="en-US" dirty="0" smtClean="0"/>
              <a:t>Unacceptable for some applications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Fixing leaks is hard</a:t>
            </a:r>
          </a:p>
          <a:p>
            <a:pPr lvl="1"/>
            <a:r>
              <a:rPr lang="en-US" dirty="0" smtClean="0"/>
              <a:t>Leaks take time to materialize</a:t>
            </a:r>
          </a:p>
          <a:p>
            <a:pPr lvl="1"/>
            <a:r>
              <a:rPr lang="en-US" dirty="0" smtClean="0"/>
              <a:t>Failure far from cause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Why tolerate leaks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Why leaks are so bad</a:t>
            </a:r>
          </a:p>
          <a:p>
            <a:endParaRPr lang="en-US" dirty="0" smtClean="0"/>
          </a:p>
          <a:p>
            <a:r>
              <a:rPr lang="en-US" dirty="0" smtClean="0"/>
              <a:t>How leak pruning works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How leak pruning predicts leaked objects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Reclaiming Memory while Preserving Semantics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 based on </a:t>
            </a:r>
            <a:r>
              <a:rPr lang="en-US" dirty="0" err="1" smtClean="0"/>
              <a:t>liveness</a:t>
            </a:r>
            <a:endParaRPr lang="en-US" dirty="0"/>
          </a:p>
        </p:txBody>
      </p:sp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1524000" y="3430393"/>
            <a:ext cx="3505199" cy="35037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1978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334000" y="4267200"/>
            <a:ext cx="1229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Reachable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 rot="18831393">
            <a:off x="1514620" y="4320480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Reclaiming Memory while Preserving Semantics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 based on </a:t>
            </a:r>
            <a:r>
              <a:rPr lang="en-US" dirty="0" err="1" smtClean="0"/>
              <a:t>liveness</a:t>
            </a:r>
            <a:endParaRPr lang="en-US" dirty="0" smtClean="0"/>
          </a:p>
          <a:p>
            <a:pPr lvl="1"/>
            <a:r>
              <a:rPr lang="en-US" dirty="0" smtClean="0"/>
              <a:t>Take action when memory exhausted</a:t>
            </a:r>
            <a:endParaRPr lang="en-US" dirty="0"/>
          </a:p>
        </p:txBody>
      </p:sp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1524000" y="3430393"/>
            <a:ext cx="3505199" cy="35037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1978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334000" y="4267200"/>
            <a:ext cx="1229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Reachable</a:t>
            </a:r>
          </a:p>
        </p:txBody>
      </p:sp>
      <p:sp>
        <p:nvSpPr>
          <p:cNvPr id="8" name="Oval 7"/>
          <p:cNvSpPr>
            <a:spLocks noChangeAspect="1" noChangeArrowheads="1"/>
          </p:cNvSpPr>
          <p:nvPr/>
        </p:nvSpPr>
        <p:spPr bwMode="auto">
          <a:xfrm>
            <a:off x="990600" y="2895568"/>
            <a:ext cx="4495800" cy="4493888"/>
          </a:xfrm>
          <a:prstGeom prst="ellipse">
            <a:avLst/>
          </a:prstGeom>
          <a:noFill/>
          <a:ln cmpd="sng">
            <a:prstDash val="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 rot="18831393">
            <a:off x="1514620" y="4320480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Reclaiming Memory while Preserving Semantics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 based on </a:t>
            </a:r>
            <a:r>
              <a:rPr lang="en-US" dirty="0" err="1" smtClean="0"/>
              <a:t>liveness</a:t>
            </a:r>
            <a:endParaRPr lang="en-US" dirty="0" smtClean="0"/>
          </a:p>
          <a:p>
            <a:pPr lvl="1"/>
            <a:r>
              <a:rPr lang="en-US" dirty="0" smtClean="0"/>
              <a:t>Take action when memory exhausted</a:t>
            </a:r>
          </a:p>
        </p:txBody>
      </p:sp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1066800" y="2973386"/>
            <a:ext cx="4343660" cy="434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1978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334000" y="4267200"/>
            <a:ext cx="1229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Reachable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19200" y="4343400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Dead</a:t>
            </a:r>
          </a:p>
        </p:txBody>
      </p:sp>
      <p:sp>
        <p:nvSpPr>
          <p:cNvPr id="8" name="Oval 7"/>
          <p:cNvSpPr>
            <a:spLocks noChangeAspect="1" noChangeArrowheads="1"/>
          </p:cNvSpPr>
          <p:nvPr/>
        </p:nvSpPr>
        <p:spPr bwMode="auto">
          <a:xfrm>
            <a:off x="990600" y="2895568"/>
            <a:ext cx="4495800" cy="4493888"/>
          </a:xfrm>
          <a:prstGeom prst="ellipse">
            <a:avLst/>
          </a:prstGeom>
          <a:noFill/>
          <a:ln cmpd="sng">
            <a:prstDash val="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0AD00">
                    <a:satMod val="150000"/>
                  </a:srgbClr>
                </a:solidFill>
              </a:rPr>
              <a:t>Reclaiming Memory while Preserving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 based on </a:t>
            </a:r>
            <a:r>
              <a:rPr lang="en-US" dirty="0" err="1" smtClean="0"/>
              <a:t>liveness</a:t>
            </a:r>
            <a:endParaRPr lang="en-US" dirty="0" smtClean="0"/>
          </a:p>
          <a:p>
            <a:pPr lvl="1"/>
            <a:r>
              <a:rPr lang="en-US" dirty="0" smtClean="0"/>
              <a:t>Take action when memory exhausted</a:t>
            </a:r>
          </a:p>
          <a:p>
            <a:endParaRPr lang="en-US" dirty="0" smtClean="0"/>
          </a:p>
        </p:txBody>
      </p:sp>
      <p:sp>
        <p:nvSpPr>
          <p:cNvPr id="5" name="Oval 4"/>
          <p:cNvSpPr>
            <a:spLocks noChangeAspect="1" noChangeArrowheads="1"/>
          </p:cNvSpPr>
          <p:nvPr/>
        </p:nvSpPr>
        <p:spPr bwMode="auto">
          <a:xfrm>
            <a:off x="1066800" y="2973386"/>
            <a:ext cx="4343660" cy="434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spect="1" noChangeArrowheads="1"/>
          </p:cNvSpPr>
          <p:nvPr/>
        </p:nvSpPr>
        <p:spPr bwMode="auto">
          <a:xfrm>
            <a:off x="1978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19200" y="4343400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Dead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2600" y="4038600"/>
            <a:ext cx="2209800" cy="9194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Throw OOM error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990600" y="2895568"/>
            <a:ext cx="4495800" cy="4493888"/>
          </a:xfrm>
          <a:prstGeom prst="ellipse">
            <a:avLst/>
          </a:prstGeom>
          <a:noFill/>
          <a:ln cmpd="sng">
            <a:prstDash val="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>
            <a:stCxn id="11" idx="2"/>
            <a:endCxn id="12" idx="0"/>
          </p:cNvCxnSpPr>
          <p:nvPr/>
        </p:nvCxnSpPr>
        <p:spPr>
          <a:xfrm rot="5400000">
            <a:off x="6993851" y="3107650"/>
            <a:ext cx="604599" cy="1257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2800" y="2514600"/>
            <a:ext cx="1524000" cy="9194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Out of memory!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0AD00">
                    <a:satMod val="150000"/>
                  </a:srgbClr>
                </a:solidFill>
              </a:rPr>
              <a:t>Reclaiming Memory while Preserving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 based on </a:t>
            </a:r>
            <a:r>
              <a:rPr lang="en-US" dirty="0" err="1" smtClean="0"/>
              <a:t>liveness</a:t>
            </a:r>
            <a:endParaRPr lang="en-US" dirty="0" smtClean="0"/>
          </a:p>
          <a:p>
            <a:pPr lvl="1"/>
            <a:r>
              <a:rPr lang="en-US" dirty="0" smtClean="0"/>
              <a:t>Take action when memory exhausted</a:t>
            </a:r>
          </a:p>
        </p:txBody>
      </p:sp>
      <p:sp>
        <p:nvSpPr>
          <p:cNvPr id="5" name="Oval 4"/>
          <p:cNvSpPr>
            <a:spLocks noChangeAspect="1" noChangeArrowheads="1"/>
          </p:cNvSpPr>
          <p:nvPr/>
        </p:nvSpPr>
        <p:spPr bwMode="auto">
          <a:xfrm>
            <a:off x="1066800" y="2973386"/>
            <a:ext cx="4343660" cy="434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spect="1" noChangeArrowheads="1"/>
          </p:cNvSpPr>
          <p:nvPr/>
        </p:nvSpPr>
        <p:spPr bwMode="auto">
          <a:xfrm>
            <a:off x="1978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19200" y="4343400"/>
            <a:ext cx="7409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Dead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2800" y="2514600"/>
            <a:ext cx="1524000" cy="9194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Out of memory!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4038600"/>
            <a:ext cx="2209800" cy="9194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Throw OOM error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0" y="5334000"/>
            <a:ext cx="2209800" cy="9194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Reclaim some objects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990600" y="2895568"/>
            <a:ext cx="4495800" cy="4493888"/>
          </a:xfrm>
          <a:prstGeom prst="ellipse">
            <a:avLst/>
          </a:prstGeom>
          <a:noFill/>
          <a:ln cmpd="sng">
            <a:prstDash val="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19" name="Straight Arrow Connector 18"/>
          <p:cNvCxnSpPr>
            <a:stCxn id="11" idx="2"/>
            <a:endCxn id="13" idx="0"/>
          </p:cNvCxnSpPr>
          <p:nvPr/>
        </p:nvCxnSpPr>
        <p:spPr>
          <a:xfrm rot="16200000" flipH="1">
            <a:off x="6993851" y="4364950"/>
            <a:ext cx="1899999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"/>
          <p:cNvSpPr>
            <a:spLocks noChangeAspect="1" noChangeArrowheads="1"/>
          </p:cNvSpPr>
          <p:nvPr/>
        </p:nvSpPr>
        <p:spPr bwMode="auto">
          <a:xfrm>
            <a:off x="1066800" y="2971454"/>
            <a:ext cx="4343399" cy="4342160"/>
          </a:xfrm>
          <a:prstGeom prst="ellipse">
            <a:avLst/>
          </a:prstGeom>
          <a:pattFill prst="pct30">
            <a:fgClr>
              <a:srgbClr val="5F5F5F"/>
            </a:fgClr>
            <a:bgClr>
              <a:srgbClr val="FFFFFF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0AD00">
                    <a:satMod val="150000"/>
                  </a:srgbClr>
                </a:solidFill>
              </a:rPr>
              <a:t>Reclaiming Memory while Preserving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 based on </a:t>
            </a:r>
            <a:r>
              <a:rPr lang="en-US" dirty="0" err="1" smtClean="0"/>
              <a:t>liveness</a:t>
            </a:r>
            <a:endParaRPr lang="en-US" dirty="0" smtClean="0"/>
          </a:p>
          <a:p>
            <a:pPr lvl="1"/>
            <a:r>
              <a:rPr lang="en-US" dirty="0" smtClean="0"/>
              <a:t>Reclaim predicted dead objects</a:t>
            </a:r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 rot="18868508">
            <a:off x="1118009" y="3907457"/>
            <a:ext cx="12953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Reclaimed</a:t>
            </a:r>
            <a:endParaRPr lang="en-US" sz="2000" dirty="0"/>
          </a:p>
        </p:txBody>
      </p:sp>
      <p:sp>
        <p:nvSpPr>
          <p:cNvPr id="11" name="Oval 10"/>
          <p:cNvSpPr>
            <a:spLocks noChangeAspect="1" noChangeArrowheads="1"/>
          </p:cNvSpPr>
          <p:nvPr/>
        </p:nvSpPr>
        <p:spPr bwMode="auto">
          <a:xfrm>
            <a:off x="1828800" y="3735062"/>
            <a:ext cx="2895600" cy="28943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spect="1" noChangeArrowheads="1"/>
          </p:cNvSpPr>
          <p:nvPr/>
        </p:nvSpPr>
        <p:spPr bwMode="auto">
          <a:xfrm>
            <a:off x="1978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"/>
          <p:cNvSpPr>
            <a:spLocks noChangeAspect="1" noChangeArrowheads="1"/>
          </p:cNvSpPr>
          <p:nvPr/>
        </p:nvSpPr>
        <p:spPr bwMode="auto">
          <a:xfrm>
            <a:off x="1066800" y="2971454"/>
            <a:ext cx="4343399" cy="4342160"/>
          </a:xfrm>
          <a:prstGeom prst="ellipse">
            <a:avLst/>
          </a:prstGeom>
          <a:pattFill prst="pct30">
            <a:fgClr>
              <a:srgbClr val="5F5F5F"/>
            </a:fgClr>
            <a:bgClr>
              <a:srgbClr val="FFFFFF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0AD00">
                    <a:satMod val="150000"/>
                  </a:srgbClr>
                </a:solidFill>
              </a:rPr>
              <a:t>Reclaiming Memory while Preserving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 based on </a:t>
            </a:r>
            <a:r>
              <a:rPr lang="en-US" dirty="0" err="1" smtClean="0"/>
              <a:t>liveness</a:t>
            </a:r>
            <a:endParaRPr lang="en-US" dirty="0" smtClean="0"/>
          </a:p>
          <a:p>
            <a:pPr lvl="1"/>
            <a:r>
              <a:rPr lang="en-US" dirty="0" smtClean="0"/>
              <a:t>Reclaim predicted dead objects</a:t>
            </a:r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 rot="18868508">
            <a:off x="1118009" y="3907457"/>
            <a:ext cx="12953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Reclaimed</a:t>
            </a:r>
            <a:endParaRPr lang="en-US" sz="2000" dirty="0"/>
          </a:p>
        </p:txBody>
      </p:sp>
      <p:sp>
        <p:nvSpPr>
          <p:cNvPr id="11" name="Oval 10"/>
          <p:cNvSpPr>
            <a:spLocks noChangeAspect="1" noChangeArrowheads="1"/>
          </p:cNvSpPr>
          <p:nvPr/>
        </p:nvSpPr>
        <p:spPr bwMode="auto">
          <a:xfrm>
            <a:off x="1828800" y="3735062"/>
            <a:ext cx="2895600" cy="28943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spect="1" noChangeArrowheads="1"/>
          </p:cNvSpPr>
          <p:nvPr/>
        </p:nvSpPr>
        <p:spPr bwMode="auto">
          <a:xfrm>
            <a:off x="1978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13" name="Oval 3"/>
          <p:cNvSpPr>
            <a:spLocks noChangeAspect="1" noChangeArrowheads="1"/>
          </p:cNvSpPr>
          <p:nvPr/>
        </p:nvSpPr>
        <p:spPr bwMode="auto">
          <a:xfrm>
            <a:off x="1295424" y="5182058"/>
            <a:ext cx="1523976" cy="1523542"/>
          </a:xfrm>
          <a:prstGeom prst="ellipse">
            <a:avLst/>
          </a:prstGeom>
          <a:pattFill prst="pct30">
            <a:fgClr>
              <a:srgbClr val="5F5F5F"/>
            </a:fgClr>
            <a:bgClr>
              <a:srgbClr val="FFFFFF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"/>
          <p:cNvSpPr>
            <a:spLocks noChangeAspect="1" noChangeArrowheads="1"/>
          </p:cNvSpPr>
          <p:nvPr/>
        </p:nvSpPr>
        <p:spPr bwMode="auto">
          <a:xfrm>
            <a:off x="1066800" y="2971454"/>
            <a:ext cx="4343399" cy="4342160"/>
          </a:xfrm>
          <a:prstGeom prst="ellipse">
            <a:avLst/>
          </a:prstGeom>
          <a:pattFill prst="pct30">
            <a:fgClr>
              <a:srgbClr val="5F5F5F"/>
            </a:fgClr>
            <a:bgClr>
              <a:srgbClr val="FFFFFF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0AD00">
                    <a:satMod val="150000"/>
                  </a:srgbClr>
                </a:solidFill>
              </a:rPr>
              <a:t>Reclaiming Memory while Preserving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 based on </a:t>
            </a:r>
            <a:r>
              <a:rPr lang="en-US" dirty="0" err="1" smtClean="0"/>
              <a:t>liveness</a:t>
            </a:r>
            <a:endParaRPr lang="en-US" dirty="0" smtClean="0"/>
          </a:p>
          <a:p>
            <a:pPr lvl="1"/>
            <a:r>
              <a:rPr lang="en-US" dirty="0" smtClean="0"/>
              <a:t>Reclaim predicted dead objects</a:t>
            </a:r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 rot="18868508">
            <a:off x="1118009" y="3907457"/>
            <a:ext cx="12953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Reclaimed</a:t>
            </a:r>
            <a:endParaRPr lang="en-US" sz="2000" dirty="0"/>
          </a:p>
        </p:txBody>
      </p:sp>
      <p:sp>
        <p:nvSpPr>
          <p:cNvPr id="11" name="Oval 10"/>
          <p:cNvSpPr>
            <a:spLocks noChangeAspect="1" noChangeArrowheads="1"/>
          </p:cNvSpPr>
          <p:nvPr/>
        </p:nvSpPr>
        <p:spPr bwMode="auto">
          <a:xfrm>
            <a:off x="1828800" y="3735062"/>
            <a:ext cx="2895600" cy="28943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spect="1" noChangeArrowheads="1"/>
          </p:cNvSpPr>
          <p:nvPr/>
        </p:nvSpPr>
        <p:spPr bwMode="auto">
          <a:xfrm>
            <a:off x="1978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13" name="Oval 3"/>
          <p:cNvSpPr>
            <a:spLocks noChangeAspect="1" noChangeArrowheads="1"/>
          </p:cNvSpPr>
          <p:nvPr/>
        </p:nvSpPr>
        <p:spPr bwMode="auto">
          <a:xfrm>
            <a:off x="1295424" y="5182058"/>
            <a:ext cx="1523976" cy="1523542"/>
          </a:xfrm>
          <a:prstGeom prst="ellipse">
            <a:avLst/>
          </a:prstGeom>
          <a:pattFill prst="pct30">
            <a:fgClr>
              <a:srgbClr val="5F5F5F"/>
            </a:fgClr>
            <a:bgClr>
              <a:srgbClr val="FFFFFF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352800" y="5486400"/>
            <a:ext cx="685800" cy="685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981200" y="5410200"/>
            <a:ext cx="685800" cy="685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cxnSp>
        <p:nvCxnSpPr>
          <p:cNvPr id="15" name="Straight Arrow Connector 14"/>
          <p:cNvCxnSpPr>
            <a:stCxn id="12" idx="2"/>
            <a:endCxn id="14" idx="6"/>
          </p:cNvCxnSpPr>
          <p:nvPr/>
        </p:nvCxnSpPr>
        <p:spPr>
          <a:xfrm rot="10800000">
            <a:off x="2667000" y="57531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he image “http://www.princetonpave.org/images/prospect11/SmallPGC2004Closeup.JPG” cannot be displayed, because it contains errors."/>
          <p:cNvPicPr>
            <a:picLocks noChangeAspect="1" noChangeArrowheads="1"/>
          </p:cNvPicPr>
          <p:nvPr/>
        </p:nvPicPr>
        <p:blipFill>
          <a:blip r:embed="rId2"/>
          <a:srcRect t="7750" r="19188" b="19333"/>
          <a:stretch>
            <a:fillRect/>
          </a:stretch>
        </p:blipFill>
        <p:spPr bwMode="auto">
          <a:xfrm>
            <a:off x="5428138" y="0"/>
            <a:ext cx="3715861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Deployed Software Fails</a:t>
            </a:r>
            <a:endParaRPr lang="en-US" sz="3400" dirty="0"/>
          </a:p>
        </p:txBody>
      </p:sp>
      <p:sp>
        <p:nvSpPr>
          <p:cNvPr id="5" name="Rectangle 4"/>
          <p:cNvSpPr/>
          <p:nvPr/>
        </p:nvSpPr>
        <p:spPr>
          <a:xfrm>
            <a:off x="1219200" y="648866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http://www.codeproject.com/KB/showcase/IfOnlyWedUsedANTSProfiler.aspx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Driverless truck</a:t>
            </a:r>
          </a:p>
          <a:p>
            <a:pPr lvl="1"/>
            <a:r>
              <a:rPr lang="en-US" dirty="0" smtClean="0"/>
              <a:t>10,000 lines of C#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0AD00">
                    <a:satMod val="150000"/>
                  </a:srgbClr>
                </a:solidFill>
              </a:rPr>
              <a:t>Reclaiming Memory while Preserving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 based on </a:t>
            </a:r>
            <a:r>
              <a:rPr lang="en-US" dirty="0" err="1" smtClean="0"/>
              <a:t>liveness</a:t>
            </a:r>
            <a:endParaRPr lang="en-US" dirty="0" smtClean="0"/>
          </a:p>
          <a:p>
            <a:pPr lvl="1"/>
            <a:r>
              <a:rPr lang="en-US" dirty="0" smtClean="0"/>
              <a:t>Reclaim </a:t>
            </a:r>
            <a:r>
              <a:rPr lang="en-US" dirty="0" smtClean="0"/>
              <a:t>predicted dead objects</a:t>
            </a:r>
            <a:endParaRPr lang="en-US" dirty="0"/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1828800" y="3735062"/>
            <a:ext cx="2895600" cy="28943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1978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1293073" y="5181600"/>
            <a:ext cx="1526327" cy="1525587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352800" y="5486400"/>
            <a:ext cx="685800" cy="685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rot="10800000">
            <a:off x="2667000" y="57531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2277873" y="5410200"/>
            <a:ext cx="3914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</a:rPr>
              <a:t>?</a:t>
            </a:r>
            <a:endParaRPr lang="en-US" sz="36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0AD00">
                    <a:satMod val="150000"/>
                  </a:srgbClr>
                </a:solidFill>
              </a:rPr>
              <a:t>Reclaiming Memory while Preserving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 based on </a:t>
            </a:r>
            <a:r>
              <a:rPr lang="en-US" dirty="0" err="1" smtClean="0"/>
              <a:t>liveness</a:t>
            </a:r>
            <a:endParaRPr lang="en-US" dirty="0" smtClean="0"/>
          </a:p>
          <a:p>
            <a:pPr lvl="1"/>
            <a:r>
              <a:rPr lang="en-US" dirty="0" smtClean="0"/>
              <a:t>Reclaim predicted dead objects</a:t>
            </a:r>
          </a:p>
          <a:p>
            <a:pPr lvl="1"/>
            <a:r>
              <a:rPr lang="en-US" i="1" dirty="0" smtClean="0"/>
              <a:t>Poison</a:t>
            </a:r>
            <a:r>
              <a:rPr lang="en-US" dirty="0" smtClean="0"/>
              <a:t> references to reclaimed objects</a:t>
            </a:r>
          </a:p>
        </p:txBody>
      </p:sp>
      <p:sp>
        <p:nvSpPr>
          <p:cNvPr id="11" name="Oval 10"/>
          <p:cNvSpPr>
            <a:spLocks noChangeAspect="1" noChangeArrowheads="1"/>
          </p:cNvSpPr>
          <p:nvPr/>
        </p:nvSpPr>
        <p:spPr bwMode="auto">
          <a:xfrm>
            <a:off x="1828800" y="3735062"/>
            <a:ext cx="2895600" cy="28943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spect="1" noChangeArrowheads="1"/>
          </p:cNvSpPr>
          <p:nvPr/>
        </p:nvSpPr>
        <p:spPr bwMode="auto">
          <a:xfrm>
            <a:off x="1978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12" name="Oval 11"/>
          <p:cNvSpPr>
            <a:spLocks noChangeAspect="1" noChangeArrowheads="1"/>
          </p:cNvSpPr>
          <p:nvPr/>
        </p:nvSpPr>
        <p:spPr bwMode="auto">
          <a:xfrm>
            <a:off x="1293073" y="5181600"/>
            <a:ext cx="1526327" cy="1525587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352800" y="5486400"/>
            <a:ext cx="685800" cy="685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>
          <a:xfrm rot="10800000">
            <a:off x="2667000" y="57531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819400" y="5486400"/>
            <a:ext cx="4780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</a:rPr>
              <a:t>X</a:t>
            </a:r>
            <a:endParaRPr lang="en-US" sz="36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0AD00">
                    <a:satMod val="150000"/>
                  </a:srgbClr>
                </a:solidFill>
              </a:rPr>
              <a:t>Reclaiming Memory while Preserving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 based on </a:t>
            </a:r>
            <a:r>
              <a:rPr lang="en-US" dirty="0" err="1" smtClean="0"/>
              <a:t>liveness</a:t>
            </a:r>
            <a:endParaRPr lang="en-US" dirty="0" smtClean="0"/>
          </a:p>
          <a:p>
            <a:pPr lvl="1"/>
            <a:r>
              <a:rPr lang="en-US" dirty="0" smtClean="0"/>
              <a:t>Reclaim predicted dead objects</a:t>
            </a:r>
          </a:p>
          <a:p>
            <a:pPr lvl="1"/>
            <a:r>
              <a:rPr lang="en-US" i="1" dirty="0" smtClean="0"/>
              <a:t>Poison</a:t>
            </a:r>
            <a:r>
              <a:rPr lang="en-US" dirty="0" smtClean="0"/>
              <a:t> references to reclaimed objects</a:t>
            </a:r>
          </a:p>
        </p:txBody>
      </p:sp>
      <p:sp>
        <p:nvSpPr>
          <p:cNvPr id="11" name="Oval 10"/>
          <p:cNvSpPr>
            <a:spLocks noChangeAspect="1" noChangeArrowheads="1"/>
          </p:cNvSpPr>
          <p:nvPr/>
        </p:nvSpPr>
        <p:spPr bwMode="auto">
          <a:xfrm>
            <a:off x="1828800" y="3735062"/>
            <a:ext cx="2895600" cy="28943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spect="1" noChangeArrowheads="1"/>
          </p:cNvSpPr>
          <p:nvPr/>
        </p:nvSpPr>
        <p:spPr bwMode="auto">
          <a:xfrm>
            <a:off x="1978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12" name="Oval 11"/>
          <p:cNvSpPr>
            <a:spLocks noChangeAspect="1" noChangeArrowheads="1"/>
          </p:cNvSpPr>
          <p:nvPr/>
        </p:nvSpPr>
        <p:spPr bwMode="auto">
          <a:xfrm>
            <a:off x="1293073" y="5181600"/>
            <a:ext cx="1526327" cy="1525587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352800" y="5486400"/>
            <a:ext cx="685800" cy="685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>
          <a:xfrm rot="10800000">
            <a:off x="2667000" y="57531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819400" y="5486400"/>
            <a:ext cx="4780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</a:rPr>
              <a:t>X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" y="5048488"/>
            <a:ext cx="2514600" cy="11237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Throw </a:t>
            </a:r>
            <a:r>
              <a:rPr lang="en-US" sz="2000" b="1" dirty="0" err="1" smtClean="0">
                <a:solidFill>
                  <a:schemeClr val="tx1"/>
                </a:solidFill>
              </a:rPr>
              <a:t>InternalError</a:t>
            </a:r>
            <a:r>
              <a:rPr lang="en-US" sz="2000" dirty="0" smtClean="0">
                <a:solidFill>
                  <a:schemeClr val="tx1"/>
                </a:solidFill>
              </a:rPr>
              <a:t> with </a:t>
            </a:r>
            <a:r>
              <a:rPr lang="en-US" sz="2000" b="1" dirty="0" err="1" smtClean="0">
                <a:solidFill>
                  <a:schemeClr val="tx1"/>
                </a:solidFill>
              </a:rPr>
              <a:t>OOMError</a:t>
            </a:r>
            <a:r>
              <a:rPr lang="en-US" sz="2000" dirty="0" smtClean="0">
                <a:solidFill>
                  <a:schemeClr val="tx1"/>
                </a:solidFill>
              </a:rPr>
              <a:t> attached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0AD00">
                    <a:satMod val="150000"/>
                  </a:srgbClr>
                </a:solidFill>
              </a:rPr>
              <a:t>Reclaiming Memory while Preserving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 based on </a:t>
            </a:r>
            <a:r>
              <a:rPr lang="en-US" dirty="0" err="1" smtClean="0"/>
              <a:t>liveness</a:t>
            </a:r>
            <a:endParaRPr lang="en-US" dirty="0" smtClean="0"/>
          </a:p>
          <a:p>
            <a:pPr lvl="1"/>
            <a:r>
              <a:rPr lang="en-US" dirty="0" smtClean="0"/>
              <a:t>Reclaim predicted dead objects</a:t>
            </a:r>
          </a:p>
          <a:p>
            <a:pPr lvl="1"/>
            <a:r>
              <a:rPr lang="en-US" i="1" dirty="0" smtClean="0"/>
              <a:t>Poison</a:t>
            </a:r>
            <a:r>
              <a:rPr lang="en-US" dirty="0" smtClean="0"/>
              <a:t> references to reclaimed objects</a:t>
            </a:r>
          </a:p>
        </p:txBody>
      </p:sp>
      <p:sp>
        <p:nvSpPr>
          <p:cNvPr id="11" name="Oval 10"/>
          <p:cNvSpPr>
            <a:spLocks noChangeAspect="1" noChangeArrowheads="1"/>
          </p:cNvSpPr>
          <p:nvPr/>
        </p:nvSpPr>
        <p:spPr bwMode="auto">
          <a:xfrm>
            <a:off x="1828800" y="3735062"/>
            <a:ext cx="2895600" cy="28943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spect="1" noChangeArrowheads="1"/>
          </p:cNvSpPr>
          <p:nvPr/>
        </p:nvSpPr>
        <p:spPr bwMode="auto">
          <a:xfrm>
            <a:off x="1978356" y="3886199"/>
            <a:ext cx="2593644" cy="25923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12" name="Oval 11"/>
          <p:cNvSpPr>
            <a:spLocks noChangeAspect="1" noChangeArrowheads="1"/>
          </p:cNvSpPr>
          <p:nvPr/>
        </p:nvSpPr>
        <p:spPr bwMode="auto">
          <a:xfrm>
            <a:off x="1293073" y="5181600"/>
            <a:ext cx="1526327" cy="1525587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352800" y="5486400"/>
            <a:ext cx="685800" cy="685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>
          <a:xfrm rot="10800000">
            <a:off x="2667000" y="57531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819400" y="5486400"/>
            <a:ext cx="4780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</a:rPr>
              <a:t>X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" y="5048488"/>
            <a:ext cx="2514600" cy="11237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Throw </a:t>
            </a:r>
            <a:r>
              <a:rPr lang="en-US" sz="2000" b="1" dirty="0" err="1" smtClean="0">
                <a:solidFill>
                  <a:schemeClr val="tx1"/>
                </a:solidFill>
              </a:rPr>
              <a:t>InternalError</a:t>
            </a:r>
            <a:r>
              <a:rPr lang="en-US" sz="2000" dirty="0" smtClean="0">
                <a:solidFill>
                  <a:schemeClr val="tx1"/>
                </a:solidFill>
              </a:rPr>
              <a:t> with </a:t>
            </a:r>
            <a:r>
              <a:rPr lang="en-US" sz="2000" b="1" dirty="0" err="1" smtClean="0">
                <a:solidFill>
                  <a:schemeClr val="tx1"/>
                </a:solidFill>
              </a:rPr>
              <a:t>OOMError</a:t>
            </a:r>
            <a:r>
              <a:rPr lang="en-US" sz="2000" dirty="0" smtClean="0">
                <a:solidFill>
                  <a:schemeClr val="tx1"/>
                </a:solidFill>
              </a:rPr>
              <a:t> attached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3600" y="3788807"/>
            <a:ext cx="2286000" cy="7831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tx1"/>
                </a:solidFill>
              </a:rPr>
              <a:t>Worst case</a:t>
            </a:r>
            <a:r>
              <a:rPr lang="en-US" sz="2000" dirty="0" smtClean="0">
                <a:solidFill>
                  <a:schemeClr val="tx1"/>
                </a:solidFill>
              </a:rPr>
              <a:t>: defers fatal errors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8800" y="4876800"/>
            <a:ext cx="2895600" cy="11237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tx1"/>
                </a:solidFill>
              </a:rPr>
              <a:t>Best case</a:t>
            </a:r>
            <a:r>
              <a:rPr lang="en-US" sz="2000" dirty="0" smtClean="0">
                <a:solidFill>
                  <a:schemeClr val="tx1"/>
                </a:solidFill>
              </a:rPr>
              <a:t>: keeps leaky programs running much longer or indefinitely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Why tolerate leaks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Why leaks are so bad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How leak pruning works</a:t>
            </a:r>
          </a:p>
          <a:p>
            <a:endParaRPr lang="en-US" dirty="0" smtClean="0"/>
          </a:p>
          <a:p>
            <a:r>
              <a:rPr lang="en-US" dirty="0" smtClean="0"/>
              <a:t>How leak pruning predicts leaked objects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Dead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2034809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dirty="0" smtClean="0"/>
              <a:t>Predicting the future</a:t>
            </a:r>
          </a:p>
          <a:p>
            <a:pPr lvl="1">
              <a:defRPr/>
            </a:pPr>
            <a:r>
              <a:rPr lang="en-US" dirty="0" smtClean="0"/>
              <a:t>Leaked objects </a:t>
            </a:r>
            <a:r>
              <a:rPr lang="en-US" dirty="0" smtClean="0">
                <a:sym typeface="Wingdings" pitchFamily="2" charset="2"/>
              </a:rPr>
              <a:t> not used again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Highly </a:t>
            </a:r>
            <a:r>
              <a:rPr lang="en-US" i="1" dirty="0" smtClean="0"/>
              <a:t>stale</a:t>
            </a:r>
            <a:r>
              <a:rPr lang="en-US" dirty="0" smtClean="0"/>
              <a:t> objects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likely</a:t>
            </a:r>
            <a:r>
              <a:rPr lang="en-US" dirty="0" smtClean="0">
                <a:sym typeface="Wingdings" pitchFamily="2" charset="2"/>
              </a:rPr>
              <a:t> leaked</a:t>
            </a:r>
          </a:p>
          <a:p>
            <a:pPr lvl="1">
              <a:buNone/>
              <a:defRPr/>
            </a:pPr>
            <a:r>
              <a:rPr lang="en-US" sz="2400" dirty="0" smtClean="0">
                <a:sym typeface="Wingdings" pitchFamily="2" charset="2"/>
              </a:rPr>
              <a:t>[</a:t>
            </a:r>
            <a:r>
              <a:rPr lang="en-US" sz="2400" dirty="0" err="1" smtClean="0">
                <a:sym typeface="Wingdings" pitchFamily="2" charset="2"/>
              </a:rPr>
              <a:t>Chilimbi</a:t>
            </a:r>
            <a:r>
              <a:rPr lang="en-US" sz="2400" dirty="0" smtClean="0">
                <a:sym typeface="Wingdings" pitchFamily="2" charset="2"/>
              </a:rPr>
              <a:t> &amp; </a:t>
            </a:r>
            <a:r>
              <a:rPr lang="en-US" sz="2400" dirty="0" err="1" smtClean="0">
                <a:sym typeface="Wingdings" pitchFamily="2" charset="2"/>
              </a:rPr>
              <a:t>Hauswirth</a:t>
            </a:r>
            <a:r>
              <a:rPr lang="en-US" sz="2400" dirty="0" smtClean="0">
                <a:sym typeface="Wingdings" pitchFamily="2" charset="2"/>
              </a:rPr>
              <a:t> ’04] [Qin et al. ’05] </a:t>
            </a:r>
            <a:r>
              <a:rPr lang="en-US" sz="2400" dirty="0" smtClean="0"/>
              <a:t>[Bond &amp; McKinley ’06]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Dead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dirty="0" smtClean="0"/>
              <a:t>Predicting the future</a:t>
            </a:r>
          </a:p>
          <a:p>
            <a:pPr lvl="1">
              <a:defRPr/>
            </a:pPr>
            <a:r>
              <a:rPr lang="en-US" dirty="0" smtClean="0"/>
              <a:t>Leaked objects </a:t>
            </a:r>
            <a:r>
              <a:rPr lang="en-US" dirty="0" smtClean="0">
                <a:sym typeface="Wingdings" pitchFamily="2" charset="2"/>
              </a:rPr>
              <a:t> not used again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Highly </a:t>
            </a:r>
            <a:r>
              <a:rPr lang="en-US" i="1" dirty="0" smtClean="0"/>
              <a:t>stale</a:t>
            </a:r>
            <a:r>
              <a:rPr lang="en-US" dirty="0" smtClean="0"/>
              <a:t> objects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likely</a:t>
            </a:r>
            <a:r>
              <a:rPr lang="en-US" dirty="0" smtClean="0">
                <a:sym typeface="Wingdings" pitchFamily="2" charset="2"/>
              </a:rPr>
              <a:t> leaked</a:t>
            </a:r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r>
              <a:rPr lang="en-US" dirty="0" smtClean="0"/>
              <a:t>Alternative: offload  to</a:t>
            </a:r>
            <a:r>
              <a:rPr lang="en-US" dirty="0" smtClean="0">
                <a:solidFill>
                  <a:prstClr val="black"/>
                </a:solidFill>
              </a:rPr>
              <a:t> disk                             </a:t>
            </a:r>
            <a:r>
              <a:rPr lang="en-US" sz="2400" dirty="0" smtClean="0">
                <a:solidFill>
                  <a:prstClr val="black"/>
                </a:solidFill>
              </a:rPr>
              <a:t>[</a:t>
            </a:r>
            <a:r>
              <a:rPr lang="en-US" sz="2400" b="1" dirty="0" smtClean="0">
                <a:solidFill>
                  <a:prstClr val="black"/>
                </a:solidFill>
              </a:rPr>
              <a:t>Melt</a:t>
            </a:r>
            <a:r>
              <a:rPr lang="en-US" sz="2400" dirty="0" smtClean="0">
                <a:solidFill>
                  <a:prstClr val="black"/>
                </a:solidFill>
              </a:rPr>
              <a:t>, Bond &amp; McKinley ’08]</a:t>
            </a:r>
            <a:r>
              <a:rPr lang="da-DK" sz="2400" dirty="0" smtClean="0"/>
              <a:t>                                     [</a:t>
            </a:r>
            <a:r>
              <a:rPr lang="da-DK" sz="2400" b="1" dirty="0" smtClean="0"/>
              <a:t>LeakSurvivor</a:t>
            </a:r>
            <a:r>
              <a:rPr lang="da-DK" sz="2400" dirty="0" smtClean="0"/>
              <a:t>, Tang et al. ’08]                                                            [</a:t>
            </a:r>
            <a:r>
              <a:rPr lang="da-DK" sz="2400" b="1" dirty="0" smtClean="0"/>
              <a:t>Panacea</a:t>
            </a:r>
            <a:r>
              <a:rPr lang="da-DK" sz="2400" dirty="0" smtClean="0"/>
              <a:t>, Goldstein et al. ’07, Breitgand et al. ’07]</a:t>
            </a:r>
          </a:p>
          <a:p>
            <a:pPr lvl="1">
              <a:defRPr/>
            </a:pPr>
            <a:r>
              <a:rPr lang="en-US" dirty="0" smtClean="0"/>
              <a:t>Tolerates </a:t>
            </a:r>
            <a:r>
              <a:rPr lang="en-US" dirty="0" err="1" smtClean="0"/>
              <a:t>mispredictions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Eventually exhausts disk (if disk at all)</a:t>
            </a:r>
          </a:p>
        </p:txBody>
      </p:sp>
      <p:pic>
        <p:nvPicPr>
          <p:cNvPr id="4" name="Picture 3" descr="j04019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719458"/>
            <a:ext cx="1447800" cy="9287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04019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719458"/>
            <a:ext cx="1447800" cy="9287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Dead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dirty="0" smtClean="0"/>
              <a:t>Predicting the future</a:t>
            </a:r>
          </a:p>
          <a:p>
            <a:pPr lvl="1">
              <a:defRPr/>
            </a:pPr>
            <a:r>
              <a:rPr lang="en-US" dirty="0" smtClean="0"/>
              <a:t>Leaked objects </a:t>
            </a:r>
            <a:r>
              <a:rPr lang="en-US" dirty="0" smtClean="0">
                <a:sym typeface="Wingdings" pitchFamily="2" charset="2"/>
              </a:rPr>
              <a:t> not used again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Highly </a:t>
            </a:r>
            <a:r>
              <a:rPr lang="en-US" i="1" dirty="0" smtClean="0"/>
              <a:t>stale</a:t>
            </a:r>
            <a:r>
              <a:rPr lang="en-US" dirty="0" smtClean="0"/>
              <a:t> objects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likely</a:t>
            </a:r>
            <a:r>
              <a:rPr lang="en-US" dirty="0" smtClean="0">
                <a:sym typeface="Wingdings" pitchFamily="2" charset="2"/>
              </a:rPr>
              <a:t> leaked</a:t>
            </a:r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r>
              <a:rPr lang="en-US" dirty="0" smtClean="0"/>
              <a:t>Alternative: offload  to</a:t>
            </a:r>
            <a:r>
              <a:rPr lang="en-US" dirty="0" smtClean="0">
                <a:solidFill>
                  <a:prstClr val="black"/>
                </a:solidFill>
              </a:rPr>
              <a:t> disk                             </a:t>
            </a:r>
            <a:r>
              <a:rPr lang="en-US" sz="2400" dirty="0" smtClean="0">
                <a:solidFill>
                  <a:prstClr val="black"/>
                </a:solidFill>
              </a:rPr>
              <a:t>[</a:t>
            </a:r>
            <a:r>
              <a:rPr lang="en-US" sz="2400" b="1" dirty="0" smtClean="0">
                <a:solidFill>
                  <a:prstClr val="black"/>
                </a:solidFill>
              </a:rPr>
              <a:t>Melt</a:t>
            </a:r>
            <a:r>
              <a:rPr lang="en-US" sz="2400" dirty="0" smtClean="0">
                <a:solidFill>
                  <a:prstClr val="black"/>
                </a:solidFill>
              </a:rPr>
              <a:t>, Bond &amp; McKinley ’08]</a:t>
            </a:r>
            <a:r>
              <a:rPr lang="da-DK" sz="2400" dirty="0" smtClean="0"/>
              <a:t>                                     [</a:t>
            </a:r>
            <a:r>
              <a:rPr lang="da-DK" sz="2400" b="1" dirty="0" smtClean="0"/>
              <a:t>LeakSurvivor</a:t>
            </a:r>
            <a:r>
              <a:rPr lang="da-DK" sz="2400" dirty="0" smtClean="0"/>
              <a:t>, Tang et al. ’08]                                                            [</a:t>
            </a:r>
            <a:r>
              <a:rPr lang="da-DK" sz="2400" b="1" dirty="0" smtClean="0"/>
              <a:t>Panacea</a:t>
            </a:r>
            <a:r>
              <a:rPr lang="da-DK" sz="2400" dirty="0" smtClean="0"/>
              <a:t>, Goldstein et al. ’07, Breitgand et al. ’07]</a:t>
            </a:r>
          </a:p>
          <a:p>
            <a:pPr lvl="1">
              <a:defRPr/>
            </a:pPr>
            <a:r>
              <a:rPr lang="en-US" dirty="0" smtClean="0"/>
              <a:t>Tolerates </a:t>
            </a:r>
            <a:r>
              <a:rPr lang="en-US" dirty="0" err="1" smtClean="0"/>
              <a:t>mispredictions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Eventually exhausts disk (if disk at all)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352800"/>
            <a:ext cx="9144000" cy="350520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33600" y="3810000"/>
            <a:ext cx="4572000" cy="2057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lvl="0" indent="-320040">
              <a:buClr>
                <a:srgbClr val="F0AD00"/>
              </a:buClr>
              <a:buSzPct val="80000"/>
              <a:defRPr/>
            </a:pPr>
            <a:r>
              <a:rPr lang="en-US" sz="3600" dirty="0" smtClean="0">
                <a:solidFill>
                  <a:prstClr val="black"/>
                </a:solidFill>
              </a:rPr>
              <a:t>Need high precision</a:t>
            </a:r>
          </a:p>
          <a:p>
            <a:pPr marL="274320" indent="-274320">
              <a:spcBef>
                <a:spcPct val="20000"/>
              </a:spcBef>
              <a:buClr>
                <a:srgbClr val="60B5CC"/>
              </a:buClr>
              <a:buSzPct val="90000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	One misprediction</a:t>
            </a:r>
            <a:r>
              <a:rPr lang="en-US" sz="3200" b="1" dirty="0" smtClean="0">
                <a:solidFill>
                  <a:prstClr val="black"/>
                </a:solidFill>
              </a:rPr>
              <a:t>:</a:t>
            </a:r>
            <a:r>
              <a:rPr lang="en-US" sz="3200" dirty="0" smtClean="0">
                <a:solidFill>
                  <a:prstClr val="black"/>
                </a:solidFill>
                <a:sym typeface="Wingdings" pitchFamily="2" charset="2"/>
              </a:rPr>
              <a:t> program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Dead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references to prune</a:t>
            </a:r>
          </a:p>
          <a:p>
            <a:pPr lvl="1"/>
            <a:r>
              <a:rPr lang="en-US" dirty="0" smtClean="0"/>
              <a:t>Roots of leaked data structures</a:t>
            </a:r>
          </a:p>
          <a:p>
            <a:pPr lvl="1"/>
            <a:r>
              <a:rPr lang="en-US" dirty="0" smtClean="0"/>
              <a:t>Categorize by </a:t>
            </a:r>
            <a:r>
              <a:rPr lang="en-US" i="1" dirty="0" smtClean="0"/>
              <a:t>reference type</a:t>
            </a:r>
          </a:p>
          <a:p>
            <a:endParaRPr lang="en-US" dirty="0" smtClean="0"/>
          </a:p>
        </p:txBody>
      </p:sp>
      <p:sp>
        <p:nvSpPr>
          <p:cNvPr id="13" name="Oval 23"/>
          <p:cNvSpPr>
            <a:spLocks noChangeAspect="1" noChangeArrowheads="1"/>
          </p:cNvSpPr>
          <p:nvPr/>
        </p:nvSpPr>
        <p:spPr bwMode="auto">
          <a:xfrm>
            <a:off x="5486400" y="3581400"/>
            <a:ext cx="1295400" cy="533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ParserInfo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2514600" y="3581400"/>
            <a:ext cx="2209800" cy="533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err="1" smtClean="0">
                <a:latin typeface="Arial" charset="0"/>
              </a:rPr>
              <a:t>PreparedStatement</a:t>
            </a:r>
            <a:endParaRPr lang="en-US" dirty="0" smtClean="0"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14" idx="3"/>
            <a:endCxn id="13" idx="1"/>
          </p:cNvCxnSpPr>
          <p:nvPr/>
        </p:nvCxnSpPr>
        <p:spPr>
          <a:xfrm>
            <a:off x="4724400" y="38481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914400" y="4419600"/>
            <a:ext cx="7620000" cy="9144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934200" y="3276600"/>
            <a:ext cx="12192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Dead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references to prune</a:t>
            </a:r>
          </a:p>
          <a:p>
            <a:pPr lvl="1"/>
            <a:r>
              <a:rPr lang="en-US" dirty="0" smtClean="0"/>
              <a:t>Roots of leaked data structures</a:t>
            </a:r>
          </a:p>
          <a:p>
            <a:pPr lvl="1"/>
            <a:r>
              <a:rPr lang="en-US" dirty="0" smtClean="0"/>
              <a:t>Categorize by </a:t>
            </a:r>
            <a:r>
              <a:rPr lang="en-US" i="1" dirty="0" smtClean="0"/>
              <a:t>reference type</a:t>
            </a:r>
          </a:p>
          <a:p>
            <a:endParaRPr lang="en-US" dirty="0" smtClean="0"/>
          </a:p>
          <a:p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Highly stale references</a:t>
            </a:r>
          </a:p>
          <a:p>
            <a:pPr lvl="2"/>
            <a:r>
              <a:rPr lang="en-US" dirty="0" smtClean="0"/>
              <a:t>More stale than </a:t>
            </a:r>
            <a:r>
              <a:rPr lang="en-US" i="1" dirty="0" smtClean="0"/>
              <a:t>most stale instance accessed previously</a:t>
            </a:r>
          </a:p>
        </p:txBody>
      </p:sp>
      <p:sp>
        <p:nvSpPr>
          <p:cNvPr id="10" name="Oval 23"/>
          <p:cNvSpPr>
            <a:spLocks noChangeAspect="1" noChangeArrowheads="1"/>
          </p:cNvSpPr>
          <p:nvPr/>
        </p:nvSpPr>
        <p:spPr bwMode="auto">
          <a:xfrm>
            <a:off x="5486400" y="3581400"/>
            <a:ext cx="1295400" cy="533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ParserInfo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Oval 13"/>
          <p:cNvSpPr>
            <a:spLocks noChangeAspect="1" noChangeArrowheads="1"/>
          </p:cNvSpPr>
          <p:nvPr/>
        </p:nvSpPr>
        <p:spPr bwMode="auto">
          <a:xfrm>
            <a:off x="2514600" y="3581400"/>
            <a:ext cx="2209800" cy="533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err="1" smtClean="0">
                <a:latin typeface="Arial" charset="0"/>
              </a:rPr>
              <a:t>PreparedStatement</a:t>
            </a:r>
            <a:endParaRPr lang="en-US" dirty="0" smtClean="0"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11" idx="3"/>
            <a:endCxn id="10" idx="1"/>
          </p:cNvCxnSpPr>
          <p:nvPr/>
        </p:nvCxnSpPr>
        <p:spPr>
          <a:xfrm>
            <a:off x="4724400" y="38481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934200" y="3276600"/>
            <a:ext cx="1284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 err="1" smtClean="0">
                <a:latin typeface="Arial" charset="0"/>
              </a:rPr>
              <a:t>MaxS&amp;U</a:t>
            </a:r>
            <a:endParaRPr lang="en-US" sz="2400" u="sng" dirty="0"/>
          </a:p>
        </p:txBody>
      </p:sp>
      <p:sp>
        <p:nvSpPr>
          <p:cNvPr id="16" name="Rectangle 15"/>
          <p:cNvSpPr/>
          <p:nvPr/>
        </p:nvSpPr>
        <p:spPr>
          <a:xfrm>
            <a:off x="6999431" y="3669268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charset="0"/>
              </a:rPr>
              <a:t>2-4 GCs</a:t>
            </a:r>
            <a:endParaRPr lang="en-US" sz="2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he image “http://www.princetonpave.org/images/prospect11/SmallPGC2004Closeup.JPG” cannot be displayed, because it contains errors."/>
          <p:cNvPicPr>
            <a:picLocks noChangeAspect="1" noChangeArrowheads="1"/>
          </p:cNvPicPr>
          <p:nvPr/>
        </p:nvPicPr>
        <p:blipFill>
          <a:blip r:embed="rId2"/>
          <a:srcRect t="7750" r="19188" b="19333"/>
          <a:stretch>
            <a:fillRect/>
          </a:stretch>
        </p:blipFill>
        <p:spPr bwMode="auto">
          <a:xfrm>
            <a:off x="5428138" y="0"/>
            <a:ext cx="3715861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0AD00">
                    <a:satMod val="150000"/>
                  </a:srgbClr>
                </a:solidFill>
              </a:rPr>
              <a:t>Deployed Software Fails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648866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http://www.codeproject.com/KB/showcase/IfOnlyWedUsedANTSProfiler.aspx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Driverless truck</a:t>
            </a:r>
          </a:p>
          <a:p>
            <a:pPr lvl="1"/>
            <a:r>
              <a:rPr lang="en-US" dirty="0" smtClean="0"/>
              <a:t>10,000 lines of C#</a:t>
            </a:r>
          </a:p>
          <a:p>
            <a:r>
              <a:rPr lang="en-US" dirty="0" smtClean="0"/>
              <a:t>Leak: past obstacles remained reachable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914400" y="5334000"/>
            <a:ext cx="7162800" cy="6096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077200" y="3200400"/>
            <a:ext cx="990600" cy="914400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Dead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references to prune</a:t>
            </a:r>
          </a:p>
          <a:p>
            <a:pPr lvl="1"/>
            <a:r>
              <a:rPr lang="en-US" dirty="0" smtClean="0"/>
              <a:t>Roots of leaked data structures</a:t>
            </a:r>
          </a:p>
          <a:p>
            <a:pPr lvl="1"/>
            <a:r>
              <a:rPr lang="en-US" dirty="0" smtClean="0"/>
              <a:t>Categorize by </a:t>
            </a:r>
            <a:r>
              <a:rPr lang="en-US" i="1" dirty="0" smtClean="0"/>
              <a:t>reference type</a:t>
            </a:r>
          </a:p>
          <a:p>
            <a:endParaRPr lang="en-US" dirty="0" smtClean="0"/>
          </a:p>
          <a:p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Highly stale references</a:t>
            </a:r>
          </a:p>
          <a:p>
            <a:pPr lvl="2"/>
            <a:r>
              <a:rPr lang="en-US" dirty="0" smtClean="0"/>
              <a:t>More stale than </a:t>
            </a:r>
            <a:r>
              <a:rPr lang="en-US" i="1" dirty="0" smtClean="0"/>
              <a:t>most stale instance accessed previously</a:t>
            </a:r>
          </a:p>
          <a:p>
            <a:pPr lvl="1"/>
            <a:r>
              <a:rPr lang="en-US" dirty="0" smtClean="0"/>
              <a:t>Reference type keeping most bytes reachable</a:t>
            </a:r>
          </a:p>
        </p:txBody>
      </p:sp>
      <p:sp>
        <p:nvSpPr>
          <p:cNvPr id="10" name="Oval 23"/>
          <p:cNvSpPr>
            <a:spLocks noChangeAspect="1" noChangeArrowheads="1"/>
          </p:cNvSpPr>
          <p:nvPr/>
        </p:nvSpPr>
        <p:spPr bwMode="auto">
          <a:xfrm>
            <a:off x="5486400" y="3581400"/>
            <a:ext cx="1295400" cy="533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ParserInfo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Oval 13"/>
          <p:cNvSpPr>
            <a:spLocks noChangeAspect="1" noChangeArrowheads="1"/>
          </p:cNvSpPr>
          <p:nvPr/>
        </p:nvSpPr>
        <p:spPr bwMode="auto">
          <a:xfrm>
            <a:off x="2514600" y="3581400"/>
            <a:ext cx="2209800" cy="533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err="1" smtClean="0">
                <a:latin typeface="Arial" charset="0"/>
              </a:rPr>
              <a:t>PreparedStatement</a:t>
            </a:r>
            <a:endParaRPr lang="en-US" dirty="0" smtClean="0"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11" idx="3"/>
            <a:endCxn id="10" idx="1"/>
          </p:cNvCxnSpPr>
          <p:nvPr/>
        </p:nvCxnSpPr>
        <p:spPr>
          <a:xfrm>
            <a:off x="4724400" y="38481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934200" y="3276600"/>
            <a:ext cx="1284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 err="1" smtClean="0">
                <a:latin typeface="Arial" charset="0"/>
              </a:rPr>
              <a:t>MaxS&amp;U</a:t>
            </a:r>
            <a:endParaRPr lang="en-US" sz="2400" u="sng" dirty="0"/>
          </a:p>
        </p:txBody>
      </p:sp>
      <p:sp>
        <p:nvSpPr>
          <p:cNvPr id="16" name="Rectangle 15"/>
          <p:cNvSpPr/>
          <p:nvPr/>
        </p:nvSpPr>
        <p:spPr>
          <a:xfrm>
            <a:off x="6999431" y="3669268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charset="0"/>
              </a:rPr>
              <a:t>2-4 GCs</a:t>
            </a:r>
            <a:endParaRPr lang="en-US" sz="2400" baseline="30000" dirty="0"/>
          </a:p>
        </p:txBody>
      </p:sp>
      <p:sp>
        <p:nvSpPr>
          <p:cNvPr id="17" name="Rectangle 16"/>
          <p:cNvSpPr/>
          <p:nvPr/>
        </p:nvSpPr>
        <p:spPr>
          <a:xfrm>
            <a:off x="8153400" y="3276600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 smtClean="0">
                <a:latin typeface="Arial" charset="0"/>
              </a:rPr>
              <a:t>Size</a:t>
            </a:r>
            <a:endParaRPr lang="en-US" sz="2400" u="sng" dirty="0"/>
          </a:p>
        </p:txBody>
      </p:sp>
      <p:sp>
        <p:nvSpPr>
          <p:cNvPr id="20" name="Rectangle 19"/>
          <p:cNvSpPr/>
          <p:nvPr/>
        </p:nvSpPr>
        <p:spPr>
          <a:xfrm>
            <a:off x="8077200" y="3669268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charset="0"/>
              </a:rPr>
              <a:t>132MB</a:t>
            </a:r>
            <a:endParaRPr lang="en-US" sz="2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Dead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references to prune</a:t>
            </a:r>
          </a:p>
          <a:p>
            <a:pPr lvl="1"/>
            <a:r>
              <a:rPr lang="en-US" dirty="0" smtClean="0"/>
              <a:t>Roots of leaked data structures</a:t>
            </a:r>
          </a:p>
          <a:p>
            <a:pPr lvl="1"/>
            <a:r>
              <a:rPr lang="en-US" dirty="0" smtClean="0"/>
              <a:t>Categorize by </a:t>
            </a:r>
            <a:r>
              <a:rPr lang="en-US" i="1" dirty="0" smtClean="0"/>
              <a:t>reference type</a:t>
            </a:r>
          </a:p>
          <a:p>
            <a:endParaRPr lang="en-US" dirty="0" smtClean="0"/>
          </a:p>
          <a:p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Highly stale references</a:t>
            </a:r>
          </a:p>
          <a:p>
            <a:pPr lvl="2"/>
            <a:r>
              <a:rPr lang="en-US" dirty="0" smtClean="0"/>
              <a:t>More stale than </a:t>
            </a:r>
            <a:r>
              <a:rPr lang="en-US" i="1" dirty="0" smtClean="0"/>
              <a:t>most stale instance accessed previously</a:t>
            </a:r>
          </a:p>
          <a:p>
            <a:pPr lvl="1"/>
            <a:r>
              <a:rPr lang="en-US" dirty="0" smtClean="0"/>
              <a:t>Reference type keeping most bytes reachable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2000" y="5943600"/>
            <a:ext cx="7696200" cy="838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charset="0"/>
              </a:rPr>
              <a:t>Piggyback on GC: two-phase transitive closure</a:t>
            </a:r>
          </a:p>
        </p:txBody>
      </p:sp>
      <p:sp>
        <p:nvSpPr>
          <p:cNvPr id="8" name="Oval 23"/>
          <p:cNvSpPr>
            <a:spLocks noChangeAspect="1" noChangeArrowheads="1"/>
          </p:cNvSpPr>
          <p:nvPr/>
        </p:nvSpPr>
        <p:spPr bwMode="auto">
          <a:xfrm>
            <a:off x="5486400" y="3581400"/>
            <a:ext cx="1295400" cy="533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ParserInfo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Oval 13"/>
          <p:cNvSpPr>
            <a:spLocks noChangeAspect="1" noChangeArrowheads="1"/>
          </p:cNvSpPr>
          <p:nvPr/>
        </p:nvSpPr>
        <p:spPr bwMode="auto">
          <a:xfrm>
            <a:off x="2514600" y="3581400"/>
            <a:ext cx="2209800" cy="533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err="1" smtClean="0">
                <a:latin typeface="Arial" charset="0"/>
              </a:rPr>
              <a:t>PreparedStatement</a:t>
            </a:r>
            <a:endParaRPr lang="en-US" dirty="0" smtClean="0"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>
            <a:off x="4724400" y="38481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34200" y="3276600"/>
            <a:ext cx="1284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 err="1" smtClean="0">
                <a:latin typeface="Arial" charset="0"/>
              </a:rPr>
              <a:t>MaxS&amp;U</a:t>
            </a:r>
            <a:endParaRPr lang="en-US" sz="2400" u="sng" dirty="0"/>
          </a:p>
        </p:txBody>
      </p:sp>
      <p:sp>
        <p:nvSpPr>
          <p:cNvPr id="13" name="Rectangle 12"/>
          <p:cNvSpPr/>
          <p:nvPr/>
        </p:nvSpPr>
        <p:spPr>
          <a:xfrm>
            <a:off x="6999431" y="3669268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charset="0"/>
              </a:rPr>
              <a:t>2-4 GCs</a:t>
            </a:r>
            <a:endParaRPr lang="en-US" sz="2400" baseline="30000" dirty="0"/>
          </a:p>
        </p:txBody>
      </p:sp>
      <p:sp>
        <p:nvSpPr>
          <p:cNvPr id="14" name="Rectangle 13"/>
          <p:cNvSpPr/>
          <p:nvPr/>
        </p:nvSpPr>
        <p:spPr>
          <a:xfrm>
            <a:off x="8153400" y="3276600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 smtClean="0">
                <a:latin typeface="Arial" charset="0"/>
              </a:rPr>
              <a:t>Size</a:t>
            </a:r>
            <a:endParaRPr lang="en-US" sz="2400" u="sng" dirty="0"/>
          </a:p>
        </p:txBody>
      </p:sp>
      <p:sp>
        <p:nvSpPr>
          <p:cNvPr id="15" name="Rectangle 14"/>
          <p:cNvSpPr/>
          <p:nvPr/>
        </p:nvSpPr>
        <p:spPr>
          <a:xfrm>
            <a:off x="8077200" y="3669268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charset="0"/>
              </a:rPr>
              <a:t>132MB</a:t>
            </a:r>
            <a:endParaRPr lang="en-US" sz="2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Leak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colleague’s JDBC application</a:t>
            </a:r>
          </a:p>
          <a:p>
            <a:endParaRPr lang="en-US" dirty="0" smtClean="0"/>
          </a:p>
          <a:p>
            <a:r>
              <a:rPr lang="en-US" dirty="0" smtClean="0"/>
              <a:t>Leak: SQL statements remain in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3" name="Oval 23"/>
          <p:cNvSpPr>
            <a:spLocks noChangeAspect="1" noChangeArrowheads="1"/>
          </p:cNvSpPr>
          <p:nvPr/>
        </p:nvSpPr>
        <p:spPr bwMode="auto">
          <a:xfrm>
            <a:off x="4114800" y="1447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1" name="Oval 23"/>
          <p:cNvSpPr>
            <a:spLocks noChangeAspect="1" noChangeArrowheads="1"/>
          </p:cNvSpPr>
          <p:nvPr/>
        </p:nvSpPr>
        <p:spPr bwMode="auto">
          <a:xfrm>
            <a:off x="5638800" y="1524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42" name="Oval 23"/>
          <p:cNvSpPr>
            <a:spLocks noChangeAspect="1" noChangeArrowheads="1"/>
          </p:cNvSpPr>
          <p:nvPr/>
        </p:nvSpPr>
        <p:spPr bwMode="auto">
          <a:xfrm>
            <a:off x="7239000" y="1600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4953000" y="18288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6477000" y="19812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Leak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3" name="Oval 23"/>
          <p:cNvSpPr>
            <a:spLocks noChangeAspect="1" noChangeArrowheads="1"/>
          </p:cNvSpPr>
          <p:nvPr/>
        </p:nvSpPr>
        <p:spPr bwMode="auto">
          <a:xfrm>
            <a:off x="4114800" y="1447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1" name="Oval 23"/>
          <p:cNvSpPr>
            <a:spLocks noChangeAspect="1" noChangeArrowheads="1"/>
          </p:cNvSpPr>
          <p:nvPr/>
        </p:nvSpPr>
        <p:spPr bwMode="auto">
          <a:xfrm>
            <a:off x="5638800" y="1524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42" name="Oval 23"/>
          <p:cNvSpPr>
            <a:spLocks noChangeAspect="1" noChangeArrowheads="1"/>
          </p:cNvSpPr>
          <p:nvPr/>
        </p:nvSpPr>
        <p:spPr bwMode="auto">
          <a:xfrm>
            <a:off x="7239000" y="1600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4953000" y="18288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6477000" y="19812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6" name="Oval 23"/>
          <p:cNvSpPr>
            <a:spLocks noChangeAspect="1" noChangeArrowheads="1"/>
          </p:cNvSpPr>
          <p:nvPr/>
        </p:nvSpPr>
        <p:spPr bwMode="auto">
          <a:xfrm>
            <a:off x="4114800" y="3124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4" name="Oval 23"/>
          <p:cNvSpPr>
            <a:spLocks noChangeAspect="1" noChangeArrowheads="1"/>
          </p:cNvSpPr>
          <p:nvPr/>
        </p:nvSpPr>
        <p:spPr bwMode="auto">
          <a:xfrm>
            <a:off x="5638800" y="3276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55" name="Oval 23"/>
          <p:cNvSpPr>
            <a:spLocks noChangeAspect="1" noChangeArrowheads="1"/>
          </p:cNvSpPr>
          <p:nvPr/>
        </p:nvSpPr>
        <p:spPr bwMode="auto">
          <a:xfrm>
            <a:off x="7239000" y="3352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4953000" y="35814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6477000" y="37338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9" name="Oval 23"/>
          <p:cNvSpPr>
            <a:spLocks noChangeAspect="1" noChangeArrowheads="1"/>
          </p:cNvSpPr>
          <p:nvPr/>
        </p:nvSpPr>
        <p:spPr bwMode="auto">
          <a:xfrm>
            <a:off x="4114800" y="4953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67" name="Oval 23"/>
          <p:cNvSpPr>
            <a:spLocks noChangeAspect="1" noChangeArrowheads="1"/>
          </p:cNvSpPr>
          <p:nvPr/>
        </p:nvSpPr>
        <p:spPr bwMode="auto">
          <a:xfrm>
            <a:off x="5638800" y="5105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68" name="Oval 23"/>
          <p:cNvSpPr>
            <a:spLocks noChangeAspect="1" noChangeArrowheads="1"/>
          </p:cNvSpPr>
          <p:nvPr/>
        </p:nvSpPr>
        <p:spPr bwMode="auto">
          <a:xfrm>
            <a:off x="7239000" y="5181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4953000" y="54102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6477000" y="55626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Leak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Transitive Closure: Phase One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3" name="Oval 23"/>
          <p:cNvSpPr>
            <a:spLocks noChangeAspect="1" noChangeArrowheads="1"/>
          </p:cNvSpPr>
          <p:nvPr/>
        </p:nvSpPr>
        <p:spPr bwMode="auto">
          <a:xfrm>
            <a:off x="4114800" y="1447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1" name="Oval 23"/>
          <p:cNvSpPr>
            <a:spLocks noChangeAspect="1" noChangeArrowheads="1"/>
          </p:cNvSpPr>
          <p:nvPr/>
        </p:nvSpPr>
        <p:spPr bwMode="auto">
          <a:xfrm>
            <a:off x="5638800" y="1524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42" name="Oval 23"/>
          <p:cNvSpPr>
            <a:spLocks noChangeAspect="1" noChangeArrowheads="1"/>
          </p:cNvSpPr>
          <p:nvPr/>
        </p:nvSpPr>
        <p:spPr bwMode="auto">
          <a:xfrm>
            <a:off x="7239000" y="1600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4953000" y="18288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6477000" y="19812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6" name="Oval 23"/>
          <p:cNvSpPr>
            <a:spLocks noChangeAspect="1" noChangeArrowheads="1"/>
          </p:cNvSpPr>
          <p:nvPr/>
        </p:nvSpPr>
        <p:spPr bwMode="auto">
          <a:xfrm>
            <a:off x="4114800" y="3124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4" name="Oval 23"/>
          <p:cNvSpPr>
            <a:spLocks noChangeAspect="1" noChangeArrowheads="1"/>
          </p:cNvSpPr>
          <p:nvPr/>
        </p:nvSpPr>
        <p:spPr bwMode="auto">
          <a:xfrm>
            <a:off x="5638800" y="3276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55" name="Oval 23"/>
          <p:cNvSpPr>
            <a:spLocks noChangeAspect="1" noChangeArrowheads="1"/>
          </p:cNvSpPr>
          <p:nvPr/>
        </p:nvSpPr>
        <p:spPr bwMode="auto">
          <a:xfrm>
            <a:off x="7239000" y="3352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4953000" y="35814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6477000" y="37338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9" name="Oval 23"/>
          <p:cNvSpPr>
            <a:spLocks noChangeAspect="1" noChangeArrowheads="1"/>
          </p:cNvSpPr>
          <p:nvPr/>
        </p:nvSpPr>
        <p:spPr bwMode="auto">
          <a:xfrm>
            <a:off x="4114800" y="4953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67" name="Oval 23"/>
          <p:cNvSpPr>
            <a:spLocks noChangeAspect="1" noChangeArrowheads="1"/>
          </p:cNvSpPr>
          <p:nvPr/>
        </p:nvSpPr>
        <p:spPr bwMode="auto">
          <a:xfrm>
            <a:off x="5638800" y="5105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68" name="Oval 23"/>
          <p:cNvSpPr>
            <a:spLocks noChangeAspect="1" noChangeArrowheads="1"/>
          </p:cNvSpPr>
          <p:nvPr/>
        </p:nvSpPr>
        <p:spPr bwMode="auto">
          <a:xfrm>
            <a:off x="7239000" y="5181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4953000" y="54102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6477000" y="55626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Transitive Closure: Phase One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3" name="Oval 23"/>
          <p:cNvSpPr>
            <a:spLocks noChangeAspect="1" noChangeArrowheads="1"/>
          </p:cNvSpPr>
          <p:nvPr/>
        </p:nvSpPr>
        <p:spPr bwMode="auto">
          <a:xfrm>
            <a:off x="4114800" y="1447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1" name="Oval 23"/>
          <p:cNvSpPr>
            <a:spLocks noChangeAspect="1" noChangeArrowheads="1"/>
          </p:cNvSpPr>
          <p:nvPr/>
        </p:nvSpPr>
        <p:spPr bwMode="auto">
          <a:xfrm>
            <a:off x="5638800" y="1524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42" name="Oval 23"/>
          <p:cNvSpPr>
            <a:spLocks noChangeAspect="1" noChangeArrowheads="1"/>
          </p:cNvSpPr>
          <p:nvPr/>
        </p:nvSpPr>
        <p:spPr bwMode="auto">
          <a:xfrm>
            <a:off x="7239000" y="1600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4953000" y="18288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6477000" y="19812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6" name="Oval 23"/>
          <p:cNvSpPr>
            <a:spLocks noChangeAspect="1" noChangeArrowheads="1"/>
          </p:cNvSpPr>
          <p:nvPr/>
        </p:nvSpPr>
        <p:spPr bwMode="auto">
          <a:xfrm>
            <a:off x="4114800" y="3124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4" name="Oval 23"/>
          <p:cNvSpPr>
            <a:spLocks noChangeAspect="1" noChangeArrowheads="1"/>
          </p:cNvSpPr>
          <p:nvPr/>
        </p:nvSpPr>
        <p:spPr bwMode="auto">
          <a:xfrm>
            <a:off x="5638800" y="3276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55" name="Oval 23"/>
          <p:cNvSpPr>
            <a:spLocks noChangeAspect="1" noChangeArrowheads="1"/>
          </p:cNvSpPr>
          <p:nvPr/>
        </p:nvSpPr>
        <p:spPr bwMode="auto">
          <a:xfrm>
            <a:off x="7239000" y="3352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4953000" y="35814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6477000" y="37338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9" name="Oval 23"/>
          <p:cNvSpPr>
            <a:spLocks noChangeAspect="1" noChangeArrowheads="1"/>
          </p:cNvSpPr>
          <p:nvPr/>
        </p:nvSpPr>
        <p:spPr bwMode="auto">
          <a:xfrm>
            <a:off x="4114800" y="4953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67" name="Oval 23"/>
          <p:cNvSpPr>
            <a:spLocks noChangeAspect="1" noChangeArrowheads="1"/>
          </p:cNvSpPr>
          <p:nvPr/>
        </p:nvSpPr>
        <p:spPr bwMode="auto">
          <a:xfrm>
            <a:off x="5638800" y="5105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68" name="Oval 23"/>
          <p:cNvSpPr>
            <a:spLocks noChangeAspect="1" noChangeArrowheads="1"/>
          </p:cNvSpPr>
          <p:nvPr/>
        </p:nvSpPr>
        <p:spPr bwMode="auto">
          <a:xfrm>
            <a:off x="7239000" y="5181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4953000" y="54102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6477000" y="55626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Transitive Closure: Phase One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3" name="Oval 23"/>
          <p:cNvSpPr>
            <a:spLocks noChangeAspect="1" noChangeArrowheads="1"/>
          </p:cNvSpPr>
          <p:nvPr/>
        </p:nvSpPr>
        <p:spPr bwMode="auto">
          <a:xfrm>
            <a:off x="4114800" y="1447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1" name="Oval 23"/>
          <p:cNvSpPr>
            <a:spLocks noChangeAspect="1" noChangeArrowheads="1"/>
          </p:cNvSpPr>
          <p:nvPr/>
        </p:nvSpPr>
        <p:spPr bwMode="auto">
          <a:xfrm>
            <a:off x="5638800" y="1524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42" name="Oval 23"/>
          <p:cNvSpPr>
            <a:spLocks noChangeAspect="1" noChangeArrowheads="1"/>
          </p:cNvSpPr>
          <p:nvPr/>
        </p:nvSpPr>
        <p:spPr bwMode="auto">
          <a:xfrm>
            <a:off x="7239000" y="1600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4953000" y="18288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6477000" y="19812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6" name="Oval 23"/>
          <p:cNvSpPr>
            <a:spLocks noChangeAspect="1" noChangeArrowheads="1"/>
          </p:cNvSpPr>
          <p:nvPr/>
        </p:nvSpPr>
        <p:spPr bwMode="auto">
          <a:xfrm>
            <a:off x="4114800" y="3124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4" name="Oval 23"/>
          <p:cNvSpPr>
            <a:spLocks noChangeAspect="1" noChangeArrowheads="1"/>
          </p:cNvSpPr>
          <p:nvPr/>
        </p:nvSpPr>
        <p:spPr bwMode="auto">
          <a:xfrm>
            <a:off x="5638800" y="3276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55" name="Oval 23"/>
          <p:cNvSpPr>
            <a:spLocks noChangeAspect="1" noChangeArrowheads="1"/>
          </p:cNvSpPr>
          <p:nvPr/>
        </p:nvSpPr>
        <p:spPr bwMode="auto">
          <a:xfrm>
            <a:off x="7239000" y="3352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4953000" y="35814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6477000" y="37338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9" name="Oval 23"/>
          <p:cNvSpPr>
            <a:spLocks noChangeAspect="1" noChangeArrowheads="1"/>
          </p:cNvSpPr>
          <p:nvPr/>
        </p:nvSpPr>
        <p:spPr bwMode="auto">
          <a:xfrm>
            <a:off x="4114800" y="4953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67" name="Oval 23"/>
          <p:cNvSpPr>
            <a:spLocks noChangeAspect="1" noChangeArrowheads="1"/>
          </p:cNvSpPr>
          <p:nvPr/>
        </p:nvSpPr>
        <p:spPr bwMode="auto">
          <a:xfrm>
            <a:off x="5638800" y="5105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68" name="Oval 23"/>
          <p:cNvSpPr>
            <a:spLocks noChangeAspect="1" noChangeArrowheads="1"/>
          </p:cNvSpPr>
          <p:nvPr/>
        </p:nvSpPr>
        <p:spPr bwMode="auto">
          <a:xfrm>
            <a:off x="7239000" y="5181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4953000" y="54102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6477000" y="55626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pic>
        <p:nvPicPr>
          <p:cNvPr id="7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40764" cy="357187"/>
          </a:xfrm>
          <a:prstGeom prst="rect">
            <a:avLst/>
          </a:prstGeom>
          <a:noFill/>
        </p:spPr>
      </p:pic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Transitive Closure: Phase One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3" name="Oval 23"/>
          <p:cNvSpPr>
            <a:spLocks noChangeAspect="1" noChangeArrowheads="1"/>
          </p:cNvSpPr>
          <p:nvPr/>
        </p:nvSpPr>
        <p:spPr bwMode="auto">
          <a:xfrm>
            <a:off x="4114800" y="1447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1" name="Oval 23"/>
          <p:cNvSpPr>
            <a:spLocks noChangeAspect="1" noChangeArrowheads="1"/>
          </p:cNvSpPr>
          <p:nvPr/>
        </p:nvSpPr>
        <p:spPr bwMode="auto">
          <a:xfrm>
            <a:off x="5638800" y="1524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42" name="Oval 23"/>
          <p:cNvSpPr>
            <a:spLocks noChangeAspect="1" noChangeArrowheads="1"/>
          </p:cNvSpPr>
          <p:nvPr/>
        </p:nvSpPr>
        <p:spPr bwMode="auto">
          <a:xfrm>
            <a:off x="7239000" y="1600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4953000" y="18288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6477000" y="19812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6" name="Oval 23"/>
          <p:cNvSpPr>
            <a:spLocks noChangeAspect="1" noChangeArrowheads="1"/>
          </p:cNvSpPr>
          <p:nvPr/>
        </p:nvSpPr>
        <p:spPr bwMode="auto">
          <a:xfrm>
            <a:off x="4114800" y="3124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4" name="Oval 23"/>
          <p:cNvSpPr>
            <a:spLocks noChangeAspect="1" noChangeArrowheads="1"/>
          </p:cNvSpPr>
          <p:nvPr/>
        </p:nvSpPr>
        <p:spPr bwMode="auto">
          <a:xfrm>
            <a:off x="5638800" y="3276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55" name="Oval 23"/>
          <p:cNvSpPr>
            <a:spLocks noChangeAspect="1" noChangeArrowheads="1"/>
          </p:cNvSpPr>
          <p:nvPr/>
        </p:nvSpPr>
        <p:spPr bwMode="auto">
          <a:xfrm>
            <a:off x="7239000" y="3352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4953000" y="35814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6477000" y="37338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9" name="Oval 23"/>
          <p:cNvSpPr>
            <a:spLocks noChangeAspect="1" noChangeArrowheads="1"/>
          </p:cNvSpPr>
          <p:nvPr/>
        </p:nvSpPr>
        <p:spPr bwMode="auto">
          <a:xfrm>
            <a:off x="4114800" y="4953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67" name="Oval 23"/>
          <p:cNvSpPr>
            <a:spLocks noChangeAspect="1" noChangeArrowheads="1"/>
          </p:cNvSpPr>
          <p:nvPr/>
        </p:nvSpPr>
        <p:spPr bwMode="auto">
          <a:xfrm>
            <a:off x="5638800" y="5105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68" name="Oval 23"/>
          <p:cNvSpPr>
            <a:spLocks noChangeAspect="1" noChangeArrowheads="1"/>
          </p:cNvSpPr>
          <p:nvPr/>
        </p:nvSpPr>
        <p:spPr bwMode="auto">
          <a:xfrm>
            <a:off x="7239000" y="5181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4953000" y="54102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6477000" y="55626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pic>
        <p:nvPicPr>
          <p:cNvPr id="7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40764" cy="357187"/>
          </a:xfrm>
          <a:prstGeom prst="rect">
            <a:avLst/>
          </a:prstGeom>
          <a:noFill/>
        </p:spPr>
      </p:pic>
      <p:pic>
        <p:nvPicPr>
          <p:cNvPr id="7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81200"/>
            <a:ext cx="340764" cy="357187"/>
          </a:xfrm>
          <a:prstGeom prst="rect">
            <a:avLst/>
          </a:prstGeom>
          <a:noFill/>
        </p:spPr>
      </p:pic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Transitive Closure: Phase One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3" name="Oval 23"/>
          <p:cNvSpPr>
            <a:spLocks noChangeAspect="1" noChangeArrowheads="1"/>
          </p:cNvSpPr>
          <p:nvPr/>
        </p:nvSpPr>
        <p:spPr bwMode="auto">
          <a:xfrm>
            <a:off x="4114800" y="1447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1" name="Oval 23"/>
          <p:cNvSpPr>
            <a:spLocks noChangeAspect="1" noChangeArrowheads="1"/>
          </p:cNvSpPr>
          <p:nvPr/>
        </p:nvSpPr>
        <p:spPr bwMode="auto">
          <a:xfrm>
            <a:off x="5638800" y="1524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42" name="Oval 23"/>
          <p:cNvSpPr>
            <a:spLocks noChangeAspect="1" noChangeArrowheads="1"/>
          </p:cNvSpPr>
          <p:nvPr/>
        </p:nvSpPr>
        <p:spPr bwMode="auto">
          <a:xfrm>
            <a:off x="7239000" y="1600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4953000" y="18288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6477000" y="19812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6" name="Oval 23"/>
          <p:cNvSpPr>
            <a:spLocks noChangeAspect="1" noChangeArrowheads="1"/>
          </p:cNvSpPr>
          <p:nvPr/>
        </p:nvSpPr>
        <p:spPr bwMode="auto">
          <a:xfrm>
            <a:off x="4114800" y="3124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4" name="Oval 23"/>
          <p:cNvSpPr>
            <a:spLocks noChangeAspect="1" noChangeArrowheads="1"/>
          </p:cNvSpPr>
          <p:nvPr/>
        </p:nvSpPr>
        <p:spPr bwMode="auto">
          <a:xfrm>
            <a:off x="5638800" y="3276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55" name="Oval 23"/>
          <p:cNvSpPr>
            <a:spLocks noChangeAspect="1" noChangeArrowheads="1"/>
          </p:cNvSpPr>
          <p:nvPr/>
        </p:nvSpPr>
        <p:spPr bwMode="auto">
          <a:xfrm>
            <a:off x="7239000" y="3352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4953000" y="35814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6477000" y="37338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9" name="Oval 23"/>
          <p:cNvSpPr>
            <a:spLocks noChangeAspect="1" noChangeArrowheads="1"/>
          </p:cNvSpPr>
          <p:nvPr/>
        </p:nvSpPr>
        <p:spPr bwMode="auto">
          <a:xfrm>
            <a:off x="4114800" y="4953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67" name="Oval 23"/>
          <p:cNvSpPr>
            <a:spLocks noChangeAspect="1" noChangeArrowheads="1"/>
          </p:cNvSpPr>
          <p:nvPr/>
        </p:nvSpPr>
        <p:spPr bwMode="auto">
          <a:xfrm>
            <a:off x="5638800" y="5105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68" name="Oval 23"/>
          <p:cNvSpPr>
            <a:spLocks noChangeAspect="1" noChangeArrowheads="1"/>
          </p:cNvSpPr>
          <p:nvPr/>
        </p:nvSpPr>
        <p:spPr bwMode="auto">
          <a:xfrm>
            <a:off x="7239000" y="5181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4953000" y="54102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6477000" y="55626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pic>
        <p:nvPicPr>
          <p:cNvPr id="7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40764" cy="357187"/>
          </a:xfrm>
          <a:prstGeom prst="rect">
            <a:avLst/>
          </a:prstGeom>
          <a:noFill/>
        </p:spPr>
      </p:pic>
      <p:pic>
        <p:nvPicPr>
          <p:cNvPr id="7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81200"/>
            <a:ext cx="340764" cy="357187"/>
          </a:xfrm>
          <a:prstGeom prst="rect">
            <a:avLst/>
          </a:prstGeom>
          <a:noFill/>
        </p:spPr>
      </p:pic>
      <p:sp>
        <p:nvSpPr>
          <p:cNvPr id="73" name="TextBox 72"/>
          <p:cNvSpPr txBox="1"/>
          <p:nvPr/>
        </p:nvSpPr>
        <p:spPr>
          <a:xfrm rot="20105993">
            <a:off x="3024699" y="176798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 rot="152239">
            <a:off x="3435989" y="2232457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he image “http://www.princetonpave.org/images/prospect11/SmallPGC2004Closeup.JPG” cannot be displayed, because it contains errors."/>
          <p:cNvPicPr>
            <a:picLocks noChangeAspect="1" noChangeArrowheads="1"/>
          </p:cNvPicPr>
          <p:nvPr/>
        </p:nvPicPr>
        <p:blipFill>
          <a:blip r:embed="rId2"/>
          <a:srcRect t="7750" r="19188" b="19333"/>
          <a:stretch>
            <a:fillRect/>
          </a:stretch>
        </p:blipFill>
        <p:spPr bwMode="auto">
          <a:xfrm>
            <a:off x="5428138" y="0"/>
            <a:ext cx="3715861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0AD00">
                    <a:satMod val="150000"/>
                  </a:srgbClr>
                </a:solidFill>
              </a:rPr>
              <a:t>Deployed Software Fails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648866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http://www.codeproject.com/KB/showcase/IfOnlyWedUsedANTSProfiler.aspx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Driverless truck</a:t>
            </a:r>
          </a:p>
          <a:p>
            <a:pPr lvl="1"/>
            <a:r>
              <a:rPr lang="en-US" dirty="0" smtClean="0"/>
              <a:t>10,000 lines of C#</a:t>
            </a:r>
          </a:p>
          <a:p>
            <a:r>
              <a:rPr lang="en-US" dirty="0" smtClean="0"/>
              <a:t>Leak: past obstacles remained reachable</a:t>
            </a:r>
          </a:p>
          <a:p>
            <a:r>
              <a:rPr lang="en-US" dirty="0" smtClean="0"/>
              <a:t>No immediate symptoms</a:t>
            </a:r>
          </a:p>
          <a:p>
            <a:pPr>
              <a:buNone/>
            </a:pPr>
            <a:r>
              <a:rPr lang="en-US" sz="2000" dirty="0" smtClean="0"/>
              <a:t>	“This problem was pernicious because it only showed up after 40 minutes to an hour of driving around and collecting obstacles.”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Transitive Closure: Phase One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3" name="Oval 23"/>
          <p:cNvSpPr>
            <a:spLocks noChangeAspect="1" noChangeArrowheads="1"/>
          </p:cNvSpPr>
          <p:nvPr/>
        </p:nvSpPr>
        <p:spPr bwMode="auto">
          <a:xfrm>
            <a:off x="4114800" y="1447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1" name="Oval 23"/>
          <p:cNvSpPr>
            <a:spLocks noChangeAspect="1" noChangeArrowheads="1"/>
          </p:cNvSpPr>
          <p:nvPr/>
        </p:nvSpPr>
        <p:spPr bwMode="auto">
          <a:xfrm>
            <a:off x="5638800" y="1524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42" name="Oval 23"/>
          <p:cNvSpPr>
            <a:spLocks noChangeAspect="1" noChangeArrowheads="1"/>
          </p:cNvSpPr>
          <p:nvPr/>
        </p:nvSpPr>
        <p:spPr bwMode="auto">
          <a:xfrm>
            <a:off x="7239000" y="1600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4953000" y="18288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6477000" y="19812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6" name="Oval 23"/>
          <p:cNvSpPr>
            <a:spLocks noChangeAspect="1" noChangeArrowheads="1"/>
          </p:cNvSpPr>
          <p:nvPr/>
        </p:nvSpPr>
        <p:spPr bwMode="auto">
          <a:xfrm>
            <a:off x="4114800" y="3124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4" name="Oval 23"/>
          <p:cNvSpPr>
            <a:spLocks noChangeAspect="1" noChangeArrowheads="1"/>
          </p:cNvSpPr>
          <p:nvPr/>
        </p:nvSpPr>
        <p:spPr bwMode="auto">
          <a:xfrm>
            <a:off x="5638800" y="3276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55" name="Oval 23"/>
          <p:cNvSpPr>
            <a:spLocks noChangeAspect="1" noChangeArrowheads="1"/>
          </p:cNvSpPr>
          <p:nvPr/>
        </p:nvSpPr>
        <p:spPr bwMode="auto">
          <a:xfrm>
            <a:off x="7239000" y="3352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4953000" y="35814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6477000" y="37338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9" name="Oval 23"/>
          <p:cNvSpPr>
            <a:spLocks noChangeAspect="1" noChangeArrowheads="1"/>
          </p:cNvSpPr>
          <p:nvPr/>
        </p:nvSpPr>
        <p:spPr bwMode="auto">
          <a:xfrm>
            <a:off x="4114800" y="4953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67" name="Oval 23"/>
          <p:cNvSpPr>
            <a:spLocks noChangeAspect="1" noChangeArrowheads="1"/>
          </p:cNvSpPr>
          <p:nvPr/>
        </p:nvSpPr>
        <p:spPr bwMode="auto">
          <a:xfrm>
            <a:off x="5638800" y="5105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68" name="Oval 23"/>
          <p:cNvSpPr>
            <a:spLocks noChangeAspect="1" noChangeArrowheads="1"/>
          </p:cNvSpPr>
          <p:nvPr/>
        </p:nvSpPr>
        <p:spPr bwMode="auto">
          <a:xfrm>
            <a:off x="7239000" y="5181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4953000" y="54102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6477000" y="55626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pic>
        <p:nvPicPr>
          <p:cNvPr id="7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40764" cy="357187"/>
          </a:xfrm>
          <a:prstGeom prst="rect">
            <a:avLst/>
          </a:prstGeom>
          <a:noFill/>
        </p:spPr>
      </p:pic>
      <p:pic>
        <p:nvPicPr>
          <p:cNvPr id="7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81200"/>
            <a:ext cx="340764" cy="357187"/>
          </a:xfrm>
          <a:prstGeom prst="rect">
            <a:avLst/>
          </a:prstGeom>
          <a:noFill/>
        </p:spPr>
      </p:pic>
      <p:sp>
        <p:nvSpPr>
          <p:cNvPr id="73" name="TextBox 72"/>
          <p:cNvSpPr txBox="1"/>
          <p:nvPr/>
        </p:nvSpPr>
        <p:spPr>
          <a:xfrm rot="20105993">
            <a:off x="3024699" y="176798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 rot="152239">
            <a:off x="3435989" y="2232457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  <p:pic>
        <p:nvPicPr>
          <p:cNvPr id="7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771" y="3833813"/>
            <a:ext cx="340764" cy="357187"/>
          </a:xfrm>
          <a:prstGeom prst="rect">
            <a:avLst/>
          </a:prstGeom>
          <a:noFill/>
        </p:spPr>
      </p:pic>
      <p:pic>
        <p:nvPicPr>
          <p:cNvPr id="77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1" y="3452813"/>
            <a:ext cx="340764" cy="357187"/>
          </a:xfrm>
          <a:prstGeom prst="rect">
            <a:avLst/>
          </a:prstGeom>
          <a:noFill/>
        </p:spPr>
      </p:pic>
      <p:sp>
        <p:nvSpPr>
          <p:cNvPr id="79" name="TextBox 78"/>
          <p:cNvSpPr txBox="1"/>
          <p:nvPr/>
        </p:nvSpPr>
        <p:spPr>
          <a:xfrm rot="20651871">
            <a:off x="2998841" y="3400608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 rot="345117">
            <a:off x="3457760" y="3937015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pic>
        <p:nvPicPr>
          <p:cNvPr id="8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236" y="5410200"/>
            <a:ext cx="340764" cy="357187"/>
          </a:xfrm>
          <a:prstGeom prst="rect">
            <a:avLst/>
          </a:prstGeom>
          <a:noFill/>
        </p:spPr>
      </p:pic>
      <p:pic>
        <p:nvPicPr>
          <p:cNvPr id="8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7590" y="5298629"/>
            <a:ext cx="340764" cy="357187"/>
          </a:xfrm>
          <a:prstGeom prst="rect">
            <a:avLst/>
          </a:prstGeom>
          <a:noFill/>
        </p:spPr>
      </p:pic>
      <p:sp>
        <p:nvSpPr>
          <p:cNvPr id="84" name="TextBox 83"/>
          <p:cNvSpPr txBox="1"/>
          <p:nvPr/>
        </p:nvSpPr>
        <p:spPr>
          <a:xfrm rot="20651871">
            <a:off x="2991460" y="5246424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 rot="345117">
            <a:off x="3450379" y="5782831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Transitive Closure: Phase Two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3" name="Oval 23"/>
          <p:cNvSpPr>
            <a:spLocks noChangeAspect="1" noChangeArrowheads="1"/>
          </p:cNvSpPr>
          <p:nvPr/>
        </p:nvSpPr>
        <p:spPr bwMode="auto">
          <a:xfrm>
            <a:off x="4114800" y="1447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1" name="Oval 23"/>
          <p:cNvSpPr>
            <a:spLocks noChangeAspect="1" noChangeArrowheads="1"/>
          </p:cNvSpPr>
          <p:nvPr/>
        </p:nvSpPr>
        <p:spPr bwMode="auto">
          <a:xfrm>
            <a:off x="5638800" y="1524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42" name="Oval 23"/>
          <p:cNvSpPr>
            <a:spLocks noChangeAspect="1" noChangeArrowheads="1"/>
          </p:cNvSpPr>
          <p:nvPr/>
        </p:nvSpPr>
        <p:spPr bwMode="auto">
          <a:xfrm>
            <a:off x="7239000" y="1600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4953000" y="18288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6477000" y="19812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6" name="Oval 23"/>
          <p:cNvSpPr>
            <a:spLocks noChangeAspect="1" noChangeArrowheads="1"/>
          </p:cNvSpPr>
          <p:nvPr/>
        </p:nvSpPr>
        <p:spPr bwMode="auto">
          <a:xfrm>
            <a:off x="4114800" y="3124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4" name="Oval 23"/>
          <p:cNvSpPr>
            <a:spLocks noChangeAspect="1" noChangeArrowheads="1"/>
          </p:cNvSpPr>
          <p:nvPr/>
        </p:nvSpPr>
        <p:spPr bwMode="auto">
          <a:xfrm>
            <a:off x="5638800" y="3276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55" name="Oval 23"/>
          <p:cNvSpPr>
            <a:spLocks noChangeAspect="1" noChangeArrowheads="1"/>
          </p:cNvSpPr>
          <p:nvPr/>
        </p:nvSpPr>
        <p:spPr bwMode="auto">
          <a:xfrm>
            <a:off x="7239000" y="3352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4953000" y="35814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6477000" y="37338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9" name="Oval 23"/>
          <p:cNvSpPr>
            <a:spLocks noChangeAspect="1" noChangeArrowheads="1"/>
          </p:cNvSpPr>
          <p:nvPr/>
        </p:nvSpPr>
        <p:spPr bwMode="auto">
          <a:xfrm>
            <a:off x="4114800" y="4953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67" name="Oval 23"/>
          <p:cNvSpPr>
            <a:spLocks noChangeAspect="1" noChangeArrowheads="1"/>
          </p:cNvSpPr>
          <p:nvPr/>
        </p:nvSpPr>
        <p:spPr bwMode="auto">
          <a:xfrm>
            <a:off x="5638800" y="5105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68" name="Oval 23"/>
          <p:cNvSpPr>
            <a:spLocks noChangeAspect="1" noChangeArrowheads="1"/>
          </p:cNvSpPr>
          <p:nvPr/>
        </p:nvSpPr>
        <p:spPr bwMode="auto">
          <a:xfrm>
            <a:off x="7239000" y="5181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4953000" y="54102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6477000" y="55626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3" name="TextBox 72"/>
          <p:cNvSpPr txBox="1"/>
          <p:nvPr/>
        </p:nvSpPr>
        <p:spPr>
          <a:xfrm rot="20105993">
            <a:off x="3024699" y="176798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 rot="152239">
            <a:off x="3435989" y="2232457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  <p:sp>
        <p:nvSpPr>
          <p:cNvPr id="112" name="Rectangle 111"/>
          <p:cNvSpPr/>
          <p:nvPr/>
        </p:nvSpPr>
        <p:spPr>
          <a:xfrm>
            <a:off x="8447231" y="-2977"/>
            <a:ext cx="772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prstClr val="white"/>
                </a:solidFill>
                <a:latin typeface="Arial" charset="0"/>
              </a:rPr>
              <a:t>Bytes</a:t>
            </a:r>
            <a:endParaRPr lang="en-US" sz="2000" u="sng" dirty="0"/>
          </a:p>
        </p:txBody>
      </p:sp>
      <p:sp>
        <p:nvSpPr>
          <p:cNvPr id="113" name="Rectangle 112"/>
          <p:cNvSpPr/>
          <p:nvPr/>
        </p:nvSpPr>
        <p:spPr>
          <a:xfrm>
            <a:off x="8610600" y="652046"/>
            <a:ext cx="45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sp>
        <p:nvSpPr>
          <p:cNvPr id="114" name="Rectangle 113"/>
          <p:cNvSpPr/>
          <p:nvPr/>
        </p:nvSpPr>
        <p:spPr>
          <a:xfrm>
            <a:off x="8610600" y="1033046"/>
            <a:ext cx="45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sp>
        <p:nvSpPr>
          <p:cNvPr id="115" name="Rectangle 114"/>
          <p:cNvSpPr/>
          <p:nvPr/>
        </p:nvSpPr>
        <p:spPr>
          <a:xfrm>
            <a:off x="8610600" y="271046"/>
            <a:ext cx="45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sp>
        <p:nvSpPr>
          <p:cNvPr id="76" name="TextBox 75"/>
          <p:cNvSpPr txBox="1"/>
          <p:nvPr/>
        </p:nvSpPr>
        <p:spPr>
          <a:xfrm rot="20651871">
            <a:off x="2998841" y="3400608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 rot="345117">
            <a:off x="3457760" y="3937015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 rot="20651871">
            <a:off x="2991460" y="5246424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 rot="345117">
            <a:off x="3450379" y="5782831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pic>
        <p:nvPicPr>
          <p:cNvPr id="8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771" y="3833813"/>
            <a:ext cx="340764" cy="357187"/>
          </a:xfrm>
          <a:prstGeom prst="rect">
            <a:avLst/>
          </a:prstGeom>
          <a:noFill/>
        </p:spPr>
      </p:pic>
      <p:pic>
        <p:nvPicPr>
          <p:cNvPr id="8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1" y="3452813"/>
            <a:ext cx="340764" cy="357187"/>
          </a:xfrm>
          <a:prstGeom prst="rect">
            <a:avLst/>
          </a:prstGeom>
          <a:noFill/>
        </p:spPr>
      </p:pic>
      <p:pic>
        <p:nvPicPr>
          <p:cNvPr id="8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236" y="5410200"/>
            <a:ext cx="340764" cy="357187"/>
          </a:xfrm>
          <a:prstGeom prst="rect">
            <a:avLst/>
          </a:prstGeom>
          <a:noFill/>
        </p:spPr>
      </p:pic>
      <p:pic>
        <p:nvPicPr>
          <p:cNvPr id="8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7590" y="5298629"/>
            <a:ext cx="340764" cy="357187"/>
          </a:xfrm>
          <a:prstGeom prst="rect">
            <a:avLst/>
          </a:prstGeom>
          <a:noFill/>
        </p:spPr>
      </p:pic>
      <p:pic>
        <p:nvPicPr>
          <p:cNvPr id="8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40764" cy="357187"/>
          </a:xfrm>
          <a:prstGeom prst="rect">
            <a:avLst/>
          </a:prstGeom>
          <a:noFill/>
        </p:spPr>
      </p:pic>
      <p:pic>
        <p:nvPicPr>
          <p:cNvPr id="9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81200"/>
            <a:ext cx="340764" cy="357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Transitive Closure: Phase Two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3" name="Oval 23"/>
          <p:cNvSpPr>
            <a:spLocks noChangeAspect="1" noChangeArrowheads="1"/>
          </p:cNvSpPr>
          <p:nvPr/>
        </p:nvSpPr>
        <p:spPr bwMode="auto">
          <a:xfrm>
            <a:off x="4114800" y="1447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1" name="Oval 23"/>
          <p:cNvSpPr>
            <a:spLocks noChangeAspect="1" noChangeArrowheads="1"/>
          </p:cNvSpPr>
          <p:nvPr/>
        </p:nvSpPr>
        <p:spPr bwMode="auto">
          <a:xfrm>
            <a:off x="5638800" y="1524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42" name="Oval 23"/>
          <p:cNvSpPr>
            <a:spLocks noChangeAspect="1" noChangeArrowheads="1"/>
          </p:cNvSpPr>
          <p:nvPr/>
        </p:nvSpPr>
        <p:spPr bwMode="auto">
          <a:xfrm>
            <a:off x="7239000" y="1600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4953000" y="18288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6477000" y="19812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6" name="Oval 23"/>
          <p:cNvSpPr>
            <a:spLocks noChangeAspect="1" noChangeArrowheads="1"/>
          </p:cNvSpPr>
          <p:nvPr/>
        </p:nvSpPr>
        <p:spPr bwMode="auto">
          <a:xfrm>
            <a:off x="4114800" y="3124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4" name="Oval 23"/>
          <p:cNvSpPr>
            <a:spLocks noChangeAspect="1" noChangeArrowheads="1"/>
          </p:cNvSpPr>
          <p:nvPr/>
        </p:nvSpPr>
        <p:spPr bwMode="auto">
          <a:xfrm>
            <a:off x="5638800" y="3276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55" name="Oval 23"/>
          <p:cNvSpPr>
            <a:spLocks noChangeAspect="1" noChangeArrowheads="1"/>
          </p:cNvSpPr>
          <p:nvPr/>
        </p:nvSpPr>
        <p:spPr bwMode="auto">
          <a:xfrm>
            <a:off x="7239000" y="3352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4953000" y="35814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6477000" y="37338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9" name="Oval 23"/>
          <p:cNvSpPr>
            <a:spLocks noChangeAspect="1" noChangeArrowheads="1"/>
          </p:cNvSpPr>
          <p:nvPr/>
        </p:nvSpPr>
        <p:spPr bwMode="auto">
          <a:xfrm>
            <a:off x="4114800" y="4953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67" name="Oval 23"/>
          <p:cNvSpPr>
            <a:spLocks noChangeAspect="1" noChangeArrowheads="1"/>
          </p:cNvSpPr>
          <p:nvPr/>
        </p:nvSpPr>
        <p:spPr bwMode="auto">
          <a:xfrm>
            <a:off x="5638800" y="5105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68" name="Oval 23"/>
          <p:cNvSpPr>
            <a:spLocks noChangeAspect="1" noChangeArrowheads="1"/>
          </p:cNvSpPr>
          <p:nvPr/>
        </p:nvSpPr>
        <p:spPr bwMode="auto">
          <a:xfrm>
            <a:off x="7239000" y="5181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4953000" y="54102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6477000" y="55626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4" name="TextBox 73"/>
          <p:cNvSpPr txBox="1"/>
          <p:nvPr/>
        </p:nvSpPr>
        <p:spPr>
          <a:xfrm rot="152239">
            <a:off x="3435989" y="2232457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  <p:sp>
        <p:nvSpPr>
          <p:cNvPr id="112" name="Rectangle 111"/>
          <p:cNvSpPr/>
          <p:nvPr/>
        </p:nvSpPr>
        <p:spPr>
          <a:xfrm>
            <a:off x="8447231" y="-2977"/>
            <a:ext cx="772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prstClr val="white"/>
                </a:solidFill>
                <a:latin typeface="Arial" charset="0"/>
              </a:rPr>
              <a:t>Bytes</a:t>
            </a:r>
            <a:endParaRPr lang="en-US" sz="2000" u="sng" dirty="0"/>
          </a:p>
        </p:txBody>
      </p:sp>
      <p:sp>
        <p:nvSpPr>
          <p:cNvPr id="76" name="TextBox 75"/>
          <p:cNvSpPr txBox="1"/>
          <p:nvPr/>
        </p:nvSpPr>
        <p:spPr>
          <a:xfrm rot="20651871">
            <a:off x="2998841" y="3400608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 rot="345117">
            <a:off x="3457760" y="3937015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 rot="20651871">
            <a:off x="2991460" y="5246424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 rot="345117">
            <a:off x="3450379" y="5782831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pic>
        <p:nvPicPr>
          <p:cNvPr id="8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771" y="3833813"/>
            <a:ext cx="340764" cy="357187"/>
          </a:xfrm>
          <a:prstGeom prst="rect">
            <a:avLst/>
          </a:prstGeom>
          <a:noFill/>
        </p:spPr>
      </p:pic>
      <p:pic>
        <p:nvPicPr>
          <p:cNvPr id="8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1" y="3452813"/>
            <a:ext cx="340764" cy="357187"/>
          </a:xfrm>
          <a:prstGeom prst="rect">
            <a:avLst/>
          </a:prstGeom>
          <a:noFill/>
        </p:spPr>
      </p:pic>
      <p:pic>
        <p:nvPicPr>
          <p:cNvPr id="8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236" y="5410200"/>
            <a:ext cx="340764" cy="357187"/>
          </a:xfrm>
          <a:prstGeom prst="rect">
            <a:avLst/>
          </a:prstGeom>
          <a:noFill/>
        </p:spPr>
      </p:pic>
      <p:pic>
        <p:nvPicPr>
          <p:cNvPr id="8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7590" y="5298629"/>
            <a:ext cx="340764" cy="357187"/>
          </a:xfrm>
          <a:prstGeom prst="rect">
            <a:avLst/>
          </a:prstGeom>
          <a:noFill/>
        </p:spPr>
      </p:pic>
      <p:pic>
        <p:nvPicPr>
          <p:cNvPr id="8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40764" cy="357187"/>
          </a:xfrm>
          <a:prstGeom prst="rect">
            <a:avLst/>
          </a:prstGeom>
          <a:noFill/>
        </p:spPr>
      </p:pic>
      <p:pic>
        <p:nvPicPr>
          <p:cNvPr id="9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81200"/>
            <a:ext cx="340764" cy="357187"/>
          </a:xfrm>
          <a:prstGeom prst="rect">
            <a:avLst/>
          </a:prstGeom>
          <a:noFill/>
        </p:spPr>
      </p:pic>
      <p:pic>
        <p:nvPicPr>
          <p:cNvPr id="9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9836" y="1295400"/>
            <a:ext cx="340764" cy="357187"/>
          </a:xfrm>
          <a:prstGeom prst="rect">
            <a:avLst/>
          </a:prstGeom>
          <a:noFill/>
        </p:spPr>
      </p:pic>
      <p:sp>
        <p:nvSpPr>
          <p:cNvPr id="92" name="Rectangle 91"/>
          <p:cNvSpPr/>
          <p:nvPr/>
        </p:nvSpPr>
        <p:spPr>
          <a:xfrm>
            <a:off x="84582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20</a:t>
            </a:r>
            <a:endParaRPr lang="en-US" sz="2000" baseline="30000" dirty="0"/>
          </a:p>
        </p:txBody>
      </p:sp>
      <p:sp>
        <p:nvSpPr>
          <p:cNvPr id="93" name="Rectangle 92"/>
          <p:cNvSpPr/>
          <p:nvPr/>
        </p:nvSpPr>
        <p:spPr>
          <a:xfrm>
            <a:off x="84582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sp>
        <p:nvSpPr>
          <p:cNvPr id="94" name="Rectangle 93"/>
          <p:cNvSpPr/>
          <p:nvPr/>
        </p:nvSpPr>
        <p:spPr>
          <a:xfrm>
            <a:off x="8458200" y="271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Transitive Closure: Phase Two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3" name="Oval 23"/>
          <p:cNvSpPr>
            <a:spLocks noChangeAspect="1" noChangeArrowheads="1"/>
          </p:cNvSpPr>
          <p:nvPr/>
        </p:nvSpPr>
        <p:spPr bwMode="auto">
          <a:xfrm>
            <a:off x="4114800" y="1447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1" name="Oval 23"/>
          <p:cNvSpPr>
            <a:spLocks noChangeAspect="1" noChangeArrowheads="1"/>
          </p:cNvSpPr>
          <p:nvPr/>
        </p:nvSpPr>
        <p:spPr bwMode="auto">
          <a:xfrm>
            <a:off x="5638800" y="1524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42" name="Oval 23"/>
          <p:cNvSpPr>
            <a:spLocks noChangeAspect="1" noChangeArrowheads="1"/>
          </p:cNvSpPr>
          <p:nvPr/>
        </p:nvSpPr>
        <p:spPr bwMode="auto">
          <a:xfrm>
            <a:off x="7239000" y="1600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4953000" y="18288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6477000" y="19812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6" name="Oval 23"/>
          <p:cNvSpPr>
            <a:spLocks noChangeAspect="1" noChangeArrowheads="1"/>
          </p:cNvSpPr>
          <p:nvPr/>
        </p:nvSpPr>
        <p:spPr bwMode="auto">
          <a:xfrm>
            <a:off x="4114800" y="3124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4" name="Oval 23"/>
          <p:cNvSpPr>
            <a:spLocks noChangeAspect="1" noChangeArrowheads="1"/>
          </p:cNvSpPr>
          <p:nvPr/>
        </p:nvSpPr>
        <p:spPr bwMode="auto">
          <a:xfrm>
            <a:off x="5638800" y="3276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55" name="Oval 23"/>
          <p:cNvSpPr>
            <a:spLocks noChangeAspect="1" noChangeArrowheads="1"/>
          </p:cNvSpPr>
          <p:nvPr/>
        </p:nvSpPr>
        <p:spPr bwMode="auto">
          <a:xfrm>
            <a:off x="7239000" y="3352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4953000" y="35814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6477000" y="37338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9" name="Oval 23"/>
          <p:cNvSpPr>
            <a:spLocks noChangeAspect="1" noChangeArrowheads="1"/>
          </p:cNvSpPr>
          <p:nvPr/>
        </p:nvSpPr>
        <p:spPr bwMode="auto">
          <a:xfrm>
            <a:off x="4114800" y="4953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67" name="Oval 23"/>
          <p:cNvSpPr>
            <a:spLocks noChangeAspect="1" noChangeArrowheads="1"/>
          </p:cNvSpPr>
          <p:nvPr/>
        </p:nvSpPr>
        <p:spPr bwMode="auto">
          <a:xfrm>
            <a:off x="5638800" y="5105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68" name="Oval 23"/>
          <p:cNvSpPr>
            <a:spLocks noChangeAspect="1" noChangeArrowheads="1"/>
          </p:cNvSpPr>
          <p:nvPr/>
        </p:nvSpPr>
        <p:spPr bwMode="auto">
          <a:xfrm>
            <a:off x="7239000" y="5181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4953000" y="54102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6477000" y="55626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4" name="TextBox 73"/>
          <p:cNvSpPr txBox="1"/>
          <p:nvPr/>
        </p:nvSpPr>
        <p:spPr>
          <a:xfrm rot="152239">
            <a:off x="3435989" y="2232457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  <p:sp>
        <p:nvSpPr>
          <p:cNvPr id="112" name="Rectangle 111"/>
          <p:cNvSpPr/>
          <p:nvPr/>
        </p:nvSpPr>
        <p:spPr>
          <a:xfrm>
            <a:off x="8447231" y="-2977"/>
            <a:ext cx="772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prstClr val="white"/>
                </a:solidFill>
                <a:latin typeface="Arial" charset="0"/>
              </a:rPr>
              <a:t>Bytes</a:t>
            </a:r>
            <a:endParaRPr lang="en-US" sz="2000" u="sng" dirty="0"/>
          </a:p>
        </p:txBody>
      </p:sp>
      <p:sp>
        <p:nvSpPr>
          <p:cNvPr id="113" name="Rectangle 112"/>
          <p:cNvSpPr/>
          <p:nvPr/>
        </p:nvSpPr>
        <p:spPr>
          <a:xfrm>
            <a:off x="84582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60</a:t>
            </a:r>
            <a:endParaRPr lang="en-US" sz="2000" baseline="30000" dirty="0"/>
          </a:p>
        </p:txBody>
      </p:sp>
      <p:sp>
        <p:nvSpPr>
          <p:cNvPr id="76" name="TextBox 75"/>
          <p:cNvSpPr txBox="1"/>
          <p:nvPr/>
        </p:nvSpPr>
        <p:spPr>
          <a:xfrm rot="20651871">
            <a:off x="2998841" y="3400608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 rot="345117">
            <a:off x="3457760" y="3937015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 rot="20651871">
            <a:off x="2991460" y="5246424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 rot="345117">
            <a:off x="3450379" y="5782831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pic>
        <p:nvPicPr>
          <p:cNvPr id="8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771" y="3833813"/>
            <a:ext cx="340764" cy="357187"/>
          </a:xfrm>
          <a:prstGeom prst="rect">
            <a:avLst/>
          </a:prstGeom>
          <a:noFill/>
        </p:spPr>
      </p:pic>
      <p:pic>
        <p:nvPicPr>
          <p:cNvPr id="8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1" y="3452813"/>
            <a:ext cx="340764" cy="357187"/>
          </a:xfrm>
          <a:prstGeom prst="rect">
            <a:avLst/>
          </a:prstGeom>
          <a:noFill/>
        </p:spPr>
      </p:pic>
      <p:pic>
        <p:nvPicPr>
          <p:cNvPr id="8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236" y="5410200"/>
            <a:ext cx="340764" cy="357187"/>
          </a:xfrm>
          <a:prstGeom prst="rect">
            <a:avLst/>
          </a:prstGeom>
          <a:noFill/>
        </p:spPr>
      </p:pic>
      <p:pic>
        <p:nvPicPr>
          <p:cNvPr id="8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7590" y="5298629"/>
            <a:ext cx="340764" cy="357187"/>
          </a:xfrm>
          <a:prstGeom prst="rect">
            <a:avLst/>
          </a:prstGeom>
          <a:noFill/>
        </p:spPr>
      </p:pic>
      <p:pic>
        <p:nvPicPr>
          <p:cNvPr id="8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40764" cy="357187"/>
          </a:xfrm>
          <a:prstGeom prst="rect">
            <a:avLst/>
          </a:prstGeom>
          <a:noFill/>
        </p:spPr>
      </p:pic>
      <p:pic>
        <p:nvPicPr>
          <p:cNvPr id="9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81200"/>
            <a:ext cx="340764" cy="357187"/>
          </a:xfrm>
          <a:prstGeom prst="rect">
            <a:avLst/>
          </a:prstGeom>
          <a:noFill/>
        </p:spPr>
      </p:pic>
      <p:pic>
        <p:nvPicPr>
          <p:cNvPr id="9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9836" y="1295400"/>
            <a:ext cx="340764" cy="357187"/>
          </a:xfrm>
          <a:prstGeom prst="rect">
            <a:avLst/>
          </a:prstGeom>
          <a:noFill/>
        </p:spPr>
      </p:pic>
      <p:pic>
        <p:nvPicPr>
          <p:cNvPr id="9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3836" y="1395413"/>
            <a:ext cx="340764" cy="357187"/>
          </a:xfrm>
          <a:prstGeom prst="rect">
            <a:avLst/>
          </a:prstGeom>
          <a:noFill/>
        </p:spPr>
      </p:pic>
      <p:sp>
        <p:nvSpPr>
          <p:cNvPr id="93" name="Rectangle 92"/>
          <p:cNvSpPr/>
          <p:nvPr/>
        </p:nvSpPr>
        <p:spPr>
          <a:xfrm>
            <a:off x="84582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sp>
        <p:nvSpPr>
          <p:cNvPr id="94" name="Rectangle 93"/>
          <p:cNvSpPr/>
          <p:nvPr/>
        </p:nvSpPr>
        <p:spPr>
          <a:xfrm>
            <a:off x="8458200" y="271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Transitive Closure: Phase Two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3" name="Oval 23"/>
          <p:cNvSpPr>
            <a:spLocks noChangeAspect="1" noChangeArrowheads="1"/>
          </p:cNvSpPr>
          <p:nvPr/>
        </p:nvSpPr>
        <p:spPr bwMode="auto">
          <a:xfrm>
            <a:off x="4114800" y="1447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1" name="Oval 23"/>
          <p:cNvSpPr>
            <a:spLocks noChangeAspect="1" noChangeArrowheads="1"/>
          </p:cNvSpPr>
          <p:nvPr/>
        </p:nvSpPr>
        <p:spPr bwMode="auto">
          <a:xfrm>
            <a:off x="5638800" y="1524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42" name="Oval 23"/>
          <p:cNvSpPr>
            <a:spLocks noChangeAspect="1" noChangeArrowheads="1"/>
          </p:cNvSpPr>
          <p:nvPr/>
        </p:nvSpPr>
        <p:spPr bwMode="auto">
          <a:xfrm>
            <a:off x="7239000" y="1600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4953000" y="18288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6477000" y="19812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6" name="Oval 23"/>
          <p:cNvSpPr>
            <a:spLocks noChangeAspect="1" noChangeArrowheads="1"/>
          </p:cNvSpPr>
          <p:nvPr/>
        </p:nvSpPr>
        <p:spPr bwMode="auto">
          <a:xfrm>
            <a:off x="4114800" y="3124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4" name="Oval 23"/>
          <p:cNvSpPr>
            <a:spLocks noChangeAspect="1" noChangeArrowheads="1"/>
          </p:cNvSpPr>
          <p:nvPr/>
        </p:nvSpPr>
        <p:spPr bwMode="auto">
          <a:xfrm>
            <a:off x="5638800" y="3276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55" name="Oval 23"/>
          <p:cNvSpPr>
            <a:spLocks noChangeAspect="1" noChangeArrowheads="1"/>
          </p:cNvSpPr>
          <p:nvPr/>
        </p:nvSpPr>
        <p:spPr bwMode="auto">
          <a:xfrm>
            <a:off x="7239000" y="3352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4953000" y="35814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6477000" y="37338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9" name="Oval 23"/>
          <p:cNvSpPr>
            <a:spLocks noChangeAspect="1" noChangeArrowheads="1"/>
          </p:cNvSpPr>
          <p:nvPr/>
        </p:nvSpPr>
        <p:spPr bwMode="auto">
          <a:xfrm>
            <a:off x="4114800" y="4953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67" name="Oval 23"/>
          <p:cNvSpPr>
            <a:spLocks noChangeAspect="1" noChangeArrowheads="1"/>
          </p:cNvSpPr>
          <p:nvPr/>
        </p:nvSpPr>
        <p:spPr bwMode="auto">
          <a:xfrm>
            <a:off x="5638800" y="5105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68" name="Oval 23"/>
          <p:cNvSpPr>
            <a:spLocks noChangeAspect="1" noChangeArrowheads="1"/>
          </p:cNvSpPr>
          <p:nvPr/>
        </p:nvSpPr>
        <p:spPr bwMode="auto">
          <a:xfrm>
            <a:off x="7239000" y="5181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4953000" y="54102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6477000" y="55626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4" name="TextBox 73"/>
          <p:cNvSpPr txBox="1"/>
          <p:nvPr/>
        </p:nvSpPr>
        <p:spPr>
          <a:xfrm rot="152239">
            <a:off x="3435989" y="2232457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  <p:sp>
        <p:nvSpPr>
          <p:cNvPr id="112" name="Rectangle 111"/>
          <p:cNvSpPr/>
          <p:nvPr/>
        </p:nvSpPr>
        <p:spPr>
          <a:xfrm>
            <a:off x="8447231" y="-2977"/>
            <a:ext cx="772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prstClr val="white"/>
                </a:solidFill>
                <a:latin typeface="Arial" charset="0"/>
              </a:rPr>
              <a:t>Bytes</a:t>
            </a:r>
            <a:endParaRPr lang="en-US" sz="2000" u="sng" dirty="0"/>
          </a:p>
        </p:txBody>
      </p:sp>
      <p:sp>
        <p:nvSpPr>
          <p:cNvPr id="113" name="Rectangle 112"/>
          <p:cNvSpPr/>
          <p:nvPr/>
        </p:nvSpPr>
        <p:spPr>
          <a:xfrm>
            <a:off x="84582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572</a:t>
            </a:r>
            <a:endParaRPr lang="en-US" sz="2000" baseline="30000" dirty="0"/>
          </a:p>
        </p:txBody>
      </p:sp>
      <p:sp>
        <p:nvSpPr>
          <p:cNvPr id="76" name="TextBox 75"/>
          <p:cNvSpPr txBox="1"/>
          <p:nvPr/>
        </p:nvSpPr>
        <p:spPr>
          <a:xfrm rot="20651871">
            <a:off x="2998841" y="3400608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 rot="345117">
            <a:off x="3457760" y="3937015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 rot="20651871">
            <a:off x="2991460" y="5246424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 rot="345117">
            <a:off x="3450379" y="5782831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pic>
        <p:nvPicPr>
          <p:cNvPr id="8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771" y="3833813"/>
            <a:ext cx="340764" cy="357187"/>
          </a:xfrm>
          <a:prstGeom prst="rect">
            <a:avLst/>
          </a:prstGeom>
          <a:noFill/>
        </p:spPr>
      </p:pic>
      <p:pic>
        <p:nvPicPr>
          <p:cNvPr id="8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1" y="3452813"/>
            <a:ext cx="340764" cy="357187"/>
          </a:xfrm>
          <a:prstGeom prst="rect">
            <a:avLst/>
          </a:prstGeom>
          <a:noFill/>
        </p:spPr>
      </p:pic>
      <p:pic>
        <p:nvPicPr>
          <p:cNvPr id="8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236" y="5410200"/>
            <a:ext cx="340764" cy="357187"/>
          </a:xfrm>
          <a:prstGeom prst="rect">
            <a:avLst/>
          </a:prstGeom>
          <a:noFill/>
        </p:spPr>
      </p:pic>
      <p:pic>
        <p:nvPicPr>
          <p:cNvPr id="8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7590" y="5298629"/>
            <a:ext cx="340764" cy="357187"/>
          </a:xfrm>
          <a:prstGeom prst="rect">
            <a:avLst/>
          </a:prstGeom>
          <a:noFill/>
        </p:spPr>
      </p:pic>
      <p:pic>
        <p:nvPicPr>
          <p:cNvPr id="8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40764" cy="357187"/>
          </a:xfrm>
          <a:prstGeom prst="rect">
            <a:avLst/>
          </a:prstGeom>
          <a:noFill/>
        </p:spPr>
      </p:pic>
      <p:pic>
        <p:nvPicPr>
          <p:cNvPr id="9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81200"/>
            <a:ext cx="340764" cy="357187"/>
          </a:xfrm>
          <a:prstGeom prst="rect">
            <a:avLst/>
          </a:prstGeom>
          <a:noFill/>
        </p:spPr>
      </p:pic>
      <p:pic>
        <p:nvPicPr>
          <p:cNvPr id="9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9836" y="1295400"/>
            <a:ext cx="340764" cy="357187"/>
          </a:xfrm>
          <a:prstGeom prst="rect">
            <a:avLst/>
          </a:prstGeom>
          <a:noFill/>
        </p:spPr>
      </p:pic>
      <p:pic>
        <p:nvPicPr>
          <p:cNvPr id="9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3836" y="1395413"/>
            <a:ext cx="340764" cy="357187"/>
          </a:xfrm>
          <a:prstGeom prst="rect">
            <a:avLst/>
          </a:prstGeom>
          <a:noFill/>
        </p:spPr>
      </p:pic>
      <p:sp>
        <p:nvSpPr>
          <p:cNvPr id="93" name="Rectangle 92"/>
          <p:cNvSpPr/>
          <p:nvPr/>
        </p:nvSpPr>
        <p:spPr>
          <a:xfrm>
            <a:off x="84582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sp>
        <p:nvSpPr>
          <p:cNvPr id="94" name="Rectangle 93"/>
          <p:cNvSpPr/>
          <p:nvPr/>
        </p:nvSpPr>
        <p:spPr>
          <a:xfrm>
            <a:off x="8458200" y="271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pic>
        <p:nvPicPr>
          <p:cNvPr id="9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1447800"/>
            <a:ext cx="340764" cy="357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Transitive Closure: Phase Two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3" name="Oval 23"/>
          <p:cNvSpPr>
            <a:spLocks noChangeAspect="1" noChangeArrowheads="1"/>
          </p:cNvSpPr>
          <p:nvPr/>
        </p:nvSpPr>
        <p:spPr bwMode="auto">
          <a:xfrm>
            <a:off x="4114800" y="1447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1" name="Oval 23"/>
          <p:cNvSpPr>
            <a:spLocks noChangeAspect="1" noChangeArrowheads="1"/>
          </p:cNvSpPr>
          <p:nvPr/>
        </p:nvSpPr>
        <p:spPr bwMode="auto">
          <a:xfrm>
            <a:off x="5638800" y="1524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42" name="Oval 23"/>
          <p:cNvSpPr>
            <a:spLocks noChangeAspect="1" noChangeArrowheads="1"/>
          </p:cNvSpPr>
          <p:nvPr/>
        </p:nvSpPr>
        <p:spPr bwMode="auto">
          <a:xfrm>
            <a:off x="7239000" y="1600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4953000" y="18288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6477000" y="19812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6" name="Oval 23"/>
          <p:cNvSpPr>
            <a:spLocks noChangeAspect="1" noChangeArrowheads="1"/>
          </p:cNvSpPr>
          <p:nvPr/>
        </p:nvSpPr>
        <p:spPr bwMode="auto">
          <a:xfrm>
            <a:off x="4114800" y="3124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4" name="Oval 23"/>
          <p:cNvSpPr>
            <a:spLocks noChangeAspect="1" noChangeArrowheads="1"/>
          </p:cNvSpPr>
          <p:nvPr/>
        </p:nvSpPr>
        <p:spPr bwMode="auto">
          <a:xfrm>
            <a:off x="5638800" y="3276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55" name="Oval 23"/>
          <p:cNvSpPr>
            <a:spLocks noChangeAspect="1" noChangeArrowheads="1"/>
          </p:cNvSpPr>
          <p:nvPr/>
        </p:nvSpPr>
        <p:spPr bwMode="auto">
          <a:xfrm>
            <a:off x="7239000" y="3352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4953000" y="35814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6477000" y="37338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9" name="Oval 23"/>
          <p:cNvSpPr>
            <a:spLocks noChangeAspect="1" noChangeArrowheads="1"/>
          </p:cNvSpPr>
          <p:nvPr/>
        </p:nvSpPr>
        <p:spPr bwMode="auto">
          <a:xfrm>
            <a:off x="4114800" y="4953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67" name="Oval 23"/>
          <p:cNvSpPr>
            <a:spLocks noChangeAspect="1" noChangeArrowheads="1"/>
          </p:cNvSpPr>
          <p:nvPr/>
        </p:nvSpPr>
        <p:spPr bwMode="auto">
          <a:xfrm>
            <a:off x="5638800" y="5105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68" name="Oval 23"/>
          <p:cNvSpPr>
            <a:spLocks noChangeAspect="1" noChangeArrowheads="1"/>
          </p:cNvSpPr>
          <p:nvPr/>
        </p:nvSpPr>
        <p:spPr bwMode="auto">
          <a:xfrm>
            <a:off x="7239000" y="5181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4953000" y="54102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6477000" y="55626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  <p:sp>
        <p:nvSpPr>
          <p:cNvPr id="112" name="Rectangle 111"/>
          <p:cNvSpPr/>
          <p:nvPr/>
        </p:nvSpPr>
        <p:spPr>
          <a:xfrm>
            <a:off x="8447231" y="-2977"/>
            <a:ext cx="772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prstClr val="white"/>
                </a:solidFill>
                <a:latin typeface="Arial" charset="0"/>
              </a:rPr>
              <a:t>Bytes</a:t>
            </a:r>
            <a:endParaRPr lang="en-US" sz="2000" u="sng" dirty="0"/>
          </a:p>
        </p:txBody>
      </p:sp>
      <p:sp>
        <p:nvSpPr>
          <p:cNvPr id="113" name="Rectangle 112"/>
          <p:cNvSpPr/>
          <p:nvPr/>
        </p:nvSpPr>
        <p:spPr>
          <a:xfrm>
            <a:off x="84582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572</a:t>
            </a:r>
            <a:endParaRPr lang="en-US" sz="2000" baseline="30000" dirty="0"/>
          </a:p>
        </p:txBody>
      </p:sp>
      <p:sp>
        <p:nvSpPr>
          <p:cNvPr id="76" name="TextBox 75"/>
          <p:cNvSpPr txBox="1"/>
          <p:nvPr/>
        </p:nvSpPr>
        <p:spPr>
          <a:xfrm rot="20651871">
            <a:off x="2998841" y="3400608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 rot="345117">
            <a:off x="3457760" y="3937015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 rot="20651871">
            <a:off x="2991460" y="5246424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 rot="345117">
            <a:off x="3450379" y="5782831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pic>
        <p:nvPicPr>
          <p:cNvPr id="8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771" y="3833813"/>
            <a:ext cx="340764" cy="357187"/>
          </a:xfrm>
          <a:prstGeom prst="rect">
            <a:avLst/>
          </a:prstGeom>
          <a:noFill/>
        </p:spPr>
      </p:pic>
      <p:pic>
        <p:nvPicPr>
          <p:cNvPr id="8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1" y="3452813"/>
            <a:ext cx="340764" cy="357187"/>
          </a:xfrm>
          <a:prstGeom prst="rect">
            <a:avLst/>
          </a:prstGeom>
          <a:noFill/>
        </p:spPr>
      </p:pic>
      <p:pic>
        <p:nvPicPr>
          <p:cNvPr id="8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236" y="5410200"/>
            <a:ext cx="340764" cy="357187"/>
          </a:xfrm>
          <a:prstGeom prst="rect">
            <a:avLst/>
          </a:prstGeom>
          <a:noFill/>
        </p:spPr>
      </p:pic>
      <p:pic>
        <p:nvPicPr>
          <p:cNvPr id="8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7590" y="5298629"/>
            <a:ext cx="340764" cy="357187"/>
          </a:xfrm>
          <a:prstGeom prst="rect">
            <a:avLst/>
          </a:prstGeom>
          <a:noFill/>
        </p:spPr>
      </p:pic>
      <p:pic>
        <p:nvPicPr>
          <p:cNvPr id="8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40764" cy="357187"/>
          </a:xfrm>
          <a:prstGeom prst="rect">
            <a:avLst/>
          </a:prstGeom>
          <a:noFill/>
        </p:spPr>
      </p:pic>
      <p:pic>
        <p:nvPicPr>
          <p:cNvPr id="9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81200"/>
            <a:ext cx="340764" cy="357187"/>
          </a:xfrm>
          <a:prstGeom prst="rect">
            <a:avLst/>
          </a:prstGeom>
          <a:noFill/>
        </p:spPr>
      </p:pic>
      <p:pic>
        <p:nvPicPr>
          <p:cNvPr id="9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9836" y="1295400"/>
            <a:ext cx="340764" cy="357187"/>
          </a:xfrm>
          <a:prstGeom prst="rect">
            <a:avLst/>
          </a:prstGeom>
          <a:noFill/>
        </p:spPr>
      </p:pic>
      <p:pic>
        <p:nvPicPr>
          <p:cNvPr id="9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3836" y="1395413"/>
            <a:ext cx="340764" cy="357187"/>
          </a:xfrm>
          <a:prstGeom prst="rect">
            <a:avLst/>
          </a:prstGeom>
          <a:noFill/>
        </p:spPr>
      </p:pic>
      <p:sp>
        <p:nvSpPr>
          <p:cNvPr id="93" name="Rectangle 92"/>
          <p:cNvSpPr/>
          <p:nvPr/>
        </p:nvSpPr>
        <p:spPr>
          <a:xfrm>
            <a:off x="84582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sp>
        <p:nvSpPr>
          <p:cNvPr id="94" name="Rectangle 93"/>
          <p:cNvSpPr/>
          <p:nvPr/>
        </p:nvSpPr>
        <p:spPr>
          <a:xfrm>
            <a:off x="8458200" y="271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pic>
        <p:nvPicPr>
          <p:cNvPr id="9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1447800"/>
            <a:ext cx="340764" cy="357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Transitive Closure: Phase Two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3" name="Oval 23"/>
          <p:cNvSpPr>
            <a:spLocks noChangeAspect="1" noChangeArrowheads="1"/>
          </p:cNvSpPr>
          <p:nvPr/>
        </p:nvSpPr>
        <p:spPr bwMode="auto">
          <a:xfrm>
            <a:off x="4114800" y="1447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1" name="Oval 23"/>
          <p:cNvSpPr>
            <a:spLocks noChangeAspect="1" noChangeArrowheads="1"/>
          </p:cNvSpPr>
          <p:nvPr/>
        </p:nvSpPr>
        <p:spPr bwMode="auto">
          <a:xfrm>
            <a:off x="5638800" y="1524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42" name="Oval 23"/>
          <p:cNvSpPr>
            <a:spLocks noChangeAspect="1" noChangeArrowheads="1"/>
          </p:cNvSpPr>
          <p:nvPr/>
        </p:nvSpPr>
        <p:spPr bwMode="auto">
          <a:xfrm>
            <a:off x="7239000" y="1600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4953000" y="18288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6477000" y="19812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6" name="Oval 23"/>
          <p:cNvSpPr>
            <a:spLocks noChangeAspect="1" noChangeArrowheads="1"/>
          </p:cNvSpPr>
          <p:nvPr/>
        </p:nvSpPr>
        <p:spPr bwMode="auto">
          <a:xfrm>
            <a:off x="4114800" y="3124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4" name="Oval 23"/>
          <p:cNvSpPr>
            <a:spLocks noChangeAspect="1" noChangeArrowheads="1"/>
          </p:cNvSpPr>
          <p:nvPr/>
        </p:nvSpPr>
        <p:spPr bwMode="auto">
          <a:xfrm>
            <a:off x="5638800" y="3276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55" name="Oval 23"/>
          <p:cNvSpPr>
            <a:spLocks noChangeAspect="1" noChangeArrowheads="1"/>
          </p:cNvSpPr>
          <p:nvPr/>
        </p:nvSpPr>
        <p:spPr bwMode="auto">
          <a:xfrm>
            <a:off x="7239000" y="3352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4953000" y="35814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6477000" y="37338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9" name="Oval 23"/>
          <p:cNvSpPr>
            <a:spLocks noChangeAspect="1" noChangeArrowheads="1"/>
          </p:cNvSpPr>
          <p:nvPr/>
        </p:nvSpPr>
        <p:spPr bwMode="auto">
          <a:xfrm>
            <a:off x="4114800" y="4953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67" name="Oval 23"/>
          <p:cNvSpPr>
            <a:spLocks noChangeAspect="1" noChangeArrowheads="1"/>
          </p:cNvSpPr>
          <p:nvPr/>
        </p:nvSpPr>
        <p:spPr bwMode="auto">
          <a:xfrm>
            <a:off x="5638800" y="5105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68" name="Oval 23"/>
          <p:cNvSpPr>
            <a:spLocks noChangeAspect="1" noChangeArrowheads="1"/>
          </p:cNvSpPr>
          <p:nvPr/>
        </p:nvSpPr>
        <p:spPr bwMode="auto">
          <a:xfrm>
            <a:off x="7239000" y="5181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4953000" y="54102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6477000" y="55626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  <p:sp>
        <p:nvSpPr>
          <p:cNvPr id="112" name="Rectangle 111"/>
          <p:cNvSpPr/>
          <p:nvPr/>
        </p:nvSpPr>
        <p:spPr>
          <a:xfrm>
            <a:off x="8447231" y="-2977"/>
            <a:ext cx="772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prstClr val="white"/>
                </a:solidFill>
                <a:latin typeface="Arial" charset="0"/>
              </a:rPr>
              <a:t>Bytes</a:t>
            </a:r>
            <a:endParaRPr lang="en-US" sz="2000" u="sng" dirty="0"/>
          </a:p>
        </p:txBody>
      </p:sp>
      <p:sp>
        <p:nvSpPr>
          <p:cNvPr id="113" name="Rectangle 112"/>
          <p:cNvSpPr/>
          <p:nvPr/>
        </p:nvSpPr>
        <p:spPr>
          <a:xfrm>
            <a:off x="84582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572</a:t>
            </a:r>
            <a:endParaRPr lang="en-US" sz="2000" baseline="30000" dirty="0"/>
          </a:p>
        </p:txBody>
      </p:sp>
      <p:sp>
        <p:nvSpPr>
          <p:cNvPr id="76" name="TextBox 75"/>
          <p:cNvSpPr txBox="1"/>
          <p:nvPr/>
        </p:nvSpPr>
        <p:spPr>
          <a:xfrm rot="20651871">
            <a:off x="2998841" y="3400608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 rot="345117">
            <a:off x="3457760" y="3937015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 rot="20651871">
            <a:off x="2991460" y="5246424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 rot="345117">
            <a:off x="3450379" y="5782831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pic>
        <p:nvPicPr>
          <p:cNvPr id="8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771" y="3833813"/>
            <a:ext cx="340764" cy="357187"/>
          </a:xfrm>
          <a:prstGeom prst="rect">
            <a:avLst/>
          </a:prstGeom>
          <a:noFill/>
        </p:spPr>
      </p:pic>
      <p:pic>
        <p:nvPicPr>
          <p:cNvPr id="8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1" y="3452813"/>
            <a:ext cx="340764" cy="357187"/>
          </a:xfrm>
          <a:prstGeom prst="rect">
            <a:avLst/>
          </a:prstGeom>
          <a:noFill/>
        </p:spPr>
      </p:pic>
      <p:pic>
        <p:nvPicPr>
          <p:cNvPr id="8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236" y="5410200"/>
            <a:ext cx="340764" cy="357187"/>
          </a:xfrm>
          <a:prstGeom prst="rect">
            <a:avLst/>
          </a:prstGeom>
          <a:noFill/>
        </p:spPr>
      </p:pic>
      <p:pic>
        <p:nvPicPr>
          <p:cNvPr id="8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7590" y="5298629"/>
            <a:ext cx="340764" cy="357187"/>
          </a:xfrm>
          <a:prstGeom prst="rect">
            <a:avLst/>
          </a:prstGeom>
          <a:noFill/>
        </p:spPr>
      </p:pic>
      <p:pic>
        <p:nvPicPr>
          <p:cNvPr id="8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40764" cy="357187"/>
          </a:xfrm>
          <a:prstGeom prst="rect">
            <a:avLst/>
          </a:prstGeom>
          <a:noFill/>
        </p:spPr>
      </p:pic>
      <p:pic>
        <p:nvPicPr>
          <p:cNvPr id="9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81200"/>
            <a:ext cx="340764" cy="357187"/>
          </a:xfrm>
          <a:prstGeom prst="rect">
            <a:avLst/>
          </a:prstGeom>
          <a:noFill/>
        </p:spPr>
      </p:pic>
      <p:pic>
        <p:nvPicPr>
          <p:cNvPr id="9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9836" y="1295400"/>
            <a:ext cx="340764" cy="357187"/>
          </a:xfrm>
          <a:prstGeom prst="rect">
            <a:avLst/>
          </a:prstGeom>
          <a:noFill/>
        </p:spPr>
      </p:pic>
      <p:pic>
        <p:nvPicPr>
          <p:cNvPr id="9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3836" y="1395413"/>
            <a:ext cx="340764" cy="357187"/>
          </a:xfrm>
          <a:prstGeom prst="rect">
            <a:avLst/>
          </a:prstGeom>
          <a:noFill/>
        </p:spPr>
      </p:pic>
      <p:sp>
        <p:nvSpPr>
          <p:cNvPr id="93" name="Rectangle 92"/>
          <p:cNvSpPr/>
          <p:nvPr/>
        </p:nvSpPr>
        <p:spPr>
          <a:xfrm>
            <a:off x="84582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244</a:t>
            </a:r>
            <a:endParaRPr lang="en-US" sz="2000" baseline="30000" dirty="0"/>
          </a:p>
        </p:txBody>
      </p:sp>
      <p:sp>
        <p:nvSpPr>
          <p:cNvPr id="94" name="Rectangle 93"/>
          <p:cNvSpPr/>
          <p:nvPr/>
        </p:nvSpPr>
        <p:spPr>
          <a:xfrm>
            <a:off x="8458200" y="271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pic>
        <p:nvPicPr>
          <p:cNvPr id="9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1447800"/>
            <a:ext cx="340764" cy="357187"/>
          </a:xfrm>
          <a:prstGeom prst="rect">
            <a:avLst/>
          </a:prstGeom>
          <a:noFill/>
        </p:spPr>
      </p:pic>
      <p:pic>
        <p:nvPicPr>
          <p:cNvPr id="9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5636" y="2005013"/>
            <a:ext cx="340764" cy="357187"/>
          </a:xfrm>
          <a:prstGeom prst="rect">
            <a:avLst/>
          </a:prstGeom>
          <a:noFill/>
        </p:spPr>
      </p:pic>
      <p:pic>
        <p:nvPicPr>
          <p:cNvPr id="97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286000"/>
            <a:ext cx="340764" cy="357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Transitive Closure: Phase Two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3" name="Oval 23"/>
          <p:cNvSpPr>
            <a:spLocks noChangeAspect="1" noChangeArrowheads="1"/>
          </p:cNvSpPr>
          <p:nvPr/>
        </p:nvSpPr>
        <p:spPr bwMode="auto">
          <a:xfrm>
            <a:off x="4114800" y="1447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1" name="Oval 23"/>
          <p:cNvSpPr>
            <a:spLocks noChangeAspect="1" noChangeArrowheads="1"/>
          </p:cNvSpPr>
          <p:nvPr/>
        </p:nvSpPr>
        <p:spPr bwMode="auto">
          <a:xfrm>
            <a:off x="5638800" y="1524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42" name="Oval 23"/>
          <p:cNvSpPr>
            <a:spLocks noChangeAspect="1" noChangeArrowheads="1"/>
          </p:cNvSpPr>
          <p:nvPr/>
        </p:nvSpPr>
        <p:spPr bwMode="auto">
          <a:xfrm>
            <a:off x="7239000" y="1600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4953000" y="18288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6477000" y="19812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6" name="Oval 23"/>
          <p:cNvSpPr>
            <a:spLocks noChangeAspect="1" noChangeArrowheads="1"/>
          </p:cNvSpPr>
          <p:nvPr/>
        </p:nvSpPr>
        <p:spPr bwMode="auto">
          <a:xfrm>
            <a:off x="4114800" y="3124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4" name="Oval 23"/>
          <p:cNvSpPr>
            <a:spLocks noChangeAspect="1" noChangeArrowheads="1"/>
          </p:cNvSpPr>
          <p:nvPr/>
        </p:nvSpPr>
        <p:spPr bwMode="auto">
          <a:xfrm>
            <a:off x="5638800" y="3276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55" name="Oval 23"/>
          <p:cNvSpPr>
            <a:spLocks noChangeAspect="1" noChangeArrowheads="1"/>
          </p:cNvSpPr>
          <p:nvPr/>
        </p:nvSpPr>
        <p:spPr bwMode="auto">
          <a:xfrm>
            <a:off x="7239000" y="3352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4953000" y="35814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6477000" y="37338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9" name="Oval 23"/>
          <p:cNvSpPr>
            <a:spLocks noChangeAspect="1" noChangeArrowheads="1"/>
          </p:cNvSpPr>
          <p:nvPr/>
        </p:nvSpPr>
        <p:spPr bwMode="auto">
          <a:xfrm>
            <a:off x="4114800" y="4953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67" name="Oval 23"/>
          <p:cNvSpPr>
            <a:spLocks noChangeAspect="1" noChangeArrowheads="1"/>
          </p:cNvSpPr>
          <p:nvPr/>
        </p:nvSpPr>
        <p:spPr bwMode="auto">
          <a:xfrm>
            <a:off x="5638800" y="5105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68" name="Oval 23"/>
          <p:cNvSpPr>
            <a:spLocks noChangeAspect="1" noChangeArrowheads="1"/>
          </p:cNvSpPr>
          <p:nvPr/>
        </p:nvSpPr>
        <p:spPr bwMode="auto">
          <a:xfrm>
            <a:off x="7239000" y="5181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4953000" y="54102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6477000" y="55626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  <p:sp>
        <p:nvSpPr>
          <p:cNvPr id="112" name="Rectangle 111"/>
          <p:cNvSpPr/>
          <p:nvPr/>
        </p:nvSpPr>
        <p:spPr>
          <a:xfrm>
            <a:off x="8447231" y="-2977"/>
            <a:ext cx="772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prstClr val="white"/>
                </a:solidFill>
                <a:latin typeface="Arial" charset="0"/>
              </a:rPr>
              <a:t>Bytes</a:t>
            </a:r>
            <a:endParaRPr lang="en-US" sz="2000" u="sng" dirty="0"/>
          </a:p>
        </p:txBody>
      </p:sp>
      <p:sp>
        <p:nvSpPr>
          <p:cNvPr id="113" name="Rectangle 112"/>
          <p:cNvSpPr/>
          <p:nvPr/>
        </p:nvSpPr>
        <p:spPr>
          <a:xfrm>
            <a:off x="8382000" y="652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420M</a:t>
            </a:r>
            <a:endParaRPr lang="en-US" sz="2000" baseline="30000" dirty="0"/>
          </a:p>
        </p:txBody>
      </p:sp>
      <p:pic>
        <p:nvPicPr>
          <p:cNvPr id="8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771" y="3833813"/>
            <a:ext cx="340764" cy="357187"/>
          </a:xfrm>
          <a:prstGeom prst="rect">
            <a:avLst/>
          </a:prstGeom>
          <a:noFill/>
        </p:spPr>
      </p:pic>
      <p:pic>
        <p:nvPicPr>
          <p:cNvPr id="8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1" y="3452813"/>
            <a:ext cx="340764" cy="357187"/>
          </a:xfrm>
          <a:prstGeom prst="rect">
            <a:avLst/>
          </a:prstGeom>
          <a:noFill/>
        </p:spPr>
      </p:pic>
      <p:pic>
        <p:nvPicPr>
          <p:cNvPr id="8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236" y="5410200"/>
            <a:ext cx="340764" cy="357187"/>
          </a:xfrm>
          <a:prstGeom prst="rect">
            <a:avLst/>
          </a:prstGeom>
          <a:noFill/>
        </p:spPr>
      </p:pic>
      <p:pic>
        <p:nvPicPr>
          <p:cNvPr id="8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7590" y="5298629"/>
            <a:ext cx="340764" cy="357187"/>
          </a:xfrm>
          <a:prstGeom prst="rect">
            <a:avLst/>
          </a:prstGeom>
          <a:noFill/>
        </p:spPr>
      </p:pic>
      <p:pic>
        <p:nvPicPr>
          <p:cNvPr id="8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40764" cy="357187"/>
          </a:xfrm>
          <a:prstGeom prst="rect">
            <a:avLst/>
          </a:prstGeom>
          <a:noFill/>
        </p:spPr>
      </p:pic>
      <p:pic>
        <p:nvPicPr>
          <p:cNvPr id="9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81200"/>
            <a:ext cx="340764" cy="357187"/>
          </a:xfrm>
          <a:prstGeom prst="rect">
            <a:avLst/>
          </a:prstGeom>
          <a:noFill/>
        </p:spPr>
      </p:pic>
      <p:pic>
        <p:nvPicPr>
          <p:cNvPr id="9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9836" y="1295400"/>
            <a:ext cx="340764" cy="357187"/>
          </a:xfrm>
          <a:prstGeom prst="rect">
            <a:avLst/>
          </a:prstGeom>
          <a:noFill/>
        </p:spPr>
      </p:pic>
      <p:pic>
        <p:nvPicPr>
          <p:cNvPr id="9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3836" y="1395413"/>
            <a:ext cx="340764" cy="357187"/>
          </a:xfrm>
          <a:prstGeom prst="rect">
            <a:avLst/>
          </a:prstGeom>
          <a:noFill/>
        </p:spPr>
      </p:pic>
      <p:sp>
        <p:nvSpPr>
          <p:cNvPr id="93" name="Rectangle 92"/>
          <p:cNvSpPr/>
          <p:nvPr/>
        </p:nvSpPr>
        <p:spPr>
          <a:xfrm>
            <a:off x="8382000" y="1033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180M</a:t>
            </a:r>
            <a:endParaRPr lang="en-US" sz="2000" baseline="30000" dirty="0"/>
          </a:p>
        </p:txBody>
      </p:sp>
      <p:sp>
        <p:nvSpPr>
          <p:cNvPr id="94" name="Rectangle 93"/>
          <p:cNvSpPr/>
          <p:nvPr/>
        </p:nvSpPr>
        <p:spPr>
          <a:xfrm>
            <a:off x="8458200" y="271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pic>
        <p:nvPicPr>
          <p:cNvPr id="9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1447800"/>
            <a:ext cx="340764" cy="357187"/>
          </a:xfrm>
          <a:prstGeom prst="rect">
            <a:avLst/>
          </a:prstGeom>
          <a:noFill/>
        </p:spPr>
      </p:pic>
      <p:pic>
        <p:nvPicPr>
          <p:cNvPr id="9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5636" y="2005013"/>
            <a:ext cx="340764" cy="357187"/>
          </a:xfrm>
          <a:prstGeom prst="rect">
            <a:avLst/>
          </a:prstGeom>
          <a:noFill/>
        </p:spPr>
      </p:pic>
      <p:pic>
        <p:nvPicPr>
          <p:cNvPr id="97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286000"/>
            <a:ext cx="340764" cy="357187"/>
          </a:xfrm>
          <a:prstGeom prst="rect">
            <a:avLst/>
          </a:prstGeom>
          <a:noFill/>
        </p:spPr>
      </p:pic>
      <p:pic>
        <p:nvPicPr>
          <p:cNvPr id="107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971800"/>
            <a:ext cx="340764" cy="357187"/>
          </a:xfrm>
          <a:prstGeom prst="rect">
            <a:avLst/>
          </a:prstGeom>
          <a:noFill/>
        </p:spPr>
      </p:pic>
      <p:pic>
        <p:nvPicPr>
          <p:cNvPr id="109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3071813"/>
            <a:ext cx="340764" cy="357187"/>
          </a:xfrm>
          <a:prstGeom prst="rect">
            <a:avLst/>
          </a:prstGeom>
          <a:noFill/>
        </p:spPr>
      </p:pic>
      <p:pic>
        <p:nvPicPr>
          <p:cNvPr id="11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5964" y="3124200"/>
            <a:ext cx="340764" cy="357187"/>
          </a:xfrm>
          <a:prstGeom prst="rect">
            <a:avLst/>
          </a:prstGeom>
          <a:noFill/>
        </p:spPr>
      </p:pic>
      <p:pic>
        <p:nvPicPr>
          <p:cNvPr id="11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681413"/>
            <a:ext cx="340764" cy="357187"/>
          </a:xfrm>
          <a:prstGeom prst="rect">
            <a:avLst/>
          </a:prstGeom>
          <a:noFill/>
        </p:spPr>
      </p:pic>
      <p:pic>
        <p:nvPicPr>
          <p:cNvPr id="11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2564" y="3962400"/>
            <a:ext cx="340764" cy="357187"/>
          </a:xfrm>
          <a:prstGeom prst="rect">
            <a:avLst/>
          </a:prstGeom>
          <a:noFill/>
        </p:spPr>
      </p:pic>
      <p:pic>
        <p:nvPicPr>
          <p:cNvPr id="117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072" y="4800600"/>
            <a:ext cx="340764" cy="357187"/>
          </a:xfrm>
          <a:prstGeom prst="rect">
            <a:avLst/>
          </a:prstGeom>
          <a:noFill/>
        </p:spPr>
      </p:pic>
      <p:pic>
        <p:nvPicPr>
          <p:cNvPr id="118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4072" y="4900613"/>
            <a:ext cx="340764" cy="357187"/>
          </a:xfrm>
          <a:prstGeom prst="rect">
            <a:avLst/>
          </a:prstGeom>
          <a:noFill/>
        </p:spPr>
      </p:pic>
      <p:pic>
        <p:nvPicPr>
          <p:cNvPr id="119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0236" y="4953000"/>
            <a:ext cx="340764" cy="357187"/>
          </a:xfrm>
          <a:prstGeom prst="rect">
            <a:avLst/>
          </a:prstGeom>
          <a:noFill/>
        </p:spPr>
      </p:pic>
      <p:pic>
        <p:nvPicPr>
          <p:cNvPr id="12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5872" y="5510213"/>
            <a:ext cx="340764" cy="357187"/>
          </a:xfrm>
          <a:prstGeom prst="rect">
            <a:avLst/>
          </a:prstGeom>
          <a:noFill/>
        </p:spPr>
      </p:pic>
      <p:pic>
        <p:nvPicPr>
          <p:cNvPr id="12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6836" y="5791200"/>
            <a:ext cx="340764" cy="357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4191000" y="609600"/>
            <a:ext cx="495300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Select Best Reference Type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3" name="Oval 23"/>
          <p:cNvSpPr>
            <a:spLocks noChangeAspect="1" noChangeArrowheads="1"/>
          </p:cNvSpPr>
          <p:nvPr/>
        </p:nvSpPr>
        <p:spPr bwMode="auto">
          <a:xfrm>
            <a:off x="4114800" y="1447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1" name="Oval 23"/>
          <p:cNvSpPr>
            <a:spLocks noChangeAspect="1" noChangeArrowheads="1"/>
          </p:cNvSpPr>
          <p:nvPr/>
        </p:nvSpPr>
        <p:spPr bwMode="auto">
          <a:xfrm>
            <a:off x="5638800" y="1524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42" name="Oval 23"/>
          <p:cNvSpPr>
            <a:spLocks noChangeAspect="1" noChangeArrowheads="1"/>
          </p:cNvSpPr>
          <p:nvPr/>
        </p:nvSpPr>
        <p:spPr bwMode="auto">
          <a:xfrm>
            <a:off x="7239000" y="1600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4953000" y="18288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6477000" y="19812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6" name="Oval 23"/>
          <p:cNvSpPr>
            <a:spLocks noChangeAspect="1" noChangeArrowheads="1"/>
          </p:cNvSpPr>
          <p:nvPr/>
        </p:nvSpPr>
        <p:spPr bwMode="auto">
          <a:xfrm>
            <a:off x="4114800" y="3124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4" name="Oval 23"/>
          <p:cNvSpPr>
            <a:spLocks noChangeAspect="1" noChangeArrowheads="1"/>
          </p:cNvSpPr>
          <p:nvPr/>
        </p:nvSpPr>
        <p:spPr bwMode="auto">
          <a:xfrm>
            <a:off x="5638800" y="3276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55" name="Oval 23"/>
          <p:cNvSpPr>
            <a:spLocks noChangeAspect="1" noChangeArrowheads="1"/>
          </p:cNvSpPr>
          <p:nvPr/>
        </p:nvSpPr>
        <p:spPr bwMode="auto">
          <a:xfrm>
            <a:off x="7239000" y="3352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4953000" y="35814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6477000" y="37338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9" name="Oval 23"/>
          <p:cNvSpPr>
            <a:spLocks noChangeAspect="1" noChangeArrowheads="1"/>
          </p:cNvSpPr>
          <p:nvPr/>
        </p:nvSpPr>
        <p:spPr bwMode="auto">
          <a:xfrm>
            <a:off x="4114800" y="4953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67" name="Oval 23"/>
          <p:cNvSpPr>
            <a:spLocks noChangeAspect="1" noChangeArrowheads="1"/>
          </p:cNvSpPr>
          <p:nvPr/>
        </p:nvSpPr>
        <p:spPr bwMode="auto">
          <a:xfrm>
            <a:off x="5638800" y="5105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68" name="Oval 23"/>
          <p:cNvSpPr>
            <a:spLocks noChangeAspect="1" noChangeArrowheads="1"/>
          </p:cNvSpPr>
          <p:nvPr/>
        </p:nvSpPr>
        <p:spPr bwMode="auto">
          <a:xfrm>
            <a:off x="7239000" y="5181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4953000" y="54102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6477000" y="55626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  <p:sp>
        <p:nvSpPr>
          <p:cNvPr id="112" name="Rectangle 111"/>
          <p:cNvSpPr/>
          <p:nvPr/>
        </p:nvSpPr>
        <p:spPr>
          <a:xfrm>
            <a:off x="8447231" y="-2977"/>
            <a:ext cx="772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prstClr val="white"/>
                </a:solidFill>
                <a:latin typeface="Arial" charset="0"/>
              </a:rPr>
              <a:t>Bytes</a:t>
            </a:r>
            <a:endParaRPr lang="en-US" sz="2000" u="sng" dirty="0"/>
          </a:p>
        </p:txBody>
      </p:sp>
      <p:sp>
        <p:nvSpPr>
          <p:cNvPr id="113" name="Rectangle 112"/>
          <p:cNvSpPr/>
          <p:nvPr/>
        </p:nvSpPr>
        <p:spPr>
          <a:xfrm>
            <a:off x="8382000" y="652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420M</a:t>
            </a:r>
            <a:endParaRPr lang="en-US" sz="2000" baseline="30000" dirty="0"/>
          </a:p>
        </p:txBody>
      </p:sp>
      <p:sp>
        <p:nvSpPr>
          <p:cNvPr id="93" name="Rectangle 92"/>
          <p:cNvSpPr/>
          <p:nvPr/>
        </p:nvSpPr>
        <p:spPr>
          <a:xfrm>
            <a:off x="8382000" y="1033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180M</a:t>
            </a:r>
            <a:endParaRPr lang="en-US" sz="2000" baseline="30000" dirty="0"/>
          </a:p>
        </p:txBody>
      </p:sp>
      <p:sp>
        <p:nvSpPr>
          <p:cNvPr id="94" name="Rectangle 93"/>
          <p:cNvSpPr/>
          <p:nvPr/>
        </p:nvSpPr>
        <p:spPr>
          <a:xfrm>
            <a:off x="8458200" y="271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4191000" y="609600"/>
            <a:ext cx="495300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Prune Selected Reference Type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3" name="Oval 23"/>
          <p:cNvSpPr>
            <a:spLocks noChangeAspect="1" noChangeArrowheads="1"/>
          </p:cNvSpPr>
          <p:nvPr/>
        </p:nvSpPr>
        <p:spPr bwMode="auto">
          <a:xfrm>
            <a:off x="4114800" y="1447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1" name="Oval 23"/>
          <p:cNvSpPr>
            <a:spLocks noChangeAspect="1" noChangeArrowheads="1"/>
          </p:cNvSpPr>
          <p:nvPr/>
        </p:nvSpPr>
        <p:spPr bwMode="auto">
          <a:xfrm>
            <a:off x="5638800" y="1524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42" name="Oval 23"/>
          <p:cNvSpPr>
            <a:spLocks noChangeAspect="1" noChangeArrowheads="1"/>
          </p:cNvSpPr>
          <p:nvPr/>
        </p:nvSpPr>
        <p:spPr bwMode="auto">
          <a:xfrm>
            <a:off x="7239000" y="1600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4953000" y="18288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6477000" y="19812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6" name="Oval 23"/>
          <p:cNvSpPr>
            <a:spLocks noChangeAspect="1" noChangeArrowheads="1"/>
          </p:cNvSpPr>
          <p:nvPr/>
        </p:nvSpPr>
        <p:spPr bwMode="auto">
          <a:xfrm>
            <a:off x="4114800" y="3124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4" name="Oval 23"/>
          <p:cNvSpPr>
            <a:spLocks noChangeAspect="1" noChangeArrowheads="1"/>
          </p:cNvSpPr>
          <p:nvPr/>
        </p:nvSpPr>
        <p:spPr bwMode="auto">
          <a:xfrm>
            <a:off x="5638800" y="3276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55" name="Oval 23"/>
          <p:cNvSpPr>
            <a:spLocks noChangeAspect="1" noChangeArrowheads="1"/>
          </p:cNvSpPr>
          <p:nvPr/>
        </p:nvSpPr>
        <p:spPr bwMode="auto">
          <a:xfrm>
            <a:off x="7239000" y="3352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4953000" y="35814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6477000" y="37338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9" name="Oval 23"/>
          <p:cNvSpPr>
            <a:spLocks noChangeAspect="1" noChangeArrowheads="1"/>
          </p:cNvSpPr>
          <p:nvPr/>
        </p:nvSpPr>
        <p:spPr bwMode="auto">
          <a:xfrm>
            <a:off x="4114800" y="4953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Parser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Info</a:t>
            </a:r>
            <a:endParaRPr lang="en-US" sz="1400" dirty="0">
              <a:latin typeface="Arial" charset="0"/>
            </a:endParaRPr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67" name="Oval 23"/>
          <p:cNvSpPr>
            <a:spLocks noChangeAspect="1" noChangeArrowheads="1"/>
          </p:cNvSpPr>
          <p:nvPr/>
        </p:nvSpPr>
        <p:spPr bwMode="auto">
          <a:xfrm>
            <a:off x="5638800" y="5105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byte[][]</a:t>
            </a:r>
          </a:p>
        </p:txBody>
      </p:sp>
      <p:sp>
        <p:nvSpPr>
          <p:cNvPr id="68" name="Oval 23"/>
          <p:cNvSpPr>
            <a:spLocks noChangeAspect="1" noChangeArrowheads="1"/>
          </p:cNvSpPr>
          <p:nvPr/>
        </p:nvSpPr>
        <p:spPr bwMode="auto">
          <a:xfrm>
            <a:off x="7239000" y="5181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byte[]</a:t>
            </a: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4953000" y="5410200"/>
            <a:ext cx="6858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6477000" y="5562600"/>
            <a:ext cx="762000" cy="45719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  <p:sp>
        <p:nvSpPr>
          <p:cNvPr id="112" name="Rectangle 111"/>
          <p:cNvSpPr/>
          <p:nvPr/>
        </p:nvSpPr>
        <p:spPr>
          <a:xfrm>
            <a:off x="8447231" y="-2977"/>
            <a:ext cx="772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prstClr val="white"/>
                </a:solidFill>
                <a:latin typeface="Arial" charset="0"/>
              </a:rPr>
              <a:t>Bytes</a:t>
            </a:r>
            <a:endParaRPr lang="en-US" sz="2000" u="sng" dirty="0"/>
          </a:p>
        </p:txBody>
      </p:sp>
      <p:sp>
        <p:nvSpPr>
          <p:cNvPr id="113" name="Rectangle 112"/>
          <p:cNvSpPr/>
          <p:nvPr/>
        </p:nvSpPr>
        <p:spPr>
          <a:xfrm>
            <a:off x="8382000" y="652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420M</a:t>
            </a:r>
            <a:endParaRPr lang="en-US" sz="2000" baseline="30000" dirty="0"/>
          </a:p>
        </p:txBody>
      </p:sp>
      <p:pic>
        <p:nvPicPr>
          <p:cNvPr id="8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771" y="3833813"/>
            <a:ext cx="340764" cy="357187"/>
          </a:xfrm>
          <a:prstGeom prst="rect">
            <a:avLst/>
          </a:prstGeom>
          <a:noFill/>
        </p:spPr>
      </p:pic>
      <p:pic>
        <p:nvPicPr>
          <p:cNvPr id="8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1" y="3452813"/>
            <a:ext cx="340764" cy="357187"/>
          </a:xfrm>
          <a:prstGeom prst="rect">
            <a:avLst/>
          </a:prstGeom>
          <a:noFill/>
        </p:spPr>
      </p:pic>
      <p:pic>
        <p:nvPicPr>
          <p:cNvPr id="8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236" y="5410200"/>
            <a:ext cx="340764" cy="357187"/>
          </a:xfrm>
          <a:prstGeom prst="rect">
            <a:avLst/>
          </a:prstGeom>
          <a:noFill/>
        </p:spPr>
      </p:pic>
      <p:pic>
        <p:nvPicPr>
          <p:cNvPr id="8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7590" y="5298629"/>
            <a:ext cx="340764" cy="357187"/>
          </a:xfrm>
          <a:prstGeom prst="rect">
            <a:avLst/>
          </a:prstGeom>
          <a:noFill/>
        </p:spPr>
      </p:pic>
      <p:pic>
        <p:nvPicPr>
          <p:cNvPr id="8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40764" cy="357187"/>
          </a:xfrm>
          <a:prstGeom prst="rect">
            <a:avLst/>
          </a:prstGeom>
          <a:noFill/>
        </p:spPr>
      </p:pic>
      <p:pic>
        <p:nvPicPr>
          <p:cNvPr id="9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81200"/>
            <a:ext cx="340764" cy="357187"/>
          </a:xfrm>
          <a:prstGeom prst="rect">
            <a:avLst/>
          </a:prstGeom>
          <a:noFill/>
        </p:spPr>
      </p:pic>
      <p:sp>
        <p:nvSpPr>
          <p:cNvPr id="93" name="Rectangle 92"/>
          <p:cNvSpPr/>
          <p:nvPr/>
        </p:nvSpPr>
        <p:spPr>
          <a:xfrm>
            <a:off x="8382000" y="1033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180M</a:t>
            </a:r>
            <a:endParaRPr lang="en-US" sz="2000" baseline="30000" dirty="0"/>
          </a:p>
        </p:txBody>
      </p:sp>
      <p:sp>
        <p:nvSpPr>
          <p:cNvPr id="94" name="Rectangle 93"/>
          <p:cNvSpPr/>
          <p:nvPr/>
        </p:nvSpPr>
        <p:spPr>
          <a:xfrm>
            <a:off x="8458200" y="271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pic>
        <p:nvPicPr>
          <p:cNvPr id="9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5636" y="2005013"/>
            <a:ext cx="340764" cy="357187"/>
          </a:xfrm>
          <a:prstGeom prst="rect">
            <a:avLst/>
          </a:prstGeom>
          <a:noFill/>
        </p:spPr>
      </p:pic>
      <p:pic>
        <p:nvPicPr>
          <p:cNvPr id="97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286000"/>
            <a:ext cx="340764" cy="357187"/>
          </a:xfrm>
          <a:prstGeom prst="rect">
            <a:avLst/>
          </a:prstGeom>
          <a:noFill/>
        </p:spPr>
      </p:pic>
      <p:pic>
        <p:nvPicPr>
          <p:cNvPr id="11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681413"/>
            <a:ext cx="340764" cy="357187"/>
          </a:xfrm>
          <a:prstGeom prst="rect">
            <a:avLst/>
          </a:prstGeom>
          <a:noFill/>
        </p:spPr>
      </p:pic>
      <p:pic>
        <p:nvPicPr>
          <p:cNvPr id="11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2564" y="3962400"/>
            <a:ext cx="340764" cy="357187"/>
          </a:xfrm>
          <a:prstGeom prst="rect">
            <a:avLst/>
          </a:prstGeom>
          <a:noFill/>
        </p:spPr>
      </p:pic>
      <p:pic>
        <p:nvPicPr>
          <p:cNvPr id="12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5872" y="5510213"/>
            <a:ext cx="340764" cy="357187"/>
          </a:xfrm>
          <a:prstGeom prst="rect">
            <a:avLst/>
          </a:prstGeom>
          <a:noFill/>
        </p:spPr>
      </p:pic>
      <p:pic>
        <p:nvPicPr>
          <p:cNvPr id="12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6836" y="5791200"/>
            <a:ext cx="340764" cy="357187"/>
          </a:xfrm>
          <a:prstGeom prst="rect">
            <a:avLst/>
          </a:prstGeom>
          <a:noFill/>
        </p:spPr>
      </p:pic>
      <p:sp>
        <p:nvSpPr>
          <p:cNvPr id="99" name="Multiply 98"/>
          <p:cNvSpPr/>
          <p:nvPr/>
        </p:nvSpPr>
        <p:spPr>
          <a:xfrm>
            <a:off x="3276600" y="1905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3276600" y="35052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3276600" y="5334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he image “http://www.princetonpave.org/images/prospect11/SmallPGC2004Closeup.JPG” cannot be displayed, because it contains errors."/>
          <p:cNvPicPr>
            <a:picLocks noChangeAspect="1" noChangeArrowheads="1"/>
          </p:cNvPicPr>
          <p:nvPr/>
        </p:nvPicPr>
        <p:blipFill>
          <a:blip r:embed="rId2"/>
          <a:srcRect t="7750" r="19188" b="19333"/>
          <a:stretch>
            <a:fillRect/>
          </a:stretch>
        </p:blipFill>
        <p:spPr bwMode="auto">
          <a:xfrm>
            <a:off x="5428138" y="0"/>
            <a:ext cx="3715861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0AD00">
                    <a:satMod val="150000"/>
                  </a:srgbClr>
                </a:solidFill>
              </a:rPr>
              <a:t>Deployed Software Fails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648866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http://www.codeproject.com/KB/showcase/IfOnlyWedUsedANTSProfiler.aspx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Driverless truck</a:t>
            </a:r>
          </a:p>
          <a:p>
            <a:pPr lvl="1"/>
            <a:r>
              <a:rPr lang="en-US" dirty="0" smtClean="0"/>
              <a:t>10,000 lines of C#</a:t>
            </a:r>
          </a:p>
          <a:p>
            <a:r>
              <a:rPr lang="en-US" dirty="0" smtClean="0"/>
              <a:t>Leak: past obstacles remained reachable</a:t>
            </a:r>
          </a:p>
          <a:p>
            <a:r>
              <a:rPr lang="en-US" dirty="0" smtClean="0"/>
              <a:t>No immediate symptoms</a:t>
            </a:r>
          </a:p>
          <a:p>
            <a:pPr>
              <a:buNone/>
            </a:pPr>
            <a:r>
              <a:rPr lang="en-US" sz="2000" dirty="0" smtClean="0"/>
              <a:t>	“This problem was pernicious because it only showed up after 40 minutes to an hour of driving around and collecting obstacles.”</a:t>
            </a:r>
          </a:p>
          <a:p>
            <a:pPr lvl="0">
              <a:buClr>
                <a:srgbClr val="F0AD00"/>
              </a:buClr>
            </a:pPr>
            <a:r>
              <a:rPr lang="en-US" dirty="0" smtClean="0">
                <a:solidFill>
                  <a:prstClr val="black"/>
                </a:solidFill>
              </a:rPr>
              <a:t>Quick “fix”:  restart after 40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4191000" y="609600"/>
            <a:ext cx="4953000" cy="457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Prune Selected Reference Type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  <p:sp>
        <p:nvSpPr>
          <p:cNvPr id="112" name="Rectangle 111"/>
          <p:cNvSpPr/>
          <p:nvPr/>
        </p:nvSpPr>
        <p:spPr>
          <a:xfrm>
            <a:off x="8447231" y="-2977"/>
            <a:ext cx="772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prstClr val="white"/>
                </a:solidFill>
                <a:latin typeface="Arial" charset="0"/>
              </a:rPr>
              <a:t>Bytes</a:t>
            </a:r>
            <a:endParaRPr lang="en-US" sz="2000" u="sng" dirty="0"/>
          </a:p>
        </p:txBody>
      </p:sp>
      <p:sp>
        <p:nvSpPr>
          <p:cNvPr id="113" name="Rectangle 112"/>
          <p:cNvSpPr/>
          <p:nvPr/>
        </p:nvSpPr>
        <p:spPr>
          <a:xfrm>
            <a:off x="8382000" y="652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420M</a:t>
            </a:r>
            <a:endParaRPr lang="en-US" sz="2000" baseline="30000" dirty="0"/>
          </a:p>
        </p:txBody>
      </p:sp>
      <p:pic>
        <p:nvPicPr>
          <p:cNvPr id="8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771" y="3833813"/>
            <a:ext cx="340764" cy="357187"/>
          </a:xfrm>
          <a:prstGeom prst="rect">
            <a:avLst/>
          </a:prstGeom>
          <a:noFill/>
        </p:spPr>
      </p:pic>
      <p:pic>
        <p:nvPicPr>
          <p:cNvPr id="8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1" y="3452813"/>
            <a:ext cx="340764" cy="357187"/>
          </a:xfrm>
          <a:prstGeom prst="rect">
            <a:avLst/>
          </a:prstGeom>
          <a:noFill/>
        </p:spPr>
      </p:pic>
      <p:pic>
        <p:nvPicPr>
          <p:cNvPr id="8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236" y="5410200"/>
            <a:ext cx="340764" cy="357187"/>
          </a:xfrm>
          <a:prstGeom prst="rect">
            <a:avLst/>
          </a:prstGeom>
          <a:noFill/>
        </p:spPr>
      </p:pic>
      <p:pic>
        <p:nvPicPr>
          <p:cNvPr id="8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7590" y="5298629"/>
            <a:ext cx="340764" cy="357187"/>
          </a:xfrm>
          <a:prstGeom prst="rect">
            <a:avLst/>
          </a:prstGeom>
          <a:noFill/>
        </p:spPr>
      </p:pic>
      <p:pic>
        <p:nvPicPr>
          <p:cNvPr id="8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40764" cy="357187"/>
          </a:xfrm>
          <a:prstGeom prst="rect">
            <a:avLst/>
          </a:prstGeom>
          <a:noFill/>
        </p:spPr>
      </p:pic>
      <p:pic>
        <p:nvPicPr>
          <p:cNvPr id="9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81200"/>
            <a:ext cx="340764" cy="357187"/>
          </a:xfrm>
          <a:prstGeom prst="rect">
            <a:avLst/>
          </a:prstGeom>
          <a:noFill/>
        </p:spPr>
      </p:pic>
      <p:sp>
        <p:nvSpPr>
          <p:cNvPr id="93" name="Rectangle 92"/>
          <p:cNvSpPr/>
          <p:nvPr/>
        </p:nvSpPr>
        <p:spPr>
          <a:xfrm>
            <a:off x="8382000" y="1033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180M</a:t>
            </a:r>
            <a:endParaRPr lang="en-US" sz="2000" baseline="30000" dirty="0"/>
          </a:p>
        </p:txBody>
      </p:sp>
      <p:sp>
        <p:nvSpPr>
          <p:cNvPr id="94" name="Rectangle 93"/>
          <p:cNvSpPr/>
          <p:nvPr/>
        </p:nvSpPr>
        <p:spPr>
          <a:xfrm>
            <a:off x="8458200" y="271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pic>
        <p:nvPicPr>
          <p:cNvPr id="9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5636" y="2005013"/>
            <a:ext cx="340764" cy="357187"/>
          </a:xfrm>
          <a:prstGeom prst="rect">
            <a:avLst/>
          </a:prstGeom>
          <a:noFill/>
        </p:spPr>
      </p:pic>
      <p:pic>
        <p:nvPicPr>
          <p:cNvPr id="97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286000"/>
            <a:ext cx="340764" cy="357187"/>
          </a:xfrm>
          <a:prstGeom prst="rect">
            <a:avLst/>
          </a:prstGeom>
          <a:noFill/>
        </p:spPr>
      </p:pic>
      <p:pic>
        <p:nvPicPr>
          <p:cNvPr id="11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681413"/>
            <a:ext cx="340764" cy="357187"/>
          </a:xfrm>
          <a:prstGeom prst="rect">
            <a:avLst/>
          </a:prstGeom>
          <a:noFill/>
        </p:spPr>
      </p:pic>
      <p:pic>
        <p:nvPicPr>
          <p:cNvPr id="11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2564" y="3962400"/>
            <a:ext cx="340764" cy="357187"/>
          </a:xfrm>
          <a:prstGeom prst="rect">
            <a:avLst/>
          </a:prstGeom>
          <a:noFill/>
        </p:spPr>
      </p:pic>
      <p:pic>
        <p:nvPicPr>
          <p:cNvPr id="12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5872" y="5510213"/>
            <a:ext cx="340764" cy="357187"/>
          </a:xfrm>
          <a:prstGeom prst="rect">
            <a:avLst/>
          </a:prstGeom>
          <a:noFill/>
        </p:spPr>
      </p:pic>
      <p:pic>
        <p:nvPicPr>
          <p:cNvPr id="12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6836" y="5791200"/>
            <a:ext cx="340764" cy="357187"/>
          </a:xfrm>
          <a:prstGeom prst="rect">
            <a:avLst/>
          </a:prstGeom>
          <a:noFill/>
        </p:spPr>
      </p:pic>
      <p:sp>
        <p:nvSpPr>
          <p:cNvPr id="99" name="Multiply 98"/>
          <p:cNvSpPr/>
          <p:nvPr/>
        </p:nvSpPr>
        <p:spPr>
          <a:xfrm>
            <a:off x="3276600" y="1905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3276600" y="35052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3276600" y="5334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Leak Partially Eliminated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  <p:sp>
        <p:nvSpPr>
          <p:cNvPr id="112" name="Rectangle 111"/>
          <p:cNvSpPr/>
          <p:nvPr/>
        </p:nvSpPr>
        <p:spPr>
          <a:xfrm>
            <a:off x="8447231" y="-2977"/>
            <a:ext cx="772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prstClr val="white"/>
                </a:solidFill>
                <a:latin typeface="Arial" charset="0"/>
              </a:rPr>
              <a:t>Bytes</a:t>
            </a:r>
            <a:endParaRPr lang="en-US" sz="2000" u="sng" dirty="0"/>
          </a:p>
        </p:txBody>
      </p:sp>
      <p:sp>
        <p:nvSpPr>
          <p:cNvPr id="113" name="Rectangle 112"/>
          <p:cNvSpPr/>
          <p:nvPr/>
        </p:nvSpPr>
        <p:spPr>
          <a:xfrm>
            <a:off x="8382000" y="652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sp>
        <p:nvSpPr>
          <p:cNvPr id="93" name="Rectangle 92"/>
          <p:cNvSpPr/>
          <p:nvPr/>
        </p:nvSpPr>
        <p:spPr>
          <a:xfrm>
            <a:off x="8382000" y="1033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sp>
        <p:nvSpPr>
          <p:cNvPr id="94" name="Rectangle 93"/>
          <p:cNvSpPr/>
          <p:nvPr/>
        </p:nvSpPr>
        <p:spPr>
          <a:xfrm>
            <a:off x="8458200" y="271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sp>
        <p:nvSpPr>
          <p:cNvPr id="99" name="Multiply 98"/>
          <p:cNvSpPr/>
          <p:nvPr/>
        </p:nvSpPr>
        <p:spPr>
          <a:xfrm>
            <a:off x="3276600" y="1905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3276600" y="35052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3276600" y="5334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Transitive Closure: Phase One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  <p:sp>
        <p:nvSpPr>
          <p:cNvPr id="112" name="Rectangle 111"/>
          <p:cNvSpPr/>
          <p:nvPr/>
        </p:nvSpPr>
        <p:spPr>
          <a:xfrm>
            <a:off x="8447231" y="-2977"/>
            <a:ext cx="772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prstClr val="white"/>
                </a:solidFill>
                <a:latin typeface="Arial" charset="0"/>
              </a:rPr>
              <a:t>Bytes</a:t>
            </a:r>
            <a:endParaRPr lang="en-US" sz="2000" u="sng" dirty="0"/>
          </a:p>
        </p:txBody>
      </p:sp>
      <p:sp>
        <p:nvSpPr>
          <p:cNvPr id="113" name="Rectangle 112"/>
          <p:cNvSpPr/>
          <p:nvPr/>
        </p:nvSpPr>
        <p:spPr>
          <a:xfrm>
            <a:off x="8382000" y="652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pic>
        <p:nvPicPr>
          <p:cNvPr id="8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771" y="3833813"/>
            <a:ext cx="340764" cy="357187"/>
          </a:xfrm>
          <a:prstGeom prst="rect">
            <a:avLst/>
          </a:prstGeom>
          <a:noFill/>
        </p:spPr>
      </p:pic>
      <p:pic>
        <p:nvPicPr>
          <p:cNvPr id="8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1" y="3452813"/>
            <a:ext cx="340764" cy="357187"/>
          </a:xfrm>
          <a:prstGeom prst="rect">
            <a:avLst/>
          </a:prstGeom>
          <a:noFill/>
        </p:spPr>
      </p:pic>
      <p:pic>
        <p:nvPicPr>
          <p:cNvPr id="8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236" y="5410200"/>
            <a:ext cx="340764" cy="357187"/>
          </a:xfrm>
          <a:prstGeom prst="rect">
            <a:avLst/>
          </a:prstGeom>
          <a:noFill/>
        </p:spPr>
      </p:pic>
      <p:pic>
        <p:nvPicPr>
          <p:cNvPr id="8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7590" y="5298629"/>
            <a:ext cx="340764" cy="357187"/>
          </a:xfrm>
          <a:prstGeom prst="rect">
            <a:avLst/>
          </a:prstGeom>
          <a:noFill/>
        </p:spPr>
      </p:pic>
      <p:pic>
        <p:nvPicPr>
          <p:cNvPr id="8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40764" cy="357187"/>
          </a:xfrm>
          <a:prstGeom prst="rect">
            <a:avLst/>
          </a:prstGeom>
          <a:noFill/>
        </p:spPr>
      </p:pic>
      <p:pic>
        <p:nvPicPr>
          <p:cNvPr id="9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81200"/>
            <a:ext cx="340764" cy="357187"/>
          </a:xfrm>
          <a:prstGeom prst="rect">
            <a:avLst/>
          </a:prstGeom>
          <a:noFill/>
        </p:spPr>
      </p:pic>
      <p:sp>
        <p:nvSpPr>
          <p:cNvPr id="93" name="Rectangle 92"/>
          <p:cNvSpPr/>
          <p:nvPr/>
        </p:nvSpPr>
        <p:spPr>
          <a:xfrm>
            <a:off x="8382000" y="1033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sp>
        <p:nvSpPr>
          <p:cNvPr id="94" name="Rectangle 93"/>
          <p:cNvSpPr/>
          <p:nvPr/>
        </p:nvSpPr>
        <p:spPr>
          <a:xfrm>
            <a:off x="8458200" y="271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sp>
        <p:nvSpPr>
          <p:cNvPr id="99" name="Multiply 98"/>
          <p:cNvSpPr/>
          <p:nvPr/>
        </p:nvSpPr>
        <p:spPr>
          <a:xfrm>
            <a:off x="3276600" y="1905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3276600" y="35052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3276600" y="5334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152239">
            <a:off x="3435989" y="2232457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 rot="345117">
            <a:off x="3457760" y="3937015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 rot="345117">
            <a:off x="3450379" y="5782831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enqueued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Transitive Closure: Phase Two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  <p:sp>
        <p:nvSpPr>
          <p:cNvPr id="112" name="Rectangle 111"/>
          <p:cNvSpPr/>
          <p:nvPr/>
        </p:nvSpPr>
        <p:spPr>
          <a:xfrm>
            <a:off x="8447231" y="-2977"/>
            <a:ext cx="772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prstClr val="white"/>
                </a:solidFill>
                <a:latin typeface="Arial" charset="0"/>
              </a:rPr>
              <a:t>Bytes</a:t>
            </a:r>
            <a:endParaRPr lang="en-US" sz="2000" u="sng" dirty="0"/>
          </a:p>
        </p:txBody>
      </p:sp>
      <p:sp>
        <p:nvSpPr>
          <p:cNvPr id="113" name="Rectangle 112"/>
          <p:cNvSpPr/>
          <p:nvPr/>
        </p:nvSpPr>
        <p:spPr>
          <a:xfrm>
            <a:off x="8382000" y="652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50M</a:t>
            </a:r>
            <a:endParaRPr lang="en-US" sz="2000" baseline="30000" dirty="0"/>
          </a:p>
        </p:txBody>
      </p:sp>
      <p:pic>
        <p:nvPicPr>
          <p:cNvPr id="8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771" y="3833813"/>
            <a:ext cx="340764" cy="357187"/>
          </a:xfrm>
          <a:prstGeom prst="rect">
            <a:avLst/>
          </a:prstGeom>
          <a:noFill/>
        </p:spPr>
      </p:pic>
      <p:pic>
        <p:nvPicPr>
          <p:cNvPr id="8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1" y="3452813"/>
            <a:ext cx="340764" cy="357187"/>
          </a:xfrm>
          <a:prstGeom prst="rect">
            <a:avLst/>
          </a:prstGeom>
          <a:noFill/>
        </p:spPr>
      </p:pic>
      <p:pic>
        <p:nvPicPr>
          <p:cNvPr id="8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236" y="5410200"/>
            <a:ext cx="340764" cy="357187"/>
          </a:xfrm>
          <a:prstGeom prst="rect">
            <a:avLst/>
          </a:prstGeom>
          <a:noFill/>
        </p:spPr>
      </p:pic>
      <p:pic>
        <p:nvPicPr>
          <p:cNvPr id="8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7590" y="5298629"/>
            <a:ext cx="340764" cy="357187"/>
          </a:xfrm>
          <a:prstGeom prst="rect">
            <a:avLst/>
          </a:prstGeom>
          <a:noFill/>
        </p:spPr>
      </p:pic>
      <p:pic>
        <p:nvPicPr>
          <p:cNvPr id="8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40764" cy="357187"/>
          </a:xfrm>
          <a:prstGeom prst="rect">
            <a:avLst/>
          </a:prstGeom>
          <a:noFill/>
        </p:spPr>
      </p:pic>
      <p:pic>
        <p:nvPicPr>
          <p:cNvPr id="9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81200"/>
            <a:ext cx="340764" cy="357187"/>
          </a:xfrm>
          <a:prstGeom prst="rect">
            <a:avLst/>
          </a:prstGeom>
          <a:noFill/>
        </p:spPr>
      </p:pic>
      <p:sp>
        <p:nvSpPr>
          <p:cNvPr id="93" name="Rectangle 92"/>
          <p:cNvSpPr/>
          <p:nvPr/>
        </p:nvSpPr>
        <p:spPr>
          <a:xfrm>
            <a:off x="8382000" y="1033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220M</a:t>
            </a:r>
            <a:endParaRPr lang="en-US" sz="2000" baseline="30000" dirty="0"/>
          </a:p>
        </p:txBody>
      </p:sp>
      <p:sp>
        <p:nvSpPr>
          <p:cNvPr id="94" name="Rectangle 93"/>
          <p:cNvSpPr/>
          <p:nvPr/>
        </p:nvSpPr>
        <p:spPr>
          <a:xfrm>
            <a:off x="8458200" y="271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pic>
        <p:nvPicPr>
          <p:cNvPr id="9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5636" y="2005013"/>
            <a:ext cx="340764" cy="357187"/>
          </a:xfrm>
          <a:prstGeom prst="rect">
            <a:avLst/>
          </a:prstGeom>
          <a:noFill/>
        </p:spPr>
      </p:pic>
      <p:pic>
        <p:nvPicPr>
          <p:cNvPr id="97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286000"/>
            <a:ext cx="340764" cy="357187"/>
          </a:xfrm>
          <a:prstGeom prst="rect">
            <a:avLst/>
          </a:prstGeom>
          <a:noFill/>
        </p:spPr>
      </p:pic>
      <p:pic>
        <p:nvPicPr>
          <p:cNvPr id="11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681413"/>
            <a:ext cx="340764" cy="357187"/>
          </a:xfrm>
          <a:prstGeom prst="rect">
            <a:avLst/>
          </a:prstGeom>
          <a:noFill/>
        </p:spPr>
      </p:pic>
      <p:pic>
        <p:nvPicPr>
          <p:cNvPr id="11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2564" y="3962400"/>
            <a:ext cx="340764" cy="357187"/>
          </a:xfrm>
          <a:prstGeom prst="rect">
            <a:avLst/>
          </a:prstGeom>
          <a:noFill/>
        </p:spPr>
      </p:pic>
      <p:pic>
        <p:nvPicPr>
          <p:cNvPr id="12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5872" y="5510213"/>
            <a:ext cx="340764" cy="357187"/>
          </a:xfrm>
          <a:prstGeom prst="rect">
            <a:avLst/>
          </a:prstGeom>
          <a:noFill/>
        </p:spPr>
      </p:pic>
      <p:pic>
        <p:nvPicPr>
          <p:cNvPr id="12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6836" y="5791200"/>
            <a:ext cx="340764" cy="357187"/>
          </a:xfrm>
          <a:prstGeom prst="rect">
            <a:avLst/>
          </a:prstGeom>
          <a:noFill/>
        </p:spPr>
      </p:pic>
      <p:sp>
        <p:nvSpPr>
          <p:cNvPr id="99" name="Multiply 98"/>
          <p:cNvSpPr/>
          <p:nvPr/>
        </p:nvSpPr>
        <p:spPr>
          <a:xfrm>
            <a:off x="3276600" y="1905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3276600" y="35052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3276600" y="5334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4191000" y="1033272"/>
            <a:ext cx="4953000" cy="381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Select Best Reference Type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  <p:sp>
        <p:nvSpPr>
          <p:cNvPr id="112" name="Rectangle 111"/>
          <p:cNvSpPr/>
          <p:nvPr/>
        </p:nvSpPr>
        <p:spPr>
          <a:xfrm>
            <a:off x="8447231" y="-2977"/>
            <a:ext cx="772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prstClr val="white"/>
                </a:solidFill>
                <a:latin typeface="Arial" charset="0"/>
              </a:rPr>
              <a:t>Bytes</a:t>
            </a:r>
            <a:endParaRPr lang="en-US" sz="2000" u="sng" dirty="0"/>
          </a:p>
        </p:txBody>
      </p:sp>
      <p:sp>
        <p:nvSpPr>
          <p:cNvPr id="113" name="Rectangle 112"/>
          <p:cNvSpPr/>
          <p:nvPr/>
        </p:nvSpPr>
        <p:spPr>
          <a:xfrm>
            <a:off x="8382000" y="652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50M</a:t>
            </a:r>
            <a:endParaRPr lang="en-US" sz="2000" baseline="30000" dirty="0"/>
          </a:p>
        </p:txBody>
      </p:sp>
      <p:sp>
        <p:nvSpPr>
          <p:cNvPr id="93" name="Rectangle 92"/>
          <p:cNvSpPr/>
          <p:nvPr/>
        </p:nvSpPr>
        <p:spPr>
          <a:xfrm>
            <a:off x="8382000" y="1033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220M</a:t>
            </a:r>
            <a:endParaRPr lang="en-US" sz="2000" baseline="30000" dirty="0"/>
          </a:p>
        </p:txBody>
      </p:sp>
      <p:sp>
        <p:nvSpPr>
          <p:cNvPr id="94" name="Rectangle 93"/>
          <p:cNvSpPr/>
          <p:nvPr/>
        </p:nvSpPr>
        <p:spPr>
          <a:xfrm>
            <a:off x="8458200" y="271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sp>
        <p:nvSpPr>
          <p:cNvPr id="99" name="Multiply 98"/>
          <p:cNvSpPr/>
          <p:nvPr/>
        </p:nvSpPr>
        <p:spPr>
          <a:xfrm>
            <a:off x="3276600" y="1905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3276600" y="35052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3276600" y="5334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4191000" y="1033272"/>
            <a:ext cx="4953000" cy="381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Prune Selected Reference Type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 rot="5400000">
            <a:off x="5428153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5638800" y="26670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14" name="Oval 23"/>
          <p:cNvSpPr>
            <a:spLocks noChangeAspect="1" noChangeArrowheads="1"/>
          </p:cNvSpPr>
          <p:nvPr/>
        </p:nvSpPr>
        <p:spPr bwMode="auto">
          <a:xfrm>
            <a:off x="4800600" y="2133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0" name="Oval 23"/>
          <p:cNvSpPr>
            <a:spLocks noChangeAspect="1" noChangeArrowheads="1"/>
          </p:cNvSpPr>
          <p:nvPr/>
        </p:nvSpPr>
        <p:spPr bwMode="auto">
          <a:xfrm>
            <a:off x="6629400" y="2438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5638800" y="44196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7" name="Oval 23"/>
          <p:cNvSpPr>
            <a:spLocks noChangeAspect="1" noChangeArrowheads="1"/>
          </p:cNvSpPr>
          <p:nvPr/>
        </p:nvSpPr>
        <p:spPr bwMode="auto">
          <a:xfrm>
            <a:off x="4800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53" name="Oval 23"/>
          <p:cNvSpPr>
            <a:spLocks noChangeAspect="1" noChangeArrowheads="1"/>
          </p:cNvSpPr>
          <p:nvPr/>
        </p:nvSpPr>
        <p:spPr bwMode="auto">
          <a:xfrm>
            <a:off x="6629400" y="4191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5638800" y="6248400"/>
            <a:ext cx="9906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4800600" y="571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Result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Set</a:t>
            </a:r>
            <a:endParaRPr lang="en-US" sz="1400" dirty="0">
              <a:latin typeface="Arial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6" name="Oval 23"/>
          <p:cNvSpPr>
            <a:spLocks noChangeAspect="1" noChangeArrowheads="1"/>
          </p:cNvSpPr>
          <p:nvPr/>
        </p:nvSpPr>
        <p:spPr bwMode="auto">
          <a:xfrm>
            <a:off x="6629400" y="6019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Field[]</a:t>
            </a:r>
          </a:p>
        </p:txBody>
      </p:sp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  <p:sp>
        <p:nvSpPr>
          <p:cNvPr id="112" name="Rectangle 111"/>
          <p:cNvSpPr/>
          <p:nvPr/>
        </p:nvSpPr>
        <p:spPr>
          <a:xfrm>
            <a:off x="8447231" y="-2977"/>
            <a:ext cx="772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prstClr val="white"/>
                </a:solidFill>
                <a:latin typeface="Arial" charset="0"/>
              </a:rPr>
              <a:t>Bytes</a:t>
            </a:r>
            <a:endParaRPr lang="en-US" sz="2000" u="sng" dirty="0"/>
          </a:p>
        </p:txBody>
      </p:sp>
      <p:sp>
        <p:nvSpPr>
          <p:cNvPr id="113" name="Rectangle 112"/>
          <p:cNvSpPr/>
          <p:nvPr/>
        </p:nvSpPr>
        <p:spPr>
          <a:xfrm>
            <a:off x="8382000" y="652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50M</a:t>
            </a:r>
            <a:endParaRPr lang="en-US" sz="2000" baseline="30000" dirty="0"/>
          </a:p>
        </p:txBody>
      </p:sp>
      <p:pic>
        <p:nvPicPr>
          <p:cNvPr id="8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771" y="3833813"/>
            <a:ext cx="340764" cy="357187"/>
          </a:xfrm>
          <a:prstGeom prst="rect">
            <a:avLst/>
          </a:prstGeom>
          <a:noFill/>
        </p:spPr>
      </p:pic>
      <p:pic>
        <p:nvPicPr>
          <p:cNvPr id="8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1" y="3452813"/>
            <a:ext cx="340764" cy="357187"/>
          </a:xfrm>
          <a:prstGeom prst="rect">
            <a:avLst/>
          </a:prstGeom>
          <a:noFill/>
        </p:spPr>
      </p:pic>
      <p:pic>
        <p:nvPicPr>
          <p:cNvPr id="8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236" y="5410200"/>
            <a:ext cx="340764" cy="357187"/>
          </a:xfrm>
          <a:prstGeom prst="rect">
            <a:avLst/>
          </a:prstGeom>
          <a:noFill/>
        </p:spPr>
      </p:pic>
      <p:pic>
        <p:nvPicPr>
          <p:cNvPr id="8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7590" y="5298629"/>
            <a:ext cx="340764" cy="357187"/>
          </a:xfrm>
          <a:prstGeom prst="rect">
            <a:avLst/>
          </a:prstGeom>
          <a:noFill/>
        </p:spPr>
      </p:pic>
      <p:pic>
        <p:nvPicPr>
          <p:cNvPr id="8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40764" cy="357187"/>
          </a:xfrm>
          <a:prstGeom prst="rect">
            <a:avLst/>
          </a:prstGeom>
          <a:noFill/>
        </p:spPr>
      </p:pic>
      <p:pic>
        <p:nvPicPr>
          <p:cNvPr id="9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81200"/>
            <a:ext cx="340764" cy="357187"/>
          </a:xfrm>
          <a:prstGeom prst="rect">
            <a:avLst/>
          </a:prstGeom>
          <a:noFill/>
        </p:spPr>
      </p:pic>
      <p:sp>
        <p:nvSpPr>
          <p:cNvPr id="93" name="Rectangle 92"/>
          <p:cNvSpPr/>
          <p:nvPr/>
        </p:nvSpPr>
        <p:spPr>
          <a:xfrm>
            <a:off x="8382000" y="1033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220M</a:t>
            </a:r>
            <a:endParaRPr lang="en-US" sz="2000" baseline="30000" dirty="0"/>
          </a:p>
        </p:txBody>
      </p:sp>
      <p:sp>
        <p:nvSpPr>
          <p:cNvPr id="94" name="Rectangle 93"/>
          <p:cNvSpPr/>
          <p:nvPr/>
        </p:nvSpPr>
        <p:spPr>
          <a:xfrm>
            <a:off x="8458200" y="271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sp>
        <p:nvSpPr>
          <p:cNvPr id="99" name="Multiply 98"/>
          <p:cNvSpPr/>
          <p:nvPr/>
        </p:nvSpPr>
        <p:spPr>
          <a:xfrm>
            <a:off x="3276600" y="1905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3276600" y="35052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3276600" y="5334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3733800" y="233172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3657600" y="40386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3733800" y="58674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4191000" y="1033272"/>
            <a:ext cx="4953000" cy="381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88620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Prune Selected Reference Type</a:t>
            </a:r>
            <a:endParaRPr lang="en-US" sz="3600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75" name="Oval 13"/>
          <p:cNvSpPr>
            <a:spLocks noChangeAspect="1" noChangeArrowheads="1"/>
          </p:cNvSpPr>
          <p:nvPr/>
        </p:nvSpPr>
        <p:spPr bwMode="auto">
          <a:xfrm>
            <a:off x="4419600" y="304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HashEntry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78" name="Straight Arrow Connector 77"/>
          <p:cNvCxnSpPr>
            <a:stCxn id="75" idx="3"/>
            <a:endCxn id="80" idx="1"/>
          </p:cNvCxnSpPr>
          <p:nvPr/>
        </p:nvCxnSpPr>
        <p:spPr>
          <a:xfrm>
            <a:off x="5410200" y="457200"/>
            <a:ext cx="4572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Oval 13"/>
          <p:cNvSpPr>
            <a:spLocks noChangeAspect="1" noChangeArrowheads="1"/>
          </p:cNvSpPr>
          <p:nvPr/>
        </p:nvSpPr>
        <p:spPr bwMode="auto">
          <a:xfrm>
            <a:off x="5867400" y="304800"/>
            <a:ext cx="16002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4419600" y="685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89" idx="1"/>
          </p:cNvCxnSpPr>
          <p:nvPr/>
        </p:nvCxnSpPr>
        <p:spPr>
          <a:xfrm>
            <a:off x="6096000" y="838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477000" y="685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ParserInfo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3" name="Oval 13"/>
          <p:cNvSpPr>
            <a:spLocks noChangeArrowheads="1"/>
          </p:cNvSpPr>
          <p:nvPr/>
        </p:nvSpPr>
        <p:spPr bwMode="auto">
          <a:xfrm>
            <a:off x="4419600" y="1066800"/>
            <a:ext cx="16764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PreparedStatement</a:t>
            </a:r>
            <a:endParaRPr lang="en-US" sz="1400" dirty="0" smtClean="0"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3" idx="3"/>
            <a:endCxn id="105" idx="1"/>
          </p:cNvCxnSpPr>
          <p:nvPr/>
        </p:nvCxnSpPr>
        <p:spPr>
          <a:xfrm>
            <a:off x="6096000" y="1219200"/>
            <a:ext cx="381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6477000" y="1066800"/>
            <a:ext cx="990600" cy="3048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ResultSet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67600" y="-2977"/>
            <a:ext cx="1066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err="1" smtClean="0">
                <a:solidFill>
                  <a:prstClr val="white"/>
                </a:solidFill>
                <a:latin typeface="Arial" charset="0"/>
              </a:rPr>
              <a:t>MaxS&amp;U</a:t>
            </a:r>
            <a:endParaRPr lang="en-US" sz="2000" u="sng" dirty="0"/>
          </a:p>
        </p:txBody>
      </p:sp>
      <p:sp>
        <p:nvSpPr>
          <p:cNvPr id="108" name="Rectangle 107"/>
          <p:cNvSpPr/>
          <p:nvPr/>
        </p:nvSpPr>
        <p:spPr>
          <a:xfrm>
            <a:off x="7772400" y="652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0" name="Rectangle 109"/>
          <p:cNvSpPr/>
          <p:nvPr/>
        </p:nvSpPr>
        <p:spPr>
          <a:xfrm>
            <a:off x="7772400" y="1033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0-1</a:t>
            </a:r>
            <a:endParaRPr lang="en-US" sz="2000" baseline="30000" dirty="0"/>
          </a:p>
        </p:txBody>
      </p:sp>
      <p:sp>
        <p:nvSpPr>
          <p:cNvPr id="111" name="Rectangle 110"/>
          <p:cNvSpPr/>
          <p:nvPr/>
        </p:nvSpPr>
        <p:spPr>
          <a:xfrm>
            <a:off x="7620000" y="271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16-32</a:t>
            </a:r>
            <a:endParaRPr lang="en-US" sz="2000" baseline="30000" dirty="0"/>
          </a:p>
        </p:txBody>
      </p:sp>
      <p:sp>
        <p:nvSpPr>
          <p:cNvPr id="112" name="Rectangle 111"/>
          <p:cNvSpPr/>
          <p:nvPr/>
        </p:nvSpPr>
        <p:spPr>
          <a:xfrm>
            <a:off x="8447231" y="-2977"/>
            <a:ext cx="772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prstClr val="white"/>
                </a:solidFill>
                <a:latin typeface="Arial" charset="0"/>
              </a:rPr>
              <a:t>Bytes</a:t>
            </a:r>
            <a:endParaRPr lang="en-US" sz="2000" u="sng" dirty="0"/>
          </a:p>
        </p:txBody>
      </p:sp>
      <p:sp>
        <p:nvSpPr>
          <p:cNvPr id="113" name="Rectangle 112"/>
          <p:cNvSpPr/>
          <p:nvPr/>
        </p:nvSpPr>
        <p:spPr>
          <a:xfrm>
            <a:off x="8382000" y="652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50M</a:t>
            </a:r>
            <a:endParaRPr lang="en-US" sz="2000" baseline="30000" dirty="0"/>
          </a:p>
        </p:txBody>
      </p:sp>
      <p:pic>
        <p:nvPicPr>
          <p:cNvPr id="8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771" y="3833813"/>
            <a:ext cx="340764" cy="357187"/>
          </a:xfrm>
          <a:prstGeom prst="rect">
            <a:avLst/>
          </a:prstGeom>
          <a:noFill/>
        </p:spPr>
      </p:pic>
      <p:pic>
        <p:nvPicPr>
          <p:cNvPr id="8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1" y="3452813"/>
            <a:ext cx="340764" cy="357187"/>
          </a:xfrm>
          <a:prstGeom prst="rect">
            <a:avLst/>
          </a:prstGeom>
          <a:noFill/>
        </p:spPr>
      </p:pic>
      <p:pic>
        <p:nvPicPr>
          <p:cNvPr id="8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236" y="5410200"/>
            <a:ext cx="340764" cy="357187"/>
          </a:xfrm>
          <a:prstGeom prst="rect">
            <a:avLst/>
          </a:prstGeom>
          <a:noFill/>
        </p:spPr>
      </p:pic>
      <p:pic>
        <p:nvPicPr>
          <p:cNvPr id="8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7590" y="5298629"/>
            <a:ext cx="340764" cy="357187"/>
          </a:xfrm>
          <a:prstGeom prst="rect">
            <a:avLst/>
          </a:prstGeom>
          <a:noFill/>
        </p:spPr>
      </p:pic>
      <p:pic>
        <p:nvPicPr>
          <p:cNvPr id="8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40764" cy="357187"/>
          </a:xfrm>
          <a:prstGeom prst="rect">
            <a:avLst/>
          </a:prstGeom>
          <a:noFill/>
        </p:spPr>
      </p:pic>
      <p:pic>
        <p:nvPicPr>
          <p:cNvPr id="9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81200"/>
            <a:ext cx="340764" cy="357187"/>
          </a:xfrm>
          <a:prstGeom prst="rect">
            <a:avLst/>
          </a:prstGeom>
          <a:noFill/>
        </p:spPr>
      </p:pic>
      <p:sp>
        <p:nvSpPr>
          <p:cNvPr id="93" name="Rectangle 92"/>
          <p:cNvSpPr/>
          <p:nvPr/>
        </p:nvSpPr>
        <p:spPr>
          <a:xfrm>
            <a:off x="8382000" y="1033046"/>
            <a:ext cx="76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220M</a:t>
            </a:r>
            <a:endParaRPr lang="en-US" sz="2000" baseline="30000" dirty="0"/>
          </a:p>
        </p:txBody>
      </p:sp>
      <p:sp>
        <p:nvSpPr>
          <p:cNvPr id="94" name="Rectangle 93"/>
          <p:cNvSpPr/>
          <p:nvPr/>
        </p:nvSpPr>
        <p:spPr>
          <a:xfrm>
            <a:off x="8458200" y="271046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charset="0"/>
              </a:rPr>
              <a:t>0</a:t>
            </a:r>
            <a:endParaRPr lang="en-US" sz="2000" baseline="30000" dirty="0"/>
          </a:p>
        </p:txBody>
      </p:sp>
      <p:sp>
        <p:nvSpPr>
          <p:cNvPr id="99" name="Multiply 98"/>
          <p:cNvSpPr/>
          <p:nvPr/>
        </p:nvSpPr>
        <p:spPr>
          <a:xfrm>
            <a:off x="3276600" y="1905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3276600" y="35052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3276600" y="5334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3733800" y="233172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3657600" y="40386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3733800" y="58674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457200" y="1752600"/>
            <a:ext cx="8723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dirty="0" err="1" smtClean="0">
                <a:latin typeface="Arial" charset="0"/>
              </a:rPr>
              <a:t>HashSet</a:t>
            </a:r>
            <a:endParaRPr lang="en-US" sz="1400" dirty="0">
              <a:latin typeface="Arial" charset="0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 rot="5400000">
            <a:off x="932354" y="50196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 rot="5400000">
            <a:off x="2684954" y="4791085"/>
            <a:ext cx="36420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1" dirty="0" smtClean="0">
                <a:latin typeface="Arial" charset="0"/>
              </a:rPr>
              <a:t>…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2971800" y="1905000"/>
            <a:ext cx="11430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048000" y="25146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35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39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819400" y="35814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819400" y="41148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1371600" y="41148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>
            <a:off x="609600" y="3886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52" name="Oval 13"/>
          <p:cNvSpPr>
            <a:spLocks noChangeAspect="1" noChangeArrowheads="1"/>
          </p:cNvSpPr>
          <p:nvPr/>
        </p:nvSpPr>
        <p:spPr bwMode="auto">
          <a:xfrm>
            <a:off x="2286000" y="35814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2819400" y="5410200"/>
            <a:ext cx="129540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2819400" y="5943600"/>
            <a:ext cx="1981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1295400" y="59436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400"/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Hash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Entry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54102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Prepared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Statement</a:t>
            </a:r>
          </a:p>
        </p:txBody>
      </p:sp>
      <p:pic>
        <p:nvPicPr>
          <p:cNvPr id="8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771" y="3833813"/>
            <a:ext cx="340764" cy="357187"/>
          </a:xfrm>
          <a:prstGeom prst="rect">
            <a:avLst/>
          </a:prstGeom>
          <a:noFill/>
        </p:spPr>
      </p:pic>
      <p:pic>
        <p:nvPicPr>
          <p:cNvPr id="8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4971" y="3452813"/>
            <a:ext cx="340764" cy="357187"/>
          </a:xfrm>
          <a:prstGeom prst="rect">
            <a:avLst/>
          </a:prstGeom>
          <a:noFill/>
        </p:spPr>
      </p:pic>
      <p:pic>
        <p:nvPicPr>
          <p:cNvPr id="8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236" y="5410200"/>
            <a:ext cx="340764" cy="357187"/>
          </a:xfrm>
          <a:prstGeom prst="rect">
            <a:avLst/>
          </a:prstGeom>
          <a:noFill/>
        </p:spPr>
      </p:pic>
      <p:pic>
        <p:nvPicPr>
          <p:cNvPr id="8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7590" y="5298629"/>
            <a:ext cx="340764" cy="357187"/>
          </a:xfrm>
          <a:prstGeom prst="rect">
            <a:avLst/>
          </a:prstGeom>
          <a:noFill/>
        </p:spPr>
      </p:pic>
      <p:pic>
        <p:nvPicPr>
          <p:cNvPr id="8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40764" cy="357187"/>
          </a:xfrm>
          <a:prstGeom prst="rect">
            <a:avLst/>
          </a:prstGeom>
          <a:noFill/>
        </p:spPr>
      </p:pic>
      <p:pic>
        <p:nvPicPr>
          <p:cNvPr id="9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81200"/>
            <a:ext cx="340764" cy="357187"/>
          </a:xfrm>
          <a:prstGeom prst="rect">
            <a:avLst/>
          </a:prstGeom>
          <a:noFill/>
        </p:spPr>
      </p:pic>
      <p:sp>
        <p:nvSpPr>
          <p:cNvPr id="99" name="Multiply 98"/>
          <p:cNvSpPr/>
          <p:nvPr/>
        </p:nvSpPr>
        <p:spPr>
          <a:xfrm>
            <a:off x="3276600" y="1905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3276600" y="35052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3276600" y="53340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3733800" y="233172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3657600" y="40386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3733800" y="5867400"/>
            <a:ext cx="609600" cy="457200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0" y="1524000"/>
            <a:ext cx="9144000" cy="5334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2286000" y="2362200"/>
            <a:ext cx="4876800" cy="3505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Algorithm </a:t>
            </a:r>
            <a:r>
              <a:rPr lang="en-US" sz="3600" b="1" dirty="0" smtClean="0">
                <a:solidFill>
                  <a:schemeClr val="tx1"/>
                </a:solidFill>
              </a:rPr>
              <a:t>efficiently</a:t>
            </a:r>
            <a:r>
              <a:rPr lang="en-US" sz="3600" dirty="0" smtClean="0">
                <a:solidFill>
                  <a:schemeClr val="tx1"/>
                </a:solidFill>
              </a:rPr>
              <a:t> selects references to </a:t>
            </a:r>
            <a:r>
              <a:rPr lang="en-US" sz="3600" b="1" dirty="0" smtClean="0">
                <a:solidFill>
                  <a:schemeClr val="tx1"/>
                </a:solidFill>
              </a:rPr>
              <a:t>consistently unused data structures     </a:t>
            </a:r>
            <a:r>
              <a:rPr lang="en-US" sz="3600" dirty="0" smtClean="0">
                <a:solidFill>
                  <a:schemeClr val="tx1"/>
                </a:solidFill>
              </a:rPr>
              <a:t>based on </a:t>
            </a:r>
            <a:r>
              <a:rPr lang="en-US" sz="3600" b="1" dirty="0" smtClean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Why tolerate leaks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Why leaks are so bad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How leak pruning works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How leak pruning predicts leaked objects</a:t>
            </a:r>
          </a:p>
          <a:p>
            <a:endParaRPr lang="en-US" dirty="0" smtClean="0"/>
          </a:p>
          <a:p>
            <a:r>
              <a:rPr lang="en-US" dirty="0" smtClean="0"/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Leak pruning added to </a:t>
            </a:r>
            <a:r>
              <a:rPr lang="en-US" dirty="0" err="1" smtClean="0"/>
              <a:t>Jikes</a:t>
            </a:r>
            <a:r>
              <a:rPr lang="en-US" dirty="0" smtClean="0"/>
              <a:t> RVM 2.9.2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http://www.jikesrvm.org/Research+Archive</a:t>
            </a:r>
          </a:p>
          <a:p>
            <a:pPr lvl="0">
              <a:buClr>
                <a:srgbClr val="F0AD00"/>
              </a:buClr>
            </a:pPr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he image “http://www.princetonpave.org/images/prospect11/SmallPGC2004Closeup.JPG” cannot be displayed, because it contains errors."/>
          <p:cNvPicPr>
            <a:picLocks noChangeAspect="1" noChangeArrowheads="1"/>
          </p:cNvPicPr>
          <p:nvPr/>
        </p:nvPicPr>
        <p:blipFill>
          <a:blip r:embed="rId2"/>
          <a:srcRect t="7750" r="19188" b="19333"/>
          <a:stretch>
            <a:fillRect/>
          </a:stretch>
        </p:blipFill>
        <p:spPr bwMode="auto">
          <a:xfrm>
            <a:off x="5428138" y="0"/>
            <a:ext cx="3715861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0AD00">
                    <a:satMod val="150000"/>
                  </a:srgbClr>
                </a:solidFill>
              </a:rPr>
              <a:t>Deployed Software Fails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648866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http://www.codeproject.com/KB/showcase/IfOnlyWedUsedANTSProfiler.aspx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Driverless truck</a:t>
            </a:r>
          </a:p>
          <a:p>
            <a:pPr lvl="1"/>
            <a:r>
              <a:rPr lang="en-US" dirty="0" smtClean="0"/>
              <a:t>10,000 lines of C#</a:t>
            </a:r>
          </a:p>
          <a:p>
            <a:r>
              <a:rPr lang="en-US" dirty="0" smtClean="0"/>
              <a:t>Leak: past obstacles remained reachable</a:t>
            </a:r>
          </a:p>
          <a:p>
            <a:r>
              <a:rPr lang="en-US" dirty="0" smtClean="0"/>
              <a:t>No immediate symptoms</a:t>
            </a:r>
          </a:p>
          <a:p>
            <a:pPr>
              <a:buNone/>
            </a:pPr>
            <a:r>
              <a:rPr lang="en-US" sz="2000" dirty="0" smtClean="0"/>
              <a:t>	“This problem was pernicious because it only showed up after 40 minutes to an hour of driving around and collecting obstacles.”</a:t>
            </a:r>
          </a:p>
          <a:p>
            <a:r>
              <a:rPr lang="en-US" dirty="0" smtClean="0"/>
              <a:t>Quick “fix”:  restart after 40 minutes</a:t>
            </a:r>
          </a:p>
          <a:p>
            <a:r>
              <a:rPr lang="en-US" dirty="0" smtClean="0"/>
              <a:t>Environment sensitive</a:t>
            </a:r>
          </a:p>
          <a:p>
            <a:pPr lvl="1"/>
            <a:r>
              <a:rPr lang="en-US" dirty="0" smtClean="0"/>
              <a:t>More obstacles in deployed setting</a:t>
            </a:r>
          </a:p>
          <a:p>
            <a:pPr lvl="1"/>
            <a:r>
              <a:rPr lang="en-US" dirty="0" smtClean="0"/>
              <a:t>Unresponsive after 28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Leak pruning added to </a:t>
            </a:r>
            <a:r>
              <a:rPr lang="en-US" dirty="0" err="1" smtClean="0"/>
              <a:t>Jikes</a:t>
            </a:r>
            <a:r>
              <a:rPr lang="en-US" dirty="0" smtClean="0"/>
              <a:t> RVM 2.9.2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http://www.jikesrvm.org/Research+Archive</a:t>
            </a:r>
          </a:p>
          <a:p>
            <a:pPr lvl="0">
              <a:buClr>
                <a:srgbClr val="F0AD00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0">
              <a:buClr>
                <a:srgbClr val="F0AD00"/>
              </a:buClr>
            </a:pPr>
            <a:r>
              <a:rPr lang="en-US" dirty="0" smtClean="0">
                <a:solidFill>
                  <a:prstClr val="black"/>
                </a:solidFill>
              </a:rPr>
              <a:t>Performance stress test</a:t>
            </a:r>
          </a:p>
          <a:p>
            <a:pPr lvl="1">
              <a:buClr>
                <a:srgbClr val="F0AD00"/>
              </a:buClr>
            </a:pPr>
            <a:r>
              <a:rPr lang="en-US" dirty="0" smtClean="0">
                <a:solidFill>
                  <a:prstClr val="black"/>
                </a:solidFill>
              </a:rPr>
              <a:t>Non-leaking programs: </a:t>
            </a:r>
            <a:r>
              <a:rPr lang="en-US" dirty="0" err="1" smtClean="0">
                <a:solidFill>
                  <a:prstClr val="black"/>
                </a:solidFill>
              </a:rPr>
              <a:t>DaCapo</a:t>
            </a:r>
            <a:r>
              <a:rPr lang="en-US" dirty="0" smtClean="0">
                <a:solidFill>
                  <a:prstClr val="black"/>
                </a:solidFill>
              </a:rPr>
              <a:t> &amp; SPEC benchmarks</a:t>
            </a:r>
          </a:p>
          <a:p>
            <a:pPr lvl="1">
              <a:buClr>
                <a:srgbClr val="F0AD00"/>
              </a:buClr>
            </a:pPr>
            <a:r>
              <a:rPr lang="en-US" dirty="0" smtClean="0">
                <a:solidFill>
                  <a:prstClr val="black"/>
                </a:solidFill>
              </a:rPr>
              <a:t>Low overhead</a:t>
            </a:r>
          </a:p>
          <a:p>
            <a:pPr lvl="2">
              <a:buClr>
                <a:srgbClr val="F0AD00"/>
              </a:buClr>
            </a:pPr>
            <a:r>
              <a:rPr lang="en-US" dirty="0" smtClean="0">
                <a:solidFill>
                  <a:prstClr val="black"/>
                </a:solidFill>
              </a:rPr>
              <a:t>3% (Core 2) or 5% (Pentium 4)</a:t>
            </a:r>
          </a:p>
          <a:p>
            <a:pPr lvl="2">
              <a:buClr>
                <a:srgbClr val="F0AD00"/>
              </a:buClr>
            </a:pPr>
            <a:r>
              <a:rPr lang="en-US" dirty="0" smtClean="0">
                <a:solidFill>
                  <a:prstClr val="black"/>
                </a:solidFill>
              </a:rPr>
              <a:t>Primarily read barriers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Tolerating Leaks</a:t>
            </a:r>
            <a:endParaRPr lang="en-US" dirty="0"/>
          </a:p>
        </p:txBody>
      </p:sp>
      <p:graphicFrame>
        <p:nvGraphicFramePr>
          <p:cNvPr id="13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676400"/>
          <a:ext cx="8382000" cy="4953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14172"/>
                <a:gridCol w="5667828"/>
              </a:tblGrid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 pruning’s effect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“Diff”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(&gt;200X longer)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ListLeak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(&gt;25,000X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SwapLeak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(&gt;2,200X longer)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“Copy-Paste”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Most dead 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but some live (81X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MySQL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Most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dead but some live (35X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JbbMod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All dead but pruning misses some (21X longer)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SPECjbb2000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growth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is mostly live (4.7X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Mckoi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Database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Thread leak: extra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support needed (1.6X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DualLeak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 growth is live (No help)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Tolerating Leaks</a:t>
            </a:r>
            <a:endParaRPr lang="en-US" dirty="0"/>
          </a:p>
        </p:txBody>
      </p:sp>
      <p:graphicFrame>
        <p:nvGraphicFramePr>
          <p:cNvPr id="13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676400"/>
          <a:ext cx="8382000" cy="4953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14172"/>
                <a:gridCol w="5667828"/>
              </a:tblGrid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 pruning’s effect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“Diff”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(&gt;200X longer)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ListLeak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(&gt;25,000X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SwapLeak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(&gt;2,200X longer)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“Copy-Paste”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Most dead 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but some live (81X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MySQL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Most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dead but some live (35X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JbbMod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All dead but pruning misses some (21X longer)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SPECjbb2000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growth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is mostly live (4.7X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Mckoi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Database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Thread leak: extra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support needed (1.6X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DualLeak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 growth is live (No help)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381000" y="1600200"/>
            <a:ext cx="8458200" cy="2029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600200" y="3048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600200" y="2667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00200" y="2286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600200" y="1905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6"/>
          <p:cNvSpPr>
            <a:spLocks noChangeAspect="1" noChangeArrowheads="1"/>
          </p:cNvSpPr>
          <p:nvPr/>
        </p:nvSpPr>
        <p:spPr bwMode="auto">
          <a:xfrm>
            <a:off x="2667000" y="259080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54" name="Oval 6"/>
          <p:cNvSpPr>
            <a:spLocks noChangeAspect="1" noChangeArrowheads="1"/>
          </p:cNvSpPr>
          <p:nvPr/>
        </p:nvSpPr>
        <p:spPr bwMode="auto">
          <a:xfrm>
            <a:off x="2667000" y="190500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stCxn id="44" idx="3"/>
            <a:endCxn id="54" idx="2"/>
          </p:cNvCxnSpPr>
          <p:nvPr/>
        </p:nvCxnSpPr>
        <p:spPr>
          <a:xfrm>
            <a:off x="2209800" y="20955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3"/>
            <a:endCxn id="53" idx="2"/>
          </p:cNvCxnSpPr>
          <p:nvPr/>
        </p:nvCxnSpPr>
        <p:spPr>
          <a:xfrm flipV="1">
            <a:off x="2209800" y="28194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1000" y="5678424"/>
            <a:ext cx="8458200" cy="429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81000" y="4690872"/>
            <a:ext cx="8458200" cy="429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Tolerating Leaks</a:t>
            </a:r>
            <a:endParaRPr lang="en-US" dirty="0"/>
          </a:p>
        </p:txBody>
      </p:sp>
      <p:graphicFrame>
        <p:nvGraphicFramePr>
          <p:cNvPr id="13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676400"/>
          <a:ext cx="8382000" cy="4953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14172"/>
                <a:gridCol w="5667828"/>
              </a:tblGrid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 pruning’s effect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“Diff”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(&gt;200X longer)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ListLeak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(&gt;25,000X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SwapLeak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(&gt;2,200X longer)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“Copy-Paste”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Most dead 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but some live (81X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MySQL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Most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dead but some live (35X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JbbMod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All dead but pruning misses some (21X longer)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SPECjbb2000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growth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is mostly live (4.7X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Mckoi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Database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Thread leak: extra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support needed (1.6X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DualLeak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 growth is live (No help)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381000" y="1600200"/>
            <a:ext cx="8458200" cy="2029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600200" y="3048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600200" y="2667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00200" y="2286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600200" y="1905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410200" y="3048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10200" y="2667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410200" y="2286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10200" y="1905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10200" y="1524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10200" y="1143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410200" y="762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410200" y="381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44" idx="3"/>
          </p:cNvCxnSpPr>
          <p:nvPr/>
        </p:nvCxnSpPr>
        <p:spPr>
          <a:xfrm>
            <a:off x="2209800" y="20955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3"/>
          </p:cNvCxnSpPr>
          <p:nvPr/>
        </p:nvCxnSpPr>
        <p:spPr>
          <a:xfrm flipV="1">
            <a:off x="2209800" y="28194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1000" y="5678424"/>
            <a:ext cx="8458200" cy="429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81000" y="4690872"/>
            <a:ext cx="8458200" cy="429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6"/>
          <p:cNvSpPr>
            <a:spLocks noChangeAspect="1" noChangeArrowheads="1"/>
          </p:cNvSpPr>
          <p:nvPr/>
        </p:nvSpPr>
        <p:spPr bwMode="auto">
          <a:xfrm>
            <a:off x="2667000" y="259080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61" name="Oval 6"/>
          <p:cNvSpPr>
            <a:spLocks noChangeAspect="1" noChangeArrowheads="1"/>
          </p:cNvSpPr>
          <p:nvPr/>
        </p:nvSpPr>
        <p:spPr bwMode="auto">
          <a:xfrm>
            <a:off x="2667000" y="190500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676400"/>
          <a:ext cx="8382000" cy="4953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14172"/>
                <a:gridCol w="5667828"/>
              </a:tblGrid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 pruning’s effect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“Diff”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(&gt;200X longer)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ListLeak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(&gt;25,000X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SwapLeak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(&gt;2,200X longer)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“Copy-Paste”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Most dead 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but some live (81X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MySQL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Most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dead but some live (35X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JbbMod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All dead but pruning misses some (21X longer)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SPECjbb2000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growth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is mostly live (4.7X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Mckoi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Database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Thread leak: extra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support needed (1.6X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DualLeak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 growth is live (No help)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381000" y="1600200"/>
            <a:ext cx="8458200" cy="2029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Tolerating Leaks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600200" y="3048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600200" y="2667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00200" y="2286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600200" y="1905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410200" y="3048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10200" y="2667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410200" y="2286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10200" y="1905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10200" y="1524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10200" y="1143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410200" y="762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410200" y="381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6"/>
          <p:cNvSpPr>
            <a:spLocks noChangeAspect="1" noChangeArrowheads="1"/>
          </p:cNvSpPr>
          <p:nvPr/>
        </p:nvSpPr>
        <p:spPr bwMode="auto">
          <a:xfrm>
            <a:off x="2667000" y="2590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54" name="Oval 6"/>
          <p:cNvSpPr>
            <a:spLocks noChangeAspect="1" noChangeArrowheads="1"/>
          </p:cNvSpPr>
          <p:nvPr/>
        </p:nvSpPr>
        <p:spPr bwMode="auto">
          <a:xfrm>
            <a:off x="2667000" y="1905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>
            <a:stCxn id="44" idx="3"/>
            <a:endCxn id="54" idx="2"/>
          </p:cNvCxnSpPr>
          <p:nvPr/>
        </p:nvCxnSpPr>
        <p:spPr>
          <a:xfrm>
            <a:off x="2209800" y="20955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3"/>
            <a:endCxn id="53" idx="2"/>
          </p:cNvCxnSpPr>
          <p:nvPr/>
        </p:nvCxnSpPr>
        <p:spPr>
          <a:xfrm flipV="1">
            <a:off x="2209800" y="28194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1000" y="5678424"/>
            <a:ext cx="8458200" cy="429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81000" y="4690872"/>
            <a:ext cx="8458200" cy="429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676400"/>
          <a:ext cx="8382000" cy="4953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14172"/>
                <a:gridCol w="5667828"/>
              </a:tblGrid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 pruning’s effect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“Diff”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(&gt;200X longer)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ListLeak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(&gt;25,000X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SwapLeak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(&gt;2,200X longer)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“Copy-Paste”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Most dead 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but some live (81X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MySQL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Most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dead but some live (35X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JbbMod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All dead but pruning misses some (21X longer)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SPECjbb2000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growth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is mostly live (4.7X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Mckoi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Database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Thread leak: extra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support needed (1.6X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DualLeak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 growth is live (No help)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381000" y="1600200"/>
            <a:ext cx="8458200" cy="2029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3124201" y="914401"/>
            <a:ext cx="228600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3124201" y="2438401"/>
            <a:ext cx="2286000" cy="34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Tolerating Leaks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600200" y="3048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600200" y="2667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00200" y="2286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600200" y="1905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410200" y="3048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10200" y="2667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410200" y="2286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10200" y="1905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10200" y="1524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10200" y="1143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410200" y="762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410200" y="3810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6"/>
          <p:cNvSpPr>
            <a:spLocks noChangeAspect="1" noChangeArrowheads="1"/>
          </p:cNvSpPr>
          <p:nvPr/>
        </p:nvSpPr>
        <p:spPr bwMode="auto">
          <a:xfrm>
            <a:off x="2667000" y="2590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54" name="Oval 6"/>
          <p:cNvSpPr>
            <a:spLocks noChangeAspect="1" noChangeArrowheads="1"/>
          </p:cNvSpPr>
          <p:nvPr/>
        </p:nvSpPr>
        <p:spPr bwMode="auto">
          <a:xfrm>
            <a:off x="2667000" y="1905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81000" y="5678424"/>
            <a:ext cx="8458200" cy="429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81000" y="4690872"/>
            <a:ext cx="8458200" cy="429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676400"/>
          <a:ext cx="8382000" cy="4953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14172"/>
                <a:gridCol w="5667828"/>
              </a:tblGrid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 pruning’s effect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“Diff”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(&gt;200X longer)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ListLeak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(&gt;25,000X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SwapLeak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(&gt;2,200X longer)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“Copy-Paste”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Most dead 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but some live (81X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MySQL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Most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dead but some live (35X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JbbMod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All dead but pruning misses some (21X longer)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SPECjbb2000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growth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is mostly live (4.7X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Mckoi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Database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Thread leak: extra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support needed (1.6X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DualLeak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 growth is live (No help)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381000" y="1600200"/>
            <a:ext cx="8458200" cy="2029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Tolerating Leaks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81000" y="5181600"/>
            <a:ext cx="84582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81000" y="3657600"/>
            <a:ext cx="8458200" cy="963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8000" y="3200400"/>
            <a:ext cx="2667000" cy="457200"/>
            <a:chOff x="2514600" y="3048000"/>
            <a:chExt cx="2209800" cy="304800"/>
          </a:xfrm>
        </p:grpSpPr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2514600" y="3048000"/>
              <a:ext cx="990600" cy="3048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sz="1400" dirty="0" smtClean="0">
                  <a:latin typeface="Arial" charset="0"/>
                </a:rPr>
                <a:t>Object[]</a:t>
              </a:r>
            </a:p>
          </p:txBody>
        </p:sp>
        <p:cxnSp>
          <p:nvCxnSpPr>
            <p:cNvPr id="10" name="Straight Arrow Connector 9"/>
            <p:cNvCxnSpPr>
              <a:stCxn id="9" idx="3"/>
              <a:endCxn id="11" idx="1"/>
            </p:cNvCxnSpPr>
            <p:nvPr/>
          </p:nvCxnSpPr>
          <p:spPr>
            <a:xfrm>
              <a:off x="3505200" y="3200400"/>
              <a:ext cx="457200" cy="1588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3962400" y="3048000"/>
              <a:ext cx="762000" cy="3048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sz="1400" dirty="0" smtClean="0">
                  <a:latin typeface="Arial" charset="0"/>
                </a:rPr>
                <a:t>Date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638800" y="1981200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err="1" smtClean="0">
                <a:latin typeface="Arial" charset="0"/>
              </a:rPr>
              <a:t>MaxS&amp;U</a:t>
            </a:r>
            <a:endParaRPr lang="en-US" sz="2400" u="sng" dirty="0"/>
          </a:p>
        </p:txBody>
      </p:sp>
      <p:sp>
        <p:nvSpPr>
          <p:cNvPr id="20" name="Rectangle 19"/>
          <p:cNvSpPr/>
          <p:nvPr/>
        </p:nvSpPr>
        <p:spPr>
          <a:xfrm>
            <a:off x="5791200" y="3276600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charset="0"/>
              </a:rPr>
              <a:t>16-32</a:t>
            </a:r>
            <a:endParaRPr lang="en-US" sz="2400" baseline="30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048000" y="2438400"/>
            <a:ext cx="2667000" cy="457200"/>
            <a:chOff x="2514600" y="3048000"/>
            <a:chExt cx="2209800" cy="304800"/>
          </a:xfrm>
        </p:grpSpPr>
        <p:sp>
          <p:nvSpPr>
            <p:cNvPr id="22" name="Oval 13"/>
            <p:cNvSpPr>
              <a:spLocks noChangeArrowheads="1"/>
            </p:cNvSpPr>
            <p:nvPr/>
          </p:nvSpPr>
          <p:spPr bwMode="auto">
            <a:xfrm>
              <a:off x="2514600" y="3048000"/>
              <a:ext cx="990600" cy="3048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sz="1400" dirty="0" err="1" smtClean="0">
                  <a:latin typeface="Arial" charset="0"/>
                </a:rPr>
                <a:t>Orderline</a:t>
              </a:r>
              <a:endParaRPr lang="en-US" sz="1400" dirty="0" smtClean="0">
                <a:latin typeface="Arial" charset="0"/>
              </a:endParaRPr>
            </a:p>
          </p:txBody>
        </p:sp>
        <p:cxnSp>
          <p:nvCxnSpPr>
            <p:cNvPr id="23" name="Straight Arrow Connector 22"/>
            <p:cNvCxnSpPr>
              <a:stCxn id="22" idx="3"/>
              <a:endCxn id="24" idx="1"/>
            </p:cNvCxnSpPr>
            <p:nvPr/>
          </p:nvCxnSpPr>
          <p:spPr>
            <a:xfrm>
              <a:off x="3505200" y="3200400"/>
              <a:ext cx="457200" cy="1588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13"/>
            <p:cNvSpPr>
              <a:spLocks noChangeArrowheads="1"/>
            </p:cNvSpPr>
            <p:nvPr/>
          </p:nvSpPr>
          <p:spPr bwMode="auto">
            <a:xfrm>
              <a:off x="3962400" y="3048000"/>
              <a:ext cx="762000" cy="3048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sz="1400" dirty="0" smtClean="0">
                  <a:latin typeface="Arial" charset="0"/>
                </a:rPr>
                <a:t>String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791200" y="2526268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charset="0"/>
              </a:rPr>
              <a:t>0-1</a:t>
            </a:r>
            <a:endParaRPr lang="en-US" sz="2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Tolerating Leaks</a:t>
            </a:r>
            <a:endParaRPr lang="en-US" dirty="0"/>
          </a:p>
        </p:txBody>
      </p:sp>
      <p:graphicFrame>
        <p:nvGraphicFramePr>
          <p:cNvPr id="13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676400"/>
          <a:ext cx="8382000" cy="4953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14172"/>
                <a:gridCol w="5667828"/>
              </a:tblGrid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 pruning’s effect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“Diff”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(&gt;200X longer)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ListLeak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(&gt;25,000X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SwapLeak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(&gt;2,200X longer)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“Copy-Paste”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Most dead 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but some live (81X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MySQL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Most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dead but some live (35X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JbbMod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All dead but pruning misses some (21X longer)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SPECjbb2000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growth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is mostly live (4.7X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Mckoi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Database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Thread leak: extra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support needed (1.6X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DualLeak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 growth is live (No help)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Tolerating Leaks</a:t>
            </a:r>
            <a:endParaRPr lang="en-US" dirty="0"/>
          </a:p>
        </p:txBody>
      </p:sp>
      <p:graphicFrame>
        <p:nvGraphicFramePr>
          <p:cNvPr id="13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676400"/>
          <a:ext cx="8382000" cy="4953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14172"/>
                <a:gridCol w="5667828"/>
              </a:tblGrid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Leak pruning’s effect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“Diff”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(&gt;200X longer)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ListLeak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(&gt;25,000X longer)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SwapLeak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Tolerates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until 24-hr limit (&gt;2,200X longer)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Eclipse “Copy-Paste”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Most dead 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but some live (81X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MySQL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Most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dead but some live (35X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JbbMod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All dead but pruning misses some (21X longer)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SPECjbb2000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growth</a:t>
                      </a: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is mostly live (4.7X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Mckoi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Database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Thread leak: extra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support needed (1.6X longer)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DualLeak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  <a:extLst/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Heap growth is live (No help)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4847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1600200"/>
            <a:ext cx="8458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697480"/>
            <a:ext cx="8458200" cy="400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429000"/>
            <a:ext cx="8229600" cy="29718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Reported on Eclipse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Bugzilla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Leak: recursive difference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Automated with Eclipse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Plugin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38300"/>
            <a:ext cx="7953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638800" y="1524000"/>
            <a:ext cx="3200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C:\Documents and Settings\Mike\Local Settings\Temporary Internet Files\Content.IE5\ATUNA1IJ\MCDD00945_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8160" y="1923107"/>
            <a:ext cx="562363" cy="515293"/>
          </a:xfrm>
          <a:prstGeom prst="rect">
            <a:avLst/>
          </a:prstGeom>
          <a:noFill/>
        </p:spPr>
      </p:pic>
      <p:pic>
        <p:nvPicPr>
          <p:cNvPr id="14" name="Picture 6" descr="C:\Documents and Settings\Mike\Local Settings\Temporary Internet Files\Content.IE5\ATUNA1IJ\MCDD00945_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61837" y="1923107"/>
            <a:ext cx="562363" cy="5152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0AD00">
                    <a:satMod val="150000"/>
                  </a:srgbClr>
                </a:solidFill>
              </a:rPr>
              <a:t>Deployed Software Fails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Driverless truck</a:t>
            </a:r>
          </a:p>
          <a:p>
            <a:pPr lvl="1"/>
            <a:r>
              <a:rPr lang="en-US" dirty="0" smtClean="0"/>
              <a:t>10,000 lines of C#</a:t>
            </a:r>
          </a:p>
          <a:p>
            <a:r>
              <a:rPr lang="en-US" dirty="0" smtClean="0"/>
              <a:t>Leak: past obstacles remained reachable</a:t>
            </a:r>
          </a:p>
          <a:p>
            <a:r>
              <a:rPr lang="en-US" dirty="0" smtClean="0"/>
              <a:t>No immediate symptoms</a:t>
            </a:r>
          </a:p>
          <a:p>
            <a:pPr>
              <a:buNone/>
            </a:pPr>
            <a:r>
              <a:rPr lang="en-US" sz="2000" dirty="0" smtClean="0"/>
              <a:t>	“This problem was pernicious because it only showed up after 40 minutes to an hour of driving around and collecting obstacles.”</a:t>
            </a:r>
          </a:p>
          <a:p>
            <a:r>
              <a:rPr lang="en-US" dirty="0" smtClean="0"/>
              <a:t>Quick “fix”:  restart after 40 minutes</a:t>
            </a:r>
          </a:p>
          <a:p>
            <a:r>
              <a:rPr lang="en-US" dirty="0" smtClean="0"/>
              <a:t>Environment sensitive</a:t>
            </a:r>
          </a:p>
          <a:p>
            <a:pPr lvl="1"/>
            <a:r>
              <a:rPr lang="en-US" dirty="0" smtClean="0"/>
              <a:t>More obstacles in deployed setting</a:t>
            </a:r>
          </a:p>
          <a:p>
            <a:pPr lvl="1"/>
            <a:r>
              <a:rPr lang="en-US" dirty="0" smtClean="0"/>
              <a:t>Unresponsive after 28 minutes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524000"/>
            <a:ext cx="9144000" cy="5334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The image “http://www.princetonpave.org/images/prospect11/SmallPGC2004Closeup.JPG” cannot be displayed, because it contains errors."/>
          <p:cNvPicPr>
            <a:picLocks noChangeAspect="1" noChangeArrowheads="1"/>
          </p:cNvPicPr>
          <p:nvPr/>
        </p:nvPicPr>
        <p:blipFill>
          <a:blip r:embed="rId2"/>
          <a:srcRect t="7750" r="19188" b="19333"/>
          <a:stretch>
            <a:fillRect/>
          </a:stretch>
        </p:blipFill>
        <p:spPr bwMode="auto">
          <a:xfrm>
            <a:off x="5428138" y="0"/>
            <a:ext cx="3715861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ounded Rectangle 11"/>
          <p:cNvSpPr/>
          <p:nvPr/>
        </p:nvSpPr>
        <p:spPr>
          <a:xfrm>
            <a:off x="2362200" y="2133600"/>
            <a:ext cx="4419600" cy="1219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Different environments &amp; inputs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 different behavior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43200" y="5105400"/>
            <a:ext cx="3505200" cy="1143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Uncertainty in deployed systems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48000" y="3657600"/>
            <a:ext cx="2971800" cy="1143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Hard to fix before deployment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38300"/>
            <a:ext cx="7953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 descr="C:\Documents and Settings\Mike\Local Settings\Temporary Internet Files\Content.IE5\ATUNA1IJ\MCDD00945_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8160" y="1923107"/>
            <a:ext cx="562363" cy="515293"/>
          </a:xfrm>
          <a:prstGeom prst="rect">
            <a:avLst/>
          </a:prstGeom>
          <a:noFill/>
        </p:spPr>
      </p:pic>
      <p:pic>
        <p:nvPicPr>
          <p:cNvPr id="11" name="Picture 6" descr="C:\Documents and Settings\Mike\Local Settings\Temporary Internet Files\Content.IE5\ATUNA1IJ\MCDD00945_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61837" y="1923107"/>
            <a:ext cx="562363" cy="5152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38300"/>
            <a:ext cx="7953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 descr="C:\Documents and Settings\Mike\Local Settings\Temporary Internet Files\Content.IE5\ATUNA1IJ\MCDD00945_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1637" y="1923107"/>
            <a:ext cx="562363" cy="5152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38300"/>
            <a:ext cx="7953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 descr="C:\Documents and Settings\Mike\Local Settings\Temporary Internet Files\Content.IE5\ATUNA1IJ\MCDD00945_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447107"/>
            <a:ext cx="562363" cy="515293"/>
          </a:xfrm>
          <a:prstGeom prst="rect">
            <a:avLst/>
          </a:prstGeom>
          <a:noFill/>
        </p:spPr>
      </p:pic>
      <p:pic>
        <p:nvPicPr>
          <p:cNvPr id="9" name="Picture 6" descr="C:\Documents and Settings\Mike\Local Settings\Temporary Internet Files\Content.IE5\ATUNA1IJ\MCDD00945_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905000"/>
            <a:ext cx="562363" cy="5152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38300"/>
            <a:ext cx="7953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 descr="C:\Documents and Settings\Mike\Local Settings\Temporary Internet Files\Content.IE5\ATUNA1IJ\MCDD00945_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447107"/>
            <a:ext cx="562363" cy="515293"/>
          </a:xfrm>
          <a:prstGeom prst="rect">
            <a:avLst/>
          </a:prstGeom>
          <a:noFill/>
        </p:spPr>
      </p:pic>
      <p:pic>
        <p:nvPicPr>
          <p:cNvPr id="9" name="Picture 6" descr="C:\Documents and Settings\Mike\Local Settings\Temporary Internet Files\Content.IE5\ATUNA1IJ\MCDD00945_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5437" y="1905000"/>
            <a:ext cx="562363" cy="5152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38300"/>
            <a:ext cx="7953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 descr="C:\Documents and Settings\Mike\Local Settings\Temporary Internet Files\Content.IE5\ATUNA1IJ\MCDD00945_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447107"/>
            <a:ext cx="562363" cy="515293"/>
          </a:xfrm>
          <a:prstGeom prst="rect">
            <a:avLst/>
          </a:prstGeom>
          <a:noFill/>
        </p:spPr>
      </p:pic>
      <p:pic>
        <p:nvPicPr>
          <p:cNvPr id="9" name="Picture 6" descr="C:\Documents and Settings\Mike\Local Settings\Temporary Internet Files\Content.IE5\ATUNA1IJ\MCDD00945_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5437" y="1905000"/>
            <a:ext cx="562363" cy="515293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0" y="1524000"/>
            <a:ext cx="9144000" cy="5334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590800" y="2667000"/>
            <a:ext cx="4038600" cy="2590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Low footprint &amp;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often helps a lot </a:t>
            </a:r>
            <a:r>
              <a:rPr lang="en-US" sz="36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endParaRPr lang="en-US" sz="3600" dirty="0" smtClean="0">
              <a:solidFill>
                <a:schemeClr val="tx1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sym typeface="Wingdings" pitchFamily="2" charset="2"/>
              </a:rPr>
              <a:t>all-the-time deployed use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152400"/>
            <a:ext cx="8229600" cy="1252728"/>
          </a:xfrm>
          <a:prstGeom prst="rect">
            <a:avLst/>
          </a:prstGeom>
          <a:solidFill>
            <a:schemeClr val="tx1"/>
          </a:solidFill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Summary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34064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Memory corruption &amp; concurrency bugs</a:t>
            </a:r>
          </a:p>
          <a:p>
            <a:pPr lvl="1"/>
            <a:r>
              <a:rPr lang="en-US" dirty="0" smtClean="0"/>
              <a:t>Perturb layout &amp; scheduling  </a:t>
            </a:r>
            <a:r>
              <a:rPr lang="en-US" sz="2200" dirty="0" smtClean="0"/>
              <a:t>[</a:t>
            </a:r>
            <a:r>
              <a:rPr lang="en-US" sz="2200" b="1" dirty="0" smtClean="0"/>
              <a:t>Rx</a:t>
            </a:r>
            <a:r>
              <a:rPr lang="en-US" sz="2200" dirty="0" smtClean="0"/>
              <a:t>, Qin et al. ’05]     [</a:t>
            </a:r>
            <a:r>
              <a:rPr lang="en-US" sz="2200" b="1" dirty="0" err="1" smtClean="0"/>
              <a:t>DieHard</a:t>
            </a:r>
            <a:r>
              <a:rPr lang="en-US" sz="2200" dirty="0" smtClean="0"/>
              <a:t>, Berger &amp; Zorn ’06]  [</a:t>
            </a:r>
            <a:r>
              <a:rPr lang="en-US" sz="2200" b="1" dirty="0" smtClean="0"/>
              <a:t>Atom-Aid</a:t>
            </a:r>
            <a:r>
              <a:rPr lang="en-US" sz="2200" dirty="0" smtClean="0"/>
              <a:t>, Lucia et al. ’08]    [</a:t>
            </a:r>
            <a:r>
              <a:rPr lang="en-US" sz="2200" b="1" dirty="0" smtClean="0"/>
              <a:t>Grace</a:t>
            </a:r>
            <a:r>
              <a:rPr lang="en-US" sz="2200" dirty="0" smtClean="0"/>
              <a:t>, Berger et al. ’08]</a:t>
            </a:r>
            <a:endParaRPr lang="en-US" dirty="0" smtClean="0"/>
          </a:p>
          <a:p>
            <a:endParaRPr lang="en-US" sz="1900" dirty="0" smtClean="0"/>
          </a:p>
          <a:p>
            <a:r>
              <a:rPr lang="en-US" dirty="0" smtClean="0"/>
              <a:t>Fatal errors</a:t>
            </a:r>
          </a:p>
          <a:p>
            <a:pPr lvl="1"/>
            <a:r>
              <a:rPr lang="en-US" dirty="0" smtClean="0"/>
              <a:t>Ignore errors  </a:t>
            </a:r>
            <a:r>
              <a:rPr lang="en-US" sz="2200" dirty="0" smtClean="0">
                <a:solidFill>
                  <a:prstClr val="black"/>
                </a:solidFill>
              </a:rPr>
              <a:t>[</a:t>
            </a:r>
            <a:r>
              <a:rPr lang="en-US" sz="2200" b="1" dirty="0" smtClean="0">
                <a:solidFill>
                  <a:prstClr val="black"/>
                </a:solidFill>
              </a:rPr>
              <a:t>Failure-oblivious computing</a:t>
            </a:r>
            <a:r>
              <a:rPr lang="en-US" sz="2200" dirty="0" smtClean="0">
                <a:solidFill>
                  <a:prstClr val="black"/>
                </a:solidFill>
              </a:rPr>
              <a:t>, </a:t>
            </a:r>
            <a:r>
              <a:rPr lang="en-US" sz="2200" dirty="0" err="1" smtClean="0">
                <a:solidFill>
                  <a:prstClr val="black"/>
                </a:solidFill>
              </a:rPr>
              <a:t>Rinard</a:t>
            </a:r>
            <a:r>
              <a:rPr lang="en-US" sz="2200" dirty="0" smtClean="0">
                <a:solidFill>
                  <a:prstClr val="black"/>
                </a:solidFill>
              </a:rPr>
              <a:t> et al. ’04] [</a:t>
            </a:r>
            <a:r>
              <a:rPr lang="en-US" sz="2200" b="1" dirty="0" smtClean="0">
                <a:solidFill>
                  <a:prstClr val="black"/>
                </a:solidFill>
              </a:rPr>
              <a:t>Append</a:t>
            </a:r>
            <a:r>
              <a:rPr lang="en-US" sz="2200" dirty="0" smtClean="0">
                <a:solidFill>
                  <a:prstClr val="black"/>
                </a:solidFill>
              </a:rPr>
              <a:t>, </a:t>
            </a:r>
            <a:r>
              <a:rPr lang="en-US" sz="2200" dirty="0" err="1" smtClean="0">
                <a:solidFill>
                  <a:prstClr val="black"/>
                </a:solidFill>
              </a:rPr>
              <a:t>Dobolyi</a:t>
            </a:r>
            <a:r>
              <a:rPr lang="en-US" sz="2200" dirty="0" smtClean="0">
                <a:solidFill>
                  <a:prstClr val="black"/>
                </a:solidFill>
              </a:rPr>
              <a:t> &amp; Weimer ’08]</a:t>
            </a:r>
            <a:endParaRPr lang="en-US" dirty="0" smtClean="0"/>
          </a:p>
          <a:p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50828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Memory corruption &amp; concurrency bugs</a:t>
            </a:r>
          </a:p>
          <a:p>
            <a:pPr lvl="1"/>
            <a:r>
              <a:rPr lang="en-US" dirty="0" smtClean="0"/>
              <a:t>Perturb layout &amp; scheduling  </a:t>
            </a:r>
            <a:r>
              <a:rPr lang="en-US" sz="2200" dirty="0" smtClean="0"/>
              <a:t>[</a:t>
            </a:r>
            <a:r>
              <a:rPr lang="en-US" sz="2200" b="1" dirty="0" smtClean="0"/>
              <a:t>Rx</a:t>
            </a:r>
            <a:r>
              <a:rPr lang="en-US" sz="2200" dirty="0" smtClean="0"/>
              <a:t>, Qin et al. ’05]     [</a:t>
            </a:r>
            <a:r>
              <a:rPr lang="en-US" sz="2200" b="1" dirty="0" err="1" smtClean="0"/>
              <a:t>DieHard</a:t>
            </a:r>
            <a:r>
              <a:rPr lang="en-US" sz="2200" dirty="0" smtClean="0"/>
              <a:t>, Berger &amp; Zorn ’06]  [</a:t>
            </a:r>
            <a:r>
              <a:rPr lang="en-US" sz="2200" b="1" dirty="0" smtClean="0"/>
              <a:t>Atom-Aid</a:t>
            </a:r>
            <a:r>
              <a:rPr lang="en-US" sz="2200" dirty="0" smtClean="0"/>
              <a:t>, Lucia et al. ’08]    [</a:t>
            </a:r>
            <a:r>
              <a:rPr lang="en-US" sz="2200" b="1" dirty="0" smtClean="0"/>
              <a:t>Grace</a:t>
            </a:r>
            <a:r>
              <a:rPr lang="en-US" sz="2200" dirty="0" smtClean="0"/>
              <a:t>, Berger et al. ’08]</a:t>
            </a:r>
            <a:endParaRPr lang="en-US" dirty="0" smtClean="0"/>
          </a:p>
          <a:p>
            <a:endParaRPr lang="en-US" sz="1900" dirty="0" smtClean="0"/>
          </a:p>
          <a:p>
            <a:r>
              <a:rPr lang="en-US" dirty="0" smtClean="0"/>
              <a:t>Fatal errors</a:t>
            </a:r>
          </a:p>
          <a:p>
            <a:pPr lvl="1"/>
            <a:r>
              <a:rPr lang="en-US" dirty="0" smtClean="0"/>
              <a:t>Ignore errors  </a:t>
            </a:r>
            <a:r>
              <a:rPr lang="en-US" sz="2200" dirty="0" smtClean="0">
                <a:solidFill>
                  <a:prstClr val="black"/>
                </a:solidFill>
              </a:rPr>
              <a:t>[</a:t>
            </a:r>
            <a:r>
              <a:rPr lang="en-US" sz="2200" b="1" dirty="0" smtClean="0">
                <a:solidFill>
                  <a:prstClr val="black"/>
                </a:solidFill>
              </a:rPr>
              <a:t>Failure-oblivious computing</a:t>
            </a:r>
            <a:r>
              <a:rPr lang="en-US" sz="2200" dirty="0" smtClean="0">
                <a:solidFill>
                  <a:prstClr val="black"/>
                </a:solidFill>
              </a:rPr>
              <a:t>, </a:t>
            </a:r>
            <a:r>
              <a:rPr lang="en-US" sz="2200" dirty="0" err="1" smtClean="0">
                <a:solidFill>
                  <a:prstClr val="black"/>
                </a:solidFill>
              </a:rPr>
              <a:t>Rinard</a:t>
            </a:r>
            <a:r>
              <a:rPr lang="en-US" sz="2200" dirty="0" smtClean="0">
                <a:solidFill>
                  <a:prstClr val="black"/>
                </a:solidFill>
              </a:rPr>
              <a:t> et al. ’04] [</a:t>
            </a:r>
            <a:r>
              <a:rPr lang="en-US" sz="2200" b="1" dirty="0" smtClean="0">
                <a:solidFill>
                  <a:prstClr val="black"/>
                </a:solidFill>
              </a:rPr>
              <a:t>Append</a:t>
            </a:r>
            <a:r>
              <a:rPr lang="en-US" sz="2200" dirty="0" smtClean="0">
                <a:solidFill>
                  <a:prstClr val="black"/>
                </a:solidFill>
              </a:rPr>
              <a:t>, </a:t>
            </a:r>
            <a:r>
              <a:rPr lang="en-US" sz="2200" dirty="0" err="1" smtClean="0">
                <a:solidFill>
                  <a:prstClr val="black"/>
                </a:solidFill>
              </a:rPr>
              <a:t>Dobolyi</a:t>
            </a:r>
            <a:r>
              <a:rPr lang="en-US" sz="2200" dirty="0" smtClean="0">
                <a:solidFill>
                  <a:prstClr val="black"/>
                </a:solidFill>
              </a:rPr>
              <a:t> &amp; Weimer ’08]</a:t>
            </a:r>
            <a:endParaRPr lang="en-US" dirty="0" smtClean="0"/>
          </a:p>
          <a:p>
            <a:endParaRPr lang="en-US" sz="1900" dirty="0" smtClean="0"/>
          </a:p>
          <a:p>
            <a:r>
              <a:rPr lang="en-US" dirty="0" smtClean="0"/>
              <a:t>Memory leaks in unmanaged languages</a:t>
            </a:r>
          </a:p>
          <a:p>
            <a:pPr lvl="1"/>
            <a:r>
              <a:rPr lang="en-US" dirty="0" smtClean="0"/>
              <a:t>Leak-friendly layout  </a:t>
            </a:r>
            <a:r>
              <a:rPr lang="en-US" sz="2200" dirty="0" smtClean="0"/>
              <a:t>[</a:t>
            </a:r>
            <a:r>
              <a:rPr lang="en-US" sz="2200" b="1" dirty="0" smtClean="0"/>
              <a:t>Plug</a:t>
            </a:r>
            <a:r>
              <a:rPr lang="en-US" sz="2200" dirty="0" smtClean="0"/>
              <a:t>,  </a:t>
            </a:r>
            <a:r>
              <a:rPr lang="en-US" sz="2200" dirty="0" err="1" smtClean="0"/>
              <a:t>Novark</a:t>
            </a:r>
            <a:r>
              <a:rPr lang="en-US" sz="2200" dirty="0" smtClean="0"/>
              <a:t> et al. ’08]</a:t>
            </a:r>
          </a:p>
          <a:p>
            <a:pPr lvl="1">
              <a:buClr>
                <a:srgbClr val="60B5CC"/>
              </a:buClr>
            </a:pPr>
            <a:r>
              <a:rPr lang="en-US" dirty="0" smtClean="0">
                <a:solidFill>
                  <a:prstClr val="black"/>
                </a:solidFill>
              </a:rPr>
              <a:t>Bound allocation sites  </a:t>
            </a:r>
            <a:r>
              <a:rPr lang="en-US" sz="2200" dirty="0" smtClean="0"/>
              <a:t>[</a:t>
            </a:r>
            <a:r>
              <a:rPr lang="en-US" sz="2200" b="1" dirty="0" smtClean="0"/>
              <a:t>Cyclic </a:t>
            </a:r>
            <a:r>
              <a:rPr lang="en-US" sz="2200" b="1" dirty="0" err="1" smtClean="0"/>
              <a:t>alloc</a:t>
            </a:r>
            <a:r>
              <a:rPr lang="en-US" sz="2200" dirty="0" smtClean="0"/>
              <a:t>,  Nguyen &amp; </a:t>
            </a:r>
            <a:r>
              <a:rPr lang="en-US" sz="2200" dirty="0" err="1" smtClean="0"/>
              <a:t>Rinard</a:t>
            </a:r>
            <a:r>
              <a:rPr lang="en-US" sz="2200" dirty="0" smtClean="0"/>
              <a:t> ’07]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leaks before                             deployment is hard</a:t>
            </a:r>
          </a:p>
          <a:p>
            <a:pPr lvl="1"/>
            <a:r>
              <a:rPr lang="en-US" dirty="0" smtClean="0"/>
              <a:t>Deployed systems need immediate help</a:t>
            </a:r>
          </a:p>
          <a:p>
            <a:endParaRPr lang="en-US" dirty="0" smtClean="0"/>
          </a:p>
          <a:p>
            <a:r>
              <a:rPr lang="en-US" dirty="0" smtClean="0"/>
              <a:t>Leak pruning: GC based on </a:t>
            </a:r>
            <a:r>
              <a:rPr lang="en-US" dirty="0" err="1" smtClean="0"/>
              <a:t>liveness</a:t>
            </a:r>
            <a:endParaRPr lang="en-US" dirty="0" smtClean="0"/>
          </a:p>
          <a:p>
            <a:pPr lvl="1"/>
            <a:r>
              <a:rPr lang="en-US" dirty="0" smtClean="0"/>
              <a:t>High precision &amp; low overhead</a:t>
            </a:r>
          </a:p>
          <a:p>
            <a:pPr lvl="1"/>
            <a:r>
              <a:rPr lang="en-US" dirty="0" smtClean="0"/>
              <a:t>Bounded resources</a:t>
            </a:r>
          </a:p>
          <a:p>
            <a:pPr lvl="1"/>
            <a:r>
              <a:rPr lang="en-US" dirty="0" smtClean="0"/>
              <a:t>Preserves semantics</a:t>
            </a:r>
          </a:p>
        </p:txBody>
      </p:sp>
      <p:pic>
        <p:nvPicPr>
          <p:cNvPr id="4" name="Picture 10" descr="The image “http://www.princetonpave.org/images/prospect11/SmallPGC2004Closeup.JPG” cannot be displayed, because it contains errors."/>
          <p:cNvPicPr>
            <a:picLocks noChangeAspect="1" noChangeArrowheads="1"/>
          </p:cNvPicPr>
          <p:nvPr/>
        </p:nvPicPr>
        <p:blipFill>
          <a:blip r:embed="rId2"/>
          <a:srcRect t="7750" r="19188" b="19333"/>
          <a:stretch>
            <a:fillRect/>
          </a:stretch>
        </p:blipFill>
        <p:spPr bwMode="auto">
          <a:xfrm>
            <a:off x="5428138" y="0"/>
            <a:ext cx="3715861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5448"/>
            <a:ext cx="4876800" cy="1252728"/>
          </a:xfrm>
        </p:spPr>
        <p:txBody>
          <a:bodyPr>
            <a:noAutofit/>
          </a:bodyPr>
          <a:lstStyle/>
          <a:p>
            <a:r>
              <a:rPr lang="en-US" sz="3200" dirty="0" smtClean="0"/>
              <a:t>Tolerating Memory Leaks in Managed Languages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leaks before                             deployment is hard</a:t>
            </a:r>
          </a:p>
          <a:p>
            <a:pPr lvl="1"/>
            <a:r>
              <a:rPr lang="en-US" dirty="0" smtClean="0"/>
              <a:t>Deployed systems need immediate help</a:t>
            </a:r>
          </a:p>
          <a:p>
            <a:endParaRPr lang="en-US" dirty="0" smtClean="0"/>
          </a:p>
          <a:p>
            <a:r>
              <a:rPr lang="en-US" dirty="0" smtClean="0"/>
              <a:t>Leak pruning: GC based on </a:t>
            </a:r>
            <a:r>
              <a:rPr lang="en-US" dirty="0" err="1" smtClean="0"/>
              <a:t>liveness</a:t>
            </a:r>
            <a:endParaRPr lang="en-US" dirty="0" smtClean="0"/>
          </a:p>
          <a:p>
            <a:pPr lvl="1"/>
            <a:r>
              <a:rPr lang="en-US" dirty="0" smtClean="0"/>
              <a:t>High precision &amp; low overhead</a:t>
            </a:r>
          </a:p>
          <a:p>
            <a:pPr lvl="1"/>
            <a:r>
              <a:rPr lang="en-US" dirty="0" smtClean="0"/>
              <a:t>Bounded resources</a:t>
            </a:r>
          </a:p>
          <a:p>
            <a:pPr lvl="1"/>
            <a:r>
              <a:rPr lang="en-US" dirty="0" smtClean="0"/>
              <a:t>Preserves semantics</a:t>
            </a:r>
          </a:p>
        </p:txBody>
      </p:sp>
      <p:pic>
        <p:nvPicPr>
          <p:cNvPr id="4" name="Picture 10" descr="The image “http://www.princetonpave.org/images/prospect11/SmallPGC2004Closeup.JPG” cannot be displayed, because it contains errors."/>
          <p:cNvPicPr>
            <a:picLocks noChangeAspect="1" noChangeArrowheads="1"/>
          </p:cNvPicPr>
          <p:nvPr/>
        </p:nvPicPr>
        <p:blipFill>
          <a:blip r:embed="rId2"/>
          <a:srcRect t="7750" r="19188" b="19333"/>
          <a:stretch>
            <a:fillRect/>
          </a:stretch>
        </p:blipFill>
        <p:spPr bwMode="auto">
          <a:xfrm>
            <a:off x="5428138" y="0"/>
            <a:ext cx="3715861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5448"/>
            <a:ext cx="4876800" cy="1252728"/>
          </a:xfrm>
        </p:spPr>
        <p:txBody>
          <a:bodyPr>
            <a:noAutofit/>
          </a:bodyPr>
          <a:lstStyle/>
          <a:p>
            <a:r>
              <a:rPr lang="en-US" sz="3200" dirty="0" smtClean="0"/>
              <a:t>Tolerating Memory Leaks in Managed Languages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6096000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Thank you!</a:t>
            </a: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Tolerating 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Deployed systems have leaks</a:t>
            </a:r>
          </a:p>
          <a:p>
            <a:pPr lvl="1"/>
            <a:r>
              <a:rPr lang="en-US" dirty="0" smtClean="0"/>
              <a:t>Critical systems need immediate help</a:t>
            </a:r>
          </a:p>
          <a:p>
            <a:endParaRPr lang="en-US" dirty="0" smtClean="0"/>
          </a:p>
          <a:p>
            <a:r>
              <a:rPr lang="en-US" b="1" dirty="0" smtClean="0"/>
              <a:t>Leak pruning</a:t>
            </a:r>
            <a:r>
              <a:rPr lang="en-US" dirty="0" smtClean="0"/>
              <a:t> tolerates bad effects</a:t>
            </a:r>
          </a:p>
          <a:p>
            <a:pPr lvl="1"/>
            <a:r>
              <a:rPr lang="en-US" dirty="0" smtClean="0"/>
              <a:t>Reclaims memory automatically</a:t>
            </a:r>
          </a:p>
          <a:p>
            <a:pPr lvl="1"/>
            <a:r>
              <a:rPr lang="en-US" dirty="0" smtClean="0"/>
              <a:t>High precision &amp; low overhead</a:t>
            </a:r>
          </a:p>
          <a:p>
            <a:pPr lvl="1"/>
            <a:r>
              <a:rPr lang="en-US" dirty="0" smtClean="0"/>
              <a:t>Bounds resources</a:t>
            </a:r>
          </a:p>
          <a:p>
            <a:pPr lvl="1"/>
            <a:r>
              <a:rPr lang="en-US" dirty="0" smtClean="0"/>
              <a:t>Preserves semantics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“Diff” Leak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Reported on Eclipse </a:t>
            </a:r>
            <a:r>
              <a:rPr lang="en-US" dirty="0" err="1" smtClean="0"/>
              <a:t>Bugzilla</a:t>
            </a:r>
            <a:endParaRPr lang="en-US" dirty="0" smtClean="0"/>
          </a:p>
          <a:p>
            <a:r>
              <a:rPr lang="en-US" dirty="0" smtClean="0"/>
              <a:t>Recursive difference leaks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“Diff” Leak</a:t>
            </a:r>
            <a:endParaRPr lang="en-US" dirty="0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228600" y="6019800"/>
            <a:ext cx="861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685800" y="1752600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Editors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 rot="5400000">
            <a:off x="893882" y="4884495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 rot="5400000">
            <a:off x="5770681" y="4821118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 rot="5400000">
            <a:off x="2646482" y="4897319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9" name="Cloud"/>
          <p:cNvSpPr>
            <a:spLocks noChangeAspect="1" noEditPoints="1" noChangeArrowheads="1"/>
          </p:cNvSpPr>
          <p:nvPr/>
        </p:nvSpPr>
        <p:spPr bwMode="auto">
          <a:xfrm>
            <a:off x="6477000" y="16002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latin typeface="Arial" charset="0"/>
            </a:endParaRPr>
          </a:p>
          <a:p>
            <a:pPr algn="ctr" eaLnBrk="1" hangingPunct="1"/>
            <a:r>
              <a:rPr lang="en-US" dirty="0" smtClean="0"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Diff </a:t>
            </a:r>
            <a:r>
              <a:rPr lang="en-US" dirty="0">
                <a:latin typeface="Arial" charset="0"/>
              </a:rPr>
              <a:t>Data</a:t>
            </a:r>
          </a:p>
        </p:txBody>
      </p:sp>
      <p:sp>
        <p:nvSpPr>
          <p:cNvPr id="112" name="Line 26"/>
          <p:cNvSpPr>
            <a:spLocks noChangeShapeType="1"/>
          </p:cNvSpPr>
          <p:nvPr/>
        </p:nvSpPr>
        <p:spPr bwMode="auto">
          <a:xfrm>
            <a:off x="4876800" y="1752600"/>
            <a:ext cx="1828800" cy="1524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5334000" y="2209800"/>
            <a:ext cx="11430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4" name="Oval 23"/>
          <p:cNvSpPr>
            <a:spLocks noChangeAspect="1" noChangeArrowheads="1"/>
          </p:cNvSpPr>
          <p:nvPr/>
        </p:nvSpPr>
        <p:spPr bwMode="auto">
          <a:xfrm>
            <a:off x="4114800" y="1371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  <a:endParaRPr lang="en-US" dirty="0">
              <a:latin typeface="Arial" charset="0"/>
            </a:endParaRPr>
          </a:p>
        </p:txBody>
      </p:sp>
      <p:sp>
        <p:nvSpPr>
          <p:cNvPr id="105" name="Oval 23"/>
          <p:cNvSpPr>
            <a:spLocks noChangeAspect="1" noChangeArrowheads="1"/>
          </p:cNvSpPr>
          <p:nvPr/>
        </p:nvSpPr>
        <p:spPr bwMode="auto">
          <a:xfrm>
            <a:off x="4800600" y="190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latin typeface="Arial" charset="0"/>
              </a:rPr>
              <a:t>Node</a:t>
            </a:r>
            <a:endParaRPr lang="en-US" sz="1600" dirty="0">
              <a:latin typeface="Arial" charset="0"/>
            </a:endParaRPr>
          </a:p>
        </p:txBody>
      </p:sp>
      <p:sp>
        <p:nvSpPr>
          <p:cNvPr id="139" name="Cloud"/>
          <p:cNvSpPr>
            <a:spLocks noChangeAspect="1" noEditPoints="1" noChangeArrowheads="1"/>
          </p:cNvSpPr>
          <p:nvPr/>
        </p:nvSpPr>
        <p:spPr bwMode="auto">
          <a:xfrm>
            <a:off x="6477000" y="34290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latin typeface="Arial" charset="0"/>
            </a:endParaRPr>
          </a:p>
          <a:p>
            <a:pPr algn="ctr" eaLnBrk="1" hangingPunct="1"/>
            <a:r>
              <a:rPr lang="en-US" dirty="0" smtClean="0"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Diff </a:t>
            </a:r>
            <a:r>
              <a:rPr lang="en-US" dirty="0">
                <a:latin typeface="Arial" charset="0"/>
              </a:rPr>
              <a:t>Data</a:t>
            </a:r>
          </a:p>
        </p:txBody>
      </p:sp>
      <p:sp>
        <p:nvSpPr>
          <p:cNvPr id="140" name="Line 26"/>
          <p:cNvSpPr>
            <a:spLocks noChangeShapeType="1"/>
          </p:cNvSpPr>
          <p:nvPr/>
        </p:nvSpPr>
        <p:spPr bwMode="auto">
          <a:xfrm>
            <a:off x="4876800" y="3581400"/>
            <a:ext cx="1828800" cy="1524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1" name="Line 26"/>
          <p:cNvSpPr>
            <a:spLocks noChangeShapeType="1"/>
          </p:cNvSpPr>
          <p:nvPr/>
        </p:nvSpPr>
        <p:spPr bwMode="auto">
          <a:xfrm flipV="1">
            <a:off x="5334000" y="4038600"/>
            <a:ext cx="11430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3" name="Oval 23"/>
          <p:cNvSpPr>
            <a:spLocks noChangeAspect="1" noChangeArrowheads="1"/>
          </p:cNvSpPr>
          <p:nvPr/>
        </p:nvSpPr>
        <p:spPr bwMode="auto">
          <a:xfrm>
            <a:off x="4114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  <a:endParaRPr lang="en-US" dirty="0">
              <a:latin typeface="Arial" charset="0"/>
            </a:endParaRPr>
          </a:p>
        </p:txBody>
      </p:sp>
      <p:sp>
        <p:nvSpPr>
          <p:cNvPr id="144" name="Oval 23"/>
          <p:cNvSpPr>
            <a:spLocks noChangeAspect="1" noChangeArrowheads="1"/>
          </p:cNvSpPr>
          <p:nvPr/>
        </p:nvSpPr>
        <p:spPr bwMode="auto">
          <a:xfrm>
            <a:off x="4800600" y="3733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latin typeface="Arial" charset="0"/>
              </a:rPr>
              <a:t>Node</a:t>
            </a:r>
            <a:endParaRPr lang="en-US" sz="1600" dirty="0">
              <a:latin typeface="Arial" charset="0"/>
            </a:endParaRPr>
          </a:p>
        </p:txBody>
      </p:sp>
      <p:sp>
        <p:nvSpPr>
          <p:cNvPr id="150" name="Cloud"/>
          <p:cNvSpPr>
            <a:spLocks noChangeAspect="1" noEditPoints="1" noChangeArrowheads="1"/>
          </p:cNvSpPr>
          <p:nvPr/>
        </p:nvSpPr>
        <p:spPr bwMode="auto">
          <a:xfrm>
            <a:off x="6553200" y="5197652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latin typeface="Arial" charset="0"/>
            </a:endParaRPr>
          </a:p>
          <a:p>
            <a:pPr algn="ctr" eaLnBrk="1" hangingPunct="1"/>
            <a:r>
              <a:rPr lang="en-US" dirty="0" smtClean="0"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Diff </a:t>
            </a:r>
            <a:r>
              <a:rPr lang="en-US" dirty="0">
                <a:latin typeface="Arial" charset="0"/>
              </a:rPr>
              <a:t>Data</a:t>
            </a:r>
          </a:p>
        </p:txBody>
      </p:sp>
      <p:sp>
        <p:nvSpPr>
          <p:cNvPr id="151" name="Line 26"/>
          <p:cNvSpPr>
            <a:spLocks noChangeShapeType="1"/>
          </p:cNvSpPr>
          <p:nvPr/>
        </p:nvSpPr>
        <p:spPr bwMode="auto">
          <a:xfrm>
            <a:off x="4953000" y="5350052"/>
            <a:ext cx="1828800" cy="1524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2" name="Line 26"/>
          <p:cNvSpPr>
            <a:spLocks noChangeShapeType="1"/>
          </p:cNvSpPr>
          <p:nvPr/>
        </p:nvSpPr>
        <p:spPr bwMode="auto">
          <a:xfrm flipV="1">
            <a:off x="5410200" y="5807252"/>
            <a:ext cx="11430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4" name="Oval 23"/>
          <p:cNvSpPr>
            <a:spLocks noChangeAspect="1" noChangeArrowheads="1"/>
          </p:cNvSpPr>
          <p:nvPr/>
        </p:nvSpPr>
        <p:spPr bwMode="auto">
          <a:xfrm>
            <a:off x="4191000" y="4969052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  <a:endParaRPr lang="en-US" dirty="0">
              <a:latin typeface="Arial" charset="0"/>
            </a:endParaRPr>
          </a:p>
        </p:txBody>
      </p:sp>
      <p:sp>
        <p:nvSpPr>
          <p:cNvPr id="155" name="Oval 23"/>
          <p:cNvSpPr>
            <a:spLocks noChangeAspect="1" noChangeArrowheads="1"/>
          </p:cNvSpPr>
          <p:nvPr/>
        </p:nvSpPr>
        <p:spPr bwMode="auto">
          <a:xfrm>
            <a:off x="4876800" y="5502452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latin typeface="Arial" charset="0"/>
              </a:rPr>
              <a:t>Node</a:t>
            </a:r>
            <a:endParaRPr lang="en-US" sz="16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971800" y="1828800"/>
            <a:ext cx="114300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3048000" y="2286000"/>
            <a:ext cx="17526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V="1">
            <a:off x="2971800" y="3657600"/>
            <a:ext cx="114300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V="1">
            <a:off x="3048000" y="41148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2971800" y="5426252"/>
            <a:ext cx="1219200" cy="51734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V="1">
            <a:off x="3124200" y="5883452"/>
            <a:ext cx="1752600" cy="13634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371600" y="4190999"/>
            <a:ext cx="914400" cy="7619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1447800" y="6011861"/>
            <a:ext cx="838200" cy="457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Oval 13"/>
          <p:cNvSpPr>
            <a:spLocks noChangeAspect="1"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2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3" name="Oval 13"/>
          <p:cNvSpPr>
            <a:spLocks noChangeAspect="1" noChangeArrowheads="1"/>
          </p:cNvSpPr>
          <p:nvPr/>
        </p:nvSpPr>
        <p:spPr bwMode="auto">
          <a:xfrm>
            <a:off x="2286000" y="5638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2286000" y="3733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33400" y="2438400"/>
            <a:ext cx="8153400" cy="3276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lvl="0" indent="-320040">
              <a:buClr>
                <a:srgbClr val="F0AD00"/>
              </a:buClr>
              <a:buSzPct val="80000"/>
            </a:pPr>
            <a:r>
              <a:rPr lang="en-US" sz="3000" dirty="0" smtClean="0">
                <a:solidFill>
                  <a:prstClr val="black"/>
                </a:solidFill>
              </a:rPr>
              <a:t>Piggyback on GC: </a:t>
            </a:r>
            <a:r>
              <a:rPr lang="en-US" sz="2600" dirty="0" smtClean="0">
                <a:solidFill>
                  <a:prstClr val="black"/>
                </a:solidFill>
              </a:rPr>
              <a:t>two-phase transitive closure</a:t>
            </a:r>
            <a:endParaRPr lang="en-US" sz="3000" dirty="0" smtClean="0">
              <a:solidFill>
                <a:prstClr val="black"/>
              </a:solidFill>
            </a:endParaRPr>
          </a:p>
          <a:p>
            <a:pPr marL="438912" lvl="0" indent="-320040">
              <a:buClr>
                <a:srgbClr val="F0AD00"/>
              </a:buClr>
              <a:buSzPct val="80000"/>
              <a:buFont typeface="Wingdings 2"/>
              <a:buChar char=""/>
            </a:pPr>
            <a:r>
              <a:rPr lang="en-US" sz="3000" dirty="0" smtClean="0">
                <a:solidFill>
                  <a:prstClr val="black"/>
                </a:solidFill>
              </a:rPr>
              <a:t>First phase stops at highly stale references</a:t>
            </a:r>
          </a:p>
          <a:p>
            <a:pPr marL="731520" lvl="1" indent="-274320">
              <a:spcBef>
                <a:spcPct val="20000"/>
              </a:spcBef>
              <a:buClr>
                <a:srgbClr val="60B5CC"/>
              </a:buClr>
              <a:buSzPct val="90000"/>
              <a:buFont typeface="Wingdings"/>
              <a:buChar char=""/>
            </a:pPr>
            <a:r>
              <a:rPr lang="en-US" sz="2600" dirty="0" smtClean="0">
                <a:solidFill>
                  <a:prstClr val="black"/>
                </a:solidFill>
              </a:rPr>
              <a:t>No instance highly stale &amp; accessed</a:t>
            </a:r>
          </a:p>
          <a:p>
            <a:pPr marL="731520" lvl="1" indent="-274320">
              <a:spcBef>
                <a:spcPct val="20000"/>
              </a:spcBef>
              <a:buClr>
                <a:srgbClr val="60B5CC"/>
              </a:buClr>
              <a:buSzPct val="90000"/>
              <a:buFont typeface="Wingdings"/>
              <a:buChar char=""/>
            </a:pPr>
            <a:endParaRPr lang="en-US" sz="2600" dirty="0" smtClean="0">
              <a:solidFill>
                <a:prstClr val="black"/>
              </a:solidFill>
            </a:endParaRPr>
          </a:p>
          <a:p>
            <a:pPr marL="731520" lvl="1" indent="-274320">
              <a:spcBef>
                <a:spcPct val="20000"/>
              </a:spcBef>
              <a:buClr>
                <a:srgbClr val="60B5CC"/>
              </a:buClr>
              <a:buSzPct val="90000"/>
              <a:buFont typeface="Wingdings"/>
              <a:buChar char=""/>
            </a:pPr>
            <a:endParaRPr lang="en-US" sz="2600" dirty="0" smtClean="0">
              <a:solidFill>
                <a:prstClr val="black"/>
              </a:solidFill>
            </a:endParaRPr>
          </a:p>
          <a:p>
            <a:pPr marL="731520" lvl="1" indent="-274320">
              <a:spcBef>
                <a:spcPct val="20000"/>
              </a:spcBef>
              <a:buClr>
                <a:srgbClr val="60B5CC"/>
              </a:buClr>
              <a:buSzPct val="90000"/>
              <a:buFont typeface="Wingdings"/>
              <a:buChar char=""/>
            </a:pPr>
            <a:endParaRPr lang="en-US" sz="26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Usage Tracking</a:t>
            </a:r>
            <a:endParaRPr lang="en-US" dirty="0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228600" y="6019800"/>
            <a:ext cx="861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685800" y="1752600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Editors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 rot="5400000">
            <a:off x="893882" y="4884495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 rot="5400000">
            <a:off x="5770681" y="4821118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 rot="5400000">
            <a:off x="2646482" y="4897319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9" name="Cloud"/>
          <p:cNvSpPr>
            <a:spLocks noChangeAspect="1" noEditPoints="1" noChangeArrowheads="1"/>
          </p:cNvSpPr>
          <p:nvPr/>
        </p:nvSpPr>
        <p:spPr bwMode="auto">
          <a:xfrm>
            <a:off x="6477000" y="16002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latin typeface="Arial" charset="0"/>
            </a:endParaRPr>
          </a:p>
          <a:p>
            <a:pPr algn="ctr" eaLnBrk="1" hangingPunct="1"/>
            <a:r>
              <a:rPr lang="en-US" dirty="0" smtClean="0"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Diff </a:t>
            </a:r>
            <a:r>
              <a:rPr lang="en-US" dirty="0">
                <a:latin typeface="Arial" charset="0"/>
              </a:rPr>
              <a:t>Data</a:t>
            </a:r>
          </a:p>
        </p:txBody>
      </p:sp>
      <p:sp>
        <p:nvSpPr>
          <p:cNvPr id="112" name="Line 26"/>
          <p:cNvSpPr>
            <a:spLocks noChangeShapeType="1"/>
          </p:cNvSpPr>
          <p:nvPr/>
        </p:nvSpPr>
        <p:spPr bwMode="auto">
          <a:xfrm>
            <a:off x="4876800" y="1752600"/>
            <a:ext cx="1828800" cy="1524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5334000" y="2209800"/>
            <a:ext cx="11430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4" name="Oval 23"/>
          <p:cNvSpPr>
            <a:spLocks noChangeAspect="1" noChangeArrowheads="1"/>
          </p:cNvSpPr>
          <p:nvPr/>
        </p:nvSpPr>
        <p:spPr bwMode="auto">
          <a:xfrm>
            <a:off x="4114800" y="1371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  <a:endParaRPr lang="en-US" dirty="0">
              <a:latin typeface="Arial" charset="0"/>
            </a:endParaRPr>
          </a:p>
        </p:txBody>
      </p:sp>
      <p:sp>
        <p:nvSpPr>
          <p:cNvPr id="105" name="Oval 23"/>
          <p:cNvSpPr>
            <a:spLocks noChangeAspect="1" noChangeArrowheads="1"/>
          </p:cNvSpPr>
          <p:nvPr/>
        </p:nvSpPr>
        <p:spPr bwMode="auto">
          <a:xfrm>
            <a:off x="4800600" y="190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latin typeface="Arial" charset="0"/>
              </a:rPr>
              <a:t>Node</a:t>
            </a:r>
            <a:endParaRPr lang="en-US" sz="1600" dirty="0">
              <a:latin typeface="Arial" charset="0"/>
            </a:endParaRPr>
          </a:p>
        </p:txBody>
      </p:sp>
      <p:sp>
        <p:nvSpPr>
          <p:cNvPr id="139" name="Cloud"/>
          <p:cNvSpPr>
            <a:spLocks noChangeAspect="1" noEditPoints="1" noChangeArrowheads="1"/>
          </p:cNvSpPr>
          <p:nvPr/>
        </p:nvSpPr>
        <p:spPr bwMode="auto">
          <a:xfrm>
            <a:off x="6477000" y="34290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latin typeface="Arial" charset="0"/>
            </a:endParaRPr>
          </a:p>
          <a:p>
            <a:pPr algn="ctr" eaLnBrk="1" hangingPunct="1"/>
            <a:r>
              <a:rPr lang="en-US" dirty="0" smtClean="0"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Diff </a:t>
            </a:r>
            <a:r>
              <a:rPr lang="en-US" dirty="0">
                <a:latin typeface="Arial" charset="0"/>
              </a:rPr>
              <a:t>Data</a:t>
            </a:r>
          </a:p>
        </p:txBody>
      </p:sp>
      <p:sp>
        <p:nvSpPr>
          <p:cNvPr id="140" name="Line 26"/>
          <p:cNvSpPr>
            <a:spLocks noChangeShapeType="1"/>
          </p:cNvSpPr>
          <p:nvPr/>
        </p:nvSpPr>
        <p:spPr bwMode="auto">
          <a:xfrm>
            <a:off x="4876800" y="3581400"/>
            <a:ext cx="1828800" cy="1524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1" name="Line 26"/>
          <p:cNvSpPr>
            <a:spLocks noChangeShapeType="1"/>
          </p:cNvSpPr>
          <p:nvPr/>
        </p:nvSpPr>
        <p:spPr bwMode="auto">
          <a:xfrm flipV="1">
            <a:off x="5334000" y="4038600"/>
            <a:ext cx="11430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3" name="Oval 23"/>
          <p:cNvSpPr>
            <a:spLocks noChangeAspect="1" noChangeArrowheads="1"/>
          </p:cNvSpPr>
          <p:nvPr/>
        </p:nvSpPr>
        <p:spPr bwMode="auto">
          <a:xfrm>
            <a:off x="4114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  <a:endParaRPr lang="en-US" dirty="0">
              <a:latin typeface="Arial" charset="0"/>
            </a:endParaRPr>
          </a:p>
        </p:txBody>
      </p:sp>
      <p:sp>
        <p:nvSpPr>
          <p:cNvPr id="144" name="Oval 23"/>
          <p:cNvSpPr>
            <a:spLocks noChangeAspect="1" noChangeArrowheads="1"/>
          </p:cNvSpPr>
          <p:nvPr/>
        </p:nvSpPr>
        <p:spPr bwMode="auto">
          <a:xfrm>
            <a:off x="4800600" y="3733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latin typeface="Arial" charset="0"/>
              </a:rPr>
              <a:t>Node</a:t>
            </a:r>
            <a:endParaRPr lang="en-US" sz="1600" dirty="0">
              <a:latin typeface="Arial" charset="0"/>
            </a:endParaRPr>
          </a:p>
        </p:txBody>
      </p:sp>
      <p:sp>
        <p:nvSpPr>
          <p:cNvPr id="150" name="Cloud"/>
          <p:cNvSpPr>
            <a:spLocks noChangeAspect="1" noEditPoints="1" noChangeArrowheads="1"/>
          </p:cNvSpPr>
          <p:nvPr/>
        </p:nvSpPr>
        <p:spPr bwMode="auto">
          <a:xfrm>
            <a:off x="6553200" y="5197652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latin typeface="Arial" charset="0"/>
            </a:endParaRPr>
          </a:p>
          <a:p>
            <a:pPr algn="ctr" eaLnBrk="1" hangingPunct="1"/>
            <a:r>
              <a:rPr lang="en-US" dirty="0" smtClean="0"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Diff </a:t>
            </a:r>
            <a:r>
              <a:rPr lang="en-US" dirty="0">
                <a:latin typeface="Arial" charset="0"/>
              </a:rPr>
              <a:t>Data</a:t>
            </a:r>
          </a:p>
        </p:txBody>
      </p:sp>
      <p:sp>
        <p:nvSpPr>
          <p:cNvPr id="151" name="Line 26"/>
          <p:cNvSpPr>
            <a:spLocks noChangeShapeType="1"/>
          </p:cNvSpPr>
          <p:nvPr/>
        </p:nvSpPr>
        <p:spPr bwMode="auto">
          <a:xfrm>
            <a:off x="4953000" y="5350052"/>
            <a:ext cx="1828800" cy="1524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2" name="Line 26"/>
          <p:cNvSpPr>
            <a:spLocks noChangeShapeType="1"/>
          </p:cNvSpPr>
          <p:nvPr/>
        </p:nvSpPr>
        <p:spPr bwMode="auto">
          <a:xfrm flipV="1">
            <a:off x="5410200" y="5807252"/>
            <a:ext cx="11430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4" name="Oval 23"/>
          <p:cNvSpPr>
            <a:spLocks noChangeAspect="1" noChangeArrowheads="1"/>
          </p:cNvSpPr>
          <p:nvPr/>
        </p:nvSpPr>
        <p:spPr bwMode="auto">
          <a:xfrm>
            <a:off x="4191000" y="4969052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  <a:endParaRPr lang="en-US" dirty="0">
              <a:latin typeface="Arial" charset="0"/>
            </a:endParaRPr>
          </a:p>
        </p:txBody>
      </p:sp>
      <p:sp>
        <p:nvSpPr>
          <p:cNvPr id="155" name="Oval 23"/>
          <p:cNvSpPr>
            <a:spLocks noChangeAspect="1" noChangeArrowheads="1"/>
          </p:cNvSpPr>
          <p:nvPr/>
        </p:nvSpPr>
        <p:spPr bwMode="auto">
          <a:xfrm>
            <a:off x="4876800" y="5502452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latin typeface="Arial" charset="0"/>
              </a:rPr>
              <a:t>Node</a:t>
            </a:r>
            <a:endParaRPr lang="en-US" sz="16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971800" y="1828800"/>
            <a:ext cx="114300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3048000" y="2286000"/>
            <a:ext cx="17526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V="1">
            <a:off x="2971800" y="3657600"/>
            <a:ext cx="114300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V="1">
            <a:off x="3048000" y="41148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2971800" y="5426252"/>
            <a:ext cx="1219200" cy="51734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V="1">
            <a:off x="3124200" y="5883452"/>
            <a:ext cx="1752600" cy="13634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371600" y="4190999"/>
            <a:ext cx="914400" cy="7619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1447800" y="6011861"/>
            <a:ext cx="838200" cy="457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Oval 13"/>
          <p:cNvSpPr>
            <a:spLocks noChangeAspect="1"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2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3" name="Oval 13"/>
          <p:cNvSpPr>
            <a:spLocks noChangeAspect="1" noChangeArrowheads="1"/>
          </p:cNvSpPr>
          <p:nvPr/>
        </p:nvSpPr>
        <p:spPr bwMode="auto">
          <a:xfrm>
            <a:off x="2286000" y="5638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2286000" y="3733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800600" y="5486400"/>
            <a:ext cx="3657600" cy="1219200"/>
          </a:xfrm>
          <a:prstGeom prst="roundRect">
            <a:avLst/>
          </a:prstGeom>
          <a:solidFill>
            <a:schemeClr val="accent2">
              <a:alpha val="39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0" y="1143000"/>
            <a:ext cx="9144000" cy="5715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029200" y="3026950"/>
            <a:ext cx="3733800" cy="126673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800" b="1" u="sng" dirty="0" smtClean="0">
                <a:solidFill>
                  <a:prstClr val="white"/>
                </a:solidFill>
              </a:rPr>
              <a:t>Garbage collector</a:t>
            </a:r>
            <a:r>
              <a:rPr lang="en-US" sz="2800" b="1" dirty="0" smtClean="0">
                <a:solidFill>
                  <a:prstClr val="white"/>
                </a:solidFill>
              </a:rPr>
              <a:t>: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for all objects o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o.staleness</a:t>
            </a:r>
            <a:r>
              <a:rPr lang="en-US" sz="2400" b="1" dirty="0" smtClean="0">
                <a:latin typeface="Courier New" pitchFamily="49" charset="0"/>
              </a:rPr>
              <a:t>++;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04800" y="3000470"/>
            <a:ext cx="4038600" cy="126673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800" b="1" u="sng" dirty="0" smtClean="0"/>
              <a:t>Application</a:t>
            </a:r>
            <a:r>
              <a:rPr lang="en-US" sz="2800" b="1" dirty="0" smtClean="0"/>
              <a:t>: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t = </a:t>
            </a:r>
            <a:r>
              <a:rPr lang="en-US" sz="2400" b="1" dirty="0" err="1" smtClean="0">
                <a:latin typeface="Courier New" pitchFamily="49" charset="0"/>
              </a:rPr>
              <a:t>o.f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err="1" smtClean="0">
                <a:latin typeface="Courier New" pitchFamily="49" charset="0"/>
              </a:rPr>
              <a:t>t.staleness</a:t>
            </a:r>
            <a:r>
              <a:rPr lang="en-US" sz="2400" b="1" dirty="0" smtClean="0">
                <a:latin typeface="Courier New" pitchFamily="49" charset="0"/>
              </a:rPr>
              <a:t> = 0;</a:t>
            </a:r>
          </a:p>
        </p:txBody>
      </p:sp>
      <p:cxnSp>
        <p:nvCxnSpPr>
          <p:cNvPr id="50" name="Curved Connector 49"/>
          <p:cNvCxnSpPr>
            <a:stCxn id="45" idx="2"/>
            <a:endCxn id="46" idx="2"/>
          </p:cNvCxnSpPr>
          <p:nvPr/>
        </p:nvCxnSpPr>
        <p:spPr>
          <a:xfrm rot="5400000" flipH="1">
            <a:off x="4596860" y="1994440"/>
            <a:ext cx="26480" cy="4572000"/>
          </a:xfrm>
          <a:prstGeom prst="curvedConnector3">
            <a:avLst>
              <a:gd name="adj1" fmla="val -364644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46" idx="0"/>
            <a:endCxn id="45" idx="0"/>
          </p:cNvCxnSpPr>
          <p:nvPr/>
        </p:nvCxnSpPr>
        <p:spPr>
          <a:xfrm rot="16200000" flipH="1">
            <a:off x="4596860" y="727710"/>
            <a:ext cx="26480" cy="4572000"/>
          </a:xfrm>
          <a:prstGeom prst="curvedConnector3">
            <a:avLst>
              <a:gd name="adj1" fmla="val -354337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Usage Tracking</a:t>
            </a:r>
            <a:endParaRPr lang="en-US" dirty="0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228600" y="6019800"/>
            <a:ext cx="861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685800" y="1752600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Editors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 rot="5400000">
            <a:off x="893882" y="4884495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 rot="5400000">
            <a:off x="5770681" y="4821118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 rot="5400000">
            <a:off x="2646482" y="4897319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9" name="Cloud"/>
          <p:cNvSpPr>
            <a:spLocks noChangeAspect="1" noEditPoints="1" noChangeArrowheads="1"/>
          </p:cNvSpPr>
          <p:nvPr/>
        </p:nvSpPr>
        <p:spPr bwMode="auto">
          <a:xfrm>
            <a:off x="6477000" y="16002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latin typeface="Arial" charset="0"/>
            </a:endParaRPr>
          </a:p>
          <a:p>
            <a:pPr algn="ctr" eaLnBrk="1" hangingPunct="1"/>
            <a:r>
              <a:rPr lang="en-US" dirty="0" smtClean="0"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Diff </a:t>
            </a:r>
            <a:r>
              <a:rPr lang="en-US" dirty="0">
                <a:latin typeface="Arial" charset="0"/>
              </a:rPr>
              <a:t>Data</a:t>
            </a:r>
          </a:p>
        </p:txBody>
      </p:sp>
      <p:sp>
        <p:nvSpPr>
          <p:cNvPr id="112" name="Line 26"/>
          <p:cNvSpPr>
            <a:spLocks noChangeShapeType="1"/>
          </p:cNvSpPr>
          <p:nvPr/>
        </p:nvSpPr>
        <p:spPr bwMode="auto">
          <a:xfrm>
            <a:off x="4876800" y="1752600"/>
            <a:ext cx="1828800" cy="1524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5334000" y="2209800"/>
            <a:ext cx="11430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4" name="Oval 23"/>
          <p:cNvSpPr>
            <a:spLocks noChangeAspect="1" noChangeArrowheads="1"/>
          </p:cNvSpPr>
          <p:nvPr/>
        </p:nvSpPr>
        <p:spPr bwMode="auto">
          <a:xfrm>
            <a:off x="4114800" y="1371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  <a:endParaRPr lang="en-US" dirty="0">
              <a:latin typeface="Arial" charset="0"/>
            </a:endParaRPr>
          </a:p>
        </p:txBody>
      </p:sp>
      <p:sp>
        <p:nvSpPr>
          <p:cNvPr id="105" name="Oval 23"/>
          <p:cNvSpPr>
            <a:spLocks noChangeAspect="1" noChangeArrowheads="1"/>
          </p:cNvSpPr>
          <p:nvPr/>
        </p:nvSpPr>
        <p:spPr bwMode="auto">
          <a:xfrm>
            <a:off x="4800600" y="1905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latin typeface="Arial" charset="0"/>
              </a:rPr>
              <a:t>Node</a:t>
            </a:r>
            <a:endParaRPr lang="en-US" sz="1600" dirty="0">
              <a:latin typeface="Arial" charset="0"/>
            </a:endParaRPr>
          </a:p>
        </p:txBody>
      </p:sp>
      <p:sp>
        <p:nvSpPr>
          <p:cNvPr id="139" name="Cloud"/>
          <p:cNvSpPr>
            <a:spLocks noChangeAspect="1" noEditPoints="1" noChangeArrowheads="1"/>
          </p:cNvSpPr>
          <p:nvPr/>
        </p:nvSpPr>
        <p:spPr bwMode="auto">
          <a:xfrm>
            <a:off x="6477000" y="34290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latin typeface="Arial" charset="0"/>
            </a:endParaRPr>
          </a:p>
          <a:p>
            <a:pPr algn="ctr" eaLnBrk="1" hangingPunct="1"/>
            <a:r>
              <a:rPr lang="en-US" dirty="0" smtClean="0"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Diff </a:t>
            </a:r>
            <a:r>
              <a:rPr lang="en-US" dirty="0">
                <a:latin typeface="Arial" charset="0"/>
              </a:rPr>
              <a:t>Data</a:t>
            </a:r>
          </a:p>
        </p:txBody>
      </p:sp>
      <p:sp>
        <p:nvSpPr>
          <p:cNvPr id="140" name="Line 26"/>
          <p:cNvSpPr>
            <a:spLocks noChangeShapeType="1"/>
          </p:cNvSpPr>
          <p:nvPr/>
        </p:nvSpPr>
        <p:spPr bwMode="auto">
          <a:xfrm>
            <a:off x="4876800" y="3581400"/>
            <a:ext cx="1828800" cy="1524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1" name="Line 26"/>
          <p:cNvSpPr>
            <a:spLocks noChangeShapeType="1"/>
          </p:cNvSpPr>
          <p:nvPr/>
        </p:nvSpPr>
        <p:spPr bwMode="auto">
          <a:xfrm flipV="1">
            <a:off x="5334000" y="4038600"/>
            <a:ext cx="11430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3" name="Oval 23"/>
          <p:cNvSpPr>
            <a:spLocks noChangeAspect="1" noChangeArrowheads="1"/>
          </p:cNvSpPr>
          <p:nvPr/>
        </p:nvSpPr>
        <p:spPr bwMode="auto">
          <a:xfrm>
            <a:off x="4114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  <a:endParaRPr lang="en-US" dirty="0">
              <a:latin typeface="Arial" charset="0"/>
            </a:endParaRPr>
          </a:p>
        </p:txBody>
      </p:sp>
      <p:sp>
        <p:nvSpPr>
          <p:cNvPr id="144" name="Oval 23"/>
          <p:cNvSpPr>
            <a:spLocks noChangeAspect="1" noChangeArrowheads="1"/>
          </p:cNvSpPr>
          <p:nvPr/>
        </p:nvSpPr>
        <p:spPr bwMode="auto">
          <a:xfrm>
            <a:off x="4800600" y="3733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latin typeface="Arial" charset="0"/>
              </a:rPr>
              <a:t>Node</a:t>
            </a:r>
            <a:endParaRPr lang="en-US" sz="1600" dirty="0">
              <a:latin typeface="Arial" charset="0"/>
            </a:endParaRPr>
          </a:p>
        </p:txBody>
      </p:sp>
      <p:sp>
        <p:nvSpPr>
          <p:cNvPr id="150" name="Cloud"/>
          <p:cNvSpPr>
            <a:spLocks noChangeAspect="1" noEditPoints="1" noChangeArrowheads="1"/>
          </p:cNvSpPr>
          <p:nvPr/>
        </p:nvSpPr>
        <p:spPr bwMode="auto">
          <a:xfrm>
            <a:off x="6553200" y="5197652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latin typeface="Arial" charset="0"/>
            </a:endParaRPr>
          </a:p>
          <a:p>
            <a:pPr algn="ctr" eaLnBrk="1" hangingPunct="1"/>
            <a:r>
              <a:rPr lang="en-US" dirty="0" smtClean="0"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Diff </a:t>
            </a:r>
            <a:r>
              <a:rPr lang="en-US" dirty="0">
                <a:latin typeface="Arial" charset="0"/>
              </a:rPr>
              <a:t>Data</a:t>
            </a:r>
          </a:p>
        </p:txBody>
      </p:sp>
      <p:sp>
        <p:nvSpPr>
          <p:cNvPr id="151" name="Line 26"/>
          <p:cNvSpPr>
            <a:spLocks noChangeShapeType="1"/>
          </p:cNvSpPr>
          <p:nvPr/>
        </p:nvSpPr>
        <p:spPr bwMode="auto">
          <a:xfrm>
            <a:off x="4953000" y="5350052"/>
            <a:ext cx="1828800" cy="1524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2" name="Line 26"/>
          <p:cNvSpPr>
            <a:spLocks noChangeShapeType="1"/>
          </p:cNvSpPr>
          <p:nvPr/>
        </p:nvSpPr>
        <p:spPr bwMode="auto">
          <a:xfrm flipV="1">
            <a:off x="5410200" y="5807252"/>
            <a:ext cx="1143000" cy="76200"/>
          </a:xfrm>
          <a:prstGeom prst="line">
            <a:avLst/>
          </a:prstGeom>
          <a:ln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4" name="Oval 23"/>
          <p:cNvSpPr>
            <a:spLocks noChangeAspect="1" noChangeArrowheads="1"/>
          </p:cNvSpPr>
          <p:nvPr/>
        </p:nvSpPr>
        <p:spPr bwMode="auto">
          <a:xfrm>
            <a:off x="4191000" y="4969052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  <a:endParaRPr lang="en-US" dirty="0">
              <a:latin typeface="Arial" charset="0"/>
            </a:endParaRPr>
          </a:p>
        </p:txBody>
      </p:sp>
      <p:sp>
        <p:nvSpPr>
          <p:cNvPr id="155" name="Oval 23"/>
          <p:cNvSpPr>
            <a:spLocks noChangeAspect="1" noChangeArrowheads="1"/>
          </p:cNvSpPr>
          <p:nvPr/>
        </p:nvSpPr>
        <p:spPr bwMode="auto">
          <a:xfrm>
            <a:off x="4876800" y="5502452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latin typeface="Arial" charset="0"/>
              </a:rPr>
              <a:t>Node</a:t>
            </a:r>
            <a:endParaRPr lang="en-US" sz="1600" dirty="0"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971800" y="1828800"/>
            <a:ext cx="114300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3048000" y="2286000"/>
            <a:ext cx="17526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V="1">
            <a:off x="2971800" y="3657600"/>
            <a:ext cx="114300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V="1">
            <a:off x="3048000" y="4114800"/>
            <a:ext cx="1752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2971800" y="5426252"/>
            <a:ext cx="1219200" cy="51734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V="1">
            <a:off x="3124200" y="5883452"/>
            <a:ext cx="1752600" cy="13634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371600" y="4190999"/>
            <a:ext cx="914400" cy="7619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1447800" y="6011861"/>
            <a:ext cx="838200" cy="457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Oval 13"/>
          <p:cNvSpPr>
            <a:spLocks noChangeAspect="1"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2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3" name="Oval 13"/>
          <p:cNvSpPr>
            <a:spLocks noChangeAspect="1" noChangeArrowheads="1"/>
          </p:cNvSpPr>
          <p:nvPr/>
        </p:nvSpPr>
        <p:spPr bwMode="auto">
          <a:xfrm>
            <a:off x="2286000" y="5638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2286000" y="3733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800600" y="5486400"/>
            <a:ext cx="3657600" cy="1219200"/>
          </a:xfrm>
          <a:prstGeom prst="roundRect">
            <a:avLst/>
          </a:prstGeom>
          <a:solidFill>
            <a:schemeClr val="accent2">
              <a:alpha val="39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0" y="1143000"/>
            <a:ext cx="9144000" cy="5715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648200" y="3026950"/>
            <a:ext cx="4267200" cy="200225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800" b="1" u="sng" dirty="0" smtClean="0">
                <a:solidFill>
                  <a:prstClr val="white"/>
                </a:solidFill>
              </a:rPr>
              <a:t>Garbage collector</a:t>
            </a:r>
            <a:r>
              <a:rPr lang="en-US" sz="2800" b="1" dirty="0" smtClean="0">
                <a:solidFill>
                  <a:prstClr val="white"/>
                </a:solidFill>
              </a:rPr>
              <a:t>: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for all objects o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o.staleness</a:t>
            </a:r>
            <a:r>
              <a:rPr lang="en-US" sz="2400" b="1" dirty="0" smtClean="0">
                <a:latin typeface="Courier New" pitchFamily="49" charset="0"/>
              </a:rPr>
              <a:t>++;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for all fields </a:t>
            </a:r>
            <a:r>
              <a:rPr lang="en-US" sz="2400" b="1" dirty="0" err="1" smtClean="0">
                <a:latin typeface="Courier New" pitchFamily="49" charset="0"/>
              </a:rPr>
              <a:t>o.f</a:t>
            </a:r>
            <a:endParaRPr lang="en-US" sz="2400" b="1" dirty="0" smtClean="0">
              <a:latin typeface="Courier New" pitchFamily="49" charset="0"/>
            </a:endParaRP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</a:rPr>
              <a:t>o.f</a:t>
            </a:r>
            <a:r>
              <a:rPr lang="en-US" sz="2400" b="1" dirty="0" smtClean="0">
                <a:latin typeface="Courier New" pitchFamily="49" charset="0"/>
              </a:rPr>
              <a:t> |= 0x1;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04800" y="2667000"/>
            <a:ext cx="4038600" cy="273777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800" b="1" u="sng" dirty="0" smtClean="0"/>
              <a:t>Application</a:t>
            </a:r>
            <a:r>
              <a:rPr lang="en-US" sz="2800" b="1" dirty="0" smtClean="0"/>
              <a:t>: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t = </a:t>
            </a:r>
            <a:r>
              <a:rPr lang="en-US" sz="2400" b="1" dirty="0" err="1" smtClean="0">
                <a:latin typeface="Courier New" pitchFamily="49" charset="0"/>
              </a:rPr>
              <a:t>o.f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if (t &amp; 0x1) {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t &amp;= ~0x1;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t.staleness</a:t>
            </a:r>
            <a:r>
              <a:rPr lang="en-US" sz="2400" b="1" dirty="0" smtClean="0">
                <a:latin typeface="Courier New" pitchFamily="49" charset="0"/>
              </a:rPr>
              <a:t> = 0;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o.f</a:t>
            </a:r>
            <a:r>
              <a:rPr lang="en-US" sz="2400" b="1" dirty="0" smtClean="0">
                <a:latin typeface="Courier New" pitchFamily="49" charset="0"/>
              </a:rPr>
              <a:t> = t; [atomic]</a:t>
            </a:r>
          </a:p>
          <a:p>
            <a:pPr marL="438912" lvl="0" indent="-320040">
              <a:lnSpc>
                <a:spcPct val="90000"/>
              </a:lnSpc>
              <a:buClr>
                <a:srgbClr val="F0AD00"/>
              </a:buClr>
              <a:buSzPct val="80000"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  <a:endParaRPr lang="en-US" sz="2400" b="1" dirty="0">
              <a:latin typeface="Courier New" pitchFamily="49" charset="0"/>
            </a:endParaRPr>
          </a:p>
        </p:txBody>
      </p:sp>
      <p:cxnSp>
        <p:nvCxnSpPr>
          <p:cNvPr id="50" name="Curved Connector 49"/>
          <p:cNvCxnSpPr>
            <a:stCxn id="45" idx="2"/>
            <a:endCxn id="46" idx="2"/>
          </p:cNvCxnSpPr>
          <p:nvPr/>
        </p:nvCxnSpPr>
        <p:spPr>
          <a:xfrm rot="5400000">
            <a:off x="4365165" y="2988135"/>
            <a:ext cx="375571" cy="4457700"/>
          </a:xfrm>
          <a:prstGeom prst="curvedConnector3">
            <a:avLst>
              <a:gd name="adj1" fmla="val 29168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46" idx="0"/>
            <a:endCxn id="45" idx="0"/>
          </p:cNvCxnSpPr>
          <p:nvPr/>
        </p:nvCxnSpPr>
        <p:spPr>
          <a:xfrm rot="16200000" flipH="1">
            <a:off x="4372975" y="618125"/>
            <a:ext cx="359950" cy="4457700"/>
          </a:xfrm>
          <a:prstGeom prst="curvedConnector3">
            <a:avLst>
              <a:gd name="adj1" fmla="val -20379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Usage Tracking</a:t>
            </a:r>
            <a:endParaRPr lang="en-US" dirty="0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228600" y="6019800"/>
            <a:ext cx="861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685800" y="1752600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Editors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 rot="5400000">
            <a:off x="893882" y="4884495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 rot="5400000">
            <a:off x="5770681" y="4821118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 rot="5400000">
            <a:off x="2646482" y="4897319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9" name="Cloud"/>
          <p:cNvSpPr>
            <a:spLocks noChangeAspect="1" noEditPoints="1" noChangeArrowheads="1"/>
          </p:cNvSpPr>
          <p:nvPr/>
        </p:nvSpPr>
        <p:spPr bwMode="auto">
          <a:xfrm>
            <a:off x="6477000" y="16002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12" name="Line 26"/>
          <p:cNvSpPr>
            <a:spLocks noChangeShapeType="1"/>
          </p:cNvSpPr>
          <p:nvPr/>
        </p:nvSpPr>
        <p:spPr bwMode="auto">
          <a:xfrm>
            <a:off x="4876800" y="17526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5334000" y="22098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4" name="Oval 23"/>
          <p:cNvSpPr>
            <a:spLocks noChangeAspect="1" noChangeArrowheads="1"/>
          </p:cNvSpPr>
          <p:nvPr/>
        </p:nvSpPr>
        <p:spPr bwMode="auto">
          <a:xfrm>
            <a:off x="4114800" y="13716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5" name="Oval 23"/>
          <p:cNvSpPr>
            <a:spLocks noChangeAspect="1" noChangeArrowheads="1"/>
          </p:cNvSpPr>
          <p:nvPr/>
        </p:nvSpPr>
        <p:spPr bwMode="auto">
          <a:xfrm>
            <a:off x="4800600" y="19050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39" name="Cloud"/>
          <p:cNvSpPr>
            <a:spLocks noChangeAspect="1" noEditPoints="1" noChangeArrowheads="1"/>
          </p:cNvSpPr>
          <p:nvPr/>
        </p:nvSpPr>
        <p:spPr bwMode="auto">
          <a:xfrm>
            <a:off x="6477000" y="34290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40" name="Line 26"/>
          <p:cNvSpPr>
            <a:spLocks noChangeShapeType="1"/>
          </p:cNvSpPr>
          <p:nvPr/>
        </p:nvSpPr>
        <p:spPr bwMode="auto">
          <a:xfrm>
            <a:off x="4876800" y="35814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1" name="Line 26"/>
          <p:cNvSpPr>
            <a:spLocks noChangeShapeType="1"/>
          </p:cNvSpPr>
          <p:nvPr/>
        </p:nvSpPr>
        <p:spPr bwMode="auto">
          <a:xfrm flipV="1">
            <a:off x="5334000" y="40386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3" name="Oval 23"/>
          <p:cNvSpPr>
            <a:spLocks noChangeAspect="1" noChangeArrowheads="1"/>
          </p:cNvSpPr>
          <p:nvPr/>
        </p:nvSpPr>
        <p:spPr bwMode="auto">
          <a:xfrm>
            <a:off x="4114800" y="32004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44" name="Oval 23"/>
          <p:cNvSpPr>
            <a:spLocks noChangeAspect="1" noChangeArrowheads="1"/>
          </p:cNvSpPr>
          <p:nvPr/>
        </p:nvSpPr>
        <p:spPr bwMode="auto">
          <a:xfrm>
            <a:off x="4800600" y="37338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0" name="Cloud"/>
          <p:cNvSpPr>
            <a:spLocks noChangeAspect="1" noEditPoints="1" noChangeArrowheads="1"/>
          </p:cNvSpPr>
          <p:nvPr/>
        </p:nvSpPr>
        <p:spPr bwMode="auto">
          <a:xfrm>
            <a:off x="6553200" y="5197652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51" name="Line 26"/>
          <p:cNvSpPr>
            <a:spLocks noChangeShapeType="1"/>
          </p:cNvSpPr>
          <p:nvPr/>
        </p:nvSpPr>
        <p:spPr bwMode="auto">
          <a:xfrm>
            <a:off x="4953000" y="5350052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2" name="Line 26"/>
          <p:cNvSpPr>
            <a:spLocks noChangeShapeType="1"/>
          </p:cNvSpPr>
          <p:nvPr/>
        </p:nvSpPr>
        <p:spPr bwMode="auto">
          <a:xfrm flipV="1">
            <a:off x="5410200" y="5807252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4" name="Oval 23"/>
          <p:cNvSpPr>
            <a:spLocks noChangeAspect="1" noChangeArrowheads="1"/>
          </p:cNvSpPr>
          <p:nvPr/>
        </p:nvSpPr>
        <p:spPr bwMode="auto">
          <a:xfrm>
            <a:off x="4191000" y="49690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5" name="Oval 23"/>
          <p:cNvSpPr>
            <a:spLocks noChangeAspect="1" noChangeArrowheads="1"/>
          </p:cNvSpPr>
          <p:nvPr/>
        </p:nvSpPr>
        <p:spPr bwMode="auto">
          <a:xfrm>
            <a:off x="4876800" y="55024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971800" y="1828800"/>
            <a:ext cx="114300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3048000" y="2286000"/>
            <a:ext cx="1752600" cy="228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V="1">
            <a:off x="2971800" y="3657600"/>
            <a:ext cx="1143000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V="1">
            <a:off x="3048000" y="4114800"/>
            <a:ext cx="17526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2971800" y="5426252"/>
            <a:ext cx="1219200" cy="517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V="1">
            <a:off x="3124200" y="5883452"/>
            <a:ext cx="1752600" cy="136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371600" y="4190999"/>
            <a:ext cx="914400" cy="7619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1447800" y="6011861"/>
            <a:ext cx="838200" cy="457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Oval 13"/>
          <p:cNvSpPr>
            <a:spLocks noChangeAspect="1"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2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3" name="Oval 13"/>
          <p:cNvSpPr>
            <a:spLocks noChangeAspect="1" noChangeArrowheads="1"/>
          </p:cNvSpPr>
          <p:nvPr/>
        </p:nvSpPr>
        <p:spPr bwMode="auto">
          <a:xfrm>
            <a:off x="2286000" y="5638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2286000" y="3733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Summarize Stale Data Structures</a:t>
            </a:r>
            <a:endParaRPr lang="en-US" dirty="0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228600" y="6019800"/>
            <a:ext cx="861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685800" y="1752600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Editors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 rot="5400000">
            <a:off x="893882" y="4884495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 rot="5400000">
            <a:off x="5770681" y="4821118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 rot="5400000">
            <a:off x="2646482" y="4897319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9" name="Cloud"/>
          <p:cNvSpPr>
            <a:spLocks noChangeAspect="1" noEditPoints="1" noChangeArrowheads="1"/>
          </p:cNvSpPr>
          <p:nvPr/>
        </p:nvSpPr>
        <p:spPr bwMode="auto">
          <a:xfrm>
            <a:off x="6477000" y="16002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12" name="Line 26"/>
          <p:cNvSpPr>
            <a:spLocks noChangeShapeType="1"/>
          </p:cNvSpPr>
          <p:nvPr/>
        </p:nvSpPr>
        <p:spPr bwMode="auto">
          <a:xfrm>
            <a:off x="4876800" y="17526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5334000" y="22098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4" name="Oval 23"/>
          <p:cNvSpPr>
            <a:spLocks noChangeAspect="1" noChangeArrowheads="1"/>
          </p:cNvSpPr>
          <p:nvPr/>
        </p:nvSpPr>
        <p:spPr bwMode="auto">
          <a:xfrm>
            <a:off x="4114800" y="13716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5" name="Oval 23"/>
          <p:cNvSpPr>
            <a:spLocks noChangeAspect="1" noChangeArrowheads="1"/>
          </p:cNvSpPr>
          <p:nvPr/>
        </p:nvSpPr>
        <p:spPr bwMode="auto">
          <a:xfrm>
            <a:off x="4800600" y="19050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39" name="Cloud"/>
          <p:cNvSpPr>
            <a:spLocks noChangeAspect="1" noEditPoints="1" noChangeArrowheads="1"/>
          </p:cNvSpPr>
          <p:nvPr/>
        </p:nvSpPr>
        <p:spPr bwMode="auto">
          <a:xfrm>
            <a:off x="6477000" y="34290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40" name="Line 26"/>
          <p:cNvSpPr>
            <a:spLocks noChangeShapeType="1"/>
          </p:cNvSpPr>
          <p:nvPr/>
        </p:nvSpPr>
        <p:spPr bwMode="auto">
          <a:xfrm>
            <a:off x="4876800" y="35814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1" name="Line 26"/>
          <p:cNvSpPr>
            <a:spLocks noChangeShapeType="1"/>
          </p:cNvSpPr>
          <p:nvPr/>
        </p:nvSpPr>
        <p:spPr bwMode="auto">
          <a:xfrm flipV="1">
            <a:off x="5334000" y="40386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3" name="Oval 23"/>
          <p:cNvSpPr>
            <a:spLocks noChangeAspect="1" noChangeArrowheads="1"/>
          </p:cNvSpPr>
          <p:nvPr/>
        </p:nvSpPr>
        <p:spPr bwMode="auto">
          <a:xfrm>
            <a:off x="4114800" y="32004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44" name="Oval 23"/>
          <p:cNvSpPr>
            <a:spLocks noChangeAspect="1" noChangeArrowheads="1"/>
          </p:cNvSpPr>
          <p:nvPr/>
        </p:nvSpPr>
        <p:spPr bwMode="auto">
          <a:xfrm>
            <a:off x="4800600" y="37338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0" name="Cloud"/>
          <p:cNvSpPr>
            <a:spLocks noChangeAspect="1" noEditPoints="1" noChangeArrowheads="1"/>
          </p:cNvSpPr>
          <p:nvPr/>
        </p:nvSpPr>
        <p:spPr bwMode="auto">
          <a:xfrm>
            <a:off x="6553200" y="5197652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51" name="Line 26"/>
          <p:cNvSpPr>
            <a:spLocks noChangeShapeType="1"/>
          </p:cNvSpPr>
          <p:nvPr/>
        </p:nvSpPr>
        <p:spPr bwMode="auto">
          <a:xfrm>
            <a:off x="4953000" y="5350052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2" name="Line 26"/>
          <p:cNvSpPr>
            <a:spLocks noChangeShapeType="1"/>
          </p:cNvSpPr>
          <p:nvPr/>
        </p:nvSpPr>
        <p:spPr bwMode="auto">
          <a:xfrm flipV="1">
            <a:off x="5410200" y="5807252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4" name="Oval 23"/>
          <p:cNvSpPr>
            <a:spLocks noChangeAspect="1" noChangeArrowheads="1"/>
          </p:cNvSpPr>
          <p:nvPr/>
        </p:nvSpPr>
        <p:spPr bwMode="auto">
          <a:xfrm>
            <a:off x="4191000" y="49690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5" name="Oval 23"/>
          <p:cNvSpPr>
            <a:spLocks noChangeAspect="1" noChangeArrowheads="1"/>
          </p:cNvSpPr>
          <p:nvPr/>
        </p:nvSpPr>
        <p:spPr bwMode="auto">
          <a:xfrm>
            <a:off x="4876800" y="55024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971800" y="1828800"/>
            <a:ext cx="114300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3048000" y="2286000"/>
            <a:ext cx="1752600" cy="228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V="1">
            <a:off x="2971800" y="3657600"/>
            <a:ext cx="1143000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V="1">
            <a:off x="3048000" y="4114800"/>
            <a:ext cx="17526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2971800" y="5426252"/>
            <a:ext cx="1219200" cy="517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V="1">
            <a:off x="3124200" y="5883452"/>
            <a:ext cx="1752600" cy="136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371600" y="4190999"/>
            <a:ext cx="914400" cy="7619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1447800" y="6011861"/>
            <a:ext cx="838200" cy="457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Oval 13"/>
          <p:cNvSpPr>
            <a:spLocks noChangeAspect="1"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2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3" name="Oval 13"/>
          <p:cNvSpPr>
            <a:spLocks noChangeAspect="1" noChangeArrowheads="1"/>
          </p:cNvSpPr>
          <p:nvPr/>
        </p:nvSpPr>
        <p:spPr bwMode="auto">
          <a:xfrm>
            <a:off x="2286000" y="5638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2286000" y="3733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33400" y="2438400"/>
            <a:ext cx="8153400" cy="3276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lvl="0" indent="-320040">
              <a:buClr>
                <a:srgbClr val="F0AD00"/>
              </a:buClr>
              <a:buSzPct val="80000"/>
            </a:pPr>
            <a:r>
              <a:rPr lang="en-US" sz="3000" dirty="0" smtClean="0">
                <a:solidFill>
                  <a:prstClr val="black"/>
                </a:solidFill>
              </a:rPr>
              <a:t>Piggyback on GC: </a:t>
            </a:r>
            <a:r>
              <a:rPr lang="en-US" sz="2600" dirty="0" smtClean="0">
                <a:solidFill>
                  <a:prstClr val="black"/>
                </a:solidFill>
              </a:rPr>
              <a:t>two-phase transitive closure</a:t>
            </a:r>
            <a:endParaRPr lang="en-US" sz="3000" dirty="0" smtClean="0">
              <a:solidFill>
                <a:prstClr val="black"/>
              </a:solidFill>
            </a:endParaRPr>
          </a:p>
          <a:p>
            <a:pPr marL="438912" lvl="0" indent="-320040">
              <a:buClr>
                <a:srgbClr val="F0AD00"/>
              </a:buClr>
              <a:buSzPct val="80000"/>
              <a:buFont typeface="Wingdings 2"/>
              <a:buChar char=""/>
            </a:pPr>
            <a:r>
              <a:rPr lang="en-US" sz="3000" dirty="0" smtClean="0">
                <a:solidFill>
                  <a:prstClr val="black"/>
                </a:solidFill>
              </a:rPr>
              <a:t>First phase stops at highly stale references</a:t>
            </a:r>
          </a:p>
          <a:p>
            <a:pPr marL="731520" lvl="1" indent="-274320">
              <a:spcBef>
                <a:spcPct val="20000"/>
              </a:spcBef>
              <a:buClr>
                <a:srgbClr val="60B5CC"/>
              </a:buClr>
              <a:buSzPct val="90000"/>
              <a:buFont typeface="Wingdings"/>
              <a:buChar char=""/>
            </a:pPr>
            <a:r>
              <a:rPr lang="en-US" sz="2600" dirty="0" smtClean="0">
                <a:solidFill>
                  <a:prstClr val="black"/>
                </a:solidFill>
              </a:rPr>
              <a:t>No instance highly stale &amp; accessed</a:t>
            </a:r>
          </a:p>
          <a:p>
            <a:pPr marL="731520" lvl="1" indent="-274320">
              <a:spcBef>
                <a:spcPct val="20000"/>
              </a:spcBef>
              <a:buClr>
                <a:srgbClr val="60B5CC"/>
              </a:buClr>
              <a:buSzPct val="90000"/>
              <a:buFont typeface="Wingdings"/>
              <a:buChar char=""/>
            </a:pPr>
            <a:endParaRPr lang="en-US" sz="2600" dirty="0" smtClean="0">
              <a:solidFill>
                <a:prstClr val="black"/>
              </a:solidFill>
            </a:endParaRPr>
          </a:p>
          <a:p>
            <a:pPr marL="731520" lvl="1" indent="-274320">
              <a:spcBef>
                <a:spcPct val="20000"/>
              </a:spcBef>
              <a:buClr>
                <a:srgbClr val="60B5CC"/>
              </a:buClr>
              <a:buSzPct val="90000"/>
              <a:buFont typeface="Wingdings"/>
              <a:buChar char=""/>
            </a:pPr>
            <a:endParaRPr lang="en-US" sz="2600" dirty="0" smtClean="0">
              <a:solidFill>
                <a:prstClr val="black"/>
              </a:solidFill>
            </a:endParaRPr>
          </a:p>
          <a:p>
            <a:pPr marL="731520" lvl="1" indent="-274320">
              <a:spcBef>
                <a:spcPct val="20000"/>
              </a:spcBef>
              <a:buClr>
                <a:srgbClr val="60B5CC"/>
              </a:buClr>
              <a:buSzPct val="90000"/>
              <a:buFont typeface="Wingdings"/>
              <a:buChar char=""/>
            </a:pPr>
            <a:endParaRPr lang="en-US" sz="26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One of Transitive Closure</a:t>
            </a:r>
            <a:endParaRPr lang="en-US" dirty="0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228600" y="6019800"/>
            <a:ext cx="861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685800" y="1752600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Editors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 rot="5400000">
            <a:off x="893882" y="4884495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 rot="5400000">
            <a:off x="5770681" y="4821118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 rot="5400000">
            <a:off x="2646482" y="4897319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9" name="Cloud"/>
          <p:cNvSpPr>
            <a:spLocks noChangeAspect="1" noEditPoints="1" noChangeArrowheads="1"/>
          </p:cNvSpPr>
          <p:nvPr/>
        </p:nvSpPr>
        <p:spPr bwMode="auto">
          <a:xfrm>
            <a:off x="6477000" y="16002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12" name="Line 26"/>
          <p:cNvSpPr>
            <a:spLocks noChangeShapeType="1"/>
          </p:cNvSpPr>
          <p:nvPr/>
        </p:nvSpPr>
        <p:spPr bwMode="auto">
          <a:xfrm>
            <a:off x="4876800" y="17526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5334000" y="22098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4" name="Oval 23"/>
          <p:cNvSpPr>
            <a:spLocks noChangeAspect="1" noChangeArrowheads="1"/>
          </p:cNvSpPr>
          <p:nvPr/>
        </p:nvSpPr>
        <p:spPr bwMode="auto">
          <a:xfrm>
            <a:off x="4114800" y="13716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5" name="Oval 23"/>
          <p:cNvSpPr>
            <a:spLocks noChangeAspect="1" noChangeArrowheads="1"/>
          </p:cNvSpPr>
          <p:nvPr/>
        </p:nvSpPr>
        <p:spPr bwMode="auto">
          <a:xfrm>
            <a:off x="4800600" y="19050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39" name="Cloud"/>
          <p:cNvSpPr>
            <a:spLocks noChangeAspect="1" noEditPoints="1" noChangeArrowheads="1"/>
          </p:cNvSpPr>
          <p:nvPr/>
        </p:nvSpPr>
        <p:spPr bwMode="auto">
          <a:xfrm>
            <a:off x="6477000" y="34290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40" name="Line 26"/>
          <p:cNvSpPr>
            <a:spLocks noChangeShapeType="1"/>
          </p:cNvSpPr>
          <p:nvPr/>
        </p:nvSpPr>
        <p:spPr bwMode="auto">
          <a:xfrm>
            <a:off x="4876800" y="35814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1" name="Line 26"/>
          <p:cNvSpPr>
            <a:spLocks noChangeShapeType="1"/>
          </p:cNvSpPr>
          <p:nvPr/>
        </p:nvSpPr>
        <p:spPr bwMode="auto">
          <a:xfrm flipV="1">
            <a:off x="5334000" y="40386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3" name="Oval 23"/>
          <p:cNvSpPr>
            <a:spLocks noChangeAspect="1" noChangeArrowheads="1"/>
          </p:cNvSpPr>
          <p:nvPr/>
        </p:nvSpPr>
        <p:spPr bwMode="auto">
          <a:xfrm>
            <a:off x="4114800" y="32004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44" name="Oval 23"/>
          <p:cNvSpPr>
            <a:spLocks noChangeAspect="1" noChangeArrowheads="1"/>
          </p:cNvSpPr>
          <p:nvPr/>
        </p:nvSpPr>
        <p:spPr bwMode="auto">
          <a:xfrm>
            <a:off x="4800600" y="37338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0" name="Cloud"/>
          <p:cNvSpPr>
            <a:spLocks noChangeAspect="1" noEditPoints="1" noChangeArrowheads="1"/>
          </p:cNvSpPr>
          <p:nvPr/>
        </p:nvSpPr>
        <p:spPr bwMode="auto">
          <a:xfrm>
            <a:off x="6553200" y="5197652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51" name="Line 26"/>
          <p:cNvSpPr>
            <a:spLocks noChangeShapeType="1"/>
          </p:cNvSpPr>
          <p:nvPr/>
        </p:nvSpPr>
        <p:spPr bwMode="auto">
          <a:xfrm>
            <a:off x="4953000" y="5350052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2" name="Line 26"/>
          <p:cNvSpPr>
            <a:spLocks noChangeShapeType="1"/>
          </p:cNvSpPr>
          <p:nvPr/>
        </p:nvSpPr>
        <p:spPr bwMode="auto">
          <a:xfrm flipV="1">
            <a:off x="5410200" y="5807252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4" name="Oval 23"/>
          <p:cNvSpPr>
            <a:spLocks noChangeAspect="1" noChangeArrowheads="1"/>
          </p:cNvSpPr>
          <p:nvPr/>
        </p:nvSpPr>
        <p:spPr bwMode="auto">
          <a:xfrm>
            <a:off x="4191000" y="49690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5" name="Oval 23"/>
          <p:cNvSpPr>
            <a:spLocks noChangeAspect="1" noChangeArrowheads="1"/>
          </p:cNvSpPr>
          <p:nvPr/>
        </p:nvSpPr>
        <p:spPr bwMode="auto">
          <a:xfrm>
            <a:off x="4876800" y="55024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971800" y="1828800"/>
            <a:ext cx="114300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3048000" y="2286000"/>
            <a:ext cx="1752600" cy="228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V="1">
            <a:off x="2971800" y="3657600"/>
            <a:ext cx="1143000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V="1">
            <a:off x="3048000" y="4114800"/>
            <a:ext cx="17526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2971800" y="5426252"/>
            <a:ext cx="1219200" cy="517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V="1">
            <a:off x="3124200" y="5883452"/>
            <a:ext cx="1752600" cy="136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371600" y="4190999"/>
            <a:ext cx="914400" cy="7619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1447800" y="6011861"/>
            <a:ext cx="838200" cy="457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Oval 13"/>
          <p:cNvSpPr>
            <a:spLocks noChangeAspect="1"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2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3" name="Oval 13"/>
          <p:cNvSpPr>
            <a:spLocks noChangeAspect="1" noChangeArrowheads="1"/>
          </p:cNvSpPr>
          <p:nvPr/>
        </p:nvSpPr>
        <p:spPr bwMode="auto">
          <a:xfrm>
            <a:off x="2286000" y="5638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2286000" y="3733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81100" y="4152900"/>
            <a:ext cx="4953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One of Transitive Closure</a:t>
            </a:r>
            <a:endParaRPr lang="en-US" dirty="0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228600" y="6019800"/>
            <a:ext cx="861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685800" y="1752600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Editors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 rot="5400000">
            <a:off x="893882" y="4884495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 rot="5400000">
            <a:off x="5770681" y="4821118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 rot="5400000">
            <a:off x="2646482" y="4897319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9" name="Cloud"/>
          <p:cNvSpPr>
            <a:spLocks noChangeAspect="1" noEditPoints="1" noChangeArrowheads="1"/>
          </p:cNvSpPr>
          <p:nvPr/>
        </p:nvSpPr>
        <p:spPr bwMode="auto">
          <a:xfrm>
            <a:off x="6477000" y="16002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12" name="Line 26"/>
          <p:cNvSpPr>
            <a:spLocks noChangeShapeType="1"/>
          </p:cNvSpPr>
          <p:nvPr/>
        </p:nvSpPr>
        <p:spPr bwMode="auto">
          <a:xfrm>
            <a:off x="4876800" y="17526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5334000" y="22098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4" name="Oval 23"/>
          <p:cNvSpPr>
            <a:spLocks noChangeAspect="1" noChangeArrowheads="1"/>
          </p:cNvSpPr>
          <p:nvPr/>
        </p:nvSpPr>
        <p:spPr bwMode="auto">
          <a:xfrm>
            <a:off x="4114800" y="13716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5" name="Oval 23"/>
          <p:cNvSpPr>
            <a:spLocks noChangeAspect="1" noChangeArrowheads="1"/>
          </p:cNvSpPr>
          <p:nvPr/>
        </p:nvSpPr>
        <p:spPr bwMode="auto">
          <a:xfrm>
            <a:off x="4800600" y="19050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39" name="Cloud"/>
          <p:cNvSpPr>
            <a:spLocks noChangeAspect="1" noEditPoints="1" noChangeArrowheads="1"/>
          </p:cNvSpPr>
          <p:nvPr/>
        </p:nvSpPr>
        <p:spPr bwMode="auto">
          <a:xfrm>
            <a:off x="6477000" y="34290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40" name="Line 26"/>
          <p:cNvSpPr>
            <a:spLocks noChangeShapeType="1"/>
          </p:cNvSpPr>
          <p:nvPr/>
        </p:nvSpPr>
        <p:spPr bwMode="auto">
          <a:xfrm>
            <a:off x="4876800" y="35814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1" name="Line 26"/>
          <p:cNvSpPr>
            <a:spLocks noChangeShapeType="1"/>
          </p:cNvSpPr>
          <p:nvPr/>
        </p:nvSpPr>
        <p:spPr bwMode="auto">
          <a:xfrm flipV="1">
            <a:off x="5334000" y="40386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3" name="Oval 23"/>
          <p:cNvSpPr>
            <a:spLocks noChangeAspect="1" noChangeArrowheads="1"/>
          </p:cNvSpPr>
          <p:nvPr/>
        </p:nvSpPr>
        <p:spPr bwMode="auto">
          <a:xfrm>
            <a:off x="4114800" y="32004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44" name="Oval 23"/>
          <p:cNvSpPr>
            <a:spLocks noChangeAspect="1" noChangeArrowheads="1"/>
          </p:cNvSpPr>
          <p:nvPr/>
        </p:nvSpPr>
        <p:spPr bwMode="auto">
          <a:xfrm>
            <a:off x="4800600" y="37338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0" name="Cloud"/>
          <p:cNvSpPr>
            <a:spLocks noChangeAspect="1" noEditPoints="1" noChangeArrowheads="1"/>
          </p:cNvSpPr>
          <p:nvPr/>
        </p:nvSpPr>
        <p:spPr bwMode="auto">
          <a:xfrm>
            <a:off x="6553200" y="5197652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51" name="Line 26"/>
          <p:cNvSpPr>
            <a:spLocks noChangeShapeType="1"/>
          </p:cNvSpPr>
          <p:nvPr/>
        </p:nvSpPr>
        <p:spPr bwMode="auto">
          <a:xfrm>
            <a:off x="4953000" y="5350052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2" name="Line 26"/>
          <p:cNvSpPr>
            <a:spLocks noChangeShapeType="1"/>
          </p:cNvSpPr>
          <p:nvPr/>
        </p:nvSpPr>
        <p:spPr bwMode="auto">
          <a:xfrm flipV="1">
            <a:off x="5410200" y="5807252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4" name="Oval 23"/>
          <p:cNvSpPr>
            <a:spLocks noChangeAspect="1" noChangeArrowheads="1"/>
          </p:cNvSpPr>
          <p:nvPr/>
        </p:nvSpPr>
        <p:spPr bwMode="auto">
          <a:xfrm>
            <a:off x="4191000" y="49690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5" name="Oval 23"/>
          <p:cNvSpPr>
            <a:spLocks noChangeAspect="1" noChangeArrowheads="1"/>
          </p:cNvSpPr>
          <p:nvPr/>
        </p:nvSpPr>
        <p:spPr bwMode="auto">
          <a:xfrm>
            <a:off x="4876800" y="55024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971800" y="1828800"/>
            <a:ext cx="114300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3048000" y="2286000"/>
            <a:ext cx="1752600" cy="228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V="1">
            <a:off x="2971800" y="3657600"/>
            <a:ext cx="1143000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V="1">
            <a:off x="3048000" y="4114800"/>
            <a:ext cx="17526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2971800" y="5426252"/>
            <a:ext cx="1219200" cy="517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V="1">
            <a:off x="3124200" y="5883452"/>
            <a:ext cx="1752600" cy="136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371600" y="4190999"/>
            <a:ext cx="914400" cy="7619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1447800" y="6011861"/>
            <a:ext cx="838200" cy="457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Oval 13"/>
          <p:cNvSpPr>
            <a:spLocks noChangeAspect="1"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2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3" name="Oval 13"/>
          <p:cNvSpPr>
            <a:spLocks noChangeAspect="1" noChangeArrowheads="1"/>
          </p:cNvSpPr>
          <p:nvPr/>
        </p:nvSpPr>
        <p:spPr bwMode="auto">
          <a:xfrm>
            <a:off x="2286000" y="5638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2286000" y="3733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81100" y="4152900"/>
            <a:ext cx="4953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62200"/>
            <a:ext cx="340764" cy="357187"/>
          </a:xfrm>
          <a:prstGeom prst="rect">
            <a:avLst/>
          </a:prstGeom>
          <a:noFill/>
        </p:spPr>
      </p:pic>
      <p:pic>
        <p:nvPicPr>
          <p:cNvPr id="4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733800"/>
            <a:ext cx="340764" cy="357187"/>
          </a:xfrm>
          <a:prstGeom prst="rect">
            <a:avLst/>
          </a:prstGeom>
          <a:noFill/>
        </p:spPr>
      </p:pic>
      <p:pic>
        <p:nvPicPr>
          <p:cNvPr id="4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905000"/>
            <a:ext cx="340764" cy="357187"/>
          </a:xfrm>
          <a:prstGeom prst="rect">
            <a:avLst/>
          </a:prstGeom>
          <a:noFill/>
        </p:spPr>
      </p:pic>
      <p:pic>
        <p:nvPicPr>
          <p:cNvPr id="4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505200"/>
            <a:ext cx="340764" cy="357187"/>
          </a:xfrm>
          <a:prstGeom prst="rect">
            <a:avLst/>
          </a:prstGeom>
          <a:noFill/>
        </p:spPr>
      </p:pic>
      <p:pic>
        <p:nvPicPr>
          <p:cNvPr id="4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486400"/>
            <a:ext cx="340764" cy="357187"/>
          </a:xfrm>
          <a:prstGeom prst="rect">
            <a:avLst/>
          </a:prstGeom>
          <a:noFill/>
        </p:spPr>
      </p:pic>
      <p:pic>
        <p:nvPicPr>
          <p:cNvPr id="4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5486400"/>
            <a:ext cx="340764" cy="357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Two of Transitive Closure</a:t>
            </a:r>
            <a:endParaRPr lang="en-US" dirty="0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228600" y="6019800"/>
            <a:ext cx="861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685800" y="1752600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Editors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 rot="5400000">
            <a:off x="893882" y="4884495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 rot="5400000">
            <a:off x="5770681" y="4821118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 rot="5400000">
            <a:off x="2646482" y="4897319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9" name="Cloud"/>
          <p:cNvSpPr>
            <a:spLocks noChangeAspect="1" noEditPoints="1" noChangeArrowheads="1"/>
          </p:cNvSpPr>
          <p:nvPr/>
        </p:nvSpPr>
        <p:spPr bwMode="auto">
          <a:xfrm>
            <a:off x="6477000" y="16002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12" name="Line 26"/>
          <p:cNvSpPr>
            <a:spLocks noChangeShapeType="1"/>
          </p:cNvSpPr>
          <p:nvPr/>
        </p:nvSpPr>
        <p:spPr bwMode="auto">
          <a:xfrm>
            <a:off x="4876800" y="17526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5334000" y="22098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4" name="Oval 23"/>
          <p:cNvSpPr>
            <a:spLocks noChangeAspect="1" noChangeArrowheads="1"/>
          </p:cNvSpPr>
          <p:nvPr/>
        </p:nvSpPr>
        <p:spPr bwMode="auto">
          <a:xfrm>
            <a:off x="4114800" y="13716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5" name="Oval 23"/>
          <p:cNvSpPr>
            <a:spLocks noChangeAspect="1" noChangeArrowheads="1"/>
          </p:cNvSpPr>
          <p:nvPr/>
        </p:nvSpPr>
        <p:spPr bwMode="auto">
          <a:xfrm>
            <a:off x="4800600" y="19050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39" name="Cloud"/>
          <p:cNvSpPr>
            <a:spLocks noChangeAspect="1" noEditPoints="1" noChangeArrowheads="1"/>
          </p:cNvSpPr>
          <p:nvPr/>
        </p:nvSpPr>
        <p:spPr bwMode="auto">
          <a:xfrm>
            <a:off x="6477000" y="34290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40" name="Line 26"/>
          <p:cNvSpPr>
            <a:spLocks noChangeShapeType="1"/>
          </p:cNvSpPr>
          <p:nvPr/>
        </p:nvSpPr>
        <p:spPr bwMode="auto">
          <a:xfrm>
            <a:off x="4876800" y="35814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1" name="Line 26"/>
          <p:cNvSpPr>
            <a:spLocks noChangeShapeType="1"/>
          </p:cNvSpPr>
          <p:nvPr/>
        </p:nvSpPr>
        <p:spPr bwMode="auto">
          <a:xfrm flipV="1">
            <a:off x="5334000" y="40386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3" name="Oval 23"/>
          <p:cNvSpPr>
            <a:spLocks noChangeAspect="1" noChangeArrowheads="1"/>
          </p:cNvSpPr>
          <p:nvPr/>
        </p:nvSpPr>
        <p:spPr bwMode="auto">
          <a:xfrm>
            <a:off x="4114800" y="32004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44" name="Oval 23"/>
          <p:cNvSpPr>
            <a:spLocks noChangeAspect="1" noChangeArrowheads="1"/>
          </p:cNvSpPr>
          <p:nvPr/>
        </p:nvSpPr>
        <p:spPr bwMode="auto">
          <a:xfrm>
            <a:off x="4800600" y="37338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0" name="Cloud"/>
          <p:cNvSpPr>
            <a:spLocks noChangeAspect="1" noEditPoints="1" noChangeArrowheads="1"/>
          </p:cNvSpPr>
          <p:nvPr/>
        </p:nvSpPr>
        <p:spPr bwMode="auto">
          <a:xfrm>
            <a:off x="6553200" y="5197652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51" name="Line 26"/>
          <p:cNvSpPr>
            <a:spLocks noChangeShapeType="1"/>
          </p:cNvSpPr>
          <p:nvPr/>
        </p:nvSpPr>
        <p:spPr bwMode="auto">
          <a:xfrm>
            <a:off x="4953000" y="5350052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2" name="Line 26"/>
          <p:cNvSpPr>
            <a:spLocks noChangeShapeType="1"/>
          </p:cNvSpPr>
          <p:nvPr/>
        </p:nvSpPr>
        <p:spPr bwMode="auto">
          <a:xfrm flipV="1">
            <a:off x="5410200" y="5807252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4" name="Oval 23"/>
          <p:cNvSpPr>
            <a:spLocks noChangeAspect="1" noChangeArrowheads="1"/>
          </p:cNvSpPr>
          <p:nvPr/>
        </p:nvSpPr>
        <p:spPr bwMode="auto">
          <a:xfrm>
            <a:off x="4191000" y="49690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5" name="Oval 23"/>
          <p:cNvSpPr>
            <a:spLocks noChangeAspect="1" noChangeArrowheads="1"/>
          </p:cNvSpPr>
          <p:nvPr/>
        </p:nvSpPr>
        <p:spPr bwMode="auto">
          <a:xfrm>
            <a:off x="4876800" y="55024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971800" y="1828800"/>
            <a:ext cx="114300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3048000" y="2286000"/>
            <a:ext cx="1752600" cy="228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V="1">
            <a:off x="2971800" y="3657600"/>
            <a:ext cx="1143000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V="1">
            <a:off x="3048000" y="4114800"/>
            <a:ext cx="17526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2971800" y="5426252"/>
            <a:ext cx="1219200" cy="517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V="1">
            <a:off x="3124200" y="5883452"/>
            <a:ext cx="1752600" cy="136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371600" y="4190999"/>
            <a:ext cx="914400" cy="7619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1447800" y="6011861"/>
            <a:ext cx="838200" cy="457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Oval 13"/>
          <p:cNvSpPr>
            <a:spLocks noChangeAspect="1"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2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3" name="Oval 13"/>
          <p:cNvSpPr>
            <a:spLocks noChangeAspect="1" noChangeArrowheads="1"/>
          </p:cNvSpPr>
          <p:nvPr/>
        </p:nvSpPr>
        <p:spPr bwMode="auto">
          <a:xfrm>
            <a:off x="2286000" y="5638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2286000" y="3733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81100" y="4152900"/>
            <a:ext cx="4953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33400" y="2438400"/>
            <a:ext cx="8153400" cy="3276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lvl="0" indent="-320040">
              <a:buClr>
                <a:srgbClr val="F0AD00"/>
              </a:buClr>
              <a:buSzPct val="80000"/>
            </a:pPr>
            <a:r>
              <a:rPr lang="en-US" sz="3000" dirty="0" smtClean="0">
                <a:solidFill>
                  <a:prstClr val="black"/>
                </a:solidFill>
              </a:rPr>
              <a:t>Piggyback on GC: </a:t>
            </a:r>
            <a:r>
              <a:rPr lang="en-US" sz="2600" dirty="0" smtClean="0">
                <a:solidFill>
                  <a:prstClr val="black"/>
                </a:solidFill>
              </a:rPr>
              <a:t>two-phase transitive closure</a:t>
            </a:r>
            <a:endParaRPr lang="en-US" sz="3000" dirty="0" smtClean="0">
              <a:solidFill>
                <a:prstClr val="black"/>
              </a:solidFill>
            </a:endParaRPr>
          </a:p>
          <a:p>
            <a:pPr marL="438912" lvl="0" indent="-320040">
              <a:buClr>
                <a:srgbClr val="F0AD00"/>
              </a:buClr>
              <a:buSzPct val="80000"/>
              <a:buFont typeface="Wingdings 2"/>
              <a:buChar char=""/>
            </a:pPr>
            <a:r>
              <a:rPr lang="en-US" sz="3000" dirty="0" smtClean="0">
                <a:solidFill>
                  <a:schemeClr val="accent4">
                    <a:lumMod val="75000"/>
                  </a:schemeClr>
                </a:solidFill>
              </a:rPr>
              <a:t>First phase stops at highly stale references</a:t>
            </a:r>
          </a:p>
          <a:p>
            <a:pPr marL="731520" lvl="1" indent="-274320">
              <a:spcBef>
                <a:spcPct val="20000"/>
              </a:spcBef>
              <a:buClr>
                <a:srgbClr val="60B5CC"/>
              </a:buClr>
              <a:buSzPct val="90000"/>
              <a:buFont typeface="Wingdings"/>
              <a:buChar char=""/>
            </a:pPr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</a:rPr>
              <a:t>No instance highly stale &amp; accessed</a:t>
            </a:r>
          </a:p>
          <a:p>
            <a:pPr marL="438912" lvl="0" indent="-320040">
              <a:buClr>
                <a:srgbClr val="F0AD00"/>
              </a:buClr>
              <a:buSzPct val="80000"/>
              <a:buFont typeface="Wingdings 2"/>
              <a:buChar char=""/>
            </a:pPr>
            <a:r>
              <a:rPr lang="en-US" sz="3000" dirty="0" smtClean="0">
                <a:solidFill>
                  <a:prstClr val="black"/>
                </a:solidFill>
              </a:rPr>
              <a:t>Second phase: bytes reachable from each ref</a:t>
            </a:r>
          </a:p>
          <a:p>
            <a:pPr marL="731520" lvl="1" indent="-274320">
              <a:spcBef>
                <a:spcPct val="20000"/>
              </a:spcBef>
              <a:buClr>
                <a:srgbClr val="60B5CC"/>
              </a:buClr>
              <a:buSzPct val="90000"/>
              <a:buFont typeface="Wingdings"/>
              <a:buChar char=""/>
            </a:pPr>
            <a:r>
              <a:rPr lang="en-US" sz="2600" dirty="0" smtClean="0">
                <a:solidFill>
                  <a:prstClr val="black"/>
                </a:solidFill>
              </a:rPr>
              <a:t>Reference type with most bytes: selected for pruning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Two of Transitive Closure</a:t>
            </a:r>
            <a:endParaRPr lang="en-US" dirty="0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228600" y="6019800"/>
            <a:ext cx="861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28600" y="2133600"/>
            <a:ext cx="1600200" cy="449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685800" y="1752600"/>
            <a:ext cx="895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Editors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 rot="5400000">
            <a:off x="893882" y="4884495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1" name="Text Box 33"/>
          <p:cNvSpPr txBox="1">
            <a:spLocks noChangeArrowheads="1"/>
          </p:cNvSpPr>
          <p:nvPr/>
        </p:nvSpPr>
        <p:spPr bwMode="auto">
          <a:xfrm rot="5400000">
            <a:off x="5770681" y="4821118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 rot="5400000">
            <a:off x="2646482" y="4897319"/>
            <a:ext cx="4411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dirty="0" smtClean="0">
                <a:latin typeface="Arial" charset="0"/>
              </a:rPr>
              <a:t>…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09" name="Cloud"/>
          <p:cNvSpPr>
            <a:spLocks noChangeAspect="1" noEditPoints="1" noChangeArrowheads="1"/>
          </p:cNvSpPr>
          <p:nvPr/>
        </p:nvSpPr>
        <p:spPr bwMode="auto">
          <a:xfrm>
            <a:off x="6477000" y="16002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12" name="Line 26"/>
          <p:cNvSpPr>
            <a:spLocks noChangeShapeType="1"/>
          </p:cNvSpPr>
          <p:nvPr/>
        </p:nvSpPr>
        <p:spPr bwMode="auto">
          <a:xfrm>
            <a:off x="4876800" y="17526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 flipV="1">
            <a:off x="5334000" y="22098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4" name="Oval 23"/>
          <p:cNvSpPr>
            <a:spLocks noChangeAspect="1" noChangeArrowheads="1"/>
          </p:cNvSpPr>
          <p:nvPr/>
        </p:nvSpPr>
        <p:spPr bwMode="auto">
          <a:xfrm>
            <a:off x="4114800" y="13716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5" name="Oval 23"/>
          <p:cNvSpPr>
            <a:spLocks noChangeAspect="1" noChangeArrowheads="1"/>
          </p:cNvSpPr>
          <p:nvPr/>
        </p:nvSpPr>
        <p:spPr bwMode="auto">
          <a:xfrm>
            <a:off x="4800600" y="19050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39" name="Cloud"/>
          <p:cNvSpPr>
            <a:spLocks noChangeAspect="1" noEditPoints="1" noChangeArrowheads="1"/>
          </p:cNvSpPr>
          <p:nvPr/>
        </p:nvSpPr>
        <p:spPr bwMode="auto">
          <a:xfrm>
            <a:off x="6477000" y="3429000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40" name="Line 26"/>
          <p:cNvSpPr>
            <a:spLocks noChangeShapeType="1"/>
          </p:cNvSpPr>
          <p:nvPr/>
        </p:nvSpPr>
        <p:spPr bwMode="auto">
          <a:xfrm>
            <a:off x="4876800" y="3581400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1" name="Line 26"/>
          <p:cNvSpPr>
            <a:spLocks noChangeShapeType="1"/>
          </p:cNvSpPr>
          <p:nvPr/>
        </p:nvSpPr>
        <p:spPr bwMode="auto">
          <a:xfrm flipV="1">
            <a:off x="5334000" y="4038600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3" name="Oval 23"/>
          <p:cNvSpPr>
            <a:spLocks noChangeAspect="1" noChangeArrowheads="1"/>
          </p:cNvSpPr>
          <p:nvPr/>
        </p:nvSpPr>
        <p:spPr bwMode="auto">
          <a:xfrm>
            <a:off x="4114800" y="32004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44" name="Oval 23"/>
          <p:cNvSpPr>
            <a:spLocks noChangeAspect="1" noChangeArrowheads="1"/>
          </p:cNvSpPr>
          <p:nvPr/>
        </p:nvSpPr>
        <p:spPr bwMode="auto">
          <a:xfrm>
            <a:off x="4800600" y="3733800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0" name="Cloud"/>
          <p:cNvSpPr>
            <a:spLocks noChangeAspect="1" noEditPoints="1" noChangeArrowheads="1"/>
          </p:cNvSpPr>
          <p:nvPr/>
        </p:nvSpPr>
        <p:spPr bwMode="auto">
          <a:xfrm>
            <a:off x="6553200" y="5197652"/>
            <a:ext cx="2286000" cy="1295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 sz="12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Structural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Diff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Data</a:t>
            </a:r>
          </a:p>
        </p:txBody>
      </p:sp>
      <p:sp>
        <p:nvSpPr>
          <p:cNvPr id="151" name="Line 26"/>
          <p:cNvSpPr>
            <a:spLocks noChangeShapeType="1"/>
          </p:cNvSpPr>
          <p:nvPr/>
        </p:nvSpPr>
        <p:spPr bwMode="auto">
          <a:xfrm>
            <a:off x="4953000" y="5350052"/>
            <a:ext cx="182880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2" name="Line 26"/>
          <p:cNvSpPr>
            <a:spLocks noChangeShapeType="1"/>
          </p:cNvSpPr>
          <p:nvPr/>
        </p:nvSpPr>
        <p:spPr bwMode="auto">
          <a:xfrm flipV="1">
            <a:off x="5410200" y="5807252"/>
            <a:ext cx="11430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4" name="Oval 23"/>
          <p:cNvSpPr>
            <a:spLocks noChangeAspect="1" noChangeArrowheads="1"/>
          </p:cNvSpPr>
          <p:nvPr/>
        </p:nvSpPr>
        <p:spPr bwMode="auto">
          <a:xfrm>
            <a:off x="4191000" y="49690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Tree</a:t>
            </a:r>
          </a:p>
          <a:p>
            <a:pPr algn="ctr" eaLnBrk="1" hangingPunct="1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Editor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5" name="Oval 23"/>
          <p:cNvSpPr>
            <a:spLocks noChangeAspect="1" noChangeArrowheads="1"/>
          </p:cNvSpPr>
          <p:nvPr/>
        </p:nvSpPr>
        <p:spPr bwMode="auto">
          <a:xfrm>
            <a:off x="4876800" y="5502452"/>
            <a:ext cx="838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Filtered</a:t>
            </a:r>
          </a:p>
          <a:p>
            <a:pPr algn="ctr" eaLnBrk="1" hangingPunct="1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Node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2971800" y="1828800"/>
            <a:ext cx="114300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V="1">
            <a:off x="3048000" y="2286000"/>
            <a:ext cx="1752600" cy="228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V="1">
            <a:off x="2971800" y="3657600"/>
            <a:ext cx="1143000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V="1">
            <a:off x="3048000" y="4114800"/>
            <a:ext cx="1752600" cy="76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2971800" y="5426252"/>
            <a:ext cx="1219200" cy="517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V="1">
            <a:off x="3124200" y="5883452"/>
            <a:ext cx="1752600" cy="1363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371600" y="4190999"/>
            <a:ext cx="914400" cy="7619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1447800" y="6011861"/>
            <a:ext cx="838200" cy="457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1371600" y="2667000"/>
            <a:ext cx="9144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Oval 13"/>
          <p:cNvSpPr>
            <a:spLocks noChangeAspect="1" noChangeArrowheads="1"/>
          </p:cNvSpPr>
          <p:nvPr/>
        </p:nvSpPr>
        <p:spPr bwMode="auto">
          <a:xfrm>
            <a:off x="609600" y="38100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609600" y="2514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2" name="Oval 13"/>
          <p:cNvSpPr>
            <a:spLocks noChangeAspect="1" noChangeArrowheads="1"/>
          </p:cNvSpPr>
          <p:nvPr/>
        </p:nvSpPr>
        <p:spPr bwMode="auto">
          <a:xfrm>
            <a:off x="609600" y="55626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dirty="0" smtClean="0">
                <a:latin typeface="Arial" charset="0"/>
              </a:rPr>
              <a:t>Editor</a:t>
            </a:r>
          </a:p>
        </p:txBody>
      </p:sp>
      <p:sp>
        <p:nvSpPr>
          <p:cNvPr id="63" name="Oval 13"/>
          <p:cNvSpPr>
            <a:spLocks noChangeAspect="1" noChangeArrowheads="1"/>
          </p:cNvSpPr>
          <p:nvPr/>
        </p:nvSpPr>
        <p:spPr bwMode="auto">
          <a:xfrm>
            <a:off x="2286000" y="5638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4" name="Oval 13"/>
          <p:cNvSpPr>
            <a:spLocks noChangeAspect="1" noChangeArrowheads="1"/>
          </p:cNvSpPr>
          <p:nvPr/>
        </p:nvSpPr>
        <p:spPr bwMode="auto">
          <a:xfrm>
            <a:off x="2286000" y="37338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sp>
        <p:nvSpPr>
          <p:cNvPr id="65" name="Oval 13"/>
          <p:cNvSpPr>
            <a:spLocks noChangeAspect="1" noChangeArrowheads="1"/>
          </p:cNvSpPr>
          <p:nvPr/>
        </p:nvSpPr>
        <p:spPr bwMode="auto">
          <a:xfrm>
            <a:off x="2286000" y="2133600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sz="1400" dirty="0" smtClean="0">
                <a:latin typeface="Arial" charset="0"/>
              </a:rPr>
              <a:t>Resource</a:t>
            </a:r>
          </a:p>
          <a:p>
            <a:pPr algn="ctr" eaLnBrk="1" hangingPunct="1"/>
            <a:r>
              <a:rPr lang="en-US" sz="1400" dirty="0" smtClean="0">
                <a:latin typeface="Arial" charset="0"/>
              </a:rPr>
              <a:t>Compare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81100" y="4152900"/>
            <a:ext cx="4953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62200"/>
            <a:ext cx="340764" cy="357187"/>
          </a:xfrm>
          <a:prstGeom prst="rect">
            <a:avLst/>
          </a:prstGeom>
          <a:noFill/>
        </p:spPr>
      </p:pic>
      <p:pic>
        <p:nvPicPr>
          <p:cNvPr id="41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733800"/>
            <a:ext cx="340764" cy="357187"/>
          </a:xfrm>
          <a:prstGeom prst="rect">
            <a:avLst/>
          </a:prstGeom>
          <a:noFill/>
        </p:spPr>
      </p:pic>
      <p:pic>
        <p:nvPicPr>
          <p:cNvPr id="42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905000"/>
            <a:ext cx="340764" cy="357187"/>
          </a:xfrm>
          <a:prstGeom prst="rect">
            <a:avLst/>
          </a:prstGeom>
          <a:noFill/>
        </p:spPr>
      </p:pic>
      <p:pic>
        <p:nvPicPr>
          <p:cNvPr id="4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505200"/>
            <a:ext cx="340764" cy="357187"/>
          </a:xfrm>
          <a:prstGeom prst="rect">
            <a:avLst/>
          </a:prstGeom>
          <a:noFill/>
        </p:spPr>
      </p:pic>
      <p:pic>
        <p:nvPicPr>
          <p:cNvPr id="44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486400"/>
            <a:ext cx="340764" cy="357187"/>
          </a:xfrm>
          <a:prstGeom prst="rect">
            <a:avLst/>
          </a:prstGeom>
          <a:noFill/>
        </p:spPr>
      </p:pic>
      <p:pic>
        <p:nvPicPr>
          <p:cNvPr id="45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5486400"/>
            <a:ext cx="340764" cy="357187"/>
          </a:xfrm>
          <a:prstGeom prst="rect">
            <a:avLst/>
          </a:prstGeom>
          <a:noFill/>
        </p:spPr>
      </p:pic>
      <p:pic>
        <p:nvPicPr>
          <p:cNvPr id="4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371600"/>
            <a:ext cx="340764" cy="357187"/>
          </a:xfrm>
          <a:prstGeom prst="rect">
            <a:avLst/>
          </a:prstGeom>
          <a:noFill/>
        </p:spPr>
      </p:pic>
      <p:pic>
        <p:nvPicPr>
          <p:cNvPr id="47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447800"/>
            <a:ext cx="340764" cy="357187"/>
          </a:xfrm>
          <a:prstGeom prst="rect">
            <a:avLst/>
          </a:prstGeom>
          <a:noFill/>
        </p:spPr>
      </p:pic>
      <p:pic>
        <p:nvPicPr>
          <p:cNvPr id="50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1600200"/>
            <a:ext cx="340764" cy="357187"/>
          </a:xfrm>
          <a:prstGeom prst="rect">
            <a:avLst/>
          </a:prstGeom>
          <a:noFill/>
        </p:spPr>
      </p:pic>
      <p:pic>
        <p:nvPicPr>
          <p:cNvPr id="53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1981200"/>
            <a:ext cx="340764" cy="357187"/>
          </a:xfrm>
          <a:prstGeom prst="rect">
            <a:avLst/>
          </a:prstGeom>
          <a:noFill/>
        </p:spPr>
      </p:pic>
      <p:pic>
        <p:nvPicPr>
          <p:cNvPr id="56" name="Picture 4" descr="C:\Documents and Settings\Mike\Local Settings\Temporary Internet Files\Content.IE5\S8B93YT6\MCj043471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2438400"/>
            <a:ext cx="340764" cy="357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4380</TotalTime>
  <Words>4405</Words>
  <Application>Microsoft Office PowerPoint</Application>
  <PresentationFormat>On-screen Show (4:3)</PresentationFormat>
  <Paragraphs>2312</Paragraphs>
  <Slides>108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Module</vt:lpstr>
      <vt:lpstr>Leak Pruning</vt:lpstr>
      <vt:lpstr>Deployed Software Fails</vt:lpstr>
      <vt:lpstr>Deployed Software Fails</vt:lpstr>
      <vt:lpstr>Deployed Software Fails</vt:lpstr>
      <vt:lpstr>Deployed Software Fails</vt:lpstr>
      <vt:lpstr>Deployed Software Fails</vt:lpstr>
      <vt:lpstr>Deployed Software Fails</vt:lpstr>
      <vt:lpstr>Deployed Software Fails</vt:lpstr>
      <vt:lpstr>Tolerating Memory Leaks</vt:lpstr>
      <vt:lpstr>Outline</vt:lpstr>
      <vt:lpstr>Memory Leaks in Deployed Systems</vt:lpstr>
      <vt:lpstr>Memory Leaks in Deployed Systems</vt:lpstr>
      <vt:lpstr>Memory Leaks in Deployed Systems</vt:lpstr>
      <vt:lpstr>Memory Leaks in Deployed Systems</vt:lpstr>
      <vt:lpstr>Memory Leaks in Deployed Systems</vt:lpstr>
      <vt:lpstr>Memory Leaks in Deployed Systems</vt:lpstr>
      <vt:lpstr>Memory Leaks in Deployed Systems</vt:lpstr>
      <vt:lpstr>Memory Leaks in Deployed Systems</vt:lpstr>
      <vt:lpstr>Memory Leaks in Deployed Systems</vt:lpstr>
      <vt:lpstr>Memory Leaks in Deployed Systems</vt:lpstr>
      <vt:lpstr>Outline</vt:lpstr>
      <vt:lpstr>Reclaiming Memory while Preserving Semantics</vt:lpstr>
      <vt:lpstr>Reclaiming Memory while Preserving Semantics</vt:lpstr>
      <vt:lpstr>Reclaiming Memory while Preserving Semantics</vt:lpstr>
      <vt:lpstr>Reclaiming Memory while Preserving Semantics</vt:lpstr>
      <vt:lpstr>Reclaiming Memory while Preserving Semantics</vt:lpstr>
      <vt:lpstr>Reclaiming Memory while Preserving Semantics</vt:lpstr>
      <vt:lpstr>Reclaiming Memory while Preserving Semantics</vt:lpstr>
      <vt:lpstr>Reclaiming Memory while Preserving Semantics</vt:lpstr>
      <vt:lpstr>Reclaiming Memory while Preserving Semantics</vt:lpstr>
      <vt:lpstr>Reclaiming Memory while Preserving Semantics</vt:lpstr>
      <vt:lpstr>Reclaiming Memory while Preserving Semantics</vt:lpstr>
      <vt:lpstr>Reclaiming Memory while Preserving Semantics</vt:lpstr>
      <vt:lpstr>Outline</vt:lpstr>
      <vt:lpstr>Predicting Dead Objects</vt:lpstr>
      <vt:lpstr>Predicting Dead Objects</vt:lpstr>
      <vt:lpstr>Predicting Dead Objects</vt:lpstr>
      <vt:lpstr>Predicting Dead Data Structures</vt:lpstr>
      <vt:lpstr>Predicting Dead Data Structures</vt:lpstr>
      <vt:lpstr>Predicting Dead Data Structures</vt:lpstr>
      <vt:lpstr>Predicting Dead Data Structures</vt:lpstr>
      <vt:lpstr>MySQL Leak</vt:lpstr>
      <vt:lpstr>MySQL Leak</vt:lpstr>
      <vt:lpstr>MySQL Leak</vt:lpstr>
      <vt:lpstr>Transitive Closure: Phase One</vt:lpstr>
      <vt:lpstr>Transitive Closure: Phase One</vt:lpstr>
      <vt:lpstr>Transitive Closure: Phase One</vt:lpstr>
      <vt:lpstr>Transitive Closure: Phase One</vt:lpstr>
      <vt:lpstr>Transitive Closure: Phase One</vt:lpstr>
      <vt:lpstr>Transitive Closure: Phase One</vt:lpstr>
      <vt:lpstr>Transitive Closure: Phase Two</vt:lpstr>
      <vt:lpstr>Transitive Closure: Phase Two</vt:lpstr>
      <vt:lpstr>Transitive Closure: Phase Two</vt:lpstr>
      <vt:lpstr>Transitive Closure: Phase Two</vt:lpstr>
      <vt:lpstr>Transitive Closure: Phase Two</vt:lpstr>
      <vt:lpstr>Transitive Closure: Phase Two</vt:lpstr>
      <vt:lpstr>Transitive Closure: Phase Two</vt:lpstr>
      <vt:lpstr>Select Best Reference Type</vt:lpstr>
      <vt:lpstr>Prune Selected Reference Type</vt:lpstr>
      <vt:lpstr>Prune Selected Reference Type</vt:lpstr>
      <vt:lpstr>Leak Partially Eliminated</vt:lpstr>
      <vt:lpstr>Transitive Closure: Phase One</vt:lpstr>
      <vt:lpstr>Transitive Closure: Phase Two</vt:lpstr>
      <vt:lpstr>Select Best Reference Type</vt:lpstr>
      <vt:lpstr>Prune Selected Reference Type</vt:lpstr>
      <vt:lpstr>Prune Selected Reference Type</vt:lpstr>
      <vt:lpstr>Prediction Summary</vt:lpstr>
      <vt:lpstr>Outline</vt:lpstr>
      <vt:lpstr>Implementation</vt:lpstr>
      <vt:lpstr>Implementation</vt:lpstr>
      <vt:lpstr>Tolerating Leaks</vt:lpstr>
      <vt:lpstr>Tolerating Leaks</vt:lpstr>
      <vt:lpstr>Tolerating Leaks</vt:lpstr>
      <vt:lpstr>Tolerating Leaks</vt:lpstr>
      <vt:lpstr>Tolerating Leaks</vt:lpstr>
      <vt:lpstr>Tolerating Leaks</vt:lpstr>
      <vt:lpstr>Tolerating Leaks</vt:lpstr>
      <vt:lpstr>Tolerating Leaks</vt:lpstr>
      <vt:lpstr>Slide 79</vt:lpstr>
      <vt:lpstr>Slide 80</vt:lpstr>
      <vt:lpstr>Slide 81</vt:lpstr>
      <vt:lpstr>Slide 82</vt:lpstr>
      <vt:lpstr>Slide 83</vt:lpstr>
      <vt:lpstr>Slide 84</vt:lpstr>
      <vt:lpstr>Related Work</vt:lpstr>
      <vt:lpstr>Related Work</vt:lpstr>
      <vt:lpstr>Tolerating Memory Leaks in Managed Languages</vt:lpstr>
      <vt:lpstr>Tolerating Memory Leaks in Managed Languages</vt:lpstr>
      <vt:lpstr>Backup</vt:lpstr>
      <vt:lpstr>Eclipse “Diff” Leak</vt:lpstr>
      <vt:lpstr>Eclipse “Diff” Leak</vt:lpstr>
      <vt:lpstr>Fine-Grained Usage Tracking</vt:lpstr>
      <vt:lpstr>Fine-Grained Usage Tracking</vt:lpstr>
      <vt:lpstr>Fine-Grained Usage Tracking</vt:lpstr>
      <vt:lpstr>Summarize Stale Data Structures</vt:lpstr>
      <vt:lpstr>Phase One of Transitive Closure</vt:lpstr>
      <vt:lpstr>Phase One of Transitive Closure</vt:lpstr>
      <vt:lpstr>Phase Two of Transitive Closure</vt:lpstr>
      <vt:lpstr>Phase Two of Transitive Closure</vt:lpstr>
      <vt:lpstr>Phase Two of Transitive Closure</vt:lpstr>
      <vt:lpstr>Phase Two of Transitive Closure</vt:lpstr>
      <vt:lpstr>Select Reference Type</vt:lpstr>
      <vt:lpstr>Prune Selected Reference Type</vt:lpstr>
      <vt:lpstr>Prune Selected Reference Type</vt:lpstr>
      <vt:lpstr>Phase One of Transitive Closure</vt:lpstr>
      <vt:lpstr>Select Another Reference Type</vt:lpstr>
      <vt:lpstr>Prune Reference Type</vt:lpstr>
      <vt:lpstr>Prune Reference Type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Leak Pruning</dc:title>
  <dc:creator> </dc:creator>
  <cp:lastModifiedBy> </cp:lastModifiedBy>
  <cp:revision>55</cp:revision>
  <dcterms:created xsi:type="dcterms:W3CDTF">2009-03-05T23:15:53Z</dcterms:created>
  <dcterms:modified xsi:type="dcterms:W3CDTF">2009-03-10T19:48:14Z</dcterms:modified>
</cp:coreProperties>
</file>