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37"/>
  </p:notesMasterIdLst>
  <p:sldIdLst>
    <p:sldId id="256" r:id="rId3"/>
    <p:sldId id="263" r:id="rId4"/>
    <p:sldId id="295" r:id="rId5"/>
    <p:sldId id="308" r:id="rId6"/>
    <p:sldId id="346" r:id="rId7"/>
    <p:sldId id="342" r:id="rId8"/>
    <p:sldId id="343" r:id="rId9"/>
    <p:sldId id="311" r:id="rId10"/>
    <p:sldId id="344" r:id="rId11"/>
    <p:sldId id="313" r:id="rId12"/>
    <p:sldId id="338" r:id="rId13"/>
    <p:sldId id="322" r:id="rId14"/>
    <p:sldId id="318" r:id="rId15"/>
    <p:sldId id="325" r:id="rId16"/>
    <p:sldId id="330" r:id="rId17"/>
    <p:sldId id="324" r:id="rId18"/>
    <p:sldId id="347" r:id="rId19"/>
    <p:sldId id="326" r:id="rId20"/>
    <p:sldId id="345" r:id="rId21"/>
    <p:sldId id="331" r:id="rId22"/>
    <p:sldId id="321" r:id="rId23"/>
    <p:sldId id="328" r:id="rId24"/>
    <p:sldId id="348" r:id="rId25"/>
    <p:sldId id="329" r:id="rId26"/>
    <p:sldId id="349" r:id="rId27"/>
    <p:sldId id="350" r:id="rId28"/>
    <p:sldId id="314" r:id="rId29"/>
    <p:sldId id="334" r:id="rId30"/>
    <p:sldId id="315" r:id="rId31"/>
    <p:sldId id="291" r:id="rId32"/>
    <p:sldId id="339" r:id="rId33"/>
    <p:sldId id="340" r:id="rId34"/>
    <p:sldId id="289" r:id="rId35"/>
    <p:sldId id="33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33B111-00DE-4649-86AB-901282278416}">
          <p14:sldIdLst>
            <p14:sldId id="256"/>
            <p14:sldId id="263"/>
            <p14:sldId id="295"/>
            <p14:sldId id="308"/>
            <p14:sldId id="346"/>
            <p14:sldId id="342"/>
            <p14:sldId id="343"/>
            <p14:sldId id="311"/>
            <p14:sldId id="344"/>
            <p14:sldId id="313"/>
            <p14:sldId id="338"/>
            <p14:sldId id="322"/>
            <p14:sldId id="318"/>
            <p14:sldId id="325"/>
            <p14:sldId id="330"/>
            <p14:sldId id="324"/>
            <p14:sldId id="347"/>
            <p14:sldId id="326"/>
            <p14:sldId id="345"/>
            <p14:sldId id="331"/>
            <p14:sldId id="321"/>
            <p14:sldId id="328"/>
            <p14:sldId id="348"/>
            <p14:sldId id="329"/>
            <p14:sldId id="349"/>
            <p14:sldId id="350"/>
            <p14:sldId id="314"/>
            <p14:sldId id="334"/>
            <p14:sldId id="315"/>
            <p14:sldId id="291"/>
            <p14:sldId id="339"/>
            <p14:sldId id="340"/>
            <p14:sldId id="289"/>
          </p14:sldIdLst>
        </p14:section>
        <p14:section name="Untitled Section" id="{D41C633E-2750-45C7-A472-1CFBDBAE10C5}">
          <p14:sldIdLst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>
      <p:cViewPr varScale="1">
        <p:scale>
          <a:sx n="83" d="100"/>
          <a:sy n="83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4842519685039"/>
          <c:y val="8.9541703120443281E-2"/>
          <c:w val="0.65868252405949257"/>
          <c:h val="0.754885243511227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Pessimistic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778.24776541144297</c:v>
                </c:pt>
                <c:pt idx="1">
                  <c:v>282.54905051178201</c:v>
                </c:pt>
                <c:pt idx="2">
                  <c:v>542.92657054514302</c:v>
                </c:pt>
                <c:pt idx="3">
                  <c:v>686.00540551127096</c:v>
                </c:pt>
                <c:pt idx="4">
                  <c:v>108.994193368814</c:v>
                </c:pt>
                <c:pt idx="5">
                  <c:v>280.67673877243499</c:v>
                </c:pt>
                <c:pt idx="6">
                  <c:v>444.34032838285202</c:v>
                </c:pt>
                <c:pt idx="7">
                  <c:v>202.09520421077701</c:v>
                </c:pt>
                <c:pt idx="8">
                  <c:v>126.301358119448</c:v>
                </c:pt>
                <c:pt idx="9">
                  <c:v>34595.583802349502</c:v>
                </c:pt>
                <c:pt idx="10">
                  <c:v>3028.27597315606</c:v>
                </c:pt>
                <c:pt idx="11">
                  <c:v>206.89497798484999</c:v>
                </c:pt>
                <c:pt idx="12">
                  <c:v>31.279649233910799</c:v>
                </c:pt>
                <c:pt idx="13">
                  <c:v>524.51414132085597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616896"/>
        <c:axId val="103618432"/>
      </c:barChart>
      <c:catAx>
        <c:axId val="1036168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3618432"/>
        <c:crosses val="autoZero"/>
        <c:auto val="1"/>
        <c:lblAlgn val="ctr"/>
        <c:lblOffset val="100"/>
        <c:noMultiLvlLbl val="0"/>
      </c:catAx>
      <c:valAx>
        <c:axId val="103618432"/>
        <c:scaling>
          <c:orientation val="minMax"/>
          <c:max val="1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</a:rPr>
                  <a:t>Overhead (%)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3616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915573053368328"/>
          <c:y val="0.4761525226013415"/>
          <c:w val="0.15056649168853894"/>
          <c:h val="5.1398512685914263E-2"/>
        </c:manualLayout>
      </c:layout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129286964129484"/>
          <c:y val="4.5097258675998834E-2"/>
          <c:w val="0.66284919072615922"/>
          <c:h val="0.799329687955672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Octet w/o coord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16.878999648378002</c:v>
                </c:pt>
                <c:pt idx="1">
                  <c:v>15.515173323736997</c:v>
                </c:pt>
                <c:pt idx="2">
                  <c:v>7.8715637221349999</c:v>
                </c:pt>
                <c:pt idx="3">
                  <c:v>12.735284035240003</c:v>
                </c:pt>
                <c:pt idx="4">
                  <c:v>4.1506968249249931</c:v>
                </c:pt>
                <c:pt idx="5">
                  <c:v>12.828410866404006</c:v>
                </c:pt>
                <c:pt idx="6">
                  <c:v>27.925652885335992</c:v>
                </c:pt>
                <c:pt idx="7">
                  <c:v>12.57425031189301</c:v>
                </c:pt>
                <c:pt idx="8">
                  <c:v>8.6871107108779988</c:v>
                </c:pt>
                <c:pt idx="9">
                  <c:v>23.284679378906993</c:v>
                </c:pt>
                <c:pt idx="10">
                  <c:v>4.712161435013007</c:v>
                </c:pt>
                <c:pt idx="11">
                  <c:v>15.098281336246998</c:v>
                </c:pt>
                <c:pt idx="12">
                  <c:v>10.83613624378601</c:v>
                </c:pt>
                <c:pt idx="13">
                  <c:v>13.132864974796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635584"/>
        <c:axId val="103661952"/>
      </c:barChart>
      <c:catAx>
        <c:axId val="10363558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3661952"/>
        <c:crosses val="autoZero"/>
        <c:auto val="1"/>
        <c:lblAlgn val="ctr"/>
        <c:lblOffset val="100"/>
        <c:noMultiLvlLbl val="0"/>
      </c:catAx>
      <c:valAx>
        <c:axId val="103661952"/>
        <c:scaling>
          <c:orientation val="minMax"/>
          <c:max val="1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</a:rPr>
                  <a:t>Overhead (%)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36355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29286964129484"/>
          <c:y val="4.5097258675998834E-2"/>
          <c:w val="0.66284919072615922"/>
          <c:h val="0.799329687955672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Octet w/o coord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16.878999648378002</c:v>
                </c:pt>
                <c:pt idx="1">
                  <c:v>15.515173323736997</c:v>
                </c:pt>
                <c:pt idx="2">
                  <c:v>7.8715637221349999</c:v>
                </c:pt>
                <c:pt idx="3">
                  <c:v>12.735284035240003</c:v>
                </c:pt>
                <c:pt idx="4">
                  <c:v>4.1506968249249931</c:v>
                </c:pt>
                <c:pt idx="5">
                  <c:v>12.828410866404006</c:v>
                </c:pt>
                <c:pt idx="6">
                  <c:v>27.925652885335992</c:v>
                </c:pt>
                <c:pt idx="7">
                  <c:v>12.57425031189301</c:v>
                </c:pt>
                <c:pt idx="8">
                  <c:v>8.6871107108779988</c:v>
                </c:pt>
                <c:pt idx="9">
                  <c:v>23.284679378906993</c:v>
                </c:pt>
                <c:pt idx="10">
                  <c:v>4.712161435013007</c:v>
                </c:pt>
                <c:pt idx="11">
                  <c:v>15.098281336246998</c:v>
                </c:pt>
                <c:pt idx="12">
                  <c:v>10.83613624378601</c:v>
                </c:pt>
                <c:pt idx="13">
                  <c:v>13.132864974796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Octet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1">
                  <c:v>6.0183966815799952</c:v>
                </c:pt>
                <c:pt idx="2">
                  <c:v>5.2992487964770065</c:v>
                </c:pt>
                <c:pt idx="3">
                  <c:v>30.734105801037995</c:v>
                </c:pt>
                <c:pt idx="4">
                  <c:v>32.867868678417004</c:v>
                </c:pt>
                <c:pt idx="5">
                  <c:v>0.22888755486098944</c:v>
                </c:pt>
                <c:pt idx="6">
                  <c:v>-0.97940184420499321</c:v>
                </c:pt>
                <c:pt idx="7">
                  <c:v>1.3733776625279859</c:v>
                </c:pt>
                <c:pt idx="10">
                  <c:v>24.098460585385986</c:v>
                </c:pt>
                <c:pt idx="11">
                  <c:v>1.1079492898679959</c:v>
                </c:pt>
                <c:pt idx="12">
                  <c:v>97.136797296345009</c:v>
                </c:pt>
                <c:pt idx="13">
                  <c:v>13.367284761369991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427712"/>
        <c:axId val="107429248"/>
      </c:barChart>
      <c:catAx>
        <c:axId val="10742771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7429248"/>
        <c:crosses val="autoZero"/>
        <c:auto val="1"/>
        <c:lblAlgn val="ctr"/>
        <c:lblOffset val="100"/>
        <c:noMultiLvlLbl val="0"/>
      </c:catAx>
      <c:valAx>
        <c:axId val="107429248"/>
        <c:scaling>
          <c:orientation val="minMax"/>
          <c:max val="1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</a:rPr>
                  <a:t>Overhead (%)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74277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29286964129484"/>
          <c:y val="4.5097258675998834E-2"/>
          <c:w val="0.66284919072615922"/>
          <c:h val="0.799329687955672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Octet w/o coord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16.878999648378002</c:v>
                </c:pt>
                <c:pt idx="1">
                  <c:v>15.515173323736997</c:v>
                </c:pt>
                <c:pt idx="2">
                  <c:v>7.8715637221349999</c:v>
                </c:pt>
                <c:pt idx="3">
                  <c:v>12.735284035240003</c:v>
                </c:pt>
                <c:pt idx="4">
                  <c:v>4.1506968249249931</c:v>
                </c:pt>
                <c:pt idx="5">
                  <c:v>12.828410866404006</c:v>
                </c:pt>
                <c:pt idx="6">
                  <c:v>27.925652885335992</c:v>
                </c:pt>
                <c:pt idx="7">
                  <c:v>12.57425031189301</c:v>
                </c:pt>
                <c:pt idx="8">
                  <c:v>8.6871107108779988</c:v>
                </c:pt>
                <c:pt idx="9">
                  <c:v>23.284679378906993</c:v>
                </c:pt>
                <c:pt idx="10">
                  <c:v>4.712161435013007</c:v>
                </c:pt>
                <c:pt idx="11">
                  <c:v>15.098281336246998</c:v>
                </c:pt>
                <c:pt idx="12">
                  <c:v>10.83613624378601</c:v>
                </c:pt>
                <c:pt idx="13">
                  <c:v>13.132864974796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Octet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-0.58288381797400035</c:v>
                </c:pt>
                <c:pt idx="1">
                  <c:v>6.0183966815799952</c:v>
                </c:pt>
                <c:pt idx="2">
                  <c:v>5.2992487964770065</c:v>
                </c:pt>
                <c:pt idx="3">
                  <c:v>30.734105801037995</c:v>
                </c:pt>
                <c:pt idx="4">
                  <c:v>32.867868678417004</c:v>
                </c:pt>
                <c:pt idx="5">
                  <c:v>0.22888755486098944</c:v>
                </c:pt>
                <c:pt idx="6">
                  <c:v>-0.97940184420499321</c:v>
                </c:pt>
                <c:pt idx="7">
                  <c:v>1.3733776625279859</c:v>
                </c:pt>
                <c:pt idx="8">
                  <c:v>-0.66239453681999905</c:v>
                </c:pt>
                <c:pt idx="9">
                  <c:v>-0.4519415823909938</c:v>
                </c:pt>
                <c:pt idx="10">
                  <c:v>24.098460585385986</c:v>
                </c:pt>
                <c:pt idx="11">
                  <c:v>1.1079492898679959</c:v>
                </c:pt>
                <c:pt idx="12">
                  <c:v>97.136797296345009</c:v>
                </c:pt>
                <c:pt idx="13">
                  <c:v>13.367284761369991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Recorder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6.5390650568735964</c:v>
                </c:pt>
                <c:pt idx="1">
                  <c:v>17.214932892214009</c:v>
                </c:pt>
                <c:pt idx="2">
                  <c:v>-5.1270774455525761</c:v>
                </c:pt>
                <c:pt idx="3">
                  <c:v>6.6808311022459037</c:v>
                </c:pt>
                <c:pt idx="4">
                  <c:v>9.3002285261864017</c:v>
                </c:pt>
                <c:pt idx="5">
                  <c:v>5.9874378412549056</c:v>
                </c:pt>
                <c:pt idx="6">
                  <c:v>6.2863657575599987</c:v>
                </c:pt>
                <c:pt idx="7">
                  <c:v>-5.5536032711283259</c:v>
                </c:pt>
                <c:pt idx="8">
                  <c:v>2.5837809153190001</c:v>
                </c:pt>
                <c:pt idx="9">
                  <c:v>0.68958576243660019</c:v>
                </c:pt>
                <c:pt idx="10">
                  <c:v>2.8946872027853079</c:v>
                </c:pt>
                <c:pt idx="11">
                  <c:v>6.398251105092406</c:v>
                </c:pt>
                <c:pt idx="12">
                  <c:v>13.02259333070298</c:v>
                </c:pt>
                <c:pt idx="13">
                  <c:v>4.6345677840696098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767296"/>
        <c:axId val="107768832"/>
      </c:barChart>
      <c:catAx>
        <c:axId val="1077672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7768832"/>
        <c:crosses val="autoZero"/>
        <c:auto val="1"/>
        <c:lblAlgn val="ctr"/>
        <c:lblOffset val="100"/>
        <c:noMultiLvlLbl val="0"/>
      </c:catAx>
      <c:valAx>
        <c:axId val="107768832"/>
        <c:scaling>
          <c:orientation val="minMax"/>
          <c:max val="1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</a:rPr>
                  <a:t>Overhead (%)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77672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0.475</cdr:x>
      <cdr:y>0.04444</cdr:y>
    </cdr:from>
    <cdr:to>
      <cdr:x>0.68333</cdr:x>
      <cdr:y>0.11111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43400" y="304800"/>
          <a:ext cx="19050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34,600%    3,000% </a:t>
          </a:r>
          <a:endParaRPr lang="en-US" sz="16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A73F4-F091-4523-BC77-43BE9B67CDBF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6A4B-018D-40BA-B0EE-22280F38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010E2-58B8-4738-9A88-E0FCC1512A1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E3AF-459D-4793-9AF3-539832AB9CF1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AB3-2EC7-4EA2-BD2C-7EC5C34FB130}" type="datetime1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A429DD6-A270-44E7-93A5-5A3FA90A7D7F}" type="datetime1">
              <a:rPr lang="en-US" smtClean="0"/>
              <a:t>10/31/2013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4EF-6F32-4843-AE7B-157016E53460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ADA8-8418-438E-8249-79530C943E8C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8077200" cy="2286000"/>
          </a:xfrm>
        </p:spPr>
        <p:txBody>
          <a:bodyPr vert="horz" lIns="91440" tIns="0" rIns="45720" bIns="0" rtlCol="0" anchor="b" anchorCtr="1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 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8077200" cy="1347216"/>
          </a:xfrm>
        </p:spPr>
        <p:txBody>
          <a:bodyPr lIns="118872" tIns="0" rIns="45720" bIns="0" anchor="t" anchorCtr="1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A22E-DE9E-4150-AFF1-3F54CC094CF0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95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6019800"/>
          </a:xfrm>
        </p:spPr>
        <p:txBody>
          <a:bodyPr/>
          <a:lstStyle>
            <a:lvl1pPr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03F8-7FE3-4ABB-AD13-CCD57587C1A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0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9A6E-2A6F-4001-9AF4-4BA32EC5CE9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35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263D-1C54-41DE-8AE4-E7FB9CCC738F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7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6FC-3A6B-4304-A860-F0A2157425D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80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1463-B7ED-49A7-ACBF-FF5ABC7EFAA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FEAF-C142-4704-875B-BEAF2672BA19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D83-8B71-45AA-8254-2039F2731FE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9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99B-5320-427C-8E01-0A2C5425256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C39D391-DC74-48D9-B591-4A039EFB0CD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5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C7F-0D62-4C4C-9BE5-0D2365E6041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35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351A-6882-495D-8DF9-8E31022CECE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55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943600"/>
          </a:xfrm>
        </p:spPr>
        <p:txBody>
          <a:bodyPr anchor="ctr" anchorCtr="0"/>
          <a:lstStyle>
            <a:lvl1pPr marL="118872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F2FF-AA05-4073-B22D-268A8D5DA87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3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118872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B44B-7D17-4EFD-A167-3182967D187C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943600"/>
          </a:xfrm>
        </p:spPr>
        <p:txBody>
          <a:bodyPr anchor="ctr" anchorCtr="0"/>
          <a:lstStyle>
            <a:lvl1pPr marL="118872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85FE-95C0-44DF-A8CA-AAAFFCE0ACD7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B85-7C37-4FAA-B5A1-6DE15242CE14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0E81-728B-432E-97E5-F534E527A344}" type="datetime1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7FD8-A8DD-4C31-B8F0-A0C23990ACB4}" type="datetime1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78E7-2460-4A90-B9A2-3D0DCD527101}" type="datetime1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706F-794E-45AE-8B12-3A91DA702D41}" type="datetime1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D4B8F6-3B0E-4174-9A96-B9AA36CD4BF7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6E0792-93E0-44D0-9E58-708B418602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bg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 anchor="ctr" anchorCtr="1">
            <a:normAutofit/>
          </a:bodyPr>
          <a:lstStyle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C55A11-5354-4559-8817-182BC8E68E9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10/31/2013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2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None/>
        <a:defRPr kumimoji="0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8229600" cy="1673352"/>
          </a:xfrm>
        </p:spPr>
        <p:txBody>
          <a:bodyPr>
            <a:noAutofit/>
          </a:bodyPr>
          <a:lstStyle/>
          <a:p>
            <a:r>
              <a:rPr lang="en-US" sz="4000" b="0" dirty="0" smtClean="0"/>
              <a:t>Octet: Capturing and Controlling Cross-Thread Dependences Efficiently</a:t>
            </a:r>
            <a:endParaRPr lang="en-US" sz="4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9144000" cy="3276600"/>
          </a:xfrm>
        </p:spPr>
        <p:txBody>
          <a:bodyPr anchor="ctr" anchorCtr="1"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Michael Bond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Milind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Kulkarni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Man Cao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Minjia</a:t>
            </a:r>
            <a:r>
              <a:rPr lang="en-US" sz="2400" dirty="0" smtClean="0">
                <a:solidFill>
                  <a:schemeClr val="tx1"/>
                </a:solidFill>
              </a:rPr>
              <a:t> Zhang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Meisam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Fathi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Salmi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Swarnendu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Biswas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Aritra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Sengupta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Jipeng</a:t>
            </a:r>
            <a:r>
              <a:rPr lang="en-US" sz="2400" dirty="0" smtClean="0">
                <a:solidFill>
                  <a:schemeClr val="tx1"/>
                </a:solidFill>
              </a:rPr>
              <a:t> Huang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flipH="1">
            <a:off x="2998737" y="3810000"/>
            <a:ext cx="253232" cy="2057400"/>
          </a:xfrm>
          <a:prstGeom prst="rightBrac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53551" y="4612924"/>
            <a:ext cx="15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Ohio State</a:t>
            </a:r>
          </a:p>
        </p:txBody>
      </p:sp>
      <p:cxnSp>
        <p:nvCxnSpPr>
          <p:cNvPr id="11" name="Straight Connector 10"/>
          <p:cNvCxnSpPr>
            <a:stCxn id="9" idx="0"/>
          </p:cNvCxnSpPr>
          <p:nvPr/>
        </p:nvCxnSpPr>
        <p:spPr>
          <a:xfrm flipV="1">
            <a:off x="2229020" y="3200400"/>
            <a:ext cx="1028700" cy="141252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96000" y="3319272"/>
            <a:ext cx="1099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Purdue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5" idx="1"/>
          </p:cNvCxnSpPr>
          <p:nvPr/>
        </p:nvCxnSpPr>
        <p:spPr>
          <a:xfrm flipH="1" flipV="1">
            <a:off x="5367182" y="3550104"/>
            <a:ext cx="728818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0" y="304800"/>
            <a:ext cx="9144000" cy="1295400"/>
          </a:xfrm>
          <a:prstGeom prst="rect">
            <a:avLst/>
          </a:prstGeom>
        </p:spPr>
        <p:txBody>
          <a:bodyPr vert="horz" lIns="54864" tIns="91440" rtlCol="0" anchor="ctr" anchorCtr="1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5888" indent="3175"/>
            <a:r>
              <a:rPr lang="en-US" sz="4000" dirty="0" smtClean="0"/>
              <a:t>Octet</a:t>
            </a:r>
            <a:endParaRPr lang="en-US" sz="4000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02920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Framework </a:t>
            </a:r>
            <a:r>
              <a:rPr lang="en-US" dirty="0">
                <a:solidFill>
                  <a:schemeClr val="accent1"/>
                </a:solidFill>
              </a:rPr>
              <a:t>for runtime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support</a:t>
            </a:r>
            <a:endParaRPr lang="en-US" dirty="0">
              <a:solidFill>
                <a:schemeClr val="accent1"/>
              </a:solidFill>
            </a:endParaRPr>
          </a:p>
          <a:p>
            <a:pPr marL="119063" indent="0"/>
            <a:r>
              <a:rPr lang="en-US" dirty="0"/>
              <a:t>HB edges </a:t>
            </a:r>
            <a:r>
              <a:rPr lang="en-US" dirty="0">
                <a:sym typeface="Wingdings" panose="05000000000000000000" pitchFamily="2" charset="2"/>
              </a:rPr>
              <a:t> all dependences</a:t>
            </a:r>
          </a:p>
          <a:p>
            <a:pPr marL="119063" indent="0"/>
            <a:r>
              <a:rPr lang="en-US" dirty="0" smtClean="0">
                <a:sym typeface="Wingdings" panose="05000000000000000000" pitchFamily="2" charset="2"/>
              </a:rPr>
              <a:t>Atomicity </a:t>
            </a:r>
            <a:r>
              <a:rPr lang="en-US" dirty="0">
                <a:sym typeface="Wingdings" panose="05000000000000000000" pitchFamily="2" charset="2"/>
              </a:rPr>
              <a:t>of analysis &amp; access</a:t>
            </a:r>
            <a:endParaRPr lang="en-US" dirty="0"/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Concurrency control mechanism</a:t>
            </a:r>
          </a:p>
          <a:p>
            <a:pPr marL="119063" indent="0"/>
            <a:r>
              <a:rPr lang="en-US" dirty="0" smtClean="0"/>
              <a:t>Synchronization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cross-thread </a:t>
            </a:r>
            <a:r>
              <a:rPr lang="en-US" dirty="0" smtClean="0"/>
              <a:t>dependence</a:t>
            </a:r>
          </a:p>
          <a:p>
            <a:pPr marL="119063" indent="0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Qualitative performance </a:t>
            </a:r>
            <a:r>
              <a:rPr lang="en-US" dirty="0" smtClean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0" y="304800"/>
            <a:ext cx="9144000" cy="1295400"/>
          </a:xfrm>
          <a:prstGeom prst="rect">
            <a:avLst/>
          </a:prstGeom>
        </p:spPr>
        <p:txBody>
          <a:bodyPr vert="horz" lIns="54864" tIns="91440" rtlCol="0" anchor="ctr" anchorCtr="1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5888" indent="3175"/>
            <a:r>
              <a:rPr lang="en-US" sz="4000" dirty="0" smtClean="0"/>
              <a:t>Octet</a:t>
            </a:r>
            <a:endParaRPr lang="en-US" sz="4000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02920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Framework </a:t>
            </a:r>
            <a:r>
              <a:rPr lang="en-US" dirty="0">
                <a:solidFill>
                  <a:schemeClr val="accent1"/>
                </a:solidFill>
              </a:rPr>
              <a:t>for runtime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support</a:t>
            </a:r>
            <a:endParaRPr lang="en-US" dirty="0">
              <a:solidFill>
                <a:schemeClr val="accent1"/>
              </a:solidFill>
            </a:endParaRPr>
          </a:p>
          <a:p>
            <a:pPr marL="119063" indent="0"/>
            <a:r>
              <a:rPr lang="en-US" dirty="0"/>
              <a:t>HB edges </a:t>
            </a:r>
            <a:r>
              <a:rPr lang="en-US" dirty="0">
                <a:sym typeface="Wingdings" panose="05000000000000000000" pitchFamily="2" charset="2"/>
              </a:rPr>
              <a:t> all dependences</a:t>
            </a:r>
          </a:p>
          <a:p>
            <a:pPr marL="119063" indent="0"/>
            <a:r>
              <a:rPr lang="en-US" dirty="0" smtClean="0">
                <a:sym typeface="Wingdings" panose="05000000000000000000" pitchFamily="2" charset="2"/>
              </a:rPr>
              <a:t>Atomicity </a:t>
            </a:r>
            <a:r>
              <a:rPr lang="en-US" dirty="0">
                <a:sym typeface="Wingdings" panose="05000000000000000000" pitchFamily="2" charset="2"/>
              </a:rPr>
              <a:t>of analysis &amp; access</a:t>
            </a:r>
            <a:endParaRPr lang="en-US" dirty="0"/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Concurrency control mechanism</a:t>
            </a:r>
          </a:p>
          <a:p>
            <a:pPr marL="119063" indent="0"/>
            <a:r>
              <a:rPr lang="en-US" dirty="0" smtClean="0"/>
              <a:t>Synchronization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cross-thread </a:t>
            </a:r>
            <a:r>
              <a:rPr lang="en-US" dirty="0" smtClean="0"/>
              <a:t>dependence</a:t>
            </a:r>
          </a:p>
          <a:p>
            <a:pPr marL="119063" indent="0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Qualitative performance </a:t>
            </a:r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Explosion 1 2"/>
          <p:cNvSpPr/>
          <p:nvPr/>
        </p:nvSpPr>
        <p:spPr>
          <a:xfrm>
            <a:off x="5943600" y="2590800"/>
            <a:ext cx="1676400" cy="914400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Proofs!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0" y="304800"/>
            <a:ext cx="9144000" cy="1295400"/>
          </a:xfrm>
          <a:prstGeom prst="rect">
            <a:avLst/>
          </a:prstGeom>
        </p:spPr>
        <p:txBody>
          <a:bodyPr vert="horz" lIns="54864" tIns="91440" rtlCol="0" anchor="ctr" anchorCtr="1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5888" indent="3175"/>
            <a:r>
              <a:rPr lang="en-US" sz="4000" dirty="0" smtClean="0"/>
              <a:t>Octet tracks ownership</a:t>
            </a:r>
            <a:endParaRPr lang="en-US" sz="4000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029201"/>
          </a:xfrm>
        </p:spPr>
        <p:txBody>
          <a:bodyPr/>
          <a:lstStyle/>
          <a:p>
            <a:r>
              <a:rPr lang="en-US" dirty="0" smtClean="0"/>
              <a:t>Each object’s </a:t>
            </a:r>
            <a:r>
              <a:rPr lang="en-US" b="1" dirty="0" smtClean="0"/>
              <a:t>state</a:t>
            </a:r>
            <a:r>
              <a:rPr lang="en-US" dirty="0" smtClean="0"/>
              <a:t>  </a:t>
            </a:r>
            <a:r>
              <a:rPr lang="az-Cyrl-AZ" dirty="0" smtClean="0"/>
              <a:t>Є</a:t>
            </a:r>
            <a:r>
              <a:rPr lang="en-US" dirty="0" smtClean="0"/>
              <a:t>  { </a:t>
            </a:r>
            <a:r>
              <a:rPr lang="en-US" dirty="0" err="1" smtClean="0">
                <a:solidFill>
                  <a:schemeClr val="accent1"/>
                </a:solidFill>
              </a:rPr>
              <a:t>WrEx</a:t>
            </a:r>
            <a:r>
              <a:rPr lang="en-US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baseline="-25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RdEx</a:t>
            </a:r>
            <a:r>
              <a:rPr lang="en-US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baseline="-25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RdSh</a:t>
            </a:r>
            <a:r>
              <a:rPr lang="en-US" baseline="-25000" dirty="0" err="1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84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667000"/>
            <a:ext cx="1524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03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2200" y="1752600"/>
            <a:ext cx="1524000" cy="734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check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376535"/>
            <a:ext cx="279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smtClean="0">
                <a:solidFill>
                  <a:schemeClr val="accent1"/>
                </a:solidFill>
              </a:rPr>
              <a:t>WrEx</a:t>
            </a:r>
            <a:r>
              <a:rPr lang="en-US" sz="2800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28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71265" y="1752600"/>
            <a:ext cx="0" cy="434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42188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667000"/>
            <a:ext cx="1524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03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487386"/>
            <a:ext cx="1371600" cy="7130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check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1752600"/>
            <a:ext cx="1524000" cy="734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check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376535"/>
            <a:ext cx="279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smtClean="0">
                <a:solidFill>
                  <a:schemeClr val="accent1"/>
                </a:solidFill>
              </a:rPr>
              <a:t>WrEx</a:t>
            </a:r>
            <a:r>
              <a:rPr lang="en-US" sz="2800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28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1265" y="1752600"/>
            <a:ext cx="0" cy="434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42188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667000"/>
            <a:ext cx="1524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03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487386"/>
            <a:ext cx="1371600" cy="7130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check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1752600"/>
            <a:ext cx="1524000" cy="734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check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2683933"/>
            <a:ext cx="1381684" cy="159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4200" y="376535"/>
            <a:ext cx="279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smtClean="0">
                <a:solidFill>
                  <a:schemeClr val="accent1"/>
                </a:solidFill>
              </a:rPr>
              <a:t>WrEx</a:t>
            </a:r>
            <a:r>
              <a:rPr lang="en-US" sz="2800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28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71265" y="1752600"/>
            <a:ext cx="0" cy="434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42188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667000"/>
            <a:ext cx="1524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03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495800"/>
            <a:ext cx="1524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safe point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1752600"/>
            <a:ext cx="1524000" cy="734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check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487386"/>
            <a:ext cx="1371600" cy="27704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check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86200" y="2683933"/>
            <a:ext cx="1381684" cy="159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376535"/>
            <a:ext cx="279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smtClean="0">
                <a:solidFill>
                  <a:schemeClr val="accent1"/>
                </a:solidFill>
              </a:rPr>
              <a:t>WrEx</a:t>
            </a:r>
            <a:r>
              <a:rPr lang="en-US" sz="2800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28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1265" y="1752600"/>
            <a:ext cx="0" cy="434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2188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667000"/>
            <a:ext cx="1524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03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495800"/>
            <a:ext cx="1524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safe point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1752600"/>
            <a:ext cx="1524000" cy="734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check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487386"/>
            <a:ext cx="1371600" cy="27704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check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86200" y="2683933"/>
            <a:ext cx="1381684" cy="159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376535"/>
            <a:ext cx="279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smtClean="0">
                <a:solidFill>
                  <a:schemeClr val="accent1"/>
                </a:solidFill>
              </a:rPr>
              <a:t>WrEx</a:t>
            </a:r>
            <a:r>
              <a:rPr lang="en-US" sz="2800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28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781800" y="2843893"/>
            <a:ext cx="228600" cy="2185307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6600" y="3613380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Implicit safe point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1265" y="1752600"/>
            <a:ext cx="0" cy="434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2188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667000"/>
            <a:ext cx="1524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03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495800"/>
            <a:ext cx="1524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safe point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1752600"/>
            <a:ext cx="1524000" cy="734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check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886200" y="4838700"/>
            <a:ext cx="1381684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2487386"/>
            <a:ext cx="1371600" cy="27704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check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86200" y="2683933"/>
            <a:ext cx="1381684" cy="159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376535"/>
            <a:ext cx="279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>
                <a:solidFill>
                  <a:schemeClr val="accent1"/>
                </a:solidFill>
              </a:rPr>
              <a:t>WrEx</a:t>
            </a:r>
            <a:r>
              <a:rPr lang="en-US" sz="28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71265" y="1752600"/>
            <a:ext cx="0" cy="434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42188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667000"/>
            <a:ext cx="1524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03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495800"/>
            <a:ext cx="1524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safe point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1752600"/>
            <a:ext cx="1524000" cy="734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check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886200" y="4838700"/>
            <a:ext cx="1381684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2487386"/>
            <a:ext cx="1371600" cy="27704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check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86200" y="2683933"/>
            <a:ext cx="1381684" cy="159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376535"/>
            <a:ext cx="275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smtClean="0">
                <a:solidFill>
                  <a:schemeClr val="accent1"/>
                </a:solidFill>
              </a:rPr>
              <a:t>RdEx</a:t>
            </a:r>
            <a:r>
              <a:rPr lang="en-US" sz="2800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sz="28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71265" y="1752600"/>
            <a:ext cx="0" cy="434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42188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Parallel programming is </a:t>
            </a:r>
            <a:r>
              <a:rPr lang="en-US" sz="4000" dirty="0" smtClean="0">
                <a:solidFill>
                  <a:schemeClr val="accent1"/>
                </a:solidFill>
              </a:rPr>
              <a:t>mainstream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1295401"/>
            <a:ext cx="8229600" cy="5105400"/>
          </a:xfrm>
          <a:prstGeom prst="rect">
            <a:avLst/>
          </a:prstGeom>
        </p:spPr>
        <p:txBody>
          <a:bodyPr vert="horz" lIns="54864" tIns="91440" rtlCol="0" anchor="ctr" anchorCtr="1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Clr>
                <a:srgbClr val="F0AD00"/>
              </a:buClr>
            </a:pPr>
            <a:r>
              <a:rPr lang="en-US" sz="3600" dirty="0" smtClean="0">
                <a:solidFill>
                  <a:srgbClr val="F0AD00"/>
                </a:solidFill>
              </a:rPr>
              <a:t>Shared</a:t>
            </a:r>
            <a:r>
              <a:rPr lang="en-US" sz="3600" dirty="0" smtClean="0">
                <a:solidFill>
                  <a:prstClr val="white"/>
                </a:solidFill>
              </a:rPr>
              <a:t> </a:t>
            </a:r>
            <a:r>
              <a:rPr lang="en-US" sz="3600" dirty="0" smtClean="0">
                <a:solidFill>
                  <a:srgbClr val="F0AD00"/>
                </a:solidFill>
              </a:rPr>
              <a:t>memory </a:t>
            </a:r>
            <a:r>
              <a:rPr lang="en-US" sz="3600" dirty="0" smtClean="0">
                <a:solidFill>
                  <a:prstClr val="white"/>
                </a:solidFill>
              </a:rPr>
              <a:t>with </a:t>
            </a:r>
            <a:r>
              <a:rPr lang="en-US" sz="3600" dirty="0" smtClean="0">
                <a:solidFill>
                  <a:srgbClr val="F0AD00"/>
                </a:solidFill>
              </a:rPr>
              <a:t>locks</a:t>
            </a:r>
          </a:p>
          <a:p>
            <a:pPr algn="ctr">
              <a:buClr>
                <a:srgbClr val="F0AD00"/>
              </a:buClr>
            </a:pPr>
            <a:endParaRPr lang="en-US" sz="3600" dirty="0">
              <a:solidFill>
                <a:srgbClr val="F0AD00"/>
              </a:solidFill>
            </a:endParaRPr>
          </a:p>
          <a:p>
            <a:pPr algn="ctr">
              <a:buClr>
                <a:srgbClr val="F0AD00"/>
              </a:buClr>
            </a:pPr>
            <a:r>
              <a:rPr lang="en-US" sz="3600" dirty="0" smtClean="0"/>
              <a:t>Challenge:</a:t>
            </a:r>
          </a:p>
          <a:p>
            <a:pPr algn="ctr">
              <a:buClr>
                <a:srgbClr val="F0AD00"/>
              </a:buClr>
            </a:pPr>
            <a:r>
              <a:rPr lang="en-US" sz="3600" dirty="0" smtClean="0">
                <a:solidFill>
                  <a:srgbClr val="F0AD00"/>
                </a:solidFill>
              </a:rPr>
              <a:t>performance </a:t>
            </a:r>
            <a:r>
              <a:rPr lang="en-US" sz="3600" dirty="0" smtClean="0"/>
              <a:t>&amp; </a:t>
            </a:r>
            <a:r>
              <a:rPr lang="en-US" sz="3600" dirty="0" smtClean="0">
                <a:solidFill>
                  <a:srgbClr val="F0AD00"/>
                </a:solidFill>
              </a:rPr>
              <a:t>correctness</a:t>
            </a:r>
          </a:p>
        </p:txBody>
      </p:sp>
    </p:spTree>
    <p:extLst>
      <p:ext uri="{BB962C8B-B14F-4D97-AF65-F5344CB8AC3E}">
        <p14:creationId xmlns:p14="http://schemas.microsoft.com/office/powerpoint/2010/main" val="10219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667000"/>
            <a:ext cx="1524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030" y="1219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9414" y="5410200"/>
            <a:ext cx="1369985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4495800"/>
            <a:ext cx="1524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safe point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1752600"/>
            <a:ext cx="1524000" cy="734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check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886200" y="4838700"/>
            <a:ext cx="1381684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2487386"/>
            <a:ext cx="1371600" cy="27704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check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86200" y="2683933"/>
            <a:ext cx="1381684" cy="159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376535"/>
            <a:ext cx="275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smtClean="0">
                <a:solidFill>
                  <a:schemeClr val="accent1"/>
                </a:solidFill>
              </a:rPr>
              <a:t>RdEx</a:t>
            </a:r>
            <a:r>
              <a:rPr lang="en-US" sz="2800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sz="28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71265" y="1752600"/>
            <a:ext cx="0" cy="434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42188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098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743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88620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200400"/>
            <a:ext cx="13716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2286000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14478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81200" y="2400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1981200" y="3467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376535"/>
            <a:ext cx="275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smtClean="0">
                <a:solidFill>
                  <a:schemeClr val="accent1"/>
                </a:solidFill>
              </a:rPr>
              <a:t>RdEx</a:t>
            </a:r>
            <a:r>
              <a:rPr lang="en-US" sz="2800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sz="28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483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760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098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743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88620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483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200400"/>
            <a:ext cx="13716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2286000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14478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00600" y="40005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81200" y="2400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1981200" y="3467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376535"/>
            <a:ext cx="277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>
                <a:solidFill>
                  <a:schemeClr val="accent1"/>
                </a:solidFill>
              </a:rPr>
              <a:t>RdEx</a:t>
            </a:r>
            <a:r>
              <a:rPr lang="en-US" sz="28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sz="2800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098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743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88620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7244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483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200400"/>
            <a:ext cx="13716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2286000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14478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00600" y="40005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3962400" y="3581400"/>
            <a:ext cx="838200" cy="704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1200" y="2400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1981200" y="3467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376535"/>
            <a:ext cx="26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err="1" smtClean="0">
                <a:solidFill>
                  <a:schemeClr val="accent1"/>
                </a:solidFill>
              </a:rPr>
              <a:t>RdSh</a:t>
            </a:r>
            <a:r>
              <a:rPr lang="en-US" sz="2800" baseline="-25000" dirty="0" err="1" smtClean="0">
                <a:solidFill>
                  <a:schemeClr val="accent1"/>
                </a:solidFill>
              </a:rPr>
              <a:t>c</a:t>
            </a:r>
            <a:endParaRPr lang="en-US" sz="2800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098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743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88620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7244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483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200400"/>
            <a:ext cx="13716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2286000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14478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00600" y="40005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6482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3962400" y="3581400"/>
            <a:ext cx="838200" cy="704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1200" y="2400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1981200" y="3467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376535"/>
            <a:ext cx="26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err="1">
                <a:solidFill>
                  <a:schemeClr val="accent1"/>
                </a:solidFill>
              </a:rPr>
              <a:t>RdSh</a:t>
            </a:r>
            <a:r>
              <a:rPr lang="en-US" sz="2800" baseline="-25000" dirty="0" err="1">
                <a:solidFill>
                  <a:schemeClr val="accent1"/>
                </a:solidFill>
              </a:rPr>
              <a:t>c</a:t>
            </a:r>
            <a:endParaRPr lang="en-US" sz="2800" baseline="-25000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6172200" y="4286250"/>
            <a:ext cx="9906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098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743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88620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7244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483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200400"/>
            <a:ext cx="13716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2800" y="53721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2286000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14478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00600" y="40005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6482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3962400" y="3581400"/>
            <a:ext cx="838200" cy="704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1200" y="2400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1981200" y="3467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376535"/>
            <a:ext cx="26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err="1">
                <a:solidFill>
                  <a:schemeClr val="accent1"/>
                </a:solidFill>
              </a:rPr>
              <a:t>RdSh</a:t>
            </a:r>
            <a:r>
              <a:rPr lang="en-US" sz="2800" baseline="-25000" dirty="0" err="1">
                <a:solidFill>
                  <a:schemeClr val="accent1"/>
                </a:solidFill>
              </a:rPr>
              <a:t>c</a:t>
            </a:r>
            <a:endParaRPr lang="en-US" sz="2800" baseline="-25000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6172200" y="4286250"/>
            <a:ext cx="9906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098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743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88620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7244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483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200400"/>
            <a:ext cx="13716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2800" y="53721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2286000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14478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00600" y="40005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6482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3962400" y="3581400"/>
            <a:ext cx="838200" cy="704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1200" y="2400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1981200" y="3467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376535"/>
            <a:ext cx="26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o’s state = </a:t>
            </a:r>
            <a:r>
              <a:rPr lang="en-US" sz="2800" dirty="0" err="1">
                <a:solidFill>
                  <a:schemeClr val="accent1"/>
                </a:solidFill>
              </a:rPr>
              <a:t>RdSh</a:t>
            </a:r>
            <a:r>
              <a:rPr lang="en-US" sz="2800" baseline="-25000" dirty="0" err="1">
                <a:solidFill>
                  <a:schemeClr val="accent1"/>
                </a:solidFill>
              </a:rPr>
              <a:t>c</a:t>
            </a:r>
            <a:endParaRPr lang="en-US" sz="2800" baseline="-25000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6172200" y="4286250"/>
            <a:ext cx="9906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38400" y="1371600"/>
            <a:ext cx="403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0AD00"/>
                </a:solidFill>
                <a:effectLst/>
                <a:uLnTx/>
                <a:uFillTx/>
              </a:rPr>
              <a:t>Sharing detection</a:t>
            </a: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[von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Praun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&amp; Gross ’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]</a:t>
            </a: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Comparison in our paper</a:t>
            </a: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0AD00"/>
              </a:solidFill>
              <a:effectLst/>
              <a:uLnTx/>
              <a:uFillTx/>
            </a:endParaRP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0AD00"/>
                </a:solidFill>
                <a:effectLst/>
                <a:uLnTx/>
                <a:uFillTx/>
              </a:rPr>
              <a:t>Distributed shared memory</a:t>
            </a: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Shasta [Scales et al. ’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]</a:t>
            </a: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0AD00"/>
              </a:solidFill>
              <a:effectLst/>
              <a:uLnTx/>
              <a:uFillTx/>
            </a:endParaRP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0AD00"/>
                </a:solidFill>
                <a:effectLst/>
                <a:uLnTx/>
                <a:uFillTx/>
              </a:rPr>
              <a:t>Biased locking</a:t>
            </a: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[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Kawachiya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et al. ’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]</a:t>
            </a: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[Russell &amp;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Detlefs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’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]</a:t>
            </a:r>
          </a:p>
          <a:p>
            <a:pPr marL="118872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[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Hindman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&amp; Grossman ’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95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1910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Atomicity checking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race detection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Record &amp; replay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Transactional memory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DRF/SC enforcement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Deterministic execution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524000" y="152400"/>
            <a:ext cx="610746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91440" rtlCol="0" anchor="ctr" anchorCtr="1">
            <a:noAutofit/>
          </a:bodyPr>
          <a:lstStyle/>
          <a:p>
            <a:pPr marL="117475">
              <a:lnSpc>
                <a:spcPct val="130000"/>
              </a:lnSpc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Practical</a:t>
            </a:r>
            <a:r>
              <a:rPr lang="en-US" sz="2800" dirty="0" smtClean="0">
                <a:solidFill>
                  <a:schemeClr val="bg1"/>
                </a:solidFill>
              </a:rPr>
              <a:t> runtime support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620" y="2981980"/>
            <a:ext cx="3149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>
                <a:solidFill>
                  <a:srgbClr val="F0AD00"/>
                </a:solidFill>
              </a:rPr>
              <a:t>Track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9726" y="2981980"/>
            <a:ext cx="3456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 smtClean="0">
                <a:solidFill>
                  <a:srgbClr val="F0AD00"/>
                </a:solidFill>
              </a:rPr>
              <a:t>Control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3657600"/>
            <a:ext cx="8229600" cy="2438400"/>
          </a:xfrm>
          <a:prstGeom prst="rect">
            <a:avLst/>
          </a:prstGeom>
        </p:spPr>
        <p:txBody>
          <a:bodyPr vert="horz" lIns="91440" tIns="91440" rtlCol="0" anchor="ctr" anchorCtr="1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Framework for runtime support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Concurrency control mechanism</a:t>
            </a:r>
          </a:p>
        </p:txBody>
      </p:sp>
      <p:sp>
        <p:nvSpPr>
          <p:cNvPr id="7" name="Rectangle 6"/>
          <p:cNvSpPr/>
          <p:nvPr/>
        </p:nvSpPr>
        <p:spPr>
          <a:xfrm rot="18447517">
            <a:off x="921633" y="4636299"/>
            <a:ext cx="1218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Octet</a:t>
            </a:r>
          </a:p>
        </p:txBody>
      </p:sp>
    </p:spTree>
    <p:extLst>
      <p:ext uri="{BB962C8B-B14F-4D97-AF65-F5344CB8AC3E}">
        <p14:creationId xmlns:p14="http://schemas.microsoft.com/office/powerpoint/2010/main" val="8365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098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743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88620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7244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483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200400"/>
            <a:ext cx="13716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2800" y="537210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078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2286000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14478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00600" y="40005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64820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3962400" y="3581400"/>
            <a:ext cx="838200" cy="704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1200" y="2400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1981200" y="3467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7653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Dependence recorder </a:t>
            </a:r>
            <a:r>
              <a:rPr lang="en-US" sz="3200" dirty="0" smtClean="0">
                <a:solidFill>
                  <a:schemeClr val="bg1"/>
                </a:solidFill>
              </a:rPr>
              <a:t>records happens-before edges</a:t>
            </a:r>
            <a:endParaRPr lang="en-US" sz="3200" baseline="-25000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6172200" y="4286250"/>
            <a:ext cx="9906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Implementation in Jikes RVM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Publicly available</a:t>
            </a:r>
          </a:p>
          <a:p>
            <a:r>
              <a:rPr lang="en-US" sz="2000" dirty="0" smtClean="0">
                <a:solidFill>
                  <a:prstClr val="white"/>
                </a:solidFill>
              </a:rPr>
              <a:t>http://jikesrvm.org/Research+Archive</a:t>
            </a:r>
          </a:p>
          <a:p>
            <a:endParaRPr lang="en-US" dirty="0">
              <a:solidFill>
                <a:prstClr val="white"/>
              </a:solidFill>
            </a:endParaRPr>
          </a:p>
          <a:p>
            <a:pPr marL="11887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Parallel programs</a:t>
            </a:r>
          </a:p>
          <a:p>
            <a:pPr marL="118872" indent="0">
              <a:buNone/>
            </a:pPr>
            <a:r>
              <a:rPr lang="en-US" dirty="0" smtClean="0">
                <a:solidFill>
                  <a:prstClr val="white"/>
                </a:solidFill>
              </a:rPr>
              <a:t>DaCapo Benchmarks </a:t>
            </a:r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2006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&amp; </a:t>
            </a:r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</a:t>
            </a:r>
            <a:endPara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r>
              <a:rPr lang="en-US" dirty="0" smtClean="0">
                <a:solidFill>
                  <a:prstClr val="white"/>
                </a:solidFill>
              </a:rPr>
              <a:t>SPEC JBB </a:t>
            </a:r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&amp; </a:t>
            </a:r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  <a:endParaRPr lang="en-US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Parallel platform</a:t>
            </a:r>
          </a:p>
          <a:p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cores (AMD Opteron </a:t>
            </a:r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6272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77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457200" y="1295400"/>
            <a:ext cx="8229600" cy="2057400"/>
          </a:xfrm>
          <a:prstGeom prst="rect">
            <a:avLst/>
          </a:prstGeom>
        </p:spPr>
        <p:txBody>
          <a:bodyPr vert="horz" lIns="54864" tIns="91440" rtlCol="0" anchor="ctr" anchorCtr="1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61963" indent="-346075">
              <a:buFont typeface="Arial" pitchFamily="34" charset="0"/>
              <a:buChar char="•"/>
            </a:pPr>
            <a:r>
              <a:rPr lang="en-US" sz="2800" dirty="0" smtClean="0"/>
              <a:t>Help </a:t>
            </a:r>
            <a:r>
              <a:rPr lang="en-US" sz="2800" dirty="0">
                <a:solidFill>
                  <a:schemeClr val="accent1"/>
                </a:solidFill>
              </a:rPr>
              <a:t>express parallelism </a:t>
            </a:r>
            <a:r>
              <a:rPr lang="en-US" sz="2800" dirty="0" smtClean="0"/>
              <a:t>better</a:t>
            </a:r>
          </a:p>
          <a:p>
            <a:pPr marL="461963" indent="-346075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Eliminate </a:t>
            </a:r>
            <a:r>
              <a:rPr lang="en-US" sz="2800" dirty="0" smtClean="0"/>
              <a:t>concurrency </a:t>
            </a:r>
            <a:r>
              <a:rPr lang="en-US" sz="2800" dirty="0" smtClean="0"/>
              <a:t>errors</a:t>
            </a:r>
            <a:endParaRPr lang="en-US" sz="2800" dirty="0"/>
          </a:p>
          <a:p>
            <a:pPr marL="461963" indent="-346075">
              <a:buFont typeface="Arial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Diagnose</a:t>
            </a:r>
            <a:r>
              <a:rPr lang="en-US" sz="2800" dirty="0"/>
              <a:t> production bugs</a:t>
            </a:r>
          </a:p>
          <a:p>
            <a:pPr marL="461963" indent="-346075">
              <a:buFont typeface="Arial" pitchFamily="34" charset="0"/>
              <a:buChar char="•"/>
            </a:pPr>
            <a:r>
              <a:rPr lang="en-US" sz="2800" dirty="0"/>
              <a:t>Deal with </a:t>
            </a:r>
            <a:r>
              <a:rPr lang="en-US" sz="2800" dirty="0" err="1">
                <a:solidFill>
                  <a:schemeClr val="accent1"/>
                </a:solidFill>
              </a:rPr>
              <a:t>nondeterminism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524000" y="457200"/>
            <a:ext cx="610746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91440" rtlCol="0" anchor="ctr" anchorCtr="1">
            <a:noAutofit/>
          </a:bodyPr>
          <a:lstStyle/>
          <a:p>
            <a:pPr marL="117475">
              <a:lnSpc>
                <a:spcPct val="130000"/>
              </a:lnSpc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Need</a:t>
            </a:r>
            <a:r>
              <a:rPr lang="en-US" sz="2800" dirty="0" smtClean="0">
                <a:solidFill>
                  <a:schemeClr val="accent1"/>
                </a:solidFill>
              </a:rPr>
              <a:t> practical</a:t>
            </a:r>
            <a:r>
              <a:rPr lang="en-US" sz="2800" dirty="0" smtClean="0">
                <a:solidFill>
                  <a:schemeClr val="bg1"/>
                </a:solidFill>
              </a:rPr>
              <a:t> runtime support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15041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42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33333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78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44466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1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48909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30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8" indent="3175"/>
            <a:r>
              <a:rPr lang="en-US" dirty="0">
                <a:solidFill>
                  <a:schemeClr val="accent1"/>
                </a:solidFill>
              </a:rPr>
              <a:t>Octet</a:t>
            </a:r>
            <a:r>
              <a:rPr lang="en-US" dirty="0"/>
              <a:t> helps </a:t>
            </a:r>
            <a:r>
              <a:rPr lang="en-US" dirty="0" smtClean="0"/>
              <a:t>enable </a:t>
            </a:r>
            <a:r>
              <a:rPr lang="en-US" dirty="0" smtClean="0">
                <a:solidFill>
                  <a:schemeClr val="accent1"/>
                </a:solidFill>
              </a:rPr>
              <a:t>practical </a:t>
            </a:r>
            <a:r>
              <a:rPr lang="en-US" dirty="0">
                <a:solidFill>
                  <a:schemeClr val="accent1"/>
                </a:solidFill>
              </a:rPr>
              <a:t>runtime support </a:t>
            </a:r>
            <a:r>
              <a:rPr lang="en-US" dirty="0" smtClean="0"/>
              <a:t>for reliable</a:t>
            </a:r>
            <a:r>
              <a:rPr lang="en-US" dirty="0"/>
              <a:t>, scalable </a:t>
            </a:r>
            <a:r>
              <a:rPr lang="en-US" dirty="0" smtClean="0"/>
              <a:t>concurrency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accent1"/>
                </a:solidFill>
              </a:rPr>
              <a:t>Framework </a:t>
            </a:r>
            <a:r>
              <a:rPr lang="en-US" sz="2800" dirty="0">
                <a:solidFill>
                  <a:schemeClr val="accent1"/>
                </a:solidFill>
              </a:rPr>
              <a:t>for </a:t>
            </a:r>
            <a:r>
              <a:rPr lang="en-US" sz="2800" dirty="0" smtClean="0">
                <a:solidFill>
                  <a:schemeClr val="accent1"/>
                </a:solidFill>
              </a:rPr>
              <a:t>runtime support</a:t>
            </a:r>
            <a:endParaRPr lang="en-US" sz="2800" dirty="0">
              <a:solidFill>
                <a:schemeClr val="accent1"/>
              </a:solidFill>
            </a:endParaRPr>
          </a:p>
          <a:p>
            <a:pPr marL="119063" indent="0"/>
            <a:r>
              <a:rPr lang="en-US" sz="2800" dirty="0"/>
              <a:t>HB edges </a:t>
            </a:r>
            <a:r>
              <a:rPr lang="en-US" sz="2800" dirty="0">
                <a:sym typeface="Wingdings" panose="05000000000000000000" pitchFamily="2" charset="2"/>
              </a:rPr>
              <a:t> all dependences</a:t>
            </a:r>
          </a:p>
          <a:p>
            <a:pPr marL="119063" indent="0"/>
            <a:r>
              <a:rPr lang="en-US" sz="2800" dirty="0" smtClean="0">
                <a:sym typeface="Wingdings" panose="05000000000000000000" pitchFamily="2" charset="2"/>
              </a:rPr>
              <a:t>Atomicity </a:t>
            </a:r>
            <a:r>
              <a:rPr lang="en-US" sz="2800" dirty="0">
                <a:sym typeface="Wingdings" panose="05000000000000000000" pitchFamily="2" charset="2"/>
              </a:rPr>
              <a:t>of analysis &amp; access</a:t>
            </a:r>
            <a:endParaRPr lang="en-US" sz="2800" dirty="0"/>
          </a:p>
          <a:p>
            <a:endParaRPr lang="en-US" sz="2800" b="1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Concurrency control mechanism</a:t>
            </a:r>
          </a:p>
          <a:p>
            <a:pPr marL="119063" indent="0"/>
            <a:r>
              <a:rPr lang="en-US" sz="2800" dirty="0" smtClean="0"/>
              <a:t>Synchronization </a:t>
            </a:r>
            <a:r>
              <a:rPr lang="en-US" sz="2800" dirty="0">
                <a:sym typeface="Symbol"/>
              </a:rPr>
              <a:t></a:t>
            </a:r>
            <a:r>
              <a:rPr lang="en-US" sz="2800" dirty="0"/>
              <a:t> cross-thread </a:t>
            </a:r>
            <a:r>
              <a:rPr lang="en-US" sz="2800" dirty="0" smtClean="0"/>
              <a:t>dependence</a:t>
            </a:r>
          </a:p>
          <a:p>
            <a:pPr marL="576263" indent="-457200">
              <a:buFont typeface="Wingdings"/>
              <a:buChar char="à"/>
            </a:pPr>
            <a:r>
              <a:rPr lang="en-US" sz="2800" dirty="0" smtClean="0"/>
              <a:t>Qualitative </a:t>
            </a:r>
            <a:r>
              <a:rPr lang="en-US" sz="2800" dirty="0"/>
              <a:t>performance </a:t>
            </a:r>
            <a:r>
              <a:rPr lang="en-US" sz="2800" dirty="0" smtClean="0"/>
              <a:t>improvement</a:t>
            </a:r>
          </a:p>
          <a:p>
            <a:pPr marL="119063" indent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69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1910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Atomicity checking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race detection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Record &amp; replay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Transactional memory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DRF/SC enforcement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Deterministic execution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0" y="457200"/>
            <a:ext cx="610746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91440" rtlCol="0" anchor="ctr" anchorCtr="1">
            <a:noAutofit/>
          </a:bodyPr>
          <a:lstStyle/>
          <a:p>
            <a:pPr marL="117475">
              <a:lnSpc>
                <a:spcPct val="130000"/>
              </a:lnSpc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Need</a:t>
            </a:r>
            <a:r>
              <a:rPr lang="en-US" sz="2800" dirty="0" smtClean="0">
                <a:solidFill>
                  <a:schemeClr val="accent1"/>
                </a:solidFill>
              </a:rPr>
              <a:t> practical</a:t>
            </a:r>
            <a:r>
              <a:rPr lang="en-US" sz="2800" dirty="0" smtClean="0">
                <a:solidFill>
                  <a:schemeClr val="bg1"/>
                </a:solidFill>
              </a:rPr>
              <a:t> runtime support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1910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Atomicity checking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race detection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Record &amp; replay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Transactional memory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DRF/SC enforcement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Deterministic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620" y="2981980"/>
            <a:ext cx="3149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>
                <a:solidFill>
                  <a:srgbClr val="F0AD00"/>
                </a:solidFill>
              </a:rPr>
              <a:t>Track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9726" y="2981980"/>
            <a:ext cx="3456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 smtClean="0">
                <a:solidFill>
                  <a:srgbClr val="F0AD00"/>
                </a:solidFill>
              </a:rPr>
              <a:t>Control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0" y="457200"/>
            <a:ext cx="610746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91440" rtlCol="0" anchor="ctr" anchorCtr="1">
            <a:noAutofit/>
          </a:bodyPr>
          <a:lstStyle/>
          <a:p>
            <a:pPr marL="117475">
              <a:lnSpc>
                <a:spcPct val="130000"/>
              </a:lnSpc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Need</a:t>
            </a:r>
            <a:r>
              <a:rPr lang="en-US" sz="2800" dirty="0" smtClean="0">
                <a:solidFill>
                  <a:schemeClr val="accent1"/>
                </a:solidFill>
              </a:rPr>
              <a:t> practical</a:t>
            </a:r>
            <a:r>
              <a:rPr lang="en-US" sz="2800" dirty="0" smtClean="0">
                <a:solidFill>
                  <a:schemeClr val="bg1"/>
                </a:solidFill>
              </a:rPr>
              <a:t> runtime support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434340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o.f</a:t>
            </a:r>
            <a:r>
              <a:rPr lang="en-US" sz="2000" dirty="0" smtClean="0"/>
              <a:t> = …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234015" y="480403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 =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91000" y="4543273"/>
            <a:ext cx="762000" cy="333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1910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Atomicity checking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race detection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Record &amp; replay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Transactional memory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DRF/SC enforcement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Deterministic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620" y="2981980"/>
            <a:ext cx="3149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>
                <a:solidFill>
                  <a:srgbClr val="F0AD00"/>
                </a:solidFill>
              </a:rPr>
              <a:t>Track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9726" y="2981980"/>
            <a:ext cx="3456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 smtClean="0">
                <a:solidFill>
                  <a:srgbClr val="F0AD00"/>
                </a:solidFill>
              </a:rPr>
              <a:t>Control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0" y="457200"/>
            <a:ext cx="610746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91440" rtlCol="0" anchor="ctr" anchorCtr="1">
            <a:noAutofit/>
          </a:bodyPr>
          <a:lstStyle/>
          <a:p>
            <a:pPr marL="117475">
              <a:lnSpc>
                <a:spcPct val="130000"/>
              </a:lnSpc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Need</a:t>
            </a:r>
            <a:r>
              <a:rPr lang="en-US" sz="2800" dirty="0" smtClean="0">
                <a:solidFill>
                  <a:schemeClr val="accent1"/>
                </a:solidFill>
              </a:rPr>
              <a:t> practical</a:t>
            </a:r>
            <a:r>
              <a:rPr lang="en-US" sz="2800" dirty="0" smtClean="0">
                <a:solidFill>
                  <a:schemeClr val="bg1"/>
                </a:solidFill>
              </a:rPr>
              <a:t> runtime support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434340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o.f</a:t>
            </a:r>
            <a:r>
              <a:rPr lang="en-US" sz="2000" dirty="0" smtClean="0"/>
              <a:t> = …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234015" y="480403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 =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pic>
        <p:nvPicPr>
          <p:cNvPr id="2050" name="Picture 2" descr="C:\Users\temp\AppData\Local\Microsoft\Windows\Temporary Internet Files\Content.IE5\TTWBK4G0\MC9004338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0" y="5410200"/>
            <a:ext cx="1142886" cy="114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191000" y="4543273"/>
            <a:ext cx="762000" cy="333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1910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Atomicity checking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race detection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Record &amp; replay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Transactional memory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DRF/SC enforcement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Deterministic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620" y="2981980"/>
            <a:ext cx="3149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>
                <a:solidFill>
                  <a:srgbClr val="F0AD00"/>
                </a:solidFill>
              </a:rPr>
              <a:t>Track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9726" y="2981980"/>
            <a:ext cx="3456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 smtClean="0">
                <a:solidFill>
                  <a:srgbClr val="F0AD00"/>
                </a:solidFill>
              </a:rPr>
              <a:t>Control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0" y="457200"/>
            <a:ext cx="610746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91440" rtlCol="0" anchor="ctr" anchorCtr="1">
            <a:noAutofit/>
          </a:bodyPr>
          <a:lstStyle/>
          <a:p>
            <a:pPr marL="117475">
              <a:lnSpc>
                <a:spcPct val="130000"/>
              </a:lnSpc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Need</a:t>
            </a:r>
            <a:r>
              <a:rPr lang="en-US" sz="2800" dirty="0" smtClean="0">
                <a:solidFill>
                  <a:schemeClr val="accent1"/>
                </a:solidFill>
              </a:rPr>
              <a:t> practical</a:t>
            </a:r>
            <a:r>
              <a:rPr lang="en-US" sz="2800" dirty="0" smtClean="0">
                <a:solidFill>
                  <a:schemeClr val="bg1"/>
                </a:solidFill>
              </a:rPr>
              <a:t> runtime support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434340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o.f</a:t>
            </a:r>
            <a:r>
              <a:rPr lang="en-US" sz="2000" dirty="0" smtClean="0"/>
              <a:t> = …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234015" y="480403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 =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736620" y="5334000"/>
            <a:ext cx="756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lvl="0" algn="ctr"/>
            <a:r>
              <a:rPr lang="en-US" sz="2800" dirty="0" smtClean="0">
                <a:solidFill>
                  <a:schemeClr val="accent1"/>
                </a:solidFill>
              </a:rPr>
              <a:t>Commodity </a:t>
            </a:r>
            <a:r>
              <a:rPr lang="en-US" sz="2800" dirty="0" smtClean="0">
                <a:solidFill>
                  <a:schemeClr val="bg1"/>
                </a:solidFill>
              </a:rPr>
              <a:t>(software-only) approaches</a:t>
            </a:r>
          </a:p>
          <a:p>
            <a:pPr marL="118872" lvl="0" algn="ctr"/>
            <a:r>
              <a:rPr lang="en-US" sz="2800" dirty="0" smtClean="0">
                <a:solidFill>
                  <a:schemeClr val="bg1"/>
                </a:solidFill>
              </a:rPr>
              <a:t>slow programs by several </a:t>
            </a:r>
            <a:r>
              <a:rPr lang="en-US" sz="2800" dirty="0">
                <a:solidFill>
                  <a:schemeClr val="bg1"/>
                </a:solidFill>
              </a:rPr>
              <a:t>times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91000" y="4543273"/>
            <a:ext cx="762000" cy="333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1910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Atomicity checking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race detection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Record &amp; replay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Transactional memory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DRF/SC enforcement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Deterministic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620" y="2981980"/>
            <a:ext cx="3149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>
                <a:solidFill>
                  <a:srgbClr val="F0AD00"/>
                </a:solidFill>
              </a:rPr>
              <a:t>Track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9726" y="2981980"/>
            <a:ext cx="3456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 smtClean="0">
                <a:solidFill>
                  <a:srgbClr val="F0AD00"/>
                </a:solidFill>
              </a:rPr>
              <a:t>Control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434340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o.f</a:t>
            </a:r>
            <a:r>
              <a:rPr lang="en-US" sz="2000" dirty="0" smtClean="0"/>
              <a:t> = …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590800" y="3886199"/>
            <a:ext cx="1295400" cy="362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4543273"/>
            <a:ext cx="762000" cy="333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34015" y="480403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 =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257800" y="4362147"/>
            <a:ext cx="1295400" cy="362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</a:t>
            </a:r>
            <a:endParaRPr lang="en-US" sz="20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1524000" y="457200"/>
            <a:ext cx="610746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91440" rtlCol="0" anchor="ctr" anchorCtr="1">
            <a:noAutofit/>
          </a:bodyPr>
          <a:lstStyle/>
          <a:p>
            <a:pPr marL="117475">
              <a:lnSpc>
                <a:spcPct val="130000"/>
              </a:lnSpc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Need</a:t>
            </a:r>
            <a:r>
              <a:rPr lang="en-US" sz="2800" dirty="0" smtClean="0">
                <a:solidFill>
                  <a:schemeClr val="accent1"/>
                </a:solidFill>
              </a:rPr>
              <a:t> practical</a:t>
            </a:r>
            <a:r>
              <a:rPr lang="en-US" sz="2800" dirty="0" smtClean="0">
                <a:solidFill>
                  <a:schemeClr val="bg1"/>
                </a:solidFill>
              </a:rPr>
              <a:t> runtime support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6620" y="5334000"/>
            <a:ext cx="756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lvl="0" algn="ctr"/>
            <a:r>
              <a:rPr lang="en-US" sz="2800" dirty="0" smtClean="0">
                <a:solidFill>
                  <a:schemeClr val="accent1"/>
                </a:solidFill>
              </a:rPr>
              <a:t>Commodity </a:t>
            </a:r>
            <a:r>
              <a:rPr lang="en-US" sz="2800" dirty="0" smtClean="0">
                <a:solidFill>
                  <a:schemeClr val="bg1"/>
                </a:solidFill>
              </a:rPr>
              <a:t>(software-only) approaches</a:t>
            </a:r>
          </a:p>
          <a:p>
            <a:pPr marL="118872" lvl="0" algn="ctr"/>
            <a:r>
              <a:rPr lang="en-US" sz="2800" dirty="0" smtClean="0">
                <a:solidFill>
                  <a:schemeClr val="bg1"/>
                </a:solidFill>
              </a:rPr>
              <a:t>slow programs by several </a:t>
            </a:r>
            <a:r>
              <a:rPr lang="en-US" sz="2800" dirty="0">
                <a:solidFill>
                  <a:schemeClr val="bg1"/>
                </a:solidFill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14688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1910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Atomicity checking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race detection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Record &amp; replay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2112264"/>
          </a:xfrm>
        </p:spPr>
        <p:txBody>
          <a:bodyPr>
            <a:normAutofit/>
          </a:bodyPr>
          <a:lstStyle/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Transactional memory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DRF/SC enforcement</a:t>
            </a:r>
          </a:p>
          <a:p>
            <a:pPr marL="576072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Deterministic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620" y="2981980"/>
            <a:ext cx="3149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>
                <a:solidFill>
                  <a:srgbClr val="F0AD00"/>
                </a:solidFill>
              </a:rPr>
              <a:t>Track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9726" y="2981980"/>
            <a:ext cx="3456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2800" dirty="0" smtClean="0">
                <a:solidFill>
                  <a:srgbClr val="F0AD00"/>
                </a:solidFill>
              </a:rPr>
              <a:t>Control dependences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434340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o.f</a:t>
            </a:r>
            <a:r>
              <a:rPr lang="en-US" sz="2000" dirty="0" smtClean="0"/>
              <a:t> = …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590800" y="3886199"/>
            <a:ext cx="1295400" cy="362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4543273"/>
            <a:ext cx="762000" cy="333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34015" y="4804030"/>
            <a:ext cx="1295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 =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257800" y="4362147"/>
            <a:ext cx="1295400" cy="362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</a:t>
            </a:r>
            <a:endParaRPr lang="en-US" sz="20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1524000" y="457200"/>
            <a:ext cx="610746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91440" rtlCol="0" anchor="ctr" anchorCtr="1">
            <a:noAutofit/>
          </a:bodyPr>
          <a:lstStyle/>
          <a:p>
            <a:pPr marL="117475">
              <a:lnSpc>
                <a:spcPct val="130000"/>
              </a:lnSpc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Need</a:t>
            </a:r>
            <a:r>
              <a:rPr lang="en-US" sz="2800" dirty="0" smtClean="0">
                <a:solidFill>
                  <a:schemeClr val="accent1"/>
                </a:solidFill>
              </a:rPr>
              <a:t> practical</a:t>
            </a:r>
            <a:r>
              <a:rPr lang="en-US" sz="2800" dirty="0" smtClean="0">
                <a:solidFill>
                  <a:schemeClr val="bg1"/>
                </a:solidFill>
              </a:rPr>
              <a:t> runtime support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6620" y="5334000"/>
            <a:ext cx="756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Any access could </a:t>
            </a:r>
            <a:r>
              <a:rPr lang="en-US" sz="2800" dirty="0">
                <a:solidFill>
                  <a:schemeClr val="accent1"/>
                </a:solidFill>
              </a:rPr>
              <a:t>race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add 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synchronization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at every access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Lock"/>
          <p:cNvSpPr>
            <a:spLocks noChangeAspect="1" noEditPoints="1" noChangeArrowheads="1"/>
          </p:cNvSpPr>
          <p:nvPr/>
        </p:nvSpPr>
        <p:spPr bwMode="auto">
          <a:xfrm>
            <a:off x="6648739" y="4422068"/>
            <a:ext cx="590261" cy="74048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ock"/>
          <p:cNvSpPr>
            <a:spLocks noChangeAspect="1" noEditPoints="1" noChangeArrowheads="1"/>
          </p:cNvSpPr>
          <p:nvPr/>
        </p:nvSpPr>
        <p:spPr bwMode="auto">
          <a:xfrm>
            <a:off x="1905000" y="3911775"/>
            <a:ext cx="590261" cy="74048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922</TotalTime>
  <Words>754</Words>
  <Application>Microsoft Office PowerPoint</Application>
  <PresentationFormat>On-screen Show (4:3)</PresentationFormat>
  <Paragraphs>312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Module</vt:lpstr>
      <vt:lpstr>1_Module</vt:lpstr>
      <vt:lpstr>Octet: Capturing and Controlling Cross-Thread Dependences Efficiently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Bond</dc:creator>
  <cp:lastModifiedBy>temp</cp:lastModifiedBy>
  <cp:revision>187</cp:revision>
  <dcterms:created xsi:type="dcterms:W3CDTF">2013-09-09T14:43:51Z</dcterms:created>
  <dcterms:modified xsi:type="dcterms:W3CDTF">2013-10-31T15:18:08Z</dcterms:modified>
</cp:coreProperties>
</file>