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4.xml" ContentType="application/vnd.openxmlformats-officedocument.drawingml.char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  <p:sldMasterId id="2147484189" r:id="rId2"/>
    <p:sldMasterId id="2147484202" r:id="rId3"/>
    <p:sldMasterId id="2147484227" r:id="rId4"/>
    <p:sldMasterId id="2147484240" r:id="rId5"/>
    <p:sldMasterId id="2147484252" r:id="rId6"/>
  </p:sldMasterIdLst>
  <p:notesMasterIdLst>
    <p:notesMasterId r:id="rId83"/>
  </p:notesMasterIdLst>
  <p:sldIdLst>
    <p:sldId id="256" r:id="rId7"/>
    <p:sldId id="311" r:id="rId8"/>
    <p:sldId id="379" r:id="rId9"/>
    <p:sldId id="420" r:id="rId10"/>
    <p:sldId id="419" r:id="rId11"/>
    <p:sldId id="418" r:id="rId12"/>
    <p:sldId id="417" r:id="rId13"/>
    <p:sldId id="386" r:id="rId14"/>
    <p:sldId id="416" r:id="rId15"/>
    <p:sldId id="415" r:id="rId16"/>
    <p:sldId id="414" r:id="rId17"/>
    <p:sldId id="428" r:id="rId18"/>
    <p:sldId id="433" r:id="rId19"/>
    <p:sldId id="432" r:id="rId20"/>
    <p:sldId id="442" r:id="rId21"/>
    <p:sldId id="440" r:id="rId22"/>
    <p:sldId id="424" r:id="rId23"/>
    <p:sldId id="426" r:id="rId24"/>
    <p:sldId id="422" r:id="rId25"/>
    <p:sldId id="389" r:id="rId26"/>
    <p:sldId id="421" r:id="rId27"/>
    <p:sldId id="413" r:id="rId28"/>
    <p:sldId id="366" r:id="rId29"/>
    <p:sldId id="450" r:id="rId30"/>
    <p:sldId id="451" r:id="rId31"/>
    <p:sldId id="393" r:id="rId32"/>
    <p:sldId id="461" r:id="rId33"/>
    <p:sldId id="463" r:id="rId34"/>
    <p:sldId id="464" r:id="rId35"/>
    <p:sldId id="459" r:id="rId36"/>
    <p:sldId id="460" r:id="rId37"/>
    <p:sldId id="343" r:id="rId38"/>
    <p:sldId id="457" r:id="rId39"/>
    <p:sldId id="462" r:id="rId40"/>
    <p:sldId id="317" r:id="rId41"/>
    <p:sldId id="322" r:id="rId42"/>
    <p:sldId id="458" r:id="rId43"/>
    <p:sldId id="436" r:id="rId44"/>
    <p:sldId id="443" r:id="rId45"/>
    <p:sldId id="446" r:id="rId46"/>
    <p:sldId id="445" r:id="rId47"/>
    <p:sldId id="444" r:id="rId48"/>
    <p:sldId id="456" r:id="rId49"/>
    <p:sldId id="395" r:id="rId50"/>
    <p:sldId id="449" r:id="rId51"/>
    <p:sldId id="397" r:id="rId52"/>
    <p:sldId id="396" r:id="rId53"/>
    <p:sldId id="329" r:id="rId54"/>
    <p:sldId id="330" r:id="rId55"/>
    <p:sldId id="334" r:id="rId56"/>
    <p:sldId id="336" r:id="rId57"/>
    <p:sldId id="342" r:id="rId58"/>
    <p:sldId id="455" r:id="rId59"/>
    <p:sldId id="409" r:id="rId60"/>
    <p:sldId id="408" r:id="rId61"/>
    <p:sldId id="346" r:id="rId62"/>
    <p:sldId id="447" r:id="rId63"/>
    <p:sldId id="357" r:id="rId64"/>
    <p:sldId id="453" r:id="rId65"/>
    <p:sldId id="454" r:id="rId66"/>
    <p:sldId id="272" r:id="rId67"/>
    <p:sldId id="439" r:id="rId68"/>
    <p:sldId id="369" r:id="rId69"/>
    <p:sldId id="370" r:id="rId70"/>
    <p:sldId id="371" r:id="rId71"/>
    <p:sldId id="372" r:id="rId72"/>
    <p:sldId id="373" r:id="rId73"/>
    <p:sldId id="374" r:id="rId74"/>
    <p:sldId id="400" r:id="rId75"/>
    <p:sldId id="401" r:id="rId76"/>
    <p:sldId id="402" r:id="rId77"/>
    <p:sldId id="403" r:id="rId78"/>
    <p:sldId id="404" r:id="rId79"/>
    <p:sldId id="405" r:id="rId80"/>
    <p:sldId id="406" r:id="rId81"/>
    <p:sldId id="407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29" autoAdjust="0"/>
  </p:normalViewPr>
  <p:slideViewPr>
    <p:cSldViewPr>
      <p:cViewPr varScale="1">
        <p:scale>
          <a:sx n="73" d="100"/>
          <a:sy n="73" d="100"/>
        </p:scale>
        <p:origin x="-9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slide" Target="slides/slide70.xml"/><Relationship Id="rId84" Type="http://schemas.openxmlformats.org/officeDocument/2006/relationships/presProps" Target="presProp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8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2"/>
          <c:order val="0"/>
          <c:tx>
            <c:strRef>
              <c:f>Sheet1!$D$1</c:f>
              <c:strCache>
                <c:ptCount val="1"/>
                <c:pt idx="0">
                  <c:v>Walk stack (k = inf)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antlr</c:v>
                </c:pt>
                <c:pt idx="1">
                  <c:v>chart</c:v>
                </c:pt>
                <c:pt idx="2">
                  <c:v>eclipse</c:v>
                </c:pt>
                <c:pt idx="3">
                  <c:v>fop</c:v>
                </c:pt>
                <c:pt idx="4">
                  <c:v>hsqldb</c:v>
                </c:pt>
                <c:pt idx="5">
                  <c:v>jython</c:v>
                </c:pt>
                <c:pt idx="6">
                  <c:v>luindex</c:v>
                </c:pt>
                <c:pt idx="7">
                  <c:v>lusearch</c:v>
                </c:pt>
                <c:pt idx="8">
                  <c:v>pmd</c:v>
                </c:pt>
                <c:pt idx="9">
                  <c:v>xalan</c:v>
                </c:pt>
                <c:pt idx="10">
                  <c:v>pseudojbb</c:v>
                </c:pt>
                <c:pt idx="11">
                  <c:v>geomean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182.704931863469</c:v>
                </c:pt>
                <c:pt idx="1">
                  <c:v>4.3581174523568285</c:v>
                </c:pt>
                <c:pt idx="2">
                  <c:v>3.5220721023364798</c:v>
                </c:pt>
                <c:pt idx="3">
                  <c:v>0.87701859120367964</c:v>
                </c:pt>
                <c:pt idx="4">
                  <c:v>-0.57233868752699302</c:v>
                </c:pt>
                <c:pt idx="5">
                  <c:v>1.1793276901146772</c:v>
                </c:pt>
                <c:pt idx="6">
                  <c:v>9.7754872893415055</c:v>
                </c:pt>
                <c:pt idx="7">
                  <c:v>-0.40849986934374305</c:v>
                </c:pt>
                <c:pt idx="8">
                  <c:v>0.49982999624003893</c:v>
                </c:pt>
                <c:pt idx="9">
                  <c:v>8.5059972787503995</c:v>
                </c:pt>
                <c:pt idx="10">
                  <c:v>119.04443225452501</c:v>
                </c:pt>
                <c:pt idx="11">
                  <c:v>20.9372952452802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Walk stack (k = 3)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antlr</c:v>
                </c:pt>
                <c:pt idx="1">
                  <c:v>chart</c:v>
                </c:pt>
                <c:pt idx="2">
                  <c:v>eclipse</c:v>
                </c:pt>
                <c:pt idx="3">
                  <c:v>fop</c:v>
                </c:pt>
                <c:pt idx="4">
                  <c:v>hsqldb</c:v>
                </c:pt>
                <c:pt idx="5">
                  <c:v>jython</c:v>
                </c:pt>
                <c:pt idx="6">
                  <c:v>luindex</c:v>
                </c:pt>
                <c:pt idx="7">
                  <c:v>lusearch</c:v>
                </c:pt>
                <c:pt idx="8">
                  <c:v>pmd</c:v>
                </c:pt>
                <c:pt idx="9">
                  <c:v>xalan</c:v>
                </c:pt>
                <c:pt idx="10">
                  <c:v>pseudojbb</c:v>
                </c:pt>
                <c:pt idx="11">
                  <c:v>geomean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17.565444815838489</c:v>
                </c:pt>
                <c:pt idx="1">
                  <c:v>0.38151100301504987</c:v>
                </c:pt>
                <c:pt idx="2">
                  <c:v>0.54118155337066298</c:v>
                </c:pt>
                <c:pt idx="3">
                  <c:v>0.55268075728054222</c:v>
                </c:pt>
                <c:pt idx="4">
                  <c:v>-0.35795691675495811</c:v>
                </c:pt>
                <c:pt idx="5">
                  <c:v>0.74435544873052994</c:v>
                </c:pt>
                <c:pt idx="6">
                  <c:v>-5.7434687446658611E-2</c:v>
                </c:pt>
                <c:pt idx="7">
                  <c:v>0.14966933192968601</c:v>
                </c:pt>
                <c:pt idx="8">
                  <c:v>-0.80005947763860075</c:v>
                </c:pt>
                <c:pt idx="9">
                  <c:v>2.2277398608471684</c:v>
                </c:pt>
                <c:pt idx="10">
                  <c:v>31.749588590235859</c:v>
                </c:pt>
                <c:pt idx="11">
                  <c:v>4.3750542342591885</c:v>
                </c:pt>
              </c:numCache>
            </c:numRef>
          </c:val>
        </c:ser>
        <c:axId val="95567872"/>
        <c:axId val="95569408"/>
      </c:barChart>
      <c:catAx>
        <c:axId val="95567872"/>
        <c:scaling>
          <c:orientation val="minMax"/>
        </c:scaling>
        <c:axPos val="b"/>
        <c:tickLblPos val="nextTo"/>
        <c:txPr>
          <a:bodyPr rot="-3960000"/>
          <a:lstStyle/>
          <a:p>
            <a:pPr>
              <a:defRPr/>
            </a:pPr>
            <a:endParaRPr lang="en-US"/>
          </a:p>
        </c:txPr>
        <c:crossAx val="95569408"/>
        <c:crosses val="autoZero"/>
        <c:auto val="1"/>
        <c:lblAlgn val="ctr"/>
        <c:lblOffset val="100"/>
      </c:catAx>
      <c:valAx>
        <c:axId val="95569408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Overhead</a:t>
                </a:r>
                <a:endParaRPr lang="en-US" dirty="0"/>
              </a:p>
            </c:rich>
          </c:tx>
          <c:layout/>
        </c:title>
        <c:numFmt formatCode="General\%" sourceLinked="0"/>
        <c:minorTickMark val="out"/>
        <c:tickLblPos val="nextTo"/>
        <c:crossAx val="95567872"/>
        <c:crosses val="autoZero"/>
        <c:crossBetween val="between"/>
        <c:majorUnit val="50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2"/>
          <c:order val="0"/>
          <c:tx>
            <c:strRef>
              <c:f>Sheet1!$D$1</c:f>
              <c:strCache>
                <c:ptCount val="1"/>
                <c:pt idx="0">
                  <c:v>Walk stack (k = inf)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antlr</c:v>
                </c:pt>
                <c:pt idx="1">
                  <c:v>chart</c:v>
                </c:pt>
                <c:pt idx="2">
                  <c:v>eclipse</c:v>
                </c:pt>
                <c:pt idx="3">
                  <c:v>fop</c:v>
                </c:pt>
                <c:pt idx="4">
                  <c:v>hsqldb</c:v>
                </c:pt>
                <c:pt idx="5">
                  <c:v>jython</c:v>
                </c:pt>
                <c:pt idx="6">
                  <c:v>luindex</c:v>
                </c:pt>
                <c:pt idx="7">
                  <c:v>lusearch</c:v>
                </c:pt>
                <c:pt idx="8">
                  <c:v>pmd</c:v>
                </c:pt>
                <c:pt idx="9">
                  <c:v>xalan</c:v>
                </c:pt>
                <c:pt idx="10">
                  <c:v>pseudojbb</c:v>
                </c:pt>
                <c:pt idx="11">
                  <c:v>geomean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182.704931863469</c:v>
                </c:pt>
                <c:pt idx="1">
                  <c:v>4.3581174523568285</c:v>
                </c:pt>
                <c:pt idx="2">
                  <c:v>3.5220721023364798</c:v>
                </c:pt>
                <c:pt idx="3">
                  <c:v>0.87701859120367964</c:v>
                </c:pt>
                <c:pt idx="4">
                  <c:v>-0.57233868752699302</c:v>
                </c:pt>
                <c:pt idx="5">
                  <c:v>1.1793276901146768</c:v>
                </c:pt>
                <c:pt idx="6">
                  <c:v>9.775487289341509</c:v>
                </c:pt>
                <c:pt idx="7">
                  <c:v>-0.40849986934374327</c:v>
                </c:pt>
                <c:pt idx="8">
                  <c:v>0.49982999624003915</c:v>
                </c:pt>
                <c:pt idx="9">
                  <c:v>8.505997278750403</c:v>
                </c:pt>
                <c:pt idx="10">
                  <c:v>119.04443225452501</c:v>
                </c:pt>
                <c:pt idx="11">
                  <c:v>20.9372952452802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Walk stack (k = 3)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antlr</c:v>
                </c:pt>
                <c:pt idx="1">
                  <c:v>chart</c:v>
                </c:pt>
                <c:pt idx="2">
                  <c:v>eclipse</c:v>
                </c:pt>
                <c:pt idx="3">
                  <c:v>fop</c:v>
                </c:pt>
                <c:pt idx="4">
                  <c:v>hsqldb</c:v>
                </c:pt>
                <c:pt idx="5">
                  <c:v>jython</c:v>
                </c:pt>
                <c:pt idx="6">
                  <c:v>luindex</c:v>
                </c:pt>
                <c:pt idx="7">
                  <c:v>lusearch</c:v>
                </c:pt>
                <c:pt idx="8">
                  <c:v>pmd</c:v>
                </c:pt>
                <c:pt idx="9">
                  <c:v>xalan</c:v>
                </c:pt>
                <c:pt idx="10">
                  <c:v>pseudojbb</c:v>
                </c:pt>
                <c:pt idx="11">
                  <c:v>geomean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17.565444815838489</c:v>
                </c:pt>
                <c:pt idx="1">
                  <c:v>0.38151100301504998</c:v>
                </c:pt>
                <c:pt idx="2">
                  <c:v>0.54118155337066298</c:v>
                </c:pt>
                <c:pt idx="3">
                  <c:v>0.55268075728054245</c:v>
                </c:pt>
                <c:pt idx="4">
                  <c:v>-0.35795691675495833</c:v>
                </c:pt>
                <c:pt idx="5">
                  <c:v>0.74435544873052994</c:v>
                </c:pt>
                <c:pt idx="6">
                  <c:v>-5.7434687446658632E-2</c:v>
                </c:pt>
                <c:pt idx="7">
                  <c:v>0.14966933192968601</c:v>
                </c:pt>
                <c:pt idx="8">
                  <c:v>-0.80005947763860108</c:v>
                </c:pt>
                <c:pt idx="9">
                  <c:v>2.2277398608471697</c:v>
                </c:pt>
                <c:pt idx="10">
                  <c:v>31.749588590235852</c:v>
                </c:pt>
                <c:pt idx="11">
                  <c:v>4.3750542342591885</c:v>
                </c:pt>
              </c:numCache>
            </c:numRef>
          </c:val>
        </c:ser>
        <c:axId val="95631616"/>
        <c:axId val="95637504"/>
      </c:barChart>
      <c:catAx>
        <c:axId val="95631616"/>
        <c:scaling>
          <c:orientation val="minMax"/>
        </c:scaling>
        <c:axPos val="b"/>
        <c:tickLblPos val="nextTo"/>
        <c:txPr>
          <a:bodyPr rot="-3960000"/>
          <a:lstStyle/>
          <a:p>
            <a:pPr>
              <a:defRPr/>
            </a:pPr>
            <a:endParaRPr lang="en-US"/>
          </a:p>
        </c:txPr>
        <c:crossAx val="95637504"/>
        <c:crosses val="autoZero"/>
        <c:auto val="1"/>
        <c:lblAlgn val="ctr"/>
        <c:lblOffset val="100"/>
      </c:catAx>
      <c:valAx>
        <c:axId val="95637504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Overhead</a:t>
                </a:r>
                <a:endParaRPr lang="en-US" dirty="0"/>
              </a:p>
            </c:rich>
          </c:tx>
          <c:layout/>
        </c:title>
        <c:numFmt formatCode="General\%" sourceLinked="0"/>
        <c:minorTickMark val="out"/>
        <c:tickLblPos val="nextTo"/>
        <c:crossAx val="95631616"/>
        <c:crosses val="autoZero"/>
        <c:crossBetween val="between"/>
        <c:majorUnit val="50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2"/>
          <c:order val="0"/>
          <c:tx>
            <c:strRef>
              <c:f>Sheet1!$D$1</c:f>
              <c:strCache>
                <c:ptCount val="1"/>
                <c:pt idx="0">
                  <c:v>Walk stack (k = inf)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antlr</c:v>
                </c:pt>
                <c:pt idx="1">
                  <c:v>chart</c:v>
                </c:pt>
                <c:pt idx="2">
                  <c:v>eclipse</c:v>
                </c:pt>
                <c:pt idx="3">
                  <c:v>fop</c:v>
                </c:pt>
                <c:pt idx="4">
                  <c:v>hsqldb</c:v>
                </c:pt>
                <c:pt idx="5">
                  <c:v>jython</c:v>
                </c:pt>
                <c:pt idx="6">
                  <c:v>luindex</c:v>
                </c:pt>
                <c:pt idx="7">
                  <c:v>lusearch</c:v>
                </c:pt>
                <c:pt idx="8">
                  <c:v>pmd</c:v>
                </c:pt>
                <c:pt idx="9">
                  <c:v>xalan</c:v>
                </c:pt>
                <c:pt idx="10">
                  <c:v>pseudojbb</c:v>
                </c:pt>
                <c:pt idx="11">
                  <c:v>geomean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182.704931863469</c:v>
                </c:pt>
                <c:pt idx="1">
                  <c:v>4.3581174523568285</c:v>
                </c:pt>
                <c:pt idx="2">
                  <c:v>3.5220721023364798</c:v>
                </c:pt>
                <c:pt idx="3">
                  <c:v>0.87701859120367953</c:v>
                </c:pt>
                <c:pt idx="4">
                  <c:v>-0.57233868752699302</c:v>
                </c:pt>
                <c:pt idx="5">
                  <c:v>1.1793276901146788</c:v>
                </c:pt>
                <c:pt idx="6">
                  <c:v>9.7754872893414912</c:v>
                </c:pt>
                <c:pt idx="7">
                  <c:v>-0.40849986934374255</c:v>
                </c:pt>
                <c:pt idx="8">
                  <c:v>0.49982999624003843</c:v>
                </c:pt>
                <c:pt idx="9">
                  <c:v>8.5059972787503888</c:v>
                </c:pt>
                <c:pt idx="10">
                  <c:v>119.04443225452501</c:v>
                </c:pt>
                <c:pt idx="11">
                  <c:v>20.9372952452802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Walk stack (k = 3)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antlr</c:v>
                </c:pt>
                <c:pt idx="1">
                  <c:v>chart</c:v>
                </c:pt>
                <c:pt idx="2">
                  <c:v>eclipse</c:v>
                </c:pt>
                <c:pt idx="3">
                  <c:v>fop</c:v>
                </c:pt>
                <c:pt idx="4">
                  <c:v>hsqldb</c:v>
                </c:pt>
                <c:pt idx="5">
                  <c:v>jython</c:v>
                </c:pt>
                <c:pt idx="6">
                  <c:v>luindex</c:v>
                </c:pt>
                <c:pt idx="7">
                  <c:v>lusearch</c:v>
                </c:pt>
                <c:pt idx="8">
                  <c:v>pmd</c:v>
                </c:pt>
                <c:pt idx="9">
                  <c:v>xalan</c:v>
                </c:pt>
                <c:pt idx="10">
                  <c:v>pseudojbb</c:v>
                </c:pt>
                <c:pt idx="11">
                  <c:v>geomean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17.565444815838489</c:v>
                </c:pt>
                <c:pt idx="1">
                  <c:v>0.38151100301504942</c:v>
                </c:pt>
                <c:pt idx="2">
                  <c:v>0.54118155337066298</c:v>
                </c:pt>
                <c:pt idx="3">
                  <c:v>0.55268075728054156</c:v>
                </c:pt>
                <c:pt idx="4">
                  <c:v>-0.35795691675495755</c:v>
                </c:pt>
                <c:pt idx="5">
                  <c:v>0.74435544873052994</c:v>
                </c:pt>
                <c:pt idx="6">
                  <c:v>-5.7434687446658486E-2</c:v>
                </c:pt>
                <c:pt idx="7">
                  <c:v>0.14966933192968601</c:v>
                </c:pt>
                <c:pt idx="8">
                  <c:v>-0.80005947763859953</c:v>
                </c:pt>
                <c:pt idx="9">
                  <c:v>2.2277398608471644</c:v>
                </c:pt>
                <c:pt idx="10">
                  <c:v>31.749588590235877</c:v>
                </c:pt>
                <c:pt idx="11">
                  <c:v>4.3750542342591885</c:v>
                </c:pt>
              </c:numCache>
            </c:numRef>
          </c:val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PCC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antlr</c:v>
                </c:pt>
                <c:pt idx="1">
                  <c:v>chart</c:v>
                </c:pt>
                <c:pt idx="2">
                  <c:v>eclipse</c:v>
                </c:pt>
                <c:pt idx="3">
                  <c:v>fop</c:v>
                </c:pt>
                <c:pt idx="4">
                  <c:v>hsqldb</c:v>
                </c:pt>
                <c:pt idx="5">
                  <c:v>jython</c:v>
                </c:pt>
                <c:pt idx="6">
                  <c:v>luindex</c:v>
                </c:pt>
                <c:pt idx="7">
                  <c:v>lusearch</c:v>
                </c:pt>
                <c:pt idx="8">
                  <c:v>pmd</c:v>
                </c:pt>
                <c:pt idx="9">
                  <c:v>xalan</c:v>
                </c:pt>
                <c:pt idx="10">
                  <c:v>pseudojbb</c:v>
                </c:pt>
                <c:pt idx="11">
                  <c:v>geomean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8.0767500160699477</c:v>
                </c:pt>
                <c:pt idx="1">
                  <c:v>4.6893394076407304</c:v>
                </c:pt>
                <c:pt idx="2">
                  <c:v>3.32513858051801</c:v>
                </c:pt>
                <c:pt idx="3">
                  <c:v>3.9647602115296001</c:v>
                </c:pt>
                <c:pt idx="4">
                  <c:v>5.6732693398396945</c:v>
                </c:pt>
                <c:pt idx="5">
                  <c:v>5.9455114899836534</c:v>
                </c:pt>
                <c:pt idx="6">
                  <c:v>7.1715744865804485</c:v>
                </c:pt>
                <c:pt idx="7">
                  <c:v>3.7259046892956298</c:v>
                </c:pt>
                <c:pt idx="8">
                  <c:v>4.4050862851952495</c:v>
                </c:pt>
                <c:pt idx="9">
                  <c:v>7.9069070813095648</c:v>
                </c:pt>
                <c:pt idx="10">
                  <c:v>5.9931431705978824</c:v>
                </c:pt>
                <c:pt idx="11">
                  <c:v>5.5223745263163506</c:v>
                </c:pt>
              </c:numCache>
            </c:numRef>
          </c:val>
        </c:ser>
        <c:axId val="97322112"/>
        <c:axId val="97323648"/>
      </c:barChart>
      <c:catAx>
        <c:axId val="97322112"/>
        <c:scaling>
          <c:orientation val="minMax"/>
        </c:scaling>
        <c:axPos val="b"/>
        <c:tickLblPos val="nextTo"/>
        <c:txPr>
          <a:bodyPr rot="-3960000"/>
          <a:lstStyle/>
          <a:p>
            <a:pPr>
              <a:defRPr/>
            </a:pPr>
            <a:endParaRPr lang="en-US"/>
          </a:p>
        </c:txPr>
        <c:crossAx val="97323648"/>
        <c:crosses val="autoZero"/>
        <c:auto val="1"/>
        <c:lblAlgn val="ctr"/>
        <c:lblOffset val="100"/>
      </c:catAx>
      <c:valAx>
        <c:axId val="97323648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Overhead</a:t>
                </a:r>
                <a:endParaRPr lang="en-US" dirty="0"/>
              </a:p>
            </c:rich>
          </c:tx>
        </c:title>
        <c:numFmt formatCode="General\%" sourceLinked="0"/>
        <c:minorTickMark val="out"/>
        <c:tickLblPos val="nextTo"/>
        <c:crossAx val="97322112"/>
        <c:crosses val="autoZero"/>
        <c:crossBetween val="between"/>
        <c:majorUnit val="50"/>
      </c:valAx>
    </c:plotArea>
    <c:legend>
      <c:legendPos val="r"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2"/>
          <c:order val="0"/>
          <c:tx>
            <c:strRef>
              <c:f>Sheet1!$D$1</c:f>
              <c:strCache>
                <c:ptCount val="1"/>
                <c:pt idx="0">
                  <c:v>Walk stack (k = inf)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antlr</c:v>
                </c:pt>
                <c:pt idx="1">
                  <c:v>chart</c:v>
                </c:pt>
                <c:pt idx="2">
                  <c:v>eclipse</c:v>
                </c:pt>
                <c:pt idx="3">
                  <c:v>fop</c:v>
                </c:pt>
                <c:pt idx="4">
                  <c:v>hsqldb</c:v>
                </c:pt>
                <c:pt idx="5">
                  <c:v>jython</c:v>
                </c:pt>
                <c:pt idx="6">
                  <c:v>luindex</c:v>
                </c:pt>
                <c:pt idx="7">
                  <c:v>lusearch</c:v>
                </c:pt>
                <c:pt idx="8">
                  <c:v>pmd</c:v>
                </c:pt>
                <c:pt idx="9">
                  <c:v>xalan</c:v>
                </c:pt>
                <c:pt idx="10">
                  <c:v>pseudojbb</c:v>
                </c:pt>
                <c:pt idx="11">
                  <c:v>geomean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182.704931863469</c:v>
                </c:pt>
                <c:pt idx="1">
                  <c:v>4.3581174523568285</c:v>
                </c:pt>
                <c:pt idx="2">
                  <c:v>3.5220721023364798</c:v>
                </c:pt>
                <c:pt idx="3">
                  <c:v>0.87701859120367964</c:v>
                </c:pt>
                <c:pt idx="4">
                  <c:v>-0.57233868752699302</c:v>
                </c:pt>
                <c:pt idx="5">
                  <c:v>1.1793276901146781</c:v>
                </c:pt>
                <c:pt idx="6">
                  <c:v>9.7754872893414966</c:v>
                </c:pt>
                <c:pt idx="7">
                  <c:v>-0.40849986934374277</c:v>
                </c:pt>
                <c:pt idx="8">
                  <c:v>0.49982999624003865</c:v>
                </c:pt>
                <c:pt idx="9">
                  <c:v>8.5059972787503924</c:v>
                </c:pt>
                <c:pt idx="10">
                  <c:v>119.04443225452501</c:v>
                </c:pt>
                <c:pt idx="11">
                  <c:v>20.9372952452802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Walk stack (k = 3)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antlr</c:v>
                </c:pt>
                <c:pt idx="1">
                  <c:v>chart</c:v>
                </c:pt>
                <c:pt idx="2">
                  <c:v>eclipse</c:v>
                </c:pt>
                <c:pt idx="3">
                  <c:v>fop</c:v>
                </c:pt>
                <c:pt idx="4">
                  <c:v>hsqldb</c:v>
                </c:pt>
                <c:pt idx="5">
                  <c:v>jython</c:v>
                </c:pt>
                <c:pt idx="6">
                  <c:v>luindex</c:v>
                </c:pt>
                <c:pt idx="7">
                  <c:v>lusearch</c:v>
                </c:pt>
                <c:pt idx="8">
                  <c:v>pmd</c:v>
                </c:pt>
                <c:pt idx="9">
                  <c:v>xalan</c:v>
                </c:pt>
                <c:pt idx="10">
                  <c:v>pseudojbb</c:v>
                </c:pt>
                <c:pt idx="11">
                  <c:v>geomean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17.565444815838489</c:v>
                </c:pt>
                <c:pt idx="1">
                  <c:v>0.38151100301504953</c:v>
                </c:pt>
                <c:pt idx="2">
                  <c:v>0.54118155337066298</c:v>
                </c:pt>
                <c:pt idx="3">
                  <c:v>0.55268075728054189</c:v>
                </c:pt>
                <c:pt idx="4">
                  <c:v>-0.35795691675495778</c:v>
                </c:pt>
                <c:pt idx="5">
                  <c:v>0.74435544873052994</c:v>
                </c:pt>
                <c:pt idx="6">
                  <c:v>-5.7434687446658521E-2</c:v>
                </c:pt>
                <c:pt idx="7">
                  <c:v>0.14966933192968601</c:v>
                </c:pt>
                <c:pt idx="8">
                  <c:v>-0.80005947763860019</c:v>
                </c:pt>
                <c:pt idx="9">
                  <c:v>2.2277398608471657</c:v>
                </c:pt>
                <c:pt idx="10">
                  <c:v>31.74958859023587</c:v>
                </c:pt>
                <c:pt idx="11">
                  <c:v>4.3750542342591885</c:v>
                </c:pt>
              </c:numCache>
            </c:numRef>
          </c:val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PCC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antlr</c:v>
                </c:pt>
                <c:pt idx="1">
                  <c:v>chart</c:v>
                </c:pt>
                <c:pt idx="2">
                  <c:v>eclipse</c:v>
                </c:pt>
                <c:pt idx="3">
                  <c:v>fop</c:v>
                </c:pt>
                <c:pt idx="4">
                  <c:v>hsqldb</c:v>
                </c:pt>
                <c:pt idx="5">
                  <c:v>jython</c:v>
                </c:pt>
                <c:pt idx="6">
                  <c:v>luindex</c:v>
                </c:pt>
                <c:pt idx="7">
                  <c:v>lusearch</c:v>
                </c:pt>
                <c:pt idx="8">
                  <c:v>pmd</c:v>
                </c:pt>
                <c:pt idx="9">
                  <c:v>xalan</c:v>
                </c:pt>
                <c:pt idx="10">
                  <c:v>pseudojbb</c:v>
                </c:pt>
                <c:pt idx="11">
                  <c:v>geomean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8.0767500160699548</c:v>
                </c:pt>
                <c:pt idx="1">
                  <c:v>4.6893394076407304</c:v>
                </c:pt>
                <c:pt idx="2">
                  <c:v>3.32513858051801</c:v>
                </c:pt>
                <c:pt idx="3">
                  <c:v>3.9647602115296001</c:v>
                </c:pt>
                <c:pt idx="4">
                  <c:v>5.6732693398396972</c:v>
                </c:pt>
                <c:pt idx="5">
                  <c:v>5.9455114899836534</c:v>
                </c:pt>
                <c:pt idx="6">
                  <c:v>7.1715744865804485</c:v>
                </c:pt>
                <c:pt idx="7">
                  <c:v>3.7259046892956298</c:v>
                </c:pt>
                <c:pt idx="8">
                  <c:v>4.4050862851952495</c:v>
                </c:pt>
                <c:pt idx="9">
                  <c:v>7.9069070813095683</c:v>
                </c:pt>
                <c:pt idx="10">
                  <c:v>5.9931431705978824</c:v>
                </c:pt>
                <c:pt idx="11">
                  <c:v>5.5223745263163471</c:v>
                </c:pt>
              </c:numCache>
            </c:numRef>
          </c:val>
        </c:ser>
        <c:axId val="97362304"/>
        <c:axId val="97363840"/>
      </c:barChart>
      <c:catAx>
        <c:axId val="97362304"/>
        <c:scaling>
          <c:orientation val="minMax"/>
        </c:scaling>
        <c:axPos val="b"/>
        <c:tickLblPos val="nextTo"/>
        <c:txPr>
          <a:bodyPr rot="-3960000"/>
          <a:lstStyle/>
          <a:p>
            <a:pPr>
              <a:defRPr/>
            </a:pPr>
            <a:endParaRPr lang="en-US"/>
          </a:p>
        </c:txPr>
        <c:crossAx val="97363840"/>
        <c:crosses val="autoZero"/>
        <c:auto val="1"/>
        <c:lblAlgn val="ctr"/>
        <c:lblOffset val="100"/>
      </c:catAx>
      <c:valAx>
        <c:axId val="97363840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Overhead</a:t>
                </a:r>
                <a:endParaRPr lang="en-US" dirty="0"/>
              </a:p>
            </c:rich>
          </c:tx>
        </c:title>
        <c:numFmt formatCode="General\%" sourceLinked="0"/>
        <c:minorTickMark val="out"/>
        <c:tickLblPos val="nextTo"/>
        <c:crossAx val="97362304"/>
        <c:crosses val="autoZero"/>
        <c:crossBetween val="between"/>
        <c:majorUnit val="50"/>
      </c:valAx>
    </c:plotArea>
    <c:legend>
      <c:legendPos val="r"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6A8BB-7B07-44C2-A438-EFC4971337FE}" type="datetimeFigureOut">
              <a:rPr lang="en-US" smtClean="0"/>
              <a:pPr/>
              <a:t>6/9/2010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1DE54-1B5C-4CF7-88C6-35DD73E6C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391-B1DA-4293-8D96-F2631E1AF29C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96CA-3AE1-4E06-A1BB-A8A50FD8D7DC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DCE2-0E2A-403B-A0CC-7D42E4861A4A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C664-9DAC-4953-9587-1238A0464DAC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 anchor="ctr" anchorCtr="0"/>
          <a:lstStyle>
            <a:lvl1pPr algn="ctr">
              <a:buNone/>
              <a:defRPr/>
            </a:lvl1pPr>
            <a:extLst/>
          </a:lstStyle>
          <a:p>
            <a:pPr lvl="0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85CF-D1DB-445C-AAE1-AA4FE83BAC44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F1D5-7037-45FA-BCAA-F360173148E1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C760-8B11-48B4-8A65-99F1336FC950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8841-BFA2-4DF4-B72A-FFB1EB8DC5A5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8AC3-B9C7-4DD6-993A-ABB662D310CC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3E88-7C2C-4ED9-9E40-A7905BD6EB49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2B4-C652-4B00-9322-2772C93D9363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80B7-4604-457C-B463-E4C00D0917C9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  <a:prstGeom prst="rect">
            <a:avLst/>
          </a:prstGeo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050D-6C41-44D3-8D3D-9AE86A5100E0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  <a:prstGeom prst="rect">
            <a:avLst/>
          </a:prstGeo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DE6B4B-8F65-48F6-80FC-B96B06D66965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1D1C-545D-46F2-B7EA-03C1CA252C76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  <a:prstGeom prst="rect">
            <a:avLst/>
          </a:prstGeo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5A03-4BE0-4C76-A7AB-6F9152582BDF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7454-6B3F-44E3-905C-88AF9311BA36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26C4-1DE2-4597-8667-AB88CC19479F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EC4B-2A7B-4AB4-B2F8-E2B42C713731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DAC3-6648-4DF4-87D1-B8BC3A782E46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D477-357E-42D8-A3A2-98E3B97707C8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42AC-F129-49B5-861B-75CC7DD24079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C6BD-5F7A-4F12-B385-962D44FA9722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D773-5D9E-40AE-84DE-C0F9DDB36790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6F20-EE13-4DD2-9B8F-E7EA4A83FC1E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B71-032E-465B-A71F-DB5B78463CE1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845D75E-5F01-4058-902B-89944B4EB622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5C28-484D-4B76-8366-894360F2D49B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8BF5-4DA2-4412-AADB-9A0C265323F1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F636-CDCA-40F2-BCBC-C2422EA071A4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 anchor="ctr" anchorCtr="0"/>
          <a:lstStyle>
            <a:lvl1pPr algn="ctr">
              <a:buNone/>
              <a:defRPr/>
            </a:lvl1pPr>
            <a:extLst/>
          </a:lstStyle>
          <a:p>
            <a:pPr lvl="0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A4B8-B9AE-4366-9747-243BC21D7096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53D4-01C9-4773-915A-ABCCDF850BEF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A3B7-C415-44CB-A1F1-2E162F2FDD40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B3BC-2872-4E66-ABA6-814025E59B54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6112-4A82-4F4E-A93C-DDAEB8235E96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D4DC-189E-4C50-9015-F9A34A2268A9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BBEE-0521-4C30-AD9D-648EF167659B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EFEE-2D8B-4FB3-8611-6C67390F68EA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  <a:prstGeom prst="rect">
            <a:avLst/>
          </a:prstGeo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DE21-E77E-4A6C-B047-224FFF924406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  <a:prstGeom prst="rect">
            <a:avLst/>
          </a:prstGeo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7B04D72-1601-4BB6-BA39-AC836587CDA1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F5266-2FA9-438C-8A44-9FEBF90A0D9F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  <a:prstGeom prst="rect">
            <a:avLst/>
          </a:prstGeo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D7A5-A8B7-423F-A8B6-34308C33D018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BA3B-67C3-427D-8610-E9BF42117B3A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8A17-F90C-47E6-8F4C-C24A0D59AA85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EB57-4A4F-48A4-8E6B-0C662106C5BD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1F7B-7E02-442C-B571-C1D7CC91CC0F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4479-FFC8-4448-B4A0-5F4A399D75D4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E4C2-B8F7-4D55-8C34-DEBE2B008375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5BFD-9AC3-4839-8CAD-C697D6A0B535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D8AA-E193-4CCD-8E11-477E33F47CB1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1811-DE19-4EFC-85FA-410C53CDC7FB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2E07CE8-3225-41AD-8CDD-8F77E1FF1E6E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3014-FF9D-4E0A-A8DB-33A8BBDE3C1A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EE1D-DACA-4521-A3CE-19E5C6A1D502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E570-DD8D-4F3B-B3D9-A59B8F3163AF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37AC-2DFB-4C96-B76A-146A659680DF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 anchor="ctr" anchorCtr="0"/>
          <a:lstStyle>
            <a:lvl1pPr algn="ctr">
              <a:buNone/>
              <a:defRPr/>
            </a:lvl1pPr>
            <a:extLst/>
          </a:lstStyle>
          <a:p>
            <a:pPr lvl="0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5912-CC09-4A37-98C5-FC8DE394250A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FB71-5755-42DC-AE40-89098EDB85FB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261A-F7BB-4605-B8F7-EF943BC38848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5487-6ECC-4780-B3D1-5EF48D158710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BB83-D560-4A8F-9CCF-92C5CCF5AA40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D1E1-06E5-482A-BEA0-F4930F82574C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C0B3-140F-4445-B1BB-4F3D40974B78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  <a:prstGeom prst="rect">
            <a:avLst/>
          </a:prstGeo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5BBE-D292-4843-8E3A-617E820C38B2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  <a:prstGeom prst="rect">
            <a:avLst/>
          </a:prstGeo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EDFF03D-C45C-415B-97CD-03AE7C470A8B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800F-7FD5-4509-A23A-4566B5AC0005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E382-0885-4799-8AF1-546503BCEC6E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  <a:prstGeom prst="rect">
            <a:avLst/>
          </a:prstGeo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6D2F-C7ED-47B1-ABF2-DADAF511D271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F5CB-A28A-4C3D-B0AF-58437CF69B6E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19AAB70-940D-459D-99ED-C55970C4D903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B289AE5-3488-40EB-B992-D84409089597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BA1DBB4-FF51-4236-B386-FC3D582566A2}" type="datetime1">
              <a:rPr lang="en-US" smtClean="0"/>
              <a:pPr/>
              <a:t>6/9/2010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DBCE9EC-CB76-4BAA-854F-EA6D2442E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94EFFFC-00F7-4196-B7D7-84D5637D0380}" type="datetime1">
              <a:rPr lang="en-US" smtClean="0"/>
              <a:pPr/>
              <a:t>6/9/2010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DBCE9EC-CB76-4BAA-854F-EA6D2442E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D164D2-E66C-4976-8795-27E514021211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DBCE9EC-CB76-4BAA-854F-EA6D2442E6C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1" r:id="rId9"/>
    <p:sldLayoutId id="2147484212" r:id="rId10"/>
    <p:sldLayoutId id="2147484213" r:id="rId11"/>
    <p:sldLayoutId id="2147484214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bg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6BEC98D-3CAC-4D97-8AF6-BB736DDA6AD0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DBCE9EC-CB76-4BAA-854F-EA6D2442E6C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  <p:sldLayoutId id="2147484239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2A9108D-88D2-44F0-B468-1B640CC7D464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DBCE9EC-CB76-4BAA-854F-EA6D2442E6C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1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281E138-3C99-420A-AD7B-3E596B79F184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6/9/2010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DBCE9EC-CB76-4BAA-854F-EA6D2442E6C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  <p:sldLayoutId id="2147484264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8048"/>
            <a:ext cx="7924800" cy="1673352"/>
          </a:xfrm>
        </p:spPr>
        <p:txBody>
          <a:bodyPr>
            <a:noAutofit/>
          </a:bodyPr>
          <a:lstStyle/>
          <a:p>
            <a:r>
              <a:rPr lang="en-US" sz="3600" dirty="0" smtClean="0"/>
              <a:t>Efficient, Context-Sensitive Detection of Real-World Semantic Attacks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80772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Michael Bond</a:t>
            </a:r>
          </a:p>
          <a:p>
            <a:r>
              <a:rPr lang="en-US" dirty="0" err="1" smtClean="0"/>
              <a:t>Varun</a:t>
            </a:r>
            <a:r>
              <a:rPr lang="en-US" dirty="0" smtClean="0"/>
              <a:t> </a:t>
            </a:r>
            <a:r>
              <a:rPr lang="en-US" dirty="0" err="1" smtClean="0"/>
              <a:t>Srivastava</a:t>
            </a:r>
            <a:endParaRPr lang="en-US" dirty="0" smtClean="0"/>
          </a:p>
          <a:p>
            <a:r>
              <a:rPr lang="en-US" dirty="0" smtClean="0"/>
              <a:t>Kathryn McKinley</a:t>
            </a:r>
          </a:p>
          <a:p>
            <a:r>
              <a:rPr lang="en-US" dirty="0" err="1" smtClean="0"/>
              <a:t>Vitaly</a:t>
            </a:r>
            <a:r>
              <a:rPr lang="en-US" dirty="0" smtClean="0"/>
              <a:t> </a:t>
            </a:r>
            <a:r>
              <a:rPr lang="en-US" dirty="0" err="1" smtClean="0"/>
              <a:t>Shmatikov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University of Texas at Austin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2400" y="1295400"/>
            <a:ext cx="6934200" cy="1905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name.lastIndexOf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(‘.’) != -1)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super.loadClass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419600" y="2667000"/>
            <a:ext cx="46482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Curved Connector 55"/>
          <p:cNvCxnSpPr>
            <a:endCxn id="55" idx="0"/>
          </p:cNvCxnSpPr>
          <p:nvPr/>
        </p:nvCxnSpPr>
        <p:spPr>
          <a:xfrm>
            <a:off x="5867400" y="2286000"/>
            <a:ext cx="876300" cy="3810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55"/>
          <p:cNvCxnSpPr>
            <a:stCxn id="24" idx="2"/>
          </p:cNvCxnSpPr>
          <p:nvPr/>
        </p:nvCxnSpPr>
        <p:spPr>
          <a:xfrm rot="5400000">
            <a:off x="3371850" y="133350"/>
            <a:ext cx="457200" cy="23241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57200" y="609600"/>
            <a:ext cx="86106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38912" lvl="0" indent="-320040" algn="ctr">
              <a:buClr>
                <a:srgbClr val="F0AD00"/>
              </a:buClr>
              <a:buSzPct val="80000"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(“sun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applet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AppletClassLoader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pic>
        <p:nvPicPr>
          <p:cNvPr id="27" name="Picture 2" descr="C:\Documents and Settings\Mike\Local Settings\Temporary Internet Files\Content.IE5\6TCFAPSX\MCj042384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586" y="457200"/>
            <a:ext cx="471854" cy="518375"/>
          </a:xfrm>
          <a:prstGeom prst="rect">
            <a:avLst/>
          </a:prstGeom>
          <a:noFill/>
        </p:spPr>
      </p:pic>
      <p:sp>
        <p:nvSpPr>
          <p:cNvPr id="25" name="Multiply 24"/>
          <p:cNvSpPr/>
          <p:nvPr/>
        </p:nvSpPr>
        <p:spPr>
          <a:xfrm>
            <a:off x="5791200" y="1752600"/>
            <a:ext cx="1143000" cy="1371600"/>
          </a:xfrm>
          <a:prstGeom prst="mathMultiply">
            <a:avLst>
              <a:gd name="adj1" fmla="val 1277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1905000"/>
            <a:ext cx="4114800" cy="3048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2400" y="1295400"/>
            <a:ext cx="6934200" cy="1905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name.lastIndexOf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(‘.’) != -1)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super.loadClass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0600" y="3124200"/>
            <a:ext cx="3657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():341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3886200"/>
            <a:ext cx="5334000" cy="198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walkPathComponents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121: { ...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139: { ...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34000" y="5410200"/>
            <a:ext cx="35814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SecurityManager.checkRead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38800" y="4724400"/>
            <a:ext cx="29718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File.checkRead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():1485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67400" y="4038600"/>
            <a:ext cx="25146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():268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19200" y="3505200"/>
            <a:ext cx="4038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FileURLLoader.getResource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():73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Curved Connector 16"/>
          <p:cNvCxnSpPr/>
          <p:nvPr/>
        </p:nvCxnSpPr>
        <p:spPr>
          <a:xfrm>
            <a:off x="2819400" y="2819400"/>
            <a:ext cx="914400" cy="304800"/>
          </a:xfrm>
          <a:prstGeom prst="curvedConnector3">
            <a:avLst>
              <a:gd name="adj1" fmla="val 96269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3"/>
          </p:cNvCxnSpPr>
          <p:nvPr/>
        </p:nvCxnSpPr>
        <p:spPr>
          <a:xfrm>
            <a:off x="4648200" y="3276600"/>
            <a:ext cx="609600" cy="228600"/>
          </a:xfrm>
          <a:prstGeom prst="curvedConnector3">
            <a:avLst>
              <a:gd name="adj1" fmla="val 139552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12" idx="1"/>
          </p:cNvCxnSpPr>
          <p:nvPr/>
        </p:nvCxnSpPr>
        <p:spPr>
          <a:xfrm flipV="1">
            <a:off x="3886200" y="4229100"/>
            <a:ext cx="1981200" cy="419100"/>
          </a:xfrm>
          <a:prstGeom prst="curvedConnector3">
            <a:avLst>
              <a:gd name="adj1" fmla="val 50000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2" idx="2"/>
            <a:endCxn id="11" idx="0"/>
          </p:cNvCxnSpPr>
          <p:nvPr/>
        </p:nvCxnSpPr>
        <p:spPr>
          <a:xfrm rot="5400000">
            <a:off x="6972300" y="45720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Curved Connector 46"/>
          <p:cNvCxnSpPr>
            <a:stCxn id="11" idx="2"/>
            <a:endCxn id="10" idx="0"/>
          </p:cNvCxnSpPr>
          <p:nvPr/>
        </p:nvCxnSpPr>
        <p:spPr>
          <a:xfrm rot="5400000">
            <a:off x="6972300" y="52578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419600" y="2667000"/>
            <a:ext cx="46482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Curved Connector 55"/>
          <p:cNvCxnSpPr>
            <a:endCxn id="55" idx="0"/>
          </p:cNvCxnSpPr>
          <p:nvPr/>
        </p:nvCxnSpPr>
        <p:spPr>
          <a:xfrm>
            <a:off x="5867400" y="2286000"/>
            <a:ext cx="876300" cy="3810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</p:cNvCxnSpPr>
          <p:nvPr/>
        </p:nvCxnSpPr>
        <p:spPr>
          <a:xfrm flipH="1">
            <a:off x="3048000" y="3657600"/>
            <a:ext cx="2209800" cy="457200"/>
          </a:xfrm>
          <a:prstGeom prst="curvedConnector3">
            <a:avLst>
              <a:gd name="adj1" fmla="val -10345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55"/>
          <p:cNvCxnSpPr>
            <a:stCxn id="24" idx="2"/>
          </p:cNvCxnSpPr>
          <p:nvPr/>
        </p:nvCxnSpPr>
        <p:spPr>
          <a:xfrm rot="5400000">
            <a:off x="3371850" y="133350"/>
            <a:ext cx="457200" cy="23241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57200" y="609600"/>
            <a:ext cx="86106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38912" lvl="0" indent="-320040" algn="ctr">
              <a:buClr>
                <a:srgbClr val="F0AD00"/>
              </a:buClr>
              <a:buSzPct val="80000"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(“sun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applet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AppletClassLoader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pic>
        <p:nvPicPr>
          <p:cNvPr id="27" name="Picture 2" descr="C:\Documents and Settings\Mike\Local Settings\Temporary Internet Files\Content.IE5\6TCFAPSX\MCj042384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586" y="457200"/>
            <a:ext cx="471854" cy="518375"/>
          </a:xfrm>
          <a:prstGeom prst="rect">
            <a:avLst/>
          </a:prstGeom>
          <a:noFill/>
        </p:spPr>
      </p:pic>
      <p:sp>
        <p:nvSpPr>
          <p:cNvPr id="25" name="Multiply 24"/>
          <p:cNvSpPr/>
          <p:nvPr/>
        </p:nvSpPr>
        <p:spPr>
          <a:xfrm>
            <a:off x="5791200" y="1752600"/>
            <a:ext cx="1143000" cy="1371600"/>
          </a:xfrm>
          <a:prstGeom prst="mathMultiply">
            <a:avLst>
              <a:gd name="adj1" fmla="val 1277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2400" y="1295400"/>
            <a:ext cx="6934200" cy="1905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name.lastIndexOf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(‘.’) != -1)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super.loadClass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0600" y="3124200"/>
            <a:ext cx="3657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():341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3886200"/>
            <a:ext cx="5334000" cy="198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walkPathComponents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121: { ...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139: { ...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34000" y="5410200"/>
            <a:ext cx="35814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SecurityManager.checkRead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38800" y="4724400"/>
            <a:ext cx="29718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File.checkRead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():1485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67400" y="4038600"/>
            <a:ext cx="25146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():268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19200" y="3505200"/>
            <a:ext cx="4038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FileURLLoader.getResource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():73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Curved Connector 16"/>
          <p:cNvCxnSpPr/>
          <p:nvPr/>
        </p:nvCxnSpPr>
        <p:spPr>
          <a:xfrm>
            <a:off x="2819400" y="2819400"/>
            <a:ext cx="914400" cy="304800"/>
          </a:xfrm>
          <a:prstGeom prst="curvedConnector3">
            <a:avLst>
              <a:gd name="adj1" fmla="val 96269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3"/>
          </p:cNvCxnSpPr>
          <p:nvPr/>
        </p:nvCxnSpPr>
        <p:spPr>
          <a:xfrm>
            <a:off x="4648200" y="3276600"/>
            <a:ext cx="609600" cy="228600"/>
          </a:xfrm>
          <a:prstGeom prst="curvedConnector3">
            <a:avLst>
              <a:gd name="adj1" fmla="val 139552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12" idx="1"/>
          </p:cNvCxnSpPr>
          <p:nvPr/>
        </p:nvCxnSpPr>
        <p:spPr>
          <a:xfrm flipV="1">
            <a:off x="3886200" y="4229100"/>
            <a:ext cx="1981200" cy="419100"/>
          </a:xfrm>
          <a:prstGeom prst="curvedConnector3">
            <a:avLst>
              <a:gd name="adj1" fmla="val 50000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2" idx="2"/>
            <a:endCxn id="11" idx="0"/>
          </p:cNvCxnSpPr>
          <p:nvPr/>
        </p:nvCxnSpPr>
        <p:spPr>
          <a:xfrm rot="5400000">
            <a:off x="6972300" y="45720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Curved Connector 46"/>
          <p:cNvCxnSpPr>
            <a:stCxn id="11" idx="2"/>
            <a:endCxn id="10" idx="0"/>
          </p:cNvCxnSpPr>
          <p:nvPr/>
        </p:nvCxnSpPr>
        <p:spPr>
          <a:xfrm rot="5400000">
            <a:off x="6972300" y="52578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419600" y="2667000"/>
            <a:ext cx="46482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Curved Connector 55"/>
          <p:cNvCxnSpPr>
            <a:endCxn id="55" idx="0"/>
          </p:cNvCxnSpPr>
          <p:nvPr/>
        </p:nvCxnSpPr>
        <p:spPr>
          <a:xfrm>
            <a:off x="5867400" y="2286000"/>
            <a:ext cx="876300" cy="3810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</p:cNvCxnSpPr>
          <p:nvPr/>
        </p:nvCxnSpPr>
        <p:spPr>
          <a:xfrm flipH="1">
            <a:off x="3048000" y="3657600"/>
            <a:ext cx="2209800" cy="457200"/>
          </a:xfrm>
          <a:prstGeom prst="curvedConnector3">
            <a:avLst>
              <a:gd name="adj1" fmla="val -10345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55"/>
          <p:cNvCxnSpPr>
            <a:stCxn id="24" idx="2"/>
          </p:cNvCxnSpPr>
          <p:nvPr/>
        </p:nvCxnSpPr>
        <p:spPr>
          <a:xfrm rot="5400000">
            <a:off x="3371850" y="133350"/>
            <a:ext cx="457200" cy="23241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57200" y="609600"/>
            <a:ext cx="86106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38912" lvl="0" indent="-320040" algn="ctr">
              <a:buClr>
                <a:srgbClr val="F0AD00"/>
              </a:buClr>
              <a:buSzPct val="80000"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(“sun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applet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AppletClassLoader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pic>
        <p:nvPicPr>
          <p:cNvPr id="27" name="Picture 2" descr="C:\Documents and Settings\Mike\Local Settings\Temporary Internet Files\Content.IE5\6TCFAPSX\MCj042384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586" y="457200"/>
            <a:ext cx="471854" cy="518375"/>
          </a:xfrm>
          <a:prstGeom prst="rect">
            <a:avLst/>
          </a:prstGeom>
          <a:noFill/>
        </p:spPr>
      </p:pic>
      <p:sp>
        <p:nvSpPr>
          <p:cNvPr id="25" name="Multiply 24"/>
          <p:cNvSpPr/>
          <p:nvPr/>
        </p:nvSpPr>
        <p:spPr>
          <a:xfrm>
            <a:off x="5791200" y="1752600"/>
            <a:ext cx="1143000" cy="1371600"/>
          </a:xfrm>
          <a:prstGeom prst="mathMultiply">
            <a:avLst>
              <a:gd name="adj1" fmla="val 1277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85800" y="2895600"/>
            <a:ext cx="7848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Semantic exploit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pPr marL="463550" indent="-295275"/>
            <a:r>
              <a:rPr lang="en-US" sz="3200" dirty="0" smtClean="0">
                <a:solidFill>
                  <a:schemeClr val="bg1"/>
                </a:solidFill>
              </a:rPr>
              <a:t>Examples:</a:t>
            </a:r>
          </a:p>
          <a:p>
            <a:pPr marL="463550" indent="-295275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Omitted security check</a:t>
            </a:r>
          </a:p>
          <a:p>
            <a:pPr marL="463550" indent="-295275">
              <a:buFont typeface="Arial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Untrusted</a:t>
            </a:r>
            <a:r>
              <a:rPr lang="en-US" sz="3200" dirty="0" smtClean="0">
                <a:solidFill>
                  <a:schemeClr val="bg1"/>
                </a:solidFill>
              </a:rPr>
              <a:t> code executes in wrong context</a:t>
            </a:r>
          </a:p>
          <a:p>
            <a:pPr marL="463550" indent="-295275">
              <a:buFont typeface="Arial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Misconfigured</a:t>
            </a:r>
            <a:r>
              <a:rPr lang="en-US" sz="3200" dirty="0" smtClean="0">
                <a:solidFill>
                  <a:schemeClr val="bg1"/>
                </a:solidFill>
              </a:rPr>
              <a:t> security policy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2400" y="1295400"/>
            <a:ext cx="6934200" cy="1905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name.lastIndexOf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(‘.’) != -1)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super.loadClass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0600" y="3124200"/>
            <a:ext cx="3657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():341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3886200"/>
            <a:ext cx="5334000" cy="198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walkPathComponents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121: { ...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139: { ...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34000" y="5410200"/>
            <a:ext cx="35814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SecurityManager.checkRead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38800" y="4724400"/>
            <a:ext cx="29718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File.checkRead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():1485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67400" y="4038600"/>
            <a:ext cx="25146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():268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19200" y="3505200"/>
            <a:ext cx="4038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FileURLLoader.getResource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():73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Curved Connector 16"/>
          <p:cNvCxnSpPr/>
          <p:nvPr/>
        </p:nvCxnSpPr>
        <p:spPr>
          <a:xfrm>
            <a:off x="2819400" y="2819400"/>
            <a:ext cx="914400" cy="304800"/>
          </a:xfrm>
          <a:prstGeom prst="curvedConnector3">
            <a:avLst>
              <a:gd name="adj1" fmla="val 96269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3"/>
          </p:cNvCxnSpPr>
          <p:nvPr/>
        </p:nvCxnSpPr>
        <p:spPr>
          <a:xfrm>
            <a:off x="4648200" y="3276600"/>
            <a:ext cx="609600" cy="228600"/>
          </a:xfrm>
          <a:prstGeom prst="curvedConnector3">
            <a:avLst>
              <a:gd name="adj1" fmla="val 139552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12" idx="1"/>
          </p:cNvCxnSpPr>
          <p:nvPr/>
        </p:nvCxnSpPr>
        <p:spPr>
          <a:xfrm flipV="1">
            <a:off x="3886200" y="4229100"/>
            <a:ext cx="1981200" cy="419100"/>
          </a:xfrm>
          <a:prstGeom prst="curvedConnector3">
            <a:avLst>
              <a:gd name="adj1" fmla="val 50000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2" idx="2"/>
            <a:endCxn id="11" idx="0"/>
          </p:cNvCxnSpPr>
          <p:nvPr/>
        </p:nvCxnSpPr>
        <p:spPr>
          <a:xfrm rot="5400000">
            <a:off x="6972300" y="45720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Curved Connector 46"/>
          <p:cNvCxnSpPr>
            <a:stCxn id="11" idx="2"/>
            <a:endCxn id="10" idx="0"/>
          </p:cNvCxnSpPr>
          <p:nvPr/>
        </p:nvCxnSpPr>
        <p:spPr>
          <a:xfrm rot="5400000">
            <a:off x="6972300" y="52578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419600" y="2667000"/>
            <a:ext cx="46482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Curved Connector 55"/>
          <p:cNvCxnSpPr>
            <a:endCxn id="55" idx="0"/>
          </p:cNvCxnSpPr>
          <p:nvPr/>
        </p:nvCxnSpPr>
        <p:spPr>
          <a:xfrm>
            <a:off x="5867400" y="2286000"/>
            <a:ext cx="876300" cy="3810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</p:cNvCxnSpPr>
          <p:nvPr/>
        </p:nvCxnSpPr>
        <p:spPr>
          <a:xfrm flipH="1">
            <a:off x="3048000" y="3657600"/>
            <a:ext cx="2209800" cy="457200"/>
          </a:xfrm>
          <a:prstGeom prst="curvedConnector3">
            <a:avLst>
              <a:gd name="adj1" fmla="val -10345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55"/>
          <p:cNvCxnSpPr>
            <a:stCxn id="24" idx="2"/>
          </p:cNvCxnSpPr>
          <p:nvPr/>
        </p:nvCxnSpPr>
        <p:spPr>
          <a:xfrm rot="5400000">
            <a:off x="3371850" y="133350"/>
            <a:ext cx="457200" cy="23241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57200" y="609600"/>
            <a:ext cx="86106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38912" lvl="0" indent="-320040" algn="ctr">
              <a:buClr>
                <a:srgbClr val="F0AD00"/>
              </a:buClr>
              <a:buSzPct val="80000"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(“sun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applet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AppletClassLoader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pic>
        <p:nvPicPr>
          <p:cNvPr id="27" name="Picture 2" descr="C:\Documents and Settings\Mike\Local Settings\Temporary Internet Files\Content.IE5\6TCFAPSX\MCj042384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586" y="457200"/>
            <a:ext cx="471854" cy="518375"/>
          </a:xfrm>
          <a:prstGeom prst="rect">
            <a:avLst/>
          </a:prstGeom>
          <a:noFill/>
        </p:spPr>
      </p:pic>
      <p:sp>
        <p:nvSpPr>
          <p:cNvPr id="25" name="Multiply 24"/>
          <p:cNvSpPr/>
          <p:nvPr/>
        </p:nvSpPr>
        <p:spPr>
          <a:xfrm>
            <a:off x="5791200" y="1752600"/>
            <a:ext cx="1143000" cy="1371600"/>
          </a:xfrm>
          <a:prstGeom prst="mathMultiply">
            <a:avLst>
              <a:gd name="adj1" fmla="val 1277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81200" y="2895600"/>
            <a:ext cx="5181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How to detect this exploit?</a:t>
            </a:r>
          </a:p>
          <a:p>
            <a:pPr algn="ctr"/>
            <a:endParaRPr lang="en-US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Infeasible path detection?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Does not violate semantics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(e.g., type &amp; memory safety,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control-flow integrity)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2400" y="1295400"/>
            <a:ext cx="6934200" cy="1905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name.lastIndexOf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(‘.’) != -1)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super.loadClass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0600" y="3124200"/>
            <a:ext cx="3657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():341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3886200"/>
            <a:ext cx="5334000" cy="198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walkPathComponents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121: { ...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139: { ...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34000" y="5410200"/>
            <a:ext cx="35814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SecurityManager.checkRead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38800" y="4724400"/>
            <a:ext cx="29718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File.checkRead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():1485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67400" y="4038600"/>
            <a:ext cx="25146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():268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19200" y="3505200"/>
            <a:ext cx="4038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FileURLLoader.getResource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():73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Curved Connector 16"/>
          <p:cNvCxnSpPr/>
          <p:nvPr/>
        </p:nvCxnSpPr>
        <p:spPr>
          <a:xfrm>
            <a:off x="2819400" y="2819400"/>
            <a:ext cx="914400" cy="304800"/>
          </a:xfrm>
          <a:prstGeom prst="curvedConnector3">
            <a:avLst>
              <a:gd name="adj1" fmla="val 96269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3"/>
          </p:cNvCxnSpPr>
          <p:nvPr/>
        </p:nvCxnSpPr>
        <p:spPr>
          <a:xfrm>
            <a:off x="4648200" y="3276600"/>
            <a:ext cx="609600" cy="228600"/>
          </a:xfrm>
          <a:prstGeom prst="curvedConnector3">
            <a:avLst>
              <a:gd name="adj1" fmla="val 139552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12" idx="1"/>
          </p:cNvCxnSpPr>
          <p:nvPr/>
        </p:nvCxnSpPr>
        <p:spPr>
          <a:xfrm flipV="1">
            <a:off x="3886200" y="4229100"/>
            <a:ext cx="1981200" cy="419100"/>
          </a:xfrm>
          <a:prstGeom prst="curvedConnector3">
            <a:avLst>
              <a:gd name="adj1" fmla="val 50000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2" idx="2"/>
            <a:endCxn id="11" idx="0"/>
          </p:cNvCxnSpPr>
          <p:nvPr/>
        </p:nvCxnSpPr>
        <p:spPr>
          <a:xfrm rot="5400000">
            <a:off x="6972300" y="45720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Curved Connector 46"/>
          <p:cNvCxnSpPr>
            <a:stCxn id="11" idx="2"/>
            <a:endCxn id="10" idx="0"/>
          </p:cNvCxnSpPr>
          <p:nvPr/>
        </p:nvCxnSpPr>
        <p:spPr>
          <a:xfrm rot="5400000">
            <a:off x="6972300" y="52578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419600" y="2667000"/>
            <a:ext cx="46482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Curved Connector 55"/>
          <p:cNvCxnSpPr>
            <a:endCxn id="55" idx="0"/>
          </p:cNvCxnSpPr>
          <p:nvPr/>
        </p:nvCxnSpPr>
        <p:spPr>
          <a:xfrm>
            <a:off x="5867400" y="2286000"/>
            <a:ext cx="876300" cy="3810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</p:cNvCxnSpPr>
          <p:nvPr/>
        </p:nvCxnSpPr>
        <p:spPr>
          <a:xfrm flipH="1">
            <a:off x="3048000" y="3657600"/>
            <a:ext cx="2209800" cy="457200"/>
          </a:xfrm>
          <a:prstGeom prst="curvedConnector3">
            <a:avLst>
              <a:gd name="adj1" fmla="val -10345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55"/>
          <p:cNvCxnSpPr>
            <a:stCxn id="24" idx="2"/>
          </p:cNvCxnSpPr>
          <p:nvPr/>
        </p:nvCxnSpPr>
        <p:spPr>
          <a:xfrm rot="5400000">
            <a:off x="3371850" y="133350"/>
            <a:ext cx="457200" cy="23241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57200" y="609600"/>
            <a:ext cx="86106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38912" lvl="0" indent="-320040" algn="ctr">
              <a:buClr>
                <a:srgbClr val="F0AD00"/>
              </a:buClr>
              <a:buSzPct val="80000"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(“sun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applet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AppletClassLoader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pic>
        <p:nvPicPr>
          <p:cNvPr id="27" name="Picture 2" descr="C:\Documents and Settings\Mike\Local Settings\Temporary Internet Files\Content.IE5\6TCFAPSX\MCj042384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586" y="457200"/>
            <a:ext cx="471854" cy="518375"/>
          </a:xfrm>
          <a:prstGeom prst="rect">
            <a:avLst/>
          </a:prstGeom>
          <a:noFill/>
        </p:spPr>
      </p:pic>
      <p:sp>
        <p:nvSpPr>
          <p:cNvPr id="25" name="Multiply 24"/>
          <p:cNvSpPr/>
          <p:nvPr/>
        </p:nvSpPr>
        <p:spPr>
          <a:xfrm>
            <a:off x="5791200" y="1752600"/>
            <a:ext cx="1143000" cy="1371600"/>
          </a:xfrm>
          <a:prstGeom prst="mathMultiply">
            <a:avLst>
              <a:gd name="adj1" fmla="val 1277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81200" y="2895600"/>
            <a:ext cx="5181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How to detect this exploit?</a:t>
            </a:r>
          </a:p>
          <a:p>
            <a:pPr algn="ctr"/>
            <a:endParaRPr lang="en-US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Check against specification?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No specification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2400" y="1295400"/>
            <a:ext cx="6934200" cy="1905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name.lastIndexOf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(‘.’) != -1)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super.loadClass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0600" y="3124200"/>
            <a:ext cx="3657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():341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3886200"/>
            <a:ext cx="5334000" cy="198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walkPathComponents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121: { ...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139: { ...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34000" y="5410200"/>
            <a:ext cx="35814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SecurityManager.checkRead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38800" y="4724400"/>
            <a:ext cx="29718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File.checkRead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():1485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67400" y="4038600"/>
            <a:ext cx="25146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():268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19200" y="3505200"/>
            <a:ext cx="4038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FileURLLoader.getResource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():73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Curved Connector 16"/>
          <p:cNvCxnSpPr/>
          <p:nvPr/>
        </p:nvCxnSpPr>
        <p:spPr>
          <a:xfrm>
            <a:off x="2819400" y="2819400"/>
            <a:ext cx="914400" cy="304800"/>
          </a:xfrm>
          <a:prstGeom prst="curvedConnector3">
            <a:avLst>
              <a:gd name="adj1" fmla="val 96269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3"/>
          </p:cNvCxnSpPr>
          <p:nvPr/>
        </p:nvCxnSpPr>
        <p:spPr>
          <a:xfrm>
            <a:off x="4648200" y="3276600"/>
            <a:ext cx="609600" cy="228600"/>
          </a:xfrm>
          <a:prstGeom prst="curvedConnector3">
            <a:avLst>
              <a:gd name="adj1" fmla="val 139552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12" idx="1"/>
          </p:cNvCxnSpPr>
          <p:nvPr/>
        </p:nvCxnSpPr>
        <p:spPr>
          <a:xfrm flipV="1">
            <a:off x="3886200" y="4229100"/>
            <a:ext cx="1981200" cy="419100"/>
          </a:xfrm>
          <a:prstGeom prst="curvedConnector3">
            <a:avLst>
              <a:gd name="adj1" fmla="val 50000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2" idx="2"/>
            <a:endCxn id="11" idx="0"/>
          </p:cNvCxnSpPr>
          <p:nvPr/>
        </p:nvCxnSpPr>
        <p:spPr>
          <a:xfrm rot="5400000">
            <a:off x="6972300" y="45720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Curved Connector 46"/>
          <p:cNvCxnSpPr>
            <a:stCxn id="11" idx="2"/>
            <a:endCxn id="10" idx="0"/>
          </p:cNvCxnSpPr>
          <p:nvPr/>
        </p:nvCxnSpPr>
        <p:spPr>
          <a:xfrm rot="5400000">
            <a:off x="6972300" y="52578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419600" y="2667000"/>
            <a:ext cx="46482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Curved Connector 55"/>
          <p:cNvCxnSpPr>
            <a:endCxn id="55" idx="0"/>
          </p:cNvCxnSpPr>
          <p:nvPr/>
        </p:nvCxnSpPr>
        <p:spPr>
          <a:xfrm>
            <a:off x="5867400" y="2286000"/>
            <a:ext cx="876300" cy="3810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</p:cNvCxnSpPr>
          <p:nvPr/>
        </p:nvCxnSpPr>
        <p:spPr>
          <a:xfrm flipH="1">
            <a:off x="3048000" y="3657600"/>
            <a:ext cx="2209800" cy="457200"/>
          </a:xfrm>
          <a:prstGeom prst="curvedConnector3">
            <a:avLst>
              <a:gd name="adj1" fmla="val -10345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55"/>
          <p:cNvCxnSpPr>
            <a:stCxn id="24" idx="2"/>
          </p:cNvCxnSpPr>
          <p:nvPr/>
        </p:nvCxnSpPr>
        <p:spPr>
          <a:xfrm rot="5400000">
            <a:off x="3371850" y="133350"/>
            <a:ext cx="457200" cy="23241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57200" y="609600"/>
            <a:ext cx="86106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38912" lvl="0" indent="-320040" algn="ctr">
              <a:buClr>
                <a:srgbClr val="F0AD00"/>
              </a:buClr>
              <a:buSzPct val="80000"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(“sun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applet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AppletClassLoader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pic>
        <p:nvPicPr>
          <p:cNvPr id="27" name="Picture 2" descr="C:\Documents and Settings\Mike\Local Settings\Temporary Internet Files\Content.IE5\6TCFAPSX\MCj042384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586" y="457200"/>
            <a:ext cx="471854" cy="518375"/>
          </a:xfrm>
          <a:prstGeom prst="rect">
            <a:avLst/>
          </a:prstGeom>
          <a:noFill/>
        </p:spPr>
      </p:pic>
      <p:sp>
        <p:nvSpPr>
          <p:cNvPr id="25" name="Multiply 24"/>
          <p:cNvSpPr/>
          <p:nvPr/>
        </p:nvSpPr>
        <p:spPr>
          <a:xfrm>
            <a:off x="5791200" y="1752600"/>
            <a:ext cx="1143000" cy="1371600"/>
          </a:xfrm>
          <a:prstGeom prst="mathMultiply">
            <a:avLst>
              <a:gd name="adj1" fmla="val 1277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81200" y="2895600"/>
            <a:ext cx="5181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How to detect this exploit?</a:t>
            </a:r>
          </a:p>
          <a:p>
            <a:pPr algn="ctr"/>
            <a:endParaRPr lang="en-US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Infer specification </a:t>
            </a:r>
            <a:r>
              <a:rPr lang="en-US" sz="3200" dirty="0" smtClean="0">
                <a:solidFill>
                  <a:schemeClr val="bg1"/>
                </a:solidFill>
              </a:rPr>
              <a:t>from dynamic behavior?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2400" y="1295400"/>
            <a:ext cx="6934200" cy="1905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name.lastIndexOf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(‘.’) != -1)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super.loadClass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0600" y="3124200"/>
            <a:ext cx="3657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():341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3886200"/>
            <a:ext cx="5334000" cy="198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walkPathComponents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121: { ...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139: { ...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67400" y="4038600"/>
            <a:ext cx="25146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():268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19200" y="3505200"/>
            <a:ext cx="4038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FileURLLoader.getResource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():73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Curved Connector 16"/>
          <p:cNvCxnSpPr/>
          <p:nvPr/>
        </p:nvCxnSpPr>
        <p:spPr>
          <a:xfrm>
            <a:off x="2819400" y="2819400"/>
            <a:ext cx="914400" cy="304800"/>
          </a:xfrm>
          <a:prstGeom prst="curvedConnector3">
            <a:avLst>
              <a:gd name="adj1" fmla="val 96269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3"/>
          </p:cNvCxnSpPr>
          <p:nvPr/>
        </p:nvCxnSpPr>
        <p:spPr>
          <a:xfrm>
            <a:off x="4648200" y="3276600"/>
            <a:ext cx="609600" cy="228600"/>
          </a:xfrm>
          <a:prstGeom prst="curvedConnector3">
            <a:avLst>
              <a:gd name="adj1" fmla="val 139552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12" idx="1"/>
          </p:cNvCxnSpPr>
          <p:nvPr/>
        </p:nvCxnSpPr>
        <p:spPr>
          <a:xfrm flipV="1">
            <a:off x="3886200" y="4229100"/>
            <a:ext cx="1981200" cy="419100"/>
          </a:xfrm>
          <a:prstGeom prst="curvedConnector3">
            <a:avLst>
              <a:gd name="adj1" fmla="val 50000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2" idx="2"/>
            <a:endCxn id="11" idx="0"/>
          </p:cNvCxnSpPr>
          <p:nvPr/>
        </p:nvCxnSpPr>
        <p:spPr>
          <a:xfrm rot="5400000">
            <a:off x="6972300" y="45720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</p:cNvCxnSpPr>
          <p:nvPr/>
        </p:nvCxnSpPr>
        <p:spPr>
          <a:xfrm flipH="1">
            <a:off x="3048000" y="3657600"/>
            <a:ext cx="2209800" cy="457200"/>
          </a:xfrm>
          <a:prstGeom prst="curvedConnector3">
            <a:avLst>
              <a:gd name="adj1" fmla="val -10345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55"/>
          <p:cNvCxnSpPr>
            <a:stCxn id="24" idx="2"/>
          </p:cNvCxnSpPr>
          <p:nvPr/>
        </p:nvCxnSpPr>
        <p:spPr>
          <a:xfrm rot="5400000">
            <a:off x="3371850" y="133350"/>
            <a:ext cx="457200" cy="23241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57200" y="609600"/>
            <a:ext cx="86106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38912" lvl="0" indent="-320040" algn="ctr">
              <a:buClr>
                <a:srgbClr val="F0AD00"/>
              </a:buClr>
              <a:buSzPct val="80000"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(“sun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applet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AppletClassLoader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pic>
        <p:nvPicPr>
          <p:cNvPr id="27" name="Picture 2" descr="C:\Documents and Settings\Mike\Local Settings\Temporary Internet Files\Content.IE5\6TCFAPSX\MCj042384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586" y="457200"/>
            <a:ext cx="471854" cy="518375"/>
          </a:xfrm>
          <a:prstGeom prst="rect">
            <a:avLst/>
          </a:prstGeom>
          <a:noFill/>
        </p:spPr>
      </p:pic>
      <p:sp>
        <p:nvSpPr>
          <p:cNvPr id="28" name="Rectangle 27"/>
          <p:cNvSpPr/>
          <p:nvPr/>
        </p:nvSpPr>
        <p:spPr>
          <a:xfrm>
            <a:off x="0" y="2438400"/>
            <a:ext cx="9144000" cy="44196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9144000" cy="22098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981200" y="3301425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Which dynamic behavior?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67400" y="2209800"/>
            <a:ext cx="3276600" cy="2286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2209800"/>
            <a:ext cx="762000" cy="2286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4419600" y="2667000"/>
            <a:ext cx="46482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Curved Connector 55"/>
          <p:cNvCxnSpPr>
            <a:endCxn id="55" idx="0"/>
          </p:cNvCxnSpPr>
          <p:nvPr/>
        </p:nvCxnSpPr>
        <p:spPr>
          <a:xfrm>
            <a:off x="5867400" y="2286000"/>
            <a:ext cx="876300" cy="3810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334000" y="5410200"/>
            <a:ext cx="35814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SecurityManager.checkRead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1" name="Curved Connector 46"/>
          <p:cNvCxnSpPr>
            <a:stCxn id="11" idx="2"/>
            <a:endCxn id="10" idx="0"/>
          </p:cNvCxnSpPr>
          <p:nvPr/>
        </p:nvCxnSpPr>
        <p:spPr>
          <a:xfrm rot="5400000">
            <a:off x="6972300" y="52578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638800" y="4724400"/>
            <a:ext cx="29718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File.checkRead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():1485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839200" cy="5943600"/>
          </a:xfrm>
        </p:spPr>
        <p:txBody>
          <a:bodyPr>
            <a:normAutofit/>
          </a:bodyPr>
          <a:lstStyle/>
          <a:p>
            <a:pPr marL="730250" indent="-612775" algn="l">
              <a:buNone/>
            </a:pPr>
            <a:r>
              <a:rPr lang="en-US" dirty="0" err="1" smtClean="0">
                <a:solidFill>
                  <a:schemeClr val="accent4"/>
                </a:solidFill>
              </a:rPr>
              <a:t>loadClass</a:t>
            </a:r>
            <a:r>
              <a:rPr lang="en-US" dirty="0" smtClean="0">
                <a:solidFill>
                  <a:schemeClr val="accent4"/>
                </a:solidFill>
              </a:rPr>
              <a:t>(“</a:t>
            </a:r>
            <a:r>
              <a:rPr lang="en-US" dirty="0" err="1" smtClean="0">
                <a:solidFill>
                  <a:schemeClr val="accent4"/>
                </a:solidFill>
              </a:rPr>
              <a:t>java.util.HashMap</a:t>
            </a:r>
            <a:r>
              <a:rPr lang="en-US" dirty="0" smtClean="0">
                <a:solidFill>
                  <a:schemeClr val="accent4"/>
                </a:solidFill>
              </a:rPr>
              <a:t>”);</a:t>
            </a:r>
          </a:p>
          <a:p>
            <a:pPr marL="730250" lvl="1" indent="-612775">
              <a:buNone/>
            </a:pPr>
            <a:r>
              <a:rPr lang="en-US" sz="1900" dirty="0" smtClean="0"/>
              <a:t>…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/>
              <a:t>SecurityManager.checkPackageAccess</a:t>
            </a:r>
            <a:r>
              <a:rPr lang="en-US" sz="1900" dirty="0" smtClean="0"/>
              <a:t>()</a:t>
            </a:r>
          </a:p>
          <a:p>
            <a:pPr marL="730250" lvl="1" indent="-612775">
              <a:buNone/>
            </a:pPr>
            <a:r>
              <a:rPr lang="en-US" sz="1900" dirty="0" smtClean="0"/>
              <a:t>…</a:t>
            </a:r>
          </a:p>
          <a:p>
            <a:pPr marL="730250" lvl="1" indent="-612775">
              <a:buNone/>
            </a:pPr>
            <a:r>
              <a:rPr lang="en-US" sz="1900" dirty="0" smtClean="0"/>
              <a:t>…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/>
              <a:t>FileURLLoader.getResource</a:t>
            </a:r>
            <a:r>
              <a:rPr lang="en-US" sz="1900" dirty="0" smtClean="0"/>
              <a:t>():73 </a:t>
            </a:r>
            <a:r>
              <a:rPr lang="en-US" sz="1900" dirty="0" smtClean="0">
                <a:sym typeface="Wingdings" pitchFamily="2" charset="2"/>
              </a:rPr>
              <a:t></a:t>
            </a:r>
            <a:r>
              <a:rPr lang="en-US" sz="1900" dirty="0" smtClean="0"/>
              <a:t> </a:t>
            </a:r>
            <a:r>
              <a:rPr lang="en-US" sz="1900" dirty="0" err="1" smtClean="0"/>
              <a:t>walkPathComponents</a:t>
            </a:r>
            <a:r>
              <a:rPr lang="en-US" sz="1900" dirty="0" smtClean="0"/>
              <a:t>() :121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>
                <a:sym typeface="Wingdings" pitchFamily="2" charset="2"/>
              </a:rPr>
              <a:t>File.exists</a:t>
            </a:r>
            <a:r>
              <a:rPr lang="en-US" sz="1900" dirty="0" smtClean="0">
                <a:sym typeface="Wingdings" pitchFamily="2" charset="2"/>
              </a:rPr>
              <a:t>()</a:t>
            </a:r>
            <a:endParaRPr lang="en-US" sz="1900" dirty="0" smtClean="0"/>
          </a:p>
          <a:p>
            <a:pPr marL="730250" indent="-612775">
              <a:buNone/>
            </a:pPr>
            <a:endParaRPr lang="en-US" dirty="0" smtClean="0">
              <a:solidFill>
                <a:schemeClr val="accent4"/>
              </a:solidFill>
            </a:endParaRPr>
          </a:p>
          <a:p>
            <a:pPr marL="730250" indent="-612775" algn="l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loadClass</a:t>
            </a:r>
            <a:r>
              <a:rPr lang="en-US" dirty="0" smtClean="0">
                <a:solidFill>
                  <a:srgbClr val="FF0000"/>
                </a:solidFill>
              </a:rPr>
              <a:t>(“sun/applet/</a:t>
            </a:r>
            <a:r>
              <a:rPr lang="en-US" dirty="0" err="1" smtClean="0">
                <a:solidFill>
                  <a:srgbClr val="FF0000"/>
                </a:solidFill>
              </a:rPr>
              <a:t>AppletClassLoader</a:t>
            </a:r>
            <a:r>
              <a:rPr lang="en-US" dirty="0" smtClean="0">
                <a:solidFill>
                  <a:srgbClr val="FF0000"/>
                </a:solidFill>
              </a:rPr>
              <a:t>”);</a:t>
            </a:r>
          </a:p>
          <a:p>
            <a:pPr marL="730250" lvl="1" indent="-612775">
              <a:buNone/>
            </a:pPr>
            <a:r>
              <a:rPr lang="en-US" sz="1900" dirty="0" smtClean="0"/>
              <a:t>…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/>
              <a:t>SecurityManager.checkPackageAccess</a:t>
            </a:r>
            <a:r>
              <a:rPr lang="en-US" sz="1900" dirty="0" smtClean="0"/>
              <a:t>()</a:t>
            </a:r>
          </a:p>
          <a:p>
            <a:pPr marL="730250" lvl="1" indent="-612775">
              <a:buNone/>
            </a:pPr>
            <a:r>
              <a:rPr lang="en-US" sz="1900" dirty="0" smtClean="0"/>
              <a:t>…</a:t>
            </a:r>
          </a:p>
          <a:p>
            <a:pPr marL="730250" lvl="1" indent="-612775">
              <a:buNone/>
            </a:pPr>
            <a:r>
              <a:rPr lang="en-US" sz="1900" dirty="0" smtClean="0"/>
              <a:t>…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/>
              <a:t>FileURLLoader.getResource</a:t>
            </a:r>
            <a:r>
              <a:rPr lang="en-US" sz="1900" dirty="0" smtClean="0"/>
              <a:t>():73 </a:t>
            </a:r>
            <a:r>
              <a:rPr lang="en-US" sz="1900" dirty="0" smtClean="0">
                <a:sym typeface="Wingdings" pitchFamily="2" charset="2"/>
              </a:rPr>
              <a:t></a:t>
            </a:r>
            <a:r>
              <a:rPr lang="en-US" sz="1900" dirty="0" smtClean="0"/>
              <a:t> </a:t>
            </a:r>
            <a:r>
              <a:rPr lang="en-US" sz="1900" dirty="0" err="1" smtClean="0"/>
              <a:t>walkPathComponents</a:t>
            </a:r>
            <a:r>
              <a:rPr lang="en-US" sz="1900" dirty="0" smtClean="0"/>
              <a:t>() :121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>
                <a:sym typeface="Wingdings" pitchFamily="2" charset="2"/>
              </a:rPr>
              <a:t>File.exists</a:t>
            </a:r>
            <a:r>
              <a:rPr lang="en-US" sz="1900" dirty="0" smtClean="0">
                <a:sym typeface="Wingdings" pitchFamily="2" charset="2"/>
              </a:rPr>
              <a:t>()</a:t>
            </a:r>
            <a:endParaRPr lang="en-US" sz="1900" dirty="0" smtClean="0"/>
          </a:p>
          <a:p>
            <a:pPr marL="730250" lvl="1" indent="-612775">
              <a:buNone/>
            </a:pPr>
            <a:endParaRPr lang="en-US" sz="2400" dirty="0" smtClean="0"/>
          </a:p>
          <a:p>
            <a:pPr marL="730250" indent="-612775" algn="l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loadClass</a:t>
            </a:r>
            <a:r>
              <a:rPr lang="en-US" dirty="0" smtClean="0">
                <a:solidFill>
                  <a:schemeClr val="bg1"/>
                </a:solidFill>
              </a:rPr>
              <a:t>(“</a:t>
            </a:r>
            <a:r>
              <a:rPr lang="en-US" dirty="0" err="1" smtClean="0">
                <a:solidFill>
                  <a:schemeClr val="bg1"/>
                </a:solidFill>
              </a:rPr>
              <a:t>MyClass</a:t>
            </a:r>
            <a:r>
              <a:rPr lang="en-US" dirty="0" smtClean="0">
                <a:solidFill>
                  <a:schemeClr val="bg1"/>
                </a:solidFill>
              </a:rPr>
              <a:t>”);</a:t>
            </a:r>
          </a:p>
          <a:p>
            <a:pPr marL="730250" lvl="1" indent="-612775">
              <a:buNone/>
            </a:pPr>
            <a:r>
              <a:rPr lang="en-US" sz="1900" dirty="0" smtClean="0">
                <a:solidFill>
                  <a:schemeClr val="bg1"/>
                </a:solidFill>
              </a:rPr>
              <a:t>… </a:t>
            </a:r>
            <a:r>
              <a:rPr lang="en-US" sz="19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1900" dirty="0" err="1" smtClean="0">
                <a:solidFill>
                  <a:schemeClr val="bg1"/>
                </a:solidFill>
              </a:rPr>
              <a:t>SecurityManager.checkPackageAccess</a:t>
            </a:r>
            <a:r>
              <a:rPr lang="en-US" sz="1900" dirty="0" smtClean="0">
                <a:solidFill>
                  <a:schemeClr val="bg1"/>
                </a:solidFill>
              </a:rPr>
              <a:t>()</a:t>
            </a:r>
          </a:p>
          <a:p>
            <a:pPr marL="730250" lvl="1" indent="-612775">
              <a:buNone/>
            </a:pPr>
            <a:r>
              <a:rPr lang="en-US" sz="1900" dirty="0" smtClean="0">
                <a:solidFill>
                  <a:schemeClr val="bg1"/>
                </a:solidFill>
              </a:rPr>
              <a:t>…</a:t>
            </a:r>
          </a:p>
          <a:p>
            <a:pPr marL="730250" lvl="1" indent="-612775">
              <a:buNone/>
            </a:pPr>
            <a:r>
              <a:rPr lang="en-US" sz="1900" dirty="0" smtClean="0">
                <a:solidFill>
                  <a:schemeClr val="bg1"/>
                </a:solidFill>
              </a:rPr>
              <a:t>… </a:t>
            </a:r>
            <a:r>
              <a:rPr lang="en-US" sz="19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1900" dirty="0" err="1" smtClean="0">
                <a:solidFill>
                  <a:schemeClr val="bg1"/>
                </a:solidFill>
              </a:rPr>
              <a:t>FileURLLoader.getResource</a:t>
            </a:r>
            <a:r>
              <a:rPr lang="en-US" sz="1900" dirty="0" smtClean="0">
                <a:solidFill>
                  <a:schemeClr val="bg1"/>
                </a:solidFill>
              </a:rPr>
              <a:t>():73 </a:t>
            </a:r>
            <a:r>
              <a:rPr lang="en-US" sz="19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walkPathComponents</a:t>
            </a:r>
            <a:r>
              <a:rPr lang="en-US" sz="1900" dirty="0" smtClean="0">
                <a:solidFill>
                  <a:schemeClr val="bg1"/>
                </a:solidFill>
              </a:rPr>
              <a:t>() :</a:t>
            </a:r>
            <a:r>
              <a:rPr lang="en-US" sz="1900" b="1" dirty="0" smtClean="0">
                <a:solidFill>
                  <a:schemeClr val="bg1"/>
                </a:solidFill>
              </a:rPr>
              <a:t>139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1900" dirty="0" err="1" smtClean="0">
                <a:solidFill>
                  <a:schemeClr val="bg1"/>
                </a:solidFill>
                <a:sym typeface="Wingdings" pitchFamily="2" charset="2"/>
              </a:rPr>
              <a:t>File.exists</a:t>
            </a:r>
            <a:r>
              <a:rPr lang="en-US" sz="1900" dirty="0" smtClean="0">
                <a:solidFill>
                  <a:schemeClr val="bg1"/>
                </a:solidFill>
                <a:sym typeface="Wingdings" pitchFamily="2" charset="2"/>
              </a:rPr>
              <a:t>()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90600" y="3429000"/>
            <a:ext cx="3962400" cy="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Picture 2" descr="C:\Documents and Settings\Mike\Local Settings\Temporary Internet Files\Content.IE5\6TCFAPSX\MCj042384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85" y="2286000"/>
            <a:ext cx="541215" cy="594575"/>
          </a:xfrm>
          <a:prstGeom prst="rect">
            <a:avLst/>
          </a:prstGeom>
          <a:noFill/>
        </p:spPr>
      </p:pic>
      <p:pic>
        <p:nvPicPr>
          <p:cNvPr id="10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6200" y="314326"/>
            <a:ext cx="870351" cy="5238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839200" cy="5943600"/>
          </a:xfrm>
        </p:spPr>
        <p:txBody>
          <a:bodyPr>
            <a:normAutofit/>
          </a:bodyPr>
          <a:lstStyle/>
          <a:p>
            <a:pPr marL="730250" indent="-612775" algn="l"/>
            <a:r>
              <a:rPr lang="en-US" dirty="0" err="1" smtClean="0">
                <a:solidFill>
                  <a:schemeClr val="accent4"/>
                </a:solidFill>
              </a:rPr>
              <a:t>loadClass</a:t>
            </a:r>
            <a:r>
              <a:rPr lang="en-US" dirty="0" smtClean="0">
                <a:solidFill>
                  <a:schemeClr val="accent4"/>
                </a:solidFill>
              </a:rPr>
              <a:t>(“</a:t>
            </a:r>
            <a:r>
              <a:rPr lang="en-US" dirty="0" err="1" smtClean="0">
                <a:solidFill>
                  <a:schemeClr val="accent4"/>
                </a:solidFill>
              </a:rPr>
              <a:t>java.util.HashMap</a:t>
            </a:r>
            <a:r>
              <a:rPr lang="en-US" dirty="0" smtClean="0">
                <a:solidFill>
                  <a:schemeClr val="accent4"/>
                </a:solidFill>
              </a:rPr>
              <a:t>”);</a:t>
            </a:r>
          </a:p>
          <a:p>
            <a:pPr marL="730250" lvl="1" indent="-612775">
              <a:buNone/>
            </a:pPr>
            <a:r>
              <a:rPr lang="en-US" sz="1900" dirty="0" smtClean="0"/>
              <a:t>…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/>
              <a:t>SecurityManager.checkPackageAccess</a:t>
            </a:r>
            <a:r>
              <a:rPr lang="en-US" sz="1900" dirty="0" smtClean="0"/>
              <a:t>()</a:t>
            </a:r>
          </a:p>
          <a:p>
            <a:pPr marL="730250" lvl="1" indent="-612775">
              <a:buNone/>
            </a:pPr>
            <a:r>
              <a:rPr lang="en-US" sz="1900" dirty="0" smtClean="0"/>
              <a:t>…</a:t>
            </a:r>
          </a:p>
          <a:p>
            <a:pPr marL="730250" lvl="1" indent="-612775">
              <a:buNone/>
            </a:pPr>
            <a:r>
              <a:rPr lang="en-US" sz="1900" dirty="0" smtClean="0"/>
              <a:t>…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/>
              <a:t>FileURLLoader.getResource</a:t>
            </a:r>
            <a:r>
              <a:rPr lang="en-US" sz="1900" dirty="0" smtClean="0"/>
              <a:t>():73 </a:t>
            </a:r>
            <a:r>
              <a:rPr lang="en-US" sz="1900" dirty="0" smtClean="0">
                <a:sym typeface="Wingdings" pitchFamily="2" charset="2"/>
              </a:rPr>
              <a:t></a:t>
            </a:r>
            <a:r>
              <a:rPr lang="en-US" sz="1900" dirty="0" smtClean="0"/>
              <a:t> </a:t>
            </a:r>
            <a:r>
              <a:rPr lang="en-US" sz="1900" dirty="0" err="1" smtClean="0"/>
              <a:t>walkPathComponents</a:t>
            </a:r>
            <a:r>
              <a:rPr lang="en-US" sz="1900" dirty="0" smtClean="0"/>
              <a:t>() :121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>
                <a:sym typeface="Wingdings" pitchFamily="2" charset="2"/>
              </a:rPr>
              <a:t>File.exists</a:t>
            </a:r>
            <a:r>
              <a:rPr lang="en-US" sz="1900" dirty="0" smtClean="0">
                <a:sym typeface="Wingdings" pitchFamily="2" charset="2"/>
              </a:rPr>
              <a:t>()</a:t>
            </a:r>
            <a:endParaRPr lang="en-US" sz="1900" dirty="0" smtClean="0"/>
          </a:p>
          <a:p>
            <a:pPr marL="730250" indent="-612775">
              <a:buNone/>
            </a:pPr>
            <a:endParaRPr lang="en-US" dirty="0" smtClean="0">
              <a:solidFill>
                <a:schemeClr val="accent4"/>
              </a:solidFill>
            </a:endParaRPr>
          </a:p>
          <a:p>
            <a:pPr marL="730250" indent="-612775" algn="l"/>
            <a:r>
              <a:rPr lang="en-US" dirty="0" err="1" smtClean="0">
                <a:solidFill>
                  <a:srgbClr val="FF0000"/>
                </a:solidFill>
              </a:rPr>
              <a:t>loadClass</a:t>
            </a:r>
            <a:r>
              <a:rPr lang="en-US" dirty="0" smtClean="0">
                <a:solidFill>
                  <a:srgbClr val="FF0000"/>
                </a:solidFill>
              </a:rPr>
              <a:t>(“sun/applet/</a:t>
            </a:r>
            <a:r>
              <a:rPr lang="en-US" dirty="0" err="1" smtClean="0">
                <a:solidFill>
                  <a:srgbClr val="FF0000"/>
                </a:solidFill>
              </a:rPr>
              <a:t>AppletClassLoader</a:t>
            </a:r>
            <a:r>
              <a:rPr lang="en-US" dirty="0" smtClean="0">
                <a:solidFill>
                  <a:srgbClr val="FF0000"/>
                </a:solidFill>
              </a:rPr>
              <a:t>”);</a:t>
            </a:r>
          </a:p>
          <a:p>
            <a:pPr marL="730250" lvl="1" indent="-612775">
              <a:buNone/>
            </a:pPr>
            <a:r>
              <a:rPr lang="en-US" sz="1900" dirty="0" smtClean="0"/>
              <a:t>…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/>
              <a:t>SecurityManager.checkPackageAccess</a:t>
            </a:r>
            <a:r>
              <a:rPr lang="en-US" sz="1900" dirty="0" smtClean="0"/>
              <a:t>()</a:t>
            </a:r>
          </a:p>
          <a:p>
            <a:pPr marL="730250" lvl="1" indent="-612775">
              <a:buNone/>
            </a:pPr>
            <a:r>
              <a:rPr lang="en-US" sz="1900" dirty="0" smtClean="0"/>
              <a:t>…</a:t>
            </a:r>
          </a:p>
          <a:p>
            <a:pPr marL="730250" lvl="1" indent="-612775">
              <a:buNone/>
            </a:pPr>
            <a:r>
              <a:rPr lang="en-US" sz="1900" dirty="0" smtClean="0"/>
              <a:t>…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/>
              <a:t>FileURLLoader.getResource</a:t>
            </a:r>
            <a:r>
              <a:rPr lang="en-US" sz="1900" dirty="0" smtClean="0"/>
              <a:t>():73 </a:t>
            </a:r>
            <a:r>
              <a:rPr lang="en-US" sz="1900" dirty="0" smtClean="0">
                <a:sym typeface="Wingdings" pitchFamily="2" charset="2"/>
              </a:rPr>
              <a:t></a:t>
            </a:r>
            <a:r>
              <a:rPr lang="en-US" sz="1900" dirty="0" smtClean="0"/>
              <a:t> </a:t>
            </a:r>
            <a:r>
              <a:rPr lang="en-US" sz="1900" dirty="0" err="1" smtClean="0"/>
              <a:t>walkPathComponents</a:t>
            </a:r>
            <a:r>
              <a:rPr lang="en-US" sz="1900" dirty="0" smtClean="0"/>
              <a:t>() :121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>
                <a:sym typeface="Wingdings" pitchFamily="2" charset="2"/>
              </a:rPr>
              <a:t>File.exists</a:t>
            </a:r>
            <a:r>
              <a:rPr lang="en-US" sz="1900" dirty="0" smtClean="0">
                <a:sym typeface="Wingdings" pitchFamily="2" charset="2"/>
              </a:rPr>
              <a:t>()</a:t>
            </a:r>
            <a:endParaRPr lang="en-US" sz="1900" dirty="0" smtClean="0"/>
          </a:p>
          <a:p>
            <a:pPr marL="730250" lvl="1" indent="-612775">
              <a:buNone/>
            </a:pPr>
            <a:endParaRPr lang="en-US" sz="2400" dirty="0" smtClean="0"/>
          </a:p>
          <a:p>
            <a:pPr marL="730250" indent="-612775" algn="l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loadClass</a:t>
            </a:r>
            <a:r>
              <a:rPr lang="en-US" dirty="0" smtClean="0">
                <a:solidFill>
                  <a:schemeClr val="bg1"/>
                </a:solidFill>
              </a:rPr>
              <a:t>(“</a:t>
            </a:r>
            <a:r>
              <a:rPr lang="en-US" dirty="0" err="1" smtClean="0">
                <a:solidFill>
                  <a:schemeClr val="bg1"/>
                </a:solidFill>
              </a:rPr>
              <a:t>MyClass</a:t>
            </a:r>
            <a:r>
              <a:rPr lang="en-US" dirty="0" smtClean="0">
                <a:solidFill>
                  <a:schemeClr val="bg1"/>
                </a:solidFill>
              </a:rPr>
              <a:t>”);</a:t>
            </a:r>
          </a:p>
          <a:p>
            <a:pPr marL="730250" lvl="1" indent="-612775">
              <a:buNone/>
            </a:pPr>
            <a:r>
              <a:rPr lang="en-US" sz="1900" dirty="0" smtClean="0">
                <a:solidFill>
                  <a:schemeClr val="bg1"/>
                </a:solidFill>
              </a:rPr>
              <a:t>… </a:t>
            </a:r>
            <a:r>
              <a:rPr lang="en-US" sz="19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1900" dirty="0" err="1" smtClean="0">
                <a:solidFill>
                  <a:schemeClr val="bg1"/>
                </a:solidFill>
              </a:rPr>
              <a:t>SecurityManager.checkPackageAccess</a:t>
            </a:r>
            <a:r>
              <a:rPr lang="en-US" sz="1900" dirty="0" smtClean="0">
                <a:solidFill>
                  <a:schemeClr val="bg1"/>
                </a:solidFill>
              </a:rPr>
              <a:t>()</a:t>
            </a:r>
          </a:p>
          <a:p>
            <a:pPr marL="730250" lvl="1" indent="-612775">
              <a:buNone/>
            </a:pPr>
            <a:r>
              <a:rPr lang="en-US" sz="1900" dirty="0" smtClean="0">
                <a:solidFill>
                  <a:schemeClr val="bg1"/>
                </a:solidFill>
              </a:rPr>
              <a:t>…</a:t>
            </a:r>
          </a:p>
          <a:p>
            <a:pPr marL="730250" lvl="1" indent="-612775">
              <a:buNone/>
            </a:pPr>
            <a:r>
              <a:rPr lang="en-US" sz="1900" dirty="0" smtClean="0">
                <a:solidFill>
                  <a:schemeClr val="bg1"/>
                </a:solidFill>
              </a:rPr>
              <a:t>… </a:t>
            </a:r>
            <a:r>
              <a:rPr lang="en-US" sz="19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1900" dirty="0" err="1" smtClean="0">
                <a:solidFill>
                  <a:schemeClr val="bg1"/>
                </a:solidFill>
              </a:rPr>
              <a:t>FileURLLoader.getResource</a:t>
            </a:r>
            <a:r>
              <a:rPr lang="en-US" sz="1900" dirty="0" smtClean="0">
                <a:solidFill>
                  <a:schemeClr val="bg1"/>
                </a:solidFill>
              </a:rPr>
              <a:t>():73 </a:t>
            </a:r>
            <a:r>
              <a:rPr lang="en-US" sz="19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</a:rPr>
              <a:t>walkPathComponents</a:t>
            </a:r>
            <a:r>
              <a:rPr lang="en-US" sz="1900" dirty="0" smtClean="0">
                <a:solidFill>
                  <a:schemeClr val="bg1"/>
                </a:solidFill>
              </a:rPr>
              <a:t>() :</a:t>
            </a:r>
            <a:r>
              <a:rPr lang="en-US" sz="1900" b="1" dirty="0" smtClean="0">
                <a:solidFill>
                  <a:schemeClr val="bg1"/>
                </a:solidFill>
              </a:rPr>
              <a:t>139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1900" dirty="0" err="1" smtClean="0">
                <a:solidFill>
                  <a:schemeClr val="bg1"/>
                </a:solidFill>
                <a:sym typeface="Wingdings" pitchFamily="2" charset="2"/>
              </a:rPr>
              <a:t>File.exists</a:t>
            </a:r>
            <a:r>
              <a:rPr lang="en-US" sz="1900" dirty="0" smtClean="0">
                <a:solidFill>
                  <a:schemeClr val="bg1"/>
                </a:solidFill>
                <a:sym typeface="Wingdings" pitchFamily="2" charset="2"/>
              </a:rPr>
              <a:t>()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90600" y="3429000"/>
            <a:ext cx="3962400" cy="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Picture 2" descr="C:\Documents and Settings\Mike\Local Settings\Temporary Internet Files\Content.IE5\6TCFAPSX\MCj042384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85" y="2286000"/>
            <a:ext cx="541215" cy="594575"/>
          </a:xfrm>
          <a:prstGeom prst="rect">
            <a:avLst/>
          </a:prstGeom>
          <a:noFill/>
        </p:spPr>
      </p:pic>
      <p:pic>
        <p:nvPicPr>
          <p:cNvPr id="10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6200" y="314326"/>
            <a:ext cx="870351" cy="523874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>
            <a:stCxn id="12" idx="2"/>
            <a:endCxn id="13" idx="0"/>
          </p:cNvCxnSpPr>
          <p:nvPr/>
        </p:nvCxnSpPr>
        <p:spPr>
          <a:xfrm rot="5400000">
            <a:off x="6858397" y="2361803"/>
            <a:ext cx="1828006" cy="158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705600" y="914400"/>
            <a:ext cx="2133600" cy="533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6705600" y="3275806"/>
            <a:ext cx="2133600" cy="5341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Deploy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457200" y="609600"/>
            <a:ext cx="55626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38912" lvl="0" indent="-320040" algn="ctr">
              <a:buClr>
                <a:srgbClr val="F0AD00"/>
              </a:buClr>
              <a:buSzPct val="80000"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pic>
        <p:nvPicPr>
          <p:cNvPr id="25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151" y="457200"/>
            <a:ext cx="870351" cy="5238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Real Semantic Exploits</a:t>
            </a:r>
          </a:p>
          <a:p>
            <a:pPr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&amp;</a:t>
            </a:r>
          </a:p>
          <a:p>
            <a:pPr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Efficient, Context-Sensitive Detection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2400" y="1295400"/>
            <a:ext cx="6934200" cy="1905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name.lastIndexOf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(‘.’) != -1)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super.loadClass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" name="Curved Connector 55"/>
          <p:cNvCxnSpPr>
            <a:stCxn id="24" idx="2"/>
          </p:cNvCxnSpPr>
          <p:nvPr/>
        </p:nvCxnSpPr>
        <p:spPr>
          <a:xfrm rot="5400000">
            <a:off x="2609850" y="895350"/>
            <a:ext cx="457200" cy="8001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57200" y="609600"/>
            <a:ext cx="55626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38912" lvl="0" indent="-320040" algn="ctr">
              <a:buClr>
                <a:srgbClr val="F0AD00"/>
              </a:buClr>
              <a:buSzPct val="80000"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pic>
        <p:nvPicPr>
          <p:cNvPr id="25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151" y="457200"/>
            <a:ext cx="870351" cy="5238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2400" y="1295400"/>
            <a:ext cx="6934200" cy="1905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name.lastIndexOf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(‘.’) != -1)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super.loadClass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419600" y="2667000"/>
            <a:ext cx="46482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Curved Connector 55"/>
          <p:cNvCxnSpPr>
            <a:endCxn id="55" idx="0"/>
          </p:cNvCxnSpPr>
          <p:nvPr/>
        </p:nvCxnSpPr>
        <p:spPr>
          <a:xfrm>
            <a:off x="5867400" y="2286000"/>
            <a:ext cx="876300" cy="3810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55"/>
          <p:cNvCxnSpPr>
            <a:stCxn id="24" idx="2"/>
          </p:cNvCxnSpPr>
          <p:nvPr/>
        </p:nvCxnSpPr>
        <p:spPr>
          <a:xfrm rot="5400000">
            <a:off x="2609850" y="895350"/>
            <a:ext cx="457200" cy="8001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57200" y="609600"/>
            <a:ext cx="55626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38912" lvl="0" indent="-320040" algn="ctr">
              <a:buClr>
                <a:srgbClr val="F0AD00"/>
              </a:buClr>
              <a:buSzPct val="80000"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pic>
        <p:nvPicPr>
          <p:cNvPr id="25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151" y="457200"/>
            <a:ext cx="870351" cy="523874"/>
          </a:xfrm>
          <a:prstGeom prst="rect">
            <a:avLst/>
          </a:prstGeom>
          <a:noFill/>
        </p:spPr>
      </p:pic>
      <p:sp>
        <p:nvSpPr>
          <p:cNvPr id="27" name="Multiply 26"/>
          <p:cNvSpPr/>
          <p:nvPr/>
        </p:nvSpPr>
        <p:spPr>
          <a:xfrm>
            <a:off x="5791200" y="1752600"/>
            <a:ext cx="1143000" cy="1371600"/>
          </a:xfrm>
          <a:prstGeom prst="mathMultiply">
            <a:avLst>
              <a:gd name="adj1" fmla="val 1277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2400" y="1295400"/>
            <a:ext cx="6934200" cy="1905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name.lastIndexOf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(‘.’) != -1)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super.loadClass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0600" y="3124200"/>
            <a:ext cx="3657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():341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3886200"/>
            <a:ext cx="5334000" cy="198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walkPathComponents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121: { ...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139: { ...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34000" y="5410200"/>
            <a:ext cx="35814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SecurityManager.checkRead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38800" y="4724400"/>
            <a:ext cx="29718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File.checkRead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():1485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67400" y="4038600"/>
            <a:ext cx="25146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():268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19200" y="3505200"/>
            <a:ext cx="4038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FileURLLoader.getResource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():73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Curved Connector 16"/>
          <p:cNvCxnSpPr/>
          <p:nvPr/>
        </p:nvCxnSpPr>
        <p:spPr>
          <a:xfrm>
            <a:off x="2819400" y="2819400"/>
            <a:ext cx="914400" cy="304800"/>
          </a:xfrm>
          <a:prstGeom prst="curvedConnector3">
            <a:avLst>
              <a:gd name="adj1" fmla="val 96269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3"/>
          </p:cNvCxnSpPr>
          <p:nvPr/>
        </p:nvCxnSpPr>
        <p:spPr>
          <a:xfrm>
            <a:off x="4648200" y="3276600"/>
            <a:ext cx="609600" cy="228600"/>
          </a:xfrm>
          <a:prstGeom prst="curvedConnector3">
            <a:avLst>
              <a:gd name="adj1" fmla="val 139552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12" idx="1"/>
          </p:cNvCxnSpPr>
          <p:nvPr/>
        </p:nvCxnSpPr>
        <p:spPr>
          <a:xfrm flipV="1">
            <a:off x="3886200" y="4229100"/>
            <a:ext cx="1981200" cy="876300"/>
          </a:xfrm>
          <a:prstGeom prst="curvedConnector3">
            <a:avLst>
              <a:gd name="adj1" fmla="val 50000"/>
            </a:avLst>
          </a:prstGeom>
          <a:ln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2" idx="2"/>
            <a:endCxn id="11" idx="0"/>
          </p:cNvCxnSpPr>
          <p:nvPr/>
        </p:nvCxnSpPr>
        <p:spPr>
          <a:xfrm rot="5400000">
            <a:off x="6972300" y="45720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Curved Connector 46"/>
          <p:cNvCxnSpPr>
            <a:stCxn id="11" idx="2"/>
            <a:endCxn id="10" idx="0"/>
          </p:cNvCxnSpPr>
          <p:nvPr/>
        </p:nvCxnSpPr>
        <p:spPr>
          <a:xfrm rot="5400000">
            <a:off x="6972300" y="52578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419600" y="2667000"/>
            <a:ext cx="46482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Curved Connector 55"/>
          <p:cNvCxnSpPr>
            <a:endCxn id="55" idx="0"/>
          </p:cNvCxnSpPr>
          <p:nvPr/>
        </p:nvCxnSpPr>
        <p:spPr>
          <a:xfrm>
            <a:off x="5867400" y="2286000"/>
            <a:ext cx="876300" cy="3810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</p:cNvCxnSpPr>
          <p:nvPr/>
        </p:nvCxnSpPr>
        <p:spPr>
          <a:xfrm flipH="1">
            <a:off x="3048000" y="3657600"/>
            <a:ext cx="2209800" cy="457200"/>
          </a:xfrm>
          <a:prstGeom prst="curvedConnector3">
            <a:avLst>
              <a:gd name="adj1" fmla="val -10345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55"/>
          <p:cNvCxnSpPr>
            <a:stCxn id="24" idx="2"/>
          </p:cNvCxnSpPr>
          <p:nvPr/>
        </p:nvCxnSpPr>
        <p:spPr>
          <a:xfrm rot="5400000">
            <a:off x="2609850" y="895350"/>
            <a:ext cx="457200" cy="8001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57200" y="609600"/>
            <a:ext cx="55626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38912" lvl="0" indent="-320040" algn="ctr">
              <a:buClr>
                <a:srgbClr val="F0AD00"/>
              </a:buClr>
              <a:buSzPct val="80000"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pic>
        <p:nvPicPr>
          <p:cNvPr id="25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151" y="457200"/>
            <a:ext cx="870351" cy="523874"/>
          </a:xfrm>
          <a:prstGeom prst="rect">
            <a:avLst/>
          </a:prstGeom>
          <a:noFill/>
        </p:spPr>
      </p:pic>
      <p:sp>
        <p:nvSpPr>
          <p:cNvPr id="27" name="Multiply 26"/>
          <p:cNvSpPr/>
          <p:nvPr/>
        </p:nvSpPr>
        <p:spPr>
          <a:xfrm>
            <a:off x="5791200" y="1752600"/>
            <a:ext cx="1143000" cy="1371600"/>
          </a:xfrm>
          <a:prstGeom prst="mathMultiply">
            <a:avLst>
              <a:gd name="adj1" fmla="val 1277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839200" cy="5943600"/>
          </a:xfrm>
        </p:spPr>
        <p:txBody>
          <a:bodyPr>
            <a:normAutofit/>
          </a:bodyPr>
          <a:lstStyle/>
          <a:p>
            <a:pPr marL="730250" indent="-612775" algn="l">
              <a:buNone/>
            </a:pPr>
            <a:r>
              <a:rPr lang="en-US" dirty="0" err="1" smtClean="0">
                <a:solidFill>
                  <a:schemeClr val="accent4"/>
                </a:solidFill>
              </a:rPr>
              <a:t>loadClass</a:t>
            </a:r>
            <a:r>
              <a:rPr lang="en-US" dirty="0" smtClean="0">
                <a:solidFill>
                  <a:schemeClr val="accent4"/>
                </a:solidFill>
              </a:rPr>
              <a:t>(“</a:t>
            </a:r>
            <a:r>
              <a:rPr lang="en-US" dirty="0" err="1" smtClean="0">
                <a:solidFill>
                  <a:schemeClr val="accent4"/>
                </a:solidFill>
              </a:rPr>
              <a:t>java.util.HashMap</a:t>
            </a:r>
            <a:r>
              <a:rPr lang="en-US" dirty="0" smtClean="0">
                <a:solidFill>
                  <a:schemeClr val="accent4"/>
                </a:solidFill>
              </a:rPr>
              <a:t>”);</a:t>
            </a:r>
          </a:p>
          <a:p>
            <a:pPr marL="730250" lvl="1" indent="-612775">
              <a:buNone/>
            </a:pPr>
            <a:r>
              <a:rPr lang="en-US" sz="1900" dirty="0" smtClean="0"/>
              <a:t>…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/>
              <a:t>SecurityManager.checkPackageAccess</a:t>
            </a:r>
            <a:r>
              <a:rPr lang="en-US" sz="1900" dirty="0" smtClean="0"/>
              <a:t>()</a:t>
            </a:r>
          </a:p>
          <a:p>
            <a:pPr marL="730250" lvl="1" indent="-612775">
              <a:buNone/>
            </a:pPr>
            <a:r>
              <a:rPr lang="en-US" sz="1900" dirty="0" smtClean="0"/>
              <a:t>…</a:t>
            </a:r>
          </a:p>
          <a:p>
            <a:pPr marL="730250" lvl="1" indent="-612775">
              <a:buNone/>
            </a:pPr>
            <a:r>
              <a:rPr lang="en-US" sz="1900" dirty="0" smtClean="0"/>
              <a:t>…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/>
              <a:t>FileURLLoader.getResource</a:t>
            </a:r>
            <a:r>
              <a:rPr lang="en-US" sz="1900" dirty="0" smtClean="0"/>
              <a:t>():73 </a:t>
            </a:r>
            <a:r>
              <a:rPr lang="en-US" sz="1900" dirty="0" smtClean="0">
                <a:sym typeface="Wingdings" pitchFamily="2" charset="2"/>
              </a:rPr>
              <a:t></a:t>
            </a:r>
            <a:r>
              <a:rPr lang="en-US" sz="1900" dirty="0" smtClean="0"/>
              <a:t> </a:t>
            </a:r>
            <a:r>
              <a:rPr lang="en-US" sz="1900" dirty="0" err="1" smtClean="0"/>
              <a:t>walkPathComponents</a:t>
            </a:r>
            <a:r>
              <a:rPr lang="en-US" sz="1900" dirty="0" smtClean="0"/>
              <a:t>() :121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>
                <a:sym typeface="Wingdings" pitchFamily="2" charset="2"/>
              </a:rPr>
              <a:t>File.exists</a:t>
            </a:r>
            <a:r>
              <a:rPr lang="en-US" sz="1900" dirty="0" smtClean="0">
                <a:sym typeface="Wingdings" pitchFamily="2" charset="2"/>
              </a:rPr>
              <a:t>()</a:t>
            </a:r>
            <a:endParaRPr lang="en-US" sz="1900" dirty="0" smtClean="0"/>
          </a:p>
          <a:p>
            <a:pPr marL="730250" indent="-612775">
              <a:buNone/>
            </a:pPr>
            <a:endParaRPr lang="en-US" dirty="0" smtClean="0">
              <a:solidFill>
                <a:schemeClr val="accent4"/>
              </a:solidFill>
            </a:endParaRPr>
          </a:p>
          <a:p>
            <a:pPr marL="730250" indent="-612775" algn="l"/>
            <a:r>
              <a:rPr lang="en-US" dirty="0" err="1" smtClean="0">
                <a:solidFill>
                  <a:srgbClr val="FF0000"/>
                </a:solidFill>
              </a:rPr>
              <a:t>loadClass</a:t>
            </a:r>
            <a:r>
              <a:rPr lang="en-US" dirty="0" smtClean="0">
                <a:solidFill>
                  <a:srgbClr val="FF0000"/>
                </a:solidFill>
              </a:rPr>
              <a:t>(“sun/applet/</a:t>
            </a:r>
            <a:r>
              <a:rPr lang="en-US" dirty="0" err="1" smtClean="0">
                <a:solidFill>
                  <a:srgbClr val="FF0000"/>
                </a:solidFill>
              </a:rPr>
              <a:t>AppletClassLoader</a:t>
            </a:r>
            <a:r>
              <a:rPr lang="en-US" dirty="0" smtClean="0">
                <a:solidFill>
                  <a:srgbClr val="FF0000"/>
                </a:solidFill>
              </a:rPr>
              <a:t>”);</a:t>
            </a:r>
          </a:p>
          <a:p>
            <a:pPr marL="730250" lvl="1" indent="-612775">
              <a:buNone/>
            </a:pPr>
            <a:r>
              <a:rPr lang="en-US" sz="1900" dirty="0" smtClean="0"/>
              <a:t>…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/>
              <a:t>SecurityManager.checkPackageAccess</a:t>
            </a:r>
            <a:r>
              <a:rPr lang="en-US" sz="1900" dirty="0" smtClean="0"/>
              <a:t>()</a:t>
            </a:r>
          </a:p>
          <a:p>
            <a:pPr marL="730250" lvl="1" indent="-612775">
              <a:buNone/>
            </a:pPr>
            <a:r>
              <a:rPr lang="en-US" sz="1900" dirty="0" smtClean="0"/>
              <a:t>…</a:t>
            </a:r>
          </a:p>
          <a:p>
            <a:pPr marL="730250" lvl="1" indent="-612775">
              <a:buNone/>
            </a:pPr>
            <a:r>
              <a:rPr lang="en-US" sz="1900" dirty="0" smtClean="0"/>
              <a:t>…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/>
              <a:t>FileURLLoader.getResource</a:t>
            </a:r>
            <a:r>
              <a:rPr lang="en-US" sz="1900" dirty="0" smtClean="0"/>
              <a:t>():73 </a:t>
            </a:r>
            <a:r>
              <a:rPr lang="en-US" sz="1900" dirty="0" smtClean="0">
                <a:sym typeface="Wingdings" pitchFamily="2" charset="2"/>
              </a:rPr>
              <a:t></a:t>
            </a:r>
            <a:r>
              <a:rPr lang="en-US" sz="1900" dirty="0" smtClean="0"/>
              <a:t> </a:t>
            </a:r>
            <a:r>
              <a:rPr lang="en-US" sz="1900" dirty="0" err="1" smtClean="0"/>
              <a:t>walkPathComponents</a:t>
            </a:r>
            <a:r>
              <a:rPr lang="en-US" sz="1900" dirty="0" smtClean="0"/>
              <a:t>() :</a:t>
            </a:r>
            <a:r>
              <a:rPr lang="en-US" sz="1900" b="1" dirty="0" smtClean="0">
                <a:solidFill>
                  <a:srgbClr val="FF0000"/>
                </a:solidFill>
              </a:rPr>
              <a:t>121</a:t>
            </a:r>
            <a:r>
              <a:rPr lang="en-US" sz="1900" dirty="0" smtClean="0"/>
              <a:t>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>
                <a:sym typeface="Wingdings" pitchFamily="2" charset="2"/>
              </a:rPr>
              <a:t>File.exists</a:t>
            </a:r>
            <a:r>
              <a:rPr lang="en-US" sz="1900" dirty="0" smtClean="0">
                <a:sym typeface="Wingdings" pitchFamily="2" charset="2"/>
              </a:rPr>
              <a:t>()</a:t>
            </a:r>
            <a:endParaRPr lang="en-US" sz="1900" dirty="0" smtClean="0"/>
          </a:p>
          <a:p>
            <a:pPr marL="730250" lvl="1" indent="-612775">
              <a:buNone/>
            </a:pPr>
            <a:endParaRPr lang="en-US" sz="2400" dirty="0" smtClean="0"/>
          </a:p>
          <a:p>
            <a:pPr marL="730250" indent="-612775" algn="l">
              <a:buNone/>
            </a:pPr>
            <a:r>
              <a:rPr lang="en-US" dirty="0" err="1" smtClean="0">
                <a:solidFill>
                  <a:schemeClr val="accent4"/>
                </a:solidFill>
              </a:rPr>
              <a:t>loadClass</a:t>
            </a:r>
            <a:r>
              <a:rPr lang="en-US" dirty="0" smtClean="0">
                <a:solidFill>
                  <a:schemeClr val="accent4"/>
                </a:solidFill>
              </a:rPr>
              <a:t>(“</a:t>
            </a:r>
            <a:r>
              <a:rPr lang="en-US" dirty="0" err="1" smtClean="0">
                <a:solidFill>
                  <a:schemeClr val="accent4"/>
                </a:solidFill>
              </a:rPr>
              <a:t>MyClass</a:t>
            </a:r>
            <a:r>
              <a:rPr lang="en-US" dirty="0" smtClean="0">
                <a:solidFill>
                  <a:schemeClr val="accent4"/>
                </a:solidFill>
              </a:rPr>
              <a:t>”);</a:t>
            </a:r>
          </a:p>
          <a:p>
            <a:pPr marL="730250" lvl="1" indent="-612775">
              <a:buNone/>
            </a:pPr>
            <a:r>
              <a:rPr lang="en-US" sz="1900" dirty="0" smtClean="0"/>
              <a:t>…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/>
              <a:t>SecurityManager.checkPackageAccess</a:t>
            </a:r>
            <a:r>
              <a:rPr lang="en-US" sz="1900" dirty="0" smtClean="0"/>
              <a:t>()</a:t>
            </a:r>
          </a:p>
          <a:p>
            <a:pPr marL="730250" lvl="1" indent="-612775">
              <a:buNone/>
            </a:pPr>
            <a:r>
              <a:rPr lang="en-US" sz="1900" dirty="0" smtClean="0"/>
              <a:t>…</a:t>
            </a:r>
          </a:p>
          <a:p>
            <a:pPr marL="730250" lvl="1" indent="-612775">
              <a:buNone/>
            </a:pPr>
            <a:r>
              <a:rPr lang="en-US" sz="1900" dirty="0" smtClean="0"/>
              <a:t>…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/>
              <a:t>FileURLLoader.getResource</a:t>
            </a:r>
            <a:r>
              <a:rPr lang="en-US" sz="1900" dirty="0" smtClean="0"/>
              <a:t>():73 </a:t>
            </a:r>
            <a:r>
              <a:rPr lang="en-US" sz="1900" dirty="0" smtClean="0">
                <a:sym typeface="Wingdings" pitchFamily="2" charset="2"/>
              </a:rPr>
              <a:t></a:t>
            </a:r>
            <a:r>
              <a:rPr lang="en-US" sz="1900" dirty="0" smtClean="0"/>
              <a:t> </a:t>
            </a:r>
            <a:r>
              <a:rPr lang="en-US" sz="1900" dirty="0" err="1" smtClean="0"/>
              <a:t>walkPathComponents</a:t>
            </a:r>
            <a:r>
              <a:rPr lang="en-US" sz="1900" dirty="0" smtClean="0"/>
              <a:t>() :</a:t>
            </a:r>
            <a:r>
              <a:rPr lang="en-US" sz="1900" b="1" dirty="0" smtClean="0">
                <a:solidFill>
                  <a:schemeClr val="accent4"/>
                </a:solidFill>
              </a:rPr>
              <a:t>139</a:t>
            </a:r>
            <a:r>
              <a:rPr lang="en-US" sz="1900" dirty="0" smtClean="0"/>
              <a:t>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>
                <a:sym typeface="Wingdings" pitchFamily="2" charset="2"/>
              </a:rPr>
              <a:t>File.exists</a:t>
            </a:r>
            <a:r>
              <a:rPr lang="en-US" sz="1900" dirty="0" smtClean="0">
                <a:sym typeface="Wingdings" pitchFamily="2" charset="2"/>
              </a:rPr>
              <a:t>()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90600" y="3429000"/>
            <a:ext cx="3962400" cy="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5408612"/>
            <a:ext cx="3962400" cy="1588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Picture 2" descr="C:\Documents and Settings\Mike\Local Settings\Temporary Internet Files\Content.IE5\6TCFAPSX\MCj042384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85" y="2286000"/>
            <a:ext cx="541215" cy="594575"/>
          </a:xfrm>
          <a:prstGeom prst="rect">
            <a:avLst/>
          </a:prstGeom>
          <a:noFill/>
        </p:spPr>
      </p:pic>
      <p:pic>
        <p:nvPicPr>
          <p:cNvPr id="10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6200" y="314326"/>
            <a:ext cx="870351" cy="523874"/>
          </a:xfrm>
          <a:prstGeom prst="rect">
            <a:avLst/>
          </a:prstGeom>
          <a:noFill/>
        </p:spPr>
      </p:pic>
      <p:pic>
        <p:nvPicPr>
          <p:cNvPr id="11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6200" y="4343400"/>
            <a:ext cx="870351" cy="5238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839200" cy="5943600"/>
          </a:xfrm>
        </p:spPr>
        <p:txBody>
          <a:bodyPr>
            <a:normAutofit/>
          </a:bodyPr>
          <a:lstStyle/>
          <a:p>
            <a:pPr marL="730250" indent="-612775" algn="l">
              <a:buNone/>
            </a:pPr>
            <a:r>
              <a:rPr lang="en-US" dirty="0" err="1" smtClean="0">
                <a:solidFill>
                  <a:schemeClr val="accent4"/>
                </a:solidFill>
              </a:rPr>
              <a:t>loadClass</a:t>
            </a:r>
            <a:r>
              <a:rPr lang="en-US" dirty="0" smtClean="0">
                <a:solidFill>
                  <a:schemeClr val="accent4"/>
                </a:solidFill>
              </a:rPr>
              <a:t>(“</a:t>
            </a:r>
            <a:r>
              <a:rPr lang="en-US" dirty="0" err="1" smtClean="0">
                <a:solidFill>
                  <a:schemeClr val="accent4"/>
                </a:solidFill>
              </a:rPr>
              <a:t>java.util.HashMap</a:t>
            </a:r>
            <a:r>
              <a:rPr lang="en-US" dirty="0" smtClean="0">
                <a:solidFill>
                  <a:schemeClr val="accent4"/>
                </a:solidFill>
              </a:rPr>
              <a:t>”);</a:t>
            </a:r>
          </a:p>
          <a:p>
            <a:pPr marL="730250" lvl="1" indent="-612775">
              <a:buNone/>
            </a:pPr>
            <a:r>
              <a:rPr lang="en-US" sz="1900" dirty="0" smtClean="0"/>
              <a:t>…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/>
              <a:t>SecurityManager.checkPackageAccess</a:t>
            </a:r>
            <a:r>
              <a:rPr lang="en-US" sz="1900" dirty="0" smtClean="0"/>
              <a:t>()</a:t>
            </a:r>
          </a:p>
          <a:p>
            <a:pPr marL="730250" lvl="1" indent="-612775">
              <a:buNone/>
            </a:pPr>
            <a:r>
              <a:rPr lang="en-US" sz="1900" dirty="0" smtClean="0"/>
              <a:t>…</a:t>
            </a:r>
          </a:p>
          <a:p>
            <a:pPr marL="730250" lvl="1" indent="-612775">
              <a:buNone/>
            </a:pPr>
            <a:r>
              <a:rPr lang="en-US" sz="1900" dirty="0" smtClean="0"/>
              <a:t>…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/>
              <a:t>FileURLLoader.getResource</a:t>
            </a:r>
            <a:r>
              <a:rPr lang="en-US" sz="1900" dirty="0" smtClean="0"/>
              <a:t>():73 </a:t>
            </a:r>
            <a:r>
              <a:rPr lang="en-US" sz="1900" dirty="0" smtClean="0">
                <a:sym typeface="Wingdings" pitchFamily="2" charset="2"/>
              </a:rPr>
              <a:t></a:t>
            </a:r>
            <a:r>
              <a:rPr lang="en-US" sz="1900" dirty="0" smtClean="0"/>
              <a:t> </a:t>
            </a:r>
            <a:r>
              <a:rPr lang="en-US" sz="1900" dirty="0" err="1" smtClean="0"/>
              <a:t>walkPathComponents</a:t>
            </a:r>
            <a:r>
              <a:rPr lang="en-US" sz="1900" dirty="0" smtClean="0"/>
              <a:t>() :121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>
                <a:sym typeface="Wingdings" pitchFamily="2" charset="2"/>
              </a:rPr>
              <a:t>File.exists</a:t>
            </a:r>
            <a:r>
              <a:rPr lang="en-US" sz="1900" dirty="0" smtClean="0">
                <a:sym typeface="Wingdings" pitchFamily="2" charset="2"/>
              </a:rPr>
              <a:t>()</a:t>
            </a:r>
            <a:endParaRPr lang="en-US" sz="1900" dirty="0" smtClean="0"/>
          </a:p>
          <a:p>
            <a:pPr marL="730250" indent="-612775">
              <a:buNone/>
            </a:pPr>
            <a:endParaRPr lang="en-US" dirty="0" smtClean="0">
              <a:solidFill>
                <a:schemeClr val="accent4"/>
              </a:solidFill>
            </a:endParaRPr>
          </a:p>
          <a:p>
            <a:pPr marL="730250" indent="-612775" algn="l"/>
            <a:r>
              <a:rPr lang="en-US" dirty="0" err="1" smtClean="0">
                <a:solidFill>
                  <a:srgbClr val="FF0000"/>
                </a:solidFill>
              </a:rPr>
              <a:t>loadClass</a:t>
            </a:r>
            <a:r>
              <a:rPr lang="en-US" dirty="0" smtClean="0">
                <a:solidFill>
                  <a:srgbClr val="FF0000"/>
                </a:solidFill>
              </a:rPr>
              <a:t>(“sun/applet/</a:t>
            </a:r>
            <a:r>
              <a:rPr lang="en-US" dirty="0" err="1" smtClean="0">
                <a:solidFill>
                  <a:srgbClr val="FF0000"/>
                </a:solidFill>
              </a:rPr>
              <a:t>AppletClassLoader</a:t>
            </a:r>
            <a:r>
              <a:rPr lang="en-US" dirty="0" smtClean="0">
                <a:solidFill>
                  <a:srgbClr val="FF0000"/>
                </a:solidFill>
              </a:rPr>
              <a:t>”);</a:t>
            </a:r>
          </a:p>
          <a:p>
            <a:pPr marL="730250" lvl="1" indent="-612775">
              <a:buNone/>
            </a:pPr>
            <a:r>
              <a:rPr lang="en-US" sz="1900" dirty="0" smtClean="0"/>
              <a:t>…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/>
              <a:t>SecurityManager.checkPackageAccess</a:t>
            </a:r>
            <a:r>
              <a:rPr lang="en-US" sz="1900" dirty="0" smtClean="0"/>
              <a:t>()</a:t>
            </a:r>
          </a:p>
          <a:p>
            <a:pPr marL="730250" lvl="1" indent="-612775">
              <a:buNone/>
            </a:pPr>
            <a:r>
              <a:rPr lang="en-US" sz="1900" dirty="0" smtClean="0"/>
              <a:t>…</a:t>
            </a:r>
          </a:p>
          <a:p>
            <a:pPr marL="730250" lvl="1" indent="-612775">
              <a:buNone/>
            </a:pPr>
            <a:r>
              <a:rPr lang="en-US" sz="1900" dirty="0" smtClean="0"/>
              <a:t>…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/>
              <a:t>FileURLLoader.getResource</a:t>
            </a:r>
            <a:r>
              <a:rPr lang="en-US" sz="1900" dirty="0" smtClean="0"/>
              <a:t>():73 </a:t>
            </a:r>
            <a:r>
              <a:rPr lang="en-US" sz="1900" dirty="0" smtClean="0">
                <a:sym typeface="Wingdings" pitchFamily="2" charset="2"/>
              </a:rPr>
              <a:t></a:t>
            </a:r>
            <a:r>
              <a:rPr lang="en-US" sz="1900" dirty="0" smtClean="0"/>
              <a:t> </a:t>
            </a:r>
            <a:r>
              <a:rPr lang="en-US" sz="1900" dirty="0" err="1" smtClean="0"/>
              <a:t>walkPathComponents</a:t>
            </a:r>
            <a:r>
              <a:rPr lang="en-US" sz="1900" dirty="0" smtClean="0"/>
              <a:t>() :</a:t>
            </a:r>
            <a:r>
              <a:rPr lang="en-US" sz="1900" b="1" dirty="0" smtClean="0">
                <a:solidFill>
                  <a:srgbClr val="FF0000"/>
                </a:solidFill>
              </a:rPr>
              <a:t>121</a:t>
            </a:r>
            <a:r>
              <a:rPr lang="en-US" sz="1900" dirty="0" smtClean="0"/>
              <a:t>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>
                <a:sym typeface="Wingdings" pitchFamily="2" charset="2"/>
              </a:rPr>
              <a:t>File.exists</a:t>
            </a:r>
            <a:r>
              <a:rPr lang="en-US" sz="1900" dirty="0" smtClean="0">
                <a:sym typeface="Wingdings" pitchFamily="2" charset="2"/>
              </a:rPr>
              <a:t>()</a:t>
            </a:r>
            <a:endParaRPr lang="en-US" sz="1900" dirty="0" smtClean="0"/>
          </a:p>
          <a:p>
            <a:pPr marL="730250" lvl="1" indent="-612775">
              <a:buNone/>
            </a:pPr>
            <a:endParaRPr lang="en-US" sz="2400" dirty="0" smtClean="0"/>
          </a:p>
          <a:p>
            <a:pPr marL="730250" indent="-612775" algn="l">
              <a:buNone/>
            </a:pPr>
            <a:r>
              <a:rPr lang="en-US" dirty="0" err="1" smtClean="0">
                <a:solidFill>
                  <a:schemeClr val="accent4"/>
                </a:solidFill>
              </a:rPr>
              <a:t>loadClass</a:t>
            </a:r>
            <a:r>
              <a:rPr lang="en-US" dirty="0" smtClean="0">
                <a:solidFill>
                  <a:schemeClr val="accent4"/>
                </a:solidFill>
              </a:rPr>
              <a:t>(“</a:t>
            </a:r>
            <a:r>
              <a:rPr lang="en-US" dirty="0" err="1" smtClean="0">
                <a:solidFill>
                  <a:schemeClr val="accent4"/>
                </a:solidFill>
              </a:rPr>
              <a:t>MyClass</a:t>
            </a:r>
            <a:r>
              <a:rPr lang="en-US" dirty="0" smtClean="0">
                <a:solidFill>
                  <a:schemeClr val="accent4"/>
                </a:solidFill>
              </a:rPr>
              <a:t>”);</a:t>
            </a:r>
          </a:p>
          <a:p>
            <a:pPr marL="730250" lvl="1" indent="-612775">
              <a:buNone/>
            </a:pPr>
            <a:r>
              <a:rPr lang="en-US" sz="1900" dirty="0" smtClean="0"/>
              <a:t>…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/>
              <a:t>SecurityManager.checkPackageAccess</a:t>
            </a:r>
            <a:r>
              <a:rPr lang="en-US" sz="1900" dirty="0" smtClean="0"/>
              <a:t>()</a:t>
            </a:r>
          </a:p>
          <a:p>
            <a:pPr marL="730250" lvl="1" indent="-612775">
              <a:buNone/>
            </a:pPr>
            <a:r>
              <a:rPr lang="en-US" sz="1900" dirty="0" smtClean="0"/>
              <a:t>…</a:t>
            </a:r>
          </a:p>
          <a:p>
            <a:pPr marL="730250" lvl="1" indent="-612775">
              <a:buNone/>
            </a:pPr>
            <a:r>
              <a:rPr lang="en-US" sz="1900" dirty="0" smtClean="0"/>
              <a:t>…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/>
              <a:t>FileURLLoader.getResource</a:t>
            </a:r>
            <a:r>
              <a:rPr lang="en-US" sz="1900" dirty="0" smtClean="0"/>
              <a:t>():73 </a:t>
            </a:r>
            <a:r>
              <a:rPr lang="en-US" sz="1900" dirty="0" smtClean="0">
                <a:sym typeface="Wingdings" pitchFamily="2" charset="2"/>
              </a:rPr>
              <a:t></a:t>
            </a:r>
            <a:r>
              <a:rPr lang="en-US" sz="1900" dirty="0" smtClean="0"/>
              <a:t> </a:t>
            </a:r>
            <a:r>
              <a:rPr lang="en-US" sz="1900" dirty="0" err="1" smtClean="0"/>
              <a:t>walkPathComponents</a:t>
            </a:r>
            <a:r>
              <a:rPr lang="en-US" sz="1900" dirty="0" smtClean="0"/>
              <a:t>() :</a:t>
            </a:r>
            <a:r>
              <a:rPr lang="en-US" sz="1900" b="1" dirty="0" smtClean="0">
                <a:solidFill>
                  <a:schemeClr val="accent4"/>
                </a:solidFill>
              </a:rPr>
              <a:t>139</a:t>
            </a:r>
            <a:r>
              <a:rPr lang="en-US" sz="1900" dirty="0" smtClean="0"/>
              <a:t>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>
                <a:sym typeface="Wingdings" pitchFamily="2" charset="2"/>
              </a:rPr>
              <a:t>File.exists</a:t>
            </a:r>
            <a:r>
              <a:rPr lang="en-US" sz="1900" dirty="0" smtClean="0">
                <a:sym typeface="Wingdings" pitchFamily="2" charset="2"/>
              </a:rPr>
              <a:t>()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90600" y="3429000"/>
            <a:ext cx="3962400" cy="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5408612"/>
            <a:ext cx="3962400" cy="1588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Picture 2" descr="C:\Documents and Settings\Mike\Local Settings\Temporary Internet Files\Content.IE5\6TCFAPSX\MCj042384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85" y="2286000"/>
            <a:ext cx="541215" cy="594575"/>
          </a:xfrm>
          <a:prstGeom prst="rect">
            <a:avLst/>
          </a:prstGeom>
          <a:noFill/>
        </p:spPr>
      </p:pic>
      <p:pic>
        <p:nvPicPr>
          <p:cNvPr id="10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6200" y="314326"/>
            <a:ext cx="870351" cy="523874"/>
          </a:xfrm>
          <a:prstGeom prst="rect">
            <a:avLst/>
          </a:prstGeom>
          <a:noFill/>
        </p:spPr>
      </p:pic>
      <p:pic>
        <p:nvPicPr>
          <p:cNvPr id="11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6200" y="4343400"/>
            <a:ext cx="870351" cy="523874"/>
          </a:xfrm>
          <a:prstGeom prst="rect">
            <a:avLst/>
          </a:prstGeom>
          <a:noFill/>
        </p:spPr>
      </p:pic>
      <p:sp>
        <p:nvSpPr>
          <p:cNvPr id="13" name="Oval 12"/>
          <p:cNvSpPr/>
          <p:nvPr/>
        </p:nvSpPr>
        <p:spPr>
          <a:xfrm>
            <a:off x="6705600" y="3810000"/>
            <a:ext cx="914400" cy="2667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839200" cy="5943600"/>
          </a:xfrm>
        </p:spPr>
        <p:txBody>
          <a:bodyPr>
            <a:normAutofit/>
          </a:bodyPr>
          <a:lstStyle/>
          <a:p>
            <a:pPr marL="730250" indent="-612775" algn="l">
              <a:buNone/>
            </a:pPr>
            <a:r>
              <a:rPr lang="en-US" dirty="0" err="1" smtClean="0">
                <a:solidFill>
                  <a:schemeClr val="accent4"/>
                </a:solidFill>
              </a:rPr>
              <a:t>loadClass</a:t>
            </a:r>
            <a:r>
              <a:rPr lang="en-US" dirty="0" smtClean="0">
                <a:solidFill>
                  <a:schemeClr val="accent4"/>
                </a:solidFill>
              </a:rPr>
              <a:t>(“</a:t>
            </a:r>
            <a:r>
              <a:rPr lang="en-US" dirty="0" err="1" smtClean="0">
                <a:solidFill>
                  <a:schemeClr val="accent4"/>
                </a:solidFill>
              </a:rPr>
              <a:t>java.util.HashMap</a:t>
            </a:r>
            <a:r>
              <a:rPr lang="en-US" dirty="0" smtClean="0">
                <a:solidFill>
                  <a:schemeClr val="accent4"/>
                </a:solidFill>
              </a:rPr>
              <a:t>”);</a:t>
            </a:r>
          </a:p>
          <a:p>
            <a:pPr marL="730250" lvl="1" indent="-612775">
              <a:buNone/>
            </a:pPr>
            <a:r>
              <a:rPr lang="en-US" sz="1900" dirty="0" smtClean="0"/>
              <a:t>…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/>
              <a:t>SecurityManager.checkPackageAccess</a:t>
            </a:r>
            <a:r>
              <a:rPr lang="en-US" sz="1900" dirty="0" smtClean="0"/>
              <a:t>()</a:t>
            </a:r>
          </a:p>
          <a:p>
            <a:pPr marL="730250" lvl="1" indent="-612775">
              <a:buNone/>
            </a:pPr>
            <a:r>
              <a:rPr lang="en-US" sz="1900" dirty="0" smtClean="0"/>
              <a:t>…</a:t>
            </a:r>
          </a:p>
          <a:p>
            <a:pPr marL="730250" lvl="1" indent="-612775">
              <a:buNone/>
            </a:pPr>
            <a:r>
              <a:rPr lang="en-US" sz="1900" dirty="0" smtClean="0"/>
              <a:t>…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/>
              <a:t>FileURLLoader.getResource</a:t>
            </a:r>
            <a:r>
              <a:rPr lang="en-US" sz="1900" dirty="0" smtClean="0"/>
              <a:t>():73 </a:t>
            </a:r>
            <a:r>
              <a:rPr lang="en-US" sz="1900" dirty="0" smtClean="0">
                <a:sym typeface="Wingdings" pitchFamily="2" charset="2"/>
              </a:rPr>
              <a:t></a:t>
            </a:r>
            <a:r>
              <a:rPr lang="en-US" sz="1900" dirty="0" smtClean="0"/>
              <a:t> </a:t>
            </a:r>
            <a:r>
              <a:rPr lang="en-US" sz="1900" dirty="0" err="1" smtClean="0"/>
              <a:t>walkPathComponents</a:t>
            </a:r>
            <a:r>
              <a:rPr lang="en-US" sz="1900" dirty="0" smtClean="0"/>
              <a:t>() :121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>
                <a:sym typeface="Wingdings" pitchFamily="2" charset="2"/>
              </a:rPr>
              <a:t>File.exists</a:t>
            </a:r>
            <a:r>
              <a:rPr lang="en-US" sz="1900" dirty="0" smtClean="0">
                <a:sym typeface="Wingdings" pitchFamily="2" charset="2"/>
              </a:rPr>
              <a:t>()</a:t>
            </a:r>
            <a:endParaRPr lang="en-US" sz="1900" dirty="0" smtClean="0"/>
          </a:p>
          <a:p>
            <a:pPr marL="730250" indent="-612775">
              <a:buNone/>
            </a:pPr>
            <a:endParaRPr lang="en-US" dirty="0" smtClean="0">
              <a:solidFill>
                <a:schemeClr val="accent4"/>
              </a:solidFill>
            </a:endParaRPr>
          </a:p>
          <a:p>
            <a:pPr marL="730250" indent="-612775" algn="l"/>
            <a:r>
              <a:rPr lang="en-US" dirty="0" err="1" smtClean="0">
                <a:solidFill>
                  <a:srgbClr val="FF0000"/>
                </a:solidFill>
              </a:rPr>
              <a:t>loadClass</a:t>
            </a:r>
            <a:r>
              <a:rPr lang="en-US" dirty="0" smtClean="0">
                <a:solidFill>
                  <a:srgbClr val="FF0000"/>
                </a:solidFill>
              </a:rPr>
              <a:t>(“sun/applet/</a:t>
            </a:r>
            <a:r>
              <a:rPr lang="en-US" dirty="0" err="1" smtClean="0">
                <a:solidFill>
                  <a:srgbClr val="FF0000"/>
                </a:solidFill>
              </a:rPr>
              <a:t>AppletClassLoader</a:t>
            </a:r>
            <a:r>
              <a:rPr lang="en-US" dirty="0" smtClean="0">
                <a:solidFill>
                  <a:srgbClr val="FF0000"/>
                </a:solidFill>
              </a:rPr>
              <a:t>”);</a:t>
            </a:r>
          </a:p>
          <a:p>
            <a:pPr marL="730250" lvl="1" indent="-612775">
              <a:buNone/>
            </a:pPr>
            <a:r>
              <a:rPr lang="en-US" sz="1900" dirty="0" smtClean="0"/>
              <a:t>…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/>
              <a:t>SecurityManager.checkPackageAccess</a:t>
            </a:r>
            <a:r>
              <a:rPr lang="en-US" sz="1900" dirty="0" smtClean="0"/>
              <a:t>()</a:t>
            </a:r>
          </a:p>
          <a:p>
            <a:pPr marL="730250" lvl="1" indent="-612775">
              <a:buNone/>
            </a:pPr>
            <a:r>
              <a:rPr lang="en-US" sz="1900" dirty="0" smtClean="0"/>
              <a:t>…</a:t>
            </a:r>
          </a:p>
          <a:p>
            <a:pPr marL="730250" lvl="1" indent="-612775">
              <a:buNone/>
            </a:pPr>
            <a:r>
              <a:rPr lang="en-US" sz="1900" dirty="0" smtClean="0"/>
              <a:t>…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/>
              <a:t>FileURLLoader.getResource</a:t>
            </a:r>
            <a:r>
              <a:rPr lang="en-US" sz="1900" dirty="0" smtClean="0"/>
              <a:t>():73 </a:t>
            </a:r>
            <a:r>
              <a:rPr lang="en-US" sz="1900" dirty="0" smtClean="0">
                <a:sym typeface="Wingdings" pitchFamily="2" charset="2"/>
              </a:rPr>
              <a:t></a:t>
            </a:r>
            <a:r>
              <a:rPr lang="en-US" sz="1900" dirty="0" smtClean="0"/>
              <a:t> </a:t>
            </a:r>
            <a:r>
              <a:rPr lang="en-US" sz="1900" dirty="0" err="1" smtClean="0"/>
              <a:t>walkPathComponents</a:t>
            </a:r>
            <a:r>
              <a:rPr lang="en-US" sz="1900" dirty="0" smtClean="0"/>
              <a:t>() :</a:t>
            </a:r>
            <a:r>
              <a:rPr lang="en-US" sz="1900" b="1" dirty="0" smtClean="0">
                <a:solidFill>
                  <a:srgbClr val="FF0000"/>
                </a:solidFill>
              </a:rPr>
              <a:t>121</a:t>
            </a:r>
            <a:r>
              <a:rPr lang="en-US" sz="1900" dirty="0" smtClean="0"/>
              <a:t>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>
                <a:sym typeface="Wingdings" pitchFamily="2" charset="2"/>
              </a:rPr>
              <a:t>File.exists</a:t>
            </a:r>
            <a:r>
              <a:rPr lang="en-US" sz="1900" dirty="0" smtClean="0">
                <a:sym typeface="Wingdings" pitchFamily="2" charset="2"/>
              </a:rPr>
              <a:t>()</a:t>
            </a:r>
            <a:endParaRPr lang="en-US" sz="1900" dirty="0" smtClean="0"/>
          </a:p>
          <a:p>
            <a:pPr marL="730250" lvl="1" indent="-612775">
              <a:buNone/>
            </a:pPr>
            <a:endParaRPr lang="en-US" sz="2400" dirty="0" smtClean="0"/>
          </a:p>
          <a:p>
            <a:pPr marL="730250" indent="-612775" algn="l">
              <a:buNone/>
            </a:pPr>
            <a:r>
              <a:rPr lang="en-US" dirty="0" err="1" smtClean="0">
                <a:solidFill>
                  <a:schemeClr val="accent4"/>
                </a:solidFill>
              </a:rPr>
              <a:t>loadClass</a:t>
            </a:r>
            <a:r>
              <a:rPr lang="en-US" dirty="0" smtClean="0">
                <a:solidFill>
                  <a:schemeClr val="accent4"/>
                </a:solidFill>
              </a:rPr>
              <a:t>(“</a:t>
            </a:r>
            <a:r>
              <a:rPr lang="en-US" dirty="0" err="1" smtClean="0">
                <a:solidFill>
                  <a:schemeClr val="accent4"/>
                </a:solidFill>
              </a:rPr>
              <a:t>MyClass</a:t>
            </a:r>
            <a:r>
              <a:rPr lang="en-US" dirty="0" smtClean="0">
                <a:solidFill>
                  <a:schemeClr val="accent4"/>
                </a:solidFill>
              </a:rPr>
              <a:t>”);</a:t>
            </a:r>
          </a:p>
          <a:p>
            <a:pPr marL="730250" lvl="1" indent="-612775">
              <a:buNone/>
            </a:pPr>
            <a:r>
              <a:rPr lang="en-US" sz="1900" dirty="0" smtClean="0"/>
              <a:t>…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/>
              <a:t>SecurityManager.checkPackageAccess</a:t>
            </a:r>
            <a:r>
              <a:rPr lang="en-US" sz="1900" dirty="0" smtClean="0"/>
              <a:t>()</a:t>
            </a:r>
          </a:p>
          <a:p>
            <a:pPr marL="730250" lvl="1" indent="-612775">
              <a:buNone/>
            </a:pPr>
            <a:r>
              <a:rPr lang="en-US" sz="1900" dirty="0" smtClean="0"/>
              <a:t>…</a:t>
            </a:r>
          </a:p>
          <a:p>
            <a:pPr marL="730250" lvl="1" indent="-612775">
              <a:buNone/>
            </a:pPr>
            <a:r>
              <a:rPr lang="en-US" sz="1900" dirty="0" smtClean="0"/>
              <a:t>…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/>
              <a:t>FileURLLoader.getResource</a:t>
            </a:r>
            <a:r>
              <a:rPr lang="en-US" sz="1900" dirty="0" smtClean="0"/>
              <a:t>():73 </a:t>
            </a:r>
            <a:r>
              <a:rPr lang="en-US" sz="1900" dirty="0" smtClean="0">
                <a:sym typeface="Wingdings" pitchFamily="2" charset="2"/>
              </a:rPr>
              <a:t></a:t>
            </a:r>
            <a:r>
              <a:rPr lang="en-US" sz="1900" dirty="0" smtClean="0"/>
              <a:t> </a:t>
            </a:r>
            <a:r>
              <a:rPr lang="en-US" sz="1900" dirty="0" err="1" smtClean="0"/>
              <a:t>walkPathComponents</a:t>
            </a:r>
            <a:r>
              <a:rPr lang="en-US" sz="1900" dirty="0" smtClean="0"/>
              <a:t>() :</a:t>
            </a:r>
            <a:r>
              <a:rPr lang="en-US" sz="1900" b="1" dirty="0" smtClean="0">
                <a:solidFill>
                  <a:schemeClr val="accent4"/>
                </a:solidFill>
              </a:rPr>
              <a:t>139</a:t>
            </a:r>
            <a:r>
              <a:rPr lang="en-US" sz="1900" dirty="0" smtClean="0"/>
              <a:t> </a:t>
            </a:r>
            <a:r>
              <a:rPr lang="en-US" sz="1900" dirty="0" smtClean="0">
                <a:sym typeface="Wingdings" pitchFamily="2" charset="2"/>
              </a:rPr>
              <a:t> </a:t>
            </a:r>
            <a:r>
              <a:rPr lang="en-US" sz="1900" dirty="0" err="1" smtClean="0">
                <a:sym typeface="Wingdings" pitchFamily="2" charset="2"/>
              </a:rPr>
              <a:t>File.exists</a:t>
            </a:r>
            <a:r>
              <a:rPr lang="en-US" sz="1900" dirty="0" smtClean="0">
                <a:sym typeface="Wingdings" pitchFamily="2" charset="2"/>
              </a:rPr>
              <a:t>()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90600" y="3429000"/>
            <a:ext cx="3962400" cy="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5408612"/>
            <a:ext cx="3962400" cy="1588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Picture 2" descr="C:\Documents and Settings\Mike\Local Settings\Temporary Internet Files\Content.IE5\6TCFAPSX\MCj042384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85" y="2286000"/>
            <a:ext cx="541215" cy="594575"/>
          </a:xfrm>
          <a:prstGeom prst="rect">
            <a:avLst/>
          </a:prstGeom>
          <a:noFill/>
        </p:spPr>
      </p:pic>
      <p:pic>
        <p:nvPicPr>
          <p:cNvPr id="10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6200" y="314326"/>
            <a:ext cx="870351" cy="523874"/>
          </a:xfrm>
          <a:prstGeom prst="rect">
            <a:avLst/>
          </a:prstGeom>
          <a:noFill/>
        </p:spPr>
      </p:pic>
      <p:pic>
        <p:nvPicPr>
          <p:cNvPr id="11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6200" y="4343400"/>
            <a:ext cx="870351" cy="523874"/>
          </a:xfrm>
          <a:prstGeom prst="rect">
            <a:avLst/>
          </a:prstGeom>
          <a:noFill/>
        </p:spPr>
      </p:pic>
      <p:cxnSp>
        <p:nvCxnSpPr>
          <p:cNvPr id="14" name="Straight Arrow Connector 13"/>
          <p:cNvCxnSpPr>
            <a:stCxn id="16" idx="2"/>
            <a:endCxn id="18" idx="0"/>
          </p:cNvCxnSpPr>
          <p:nvPr/>
        </p:nvCxnSpPr>
        <p:spPr>
          <a:xfrm rot="5400000">
            <a:off x="7010400" y="2362200"/>
            <a:ext cx="1828800" cy="158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0"/>
            <a:endCxn id="18" idx="2"/>
          </p:cNvCxnSpPr>
          <p:nvPr/>
        </p:nvCxnSpPr>
        <p:spPr>
          <a:xfrm rot="5400000" flipH="1" flipV="1">
            <a:off x="7125494" y="4533900"/>
            <a:ext cx="1598612" cy="158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858000" y="989806"/>
            <a:ext cx="2133600" cy="4579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6858000" y="5333206"/>
            <a:ext cx="2133600" cy="4579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6858000" y="3276600"/>
            <a:ext cx="2133600" cy="4579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Deploy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457199"/>
          <a:ext cx="8534400" cy="58674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5400"/>
                <a:gridCol w="1676400"/>
                <a:gridCol w="1752600"/>
              </a:tblGrid>
              <a:tr h="133817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(Sampled</a:t>
                      </a:r>
                      <a:r>
                        <a:rPr lang="en-US" sz="2400" baseline="0" dirty="0" smtClean="0"/>
                        <a:t> &amp; Reproduced)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Real Semantic Exploits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Context</a:t>
                      </a:r>
                      <a:r>
                        <a:rPr lang="en-US" sz="2400" baseline="0" dirty="0" smtClean="0"/>
                        <a:t> sensitivity needed?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History sensitivity needed?</a:t>
                      </a:r>
                      <a:endParaRPr lang="en-US" sz="2400" dirty="0"/>
                    </a:p>
                  </a:txBody>
                  <a:tcPr anchor="ctr"/>
                </a:tc>
              </a:tr>
              <a:tr h="926432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SlashPath</a:t>
                      </a:r>
                      <a:endParaRPr lang="en-US" sz="2400" b="1" dirty="0" smtClean="0"/>
                    </a:p>
                    <a:p>
                      <a:r>
                        <a:rPr lang="en-US" sz="2400" i="1" dirty="0" smtClean="0"/>
                        <a:t>Mistakenly</a:t>
                      </a:r>
                      <a:r>
                        <a:rPr lang="en-US" sz="2400" i="1" baseline="0" dirty="0" smtClean="0"/>
                        <a:t> omitted security check</a:t>
                      </a:r>
                      <a:endParaRPr lang="en-US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Yes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Yes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  <a:tr h="13381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XSLT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err="1" smtClean="0"/>
                        <a:t>Untrusted</a:t>
                      </a:r>
                      <a:r>
                        <a:rPr lang="en-US" sz="2400" i="1" dirty="0" smtClean="0"/>
                        <a:t> code executes in wrong (application) security</a:t>
                      </a:r>
                      <a:r>
                        <a:rPr lang="en-US" sz="2400" i="1" baseline="0" dirty="0" smtClean="0"/>
                        <a:t> context</a:t>
                      </a:r>
                      <a:endParaRPr lang="en-US" sz="2400" i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No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1338179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LiveConnect</a:t>
                      </a:r>
                      <a:endParaRPr lang="en-US" sz="2400" b="1" dirty="0" smtClean="0"/>
                    </a:p>
                    <a:p>
                      <a:r>
                        <a:rPr lang="en-US" sz="2400" i="1" dirty="0" err="1" smtClean="0"/>
                        <a:t>Untrusted</a:t>
                      </a:r>
                      <a:r>
                        <a:rPr lang="en-US" sz="2400" i="1" dirty="0" smtClean="0"/>
                        <a:t> code executes in wrong (applet)</a:t>
                      </a:r>
                      <a:r>
                        <a:rPr lang="en-US" sz="2400" i="1" baseline="0" dirty="0" smtClean="0"/>
                        <a:t> </a:t>
                      </a:r>
                      <a:r>
                        <a:rPr lang="en-US" sz="2400" i="1" dirty="0" smtClean="0"/>
                        <a:t>security</a:t>
                      </a:r>
                      <a:r>
                        <a:rPr lang="en-US" sz="2400" i="1" baseline="0" dirty="0" smtClean="0"/>
                        <a:t> context</a:t>
                      </a:r>
                      <a:endParaRPr lang="en-US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No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No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926432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OperaPolicy</a:t>
                      </a:r>
                      <a:endParaRPr lang="en-US" sz="2400" b="1" dirty="0" smtClean="0"/>
                    </a:p>
                    <a:p>
                      <a:r>
                        <a:rPr lang="en-US" sz="2400" i="1" dirty="0" err="1" smtClean="0"/>
                        <a:t>Misconfigured</a:t>
                      </a:r>
                      <a:r>
                        <a:rPr lang="en-US" sz="2400" i="1" dirty="0" smtClean="0"/>
                        <a:t> security</a:t>
                      </a:r>
                      <a:r>
                        <a:rPr lang="en-US" sz="2400" i="1" baseline="0" dirty="0" smtClean="0"/>
                        <a:t> policy</a:t>
                      </a:r>
                      <a:endParaRPr lang="en-US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No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No</a:t>
                      </a:r>
                      <a:endParaRPr lang="en-US" sz="2400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33600" y="609600"/>
            <a:ext cx="3581400" cy="3505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():312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33600" y="1447800"/>
            <a:ext cx="35814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():341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33600" y="5562600"/>
            <a:ext cx="35814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SecurityManager.checkRead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38400" y="4724400"/>
            <a:ext cx="29718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File.checkRead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():1485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667000" y="3886200"/>
            <a:ext cx="25146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():268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05000" y="2286000"/>
            <a:ext cx="4038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FileURLLoader.getResource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():73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4" name="Curved Connector 43"/>
          <p:cNvCxnSpPr>
            <a:stCxn id="27" idx="2"/>
            <a:endCxn id="12" idx="0"/>
          </p:cNvCxnSpPr>
          <p:nvPr/>
        </p:nvCxnSpPr>
        <p:spPr>
          <a:xfrm rot="5400000">
            <a:off x="3695700" y="3657600"/>
            <a:ext cx="4572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2" idx="2"/>
            <a:endCxn id="11" idx="0"/>
          </p:cNvCxnSpPr>
          <p:nvPr/>
        </p:nvCxnSpPr>
        <p:spPr>
          <a:xfrm rot="5400000">
            <a:off x="3695700" y="4495800"/>
            <a:ext cx="4572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Curved Connector 46"/>
          <p:cNvCxnSpPr>
            <a:stCxn id="11" idx="2"/>
            <a:endCxn id="10" idx="0"/>
          </p:cNvCxnSpPr>
          <p:nvPr/>
        </p:nvCxnSpPr>
        <p:spPr>
          <a:xfrm rot="5400000">
            <a:off x="3695700" y="5334000"/>
            <a:ext cx="4572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447800" y="3048000"/>
            <a:ext cx="49530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FileURLLoader.walkPathComponents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():121</a:t>
            </a:r>
          </a:p>
        </p:txBody>
      </p:sp>
      <p:cxnSp>
        <p:nvCxnSpPr>
          <p:cNvPr id="32" name="Curved Connector 43"/>
          <p:cNvCxnSpPr>
            <a:stCxn id="8" idx="2"/>
            <a:endCxn id="27" idx="0"/>
          </p:cNvCxnSpPr>
          <p:nvPr/>
        </p:nvCxnSpPr>
        <p:spPr>
          <a:xfrm rot="5400000">
            <a:off x="3695700" y="2819400"/>
            <a:ext cx="4572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43"/>
          <p:cNvCxnSpPr>
            <a:stCxn id="6" idx="2"/>
            <a:endCxn id="8" idx="0"/>
          </p:cNvCxnSpPr>
          <p:nvPr/>
        </p:nvCxnSpPr>
        <p:spPr>
          <a:xfrm rot="5400000">
            <a:off x="3695700" y="2057400"/>
            <a:ext cx="4572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urved Connector 43"/>
          <p:cNvCxnSpPr>
            <a:stCxn id="5" idx="2"/>
            <a:endCxn id="6" idx="0"/>
          </p:cNvCxnSpPr>
          <p:nvPr/>
        </p:nvCxnSpPr>
        <p:spPr>
          <a:xfrm rot="5400000">
            <a:off x="3680460" y="1203959"/>
            <a:ext cx="487681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>
            <a:off x="-1668333" y="3237706"/>
            <a:ext cx="52578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16200000">
            <a:off x="-853352" y="2226398"/>
            <a:ext cx="3235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context sensitivity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33600" y="609600"/>
            <a:ext cx="3581400" cy="3505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():312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33600" y="1447800"/>
            <a:ext cx="35814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():341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33600" y="5562600"/>
            <a:ext cx="35814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SecurityManager.checkRead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38400" y="4724400"/>
            <a:ext cx="29718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File.checkRead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():1485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667000" y="3886200"/>
            <a:ext cx="25146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():268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05000" y="2286000"/>
            <a:ext cx="4038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FileURLLoader.getResource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():73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4" name="Curved Connector 43"/>
          <p:cNvCxnSpPr>
            <a:stCxn id="27" idx="2"/>
            <a:endCxn id="12" idx="0"/>
          </p:cNvCxnSpPr>
          <p:nvPr/>
        </p:nvCxnSpPr>
        <p:spPr>
          <a:xfrm rot="5400000">
            <a:off x="3695700" y="3657600"/>
            <a:ext cx="4572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2" idx="2"/>
            <a:endCxn id="11" idx="0"/>
          </p:cNvCxnSpPr>
          <p:nvPr/>
        </p:nvCxnSpPr>
        <p:spPr>
          <a:xfrm rot="5400000">
            <a:off x="3695700" y="4495800"/>
            <a:ext cx="4572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Curved Connector 46"/>
          <p:cNvCxnSpPr>
            <a:stCxn id="11" idx="2"/>
            <a:endCxn id="10" idx="0"/>
          </p:cNvCxnSpPr>
          <p:nvPr/>
        </p:nvCxnSpPr>
        <p:spPr>
          <a:xfrm rot="5400000">
            <a:off x="3695700" y="5334000"/>
            <a:ext cx="4572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447800" y="3048000"/>
            <a:ext cx="49530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FileURLLoader.walkPathComponents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():121</a:t>
            </a:r>
          </a:p>
        </p:txBody>
      </p:sp>
      <p:cxnSp>
        <p:nvCxnSpPr>
          <p:cNvPr id="32" name="Curved Connector 43"/>
          <p:cNvCxnSpPr>
            <a:stCxn id="8" idx="2"/>
            <a:endCxn id="27" idx="0"/>
          </p:cNvCxnSpPr>
          <p:nvPr/>
        </p:nvCxnSpPr>
        <p:spPr>
          <a:xfrm rot="5400000">
            <a:off x="3695700" y="2819400"/>
            <a:ext cx="4572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43"/>
          <p:cNvCxnSpPr>
            <a:stCxn id="6" idx="2"/>
            <a:endCxn id="8" idx="0"/>
          </p:cNvCxnSpPr>
          <p:nvPr/>
        </p:nvCxnSpPr>
        <p:spPr>
          <a:xfrm rot="5400000">
            <a:off x="3695700" y="2057400"/>
            <a:ext cx="4572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urved Connector 43"/>
          <p:cNvCxnSpPr>
            <a:stCxn id="5" idx="2"/>
            <a:endCxn id="6" idx="0"/>
          </p:cNvCxnSpPr>
          <p:nvPr/>
        </p:nvCxnSpPr>
        <p:spPr>
          <a:xfrm rot="5400000">
            <a:off x="3680460" y="1203959"/>
            <a:ext cx="487681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4351465" y="3238500"/>
            <a:ext cx="5257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16200000">
            <a:off x="5717074" y="2227192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False negatives</a:t>
            </a:r>
            <a:endParaRPr lang="en-US" sz="2400" dirty="0"/>
          </a:p>
        </p:txBody>
      </p:sp>
      <p:cxnSp>
        <p:nvCxnSpPr>
          <p:cNvPr id="68" name="Straight Arrow Connector 67"/>
          <p:cNvCxnSpPr/>
          <p:nvPr/>
        </p:nvCxnSpPr>
        <p:spPr>
          <a:xfrm rot="5400000">
            <a:off x="5185200" y="3237706"/>
            <a:ext cx="52578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6200000">
            <a:off x="6603707" y="2226398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False positives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 rot="5400000">
            <a:off x="-1668333" y="3237706"/>
            <a:ext cx="52578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16200000">
            <a:off x="-853352" y="2226398"/>
            <a:ext cx="3235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context sensitivity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33600" y="609600"/>
            <a:ext cx="3581400" cy="3505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():312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33600" y="1447800"/>
            <a:ext cx="35814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():341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33600" y="5562600"/>
            <a:ext cx="35814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SecurityManager.checkRead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38400" y="4724400"/>
            <a:ext cx="29718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File.checkRead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():1485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667000" y="3886200"/>
            <a:ext cx="25146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():268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05000" y="2286000"/>
            <a:ext cx="4038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FileURLLoader.getResource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():73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4" name="Curved Connector 43"/>
          <p:cNvCxnSpPr>
            <a:stCxn id="27" idx="2"/>
            <a:endCxn id="12" idx="0"/>
          </p:cNvCxnSpPr>
          <p:nvPr/>
        </p:nvCxnSpPr>
        <p:spPr>
          <a:xfrm rot="5400000">
            <a:off x="3695700" y="3657600"/>
            <a:ext cx="4572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2" idx="2"/>
            <a:endCxn id="11" idx="0"/>
          </p:cNvCxnSpPr>
          <p:nvPr/>
        </p:nvCxnSpPr>
        <p:spPr>
          <a:xfrm rot="5400000">
            <a:off x="3695700" y="4495800"/>
            <a:ext cx="4572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Curved Connector 46"/>
          <p:cNvCxnSpPr>
            <a:stCxn id="11" idx="2"/>
            <a:endCxn id="10" idx="0"/>
          </p:cNvCxnSpPr>
          <p:nvPr/>
        </p:nvCxnSpPr>
        <p:spPr>
          <a:xfrm rot="5400000">
            <a:off x="3695700" y="5334000"/>
            <a:ext cx="4572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447800" y="3048000"/>
            <a:ext cx="49530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FileURLLoader.walkPathComponents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():121</a:t>
            </a:r>
          </a:p>
        </p:txBody>
      </p:sp>
      <p:cxnSp>
        <p:nvCxnSpPr>
          <p:cNvPr id="32" name="Curved Connector 43"/>
          <p:cNvCxnSpPr>
            <a:stCxn id="8" idx="2"/>
            <a:endCxn id="27" idx="0"/>
          </p:cNvCxnSpPr>
          <p:nvPr/>
        </p:nvCxnSpPr>
        <p:spPr>
          <a:xfrm rot="5400000">
            <a:off x="3695700" y="2819400"/>
            <a:ext cx="4572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43"/>
          <p:cNvCxnSpPr>
            <a:stCxn id="6" idx="2"/>
            <a:endCxn id="8" idx="0"/>
          </p:cNvCxnSpPr>
          <p:nvPr/>
        </p:nvCxnSpPr>
        <p:spPr>
          <a:xfrm rot="5400000">
            <a:off x="3695700" y="2057400"/>
            <a:ext cx="4572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urved Connector 43"/>
          <p:cNvCxnSpPr>
            <a:stCxn id="5" idx="2"/>
            <a:endCxn id="6" idx="0"/>
          </p:cNvCxnSpPr>
          <p:nvPr/>
        </p:nvCxnSpPr>
        <p:spPr>
          <a:xfrm rot="5400000">
            <a:off x="3680460" y="1203959"/>
            <a:ext cx="487681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4351465" y="3238500"/>
            <a:ext cx="5257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16200000">
            <a:off x="5717074" y="2227192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False negatives</a:t>
            </a:r>
            <a:endParaRPr lang="en-US" sz="2400" dirty="0"/>
          </a:p>
        </p:txBody>
      </p:sp>
      <p:cxnSp>
        <p:nvCxnSpPr>
          <p:cNvPr id="68" name="Straight Arrow Connector 67"/>
          <p:cNvCxnSpPr/>
          <p:nvPr/>
        </p:nvCxnSpPr>
        <p:spPr>
          <a:xfrm rot="5400000">
            <a:off x="5185200" y="3237706"/>
            <a:ext cx="52578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6200000">
            <a:off x="6603707" y="2226398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False positives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 rot="5400000">
            <a:off x="-1668333" y="3237706"/>
            <a:ext cx="52578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16200000">
            <a:off x="-853352" y="2226398"/>
            <a:ext cx="3235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context sensitivity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7815923" y="2226398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Overhead</a:t>
            </a:r>
            <a:endParaRPr lang="en-US" sz="2400" dirty="0"/>
          </a:p>
        </p:txBody>
      </p:sp>
      <p:cxnSp>
        <p:nvCxnSpPr>
          <p:cNvPr id="74" name="Straight Arrow Connector 73"/>
          <p:cNvCxnSpPr/>
          <p:nvPr/>
        </p:nvCxnSpPr>
        <p:spPr>
          <a:xfrm rot="5400000">
            <a:off x="6137771" y="3237706"/>
            <a:ext cx="52578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457200" y="609600"/>
            <a:ext cx="70866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38912" lvl="0" indent="-320040" algn="ctr">
              <a:buClr>
                <a:srgbClr val="F0AD00"/>
              </a:buClr>
              <a:buSzPct val="80000"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java.util.HashSet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pic>
        <p:nvPicPr>
          <p:cNvPr id="25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151" y="457200"/>
            <a:ext cx="870351" cy="523874"/>
          </a:xfrm>
          <a:prstGeom prst="rect">
            <a:avLst/>
          </a:prstGeom>
          <a:noFill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How an applet loads a class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200" y="1249681"/>
            <a:ext cx="6934200" cy="1905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loadClass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(name) {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name.lastIndexOf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(‘.’) != -1)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super.loadClass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4400" y="3352800"/>
            <a:ext cx="3657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():341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200" y="4297681"/>
            <a:ext cx="5334000" cy="198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walkPathComponents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121: { ... if (</a:t>
            </a:r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139: { ... if (</a:t>
            </a:r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57800" y="6248400"/>
            <a:ext cx="35814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SecurityManager.checkRead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62600" y="5257800"/>
            <a:ext cx="29718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File.checkRead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():1485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91200" y="4572000"/>
            <a:ext cx="25146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():268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3000" y="3810000"/>
            <a:ext cx="4038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FileURLLoader.getResource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():73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Curved Connector 16"/>
          <p:cNvCxnSpPr/>
          <p:nvPr/>
        </p:nvCxnSpPr>
        <p:spPr>
          <a:xfrm>
            <a:off x="2743200" y="2743200"/>
            <a:ext cx="838200" cy="609600"/>
          </a:xfrm>
          <a:prstGeom prst="curvedConnector3">
            <a:avLst>
              <a:gd name="adj1" fmla="val 98312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3"/>
          </p:cNvCxnSpPr>
          <p:nvPr/>
        </p:nvCxnSpPr>
        <p:spPr>
          <a:xfrm>
            <a:off x="4572000" y="3505200"/>
            <a:ext cx="609600" cy="228600"/>
          </a:xfrm>
          <a:prstGeom prst="curvedConnector3">
            <a:avLst>
              <a:gd name="adj1" fmla="val 139552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12" idx="0"/>
          </p:cNvCxnSpPr>
          <p:nvPr/>
        </p:nvCxnSpPr>
        <p:spPr>
          <a:xfrm flipV="1">
            <a:off x="3886200" y="4572000"/>
            <a:ext cx="3162300" cy="533400"/>
          </a:xfrm>
          <a:prstGeom prst="curvedConnector4">
            <a:avLst>
              <a:gd name="adj1" fmla="val 63580"/>
              <a:gd name="adj2" fmla="val 145306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2" idx="2"/>
            <a:endCxn id="11" idx="0"/>
          </p:cNvCxnSpPr>
          <p:nvPr/>
        </p:nvCxnSpPr>
        <p:spPr>
          <a:xfrm rot="5400000">
            <a:off x="6896100" y="51054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Curved Connector 46"/>
          <p:cNvCxnSpPr>
            <a:stCxn id="11" idx="2"/>
            <a:endCxn id="10" idx="0"/>
          </p:cNvCxnSpPr>
          <p:nvPr/>
        </p:nvCxnSpPr>
        <p:spPr>
          <a:xfrm rot="5400000">
            <a:off x="6743700" y="5943600"/>
            <a:ext cx="6096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343400" y="2621281"/>
            <a:ext cx="46482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Curved Connector 55"/>
          <p:cNvCxnSpPr>
            <a:endCxn id="55" idx="0"/>
          </p:cNvCxnSpPr>
          <p:nvPr/>
        </p:nvCxnSpPr>
        <p:spPr>
          <a:xfrm>
            <a:off x="5791200" y="2240281"/>
            <a:ext cx="876300" cy="3810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</p:cNvCxnSpPr>
          <p:nvPr/>
        </p:nvCxnSpPr>
        <p:spPr>
          <a:xfrm flipH="1">
            <a:off x="2895600" y="3962400"/>
            <a:ext cx="2286000" cy="685800"/>
          </a:xfrm>
          <a:prstGeom prst="curvedConnector3">
            <a:avLst>
              <a:gd name="adj1" fmla="val -10000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55"/>
          <p:cNvCxnSpPr>
            <a:stCxn id="24" idx="2"/>
          </p:cNvCxnSpPr>
          <p:nvPr/>
        </p:nvCxnSpPr>
        <p:spPr>
          <a:xfrm rot="5400000">
            <a:off x="3028950" y="430531"/>
            <a:ext cx="457200" cy="16383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57200" y="563881"/>
            <a:ext cx="72390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38912" indent="-320040" algn="ctr">
              <a:buClr>
                <a:srgbClr val="F0AD00"/>
              </a:buClr>
              <a:buSzPct val="80000"/>
            </a:pP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java.util.HashSet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pic>
        <p:nvPicPr>
          <p:cNvPr id="25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151" y="411481"/>
            <a:ext cx="870351" cy="523874"/>
          </a:xfrm>
          <a:prstGeom prst="rect">
            <a:avLst/>
          </a:prstGeom>
          <a:noFill/>
        </p:spPr>
      </p:pic>
      <p:cxnSp>
        <p:nvCxnSpPr>
          <p:cNvPr id="80" name="Straight Connector 79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200" y="1249681"/>
            <a:ext cx="6934200" cy="1905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loadClass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(name) {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name.lastIndexOf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(‘.’) != -1)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super.loadClass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4400" y="3352800"/>
            <a:ext cx="3657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():341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200" y="4297681"/>
            <a:ext cx="5334000" cy="198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walkPathComponents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121: { ... if (</a:t>
            </a:r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139: { ... if (</a:t>
            </a:r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57800" y="6248400"/>
            <a:ext cx="35814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SecurityManager.checkRead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62600" y="5257800"/>
            <a:ext cx="29718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File.checkRead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():1485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91200" y="4572000"/>
            <a:ext cx="25146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():268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3000" y="3810000"/>
            <a:ext cx="4038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FileURLLoader.getResource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():73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Curved Connector 16"/>
          <p:cNvCxnSpPr/>
          <p:nvPr/>
        </p:nvCxnSpPr>
        <p:spPr>
          <a:xfrm>
            <a:off x="2743200" y="2743200"/>
            <a:ext cx="838200" cy="609600"/>
          </a:xfrm>
          <a:prstGeom prst="curvedConnector3">
            <a:avLst>
              <a:gd name="adj1" fmla="val 98312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3"/>
          </p:cNvCxnSpPr>
          <p:nvPr/>
        </p:nvCxnSpPr>
        <p:spPr>
          <a:xfrm>
            <a:off x="4572000" y="3505200"/>
            <a:ext cx="609600" cy="228600"/>
          </a:xfrm>
          <a:prstGeom prst="curvedConnector3">
            <a:avLst>
              <a:gd name="adj1" fmla="val 139552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12" idx="0"/>
          </p:cNvCxnSpPr>
          <p:nvPr/>
        </p:nvCxnSpPr>
        <p:spPr>
          <a:xfrm flipV="1">
            <a:off x="3886200" y="4572000"/>
            <a:ext cx="3162300" cy="533400"/>
          </a:xfrm>
          <a:prstGeom prst="curvedConnector4">
            <a:avLst>
              <a:gd name="adj1" fmla="val 63580"/>
              <a:gd name="adj2" fmla="val 145306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2" idx="2"/>
            <a:endCxn id="11" idx="0"/>
          </p:cNvCxnSpPr>
          <p:nvPr/>
        </p:nvCxnSpPr>
        <p:spPr>
          <a:xfrm rot="5400000">
            <a:off x="6896100" y="51054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Curved Connector 46"/>
          <p:cNvCxnSpPr>
            <a:stCxn id="11" idx="2"/>
            <a:endCxn id="10" idx="0"/>
          </p:cNvCxnSpPr>
          <p:nvPr/>
        </p:nvCxnSpPr>
        <p:spPr>
          <a:xfrm rot="5400000">
            <a:off x="6743700" y="5943600"/>
            <a:ext cx="6096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343400" y="2621281"/>
            <a:ext cx="46482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Curved Connector 55"/>
          <p:cNvCxnSpPr>
            <a:endCxn id="55" idx="0"/>
          </p:cNvCxnSpPr>
          <p:nvPr/>
        </p:nvCxnSpPr>
        <p:spPr>
          <a:xfrm>
            <a:off x="5791200" y="2240281"/>
            <a:ext cx="876300" cy="3810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</p:cNvCxnSpPr>
          <p:nvPr/>
        </p:nvCxnSpPr>
        <p:spPr>
          <a:xfrm flipH="1">
            <a:off x="2895600" y="3962400"/>
            <a:ext cx="2286000" cy="685800"/>
          </a:xfrm>
          <a:prstGeom prst="curvedConnector3">
            <a:avLst>
              <a:gd name="adj1" fmla="val -10000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55"/>
          <p:cNvCxnSpPr>
            <a:stCxn id="24" idx="2"/>
          </p:cNvCxnSpPr>
          <p:nvPr/>
        </p:nvCxnSpPr>
        <p:spPr>
          <a:xfrm rot="5400000">
            <a:off x="3028950" y="430531"/>
            <a:ext cx="457200" cy="16383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57200" y="563881"/>
            <a:ext cx="72390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38912" indent="-320040" algn="ctr">
              <a:buClr>
                <a:srgbClr val="F0AD00"/>
              </a:buClr>
              <a:buSzPct val="80000"/>
            </a:pP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java.util.HashSet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pic>
        <p:nvPicPr>
          <p:cNvPr id="25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151" y="411481"/>
            <a:ext cx="870351" cy="523874"/>
          </a:xfrm>
          <a:prstGeom prst="rect">
            <a:avLst/>
          </a:prstGeom>
          <a:noFill/>
        </p:spPr>
      </p:pic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686058" y="1466671"/>
            <a:ext cx="23984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 dirty="0" smtClean="0">
                <a:latin typeface="Times New Roman" pitchFamily="18" charset="0"/>
              </a:rPr>
              <a:t>S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←</a:t>
            </a:r>
            <a:r>
              <a:rPr lang="en-US" sz="2400" b="1" i="1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400" b="1" i="1" dirty="0" err="1" smtClean="0">
                <a:latin typeface="Times New Roman" pitchFamily="18" charset="0"/>
              </a:rPr>
              <a:t>walkStack</a:t>
            </a:r>
            <a:r>
              <a:rPr lang="en-US" sz="2400" b="1" i="1" dirty="0" smtClean="0">
                <a:latin typeface="Times New Roman" pitchFamily="18" charset="0"/>
              </a:rPr>
              <a:t> ()</a:t>
            </a:r>
          </a:p>
          <a:p>
            <a:pPr eaLnBrk="0" hangingPunct="0"/>
            <a:r>
              <a:rPr lang="en-US" sz="2400" b="1" i="1" dirty="0" smtClean="0">
                <a:latin typeface="Times New Roman" pitchFamily="18" charset="0"/>
              </a:rPr>
              <a:t>check ( S )</a:t>
            </a: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7071855" y="5616714"/>
            <a:ext cx="20281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i="1" dirty="0" smtClean="0">
                <a:latin typeface="Times New Roman" pitchFamily="18" charset="0"/>
              </a:rPr>
              <a:t>S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←</a:t>
            </a:r>
            <a:r>
              <a:rPr lang="en-US" sz="2000" b="1" i="1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i="1" dirty="0" err="1" smtClean="0">
                <a:latin typeface="Times New Roman" pitchFamily="18" charset="0"/>
              </a:rPr>
              <a:t>walkStack</a:t>
            </a:r>
            <a:r>
              <a:rPr lang="en-US" sz="2000" b="1" i="1" dirty="0" smtClean="0">
                <a:latin typeface="Times New Roman" pitchFamily="18" charset="0"/>
              </a:rPr>
              <a:t> ()</a:t>
            </a:r>
          </a:p>
          <a:p>
            <a:pPr eaLnBrk="0" hangingPunct="0"/>
            <a:r>
              <a:rPr lang="en-US" sz="2000" b="1" i="1" dirty="0" smtClean="0">
                <a:latin typeface="Times New Roman" pitchFamily="18" charset="0"/>
              </a:rPr>
              <a:t>check ( S )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of Context Sensitivity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447801"/>
          <a:ext cx="9144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of Context Sensitivity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447801"/>
          <a:ext cx="9144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438400" y="2133600"/>
            <a:ext cx="3276600" cy="182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</a:rPr>
              <a:t>Proportional to</a:t>
            </a:r>
          </a:p>
          <a:p>
            <a:pPr algn="ctr"/>
            <a:r>
              <a:rPr lang="en-US" sz="2400" dirty="0" smtClean="0">
                <a:solidFill>
                  <a:schemeClr val="accent4"/>
                </a:solidFill>
              </a:rPr>
              <a:t>depth &amp; security calls</a:t>
            </a:r>
          </a:p>
          <a:p>
            <a:pPr algn="ctr"/>
            <a:endParaRPr lang="en-US" sz="2400" dirty="0" smtClean="0">
              <a:solidFill>
                <a:schemeClr val="accent4"/>
              </a:solidFill>
            </a:endParaRPr>
          </a:p>
          <a:p>
            <a:pPr algn="ctr"/>
            <a:r>
              <a:rPr lang="en-US" sz="2400" dirty="0" smtClean="0">
                <a:solidFill>
                  <a:schemeClr val="accent4"/>
                </a:solidFill>
              </a:rPr>
              <a:t>High overhead at security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Efficient</a:t>
            </a:r>
            <a:r>
              <a:rPr lang="en-US" dirty="0" smtClean="0"/>
              <a:t>,</a:t>
            </a:r>
          </a:p>
          <a:p>
            <a:pPr algn="ctr">
              <a:buNone/>
            </a:pPr>
            <a:r>
              <a:rPr lang="en-US" b="1" dirty="0" smtClean="0"/>
              <a:t>Depth-Limited</a:t>
            </a:r>
          </a:p>
          <a:p>
            <a:pPr algn="ctr">
              <a:buNone/>
            </a:pPr>
            <a:r>
              <a:rPr lang="en-US" dirty="0" smtClean="0"/>
              <a:t>Context Sensitivity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Probabilistic Calling Context</a:t>
            </a:r>
            <a:br>
              <a:rPr lang="en-US" dirty="0" smtClean="0"/>
            </a:br>
            <a:r>
              <a:rPr lang="en-US" sz="3100" dirty="0" smtClean="0"/>
              <a:t>[Bond &amp; McKinley ’07]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algn="ctr">
              <a:buNone/>
            </a:pPr>
            <a:r>
              <a:rPr lang="en-US" dirty="0" smtClean="0"/>
              <a:t>Represent calling context as</a:t>
            </a:r>
          </a:p>
          <a:p>
            <a:pPr algn="ctr">
              <a:buNone/>
            </a:pPr>
            <a:r>
              <a:rPr lang="en-US" dirty="0" smtClean="0"/>
              <a:t>probabilistically unique integer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Probabilistic Calling Context</a:t>
            </a:r>
            <a:br>
              <a:rPr lang="en-US" dirty="0" smtClean="0"/>
            </a:br>
            <a:r>
              <a:rPr lang="en-US" sz="3100" dirty="0" smtClean="0"/>
              <a:t>[Bond &amp; McKinley ’07]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algn="ctr">
              <a:buNone/>
            </a:pPr>
            <a:r>
              <a:rPr lang="en-US" dirty="0" smtClean="0"/>
              <a:t>Compute value at </a:t>
            </a:r>
            <a:r>
              <a:rPr lang="en-US" dirty="0" smtClean="0">
                <a:solidFill>
                  <a:schemeClr val="accent4"/>
                </a:solidFill>
              </a:rPr>
              <a:t>every</a:t>
            </a:r>
            <a:r>
              <a:rPr lang="en-US" dirty="0" smtClean="0"/>
              <a:t> call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4"/>
                </a:solidFill>
              </a:rPr>
              <a:t>Use</a:t>
            </a:r>
            <a:r>
              <a:rPr lang="en-US" dirty="0" smtClean="0"/>
              <a:t> value at security calls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Probabilistic Calling Context</a:t>
            </a:r>
            <a:br>
              <a:rPr lang="en-US" dirty="0" smtClean="0"/>
            </a:br>
            <a:r>
              <a:rPr lang="en-US" sz="3100" dirty="0" smtClean="0"/>
              <a:t>[Bond &amp; McKinley ’07]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algn="ctr">
              <a:buNone/>
            </a:pPr>
            <a:r>
              <a:rPr lang="en-US" dirty="0" smtClean="0"/>
              <a:t>Compute value at </a:t>
            </a:r>
            <a:r>
              <a:rPr lang="en-US" dirty="0" smtClean="0">
                <a:solidFill>
                  <a:schemeClr val="accent4"/>
                </a:solidFill>
              </a:rPr>
              <a:t>every</a:t>
            </a:r>
            <a:r>
              <a:rPr lang="en-US" dirty="0" smtClean="0"/>
              <a:t> call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4"/>
                </a:solidFill>
              </a:rPr>
              <a:t>Use</a:t>
            </a:r>
            <a:r>
              <a:rPr lang="en-US" dirty="0" smtClean="0"/>
              <a:t> value at security calls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Always-available context</a:t>
            </a:r>
          </a:p>
          <a:p>
            <a:pPr algn="ctr">
              <a:buNone/>
            </a:pPr>
            <a:r>
              <a:rPr lang="en-US" dirty="0" smtClean="0"/>
              <a:t>Low overhead at security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200" y="1249681"/>
            <a:ext cx="6934200" cy="1905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name.lastIndexOf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(‘.’) != -1)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super.loadClass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4400" y="3352800"/>
            <a:ext cx="3657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():341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200" y="4297681"/>
            <a:ext cx="5334000" cy="198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walkPathComponents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121: { ...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139: { ...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57800" y="6248400"/>
            <a:ext cx="35814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SecurityManager.checkRead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62600" y="5257800"/>
            <a:ext cx="29718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File.checkRead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():1485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91200" y="4572000"/>
            <a:ext cx="25146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():268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3000" y="3810000"/>
            <a:ext cx="4038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FileURLLoader.getResource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():73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Curved Connector 16"/>
          <p:cNvCxnSpPr/>
          <p:nvPr/>
        </p:nvCxnSpPr>
        <p:spPr>
          <a:xfrm>
            <a:off x="2743200" y="2743200"/>
            <a:ext cx="838200" cy="609600"/>
          </a:xfrm>
          <a:prstGeom prst="curvedConnector3">
            <a:avLst>
              <a:gd name="adj1" fmla="val 98312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3"/>
          </p:cNvCxnSpPr>
          <p:nvPr/>
        </p:nvCxnSpPr>
        <p:spPr>
          <a:xfrm>
            <a:off x="4572000" y="3505200"/>
            <a:ext cx="609600" cy="228600"/>
          </a:xfrm>
          <a:prstGeom prst="curvedConnector3">
            <a:avLst>
              <a:gd name="adj1" fmla="val 139552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12" idx="0"/>
          </p:cNvCxnSpPr>
          <p:nvPr/>
        </p:nvCxnSpPr>
        <p:spPr>
          <a:xfrm flipV="1">
            <a:off x="3886200" y="4572000"/>
            <a:ext cx="3162300" cy="533400"/>
          </a:xfrm>
          <a:prstGeom prst="curvedConnector4">
            <a:avLst>
              <a:gd name="adj1" fmla="val 63580"/>
              <a:gd name="adj2" fmla="val 145306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2" idx="2"/>
            <a:endCxn id="11" idx="0"/>
          </p:cNvCxnSpPr>
          <p:nvPr/>
        </p:nvCxnSpPr>
        <p:spPr>
          <a:xfrm rot="5400000">
            <a:off x="6896100" y="51054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Curved Connector 46"/>
          <p:cNvCxnSpPr>
            <a:stCxn id="11" idx="2"/>
            <a:endCxn id="10" idx="0"/>
          </p:cNvCxnSpPr>
          <p:nvPr/>
        </p:nvCxnSpPr>
        <p:spPr>
          <a:xfrm rot="5400000">
            <a:off x="6743700" y="5943600"/>
            <a:ext cx="6096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343400" y="2621281"/>
            <a:ext cx="46482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Curved Connector 55"/>
          <p:cNvCxnSpPr>
            <a:endCxn id="55" idx="0"/>
          </p:cNvCxnSpPr>
          <p:nvPr/>
        </p:nvCxnSpPr>
        <p:spPr>
          <a:xfrm>
            <a:off x="5791200" y="2240281"/>
            <a:ext cx="876300" cy="3810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</p:cNvCxnSpPr>
          <p:nvPr/>
        </p:nvCxnSpPr>
        <p:spPr>
          <a:xfrm flipH="1">
            <a:off x="2895600" y="3962400"/>
            <a:ext cx="2286000" cy="685800"/>
          </a:xfrm>
          <a:prstGeom prst="curvedConnector3">
            <a:avLst>
              <a:gd name="adj1" fmla="val -10000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55"/>
          <p:cNvCxnSpPr>
            <a:stCxn id="24" idx="2"/>
          </p:cNvCxnSpPr>
          <p:nvPr/>
        </p:nvCxnSpPr>
        <p:spPr>
          <a:xfrm rot="5400000">
            <a:off x="3028950" y="430531"/>
            <a:ext cx="457200" cy="16383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57200" y="563881"/>
            <a:ext cx="72390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38912" lvl="0" indent="-320040" algn="ctr">
              <a:buClr>
                <a:srgbClr val="F0AD00"/>
              </a:buClr>
              <a:buSzPct val="80000"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java.util.HashSet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pic>
        <p:nvPicPr>
          <p:cNvPr id="25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151" y="411481"/>
            <a:ext cx="870351" cy="5238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200" y="1249681"/>
            <a:ext cx="6934200" cy="1905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name.lastIndexOf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(‘.’) != -1)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super.loadClass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4400" y="3352800"/>
            <a:ext cx="3657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():341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200" y="4297681"/>
            <a:ext cx="5334000" cy="198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walkPathComponents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121: { ...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139: { ...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57800" y="6248400"/>
            <a:ext cx="35814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SecurityManager.checkRead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62600" y="5257800"/>
            <a:ext cx="29718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File.checkRead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():1485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91200" y="4572000"/>
            <a:ext cx="25146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():268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3000" y="3810000"/>
            <a:ext cx="4038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FileURLLoader.getResource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():73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Curved Connector 16"/>
          <p:cNvCxnSpPr/>
          <p:nvPr/>
        </p:nvCxnSpPr>
        <p:spPr>
          <a:xfrm>
            <a:off x="2743200" y="2743200"/>
            <a:ext cx="838200" cy="609600"/>
          </a:xfrm>
          <a:prstGeom prst="curvedConnector3">
            <a:avLst>
              <a:gd name="adj1" fmla="val 98312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3"/>
          </p:cNvCxnSpPr>
          <p:nvPr/>
        </p:nvCxnSpPr>
        <p:spPr>
          <a:xfrm>
            <a:off x="4572000" y="3505200"/>
            <a:ext cx="609600" cy="228600"/>
          </a:xfrm>
          <a:prstGeom prst="curvedConnector3">
            <a:avLst>
              <a:gd name="adj1" fmla="val 139552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12" idx="0"/>
          </p:cNvCxnSpPr>
          <p:nvPr/>
        </p:nvCxnSpPr>
        <p:spPr>
          <a:xfrm flipV="1">
            <a:off x="3886200" y="4572000"/>
            <a:ext cx="3162300" cy="533400"/>
          </a:xfrm>
          <a:prstGeom prst="curvedConnector4">
            <a:avLst>
              <a:gd name="adj1" fmla="val 63580"/>
              <a:gd name="adj2" fmla="val 145306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2" idx="2"/>
            <a:endCxn id="11" idx="0"/>
          </p:cNvCxnSpPr>
          <p:nvPr/>
        </p:nvCxnSpPr>
        <p:spPr>
          <a:xfrm rot="5400000">
            <a:off x="6896100" y="51054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Curved Connector 46"/>
          <p:cNvCxnSpPr>
            <a:stCxn id="11" idx="2"/>
            <a:endCxn id="10" idx="0"/>
          </p:cNvCxnSpPr>
          <p:nvPr/>
        </p:nvCxnSpPr>
        <p:spPr>
          <a:xfrm rot="5400000">
            <a:off x="6743700" y="5943600"/>
            <a:ext cx="6096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343400" y="2621281"/>
            <a:ext cx="46482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Curved Connector 55"/>
          <p:cNvCxnSpPr>
            <a:endCxn id="55" idx="0"/>
          </p:cNvCxnSpPr>
          <p:nvPr/>
        </p:nvCxnSpPr>
        <p:spPr>
          <a:xfrm>
            <a:off x="5791200" y="2240281"/>
            <a:ext cx="876300" cy="3810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</p:cNvCxnSpPr>
          <p:nvPr/>
        </p:nvCxnSpPr>
        <p:spPr>
          <a:xfrm flipH="1">
            <a:off x="2895600" y="3962400"/>
            <a:ext cx="2286000" cy="685800"/>
          </a:xfrm>
          <a:prstGeom prst="curvedConnector3">
            <a:avLst>
              <a:gd name="adj1" fmla="val -10000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55"/>
          <p:cNvCxnSpPr>
            <a:stCxn id="24" idx="2"/>
          </p:cNvCxnSpPr>
          <p:nvPr/>
        </p:nvCxnSpPr>
        <p:spPr>
          <a:xfrm rot="5400000">
            <a:off x="3028950" y="430531"/>
            <a:ext cx="457200" cy="16383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57200" y="563881"/>
            <a:ext cx="72390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38912" lvl="0" indent="-320040" algn="ctr">
              <a:buClr>
                <a:srgbClr val="F0AD00"/>
              </a:buClr>
              <a:buSzPct val="80000"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java.util.HashSet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pic>
        <p:nvPicPr>
          <p:cNvPr id="25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151" y="411481"/>
            <a:ext cx="870351" cy="523874"/>
          </a:xfrm>
          <a:prstGeom prst="rect">
            <a:avLst/>
          </a:prstGeom>
          <a:noFill/>
        </p:spPr>
      </p:pic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686058" y="1752600"/>
            <a:ext cx="24673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 dirty="0" smtClean="0"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latin typeface="Times New Roman" pitchFamily="18" charset="0"/>
              </a:rPr>
              <a:t>1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←</a:t>
            </a:r>
            <a:r>
              <a:rPr lang="en-US" sz="2400" b="1" i="1" dirty="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400" b="1" i="1" dirty="0">
                <a:latin typeface="Times New Roman" pitchFamily="18" charset="0"/>
              </a:rPr>
              <a:t>f ( </a:t>
            </a:r>
            <a:r>
              <a:rPr lang="en-US" sz="2400" b="1" i="1" dirty="0" smtClean="0"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latin typeface="Times New Roman" pitchFamily="18" charset="0"/>
              </a:rPr>
              <a:t>0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, </a:t>
            </a:r>
            <a:r>
              <a:rPr lang="en-US" sz="2400" b="1" i="1" dirty="0" smtClean="0">
                <a:latin typeface="Times New Roman" pitchFamily="18" charset="0"/>
              </a:rPr>
              <a:t>cs</a:t>
            </a:r>
            <a:r>
              <a:rPr lang="en-US" sz="2400" b="1" i="1" baseline="-25000" dirty="0" smtClean="0">
                <a:latin typeface="Times New Roman" pitchFamily="18" charset="0"/>
              </a:rPr>
              <a:t>1</a:t>
            </a:r>
            <a:r>
              <a:rPr lang="en-US" sz="2400" b="1" i="1" dirty="0" smtClean="0">
                <a:latin typeface="Times New Roman" pitchFamily="18" charset="0"/>
              </a:rPr>
              <a:t> 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28600" y="1062335"/>
            <a:ext cx="11849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 dirty="0" smtClean="0"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latin typeface="Times New Roman" pitchFamily="18" charset="0"/>
              </a:rPr>
              <a:t>0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←</a:t>
            </a:r>
            <a:r>
              <a:rPr lang="en-US" sz="2400" b="1" i="1" dirty="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400" b="1" i="1" dirty="0" smtClean="0">
                <a:latin typeface="Times New Roman" pitchFamily="18" charset="0"/>
                <a:sym typeface="Wingdings" pitchFamily="2" charset="2"/>
              </a:rPr>
              <a:t>0</a:t>
            </a:r>
            <a:endParaRPr lang="en-US" sz="2400" b="1" i="1" dirty="0" smtClean="0">
              <a:latin typeface="Times New Roman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2400" y="1295400"/>
            <a:ext cx="6934200" cy="1905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name.lastIndexOf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(‘.’) != -1)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super.loadClass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" name="Curved Connector 55"/>
          <p:cNvCxnSpPr/>
          <p:nvPr/>
        </p:nvCxnSpPr>
        <p:spPr>
          <a:xfrm rot="5400000">
            <a:off x="3371850" y="133350"/>
            <a:ext cx="457200" cy="23241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57200" y="609600"/>
            <a:ext cx="70866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38912" lvl="0" indent="-320040" algn="ctr">
              <a:buClr>
                <a:srgbClr val="F0AD00"/>
              </a:buClr>
              <a:buSzPct val="80000"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java.util.HashSet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pic>
        <p:nvPicPr>
          <p:cNvPr id="8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151" y="457200"/>
            <a:ext cx="870351" cy="5238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200" y="1249681"/>
            <a:ext cx="6934200" cy="1905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name.lastIndexOf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(‘.’) != -1)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super.loadClass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4400" y="3352800"/>
            <a:ext cx="3657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():341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200" y="4297681"/>
            <a:ext cx="5334000" cy="198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walkPathComponents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121: { ...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139: { ...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57800" y="6248400"/>
            <a:ext cx="35814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SecurityManager.checkRead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62600" y="5257800"/>
            <a:ext cx="29718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File.checkRead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():1485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91200" y="4572000"/>
            <a:ext cx="25146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():268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3000" y="3810000"/>
            <a:ext cx="4038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FileURLLoader.getResource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():73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Curved Connector 16"/>
          <p:cNvCxnSpPr/>
          <p:nvPr/>
        </p:nvCxnSpPr>
        <p:spPr>
          <a:xfrm>
            <a:off x="2743200" y="2743200"/>
            <a:ext cx="838200" cy="609600"/>
          </a:xfrm>
          <a:prstGeom prst="curvedConnector3">
            <a:avLst>
              <a:gd name="adj1" fmla="val 98312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3"/>
          </p:cNvCxnSpPr>
          <p:nvPr/>
        </p:nvCxnSpPr>
        <p:spPr>
          <a:xfrm>
            <a:off x="4572000" y="3505200"/>
            <a:ext cx="609600" cy="228600"/>
          </a:xfrm>
          <a:prstGeom prst="curvedConnector3">
            <a:avLst>
              <a:gd name="adj1" fmla="val 139552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12" idx="0"/>
          </p:cNvCxnSpPr>
          <p:nvPr/>
        </p:nvCxnSpPr>
        <p:spPr>
          <a:xfrm flipV="1">
            <a:off x="3886200" y="4572000"/>
            <a:ext cx="3162300" cy="533400"/>
          </a:xfrm>
          <a:prstGeom prst="curvedConnector4">
            <a:avLst>
              <a:gd name="adj1" fmla="val 63580"/>
              <a:gd name="adj2" fmla="val 145306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2" idx="2"/>
            <a:endCxn id="11" idx="0"/>
          </p:cNvCxnSpPr>
          <p:nvPr/>
        </p:nvCxnSpPr>
        <p:spPr>
          <a:xfrm rot="5400000">
            <a:off x="6896100" y="51054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Curved Connector 46"/>
          <p:cNvCxnSpPr>
            <a:stCxn id="11" idx="2"/>
            <a:endCxn id="10" idx="0"/>
          </p:cNvCxnSpPr>
          <p:nvPr/>
        </p:nvCxnSpPr>
        <p:spPr>
          <a:xfrm rot="5400000">
            <a:off x="6743700" y="5943600"/>
            <a:ext cx="6096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343400" y="2621281"/>
            <a:ext cx="46482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Curved Connector 55"/>
          <p:cNvCxnSpPr>
            <a:endCxn id="55" idx="0"/>
          </p:cNvCxnSpPr>
          <p:nvPr/>
        </p:nvCxnSpPr>
        <p:spPr>
          <a:xfrm>
            <a:off x="5791200" y="2240281"/>
            <a:ext cx="876300" cy="3810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</p:cNvCxnSpPr>
          <p:nvPr/>
        </p:nvCxnSpPr>
        <p:spPr>
          <a:xfrm flipH="1">
            <a:off x="2895600" y="3962400"/>
            <a:ext cx="2286000" cy="685800"/>
          </a:xfrm>
          <a:prstGeom prst="curvedConnector3">
            <a:avLst>
              <a:gd name="adj1" fmla="val -10000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55"/>
          <p:cNvCxnSpPr>
            <a:stCxn id="24" idx="2"/>
          </p:cNvCxnSpPr>
          <p:nvPr/>
        </p:nvCxnSpPr>
        <p:spPr>
          <a:xfrm rot="5400000">
            <a:off x="3028950" y="430531"/>
            <a:ext cx="457200" cy="16383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57200" y="563881"/>
            <a:ext cx="72390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38912" lvl="0" indent="-320040" algn="ctr">
              <a:buClr>
                <a:srgbClr val="F0AD00"/>
              </a:buClr>
              <a:buSzPct val="80000"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java.util.HashSet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pic>
        <p:nvPicPr>
          <p:cNvPr id="25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151" y="411481"/>
            <a:ext cx="870351" cy="523874"/>
          </a:xfrm>
          <a:prstGeom prst="rect">
            <a:avLst/>
          </a:prstGeom>
          <a:noFill/>
        </p:spPr>
      </p:pic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686058" y="1752600"/>
            <a:ext cx="24673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 dirty="0" smtClean="0"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latin typeface="Times New Roman" pitchFamily="18" charset="0"/>
              </a:rPr>
              <a:t>1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←</a:t>
            </a:r>
            <a:r>
              <a:rPr lang="en-US" sz="2400" b="1" i="1" dirty="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400" b="1" i="1" dirty="0">
                <a:latin typeface="Times New Roman" pitchFamily="18" charset="0"/>
              </a:rPr>
              <a:t>f ( </a:t>
            </a:r>
            <a:r>
              <a:rPr lang="en-US" sz="2400" b="1" i="1" dirty="0" smtClean="0"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latin typeface="Times New Roman" pitchFamily="18" charset="0"/>
              </a:rPr>
              <a:t>0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, </a:t>
            </a:r>
            <a:r>
              <a:rPr lang="en-US" sz="2400" b="1" i="1" dirty="0" smtClean="0">
                <a:latin typeface="Times New Roman" pitchFamily="18" charset="0"/>
              </a:rPr>
              <a:t>cs</a:t>
            </a:r>
            <a:r>
              <a:rPr lang="en-US" sz="2400" b="1" i="1" baseline="-25000" dirty="0" smtClean="0">
                <a:latin typeface="Times New Roman" pitchFamily="18" charset="0"/>
              </a:rPr>
              <a:t>1</a:t>
            </a:r>
            <a:r>
              <a:rPr lang="en-US" sz="2400" b="1" i="1" dirty="0" smtClean="0">
                <a:latin typeface="Times New Roman" pitchFamily="18" charset="0"/>
              </a:rPr>
              <a:t> )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028354" y="2743200"/>
            <a:ext cx="26292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 dirty="0" smtClean="0"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latin typeface="Times New Roman" pitchFamily="18" charset="0"/>
              </a:rPr>
              <a:t>2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←</a:t>
            </a:r>
            <a:r>
              <a:rPr lang="en-US" sz="2400" b="1" i="1" dirty="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400" b="1" i="1" dirty="0">
                <a:latin typeface="Times New Roman" pitchFamily="18" charset="0"/>
              </a:rPr>
              <a:t>f ( </a:t>
            </a:r>
            <a:r>
              <a:rPr lang="en-US" sz="2400" b="1" i="1" dirty="0" smtClean="0"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latin typeface="Times New Roman" pitchFamily="18" charset="0"/>
              </a:rPr>
              <a:t>0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, </a:t>
            </a:r>
            <a:r>
              <a:rPr lang="en-US" sz="2400" b="1" i="1" dirty="0" smtClean="0">
                <a:latin typeface="Times New Roman" pitchFamily="18" charset="0"/>
              </a:rPr>
              <a:t>cs</a:t>
            </a:r>
            <a:r>
              <a:rPr lang="en-US" sz="2400" b="1" i="1" baseline="-25000" dirty="0" smtClean="0">
                <a:latin typeface="Times New Roman" pitchFamily="18" charset="0"/>
              </a:rPr>
              <a:t>2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28600" y="1062335"/>
            <a:ext cx="11849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 dirty="0" smtClean="0"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latin typeface="Times New Roman" pitchFamily="18" charset="0"/>
              </a:rPr>
              <a:t>0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←</a:t>
            </a:r>
            <a:r>
              <a:rPr lang="en-US" sz="2400" b="1" i="1" dirty="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400" b="1" i="1" dirty="0" smtClean="0">
                <a:latin typeface="Times New Roman" pitchFamily="18" charset="0"/>
                <a:sym typeface="Wingdings" pitchFamily="2" charset="2"/>
              </a:rPr>
              <a:t>0</a:t>
            </a:r>
            <a:endParaRPr lang="en-US" sz="2400" b="1" i="1" dirty="0" smtClean="0">
              <a:latin typeface="Times New Roman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200" y="1249681"/>
            <a:ext cx="6934200" cy="1905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name.lastIndexOf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(‘.’) != -1)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super.loadClass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4400" y="3352800"/>
            <a:ext cx="3657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():341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200" y="4297681"/>
            <a:ext cx="5334000" cy="198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walkPathComponents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121: { ...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139: { ...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57800" y="6248400"/>
            <a:ext cx="35814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SecurityManager.checkRead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62600" y="5257800"/>
            <a:ext cx="29718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File.checkRead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():1485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91200" y="4572000"/>
            <a:ext cx="25146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():268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3000" y="3810000"/>
            <a:ext cx="4038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FileURLLoader.getResource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():73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Curved Connector 16"/>
          <p:cNvCxnSpPr/>
          <p:nvPr/>
        </p:nvCxnSpPr>
        <p:spPr>
          <a:xfrm>
            <a:off x="2743200" y="2743200"/>
            <a:ext cx="838200" cy="609600"/>
          </a:xfrm>
          <a:prstGeom prst="curvedConnector3">
            <a:avLst>
              <a:gd name="adj1" fmla="val 98312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3"/>
          </p:cNvCxnSpPr>
          <p:nvPr/>
        </p:nvCxnSpPr>
        <p:spPr>
          <a:xfrm>
            <a:off x="4572000" y="3505200"/>
            <a:ext cx="609600" cy="228600"/>
          </a:xfrm>
          <a:prstGeom prst="curvedConnector3">
            <a:avLst>
              <a:gd name="adj1" fmla="val 139552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12" idx="0"/>
          </p:cNvCxnSpPr>
          <p:nvPr/>
        </p:nvCxnSpPr>
        <p:spPr>
          <a:xfrm flipV="1">
            <a:off x="3886200" y="4572000"/>
            <a:ext cx="3162300" cy="533400"/>
          </a:xfrm>
          <a:prstGeom prst="curvedConnector4">
            <a:avLst>
              <a:gd name="adj1" fmla="val 63580"/>
              <a:gd name="adj2" fmla="val 145306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2" idx="2"/>
            <a:endCxn id="11" idx="0"/>
          </p:cNvCxnSpPr>
          <p:nvPr/>
        </p:nvCxnSpPr>
        <p:spPr>
          <a:xfrm rot="5400000">
            <a:off x="6896100" y="51054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Curved Connector 46"/>
          <p:cNvCxnSpPr>
            <a:stCxn id="11" idx="2"/>
            <a:endCxn id="10" idx="0"/>
          </p:cNvCxnSpPr>
          <p:nvPr/>
        </p:nvCxnSpPr>
        <p:spPr>
          <a:xfrm rot="5400000">
            <a:off x="6743700" y="5943600"/>
            <a:ext cx="6096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343400" y="2621281"/>
            <a:ext cx="46482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Curved Connector 55"/>
          <p:cNvCxnSpPr>
            <a:endCxn id="55" idx="0"/>
          </p:cNvCxnSpPr>
          <p:nvPr/>
        </p:nvCxnSpPr>
        <p:spPr>
          <a:xfrm>
            <a:off x="5791200" y="2240281"/>
            <a:ext cx="876300" cy="3810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</p:cNvCxnSpPr>
          <p:nvPr/>
        </p:nvCxnSpPr>
        <p:spPr>
          <a:xfrm flipH="1">
            <a:off x="2895600" y="3962400"/>
            <a:ext cx="2286000" cy="685800"/>
          </a:xfrm>
          <a:prstGeom prst="curvedConnector3">
            <a:avLst>
              <a:gd name="adj1" fmla="val -10000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55"/>
          <p:cNvCxnSpPr>
            <a:stCxn id="24" idx="2"/>
          </p:cNvCxnSpPr>
          <p:nvPr/>
        </p:nvCxnSpPr>
        <p:spPr>
          <a:xfrm rot="5400000">
            <a:off x="3028950" y="430531"/>
            <a:ext cx="457200" cy="16383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57200" y="563881"/>
            <a:ext cx="72390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38912" lvl="0" indent="-320040" algn="ctr">
              <a:buClr>
                <a:srgbClr val="F0AD00"/>
              </a:buClr>
              <a:buSzPct val="80000"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java.util.HashSet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pic>
        <p:nvPicPr>
          <p:cNvPr id="25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151" y="411481"/>
            <a:ext cx="870351" cy="523874"/>
          </a:xfrm>
          <a:prstGeom prst="rect">
            <a:avLst/>
          </a:prstGeom>
          <a:noFill/>
        </p:spPr>
      </p:pic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686058" y="1752600"/>
            <a:ext cx="24673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 dirty="0" smtClean="0"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latin typeface="Times New Roman" pitchFamily="18" charset="0"/>
              </a:rPr>
              <a:t>1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←</a:t>
            </a:r>
            <a:r>
              <a:rPr lang="en-US" sz="2400" b="1" i="1" dirty="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400" b="1" i="1" dirty="0">
                <a:latin typeface="Times New Roman" pitchFamily="18" charset="0"/>
              </a:rPr>
              <a:t>f ( </a:t>
            </a:r>
            <a:r>
              <a:rPr lang="en-US" sz="2400" b="1" i="1" dirty="0" smtClean="0"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latin typeface="Times New Roman" pitchFamily="18" charset="0"/>
              </a:rPr>
              <a:t>0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, </a:t>
            </a:r>
            <a:r>
              <a:rPr lang="en-US" sz="2400" b="1" i="1" dirty="0" smtClean="0">
                <a:latin typeface="Times New Roman" pitchFamily="18" charset="0"/>
              </a:rPr>
              <a:t>cs</a:t>
            </a:r>
            <a:r>
              <a:rPr lang="en-US" sz="2400" b="1" i="1" baseline="-25000" dirty="0" smtClean="0">
                <a:latin typeface="Times New Roman" pitchFamily="18" charset="0"/>
              </a:rPr>
              <a:t>1</a:t>
            </a:r>
            <a:r>
              <a:rPr lang="en-US" sz="2400" b="1" i="1" dirty="0" smtClean="0">
                <a:latin typeface="Times New Roman" pitchFamily="18" charset="0"/>
              </a:rPr>
              <a:t> )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028354" y="2743200"/>
            <a:ext cx="26292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 dirty="0" smtClean="0"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latin typeface="Times New Roman" pitchFamily="18" charset="0"/>
              </a:rPr>
              <a:t>2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←</a:t>
            </a:r>
            <a:r>
              <a:rPr lang="en-US" sz="2400" b="1" i="1" dirty="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400" b="1" i="1" dirty="0">
                <a:latin typeface="Times New Roman" pitchFamily="18" charset="0"/>
              </a:rPr>
              <a:t>f ( </a:t>
            </a:r>
            <a:r>
              <a:rPr lang="en-US" sz="2400" b="1" i="1" dirty="0" smtClean="0"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latin typeface="Times New Roman" pitchFamily="18" charset="0"/>
              </a:rPr>
              <a:t>0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, </a:t>
            </a:r>
            <a:r>
              <a:rPr lang="en-US" sz="2400" b="1" i="1" dirty="0" smtClean="0">
                <a:latin typeface="Times New Roman" pitchFamily="18" charset="0"/>
              </a:rPr>
              <a:t>cs</a:t>
            </a:r>
            <a:r>
              <a:rPr lang="en-US" sz="2400" b="1" i="1" baseline="-25000" dirty="0" smtClean="0">
                <a:latin typeface="Times New Roman" pitchFamily="18" charset="0"/>
              </a:rPr>
              <a:t>2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)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495800" y="3124200"/>
            <a:ext cx="25442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 dirty="0" smtClean="0"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latin typeface="Times New Roman" pitchFamily="18" charset="0"/>
              </a:rPr>
              <a:t>3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←</a:t>
            </a:r>
            <a:r>
              <a:rPr lang="en-US" sz="2400" b="1" i="1" dirty="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400" b="1" i="1" dirty="0">
                <a:latin typeface="Times New Roman" pitchFamily="18" charset="0"/>
              </a:rPr>
              <a:t>f ( </a:t>
            </a:r>
            <a:r>
              <a:rPr lang="en-US" sz="2400" b="1" i="1" dirty="0" smtClean="0"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latin typeface="Times New Roman" pitchFamily="18" charset="0"/>
              </a:rPr>
              <a:t>2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, </a:t>
            </a:r>
            <a:r>
              <a:rPr lang="en-US" sz="2400" b="1" i="1" dirty="0" smtClean="0">
                <a:latin typeface="Times New Roman" pitchFamily="18" charset="0"/>
              </a:rPr>
              <a:t>cs</a:t>
            </a:r>
            <a:r>
              <a:rPr lang="en-US" sz="2400" b="1" i="1" baseline="-25000" dirty="0" smtClean="0">
                <a:latin typeface="Times New Roman" pitchFamily="18" charset="0"/>
              </a:rPr>
              <a:t>3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)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5334000" y="3805535"/>
            <a:ext cx="25442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 dirty="0" smtClean="0"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latin typeface="Times New Roman" pitchFamily="18" charset="0"/>
              </a:rPr>
              <a:t>4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←</a:t>
            </a:r>
            <a:r>
              <a:rPr lang="en-US" sz="2400" b="1" i="1" dirty="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400" b="1" i="1" dirty="0">
                <a:latin typeface="Times New Roman" pitchFamily="18" charset="0"/>
              </a:rPr>
              <a:t>f ( </a:t>
            </a:r>
            <a:r>
              <a:rPr lang="en-US" sz="2400" b="1" i="1" dirty="0" smtClean="0"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latin typeface="Times New Roman" pitchFamily="18" charset="0"/>
              </a:rPr>
              <a:t>3</a:t>
            </a:r>
            <a:r>
              <a:rPr lang="en-US" sz="2400" b="1" i="1" dirty="0" smtClean="0">
                <a:latin typeface="Times New Roman" pitchFamily="18" charset="0"/>
              </a:rPr>
              <a:t> , cs</a:t>
            </a:r>
            <a:r>
              <a:rPr lang="en-US" sz="2400" b="1" i="1" baseline="-25000" dirty="0" smtClean="0">
                <a:latin typeface="Times New Roman" pitchFamily="18" charset="0"/>
              </a:rPr>
              <a:t>4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)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124200" y="4572000"/>
            <a:ext cx="25442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 dirty="0" smtClean="0"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latin typeface="Times New Roman" pitchFamily="18" charset="0"/>
              </a:rPr>
              <a:t>5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←</a:t>
            </a:r>
            <a:r>
              <a:rPr lang="en-US" sz="2400" b="1" i="1" dirty="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400" b="1" i="1" dirty="0">
                <a:latin typeface="Times New Roman" pitchFamily="18" charset="0"/>
              </a:rPr>
              <a:t>f ( </a:t>
            </a:r>
            <a:r>
              <a:rPr lang="en-US" sz="2400" b="1" i="1" dirty="0" smtClean="0"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latin typeface="Times New Roman" pitchFamily="18" charset="0"/>
              </a:rPr>
              <a:t>4</a:t>
            </a:r>
            <a:r>
              <a:rPr lang="en-US" sz="2400" b="1" i="1" dirty="0" smtClean="0">
                <a:latin typeface="Times New Roman" pitchFamily="18" charset="0"/>
              </a:rPr>
              <a:t> , cs</a:t>
            </a:r>
            <a:r>
              <a:rPr lang="en-US" sz="2400" b="1" i="1" baseline="-25000" dirty="0" smtClean="0">
                <a:latin typeface="Times New Roman" pitchFamily="18" charset="0"/>
              </a:rPr>
              <a:t>5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)</a:t>
            </a: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7010400" y="4933890"/>
            <a:ext cx="21483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i="1" dirty="0" smtClean="0">
                <a:latin typeface="Times New Roman" pitchFamily="18" charset="0"/>
              </a:rPr>
              <a:t>V</a:t>
            </a:r>
            <a:r>
              <a:rPr lang="en-US" sz="2000" b="1" i="1" baseline="-25000" dirty="0" smtClean="0">
                <a:latin typeface="Times New Roman" pitchFamily="18" charset="0"/>
              </a:rPr>
              <a:t>6</a:t>
            </a:r>
            <a:r>
              <a:rPr lang="en-US" sz="2000" b="1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←</a:t>
            </a:r>
            <a:r>
              <a:rPr lang="en-US" sz="2000" b="1" i="1" dirty="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000" b="1" i="1" dirty="0">
                <a:latin typeface="Times New Roman" pitchFamily="18" charset="0"/>
              </a:rPr>
              <a:t>f ( </a:t>
            </a:r>
            <a:r>
              <a:rPr lang="en-US" sz="2000" b="1" i="1" dirty="0" smtClean="0">
                <a:latin typeface="Times New Roman" pitchFamily="18" charset="0"/>
              </a:rPr>
              <a:t>V</a:t>
            </a:r>
            <a:r>
              <a:rPr lang="en-US" sz="2000" b="1" i="1" baseline="-25000" dirty="0" smtClean="0">
                <a:latin typeface="Times New Roman" pitchFamily="18" charset="0"/>
              </a:rPr>
              <a:t>5</a:t>
            </a:r>
            <a:r>
              <a:rPr lang="en-US" sz="2000" b="1" i="1" dirty="0" smtClean="0">
                <a:latin typeface="Times New Roman" pitchFamily="18" charset="0"/>
              </a:rPr>
              <a:t> , cs</a:t>
            </a:r>
            <a:r>
              <a:rPr lang="en-US" sz="2000" b="1" i="1" baseline="-25000" dirty="0" smtClean="0">
                <a:latin typeface="Times New Roman" pitchFamily="18" charset="0"/>
              </a:rPr>
              <a:t>6</a:t>
            </a:r>
            <a:r>
              <a:rPr lang="en-US" sz="2000" b="1" i="1" dirty="0" smtClean="0">
                <a:latin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</a:rPr>
              <a:t>)</a:t>
            </a: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7071855" y="5772090"/>
            <a:ext cx="21483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i="1" dirty="0" smtClean="0">
                <a:latin typeface="Times New Roman" pitchFamily="18" charset="0"/>
              </a:rPr>
              <a:t>V</a:t>
            </a:r>
            <a:r>
              <a:rPr lang="en-US" sz="2000" b="1" i="1" baseline="-25000" dirty="0" smtClean="0">
                <a:latin typeface="Times New Roman" pitchFamily="18" charset="0"/>
              </a:rPr>
              <a:t>7</a:t>
            </a:r>
            <a:r>
              <a:rPr lang="en-US" sz="2000" b="1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←</a:t>
            </a:r>
            <a:r>
              <a:rPr lang="en-US" sz="2000" b="1" i="1" dirty="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000" b="1" i="1" dirty="0">
                <a:latin typeface="Times New Roman" pitchFamily="18" charset="0"/>
              </a:rPr>
              <a:t>f ( </a:t>
            </a:r>
            <a:r>
              <a:rPr lang="en-US" sz="2000" b="1" i="1" dirty="0" smtClean="0">
                <a:latin typeface="Times New Roman" pitchFamily="18" charset="0"/>
              </a:rPr>
              <a:t>V</a:t>
            </a:r>
            <a:r>
              <a:rPr lang="en-US" sz="2000" b="1" i="1" baseline="-25000" dirty="0" smtClean="0">
                <a:latin typeface="Times New Roman" pitchFamily="18" charset="0"/>
              </a:rPr>
              <a:t>6</a:t>
            </a:r>
            <a:r>
              <a:rPr lang="en-US" sz="2000" b="1" i="1" dirty="0" smtClean="0">
                <a:latin typeface="Times New Roman" pitchFamily="18" charset="0"/>
              </a:rPr>
              <a:t> , cs</a:t>
            </a:r>
            <a:r>
              <a:rPr lang="en-US" sz="2000" b="1" i="1" baseline="-25000" dirty="0" smtClean="0">
                <a:latin typeface="Times New Roman" pitchFamily="18" charset="0"/>
              </a:rPr>
              <a:t>7</a:t>
            </a:r>
            <a:r>
              <a:rPr lang="en-US" sz="2000" b="1" i="1" dirty="0" smtClean="0">
                <a:latin typeface="Times New Roman" pitchFamily="18" charset="0"/>
              </a:rPr>
              <a:t> )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28600" y="1062335"/>
            <a:ext cx="11849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 dirty="0" smtClean="0"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latin typeface="Times New Roman" pitchFamily="18" charset="0"/>
              </a:rPr>
              <a:t>0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←</a:t>
            </a:r>
            <a:r>
              <a:rPr lang="en-US" sz="2400" b="1" i="1" dirty="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400" b="1" i="1" dirty="0" smtClean="0">
                <a:latin typeface="Times New Roman" pitchFamily="18" charset="0"/>
                <a:sym typeface="Wingdings" pitchFamily="2" charset="2"/>
              </a:rPr>
              <a:t>0</a:t>
            </a:r>
            <a:endParaRPr lang="en-US" sz="2400" b="1" i="1" dirty="0" smtClean="0">
              <a:latin typeface="Times New Roman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200" y="1249681"/>
            <a:ext cx="6934200" cy="1905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name.lastIndexOf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(‘.’) != -1)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super.loadClass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4400" y="3352800"/>
            <a:ext cx="3657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():341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200" y="4297681"/>
            <a:ext cx="5334000" cy="198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walkPathComponents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121: { ...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139: { ...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57800" y="6248400"/>
            <a:ext cx="35814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SecurityManager.checkRead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62600" y="5257800"/>
            <a:ext cx="29718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File.checkRead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():1485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91200" y="4572000"/>
            <a:ext cx="25146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():268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3000" y="3810000"/>
            <a:ext cx="4038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FileURLLoader.getResource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():73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Curved Connector 16"/>
          <p:cNvCxnSpPr/>
          <p:nvPr/>
        </p:nvCxnSpPr>
        <p:spPr>
          <a:xfrm>
            <a:off x="2743200" y="2743200"/>
            <a:ext cx="838200" cy="609600"/>
          </a:xfrm>
          <a:prstGeom prst="curvedConnector3">
            <a:avLst>
              <a:gd name="adj1" fmla="val 98312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3"/>
          </p:cNvCxnSpPr>
          <p:nvPr/>
        </p:nvCxnSpPr>
        <p:spPr>
          <a:xfrm>
            <a:off x="4572000" y="3505200"/>
            <a:ext cx="609600" cy="228600"/>
          </a:xfrm>
          <a:prstGeom prst="curvedConnector3">
            <a:avLst>
              <a:gd name="adj1" fmla="val 139552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12" idx="0"/>
          </p:cNvCxnSpPr>
          <p:nvPr/>
        </p:nvCxnSpPr>
        <p:spPr>
          <a:xfrm flipV="1">
            <a:off x="3886200" y="4572000"/>
            <a:ext cx="3162300" cy="533400"/>
          </a:xfrm>
          <a:prstGeom prst="curvedConnector4">
            <a:avLst>
              <a:gd name="adj1" fmla="val 63580"/>
              <a:gd name="adj2" fmla="val 145306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2" idx="2"/>
            <a:endCxn id="11" idx="0"/>
          </p:cNvCxnSpPr>
          <p:nvPr/>
        </p:nvCxnSpPr>
        <p:spPr>
          <a:xfrm rot="5400000">
            <a:off x="6896100" y="51054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Curved Connector 46"/>
          <p:cNvCxnSpPr>
            <a:stCxn id="11" idx="2"/>
            <a:endCxn id="10" idx="0"/>
          </p:cNvCxnSpPr>
          <p:nvPr/>
        </p:nvCxnSpPr>
        <p:spPr>
          <a:xfrm rot="5400000">
            <a:off x="6743700" y="5943600"/>
            <a:ext cx="6096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343400" y="2621281"/>
            <a:ext cx="46482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Curved Connector 55"/>
          <p:cNvCxnSpPr>
            <a:endCxn id="55" idx="0"/>
          </p:cNvCxnSpPr>
          <p:nvPr/>
        </p:nvCxnSpPr>
        <p:spPr>
          <a:xfrm>
            <a:off x="5791200" y="2240281"/>
            <a:ext cx="876300" cy="3810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</p:cNvCxnSpPr>
          <p:nvPr/>
        </p:nvCxnSpPr>
        <p:spPr>
          <a:xfrm flipH="1">
            <a:off x="2895600" y="3962400"/>
            <a:ext cx="2286000" cy="685800"/>
          </a:xfrm>
          <a:prstGeom prst="curvedConnector3">
            <a:avLst>
              <a:gd name="adj1" fmla="val -10000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55"/>
          <p:cNvCxnSpPr>
            <a:stCxn id="24" idx="2"/>
          </p:cNvCxnSpPr>
          <p:nvPr/>
        </p:nvCxnSpPr>
        <p:spPr>
          <a:xfrm rot="5400000">
            <a:off x="3028950" y="430531"/>
            <a:ext cx="457200" cy="16383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57200" y="563881"/>
            <a:ext cx="72390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38912" lvl="0" indent="-320040" algn="ctr">
              <a:buClr>
                <a:srgbClr val="F0AD00"/>
              </a:buClr>
              <a:buSzPct val="80000"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java.util.HashSet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pic>
        <p:nvPicPr>
          <p:cNvPr id="25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151" y="411481"/>
            <a:ext cx="870351" cy="523874"/>
          </a:xfrm>
          <a:prstGeom prst="rect">
            <a:avLst/>
          </a:prstGeom>
          <a:noFill/>
        </p:spPr>
      </p:pic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686058" y="1466671"/>
            <a:ext cx="246734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 dirty="0" smtClean="0"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latin typeface="Times New Roman" pitchFamily="18" charset="0"/>
              </a:rPr>
              <a:t>1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←</a:t>
            </a:r>
            <a:r>
              <a:rPr lang="en-US" sz="2400" b="1" i="1" dirty="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400" b="1" i="1" dirty="0">
                <a:latin typeface="Times New Roman" pitchFamily="18" charset="0"/>
              </a:rPr>
              <a:t>f ( </a:t>
            </a:r>
            <a:r>
              <a:rPr lang="en-US" sz="2400" b="1" i="1" dirty="0" smtClean="0"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latin typeface="Times New Roman" pitchFamily="18" charset="0"/>
              </a:rPr>
              <a:t>0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, </a:t>
            </a:r>
            <a:r>
              <a:rPr lang="en-US" sz="2400" b="1" i="1" dirty="0" smtClean="0">
                <a:latin typeface="Times New Roman" pitchFamily="18" charset="0"/>
              </a:rPr>
              <a:t>cs</a:t>
            </a:r>
            <a:r>
              <a:rPr lang="en-US" sz="2400" b="1" i="1" baseline="-25000" dirty="0" smtClean="0">
                <a:latin typeface="Times New Roman" pitchFamily="18" charset="0"/>
              </a:rPr>
              <a:t>1</a:t>
            </a:r>
            <a:r>
              <a:rPr lang="en-US" sz="2400" b="1" i="1" dirty="0" smtClean="0">
                <a:latin typeface="Times New Roman" pitchFamily="18" charset="0"/>
              </a:rPr>
              <a:t> )</a:t>
            </a:r>
          </a:p>
          <a:p>
            <a:pPr eaLnBrk="0" hangingPunct="0"/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</a:rPr>
              <a:t>check ( V</a:t>
            </a:r>
            <a:r>
              <a:rPr lang="en-US" sz="2400" b="1" i="1" baseline="-25000" dirty="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</a:rPr>
              <a:t> )</a:t>
            </a:r>
          </a:p>
          <a:p>
            <a:pPr eaLnBrk="0" hangingPunct="0"/>
            <a:endParaRPr lang="en-US" sz="2400" b="1" i="1" dirty="0">
              <a:latin typeface="Times New Roman" pitchFamily="18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028354" y="2743200"/>
            <a:ext cx="26292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 dirty="0" smtClean="0"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latin typeface="Times New Roman" pitchFamily="18" charset="0"/>
              </a:rPr>
              <a:t>2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←</a:t>
            </a:r>
            <a:r>
              <a:rPr lang="en-US" sz="2400" b="1" i="1" dirty="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400" b="1" i="1" dirty="0">
                <a:latin typeface="Times New Roman" pitchFamily="18" charset="0"/>
              </a:rPr>
              <a:t>f ( </a:t>
            </a:r>
            <a:r>
              <a:rPr lang="en-US" sz="2400" b="1" i="1" dirty="0" smtClean="0"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latin typeface="Times New Roman" pitchFamily="18" charset="0"/>
              </a:rPr>
              <a:t>0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, </a:t>
            </a:r>
            <a:r>
              <a:rPr lang="en-US" sz="2400" b="1" i="1" dirty="0" smtClean="0">
                <a:latin typeface="Times New Roman" pitchFamily="18" charset="0"/>
              </a:rPr>
              <a:t>cs</a:t>
            </a:r>
            <a:r>
              <a:rPr lang="en-US" sz="2400" b="1" i="1" baseline="-25000" dirty="0" smtClean="0">
                <a:latin typeface="Times New Roman" pitchFamily="18" charset="0"/>
              </a:rPr>
              <a:t>2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)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495800" y="3124200"/>
            <a:ext cx="25442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 dirty="0" smtClean="0"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latin typeface="Times New Roman" pitchFamily="18" charset="0"/>
              </a:rPr>
              <a:t>3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←</a:t>
            </a:r>
            <a:r>
              <a:rPr lang="en-US" sz="2400" b="1" i="1" dirty="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400" b="1" i="1" dirty="0">
                <a:latin typeface="Times New Roman" pitchFamily="18" charset="0"/>
              </a:rPr>
              <a:t>f ( </a:t>
            </a:r>
            <a:r>
              <a:rPr lang="en-US" sz="2400" b="1" i="1" dirty="0" smtClean="0"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latin typeface="Times New Roman" pitchFamily="18" charset="0"/>
              </a:rPr>
              <a:t>2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, </a:t>
            </a:r>
            <a:r>
              <a:rPr lang="en-US" sz="2400" b="1" i="1" dirty="0" smtClean="0">
                <a:latin typeface="Times New Roman" pitchFamily="18" charset="0"/>
              </a:rPr>
              <a:t>cs</a:t>
            </a:r>
            <a:r>
              <a:rPr lang="en-US" sz="2400" b="1" i="1" baseline="-25000" dirty="0" smtClean="0">
                <a:latin typeface="Times New Roman" pitchFamily="18" charset="0"/>
              </a:rPr>
              <a:t>3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)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5334000" y="3805535"/>
            <a:ext cx="25442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 dirty="0" smtClean="0"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latin typeface="Times New Roman" pitchFamily="18" charset="0"/>
              </a:rPr>
              <a:t>4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←</a:t>
            </a:r>
            <a:r>
              <a:rPr lang="en-US" sz="2400" b="1" i="1" dirty="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400" b="1" i="1" dirty="0">
                <a:latin typeface="Times New Roman" pitchFamily="18" charset="0"/>
              </a:rPr>
              <a:t>f ( </a:t>
            </a:r>
            <a:r>
              <a:rPr lang="en-US" sz="2400" b="1" i="1" dirty="0" smtClean="0"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latin typeface="Times New Roman" pitchFamily="18" charset="0"/>
              </a:rPr>
              <a:t>3</a:t>
            </a:r>
            <a:r>
              <a:rPr lang="en-US" sz="2400" b="1" i="1" dirty="0" smtClean="0">
                <a:latin typeface="Times New Roman" pitchFamily="18" charset="0"/>
              </a:rPr>
              <a:t> , cs</a:t>
            </a:r>
            <a:r>
              <a:rPr lang="en-US" sz="2400" b="1" i="1" baseline="-25000" dirty="0" smtClean="0">
                <a:latin typeface="Times New Roman" pitchFamily="18" charset="0"/>
              </a:rPr>
              <a:t>4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)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124200" y="4572000"/>
            <a:ext cx="25442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 dirty="0" smtClean="0"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latin typeface="Times New Roman" pitchFamily="18" charset="0"/>
              </a:rPr>
              <a:t>5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←</a:t>
            </a:r>
            <a:r>
              <a:rPr lang="en-US" sz="2400" b="1" i="1" dirty="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400" b="1" i="1" dirty="0">
                <a:latin typeface="Times New Roman" pitchFamily="18" charset="0"/>
              </a:rPr>
              <a:t>f ( </a:t>
            </a:r>
            <a:r>
              <a:rPr lang="en-US" sz="2400" b="1" i="1" dirty="0" smtClean="0"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latin typeface="Times New Roman" pitchFamily="18" charset="0"/>
              </a:rPr>
              <a:t>4</a:t>
            </a:r>
            <a:r>
              <a:rPr lang="en-US" sz="2400" b="1" i="1" dirty="0" smtClean="0">
                <a:latin typeface="Times New Roman" pitchFamily="18" charset="0"/>
              </a:rPr>
              <a:t> , cs</a:t>
            </a:r>
            <a:r>
              <a:rPr lang="en-US" sz="2400" b="1" i="1" baseline="-25000" dirty="0" smtClean="0">
                <a:latin typeface="Times New Roman" pitchFamily="18" charset="0"/>
              </a:rPr>
              <a:t>5</a:t>
            </a:r>
            <a:r>
              <a:rPr lang="en-US" sz="2400" b="1" i="1" dirty="0" smtClean="0">
                <a:latin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)</a:t>
            </a: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7010400" y="4933890"/>
            <a:ext cx="21483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i="1" dirty="0" smtClean="0">
                <a:latin typeface="Times New Roman" pitchFamily="18" charset="0"/>
              </a:rPr>
              <a:t>V</a:t>
            </a:r>
            <a:r>
              <a:rPr lang="en-US" sz="2000" b="1" i="1" baseline="-25000" dirty="0" smtClean="0">
                <a:latin typeface="Times New Roman" pitchFamily="18" charset="0"/>
              </a:rPr>
              <a:t>6</a:t>
            </a:r>
            <a:r>
              <a:rPr lang="en-US" sz="2000" b="1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←</a:t>
            </a:r>
            <a:r>
              <a:rPr lang="en-US" sz="2000" b="1" i="1" dirty="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000" b="1" i="1" dirty="0">
                <a:latin typeface="Times New Roman" pitchFamily="18" charset="0"/>
              </a:rPr>
              <a:t>f ( </a:t>
            </a:r>
            <a:r>
              <a:rPr lang="en-US" sz="2000" b="1" i="1" dirty="0" smtClean="0">
                <a:latin typeface="Times New Roman" pitchFamily="18" charset="0"/>
              </a:rPr>
              <a:t>V</a:t>
            </a:r>
            <a:r>
              <a:rPr lang="en-US" sz="2000" b="1" i="1" baseline="-25000" dirty="0" smtClean="0">
                <a:latin typeface="Times New Roman" pitchFamily="18" charset="0"/>
              </a:rPr>
              <a:t>5</a:t>
            </a:r>
            <a:r>
              <a:rPr lang="en-US" sz="2000" b="1" i="1" dirty="0" smtClean="0">
                <a:latin typeface="Times New Roman" pitchFamily="18" charset="0"/>
              </a:rPr>
              <a:t> , cs</a:t>
            </a:r>
            <a:r>
              <a:rPr lang="en-US" sz="2000" b="1" i="1" baseline="-25000" dirty="0" smtClean="0">
                <a:latin typeface="Times New Roman" pitchFamily="18" charset="0"/>
              </a:rPr>
              <a:t>6</a:t>
            </a:r>
            <a:r>
              <a:rPr lang="en-US" sz="2000" b="1" i="1" dirty="0" smtClean="0">
                <a:latin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</a:rPr>
              <a:t>)</a:t>
            </a: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7071855" y="5616714"/>
            <a:ext cx="214834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i="1" dirty="0" smtClean="0">
                <a:latin typeface="Times New Roman" pitchFamily="18" charset="0"/>
              </a:rPr>
              <a:t>V</a:t>
            </a:r>
            <a:r>
              <a:rPr lang="en-US" sz="2000" b="1" i="1" baseline="-25000" dirty="0" smtClean="0">
                <a:latin typeface="Times New Roman" pitchFamily="18" charset="0"/>
              </a:rPr>
              <a:t>7</a:t>
            </a:r>
            <a:r>
              <a:rPr lang="en-US" sz="2000" b="1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←</a:t>
            </a:r>
            <a:r>
              <a:rPr lang="en-US" sz="2000" b="1" i="1" dirty="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000" b="1" i="1" dirty="0">
                <a:latin typeface="Times New Roman" pitchFamily="18" charset="0"/>
              </a:rPr>
              <a:t>f ( </a:t>
            </a:r>
            <a:r>
              <a:rPr lang="en-US" sz="2000" b="1" i="1" dirty="0" smtClean="0">
                <a:latin typeface="Times New Roman" pitchFamily="18" charset="0"/>
              </a:rPr>
              <a:t>V</a:t>
            </a:r>
            <a:r>
              <a:rPr lang="en-US" sz="2000" b="1" i="1" baseline="-25000" dirty="0" smtClean="0">
                <a:latin typeface="Times New Roman" pitchFamily="18" charset="0"/>
              </a:rPr>
              <a:t>6</a:t>
            </a:r>
            <a:r>
              <a:rPr lang="en-US" sz="2000" b="1" i="1" dirty="0" smtClean="0">
                <a:latin typeface="Times New Roman" pitchFamily="18" charset="0"/>
              </a:rPr>
              <a:t> , cs</a:t>
            </a:r>
            <a:r>
              <a:rPr lang="en-US" sz="2000" b="1" i="1" baseline="-25000" dirty="0" smtClean="0">
                <a:latin typeface="Times New Roman" pitchFamily="18" charset="0"/>
              </a:rPr>
              <a:t>7</a:t>
            </a:r>
            <a:r>
              <a:rPr lang="en-US" sz="2000" b="1" i="1" dirty="0" smtClean="0">
                <a:latin typeface="Times New Roman" pitchFamily="18" charset="0"/>
              </a:rPr>
              <a:t> )</a:t>
            </a:r>
          </a:p>
          <a:p>
            <a:pPr eaLnBrk="0" hangingPunct="0"/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</a:rPr>
              <a:t>check ( V</a:t>
            </a:r>
            <a:r>
              <a:rPr lang="en-US" sz="2000" b="1" i="1" baseline="-25000" dirty="0" smtClean="0">
                <a:solidFill>
                  <a:srgbClr val="FF0000"/>
                </a:solidFill>
                <a:latin typeface="Times New Roman" pitchFamily="18" charset="0"/>
              </a:rPr>
              <a:t>7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</a:rPr>
              <a:t> )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28600" y="1062335"/>
            <a:ext cx="11849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 dirty="0" smtClean="0"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latin typeface="Times New Roman" pitchFamily="18" charset="0"/>
              </a:rPr>
              <a:t>0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←</a:t>
            </a:r>
            <a:r>
              <a:rPr lang="en-US" sz="2400" b="1" i="1" dirty="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400" b="1" i="1" dirty="0" smtClean="0">
                <a:latin typeface="Times New Roman" pitchFamily="18" charset="0"/>
                <a:sym typeface="Wingdings" pitchFamily="2" charset="2"/>
              </a:rPr>
              <a:t>0</a:t>
            </a:r>
            <a:endParaRPr lang="en-US" sz="2400" b="1" i="1" dirty="0" smtClean="0">
              <a:latin typeface="Times New Roman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200" y="1249681"/>
            <a:ext cx="6934200" cy="1905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name.lastIndexOf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(‘.’) != -1)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super.loadClass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4400" y="3352800"/>
            <a:ext cx="3657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():341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200" y="4297681"/>
            <a:ext cx="5334000" cy="198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walkPathComponents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121: { ...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139: { ...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57800" y="6248400"/>
            <a:ext cx="35814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SecurityManager.checkRead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62600" y="5257800"/>
            <a:ext cx="29718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File.checkRead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():1485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91200" y="4572000"/>
            <a:ext cx="25146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():268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3000" y="3810000"/>
            <a:ext cx="4038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FileURLLoader.getResource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():73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Curved Connector 16"/>
          <p:cNvCxnSpPr/>
          <p:nvPr/>
        </p:nvCxnSpPr>
        <p:spPr>
          <a:xfrm>
            <a:off x="2743200" y="2743200"/>
            <a:ext cx="838200" cy="609600"/>
          </a:xfrm>
          <a:prstGeom prst="curvedConnector3">
            <a:avLst>
              <a:gd name="adj1" fmla="val 98312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3"/>
          </p:cNvCxnSpPr>
          <p:nvPr/>
        </p:nvCxnSpPr>
        <p:spPr>
          <a:xfrm>
            <a:off x="4572000" y="3505200"/>
            <a:ext cx="609600" cy="228600"/>
          </a:xfrm>
          <a:prstGeom prst="curvedConnector3">
            <a:avLst>
              <a:gd name="adj1" fmla="val 139552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12" idx="0"/>
          </p:cNvCxnSpPr>
          <p:nvPr/>
        </p:nvCxnSpPr>
        <p:spPr>
          <a:xfrm flipV="1">
            <a:off x="3886200" y="4572000"/>
            <a:ext cx="3162300" cy="533400"/>
          </a:xfrm>
          <a:prstGeom prst="curvedConnector4">
            <a:avLst>
              <a:gd name="adj1" fmla="val 63580"/>
              <a:gd name="adj2" fmla="val 145306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2" idx="2"/>
            <a:endCxn id="11" idx="0"/>
          </p:cNvCxnSpPr>
          <p:nvPr/>
        </p:nvCxnSpPr>
        <p:spPr>
          <a:xfrm rot="5400000">
            <a:off x="6896100" y="51054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Curved Connector 46"/>
          <p:cNvCxnSpPr>
            <a:stCxn id="11" idx="2"/>
            <a:endCxn id="10" idx="0"/>
          </p:cNvCxnSpPr>
          <p:nvPr/>
        </p:nvCxnSpPr>
        <p:spPr>
          <a:xfrm rot="5400000">
            <a:off x="6743700" y="5943600"/>
            <a:ext cx="6096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343400" y="2621281"/>
            <a:ext cx="46482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Curved Connector 55"/>
          <p:cNvCxnSpPr>
            <a:endCxn id="55" idx="0"/>
          </p:cNvCxnSpPr>
          <p:nvPr/>
        </p:nvCxnSpPr>
        <p:spPr>
          <a:xfrm>
            <a:off x="5791200" y="2240281"/>
            <a:ext cx="876300" cy="3810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</p:cNvCxnSpPr>
          <p:nvPr/>
        </p:nvCxnSpPr>
        <p:spPr>
          <a:xfrm flipH="1">
            <a:off x="2895600" y="3962400"/>
            <a:ext cx="2286000" cy="685800"/>
          </a:xfrm>
          <a:prstGeom prst="curvedConnector3">
            <a:avLst>
              <a:gd name="adj1" fmla="val -10000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55"/>
          <p:cNvCxnSpPr>
            <a:stCxn id="24" idx="2"/>
          </p:cNvCxnSpPr>
          <p:nvPr/>
        </p:nvCxnSpPr>
        <p:spPr>
          <a:xfrm rot="5400000">
            <a:off x="3028950" y="430531"/>
            <a:ext cx="457200" cy="16383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57200" y="563881"/>
            <a:ext cx="72390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38912" lvl="0" indent="-320040" algn="ctr">
              <a:buClr>
                <a:srgbClr val="F0AD00"/>
              </a:buClr>
              <a:buSzPct val="80000"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java.util.HashSet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pic>
        <p:nvPicPr>
          <p:cNvPr id="25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151" y="411481"/>
            <a:ext cx="870351" cy="523874"/>
          </a:xfrm>
          <a:prstGeom prst="rect">
            <a:avLst/>
          </a:prstGeom>
          <a:noFill/>
        </p:spPr>
      </p:pic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686058" y="1466671"/>
            <a:ext cx="246734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←</a:t>
            </a:r>
            <a:r>
              <a:rPr lang="en-US" sz="2400" b="1" i="1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400" b="1" i="1" dirty="0">
                <a:solidFill>
                  <a:schemeClr val="bg2"/>
                </a:solidFill>
                <a:latin typeface="Times New Roman" pitchFamily="18" charset="0"/>
              </a:rPr>
              <a:t>f ( </a:t>
            </a:r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solidFill>
                  <a:schemeClr val="bg2"/>
                </a:solidFill>
                <a:latin typeface="Times New Roman" pitchFamily="18" charset="0"/>
              </a:rPr>
              <a:t>0</a:t>
            </a:r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</a:rPr>
              <a:t>cs</a:t>
            </a:r>
            <a:r>
              <a:rPr lang="en-US" sz="2400" b="1" i="1" baseline="-25000" dirty="0" smtClean="0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</a:rPr>
              <a:t> )</a:t>
            </a:r>
          </a:p>
          <a:p>
            <a:pPr eaLnBrk="0" hangingPunct="0"/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</a:rPr>
              <a:t>check ( V</a:t>
            </a:r>
            <a:r>
              <a:rPr lang="en-US" sz="2400" b="1" i="1" baseline="-25000" dirty="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</a:rPr>
              <a:t> )</a:t>
            </a:r>
          </a:p>
          <a:p>
            <a:pPr eaLnBrk="0" hangingPunct="0"/>
            <a:endParaRPr lang="en-US" sz="2400" b="1" i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028354" y="2743200"/>
            <a:ext cx="26292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←</a:t>
            </a:r>
            <a:r>
              <a:rPr lang="en-US" sz="2400" b="1" i="1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400" b="1" i="1" dirty="0">
                <a:solidFill>
                  <a:schemeClr val="bg2"/>
                </a:solidFill>
                <a:latin typeface="Times New Roman" pitchFamily="18" charset="0"/>
              </a:rPr>
              <a:t>f ( </a:t>
            </a:r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solidFill>
                  <a:schemeClr val="bg2"/>
                </a:solidFill>
                <a:latin typeface="Times New Roman" pitchFamily="18" charset="0"/>
              </a:rPr>
              <a:t>0</a:t>
            </a:r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</a:rPr>
              <a:t>cs</a:t>
            </a:r>
            <a:r>
              <a:rPr lang="en-US" sz="2400" b="1" i="1" baseline="-25000" dirty="0" smtClean="0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chemeClr val="bg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495800" y="3124200"/>
            <a:ext cx="25442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solidFill>
                  <a:schemeClr val="bg2"/>
                </a:solidFill>
                <a:latin typeface="Times New Roman" pitchFamily="18" charset="0"/>
              </a:rPr>
              <a:t>3</a:t>
            </a:r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←</a:t>
            </a:r>
            <a:r>
              <a:rPr lang="en-US" sz="2400" b="1" i="1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400" b="1" i="1" dirty="0">
                <a:solidFill>
                  <a:schemeClr val="bg2"/>
                </a:solidFill>
                <a:latin typeface="Times New Roman" pitchFamily="18" charset="0"/>
              </a:rPr>
              <a:t>f ( </a:t>
            </a:r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chemeClr val="bg2"/>
                </a:solidFill>
                <a:latin typeface="Times New Roman" pitchFamily="18" charset="0"/>
              </a:rPr>
              <a:t>, </a:t>
            </a:r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</a:rPr>
              <a:t>cs</a:t>
            </a:r>
            <a:r>
              <a:rPr lang="en-US" sz="2400" b="1" i="1" baseline="-25000" dirty="0" smtClean="0">
                <a:solidFill>
                  <a:schemeClr val="bg2"/>
                </a:solidFill>
                <a:latin typeface="Times New Roman" pitchFamily="18" charset="0"/>
              </a:rPr>
              <a:t>3</a:t>
            </a:r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chemeClr val="bg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5334000" y="3805535"/>
            <a:ext cx="25442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solidFill>
                  <a:schemeClr val="bg2"/>
                </a:solidFill>
                <a:latin typeface="Times New Roman" pitchFamily="18" charset="0"/>
              </a:rPr>
              <a:t>4</a:t>
            </a:r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←</a:t>
            </a:r>
            <a:r>
              <a:rPr lang="en-US" sz="2400" b="1" i="1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400" b="1" i="1" dirty="0">
                <a:solidFill>
                  <a:schemeClr val="bg2"/>
                </a:solidFill>
                <a:latin typeface="Times New Roman" pitchFamily="18" charset="0"/>
              </a:rPr>
              <a:t>f ( </a:t>
            </a:r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solidFill>
                  <a:schemeClr val="bg2"/>
                </a:solidFill>
                <a:latin typeface="Times New Roman" pitchFamily="18" charset="0"/>
              </a:rPr>
              <a:t>3</a:t>
            </a:r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</a:rPr>
              <a:t> , cs</a:t>
            </a:r>
            <a:r>
              <a:rPr lang="en-US" sz="2400" b="1" i="1" baseline="-25000" dirty="0" smtClean="0">
                <a:solidFill>
                  <a:schemeClr val="bg2"/>
                </a:solidFill>
                <a:latin typeface="Times New Roman" pitchFamily="18" charset="0"/>
              </a:rPr>
              <a:t>4</a:t>
            </a:r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chemeClr val="bg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124200" y="4572000"/>
            <a:ext cx="25442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solidFill>
                  <a:schemeClr val="bg2"/>
                </a:solidFill>
                <a:latin typeface="Times New Roman" pitchFamily="18" charset="0"/>
              </a:rPr>
              <a:t>5</a:t>
            </a:r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←</a:t>
            </a:r>
            <a:r>
              <a:rPr lang="en-US" sz="2400" b="1" i="1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400" b="1" i="1" dirty="0">
                <a:solidFill>
                  <a:schemeClr val="bg2"/>
                </a:solidFill>
                <a:latin typeface="Times New Roman" pitchFamily="18" charset="0"/>
              </a:rPr>
              <a:t>f ( </a:t>
            </a:r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solidFill>
                  <a:schemeClr val="bg2"/>
                </a:solidFill>
                <a:latin typeface="Times New Roman" pitchFamily="18" charset="0"/>
              </a:rPr>
              <a:t>4</a:t>
            </a:r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</a:rPr>
              <a:t> , cs</a:t>
            </a:r>
            <a:r>
              <a:rPr lang="en-US" sz="2400" b="1" i="1" baseline="-25000" dirty="0" smtClean="0">
                <a:solidFill>
                  <a:schemeClr val="bg2"/>
                </a:solidFill>
                <a:latin typeface="Times New Roman" pitchFamily="18" charset="0"/>
              </a:rPr>
              <a:t>5</a:t>
            </a:r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chemeClr val="bg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7010400" y="4933890"/>
            <a:ext cx="21483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i="1" dirty="0" smtClean="0">
                <a:solidFill>
                  <a:schemeClr val="bg2"/>
                </a:solidFill>
                <a:latin typeface="Times New Roman" pitchFamily="18" charset="0"/>
              </a:rPr>
              <a:t>V</a:t>
            </a:r>
            <a:r>
              <a:rPr lang="en-US" sz="2000" b="1" i="1" baseline="-25000" dirty="0" smtClean="0">
                <a:solidFill>
                  <a:schemeClr val="bg2"/>
                </a:solidFill>
                <a:latin typeface="Times New Roman" pitchFamily="18" charset="0"/>
              </a:rPr>
              <a:t>6</a:t>
            </a:r>
            <a:r>
              <a:rPr lang="en-US" sz="2000" b="1" i="1" dirty="0" smtClean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sz="2000" b="1" i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b="1" i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←</a:t>
            </a:r>
            <a:r>
              <a:rPr lang="en-US" sz="2000" b="1" i="1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000" b="1" i="1" dirty="0">
                <a:solidFill>
                  <a:schemeClr val="bg2"/>
                </a:solidFill>
                <a:latin typeface="Times New Roman" pitchFamily="18" charset="0"/>
              </a:rPr>
              <a:t>f ( </a:t>
            </a:r>
            <a:r>
              <a:rPr lang="en-US" sz="2000" b="1" i="1" dirty="0" smtClean="0">
                <a:solidFill>
                  <a:schemeClr val="bg2"/>
                </a:solidFill>
                <a:latin typeface="Times New Roman" pitchFamily="18" charset="0"/>
              </a:rPr>
              <a:t>V</a:t>
            </a:r>
            <a:r>
              <a:rPr lang="en-US" sz="2000" b="1" i="1" baseline="-25000" dirty="0" smtClean="0">
                <a:solidFill>
                  <a:schemeClr val="bg2"/>
                </a:solidFill>
                <a:latin typeface="Times New Roman" pitchFamily="18" charset="0"/>
              </a:rPr>
              <a:t>5</a:t>
            </a:r>
            <a:r>
              <a:rPr lang="en-US" sz="2000" b="1" i="1" dirty="0" smtClean="0">
                <a:solidFill>
                  <a:schemeClr val="bg2"/>
                </a:solidFill>
                <a:latin typeface="Times New Roman" pitchFamily="18" charset="0"/>
              </a:rPr>
              <a:t> , cs</a:t>
            </a:r>
            <a:r>
              <a:rPr lang="en-US" sz="2000" b="1" i="1" baseline="-25000" dirty="0" smtClean="0">
                <a:solidFill>
                  <a:schemeClr val="bg2"/>
                </a:solidFill>
                <a:latin typeface="Times New Roman" pitchFamily="18" charset="0"/>
              </a:rPr>
              <a:t>6</a:t>
            </a:r>
            <a:r>
              <a:rPr lang="en-US" sz="2000" b="1" i="1" dirty="0" smtClean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sz="2000" b="1" i="1" dirty="0">
                <a:solidFill>
                  <a:schemeClr val="bg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7071855" y="5616714"/>
            <a:ext cx="214834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i="1" dirty="0" smtClean="0">
                <a:solidFill>
                  <a:schemeClr val="bg2"/>
                </a:solidFill>
                <a:latin typeface="Times New Roman" pitchFamily="18" charset="0"/>
              </a:rPr>
              <a:t>V</a:t>
            </a:r>
            <a:r>
              <a:rPr lang="en-US" sz="2000" b="1" i="1" baseline="-25000" dirty="0" smtClean="0">
                <a:solidFill>
                  <a:schemeClr val="bg2"/>
                </a:solidFill>
                <a:latin typeface="Times New Roman" pitchFamily="18" charset="0"/>
              </a:rPr>
              <a:t>7</a:t>
            </a:r>
            <a:r>
              <a:rPr lang="en-US" sz="2000" b="1" i="1" dirty="0" smtClean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sz="2000" b="1" i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b="1" i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←</a:t>
            </a:r>
            <a:r>
              <a:rPr lang="en-US" sz="2000" b="1" i="1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000" b="1" i="1" dirty="0">
                <a:solidFill>
                  <a:schemeClr val="bg2"/>
                </a:solidFill>
                <a:latin typeface="Times New Roman" pitchFamily="18" charset="0"/>
              </a:rPr>
              <a:t>f ( </a:t>
            </a:r>
            <a:r>
              <a:rPr lang="en-US" sz="2000" b="1" i="1" dirty="0" smtClean="0">
                <a:solidFill>
                  <a:schemeClr val="bg2"/>
                </a:solidFill>
                <a:latin typeface="Times New Roman" pitchFamily="18" charset="0"/>
              </a:rPr>
              <a:t>V</a:t>
            </a:r>
            <a:r>
              <a:rPr lang="en-US" sz="2000" b="1" i="1" baseline="-25000" dirty="0" smtClean="0">
                <a:solidFill>
                  <a:schemeClr val="bg2"/>
                </a:solidFill>
                <a:latin typeface="Times New Roman" pitchFamily="18" charset="0"/>
              </a:rPr>
              <a:t>6</a:t>
            </a:r>
            <a:r>
              <a:rPr lang="en-US" sz="2000" b="1" i="1" dirty="0" smtClean="0">
                <a:solidFill>
                  <a:schemeClr val="bg2"/>
                </a:solidFill>
                <a:latin typeface="Times New Roman" pitchFamily="18" charset="0"/>
              </a:rPr>
              <a:t> , cs</a:t>
            </a:r>
            <a:r>
              <a:rPr lang="en-US" sz="2000" b="1" i="1" baseline="-25000" dirty="0" smtClean="0">
                <a:solidFill>
                  <a:schemeClr val="bg2"/>
                </a:solidFill>
                <a:latin typeface="Times New Roman" pitchFamily="18" charset="0"/>
              </a:rPr>
              <a:t>7</a:t>
            </a:r>
            <a:r>
              <a:rPr lang="en-US" sz="2000" b="1" i="1" dirty="0" smtClean="0">
                <a:solidFill>
                  <a:schemeClr val="bg2"/>
                </a:solidFill>
                <a:latin typeface="Times New Roman" pitchFamily="18" charset="0"/>
              </a:rPr>
              <a:t> )</a:t>
            </a:r>
          </a:p>
          <a:p>
            <a:pPr eaLnBrk="0" hangingPunct="0"/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</a:rPr>
              <a:t>check ( V</a:t>
            </a:r>
            <a:r>
              <a:rPr lang="en-US" sz="2000" b="1" i="1" baseline="-25000" dirty="0" smtClean="0">
                <a:solidFill>
                  <a:srgbClr val="FF0000"/>
                </a:solidFill>
                <a:latin typeface="Times New Roman" pitchFamily="18" charset="0"/>
              </a:rPr>
              <a:t>7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</a:rPr>
              <a:t> )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28600" y="1062335"/>
            <a:ext cx="11849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</a:rPr>
              <a:t>V</a:t>
            </a:r>
            <a:r>
              <a:rPr lang="en-US" sz="2400" b="1" i="1" baseline="-25000" dirty="0" smtClean="0">
                <a:solidFill>
                  <a:schemeClr val="bg2"/>
                </a:solidFill>
                <a:latin typeface="Times New Roman" pitchFamily="18" charset="0"/>
              </a:rPr>
              <a:t>0</a:t>
            </a:r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i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←</a:t>
            </a:r>
            <a:r>
              <a:rPr lang="en-US" sz="2400" b="1" i="1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sz="2400" b="1" i="1" dirty="0" smtClean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0</a:t>
            </a:r>
            <a:endParaRPr lang="en-US" sz="2400" b="1" i="1" dirty="0" smtClean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81800" y="2971800"/>
            <a:ext cx="201337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38912" lvl="0" indent="-320040" algn="ctr">
              <a:buClr>
                <a:srgbClr val="F0AD00"/>
              </a:buClr>
              <a:buSzPct val="80000"/>
            </a:pPr>
            <a:r>
              <a:rPr lang="en-US" sz="3200" dirty="0" smtClean="0">
                <a:solidFill>
                  <a:prstClr val="black"/>
                </a:solidFill>
              </a:rPr>
              <a:t>History</a:t>
            </a:r>
          </a:p>
          <a:p>
            <a:pPr marL="438912" lvl="0" indent="-320040" algn="ctr">
              <a:buClr>
                <a:srgbClr val="F0AD00"/>
              </a:buClr>
              <a:buSzPct val="80000"/>
            </a:pPr>
            <a:r>
              <a:rPr lang="en-US" sz="3200" dirty="0" smtClean="0">
                <a:solidFill>
                  <a:prstClr val="black"/>
                </a:solidFill>
              </a:rPr>
              <a:t>sensitivity</a:t>
            </a:r>
            <a:endParaRPr lang="en-US" sz="3200" dirty="0">
              <a:solidFill>
                <a:prstClr val="black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6200000" flipH="1">
            <a:off x="5105400" y="3505200"/>
            <a:ext cx="3733800" cy="1295400"/>
          </a:xfrm>
          <a:prstGeom prst="bentConnector3">
            <a:avLst>
              <a:gd name="adj1" fmla="val 45479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3891A7"/>
              </a:buClr>
              <a:buNone/>
            </a:pPr>
            <a:r>
              <a:rPr lang="en-US" sz="4000" dirty="0" smtClean="0">
                <a:solidFill>
                  <a:prstClr val="black"/>
                </a:solidFill>
              </a:rPr>
              <a:t> 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f ( V , </a:t>
            </a:r>
            <a:r>
              <a:rPr lang="en-US" sz="4000" b="1" i="1" dirty="0" err="1" smtClean="0">
                <a:solidFill>
                  <a:prstClr val="black"/>
                </a:solidFill>
                <a:latin typeface="Times New Roman" pitchFamily="18" charset="0"/>
              </a:rPr>
              <a:t>cs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)</a:t>
            </a:r>
            <a:r>
              <a:rPr lang="en-US" sz="4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≡ 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3V </a:t>
            </a:r>
            <a:r>
              <a:rPr lang="en-US" sz="4000" b="1" dirty="0" smtClean="0">
                <a:solidFill>
                  <a:prstClr val="black"/>
                </a:solidFill>
                <a:latin typeface="Times New Roman" pitchFamily="18" charset="0"/>
                <a:sym typeface="Symbol" pitchFamily="18" charset="2"/>
              </a:rPr>
              <a:t>+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sz="4000" b="1" i="1" dirty="0" err="1" smtClean="0">
                <a:solidFill>
                  <a:prstClr val="black"/>
                </a:solidFill>
                <a:latin typeface="Times New Roman" pitchFamily="18" charset="0"/>
              </a:rPr>
              <a:t>cs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 </a:t>
            </a:r>
            <a:r>
              <a:rPr lang="en-US" sz="4000" i="1" dirty="0" smtClean="0">
                <a:solidFill>
                  <a:prstClr val="black"/>
                </a:solidFill>
                <a:latin typeface="Times New Roman" pitchFamily="18" charset="0"/>
              </a:rPr>
              <a:t>(mod 2</a:t>
            </a:r>
            <a:r>
              <a:rPr lang="en-US" sz="4000" i="1" baseline="30000" dirty="0" smtClean="0">
                <a:solidFill>
                  <a:prstClr val="black"/>
                </a:solidFill>
                <a:latin typeface="Times New Roman" pitchFamily="18" charset="0"/>
              </a:rPr>
              <a:t>32</a:t>
            </a:r>
            <a:r>
              <a:rPr lang="en-US" sz="4000" i="1" dirty="0" smtClean="0">
                <a:solidFill>
                  <a:prstClr val="black"/>
                </a:solidFill>
                <a:latin typeface="Times New Roman" pitchFamily="18" charset="0"/>
              </a:rPr>
              <a:t>)</a:t>
            </a:r>
          </a:p>
          <a:p>
            <a:pPr lvl="0">
              <a:buClr>
                <a:srgbClr val="3891A7"/>
              </a:buClr>
              <a:buNone/>
            </a:pPr>
            <a:endParaRPr lang="en-US" sz="4000" i="1" dirty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PCC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3891A7"/>
              </a:buClr>
              <a:buNone/>
            </a:pPr>
            <a:r>
              <a:rPr lang="en-US" sz="4000" dirty="0" smtClean="0">
                <a:solidFill>
                  <a:prstClr val="black"/>
                </a:solidFill>
              </a:rPr>
              <a:t> 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f ( V , </a:t>
            </a:r>
            <a:r>
              <a:rPr lang="en-US" sz="4000" b="1" i="1" dirty="0" err="1" smtClean="0">
                <a:solidFill>
                  <a:prstClr val="black"/>
                </a:solidFill>
                <a:latin typeface="Times New Roman" pitchFamily="18" charset="0"/>
              </a:rPr>
              <a:t>cs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)</a:t>
            </a:r>
            <a:r>
              <a:rPr lang="en-US" sz="4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≡ 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3V </a:t>
            </a:r>
            <a:r>
              <a:rPr lang="en-US" sz="4000" b="1" dirty="0" smtClean="0">
                <a:solidFill>
                  <a:prstClr val="black"/>
                </a:solidFill>
                <a:latin typeface="Times New Roman" pitchFamily="18" charset="0"/>
                <a:sym typeface="Symbol" pitchFamily="18" charset="2"/>
              </a:rPr>
              <a:t>+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sz="4000" b="1" i="1" dirty="0" err="1" smtClean="0">
                <a:solidFill>
                  <a:prstClr val="black"/>
                </a:solidFill>
                <a:latin typeface="Times New Roman" pitchFamily="18" charset="0"/>
              </a:rPr>
              <a:t>cs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 </a:t>
            </a:r>
            <a:r>
              <a:rPr lang="en-US" sz="4000" i="1" dirty="0" smtClean="0">
                <a:solidFill>
                  <a:prstClr val="black"/>
                </a:solidFill>
                <a:latin typeface="Times New Roman" pitchFamily="18" charset="0"/>
              </a:rPr>
              <a:t>(mod 2</a:t>
            </a:r>
            <a:r>
              <a:rPr lang="en-US" sz="4000" i="1" baseline="30000" dirty="0" smtClean="0">
                <a:solidFill>
                  <a:prstClr val="black"/>
                </a:solidFill>
                <a:latin typeface="Times New Roman" pitchFamily="18" charset="0"/>
              </a:rPr>
              <a:t>32</a:t>
            </a:r>
            <a:r>
              <a:rPr lang="en-US" sz="4000" i="1" dirty="0" smtClean="0">
                <a:solidFill>
                  <a:prstClr val="black"/>
                </a:solidFill>
                <a:latin typeface="Times New Roman" pitchFamily="18" charset="0"/>
              </a:rPr>
              <a:t>)</a:t>
            </a:r>
          </a:p>
          <a:p>
            <a:pPr lvl="0">
              <a:buClr>
                <a:srgbClr val="3891A7"/>
              </a:buClr>
              <a:buNone/>
            </a:pPr>
            <a:endParaRPr lang="en-US" sz="4000" i="1" dirty="0" smtClean="0">
              <a:solidFill>
                <a:prstClr val="black"/>
              </a:solidFill>
              <a:latin typeface="Times New Roman" pitchFamily="18" charset="0"/>
            </a:endParaRPr>
          </a:p>
          <a:p>
            <a:pPr marL="0" lvl="0" indent="0" algn="ctr">
              <a:buClrTx/>
              <a:buSzTx/>
              <a:buNone/>
            </a:pPr>
            <a:r>
              <a:rPr lang="en-US" sz="2400" dirty="0" smtClean="0"/>
              <a:t>Motivated by MPI data-type hashing  </a:t>
            </a:r>
            <a:r>
              <a:rPr lang="en-US" sz="2000" dirty="0" smtClean="0"/>
              <a:t>[</a:t>
            </a:r>
            <a:r>
              <a:rPr lang="en-US" sz="2000" dirty="0" err="1" smtClean="0"/>
              <a:t>Langou</a:t>
            </a:r>
            <a:r>
              <a:rPr lang="en-US" sz="2000" dirty="0" smtClean="0"/>
              <a:t> et al. ’05] [</a:t>
            </a:r>
            <a:r>
              <a:rPr lang="en-US" sz="2000" dirty="0" err="1" smtClean="0"/>
              <a:t>Gropp</a:t>
            </a:r>
            <a:r>
              <a:rPr lang="en-US" sz="2000" dirty="0" smtClean="0"/>
              <a:t> ’00]</a:t>
            </a:r>
            <a:endParaRPr lang="en-US" sz="24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PCC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3891A7"/>
              </a:buClr>
              <a:buNone/>
            </a:pPr>
            <a:r>
              <a:rPr lang="en-US" sz="4000" dirty="0" smtClean="0">
                <a:solidFill>
                  <a:prstClr val="black"/>
                </a:solidFill>
              </a:rPr>
              <a:t> 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f ( V , </a:t>
            </a:r>
            <a:r>
              <a:rPr lang="en-US" sz="4000" b="1" i="1" dirty="0" err="1" smtClean="0">
                <a:solidFill>
                  <a:prstClr val="black"/>
                </a:solidFill>
                <a:latin typeface="Times New Roman" pitchFamily="18" charset="0"/>
              </a:rPr>
              <a:t>cs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)</a:t>
            </a:r>
            <a:r>
              <a:rPr lang="en-US" sz="4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≡ 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3V </a:t>
            </a:r>
            <a:r>
              <a:rPr lang="en-US" sz="4000" b="1" dirty="0" smtClean="0">
                <a:solidFill>
                  <a:prstClr val="black"/>
                </a:solidFill>
                <a:latin typeface="Times New Roman" pitchFamily="18" charset="0"/>
                <a:sym typeface="Symbol" pitchFamily="18" charset="2"/>
              </a:rPr>
              <a:t>+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sz="4000" b="1" i="1" dirty="0" err="1" smtClean="0">
                <a:solidFill>
                  <a:prstClr val="black"/>
                </a:solidFill>
                <a:latin typeface="Times New Roman" pitchFamily="18" charset="0"/>
              </a:rPr>
              <a:t>cs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 </a:t>
            </a:r>
            <a:r>
              <a:rPr lang="en-US" sz="4000" i="1" dirty="0" smtClean="0">
                <a:solidFill>
                  <a:prstClr val="black"/>
                </a:solidFill>
                <a:latin typeface="Times New Roman" pitchFamily="18" charset="0"/>
              </a:rPr>
              <a:t>(mod 2</a:t>
            </a:r>
            <a:r>
              <a:rPr lang="en-US" sz="4000" i="1" baseline="30000" dirty="0" smtClean="0">
                <a:solidFill>
                  <a:prstClr val="black"/>
                </a:solidFill>
                <a:latin typeface="Times New Roman" pitchFamily="18" charset="0"/>
              </a:rPr>
              <a:t>32</a:t>
            </a:r>
            <a:r>
              <a:rPr lang="en-US" sz="4000" i="1" dirty="0" smtClean="0">
                <a:solidFill>
                  <a:prstClr val="black"/>
                </a:solidFill>
                <a:latin typeface="Times New Roman" pitchFamily="18" charset="0"/>
              </a:rPr>
              <a:t>)</a:t>
            </a:r>
          </a:p>
          <a:p>
            <a:pPr lvl="0">
              <a:buClr>
                <a:srgbClr val="3891A7"/>
              </a:buClr>
              <a:buNone/>
            </a:pPr>
            <a:endParaRPr lang="en-US" sz="4000" i="1" dirty="0" smtClean="0">
              <a:solidFill>
                <a:prstClr val="black"/>
              </a:solidFill>
              <a:latin typeface="Times New Roman" pitchFamily="18" charset="0"/>
            </a:endParaRPr>
          </a:p>
          <a:p>
            <a:pPr lvl="0">
              <a:buClr>
                <a:srgbClr val="3891A7"/>
              </a:buClr>
              <a:buNone/>
            </a:pPr>
            <a:endParaRPr lang="en-US" sz="4000" i="1" dirty="0" smtClean="0">
              <a:solidFill>
                <a:prstClr val="black"/>
              </a:solidFill>
              <a:latin typeface="Times New Roman" pitchFamily="18" charset="0"/>
            </a:endParaRPr>
          </a:p>
          <a:p>
            <a:pPr lvl="0" algn="ctr">
              <a:buClr>
                <a:srgbClr val="F0AD00"/>
              </a:buClr>
              <a:buNone/>
            </a:pPr>
            <a:r>
              <a:rPr lang="en-US" dirty="0" smtClean="0">
                <a:solidFill>
                  <a:prstClr val="black"/>
                </a:solidFill>
              </a:rPr>
              <a:t>Encodes </a:t>
            </a:r>
            <a:r>
              <a:rPr lang="en-US" b="1" dirty="0" smtClean="0">
                <a:solidFill>
                  <a:prstClr val="black"/>
                </a:solidFill>
              </a:rPr>
              <a:t>entire</a:t>
            </a:r>
            <a:r>
              <a:rPr lang="en-US" dirty="0" smtClean="0">
                <a:solidFill>
                  <a:prstClr val="black"/>
                </a:solidFill>
              </a:rPr>
              <a:t> calling context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PCC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891A7"/>
              </a:buClr>
              <a:buNone/>
            </a:pPr>
            <a:r>
              <a:rPr lang="en-US" sz="4000" dirty="0" smtClean="0">
                <a:solidFill>
                  <a:prstClr val="black"/>
                </a:solidFill>
              </a:rPr>
              <a:t> 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f ( V , </a:t>
            </a:r>
            <a:r>
              <a:rPr lang="en-US" sz="4000" b="1" i="1" dirty="0" err="1" smtClean="0">
                <a:solidFill>
                  <a:prstClr val="black"/>
                </a:solidFill>
                <a:latin typeface="Times New Roman" pitchFamily="18" charset="0"/>
              </a:rPr>
              <a:t>cs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)</a:t>
            </a:r>
            <a:r>
              <a:rPr lang="en-US" sz="4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≡ 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  <a:sym typeface="Symbol"/>
              </a:rPr>
              <a:t>2</a:t>
            </a:r>
            <a:r>
              <a:rPr lang="en-US" sz="2400" b="1" i="1" dirty="0" smtClean="0">
                <a:solidFill>
                  <a:prstClr val="black"/>
                </a:solidFill>
                <a:latin typeface="Times New Roman" pitchFamily="18" charset="0"/>
                <a:sym typeface="Symbol"/>
              </a:rPr>
              <a:t> </a:t>
            </a:r>
            <a:r>
              <a:rPr lang="en-US" sz="2800" b="1" i="1" baseline="60000" dirty="0" smtClean="0">
                <a:solidFill>
                  <a:prstClr val="black"/>
                </a:solidFill>
                <a:latin typeface="Times New Roman" pitchFamily="18" charset="0"/>
                <a:sym typeface="Symbol"/>
              </a:rPr>
              <a:t></a:t>
            </a:r>
            <a:r>
              <a:rPr lang="en-US" sz="4000" i="1" baseline="30000" dirty="0" smtClean="0">
                <a:solidFill>
                  <a:prstClr val="black"/>
                </a:solidFill>
                <a:latin typeface="Times New Roman" pitchFamily="18" charset="0"/>
              </a:rPr>
              <a:t>32/k</a:t>
            </a:r>
            <a:r>
              <a:rPr lang="en-US" sz="2800" b="1" i="1" baseline="60000" dirty="0" smtClean="0">
                <a:solidFill>
                  <a:prstClr val="black"/>
                </a:solidFill>
                <a:latin typeface="Times New Roman" pitchFamily="18" charset="0"/>
                <a:sym typeface="Symbol"/>
              </a:rPr>
              <a:t></a:t>
            </a:r>
            <a:r>
              <a:rPr lang="en-US" sz="4000" i="1" baseline="30000" dirty="0" smtClean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V </a:t>
            </a:r>
            <a:r>
              <a:rPr lang="en-US" sz="4000" b="1" dirty="0" smtClean="0">
                <a:solidFill>
                  <a:prstClr val="black"/>
                </a:solidFill>
                <a:latin typeface="Times New Roman" pitchFamily="18" charset="0"/>
                <a:sym typeface="Symbol" pitchFamily="18" charset="2"/>
              </a:rPr>
              <a:t>+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sz="4000" b="1" i="1" dirty="0" err="1" smtClean="0">
                <a:solidFill>
                  <a:prstClr val="black"/>
                </a:solidFill>
                <a:latin typeface="Times New Roman" pitchFamily="18" charset="0"/>
              </a:rPr>
              <a:t>cs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 </a:t>
            </a:r>
            <a:r>
              <a:rPr lang="en-US" sz="4000" i="1" dirty="0" smtClean="0">
                <a:solidFill>
                  <a:prstClr val="black"/>
                </a:solidFill>
                <a:latin typeface="Times New Roman" pitchFamily="18" charset="0"/>
              </a:rPr>
              <a:t>(mod 2</a:t>
            </a:r>
            <a:r>
              <a:rPr lang="en-US" sz="4000" i="1" baseline="30000" dirty="0" smtClean="0">
                <a:solidFill>
                  <a:prstClr val="black"/>
                </a:solidFill>
                <a:latin typeface="Times New Roman" pitchFamily="18" charset="0"/>
              </a:rPr>
              <a:t>32</a:t>
            </a:r>
            <a:r>
              <a:rPr lang="en-US" sz="4000" i="1" dirty="0" smtClean="0">
                <a:solidFill>
                  <a:prstClr val="black"/>
                </a:solidFill>
                <a:latin typeface="Times New Roman" pitchFamily="18" charset="0"/>
              </a:rPr>
              <a:t>)</a:t>
            </a:r>
          </a:p>
          <a:p>
            <a:pPr>
              <a:buClr>
                <a:srgbClr val="3891A7"/>
              </a:buClr>
              <a:buNone/>
            </a:pPr>
            <a:endParaRPr lang="en-US" sz="4000" i="1" dirty="0" smtClean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buClr>
                <a:srgbClr val="3891A7"/>
              </a:buClr>
              <a:buNone/>
            </a:pPr>
            <a:endParaRPr lang="en-US" sz="4000" i="1" dirty="0" smtClean="0">
              <a:solidFill>
                <a:prstClr val="black"/>
              </a:solidFill>
              <a:latin typeface="Times New Roman" pitchFamily="18" charset="0"/>
            </a:endParaRPr>
          </a:p>
          <a:p>
            <a:pPr lvl="0" algn="ctr">
              <a:buClr>
                <a:srgbClr val="F0AD00"/>
              </a:buClr>
              <a:buNone/>
            </a:pPr>
            <a:r>
              <a:rPr lang="en-US" dirty="0" smtClean="0">
                <a:solidFill>
                  <a:prstClr val="black"/>
                </a:solidFill>
              </a:rPr>
              <a:t>Encodes </a:t>
            </a:r>
            <a:r>
              <a:rPr lang="en-US" b="1" dirty="0" smtClean="0">
                <a:solidFill>
                  <a:prstClr val="black"/>
                </a:solidFill>
              </a:rPr>
              <a:t>last k </a:t>
            </a:r>
            <a:r>
              <a:rPr lang="en-US" dirty="0" smtClean="0">
                <a:solidFill>
                  <a:prstClr val="black"/>
                </a:solidFill>
              </a:rPr>
              <a:t>call sites</a:t>
            </a:r>
            <a:endParaRPr lang="en-US" sz="4000" b="1" i="1" dirty="0" smtClean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PCC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891A7"/>
              </a:buClr>
              <a:buNone/>
            </a:pPr>
            <a:r>
              <a:rPr lang="en-US" sz="4000" dirty="0" smtClean="0">
                <a:solidFill>
                  <a:prstClr val="black"/>
                </a:solidFill>
              </a:rPr>
              <a:t> 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f ( V , </a:t>
            </a:r>
            <a:r>
              <a:rPr lang="en-US" sz="4000" b="1" i="1" dirty="0" err="1" smtClean="0">
                <a:solidFill>
                  <a:prstClr val="black"/>
                </a:solidFill>
                <a:latin typeface="Times New Roman" pitchFamily="18" charset="0"/>
              </a:rPr>
              <a:t>cs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)</a:t>
            </a:r>
            <a:r>
              <a:rPr lang="en-US" sz="4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≡ 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  <a:sym typeface="Symbol"/>
              </a:rPr>
              <a:t>2</a:t>
            </a:r>
            <a:r>
              <a:rPr lang="en-US" sz="2400" b="1" i="1" dirty="0" smtClean="0">
                <a:solidFill>
                  <a:prstClr val="black"/>
                </a:solidFill>
                <a:latin typeface="Times New Roman" pitchFamily="18" charset="0"/>
                <a:sym typeface="Symbol"/>
              </a:rPr>
              <a:t> </a:t>
            </a:r>
            <a:r>
              <a:rPr lang="en-US" sz="2800" b="1" i="1" baseline="60000" dirty="0" smtClean="0">
                <a:solidFill>
                  <a:prstClr val="black"/>
                </a:solidFill>
                <a:latin typeface="Times New Roman" pitchFamily="18" charset="0"/>
                <a:sym typeface="Symbol"/>
              </a:rPr>
              <a:t></a:t>
            </a:r>
            <a:r>
              <a:rPr lang="en-US" sz="4000" i="1" baseline="30000" dirty="0" smtClean="0">
                <a:solidFill>
                  <a:prstClr val="black"/>
                </a:solidFill>
                <a:latin typeface="Times New Roman" pitchFamily="18" charset="0"/>
              </a:rPr>
              <a:t>32/k</a:t>
            </a:r>
            <a:r>
              <a:rPr lang="en-US" sz="2800" b="1" i="1" baseline="60000" dirty="0" smtClean="0">
                <a:solidFill>
                  <a:prstClr val="black"/>
                </a:solidFill>
                <a:latin typeface="Times New Roman" pitchFamily="18" charset="0"/>
                <a:sym typeface="Symbol"/>
              </a:rPr>
              <a:t></a:t>
            </a:r>
            <a:r>
              <a:rPr lang="en-US" sz="4000" i="1" baseline="30000" dirty="0" smtClean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V </a:t>
            </a:r>
            <a:r>
              <a:rPr lang="en-US" sz="4000" b="1" dirty="0" smtClean="0">
                <a:solidFill>
                  <a:prstClr val="black"/>
                </a:solidFill>
                <a:latin typeface="Times New Roman" pitchFamily="18" charset="0"/>
                <a:sym typeface="Symbol" pitchFamily="18" charset="2"/>
              </a:rPr>
              <a:t>+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sz="4000" b="1" i="1" dirty="0" err="1" smtClean="0">
                <a:solidFill>
                  <a:prstClr val="black"/>
                </a:solidFill>
                <a:latin typeface="Times New Roman" pitchFamily="18" charset="0"/>
              </a:rPr>
              <a:t>cs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 </a:t>
            </a:r>
            <a:r>
              <a:rPr lang="en-US" sz="4000" i="1" dirty="0" smtClean="0">
                <a:solidFill>
                  <a:prstClr val="black"/>
                </a:solidFill>
                <a:latin typeface="Times New Roman" pitchFamily="18" charset="0"/>
              </a:rPr>
              <a:t>(mod 2</a:t>
            </a:r>
            <a:r>
              <a:rPr lang="en-US" sz="4000" i="1" baseline="30000" dirty="0" smtClean="0">
                <a:solidFill>
                  <a:prstClr val="black"/>
                </a:solidFill>
                <a:latin typeface="Times New Roman" pitchFamily="18" charset="0"/>
              </a:rPr>
              <a:t>32</a:t>
            </a:r>
            <a:r>
              <a:rPr lang="en-US" sz="4000" i="1" dirty="0" smtClean="0">
                <a:solidFill>
                  <a:prstClr val="black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Cheap to compute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PCC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3891A7"/>
              </a:buClr>
              <a:buNone/>
            </a:pPr>
            <a:r>
              <a:rPr lang="en-US" sz="4000" dirty="0" smtClean="0">
                <a:solidFill>
                  <a:prstClr val="black"/>
                </a:solidFill>
              </a:rPr>
              <a:t> 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f ( V , </a:t>
            </a:r>
            <a:r>
              <a:rPr lang="en-US" sz="4000" b="1" i="1" dirty="0" err="1" smtClean="0">
                <a:solidFill>
                  <a:prstClr val="black"/>
                </a:solidFill>
                <a:latin typeface="Times New Roman" pitchFamily="18" charset="0"/>
              </a:rPr>
              <a:t>cs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)</a:t>
            </a:r>
            <a:r>
              <a:rPr lang="en-US" sz="4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≡ 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  <a:sym typeface="Symbol"/>
              </a:rPr>
              <a:t>2</a:t>
            </a:r>
            <a:r>
              <a:rPr lang="en-US" sz="2400" b="1" i="1" dirty="0" smtClean="0">
                <a:solidFill>
                  <a:prstClr val="black"/>
                </a:solidFill>
                <a:latin typeface="Times New Roman" pitchFamily="18" charset="0"/>
                <a:sym typeface="Symbol"/>
              </a:rPr>
              <a:t> </a:t>
            </a:r>
            <a:r>
              <a:rPr lang="en-US" sz="2800" b="1" i="1" baseline="60000" dirty="0" smtClean="0">
                <a:solidFill>
                  <a:prstClr val="black"/>
                </a:solidFill>
                <a:latin typeface="Times New Roman" pitchFamily="18" charset="0"/>
                <a:sym typeface="Symbol"/>
              </a:rPr>
              <a:t></a:t>
            </a:r>
            <a:r>
              <a:rPr lang="en-US" sz="4000" i="1" baseline="30000" dirty="0" smtClean="0">
                <a:solidFill>
                  <a:prstClr val="black"/>
                </a:solidFill>
                <a:latin typeface="Times New Roman" pitchFamily="18" charset="0"/>
              </a:rPr>
              <a:t>32/k</a:t>
            </a:r>
            <a:r>
              <a:rPr lang="en-US" sz="2800" b="1" i="1" baseline="60000" dirty="0" smtClean="0">
                <a:solidFill>
                  <a:prstClr val="black"/>
                </a:solidFill>
                <a:latin typeface="Times New Roman" pitchFamily="18" charset="0"/>
                <a:sym typeface="Symbol"/>
              </a:rPr>
              <a:t></a:t>
            </a:r>
            <a:r>
              <a:rPr lang="en-US" sz="4000" i="1" baseline="30000" dirty="0" smtClean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V </a:t>
            </a:r>
            <a:r>
              <a:rPr lang="en-US" sz="4000" b="1" dirty="0" smtClean="0">
                <a:solidFill>
                  <a:prstClr val="black"/>
                </a:solidFill>
                <a:latin typeface="Times New Roman" pitchFamily="18" charset="0"/>
                <a:sym typeface="Symbol" pitchFamily="18" charset="2"/>
              </a:rPr>
              <a:t>+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sz="4000" b="1" i="1" dirty="0" err="1" smtClean="0">
                <a:solidFill>
                  <a:prstClr val="black"/>
                </a:solidFill>
                <a:latin typeface="Times New Roman" pitchFamily="18" charset="0"/>
              </a:rPr>
              <a:t>cs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 </a:t>
            </a:r>
            <a:r>
              <a:rPr lang="en-US" sz="4000" i="1" dirty="0" smtClean="0">
                <a:solidFill>
                  <a:prstClr val="black"/>
                </a:solidFill>
                <a:latin typeface="Times New Roman" pitchFamily="18" charset="0"/>
              </a:rPr>
              <a:t>(mod 2</a:t>
            </a:r>
            <a:r>
              <a:rPr lang="en-US" sz="4000" i="1" baseline="30000" dirty="0" smtClean="0">
                <a:solidFill>
                  <a:prstClr val="black"/>
                </a:solidFill>
                <a:latin typeface="Times New Roman" pitchFamily="18" charset="0"/>
              </a:rPr>
              <a:t>32</a:t>
            </a:r>
            <a:r>
              <a:rPr lang="en-US" sz="4000" i="1" dirty="0" smtClean="0">
                <a:solidFill>
                  <a:prstClr val="black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bg2"/>
                </a:solidFill>
              </a:rPr>
              <a:t>Cheap to compute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Composition cheap to compute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PCC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2400" y="1295400"/>
            <a:ext cx="6934200" cy="1905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name.lastIndexOf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(‘.’) != -1)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super.loadClass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419600" y="2667000"/>
            <a:ext cx="46482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Curved Connector 55"/>
          <p:cNvCxnSpPr>
            <a:endCxn id="55" idx="0"/>
          </p:cNvCxnSpPr>
          <p:nvPr/>
        </p:nvCxnSpPr>
        <p:spPr>
          <a:xfrm>
            <a:off x="5867400" y="2286000"/>
            <a:ext cx="876300" cy="3810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55"/>
          <p:cNvCxnSpPr/>
          <p:nvPr/>
        </p:nvCxnSpPr>
        <p:spPr>
          <a:xfrm rot="5400000">
            <a:off x="3371850" y="133350"/>
            <a:ext cx="457200" cy="23241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57200" y="609600"/>
            <a:ext cx="70866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38912" lvl="0" indent="-320040" algn="ctr">
              <a:buClr>
                <a:srgbClr val="F0AD00"/>
              </a:buClr>
              <a:buSzPct val="80000"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java.util.HashSet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pic>
        <p:nvPicPr>
          <p:cNvPr id="10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151" y="457200"/>
            <a:ext cx="870351" cy="523874"/>
          </a:xfrm>
          <a:prstGeom prst="rect">
            <a:avLst/>
          </a:prstGeom>
          <a:noFill/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pPr algn="ctr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Access-control security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3891A7"/>
              </a:buClr>
              <a:buNone/>
            </a:pPr>
            <a:r>
              <a:rPr lang="en-US" sz="4000" dirty="0" smtClean="0">
                <a:solidFill>
                  <a:prstClr val="black"/>
                </a:solidFill>
              </a:rPr>
              <a:t> 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f ( V , </a:t>
            </a:r>
            <a:r>
              <a:rPr lang="en-US" sz="4000" b="1" i="1" dirty="0" err="1" smtClean="0">
                <a:solidFill>
                  <a:prstClr val="black"/>
                </a:solidFill>
                <a:latin typeface="Times New Roman" pitchFamily="18" charset="0"/>
              </a:rPr>
              <a:t>cs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)</a:t>
            </a:r>
            <a:r>
              <a:rPr lang="en-US" sz="4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≡ 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  <a:sym typeface="Symbol"/>
              </a:rPr>
              <a:t>2</a:t>
            </a:r>
            <a:r>
              <a:rPr lang="en-US" sz="2400" b="1" i="1" dirty="0" smtClean="0">
                <a:solidFill>
                  <a:prstClr val="black"/>
                </a:solidFill>
                <a:latin typeface="Times New Roman" pitchFamily="18" charset="0"/>
                <a:sym typeface="Symbol"/>
              </a:rPr>
              <a:t> </a:t>
            </a:r>
            <a:r>
              <a:rPr lang="en-US" sz="2800" b="1" i="1" baseline="60000" dirty="0" smtClean="0">
                <a:solidFill>
                  <a:prstClr val="black"/>
                </a:solidFill>
                <a:latin typeface="Times New Roman" pitchFamily="18" charset="0"/>
                <a:sym typeface="Symbol"/>
              </a:rPr>
              <a:t></a:t>
            </a:r>
            <a:r>
              <a:rPr lang="en-US" sz="4000" i="1" baseline="30000" dirty="0" smtClean="0">
                <a:solidFill>
                  <a:prstClr val="black"/>
                </a:solidFill>
                <a:latin typeface="Times New Roman" pitchFamily="18" charset="0"/>
              </a:rPr>
              <a:t>32/k</a:t>
            </a:r>
            <a:r>
              <a:rPr lang="en-US" sz="2800" b="1" i="1" baseline="60000" dirty="0" smtClean="0">
                <a:solidFill>
                  <a:prstClr val="black"/>
                </a:solidFill>
                <a:latin typeface="Times New Roman" pitchFamily="18" charset="0"/>
                <a:sym typeface="Symbol"/>
              </a:rPr>
              <a:t></a:t>
            </a:r>
            <a:r>
              <a:rPr lang="en-US" sz="4000" i="1" baseline="30000" dirty="0" smtClean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V </a:t>
            </a:r>
            <a:r>
              <a:rPr lang="en-US" sz="4000" b="1" dirty="0" smtClean="0">
                <a:solidFill>
                  <a:prstClr val="black"/>
                </a:solidFill>
                <a:latin typeface="Times New Roman" pitchFamily="18" charset="0"/>
                <a:sym typeface="Symbol" pitchFamily="18" charset="2"/>
              </a:rPr>
              <a:t>+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sz="4000" b="1" i="1" dirty="0" err="1" smtClean="0">
                <a:solidFill>
                  <a:prstClr val="black"/>
                </a:solidFill>
                <a:latin typeface="Times New Roman" pitchFamily="18" charset="0"/>
              </a:rPr>
              <a:t>cs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 </a:t>
            </a:r>
            <a:r>
              <a:rPr lang="en-US" sz="4000" i="1" dirty="0" smtClean="0">
                <a:solidFill>
                  <a:prstClr val="black"/>
                </a:solidFill>
                <a:latin typeface="Times New Roman" pitchFamily="18" charset="0"/>
              </a:rPr>
              <a:t>(mod 2</a:t>
            </a:r>
            <a:r>
              <a:rPr lang="en-US" sz="4000" i="1" baseline="30000" dirty="0" smtClean="0">
                <a:solidFill>
                  <a:prstClr val="black"/>
                </a:solidFill>
                <a:latin typeface="Times New Roman" pitchFamily="18" charset="0"/>
              </a:rPr>
              <a:t>32</a:t>
            </a:r>
            <a:r>
              <a:rPr lang="en-US" sz="4000" i="1" dirty="0" smtClean="0">
                <a:solidFill>
                  <a:prstClr val="black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bg2"/>
                </a:solidFill>
              </a:rPr>
              <a:t>Cheap to compute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bg2"/>
                </a:solidFill>
              </a:rPr>
              <a:t>Composition cheap to compute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Non-commutative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PCC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891A7"/>
              </a:buClr>
              <a:buNone/>
            </a:pPr>
            <a:r>
              <a:rPr lang="en-US" sz="4000" dirty="0" smtClean="0">
                <a:solidFill>
                  <a:prstClr val="black"/>
                </a:solidFill>
              </a:rPr>
              <a:t> 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f ( V , </a:t>
            </a:r>
            <a:r>
              <a:rPr lang="en-US" sz="4000" b="1" i="1" dirty="0" err="1" smtClean="0">
                <a:solidFill>
                  <a:prstClr val="black"/>
                </a:solidFill>
                <a:latin typeface="Times New Roman" pitchFamily="18" charset="0"/>
              </a:rPr>
              <a:t>cs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)</a:t>
            </a:r>
            <a:r>
              <a:rPr lang="en-US" sz="4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≡ 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  <a:sym typeface="Symbol"/>
              </a:rPr>
              <a:t>2</a:t>
            </a:r>
            <a:r>
              <a:rPr lang="en-US" sz="2400" b="1" i="1" dirty="0" smtClean="0">
                <a:solidFill>
                  <a:prstClr val="black"/>
                </a:solidFill>
                <a:latin typeface="Times New Roman" pitchFamily="18" charset="0"/>
                <a:sym typeface="Symbol"/>
              </a:rPr>
              <a:t> </a:t>
            </a:r>
            <a:r>
              <a:rPr lang="en-US" sz="2800" b="1" i="1" baseline="60000" dirty="0" smtClean="0">
                <a:solidFill>
                  <a:prstClr val="black"/>
                </a:solidFill>
                <a:latin typeface="Times New Roman" pitchFamily="18" charset="0"/>
                <a:sym typeface="Symbol"/>
              </a:rPr>
              <a:t></a:t>
            </a:r>
            <a:r>
              <a:rPr lang="en-US" sz="4000" i="1" baseline="30000" dirty="0" smtClean="0">
                <a:solidFill>
                  <a:prstClr val="black"/>
                </a:solidFill>
                <a:latin typeface="Times New Roman" pitchFamily="18" charset="0"/>
              </a:rPr>
              <a:t>32/k</a:t>
            </a:r>
            <a:r>
              <a:rPr lang="en-US" sz="2800" b="1" i="1" baseline="60000" dirty="0" smtClean="0">
                <a:solidFill>
                  <a:prstClr val="black"/>
                </a:solidFill>
                <a:latin typeface="Times New Roman" pitchFamily="18" charset="0"/>
                <a:sym typeface="Symbol"/>
              </a:rPr>
              <a:t></a:t>
            </a:r>
            <a:r>
              <a:rPr lang="en-US" sz="4000" i="1" baseline="30000" dirty="0" smtClean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V </a:t>
            </a:r>
            <a:r>
              <a:rPr lang="en-US" sz="4000" b="1" dirty="0" smtClean="0">
                <a:solidFill>
                  <a:prstClr val="black"/>
                </a:solidFill>
                <a:latin typeface="Times New Roman" pitchFamily="18" charset="0"/>
                <a:sym typeface="Symbol" pitchFamily="18" charset="2"/>
              </a:rPr>
              <a:t>+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sz="4000" b="1" i="1" dirty="0" err="1" smtClean="0">
                <a:solidFill>
                  <a:prstClr val="black"/>
                </a:solidFill>
                <a:latin typeface="Times New Roman" pitchFamily="18" charset="0"/>
              </a:rPr>
              <a:t>cs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</a:rPr>
              <a:t>  </a:t>
            </a:r>
            <a:r>
              <a:rPr lang="en-US" sz="4000" i="1" dirty="0" smtClean="0">
                <a:solidFill>
                  <a:prstClr val="black"/>
                </a:solidFill>
                <a:latin typeface="Times New Roman" pitchFamily="18" charset="0"/>
              </a:rPr>
              <a:t>(mod 2</a:t>
            </a:r>
            <a:r>
              <a:rPr lang="en-US" sz="4000" i="1" baseline="30000" dirty="0" smtClean="0">
                <a:solidFill>
                  <a:prstClr val="black"/>
                </a:solidFill>
                <a:latin typeface="Times New Roman" pitchFamily="18" charset="0"/>
              </a:rPr>
              <a:t>32</a:t>
            </a:r>
            <a:r>
              <a:rPr lang="en-US" sz="4000" i="1" dirty="0" smtClean="0">
                <a:solidFill>
                  <a:prstClr val="black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bg2"/>
                </a:solidFill>
              </a:rPr>
              <a:t>Cheap to compute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bg2"/>
                </a:solidFill>
              </a:rPr>
              <a:t>Composition cheap to compute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bg2"/>
                </a:solidFill>
              </a:rPr>
              <a:t>Non-commutative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Probabilistically unique (?)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PCC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of Context Sensitivity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447801"/>
          <a:ext cx="9144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of Context Sensitivity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447801"/>
          <a:ext cx="9144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438400" y="2133600"/>
            <a:ext cx="3276600" cy="182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4"/>
                </a:solidFill>
              </a:rPr>
              <a:t>Not</a:t>
            </a:r>
            <a:r>
              <a:rPr lang="en-US" sz="2400" dirty="0" smtClean="0">
                <a:solidFill>
                  <a:schemeClr val="accent4"/>
                </a:solidFill>
              </a:rPr>
              <a:t> proportional</a:t>
            </a:r>
          </a:p>
          <a:p>
            <a:pPr algn="ctr"/>
            <a:r>
              <a:rPr lang="en-US" sz="2400" dirty="0" smtClean="0">
                <a:solidFill>
                  <a:schemeClr val="accent4"/>
                </a:solidFill>
              </a:rPr>
              <a:t>to depth</a:t>
            </a:r>
          </a:p>
          <a:p>
            <a:pPr algn="ctr"/>
            <a:endParaRPr lang="en-US" sz="2400" dirty="0" smtClean="0">
              <a:solidFill>
                <a:schemeClr val="accent4"/>
              </a:solidFill>
            </a:endParaRPr>
          </a:p>
          <a:p>
            <a:pPr algn="ctr"/>
            <a:r>
              <a:rPr lang="en-US" sz="2400" dirty="0" smtClean="0">
                <a:solidFill>
                  <a:schemeClr val="accent4"/>
                </a:solidFill>
              </a:rPr>
              <a:t>Low overhead at security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algn="ctr">
              <a:buNone/>
            </a:pPr>
            <a:r>
              <a:rPr lang="en-US" dirty="0" smtClean="0"/>
              <a:t>Detect all exploits</a:t>
            </a:r>
          </a:p>
          <a:p>
            <a:pPr algn="ctr">
              <a:buNone/>
            </a:pPr>
            <a:r>
              <a:rPr lang="en-US" dirty="0" smtClean="0"/>
              <a:t>without many false positives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Context sensitivity: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3</a:t>
            </a:r>
          </a:p>
          <a:p>
            <a:pPr algn="ctr">
              <a:buNone/>
            </a:pPr>
            <a:r>
              <a:rPr lang="en-US" dirty="0" smtClean="0"/>
              <a:t>History sensitivity:  </a:t>
            </a:r>
            <a:r>
              <a:rPr lang="en-US" sz="1600" dirty="0" smtClean="0"/>
              <a:t>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Accuracy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457199"/>
          <a:ext cx="8534400" cy="58674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5400"/>
                <a:gridCol w="1676400"/>
                <a:gridCol w="1752600"/>
              </a:tblGrid>
              <a:tr h="133817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Real Semantic Exploit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Context</a:t>
                      </a:r>
                      <a:r>
                        <a:rPr lang="en-US" sz="2400" baseline="0" dirty="0" smtClean="0"/>
                        <a:t> sensitivity needed?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History sensitivity needed?</a:t>
                      </a:r>
                      <a:endParaRPr lang="en-US" sz="2400" dirty="0"/>
                    </a:p>
                  </a:txBody>
                  <a:tcPr anchor="ctr"/>
                </a:tc>
              </a:tr>
              <a:tr h="926432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SlashPath</a:t>
                      </a:r>
                      <a:endParaRPr lang="en-US" sz="2400" b="1" dirty="0" smtClean="0"/>
                    </a:p>
                    <a:p>
                      <a:r>
                        <a:rPr lang="en-US" sz="2400" i="1" dirty="0" smtClean="0"/>
                        <a:t>Mistakenly</a:t>
                      </a:r>
                      <a:r>
                        <a:rPr lang="en-US" sz="2400" i="1" baseline="0" dirty="0" smtClean="0"/>
                        <a:t> omitted security check</a:t>
                      </a:r>
                      <a:endParaRPr lang="en-US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Yes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Yes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  <a:tr h="13381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XSLT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err="1" smtClean="0"/>
                        <a:t>Untrusted</a:t>
                      </a:r>
                      <a:r>
                        <a:rPr lang="en-US" sz="2400" i="1" dirty="0" smtClean="0"/>
                        <a:t> code executes in wrong (application) security</a:t>
                      </a:r>
                      <a:r>
                        <a:rPr lang="en-US" sz="2400" i="1" baseline="0" dirty="0" smtClean="0"/>
                        <a:t> context</a:t>
                      </a:r>
                      <a:endParaRPr lang="en-US" sz="2400" i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No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1338179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LiveConnect</a:t>
                      </a:r>
                      <a:endParaRPr lang="en-US" sz="2400" b="1" dirty="0" smtClean="0"/>
                    </a:p>
                    <a:p>
                      <a:r>
                        <a:rPr lang="en-US" sz="2400" i="1" dirty="0" err="1" smtClean="0"/>
                        <a:t>Untrusted</a:t>
                      </a:r>
                      <a:r>
                        <a:rPr lang="en-US" sz="2400" i="1" dirty="0" smtClean="0"/>
                        <a:t> code executes in wrong (applet)</a:t>
                      </a:r>
                      <a:r>
                        <a:rPr lang="en-US" sz="2400" i="1" baseline="0" dirty="0" smtClean="0"/>
                        <a:t> </a:t>
                      </a:r>
                      <a:r>
                        <a:rPr lang="en-US" sz="2400" i="1" dirty="0" smtClean="0"/>
                        <a:t>security</a:t>
                      </a:r>
                      <a:r>
                        <a:rPr lang="en-US" sz="2400" i="1" baseline="0" dirty="0" smtClean="0"/>
                        <a:t> context</a:t>
                      </a:r>
                      <a:endParaRPr lang="en-US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No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No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926432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OperaPolicy</a:t>
                      </a:r>
                      <a:endParaRPr lang="en-US" sz="2400" b="1" dirty="0" smtClean="0"/>
                    </a:p>
                    <a:p>
                      <a:r>
                        <a:rPr lang="en-US" sz="2400" i="1" dirty="0" err="1" smtClean="0"/>
                        <a:t>Misconfigured</a:t>
                      </a:r>
                      <a:r>
                        <a:rPr lang="en-US" sz="2400" i="1" dirty="0" smtClean="0"/>
                        <a:t> security</a:t>
                      </a:r>
                      <a:r>
                        <a:rPr lang="en-US" sz="2400" i="1" baseline="0" dirty="0" smtClean="0"/>
                        <a:t> policy</a:t>
                      </a:r>
                      <a:endParaRPr lang="en-US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No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No</a:t>
                      </a:r>
                      <a:endParaRPr lang="en-US" sz="2400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False 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algn="ctr">
              <a:buNone/>
            </a:pPr>
            <a:r>
              <a:rPr lang="en-US" dirty="0" smtClean="0"/>
              <a:t>Leave-one-out cross-validation on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12 benign applets</a:t>
            </a:r>
          </a:p>
          <a:p>
            <a:pPr algn="ctr">
              <a:buNone/>
            </a:pPr>
            <a:r>
              <a:rPr lang="en-US" dirty="0" smtClean="0"/>
              <a:t>8 benign XSLT inputs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False 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algn="ctr">
              <a:buNone/>
            </a:pPr>
            <a:r>
              <a:rPr lang="en-US" dirty="0" smtClean="0"/>
              <a:t>Leave-one-out cross-validation on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12 benign applets</a:t>
            </a:r>
          </a:p>
          <a:p>
            <a:pPr algn="ctr">
              <a:buNone/>
            </a:pPr>
            <a:r>
              <a:rPr lang="en-US" dirty="0" smtClean="0"/>
              <a:t>8 benign XSLT inputs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Depth-limited context sensitivity needed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117475" indent="1588" algn="ctr">
              <a:buNone/>
            </a:pPr>
            <a:r>
              <a:rPr lang="en-US" dirty="0" smtClean="0"/>
              <a:t>Context and history sensitivity</a:t>
            </a:r>
          </a:p>
          <a:p>
            <a:pPr marL="117475" indent="1588" algn="ctr">
              <a:buNone/>
            </a:pPr>
            <a:r>
              <a:rPr lang="en-US" dirty="0" smtClean="0"/>
              <a:t>for unsafe languages  </a:t>
            </a:r>
            <a:r>
              <a:rPr lang="en-US" sz="2400" dirty="0" smtClean="0"/>
              <a:t>[Forrest et al., </a:t>
            </a:r>
            <a:r>
              <a:rPr lang="en-US" sz="2400" dirty="0" err="1" smtClean="0"/>
              <a:t>Feng</a:t>
            </a:r>
            <a:r>
              <a:rPr lang="en-US" sz="2400" dirty="0" smtClean="0"/>
              <a:t> et al.]</a:t>
            </a:r>
            <a:endParaRPr lang="en-US" dirty="0" smtClean="0"/>
          </a:p>
          <a:p>
            <a:pPr marL="117475" indent="1588" algn="ctr">
              <a:buNone/>
            </a:pPr>
            <a:endParaRPr lang="en-US" dirty="0" smtClean="0"/>
          </a:p>
          <a:p>
            <a:pPr marL="117475" indent="1588" algn="ctr">
              <a:buNone/>
            </a:pPr>
            <a:r>
              <a:rPr lang="en-US" dirty="0" smtClean="0"/>
              <a:t>Context sensitivity</a:t>
            </a:r>
          </a:p>
          <a:p>
            <a:pPr marL="117475" indent="1588" algn="ctr">
              <a:buNone/>
            </a:pPr>
            <a:r>
              <a:rPr lang="en-US" dirty="0" smtClean="0"/>
              <a:t>for anomalous paths  </a:t>
            </a:r>
            <a:r>
              <a:rPr lang="en-US" sz="2400" dirty="0" smtClean="0"/>
              <a:t>[Inoue et al.]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117475" indent="1588" algn="ctr">
              <a:buNone/>
            </a:pPr>
            <a:r>
              <a:rPr lang="en-US" dirty="0" smtClean="0"/>
              <a:t>Context &amp; history sensitivity</a:t>
            </a:r>
          </a:p>
          <a:p>
            <a:pPr marL="117475" indent="1588" algn="ctr">
              <a:buNone/>
            </a:pPr>
            <a:r>
              <a:rPr lang="en-US" b="1" dirty="0" smtClean="0"/>
              <a:t>actually needed</a:t>
            </a:r>
          </a:p>
          <a:p>
            <a:pPr marL="117475" indent="1588" algn="ctr">
              <a:buNone/>
            </a:pPr>
            <a:r>
              <a:rPr lang="en-US" dirty="0" smtClean="0"/>
              <a:t>for real exploits</a:t>
            </a:r>
          </a:p>
          <a:p>
            <a:pPr marL="117475" indent="1588" algn="ctr">
              <a:buNone/>
            </a:pPr>
            <a:endParaRPr lang="en-US" dirty="0" smtClean="0"/>
          </a:p>
          <a:p>
            <a:pPr marL="117475" indent="1588" algn="ctr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2400" y="1295400"/>
            <a:ext cx="6934200" cy="1905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name.lastIndexOf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(‘.’) != -1)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super.loadClass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0600" y="3124200"/>
            <a:ext cx="3657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():341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3886200"/>
            <a:ext cx="5334000" cy="198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walkPathComponents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121: { ...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139: { ...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19200" y="3505200"/>
            <a:ext cx="4038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FileURLLoader.getResource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():73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Curved Connector 16"/>
          <p:cNvCxnSpPr/>
          <p:nvPr/>
        </p:nvCxnSpPr>
        <p:spPr>
          <a:xfrm>
            <a:off x="2819400" y="2819400"/>
            <a:ext cx="914400" cy="304800"/>
          </a:xfrm>
          <a:prstGeom prst="curvedConnector3">
            <a:avLst>
              <a:gd name="adj1" fmla="val 96269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3"/>
          </p:cNvCxnSpPr>
          <p:nvPr/>
        </p:nvCxnSpPr>
        <p:spPr>
          <a:xfrm>
            <a:off x="4648200" y="3276600"/>
            <a:ext cx="609600" cy="228600"/>
          </a:xfrm>
          <a:prstGeom prst="curvedConnector3">
            <a:avLst>
              <a:gd name="adj1" fmla="val 139552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419600" y="2667000"/>
            <a:ext cx="46482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Curved Connector 55"/>
          <p:cNvCxnSpPr>
            <a:endCxn id="55" idx="0"/>
          </p:cNvCxnSpPr>
          <p:nvPr/>
        </p:nvCxnSpPr>
        <p:spPr>
          <a:xfrm>
            <a:off x="5867400" y="2286000"/>
            <a:ext cx="876300" cy="3810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</p:cNvCxnSpPr>
          <p:nvPr/>
        </p:nvCxnSpPr>
        <p:spPr>
          <a:xfrm flipH="1">
            <a:off x="3048000" y="3657600"/>
            <a:ext cx="2209800" cy="457200"/>
          </a:xfrm>
          <a:prstGeom prst="curvedConnector3">
            <a:avLst>
              <a:gd name="adj1" fmla="val -10345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55"/>
          <p:cNvCxnSpPr/>
          <p:nvPr/>
        </p:nvCxnSpPr>
        <p:spPr>
          <a:xfrm rot="5400000">
            <a:off x="3371850" y="133350"/>
            <a:ext cx="457200" cy="23241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57200" y="609600"/>
            <a:ext cx="70866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38912" lvl="0" indent="-320040" algn="ctr">
              <a:buClr>
                <a:srgbClr val="F0AD00"/>
              </a:buClr>
              <a:buSzPct val="80000"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java.util.HashSet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pic>
        <p:nvPicPr>
          <p:cNvPr id="16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151" y="457200"/>
            <a:ext cx="870351" cy="5238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117475" indent="1588" algn="ctr">
              <a:buNone/>
            </a:pPr>
            <a:r>
              <a:rPr lang="en-US" dirty="0" smtClean="0"/>
              <a:t>Context &amp; history sensitivity</a:t>
            </a:r>
          </a:p>
          <a:p>
            <a:pPr marL="117475" indent="1588" algn="ctr">
              <a:buNone/>
            </a:pPr>
            <a:r>
              <a:rPr lang="en-US" b="1" dirty="0" smtClean="0"/>
              <a:t>actually needed</a:t>
            </a:r>
          </a:p>
          <a:p>
            <a:pPr marL="117475" indent="1588" algn="ctr">
              <a:buNone/>
            </a:pPr>
            <a:r>
              <a:rPr lang="en-US" dirty="0" smtClean="0"/>
              <a:t>for real exploits</a:t>
            </a:r>
          </a:p>
          <a:p>
            <a:pPr marL="117475" indent="1588" algn="ctr">
              <a:buNone/>
            </a:pPr>
            <a:endParaRPr lang="en-US" dirty="0" smtClean="0"/>
          </a:p>
          <a:p>
            <a:pPr marL="117475" indent="1588"/>
            <a:r>
              <a:rPr lang="en-US" dirty="0" smtClean="0"/>
              <a:t>Tension between false positives &amp; negatives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Always-Available Calling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  check(V)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    H = h(V,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lastV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checkHelper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(H);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lastV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 V;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}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76200" y="1752600"/>
            <a:ext cx="32004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 anchorCtr="0"/>
          <a:lstStyle/>
          <a:p>
            <a:pPr marL="438912" indent="-320040">
              <a:buClr>
                <a:srgbClr val="F0AD00"/>
              </a:buClr>
              <a:buSzPct val="80000"/>
            </a:pP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438912" indent="-320040">
              <a:buClr>
                <a:srgbClr val="F0AD00"/>
              </a:buClr>
              <a:buSzPct val="8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java.util.HashSet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”)</a:t>
            </a:r>
          </a:p>
        </p:txBody>
      </p:sp>
      <p:sp>
        <p:nvSpPr>
          <p:cNvPr id="22" name="Rectangle 248"/>
          <p:cNvSpPr>
            <a:spLocks noChangeArrowheads="1"/>
          </p:cNvSpPr>
          <p:nvPr/>
        </p:nvSpPr>
        <p:spPr bwMode="auto">
          <a:xfrm>
            <a:off x="4800600" y="2743200"/>
            <a:ext cx="4267200" cy="2916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</a:rPr>
              <a:t>SecurityManager.checkRead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7200" y="2667000"/>
            <a:ext cx="41148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pic>
        <p:nvPicPr>
          <p:cNvPr id="8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4551" y="1371600"/>
            <a:ext cx="870351" cy="523874"/>
          </a:xfrm>
          <a:prstGeom prst="rect">
            <a:avLst/>
          </a:prstGeom>
          <a:noFill/>
        </p:spPr>
      </p:pic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F0AD00">
                    <a:satMod val="150000"/>
                  </a:srgbClr>
                </a:solidFill>
              </a:rPr>
              <a:t>How an Applet Loads a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76200" y="1752600"/>
            <a:ext cx="32004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 anchorCtr="0"/>
          <a:lstStyle/>
          <a:p>
            <a:pPr marL="438912" indent="-320040">
              <a:buClr>
                <a:srgbClr val="F0AD00"/>
              </a:buClr>
              <a:buSzPct val="80000"/>
            </a:pP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438912" indent="-320040">
              <a:buClr>
                <a:srgbClr val="F0AD00"/>
              </a:buClr>
              <a:buSzPct val="8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java.util.HashSet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”)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3275012"/>
            <a:ext cx="9144000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0AD00">
                    <a:satMod val="150000"/>
                  </a:srgbClr>
                </a:solidFill>
              </a:rPr>
              <a:t>How an Applet Loads a Class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3581400"/>
            <a:ext cx="46482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 anchorCtr="0"/>
          <a:lstStyle/>
          <a:p>
            <a:pPr marL="438912" indent="-320040">
              <a:buClr>
                <a:srgbClr val="F0AD00"/>
              </a:buClr>
              <a:buSzPct val="80000"/>
            </a:pP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438912" indent="-320040">
              <a:buClr>
                <a:srgbClr val="F0AD00"/>
              </a:buClr>
              <a:buSzPct val="8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(“sun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applet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AppletClassLoader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”)</a:t>
            </a:r>
          </a:p>
        </p:txBody>
      </p:sp>
      <p:pic>
        <p:nvPicPr>
          <p:cNvPr id="7" name="Picture 2" descr="C:\Documents and Settings\Mike\Local Settings\Temporary Internet Files\Content.IE5\6TCFAPSX\MCj042384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00400"/>
            <a:ext cx="471854" cy="518375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57200" y="4495800"/>
            <a:ext cx="41148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19" name="Rectangle 248"/>
          <p:cNvSpPr>
            <a:spLocks noChangeArrowheads="1"/>
          </p:cNvSpPr>
          <p:nvPr/>
        </p:nvSpPr>
        <p:spPr bwMode="auto">
          <a:xfrm>
            <a:off x="4800600" y="4595372"/>
            <a:ext cx="4267200" cy="2916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</a:rPr>
              <a:t>SecurityManager.checkRead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2" name="Rectangle 248"/>
          <p:cNvSpPr>
            <a:spLocks noChangeArrowheads="1"/>
          </p:cNvSpPr>
          <p:nvPr/>
        </p:nvSpPr>
        <p:spPr bwMode="auto">
          <a:xfrm>
            <a:off x="4800600" y="2743200"/>
            <a:ext cx="4267200" cy="2916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</a:rPr>
              <a:t>SecurityManager.checkRead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7200" y="2667000"/>
            <a:ext cx="41148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25" name="Multiply 24"/>
          <p:cNvSpPr/>
          <p:nvPr/>
        </p:nvSpPr>
        <p:spPr>
          <a:xfrm>
            <a:off x="1371600" y="4114800"/>
            <a:ext cx="2362200" cy="1219200"/>
          </a:xfrm>
          <a:prstGeom prst="mathMultiply">
            <a:avLst>
              <a:gd name="adj1" fmla="val 1277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4551" y="1371600"/>
            <a:ext cx="870351" cy="5238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76200" y="1752600"/>
            <a:ext cx="32004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 anchorCtr="0"/>
          <a:lstStyle/>
          <a:p>
            <a:pPr marL="438912" indent="-320040">
              <a:buClr>
                <a:srgbClr val="F0AD00"/>
              </a:buClr>
              <a:buSzPct val="80000"/>
            </a:pP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438912" indent="-320040">
              <a:buClr>
                <a:srgbClr val="F0AD00"/>
              </a:buClr>
              <a:buSzPct val="8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java.util.HashSet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”)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3275012"/>
            <a:ext cx="9144000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0AD00">
                    <a:satMod val="150000"/>
                  </a:srgbClr>
                </a:solidFill>
              </a:rPr>
              <a:t>Anomaly-Based Intrusion Detection</a:t>
            </a:r>
            <a:endParaRPr lang="en-US" sz="4000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3581400"/>
            <a:ext cx="46482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 anchorCtr="0"/>
          <a:lstStyle/>
          <a:p>
            <a:pPr marL="438912" indent="-320040">
              <a:buClr>
                <a:srgbClr val="F0AD00"/>
              </a:buClr>
              <a:buSzPct val="80000"/>
            </a:pP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438912" indent="-320040">
              <a:buClr>
                <a:srgbClr val="F0AD00"/>
              </a:buClr>
              <a:buSzPct val="8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(“sun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applet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AppletClassLoader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”)</a:t>
            </a:r>
          </a:p>
        </p:txBody>
      </p:sp>
      <p:pic>
        <p:nvPicPr>
          <p:cNvPr id="7" name="Picture 2" descr="C:\Documents and Settings\Mike\Local Settings\Temporary Internet Files\Content.IE5\6TCFAPSX\MCj042384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00400"/>
            <a:ext cx="471854" cy="518375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57200" y="4495800"/>
            <a:ext cx="41148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19" name="Rectangle 248"/>
          <p:cNvSpPr>
            <a:spLocks noChangeArrowheads="1"/>
          </p:cNvSpPr>
          <p:nvPr/>
        </p:nvSpPr>
        <p:spPr bwMode="auto">
          <a:xfrm>
            <a:off x="4800600" y="4595372"/>
            <a:ext cx="4267200" cy="2916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</a:rPr>
              <a:t>SecurityManager.checkRead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2" name="Rectangle 248"/>
          <p:cNvSpPr>
            <a:spLocks noChangeArrowheads="1"/>
          </p:cNvSpPr>
          <p:nvPr/>
        </p:nvSpPr>
        <p:spPr bwMode="auto">
          <a:xfrm>
            <a:off x="4800600" y="2743200"/>
            <a:ext cx="4267200" cy="2916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</a:rPr>
              <a:t>SecurityManager.checkRead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7200" y="2667000"/>
            <a:ext cx="41148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25" name="Multiply 24"/>
          <p:cNvSpPr/>
          <p:nvPr/>
        </p:nvSpPr>
        <p:spPr>
          <a:xfrm>
            <a:off x="1371600" y="4114800"/>
            <a:ext cx="2362200" cy="1219200"/>
          </a:xfrm>
          <a:prstGeom prst="mathMultiply">
            <a:avLst>
              <a:gd name="adj1" fmla="val 1277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4551" y="1371600"/>
            <a:ext cx="870351" cy="523874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86102" y="1748135"/>
            <a:ext cx="314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Train: observe behavior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9200" y="3576935"/>
            <a:ext cx="3828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Deploy: detect new behavior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76200" y="1752600"/>
            <a:ext cx="32004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 anchorCtr="0"/>
          <a:lstStyle/>
          <a:p>
            <a:pPr marL="438912" indent="-320040">
              <a:buClr>
                <a:srgbClr val="F0AD00"/>
              </a:buClr>
              <a:buSzPct val="80000"/>
            </a:pP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438912" indent="-320040">
              <a:buClr>
                <a:srgbClr val="F0AD00"/>
              </a:buClr>
              <a:buSzPct val="8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java.util.HashSet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”)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3275012"/>
            <a:ext cx="9144000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0AD00">
                    <a:satMod val="150000"/>
                  </a:srgbClr>
                </a:solidFill>
              </a:rPr>
              <a:t>Anomaly-Based Intrusion Detection</a:t>
            </a:r>
            <a:endParaRPr lang="en-US" sz="4000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3581400"/>
            <a:ext cx="46482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 anchorCtr="0"/>
          <a:lstStyle/>
          <a:p>
            <a:pPr marL="438912" indent="-320040">
              <a:buClr>
                <a:srgbClr val="F0AD00"/>
              </a:buClr>
              <a:buSzPct val="80000"/>
            </a:pP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438912" indent="-320040">
              <a:buClr>
                <a:srgbClr val="F0AD00"/>
              </a:buClr>
              <a:buSzPct val="8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(“sun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applet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AppletClassLoader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”)</a:t>
            </a:r>
          </a:p>
        </p:txBody>
      </p:sp>
      <p:pic>
        <p:nvPicPr>
          <p:cNvPr id="7" name="Picture 2" descr="C:\Documents and Settings\Mike\Local Settings\Temporary Internet Files\Content.IE5\6TCFAPSX\MCj042384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00400"/>
            <a:ext cx="471854" cy="518375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57200" y="4495800"/>
            <a:ext cx="41148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19" name="Rectangle 248"/>
          <p:cNvSpPr>
            <a:spLocks noChangeArrowheads="1"/>
          </p:cNvSpPr>
          <p:nvPr/>
        </p:nvSpPr>
        <p:spPr bwMode="auto">
          <a:xfrm>
            <a:off x="4800600" y="4595372"/>
            <a:ext cx="4267200" cy="2916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</a:rPr>
              <a:t>SecurityManager.checkRead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2" name="Rectangle 248"/>
          <p:cNvSpPr>
            <a:spLocks noChangeArrowheads="1"/>
          </p:cNvSpPr>
          <p:nvPr/>
        </p:nvSpPr>
        <p:spPr bwMode="auto">
          <a:xfrm>
            <a:off x="4800600" y="2743200"/>
            <a:ext cx="4267200" cy="2916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</a:rPr>
              <a:t>SecurityManager.checkRead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7200" y="2667000"/>
            <a:ext cx="41148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25" name="Multiply 24"/>
          <p:cNvSpPr/>
          <p:nvPr/>
        </p:nvSpPr>
        <p:spPr>
          <a:xfrm>
            <a:off x="1371600" y="4114800"/>
            <a:ext cx="2362200" cy="1219200"/>
          </a:xfrm>
          <a:prstGeom prst="mathMultiply">
            <a:avLst>
              <a:gd name="adj1" fmla="val 1277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4551" y="1371600"/>
            <a:ext cx="870351" cy="523874"/>
          </a:xfrm>
          <a:prstGeom prst="rect">
            <a:avLst/>
          </a:prstGeom>
          <a:noFill/>
        </p:spPr>
      </p:pic>
      <p:sp>
        <p:nvSpPr>
          <p:cNvPr id="29" name="Rounded Rectangle 28"/>
          <p:cNvSpPr/>
          <p:nvPr/>
        </p:nvSpPr>
        <p:spPr>
          <a:xfrm>
            <a:off x="76200" y="5486400"/>
            <a:ext cx="32004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 anchorCtr="0"/>
          <a:lstStyle/>
          <a:p>
            <a:pPr marL="438912" indent="-320040">
              <a:buClr>
                <a:srgbClr val="F0AD00"/>
              </a:buClr>
              <a:buSzPct val="80000"/>
            </a:pP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438912" indent="-320040">
              <a:buClr>
                <a:srgbClr val="F0AD00"/>
              </a:buClr>
              <a:buSzPct val="8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5105400"/>
            <a:ext cx="9144000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248"/>
          <p:cNvSpPr>
            <a:spLocks noChangeArrowheads="1"/>
          </p:cNvSpPr>
          <p:nvPr/>
        </p:nvSpPr>
        <p:spPr bwMode="auto">
          <a:xfrm>
            <a:off x="4800600" y="6324600"/>
            <a:ext cx="4267200" cy="2916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</a:rPr>
              <a:t>SecurityManager.checkRead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57200" y="6248400"/>
            <a:ext cx="41148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33" name="Multiply 32"/>
          <p:cNvSpPr/>
          <p:nvPr/>
        </p:nvSpPr>
        <p:spPr>
          <a:xfrm>
            <a:off x="1371600" y="5867400"/>
            <a:ext cx="2362200" cy="1219200"/>
          </a:xfrm>
          <a:prstGeom prst="mathMultiply">
            <a:avLst>
              <a:gd name="adj1" fmla="val 1277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5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4551" y="5029200"/>
            <a:ext cx="870351" cy="5238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76200" y="1752600"/>
            <a:ext cx="32004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 anchorCtr="0"/>
          <a:lstStyle/>
          <a:p>
            <a:pPr marL="438912" indent="-320040">
              <a:buClr>
                <a:srgbClr val="F0AD00"/>
              </a:buClr>
              <a:buSzPct val="80000"/>
            </a:pP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438912" indent="-320040">
              <a:buClr>
                <a:srgbClr val="F0AD00"/>
              </a:buClr>
              <a:buSzPct val="8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java.util.HashSet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”)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3275012"/>
            <a:ext cx="9144000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76200" y="3581400"/>
            <a:ext cx="46482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 anchorCtr="0"/>
          <a:lstStyle/>
          <a:p>
            <a:pPr marL="438912" indent="-320040">
              <a:buClr>
                <a:srgbClr val="F0AD00"/>
              </a:buClr>
              <a:buSzPct val="80000"/>
            </a:pP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438912" indent="-320040">
              <a:buClr>
                <a:srgbClr val="F0AD00"/>
              </a:buClr>
              <a:buSzPct val="8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(“sun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applet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AppletClassLoader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”)</a:t>
            </a:r>
          </a:p>
        </p:txBody>
      </p:sp>
      <p:pic>
        <p:nvPicPr>
          <p:cNvPr id="7" name="Picture 2" descr="C:\Documents and Settings\Mike\Local Settings\Temporary Internet Files\Content.IE5\6TCFAPSX\MCj042384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00400"/>
            <a:ext cx="471854" cy="518375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57200" y="4495800"/>
            <a:ext cx="41148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7200" y="2667000"/>
            <a:ext cx="41148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25" name="Multiply 24"/>
          <p:cNvSpPr/>
          <p:nvPr/>
        </p:nvSpPr>
        <p:spPr>
          <a:xfrm>
            <a:off x="1371600" y="4114800"/>
            <a:ext cx="2362200" cy="1219200"/>
          </a:xfrm>
          <a:prstGeom prst="mathMultiply">
            <a:avLst>
              <a:gd name="adj1" fmla="val 1277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4551" y="1371600"/>
            <a:ext cx="870351" cy="523874"/>
          </a:xfrm>
          <a:prstGeom prst="rect">
            <a:avLst/>
          </a:prstGeom>
          <a:noFill/>
        </p:spPr>
      </p:pic>
      <p:sp>
        <p:nvSpPr>
          <p:cNvPr id="29" name="Rounded Rectangle 28"/>
          <p:cNvSpPr/>
          <p:nvPr/>
        </p:nvSpPr>
        <p:spPr>
          <a:xfrm>
            <a:off x="76200" y="5486400"/>
            <a:ext cx="32004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 anchorCtr="0"/>
          <a:lstStyle/>
          <a:p>
            <a:pPr marL="438912" indent="-320040">
              <a:buClr>
                <a:srgbClr val="F0AD00"/>
              </a:buClr>
              <a:buSzPct val="80000"/>
            </a:pP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438912" indent="-320040">
              <a:buClr>
                <a:srgbClr val="F0AD00"/>
              </a:buClr>
              <a:buSzPct val="8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5105400"/>
            <a:ext cx="9144000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57200" y="6248400"/>
            <a:ext cx="41148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33" name="Multiply 32"/>
          <p:cNvSpPr/>
          <p:nvPr/>
        </p:nvSpPr>
        <p:spPr>
          <a:xfrm>
            <a:off x="1371600" y="5867400"/>
            <a:ext cx="2362200" cy="1219200"/>
          </a:xfrm>
          <a:prstGeom prst="mathMultiply">
            <a:avLst>
              <a:gd name="adj1" fmla="val 1277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4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4551" y="5029200"/>
            <a:ext cx="870351" cy="523874"/>
          </a:xfrm>
          <a:prstGeom prst="rect">
            <a:avLst/>
          </a:prstGeom>
          <a:noFill/>
        </p:spPr>
      </p:pic>
      <p:sp>
        <p:nvSpPr>
          <p:cNvPr id="20" name="Rectangle 248"/>
          <p:cNvSpPr>
            <a:spLocks noChangeArrowheads="1"/>
          </p:cNvSpPr>
          <p:nvPr/>
        </p:nvSpPr>
        <p:spPr bwMode="auto">
          <a:xfrm>
            <a:off x="4800600" y="5708404"/>
            <a:ext cx="4267200" cy="9971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</a:rPr>
              <a:t>SecurityManager.checkRead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</a:rPr>
              <a:t>FileURLLoader.walkPathComponents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</a:rPr>
              <a:t>():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</a:rPr>
              <a:t>139</a:t>
            </a:r>
            <a:endParaRPr lang="en-US" sz="1400" b="1" dirty="0">
              <a:solidFill>
                <a:prstClr val="black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</a:rPr>
              <a:t>...</a:t>
            </a:r>
          </a:p>
        </p:txBody>
      </p:sp>
      <p:sp>
        <p:nvSpPr>
          <p:cNvPr id="26" name="Rectangle 248"/>
          <p:cNvSpPr>
            <a:spLocks noChangeArrowheads="1"/>
          </p:cNvSpPr>
          <p:nvPr/>
        </p:nvSpPr>
        <p:spPr bwMode="auto">
          <a:xfrm>
            <a:off x="4800600" y="3803404"/>
            <a:ext cx="4267200" cy="9971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</a:rPr>
              <a:t>SecurityManager.checkRead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</a:rPr>
              <a:t>FileURLLoader.walkPathComponents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</a:rPr>
              <a:t>():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</a:rPr>
              <a:t>121</a:t>
            </a:r>
            <a:endParaRPr lang="en-US" sz="1400" b="1" dirty="0">
              <a:solidFill>
                <a:prstClr val="black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</a:rPr>
              <a:t>...</a:t>
            </a:r>
          </a:p>
        </p:txBody>
      </p:sp>
      <p:sp>
        <p:nvSpPr>
          <p:cNvPr id="35" name="Rectangle 248"/>
          <p:cNvSpPr>
            <a:spLocks noChangeArrowheads="1"/>
          </p:cNvSpPr>
          <p:nvPr/>
        </p:nvSpPr>
        <p:spPr bwMode="auto">
          <a:xfrm>
            <a:off x="4800600" y="2127004"/>
            <a:ext cx="4267200" cy="9971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</a:rPr>
              <a:t>SecurityManager.checkRead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</a:rPr>
              <a:t>FileURLLoader.walkPathComponents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</a:rPr>
              <a:t>():121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</a:rPr>
              <a:t>...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876800" y="2590800"/>
            <a:ext cx="4114800" cy="304800"/>
          </a:xfrm>
          <a:prstGeom prst="roundRect">
            <a:avLst/>
          </a:prstGeom>
          <a:solidFill>
            <a:srgbClr val="E66C7D">
              <a:alpha val="32000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76800" y="4267200"/>
            <a:ext cx="4114800" cy="304800"/>
          </a:xfrm>
          <a:prstGeom prst="roundRect">
            <a:avLst/>
          </a:prstGeom>
          <a:solidFill>
            <a:srgbClr val="E66C7D">
              <a:alpha val="32000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76800" y="6172200"/>
            <a:ext cx="4114800" cy="304800"/>
          </a:xfrm>
          <a:prstGeom prst="roundRect">
            <a:avLst/>
          </a:prstGeom>
          <a:solidFill>
            <a:srgbClr val="E66C7D">
              <a:alpha val="32000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F0AD00">
                    <a:satMod val="150000"/>
                  </a:srgbClr>
                </a:solidFill>
              </a:rPr>
              <a:t>Context Sensitivity Needed!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76200" y="1752600"/>
            <a:ext cx="32004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 anchorCtr="0"/>
          <a:lstStyle/>
          <a:p>
            <a:pPr marL="438912" indent="-320040">
              <a:buClr>
                <a:srgbClr val="F0AD00"/>
              </a:buClr>
              <a:buSzPct val="80000"/>
            </a:pP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438912" indent="-320040">
              <a:buClr>
                <a:srgbClr val="F0AD00"/>
              </a:buClr>
              <a:buSzPct val="8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java.util.HashSet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”)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3275012"/>
            <a:ext cx="9144000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76200" y="3581400"/>
            <a:ext cx="46482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 anchorCtr="0"/>
          <a:lstStyle/>
          <a:p>
            <a:pPr marL="438912" indent="-320040">
              <a:buClr>
                <a:srgbClr val="F0AD00"/>
              </a:buClr>
              <a:buSzPct val="80000"/>
            </a:pP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438912" indent="-320040">
              <a:buClr>
                <a:srgbClr val="F0AD00"/>
              </a:buClr>
              <a:buSzPct val="8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(“sun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applet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AppletClassLoader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”)</a:t>
            </a:r>
          </a:p>
        </p:txBody>
      </p:sp>
      <p:pic>
        <p:nvPicPr>
          <p:cNvPr id="7" name="Picture 2" descr="C:\Documents and Settings\Mike\Local Settings\Temporary Internet Files\Content.IE5\6TCFAPSX\MCj042384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00400"/>
            <a:ext cx="471854" cy="518375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57200" y="4495800"/>
            <a:ext cx="41148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7200" y="2667000"/>
            <a:ext cx="41148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25" name="Multiply 24"/>
          <p:cNvSpPr/>
          <p:nvPr/>
        </p:nvSpPr>
        <p:spPr>
          <a:xfrm>
            <a:off x="1371600" y="4114800"/>
            <a:ext cx="2362200" cy="1219200"/>
          </a:xfrm>
          <a:prstGeom prst="mathMultiply">
            <a:avLst>
              <a:gd name="adj1" fmla="val 1277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4551" y="1371600"/>
            <a:ext cx="870351" cy="523874"/>
          </a:xfrm>
          <a:prstGeom prst="rect">
            <a:avLst/>
          </a:prstGeom>
          <a:noFill/>
        </p:spPr>
      </p:pic>
      <p:sp>
        <p:nvSpPr>
          <p:cNvPr id="29" name="Rounded Rectangle 28"/>
          <p:cNvSpPr/>
          <p:nvPr/>
        </p:nvSpPr>
        <p:spPr>
          <a:xfrm>
            <a:off x="76200" y="5486400"/>
            <a:ext cx="32004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 anchorCtr="0"/>
          <a:lstStyle/>
          <a:p>
            <a:pPr marL="438912" indent="-320040">
              <a:buClr>
                <a:srgbClr val="F0AD00"/>
              </a:buClr>
              <a:buSzPct val="80000"/>
            </a:pP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438912" indent="-320040">
              <a:buClr>
                <a:srgbClr val="F0AD00"/>
              </a:buClr>
              <a:buSzPct val="80000"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5105400"/>
            <a:ext cx="9144000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57200" y="6248400"/>
            <a:ext cx="41148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33" name="Multiply 32"/>
          <p:cNvSpPr/>
          <p:nvPr/>
        </p:nvSpPr>
        <p:spPr>
          <a:xfrm>
            <a:off x="1371600" y="5867400"/>
            <a:ext cx="2362200" cy="1219200"/>
          </a:xfrm>
          <a:prstGeom prst="mathMultiply">
            <a:avLst>
              <a:gd name="adj1" fmla="val 1277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4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4551" y="5029200"/>
            <a:ext cx="870351" cy="523874"/>
          </a:xfrm>
          <a:prstGeom prst="rect">
            <a:avLst/>
          </a:prstGeom>
          <a:noFill/>
        </p:spPr>
      </p:pic>
      <p:sp>
        <p:nvSpPr>
          <p:cNvPr id="20" name="Rectangle 248"/>
          <p:cNvSpPr>
            <a:spLocks noChangeArrowheads="1"/>
          </p:cNvSpPr>
          <p:nvPr/>
        </p:nvSpPr>
        <p:spPr bwMode="auto">
          <a:xfrm>
            <a:off x="4800600" y="5708404"/>
            <a:ext cx="4267200" cy="9971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</a:rPr>
              <a:t>SecurityManager.checkRead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</a:rPr>
              <a:t>FileURLLoader.walkPathComponents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</a:rPr>
              <a:t>():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</a:rPr>
              <a:t>139</a:t>
            </a:r>
            <a:endParaRPr lang="en-US" sz="1400" b="1" dirty="0">
              <a:solidFill>
                <a:prstClr val="black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</a:rPr>
              <a:t>...</a:t>
            </a:r>
          </a:p>
        </p:txBody>
      </p:sp>
      <p:sp>
        <p:nvSpPr>
          <p:cNvPr id="26" name="Rectangle 248"/>
          <p:cNvSpPr>
            <a:spLocks noChangeArrowheads="1"/>
          </p:cNvSpPr>
          <p:nvPr/>
        </p:nvSpPr>
        <p:spPr bwMode="auto">
          <a:xfrm>
            <a:off x="4800600" y="3803404"/>
            <a:ext cx="4267200" cy="9971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</a:rPr>
              <a:t>SecurityManager.checkRead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</a:rPr>
              <a:t>FileURLLoader.walkPathComponents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</a:rPr>
              <a:t>():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</a:rPr>
              <a:t>121</a:t>
            </a:r>
            <a:endParaRPr lang="en-US" sz="1400" b="1" dirty="0">
              <a:solidFill>
                <a:prstClr val="black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</a:rPr>
              <a:t>...</a:t>
            </a:r>
          </a:p>
        </p:txBody>
      </p:sp>
      <p:sp>
        <p:nvSpPr>
          <p:cNvPr id="35" name="Rectangle 248"/>
          <p:cNvSpPr>
            <a:spLocks noChangeArrowheads="1"/>
          </p:cNvSpPr>
          <p:nvPr/>
        </p:nvSpPr>
        <p:spPr bwMode="auto">
          <a:xfrm>
            <a:off x="4800600" y="2127004"/>
            <a:ext cx="4267200" cy="9971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</a:rPr>
              <a:t>SecurityManager.checkRead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</a:rPr>
              <a:t>FileURLLoader.walkPathComponents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</a:rPr>
              <a:t>():121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0AD00"/>
              </a:buClr>
              <a:buSzPct val="65000"/>
              <a:buFont typeface="Wingdings" pitchFamily="2" charset="2"/>
              <a:buNone/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</a:rPr>
              <a:t>...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876800" y="2590800"/>
            <a:ext cx="4114800" cy="304800"/>
          </a:xfrm>
          <a:prstGeom prst="roundRect">
            <a:avLst/>
          </a:prstGeom>
          <a:solidFill>
            <a:srgbClr val="E66C7D">
              <a:alpha val="32000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86102" y="1524000"/>
            <a:ext cx="314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Train: observe behavior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29200" y="3272135"/>
            <a:ext cx="3828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Deploy: detect new behavior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86102" y="5177135"/>
            <a:ext cx="314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Train: observe behavior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4876800" y="4267200"/>
            <a:ext cx="4114800" cy="304800"/>
          </a:xfrm>
          <a:prstGeom prst="roundRect">
            <a:avLst/>
          </a:prstGeom>
          <a:solidFill>
            <a:srgbClr val="E66C7D">
              <a:alpha val="32000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76800" y="6172200"/>
            <a:ext cx="4114800" cy="304800"/>
          </a:xfrm>
          <a:prstGeom prst="roundRect">
            <a:avLst/>
          </a:prstGeom>
          <a:solidFill>
            <a:srgbClr val="E66C7D">
              <a:alpha val="32000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F0AD00">
                    <a:satMod val="150000"/>
                  </a:srgbClr>
                </a:solidFill>
              </a:rPr>
              <a:t>Context Sensitivity Needed!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Real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 algn="ctr">
              <a:buNone/>
            </a:pPr>
            <a:r>
              <a:rPr lang="en-US" sz="3600" dirty="0" smtClean="0"/>
              <a:t>C</a:t>
            </a:r>
            <a:r>
              <a:rPr lang="en-US" sz="3600" baseline="-25000" dirty="0" smtClean="0"/>
              <a:t>3   </a:t>
            </a:r>
            <a:r>
              <a:rPr lang="en-US" sz="3600" dirty="0" smtClean="0"/>
              <a:t>H</a:t>
            </a:r>
            <a:r>
              <a:rPr lang="en-US" sz="3600" baseline="-25000" dirty="0" smtClean="0"/>
              <a:t>1</a:t>
            </a:r>
            <a:endParaRPr lang="en-US" sz="36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1179381" y="3286780"/>
            <a:ext cx="2935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Context sensitivity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038600" y="3810000"/>
            <a:ext cx="533400" cy="68580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17981" y="3286780"/>
            <a:ext cx="2829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History sensitivity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48200" y="3810000"/>
            <a:ext cx="533400" cy="68580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2400" y="1295400"/>
            <a:ext cx="6934200" cy="1905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name.lastIndexOf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(‘.’) != -1)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super.loadClass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0600" y="3124200"/>
            <a:ext cx="3657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():341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3886200"/>
            <a:ext cx="5334000" cy="198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walkPathComponents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121: { ...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139: { ...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... }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34000" y="5410200"/>
            <a:ext cx="35814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SecurityManager.checkRead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38800" y="4724400"/>
            <a:ext cx="29718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File.checkRead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():1485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67400" y="4038600"/>
            <a:ext cx="25146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File.exists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():268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19200" y="3505200"/>
            <a:ext cx="4038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FileURLLoader.getResource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():73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Curved Connector 16"/>
          <p:cNvCxnSpPr/>
          <p:nvPr/>
        </p:nvCxnSpPr>
        <p:spPr>
          <a:xfrm>
            <a:off x="2819400" y="2819400"/>
            <a:ext cx="914400" cy="304800"/>
          </a:xfrm>
          <a:prstGeom prst="curvedConnector3">
            <a:avLst>
              <a:gd name="adj1" fmla="val 96269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3"/>
          </p:cNvCxnSpPr>
          <p:nvPr/>
        </p:nvCxnSpPr>
        <p:spPr>
          <a:xfrm>
            <a:off x="4648200" y="3276600"/>
            <a:ext cx="609600" cy="228600"/>
          </a:xfrm>
          <a:prstGeom prst="curvedConnector3">
            <a:avLst>
              <a:gd name="adj1" fmla="val 139552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12" idx="1"/>
          </p:cNvCxnSpPr>
          <p:nvPr/>
        </p:nvCxnSpPr>
        <p:spPr>
          <a:xfrm flipV="1">
            <a:off x="3886200" y="4229100"/>
            <a:ext cx="1981200" cy="419100"/>
          </a:xfrm>
          <a:prstGeom prst="curvedConnector3">
            <a:avLst>
              <a:gd name="adj1" fmla="val 50000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2" idx="2"/>
            <a:endCxn id="11" idx="0"/>
          </p:cNvCxnSpPr>
          <p:nvPr/>
        </p:nvCxnSpPr>
        <p:spPr>
          <a:xfrm rot="5400000">
            <a:off x="6972300" y="45720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Curved Connector 46"/>
          <p:cNvCxnSpPr>
            <a:stCxn id="11" idx="2"/>
            <a:endCxn id="10" idx="0"/>
          </p:cNvCxnSpPr>
          <p:nvPr/>
        </p:nvCxnSpPr>
        <p:spPr>
          <a:xfrm rot="5400000">
            <a:off x="6972300" y="5257800"/>
            <a:ext cx="304800" cy="158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419600" y="2667000"/>
            <a:ext cx="46482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Curved Connector 55"/>
          <p:cNvCxnSpPr>
            <a:endCxn id="55" idx="0"/>
          </p:cNvCxnSpPr>
          <p:nvPr/>
        </p:nvCxnSpPr>
        <p:spPr>
          <a:xfrm>
            <a:off x="5867400" y="2286000"/>
            <a:ext cx="876300" cy="3810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</p:cNvCxnSpPr>
          <p:nvPr/>
        </p:nvCxnSpPr>
        <p:spPr>
          <a:xfrm flipH="1">
            <a:off x="3048000" y="3657600"/>
            <a:ext cx="2209800" cy="457200"/>
          </a:xfrm>
          <a:prstGeom prst="curvedConnector3">
            <a:avLst>
              <a:gd name="adj1" fmla="val -10345"/>
            </a:avLst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55"/>
          <p:cNvCxnSpPr/>
          <p:nvPr/>
        </p:nvCxnSpPr>
        <p:spPr>
          <a:xfrm rot="5400000">
            <a:off x="3371850" y="133350"/>
            <a:ext cx="457200" cy="23241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57200" y="609600"/>
            <a:ext cx="70866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38912" lvl="0" indent="-320040" algn="ctr">
              <a:buClr>
                <a:srgbClr val="F0AD00"/>
              </a:buClr>
              <a:buSzPct val="80000"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java.util.HashSet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pic>
        <p:nvPicPr>
          <p:cNvPr id="27" name="Picture 3" descr="C:\Documents and Settings\Mike\Local Settings\Temporary Internet Files\Content.IE5\6TCFAPSX\MCj042449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151" y="457200"/>
            <a:ext cx="870351" cy="5238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Real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 algn="ctr">
              <a:buNone/>
            </a:pPr>
            <a:r>
              <a:rPr lang="en-US" sz="3600" dirty="0" smtClean="0"/>
              <a:t>C</a:t>
            </a:r>
            <a:r>
              <a:rPr lang="en-US" sz="3600" baseline="-25000" dirty="0" smtClean="0"/>
              <a:t>3   </a:t>
            </a:r>
            <a:r>
              <a:rPr lang="en-US" sz="3600" dirty="0" smtClean="0"/>
              <a:t>H</a:t>
            </a:r>
            <a:r>
              <a:rPr lang="en-US" sz="3600" baseline="-25000" dirty="0" smtClean="0"/>
              <a:t>1</a:t>
            </a:r>
            <a:endParaRPr lang="en-US" sz="36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1179381" y="3286780"/>
            <a:ext cx="2935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Context sensitivity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038600" y="3810000"/>
            <a:ext cx="533400" cy="68580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17981" y="3286780"/>
            <a:ext cx="282962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History sensitivity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(applets only)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48200" y="3810000"/>
            <a:ext cx="533400" cy="68580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Real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 algn="ctr">
              <a:buNone/>
            </a:pPr>
            <a:r>
              <a:rPr lang="en-US" sz="3600" dirty="0" smtClean="0"/>
              <a:t>C</a:t>
            </a:r>
            <a:r>
              <a:rPr lang="en-US" sz="3600" baseline="-25000" dirty="0" smtClean="0"/>
              <a:t>0 </a:t>
            </a:r>
            <a:r>
              <a:rPr lang="en-US" sz="3600" dirty="0" smtClean="0"/>
              <a:t>H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    C</a:t>
            </a:r>
            <a:r>
              <a:rPr lang="en-US" sz="3600" baseline="-25000" dirty="0" smtClean="0"/>
              <a:t>0 </a:t>
            </a:r>
            <a:r>
              <a:rPr lang="en-US" sz="3600" dirty="0" smtClean="0"/>
              <a:t>H</a:t>
            </a:r>
            <a:r>
              <a:rPr lang="en-US" sz="3600" baseline="-25000" dirty="0" smtClean="0"/>
              <a:t>1</a:t>
            </a:r>
          </a:p>
          <a:p>
            <a:pPr algn="ctr">
              <a:buNone/>
            </a:pPr>
            <a:r>
              <a:rPr lang="en-US" sz="3600" dirty="0" smtClean="0"/>
              <a:t>C</a:t>
            </a:r>
            <a:r>
              <a:rPr lang="en-US" sz="3600" baseline="-25000" dirty="0" smtClean="0"/>
              <a:t>1 </a:t>
            </a:r>
            <a:r>
              <a:rPr lang="en-US" sz="3600" dirty="0" smtClean="0"/>
              <a:t>H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    C</a:t>
            </a:r>
            <a:r>
              <a:rPr lang="en-US" sz="3600" baseline="-25000" dirty="0" smtClean="0"/>
              <a:t>1 </a:t>
            </a:r>
            <a:r>
              <a:rPr lang="en-US" sz="3600" dirty="0" smtClean="0"/>
              <a:t>H</a:t>
            </a:r>
            <a:r>
              <a:rPr lang="en-US" sz="3600" baseline="-25000" dirty="0" smtClean="0"/>
              <a:t>1</a:t>
            </a:r>
          </a:p>
          <a:p>
            <a:pPr algn="ctr">
              <a:buNone/>
            </a:pPr>
            <a:r>
              <a:rPr lang="en-US" sz="3600" dirty="0" smtClean="0"/>
              <a:t>C</a:t>
            </a:r>
            <a:r>
              <a:rPr lang="en-US" sz="3600" baseline="-25000" dirty="0" smtClean="0"/>
              <a:t>3 </a:t>
            </a:r>
            <a:r>
              <a:rPr lang="en-US" sz="3600" dirty="0" smtClean="0"/>
              <a:t>H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    C</a:t>
            </a:r>
            <a:r>
              <a:rPr lang="en-US" sz="3600" baseline="-25000" dirty="0" smtClean="0"/>
              <a:t>3 </a:t>
            </a:r>
            <a:r>
              <a:rPr lang="en-US" sz="3600" dirty="0" smtClean="0"/>
              <a:t>H</a:t>
            </a:r>
            <a:r>
              <a:rPr lang="en-US" sz="3600" baseline="-25000" dirty="0" smtClean="0"/>
              <a:t>1</a:t>
            </a:r>
          </a:p>
          <a:p>
            <a:pPr algn="ctr">
              <a:buNone/>
            </a:pPr>
            <a:r>
              <a:rPr lang="en-US" sz="3600" dirty="0" smtClean="0"/>
              <a:t>C</a:t>
            </a:r>
            <a:r>
              <a:rPr lang="en-US" sz="3600" baseline="-25000" dirty="0" smtClean="0">
                <a:sym typeface="Symbol"/>
              </a:rPr>
              <a:t></a:t>
            </a:r>
            <a:r>
              <a:rPr lang="en-US" sz="3600" dirty="0" smtClean="0"/>
              <a:t>H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    C</a:t>
            </a:r>
            <a:r>
              <a:rPr lang="en-US" sz="3600" baseline="-25000" dirty="0" smtClean="0">
                <a:sym typeface="Symbol"/>
              </a:rPr>
              <a:t></a:t>
            </a:r>
            <a:r>
              <a:rPr lang="en-US" sz="3600" dirty="0" smtClean="0"/>
              <a:t>H</a:t>
            </a:r>
            <a:r>
              <a:rPr lang="en-US" sz="3600" baseline="-25000" dirty="0" smtClean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SlashPath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2286000"/>
          <a:ext cx="43434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600200"/>
                <a:gridCol w="1295400"/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j-lt"/>
                          <a:cs typeface="Arial" pitchFamily="34" charset="0"/>
                        </a:rPr>
                        <a:t>Anomalies</a:t>
                      </a:r>
                      <a:endParaRPr lang="en-US" sz="24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j-lt"/>
                          <a:cs typeface="Arial" pitchFamily="34" charset="0"/>
                        </a:rPr>
                        <a:t>(All)</a:t>
                      </a:r>
                      <a:endParaRPr lang="en-US" sz="24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+mj-lt"/>
                          <a:cs typeface="Arial" pitchFamily="34" charset="0"/>
                        </a:rPr>
                        <a:t>C</a:t>
                      </a:r>
                      <a:r>
                        <a:rPr lang="en-US" sz="2800" baseline="-25000" dirty="0" smtClean="0">
                          <a:latin typeface="+mj-lt"/>
                          <a:cs typeface="Arial" pitchFamily="34" charset="0"/>
                          <a:sym typeface="Symbol"/>
                        </a:rPr>
                        <a:t>0</a:t>
                      </a:r>
                      <a:r>
                        <a:rPr lang="en-US" sz="2800" dirty="0" smtClean="0">
                          <a:latin typeface="+mj-lt"/>
                          <a:cs typeface="Arial" pitchFamily="34" charset="0"/>
                        </a:rPr>
                        <a:t>H</a:t>
                      </a:r>
                      <a:r>
                        <a:rPr lang="en-US" sz="2800" baseline="-25000" dirty="0" smtClean="0">
                          <a:latin typeface="+mj-lt"/>
                          <a:cs typeface="Arial" pitchFamily="34" charset="0"/>
                        </a:rPr>
                        <a:t>0</a:t>
                      </a:r>
                      <a:endParaRPr lang="en-US" sz="2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(35)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+mj-lt"/>
                          <a:cs typeface="Arial" pitchFamily="34" charset="0"/>
                        </a:rPr>
                        <a:t>C</a:t>
                      </a:r>
                      <a:r>
                        <a:rPr lang="en-US" sz="2800" baseline="-25000" dirty="0" smtClean="0">
                          <a:latin typeface="+mj-lt"/>
                          <a:cs typeface="Arial" pitchFamily="34" charset="0"/>
                          <a:sym typeface="Symbol"/>
                        </a:rPr>
                        <a:t>1</a:t>
                      </a:r>
                      <a:r>
                        <a:rPr lang="en-US" sz="2800" dirty="0" smtClean="0">
                          <a:latin typeface="+mj-lt"/>
                          <a:cs typeface="Arial" pitchFamily="34" charset="0"/>
                        </a:rPr>
                        <a:t>H</a:t>
                      </a:r>
                      <a:r>
                        <a:rPr lang="en-US" sz="2800" baseline="-25000" dirty="0" smtClean="0">
                          <a:latin typeface="+mj-lt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(54)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+mj-lt"/>
                          <a:cs typeface="Arial" pitchFamily="34" charset="0"/>
                        </a:rPr>
                        <a:t>C</a:t>
                      </a:r>
                      <a:r>
                        <a:rPr lang="en-US" sz="2800" baseline="-25000" dirty="0" smtClean="0">
                          <a:latin typeface="+mj-lt"/>
                          <a:cs typeface="Arial" pitchFamily="34" charset="0"/>
                          <a:sym typeface="Symbol"/>
                        </a:rPr>
                        <a:t>3</a:t>
                      </a:r>
                      <a:r>
                        <a:rPr lang="en-US" sz="2800" dirty="0" smtClean="0">
                          <a:latin typeface="+mj-lt"/>
                          <a:cs typeface="Arial" pitchFamily="34" charset="0"/>
                        </a:rPr>
                        <a:t>H</a:t>
                      </a:r>
                      <a:r>
                        <a:rPr lang="en-US" sz="2800" baseline="-25000" dirty="0" smtClean="0">
                          <a:latin typeface="+mj-lt"/>
                          <a:cs typeface="Arial" pitchFamily="34" charset="0"/>
                        </a:rPr>
                        <a:t>0</a:t>
                      </a:r>
                      <a:endParaRPr lang="en-US" sz="2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(110)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+mj-lt"/>
                          <a:cs typeface="Arial" pitchFamily="34" charset="0"/>
                        </a:rPr>
                        <a:t>C</a:t>
                      </a:r>
                      <a:r>
                        <a:rPr lang="en-US" sz="2800" baseline="-25000" dirty="0" smtClean="0">
                          <a:latin typeface="+mj-lt"/>
                          <a:cs typeface="Arial" pitchFamily="34" charset="0"/>
                          <a:sym typeface="Symbol"/>
                        </a:rPr>
                        <a:t></a:t>
                      </a:r>
                      <a:r>
                        <a:rPr lang="en-US" sz="2800" dirty="0" smtClean="0">
                          <a:latin typeface="+mj-lt"/>
                          <a:cs typeface="Arial" pitchFamily="34" charset="0"/>
                        </a:rPr>
                        <a:t>H</a:t>
                      </a:r>
                      <a:r>
                        <a:rPr lang="en-US" sz="2800" baseline="-25000" dirty="0" smtClean="0">
                          <a:latin typeface="+mj-lt"/>
                          <a:cs typeface="Arial" pitchFamily="34" charset="0"/>
                        </a:rPr>
                        <a:t>0</a:t>
                      </a:r>
                      <a:endParaRPr lang="en-US" sz="2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(194)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648200" y="2286000"/>
          <a:ext cx="43434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600200"/>
                <a:gridCol w="1295400"/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j-lt"/>
                          <a:cs typeface="Arial" pitchFamily="34" charset="0"/>
                        </a:rPr>
                        <a:t>Anomalies</a:t>
                      </a:r>
                      <a:endParaRPr lang="en-US" sz="24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j-lt"/>
                          <a:cs typeface="Arial" pitchFamily="34" charset="0"/>
                        </a:rPr>
                        <a:t>(All)</a:t>
                      </a:r>
                      <a:endParaRPr lang="en-US" sz="24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+mj-lt"/>
                          <a:cs typeface="Arial" pitchFamily="34" charset="0"/>
                        </a:rPr>
                        <a:t>C</a:t>
                      </a:r>
                      <a:r>
                        <a:rPr lang="en-US" sz="2800" baseline="-25000" dirty="0" smtClean="0">
                          <a:latin typeface="+mj-lt"/>
                          <a:cs typeface="Arial" pitchFamily="34" charset="0"/>
                          <a:sym typeface="Symbol"/>
                        </a:rPr>
                        <a:t>0</a:t>
                      </a:r>
                      <a:r>
                        <a:rPr lang="en-US" sz="2800" dirty="0" smtClean="0">
                          <a:latin typeface="+mj-lt"/>
                          <a:cs typeface="Arial" pitchFamily="34" charset="0"/>
                        </a:rPr>
                        <a:t>H</a:t>
                      </a:r>
                      <a:r>
                        <a:rPr lang="en-US" sz="2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2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(59)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+mj-lt"/>
                          <a:cs typeface="Arial" pitchFamily="34" charset="0"/>
                        </a:rPr>
                        <a:t>C</a:t>
                      </a:r>
                      <a:r>
                        <a:rPr lang="en-US" sz="2800" baseline="-25000" dirty="0" smtClean="0">
                          <a:latin typeface="+mj-lt"/>
                          <a:cs typeface="Arial" pitchFamily="34" charset="0"/>
                          <a:sym typeface="Symbol"/>
                        </a:rPr>
                        <a:t>1</a:t>
                      </a:r>
                      <a:r>
                        <a:rPr lang="en-US" sz="2800" dirty="0" smtClean="0">
                          <a:latin typeface="+mj-lt"/>
                          <a:cs typeface="Arial" pitchFamily="34" charset="0"/>
                        </a:rPr>
                        <a:t>H</a:t>
                      </a:r>
                      <a:r>
                        <a:rPr lang="en-US" sz="2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(90)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+mj-lt"/>
                          <a:cs typeface="Arial" pitchFamily="34" charset="0"/>
                        </a:rPr>
                        <a:t>C</a:t>
                      </a:r>
                      <a:r>
                        <a:rPr lang="en-US" sz="2800" b="1" baseline="-25000" dirty="0" smtClean="0">
                          <a:latin typeface="+mj-lt"/>
                          <a:cs typeface="Arial" pitchFamily="34" charset="0"/>
                          <a:sym typeface="Symbol"/>
                        </a:rPr>
                        <a:t>3</a:t>
                      </a:r>
                      <a:r>
                        <a:rPr lang="en-US" sz="2800" b="1" dirty="0" smtClean="0">
                          <a:latin typeface="+mj-lt"/>
                          <a:cs typeface="Arial" pitchFamily="34" charset="0"/>
                        </a:rPr>
                        <a:t>H</a:t>
                      </a:r>
                      <a:r>
                        <a:rPr lang="en-US" sz="2800" b="1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2800" b="1" dirty="0" smtClean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(145)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+mj-lt"/>
                          <a:cs typeface="Arial" pitchFamily="34" charset="0"/>
                        </a:rPr>
                        <a:t>C</a:t>
                      </a:r>
                      <a:r>
                        <a:rPr lang="en-US" sz="2800" baseline="-25000" dirty="0" smtClean="0">
                          <a:latin typeface="+mj-lt"/>
                          <a:cs typeface="Arial" pitchFamily="34" charset="0"/>
                          <a:sym typeface="Symbol"/>
                        </a:rPr>
                        <a:t></a:t>
                      </a:r>
                      <a:r>
                        <a:rPr lang="en-US" sz="2800" dirty="0" smtClean="0">
                          <a:latin typeface="+mj-lt"/>
                          <a:cs typeface="Arial" pitchFamily="34" charset="0"/>
                        </a:rPr>
                        <a:t>H</a:t>
                      </a:r>
                      <a:r>
                        <a:rPr lang="en-US" sz="2800" baseline="-25000" dirty="0" smtClean="0">
                          <a:latin typeface="+mj-lt"/>
                          <a:cs typeface="Arial" pitchFamily="34" charset="0"/>
                        </a:rPr>
                        <a:t>1</a:t>
                      </a:r>
                      <a:endParaRPr lang="en-US" sz="2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(222)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62200" y="2286000"/>
          <a:ext cx="43434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600200"/>
                <a:gridCol w="1295400"/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j-lt"/>
                          <a:cs typeface="Arial" pitchFamily="34" charset="0"/>
                        </a:rPr>
                        <a:t>Anomalies</a:t>
                      </a:r>
                      <a:endParaRPr lang="en-US" sz="24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j-lt"/>
                          <a:cs typeface="Arial" pitchFamily="34" charset="0"/>
                        </a:rPr>
                        <a:t>(All)</a:t>
                      </a:r>
                      <a:endParaRPr lang="en-US" sz="24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+mj-lt"/>
                          <a:cs typeface="Arial" pitchFamily="34" charset="0"/>
                        </a:rPr>
                        <a:t>C</a:t>
                      </a:r>
                      <a:r>
                        <a:rPr lang="en-US" sz="2800" baseline="-25000" dirty="0" smtClean="0">
                          <a:latin typeface="+mj-lt"/>
                          <a:cs typeface="Arial" pitchFamily="34" charset="0"/>
                          <a:sym typeface="Symbol"/>
                        </a:rPr>
                        <a:t>0</a:t>
                      </a:r>
                      <a:endParaRPr lang="en-US" sz="28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(20)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+mj-lt"/>
                          <a:cs typeface="Arial" pitchFamily="34" charset="0"/>
                        </a:rPr>
                        <a:t>C</a:t>
                      </a:r>
                      <a:r>
                        <a:rPr lang="en-US" sz="2800" baseline="-25000" dirty="0" smtClean="0">
                          <a:latin typeface="+mj-lt"/>
                          <a:cs typeface="Arial" pitchFamily="34" charset="0"/>
                          <a:sym typeface="Symbol"/>
                        </a:rPr>
                        <a:t>1</a:t>
                      </a:r>
                      <a:endParaRPr lang="en-US" sz="2800" baseline="-25000" dirty="0" smtClean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(40)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+mj-lt"/>
                          <a:cs typeface="Arial" pitchFamily="34" charset="0"/>
                        </a:rPr>
                        <a:t>C</a:t>
                      </a:r>
                      <a:r>
                        <a:rPr lang="en-US" sz="2800" b="1" baseline="-25000" dirty="0" smtClean="0">
                          <a:latin typeface="+mj-lt"/>
                          <a:cs typeface="Arial" pitchFamily="34" charset="0"/>
                          <a:sym typeface="Symbol"/>
                        </a:rPr>
                        <a:t>3</a:t>
                      </a:r>
                      <a:endParaRPr lang="en-US" sz="2800" b="1" dirty="0" smtClean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(42)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+mj-lt"/>
                          <a:cs typeface="Arial" pitchFamily="34" charset="0"/>
                        </a:rPr>
                        <a:t>C</a:t>
                      </a:r>
                      <a:r>
                        <a:rPr lang="en-US" sz="2800" baseline="-25000" dirty="0" smtClean="0">
                          <a:latin typeface="+mj-lt"/>
                          <a:cs typeface="Arial" pitchFamily="34" charset="0"/>
                          <a:sym typeface="Symbol"/>
                        </a:rPr>
                        <a:t></a:t>
                      </a:r>
                      <a:endParaRPr lang="en-US" sz="2800" dirty="0" smtClean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222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(1,573)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False 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algn="ctr">
              <a:buNone/>
            </a:pPr>
            <a:r>
              <a:rPr lang="en-US" dirty="0" smtClean="0"/>
              <a:t>Leave-one-out cross-validation on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12 benign applets</a:t>
            </a:r>
          </a:p>
          <a:p>
            <a:pPr algn="ctr">
              <a:buNone/>
            </a:pPr>
            <a:r>
              <a:rPr lang="en-US" dirty="0" smtClean="0"/>
              <a:t>8 benign XSLT inputs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False Positives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52400" y="1752600"/>
          <a:ext cx="88392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143000"/>
                <a:gridCol w="1676400"/>
                <a:gridCol w="1295400"/>
                <a:gridCol w="914400"/>
                <a:gridCol w="1447800"/>
                <a:gridCol w="1295401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j-lt"/>
                          <a:cs typeface="Arial" pitchFamily="34" charset="0"/>
                        </a:rPr>
                        <a:t>ArcTest</a:t>
                      </a:r>
                      <a:endParaRPr lang="en-US" sz="20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j-lt"/>
                          <a:cs typeface="Arial" pitchFamily="34" charset="0"/>
                        </a:rPr>
                        <a:t>AtomViewer</a:t>
                      </a:r>
                      <a:endParaRPr lang="en-US" sz="20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j-lt"/>
                          <a:cs typeface="Arial" pitchFamily="34" charset="0"/>
                        </a:rPr>
                        <a:t>CardTest</a:t>
                      </a:r>
                      <a:endParaRPr lang="en-US" sz="20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j-lt"/>
                          <a:cs typeface="Arial" pitchFamily="34" charset="0"/>
                        </a:rPr>
                        <a:t>DiffEq</a:t>
                      </a:r>
                      <a:endParaRPr lang="en-US" sz="20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j-lt"/>
                          <a:cs typeface="Arial" pitchFamily="34" charset="0"/>
                        </a:rPr>
                        <a:t>DitherTest</a:t>
                      </a:r>
                      <a:endParaRPr lang="en-US" sz="20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j-lt"/>
                          <a:cs typeface="Arial" pitchFamily="34" charset="0"/>
                        </a:rPr>
                        <a:t>DrawTest</a:t>
                      </a:r>
                      <a:endParaRPr lang="en-US" sz="20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sz="2400" baseline="-250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3</a:t>
                      </a: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r>
                        <a:rPr lang="en-US" sz="2400" baseline="-25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sz="2400" b="1" baseline="-250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3</a:t>
                      </a:r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r>
                        <a:rPr lang="en-US" sz="2400" b="1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baseline="0" dirty="0" smtClean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sz="2400" b="1" baseline="-25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baseline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b="1" baseline="-25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baseline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b="1" baseline="-25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baseline="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2400" b="1" baseline="-25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baseline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b="1" baseline="-25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kumimoji="0" lang="en-US" sz="2400" kern="1200" baseline="-250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  <a:sym typeface="Symbol"/>
                        </a:rPr>
                        <a:t></a:t>
                      </a: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r>
                        <a:rPr lang="en-US" sz="2400" baseline="-25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sz="2400" baseline="-250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</a:t>
                      </a: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r>
                        <a:rPr lang="en-US" sz="2400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52400" y="4114800"/>
          <a:ext cx="88392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143000"/>
                <a:gridCol w="990600"/>
                <a:gridCol w="1143000"/>
                <a:gridCol w="1143000"/>
                <a:gridCol w="1676400"/>
                <a:gridCol w="1676401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  <a:cs typeface="Arial" pitchFamily="34" charset="0"/>
                        </a:rPr>
                        <a:t>Euler</a:t>
                      </a:r>
                      <a:endParaRPr lang="en-US" sz="20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  <a:cs typeface="Arial" pitchFamily="34" charset="0"/>
                        </a:rPr>
                        <a:t>Gas</a:t>
                      </a:r>
                      <a:endParaRPr lang="en-US" sz="20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  <a:cs typeface="Arial" pitchFamily="34" charset="0"/>
                        </a:rPr>
                        <a:t>Puzzle</a:t>
                      </a:r>
                      <a:endParaRPr lang="en-US" sz="20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j-lt"/>
                          <a:cs typeface="Arial" pitchFamily="34" charset="0"/>
                        </a:rPr>
                        <a:t>ReflFrame</a:t>
                      </a:r>
                      <a:endParaRPr lang="en-US" sz="20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j-lt"/>
                          <a:cs typeface="Arial" pitchFamily="34" charset="0"/>
                        </a:rPr>
                        <a:t>StringWave</a:t>
                      </a:r>
                      <a:endParaRPr lang="en-US" sz="20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sz="2400" baseline="-250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3</a:t>
                      </a: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r>
                        <a:rPr lang="en-US" sz="2400" baseline="-25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sz="2400" b="1" baseline="-250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3</a:t>
                      </a:r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r>
                        <a:rPr lang="en-US" sz="2400" b="1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baseline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b="1" baseline="-25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baseline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b="1" baseline="-25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baseline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b="1" baseline="-25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baseline="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2400" b="1" baseline="-25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baseline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b="1" baseline="-25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kumimoji="0" lang="en-US" sz="2400" kern="1200" baseline="-250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  <a:sym typeface="Symbol"/>
                        </a:rPr>
                        <a:t></a:t>
                      </a: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r>
                        <a:rPr lang="en-US" sz="2400" baseline="-25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sz="2400" baseline="-250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</a:t>
                      </a: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r>
                        <a:rPr lang="en-US" sz="2400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False Positives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914400" y="1752600"/>
          <a:ext cx="7315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82272"/>
                <a:gridCol w="1659117"/>
                <a:gridCol w="1659117"/>
                <a:gridCol w="173453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j-lt"/>
                          <a:cs typeface="Arial" pitchFamily="34" charset="0"/>
                        </a:rPr>
                        <a:t>ui</a:t>
                      </a:r>
                      <a:endParaRPr lang="en-US" sz="20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  <a:cs typeface="Arial" pitchFamily="34" charset="0"/>
                        </a:rPr>
                        <a:t>resume</a:t>
                      </a:r>
                      <a:endParaRPr lang="en-US" sz="20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j-lt"/>
                          <a:cs typeface="Arial" pitchFamily="34" charset="0"/>
                        </a:rPr>
                        <a:t>testcase</a:t>
                      </a:r>
                      <a:endParaRPr lang="en-US" sz="20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  <a:cs typeface="Arial" pitchFamily="34" charset="0"/>
                        </a:rPr>
                        <a:t>testcase2</a:t>
                      </a:r>
                      <a:endParaRPr lang="en-US" sz="20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sz="2400" baseline="-250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sz="2400" b="0" baseline="-250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1</a:t>
                      </a:r>
                      <a:endParaRPr lang="en-US" sz="2400" b="0" baseline="-25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baseline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b="0" baseline="-25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baseline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b="0" baseline="-25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baseline="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400" b="0" baseline="-25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kumimoji="0" lang="en-US" sz="2400" b="1" kern="1200" baseline="-250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  <a:sym typeface="Symbol"/>
                        </a:rPr>
                        <a:t>3</a:t>
                      </a:r>
                      <a:endParaRPr lang="en-US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sz="2400" baseline="-250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</a:t>
                      </a:r>
                      <a:endParaRPr lang="en-US" sz="2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1,409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914400" y="4191000"/>
          <a:ext cx="7315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463040"/>
                <a:gridCol w="1447800"/>
                <a:gridCol w="1447800"/>
                <a:gridCol w="1676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  <a:cs typeface="Arial" pitchFamily="34" charset="0"/>
                        </a:rPr>
                        <a:t>testcase3</a:t>
                      </a:r>
                      <a:endParaRPr lang="en-US" sz="20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  <a:cs typeface="Arial" pitchFamily="34" charset="0"/>
                        </a:rPr>
                        <a:t>testcase4</a:t>
                      </a:r>
                      <a:endParaRPr lang="en-US" sz="20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  <a:cs typeface="Arial" pitchFamily="34" charset="0"/>
                        </a:rPr>
                        <a:t>testcase5</a:t>
                      </a:r>
                      <a:endParaRPr lang="en-US" sz="20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  <a:cs typeface="Arial" pitchFamily="34" charset="0"/>
                        </a:rPr>
                        <a:t>testcase6</a:t>
                      </a:r>
                      <a:endParaRPr lang="en-US" sz="2000" dirty="0">
                        <a:latin typeface="+mj-lt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sz="2400" baseline="-250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sz="2400" b="0" baseline="-250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1</a:t>
                      </a:r>
                      <a:endParaRPr lang="en-US" sz="2400" b="0" baseline="-25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baseline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400" b="0" baseline="-25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baseline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b="0" baseline="-25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baseline="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400" b="0" baseline="-25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kumimoji="0" lang="en-US" sz="2400" b="1" kern="1200" baseline="-250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  <a:sym typeface="Symbol"/>
                        </a:rPr>
                        <a:t>3</a:t>
                      </a:r>
                      <a:endParaRPr lang="en-US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sz="2400" baseline="-25000" dirty="0" smtClean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</a:t>
                      </a:r>
                      <a:endParaRPr lang="en-US" sz="2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457200" y="609600"/>
            <a:ext cx="86106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38912" lvl="0" indent="-320040" algn="ctr">
              <a:buClr>
                <a:srgbClr val="F0AD00"/>
              </a:buClr>
              <a:buSzPct val="80000"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(“sun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applet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AppletClassLoader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pic>
        <p:nvPicPr>
          <p:cNvPr id="27" name="Picture 2" descr="C:\Documents and Settings\Mike\Local Settings\Temporary Internet Files\Content.IE5\6TCFAPSX\MCj042384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586" y="457200"/>
            <a:ext cx="471854" cy="5183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739" y="6477000"/>
            <a:ext cx="317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Sun Java Virtual Machine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1.3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2400" y="1295400"/>
            <a:ext cx="6934200" cy="1905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name.lastIndexOf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(‘.’) != -1)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securityManager.checkPackageAccess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super.loadClass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" name="Curved Connector 55"/>
          <p:cNvCxnSpPr>
            <a:stCxn id="24" idx="2"/>
          </p:cNvCxnSpPr>
          <p:nvPr/>
        </p:nvCxnSpPr>
        <p:spPr>
          <a:xfrm rot="5400000">
            <a:off x="3371850" y="133350"/>
            <a:ext cx="457200" cy="2324100"/>
          </a:xfrm>
          <a:prstGeom prst="curvedConnector2">
            <a:avLst/>
          </a:prstGeom>
          <a:ln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57200" y="609600"/>
            <a:ext cx="86106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38912" lvl="0" indent="-320040" algn="ctr">
              <a:buClr>
                <a:srgbClr val="F0AD00"/>
              </a:buClr>
              <a:buSzPct val="80000"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classLoader.loadClass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(“sun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applet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AppletClassLoader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pic>
        <p:nvPicPr>
          <p:cNvPr id="27" name="Picture 2" descr="C:\Documents and Settings\Mike\Local Settings\Temporary Internet Files\Content.IE5\6TCFAPSX\MCj042384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586" y="457200"/>
            <a:ext cx="471854" cy="518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1366</TotalTime>
  <Words>3163</Words>
  <Application>Microsoft Office PowerPoint</Application>
  <PresentationFormat>On-screen Show (4:3)</PresentationFormat>
  <Paragraphs>1000</Paragraphs>
  <Slides>76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Module</vt:lpstr>
      <vt:lpstr>1_Module</vt:lpstr>
      <vt:lpstr>2_Module</vt:lpstr>
      <vt:lpstr>4_Module</vt:lpstr>
      <vt:lpstr>5_Module</vt:lpstr>
      <vt:lpstr>3_Module</vt:lpstr>
      <vt:lpstr>Efficient, Context-Sensitive Detection of Real-World Semantic Attacks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Costs of Context Sensitivity</vt:lpstr>
      <vt:lpstr>Costs of Context Sensitivity</vt:lpstr>
      <vt:lpstr>Slide 34</vt:lpstr>
      <vt:lpstr>Probabilistic Calling Context [Bond &amp; McKinley ’07]</vt:lpstr>
      <vt:lpstr>Probabilistic Calling Context [Bond &amp; McKinley ’07]</vt:lpstr>
      <vt:lpstr>Probabilistic Calling Context [Bond &amp; McKinley ’07]</vt:lpstr>
      <vt:lpstr>Slide 38</vt:lpstr>
      <vt:lpstr>Slide 39</vt:lpstr>
      <vt:lpstr>Slide 40</vt:lpstr>
      <vt:lpstr>Slide 41</vt:lpstr>
      <vt:lpstr>Slide 42</vt:lpstr>
      <vt:lpstr>Slide 43</vt:lpstr>
      <vt:lpstr>PCC Function</vt:lpstr>
      <vt:lpstr>PCC Function</vt:lpstr>
      <vt:lpstr>PCC Function</vt:lpstr>
      <vt:lpstr>PCC Function</vt:lpstr>
      <vt:lpstr>PCC Function</vt:lpstr>
      <vt:lpstr>PCC Function</vt:lpstr>
      <vt:lpstr>PCC Function</vt:lpstr>
      <vt:lpstr>PCC Function</vt:lpstr>
      <vt:lpstr>Costs of Context Sensitivity</vt:lpstr>
      <vt:lpstr>Costs of Context Sensitivity</vt:lpstr>
      <vt:lpstr>Evaluating Accuracy</vt:lpstr>
      <vt:lpstr>Slide 55</vt:lpstr>
      <vt:lpstr>Evaluating False Positives</vt:lpstr>
      <vt:lpstr>Evaluating False Positives</vt:lpstr>
      <vt:lpstr>Related Work</vt:lpstr>
      <vt:lpstr>Slide 59</vt:lpstr>
      <vt:lpstr>Slide 60</vt:lpstr>
      <vt:lpstr>Backup</vt:lpstr>
      <vt:lpstr>Always-Available Calling Context</vt:lpstr>
      <vt:lpstr>How an Applet Loads a Class</vt:lpstr>
      <vt:lpstr>How an Applet Loads a Class</vt:lpstr>
      <vt:lpstr>Anomaly-Based Intrusion Detection</vt:lpstr>
      <vt:lpstr>Anomaly-Based Intrusion Detection</vt:lpstr>
      <vt:lpstr>Context Sensitivity Needed!</vt:lpstr>
      <vt:lpstr>Context Sensitivity Needed!</vt:lpstr>
      <vt:lpstr>Detecting Real Attacks</vt:lpstr>
      <vt:lpstr>Detecting Real Attacks</vt:lpstr>
      <vt:lpstr>Detecting Real Attacks</vt:lpstr>
      <vt:lpstr>SlashPath</vt:lpstr>
      <vt:lpstr>XSLT</vt:lpstr>
      <vt:lpstr>Evaluating False Positives</vt:lpstr>
      <vt:lpstr>Evaluating False Positives</vt:lpstr>
      <vt:lpstr>Evaluating False Positives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Efficient, Context-Sensitive Detection of Real-World Semantic Attacks</dc:title>
  <dc:creator> </dc:creator>
  <cp:lastModifiedBy> </cp:lastModifiedBy>
  <cp:revision>83</cp:revision>
  <dcterms:created xsi:type="dcterms:W3CDTF">2010-05-25T20:10:45Z</dcterms:created>
  <dcterms:modified xsi:type="dcterms:W3CDTF">2010-06-10T01:44:59Z</dcterms:modified>
</cp:coreProperties>
</file>