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8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6" r:id="rId2"/>
  </p:sldMasterIdLst>
  <p:notesMasterIdLst>
    <p:notesMasterId r:id="rId93"/>
  </p:notesMasterIdLst>
  <p:handoutMasterIdLst>
    <p:handoutMasterId r:id="rId94"/>
  </p:handoutMasterIdLst>
  <p:sldIdLst>
    <p:sldId id="257" r:id="rId3"/>
    <p:sldId id="673" r:id="rId4"/>
    <p:sldId id="675" r:id="rId5"/>
    <p:sldId id="676" r:id="rId6"/>
    <p:sldId id="628" r:id="rId7"/>
    <p:sldId id="677" r:id="rId8"/>
    <p:sldId id="678" r:id="rId9"/>
    <p:sldId id="679" r:id="rId10"/>
    <p:sldId id="636" r:id="rId11"/>
    <p:sldId id="680" r:id="rId12"/>
    <p:sldId id="536" r:id="rId13"/>
    <p:sldId id="642" r:id="rId14"/>
    <p:sldId id="643" r:id="rId15"/>
    <p:sldId id="644" r:id="rId16"/>
    <p:sldId id="684" r:id="rId17"/>
    <p:sldId id="685" r:id="rId18"/>
    <p:sldId id="404" r:id="rId19"/>
    <p:sldId id="405" r:id="rId20"/>
    <p:sldId id="530" r:id="rId21"/>
    <p:sldId id="647" r:id="rId22"/>
    <p:sldId id="681" r:id="rId23"/>
    <p:sldId id="316" r:id="rId24"/>
    <p:sldId id="541" r:id="rId25"/>
    <p:sldId id="542" r:id="rId26"/>
    <p:sldId id="537" r:id="rId27"/>
    <p:sldId id="540" r:id="rId28"/>
    <p:sldId id="609" r:id="rId29"/>
    <p:sldId id="610" r:id="rId30"/>
    <p:sldId id="314" r:id="rId31"/>
    <p:sldId id="328" r:id="rId32"/>
    <p:sldId id="534" r:id="rId33"/>
    <p:sldId id="278" r:id="rId34"/>
    <p:sldId id="662" r:id="rId35"/>
    <p:sldId id="614" r:id="rId36"/>
    <p:sldId id="567" r:id="rId37"/>
    <p:sldId id="682" r:id="rId38"/>
    <p:sldId id="618" r:id="rId39"/>
    <p:sldId id="619" r:id="rId40"/>
    <p:sldId id="544" r:id="rId41"/>
    <p:sldId id="547" r:id="rId42"/>
    <p:sldId id="546" r:id="rId43"/>
    <p:sldId id="545" r:id="rId44"/>
    <p:sldId id="556" r:id="rId45"/>
    <p:sldId id="555" r:id="rId46"/>
    <p:sldId id="550" r:id="rId47"/>
    <p:sldId id="554" r:id="rId48"/>
    <p:sldId id="553" r:id="rId49"/>
    <p:sldId id="551" r:id="rId50"/>
    <p:sldId id="620" r:id="rId51"/>
    <p:sldId id="562" r:id="rId52"/>
    <p:sldId id="557" r:id="rId53"/>
    <p:sldId id="621" r:id="rId54"/>
    <p:sldId id="561" r:id="rId55"/>
    <p:sldId id="560" r:id="rId56"/>
    <p:sldId id="559" r:id="rId57"/>
    <p:sldId id="558" r:id="rId58"/>
    <p:sldId id="573" r:id="rId59"/>
    <p:sldId id="635" r:id="rId60"/>
    <p:sldId id="580" r:id="rId61"/>
    <p:sldId id="622" r:id="rId62"/>
    <p:sldId id="664" r:id="rId63"/>
    <p:sldId id="582" r:id="rId64"/>
    <p:sldId id="577" r:id="rId65"/>
    <p:sldId id="578" r:id="rId66"/>
    <p:sldId id="624" r:id="rId67"/>
    <p:sldId id="574" r:id="rId68"/>
    <p:sldId id="583" r:id="rId69"/>
    <p:sldId id="584" r:id="rId70"/>
    <p:sldId id="307" r:id="rId71"/>
    <p:sldId id="568" r:id="rId72"/>
    <p:sldId id="597" r:id="rId73"/>
    <p:sldId id="599" r:id="rId74"/>
    <p:sldId id="598" r:id="rId75"/>
    <p:sldId id="601" r:id="rId76"/>
    <p:sldId id="600" r:id="rId77"/>
    <p:sldId id="686" r:id="rId78"/>
    <p:sldId id="649" r:id="rId79"/>
    <p:sldId id="509" r:id="rId80"/>
    <p:sldId id="352" r:id="rId81"/>
    <p:sldId id="508" r:id="rId82"/>
    <p:sldId id="339" r:id="rId83"/>
    <p:sldId id="340" r:id="rId84"/>
    <p:sldId id="605" r:id="rId85"/>
    <p:sldId id="607" r:id="rId86"/>
    <p:sldId id="485" r:id="rId87"/>
    <p:sldId id="517" r:id="rId88"/>
    <p:sldId id="626" r:id="rId89"/>
    <p:sldId id="282" r:id="rId90"/>
    <p:sldId id="484" r:id="rId91"/>
    <p:sldId id="53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ED5B0C-4303-4F32-A211-6BCE42FEDB16}">
          <p14:sldIdLst>
            <p14:sldId id="257"/>
            <p14:sldId id="673"/>
            <p14:sldId id="675"/>
            <p14:sldId id="676"/>
            <p14:sldId id="628"/>
            <p14:sldId id="677"/>
            <p14:sldId id="678"/>
            <p14:sldId id="679"/>
            <p14:sldId id="636"/>
            <p14:sldId id="680"/>
            <p14:sldId id="536"/>
            <p14:sldId id="642"/>
            <p14:sldId id="643"/>
            <p14:sldId id="644"/>
            <p14:sldId id="684"/>
            <p14:sldId id="685"/>
            <p14:sldId id="404"/>
            <p14:sldId id="405"/>
            <p14:sldId id="530"/>
            <p14:sldId id="647"/>
            <p14:sldId id="681"/>
            <p14:sldId id="316"/>
            <p14:sldId id="541"/>
            <p14:sldId id="542"/>
            <p14:sldId id="537"/>
            <p14:sldId id="540"/>
            <p14:sldId id="609"/>
            <p14:sldId id="610"/>
            <p14:sldId id="314"/>
            <p14:sldId id="328"/>
            <p14:sldId id="534"/>
            <p14:sldId id="278"/>
            <p14:sldId id="662"/>
            <p14:sldId id="614"/>
            <p14:sldId id="567"/>
            <p14:sldId id="682"/>
            <p14:sldId id="618"/>
            <p14:sldId id="619"/>
            <p14:sldId id="544"/>
            <p14:sldId id="547"/>
            <p14:sldId id="546"/>
            <p14:sldId id="545"/>
            <p14:sldId id="556"/>
            <p14:sldId id="555"/>
            <p14:sldId id="550"/>
            <p14:sldId id="554"/>
            <p14:sldId id="553"/>
            <p14:sldId id="551"/>
            <p14:sldId id="620"/>
            <p14:sldId id="562"/>
            <p14:sldId id="557"/>
            <p14:sldId id="621"/>
            <p14:sldId id="561"/>
            <p14:sldId id="560"/>
            <p14:sldId id="559"/>
            <p14:sldId id="558"/>
            <p14:sldId id="573"/>
            <p14:sldId id="635"/>
            <p14:sldId id="580"/>
            <p14:sldId id="622"/>
            <p14:sldId id="664"/>
            <p14:sldId id="582"/>
            <p14:sldId id="577"/>
            <p14:sldId id="578"/>
            <p14:sldId id="624"/>
            <p14:sldId id="574"/>
            <p14:sldId id="583"/>
            <p14:sldId id="584"/>
            <p14:sldId id="307"/>
            <p14:sldId id="568"/>
            <p14:sldId id="597"/>
            <p14:sldId id="599"/>
            <p14:sldId id="598"/>
            <p14:sldId id="601"/>
            <p14:sldId id="600"/>
            <p14:sldId id="686"/>
            <p14:sldId id="649"/>
            <p14:sldId id="509"/>
            <p14:sldId id="352"/>
            <p14:sldId id="508"/>
            <p14:sldId id="339"/>
            <p14:sldId id="340"/>
            <p14:sldId id="605"/>
            <p14:sldId id="607"/>
            <p14:sldId id="485"/>
            <p14:sldId id="517"/>
            <p14:sldId id="626"/>
            <p14:sldId id="282"/>
            <p14:sldId id="484"/>
            <p14:sldId id="53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9F9C0C"/>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8169" autoAdjust="0"/>
  </p:normalViewPr>
  <p:slideViewPr>
    <p:cSldViewPr snapToGrid="0">
      <p:cViewPr varScale="1">
        <p:scale>
          <a:sx n="43" d="100"/>
          <a:sy n="43" d="100"/>
        </p:scale>
        <p:origin x="1776" y="48"/>
      </p:cViewPr>
      <p:guideLst>
        <p:guide orient="horz" pos="2160"/>
        <p:guide pos="3840"/>
        <p:guide pos="7296"/>
        <p:guide orient="horz" pos="4128"/>
      </p:guideLst>
    </p:cSldViewPr>
  </p:slideViewPr>
  <p:outlineViewPr>
    <p:cViewPr>
      <p:scale>
        <a:sx n="33" d="100"/>
        <a:sy n="33" d="100"/>
      </p:scale>
      <p:origin x="0" y="-3144"/>
    </p:cViewPr>
  </p:outlineViewPr>
  <p:notesTextViewPr>
    <p:cViewPr>
      <p:scale>
        <a:sx n="3" d="2"/>
        <a:sy n="3" d="2"/>
      </p:scale>
      <p:origin x="0" y="-228"/>
    </p:cViewPr>
  </p:notesTextViewPr>
  <p:sorterViewPr>
    <p:cViewPr>
      <p:scale>
        <a:sx n="100" d="100"/>
        <a:sy n="100" d="100"/>
      </p:scale>
      <p:origin x="0" y="-5172"/>
    </p:cViewPr>
  </p:sorterViewPr>
  <p:notesViewPr>
    <p:cSldViewPr snapToGrid="0" showGuides="1">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i="0" baseline="0" dirty="0"/>
              <a:t>Overheads </a:t>
            </a:r>
            <a:r>
              <a:rPr lang="en-US" sz="2000" b="1" i="0" baseline="0" dirty="0" smtClean="0"/>
              <a:t>(%) Over </a:t>
            </a:r>
            <a:r>
              <a:rPr lang="en-US" sz="2000" b="1" i="0" baseline="0" dirty="0"/>
              <a:t>Unmodified </a:t>
            </a:r>
            <a:r>
              <a:rPr lang="en-US" sz="2000" b="1" i="0" baseline="0" dirty="0" err="1"/>
              <a:t>Jikes</a:t>
            </a:r>
            <a:r>
              <a:rPr lang="en-US" sz="2000" b="1" i="0" baseline="0" dirty="0"/>
              <a:t> RVM</a:t>
            </a: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FastTrack</c:v>
                </c:pt>
              </c:strCache>
            </c:strRef>
          </c:tx>
          <c:spPr>
            <a:solidFill>
              <a:schemeClr val="accent1"/>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Sheet1!$B$2:$B$15</c:f>
              <c:numCache>
                <c:formatCode>General</c:formatCode>
                <c:ptCount val="14"/>
                <c:pt idx="0">
                  <c:v>891</c:v>
                </c:pt>
                <c:pt idx="1">
                  <c:v>462</c:v>
                </c:pt>
                <c:pt idx="2">
                  <c:v>212</c:v>
                </c:pt>
                <c:pt idx="3">
                  <c:v>1006</c:v>
                </c:pt>
                <c:pt idx="4">
                  <c:v>54</c:v>
                </c:pt>
                <c:pt idx="5">
                  <c:v>527</c:v>
                </c:pt>
                <c:pt idx="6">
                  <c:v>410</c:v>
                </c:pt>
                <c:pt idx="7">
                  <c:v>214</c:v>
                </c:pt>
                <c:pt idx="8">
                  <c:v>125</c:v>
                </c:pt>
                <c:pt idx="9">
                  <c:v>759</c:v>
                </c:pt>
                <c:pt idx="10">
                  <c:v>215</c:v>
                </c:pt>
                <c:pt idx="11">
                  <c:v>657</c:v>
                </c:pt>
                <c:pt idx="12">
                  <c:v>79</c:v>
                </c:pt>
                <c:pt idx="13">
                  <c:v>342</c:v>
                </c:pt>
              </c:numCache>
            </c:numRef>
          </c:val>
          <c:extLst>
            <c:ext xmlns:c16="http://schemas.microsoft.com/office/drawing/2014/chart" uri="{C3380CC4-5D6E-409C-BE32-E72D297353CC}">
              <c16:uniqueId val="{0000000C-807D-43F7-8D52-F08BD0A10BE5}"/>
            </c:ext>
          </c:extLst>
        </c:ser>
        <c:ser>
          <c:idx val="2"/>
          <c:order val="2"/>
          <c:tx>
            <c:strRef>
              <c:f>Sheet1!$D$1</c:f>
              <c:strCache>
                <c:ptCount val="1"/>
                <c:pt idx="0">
                  <c:v>Valor</c:v>
                </c:pt>
              </c:strCache>
            </c:strRef>
          </c:tx>
          <c:spPr>
            <a:solidFill>
              <a:schemeClr val="accent3"/>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Sheet1!$D$2:$D$15</c:f>
              <c:numCache>
                <c:formatCode>General</c:formatCode>
                <c:ptCount val="14"/>
                <c:pt idx="0">
                  <c:v>232</c:v>
                </c:pt>
                <c:pt idx="1">
                  <c:v>94</c:v>
                </c:pt>
                <c:pt idx="2">
                  <c:v>88</c:v>
                </c:pt>
                <c:pt idx="3">
                  <c:v>187</c:v>
                </c:pt>
                <c:pt idx="4">
                  <c:v>49</c:v>
                </c:pt>
                <c:pt idx="5">
                  <c:v>101</c:v>
                </c:pt>
                <c:pt idx="6">
                  <c:v>122</c:v>
                </c:pt>
                <c:pt idx="7">
                  <c:v>93</c:v>
                </c:pt>
                <c:pt idx="8">
                  <c:v>38</c:v>
                </c:pt>
                <c:pt idx="9">
                  <c:v>363</c:v>
                </c:pt>
                <c:pt idx="10">
                  <c:v>-9</c:v>
                </c:pt>
                <c:pt idx="11">
                  <c:v>123</c:v>
                </c:pt>
                <c:pt idx="12">
                  <c:v>35</c:v>
                </c:pt>
                <c:pt idx="13">
                  <c:v>99</c:v>
                </c:pt>
              </c:numCache>
            </c:numRef>
          </c:val>
          <c:extLst>
            <c:ext xmlns:c16="http://schemas.microsoft.com/office/drawing/2014/chart" uri="{C3380CC4-5D6E-409C-BE32-E72D297353CC}">
              <c16:uniqueId val="{00000027-807D-43F7-8D52-F08BD0A10BE5}"/>
            </c:ext>
          </c:extLst>
        </c:ser>
        <c:dLbls>
          <c:dLblPos val="outEnd"/>
          <c:showLegendKey val="0"/>
          <c:showVal val="1"/>
          <c:showCatName val="0"/>
          <c:showSerName val="0"/>
          <c:showPercent val="0"/>
          <c:showBubbleSize val="0"/>
        </c:dLbls>
        <c:gapWidth val="219"/>
        <c:overlap val="-27"/>
        <c:axId val="360203544"/>
        <c:axId val="36020315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Eager conflict detection</c:v>
                      </c:pt>
                    </c:strCache>
                  </c:strRef>
                </c:tx>
                <c:spPr>
                  <a:solidFill>
                    <a:schemeClr val="accent2"/>
                  </a:solidFill>
                  <a:ln>
                    <a:noFill/>
                  </a:ln>
                  <a:effectLst/>
                </c:spPr>
                <c:invertIfNegative val="0"/>
                <c:dLbls>
                  <c:dLbl>
                    <c:idx val="0"/>
                    <c:delete val="1"/>
                    <c:extLst>
                      <c:ext uri="{CE6537A1-D6FC-4f65-9D91-7224C49458BB}"/>
                    </c:extLst>
                  </c:dLbl>
                  <c:dLbl>
                    <c:idx val="1"/>
                    <c:delete val="1"/>
                    <c:extLst>
                      <c:ext uri="{CE6537A1-D6FC-4f65-9D91-7224C49458BB}"/>
                    </c:extLst>
                  </c:dLbl>
                  <c:dLbl>
                    <c:idx val="2"/>
                    <c:delete val="1"/>
                    <c:extLst>
                      <c:ext uri="{CE6537A1-D6FC-4f65-9D91-7224C49458BB}"/>
                    </c:extLst>
                  </c:dLbl>
                  <c:dLbl>
                    <c:idx val="3"/>
                    <c:delete val="1"/>
                    <c:extLst>
                      <c:ext uri="{CE6537A1-D6FC-4f65-9D91-7224C49458BB}"/>
                    </c:extLst>
                  </c:dLbl>
                  <c:dLbl>
                    <c:idx val="4"/>
                    <c:delete val="1"/>
                    <c:extLst>
                      <c:ext uri="{CE6537A1-D6FC-4f65-9D91-7224C49458BB}"/>
                    </c:extLst>
                  </c:dLbl>
                  <c:dLbl>
                    <c:idx val="5"/>
                    <c:delete val="1"/>
                    <c:extLst>
                      <c:ext uri="{CE6537A1-D6FC-4f65-9D91-7224C49458BB}"/>
                    </c:extLst>
                  </c:dLbl>
                  <c:dLbl>
                    <c:idx val="6"/>
                    <c:delete val="1"/>
                    <c:extLst>
                      <c:ext uri="{CE6537A1-D6FC-4f65-9D91-7224C49458BB}"/>
                    </c:extLst>
                  </c:dLbl>
                  <c:dLbl>
                    <c:idx val="7"/>
                    <c:delete val="1"/>
                    <c:extLst>
                      <c:ext uri="{CE6537A1-D6FC-4f65-9D91-7224C49458BB}"/>
                    </c:extLst>
                  </c:dLbl>
                  <c:dLbl>
                    <c:idx val="8"/>
                    <c:delete val="1"/>
                    <c:extLst>
                      <c:ext uri="{CE6537A1-D6FC-4f65-9D91-7224C49458BB}"/>
                    </c:extLst>
                  </c:dLbl>
                  <c:dLbl>
                    <c:idx val="9"/>
                    <c:delete val="1"/>
                    <c:extLst>
                      <c:ext uri="{CE6537A1-D6FC-4f65-9D91-7224C49458BB}"/>
                    </c:extLst>
                  </c:dLbl>
                  <c:dLbl>
                    <c:idx val="10"/>
                    <c:delete val="1"/>
                    <c:extLst>
                      <c:ext uri="{CE6537A1-D6FC-4f65-9D91-7224C49458BB}"/>
                    </c:extLst>
                  </c:dLbl>
                  <c:dLbl>
                    <c:idx val="11"/>
                    <c:delete val="1"/>
                    <c:extLst>
                      <c:ext uri="{CE6537A1-D6FC-4f65-9D91-7224C49458BB}"/>
                    </c:extLst>
                  </c:dLbl>
                  <c:dLbl>
                    <c:idx val="12"/>
                    <c:delete val="1"/>
                    <c:extLst>
                      <c:ext uri="{CE6537A1-D6FC-4f65-9D91-7224C49458BB}"/>
                    </c:extLst>
                  </c:dLbl>
                  <c:dLbl>
                    <c:idx val="13"/>
                    <c:layout>
                      <c:manualLayout>
                        <c:x val="9.9356276940366483E-3"/>
                        <c:y val="-9.3670940305054156E-17"/>
                      </c:manualLayout>
                    </c:layout>
                    <c:dLblPos val="outEnd"/>
                    <c:showLegendKey val="0"/>
                    <c:showVal val="1"/>
                    <c:showCatName val="0"/>
                    <c:showSerName val="0"/>
                    <c:showPercent val="0"/>
                    <c:showBubbleSize val="0"/>
                    <c:extLst>
                      <c:ex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Sheet1!$A$2:$A$15</c15:sqref>
                        </c15:formulaRef>
                      </c:ext>
                    </c:extLst>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extLst>
                      <c:ext uri="{02D57815-91ED-43cb-92C2-25804820EDAC}">
                        <c15:formulaRef>
                          <c15:sqref>Sheet1!$C$2:$C$15</c15:sqref>
                        </c15:formulaRef>
                      </c:ext>
                    </c:extLst>
                    <c:numCache>
                      <c:formatCode>General</c:formatCode>
                      <c:ptCount val="14"/>
                      <c:pt idx="0">
                        <c:v>763</c:v>
                      </c:pt>
                      <c:pt idx="1">
                        <c:v>406</c:v>
                      </c:pt>
                      <c:pt idx="2">
                        <c:v>118</c:v>
                      </c:pt>
                      <c:pt idx="3">
                        <c:v>843</c:v>
                      </c:pt>
                      <c:pt idx="4">
                        <c:v>38</c:v>
                      </c:pt>
                      <c:pt idx="5">
                        <c:v>436</c:v>
                      </c:pt>
                      <c:pt idx="6">
                        <c:v>305</c:v>
                      </c:pt>
                      <c:pt idx="7">
                        <c:v>171</c:v>
                      </c:pt>
                      <c:pt idx="8">
                        <c:v>89</c:v>
                      </c:pt>
                      <c:pt idx="9">
                        <c:v>650</c:v>
                      </c:pt>
                      <c:pt idx="10">
                        <c:v>137</c:v>
                      </c:pt>
                      <c:pt idx="11">
                        <c:v>479</c:v>
                      </c:pt>
                      <c:pt idx="12">
                        <c:v>50</c:v>
                      </c:pt>
                      <c:pt idx="13">
                        <c:v>267</c:v>
                      </c:pt>
                    </c:numCache>
                  </c:numRef>
                </c:val>
                <c:extLst>
                  <c:ext xmlns:c16="http://schemas.microsoft.com/office/drawing/2014/chart" uri="{C3380CC4-5D6E-409C-BE32-E72D297353CC}">
                    <c16:uniqueId val="{0000001A-807D-43F7-8D52-F08BD0A10BE5}"/>
                  </c:ext>
                </c:extLst>
              </c15:ser>
            </c15:filteredBarSeries>
          </c:ext>
        </c:extLst>
      </c:barChart>
      <c:catAx>
        <c:axId val="36020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0203152"/>
        <c:crosses val="autoZero"/>
        <c:auto val="1"/>
        <c:lblAlgn val="ctr"/>
        <c:lblOffset val="100"/>
        <c:noMultiLvlLbl val="0"/>
      </c:catAx>
      <c:valAx>
        <c:axId val="360203152"/>
        <c:scaling>
          <c:orientation val="minMax"/>
          <c:max val="1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0203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i="0" baseline="0" dirty="0"/>
              <a:t>Overheads </a:t>
            </a:r>
            <a:r>
              <a:rPr lang="en-US" sz="2000" b="1" i="0" baseline="0" dirty="0" smtClean="0"/>
              <a:t>(%) Over </a:t>
            </a:r>
            <a:r>
              <a:rPr lang="en-US" sz="2000" b="1" i="0" baseline="0" dirty="0"/>
              <a:t>Unmodified </a:t>
            </a:r>
            <a:r>
              <a:rPr lang="en-US" sz="2000" b="1" i="0" baseline="0" dirty="0" err="1"/>
              <a:t>Jikes</a:t>
            </a:r>
            <a:r>
              <a:rPr lang="en-US" sz="2000" b="1" i="0" baseline="0" dirty="0"/>
              <a:t> RVM</a:t>
            </a: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FastTrack</c:v>
                </c:pt>
              </c:strCache>
            </c:strRef>
          </c:tx>
          <c:spPr>
            <a:solidFill>
              <a:schemeClr val="accent1"/>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Sheet1!$B$2:$B$15</c:f>
              <c:numCache>
                <c:formatCode>General</c:formatCode>
                <c:ptCount val="14"/>
                <c:pt idx="0">
                  <c:v>891</c:v>
                </c:pt>
                <c:pt idx="1">
                  <c:v>462</c:v>
                </c:pt>
                <c:pt idx="2">
                  <c:v>212</c:v>
                </c:pt>
                <c:pt idx="3">
                  <c:v>1006</c:v>
                </c:pt>
                <c:pt idx="4">
                  <c:v>54</c:v>
                </c:pt>
                <c:pt idx="5">
                  <c:v>527</c:v>
                </c:pt>
                <c:pt idx="6">
                  <c:v>410</c:v>
                </c:pt>
                <c:pt idx="7">
                  <c:v>214</c:v>
                </c:pt>
                <c:pt idx="8">
                  <c:v>125</c:v>
                </c:pt>
                <c:pt idx="9">
                  <c:v>759</c:v>
                </c:pt>
                <c:pt idx="10">
                  <c:v>215</c:v>
                </c:pt>
                <c:pt idx="11">
                  <c:v>657</c:v>
                </c:pt>
                <c:pt idx="12">
                  <c:v>79</c:v>
                </c:pt>
                <c:pt idx="13">
                  <c:v>342</c:v>
                </c:pt>
              </c:numCache>
            </c:numRef>
          </c:val>
          <c:extLst>
            <c:ext xmlns:c16="http://schemas.microsoft.com/office/drawing/2014/chart" uri="{C3380CC4-5D6E-409C-BE32-E72D297353CC}">
              <c16:uniqueId val="{0000000C-807D-43F7-8D52-F08BD0A10BE5}"/>
            </c:ext>
          </c:extLst>
        </c:ser>
        <c:ser>
          <c:idx val="1"/>
          <c:order val="1"/>
          <c:tx>
            <c:strRef>
              <c:f>Sheet1!$C$1</c:f>
              <c:strCache>
                <c:ptCount val="1"/>
                <c:pt idx="0">
                  <c:v>Eager conflict detection</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layout>
                <c:manualLayout>
                  <c:x val="9.9356276940366483E-3"/>
                  <c:y val="-9.3670940305054156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Sheet1!$C$2:$C$15</c:f>
              <c:numCache>
                <c:formatCode>General</c:formatCode>
                <c:ptCount val="14"/>
                <c:pt idx="0">
                  <c:v>763</c:v>
                </c:pt>
                <c:pt idx="1">
                  <c:v>406</c:v>
                </c:pt>
                <c:pt idx="2">
                  <c:v>118</c:v>
                </c:pt>
                <c:pt idx="3">
                  <c:v>843</c:v>
                </c:pt>
                <c:pt idx="4">
                  <c:v>38</c:v>
                </c:pt>
                <c:pt idx="5">
                  <c:v>436</c:v>
                </c:pt>
                <c:pt idx="6">
                  <c:v>305</c:v>
                </c:pt>
                <c:pt idx="7">
                  <c:v>171</c:v>
                </c:pt>
                <c:pt idx="8">
                  <c:v>89</c:v>
                </c:pt>
                <c:pt idx="9">
                  <c:v>650</c:v>
                </c:pt>
                <c:pt idx="10">
                  <c:v>137</c:v>
                </c:pt>
                <c:pt idx="11">
                  <c:v>479</c:v>
                </c:pt>
                <c:pt idx="12">
                  <c:v>50</c:v>
                </c:pt>
                <c:pt idx="13">
                  <c:v>267</c:v>
                </c:pt>
              </c:numCache>
            </c:numRef>
          </c:val>
          <c:extLst>
            <c:ext xmlns:c16="http://schemas.microsoft.com/office/drawing/2014/chart" uri="{C3380CC4-5D6E-409C-BE32-E72D297353CC}">
              <c16:uniqueId val="{0000001A-807D-43F7-8D52-F08BD0A10BE5}"/>
            </c:ext>
          </c:extLst>
        </c:ser>
        <c:ser>
          <c:idx val="2"/>
          <c:order val="2"/>
          <c:tx>
            <c:strRef>
              <c:f>Sheet1!$D$1</c:f>
              <c:strCache>
                <c:ptCount val="1"/>
                <c:pt idx="0">
                  <c:v>Valor</c:v>
                </c:pt>
              </c:strCache>
            </c:strRef>
          </c:tx>
          <c:spPr>
            <a:solidFill>
              <a:schemeClr val="accent3"/>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Sheet1!$D$2:$D$15</c:f>
              <c:numCache>
                <c:formatCode>General</c:formatCode>
                <c:ptCount val="14"/>
                <c:pt idx="0">
                  <c:v>232</c:v>
                </c:pt>
                <c:pt idx="1">
                  <c:v>94</c:v>
                </c:pt>
                <c:pt idx="2">
                  <c:v>88</c:v>
                </c:pt>
                <c:pt idx="3">
                  <c:v>187</c:v>
                </c:pt>
                <c:pt idx="4">
                  <c:v>49</c:v>
                </c:pt>
                <c:pt idx="5">
                  <c:v>101</c:v>
                </c:pt>
                <c:pt idx="6">
                  <c:v>122</c:v>
                </c:pt>
                <c:pt idx="7">
                  <c:v>93</c:v>
                </c:pt>
                <c:pt idx="8">
                  <c:v>38</c:v>
                </c:pt>
                <c:pt idx="9">
                  <c:v>363</c:v>
                </c:pt>
                <c:pt idx="10">
                  <c:v>-9</c:v>
                </c:pt>
                <c:pt idx="11">
                  <c:v>123</c:v>
                </c:pt>
                <c:pt idx="12">
                  <c:v>35</c:v>
                </c:pt>
                <c:pt idx="13">
                  <c:v>99</c:v>
                </c:pt>
              </c:numCache>
            </c:numRef>
          </c:val>
          <c:extLst>
            <c:ext xmlns:c16="http://schemas.microsoft.com/office/drawing/2014/chart" uri="{C3380CC4-5D6E-409C-BE32-E72D297353CC}">
              <c16:uniqueId val="{00000027-807D-43F7-8D52-F08BD0A10BE5}"/>
            </c:ext>
          </c:extLst>
        </c:ser>
        <c:dLbls>
          <c:dLblPos val="outEnd"/>
          <c:showLegendKey val="0"/>
          <c:showVal val="1"/>
          <c:showCatName val="0"/>
          <c:showSerName val="0"/>
          <c:showPercent val="0"/>
          <c:showBubbleSize val="0"/>
        </c:dLbls>
        <c:gapWidth val="219"/>
        <c:overlap val="-27"/>
        <c:axId val="360204328"/>
        <c:axId val="360210992"/>
      </c:barChart>
      <c:catAx>
        <c:axId val="360204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0210992"/>
        <c:crosses val="autoZero"/>
        <c:auto val="1"/>
        <c:lblAlgn val="ctr"/>
        <c:lblOffset val="100"/>
        <c:noMultiLvlLbl val="0"/>
      </c:catAx>
      <c:valAx>
        <c:axId val="360210992"/>
        <c:scaling>
          <c:orientation val="minMax"/>
          <c:max val="1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0204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i="0" baseline="0" dirty="0"/>
              <a:t>Overheads </a:t>
            </a:r>
            <a:r>
              <a:rPr lang="en-US" sz="2000" b="1" i="0" baseline="0" dirty="0" smtClean="0"/>
              <a:t>(%) Over </a:t>
            </a:r>
            <a:r>
              <a:rPr lang="en-US" sz="2000" b="1" i="0" baseline="0" dirty="0"/>
              <a:t>Unmodified </a:t>
            </a:r>
            <a:r>
              <a:rPr lang="en-US" sz="2000" b="1" i="0" baseline="0" dirty="0" err="1"/>
              <a:t>Jikes</a:t>
            </a:r>
            <a:r>
              <a:rPr lang="en-US" sz="2000" b="1" i="0" baseline="0" dirty="0"/>
              <a:t> RVM</a:t>
            </a: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FastTrack</c:v>
                </c:pt>
              </c:strCache>
            </c:strRef>
          </c:tx>
          <c:spPr>
            <a:solidFill>
              <a:schemeClr val="accent1"/>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Sheet1!$B$2:$B$15</c:f>
              <c:numCache>
                <c:formatCode>General</c:formatCode>
                <c:ptCount val="14"/>
                <c:pt idx="0">
                  <c:v>891</c:v>
                </c:pt>
                <c:pt idx="1">
                  <c:v>462</c:v>
                </c:pt>
                <c:pt idx="2">
                  <c:v>212</c:v>
                </c:pt>
                <c:pt idx="3">
                  <c:v>1006</c:v>
                </c:pt>
                <c:pt idx="4">
                  <c:v>54</c:v>
                </c:pt>
                <c:pt idx="5">
                  <c:v>527</c:v>
                </c:pt>
                <c:pt idx="6">
                  <c:v>410</c:v>
                </c:pt>
                <c:pt idx="7">
                  <c:v>214</c:v>
                </c:pt>
                <c:pt idx="8">
                  <c:v>125</c:v>
                </c:pt>
                <c:pt idx="9">
                  <c:v>759</c:v>
                </c:pt>
                <c:pt idx="10">
                  <c:v>215</c:v>
                </c:pt>
                <c:pt idx="11">
                  <c:v>657</c:v>
                </c:pt>
                <c:pt idx="12">
                  <c:v>79</c:v>
                </c:pt>
                <c:pt idx="13">
                  <c:v>342</c:v>
                </c:pt>
              </c:numCache>
            </c:numRef>
          </c:val>
          <c:extLst>
            <c:ext xmlns:c16="http://schemas.microsoft.com/office/drawing/2014/chart" uri="{C3380CC4-5D6E-409C-BE32-E72D297353CC}">
              <c16:uniqueId val="{0000000C-807D-43F7-8D52-F08BD0A10BE5}"/>
            </c:ext>
          </c:extLst>
        </c:ser>
        <c:ser>
          <c:idx val="1"/>
          <c:order val="1"/>
          <c:tx>
            <c:strRef>
              <c:f>Sheet1!$C$1</c:f>
              <c:strCache>
                <c:ptCount val="1"/>
                <c:pt idx="0">
                  <c:v>Eager conflict detection</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layout>
                <c:manualLayout>
                  <c:x val="9.9356276940366483E-3"/>
                  <c:y val="-9.3670940305054156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Sheet1!$C$2:$C$15</c:f>
              <c:numCache>
                <c:formatCode>General</c:formatCode>
                <c:ptCount val="14"/>
                <c:pt idx="0">
                  <c:v>763</c:v>
                </c:pt>
                <c:pt idx="1">
                  <c:v>406</c:v>
                </c:pt>
                <c:pt idx="2">
                  <c:v>118</c:v>
                </c:pt>
                <c:pt idx="3">
                  <c:v>843</c:v>
                </c:pt>
                <c:pt idx="4">
                  <c:v>38</c:v>
                </c:pt>
                <c:pt idx="5">
                  <c:v>436</c:v>
                </c:pt>
                <c:pt idx="6">
                  <c:v>305</c:v>
                </c:pt>
                <c:pt idx="7">
                  <c:v>171</c:v>
                </c:pt>
                <c:pt idx="8">
                  <c:v>89</c:v>
                </c:pt>
                <c:pt idx="9">
                  <c:v>650</c:v>
                </c:pt>
                <c:pt idx="10">
                  <c:v>137</c:v>
                </c:pt>
                <c:pt idx="11">
                  <c:v>479</c:v>
                </c:pt>
                <c:pt idx="12">
                  <c:v>50</c:v>
                </c:pt>
                <c:pt idx="13">
                  <c:v>267</c:v>
                </c:pt>
              </c:numCache>
            </c:numRef>
          </c:val>
          <c:extLst>
            <c:ext xmlns:c16="http://schemas.microsoft.com/office/drawing/2014/chart" uri="{C3380CC4-5D6E-409C-BE32-E72D297353CC}">
              <c16:uniqueId val="{0000001A-807D-43F7-8D52-F08BD0A10BE5}"/>
            </c:ext>
          </c:extLst>
        </c:ser>
        <c:ser>
          <c:idx val="2"/>
          <c:order val="2"/>
          <c:tx>
            <c:strRef>
              <c:f>Sheet1!$D$1</c:f>
              <c:strCache>
                <c:ptCount val="1"/>
                <c:pt idx="0">
                  <c:v>Valor</c:v>
                </c:pt>
              </c:strCache>
            </c:strRef>
          </c:tx>
          <c:spPr>
            <a:solidFill>
              <a:schemeClr val="accent3"/>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Sheet1!$D$2:$D$15</c:f>
              <c:numCache>
                <c:formatCode>General</c:formatCode>
                <c:ptCount val="14"/>
                <c:pt idx="0">
                  <c:v>232</c:v>
                </c:pt>
                <c:pt idx="1">
                  <c:v>94</c:v>
                </c:pt>
                <c:pt idx="2">
                  <c:v>88</c:v>
                </c:pt>
                <c:pt idx="3">
                  <c:v>187</c:v>
                </c:pt>
                <c:pt idx="4">
                  <c:v>49</c:v>
                </c:pt>
                <c:pt idx="5">
                  <c:v>101</c:v>
                </c:pt>
                <c:pt idx="6">
                  <c:v>122</c:v>
                </c:pt>
                <c:pt idx="7">
                  <c:v>93</c:v>
                </c:pt>
                <c:pt idx="8">
                  <c:v>38</c:v>
                </c:pt>
                <c:pt idx="9">
                  <c:v>363</c:v>
                </c:pt>
                <c:pt idx="10">
                  <c:v>-9</c:v>
                </c:pt>
                <c:pt idx="11">
                  <c:v>123</c:v>
                </c:pt>
                <c:pt idx="12">
                  <c:v>35</c:v>
                </c:pt>
                <c:pt idx="13">
                  <c:v>99</c:v>
                </c:pt>
              </c:numCache>
            </c:numRef>
          </c:val>
          <c:extLst>
            <c:ext xmlns:c16="http://schemas.microsoft.com/office/drawing/2014/chart" uri="{C3380CC4-5D6E-409C-BE32-E72D297353CC}">
              <c16:uniqueId val="{00000027-807D-43F7-8D52-F08BD0A10BE5}"/>
            </c:ext>
          </c:extLst>
        </c:ser>
        <c:dLbls>
          <c:dLblPos val="outEnd"/>
          <c:showLegendKey val="0"/>
          <c:showVal val="1"/>
          <c:showCatName val="0"/>
          <c:showSerName val="0"/>
          <c:showPercent val="0"/>
          <c:showBubbleSize val="0"/>
        </c:dLbls>
        <c:gapWidth val="219"/>
        <c:overlap val="-27"/>
        <c:axId val="360211776"/>
        <c:axId val="360212560"/>
      </c:barChart>
      <c:catAx>
        <c:axId val="36021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0212560"/>
        <c:crosses val="autoZero"/>
        <c:auto val="1"/>
        <c:lblAlgn val="ctr"/>
        <c:lblOffset val="100"/>
        <c:noMultiLvlLbl val="0"/>
      </c:catAx>
      <c:valAx>
        <c:axId val="360212560"/>
        <c:scaling>
          <c:orientation val="minMax"/>
          <c:max val="1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0211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i="0" baseline="0" dirty="0"/>
              <a:t>Overheads </a:t>
            </a:r>
            <a:r>
              <a:rPr lang="en-US" sz="2000" b="1" i="0" baseline="0" dirty="0" smtClean="0"/>
              <a:t>(%) Over </a:t>
            </a:r>
            <a:r>
              <a:rPr lang="en-US" sz="2000" b="1" i="0" baseline="0" dirty="0"/>
              <a:t>Unmodified </a:t>
            </a:r>
            <a:r>
              <a:rPr lang="en-US" sz="2000" b="1" i="0" baseline="0" dirty="0" err="1"/>
              <a:t>Jikes</a:t>
            </a:r>
            <a:r>
              <a:rPr lang="en-US" sz="2000" b="1" i="0" baseline="0" dirty="0"/>
              <a:t> RVM</a:t>
            </a:r>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FastTrack</c:v>
                </c:pt>
              </c:strCache>
            </c:strRef>
          </c:tx>
          <c:spPr>
            <a:solidFill>
              <a:schemeClr val="accent1"/>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Sheet1!$B$2:$B$15</c:f>
              <c:numCache>
                <c:formatCode>General</c:formatCode>
                <c:ptCount val="14"/>
                <c:pt idx="0">
                  <c:v>657</c:v>
                </c:pt>
                <c:pt idx="1">
                  <c:v>459</c:v>
                </c:pt>
                <c:pt idx="2">
                  <c:v>502</c:v>
                </c:pt>
                <c:pt idx="3">
                  <c:v>1016</c:v>
                </c:pt>
                <c:pt idx="4">
                  <c:v>68</c:v>
                </c:pt>
                <c:pt idx="5">
                  <c:v>495</c:v>
                </c:pt>
                <c:pt idx="6">
                  <c:v>404</c:v>
                </c:pt>
                <c:pt idx="7">
                  <c:v>355</c:v>
                </c:pt>
                <c:pt idx="8">
                  <c:v>203</c:v>
                </c:pt>
                <c:pt idx="9">
                  <c:v>776</c:v>
                </c:pt>
                <c:pt idx="10">
                  <c:v>594</c:v>
                </c:pt>
                <c:pt idx="11">
                  <c:v>618</c:v>
                </c:pt>
                <c:pt idx="12">
                  <c:v>76</c:v>
                </c:pt>
                <c:pt idx="13">
                  <c:v>408</c:v>
                </c:pt>
              </c:numCache>
            </c:numRef>
          </c:val>
          <c:extLst>
            <c:ext xmlns:c16="http://schemas.microsoft.com/office/drawing/2014/chart" uri="{C3380CC4-5D6E-409C-BE32-E72D297353CC}">
              <c16:uniqueId val="{0000000C-807D-43F7-8D52-F08BD0A10BE5}"/>
            </c:ext>
          </c:extLst>
        </c:ser>
        <c:ser>
          <c:idx val="1"/>
          <c:order val="1"/>
          <c:tx>
            <c:strRef>
              <c:f>Sheet1!$C$1</c:f>
              <c:strCache>
                <c:ptCount val="1"/>
                <c:pt idx="0">
                  <c:v>Eager conflict detection</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layout>
                <c:manualLayout>
                  <c:x val="9.9356276940366483E-3"/>
                  <c:y val="-9.3670940305054156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Sheet1!$C$2:$C$15</c:f>
              <c:numCache>
                <c:formatCode>General</c:formatCode>
                <c:ptCount val="14"/>
                <c:pt idx="0">
                  <c:v>555</c:v>
                </c:pt>
                <c:pt idx="1">
                  <c:v>383</c:v>
                </c:pt>
                <c:pt idx="2">
                  <c:v>285</c:v>
                </c:pt>
                <c:pt idx="3">
                  <c:v>823</c:v>
                </c:pt>
                <c:pt idx="4">
                  <c:v>49</c:v>
                </c:pt>
                <c:pt idx="5">
                  <c:v>432</c:v>
                </c:pt>
                <c:pt idx="6">
                  <c:v>302</c:v>
                </c:pt>
                <c:pt idx="7">
                  <c:v>169</c:v>
                </c:pt>
                <c:pt idx="8">
                  <c:v>120</c:v>
                </c:pt>
                <c:pt idx="9">
                  <c:v>644</c:v>
                </c:pt>
                <c:pt idx="10">
                  <c:v>476</c:v>
                </c:pt>
                <c:pt idx="11">
                  <c:v>432</c:v>
                </c:pt>
                <c:pt idx="12">
                  <c:v>52</c:v>
                </c:pt>
                <c:pt idx="13">
                  <c:v>303</c:v>
                </c:pt>
              </c:numCache>
            </c:numRef>
          </c:val>
          <c:extLst>
            <c:ext xmlns:c16="http://schemas.microsoft.com/office/drawing/2014/chart" uri="{C3380CC4-5D6E-409C-BE32-E72D297353CC}">
              <c16:uniqueId val="{0000001A-807D-43F7-8D52-F08BD0A10BE5}"/>
            </c:ext>
          </c:extLst>
        </c:ser>
        <c:ser>
          <c:idx val="2"/>
          <c:order val="2"/>
          <c:tx>
            <c:strRef>
              <c:f>Sheet1!$D$1</c:f>
              <c:strCache>
                <c:ptCount val="1"/>
                <c:pt idx="0">
                  <c:v>Valor</c:v>
                </c:pt>
              </c:strCache>
            </c:strRef>
          </c:tx>
          <c:spPr>
            <a:solidFill>
              <a:schemeClr val="accent3"/>
            </a:solidFill>
            <a:ln>
              <a:noFill/>
            </a:ln>
            <a:effectLst/>
          </c:spPr>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eclipse6</c:v>
                </c:pt>
                <c:pt idx="1">
                  <c:v>hsqldb6</c:v>
                </c:pt>
                <c:pt idx="2">
                  <c:v>lusearch6</c:v>
                </c:pt>
                <c:pt idx="3">
                  <c:v>xalan6</c:v>
                </c:pt>
                <c:pt idx="4">
                  <c:v>avrora9</c:v>
                </c:pt>
                <c:pt idx="5">
                  <c:v>jython9</c:v>
                </c:pt>
                <c:pt idx="6">
                  <c:v>luindex9</c:v>
                </c:pt>
                <c:pt idx="7">
                  <c:v>lusearch9</c:v>
                </c:pt>
                <c:pt idx="8">
                  <c:v>pmd9</c:v>
                </c:pt>
                <c:pt idx="9">
                  <c:v>sunflow9</c:v>
                </c:pt>
                <c:pt idx="10">
                  <c:v>xalan9</c:v>
                </c:pt>
                <c:pt idx="11">
                  <c:v>pjbb2000</c:v>
                </c:pt>
                <c:pt idx="12">
                  <c:v>pjbb2005</c:v>
                </c:pt>
                <c:pt idx="13">
                  <c:v>geomean </c:v>
                </c:pt>
              </c:strCache>
            </c:strRef>
          </c:cat>
          <c:val>
            <c:numRef>
              <c:f>Sheet1!$D$2:$D$15</c:f>
              <c:numCache>
                <c:formatCode>General</c:formatCode>
                <c:ptCount val="14"/>
                <c:pt idx="0">
                  <c:v>176</c:v>
                </c:pt>
                <c:pt idx="1">
                  <c:v>130</c:v>
                </c:pt>
                <c:pt idx="2">
                  <c:v>114</c:v>
                </c:pt>
                <c:pt idx="3">
                  <c:v>185</c:v>
                </c:pt>
                <c:pt idx="4">
                  <c:v>46</c:v>
                </c:pt>
                <c:pt idx="5">
                  <c:v>102</c:v>
                </c:pt>
                <c:pt idx="6">
                  <c:v>134</c:v>
                </c:pt>
                <c:pt idx="7">
                  <c:v>80</c:v>
                </c:pt>
                <c:pt idx="8">
                  <c:v>68</c:v>
                </c:pt>
                <c:pt idx="9">
                  <c:v>348</c:v>
                </c:pt>
                <c:pt idx="10">
                  <c:v>107</c:v>
                </c:pt>
                <c:pt idx="11">
                  <c:v>103</c:v>
                </c:pt>
                <c:pt idx="12">
                  <c:v>44</c:v>
                </c:pt>
                <c:pt idx="13">
                  <c:v>115</c:v>
                </c:pt>
              </c:numCache>
            </c:numRef>
          </c:val>
          <c:extLst>
            <c:ext xmlns:c16="http://schemas.microsoft.com/office/drawing/2014/chart" uri="{C3380CC4-5D6E-409C-BE32-E72D297353CC}">
              <c16:uniqueId val="{00000027-807D-43F7-8D52-F08BD0A10BE5}"/>
            </c:ext>
          </c:extLst>
        </c:ser>
        <c:dLbls>
          <c:dLblPos val="outEnd"/>
          <c:showLegendKey val="0"/>
          <c:showVal val="1"/>
          <c:showCatName val="0"/>
          <c:showSerName val="0"/>
          <c:showPercent val="0"/>
          <c:showBubbleSize val="0"/>
        </c:dLbls>
        <c:gapWidth val="219"/>
        <c:overlap val="-27"/>
        <c:axId val="269747624"/>
        <c:axId val="365590840"/>
      </c:barChart>
      <c:catAx>
        <c:axId val="26974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5590840"/>
        <c:crosses val="autoZero"/>
        <c:auto val="1"/>
        <c:lblAlgn val="ctr"/>
        <c:lblOffset val="100"/>
        <c:noMultiLvlLbl val="0"/>
      </c:catAx>
      <c:valAx>
        <c:axId val="365590840"/>
        <c:scaling>
          <c:orientation val="minMax"/>
          <c:max val="1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9747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37020-32C1-4716-84E7-EA298F2C0F4D}" type="doc">
      <dgm:prSet loTypeId="urn:microsoft.com/office/officeart/2005/8/layout/gear1" loCatId="process" qsTypeId="urn:microsoft.com/office/officeart/2005/8/quickstyle/simple1" qsCatId="simple" csTypeId="urn:microsoft.com/office/officeart/2005/8/colors/accent1_2" csCatId="accent1" phldr="1"/>
      <dgm:spPr/>
    </dgm:pt>
    <dgm:pt modelId="{4D10020B-BD6A-4A52-8166-3AD2C9A1D468}">
      <dgm:prSet phldrT="[Text]" custT="1"/>
      <dgm:spPr>
        <a:solidFill>
          <a:srgbClr val="C00000"/>
        </a:solidFill>
      </dgm:spPr>
      <dgm:t>
        <a:bodyPr/>
        <a:lstStyle/>
        <a:p>
          <a:r>
            <a:rPr lang="en-US" sz="2800" b="1" dirty="0" smtClean="0"/>
            <a:t>Data race</a:t>
          </a:r>
          <a:endParaRPr lang="en-US" sz="2800" b="1" dirty="0"/>
        </a:p>
      </dgm:t>
    </dgm:pt>
    <dgm:pt modelId="{2CB0DB2F-D2E8-48DE-9DA9-DEACDB4B3C90}" type="parTrans" cxnId="{EAD271CD-1E43-40A5-9E80-8D0483323EDF}">
      <dgm:prSet/>
      <dgm:spPr/>
      <dgm:t>
        <a:bodyPr/>
        <a:lstStyle/>
        <a:p>
          <a:endParaRPr lang="en-US"/>
        </a:p>
      </dgm:t>
    </dgm:pt>
    <dgm:pt modelId="{AD299E21-EE13-4F73-9012-8243026ED0C8}" type="sibTrans" cxnId="{EAD271CD-1E43-40A5-9E80-8D0483323EDF}">
      <dgm:prSet/>
      <dgm:spPr>
        <a:solidFill>
          <a:schemeClr val="bg1">
            <a:lumMod val="65000"/>
          </a:schemeClr>
        </a:solidFill>
      </dgm:spPr>
      <dgm:t>
        <a:bodyPr/>
        <a:lstStyle/>
        <a:p>
          <a:endParaRPr lang="en-US"/>
        </a:p>
      </dgm:t>
    </dgm:pt>
    <dgm:pt modelId="{077F0E67-5C28-4371-9488-03069679E7E0}" type="pres">
      <dgm:prSet presAssocID="{95837020-32C1-4716-84E7-EA298F2C0F4D}" presName="composite" presStyleCnt="0">
        <dgm:presLayoutVars>
          <dgm:chMax val="3"/>
          <dgm:animLvl val="lvl"/>
          <dgm:resizeHandles val="exact"/>
        </dgm:presLayoutVars>
      </dgm:prSet>
      <dgm:spPr/>
    </dgm:pt>
    <dgm:pt modelId="{9B800207-252E-444D-A854-E5F32E9BE9E9}" type="pres">
      <dgm:prSet presAssocID="{4D10020B-BD6A-4A52-8166-3AD2C9A1D468}" presName="gear1" presStyleLbl="node1" presStyleIdx="0" presStyleCnt="1">
        <dgm:presLayoutVars>
          <dgm:chMax val="1"/>
          <dgm:bulletEnabled val="1"/>
        </dgm:presLayoutVars>
      </dgm:prSet>
      <dgm:spPr/>
      <dgm:t>
        <a:bodyPr/>
        <a:lstStyle/>
        <a:p>
          <a:endParaRPr lang="en-US"/>
        </a:p>
      </dgm:t>
    </dgm:pt>
    <dgm:pt modelId="{EFD18E5F-83B2-40A2-9B87-E6FFBCCEEB30}" type="pres">
      <dgm:prSet presAssocID="{4D10020B-BD6A-4A52-8166-3AD2C9A1D468}" presName="gear1srcNode" presStyleLbl="node1" presStyleIdx="0" presStyleCnt="1"/>
      <dgm:spPr/>
      <dgm:t>
        <a:bodyPr/>
        <a:lstStyle/>
        <a:p>
          <a:endParaRPr lang="en-US"/>
        </a:p>
      </dgm:t>
    </dgm:pt>
    <dgm:pt modelId="{E933A3E4-4E61-4761-87E9-070327A9F68B}" type="pres">
      <dgm:prSet presAssocID="{4D10020B-BD6A-4A52-8166-3AD2C9A1D468}" presName="gear1dstNode" presStyleLbl="node1" presStyleIdx="0" presStyleCnt="1"/>
      <dgm:spPr/>
      <dgm:t>
        <a:bodyPr/>
        <a:lstStyle/>
        <a:p>
          <a:endParaRPr lang="en-US"/>
        </a:p>
      </dgm:t>
    </dgm:pt>
    <dgm:pt modelId="{D8B86DD6-1FB0-4BE2-A7CA-50008800D81D}" type="pres">
      <dgm:prSet presAssocID="{AD299E21-EE13-4F73-9012-8243026ED0C8}" presName="connector1" presStyleLbl="sibTrans2D1" presStyleIdx="0" presStyleCnt="1"/>
      <dgm:spPr/>
      <dgm:t>
        <a:bodyPr/>
        <a:lstStyle/>
        <a:p>
          <a:endParaRPr lang="en-US"/>
        </a:p>
      </dgm:t>
    </dgm:pt>
  </dgm:ptLst>
  <dgm:cxnLst>
    <dgm:cxn modelId="{B5A0A587-8D7C-480A-831C-FD38F6CF787D}" type="presOf" srcId="{4D10020B-BD6A-4A52-8166-3AD2C9A1D468}" destId="{E933A3E4-4E61-4761-87E9-070327A9F68B}" srcOrd="2" destOrd="0" presId="urn:microsoft.com/office/officeart/2005/8/layout/gear1"/>
    <dgm:cxn modelId="{EAD271CD-1E43-40A5-9E80-8D0483323EDF}" srcId="{95837020-32C1-4716-84E7-EA298F2C0F4D}" destId="{4D10020B-BD6A-4A52-8166-3AD2C9A1D468}" srcOrd="0" destOrd="0" parTransId="{2CB0DB2F-D2E8-48DE-9DA9-DEACDB4B3C90}" sibTransId="{AD299E21-EE13-4F73-9012-8243026ED0C8}"/>
    <dgm:cxn modelId="{388AA2C1-FBBF-44BD-A7D4-67DEF4C03CDF}" type="presOf" srcId="{4D10020B-BD6A-4A52-8166-3AD2C9A1D468}" destId="{9B800207-252E-444D-A854-E5F32E9BE9E9}" srcOrd="0" destOrd="0" presId="urn:microsoft.com/office/officeart/2005/8/layout/gear1"/>
    <dgm:cxn modelId="{8F367260-5B53-48D4-82E1-9ADE8210BE59}" type="presOf" srcId="{AD299E21-EE13-4F73-9012-8243026ED0C8}" destId="{D8B86DD6-1FB0-4BE2-A7CA-50008800D81D}" srcOrd="0" destOrd="0" presId="urn:microsoft.com/office/officeart/2005/8/layout/gear1"/>
    <dgm:cxn modelId="{9B35820F-A32F-45E4-AF99-70F3B5BD67FA}" type="presOf" srcId="{4D10020B-BD6A-4A52-8166-3AD2C9A1D468}" destId="{EFD18E5F-83B2-40A2-9B87-E6FFBCCEEB30}" srcOrd="1" destOrd="0" presId="urn:microsoft.com/office/officeart/2005/8/layout/gear1"/>
    <dgm:cxn modelId="{51A60C3F-1ABD-4EC1-954E-E26901A3A4E4}" type="presOf" srcId="{95837020-32C1-4716-84E7-EA298F2C0F4D}" destId="{077F0E67-5C28-4371-9488-03069679E7E0}" srcOrd="0" destOrd="0" presId="urn:microsoft.com/office/officeart/2005/8/layout/gear1"/>
    <dgm:cxn modelId="{D9AC15D6-A7F9-4933-B699-403AA0208AD8}" type="presParOf" srcId="{077F0E67-5C28-4371-9488-03069679E7E0}" destId="{9B800207-252E-444D-A854-E5F32E9BE9E9}" srcOrd="0" destOrd="0" presId="urn:microsoft.com/office/officeart/2005/8/layout/gear1"/>
    <dgm:cxn modelId="{CA6DAA90-FBF6-47A8-B997-BB0FCDF554A7}" type="presParOf" srcId="{077F0E67-5C28-4371-9488-03069679E7E0}" destId="{EFD18E5F-83B2-40A2-9B87-E6FFBCCEEB30}" srcOrd="1" destOrd="0" presId="urn:microsoft.com/office/officeart/2005/8/layout/gear1"/>
    <dgm:cxn modelId="{3FD8792F-D155-4301-B638-69BD54E9DCF6}" type="presParOf" srcId="{077F0E67-5C28-4371-9488-03069679E7E0}" destId="{E933A3E4-4E61-4761-87E9-070327A9F68B}" srcOrd="2" destOrd="0" presId="urn:microsoft.com/office/officeart/2005/8/layout/gear1"/>
    <dgm:cxn modelId="{2E324116-23EB-49D5-A2C5-62E80584C3DA}" type="presParOf" srcId="{077F0E67-5C28-4371-9488-03069679E7E0}" destId="{D8B86DD6-1FB0-4BE2-A7CA-50008800D81D}" srcOrd="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2B597A5-B6DA-4A98-AA49-174CC4DAE532}"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DC9109B8-0604-4FCA-8D91-D29AF3F8B7AD}">
      <dgm:prSet phldrT="[Text]" custT="1"/>
      <dgm:spPr/>
      <dgm:t>
        <a:bodyPr/>
        <a:lstStyle/>
        <a:p>
          <a:r>
            <a:rPr lang="en-US" sz="4000" dirty="0" smtClean="0"/>
            <a:t>Has an ongoing region updated x?</a:t>
          </a:r>
          <a:endParaRPr lang="en-US" sz="4000" dirty="0"/>
        </a:p>
      </dgm:t>
    </dgm:pt>
    <dgm:pt modelId="{02F82BDE-1187-436F-AE7E-ECFADD37893A}" type="sibTrans" cxnId="{5574F0D6-0A5B-4724-A124-F0E9D89D3DB2}">
      <dgm:prSet/>
      <dgm:spPr/>
      <dgm:t>
        <a:bodyPr/>
        <a:lstStyle/>
        <a:p>
          <a:endParaRPr lang="en-US"/>
        </a:p>
      </dgm:t>
    </dgm:pt>
    <dgm:pt modelId="{4F522554-51BB-42E9-A43F-2E1F82C11DB2}" type="parTrans" cxnId="{5574F0D6-0A5B-4724-A124-F0E9D89D3DB2}">
      <dgm:prSet/>
      <dgm:spPr/>
      <dgm:t>
        <a:bodyPr/>
        <a:lstStyle/>
        <a:p>
          <a:endParaRPr lang="en-US"/>
        </a:p>
      </dgm:t>
    </dgm:pt>
    <dgm:pt modelId="{23FF0C06-9E17-446A-BF38-189A1494F509}" type="pres">
      <dgm:prSet presAssocID="{62B597A5-B6DA-4A98-AA49-174CC4DAE532}" presName="Name0" presStyleCnt="0">
        <dgm:presLayoutVars>
          <dgm:dir/>
          <dgm:animOne val="branch"/>
          <dgm:animLvl val="lvl"/>
        </dgm:presLayoutVars>
      </dgm:prSet>
      <dgm:spPr/>
      <dgm:t>
        <a:bodyPr/>
        <a:lstStyle/>
        <a:p>
          <a:endParaRPr lang="en-US"/>
        </a:p>
      </dgm:t>
    </dgm:pt>
    <dgm:pt modelId="{A03C43BD-A614-4737-8DE4-B90AC15F3504}" type="pres">
      <dgm:prSet presAssocID="{DC9109B8-0604-4FCA-8D91-D29AF3F8B7AD}" presName="chaos" presStyleCnt="0"/>
      <dgm:spPr/>
    </dgm:pt>
    <dgm:pt modelId="{D99F09AA-143C-4E2F-BA96-CC817AF419D7}" type="pres">
      <dgm:prSet presAssocID="{DC9109B8-0604-4FCA-8D91-D29AF3F8B7AD}" presName="parTx1" presStyleLbl="revTx" presStyleIdx="0" presStyleCnt="1"/>
      <dgm:spPr/>
      <dgm:t>
        <a:bodyPr/>
        <a:lstStyle/>
        <a:p>
          <a:endParaRPr lang="en-US"/>
        </a:p>
      </dgm:t>
    </dgm:pt>
    <dgm:pt modelId="{27A94611-6A62-4E65-A345-58BC38E3E1C0}" type="pres">
      <dgm:prSet presAssocID="{DC9109B8-0604-4FCA-8D91-D29AF3F8B7AD}" presName="c1" presStyleLbl="node1" presStyleIdx="0" presStyleCnt="18"/>
      <dgm:spPr/>
    </dgm:pt>
    <dgm:pt modelId="{BD3199E2-EC2C-46F4-B747-76C5DB45DE3D}" type="pres">
      <dgm:prSet presAssocID="{DC9109B8-0604-4FCA-8D91-D29AF3F8B7AD}" presName="c2" presStyleLbl="node1" presStyleIdx="1" presStyleCnt="18"/>
      <dgm:spPr/>
    </dgm:pt>
    <dgm:pt modelId="{B0F1FFBE-8E2C-439C-9112-5AB99175AB7F}" type="pres">
      <dgm:prSet presAssocID="{DC9109B8-0604-4FCA-8D91-D29AF3F8B7AD}" presName="c3" presStyleLbl="node1" presStyleIdx="2" presStyleCnt="18"/>
      <dgm:spPr/>
    </dgm:pt>
    <dgm:pt modelId="{A2AB6AC6-3DBD-4C85-A47F-D6BC1F853FC9}" type="pres">
      <dgm:prSet presAssocID="{DC9109B8-0604-4FCA-8D91-D29AF3F8B7AD}" presName="c4" presStyleLbl="node1" presStyleIdx="3" presStyleCnt="18"/>
      <dgm:spPr/>
    </dgm:pt>
    <dgm:pt modelId="{C7182755-125A-4188-85B6-8C3191CFFE01}" type="pres">
      <dgm:prSet presAssocID="{DC9109B8-0604-4FCA-8D91-D29AF3F8B7AD}" presName="c5" presStyleLbl="node1" presStyleIdx="4" presStyleCnt="18"/>
      <dgm:spPr/>
    </dgm:pt>
    <dgm:pt modelId="{CA1C5E34-00C5-45DE-9806-A71F82EAD17A}" type="pres">
      <dgm:prSet presAssocID="{DC9109B8-0604-4FCA-8D91-D29AF3F8B7AD}" presName="c6" presStyleLbl="node1" presStyleIdx="5" presStyleCnt="18"/>
      <dgm:spPr/>
    </dgm:pt>
    <dgm:pt modelId="{F76E9864-8CDA-467A-A512-7B28AABBF5FA}" type="pres">
      <dgm:prSet presAssocID="{DC9109B8-0604-4FCA-8D91-D29AF3F8B7AD}" presName="c7" presStyleLbl="node1" presStyleIdx="6" presStyleCnt="18"/>
      <dgm:spPr/>
    </dgm:pt>
    <dgm:pt modelId="{79840938-2F9F-4BDC-8292-242084D62263}" type="pres">
      <dgm:prSet presAssocID="{DC9109B8-0604-4FCA-8D91-D29AF3F8B7AD}" presName="c8" presStyleLbl="node1" presStyleIdx="7" presStyleCnt="18"/>
      <dgm:spPr/>
    </dgm:pt>
    <dgm:pt modelId="{DAFDC58E-A7F6-4706-9BB9-3BC9FE003600}" type="pres">
      <dgm:prSet presAssocID="{DC9109B8-0604-4FCA-8D91-D29AF3F8B7AD}" presName="c9" presStyleLbl="node1" presStyleIdx="8" presStyleCnt="18"/>
      <dgm:spPr/>
    </dgm:pt>
    <dgm:pt modelId="{7991FFBA-A7F0-4845-9D31-A075FF7DAC93}" type="pres">
      <dgm:prSet presAssocID="{DC9109B8-0604-4FCA-8D91-D29AF3F8B7AD}" presName="c10" presStyleLbl="node1" presStyleIdx="9" presStyleCnt="18"/>
      <dgm:spPr/>
    </dgm:pt>
    <dgm:pt modelId="{AB1D484F-05E8-44EB-AD63-B4A75C188342}" type="pres">
      <dgm:prSet presAssocID="{DC9109B8-0604-4FCA-8D91-D29AF3F8B7AD}" presName="c11" presStyleLbl="node1" presStyleIdx="10" presStyleCnt="18"/>
      <dgm:spPr/>
    </dgm:pt>
    <dgm:pt modelId="{A4AE72F1-BA80-46B2-B746-5E0C44E83418}" type="pres">
      <dgm:prSet presAssocID="{DC9109B8-0604-4FCA-8D91-D29AF3F8B7AD}" presName="c12" presStyleLbl="node1" presStyleIdx="11" presStyleCnt="18"/>
      <dgm:spPr/>
    </dgm:pt>
    <dgm:pt modelId="{0AB15829-50D6-4191-AF88-7353D01F20A4}" type="pres">
      <dgm:prSet presAssocID="{DC9109B8-0604-4FCA-8D91-D29AF3F8B7AD}" presName="c13" presStyleLbl="node1" presStyleIdx="12" presStyleCnt="18"/>
      <dgm:spPr/>
    </dgm:pt>
    <dgm:pt modelId="{F4A13EB0-6327-485F-BF90-4CEE0A9E0585}" type="pres">
      <dgm:prSet presAssocID="{DC9109B8-0604-4FCA-8D91-D29AF3F8B7AD}" presName="c14" presStyleLbl="node1" presStyleIdx="13" presStyleCnt="18"/>
      <dgm:spPr/>
    </dgm:pt>
    <dgm:pt modelId="{F8191332-CED8-48D9-A655-F4D204BB9891}" type="pres">
      <dgm:prSet presAssocID="{DC9109B8-0604-4FCA-8D91-D29AF3F8B7AD}" presName="c15" presStyleLbl="node1" presStyleIdx="14" presStyleCnt="18"/>
      <dgm:spPr/>
    </dgm:pt>
    <dgm:pt modelId="{B0B41F32-D236-4BD1-A5AA-65DF58B679CE}" type="pres">
      <dgm:prSet presAssocID="{DC9109B8-0604-4FCA-8D91-D29AF3F8B7AD}" presName="c16" presStyleLbl="node1" presStyleIdx="15" presStyleCnt="18"/>
      <dgm:spPr/>
    </dgm:pt>
    <dgm:pt modelId="{39174D99-8052-4248-B0BA-C3E8F3019297}" type="pres">
      <dgm:prSet presAssocID="{DC9109B8-0604-4FCA-8D91-D29AF3F8B7AD}" presName="c17" presStyleLbl="node1" presStyleIdx="16" presStyleCnt="18"/>
      <dgm:spPr/>
    </dgm:pt>
    <dgm:pt modelId="{F492743A-7633-4211-812C-7EB6197A1C2D}" type="pres">
      <dgm:prSet presAssocID="{DC9109B8-0604-4FCA-8D91-D29AF3F8B7AD}" presName="c18" presStyleLbl="node1" presStyleIdx="17" presStyleCnt="18"/>
      <dgm:spPr/>
    </dgm:pt>
  </dgm:ptLst>
  <dgm:cxnLst>
    <dgm:cxn modelId="{3CF3C022-0CED-4314-ACA1-2B371B65BDC0}" type="presOf" srcId="{DC9109B8-0604-4FCA-8D91-D29AF3F8B7AD}" destId="{D99F09AA-143C-4E2F-BA96-CC817AF419D7}" srcOrd="0" destOrd="0" presId="urn:microsoft.com/office/officeart/2009/3/layout/RandomtoResultProcess"/>
    <dgm:cxn modelId="{5574F0D6-0A5B-4724-A124-F0E9D89D3DB2}" srcId="{62B597A5-B6DA-4A98-AA49-174CC4DAE532}" destId="{DC9109B8-0604-4FCA-8D91-D29AF3F8B7AD}" srcOrd="0" destOrd="0" parTransId="{4F522554-51BB-42E9-A43F-2E1F82C11DB2}" sibTransId="{02F82BDE-1187-436F-AE7E-ECFADD37893A}"/>
    <dgm:cxn modelId="{9E71C451-A474-415A-8040-E780C81BC495}" type="presOf" srcId="{62B597A5-B6DA-4A98-AA49-174CC4DAE532}" destId="{23FF0C06-9E17-446A-BF38-189A1494F509}" srcOrd="0" destOrd="0" presId="urn:microsoft.com/office/officeart/2009/3/layout/RandomtoResultProcess"/>
    <dgm:cxn modelId="{157C245C-5DA0-46D2-B817-79F568108F6C}" type="presParOf" srcId="{23FF0C06-9E17-446A-BF38-189A1494F509}" destId="{A03C43BD-A614-4737-8DE4-B90AC15F3504}" srcOrd="0" destOrd="0" presId="urn:microsoft.com/office/officeart/2009/3/layout/RandomtoResultProcess"/>
    <dgm:cxn modelId="{AC306B29-2D9D-4505-9C4D-CA020573B10B}" type="presParOf" srcId="{A03C43BD-A614-4737-8DE4-B90AC15F3504}" destId="{D99F09AA-143C-4E2F-BA96-CC817AF419D7}" srcOrd="0" destOrd="0" presId="urn:microsoft.com/office/officeart/2009/3/layout/RandomtoResultProcess"/>
    <dgm:cxn modelId="{E28D7BC4-950F-47A1-9050-AFA4DCA02C73}" type="presParOf" srcId="{A03C43BD-A614-4737-8DE4-B90AC15F3504}" destId="{27A94611-6A62-4E65-A345-58BC38E3E1C0}" srcOrd="1" destOrd="0" presId="urn:microsoft.com/office/officeart/2009/3/layout/RandomtoResultProcess"/>
    <dgm:cxn modelId="{3214B73B-18FF-4F2C-BEAC-C8783175C971}" type="presParOf" srcId="{A03C43BD-A614-4737-8DE4-B90AC15F3504}" destId="{BD3199E2-EC2C-46F4-B747-76C5DB45DE3D}" srcOrd="2" destOrd="0" presId="urn:microsoft.com/office/officeart/2009/3/layout/RandomtoResultProcess"/>
    <dgm:cxn modelId="{3DC498FC-AE3C-4F41-B0AB-A973FFC93A69}" type="presParOf" srcId="{A03C43BD-A614-4737-8DE4-B90AC15F3504}" destId="{B0F1FFBE-8E2C-439C-9112-5AB99175AB7F}" srcOrd="3" destOrd="0" presId="urn:microsoft.com/office/officeart/2009/3/layout/RandomtoResultProcess"/>
    <dgm:cxn modelId="{9B68A4F6-EBAB-4BC5-900E-687302479E03}" type="presParOf" srcId="{A03C43BD-A614-4737-8DE4-B90AC15F3504}" destId="{A2AB6AC6-3DBD-4C85-A47F-D6BC1F853FC9}" srcOrd="4" destOrd="0" presId="urn:microsoft.com/office/officeart/2009/3/layout/RandomtoResultProcess"/>
    <dgm:cxn modelId="{A8A20156-3DF6-403A-8CC1-1D45F0EEAB0D}" type="presParOf" srcId="{A03C43BD-A614-4737-8DE4-B90AC15F3504}" destId="{C7182755-125A-4188-85B6-8C3191CFFE01}" srcOrd="5" destOrd="0" presId="urn:microsoft.com/office/officeart/2009/3/layout/RandomtoResultProcess"/>
    <dgm:cxn modelId="{FBB47D35-910E-4050-8D8D-9172F36FCFC1}" type="presParOf" srcId="{A03C43BD-A614-4737-8DE4-B90AC15F3504}" destId="{CA1C5E34-00C5-45DE-9806-A71F82EAD17A}" srcOrd="6" destOrd="0" presId="urn:microsoft.com/office/officeart/2009/3/layout/RandomtoResultProcess"/>
    <dgm:cxn modelId="{1ED2180B-6FF1-4804-A684-4D67C5FF1B58}" type="presParOf" srcId="{A03C43BD-A614-4737-8DE4-B90AC15F3504}" destId="{F76E9864-8CDA-467A-A512-7B28AABBF5FA}" srcOrd="7" destOrd="0" presId="urn:microsoft.com/office/officeart/2009/3/layout/RandomtoResultProcess"/>
    <dgm:cxn modelId="{E06E1EB3-AD40-43E9-8E57-EB1FE2A4DD08}" type="presParOf" srcId="{A03C43BD-A614-4737-8DE4-B90AC15F3504}" destId="{79840938-2F9F-4BDC-8292-242084D62263}" srcOrd="8" destOrd="0" presId="urn:microsoft.com/office/officeart/2009/3/layout/RandomtoResultProcess"/>
    <dgm:cxn modelId="{A1531CB0-E6F4-454C-AACF-F6CD9D6E3377}" type="presParOf" srcId="{A03C43BD-A614-4737-8DE4-B90AC15F3504}" destId="{DAFDC58E-A7F6-4706-9BB9-3BC9FE003600}" srcOrd="9" destOrd="0" presId="urn:microsoft.com/office/officeart/2009/3/layout/RandomtoResultProcess"/>
    <dgm:cxn modelId="{5EA57C10-E01C-4899-96D0-53D2ABD1E0E6}" type="presParOf" srcId="{A03C43BD-A614-4737-8DE4-B90AC15F3504}" destId="{7991FFBA-A7F0-4845-9D31-A075FF7DAC93}" srcOrd="10" destOrd="0" presId="urn:microsoft.com/office/officeart/2009/3/layout/RandomtoResultProcess"/>
    <dgm:cxn modelId="{AD74DFA2-1503-4FA0-88A0-0242425F1393}" type="presParOf" srcId="{A03C43BD-A614-4737-8DE4-B90AC15F3504}" destId="{AB1D484F-05E8-44EB-AD63-B4A75C188342}" srcOrd="11" destOrd="0" presId="urn:microsoft.com/office/officeart/2009/3/layout/RandomtoResultProcess"/>
    <dgm:cxn modelId="{3ED4E3FF-2BC8-421D-AE8B-AFC25652AF60}" type="presParOf" srcId="{A03C43BD-A614-4737-8DE4-B90AC15F3504}" destId="{A4AE72F1-BA80-46B2-B746-5E0C44E83418}" srcOrd="12" destOrd="0" presId="urn:microsoft.com/office/officeart/2009/3/layout/RandomtoResultProcess"/>
    <dgm:cxn modelId="{592FC354-8733-4342-9390-E8A563775849}" type="presParOf" srcId="{A03C43BD-A614-4737-8DE4-B90AC15F3504}" destId="{0AB15829-50D6-4191-AF88-7353D01F20A4}" srcOrd="13" destOrd="0" presId="urn:microsoft.com/office/officeart/2009/3/layout/RandomtoResultProcess"/>
    <dgm:cxn modelId="{8B82CD7C-4493-404E-9841-7B8DD74076B0}" type="presParOf" srcId="{A03C43BD-A614-4737-8DE4-B90AC15F3504}" destId="{F4A13EB0-6327-485F-BF90-4CEE0A9E0585}" srcOrd="14" destOrd="0" presId="urn:microsoft.com/office/officeart/2009/3/layout/RandomtoResultProcess"/>
    <dgm:cxn modelId="{9658FC1E-51F2-496A-B666-EDA65A8C147B}" type="presParOf" srcId="{A03C43BD-A614-4737-8DE4-B90AC15F3504}" destId="{F8191332-CED8-48D9-A655-F4D204BB9891}" srcOrd="15" destOrd="0" presId="urn:microsoft.com/office/officeart/2009/3/layout/RandomtoResultProcess"/>
    <dgm:cxn modelId="{9D4B197D-6A9E-40F2-AFF1-DDC219713391}" type="presParOf" srcId="{A03C43BD-A614-4737-8DE4-B90AC15F3504}" destId="{B0B41F32-D236-4BD1-A5AA-65DF58B679CE}" srcOrd="16" destOrd="0" presId="urn:microsoft.com/office/officeart/2009/3/layout/RandomtoResultProcess"/>
    <dgm:cxn modelId="{9672E028-47AB-4EDA-8BCC-8299297E294A}" type="presParOf" srcId="{A03C43BD-A614-4737-8DE4-B90AC15F3504}" destId="{39174D99-8052-4248-B0BA-C3E8F3019297}" srcOrd="17" destOrd="0" presId="urn:microsoft.com/office/officeart/2009/3/layout/RandomtoResultProcess"/>
    <dgm:cxn modelId="{398CB003-42CF-43D5-AF17-0BB020EDAF78}" type="presParOf" srcId="{A03C43BD-A614-4737-8DE4-B90AC15F3504}" destId="{F492743A-7633-4211-812C-7EB6197A1C2D}" srcOrd="18"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E86449-4F51-4B05-8B97-8DEDF15A52F6}" type="doc">
      <dgm:prSet loTypeId="urn:microsoft.com/office/officeart/2005/8/layout/arrow2" loCatId="process" qsTypeId="urn:microsoft.com/office/officeart/2005/8/quickstyle/simple1" qsCatId="simple" csTypeId="urn:microsoft.com/office/officeart/2005/8/colors/accent0_1" csCatId="mainScheme" phldr="1"/>
      <dgm:spPr/>
    </dgm:pt>
    <dgm:pt modelId="{1456FCD4-01CE-4BEC-AA3F-C8311C0269CE}">
      <dgm:prSet phldrT="[Text]" custT="1"/>
      <dgm:spPr/>
      <dgm:t>
        <a:bodyPr/>
        <a:lstStyle/>
        <a:p>
          <a:r>
            <a:rPr lang="en-US" sz="2000" dirty="0" smtClean="0"/>
            <a:t>write metadata</a:t>
          </a:r>
          <a:endParaRPr lang="en-US" sz="2000" dirty="0"/>
        </a:p>
      </dgm:t>
    </dgm:pt>
    <dgm:pt modelId="{4DBE1368-020B-4D3C-9048-25B810CF2EBE}" type="parTrans" cxnId="{6DD89872-5626-4A1A-99AA-E8FD45FF8CE2}">
      <dgm:prSet/>
      <dgm:spPr/>
      <dgm:t>
        <a:bodyPr/>
        <a:lstStyle/>
        <a:p>
          <a:endParaRPr lang="en-US"/>
        </a:p>
      </dgm:t>
    </dgm:pt>
    <dgm:pt modelId="{7CF659B8-6914-4BD4-BC33-EB5A7AB02573}" type="sibTrans" cxnId="{6DD89872-5626-4A1A-99AA-E8FD45FF8CE2}">
      <dgm:prSet/>
      <dgm:spPr/>
      <dgm:t>
        <a:bodyPr/>
        <a:lstStyle/>
        <a:p>
          <a:endParaRPr lang="en-US"/>
        </a:p>
      </dgm:t>
    </dgm:pt>
    <dgm:pt modelId="{F596D9F1-EA6C-4E2D-BAD8-DB3D1DD77C01}" type="pres">
      <dgm:prSet presAssocID="{7FE86449-4F51-4B05-8B97-8DEDF15A52F6}" presName="arrowDiagram" presStyleCnt="0">
        <dgm:presLayoutVars>
          <dgm:chMax val="5"/>
          <dgm:dir/>
          <dgm:resizeHandles val="exact"/>
        </dgm:presLayoutVars>
      </dgm:prSet>
      <dgm:spPr/>
    </dgm:pt>
    <dgm:pt modelId="{43215C9E-51A6-43F7-9BF5-AC19BA232DDB}" type="pres">
      <dgm:prSet presAssocID="{7FE86449-4F51-4B05-8B97-8DEDF15A52F6}" presName="arrow" presStyleLbl="bgShp" presStyleIdx="0" presStyleCnt="1" custAng="19992646" custScaleX="63510" custScaleY="98203" custLinFactNeighborX="286" custLinFactNeighborY="-9628"/>
      <dgm:spPr/>
    </dgm:pt>
    <dgm:pt modelId="{A9C65CD5-8E31-40D8-A714-EF3B3E9D50D0}" type="pres">
      <dgm:prSet presAssocID="{7FE86449-4F51-4B05-8B97-8DEDF15A52F6}" presName="arrowDiagram1" presStyleCnt="0">
        <dgm:presLayoutVars>
          <dgm:bulletEnabled val="1"/>
        </dgm:presLayoutVars>
      </dgm:prSet>
      <dgm:spPr/>
    </dgm:pt>
    <dgm:pt modelId="{83540F65-3721-4E19-90F3-07127B174719}" type="pres">
      <dgm:prSet presAssocID="{1456FCD4-01CE-4BEC-AA3F-C8311C0269CE}" presName="bullet1" presStyleLbl="node1" presStyleIdx="0" presStyleCnt="1" custLinFactX="-143768" custLinFactY="-28351" custLinFactNeighborX="-200000" custLinFactNeighborY="-100000"/>
      <dgm:spPr/>
    </dgm:pt>
    <dgm:pt modelId="{B163C146-E493-434E-B618-5FE7643373E3}" type="pres">
      <dgm:prSet presAssocID="{1456FCD4-01CE-4BEC-AA3F-C8311C0269CE}" presName="textBox1" presStyleLbl="revTx" presStyleIdx="0" presStyleCnt="1" custScaleX="133095" custLinFactY="-1171" custLinFactNeighborX="-74989" custLinFactNeighborY="-100000">
        <dgm:presLayoutVars>
          <dgm:bulletEnabled val="1"/>
        </dgm:presLayoutVars>
      </dgm:prSet>
      <dgm:spPr/>
      <dgm:t>
        <a:bodyPr/>
        <a:lstStyle/>
        <a:p>
          <a:endParaRPr lang="en-US"/>
        </a:p>
      </dgm:t>
    </dgm:pt>
  </dgm:ptLst>
  <dgm:cxnLst>
    <dgm:cxn modelId="{6DD89872-5626-4A1A-99AA-E8FD45FF8CE2}" srcId="{7FE86449-4F51-4B05-8B97-8DEDF15A52F6}" destId="{1456FCD4-01CE-4BEC-AA3F-C8311C0269CE}" srcOrd="0" destOrd="0" parTransId="{4DBE1368-020B-4D3C-9048-25B810CF2EBE}" sibTransId="{7CF659B8-6914-4BD4-BC33-EB5A7AB02573}"/>
    <dgm:cxn modelId="{B4FCBAB3-E3F3-473C-A608-E8ABBF8F4F50}" type="presOf" srcId="{1456FCD4-01CE-4BEC-AA3F-C8311C0269CE}" destId="{B163C146-E493-434E-B618-5FE7643373E3}" srcOrd="0" destOrd="0" presId="urn:microsoft.com/office/officeart/2005/8/layout/arrow2"/>
    <dgm:cxn modelId="{A3D418F5-4643-45A5-AC78-E26B6A752A33}" type="presOf" srcId="{7FE86449-4F51-4B05-8B97-8DEDF15A52F6}" destId="{F596D9F1-EA6C-4E2D-BAD8-DB3D1DD77C01}" srcOrd="0" destOrd="0" presId="urn:microsoft.com/office/officeart/2005/8/layout/arrow2"/>
    <dgm:cxn modelId="{2CCDBF7F-083F-4861-8764-206E30ABAFAB}" type="presParOf" srcId="{F596D9F1-EA6C-4E2D-BAD8-DB3D1DD77C01}" destId="{43215C9E-51A6-43F7-9BF5-AC19BA232DDB}" srcOrd="0" destOrd="0" presId="urn:microsoft.com/office/officeart/2005/8/layout/arrow2"/>
    <dgm:cxn modelId="{5F0D589F-FD24-41E7-851E-127E1D483625}" type="presParOf" srcId="{F596D9F1-EA6C-4E2D-BAD8-DB3D1DD77C01}" destId="{A9C65CD5-8E31-40D8-A714-EF3B3E9D50D0}" srcOrd="1" destOrd="0" presId="urn:microsoft.com/office/officeart/2005/8/layout/arrow2"/>
    <dgm:cxn modelId="{2D690264-96D0-4FC5-9230-BEF9B8484CCD}" type="presParOf" srcId="{A9C65CD5-8E31-40D8-A714-EF3B3E9D50D0}" destId="{83540F65-3721-4E19-90F3-07127B174719}" srcOrd="0" destOrd="0" presId="urn:microsoft.com/office/officeart/2005/8/layout/arrow2"/>
    <dgm:cxn modelId="{01877313-649A-42B4-8EF4-56DF32FAF634}" type="presParOf" srcId="{A9C65CD5-8E31-40D8-A714-EF3B3E9D50D0}" destId="{B163C146-E493-434E-B618-5FE7643373E3}"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849597-4DAA-4562-869E-DB0A404AB0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0CA0C6-AD6A-452E-B1DA-600A110729E1}">
      <dgm:prSet phldrT="[Text]" custT="1"/>
      <dgm:spPr>
        <a:solidFill>
          <a:schemeClr val="accent1">
            <a:lumMod val="75000"/>
          </a:schemeClr>
        </a:solidFill>
        <a:ln w="28575">
          <a:solidFill>
            <a:schemeClr val="bg1"/>
          </a:solidFill>
        </a:ln>
      </dgm:spPr>
      <dgm:t>
        <a:bodyPr/>
        <a:lstStyle/>
        <a:p>
          <a:pPr algn="ctr"/>
          <a:r>
            <a:rPr lang="en-US" sz="5400" dirty="0" smtClean="0"/>
            <a:t>Avoids</a:t>
          </a:r>
          <a:endParaRPr lang="en-US" sz="5400" dirty="0"/>
        </a:p>
      </dgm:t>
    </dgm:pt>
    <dgm:pt modelId="{4880BF2A-5591-4083-942B-75BBD2510F69}" type="parTrans" cxnId="{8A7A9E54-EB0B-41E4-81B2-6BA356D710CA}">
      <dgm:prSet/>
      <dgm:spPr/>
      <dgm:t>
        <a:bodyPr/>
        <a:lstStyle/>
        <a:p>
          <a:endParaRPr lang="en-US"/>
        </a:p>
      </dgm:t>
    </dgm:pt>
    <dgm:pt modelId="{AFB2FA97-1228-4759-8CEE-C3CBC28ADD3C}" type="sibTrans" cxnId="{8A7A9E54-EB0B-41E4-81B2-6BA356D710CA}">
      <dgm:prSet/>
      <dgm:spPr/>
      <dgm:t>
        <a:bodyPr/>
        <a:lstStyle/>
        <a:p>
          <a:endParaRPr lang="en-US"/>
        </a:p>
      </dgm:t>
    </dgm:pt>
    <dgm:pt modelId="{AAE7AEDC-203F-4C64-8247-EE41449C16D2}">
      <dgm:prSet phldrT="[Text]" custT="1"/>
      <dgm:spPr>
        <a:solidFill>
          <a:schemeClr val="accent5">
            <a:lumMod val="50000"/>
            <a:alpha val="94000"/>
          </a:schemeClr>
        </a:solidFill>
        <a:ln w="12700" cap="rnd">
          <a:noFill/>
          <a:round/>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nchor="ctr"/>
        <a:lstStyle/>
        <a:p>
          <a:r>
            <a:rPr lang="en-US" sz="4200" dirty="0" smtClean="0">
              <a:solidFill>
                <a:schemeClr val="bg1"/>
              </a:solidFill>
            </a:rPr>
            <a:t> Remote cache misses </a:t>
          </a:r>
          <a:endParaRPr lang="en-US" sz="4200" dirty="0">
            <a:solidFill>
              <a:schemeClr val="bg1"/>
            </a:solidFill>
          </a:endParaRPr>
        </a:p>
      </dgm:t>
    </dgm:pt>
    <dgm:pt modelId="{AF4A8EF7-91B8-4C60-938D-7D092B1D5D9B}" type="parTrans" cxnId="{370D8BAC-7289-4ABE-9D43-49B63E4A0FF3}">
      <dgm:prSet/>
      <dgm:spPr/>
      <dgm:t>
        <a:bodyPr/>
        <a:lstStyle/>
        <a:p>
          <a:endParaRPr lang="en-US"/>
        </a:p>
      </dgm:t>
    </dgm:pt>
    <dgm:pt modelId="{F72E3385-AAAB-42DA-A6C2-2C8F922216D1}" type="sibTrans" cxnId="{370D8BAC-7289-4ABE-9D43-49B63E4A0FF3}">
      <dgm:prSet/>
      <dgm:spPr/>
      <dgm:t>
        <a:bodyPr/>
        <a:lstStyle/>
        <a:p>
          <a:endParaRPr lang="en-US"/>
        </a:p>
      </dgm:t>
    </dgm:pt>
    <dgm:pt modelId="{B66AF7ED-4742-4A5F-A44E-E6EAA99C698B}">
      <dgm:prSet phldrT="[Text]" custT="1"/>
      <dgm:spPr>
        <a:solidFill>
          <a:schemeClr val="accent5">
            <a:lumMod val="50000"/>
            <a:alpha val="94000"/>
          </a:schemeClr>
        </a:solidFill>
        <a:ln w="12700" cap="rnd">
          <a:noFill/>
          <a:round/>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nchor="ctr"/>
        <a:lstStyle/>
        <a:p>
          <a:r>
            <a:rPr lang="en-US" sz="4200" dirty="0" smtClean="0">
              <a:solidFill>
                <a:schemeClr val="bg1"/>
              </a:solidFill>
            </a:rPr>
            <a:t> Synchronization overhead  </a:t>
          </a:r>
          <a:endParaRPr lang="en-US" sz="4200" dirty="0">
            <a:solidFill>
              <a:schemeClr val="bg1"/>
            </a:solidFill>
          </a:endParaRPr>
        </a:p>
      </dgm:t>
    </dgm:pt>
    <dgm:pt modelId="{850B6F95-8332-4F78-8B3C-D3E8CBA69F15}" type="parTrans" cxnId="{10EB2C63-1CA1-4A7A-ACDC-E20214D3AB83}">
      <dgm:prSet/>
      <dgm:spPr/>
      <dgm:t>
        <a:bodyPr/>
        <a:lstStyle/>
        <a:p>
          <a:endParaRPr lang="en-US"/>
        </a:p>
      </dgm:t>
    </dgm:pt>
    <dgm:pt modelId="{ED00BDCF-2672-4ECB-97F2-A08A9B736A96}" type="sibTrans" cxnId="{10EB2C63-1CA1-4A7A-ACDC-E20214D3AB83}">
      <dgm:prSet/>
      <dgm:spPr/>
      <dgm:t>
        <a:bodyPr/>
        <a:lstStyle/>
        <a:p>
          <a:endParaRPr lang="en-US"/>
        </a:p>
      </dgm:t>
    </dgm:pt>
    <dgm:pt modelId="{F6AD1635-1198-42BF-B716-582F4442759F}" type="pres">
      <dgm:prSet presAssocID="{79849597-4DAA-4562-869E-DB0A404AB0DB}" presName="linear" presStyleCnt="0">
        <dgm:presLayoutVars>
          <dgm:animLvl val="lvl"/>
          <dgm:resizeHandles val="exact"/>
        </dgm:presLayoutVars>
      </dgm:prSet>
      <dgm:spPr/>
      <dgm:t>
        <a:bodyPr/>
        <a:lstStyle/>
        <a:p>
          <a:endParaRPr lang="en-US"/>
        </a:p>
      </dgm:t>
    </dgm:pt>
    <dgm:pt modelId="{D521960A-7A9C-4B4E-A27C-0326ACB86388}" type="pres">
      <dgm:prSet presAssocID="{620CA0C6-AD6A-452E-B1DA-600A110729E1}" presName="parentText" presStyleLbl="node1" presStyleIdx="0" presStyleCnt="1" custScaleX="39101" custScaleY="71609" custLinFactNeighborX="-30026" custLinFactNeighborY="-2276">
        <dgm:presLayoutVars>
          <dgm:chMax val="0"/>
          <dgm:bulletEnabled val="1"/>
        </dgm:presLayoutVars>
      </dgm:prSet>
      <dgm:spPr/>
      <dgm:t>
        <a:bodyPr/>
        <a:lstStyle/>
        <a:p>
          <a:endParaRPr lang="en-US"/>
        </a:p>
      </dgm:t>
    </dgm:pt>
    <dgm:pt modelId="{83D19609-AB95-4E5C-88F2-52138CED9A16}" type="pres">
      <dgm:prSet presAssocID="{620CA0C6-AD6A-452E-B1DA-600A110729E1}" presName="childText" presStyleLbl="revTx" presStyleIdx="0" presStyleCnt="1" custLinFactNeighborY="19907">
        <dgm:presLayoutVars>
          <dgm:bulletEnabled val="1"/>
        </dgm:presLayoutVars>
      </dgm:prSet>
      <dgm:spPr/>
      <dgm:t>
        <a:bodyPr/>
        <a:lstStyle/>
        <a:p>
          <a:endParaRPr lang="en-US"/>
        </a:p>
      </dgm:t>
    </dgm:pt>
  </dgm:ptLst>
  <dgm:cxnLst>
    <dgm:cxn modelId="{770513E5-E051-40B0-B4AA-5DDFEB456360}" type="presOf" srcId="{AAE7AEDC-203F-4C64-8247-EE41449C16D2}" destId="{83D19609-AB95-4E5C-88F2-52138CED9A16}" srcOrd="0" destOrd="0" presId="urn:microsoft.com/office/officeart/2005/8/layout/vList2"/>
    <dgm:cxn modelId="{C6C4F567-FE6D-4E67-A0D3-5CEED5FB7514}" type="presOf" srcId="{620CA0C6-AD6A-452E-B1DA-600A110729E1}" destId="{D521960A-7A9C-4B4E-A27C-0326ACB86388}" srcOrd="0" destOrd="0" presId="urn:microsoft.com/office/officeart/2005/8/layout/vList2"/>
    <dgm:cxn modelId="{366BD04F-3B15-48A9-B4FC-4B849AA2631D}" type="presOf" srcId="{B66AF7ED-4742-4A5F-A44E-E6EAA99C698B}" destId="{83D19609-AB95-4E5C-88F2-52138CED9A16}" srcOrd="0" destOrd="1" presId="urn:microsoft.com/office/officeart/2005/8/layout/vList2"/>
    <dgm:cxn modelId="{370D8BAC-7289-4ABE-9D43-49B63E4A0FF3}" srcId="{620CA0C6-AD6A-452E-B1DA-600A110729E1}" destId="{AAE7AEDC-203F-4C64-8247-EE41449C16D2}" srcOrd="0" destOrd="0" parTransId="{AF4A8EF7-91B8-4C60-938D-7D092B1D5D9B}" sibTransId="{F72E3385-AAAB-42DA-A6C2-2C8F922216D1}"/>
    <dgm:cxn modelId="{C0EFF52A-2EC4-4599-8FEB-E09FECA5B7ED}" type="presOf" srcId="{79849597-4DAA-4562-869E-DB0A404AB0DB}" destId="{F6AD1635-1198-42BF-B716-582F4442759F}" srcOrd="0" destOrd="0" presId="urn:microsoft.com/office/officeart/2005/8/layout/vList2"/>
    <dgm:cxn modelId="{10EB2C63-1CA1-4A7A-ACDC-E20214D3AB83}" srcId="{620CA0C6-AD6A-452E-B1DA-600A110729E1}" destId="{B66AF7ED-4742-4A5F-A44E-E6EAA99C698B}" srcOrd="1" destOrd="0" parTransId="{850B6F95-8332-4F78-8B3C-D3E8CBA69F15}" sibTransId="{ED00BDCF-2672-4ECB-97F2-A08A9B736A96}"/>
    <dgm:cxn modelId="{8A7A9E54-EB0B-41E4-81B2-6BA356D710CA}" srcId="{79849597-4DAA-4562-869E-DB0A404AB0DB}" destId="{620CA0C6-AD6A-452E-B1DA-600A110729E1}" srcOrd="0" destOrd="0" parTransId="{4880BF2A-5591-4083-942B-75BBD2510F69}" sibTransId="{AFB2FA97-1228-4759-8CEE-C3CBC28ADD3C}"/>
    <dgm:cxn modelId="{8A8005A2-84E0-4D57-99E4-79C2A4533443}" type="presParOf" srcId="{F6AD1635-1198-42BF-B716-582F4442759F}" destId="{D521960A-7A9C-4B4E-A27C-0326ACB86388}" srcOrd="0" destOrd="0" presId="urn:microsoft.com/office/officeart/2005/8/layout/vList2"/>
    <dgm:cxn modelId="{38DD40C1-8892-4EB8-B52A-9D76B0C618E2}" type="presParOf" srcId="{F6AD1635-1198-42BF-B716-582F4442759F}" destId="{83D19609-AB95-4E5C-88F2-52138CED9A1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4BEBC8A-3462-48F2-8A3A-C3ED3783C774}" type="doc">
      <dgm:prSet loTypeId="urn:microsoft.com/office/officeart/2008/layout/BubblePictureList" loCatId="picture" qsTypeId="urn:microsoft.com/office/officeart/2005/8/quickstyle/simple1" qsCatId="simple" csTypeId="urn:microsoft.com/office/officeart/2005/8/colors/accent5_1" csCatId="accent5" phldr="0"/>
      <dgm:spPr/>
      <dgm:t>
        <a:bodyPr/>
        <a:lstStyle/>
        <a:p>
          <a:endParaRPr lang="en-US"/>
        </a:p>
      </dgm:t>
    </dgm:pt>
    <dgm:pt modelId="{818A391D-5DE4-40D9-8145-02CD3EC79A74}">
      <dgm:prSet phldrT="[Text]" phldr="1"/>
      <dgm:spPr/>
      <dgm:t>
        <a:bodyPr/>
        <a:lstStyle/>
        <a:p>
          <a:endParaRPr lang="en-US" dirty="0"/>
        </a:p>
      </dgm:t>
    </dgm:pt>
    <dgm:pt modelId="{0AA763FA-7896-4EFB-84B6-5DB44AB84798}" type="parTrans" cxnId="{EC2ADF69-A05A-495D-B9D7-C8FBD14674A4}">
      <dgm:prSet/>
      <dgm:spPr/>
      <dgm:t>
        <a:bodyPr/>
        <a:lstStyle/>
        <a:p>
          <a:endParaRPr lang="en-US"/>
        </a:p>
      </dgm:t>
    </dgm:pt>
    <dgm:pt modelId="{CC5E5334-08E7-42EE-9EF2-4ACAA5582B87}" type="sibTrans" cxnId="{EC2ADF69-A05A-495D-B9D7-C8FBD14674A4}">
      <dgm:prSet/>
      <dgm:spPr/>
      <dgm:t>
        <a:bodyPr/>
        <a:lstStyle/>
        <a:p>
          <a:endParaRPr lang="en-US"/>
        </a:p>
      </dgm:t>
    </dgm:pt>
    <dgm:pt modelId="{15EA6E99-9AD6-4D05-AF1C-D55605BC7E30}">
      <dgm:prSet phldrT="[Text]" phldr="1"/>
      <dgm:spPr/>
      <dgm:t>
        <a:bodyPr/>
        <a:lstStyle/>
        <a:p>
          <a:endParaRPr lang="en-US"/>
        </a:p>
      </dgm:t>
    </dgm:pt>
    <dgm:pt modelId="{C17605FF-2B94-4CD4-86EE-E3A0A218C246}" type="parTrans" cxnId="{051234D8-8ED8-4469-A41C-2ADEB22EB25F}">
      <dgm:prSet/>
      <dgm:spPr/>
      <dgm:t>
        <a:bodyPr/>
        <a:lstStyle/>
        <a:p>
          <a:endParaRPr lang="en-US"/>
        </a:p>
      </dgm:t>
    </dgm:pt>
    <dgm:pt modelId="{B71BA51C-1879-405C-B8A5-37B6ECC84BC8}" type="sibTrans" cxnId="{051234D8-8ED8-4469-A41C-2ADEB22EB25F}">
      <dgm:prSet/>
      <dgm:spPr/>
      <dgm:t>
        <a:bodyPr/>
        <a:lstStyle/>
        <a:p>
          <a:endParaRPr lang="en-US"/>
        </a:p>
      </dgm:t>
    </dgm:pt>
    <dgm:pt modelId="{7264BD2B-EBA8-4B37-8D00-A1EEFFC9865D}">
      <dgm:prSet phldrT="[Text]" phldr="1"/>
      <dgm:spPr/>
      <dgm:t>
        <a:bodyPr/>
        <a:lstStyle/>
        <a:p>
          <a:endParaRPr lang="en-US" dirty="0"/>
        </a:p>
      </dgm:t>
    </dgm:pt>
    <dgm:pt modelId="{5EADEE37-0AE6-4B24-A914-B1D0C9B51F89}" type="parTrans" cxnId="{1665E43D-8ED1-47CC-BF6A-F3C8D98A53C0}">
      <dgm:prSet/>
      <dgm:spPr/>
      <dgm:t>
        <a:bodyPr/>
        <a:lstStyle/>
        <a:p>
          <a:endParaRPr lang="en-US"/>
        </a:p>
      </dgm:t>
    </dgm:pt>
    <dgm:pt modelId="{0E80EE05-4F6B-4920-96DC-3764D1A5FA03}" type="sibTrans" cxnId="{1665E43D-8ED1-47CC-BF6A-F3C8D98A53C0}">
      <dgm:prSet/>
      <dgm:spPr/>
      <dgm:t>
        <a:bodyPr/>
        <a:lstStyle/>
        <a:p>
          <a:endParaRPr lang="en-US"/>
        </a:p>
      </dgm:t>
    </dgm:pt>
    <dgm:pt modelId="{5395EFDF-FAF1-4064-B62D-C2ABA2643C02}" type="pres">
      <dgm:prSet presAssocID="{14BEBC8A-3462-48F2-8A3A-C3ED3783C774}" presName="Name0" presStyleCnt="0">
        <dgm:presLayoutVars>
          <dgm:chMax val="8"/>
          <dgm:chPref val="8"/>
          <dgm:dir/>
        </dgm:presLayoutVars>
      </dgm:prSet>
      <dgm:spPr/>
      <dgm:t>
        <a:bodyPr/>
        <a:lstStyle/>
        <a:p>
          <a:endParaRPr lang="en-US"/>
        </a:p>
      </dgm:t>
    </dgm:pt>
    <dgm:pt modelId="{1D140167-32D5-4480-8BAE-8532EFC7C4BF}" type="pres">
      <dgm:prSet presAssocID="{818A391D-5DE4-40D9-8145-02CD3EC79A74}" presName="parent_text_1" presStyleLbl="revTx" presStyleIdx="0" presStyleCnt="3">
        <dgm:presLayoutVars>
          <dgm:chMax val="0"/>
          <dgm:chPref val="0"/>
          <dgm:bulletEnabled val="1"/>
        </dgm:presLayoutVars>
      </dgm:prSet>
      <dgm:spPr/>
      <dgm:t>
        <a:bodyPr/>
        <a:lstStyle/>
        <a:p>
          <a:endParaRPr lang="en-US"/>
        </a:p>
      </dgm:t>
    </dgm:pt>
    <dgm:pt modelId="{F7D1B18D-D0A5-4244-9E54-9EFA5FBC3501}" type="pres">
      <dgm:prSet presAssocID="{818A391D-5DE4-40D9-8145-02CD3EC79A74}" presName="image_accent_1" presStyleCnt="0"/>
      <dgm:spPr/>
      <dgm:t>
        <a:bodyPr/>
        <a:lstStyle/>
        <a:p>
          <a:endParaRPr lang="en-US"/>
        </a:p>
      </dgm:t>
    </dgm:pt>
    <dgm:pt modelId="{D8241C14-4F7A-493B-88D7-B4586A79B92E}" type="pres">
      <dgm:prSet presAssocID="{818A391D-5DE4-40D9-8145-02CD3EC79A74}" presName="imageAccentRepeatNode" presStyleLbl="alignNode1" presStyleIdx="0" presStyleCnt="6"/>
      <dgm:spPr/>
      <dgm:t>
        <a:bodyPr/>
        <a:lstStyle/>
        <a:p>
          <a:endParaRPr lang="en-US"/>
        </a:p>
      </dgm:t>
    </dgm:pt>
    <dgm:pt modelId="{DE97DF0E-A627-4715-B8D1-1C575F738818}" type="pres">
      <dgm:prSet presAssocID="{818A391D-5DE4-40D9-8145-02CD3EC79A74}" presName="accent_1" presStyleLbl="alignNode1" presStyleIdx="1" presStyleCnt="6"/>
      <dgm:spPr/>
      <dgm:t>
        <a:bodyPr/>
        <a:lstStyle/>
        <a:p>
          <a:endParaRPr lang="en-US"/>
        </a:p>
      </dgm:t>
    </dgm:pt>
    <dgm:pt modelId="{1480E60E-69EA-4790-9243-726B80C756E8}" type="pres">
      <dgm:prSet presAssocID="{CC5E5334-08E7-42EE-9EF2-4ACAA5582B87}" presName="image_1" presStyleCnt="0"/>
      <dgm:spPr/>
      <dgm:t>
        <a:bodyPr/>
        <a:lstStyle/>
        <a:p>
          <a:endParaRPr lang="en-US"/>
        </a:p>
      </dgm:t>
    </dgm:pt>
    <dgm:pt modelId="{B3DE55B2-080D-485F-A103-E63BE242F09A}" type="pres">
      <dgm:prSet presAssocID="{CC5E5334-08E7-42EE-9EF2-4ACAA5582B87}" presName="imageRepeatNode" presStyleLbl="fgImgPlace1" presStyleIdx="0" presStyleCnt="3"/>
      <dgm:spPr/>
      <dgm:t>
        <a:bodyPr/>
        <a:lstStyle/>
        <a:p>
          <a:endParaRPr lang="en-US"/>
        </a:p>
      </dgm:t>
    </dgm:pt>
    <dgm:pt modelId="{37D2FA1F-53B7-49CB-8C9E-C57509BC9FBB}" type="pres">
      <dgm:prSet presAssocID="{15EA6E99-9AD6-4D05-AF1C-D55605BC7E30}" presName="parent_text_2" presStyleLbl="revTx" presStyleIdx="1" presStyleCnt="3">
        <dgm:presLayoutVars>
          <dgm:chMax val="0"/>
          <dgm:chPref val="0"/>
          <dgm:bulletEnabled val="1"/>
        </dgm:presLayoutVars>
      </dgm:prSet>
      <dgm:spPr/>
      <dgm:t>
        <a:bodyPr/>
        <a:lstStyle/>
        <a:p>
          <a:endParaRPr lang="en-US"/>
        </a:p>
      </dgm:t>
    </dgm:pt>
    <dgm:pt modelId="{42D2454B-91E5-452B-BF06-AF43342107BD}" type="pres">
      <dgm:prSet presAssocID="{15EA6E99-9AD6-4D05-AF1C-D55605BC7E30}" presName="image_accent_2" presStyleCnt="0"/>
      <dgm:spPr/>
      <dgm:t>
        <a:bodyPr/>
        <a:lstStyle/>
        <a:p>
          <a:endParaRPr lang="en-US"/>
        </a:p>
      </dgm:t>
    </dgm:pt>
    <dgm:pt modelId="{1D7AC391-5886-4596-9A52-9485EFAF6AD8}" type="pres">
      <dgm:prSet presAssocID="{15EA6E99-9AD6-4D05-AF1C-D55605BC7E30}" presName="imageAccentRepeatNode" presStyleLbl="alignNode1" presStyleIdx="2" presStyleCnt="6"/>
      <dgm:spPr/>
      <dgm:t>
        <a:bodyPr/>
        <a:lstStyle/>
        <a:p>
          <a:endParaRPr lang="en-US"/>
        </a:p>
      </dgm:t>
    </dgm:pt>
    <dgm:pt modelId="{7843E61F-1A78-4E18-8EF1-355363CE3CD4}" type="pres">
      <dgm:prSet presAssocID="{B71BA51C-1879-405C-B8A5-37B6ECC84BC8}" presName="image_2" presStyleCnt="0"/>
      <dgm:spPr/>
      <dgm:t>
        <a:bodyPr/>
        <a:lstStyle/>
        <a:p>
          <a:endParaRPr lang="en-US"/>
        </a:p>
      </dgm:t>
    </dgm:pt>
    <dgm:pt modelId="{CA6D67E5-488F-4171-97E2-4FFF99D51249}" type="pres">
      <dgm:prSet presAssocID="{B71BA51C-1879-405C-B8A5-37B6ECC84BC8}" presName="imageRepeatNode" presStyleLbl="fgImgPlace1" presStyleIdx="1" presStyleCnt="3"/>
      <dgm:spPr/>
      <dgm:t>
        <a:bodyPr/>
        <a:lstStyle/>
        <a:p>
          <a:endParaRPr lang="en-US"/>
        </a:p>
      </dgm:t>
    </dgm:pt>
    <dgm:pt modelId="{3F89B5F7-E25C-4C89-A46B-016873700804}" type="pres">
      <dgm:prSet presAssocID="{7264BD2B-EBA8-4B37-8D00-A1EEFFC9865D}" presName="image_accent_3" presStyleCnt="0"/>
      <dgm:spPr/>
      <dgm:t>
        <a:bodyPr/>
        <a:lstStyle/>
        <a:p>
          <a:endParaRPr lang="en-US"/>
        </a:p>
      </dgm:t>
    </dgm:pt>
    <dgm:pt modelId="{30264180-C2C1-423A-BBA6-61824644A437}" type="pres">
      <dgm:prSet presAssocID="{7264BD2B-EBA8-4B37-8D00-A1EEFFC9865D}" presName="imageAccentRepeatNode" presStyleLbl="alignNode1" presStyleIdx="3" presStyleCnt="6"/>
      <dgm:spPr/>
      <dgm:t>
        <a:bodyPr/>
        <a:lstStyle/>
        <a:p>
          <a:endParaRPr lang="en-US"/>
        </a:p>
      </dgm:t>
    </dgm:pt>
    <dgm:pt modelId="{74B69BD5-15D9-43AC-B188-2CD9CCA17B6D}" type="pres">
      <dgm:prSet presAssocID="{7264BD2B-EBA8-4B37-8D00-A1EEFFC9865D}" presName="parent_text_3" presStyleLbl="revTx" presStyleIdx="2" presStyleCnt="3">
        <dgm:presLayoutVars>
          <dgm:chMax val="0"/>
          <dgm:chPref val="0"/>
          <dgm:bulletEnabled val="1"/>
        </dgm:presLayoutVars>
      </dgm:prSet>
      <dgm:spPr/>
      <dgm:t>
        <a:bodyPr/>
        <a:lstStyle/>
        <a:p>
          <a:endParaRPr lang="en-US"/>
        </a:p>
      </dgm:t>
    </dgm:pt>
    <dgm:pt modelId="{237FDA27-F3B5-48DF-8581-125FB6A6DA92}" type="pres">
      <dgm:prSet presAssocID="{7264BD2B-EBA8-4B37-8D00-A1EEFFC9865D}" presName="accent_2" presStyleLbl="alignNode1" presStyleIdx="4" presStyleCnt="6"/>
      <dgm:spPr/>
      <dgm:t>
        <a:bodyPr/>
        <a:lstStyle/>
        <a:p>
          <a:endParaRPr lang="en-US"/>
        </a:p>
      </dgm:t>
    </dgm:pt>
    <dgm:pt modelId="{CEFC145B-0597-446E-A59E-9A0E198D1222}" type="pres">
      <dgm:prSet presAssocID="{7264BD2B-EBA8-4B37-8D00-A1EEFFC9865D}" presName="accent_3" presStyleLbl="alignNode1" presStyleIdx="5" presStyleCnt="6"/>
      <dgm:spPr/>
      <dgm:t>
        <a:bodyPr/>
        <a:lstStyle/>
        <a:p>
          <a:endParaRPr lang="en-US"/>
        </a:p>
      </dgm:t>
    </dgm:pt>
    <dgm:pt modelId="{3E5443BF-95EB-4A63-9B54-E645C25A8C25}" type="pres">
      <dgm:prSet presAssocID="{0E80EE05-4F6B-4920-96DC-3764D1A5FA03}" presName="image_3" presStyleCnt="0"/>
      <dgm:spPr/>
      <dgm:t>
        <a:bodyPr/>
        <a:lstStyle/>
        <a:p>
          <a:endParaRPr lang="en-US"/>
        </a:p>
      </dgm:t>
    </dgm:pt>
    <dgm:pt modelId="{BC62735F-E887-472A-9942-0B2A269547A8}" type="pres">
      <dgm:prSet presAssocID="{0E80EE05-4F6B-4920-96DC-3764D1A5FA03}" presName="imageRepeatNode" presStyleLbl="fgImgPlace1" presStyleIdx="2" presStyleCnt="3"/>
      <dgm:spPr/>
      <dgm:t>
        <a:bodyPr/>
        <a:lstStyle/>
        <a:p>
          <a:endParaRPr lang="en-US"/>
        </a:p>
      </dgm:t>
    </dgm:pt>
  </dgm:ptLst>
  <dgm:cxnLst>
    <dgm:cxn modelId="{60B80658-1AEA-4C28-9C0B-5136E86A73D5}" type="presOf" srcId="{CC5E5334-08E7-42EE-9EF2-4ACAA5582B87}" destId="{B3DE55B2-080D-485F-A103-E63BE242F09A}" srcOrd="0" destOrd="0" presId="urn:microsoft.com/office/officeart/2008/layout/BubblePictureList"/>
    <dgm:cxn modelId="{EC2ADF69-A05A-495D-B9D7-C8FBD14674A4}" srcId="{14BEBC8A-3462-48F2-8A3A-C3ED3783C774}" destId="{818A391D-5DE4-40D9-8145-02CD3EC79A74}" srcOrd="0" destOrd="0" parTransId="{0AA763FA-7896-4EFB-84B6-5DB44AB84798}" sibTransId="{CC5E5334-08E7-42EE-9EF2-4ACAA5582B87}"/>
    <dgm:cxn modelId="{1665E43D-8ED1-47CC-BF6A-F3C8D98A53C0}" srcId="{14BEBC8A-3462-48F2-8A3A-C3ED3783C774}" destId="{7264BD2B-EBA8-4B37-8D00-A1EEFFC9865D}" srcOrd="2" destOrd="0" parTransId="{5EADEE37-0AE6-4B24-A914-B1D0C9B51F89}" sibTransId="{0E80EE05-4F6B-4920-96DC-3764D1A5FA03}"/>
    <dgm:cxn modelId="{C9699F0C-5531-45CE-BF1F-13A6799088B2}" type="presOf" srcId="{B71BA51C-1879-405C-B8A5-37B6ECC84BC8}" destId="{CA6D67E5-488F-4171-97E2-4FFF99D51249}" srcOrd="0" destOrd="0" presId="urn:microsoft.com/office/officeart/2008/layout/BubblePictureList"/>
    <dgm:cxn modelId="{45FE19F5-01BF-459F-A1A8-C340620ACA63}" type="presOf" srcId="{818A391D-5DE4-40D9-8145-02CD3EC79A74}" destId="{1D140167-32D5-4480-8BAE-8532EFC7C4BF}" srcOrd="0" destOrd="0" presId="urn:microsoft.com/office/officeart/2008/layout/BubblePictureList"/>
    <dgm:cxn modelId="{051234D8-8ED8-4469-A41C-2ADEB22EB25F}" srcId="{14BEBC8A-3462-48F2-8A3A-C3ED3783C774}" destId="{15EA6E99-9AD6-4D05-AF1C-D55605BC7E30}" srcOrd="1" destOrd="0" parTransId="{C17605FF-2B94-4CD4-86EE-E3A0A218C246}" sibTransId="{B71BA51C-1879-405C-B8A5-37B6ECC84BC8}"/>
    <dgm:cxn modelId="{418B3F1F-4A10-4D64-A7E9-DA1F8C06217A}" type="presOf" srcId="{14BEBC8A-3462-48F2-8A3A-C3ED3783C774}" destId="{5395EFDF-FAF1-4064-B62D-C2ABA2643C02}" srcOrd="0" destOrd="0" presId="urn:microsoft.com/office/officeart/2008/layout/BubblePictureList"/>
    <dgm:cxn modelId="{CF0E4459-736A-4DC0-8F49-2FAB8CBFFC97}" type="presOf" srcId="{15EA6E99-9AD6-4D05-AF1C-D55605BC7E30}" destId="{37D2FA1F-53B7-49CB-8C9E-C57509BC9FBB}" srcOrd="0" destOrd="0" presId="urn:microsoft.com/office/officeart/2008/layout/BubblePictureList"/>
    <dgm:cxn modelId="{2A820115-499C-43A1-88C7-1B9C70FC9C24}" type="presOf" srcId="{7264BD2B-EBA8-4B37-8D00-A1EEFFC9865D}" destId="{74B69BD5-15D9-43AC-B188-2CD9CCA17B6D}" srcOrd="0" destOrd="0" presId="urn:microsoft.com/office/officeart/2008/layout/BubblePictureList"/>
    <dgm:cxn modelId="{C27CABE8-D47E-42E9-955D-530B777B7A82}" type="presOf" srcId="{0E80EE05-4F6B-4920-96DC-3764D1A5FA03}" destId="{BC62735F-E887-472A-9942-0B2A269547A8}" srcOrd="0" destOrd="0" presId="urn:microsoft.com/office/officeart/2008/layout/BubblePictureList"/>
    <dgm:cxn modelId="{D8B30B21-0356-455D-9E60-BE2B9AC298CA}" type="presParOf" srcId="{5395EFDF-FAF1-4064-B62D-C2ABA2643C02}" destId="{1D140167-32D5-4480-8BAE-8532EFC7C4BF}" srcOrd="0" destOrd="0" presId="urn:microsoft.com/office/officeart/2008/layout/BubblePictureList"/>
    <dgm:cxn modelId="{17CFD168-DD40-4E9C-ABC4-F61609BAF58E}" type="presParOf" srcId="{5395EFDF-FAF1-4064-B62D-C2ABA2643C02}" destId="{F7D1B18D-D0A5-4244-9E54-9EFA5FBC3501}" srcOrd="1" destOrd="0" presId="urn:microsoft.com/office/officeart/2008/layout/BubblePictureList"/>
    <dgm:cxn modelId="{990F3AD8-1F4D-4529-9D96-A34D8B4C5EDB}" type="presParOf" srcId="{F7D1B18D-D0A5-4244-9E54-9EFA5FBC3501}" destId="{D8241C14-4F7A-493B-88D7-B4586A79B92E}" srcOrd="0" destOrd="0" presId="urn:microsoft.com/office/officeart/2008/layout/BubblePictureList"/>
    <dgm:cxn modelId="{2F1A9ADE-F962-417F-BC7B-6D8E8C8D9183}" type="presParOf" srcId="{5395EFDF-FAF1-4064-B62D-C2ABA2643C02}" destId="{DE97DF0E-A627-4715-B8D1-1C575F738818}" srcOrd="2" destOrd="0" presId="urn:microsoft.com/office/officeart/2008/layout/BubblePictureList"/>
    <dgm:cxn modelId="{B1904AB6-E4C1-49AC-BB3C-5841BC216CFB}" type="presParOf" srcId="{5395EFDF-FAF1-4064-B62D-C2ABA2643C02}" destId="{1480E60E-69EA-4790-9243-726B80C756E8}" srcOrd="3" destOrd="0" presId="urn:microsoft.com/office/officeart/2008/layout/BubblePictureList"/>
    <dgm:cxn modelId="{F61BD953-4611-4BFD-B14E-185C898032F8}" type="presParOf" srcId="{1480E60E-69EA-4790-9243-726B80C756E8}" destId="{B3DE55B2-080D-485F-A103-E63BE242F09A}" srcOrd="0" destOrd="0" presId="urn:microsoft.com/office/officeart/2008/layout/BubblePictureList"/>
    <dgm:cxn modelId="{E8683488-54DD-456E-AA8F-B2592F12C234}" type="presParOf" srcId="{5395EFDF-FAF1-4064-B62D-C2ABA2643C02}" destId="{37D2FA1F-53B7-49CB-8C9E-C57509BC9FBB}" srcOrd="4" destOrd="0" presId="urn:microsoft.com/office/officeart/2008/layout/BubblePictureList"/>
    <dgm:cxn modelId="{075DECB6-C27B-4022-BDB2-234844C123C9}" type="presParOf" srcId="{5395EFDF-FAF1-4064-B62D-C2ABA2643C02}" destId="{42D2454B-91E5-452B-BF06-AF43342107BD}" srcOrd="5" destOrd="0" presId="urn:microsoft.com/office/officeart/2008/layout/BubblePictureList"/>
    <dgm:cxn modelId="{63B17BA1-7461-4A01-B320-736ABBC77861}" type="presParOf" srcId="{42D2454B-91E5-452B-BF06-AF43342107BD}" destId="{1D7AC391-5886-4596-9A52-9485EFAF6AD8}" srcOrd="0" destOrd="0" presId="urn:microsoft.com/office/officeart/2008/layout/BubblePictureList"/>
    <dgm:cxn modelId="{E34B88A7-72A4-4609-8FF3-6FC79640BEDC}" type="presParOf" srcId="{5395EFDF-FAF1-4064-B62D-C2ABA2643C02}" destId="{7843E61F-1A78-4E18-8EF1-355363CE3CD4}" srcOrd="6" destOrd="0" presId="urn:microsoft.com/office/officeart/2008/layout/BubblePictureList"/>
    <dgm:cxn modelId="{EDD56D50-47AB-4B03-B10C-7B48042E19FF}" type="presParOf" srcId="{7843E61F-1A78-4E18-8EF1-355363CE3CD4}" destId="{CA6D67E5-488F-4171-97E2-4FFF99D51249}" srcOrd="0" destOrd="0" presId="urn:microsoft.com/office/officeart/2008/layout/BubblePictureList"/>
    <dgm:cxn modelId="{DF822B50-24DD-4DE4-B603-D1494751F33C}" type="presParOf" srcId="{5395EFDF-FAF1-4064-B62D-C2ABA2643C02}" destId="{3F89B5F7-E25C-4C89-A46B-016873700804}" srcOrd="7" destOrd="0" presId="urn:microsoft.com/office/officeart/2008/layout/BubblePictureList"/>
    <dgm:cxn modelId="{50D63600-7C6D-4172-A9EF-9BDE529D11D9}" type="presParOf" srcId="{3F89B5F7-E25C-4C89-A46B-016873700804}" destId="{30264180-C2C1-423A-BBA6-61824644A437}" srcOrd="0" destOrd="0" presId="urn:microsoft.com/office/officeart/2008/layout/BubblePictureList"/>
    <dgm:cxn modelId="{EC94F575-7283-4B32-B6B0-8F038758B010}" type="presParOf" srcId="{5395EFDF-FAF1-4064-B62D-C2ABA2643C02}" destId="{74B69BD5-15D9-43AC-B188-2CD9CCA17B6D}" srcOrd="8" destOrd="0" presId="urn:microsoft.com/office/officeart/2008/layout/BubblePictureList"/>
    <dgm:cxn modelId="{E2AAB759-1975-49EA-9C23-D33114DB670C}" type="presParOf" srcId="{5395EFDF-FAF1-4064-B62D-C2ABA2643C02}" destId="{237FDA27-F3B5-48DF-8581-125FB6A6DA92}" srcOrd="9" destOrd="0" presId="urn:microsoft.com/office/officeart/2008/layout/BubblePictureList"/>
    <dgm:cxn modelId="{735AB2E2-A7B1-459E-BA1C-4B0B8822D313}" type="presParOf" srcId="{5395EFDF-FAF1-4064-B62D-C2ABA2643C02}" destId="{CEFC145B-0597-446E-A59E-9A0E198D1222}" srcOrd="10" destOrd="0" presId="urn:microsoft.com/office/officeart/2008/layout/BubblePictureList"/>
    <dgm:cxn modelId="{7BC8EE2A-17FB-472C-80A8-A050B450D70E}" type="presParOf" srcId="{5395EFDF-FAF1-4064-B62D-C2ABA2643C02}" destId="{3E5443BF-95EB-4A63-9B54-E645C25A8C25}" srcOrd="11" destOrd="0" presId="urn:microsoft.com/office/officeart/2008/layout/BubblePictureList"/>
    <dgm:cxn modelId="{F4537239-96E4-4D58-8500-5615D0C28EAF}" type="presParOf" srcId="{3E5443BF-95EB-4A63-9B54-E645C25A8C25}" destId="{BC62735F-E887-472A-9942-0B2A269547A8}" srcOrd="0" destOrd="0" presId="urn:microsoft.com/office/officeart/2008/layout/Bubble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D930A7-1240-48EB-B319-D190CE70E5ED}" type="doc">
      <dgm:prSet loTypeId="urn:microsoft.com/office/officeart/2005/8/layout/arrow2" loCatId="process" qsTypeId="urn:microsoft.com/office/officeart/2005/8/quickstyle/simple1" qsCatId="simple" csTypeId="urn:microsoft.com/office/officeart/2005/8/colors/colorful5" csCatId="colorful" phldr="1"/>
      <dgm:spPr/>
    </dgm:pt>
    <dgm:pt modelId="{48649101-F705-4675-A49D-FDCCFFEF911E}">
      <dgm:prSet phldrT="[Text]" custT="1"/>
      <dgm:spPr/>
      <dgm:t>
        <a:bodyPr/>
        <a:lstStyle/>
        <a:p>
          <a:r>
            <a:rPr lang="en-US" sz="2000" dirty="0" smtClean="0"/>
            <a:t>delayed exception</a:t>
          </a:r>
          <a:endParaRPr lang="en-US" sz="2000" dirty="0"/>
        </a:p>
      </dgm:t>
    </dgm:pt>
    <dgm:pt modelId="{2522F22A-0923-4AE5-9928-3A051432B8EC}" type="parTrans" cxnId="{BAEF989E-E55D-427B-8A95-B2B6D7680D53}">
      <dgm:prSet/>
      <dgm:spPr/>
      <dgm:t>
        <a:bodyPr/>
        <a:lstStyle/>
        <a:p>
          <a:endParaRPr lang="en-US"/>
        </a:p>
      </dgm:t>
    </dgm:pt>
    <dgm:pt modelId="{674F429E-0873-4077-8FAF-521149DD6909}" type="sibTrans" cxnId="{BAEF989E-E55D-427B-8A95-B2B6D7680D53}">
      <dgm:prSet/>
      <dgm:spPr/>
      <dgm:t>
        <a:bodyPr/>
        <a:lstStyle/>
        <a:p>
          <a:endParaRPr lang="en-US"/>
        </a:p>
      </dgm:t>
    </dgm:pt>
    <dgm:pt modelId="{07D42CAB-EEBD-487A-AAB3-C9516BD112A7}" type="pres">
      <dgm:prSet presAssocID="{54D930A7-1240-48EB-B319-D190CE70E5ED}" presName="arrowDiagram" presStyleCnt="0">
        <dgm:presLayoutVars>
          <dgm:chMax val="5"/>
          <dgm:dir/>
          <dgm:resizeHandles val="exact"/>
        </dgm:presLayoutVars>
      </dgm:prSet>
      <dgm:spPr/>
    </dgm:pt>
    <dgm:pt modelId="{FA3FB3AA-B929-426F-A752-A58184B4647B}" type="pres">
      <dgm:prSet presAssocID="{54D930A7-1240-48EB-B319-D190CE70E5ED}" presName="arrow" presStyleLbl="bgShp" presStyleIdx="0" presStyleCnt="1" custAng="13377745" custFlipVert="1" custScaleX="77583" custScaleY="48090" custLinFactNeighborX="11184" custLinFactNeighborY="13760"/>
      <dgm:spPr>
        <a:solidFill>
          <a:schemeClr val="accent6"/>
        </a:solidFill>
      </dgm:spPr>
    </dgm:pt>
    <dgm:pt modelId="{FE847787-CE19-4614-B9E1-8C73EFF44D5F}" type="pres">
      <dgm:prSet presAssocID="{54D930A7-1240-48EB-B319-D190CE70E5ED}" presName="arrowDiagram1" presStyleCnt="0">
        <dgm:presLayoutVars>
          <dgm:bulletEnabled val="1"/>
        </dgm:presLayoutVars>
      </dgm:prSet>
      <dgm:spPr/>
    </dgm:pt>
    <dgm:pt modelId="{F2731A4D-2442-44D7-9491-2EDB75856BD2}" type="pres">
      <dgm:prSet presAssocID="{48649101-F705-4675-A49D-FDCCFFEF911E}" presName="bullet1" presStyleLbl="node1" presStyleIdx="0" presStyleCnt="1" custLinFactX="-306236" custLinFactY="200000" custLinFactNeighborX="-400000" custLinFactNeighborY="204636"/>
      <dgm:spPr/>
    </dgm:pt>
    <dgm:pt modelId="{D7515C37-D2DE-4C0D-B354-48C48BA35547}" type="pres">
      <dgm:prSet presAssocID="{48649101-F705-4675-A49D-FDCCFFEF911E}" presName="textBox1" presStyleLbl="revTx" presStyleIdx="0" presStyleCnt="1" custScaleX="186618" custLinFactNeighborX="-22020" custLinFactNeighborY="29601">
        <dgm:presLayoutVars>
          <dgm:bulletEnabled val="1"/>
        </dgm:presLayoutVars>
      </dgm:prSet>
      <dgm:spPr/>
      <dgm:t>
        <a:bodyPr/>
        <a:lstStyle/>
        <a:p>
          <a:endParaRPr lang="en-US"/>
        </a:p>
      </dgm:t>
    </dgm:pt>
  </dgm:ptLst>
  <dgm:cxnLst>
    <dgm:cxn modelId="{D5C65EFF-5E48-404C-843E-09CDEBFDB1DA}" type="presOf" srcId="{54D930A7-1240-48EB-B319-D190CE70E5ED}" destId="{07D42CAB-EEBD-487A-AAB3-C9516BD112A7}" srcOrd="0" destOrd="0" presId="urn:microsoft.com/office/officeart/2005/8/layout/arrow2"/>
    <dgm:cxn modelId="{BAEF989E-E55D-427B-8A95-B2B6D7680D53}" srcId="{54D930A7-1240-48EB-B319-D190CE70E5ED}" destId="{48649101-F705-4675-A49D-FDCCFFEF911E}" srcOrd="0" destOrd="0" parTransId="{2522F22A-0923-4AE5-9928-3A051432B8EC}" sibTransId="{674F429E-0873-4077-8FAF-521149DD6909}"/>
    <dgm:cxn modelId="{5A63E3AE-AB5C-4B4A-954F-B76BACD810FB}" type="presOf" srcId="{48649101-F705-4675-A49D-FDCCFFEF911E}" destId="{D7515C37-D2DE-4C0D-B354-48C48BA35547}" srcOrd="0" destOrd="0" presId="urn:microsoft.com/office/officeart/2005/8/layout/arrow2"/>
    <dgm:cxn modelId="{42AA7EEC-8043-42A0-8517-5C789566B2CB}" type="presParOf" srcId="{07D42CAB-EEBD-487A-AAB3-C9516BD112A7}" destId="{FA3FB3AA-B929-426F-A752-A58184B4647B}" srcOrd="0" destOrd="0" presId="urn:microsoft.com/office/officeart/2005/8/layout/arrow2"/>
    <dgm:cxn modelId="{E103824C-FFD5-428B-8BC7-937297F8DB0D}" type="presParOf" srcId="{07D42CAB-EEBD-487A-AAB3-C9516BD112A7}" destId="{FE847787-CE19-4614-B9E1-8C73EFF44D5F}" srcOrd="1" destOrd="0" presId="urn:microsoft.com/office/officeart/2005/8/layout/arrow2"/>
    <dgm:cxn modelId="{1C9A3DCE-D519-481D-A32B-75B9EED857BD}" type="presParOf" srcId="{FE847787-CE19-4614-B9E1-8C73EFF44D5F}" destId="{F2731A4D-2442-44D7-9491-2EDB75856BD2}" srcOrd="0" destOrd="0" presId="urn:microsoft.com/office/officeart/2005/8/layout/arrow2"/>
    <dgm:cxn modelId="{4A05D8F5-9E19-46C0-879D-F014A3A9D89A}" type="presParOf" srcId="{FE847787-CE19-4614-B9E1-8C73EFF44D5F}" destId="{D7515C37-D2DE-4C0D-B354-48C48BA35547}"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D930A7-1240-48EB-B319-D190CE70E5ED}" type="doc">
      <dgm:prSet loTypeId="urn:microsoft.com/office/officeart/2005/8/layout/arrow2" loCatId="process" qsTypeId="urn:microsoft.com/office/officeart/2005/8/quickstyle/simple1" qsCatId="simple" csTypeId="urn:microsoft.com/office/officeart/2005/8/colors/colorful5" csCatId="colorful" phldr="1"/>
      <dgm:spPr/>
    </dgm:pt>
    <dgm:pt modelId="{48649101-F705-4675-A49D-FDCCFFEF911E}">
      <dgm:prSet phldrT="[Text]" custT="1"/>
      <dgm:spPr/>
      <dgm:t>
        <a:bodyPr/>
        <a:lstStyle/>
        <a:p>
          <a:r>
            <a:rPr lang="en-US" sz="2000" dirty="0" smtClean="0"/>
            <a:t>delayed exception</a:t>
          </a:r>
          <a:endParaRPr lang="en-US" sz="2000" dirty="0"/>
        </a:p>
      </dgm:t>
    </dgm:pt>
    <dgm:pt modelId="{2522F22A-0923-4AE5-9928-3A051432B8EC}" type="parTrans" cxnId="{BAEF989E-E55D-427B-8A95-B2B6D7680D53}">
      <dgm:prSet/>
      <dgm:spPr/>
      <dgm:t>
        <a:bodyPr/>
        <a:lstStyle/>
        <a:p>
          <a:endParaRPr lang="en-US"/>
        </a:p>
      </dgm:t>
    </dgm:pt>
    <dgm:pt modelId="{674F429E-0873-4077-8FAF-521149DD6909}" type="sibTrans" cxnId="{BAEF989E-E55D-427B-8A95-B2B6D7680D53}">
      <dgm:prSet/>
      <dgm:spPr/>
      <dgm:t>
        <a:bodyPr/>
        <a:lstStyle/>
        <a:p>
          <a:endParaRPr lang="en-US"/>
        </a:p>
      </dgm:t>
    </dgm:pt>
    <dgm:pt modelId="{07D42CAB-EEBD-487A-AAB3-C9516BD112A7}" type="pres">
      <dgm:prSet presAssocID="{54D930A7-1240-48EB-B319-D190CE70E5ED}" presName="arrowDiagram" presStyleCnt="0">
        <dgm:presLayoutVars>
          <dgm:chMax val="5"/>
          <dgm:dir/>
          <dgm:resizeHandles val="exact"/>
        </dgm:presLayoutVars>
      </dgm:prSet>
      <dgm:spPr/>
    </dgm:pt>
    <dgm:pt modelId="{FA3FB3AA-B929-426F-A752-A58184B4647B}" type="pres">
      <dgm:prSet presAssocID="{54D930A7-1240-48EB-B319-D190CE70E5ED}" presName="arrow" presStyleLbl="bgShp" presStyleIdx="0" presStyleCnt="1" custAng="13377745" custFlipVert="1" custScaleX="77583" custScaleY="48090" custLinFactNeighborX="11184" custLinFactNeighborY="13760"/>
      <dgm:spPr>
        <a:solidFill>
          <a:schemeClr val="accent6"/>
        </a:solidFill>
      </dgm:spPr>
    </dgm:pt>
    <dgm:pt modelId="{FE847787-CE19-4614-B9E1-8C73EFF44D5F}" type="pres">
      <dgm:prSet presAssocID="{54D930A7-1240-48EB-B319-D190CE70E5ED}" presName="arrowDiagram1" presStyleCnt="0">
        <dgm:presLayoutVars>
          <dgm:bulletEnabled val="1"/>
        </dgm:presLayoutVars>
      </dgm:prSet>
      <dgm:spPr/>
    </dgm:pt>
    <dgm:pt modelId="{F2731A4D-2442-44D7-9491-2EDB75856BD2}" type="pres">
      <dgm:prSet presAssocID="{48649101-F705-4675-A49D-FDCCFFEF911E}" presName="bullet1" presStyleLbl="node1" presStyleIdx="0" presStyleCnt="1" custLinFactX="-306236" custLinFactY="200000" custLinFactNeighborX="-400000" custLinFactNeighborY="204636"/>
      <dgm:spPr/>
    </dgm:pt>
    <dgm:pt modelId="{D7515C37-D2DE-4C0D-B354-48C48BA35547}" type="pres">
      <dgm:prSet presAssocID="{48649101-F705-4675-A49D-FDCCFFEF911E}" presName="textBox1" presStyleLbl="revTx" presStyleIdx="0" presStyleCnt="1" custScaleX="186618" custLinFactNeighborX="-22020" custLinFactNeighborY="29601">
        <dgm:presLayoutVars>
          <dgm:bulletEnabled val="1"/>
        </dgm:presLayoutVars>
      </dgm:prSet>
      <dgm:spPr/>
      <dgm:t>
        <a:bodyPr/>
        <a:lstStyle/>
        <a:p>
          <a:endParaRPr lang="en-US"/>
        </a:p>
      </dgm:t>
    </dgm:pt>
  </dgm:ptLst>
  <dgm:cxnLst>
    <dgm:cxn modelId="{8F7D3F24-FABD-4BE1-9C9A-B6510F25BA0E}" type="presOf" srcId="{54D930A7-1240-48EB-B319-D190CE70E5ED}" destId="{07D42CAB-EEBD-487A-AAB3-C9516BD112A7}" srcOrd="0" destOrd="0" presId="urn:microsoft.com/office/officeart/2005/8/layout/arrow2"/>
    <dgm:cxn modelId="{BAEF989E-E55D-427B-8A95-B2B6D7680D53}" srcId="{54D930A7-1240-48EB-B319-D190CE70E5ED}" destId="{48649101-F705-4675-A49D-FDCCFFEF911E}" srcOrd="0" destOrd="0" parTransId="{2522F22A-0923-4AE5-9928-3A051432B8EC}" sibTransId="{674F429E-0873-4077-8FAF-521149DD6909}"/>
    <dgm:cxn modelId="{D297A4C2-75EE-4DCE-9DAF-B406748AC90C}" type="presOf" srcId="{48649101-F705-4675-A49D-FDCCFFEF911E}" destId="{D7515C37-D2DE-4C0D-B354-48C48BA35547}" srcOrd="0" destOrd="0" presId="urn:microsoft.com/office/officeart/2005/8/layout/arrow2"/>
    <dgm:cxn modelId="{37250B00-4EA4-4BB3-B224-E42B1DBB8171}" type="presParOf" srcId="{07D42CAB-EEBD-487A-AAB3-C9516BD112A7}" destId="{FA3FB3AA-B929-426F-A752-A58184B4647B}" srcOrd="0" destOrd="0" presId="urn:microsoft.com/office/officeart/2005/8/layout/arrow2"/>
    <dgm:cxn modelId="{43DA8824-1A8C-4D1C-8182-ED9EFEEFF87D}" type="presParOf" srcId="{07D42CAB-EEBD-487A-AAB3-C9516BD112A7}" destId="{FE847787-CE19-4614-B9E1-8C73EFF44D5F}" srcOrd="1" destOrd="0" presId="urn:microsoft.com/office/officeart/2005/8/layout/arrow2"/>
    <dgm:cxn modelId="{6C4BCAB4-E53F-4D94-AC94-6ACE04CF2638}" type="presParOf" srcId="{FE847787-CE19-4614-B9E1-8C73EFF44D5F}" destId="{F2731A4D-2442-44D7-9491-2EDB75856BD2}" srcOrd="0" destOrd="0" presId="urn:microsoft.com/office/officeart/2005/8/layout/arrow2"/>
    <dgm:cxn modelId="{000886B7-4117-456A-9E10-C8A488044AB4}" type="presParOf" srcId="{FE847787-CE19-4614-B9E1-8C73EFF44D5F}" destId="{D7515C37-D2DE-4C0D-B354-48C48BA35547}"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69538AC-9357-492C-A824-97D9FF823A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B980DB5-F4B4-4CB9-95AA-82CD8381BA0D}">
      <dgm:prSet phldrT="[Text]"/>
      <dgm:spPr>
        <a:solidFill>
          <a:schemeClr val="accent3"/>
        </a:solidFill>
      </dgm:spPr>
      <dgm:t>
        <a:bodyPr/>
        <a:lstStyle/>
        <a:p>
          <a:r>
            <a:rPr lang="en-US" dirty="0" smtClean="0"/>
            <a:t>Delayed exceptions</a:t>
          </a:r>
          <a:endParaRPr lang="en-US" dirty="0"/>
        </a:p>
      </dgm:t>
    </dgm:pt>
    <dgm:pt modelId="{AAA59CF7-2D09-48B8-B41A-1DAC6B90E1E6}" type="parTrans" cxnId="{36DDD235-982B-437F-8C0B-78D577CCC916}">
      <dgm:prSet/>
      <dgm:spPr/>
      <dgm:t>
        <a:bodyPr/>
        <a:lstStyle/>
        <a:p>
          <a:endParaRPr lang="en-US"/>
        </a:p>
      </dgm:t>
    </dgm:pt>
    <dgm:pt modelId="{7A40D4A2-81AA-4FC2-8585-9960E773DFF1}" type="sibTrans" cxnId="{36DDD235-982B-437F-8C0B-78D577CCC916}">
      <dgm:prSet/>
      <dgm:spPr/>
      <dgm:t>
        <a:bodyPr/>
        <a:lstStyle/>
        <a:p>
          <a:endParaRPr lang="en-US"/>
        </a:p>
      </dgm:t>
    </dgm:pt>
    <dgm:pt modelId="{1238E385-26A5-4B08-BB50-58DAEB1B4C83}" type="pres">
      <dgm:prSet presAssocID="{D69538AC-9357-492C-A824-97D9FF823AB5}" presName="outerComposite" presStyleCnt="0">
        <dgm:presLayoutVars>
          <dgm:chMax val="5"/>
          <dgm:dir/>
          <dgm:resizeHandles val="exact"/>
        </dgm:presLayoutVars>
      </dgm:prSet>
      <dgm:spPr/>
      <dgm:t>
        <a:bodyPr/>
        <a:lstStyle/>
        <a:p>
          <a:endParaRPr lang="en-US"/>
        </a:p>
      </dgm:t>
    </dgm:pt>
    <dgm:pt modelId="{F3CC9D8D-F9C5-49EB-828A-605E6D36FF8B}" type="pres">
      <dgm:prSet presAssocID="{D69538AC-9357-492C-A824-97D9FF823AB5}" presName="dummyMaxCanvas" presStyleCnt="0">
        <dgm:presLayoutVars/>
      </dgm:prSet>
      <dgm:spPr/>
    </dgm:pt>
    <dgm:pt modelId="{02EDB905-F733-46F5-A116-ECB1DE01F34E}" type="pres">
      <dgm:prSet presAssocID="{D69538AC-9357-492C-A824-97D9FF823AB5}" presName="OneNode_1" presStyleLbl="node1" presStyleIdx="0" presStyleCnt="1">
        <dgm:presLayoutVars>
          <dgm:bulletEnabled val="1"/>
        </dgm:presLayoutVars>
      </dgm:prSet>
      <dgm:spPr/>
      <dgm:t>
        <a:bodyPr/>
        <a:lstStyle/>
        <a:p>
          <a:endParaRPr lang="en-US"/>
        </a:p>
      </dgm:t>
    </dgm:pt>
  </dgm:ptLst>
  <dgm:cxnLst>
    <dgm:cxn modelId="{3E9275C2-D80F-42FB-A233-2A1A888D4B60}" type="presOf" srcId="{D69538AC-9357-492C-A824-97D9FF823AB5}" destId="{1238E385-26A5-4B08-BB50-58DAEB1B4C83}" srcOrd="0" destOrd="0" presId="urn:microsoft.com/office/officeart/2005/8/layout/vProcess5"/>
    <dgm:cxn modelId="{36DDD235-982B-437F-8C0B-78D577CCC916}" srcId="{D69538AC-9357-492C-A824-97D9FF823AB5}" destId="{EB980DB5-F4B4-4CB9-95AA-82CD8381BA0D}" srcOrd="0" destOrd="0" parTransId="{AAA59CF7-2D09-48B8-B41A-1DAC6B90E1E6}" sibTransId="{7A40D4A2-81AA-4FC2-8585-9960E773DFF1}"/>
    <dgm:cxn modelId="{85AA426D-C191-4170-9D2F-98827C449087}" type="presOf" srcId="{EB980DB5-F4B4-4CB9-95AA-82CD8381BA0D}" destId="{02EDB905-F733-46F5-A116-ECB1DE01F34E}" srcOrd="0" destOrd="0" presId="urn:microsoft.com/office/officeart/2005/8/layout/vProcess5"/>
    <dgm:cxn modelId="{AEEB1D7F-EDDE-45C8-87CE-421C20CBC6D4}" type="presParOf" srcId="{1238E385-26A5-4B08-BB50-58DAEB1B4C83}" destId="{F3CC9D8D-F9C5-49EB-828A-605E6D36FF8B}" srcOrd="0" destOrd="0" presId="urn:microsoft.com/office/officeart/2005/8/layout/vProcess5"/>
    <dgm:cxn modelId="{2CFF3F50-2C68-464B-BCA1-AC4B1498BDD5}" type="presParOf" srcId="{1238E385-26A5-4B08-BB50-58DAEB1B4C83}" destId="{02EDB905-F733-46F5-A116-ECB1DE01F34E}" srcOrd="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D930A7-1240-48EB-B319-D190CE70E5ED}" type="doc">
      <dgm:prSet loTypeId="urn:microsoft.com/office/officeart/2005/8/layout/arrow2" loCatId="process" qsTypeId="urn:microsoft.com/office/officeart/2005/8/quickstyle/simple1" qsCatId="simple" csTypeId="urn:microsoft.com/office/officeart/2005/8/colors/colorful5" csCatId="colorful" phldr="1"/>
      <dgm:spPr/>
    </dgm:pt>
    <dgm:pt modelId="{48649101-F705-4675-A49D-FDCCFFEF911E}">
      <dgm:prSet phldrT="[Text]" custT="1"/>
      <dgm:spPr/>
      <dgm:t>
        <a:bodyPr/>
        <a:lstStyle/>
        <a:p>
          <a:r>
            <a:rPr lang="en-US" sz="2000" dirty="0" smtClean="0"/>
            <a:t>delayed exception</a:t>
          </a:r>
          <a:endParaRPr lang="en-US" sz="2000" dirty="0"/>
        </a:p>
      </dgm:t>
    </dgm:pt>
    <dgm:pt modelId="{2522F22A-0923-4AE5-9928-3A051432B8EC}" type="parTrans" cxnId="{BAEF989E-E55D-427B-8A95-B2B6D7680D53}">
      <dgm:prSet/>
      <dgm:spPr/>
      <dgm:t>
        <a:bodyPr/>
        <a:lstStyle/>
        <a:p>
          <a:endParaRPr lang="en-US"/>
        </a:p>
      </dgm:t>
    </dgm:pt>
    <dgm:pt modelId="{674F429E-0873-4077-8FAF-521149DD6909}" type="sibTrans" cxnId="{BAEF989E-E55D-427B-8A95-B2B6D7680D53}">
      <dgm:prSet/>
      <dgm:spPr/>
      <dgm:t>
        <a:bodyPr/>
        <a:lstStyle/>
        <a:p>
          <a:endParaRPr lang="en-US"/>
        </a:p>
      </dgm:t>
    </dgm:pt>
    <dgm:pt modelId="{07D42CAB-EEBD-487A-AAB3-C9516BD112A7}" type="pres">
      <dgm:prSet presAssocID="{54D930A7-1240-48EB-B319-D190CE70E5ED}" presName="arrowDiagram" presStyleCnt="0">
        <dgm:presLayoutVars>
          <dgm:chMax val="5"/>
          <dgm:dir/>
          <dgm:resizeHandles val="exact"/>
        </dgm:presLayoutVars>
      </dgm:prSet>
      <dgm:spPr/>
    </dgm:pt>
    <dgm:pt modelId="{FA3FB3AA-B929-426F-A752-A58184B4647B}" type="pres">
      <dgm:prSet presAssocID="{54D930A7-1240-48EB-B319-D190CE70E5ED}" presName="arrow" presStyleLbl="bgShp" presStyleIdx="0" presStyleCnt="1" custAng="13377745" custFlipVert="1" custScaleX="77583" custScaleY="48090" custLinFactNeighborX="11184" custLinFactNeighborY="13760"/>
      <dgm:spPr>
        <a:solidFill>
          <a:schemeClr val="accent6"/>
        </a:solidFill>
      </dgm:spPr>
    </dgm:pt>
    <dgm:pt modelId="{FE847787-CE19-4614-B9E1-8C73EFF44D5F}" type="pres">
      <dgm:prSet presAssocID="{54D930A7-1240-48EB-B319-D190CE70E5ED}" presName="arrowDiagram1" presStyleCnt="0">
        <dgm:presLayoutVars>
          <dgm:bulletEnabled val="1"/>
        </dgm:presLayoutVars>
      </dgm:prSet>
      <dgm:spPr/>
    </dgm:pt>
    <dgm:pt modelId="{F2731A4D-2442-44D7-9491-2EDB75856BD2}" type="pres">
      <dgm:prSet presAssocID="{48649101-F705-4675-A49D-FDCCFFEF911E}" presName="bullet1" presStyleLbl="node1" presStyleIdx="0" presStyleCnt="1" custLinFactX="-306236" custLinFactY="200000" custLinFactNeighborX="-400000" custLinFactNeighborY="204636"/>
      <dgm:spPr/>
    </dgm:pt>
    <dgm:pt modelId="{D7515C37-D2DE-4C0D-B354-48C48BA35547}" type="pres">
      <dgm:prSet presAssocID="{48649101-F705-4675-A49D-FDCCFFEF911E}" presName="textBox1" presStyleLbl="revTx" presStyleIdx="0" presStyleCnt="1" custScaleX="186618" custLinFactNeighborX="-22020" custLinFactNeighborY="29601">
        <dgm:presLayoutVars>
          <dgm:bulletEnabled val="1"/>
        </dgm:presLayoutVars>
      </dgm:prSet>
      <dgm:spPr/>
      <dgm:t>
        <a:bodyPr/>
        <a:lstStyle/>
        <a:p>
          <a:endParaRPr lang="en-US"/>
        </a:p>
      </dgm:t>
    </dgm:pt>
  </dgm:ptLst>
  <dgm:cxnLst>
    <dgm:cxn modelId="{39E0B278-B1F8-425D-AF87-27635940D754}" type="presOf" srcId="{48649101-F705-4675-A49D-FDCCFFEF911E}" destId="{D7515C37-D2DE-4C0D-B354-48C48BA35547}" srcOrd="0" destOrd="0" presId="urn:microsoft.com/office/officeart/2005/8/layout/arrow2"/>
    <dgm:cxn modelId="{BAEF989E-E55D-427B-8A95-B2B6D7680D53}" srcId="{54D930A7-1240-48EB-B319-D190CE70E5ED}" destId="{48649101-F705-4675-A49D-FDCCFFEF911E}" srcOrd="0" destOrd="0" parTransId="{2522F22A-0923-4AE5-9928-3A051432B8EC}" sibTransId="{674F429E-0873-4077-8FAF-521149DD6909}"/>
    <dgm:cxn modelId="{BF6F8B15-EF47-4664-9EE2-A00877C63A0B}" type="presOf" srcId="{54D930A7-1240-48EB-B319-D190CE70E5ED}" destId="{07D42CAB-EEBD-487A-AAB3-C9516BD112A7}" srcOrd="0" destOrd="0" presId="urn:microsoft.com/office/officeart/2005/8/layout/arrow2"/>
    <dgm:cxn modelId="{6F04B728-A335-4F4F-AF56-0025642303EC}" type="presParOf" srcId="{07D42CAB-EEBD-487A-AAB3-C9516BD112A7}" destId="{FA3FB3AA-B929-426F-A752-A58184B4647B}" srcOrd="0" destOrd="0" presId="urn:microsoft.com/office/officeart/2005/8/layout/arrow2"/>
    <dgm:cxn modelId="{67C158ED-1C27-4B1C-B709-47D409840FD4}" type="presParOf" srcId="{07D42CAB-EEBD-487A-AAB3-C9516BD112A7}" destId="{FE847787-CE19-4614-B9E1-8C73EFF44D5F}" srcOrd="1" destOrd="0" presId="urn:microsoft.com/office/officeart/2005/8/layout/arrow2"/>
    <dgm:cxn modelId="{A4D3E77D-C57E-404D-8FDE-4055DC2C6F3C}" type="presParOf" srcId="{FE847787-CE19-4614-B9E1-8C73EFF44D5F}" destId="{F2731A4D-2442-44D7-9491-2EDB75856BD2}" srcOrd="0" destOrd="0" presId="urn:microsoft.com/office/officeart/2005/8/layout/arrow2"/>
    <dgm:cxn modelId="{60454876-B04E-412F-BFB5-046B7D7508C7}" type="presParOf" srcId="{FE847787-CE19-4614-B9E1-8C73EFF44D5F}" destId="{D7515C37-D2DE-4C0D-B354-48C48BA35547}"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9538AC-9357-492C-A824-97D9FF823A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B980DB5-F4B4-4CB9-95AA-82CD8381BA0D}">
      <dgm:prSet phldrT="[Text]"/>
      <dgm:spPr>
        <a:solidFill>
          <a:schemeClr val="accent3"/>
        </a:solidFill>
      </dgm:spPr>
      <dgm:t>
        <a:bodyPr/>
        <a:lstStyle/>
        <a:p>
          <a:r>
            <a:rPr lang="en-US" dirty="0" smtClean="0"/>
            <a:t>Delayed exceptions</a:t>
          </a:r>
          <a:endParaRPr lang="en-US" dirty="0"/>
        </a:p>
      </dgm:t>
    </dgm:pt>
    <dgm:pt modelId="{AAA59CF7-2D09-48B8-B41A-1DAC6B90E1E6}" type="parTrans" cxnId="{36DDD235-982B-437F-8C0B-78D577CCC916}">
      <dgm:prSet/>
      <dgm:spPr/>
      <dgm:t>
        <a:bodyPr/>
        <a:lstStyle/>
        <a:p>
          <a:endParaRPr lang="en-US"/>
        </a:p>
      </dgm:t>
    </dgm:pt>
    <dgm:pt modelId="{7A40D4A2-81AA-4FC2-8585-9960E773DFF1}" type="sibTrans" cxnId="{36DDD235-982B-437F-8C0B-78D577CCC916}">
      <dgm:prSet/>
      <dgm:spPr/>
      <dgm:t>
        <a:bodyPr/>
        <a:lstStyle/>
        <a:p>
          <a:endParaRPr lang="en-US"/>
        </a:p>
      </dgm:t>
    </dgm:pt>
    <dgm:pt modelId="{20FC230C-75CE-4012-AA49-8035BDECAFA8}">
      <dgm:prSet phldrT="[Text]"/>
      <dgm:spPr>
        <a:solidFill>
          <a:schemeClr val="accent1">
            <a:lumMod val="75000"/>
          </a:schemeClr>
        </a:solidFill>
      </dgm:spPr>
      <dgm:t>
        <a:bodyPr/>
        <a:lstStyle/>
        <a:p>
          <a:r>
            <a:rPr lang="en-US" dirty="0" smtClean="0"/>
            <a:t>Do not compromise semantic guarantees</a:t>
          </a:r>
          <a:endParaRPr lang="en-US" dirty="0"/>
        </a:p>
      </dgm:t>
    </dgm:pt>
    <dgm:pt modelId="{CE58C4F6-54DF-42C8-B5B6-D1B87E4FCB71}" type="parTrans" cxnId="{6C6FEC87-1158-427C-9182-2E33F72EA3EE}">
      <dgm:prSet/>
      <dgm:spPr/>
      <dgm:t>
        <a:bodyPr/>
        <a:lstStyle/>
        <a:p>
          <a:endParaRPr lang="en-US"/>
        </a:p>
      </dgm:t>
    </dgm:pt>
    <dgm:pt modelId="{8DCC9F42-E1CC-46B6-9575-F637BF1C738F}" type="sibTrans" cxnId="{6C6FEC87-1158-427C-9182-2E33F72EA3EE}">
      <dgm:prSet/>
      <dgm:spPr/>
      <dgm:t>
        <a:bodyPr/>
        <a:lstStyle/>
        <a:p>
          <a:endParaRPr lang="en-US"/>
        </a:p>
      </dgm:t>
    </dgm:pt>
    <dgm:pt modelId="{5D605389-FA36-4D68-B4C0-EF073F0EC729}">
      <dgm:prSet phldrT="[Text]"/>
      <dgm:spPr>
        <a:solidFill>
          <a:schemeClr val="accent6">
            <a:lumMod val="50000"/>
          </a:schemeClr>
        </a:solidFill>
      </dgm:spPr>
      <dgm:t>
        <a:bodyPr/>
        <a:lstStyle/>
        <a:p>
          <a:r>
            <a:rPr lang="en-US" dirty="0" smtClean="0"/>
            <a:t>Effects should not be externally visible</a:t>
          </a:r>
          <a:endParaRPr lang="en-US" dirty="0"/>
        </a:p>
      </dgm:t>
    </dgm:pt>
    <dgm:pt modelId="{80F806E2-B051-4E19-8B59-91F819B05575}" type="parTrans" cxnId="{428C5E06-B384-4DB5-8924-E879B05E8A45}">
      <dgm:prSet/>
      <dgm:spPr/>
      <dgm:t>
        <a:bodyPr/>
        <a:lstStyle/>
        <a:p>
          <a:endParaRPr lang="en-US"/>
        </a:p>
      </dgm:t>
    </dgm:pt>
    <dgm:pt modelId="{DC33004B-FEB0-4E54-930F-169E3144A0E6}" type="sibTrans" cxnId="{428C5E06-B384-4DB5-8924-E879B05E8A45}">
      <dgm:prSet/>
      <dgm:spPr/>
      <dgm:t>
        <a:bodyPr/>
        <a:lstStyle/>
        <a:p>
          <a:endParaRPr lang="en-US"/>
        </a:p>
      </dgm:t>
    </dgm:pt>
    <dgm:pt modelId="{1238E385-26A5-4B08-BB50-58DAEB1B4C83}" type="pres">
      <dgm:prSet presAssocID="{D69538AC-9357-492C-A824-97D9FF823AB5}" presName="outerComposite" presStyleCnt="0">
        <dgm:presLayoutVars>
          <dgm:chMax val="5"/>
          <dgm:dir/>
          <dgm:resizeHandles val="exact"/>
        </dgm:presLayoutVars>
      </dgm:prSet>
      <dgm:spPr/>
      <dgm:t>
        <a:bodyPr/>
        <a:lstStyle/>
        <a:p>
          <a:endParaRPr lang="en-US"/>
        </a:p>
      </dgm:t>
    </dgm:pt>
    <dgm:pt modelId="{F3CC9D8D-F9C5-49EB-828A-605E6D36FF8B}" type="pres">
      <dgm:prSet presAssocID="{D69538AC-9357-492C-A824-97D9FF823AB5}" presName="dummyMaxCanvas" presStyleCnt="0">
        <dgm:presLayoutVars/>
      </dgm:prSet>
      <dgm:spPr/>
    </dgm:pt>
    <dgm:pt modelId="{C10E26B2-FDF7-48BD-99BB-09378F6E2023}" type="pres">
      <dgm:prSet presAssocID="{D69538AC-9357-492C-A824-97D9FF823AB5}" presName="ThreeNodes_1" presStyleLbl="node1" presStyleIdx="0" presStyleCnt="3" custLinFactNeighborX="-2575" custLinFactNeighborY="-27128">
        <dgm:presLayoutVars>
          <dgm:bulletEnabled val="1"/>
        </dgm:presLayoutVars>
      </dgm:prSet>
      <dgm:spPr/>
      <dgm:t>
        <a:bodyPr/>
        <a:lstStyle/>
        <a:p>
          <a:endParaRPr lang="en-US"/>
        </a:p>
      </dgm:t>
    </dgm:pt>
    <dgm:pt modelId="{C28E3F74-3D79-4150-9255-DFD681ED8DDE}" type="pres">
      <dgm:prSet presAssocID="{D69538AC-9357-492C-A824-97D9FF823AB5}" presName="ThreeNodes_2" presStyleLbl="node1" presStyleIdx="1" presStyleCnt="3">
        <dgm:presLayoutVars>
          <dgm:bulletEnabled val="1"/>
        </dgm:presLayoutVars>
      </dgm:prSet>
      <dgm:spPr/>
      <dgm:t>
        <a:bodyPr/>
        <a:lstStyle/>
        <a:p>
          <a:endParaRPr lang="en-US"/>
        </a:p>
      </dgm:t>
    </dgm:pt>
    <dgm:pt modelId="{D4DE029A-B437-4308-A5B1-C6D6235E3083}" type="pres">
      <dgm:prSet presAssocID="{D69538AC-9357-492C-A824-97D9FF823AB5}" presName="ThreeNodes_3" presStyleLbl="node1" presStyleIdx="2" presStyleCnt="3">
        <dgm:presLayoutVars>
          <dgm:bulletEnabled val="1"/>
        </dgm:presLayoutVars>
      </dgm:prSet>
      <dgm:spPr/>
      <dgm:t>
        <a:bodyPr/>
        <a:lstStyle/>
        <a:p>
          <a:endParaRPr lang="en-US"/>
        </a:p>
      </dgm:t>
    </dgm:pt>
    <dgm:pt modelId="{E3B6AAFB-C8A1-4D1D-A4B5-2CC1A4BCA26C}" type="pres">
      <dgm:prSet presAssocID="{D69538AC-9357-492C-A824-97D9FF823AB5}" presName="ThreeConn_1-2" presStyleLbl="fgAccFollowNode1" presStyleIdx="0" presStyleCnt="2">
        <dgm:presLayoutVars>
          <dgm:bulletEnabled val="1"/>
        </dgm:presLayoutVars>
      </dgm:prSet>
      <dgm:spPr/>
      <dgm:t>
        <a:bodyPr/>
        <a:lstStyle/>
        <a:p>
          <a:endParaRPr lang="en-US"/>
        </a:p>
      </dgm:t>
    </dgm:pt>
    <dgm:pt modelId="{83EA34FA-9BD5-4FBC-817C-5E5C642D261F}" type="pres">
      <dgm:prSet presAssocID="{D69538AC-9357-492C-A824-97D9FF823AB5}" presName="ThreeConn_2-3" presStyleLbl="fgAccFollowNode1" presStyleIdx="1" presStyleCnt="2">
        <dgm:presLayoutVars>
          <dgm:bulletEnabled val="1"/>
        </dgm:presLayoutVars>
      </dgm:prSet>
      <dgm:spPr/>
      <dgm:t>
        <a:bodyPr/>
        <a:lstStyle/>
        <a:p>
          <a:endParaRPr lang="en-US"/>
        </a:p>
      </dgm:t>
    </dgm:pt>
    <dgm:pt modelId="{32AFF7F7-7492-4BD8-A55D-01E2B03829E1}" type="pres">
      <dgm:prSet presAssocID="{D69538AC-9357-492C-A824-97D9FF823AB5}" presName="ThreeNodes_1_text" presStyleLbl="node1" presStyleIdx="2" presStyleCnt="3">
        <dgm:presLayoutVars>
          <dgm:bulletEnabled val="1"/>
        </dgm:presLayoutVars>
      </dgm:prSet>
      <dgm:spPr/>
      <dgm:t>
        <a:bodyPr/>
        <a:lstStyle/>
        <a:p>
          <a:endParaRPr lang="en-US"/>
        </a:p>
      </dgm:t>
    </dgm:pt>
    <dgm:pt modelId="{1408B7C6-6289-4A76-9F99-DCF085B71236}" type="pres">
      <dgm:prSet presAssocID="{D69538AC-9357-492C-A824-97D9FF823AB5}" presName="ThreeNodes_2_text" presStyleLbl="node1" presStyleIdx="2" presStyleCnt="3">
        <dgm:presLayoutVars>
          <dgm:bulletEnabled val="1"/>
        </dgm:presLayoutVars>
      </dgm:prSet>
      <dgm:spPr/>
      <dgm:t>
        <a:bodyPr/>
        <a:lstStyle/>
        <a:p>
          <a:endParaRPr lang="en-US"/>
        </a:p>
      </dgm:t>
    </dgm:pt>
    <dgm:pt modelId="{E0E13AFF-9C26-4900-8627-0AC27133D441}" type="pres">
      <dgm:prSet presAssocID="{D69538AC-9357-492C-A824-97D9FF823AB5}" presName="ThreeNodes_3_text" presStyleLbl="node1" presStyleIdx="2" presStyleCnt="3">
        <dgm:presLayoutVars>
          <dgm:bulletEnabled val="1"/>
        </dgm:presLayoutVars>
      </dgm:prSet>
      <dgm:spPr/>
      <dgm:t>
        <a:bodyPr/>
        <a:lstStyle/>
        <a:p>
          <a:endParaRPr lang="en-US"/>
        </a:p>
      </dgm:t>
    </dgm:pt>
  </dgm:ptLst>
  <dgm:cxnLst>
    <dgm:cxn modelId="{C5CD4BDD-4A04-4A85-8707-098D749382D2}" type="presOf" srcId="{D69538AC-9357-492C-A824-97D9FF823AB5}" destId="{1238E385-26A5-4B08-BB50-58DAEB1B4C83}" srcOrd="0" destOrd="0" presId="urn:microsoft.com/office/officeart/2005/8/layout/vProcess5"/>
    <dgm:cxn modelId="{2C073DBF-77DB-4901-8D4C-0A0E2EA9C066}" type="presOf" srcId="{7A40D4A2-81AA-4FC2-8585-9960E773DFF1}" destId="{E3B6AAFB-C8A1-4D1D-A4B5-2CC1A4BCA26C}" srcOrd="0" destOrd="0" presId="urn:microsoft.com/office/officeart/2005/8/layout/vProcess5"/>
    <dgm:cxn modelId="{AC63C607-947C-490F-A30B-C641AAD8D338}" type="presOf" srcId="{EB980DB5-F4B4-4CB9-95AA-82CD8381BA0D}" destId="{C10E26B2-FDF7-48BD-99BB-09378F6E2023}" srcOrd="0" destOrd="0" presId="urn:microsoft.com/office/officeart/2005/8/layout/vProcess5"/>
    <dgm:cxn modelId="{F76453F9-F61A-45C1-BDFB-D9F37D53D1B0}" type="presOf" srcId="{5D605389-FA36-4D68-B4C0-EF073F0EC729}" destId="{D4DE029A-B437-4308-A5B1-C6D6235E3083}" srcOrd="0" destOrd="0" presId="urn:microsoft.com/office/officeart/2005/8/layout/vProcess5"/>
    <dgm:cxn modelId="{6C6FEC87-1158-427C-9182-2E33F72EA3EE}" srcId="{D69538AC-9357-492C-A824-97D9FF823AB5}" destId="{20FC230C-75CE-4012-AA49-8035BDECAFA8}" srcOrd="1" destOrd="0" parTransId="{CE58C4F6-54DF-42C8-B5B6-D1B87E4FCB71}" sibTransId="{8DCC9F42-E1CC-46B6-9575-F637BF1C738F}"/>
    <dgm:cxn modelId="{073B0CA2-CEA0-41FF-9026-257C3240BAC0}" type="presOf" srcId="{5D605389-FA36-4D68-B4C0-EF073F0EC729}" destId="{E0E13AFF-9C26-4900-8627-0AC27133D441}" srcOrd="1" destOrd="0" presId="urn:microsoft.com/office/officeart/2005/8/layout/vProcess5"/>
    <dgm:cxn modelId="{BBF66A8F-D2DC-4F75-B4E1-CE7CACF62CD6}" type="presOf" srcId="{20FC230C-75CE-4012-AA49-8035BDECAFA8}" destId="{1408B7C6-6289-4A76-9F99-DCF085B71236}" srcOrd="1" destOrd="0" presId="urn:microsoft.com/office/officeart/2005/8/layout/vProcess5"/>
    <dgm:cxn modelId="{428C5E06-B384-4DB5-8924-E879B05E8A45}" srcId="{D69538AC-9357-492C-A824-97D9FF823AB5}" destId="{5D605389-FA36-4D68-B4C0-EF073F0EC729}" srcOrd="2" destOrd="0" parTransId="{80F806E2-B051-4E19-8B59-91F819B05575}" sibTransId="{DC33004B-FEB0-4E54-930F-169E3144A0E6}"/>
    <dgm:cxn modelId="{D9448377-4759-4D4F-AC93-1F72DEE6C19B}" type="presOf" srcId="{8DCC9F42-E1CC-46B6-9575-F637BF1C738F}" destId="{83EA34FA-9BD5-4FBC-817C-5E5C642D261F}" srcOrd="0" destOrd="0" presId="urn:microsoft.com/office/officeart/2005/8/layout/vProcess5"/>
    <dgm:cxn modelId="{2A802DA0-11BE-42EF-8854-B61AF456AF18}" type="presOf" srcId="{20FC230C-75CE-4012-AA49-8035BDECAFA8}" destId="{C28E3F74-3D79-4150-9255-DFD681ED8DDE}" srcOrd="0" destOrd="0" presId="urn:microsoft.com/office/officeart/2005/8/layout/vProcess5"/>
    <dgm:cxn modelId="{57CF06AC-CC23-413F-9A71-54051DD86055}" type="presOf" srcId="{EB980DB5-F4B4-4CB9-95AA-82CD8381BA0D}" destId="{32AFF7F7-7492-4BD8-A55D-01E2B03829E1}" srcOrd="1" destOrd="0" presId="urn:microsoft.com/office/officeart/2005/8/layout/vProcess5"/>
    <dgm:cxn modelId="{36DDD235-982B-437F-8C0B-78D577CCC916}" srcId="{D69538AC-9357-492C-A824-97D9FF823AB5}" destId="{EB980DB5-F4B4-4CB9-95AA-82CD8381BA0D}" srcOrd="0" destOrd="0" parTransId="{AAA59CF7-2D09-48B8-B41A-1DAC6B90E1E6}" sibTransId="{7A40D4A2-81AA-4FC2-8585-9960E773DFF1}"/>
    <dgm:cxn modelId="{1C324AB5-797E-40D8-8333-96DF2C69A018}" type="presParOf" srcId="{1238E385-26A5-4B08-BB50-58DAEB1B4C83}" destId="{F3CC9D8D-F9C5-49EB-828A-605E6D36FF8B}" srcOrd="0" destOrd="0" presId="urn:microsoft.com/office/officeart/2005/8/layout/vProcess5"/>
    <dgm:cxn modelId="{51A2BC15-EE7D-4D5D-A6FC-650042218AEC}" type="presParOf" srcId="{1238E385-26A5-4B08-BB50-58DAEB1B4C83}" destId="{C10E26B2-FDF7-48BD-99BB-09378F6E2023}" srcOrd="1" destOrd="0" presId="urn:microsoft.com/office/officeart/2005/8/layout/vProcess5"/>
    <dgm:cxn modelId="{B566981F-1488-4313-BFE9-85D35268EF91}" type="presParOf" srcId="{1238E385-26A5-4B08-BB50-58DAEB1B4C83}" destId="{C28E3F74-3D79-4150-9255-DFD681ED8DDE}" srcOrd="2" destOrd="0" presId="urn:microsoft.com/office/officeart/2005/8/layout/vProcess5"/>
    <dgm:cxn modelId="{9CF59DB8-2B76-4518-96EA-752D5E9AB36D}" type="presParOf" srcId="{1238E385-26A5-4B08-BB50-58DAEB1B4C83}" destId="{D4DE029A-B437-4308-A5B1-C6D6235E3083}" srcOrd="3" destOrd="0" presId="urn:microsoft.com/office/officeart/2005/8/layout/vProcess5"/>
    <dgm:cxn modelId="{F105E772-339F-430F-9183-656B8137D2B5}" type="presParOf" srcId="{1238E385-26A5-4B08-BB50-58DAEB1B4C83}" destId="{E3B6AAFB-C8A1-4D1D-A4B5-2CC1A4BCA26C}" srcOrd="4" destOrd="0" presId="urn:microsoft.com/office/officeart/2005/8/layout/vProcess5"/>
    <dgm:cxn modelId="{0F12FAA8-ABA5-40E8-AE16-5DE045EAF230}" type="presParOf" srcId="{1238E385-26A5-4B08-BB50-58DAEB1B4C83}" destId="{83EA34FA-9BD5-4FBC-817C-5E5C642D261F}" srcOrd="5" destOrd="0" presId="urn:microsoft.com/office/officeart/2005/8/layout/vProcess5"/>
    <dgm:cxn modelId="{97426B9C-7CC4-4D08-B33F-7D8785B50254}" type="presParOf" srcId="{1238E385-26A5-4B08-BB50-58DAEB1B4C83}" destId="{32AFF7F7-7492-4BD8-A55D-01E2B03829E1}" srcOrd="6" destOrd="0" presId="urn:microsoft.com/office/officeart/2005/8/layout/vProcess5"/>
    <dgm:cxn modelId="{5591FC8E-721E-47AE-8B64-51975D2E5C5B}" type="presParOf" srcId="{1238E385-26A5-4B08-BB50-58DAEB1B4C83}" destId="{1408B7C6-6289-4A76-9F99-DCF085B71236}" srcOrd="7" destOrd="0" presId="urn:microsoft.com/office/officeart/2005/8/layout/vProcess5"/>
    <dgm:cxn modelId="{679C2042-57F1-4EF6-AFD0-46EB5A5A9938}" type="presParOf" srcId="{1238E385-26A5-4B08-BB50-58DAEB1B4C83}" destId="{E0E13AFF-9C26-4900-8627-0AC27133D441}"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4D930A7-1240-48EB-B319-D190CE70E5ED}" type="doc">
      <dgm:prSet loTypeId="urn:microsoft.com/office/officeart/2005/8/layout/arrow2" loCatId="process" qsTypeId="urn:microsoft.com/office/officeart/2005/8/quickstyle/simple1" qsCatId="simple" csTypeId="urn:microsoft.com/office/officeart/2005/8/colors/colorful5" csCatId="colorful" phldr="1"/>
      <dgm:spPr/>
    </dgm:pt>
    <dgm:pt modelId="{48649101-F705-4675-A49D-FDCCFFEF911E}">
      <dgm:prSet phldrT="[Text]" custT="1"/>
      <dgm:spPr/>
      <dgm:t>
        <a:bodyPr/>
        <a:lstStyle/>
        <a:p>
          <a:r>
            <a:rPr lang="en-US" sz="2000" dirty="0" smtClean="0"/>
            <a:t>delayed exception</a:t>
          </a:r>
          <a:endParaRPr lang="en-US" sz="2000" dirty="0"/>
        </a:p>
      </dgm:t>
    </dgm:pt>
    <dgm:pt modelId="{2522F22A-0923-4AE5-9928-3A051432B8EC}" type="parTrans" cxnId="{BAEF989E-E55D-427B-8A95-B2B6D7680D53}">
      <dgm:prSet/>
      <dgm:spPr/>
      <dgm:t>
        <a:bodyPr/>
        <a:lstStyle/>
        <a:p>
          <a:endParaRPr lang="en-US"/>
        </a:p>
      </dgm:t>
    </dgm:pt>
    <dgm:pt modelId="{674F429E-0873-4077-8FAF-521149DD6909}" type="sibTrans" cxnId="{BAEF989E-E55D-427B-8A95-B2B6D7680D53}">
      <dgm:prSet/>
      <dgm:spPr/>
      <dgm:t>
        <a:bodyPr/>
        <a:lstStyle/>
        <a:p>
          <a:endParaRPr lang="en-US"/>
        </a:p>
      </dgm:t>
    </dgm:pt>
    <dgm:pt modelId="{07D42CAB-EEBD-487A-AAB3-C9516BD112A7}" type="pres">
      <dgm:prSet presAssocID="{54D930A7-1240-48EB-B319-D190CE70E5ED}" presName="arrowDiagram" presStyleCnt="0">
        <dgm:presLayoutVars>
          <dgm:chMax val="5"/>
          <dgm:dir/>
          <dgm:resizeHandles val="exact"/>
        </dgm:presLayoutVars>
      </dgm:prSet>
      <dgm:spPr/>
    </dgm:pt>
    <dgm:pt modelId="{FA3FB3AA-B929-426F-A752-A58184B4647B}" type="pres">
      <dgm:prSet presAssocID="{54D930A7-1240-48EB-B319-D190CE70E5ED}" presName="arrow" presStyleLbl="bgShp" presStyleIdx="0" presStyleCnt="1" custAng="13377745" custFlipVert="1" custScaleX="77583" custScaleY="48090" custLinFactNeighborX="11184" custLinFactNeighborY="13760"/>
      <dgm:spPr>
        <a:solidFill>
          <a:schemeClr val="accent6"/>
        </a:solidFill>
      </dgm:spPr>
    </dgm:pt>
    <dgm:pt modelId="{FE847787-CE19-4614-B9E1-8C73EFF44D5F}" type="pres">
      <dgm:prSet presAssocID="{54D930A7-1240-48EB-B319-D190CE70E5ED}" presName="arrowDiagram1" presStyleCnt="0">
        <dgm:presLayoutVars>
          <dgm:bulletEnabled val="1"/>
        </dgm:presLayoutVars>
      </dgm:prSet>
      <dgm:spPr/>
    </dgm:pt>
    <dgm:pt modelId="{F2731A4D-2442-44D7-9491-2EDB75856BD2}" type="pres">
      <dgm:prSet presAssocID="{48649101-F705-4675-A49D-FDCCFFEF911E}" presName="bullet1" presStyleLbl="node1" presStyleIdx="0" presStyleCnt="1" custLinFactX="-306236" custLinFactY="200000" custLinFactNeighborX="-400000" custLinFactNeighborY="204636"/>
      <dgm:spPr/>
    </dgm:pt>
    <dgm:pt modelId="{D7515C37-D2DE-4C0D-B354-48C48BA35547}" type="pres">
      <dgm:prSet presAssocID="{48649101-F705-4675-A49D-FDCCFFEF911E}" presName="textBox1" presStyleLbl="revTx" presStyleIdx="0" presStyleCnt="1" custScaleX="186618" custLinFactNeighborX="-22020" custLinFactNeighborY="29601">
        <dgm:presLayoutVars>
          <dgm:bulletEnabled val="1"/>
        </dgm:presLayoutVars>
      </dgm:prSet>
      <dgm:spPr/>
      <dgm:t>
        <a:bodyPr/>
        <a:lstStyle/>
        <a:p>
          <a:endParaRPr lang="en-US"/>
        </a:p>
      </dgm:t>
    </dgm:pt>
  </dgm:ptLst>
  <dgm:cxnLst>
    <dgm:cxn modelId="{BAEF989E-E55D-427B-8A95-B2B6D7680D53}" srcId="{54D930A7-1240-48EB-B319-D190CE70E5ED}" destId="{48649101-F705-4675-A49D-FDCCFFEF911E}" srcOrd="0" destOrd="0" parTransId="{2522F22A-0923-4AE5-9928-3A051432B8EC}" sibTransId="{674F429E-0873-4077-8FAF-521149DD6909}"/>
    <dgm:cxn modelId="{E1AEA18F-C632-4132-92D9-9A33E5F3D474}" type="presOf" srcId="{48649101-F705-4675-A49D-FDCCFFEF911E}" destId="{D7515C37-D2DE-4C0D-B354-48C48BA35547}" srcOrd="0" destOrd="0" presId="urn:microsoft.com/office/officeart/2005/8/layout/arrow2"/>
    <dgm:cxn modelId="{D9B12BD0-7335-4096-B97A-9A701E253EC8}" type="presOf" srcId="{54D930A7-1240-48EB-B319-D190CE70E5ED}" destId="{07D42CAB-EEBD-487A-AAB3-C9516BD112A7}" srcOrd="0" destOrd="0" presId="urn:microsoft.com/office/officeart/2005/8/layout/arrow2"/>
    <dgm:cxn modelId="{AAFF93BF-CE97-4FB4-BB92-B08733AB36D1}" type="presParOf" srcId="{07D42CAB-EEBD-487A-AAB3-C9516BD112A7}" destId="{FA3FB3AA-B929-426F-A752-A58184B4647B}" srcOrd="0" destOrd="0" presId="urn:microsoft.com/office/officeart/2005/8/layout/arrow2"/>
    <dgm:cxn modelId="{519A3CE8-B756-4B55-9E63-9CE0B703717C}" type="presParOf" srcId="{07D42CAB-EEBD-487A-AAB3-C9516BD112A7}" destId="{FE847787-CE19-4614-B9E1-8C73EFF44D5F}" srcOrd="1" destOrd="0" presId="urn:microsoft.com/office/officeart/2005/8/layout/arrow2"/>
    <dgm:cxn modelId="{11A2A8A2-00E1-434D-8FE6-8EB87B85C017}" type="presParOf" srcId="{FE847787-CE19-4614-B9E1-8C73EFF44D5F}" destId="{F2731A4D-2442-44D7-9491-2EDB75856BD2}" srcOrd="0" destOrd="0" presId="urn:microsoft.com/office/officeart/2005/8/layout/arrow2"/>
    <dgm:cxn modelId="{3F4B06E5-E661-475F-82D3-061F9E099C70}" type="presParOf" srcId="{FE847787-CE19-4614-B9E1-8C73EFF44D5F}" destId="{D7515C37-D2DE-4C0D-B354-48C48BA35547}"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EF952-3922-432E-8C45-1545D687CCD8}"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573827E4-27EF-4710-A083-D2FB23342FA8}">
      <dgm:prSet phldrT="[Text]" custT="1"/>
      <dgm:spPr>
        <a:solidFill>
          <a:schemeClr val="bg1">
            <a:lumMod val="50000"/>
          </a:schemeClr>
        </a:solidFill>
      </dgm:spPr>
      <dgm:t>
        <a:bodyPr/>
        <a:lstStyle/>
        <a:p>
          <a:r>
            <a:rPr lang="en-US" sz="2400" dirty="0" smtClean="0"/>
            <a:t>No semantic guarantees</a:t>
          </a:r>
          <a:endParaRPr lang="en-US" sz="2400" dirty="0"/>
        </a:p>
      </dgm:t>
    </dgm:pt>
    <dgm:pt modelId="{A460859A-BE3C-4E18-894D-10FBE9624B26}" type="parTrans" cxnId="{4615AF42-D495-4C87-9CDD-BBC10CA95C15}">
      <dgm:prSet/>
      <dgm:spPr/>
      <dgm:t>
        <a:bodyPr/>
        <a:lstStyle/>
        <a:p>
          <a:endParaRPr lang="en-US"/>
        </a:p>
      </dgm:t>
    </dgm:pt>
    <dgm:pt modelId="{807AF59B-5AEC-41A3-9974-1FAE2CC6A241}" type="sibTrans" cxnId="{4615AF42-D495-4C87-9CDD-BBC10CA95C15}">
      <dgm:prSet/>
      <dgm:spPr/>
      <dgm:t>
        <a:bodyPr/>
        <a:lstStyle/>
        <a:p>
          <a:endParaRPr lang="en-US"/>
        </a:p>
      </dgm:t>
    </dgm:pt>
    <dgm:pt modelId="{2BDBD7ED-E56C-4982-95D1-EAD1AAADFD33}">
      <dgm:prSet phldrT="[Text]" custT="1"/>
      <dgm:spPr/>
      <dgm:t>
        <a:bodyPr/>
        <a:lstStyle/>
        <a:p>
          <a:r>
            <a:rPr lang="en-US" sz="2000" dirty="0" smtClean="0"/>
            <a:t>Lack of semantic guarantees make software unsafe</a:t>
          </a:r>
          <a:endParaRPr lang="en-US" sz="2000" dirty="0"/>
        </a:p>
      </dgm:t>
    </dgm:pt>
    <dgm:pt modelId="{3F88CB54-914C-4BD5-8F78-1A44A8E56F9E}" type="parTrans" cxnId="{C38A0D5C-B3E7-40B6-B481-E150C10B6B78}">
      <dgm:prSet/>
      <dgm:spPr/>
      <dgm:t>
        <a:bodyPr/>
        <a:lstStyle/>
        <a:p>
          <a:endParaRPr lang="en-US"/>
        </a:p>
      </dgm:t>
    </dgm:pt>
    <dgm:pt modelId="{F7EF0DF3-BA25-40AD-86C6-03494F3CA30B}" type="sibTrans" cxnId="{C38A0D5C-B3E7-40B6-B481-E150C10B6B78}">
      <dgm:prSet/>
      <dgm:spPr/>
      <dgm:t>
        <a:bodyPr/>
        <a:lstStyle/>
        <a:p>
          <a:endParaRPr lang="en-US"/>
        </a:p>
      </dgm:t>
    </dgm:pt>
    <dgm:pt modelId="{B66AC57D-8F6E-4E58-B285-7310B794D895}">
      <dgm:prSet phldrT="[Text]"/>
      <dgm:spPr/>
      <dgm:t>
        <a:bodyPr/>
        <a:lstStyle/>
        <a:p>
          <a:endParaRPr lang="en-US" dirty="0"/>
        </a:p>
      </dgm:t>
    </dgm:pt>
    <dgm:pt modelId="{CCF0DEAF-9B71-4DA7-825C-CCED030052B9}" type="parTrans" cxnId="{5B45C33C-C23B-4CDC-9B92-CAF9CEFD5405}">
      <dgm:prSet/>
      <dgm:spPr/>
      <dgm:t>
        <a:bodyPr/>
        <a:lstStyle/>
        <a:p>
          <a:endParaRPr lang="en-US"/>
        </a:p>
      </dgm:t>
    </dgm:pt>
    <dgm:pt modelId="{43E46F13-4514-483F-A395-965A2467B949}" type="sibTrans" cxnId="{5B45C33C-C23B-4CDC-9B92-CAF9CEFD5405}">
      <dgm:prSet/>
      <dgm:spPr/>
      <dgm:t>
        <a:bodyPr/>
        <a:lstStyle/>
        <a:p>
          <a:endParaRPr lang="en-US"/>
        </a:p>
      </dgm:t>
    </dgm:pt>
    <dgm:pt modelId="{5A023540-1CDA-49B3-83FC-F3321E4B07AE}">
      <dgm:prSet phldrT="[Text]" custT="1"/>
      <dgm:spPr>
        <a:solidFill>
          <a:srgbClr val="680000"/>
        </a:solidFill>
      </dgm:spPr>
      <dgm:t>
        <a:bodyPr/>
        <a:lstStyle/>
        <a:p>
          <a:r>
            <a:rPr lang="en-US" sz="2400" dirty="0" smtClean="0"/>
            <a:t>Complicates language specifications</a:t>
          </a:r>
          <a:endParaRPr lang="en-US" sz="2400" dirty="0"/>
        </a:p>
      </dgm:t>
    </dgm:pt>
    <dgm:pt modelId="{EC2E57AD-5ED5-44C6-9A40-27974634306A}" type="parTrans" cxnId="{09D49D8F-4167-441D-908B-D63E82D98DAB}">
      <dgm:prSet/>
      <dgm:spPr/>
      <dgm:t>
        <a:bodyPr/>
        <a:lstStyle/>
        <a:p>
          <a:endParaRPr lang="en-US"/>
        </a:p>
      </dgm:t>
    </dgm:pt>
    <dgm:pt modelId="{E99D787B-3D6C-4854-853F-F394B1A4152C}" type="sibTrans" cxnId="{09D49D8F-4167-441D-908B-D63E82D98DAB}">
      <dgm:prSet/>
      <dgm:spPr/>
      <dgm:t>
        <a:bodyPr/>
        <a:lstStyle/>
        <a:p>
          <a:endParaRPr lang="en-US"/>
        </a:p>
      </dgm:t>
    </dgm:pt>
    <dgm:pt modelId="{C32FA0F9-D05A-4EB1-9079-73B409288C4C}">
      <dgm:prSet phldrT="[Text]" custT="1"/>
      <dgm:spPr/>
      <dgm:t>
        <a:bodyPr/>
        <a:lstStyle/>
        <a:p>
          <a:r>
            <a:rPr lang="en-US" sz="2000" dirty="0" smtClean="0"/>
            <a:t>Challenging to reason about correctness for racy executions </a:t>
          </a:r>
          <a:endParaRPr lang="en-US" sz="2000" dirty="0"/>
        </a:p>
      </dgm:t>
    </dgm:pt>
    <dgm:pt modelId="{B53FA19A-506E-45ED-9CA2-E0D358DEF3AB}" type="parTrans" cxnId="{A4BC62CC-39C0-4465-B713-B61890E14610}">
      <dgm:prSet/>
      <dgm:spPr/>
      <dgm:t>
        <a:bodyPr/>
        <a:lstStyle/>
        <a:p>
          <a:endParaRPr lang="en-US"/>
        </a:p>
      </dgm:t>
    </dgm:pt>
    <dgm:pt modelId="{4AB22C34-BB3C-4575-865E-9B15CA318B9B}" type="sibTrans" cxnId="{A4BC62CC-39C0-4465-B713-B61890E14610}">
      <dgm:prSet/>
      <dgm:spPr/>
      <dgm:t>
        <a:bodyPr/>
        <a:lstStyle/>
        <a:p>
          <a:endParaRPr lang="en-US"/>
        </a:p>
      </dgm:t>
    </dgm:pt>
    <dgm:pt modelId="{7A562AE2-8304-4E8E-9AAE-9F0F0C5D9A5E}">
      <dgm:prSet phldrT="[Text]" custT="1"/>
      <dgm:spPr>
        <a:solidFill>
          <a:schemeClr val="tx1">
            <a:lumMod val="85000"/>
            <a:lumOff val="15000"/>
          </a:schemeClr>
        </a:solidFill>
      </dgm:spPr>
      <dgm:t>
        <a:bodyPr/>
        <a:lstStyle/>
        <a:p>
          <a:r>
            <a:rPr lang="en-US" sz="2400" dirty="0" smtClean="0"/>
            <a:t>Indicates other concurrency errors</a:t>
          </a:r>
          <a:endParaRPr lang="en-US" sz="2400" dirty="0"/>
        </a:p>
      </dgm:t>
    </dgm:pt>
    <dgm:pt modelId="{0EFCBC10-1AE0-4675-BB6B-4AC2738972C7}" type="parTrans" cxnId="{DD71411C-D99F-4014-97F7-914E9AFD8BFD}">
      <dgm:prSet/>
      <dgm:spPr/>
      <dgm:t>
        <a:bodyPr/>
        <a:lstStyle/>
        <a:p>
          <a:endParaRPr lang="en-US"/>
        </a:p>
      </dgm:t>
    </dgm:pt>
    <dgm:pt modelId="{8F65940D-95E8-418A-89E4-8E9EAE48E8F8}" type="sibTrans" cxnId="{DD71411C-D99F-4014-97F7-914E9AFD8BFD}">
      <dgm:prSet/>
      <dgm:spPr/>
      <dgm:t>
        <a:bodyPr/>
        <a:lstStyle/>
        <a:p>
          <a:endParaRPr lang="en-US"/>
        </a:p>
      </dgm:t>
    </dgm:pt>
    <dgm:pt modelId="{0BE80250-C961-4C49-8155-ABAC05B3F723}">
      <dgm:prSet phldrT="[Text]" custT="1"/>
      <dgm:spPr/>
      <dgm:t>
        <a:bodyPr/>
        <a:lstStyle/>
        <a:p>
          <a:r>
            <a:rPr lang="en-US" sz="2000" dirty="0" smtClean="0"/>
            <a:t>Leads to atomicity, order or sequential consistency violations</a:t>
          </a:r>
          <a:endParaRPr lang="en-US" sz="2000" dirty="0"/>
        </a:p>
      </dgm:t>
    </dgm:pt>
    <dgm:pt modelId="{DFA35B8D-44A7-4596-83AC-073DBF95048B}" type="parTrans" cxnId="{E27B6511-1407-4CC9-A09C-98A677CE2617}">
      <dgm:prSet/>
      <dgm:spPr/>
      <dgm:t>
        <a:bodyPr/>
        <a:lstStyle/>
        <a:p>
          <a:endParaRPr lang="en-US"/>
        </a:p>
      </dgm:t>
    </dgm:pt>
    <dgm:pt modelId="{E4DA9C4C-910C-4B22-9C8B-8FE2A1B01DA7}" type="sibTrans" cxnId="{E27B6511-1407-4CC9-A09C-98A677CE2617}">
      <dgm:prSet/>
      <dgm:spPr/>
      <dgm:t>
        <a:bodyPr/>
        <a:lstStyle/>
        <a:p>
          <a:endParaRPr lang="en-US"/>
        </a:p>
      </dgm:t>
    </dgm:pt>
    <dgm:pt modelId="{44A0E153-F408-4695-8AC6-0EA016B37399}">
      <dgm:prSet phldrT="[Text]"/>
      <dgm:spPr/>
      <dgm:t>
        <a:bodyPr/>
        <a:lstStyle/>
        <a:p>
          <a:endParaRPr lang="en-US" dirty="0"/>
        </a:p>
      </dgm:t>
    </dgm:pt>
    <dgm:pt modelId="{E3474C64-B638-4C81-8D38-F19ED873A24A}" type="parTrans" cxnId="{83307E0B-78E4-4B5A-9EF0-C975F4FDDBF9}">
      <dgm:prSet/>
      <dgm:spPr/>
      <dgm:t>
        <a:bodyPr/>
        <a:lstStyle/>
        <a:p>
          <a:endParaRPr lang="en-US"/>
        </a:p>
      </dgm:t>
    </dgm:pt>
    <dgm:pt modelId="{E9CDE3D5-2D75-43AC-827C-75D4D71F7A1D}" type="sibTrans" cxnId="{83307E0B-78E4-4B5A-9EF0-C975F4FDDBF9}">
      <dgm:prSet/>
      <dgm:spPr/>
      <dgm:t>
        <a:bodyPr/>
        <a:lstStyle/>
        <a:p>
          <a:endParaRPr lang="en-US"/>
        </a:p>
      </dgm:t>
    </dgm:pt>
    <dgm:pt modelId="{707888B6-A894-4121-8C88-7A9007F269C8}">
      <dgm:prSet phldrT="[Text]"/>
      <dgm:spPr/>
      <dgm:t>
        <a:bodyPr/>
        <a:lstStyle/>
        <a:p>
          <a:endParaRPr lang="en-US" dirty="0"/>
        </a:p>
      </dgm:t>
    </dgm:pt>
    <dgm:pt modelId="{3CCD1EB4-547D-4893-8BAE-47E4810DAA6A}" type="sibTrans" cxnId="{635B764A-05CD-416C-8462-E94DAC4DDACA}">
      <dgm:prSet/>
      <dgm:spPr/>
      <dgm:t>
        <a:bodyPr/>
        <a:lstStyle/>
        <a:p>
          <a:endParaRPr lang="en-US"/>
        </a:p>
      </dgm:t>
    </dgm:pt>
    <dgm:pt modelId="{3265559E-9A0B-483C-9A60-6510D7FDF1A6}" type="parTrans" cxnId="{635B764A-05CD-416C-8462-E94DAC4DDACA}">
      <dgm:prSet/>
      <dgm:spPr/>
      <dgm:t>
        <a:bodyPr/>
        <a:lstStyle/>
        <a:p>
          <a:endParaRPr lang="en-US"/>
        </a:p>
      </dgm:t>
    </dgm:pt>
    <dgm:pt modelId="{EA167319-E716-48E7-BE54-8CF9AD92AAB0}" type="pres">
      <dgm:prSet presAssocID="{01BEF952-3922-432E-8C45-1545D687CCD8}" presName="Name0" presStyleCnt="0">
        <dgm:presLayoutVars>
          <dgm:chMax/>
          <dgm:chPref val="3"/>
          <dgm:dir/>
          <dgm:animOne val="branch"/>
          <dgm:animLvl val="lvl"/>
        </dgm:presLayoutVars>
      </dgm:prSet>
      <dgm:spPr/>
      <dgm:t>
        <a:bodyPr/>
        <a:lstStyle/>
        <a:p>
          <a:endParaRPr lang="en-US"/>
        </a:p>
      </dgm:t>
    </dgm:pt>
    <dgm:pt modelId="{202C0248-4417-470E-8749-2F3AFBCE1099}" type="pres">
      <dgm:prSet presAssocID="{573827E4-27EF-4710-A083-D2FB23342FA8}" presName="composite" presStyleCnt="0"/>
      <dgm:spPr/>
    </dgm:pt>
    <dgm:pt modelId="{85B0AAC4-0686-48C2-A04A-BB058F3D8330}" type="pres">
      <dgm:prSet presAssocID="{573827E4-27EF-4710-A083-D2FB23342FA8}" presName="FirstChild" presStyleLbl="revTx" presStyleIdx="0" presStyleCnt="6" custScaleX="84033" custScaleY="105702" custLinFactNeighborX="718" custLinFactNeighborY="-7790">
        <dgm:presLayoutVars>
          <dgm:chMax val="0"/>
          <dgm:chPref val="0"/>
          <dgm:bulletEnabled val="1"/>
        </dgm:presLayoutVars>
      </dgm:prSet>
      <dgm:spPr/>
      <dgm:t>
        <a:bodyPr/>
        <a:lstStyle/>
        <a:p>
          <a:endParaRPr lang="en-US"/>
        </a:p>
      </dgm:t>
    </dgm:pt>
    <dgm:pt modelId="{D536CB68-3BCF-4EA9-9E97-008281CFF00F}" type="pres">
      <dgm:prSet presAssocID="{573827E4-27EF-4710-A083-D2FB23342FA8}" presName="Parent" presStyleLbl="alignNode1" presStyleIdx="0" presStyleCnt="3" custScaleX="129610" custScaleY="205507" custLinFactNeighborX="8461" custLinFactNeighborY="-101">
        <dgm:presLayoutVars>
          <dgm:chMax val="3"/>
          <dgm:chPref val="3"/>
          <dgm:bulletEnabled val="1"/>
        </dgm:presLayoutVars>
      </dgm:prSet>
      <dgm:spPr/>
      <dgm:t>
        <a:bodyPr/>
        <a:lstStyle/>
        <a:p>
          <a:endParaRPr lang="en-US"/>
        </a:p>
      </dgm:t>
    </dgm:pt>
    <dgm:pt modelId="{BF654D11-0923-4C3A-8285-F95E9D640F2D}" type="pres">
      <dgm:prSet presAssocID="{573827E4-27EF-4710-A083-D2FB23342FA8}" presName="Accent" presStyleLbl="parChTrans1D1" presStyleIdx="0" presStyleCnt="3"/>
      <dgm:spPr/>
    </dgm:pt>
    <dgm:pt modelId="{931DB2CB-A94C-4B81-ACAB-B35D08F3800E}" type="pres">
      <dgm:prSet presAssocID="{573827E4-27EF-4710-A083-D2FB23342FA8}" presName="Child" presStyleLbl="revTx" presStyleIdx="1" presStyleCnt="6">
        <dgm:presLayoutVars>
          <dgm:chMax val="0"/>
          <dgm:chPref val="0"/>
          <dgm:bulletEnabled val="1"/>
        </dgm:presLayoutVars>
      </dgm:prSet>
      <dgm:spPr/>
      <dgm:t>
        <a:bodyPr/>
        <a:lstStyle/>
        <a:p>
          <a:endParaRPr lang="en-US"/>
        </a:p>
      </dgm:t>
    </dgm:pt>
    <dgm:pt modelId="{CE3D573D-8302-4478-B7DF-409549A25C6E}" type="pres">
      <dgm:prSet presAssocID="{807AF59B-5AEC-41A3-9974-1FAE2CC6A241}" presName="sibTrans" presStyleCnt="0"/>
      <dgm:spPr/>
    </dgm:pt>
    <dgm:pt modelId="{24CA4E5B-8967-4743-979D-CC3FD10F93B6}" type="pres">
      <dgm:prSet presAssocID="{5A023540-1CDA-49B3-83FC-F3321E4B07AE}" presName="composite" presStyleCnt="0"/>
      <dgm:spPr/>
    </dgm:pt>
    <dgm:pt modelId="{3F245B60-3332-476A-8854-0BFAF9ADE371}" type="pres">
      <dgm:prSet presAssocID="{5A023540-1CDA-49B3-83FC-F3321E4B07AE}" presName="FirstChild" presStyleLbl="revTx" presStyleIdx="2" presStyleCnt="6" custScaleX="87045" custScaleY="96409" custLinFactNeighborX="2338">
        <dgm:presLayoutVars>
          <dgm:chMax val="0"/>
          <dgm:chPref val="0"/>
          <dgm:bulletEnabled val="1"/>
        </dgm:presLayoutVars>
      </dgm:prSet>
      <dgm:spPr/>
      <dgm:t>
        <a:bodyPr/>
        <a:lstStyle/>
        <a:p>
          <a:endParaRPr lang="en-US"/>
        </a:p>
      </dgm:t>
    </dgm:pt>
    <dgm:pt modelId="{4D443087-3C33-49C8-B36F-042F9BEC2CF1}" type="pres">
      <dgm:prSet presAssocID="{5A023540-1CDA-49B3-83FC-F3321E4B07AE}" presName="Parent" presStyleLbl="alignNode1" presStyleIdx="1" presStyleCnt="3" custScaleX="129399" custScaleY="237514" custLinFactNeighborX="8465" custLinFactNeighborY="9680">
        <dgm:presLayoutVars>
          <dgm:chMax val="3"/>
          <dgm:chPref val="3"/>
          <dgm:bulletEnabled val="1"/>
        </dgm:presLayoutVars>
      </dgm:prSet>
      <dgm:spPr/>
      <dgm:t>
        <a:bodyPr/>
        <a:lstStyle/>
        <a:p>
          <a:endParaRPr lang="en-US"/>
        </a:p>
      </dgm:t>
    </dgm:pt>
    <dgm:pt modelId="{D94AD85D-5C9B-4DE0-9DB1-365D1AAB592D}" type="pres">
      <dgm:prSet presAssocID="{5A023540-1CDA-49B3-83FC-F3321E4B07AE}" presName="Accent" presStyleLbl="parChTrans1D1" presStyleIdx="1" presStyleCnt="3"/>
      <dgm:spPr/>
    </dgm:pt>
    <dgm:pt modelId="{2FF38979-C9A8-4ECD-974A-E2D6255789B6}" type="pres">
      <dgm:prSet presAssocID="{5A023540-1CDA-49B3-83FC-F3321E4B07AE}" presName="Child" presStyleLbl="revTx" presStyleIdx="3" presStyleCnt="6">
        <dgm:presLayoutVars>
          <dgm:chMax val="0"/>
          <dgm:chPref val="0"/>
          <dgm:bulletEnabled val="1"/>
        </dgm:presLayoutVars>
      </dgm:prSet>
      <dgm:spPr/>
      <dgm:t>
        <a:bodyPr/>
        <a:lstStyle/>
        <a:p>
          <a:endParaRPr lang="en-US"/>
        </a:p>
      </dgm:t>
    </dgm:pt>
    <dgm:pt modelId="{811B6D80-EF31-48AA-9AF6-1839FE52D151}" type="pres">
      <dgm:prSet presAssocID="{E99D787B-3D6C-4854-853F-F394B1A4152C}" presName="sibTrans" presStyleCnt="0"/>
      <dgm:spPr/>
    </dgm:pt>
    <dgm:pt modelId="{F49EAA65-8239-4E16-AAEE-4861415770F8}" type="pres">
      <dgm:prSet presAssocID="{7A562AE2-8304-4E8E-9AAE-9F0F0C5D9A5E}" presName="composite" presStyleCnt="0"/>
      <dgm:spPr/>
    </dgm:pt>
    <dgm:pt modelId="{3C9086BE-0CDB-4737-A666-E0D03523789F}" type="pres">
      <dgm:prSet presAssocID="{7A562AE2-8304-4E8E-9AAE-9F0F0C5D9A5E}" presName="FirstChild" presStyleLbl="revTx" presStyleIdx="4" presStyleCnt="6" custScaleX="85992" custScaleY="84065" custLinFactNeighborX="1696">
        <dgm:presLayoutVars>
          <dgm:chMax val="0"/>
          <dgm:chPref val="0"/>
          <dgm:bulletEnabled val="1"/>
        </dgm:presLayoutVars>
      </dgm:prSet>
      <dgm:spPr/>
      <dgm:t>
        <a:bodyPr/>
        <a:lstStyle/>
        <a:p>
          <a:endParaRPr lang="en-US"/>
        </a:p>
      </dgm:t>
    </dgm:pt>
    <dgm:pt modelId="{CAF4239F-B360-4D9E-83E6-C56920F517B8}" type="pres">
      <dgm:prSet presAssocID="{7A562AE2-8304-4E8E-9AAE-9F0F0C5D9A5E}" presName="Parent" presStyleLbl="alignNode1" presStyleIdx="2" presStyleCnt="3" custScaleX="128132" custScaleY="226815" custLinFactNeighborX="8782" custLinFactNeighborY="-8779">
        <dgm:presLayoutVars>
          <dgm:chMax val="3"/>
          <dgm:chPref val="3"/>
          <dgm:bulletEnabled val="1"/>
        </dgm:presLayoutVars>
      </dgm:prSet>
      <dgm:spPr/>
      <dgm:t>
        <a:bodyPr/>
        <a:lstStyle/>
        <a:p>
          <a:endParaRPr lang="en-US"/>
        </a:p>
      </dgm:t>
    </dgm:pt>
    <dgm:pt modelId="{BE15B93F-9272-4987-8E16-C4B7BDAB0F7A}" type="pres">
      <dgm:prSet presAssocID="{7A562AE2-8304-4E8E-9AAE-9F0F0C5D9A5E}" presName="Accent" presStyleLbl="parChTrans1D1" presStyleIdx="2" presStyleCnt="3"/>
      <dgm:spPr/>
    </dgm:pt>
    <dgm:pt modelId="{4CF66E15-F7C5-4FC4-82A2-3DAA53117774}" type="pres">
      <dgm:prSet presAssocID="{7A562AE2-8304-4E8E-9AAE-9F0F0C5D9A5E}" presName="Child" presStyleLbl="revTx" presStyleIdx="5" presStyleCnt="6">
        <dgm:presLayoutVars>
          <dgm:chMax val="0"/>
          <dgm:chPref val="0"/>
          <dgm:bulletEnabled val="1"/>
        </dgm:presLayoutVars>
      </dgm:prSet>
      <dgm:spPr/>
      <dgm:t>
        <a:bodyPr/>
        <a:lstStyle/>
        <a:p>
          <a:endParaRPr lang="en-US"/>
        </a:p>
      </dgm:t>
    </dgm:pt>
  </dgm:ptLst>
  <dgm:cxnLst>
    <dgm:cxn modelId="{DD71411C-D99F-4014-97F7-914E9AFD8BFD}" srcId="{01BEF952-3922-432E-8C45-1545D687CCD8}" destId="{7A562AE2-8304-4E8E-9AAE-9F0F0C5D9A5E}" srcOrd="2" destOrd="0" parTransId="{0EFCBC10-1AE0-4675-BB6B-4AC2738972C7}" sibTransId="{8F65940D-95E8-418A-89E4-8E9EAE48E8F8}"/>
    <dgm:cxn modelId="{2B1426AA-9E65-46A3-AE9B-0F32A29E2B30}" type="presOf" srcId="{C32FA0F9-D05A-4EB1-9079-73B409288C4C}" destId="{3F245B60-3332-476A-8854-0BFAF9ADE371}" srcOrd="0" destOrd="0" presId="urn:microsoft.com/office/officeart/2011/layout/TabList"/>
    <dgm:cxn modelId="{09D49D8F-4167-441D-908B-D63E82D98DAB}" srcId="{01BEF952-3922-432E-8C45-1545D687CCD8}" destId="{5A023540-1CDA-49B3-83FC-F3321E4B07AE}" srcOrd="1" destOrd="0" parTransId="{EC2E57AD-5ED5-44C6-9A40-27974634306A}" sibTransId="{E99D787B-3D6C-4854-853F-F394B1A4152C}"/>
    <dgm:cxn modelId="{E27B6511-1407-4CC9-A09C-98A677CE2617}" srcId="{7A562AE2-8304-4E8E-9AAE-9F0F0C5D9A5E}" destId="{0BE80250-C961-4C49-8155-ABAC05B3F723}" srcOrd="0" destOrd="0" parTransId="{DFA35B8D-44A7-4596-83AC-073DBF95048B}" sibTransId="{E4DA9C4C-910C-4B22-9C8B-8FE2A1B01DA7}"/>
    <dgm:cxn modelId="{C38A0D5C-B3E7-40B6-B481-E150C10B6B78}" srcId="{573827E4-27EF-4710-A083-D2FB23342FA8}" destId="{2BDBD7ED-E56C-4982-95D1-EAD1AAADFD33}" srcOrd="0" destOrd="0" parTransId="{3F88CB54-914C-4BD5-8F78-1A44A8E56F9E}" sibTransId="{F7EF0DF3-BA25-40AD-86C6-03494F3CA30B}"/>
    <dgm:cxn modelId="{ECF902AC-AEDC-48B2-A8BD-F80380F0427A}" type="presOf" srcId="{44A0E153-F408-4695-8AC6-0EA016B37399}" destId="{4CF66E15-F7C5-4FC4-82A2-3DAA53117774}" srcOrd="0" destOrd="0" presId="urn:microsoft.com/office/officeart/2011/layout/TabList"/>
    <dgm:cxn modelId="{A4BC62CC-39C0-4465-B713-B61890E14610}" srcId="{5A023540-1CDA-49B3-83FC-F3321E4B07AE}" destId="{C32FA0F9-D05A-4EB1-9079-73B409288C4C}" srcOrd="0" destOrd="0" parTransId="{B53FA19A-506E-45ED-9CA2-E0D358DEF3AB}" sibTransId="{4AB22C34-BB3C-4575-865E-9B15CA318B9B}"/>
    <dgm:cxn modelId="{635B764A-05CD-416C-8462-E94DAC4DDACA}" srcId="{5A023540-1CDA-49B3-83FC-F3321E4B07AE}" destId="{707888B6-A894-4121-8C88-7A9007F269C8}" srcOrd="1" destOrd="0" parTransId="{3265559E-9A0B-483C-9A60-6510D7FDF1A6}" sibTransId="{3CCD1EB4-547D-4893-8BAE-47E4810DAA6A}"/>
    <dgm:cxn modelId="{4615AF42-D495-4C87-9CDD-BBC10CA95C15}" srcId="{01BEF952-3922-432E-8C45-1545D687CCD8}" destId="{573827E4-27EF-4710-A083-D2FB23342FA8}" srcOrd="0" destOrd="0" parTransId="{A460859A-BE3C-4E18-894D-10FBE9624B26}" sibTransId="{807AF59B-5AEC-41A3-9974-1FAE2CC6A241}"/>
    <dgm:cxn modelId="{17A0DDB1-A61D-4052-A957-BEF51E767510}" type="presOf" srcId="{573827E4-27EF-4710-A083-D2FB23342FA8}" destId="{D536CB68-3BCF-4EA9-9E97-008281CFF00F}" srcOrd="0" destOrd="0" presId="urn:microsoft.com/office/officeart/2011/layout/TabList"/>
    <dgm:cxn modelId="{83307E0B-78E4-4B5A-9EF0-C975F4FDDBF9}" srcId="{7A562AE2-8304-4E8E-9AAE-9F0F0C5D9A5E}" destId="{44A0E153-F408-4695-8AC6-0EA016B37399}" srcOrd="1" destOrd="0" parTransId="{E3474C64-B638-4C81-8D38-F19ED873A24A}" sibTransId="{E9CDE3D5-2D75-43AC-827C-75D4D71F7A1D}"/>
    <dgm:cxn modelId="{98C0468B-78B7-4F60-AE29-36B483617DCF}" type="presOf" srcId="{01BEF952-3922-432E-8C45-1545D687CCD8}" destId="{EA167319-E716-48E7-BE54-8CF9AD92AAB0}" srcOrd="0" destOrd="0" presId="urn:microsoft.com/office/officeart/2011/layout/TabList"/>
    <dgm:cxn modelId="{00E586C4-E342-49A5-B23C-6567899BCD3C}" type="presOf" srcId="{707888B6-A894-4121-8C88-7A9007F269C8}" destId="{2FF38979-C9A8-4ECD-974A-E2D6255789B6}" srcOrd="0" destOrd="0" presId="urn:microsoft.com/office/officeart/2011/layout/TabList"/>
    <dgm:cxn modelId="{B685907B-D86E-4EBE-B24B-0D6A9424F0A9}" type="presOf" srcId="{0BE80250-C961-4C49-8155-ABAC05B3F723}" destId="{3C9086BE-0CDB-4737-A666-E0D03523789F}" srcOrd="0" destOrd="0" presId="urn:microsoft.com/office/officeart/2011/layout/TabList"/>
    <dgm:cxn modelId="{F122D9EE-A77B-444E-86A2-451339B98785}" type="presOf" srcId="{B66AC57D-8F6E-4E58-B285-7310B794D895}" destId="{931DB2CB-A94C-4B81-ACAB-B35D08F3800E}" srcOrd="0" destOrd="0" presId="urn:microsoft.com/office/officeart/2011/layout/TabList"/>
    <dgm:cxn modelId="{5B45C33C-C23B-4CDC-9B92-CAF9CEFD5405}" srcId="{573827E4-27EF-4710-A083-D2FB23342FA8}" destId="{B66AC57D-8F6E-4E58-B285-7310B794D895}" srcOrd="1" destOrd="0" parTransId="{CCF0DEAF-9B71-4DA7-825C-CCED030052B9}" sibTransId="{43E46F13-4514-483F-A395-965A2467B949}"/>
    <dgm:cxn modelId="{715F2EDE-10F7-4FCD-8ADD-93DDB025E885}" type="presOf" srcId="{5A023540-1CDA-49B3-83FC-F3321E4B07AE}" destId="{4D443087-3C33-49C8-B36F-042F9BEC2CF1}" srcOrd="0" destOrd="0" presId="urn:microsoft.com/office/officeart/2011/layout/TabList"/>
    <dgm:cxn modelId="{D87EAB92-22DC-40A9-820D-46134F4834AD}" type="presOf" srcId="{7A562AE2-8304-4E8E-9AAE-9F0F0C5D9A5E}" destId="{CAF4239F-B360-4D9E-83E6-C56920F517B8}" srcOrd="0" destOrd="0" presId="urn:microsoft.com/office/officeart/2011/layout/TabList"/>
    <dgm:cxn modelId="{EA5EDD2D-6536-4693-AF77-107C3AF63E0B}" type="presOf" srcId="{2BDBD7ED-E56C-4982-95D1-EAD1AAADFD33}" destId="{85B0AAC4-0686-48C2-A04A-BB058F3D8330}" srcOrd="0" destOrd="0" presId="urn:microsoft.com/office/officeart/2011/layout/TabList"/>
    <dgm:cxn modelId="{050ADE83-2BAE-4D37-AAC6-8B340397D5A1}" type="presParOf" srcId="{EA167319-E716-48E7-BE54-8CF9AD92AAB0}" destId="{202C0248-4417-470E-8749-2F3AFBCE1099}" srcOrd="0" destOrd="0" presId="urn:microsoft.com/office/officeart/2011/layout/TabList"/>
    <dgm:cxn modelId="{0CEB5A48-6960-4D9A-B563-07B5E632052C}" type="presParOf" srcId="{202C0248-4417-470E-8749-2F3AFBCE1099}" destId="{85B0AAC4-0686-48C2-A04A-BB058F3D8330}" srcOrd="0" destOrd="0" presId="urn:microsoft.com/office/officeart/2011/layout/TabList"/>
    <dgm:cxn modelId="{A3ED50AE-26EF-4A98-8D6E-D021C51B0E73}" type="presParOf" srcId="{202C0248-4417-470E-8749-2F3AFBCE1099}" destId="{D536CB68-3BCF-4EA9-9E97-008281CFF00F}" srcOrd="1" destOrd="0" presId="urn:microsoft.com/office/officeart/2011/layout/TabList"/>
    <dgm:cxn modelId="{373B973B-A551-46D9-86EF-19164186DAC9}" type="presParOf" srcId="{202C0248-4417-470E-8749-2F3AFBCE1099}" destId="{BF654D11-0923-4C3A-8285-F95E9D640F2D}" srcOrd="2" destOrd="0" presId="urn:microsoft.com/office/officeart/2011/layout/TabList"/>
    <dgm:cxn modelId="{7B7883C5-65B1-4720-BB81-032135F3459E}" type="presParOf" srcId="{EA167319-E716-48E7-BE54-8CF9AD92AAB0}" destId="{931DB2CB-A94C-4B81-ACAB-B35D08F3800E}" srcOrd="1" destOrd="0" presId="urn:microsoft.com/office/officeart/2011/layout/TabList"/>
    <dgm:cxn modelId="{A72C225E-2232-42C6-A6FA-FD782799FF80}" type="presParOf" srcId="{EA167319-E716-48E7-BE54-8CF9AD92AAB0}" destId="{CE3D573D-8302-4478-B7DF-409549A25C6E}" srcOrd="2" destOrd="0" presId="urn:microsoft.com/office/officeart/2011/layout/TabList"/>
    <dgm:cxn modelId="{C4719CF8-29EF-42E5-8AB0-109ABD8950F5}" type="presParOf" srcId="{EA167319-E716-48E7-BE54-8CF9AD92AAB0}" destId="{24CA4E5B-8967-4743-979D-CC3FD10F93B6}" srcOrd="3" destOrd="0" presId="urn:microsoft.com/office/officeart/2011/layout/TabList"/>
    <dgm:cxn modelId="{E1E5C43A-52CC-4144-8939-F6A26BEF7EB2}" type="presParOf" srcId="{24CA4E5B-8967-4743-979D-CC3FD10F93B6}" destId="{3F245B60-3332-476A-8854-0BFAF9ADE371}" srcOrd="0" destOrd="0" presId="urn:microsoft.com/office/officeart/2011/layout/TabList"/>
    <dgm:cxn modelId="{BEC68E0A-AA94-4764-8D1F-30A07F932EC1}" type="presParOf" srcId="{24CA4E5B-8967-4743-979D-CC3FD10F93B6}" destId="{4D443087-3C33-49C8-B36F-042F9BEC2CF1}" srcOrd="1" destOrd="0" presId="urn:microsoft.com/office/officeart/2011/layout/TabList"/>
    <dgm:cxn modelId="{B064771E-5C10-4971-BCC9-74927B8AADC8}" type="presParOf" srcId="{24CA4E5B-8967-4743-979D-CC3FD10F93B6}" destId="{D94AD85D-5C9B-4DE0-9DB1-365D1AAB592D}" srcOrd="2" destOrd="0" presId="urn:microsoft.com/office/officeart/2011/layout/TabList"/>
    <dgm:cxn modelId="{F8530DC9-8A27-48B2-93CB-8C0DFB5DC2FB}" type="presParOf" srcId="{EA167319-E716-48E7-BE54-8CF9AD92AAB0}" destId="{2FF38979-C9A8-4ECD-974A-E2D6255789B6}" srcOrd="4" destOrd="0" presId="urn:microsoft.com/office/officeart/2011/layout/TabList"/>
    <dgm:cxn modelId="{72A448C7-EC5B-44EE-99C9-D99E209D38FF}" type="presParOf" srcId="{EA167319-E716-48E7-BE54-8CF9AD92AAB0}" destId="{811B6D80-EF31-48AA-9AF6-1839FE52D151}" srcOrd="5" destOrd="0" presId="urn:microsoft.com/office/officeart/2011/layout/TabList"/>
    <dgm:cxn modelId="{B45966BC-17AA-42D5-8A26-E8951DC8D69A}" type="presParOf" srcId="{EA167319-E716-48E7-BE54-8CF9AD92AAB0}" destId="{F49EAA65-8239-4E16-AAEE-4861415770F8}" srcOrd="6" destOrd="0" presId="urn:microsoft.com/office/officeart/2011/layout/TabList"/>
    <dgm:cxn modelId="{0ACE770F-A992-45C1-B13E-EA17C8B251C1}" type="presParOf" srcId="{F49EAA65-8239-4E16-AAEE-4861415770F8}" destId="{3C9086BE-0CDB-4737-A666-E0D03523789F}" srcOrd="0" destOrd="0" presId="urn:microsoft.com/office/officeart/2011/layout/TabList"/>
    <dgm:cxn modelId="{1C48F537-827A-4629-9828-DA14A1FE8A55}" type="presParOf" srcId="{F49EAA65-8239-4E16-AAEE-4861415770F8}" destId="{CAF4239F-B360-4D9E-83E6-C56920F517B8}" srcOrd="1" destOrd="0" presId="urn:microsoft.com/office/officeart/2011/layout/TabList"/>
    <dgm:cxn modelId="{9C861AB0-54A3-4A96-A2D5-A3E79C7F5D01}" type="presParOf" srcId="{F49EAA65-8239-4E16-AAEE-4861415770F8}" destId="{BE15B93F-9272-4987-8E16-C4B7BDAB0F7A}" srcOrd="2" destOrd="0" presId="urn:microsoft.com/office/officeart/2011/layout/TabList"/>
    <dgm:cxn modelId="{0E3D6BBA-1103-4B19-9F42-F12C3457FC9F}" type="presParOf" srcId="{EA167319-E716-48E7-BE54-8CF9AD92AAB0}" destId="{4CF66E15-F7C5-4FC4-82A2-3DAA53117774}"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9538AC-9357-492C-A824-97D9FF823A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B980DB5-F4B4-4CB9-95AA-82CD8381BA0D}">
      <dgm:prSet phldrT="[Text]"/>
      <dgm:spPr>
        <a:solidFill>
          <a:schemeClr val="accent3"/>
        </a:solidFill>
      </dgm:spPr>
      <dgm:t>
        <a:bodyPr/>
        <a:lstStyle/>
        <a:p>
          <a:r>
            <a:rPr lang="en-US" dirty="0" smtClean="0"/>
            <a:t>Debugging might be slightly harder</a:t>
          </a:r>
          <a:endParaRPr lang="en-US" dirty="0"/>
        </a:p>
      </dgm:t>
    </dgm:pt>
    <dgm:pt modelId="{AAA59CF7-2D09-48B8-B41A-1DAC6B90E1E6}" type="parTrans" cxnId="{36DDD235-982B-437F-8C0B-78D577CCC916}">
      <dgm:prSet/>
      <dgm:spPr/>
      <dgm:t>
        <a:bodyPr/>
        <a:lstStyle/>
        <a:p>
          <a:endParaRPr lang="en-US"/>
        </a:p>
      </dgm:t>
    </dgm:pt>
    <dgm:pt modelId="{7A40D4A2-81AA-4FC2-8585-9960E773DFF1}" type="sibTrans" cxnId="{36DDD235-982B-437F-8C0B-78D577CCC916}">
      <dgm:prSet/>
      <dgm:spPr/>
      <dgm:t>
        <a:bodyPr/>
        <a:lstStyle/>
        <a:p>
          <a:endParaRPr lang="en-US"/>
        </a:p>
      </dgm:t>
    </dgm:pt>
    <dgm:pt modelId="{20FC230C-75CE-4012-AA49-8035BDECAFA8}">
      <dgm:prSet phldrT="[Text]"/>
      <dgm:spPr>
        <a:solidFill>
          <a:schemeClr val="accent1">
            <a:lumMod val="75000"/>
          </a:schemeClr>
        </a:solidFill>
      </dgm:spPr>
      <dgm:t>
        <a:bodyPr/>
        <a:lstStyle/>
        <a:p>
          <a:r>
            <a:rPr lang="en-US" dirty="0" smtClean="0"/>
            <a:t>Exception will be thrown at the next region boundary from the reader thread</a:t>
          </a:r>
          <a:endParaRPr lang="en-US" dirty="0"/>
        </a:p>
      </dgm:t>
    </dgm:pt>
    <dgm:pt modelId="{CE58C4F6-54DF-42C8-B5B6-D1B87E4FCB71}" type="parTrans" cxnId="{6C6FEC87-1158-427C-9182-2E33F72EA3EE}">
      <dgm:prSet/>
      <dgm:spPr/>
      <dgm:t>
        <a:bodyPr/>
        <a:lstStyle/>
        <a:p>
          <a:endParaRPr lang="en-US"/>
        </a:p>
      </dgm:t>
    </dgm:pt>
    <dgm:pt modelId="{8DCC9F42-E1CC-46B6-9575-F637BF1C738F}" type="sibTrans" cxnId="{6C6FEC87-1158-427C-9182-2E33F72EA3EE}">
      <dgm:prSet/>
      <dgm:spPr/>
      <dgm:t>
        <a:bodyPr/>
        <a:lstStyle/>
        <a:p>
          <a:endParaRPr lang="en-US"/>
        </a:p>
      </dgm:t>
    </dgm:pt>
    <dgm:pt modelId="{5D605389-FA36-4D68-B4C0-EF073F0EC729}">
      <dgm:prSet phldrT="[Text]"/>
      <dgm:spPr>
        <a:solidFill>
          <a:schemeClr val="accent6">
            <a:lumMod val="50000"/>
          </a:schemeClr>
        </a:solidFill>
      </dgm:spPr>
      <dgm:t>
        <a:bodyPr/>
        <a:lstStyle/>
        <a:p>
          <a:r>
            <a:rPr lang="en-US" dirty="0" smtClean="0"/>
            <a:t>But does not compromise on soundness and precision</a:t>
          </a:r>
          <a:endParaRPr lang="en-US" dirty="0"/>
        </a:p>
      </dgm:t>
    </dgm:pt>
    <dgm:pt modelId="{DC33004B-FEB0-4E54-930F-169E3144A0E6}" type="sibTrans" cxnId="{428C5E06-B384-4DB5-8924-E879B05E8A45}">
      <dgm:prSet/>
      <dgm:spPr/>
      <dgm:t>
        <a:bodyPr/>
        <a:lstStyle/>
        <a:p>
          <a:endParaRPr lang="en-US"/>
        </a:p>
      </dgm:t>
    </dgm:pt>
    <dgm:pt modelId="{80F806E2-B051-4E19-8B59-91F819B05575}" type="parTrans" cxnId="{428C5E06-B384-4DB5-8924-E879B05E8A45}">
      <dgm:prSet/>
      <dgm:spPr/>
      <dgm:t>
        <a:bodyPr/>
        <a:lstStyle/>
        <a:p>
          <a:endParaRPr lang="en-US"/>
        </a:p>
      </dgm:t>
    </dgm:pt>
    <dgm:pt modelId="{1238E385-26A5-4B08-BB50-58DAEB1B4C83}" type="pres">
      <dgm:prSet presAssocID="{D69538AC-9357-492C-A824-97D9FF823AB5}" presName="outerComposite" presStyleCnt="0">
        <dgm:presLayoutVars>
          <dgm:chMax val="5"/>
          <dgm:dir/>
          <dgm:resizeHandles val="exact"/>
        </dgm:presLayoutVars>
      </dgm:prSet>
      <dgm:spPr/>
      <dgm:t>
        <a:bodyPr/>
        <a:lstStyle/>
        <a:p>
          <a:endParaRPr lang="en-US"/>
        </a:p>
      </dgm:t>
    </dgm:pt>
    <dgm:pt modelId="{F3CC9D8D-F9C5-49EB-828A-605E6D36FF8B}" type="pres">
      <dgm:prSet presAssocID="{D69538AC-9357-492C-A824-97D9FF823AB5}" presName="dummyMaxCanvas" presStyleCnt="0">
        <dgm:presLayoutVars/>
      </dgm:prSet>
      <dgm:spPr/>
    </dgm:pt>
    <dgm:pt modelId="{C10E26B2-FDF7-48BD-99BB-09378F6E2023}" type="pres">
      <dgm:prSet presAssocID="{D69538AC-9357-492C-A824-97D9FF823AB5}" presName="ThreeNodes_1" presStyleLbl="node1" presStyleIdx="0" presStyleCnt="3" custLinFactNeighborX="-2575" custLinFactNeighborY="-27128">
        <dgm:presLayoutVars>
          <dgm:bulletEnabled val="1"/>
        </dgm:presLayoutVars>
      </dgm:prSet>
      <dgm:spPr/>
      <dgm:t>
        <a:bodyPr/>
        <a:lstStyle/>
        <a:p>
          <a:endParaRPr lang="en-US"/>
        </a:p>
      </dgm:t>
    </dgm:pt>
    <dgm:pt modelId="{C28E3F74-3D79-4150-9255-DFD681ED8DDE}" type="pres">
      <dgm:prSet presAssocID="{D69538AC-9357-492C-A824-97D9FF823AB5}" presName="ThreeNodes_2" presStyleLbl="node1" presStyleIdx="1" presStyleCnt="3">
        <dgm:presLayoutVars>
          <dgm:bulletEnabled val="1"/>
        </dgm:presLayoutVars>
      </dgm:prSet>
      <dgm:spPr/>
      <dgm:t>
        <a:bodyPr/>
        <a:lstStyle/>
        <a:p>
          <a:endParaRPr lang="en-US"/>
        </a:p>
      </dgm:t>
    </dgm:pt>
    <dgm:pt modelId="{D4DE029A-B437-4308-A5B1-C6D6235E3083}" type="pres">
      <dgm:prSet presAssocID="{D69538AC-9357-492C-A824-97D9FF823AB5}" presName="ThreeNodes_3" presStyleLbl="node1" presStyleIdx="2" presStyleCnt="3">
        <dgm:presLayoutVars>
          <dgm:bulletEnabled val="1"/>
        </dgm:presLayoutVars>
      </dgm:prSet>
      <dgm:spPr/>
      <dgm:t>
        <a:bodyPr/>
        <a:lstStyle/>
        <a:p>
          <a:endParaRPr lang="en-US"/>
        </a:p>
      </dgm:t>
    </dgm:pt>
    <dgm:pt modelId="{E3B6AAFB-C8A1-4D1D-A4B5-2CC1A4BCA26C}" type="pres">
      <dgm:prSet presAssocID="{D69538AC-9357-492C-A824-97D9FF823AB5}" presName="ThreeConn_1-2" presStyleLbl="fgAccFollowNode1" presStyleIdx="0" presStyleCnt="2">
        <dgm:presLayoutVars>
          <dgm:bulletEnabled val="1"/>
        </dgm:presLayoutVars>
      </dgm:prSet>
      <dgm:spPr/>
      <dgm:t>
        <a:bodyPr/>
        <a:lstStyle/>
        <a:p>
          <a:endParaRPr lang="en-US"/>
        </a:p>
      </dgm:t>
    </dgm:pt>
    <dgm:pt modelId="{83EA34FA-9BD5-4FBC-817C-5E5C642D261F}" type="pres">
      <dgm:prSet presAssocID="{D69538AC-9357-492C-A824-97D9FF823AB5}" presName="ThreeConn_2-3" presStyleLbl="fgAccFollowNode1" presStyleIdx="1" presStyleCnt="2">
        <dgm:presLayoutVars>
          <dgm:bulletEnabled val="1"/>
        </dgm:presLayoutVars>
      </dgm:prSet>
      <dgm:spPr/>
      <dgm:t>
        <a:bodyPr/>
        <a:lstStyle/>
        <a:p>
          <a:endParaRPr lang="en-US"/>
        </a:p>
      </dgm:t>
    </dgm:pt>
    <dgm:pt modelId="{32AFF7F7-7492-4BD8-A55D-01E2B03829E1}" type="pres">
      <dgm:prSet presAssocID="{D69538AC-9357-492C-A824-97D9FF823AB5}" presName="ThreeNodes_1_text" presStyleLbl="node1" presStyleIdx="2" presStyleCnt="3">
        <dgm:presLayoutVars>
          <dgm:bulletEnabled val="1"/>
        </dgm:presLayoutVars>
      </dgm:prSet>
      <dgm:spPr/>
      <dgm:t>
        <a:bodyPr/>
        <a:lstStyle/>
        <a:p>
          <a:endParaRPr lang="en-US"/>
        </a:p>
      </dgm:t>
    </dgm:pt>
    <dgm:pt modelId="{1408B7C6-6289-4A76-9F99-DCF085B71236}" type="pres">
      <dgm:prSet presAssocID="{D69538AC-9357-492C-A824-97D9FF823AB5}" presName="ThreeNodes_2_text" presStyleLbl="node1" presStyleIdx="2" presStyleCnt="3">
        <dgm:presLayoutVars>
          <dgm:bulletEnabled val="1"/>
        </dgm:presLayoutVars>
      </dgm:prSet>
      <dgm:spPr/>
      <dgm:t>
        <a:bodyPr/>
        <a:lstStyle/>
        <a:p>
          <a:endParaRPr lang="en-US"/>
        </a:p>
      </dgm:t>
    </dgm:pt>
    <dgm:pt modelId="{E0E13AFF-9C26-4900-8627-0AC27133D441}" type="pres">
      <dgm:prSet presAssocID="{D69538AC-9357-492C-A824-97D9FF823AB5}" presName="ThreeNodes_3_text" presStyleLbl="node1" presStyleIdx="2" presStyleCnt="3">
        <dgm:presLayoutVars>
          <dgm:bulletEnabled val="1"/>
        </dgm:presLayoutVars>
      </dgm:prSet>
      <dgm:spPr/>
      <dgm:t>
        <a:bodyPr/>
        <a:lstStyle/>
        <a:p>
          <a:endParaRPr lang="en-US"/>
        </a:p>
      </dgm:t>
    </dgm:pt>
  </dgm:ptLst>
  <dgm:cxnLst>
    <dgm:cxn modelId="{5349FD6B-FAA3-4F20-A056-EDEC9F11054A}" type="presOf" srcId="{EB980DB5-F4B4-4CB9-95AA-82CD8381BA0D}" destId="{C10E26B2-FDF7-48BD-99BB-09378F6E2023}" srcOrd="0" destOrd="0" presId="urn:microsoft.com/office/officeart/2005/8/layout/vProcess5"/>
    <dgm:cxn modelId="{45A50DE6-791A-413D-A4F8-B3CB99DE47B3}" type="presOf" srcId="{20FC230C-75CE-4012-AA49-8035BDECAFA8}" destId="{C28E3F74-3D79-4150-9255-DFD681ED8DDE}" srcOrd="0" destOrd="0" presId="urn:microsoft.com/office/officeart/2005/8/layout/vProcess5"/>
    <dgm:cxn modelId="{721BB5EA-2F13-404D-A929-156F736C3020}" type="presOf" srcId="{20FC230C-75CE-4012-AA49-8035BDECAFA8}" destId="{1408B7C6-6289-4A76-9F99-DCF085B71236}" srcOrd="1" destOrd="0" presId="urn:microsoft.com/office/officeart/2005/8/layout/vProcess5"/>
    <dgm:cxn modelId="{6C6FEC87-1158-427C-9182-2E33F72EA3EE}" srcId="{D69538AC-9357-492C-A824-97D9FF823AB5}" destId="{20FC230C-75CE-4012-AA49-8035BDECAFA8}" srcOrd="1" destOrd="0" parTransId="{CE58C4F6-54DF-42C8-B5B6-D1B87E4FCB71}" sibTransId="{8DCC9F42-E1CC-46B6-9575-F637BF1C738F}"/>
    <dgm:cxn modelId="{3E753E02-4643-41AD-BBE2-9598A4A1531E}" type="presOf" srcId="{5D605389-FA36-4D68-B4C0-EF073F0EC729}" destId="{E0E13AFF-9C26-4900-8627-0AC27133D441}" srcOrd="1" destOrd="0" presId="urn:microsoft.com/office/officeart/2005/8/layout/vProcess5"/>
    <dgm:cxn modelId="{083AA93F-40D0-4E15-BC7D-E0566AA8EAC9}" type="presOf" srcId="{5D605389-FA36-4D68-B4C0-EF073F0EC729}" destId="{D4DE029A-B437-4308-A5B1-C6D6235E3083}" srcOrd="0" destOrd="0" presId="urn:microsoft.com/office/officeart/2005/8/layout/vProcess5"/>
    <dgm:cxn modelId="{428C5E06-B384-4DB5-8924-E879B05E8A45}" srcId="{D69538AC-9357-492C-A824-97D9FF823AB5}" destId="{5D605389-FA36-4D68-B4C0-EF073F0EC729}" srcOrd="2" destOrd="0" parTransId="{80F806E2-B051-4E19-8B59-91F819B05575}" sibTransId="{DC33004B-FEB0-4E54-930F-169E3144A0E6}"/>
    <dgm:cxn modelId="{47002771-53A3-4763-A4AD-BFEF110874C7}" type="presOf" srcId="{EB980DB5-F4B4-4CB9-95AA-82CD8381BA0D}" destId="{32AFF7F7-7492-4BD8-A55D-01E2B03829E1}" srcOrd="1" destOrd="0" presId="urn:microsoft.com/office/officeart/2005/8/layout/vProcess5"/>
    <dgm:cxn modelId="{99AE1E3C-E404-4A0E-85C6-FAB61454BB4F}" type="presOf" srcId="{8DCC9F42-E1CC-46B6-9575-F637BF1C738F}" destId="{83EA34FA-9BD5-4FBC-817C-5E5C642D261F}" srcOrd="0" destOrd="0" presId="urn:microsoft.com/office/officeart/2005/8/layout/vProcess5"/>
    <dgm:cxn modelId="{141F650F-79B0-431A-ABBE-588F90F1AC30}" type="presOf" srcId="{D69538AC-9357-492C-A824-97D9FF823AB5}" destId="{1238E385-26A5-4B08-BB50-58DAEB1B4C83}" srcOrd="0" destOrd="0" presId="urn:microsoft.com/office/officeart/2005/8/layout/vProcess5"/>
    <dgm:cxn modelId="{08DC1E0D-9B8C-497A-8D79-7D135554C8F2}" type="presOf" srcId="{7A40D4A2-81AA-4FC2-8585-9960E773DFF1}" destId="{E3B6AAFB-C8A1-4D1D-A4B5-2CC1A4BCA26C}" srcOrd="0" destOrd="0" presId="urn:microsoft.com/office/officeart/2005/8/layout/vProcess5"/>
    <dgm:cxn modelId="{36DDD235-982B-437F-8C0B-78D577CCC916}" srcId="{D69538AC-9357-492C-A824-97D9FF823AB5}" destId="{EB980DB5-F4B4-4CB9-95AA-82CD8381BA0D}" srcOrd="0" destOrd="0" parTransId="{AAA59CF7-2D09-48B8-B41A-1DAC6B90E1E6}" sibTransId="{7A40D4A2-81AA-4FC2-8585-9960E773DFF1}"/>
    <dgm:cxn modelId="{743D498F-DB8E-4749-A633-0B27C89F9C5A}" type="presParOf" srcId="{1238E385-26A5-4B08-BB50-58DAEB1B4C83}" destId="{F3CC9D8D-F9C5-49EB-828A-605E6D36FF8B}" srcOrd="0" destOrd="0" presId="urn:microsoft.com/office/officeart/2005/8/layout/vProcess5"/>
    <dgm:cxn modelId="{9EF5203B-CFB7-4A26-B324-063099C988FD}" type="presParOf" srcId="{1238E385-26A5-4B08-BB50-58DAEB1B4C83}" destId="{C10E26B2-FDF7-48BD-99BB-09378F6E2023}" srcOrd="1" destOrd="0" presId="urn:microsoft.com/office/officeart/2005/8/layout/vProcess5"/>
    <dgm:cxn modelId="{8EE11463-9FFB-4053-AED1-EE8EE27596CC}" type="presParOf" srcId="{1238E385-26A5-4B08-BB50-58DAEB1B4C83}" destId="{C28E3F74-3D79-4150-9255-DFD681ED8DDE}" srcOrd="2" destOrd="0" presId="urn:microsoft.com/office/officeart/2005/8/layout/vProcess5"/>
    <dgm:cxn modelId="{E1E3F978-BE1A-4078-83AA-7A68937A700B}" type="presParOf" srcId="{1238E385-26A5-4B08-BB50-58DAEB1B4C83}" destId="{D4DE029A-B437-4308-A5B1-C6D6235E3083}" srcOrd="3" destOrd="0" presId="urn:microsoft.com/office/officeart/2005/8/layout/vProcess5"/>
    <dgm:cxn modelId="{AED9AE81-6ADB-4752-B910-DCCAF4027E05}" type="presParOf" srcId="{1238E385-26A5-4B08-BB50-58DAEB1B4C83}" destId="{E3B6AAFB-C8A1-4D1D-A4B5-2CC1A4BCA26C}" srcOrd="4" destOrd="0" presId="urn:microsoft.com/office/officeart/2005/8/layout/vProcess5"/>
    <dgm:cxn modelId="{590B6A74-9DE3-4CBB-9AB9-57F9881BFBE3}" type="presParOf" srcId="{1238E385-26A5-4B08-BB50-58DAEB1B4C83}" destId="{83EA34FA-9BD5-4FBC-817C-5E5C642D261F}" srcOrd="5" destOrd="0" presId="urn:microsoft.com/office/officeart/2005/8/layout/vProcess5"/>
    <dgm:cxn modelId="{C3717A40-EAA0-42BE-9203-1A65FE56BA2E}" type="presParOf" srcId="{1238E385-26A5-4B08-BB50-58DAEB1B4C83}" destId="{32AFF7F7-7492-4BD8-A55D-01E2B03829E1}" srcOrd="6" destOrd="0" presId="urn:microsoft.com/office/officeart/2005/8/layout/vProcess5"/>
    <dgm:cxn modelId="{46F38C55-B4E5-44FA-8C1C-98EA6833F72F}" type="presParOf" srcId="{1238E385-26A5-4B08-BB50-58DAEB1B4C83}" destId="{1408B7C6-6289-4A76-9F99-DCF085B71236}" srcOrd="7" destOrd="0" presId="urn:microsoft.com/office/officeart/2005/8/layout/vProcess5"/>
    <dgm:cxn modelId="{3D953BF7-1C6B-4063-8CD7-9F2771C8F3A3}" type="presParOf" srcId="{1238E385-26A5-4B08-BB50-58DAEB1B4C83}" destId="{E0E13AFF-9C26-4900-8627-0AC27133D441}"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3FC1E1E-5100-406D-BF46-4B0F4F7421AD}" type="doc">
      <dgm:prSet loTypeId="urn:microsoft.com/office/officeart/2009/3/layout/CircleRelationship" loCatId="relationship" qsTypeId="urn:microsoft.com/office/officeart/2005/8/quickstyle/simple1" qsCatId="simple" csTypeId="urn:microsoft.com/office/officeart/2005/8/colors/colorful5" csCatId="colorful" phldr="1"/>
      <dgm:spPr/>
      <dgm:t>
        <a:bodyPr/>
        <a:lstStyle/>
        <a:p>
          <a:endParaRPr lang="en-US"/>
        </a:p>
      </dgm:t>
    </dgm:pt>
    <dgm:pt modelId="{3566BE9C-E67A-45A0-90CC-C6DA9B330590}">
      <dgm:prSet phldrT="[Text]" custT="1"/>
      <dgm:spPr>
        <a:solidFill>
          <a:schemeClr val="accent4">
            <a:lumMod val="75000"/>
          </a:schemeClr>
        </a:solidFill>
      </dgm:spPr>
      <dgm:t>
        <a:bodyPr/>
        <a:lstStyle/>
        <a:p>
          <a:r>
            <a:rPr lang="en-US" sz="3200" dirty="0" smtClean="0"/>
            <a:t>First software-only region conflict detector with less than 100% overhead</a:t>
          </a:r>
          <a:endParaRPr lang="en-US" sz="3200" dirty="0"/>
        </a:p>
      </dgm:t>
    </dgm:pt>
    <dgm:pt modelId="{1178B72B-BC89-423A-84D4-A33F90F0F57B}" type="parTrans" cxnId="{D496A1B6-C9C8-4C37-A38E-3DA2D6AE9296}">
      <dgm:prSet/>
      <dgm:spPr/>
      <dgm:t>
        <a:bodyPr/>
        <a:lstStyle/>
        <a:p>
          <a:endParaRPr lang="en-US"/>
        </a:p>
      </dgm:t>
    </dgm:pt>
    <dgm:pt modelId="{F0CD7173-1FB9-43F0-91F1-7A8BC2F990B3}" type="sibTrans" cxnId="{D496A1B6-C9C8-4C37-A38E-3DA2D6AE9296}">
      <dgm:prSet/>
      <dgm:spPr/>
      <dgm:t>
        <a:bodyPr/>
        <a:lstStyle/>
        <a:p>
          <a:endParaRPr lang="en-US"/>
        </a:p>
      </dgm:t>
    </dgm:pt>
    <dgm:pt modelId="{C7466AE3-A9DA-4463-A75B-A37C71E69122}" type="pres">
      <dgm:prSet presAssocID="{43FC1E1E-5100-406D-BF46-4B0F4F7421AD}" presName="Name0" presStyleCnt="0">
        <dgm:presLayoutVars>
          <dgm:chMax val="1"/>
          <dgm:chPref val="1"/>
        </dgm:presLayoutVars>
      </dgm:prSet>
      <dgm:spPr/>
      <dgm:t>
        <a:bodyPr/>
        <a:lstStyle/>
        <a:p>
          <a:endParaRPr lang="en-US"/>
        </a:p>
      </dgm:t>
    </dgm:pt>
    <dgm:pt modelId="{F0443CD6-E46B-4BB1-B6DF-A7457649DDF5}" type="pres">
      <dgm:prSet presAssocID="{3566BE9C-E67A-45A0-90CC-C6DA9B330590}" presName="Parent" presStyleLbl="node0" presStyleIdx="0" presStyleCnt="1" custScaleX="185291" custScaleY="83705">
        <dgm:presLayoutVars>
          <dgm:chMax val="5"/>
          <dgm:chPref val="5"/>
        </dgm:presLayoutVars>
      </dgm:prSet>
      <dgm:spPr/>
      <dgm:t>
        <a:bodyPr/>
        <a:lstStyle/>
        <a:p>
          <a:endParaRPr lang="en-US"/>
        </a:p>
      </dgm:t>
    </dgm:pt>
    <dgm:pt modelId="{998944F7-A494-4406-871E-37CE87036E68}" type="pres">
      <dgm:prSet presAssocID="{3566BE9C-E67A-45A0-90CC-C6DA9B330590}" presName="Accent1" presStyleLbl="node1" presStyleIdx="0" presStyleCnt="6" custLinFactX="200000" custLinFactY="60322" custLinFactNeighborX="270377" custLinFactNeighborY="100000"/>
      <dgm:spPr/>
    </dgm:pt>
    <dgm:pt modelId="{FC9B84E8-EDAC-4E8F-8C8D-698105BEDFB0}" type="pres">
      <dgm:prSet presAssocID="{3566BE9C-E67A-45A0-90CC-C6DA9B330590}" presName="Accent2" presStyleLbl="node1" presStyleIdx="1" presStyleCnt="6" custLinFactX="-200000" custLinFactY="-94810" custLinFactNeighborX="-267598" custLinFactNeighborY="-100000"/>
      <dgm:spPr/>
    </dgm:pt>
    <dgm:pt modelId="{8A628847-62BA-433C-829C-E637F3AA3214}" type="pres">
      <dgm:prSet presAssocID="{3566BE9C-E67A-45A0-90CC-C6DA9B330590}" presName="Accent3" presStyleLbl="node1" presStyleIdx="2" presStyleCnt="6" custLinFactX="23394" custLinFactNeighborX="100000" custLinFactNeighborY="45456"/>
      <dgm:spPr/>
    </dgm:pt>
    <dgm:pt modelId="{B5C46262-91DE-4F18-8082-3E2BB63763CC}" type="pres">
      <dgm:prSet presAssocID="{3566BE9C-E67A-45A0-90CC-C6DA9B330590}" presName="Accent4" presStyleLbl="node1" presStyleIdx="3" presStyleCnt="6" custLinFactX="100000" custLinFactY="-100000" custLinFactNeighborX="177523" custLinFactNeighborY="-172347"/>
      <dgm:spPr/>
    </dgm:pt>
    <dgm:pt modelId="{63D4D631-22A6-4ED5-B2E2-12246C499593}" type="pres">
      <dgm:prSet presAssocID="{3566BE9C-E67A-45A0-90CC-C6DA9B330590}" presName="Accent5" presStyleLbl="node1" presStyleIdx="4" presStyleCnt="6" custLinFactX="-400000" custLinFactY="100000" custLinFactNeighborX="-418296" custLinFactNeighborY="105438"/>
      <dgm:spPr/>
    </dgm:pt>
    <dgm:pt modelId="{0F83FA35-4384-48E7-B8E5-D12EF634E993}" type="pres">
      <dgm:prSet presAssocID="{3566BE9C-E67A-45A0-90CC-C6DA9B330590}" presName="Accent6" presStyleLbl="node1" presStyleIdx="5" presStyleCnt="6" custLinFactX="-170182" custLinFactNeighborX="-200000" custLinFactNeighborY="35808"/>
      <dgm:spPr/>
    </dgm:pt>
  </dgm:ptLst>
  <dgm:cxnLst>
    <dgm:cxn modelId="{D496A1B6-C9C8-4C37-A38E-3DA2D6AE9296}" srcId="{43FC1E1E-5100-406D-BF46-4B0F4F7421AD}" destId="{3566BE9C-E67A-45A0-90CC-C6DA9B330590}" srcOrd="0" destOrd="0" parTransId="{1178B72B-BC89-423A-84D4-A33F90F0F57B}" sibTransId="{F0CD7173-1FB9-43F0-91F1-7A8BC2F990B3}"/>
    <dgm:cxn modelId="{234CD195-D314-4218-BA6A-514E0FFB4148}" type="presOf" srcId="{3566BE9C-E67A-45A0-90CC-C6DA9B330590}" destId="{F0443CD6-E46B-4BB1-B6DF-A7457649DDF5}" srcOrd="0" destOrd="0" presId="urn:microsoft.com/office/officeart/2009/3/layout/CircleRelationship"/>
    <dgm:cxn modelId="{CD99708F-50F8-4127-BA63-143A6D11A820}" type="presOf" srcId="{43FC1E1E-5100-406D-BF46-4B0F4F7421AD}" destId="{C7466AE3-A9DA-4463-A75B-A37C71E69122}" srcOrd="0" destOrd="0" presId="urn:microsoft.com/office/officeart/2009/3/layout/CircleRelationship"/>
    <dgm:cxn modelId="{13BDD4DC-7C2C-4B58-9345-302CBB48A1E5}" type="presParOf" srcId="{C7466AE3-A9DA-4463-A75B-A37C71E69122}" destId="{F0443CD6-E46B-4BB1-B6DF-A7457649DDF5}" srcOrd="0" destOrd="0" presId="urn:microsoft.com/office/officeart/2009/3/layout/CircleRelationship"/>
    <dgm:cxn modelId="{1C93FBB4-4736-4662-9EF0-F5ADACB47AFA}" type="presParOf" srcId="{C7466AE3-A9DA-4463-A75B-A37C71E69122}" destId="{998944F7-A494-4406-871E-37CE87036E68}" srcOrd="1" destOrd="0" presId="urn:microsoft.com/office/officeart/2009/3/layout/CircleRelationship"/>
    <dgm:cxn modelId="{15F963BB-1E7D-4E72-81EC-4B0E5382D0D3}" type="presParOf" srcId="{C7466AE3-A9DA-4463-A75B-A37C71E69122}" destId="{FC9B84E8-EDAC-4E8F-8C8D-698105BEDFB0}" srcOrd="2" destOrd="0" presId="urn:microsoft.com/office/officeart/2009/3/layout/CircleRelationship"/>
    <dgm:cxn modelId="{E81344E6-9B61-446C-B788-F6D78004A575}" type="presParOf" srcId="{C7466AE3-A9DA-4463-A75B-A37C71E69122}" destId="{8A628847-62BA-433C-829C-E637F3AA3214}" srcOrd="3" destOrd="0" presId="urn:microsoft.com/office/officeart/2009/3/layout/CircleRelationship"/>
    <dgm:cxn modelId="{365E57D6-BA35-4323-BBE5-509C9779272B}" type="presParOf" srcId="{C7466AE3-A9DA-4463-A75B-A37C71E69122}" destId="{B5C46262-91DE-4F18-8082-3E2BB63763CC}" srcOrd="4" destOrd="0" presId="urn:microsoft.com/office/officeart/2009/3/layout/CircleRelationship"/>
    <dgm:cxn modelId="{4951F5DD-B35B-41B6-9A2D-0DB8DDBDF30A}" type="presParOf" srcId="{C7466AE3-A9DA-4463-A75B-A37C71E69122}" destId="{63D4D631-22A6-4ED5-B2E2-12246C499593}" srcOrd="5" destOrd="0" presId="urn:microsoft.com/office/officeart/2009/3/layout/CircleRelationship"/>
    <dgm:cxn modelId="{115F0952-8010-4601-9CDE-8D1268AD1932}" type="presParOf" srcId="{C7466AE3-A9DA-4463-A75B-A37C71E69122}" destId="{0F83FA35-4384-48E7-B8E5-D12EF634E993}" srcOrd="6"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F9078BD-43EC-4C4B-9446-5C83717B6EDE}" type="doc">
      <dgm:prSet loTypeId="urn:microsoft.com/office/officeart/2005/8/layout/funnel1" loCatId="relationship" qsTypeId="urn:microsoft.com/office/officeart/2005/8/quickstyle/simple1" qsCatId="simple" csTypeId="urn:microsoft.com/office/officeart/2005/8/colors/accent4_1" csCatId="accent4" phldr="1"/>
      <dgm:spPr/>
      <dgm:t>
        <a:bodyPr/>
        <a:lstStyle/>
        <a:p>
          <a:endParaRPr lang="en-US"/>
        </a:p>
      </dgm:t>
    </dgm:pt>
    <dgm:pt modelId="{97E70ECB-6337-4B0C-802E-A8AB0E520CA7}">
      <dgm:prSet phldrT="[Text]" custT="1"/>
      <dgm:spPr/>
      <dgm:t>
        <a:bodyPr/>
        <a:lstStyle/>
        <a:p>
          <a:r>
            <a:rPr lang="en-US" sz="2000" dirty="0" smtClean="0"/>
            <a:t>Characterization of FastTrack and </a:t>
          </a:r>
          <a:r>
            <a:rPr lang="en-US" sz="2000" dirty="0" err="1" smtClean="0"/>
            <a:t>Jikes</a:t>
          </a:r>
          <a:r>
            <a:rPr lang="en-US" sz="2000" dirty="0" smtClean="0"/>
            <a:t> RVM</a:t>
          </a:r>
          <a:endParaRPr lang="en-US" sz="2000" dirty="0"/>
        </a:p>
      </dgm:t>
    </dgm:pt>
    <dgm:pt modelId="{FA9BB7B3-A396-4DB8-BACA-A73FD935480B}" type="parTrans" cxnId="{BF8E8415-9F7D-4752-A3FA-DF72AF18B7A3}">
      <dgm:prSet/>
      <dgm:spPr/>
      <dgm:t>
        <a:bodyPr/>
        <a:lstStyle/>
        <a:p>
          <a:endParaRPr lang="en-US"/>
        </a:p>
      </dgm:t>
    </dgm:pt>
    <dgm:pt modelId="{9CE2D75A-AD7F-4B41-B367-04AFCDA1D95E}" type="sibTrans" cxnId="{BF8E8415-9F7D-4752-A3FA-DF72AF18B7A3}">
      <dgm:prSet/>
      <dgm:spPr/>
      <dgm:t>
        <a:bodyPr/>
        <a:lstStyle/>
        <a:p>
          <a:endParaRPr lang="en-US"/>
        </a:p>
      </dgm:t>
    </dgm:pt>
    <dgm:pt modelId="{ED27D8CE-E6E9-48F5-855C-6D1314331D3E}">
      <dgm:prSet phldrT="[Text]" custT="1"/>
      <dgm:spPr/>
      <dgm:t>
        <a:bodyPr/>
        <a:lstStyle/>
        <a:p>
          <a:r>
            <a:rPr lang="en-US" sz="2800" dirty="0" smtClean="0"/>
            <a:t>Please check the paper</a:t>
          </a:r>
          <a:endParaRPr lang="en-US" sz="2800" dirty="0"/>
        </a:p>
      </dgm:t>
    </dgm:pt>
    <dgm:pt modelId="{60A0C3DC-45D6-41BF-9B18-35A7D772C9DA}" type="sibTrans" cxnId="{7D1E9B07-209E-4D15-B5CC-229A26ACF575}">
      <dgm:prSet/>
      <dgm:spPr/>
      <dgm:t>
        <a:bodyPr/>
        <a:lstStyle/>
        <a:p>
          <a:endParaRPr lang="en-US"/>
        </a:p>
      </dgm:t>
    </dgm:pt>
    <dgm:pt modelId="{F58C725B-B122-4EE9-A732-5DEA9B0F50BF}" type="parTrans" cxnId="{7D1E9B07-209E-4D15-B5CC-229A26ACF575}">
      <dgm:prSet/>
      <dgm:spPr/>
      <dgm:t>
        <a:bodyPr/>
        <a:lstStyle/>
        <a:p>
          <a:endParaRPr lang="en-US"/>
        </a:p>
      </dgm:t>
    </dgm:pt>
    <dgm:pt modelId="{E55F7E76-03C4-45D9-BDE1-4828A7F82457}">
      <dgm:prSet phldrT="[Text]" custT="1"/>
      <dgm:spPr/>
      <dgm:t>
        <a:bodyPr/>
        <a:lstStyle/>
        <a:p>
          <a:r>
            <a:rPr lang="en-US" sz="2000" dirty="0" smtClean="0"/>
            <a:t>Data race coverage</a:t>
          </a:r>
          <a:endParaRPr lang="en-US" sz="2000" dirty="0"/>
        </a:p>
      </dgm:t>
    </dgm:pt>
    <dgm:pt modelId="{BEB52317-15E4-4F2B-9E6A-A1B484CE4EEE}" type="parTrans" cxnId="{6E70AC2F-79CF-4B36-9FBF-75E3621D2F7E}">
      <dgm:prSet/>
      <dgm:spPr/>
      <dgm:t>
        <a:bodyPr/>
        <a:lstStyle/>
        <a:p>
          <a:endParaRPr lang="en-US"/>
        </a:p>
      </dgm:t>
    </dgm:pt>
    <dgm:pt modelId="{AFEDF597-D03D-4134-824C-28357B4AF54D}" type="sibTrans" cxnId="{6E70AC2F-79CF-4B36-9FBF-75E3621D2F7E}">
      <dgm:prSet/>
      <dgm:spPr/>
      <dgm:t>
        <a:bodyPr/>
        <a:lstStyle/>
        <a:p>
          <a:endParaRPr lang="en-US"/>
        </a:p>
      </dgm:t>
    </dgm:pt>
    <dgm:pt modelId="{CBBADB34-B0AB-4E66-88F4-F8917F55CEF8}">
      <dgm:prSet phldrT="[Text]" custT="1"/>
      <dgm:spPr/>
      <dgm:t>
        <a:bodyPr/>
        <a:lstStyle/>
        <a:p>
          <a:r>
            <a:rPr lang="en-US" sz="2000" dirty="0" smtClean="0"/>
            <a:t>Space overheads</a:t>
          </a:r>
          <a:endParaRPr lang="en-US" sz="2000" dirty="0"/>
        </a:p>
      </dgm:t>
    </dgm:pt>
    <dgm:pt modelId="{71905F10-2E11-421C-9DE7-CDA415DC3E81}" type="parTrans" cxnId="{BD10EFF3-D856-43C4-B222-31E8E227CF4B}">
      <dgm:prSet/>
      <dgm:spPr/>
      <dgm:t>
        <a:bodyPr/>
        <a:lstStyle/>
        <a:p>
          <a:endParaRPr lang="en-US"/>
        </a:p>
      </dgm:t>
    </dgm:pt>
    <dgm:pt modelId="{C7FEAFDD-C7C6-4ACE-B162-488818AD92F0}" type="sibTrans" cxnId="{BD10EFF3-D856-43C4-B222-31E8E227CF4B}">
      <dgm:prSet/>
      <dgm:spPr/>
      <dgm:t>
        <a:bodyPr/>
        <a:lstStyle/>
        <a:p>
          <a:endParaRPr lang="en-US"/>
        </a:p>
      </dgm:t>
    </dgm:pt>
    <dgm:pt modelId="{7D3BA316-44F5-43C0-B953-DAD228909D78}" type="pres">
      <dgm:prSet presAssocID="{AF9078BD-43EC-4C4B-9446-5C83717B6EDE}" presName="Name0" presStyleCnt="0">
        <dgm:presLayoutVars>
          <dgm:chMax val="4"/>
          <dgm:resizeHandles val="exact"/>
        </dgm:presLayoutVars>
      </dgm:prSet>
      <dgm:spPr/>
      <dgm:t>
        <a:bodyPr/>
        <a:lstStyle/>
        <a:p>
          <a:endParaRPr lang="en-US"/>
        </a:p>
      </dgm:t>
    </dgm:pt>
    <dgm:pt modelId="{6FB9A2B1-0C71-4DBB-A6A6-7C645DCF4025}" type="pres">
      <dgm:prSet presAssocID="{AF9078BD-43EC-4C4B-9446-5C83717B6EDE}" presName="ellipse" presStyleLbl="trBgShp" presStyleIdx="0" presStyleCnt="1"/>
      <dgm:spPr/>
    </dgm:pt>
    <dgm:pt modelId="{4E645998-EB08-4187-A13C-101F6164892A}" type="pres">
      <dgm:prSet presAssocID="{AF9078BD-43EC-4C4B-9446-5C83717B6EDE}" presName="arrow1" presStyleLbl="fgShp" presStyleIdx="0" presStyleCnt="1"/>
      <dgm:spPr/>
    </dgm:pt>
    <dgm:pt modelId="{E58226F5-6F0F-48A6-92F1-E8ECE2561C97}" type="pres">
      <dgm:prSet presAssocID="{AF9078BD-43EC-4C4B-9446-5C83717B6EDE}" presName="rectangle" presStyleLbl="revTx" presStyleIdx="0" presStyleCnt="1" custLinFactNeighborY="-14100">
        <dgm:presLayoutVars>
          <dgm:bulletEnabled val="1"/>
        </dgm:presLayoutVars>
      </dgm:prSet>
      <dgm:spPr/>
      <dgm:t>
        <a:bodyPr/>
        <a:lstStyle/>
        <a:p>
          <a:endParaRPr lang="en-US"/>
        </a:p>
      </dgm:t>
    </dgm:pt>
    <dgm:pt modelId="{64415455-B074-4AA1-8128-ECA6C74885BC}" type="pres">
      <dgm:prSet presAssocID="{97E70ECB-6337-4B0C-802E-A8AB0E520CA7}" presName="item1" presStyleLbl="node1" presStyleIdx="0" presStyleCnt="3">
        <dgm:presLayoutVars>
          <dgm:bulletEnabled val="1"/>
        </dgm:presLayoutVars>
      </dgm:prSet>
      <dgm:spPr/>
      <dgm:t>
        <a:bodyPr/>
        <a:lstStyle/>
        <a:p>
          <a:endParaRPr lang="en-US"/>
        </a:p>
      </dgm:t>
    </dgm:pt>
    <dgm:pt modelId="{11BDE740-CB1D-4D51-A7A8-B20D7AE087A0}" type="pres">
      <dgm:prSet presAssocID="{CBBADB34-B0AB-4E66-88F4-F8917F55CEF8}" presName="item2" presStyleLbl="node1" presStyleIdx="1" presStyleCnt="3" custScaleX="145678" custScaleY="98067" custLinFactNeighborX="2193" custLinFactNeighborY="-17860">
        <dgm:presLayoutVars>
          <dgm:bulletEnabled val="1"/>
        </dgm:presLayoutVars>
      </dgm:prSet>
      <dgm:spPr/>
      <dgm:t>
        <a:bodyPr/>
        <a:lstStyle/>
        <a:p>
          <a:endParaRPr lang="en-US"/>
        </a:p>
      </dgm:t>
    </dgm:pt>
    <dgm:pt modelId="{EDDE2039-93FB-46FF-A126-3FA3F7247E74}" type="pres">
      <dgm:prSet presAssocID="{ED27D8CE-E6E9-48F5-855C-6D1314331D3E}" presName="item3" presStyleLbl="node1" presStyleIdx="2" presStyleCnt="3" custLinFactNeighborX="29140" custLinFactNeighborY="6580">
        <dgm:presLayoutVars>
          <dgm:bulletEnabled val="1"/>
        </dgm:presLayoutVars>
      </dgm:prSet>
      <dgm:spPr/>
      <dgm:t>
        <a:bodyPr/>
        <a:lstStyle/>
        <a:p>
          <a:endParaRPr lang="en-US"/>
        </a:p>
      </dgm:t>
    </dgm:pt>
    <dgm:pt modelId="{EC3FDBB2-4672-4A5A-9994-98F79F04143C}" type="pres">
      <dgm:prSet presAssocID="{AF9078BD-43EC-4C4B-9446-5C83717B6EDE}" presName="funnel" presStyleLbl="trAlignAcc1" presStyleIdx="0" presStyleCnt="1"/>
      <dgm:spPr/>
    </dgm:pt>
  </dgm:ptLst>
  <dgm:cxnLst>
    <dgm:cxn modelId="{BF8E8415-9F7D-4752-A3FA-DF72AF18B7A3}" srcId="{AF9078BD-43EC-4C4B-9446-5C83717B6EDE}" destId="{97E70ECB-6337-4B0C-802E-A8AB0E520CA7}" srcOrd="1" destOrd="0" parTransId="{FA9BB7B3-A396-4DB8-BACA-A73FD935480B}" sibTransId="{9CE2D75A-AD7F-4B41-B367-04AFCDA1D95E}"/>
    <dgm:cxn modelId="{6E70AC2F-79CF-4B36-9FBF-75E3621D2F7E}" srcId="{AF9078BD-43EC-4C4B-9446-5C83717B6EDE}" destId="{E55F7E76-03C4-45D9-BDE1-4828A7F82457}" srcOrd="0" destOrd="0" parTransId="{BEB52317-15E4-4F2B-9E6A-A1B484CE4EEE}" sibTransId="{AFEDF597-D03D-4134-824C-28357B4AF54D}"/>
    <dgm:cxn modelId="{25890C27-3066-436A-9B30-0CF015523743}" type="presOf" srcId="{AF9078BD-43EC-4C4B-9446-5C83717B6EDE}" destId="{7D3BA316-44F5-43C0-B953-DAD228909D78}" srcOrd="0" destOrd="0" presId="urn:microsoft.com/office/officeart/2005/8/layout/funnel1"/>
    <dgm:cxn modelId="{1C576482-BF95-46E8-AF54-F500BA3A29D8}" type="presOf" srcId="{CBBADB34-B0AB-4E66-88F4-F8917F55CEF8}" destId="{64415455-B074-4AA1-8128-ECA6C74885BC}" srcOrd="0" destOrd="0" presId="urn:microsoft.com/office/officeart/2005/8/layout/funnel1"/>
    <dgm:cxn modelId="{7D1E9B07-209E-4D15-B5CC-229A26ACF575}" srcId="{AF9078BD-43EC-4C4B-9446-5C83717B6EDE}" destId="{ED27D8CE-E6E9-48F5-855C-6D1314331D3E}" srcOrd="3" destOrd="0" parTransId="{F58C725B-B122-4EE9-A732-5DEA9B0F50BF}" sibTransId="{60A0C3DC-45D6-41BF-9B18-35A7D772C9DA}"/>
    <dgm:cxn modelId="{CA8BC28C-54A6-4230-8F40-E0C5C7675D52}" type="presOf" srcId="{E55F7E76-03C4-45D9-BDE1-4828A7F82457}" destId="{EDDE2039-93FB-46FF-A126-3FA3F7247E74}" srcOrd="0" destOrd="0" presId="urn:microsoft.com/office/officeart/2005/8/layout/funnel1"/>
    <dgm:cxn modelId="{34B055FE-C64E-4E61-A17E-D6DAFF9AD008}" type="presOf" srcId="{ED27D8CE-E6E9-48F5-855C-6D1314331D3E}" destId="{E58226F5-6F0F-48A6-92F1-E8ECE2561C97}" srcOrd="0" destOrd="0" presId="urn:microsoft.com/office/officeart/2005/8/layout/funnel1"/>
    <dgm:cxn modelId="{52A72FCA-5B0C-4220-8787-B086BE346B3F}" type="presOf" srcId="{97E70ECB-6337-4B0C-802E-A8AB0E520CA7}" destId="{11BDE740-CB1D-4D51-A7A8-B20D7AE087A0}" srcOrd="0" destOrd="0" presId="urn:microsoft.com/office/officeart/2005/8/layout/funnel1"/>
    <dgm:cxn modelId="{BD10EFF3-D856-43C4-B222-31E8E227CF4B}" srcId="{AF9078BD-43EC-4C4B-9446-5C83717B6EDE}" destId="{CBBADB34-B0AB-4E66-88F4-F8917F55CEF8}" srcOrd="2" destOrd="0" parTransId="{71905F10-2E11-421C-9DE7-CDA415DC3E81}" sibTransId="{C7FEAFDD-C7C6-4ACE-B162-488818AD92F0}"/>
    <dgm:cxn modelId="{29D4386B-83CF-43B3-AF2B-E57D5F3A07C4}" type="presParOf" srcId="{7D3BA316-44F5-43C0-B953-DAD228909D78}" destId="{6FB9A2B1-0C71-4DBB-A6A6-7C645DCF4025}" srcOrd="0" destOrd="0" presId="urn:microsoft.com/office/officeart/2005/8/layout/funnel1"/>
    <dgm:cxn modelId="{40BD6002-EF49-4374-9A40-7892656E3411}" type="presParOf" srcId="{7D3BA316-44F5-43C0-B953-DAD228909D78}" destId="{4E645998-EB08-4187-A13C-101F6164892A}" srcOrd="1" destOrd="0" presId="urn:microsoft.com/office/officeart/2005/8/layout/funnel1"/>
    <dgm:cxn modelId="{2912AAA0-BC45-4472-9FC0-255B26B6D5E2}" type="presParOf" srcId="{7D3BA316-44F5-43C0-B953-DAD228909D78}" destId="{E58226F5-6F0F-48A6-92F1-E8ECE2561C97}" srcOrd="2" destOrd="0" presId="urn:microsoft.com/office/officeart/2005/8/layout/funnel1"/>
    <dgm:cxn modelId="{1256E6FD-D3FF-4062-86CB-2E0843EFD9CF}" type="presParOf" srcId="{7D3BA316-44F5-43C0-B953-DAD228909D78}" destId="{64415455-B074-4AA1-8128-ECA6C74885BC}" srcOrd="3" destOrd="0" presId="urn:microsoft.com/office/officeart/2005/8/layout/funnel1"/>
    <dgm:cxn modelId="{E44092B2-C454-4DAE-B45A-68E403883B03}" type="presParOf" srcId="{7D3BA316-44F5-43C0-B953-DAD228909D78}" destId="{11BDE740-CB1D-4D51-A7A8-B20D7AE087A0}" srcOrd="4" destOrd="0" presId="urn:microsoft.com/office/officeart/2005/8/layout/funnel1"/>
    <dgm:cxn modelId="{18C8E0BE-2DFB-4E6B-99B8-E125AF381DF3}" type="presParOf" srcId="{7D3BA316-44F5-43C0-B953-DAD228909D78}" destId="{EDDE2039-93FB-46FF-A126-3FA3F7247E74}" srcOrd="5" destOrd="0" presId="urn:microsoft.com/office/officeart/2005/8/layout/funnel1"/>
    <dgm:cxn modelId="{22930FED-AB07-4049-8312-395AA60F960E}" type="presParOf" srcId="{7D3BA316-44F5-43C0-B953-DAD228909D78}" destId="{EC3FDBB2-4672-4A5A-9994-98F79F04143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1BEF952-3922-432E-8C45-1545D687CCD8}"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573827E4-27EF-4710-A083-D2FB23342FA8}">
      <dgm:prSet phldrT="[Text]" custT="1"/>
      <dgm:spPr/>
      <dgm:t>
        <a:bodyPr/>
        <a:lstStyle/>
        <a:p>
          <a:r>
            <a:rPr lang="en-US" sz="2400" dirty="0" smtClean="0"/>
            <a:t>Semantic guarantees</a:t>
          </a:r>
          <a:endParaRPr lang="en-US" sz="2400" dirty="0"/>
        </a:p>
      </dgm:t>
    </dgm:pt>
    <dgm:pt modelId="{A460859A-BE3C-4E18-894D-10FBE9624B26}" type="parTrans" cxnId="{4615AF42-D495-4C87-9CDD-BBC10CA95C15}">
      <dgm:prSet/>
      <dgm:spPr/>
      <dgm:t>
        <a:bodyPr/>
        <a:lstStyle/>
        <a:p>
          <a:endParaRPr lang="en-US"/>
        </a:p>
      </dgm:t>
    </dgm:pt>
    <dgm:pt modelId="{807AF59B-5AEC-41A3-9974-1FAE2CC6A241}" type="sibTrans" cxnId="{4615AF42-D495-4C87-9CDD-BBC10CA95C15}">
      <dgm:prSet/>
      <dgm:spPr/>
      <dgm:t>
        <a:bodyPr/>
        <a:lstStyle/>
        <a:p>
          <a:endParaRPr lang="en-US"/>
        </a:p>
      </dgm:t>
    </dgm:pt>
    <dgm:pt modelId="{2BDBD7ED-E56C-4982-95D1-EAD1AAADFD33}">
      <dgm:prSet phldrT="[Text]"/>
      <dgm:spPr/>
      <dgm:t>
        <a:bodyPr/>
        <a:lstStyle/>
        <a:p>
          <a:r>
            <a:rPr lang="en-US" dirty="0" smtClean="0"/>
            <a:t>Language runtimes could </a:t>
          </a:r>
          <a:r>
            <a:rPr lang="en-US" b="1" dirty="0" smtClean="0"/>
            <a:t>integrate</a:t>
          </a:r>
          <a:r>
            <a:rPr lang="en-US" dirty="0" smtClean="0"/>
            <a:t> this</a:t>
          </a:r>
          <a:endParaRPr lang="en-US" dirty="0"/>
        </a:p>
      </dgm:t>
    </dgm:pt>
    <dgm:pt modelId="{3F88CB54-914C-4BD5-8F78-1A44A8E56F9E}" type="parTrans" cxnId="{C38A0D5C-B3E7-40B6-B481-E150C10B6B78}">
      <dgm:prSet/>
      <dgm:spPr/>
      <dgm:t>
        <a:bodyPr/>
        <a:lstStyle/>
        <a:p>
          <a:endParaRPr lang="en-US"/>
        </a:p>
      </dgm:t>
    </dgm:pt>
    <dgm:pt modelId="{F7EF0DF3-BA25-40AD-86C6-03494F3CA30B}" type="sibTrans" cxnId="{C38A0D5C-B3E7-40B6-B481-E150C10B6B78}">
      <dgm:prSet/>
      <dgm:spPr/>
      <dgm:t>
        <a:bodyPr/>
        <a:lstStyle/>
        <a:p>
          <a:endParaRPr lang="en-US"/>
        </a:p>
      </dgm:t>
    </dgm:pt>
    <dgm:pt modelId="{B66AC57D-8F6E-4E58-B285-7310B794D895}">
      <dgm:prSet phldrT="[Text]"/>
      <dgm:spPr/>
      <dgm:t>
        <a:bodyPr/>
        <a:lstStyle/>
        <a:p>
          <a:endParaRPr lang="en-US" dirty="0"/>
        </a:p>
      </dgm:t>
    </dgm:pt>
    <dgm:pt modelId="{CCF0DEAF-9B71-4DA7-825C-CCED030052B9}" type="parTrans" cxnId="{5B45C33C-C23B-4CDC-9B92-CAF9CEFD5405}">
      <dgm:prSet/>
      <dgm:spPr/>
      <dgm:t>
        <a:bodyPr/>
        <a:lstStyle/>
        <a:p>
          <a:endParaRPr lang="en-US"/>
        </a:p>
      </dgm:t>
    </dgm:pt>
    <dgm:pt modelId="{43E46F13-4514-483F-A395-965A2467B949}" type="sibTrans" cxnId="{5B45C33C-C23B-4CDC-9B92-CAF9CEFD5405}">
      <dgm:prSet/>
      <dgm:spPr/>
      <dgm:t>
        <a:bodyPr/>
        <a:lstStyle/>
        <a:p>
          <a:endParaRPr lang="en-US"/>
        </a:p>
      </dgm:t>
    </dgm:pt>
    <dgm:pt modelId="{5A023540-1CDA-49B3-83FC-F3321E4B07AE}">
      <dgm:prSet phldrT="[Text]" custT="1"/>
      <dgm:spPr/>
      <dgm:t>
        <a:bodyPr/>
        <a:lstStyle/>
        <a:p>
          <a:r>
            <a:rPr lang="en-US" sz="2400" dirty="0" smtClean="0"/>
            <a:t>Debugging</a:t>
          </a:r>
          <a:endParaRPr lang="en-US" sz="2400" dirty="0"/>
        </a:p>
      </dgm:t>
    </dgm:pt>
    <dgm:pt modelId="{EC2E57AD-5ED5-44C6-9A40-27974634306A}" type="parTrans" cxnId="{09D49D8F-4167-441D-908B-D63E82D98DAB}">
      <dgm:prSet/>
      <dgm:spPr/>
      <dgm:t>
        <a:bodyPr/>
        <a:lstStyle/>
        <a:p>
          <a:endParaRPr lang="en-US"/>
        </a:p>
      </dgm:t>
    </dgm:pt>
    <dgm:pt modelId="{E99D787B-3D6C-4854-853F-F394B1A4152C}" type="sibTrans" cxnId="{09D49D8F-4167-441D-908B-D63E82D98DAB}">
      <dgm:prSet/>
      <dgm:spPr/>
      <dgm:t>
        <a:bodyPr/>
        <a:lstStyle/>
        <a:p>
          <a:endParaRPr lang="en-US"/>
        </a:p>
      </dgm:t>
    </dgm:pt>
    <dgm:pt modelId="{C32FA0F9-D05A-4EB1-9079-73B409288C4C}">
      <dgm:prSet phldrT="[Text]"/>
      <dgm:spPr/>
      <dgm:t>
        <a:bodyPr/>
        <a:lstStyle/>
        <a:p>
          <a:r>
            <a:rPr lang="en-US" dirty="0" smtClean="0"/>
            <a:t>Can be used to detect </a:t>
          </a:r>
          <a:r>
            <a:rPr lang="en-US" b="1" dirty="0" smtClean="0"/>
            <a:t>problematic</a:t>
          </a:r>
          <a:r>
            <a:rPr lang="en-US" dirty="0" smtClean="0"/>
            <a:t> data races</a:t>
          </a:r>
          <a:endParaRPr lang="en-US" dirty="0"/>
        </a:p>
      </dgm:t>
    </dgm:pt>
    <dgm:pt modelId="{B53FA19A-506E-45ED-9CA2-E0D358DEF3AB}" type="parTrans" cxnId="{A4BC62CC-39C0-4465-B713-B61890E14610}">
      <dgm:prSet/>
      <dgm:spPr/>
      <dgm:t>
        <a:bodyPr/>
        <a:lstStyle/>
        <a:p>
          <a:endParaRPr lang="en-US"/>
        </a:p>
      </dgm:t>
    </dgm:pt>
    <dgm:pt modelId="{4AB22C34-BB3C-4575-865E-9B15CA318B9B}" type="sibTrans" cxnId="{A4BC62CC-39C0-4465-B713-B61890E14610}">
      <dgm:prSet/>
      <dgm:spPr/>
      <dgm:t>
        <a:bodyPr/>
        <a:lstStyle/>
        <a:p>
          <a:endParaRPr lang="en-US"/>
        </a:p>
      </dgm:t>
    </dgm:pt>
    <dgm:pt modelId="{7A562AE2-8304-4E8E-9AAE-9F0F0C5D9A5E}">
      <dgm:prSet phldrT="[Text]" custT="1"/>
      <dgm:spPr/>
      <dgm:t>
        <a:bodyPr/>
        <a:lstStyle/>
        <a:p>
          <a:r>
            <a:rPr lang="en-US" sz="2400" dirty="0" smtClean="0"/>
            <a:t>Conflict exceptions</a:t>
          </a:r>
          <a:endParaRPr lang="en-US" sz="2400" dirty="0"/>
        </a:p>
      </dgm:t>
    </dgm:pt>
    <dgm:pt modelId="{0EFCBC10-1AE0-4675-BB6B-4AC2738972C7}" type="parTrans" cxnId="{DD71411C-D99F-4014-97F7-914E9AFD8BFD}">
      <dgm:prSet/>
      <dgm:spPr/>
      <dgm:t>
        <a:bodyPr/>
        <a:lstStyle/>
        <a:p>
          <a:endParaRPr lang="en-US"/>
        </a:p>
      </dgm:t>
    </dgm:pt>
    <dgm:pt modelId="{8F65940D-95E8-418A-89E4-8E9EAE48E8F8}" type="sibTrans" cxnId="{DD71411C-D99F-4014-97F7-914E9AFD8BFD}">
      <dgm:prSet/>
      <dgm:spPr/>
      <dgm:t>
        <a:bodyPr/>
        <a:lstStyle/>
        <a:p>
          <a:endParaRPr lang="en-US"/>
        </a:p>
      </dgm:t>
    </dgm:pt>
    <dgm:pt modelId="{0BE80250-C961-4C49-8155-ABAC05B3F723}">
      <dgm:prSet phldrT="[Text]"/>
      <dgm:spPr/>
      <dgm:t>
        <a:bodyPr/>
        <a:lstStyle/>
        <a:p>
          <a:r>
            <a:rPr lang="en-US" b="1" dirty="0" smtClean="0"/>
            <a:t>All-the-time monitoring</a:t>
          </a:r>
          <a:r>
            <a:rPr lang="en-US" dirty="0" smtClean="0"/>
            <a:t> in certain environments</a:t>
          </a:r>
          <a:endParaRPr lang="en-US" dirty="0"/>
        </a:p>
      </dgm:t>
    </dgm:pt>
    <dgm:pt modelId="{DFA35B8D-44A7-4596-83AC-073DBF95048B}" type="parTrans" cxnId="{E27B6511-1407-4CC9-A09C-98A677CE2617}">
      <dgm:prSet/>
      <dgm:spPr/>
      <dgm:t>
        <a:bodyPr/>
        <a:lstStyle/>
        <a:p>
          <a:endParaRPr lang="en-US"/>
        </a:p>
      </dgm:t>
    </dgm:pt>
    <dgm:pt modelId="{E4DA9C4C-910C-4B22-9C8B-8FE2A1B01DA7}" type="sibTrans" cxnId="{E27B6511-1407-4CC9-A09C-98A677CE2617}">
      <dgm:prSet/>
      <dgm:spPr/>
      <dgm:t>
        <a:bodyPr/>
        <a:lstStyle/>
        <a:p>
          <a:endParaRPr lang="en-US"/>
        </a:p>
      </dgm:t>
    </dgm:pt>
    <dgm:pt modelId="{44A0E153-F408-4695-8AC6-0EA016B37399}">
      <dgm:prSet phldrT="[Text]"/>
      <dgm:spPr/>
      <dgm:t>
        <a:bodyPr/>
        <a:lstStyle/>
        <a:p>
          <a:endParaRPr lang="en-US" dirty="0"/>
        </a:p>
      </dgm:t>
    </dgm:pt>
    <dgm:pt modelId="{E3474C64-B638-4C81-8D38-F19ED873A24A}" type="parTrans" cxnId="{83307E0B-78E4-4B5A-9EF0-C975F4FDDBF9}">
      <dgm:prSet/>
      <dgm:spPr/>
      <dgm:t>
        <a:bodyPr/>
        <a:lstStyle/>
        <a:p>
          <a:endParaRPr lang="en-US"/>
        </a:p>
      </dgm:t>
    </dgm:pt>
    <dgm:pt modelId="{E9CDE3D5-2D75-43AC-827C-75D4D71F7A1D}" type="sibTrans" cxnId="{83307E0B-78E4-4B5A-9EF0-C975F4FDDBF9}">
      <dgm:prSet/>
      <dgm:spPr/>
      <dgm:t>
        <a:bodyPr/>
        <a:lstStyle/>
        <a:p>
          <a:endParaRPr lang="en-US"/>
        </a:p>
      </dgm:t>
    </dgm:pt>
    <dgm:pt modelId="{707888B6-A894-4121-8C88-7A9007F269C8}">
      <dgm:prSet phldrT="[Text]"/>
      <dgm:spPr/>
      <dgm:t>
        <a:bodyPr/>
        <a:lstStyle/>
        <a:p>
          <a:endParaRPr lang="en-US" dirty="0"/>
        </a:p>
      </dgm:t>
    </dgm:pt>
    <dgm:pt modelId="{3CCD1EB4-547D-4893-8BAE-47E4810DAA6A}" type="sibTrans" cxnId="{635B764A-05CD-416C-8462-E94DAC4DDACA}">
      <dgm:prSet/>
      <dgm:spPr/>
      <dgm:t>
        <a:bodyPr/>
        <a:lstStyle/>
        <a:p>
          <a:endParaRPr lang="en-US"/>
        </a:p>
      </dgm:t>
    </dgm:pt>
    <dgm:pt modelId="{3265559E-9A0B-483C-9A60-6510D7FDF1A6}" type="parTrans" cxnId="{635B764A-05CD-416C-8462-E94DAC4DDACA}">
      <dgm:prSet/>
      <dgm:spPr/>
      <dgm:t>
        <a:bodyPr/>
        <a:lstStyle/>
        <a:p>
          <a:endParaRPr lang="en-US"/>
        </a:p>
      </dgm:t>
    </dgm:pt>
    <dgm:pt modelId="{737480FD-25A3-4F67-84EE-4A62F86B1469}">
      <dgm:prSet phldrT="[Text]"/>
      <dgm:spPr/>
      <dgm:t>
        <a:bodyPr/>
        <a:lstStyle/>
        <a:p>
          <a:r>
            <a:rPr lang="en-US" dirty="0" smtClean="0"/>
            <a:t>Aggressive optimizations</a:t>
          </a:r>
          <a:endParaRPr lang="en-US" dirty="0"/>
        </a:p>
      </dgm:t>
    </dgm:pt>
    <dgm:pt modelId="{79B95BE7-D1CB-4831-A885-3721C8C695FC}" type="parTrans" cxnId="{E3D90009-C431-4D37-94ED-3F955A1B3329}">
      <dgm:prSet/>
      <dgm:spPr/>
      <dgm:t>
        <a:bodyPr/>
        <a:lstStyle/>
        <a:p>
          <a:endParaRPr lang="en-US"/>
        </a:p>
      </dgm:t>
    </dgm:pt>
    <dgm:pt modelId="{5AF04CDB-CD7B-48F8-9F53-213DE30BBFD6}" type="sibTrans" cxnId="{E3D90009-C431-4D37-94ED-3F955A1B3329}">
      <dgm:prSet/>
      <dgm:spPr/>
      <dgm:t>
        <a:bodyPr/>
        <a:lstStyle/>
        <a:p>
          <a:endParaRPr lang="en-US"/>
        </a:p>
      </dgm:t>
    </dgm:pt>
    <dgm:pt modelId="{EA167319-E716-48E7-BE54-8CF9AD92AAB0}" type="pres">
      <dgm:prSet presAssocID="{01BEF952-3922-432E-8C45-1545D687CCD8}" presName="Name0" presStyleCnt="0">
        <dgm:presLayoutVars>
          <dgm:chMax/>
          <dgm:chPref val="3"/>
          <dgm:dir/>
          <dgm:animOne val="branch"/>
          <dgm:animLvl val="lvl"/>
        </dgm:presLayoutVars>
      </dgm:prSet>
      <dgm:spPr/>
      <dgm:t>
        <a:bodyPr/>
        <a:lstStyle/>
        <a:p>
          <a:endParaRPr lang="en-US"/>
        </a:p>
      </dgm:t>
    </dgm:pt>
    <dgm:pt modelId="{202C0248-4417-470E-8749-2F3AFBCE1099}" type="pres">
      <dgm:prSet presAssocID="{573827E4-27EF-4710-A083-D2FB23342FA8}" presName="composite" presStyleCnt="0"/>
      <dgm:spPr/>
    </dgm:pt>
    <dgm:pt modelId="{85B0AAC4-0686-48C2-A04A-BB058F3D8330}" type="pres">
      <dgm:prSet presAssocID="{573827E4-27EF-4710-A083-D2FB23342FA8}" presName="FirstChild" presStyleLbl="revTx" presStyleIdx="0" presStyleCnt="7" custLinFactNeighborX="212">
        <dgm:presLayoutVars>
          <dgm:chMax val="0"/>
          <dgm:chPref val="0"/>
          <dgm:bulletEnabled val="1"/>
        </dgm:presLayoutVars>
      </dgm:prSet>
      <dgm:spPr/>
      <dgm:t>
        <a:bodyPr/>
        <a:lstStyle/>
        <a:p>
          <a:endParaRPr lang="en-US"/>
        </a:p>
      </dgm:t>
    </dgm:pt>
    <dgm:pt modelId="{D536CB68-3BCF-4EA9-9E97-008281CFF00F}" type="pres">
      <dgm:prSet presAssocID="{573827E4-27EF-4710-A083-D2FB23342FA8}" presName="Parent" presStyleLbl="alignNode1" presStyleIdx="0" presStyleCnt="4">
        <dgm:presLayoutVars>
          <dgm:chMax val="3"/>
          <dgm:chPref val="3"/>
          <dgm:bulletEnabled val="1"/>
        </dgm:presLayoutVars>
      </dgm:prSet>
      <dgm:spPr/>
      <dgm:t>
        <a:bodyPr/>
        <a:lstStyle/>
        <a:p>
          <a:endParaRPr lang="en-US"/>
        </a:p>
      </dgm:t>
    </dgm:pt>
    <dgm:pt modelId="{BF654D11-0923-4C3A-8285-F95E9D640F2D}" type="pres">
      <dgm:prSet presAssocID="{573827E4-27EF-4710-A083-D2FB23342FA8}" presName="Accent" presStyleLbl="parChTrans1D1" presStyleIdx="0" presStyleCnt="4"/>
      <dgm:spPr/>
    </dgm:pt>
    <dgm:pt modelId="{931DB2CB-A94C-4B81-ACAB-B35D08F3800E}" type="pres">
      <dgm:prSet presAssocID="{573827E4-27EF-4710-A083-D2FB23342FA8}" presName="Child" presStyleLbl="revTx" presStyleIdx="1" presStyleCnt="7">
        <dgm:presLayoutVars>
          <dgm:chMax val="0"/>
          <dgm:chPref val="0"/>
          <dgm:bulletEnabled val="1"/>
        </dgm:presLayoutVars>
      </dgm:prSet>
      <dgm:spPr/>
      <dgm:t>
        <a:bodyPr/>
        <a:lstStyle/>
        <a:p>
          <a:endParaRPr lang="en-US"/>
        </a:p>
      </dgm:t>
    </dgm:pt>
    <dgm:pt modelId="{CE3D573D-8302-4478-B7DF-409549A25C6E}" type="pres">
      <dgm:prSet presAssocID="{807AF59B-5AEC-41A3-9974-1FAE2CC6A241}" presName="sibTrans" presStyleCnt="0"/>
      <dgm:spPr/>
    </dgm:pt>
    <dgm:pt modelId="{24CA4E5B-8967-4743-979D-CC3FD10F93B6}" type="pres">
      <dgm:prSet presAssocID="{5A023540-1CDA-49B3-83FC-F3321E4B07AE}" presName="composite" presStyleCnt="0"/>
      <dgm:spPr/>
    </dgm:pt>
    <dgm:pt modelId="{3F245B60-3332-476A-8854-0BFAF9ADE371}" type="pres">
      <dgm:prSet presAssocID="{5A023540-1CDA-49B3-83FC-F3321E4B07AE}" presName="FirstChild" presStyleLbl="revTx" presStyleIdx="2" presStyleCnt="7">
        <dgm:presLayoutVars>
          <dgm:chMax val="0"/>
          <dgm:chPref val="0"/>
          <dgm:bulletEnabled val="1"/>
        </dgm:presLayoutVars>
      </dgm:prSet>
      <dgm:spPr/>
      <dgm:t>
        <a:bodyPr/>
        <a:lstStyle/>
        <a:p>
          <a:endParaRPr lang="en-US"/>
        </a:p>
      </dgm:t>
    </dgm:pt>
    <dgm:pt modelId="{4D443087-3C33-49C8-B36F-042F9BEC2CF1}" type="pres">
      <dgm:prSet presAssocID="{5A023540-1CDA-49B3-83FC-F3321E4B07AE}" presName="Parent" presStyleLbl="alignNode1" presStyleIdx="1" presStyleCnt="4">
        <dgm:presLayoutVars>
          <dgm:chMax val="3"/>
          <dgm:chPref val="3"/>
          <dgm:bulletEnabled val="1"/>
        </dgm:presLayoutVars>
      </dgm:prSet>
      <dgm:spPr/>
      <dgm:t>
        <a:bodyPr/>
        <a:lstStyle/>
        <a:p>
          <a:endParaRPr lang="en-US"/>
        </a:p>
      </dgm:t>
    </dgm:pt>
    <dgm:pt modelId="{D94AD85D-5C9B-4DE0-9DB1-365D1AAB592D}" type="pres">
      <dgm:prSet presAssocID="{5A023540-1CDA-49B3-83FC-F3321E4B07AE}" presName="Accent" presStyleLbl="parChTrans1D1" presStyleIdx="1" presStyleCnt="4"/>
      <dgm:spPr/>
    </dgm:pt>
    <dgm:pt modelId="{2FF38979-C9A8-4ECD-974A-E2D6255789B6}" type="pres">
      <dgm:prSet presAssocID="{5A023540-1CDA-49B3-83FC-F3321E4B07AE}" presName="Child" presStyleLbl="revTx" presStyleIdx="3" presStyleCnt="7">
        <dgm:presLayoutVars>
          <dgm:chMax val="0"/>
          <dgm:chPref val="0"/>
          <dgm:bulletEnabled val="1"/>
        </dgm:presLayoutVars>
      </dgm:prSet>
      <dgm:spPr/>
      <dgm:t>
        <a:bodyPr/>
        <a:lstStyle/>
        <a:p>
          <a:endParaRPr lang="en-US"/>
        </a:p>
      </dgm:t>
    </dgm:pt>
    <dgm:pt modelId="{811B6D80-EF31-48AA-9AF6-1839FE52D151}" type="pres">
      <dgm:prSet presAssocID="{E99D787B-3D6C-4854-853F-F394B1A4152C}" presName="sibTrans" presStyleCnt="0"/>
      <dgm:spPr/>
    </dgm:pt>
    <dgm:pt modelId="{F49EAA65-8239-4E16-AAEE-4861415770F8}" type="pres">
      <dgm:prSet presAssocID="{7A562AE2-8304-4E8E-9AAE-9F0F0C5D9A5E}" presName="composite" presStyleCnt="0"/>
      <dgm:spPr/>
    </dgm:pt>
    <dgm:pt modelId="{3C9086BE-0CDB-4737-A666-E0D03523789F}" type="pres">
      <dgm:prSet presAssocID="{7A562AE2-8304-4E8E-9AAE-9F0F0C5D9A5E}" presName="FirstChild" presStyleLbl="revTx" presStyleIdx="4" presStyleCnt="7" custLinFactNeighborX="212">
        <dgm:presLayoutVars>
          <dgm:chMax val="0"/>
          <dgm:chPref val="0"/>
          <dgm:bulletEnabled val="1"/>
        </dgm:presLayoutVars>
      </dgm:prSet>
      <dgm:spPr/>
      <dgm:t>
        <a:bodyPr/>
        <a:lstStyle/>
        <a:p>
          <a:endParaRPr lang="en-US"/>
        </a:p>
      </dgm:t>
    </dgm:pt>
    <dgm:pt modelId="{CAF4239F-B360-4D9E-83E6-C56920F517B8}" type="pres">
      <dgm:prSet presAssocID="{7A562AE2-8304-4E8E-9AAE-9F0F0C5D9A5E}" presName="Parent" presStyleLbl="alignNode1" presStyleIdx="2" presStyleCnt="4">
        <dgm:presLayoutVars>
          <dgm:chMax val="3"/>
          <dgm:chPref val="3"/>
          <dgm:bulletEnabled val="1"/>
        </dgm:presLayoutVars>
      </dgm:prSet>
      <dgm:spPr/>
      <dgm:t>
        <a:bodyPr/>
        <a:lstStyle/>
        <a:p>
          <a:endParaRPr lang="en-US"/>
        </a:p>
      </dgm:t>
    </dgm:pt>
    <dgm:pt modelId="{BE15B93F-9272-4987-8E16-C4B7BDAB0F7A}" type="pres">
      <dgm:prSet presAssocID="{7A562AE2-8304-4E8E-9AAE-9F0F0C5D9A5E}" presName="Accent" presStyleLbl="parChTrans1D1" presStyleIdx="2" presStyleCnt="4"/>
      <dgm:spPr/>
    </dgm:pt>
    <dgm:pt modelId="{4CF66E15-F7C5-4FC4-82A2-3DAA53117774}" type="pres">
      <dgm:prSet presAssocID="{7A562AE2-8304-4E8E-9AAE-9F0F0C5D9A5E}" presName="Child" presStyleLbl="revTx" presStyleIdx="5" presStyleCnt="7">
        <dgm:presLayoutVars>
          <dgm:chMax val="0"/>
          <dgm:chPref val="0"/>
          <dgm:bulletEnabled val="1"/>
        </dgm:presLayoutVars>
      </dgm:prSet>
      <dgm:spPr/>
      <dgm:t>
        <a:bodyPr/>
        <a:lstStyle/>
        <a:p>
          <a:endParaRPr lang="en-US"/>
        </a:p>
      </dgm:t>
    </dgm:pt>
    <dgm:pt modelId="{0D60320E-9C8C-4A75-968B-7875971C4E03}" type="pres">
      <dgm:prSet presAssocID="{8F65940D-95E8-418A-89E4-8E9EAE48E8F8}" presName="sibTrans" presStyleCnt="0"/>
      <dgm:spPr/>
    </dgm:pt>
    <dgm:pt modelId="{1EE3894F-4DAF-4669-8075-D08B1EEF7D0E}" type="pres">
      <dgm:prSet presAssocID="{737480FD-25A3-4F67-84EE-4A62F86B1469}" presName="composite" presStyleCnt="0"/>
      <dgm:spPr/>
    </dgm:pt>
    <dgm:pt modelId="{AB1EB446-2541-472E-9F2F-F0D4D14DC17F}" type="pres">
      <dgm:prSet presAssocID="{737480FD-25A3-4F67-84EE-4A62F86B1469}" presName="FirstChild" presStyleLbl="revTx" presStyleIdx="6" presStyleCnt="7">
        <dgm:presLayoutVars>
          <dgm:chMax val="0"/>
          <dgm:chPref val="0"/>
          <dgm:bulletEnabled val="1"/>
        </dgm:presLayoutVars>
      </dgm:prSet>
      <dgm:spPr/>
    </dgm:pt>
    <dgm:pt modelId="{3E5015AD-656A-4F16-840E-73398EC70E69}" type="pres">
      <dgm:prSet presAssocID="{737480FD-25A3-4F67-84EE-4A62F86B1469}" presName="Parent" presStyleLbl="alignNode1" presStyleIdx="3" presStyleCnt="4">
        <dgm:presLayoutVars>
          <dgm:chMax val="3"/>
          <dgm:chPref val="3"/>
          <dgm:bulletEnabled val="1"/>
        </dgm:presLayoutVars>
      </dgm:prSet>
      <dgm:spPr/>
      <dgm:t>
        <a:bodyPr/>
        <a:lstStyle/>
        <a:p>
          <a:endParaRPr lang="en-US"/>
        </a:p>
      </dgm:t>
    </dgm:pt>
    <dgm:pt modelId="{3B898CD6-894C-4354-AE37-FC5302E90EC2}" type="pres">
      <dgm:prSet presAssocID="{737480FD-25A3-4F67-84EE-4A62F86B1469}" presName="Accent" presStyleLbl="parChTrans1D1" presStyleIdx="3" presStyleCnt="4"/>
      <dgm:spPr/>
    </dgm:pt>
  </dgm:ptLst>
  <dgm:cxnLst>
    <dgm:cxn modelId="{B98CF999-5B6B-4DEA-85D8-459DC40E448D}" type="presOf" srcId="{C32FA0F9-D05A-4EB1-9079-73B409288C4C}" destId="{3F245B60-3332-476A-8854-0BFAF9ADE371}" srcOrd="0" destOrd="0" presId="urn:microsoft.com/office/officeart/2011/layout/TabList"/>
    <dgm:cxn modelId="{50DE149C-BEBC-46D4-800B-011DE4FFBC44}" type="presOf" srcId="{707888B6-A894-4121-8C88-7A9007F269C8}" destId="{2FF38979-C9A8-4ECD-974A-E2D6255789B6}" srcOrd="0" destOrd="0" presId="urn:microsoft.com/office/officeart/2011/layout/TabList"/>
    <dgm:cxn modelId="{DD71411C-D99F-4014-97F7-914E9AFD8BFD}" srcId="{01BEF952-3922-432E-8C45-1545D687CCD8}" destId="{7A562AE2-8304-4E8E-9AAE-9F0F0C5D9A5E}" srcOrd="2" destOrd="0" parTransId="{0EFCBC10-1AE0-4675-BB6B-4AC2738972C7}" sibTransId="{8F65940D-95E8-418A-89E4-8E9EAE48E8F8}"/>
    <dgm:cxn modelId="{D9350E96-2E9D-4853-B838-9FC3CFD7861D}" type="presOf" srcId="{737480FD-25A3-4F67-84EE-4A62F86B1469}" destId="{3E5015AD-656A-4F16-840E-73398EC70E69}" srcOrd="0" destOrd="0" presId="urn:microsoft.com/office/officeart/2011/layout/TabList"/>
    <dgm:cxn modelId="{49DF283A-D13B-42D0-BEAE-786D9FEB240D}" type="presOf" srcId="{0BE80250-C961-4C49-8155-ABAC05B3F723}" destId="{3C9086BE-0CDB-4737-A666-E0D03523789F}" srcOrd="0" destOrd="0" presId="urn:microsoft.com/office/officeart/2011/layout/TabList"/>
    <dgm:cxn modelId="{341FD987-F733-402A-9769-1E55014AFD65}" type="presOf" srcId="{44A0E153-F408-4695-8AC6-0EA016B37399}" destId="{4CF66E15-F7C5-4FC4-82A2-3DAA53117774}" srcOrd="0" destOrd="0" presId="urn:microsoft.com/office/officeart/2011/layout/TabList"/>
    <dgm:cxn modelId="{A4BC62CC-39C0-4465-B713-B61890E14610}" srcId="{5A023540-1CDA-49B3-83FC-F3321E4B07AE}" destId="{C32FA0F9-D05A-4EB1-9079-73B409288C4C}" srcOrd="0" destOrd="0" parTransId="{B53FA19A-506E-45ED-9CA2-E0D358DEF3AB}" sibTransId="{4AB22C34-BB3C-4575-865E-9B15CA318B9B}"/>
    <dgm:cxn modelId="{5B45C33C-C23B-4CDC-9B92-CAF9CEFD5405}" srcId="{573827E4-27EF-4710-A083-D2FB23342FA8}" destId="{B66AC57D-8F6E-4E58-B285-7310B794D895}" srcOrd="1" destOrd="0" parTransId="{CCF0DEAF-9B71-4DA7-825C-CCED030052B9}" sibTransId="{43E46F13-4514-483F-A395-965A2467B949}"/>
    <dgm:cxn modelId="{E27B6511-1407-4CC9-A09C-98A677CE2617}" srcId="{7A562AE2-8304-4E8E-9AAE-9F0F0C5D9A5E}" destId="{0BE80250-C961-4C49-8155-ABAC05B3F723}" srcOrd="0" destOrd="0" parTransId="{DFA35B8D-44A7-4596-83AC-073DBF95048B}" sibTransId="{E4DA9C4C-910C-4B22-9C8B-8FE2A1B01DA7}"/>
    <dgm:cxn modelId="{635B764A-05CD-416C-8462-E94DAC4DDACA}" srcId="{5A023540-1CDA-49B3-83FC-F3321E4B07AE}" destId="{707888B6-A894-4121-8C88-7A9007F269C8}" srcOrd="1" destOrd="0" parTransId="{3265559E-9A0B-483C-9A60-6510D7FDF1A6}" sibTransId="{3CCD1EB4-547D-4893-8BAE-47E4810DAA6A}"/>
    <dgm:cxn modelId="{C38A0D5C-B3E7-40B6-B481-E150C10B6B78}" srcId="{573827E4-27EF-4710-A083-D2FB23342FA8}" destId="{2BDBD7ED-E56C-4982-95D1-EAD1AAADFD33}" srcOrd="0" destOrd="0" parTransId="{3F88CB54-914C-4BD5-8F78-1A44A8E56F9E}" sibTransId="{F7EF0DF3-BA25-40AD-86C6-03494F3CA30B}"/>
    <dgm:cxn modelId="{244B5136-BC07-4A1F-A5A0-265B0F015AC0}" type="presOf" srcId="{573827E4-27EF-4710-A083-D2FB23342FA8}" destId="{D536CB68-3BCF-4EA9-9E97-008281CFF00F}" srcOrd="0" destOrd="0" presId="urn:microsoft.com/office/officeart/2011/layout/TabList"/>
    <dgm:cxn modelId="{09D49D8F-4167-441D-908B-D63E82D98DAB}" srcId="{01BEF952-3922-432E-8C45-1545D687CCD8}" destId="{5A023540-1CDA-49B3-83FC-F3321E4B07AE}" srcOrd="1" destOrd="0" parTransId="{EC2E57AD-5ED5-44C6-9A40-27974634306A}" sibTransId="{E99D787B-3D6C-4854-853F-F394B1A4152C}"/>
    <dgm:cxn modelId="{7BB07E12-094A-4A14-9B20-A17FAB1EF4D1}" type="presOf" srcId="{7A562AE2-8304-4E8E-9AAE-9F0F0C5D9A5E}" destId="{CAF4239F-B360-4D9E-83E6-C56920F517B8}" srcOrd="0" destOrd="0" presId="urn:microsoft.com/office/officeart/2011/layout/TabList"/>
    <dgm:cxn modelId="{83307E0B-78E4-4B5A-9EF0-C975F4FDDBF9}" srcId="{7A562AE2-8304-4E8E-9AAE-9F0F0C5D9A5E}" destId="{44A0E153-F408-4695-8AC6-0EA016B37399}" srcOrd="1" destOrd="0" parTransId="{E3474C64-B638-4C81-8D38-F19ED873A24A}" sibTransId="{E9CDE3D5-2D75-43AC-827C-75D4D71F7A1D}"/>
    <dgm:cxn modelId="{C39D96D1-9A3A-4E56-A7E7-4C2F5AE6CDDF}" type="presOf" srcId="{5A023540-1CDA-49B3-83FC-F3321E4B07AE}" destId="{4D443087-3C33-49C8-B36F-042F9BEC2CF1}" srcOrd="0" destOrd="0" presId="urn:microsoft.com/office/officeart/2011/layout/TabList"/>
    <dgm:cxn modelId="{E3D90009-C431-4D37-94ED-3F955A1B3329}" srcId="{01BEF952-3922-432E-8C45-1545D687CCD8}" destId="{737480FD-25A3-4F67-84EE-4A62F86B1469}" srcOrd="3" destOrd="0" parTransId="{79B95BE7-D1CB-4831-A885-3721C8C695FC}" sibTransId="{5AF04CDB-CD7B-48F8-9F53-213DE30BBFD6}"/>
    <dgm:cxn modelId="{8DB87351-2D91-4AB7-A4D8-F4296DC4542F}" type="presOf" srcId="{01BEF952-3922-432E-8C45-1545D687CCD8}" destId="{EA167319-E716-48E7-BE54-8CF9AD92AAB0}" srcOrd="0" destOrd="0" presId="urn:microsoft.com/office/officeart/2011/layout/TabList"/>
    <dgm:cxn modelId="{308B8ADB-D56A-4925-9451-862A25693300}" type="presOf" srcId="{B66AC57D-8F6E-4E58-B285-7310B794D895}" destId="{931DB2CB-A94C-4B81-ACAB-B35D08F3800E}" srcOrd="0" destOrd="0" presId="urn:microsoft.com/office/officeart/2011/layout/TabList"/>
    <dgm:cxn modelId="{47ED5ECA-B3E1-47A4-A7D9-6FD86150191D}" type="presOf" srcId="{2BDBD7ED-E56C-4982-95D1-EAD1AAADFD33}" destId="{85B0AAC4-0686-48C2-A04A-BB058F3D8330}" srcOrd="0" destOrd="0" presId="urn:microsoft.com/office/officeart/2011/layout/TabList"/>
    <dgm:cxn modelId="{4615AF42-D495-4C87-9CDD-BBC10CA95C15}" srcId="{01BEF952-3922-432E-8C45-1545D687CCD8}" destId="{573827E4-27EF-4710-A083-D2FB23342FA8}" srcOrd="0" destOrd="0" parTransId="{A460859A-BE3C-4E18-894D-10FBE9624B26}" sibTransId="{807AF59B-5AEC-41A3-9974-1FAE2CC6A241}"/>
    <dgm:cxn modelId="{403D3EEE-E9A3-431C-B17F-F1FE4F06898A}" type="presParOf" srcId="{EA167319-E716-48E7-BE54-8CF9AD92AAB0}" destId="{202C0248-4417-470E-8749-2F3AFBCE1099}" srcOrd="0" destOrd="0" presId="urn:microsoft.com/office/officeart/2011/layout/TabList"/>
    <dgm:cxn modelId="{591E463D-ACCC-43CF-845A-732DD0C7534D}" type="presParOf" srcId="{202C0248-4417-470E-8749-2F3AFBCE1099}" destId="{85B0AAC4-0686-48C2-A04A-BB058F3D8330}" srcOrd="0" destOrd="0" presId="urn:microsoft.com/office/officeart/2011/layout/TabList"/>
    <dgm:cxn modelId="{9D64100E-84CF-4896-9A88-BC49B54994D5}" type="presParOf" srcId="{202C0248-4417-470E-8749-2F3AFBCE1099}" destId="{D536CB68-3BCF-4EA9-9E97-008281CFF00F}" srcOrd="1" destOrd="0" presId="urn:microsoft.com/office/officeart/2011/layout/TabList"/>
    <dgm:cxn modelId="{BECAD297-BE72-4E89-8545-E9CD334D7219}" type="presParOf" srcId="{202C0248-4417-470E-8749-2F3AFBCE1099}" destId="{BF654D11-0923-4C3A-8285-F95E9D640F2D}" srcOrd="2" destOrd="0" presId="urn:microsoft.com/office/officeart/2011/layout/TabList"/>
    <dgm:cxn modelId="{F9433B4B-D79D-4F73-BA10-E4B2C7EE6272}" type="presParOf" srcId="{EA167319-E716-48E7-BE54-8CF9AD92AAB0}" destId="{931DB2CB-A94C-4B81-ACAB-B35D08F3800E}" srcOrd="1" destOrd="0" presId="urn:microsoft.com/office/officeart/2011/layout/TabList"/>
    <dgm:cxn modelId="{8BCD39F5-4331-4384-8E10-195C54BEFC0D}" type="presParOf" srcId="{EA167319-E716-48E7-BE54-8CF9AD92AAB0}" destId="{CE3D573D-8302-4478-B7DF-409549A25C6E}" srcOrd="2" destOrd="0" presId="urn:microsoft.com/office/officeart/2011/layout/TabList"/>
    <dgm:cxn modelId="{A2DFE755-95E5-40E3-8FB4-BA51877E505A}" type="presParOf" srcId="{EA167319-E716-48E7-BE54-8CF9AD92AAB0}" destId="{24CA4E5B-8967-4743-979D-CC3FD10F93B6}" srcOrd="3" destOrd="0" presId="urn:microsoft.com/office/officeart/2011/layout/TabList"/>
    <dgm:cxn modelId="{87548A2D-065F-4AF4-8263-D2C3A77DAAAB}" type="presParOf" srcId="{24CA4E5B-8967-4743-979D-CC3FD10F93B6}" destId="{3F245B60-3332-476A-8854-0BFAF9ADE371}" srcOrd="0" destOrd="0" presId="urn:microsoft.com/office/officeart/2011/layout/TabList"/>
    <dgm:cxn modelId="{AC0FD017-3AB4-42EE-B11D-41903FB91101}" type="presParOf" srcId="{24CA4E5B-8967-4743-979D-CC3FD10F93B6}" destId="{4D443087-3C33-49C8-B36F-042F9BEC2CF1}" srcOrd="1" destOrd="0" presId="urn:microsoft.com/office/officeart/2011/layout/TabList"/>
    <dgm:cxn modelId="{D166C439-DF61-454B-8C23-0CC1BC869999}" type="presParOf" srcId="{24CA4E5B-8967-4743-979D-CC3FD10F93B6}" destId="{D94AD85D-5C9B-4DE0-9DB1-365D1AAB592D}" srcOrd="2" destOrd="0" presId="urn:microsoft.com/office/officeart/2011/layout/TabList"/>
    <dgm:cxn modelId="{19A15E67-2582-4E57-9AA2-7645C6B3600C}" type="presParOf" srcId="{EA167319-E716-48E7-BE54-8CF9AD92AAB0}" destId="{2FF38979-C9A8-4ECD-974A-E2D6255789B6}" srcOrd="4" destOrd="0" presId="urn:microsoft.com/office/officeart/2011/layout/TabList"/>
    <dgm:cxn modelId="{D28CE118-C1C5-4717-9B72-ABC23AC5CD63}" type="presParOf" srcId="{EA167319-E716-48E7-BE54-8CF9AD92AAB0}" destId="{811B6D80-EF31-48AA-9AF6-1839FE52D151}" srcOrd="5" destOrd="0" presId="urn:microsoft.com/office/officeart/2011/layout/TabList"/>
    <dgm:cxn modelId="{4E0271C7-1A46-4B10-BE55-1DCD547D076C}" type="presParOf" srcId="{EA167319-E716-48E7-BE54-8CF9AD92AAB0}" destId="{F49EAA65-8239-4E16-AAEE-4861415770F8}" srcOrd="6" destOrd="0" presId="urn:microsoft.com/office/officeart/2011/layout/TabList"/>
    <dgm:cxn modelId="{0E14E2E2-D6B2-4B75-8A6F-636673DEDE96}" type="presParOf" srcId="{F49EAA65-8239-4E16-AAEE-4861415770F8}" destId="{3C9086BE-0CDB-4737-A666-E0D03523789F}" srcOrd="0" destOrd="0" presId="urn:microsoft.com/office/officeart/2011/layout/TabList"/>
    <dgm:cxn modelId="{D372F1B7-4A2B-4DA3-8865-FFD8B6350627}" type="presParOf" srcId="{F49EAA65-8239-4E16-AAEE-4861415770F8}" destId="{CAF4239F-B360-4D9E-83E6-C56920F517B8}" srcOrd="1" destOrd="0" presId="urn:microsoft.com/office/officeart/2011/layout/TabList"/>
    <dgm:cxn modelId="{1F0FB3E0-9032-48C9-B729-C127D57DB679}" type="presParOf" srcId="{F49EAA65-8239-4E16-AAEE-4861415770F8}" destId="{BE15B93F-9272-4987-8E16-C4B7BDAB0F7A}" srcOrd="2" destOrd="0" presId="urn:microsoft.com/office/officeart/2011/layout/TabList"/>
    <dgm:cxn modelId="{FFD30955-944A-4BF5-A608-5518532B359D}" type="presParOf" srcId="{EA167319-E716-48E7-BE54-8CF9AD92AAB0}" destId="{4CF66E15-F7C5-4FC4-82A2-3DAA53117774}" srcOrd="7" destOrd="0" presId="urn:microsoft.com/office/officeart/2011/layout/TabList"/>
    <dgm:cxn modelId="{A38C1111-56BA-4CDE-9F2C-3E0D480C964E}" type="presParOf" srcId="{EA167319-E716-48E7-BE54-8CF9AD92AAB0}" destId="{0D60320E-9C8C-4A75-968B-7875971C4E03}" srcOrd="8" destOrd="0" presId="urn:microsoft.com/office/officeart/2011/layout/TabList"/>
    <dgm:cxn modelId="{65F0F451-692C-4CDA-84ED-8CD803AF8F7F}" type="presParOf" srcId="{EA167319-E716-48E7-BE54-8CF9AD92AAB0}" destId="{1EE3894F-4DAF-4669-8075-D08B1EEF7D0E}" srcOrd="9" destOrd="0" presId="urn:microsoft.com/office/officeart/2011/layout/TabList"/>
    <dgm:cxn modelId="{F341F11F-8CDC-4055-9E0C-8DFA4320BC70}" type="presParOf" srcId="{1EE3894F-4DAF-4669-8075-D08B1EEF7D0E}" destId="{AB1EB446-2541-472E-9F2F-F0D4D14DC17F}" srcOrd="0" destOrd="0" presId="urn:microsoft.com/office/officeart/2011/layout/TabList"/>
    <dgm:cxn modelId="{8AE9F71A-0F98-493B-BCD6-170DB765E9D5}" type="presParOf" srcId="{1EE3894F-4DAF-4669-8075-D08B1EEF7D0E}" destId="{3E5015AD-656A-4F16-840E-73398EC70E69}" srcOrd="1" destOrd="0" presId="urn:microsoft.com/office/officeart/2011/layout/TabList"/>
    <dgm:cxn modelId="{5EF46A6A-7720-408E-B960-0136B39B7D62}" type="presParOf" srcId="{1EE3894F-4DAF-4669-8075-D08B1EEF7D0E}" destId="{3B898CD6-894C-4354-AE37-FC5302E90EC2}"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CBEFF6-DD93-4E7B-BBFD-717B76FF43B0}" type="doc">
      <dgm:prSet loTypeId="urn:microsoft.com/office/officeart/2005/8/layout/arrow2" loCatId="process" qsTypeId="urn:microsoft.com/office/officeart/2005/8/quickstyle/simple1" qsCatId="simple" csTypeId="urn:microsoft.com/office/officeart/2005/8/colors/colorful5" csCatId="colorful" phldr="0"/>
      <dgm:spPr/>
    </dgm:pt>
    <dgm:pt modelId="{255F45F9-124E-407D-946A-B30AC5B1DA6C}">
      <dgm:prSet phldrT="[Text]" phldr="1"/>
      <dgm:spPr/>
      <dgm:t>
        <a:bodyPr/>
        <a:lstStyle/>
        <a:p>
          <a:endParaRPr lang="en-US"/>
        </a:p>
      </dgm:t>
    </dgm:pt>
    <dgm:pt modelId="{1E7D3577-9169-4A61-B4AB-655413F741D2}" type="parTrans" cxnId="{05CD4454-4D78-4C4C-8427-5B3B017F35BB}">
      <dgm:prSet/>
      <dgm:spPr/>
      <dgm:t>
        <a:bodyPr/>
        <a:lstStyle/>
        <a:p>
          <a:endParaRPr lang="en-US"/>
        </a:p>
      </dgm:t>
    </dgm:pt>
    <dgm:pt modelId="{2AFEF374-2B05-4806-A913-B28343D5F8E6}" type="sibTrans" cxnId="{05CD4454-4D78-4C4C-8427-5B3B017F35BB}">
      <dgm:prSet/>
      <dgm:spPr/>
      <dgm:t>
        <a:bodyPr/>
        <a:lstStyle/>
        <a:p>
          <a:endParaRPr lang="en-US"/>
        </a:p>
      </dgm:t>
    </dgm:pt>
    <dgm:pt modelId="{45CD55C7-537F-4193-9681-7D0E9E0F43B6}">
      <dgm:prSet phldrT="[Text]" phldr="1"/>
      <dgm:spPr/>
      <dgm:t>
        <a:bodyPr/>
        <a:lstStyle/>
        <a:p>
          <a:endParaRPr lang="en-US"/>
        </a:p>
      </dgm:t>
    </dgm:pt>
    <dgm:pt modelId="{98B53E18-4A22-4E44-AFF8-A33050BB955C}" type="parTrans" cxnId="{771715F8-2F02-485B-8ED8-5031EBBA8038}">
      <dgm:prSet/>
      <dgm:spPr/>
      <dgm:t>
        <a:bodyPr/>
        <a:lstStyle/>
        <a:p>
          <a:endParaRPr lang="en-US"/>
        </a:p>
      </dgm:t>
    </dgm:pt>
    <dgm:pt modelId="{CCADDF1A-F5FF-4084-B526-777FB562388A}" type="sibTrans" cxnId="{771715F8-2F02-485B-8ED8-5031EBBA8038}">
      <dgm:prSet/>
      <dgm:spPr/>
      <dgm:t>
        <a:bodyPr/>
        <a:lstStyle/>
        <a:p>
          <a:endParaRPr lang="en-US"/>
        </a:p>
      </dgm:t>
    </dgm:pt>
    <dgm:pt modelId="{5FCCD1C5-35F5-48EA-A412-B49D40BDFA67}">
      <dgm:prSet phldrT="[Text]" phldr="1"/>
      <dgm:spPr/>
      <dgm:t>
        <a:bodyPr/>
        <a:lstStyle/>
        <a:p>
          <a:endParaRPr lang="en-US"/>
        </a:p>
      </dgm:t>
    </dgm:pt>
    <dgm:pt modelId="{DB1FF70A-354B-4AE5-AE13-84BF82EB2DD4}" type="parTrans" cxnId="{DD1CB267-0FFF-40EA-A054-A1A96128E20F}">
      <dgm:prSet/>
      <dgm:spPr/>
      <dgm:t>
        <a:bodyPr/>
        <a:lstStyle/>
        <a:p>
          <a:endParaRPr lang="en-US"/>
        </a:p>
      </dgm:t>
    </dgm:pt>
    <dgm:pt modelId="{86F4B3B6-65F3-4735-B7AD-D40077869FA2}" type="sibTrans" cxnId="{DD1CB267-0FFF-40EA-A054-A1A96128E20F}">
      <dgm:prSet/>
      <dgm:spPr/>
      <dgm:t>
        <a:bodyPr/>
        <a:lstStyle/>
        <a:p>
          <a:endParaRPr lang="en-US"/>
        </a:p>
      </dgm:t>
    </dgm:pt>
    <dgm:pt modelId="{749BDE0F-5BCF-426D-A899-B37BAAC3347A}" type="pres">
      <dgm:prSet presAssocID="{A6CBEFF6-DD93-4E7B-BBFD-717B76FF43B0}" presName="arrowDiagram" presStyleCnt="0">
        <dgm:presLayoutVars>
          <dgm:chMax val="5"/>
          <dgm:dir/>
          <dgm:resizeHandles val="exact"/>
        </dgm:presLayoutVars>
      </dgm:prSet>
      <dgm:spPr/>
    </dgm:pt>
    <dgm:pt modelId="{16E9861D-BDE2-4098-9101-3A5D1856D59F}" type="pres">
      <dgm:prSet presAssocID="{A6CBEFF6-DD93-4E7B-BBFD-717B76FF43B0}" presName="arrow" presStyleLbl="bgShp" presStyleIdx="0" presStyleCnt="1"/>
      <dgm:spPr/>
    </dgm:pt>
    <dgm:pt modelId="{B8DEFF84-B92E-439B-B1EC-6BEFBF5B1CAF}" type="pres">
      <dgm:prSet presAssocID="{A6CBEFF6-DD93-4E7B-BBFD-717B76FF43B0}" presName="arrowDiagram3" presStyleCnt="0"/>
      <dgm:spPr/>
    </dgm:pt>
    <dgm:pt modelId="{F7DBAB97-9899-4019-A0BE-02443C856A72}" type="pres">
      <dgm:prSet presAssocID="{255F45F9-124E-407D-946A-B30AC5B1DA6C}" presName="bullet3a" presStyleLbl="node1" presStyleIdx="0" presStyleCnt="3"/>
      <dgm:spPr/>
    </dgm:pt>
    <dgm:pt modelId="{57857AC5-93C3-4CCF-A228-07255C48754E}" type="pres">
      <dgm:prSet presAssocID="{255F45F9-124E-407D-946A-B30AC5B1DA6C}" presName="textBox3a" presStyleLbl="revTx" presStyleIdx="0" presStyleCnt="3">
        <dgm:presLayoutVars>
          <dgm:bulletEnabled val="1"/>
        </dgm:presLayoutVars>
      </dgm:prSet>
      <dgm:spPr/>
      <dgm:t>
        <a:bodyPr/>
        <a:lstStyle/>
        <a:p>
          <a:endParaRPr lang="en-US"/>
        </a:p>
      </dgm:t>
    </dgm:pt>
    <dgm:pt modelId="{32A09901-E124-417E-8161-C4C0A64BC806}" type="pres">
      <dgm:prSet presAssocID="{45CD55C7-537F-4193-9681-7D0E9E0F43B6}" presName="bullet3b" presStyleLbl="node1" presStyleIdx="1" presStyleCnt="3"/>
      <dgm:spPr/>
    </dgm:pt>
    <dgm:pt modelId="{EA8C196E-C7EC-4730-9AA3-4F37B58AA97C}" type="pres">
      <dgm:prSet presAssocID="{45CD55C7-537F-4193-9681-7D0E9E0F43B6}" presName="textBox3b" presStyleLbl="revTx" presStyleIdx="1" presStyleCnt="3">
        <dgm:presLayoutVars>
          <dgm:bulletEnabled val="1"/>
        </dgm:presLayoutVars>
      </dgm:prSet>
      <dgm:spPr/>
      <dgm:t>
        <a:bodyPr/>
        <a:lstStyle/>
        <a:p>
          <a:endParaRPr lang="en-US"/>
        </a:p>
      </dgm:t>
    </dgm:pt>
    <dgm:pt modelId="{34293155-0AA3-4173-8F45-175EDFA76B09}" type="pres">
      <dgm:prSet presAssocID="{5FCCD1C5-35F5-48EA-A412-B49D40BDFA67}" presName="bullet3c" presStyleLbl="node1" presStyleIdx="2" presStyleCnt="3"/>
      <dgm:spPr/>
    </dgm:pt>
    <dgm:pt modelId="{F10154C2-6770-4A16-BA79-B06A26C8206A}" type="pres">
      <dgm:prSet presAssocID="{5FCCD1C5-35F5-48EA-A412-B49D40BDFA67}" presName="textBox3c" presStyleLbl="revTx" presStyleIdx="2" presStyleCnt="3">
        <dgm:presLayoutVars>
          <dgm:bulletEnabled val="1"/>
        </dgm:presLayoutVars>
      </dgm:prSet>
      <dgm:spPr/>
      <dgm:t>
        <a:bodyPr/>
        <a:lstStyle/>
        <a:p>
          <a:endParaRPr lang="en-US"/>
        </a:p>
      </dgm:t>
    </dgm:pt>
  </dgm:ptLst>
  <dgm:cxnLst>
    <dgm:cxn modelId="{2AA026C3-042B-43BB-A640-55FF51693A4C}" type="presOf" srcId="{5FCCD1C5-35F5-48EA-A412-B49D40BDFA67}" destId="{F10154C2-6770-4A16-BA79-B06A26C8206A}" srcOrd="0" destOrd="0" presId="urn:microsoft.com/office/officeart/2005/8/layout/arrow2"/>
    <dgm:cxn modelId="{1EF63E04-3EF1-4833-A3E4-CECAC519CE8D}" type="presOf" srcId="{A6CBEFF6-DD93-4E7B-BBFD-717B76FF43B0}" destId="{749BDE0F-5BCF-426D-A899-B37BAAC3347A}" srcOrd="0" destOrd="0" presId="urn:microsoft.com/office/officeart/2005/8/layout/arrow2"/>
    <dgm:cxn modelId="{05CD4454-4D78-4C4C-8427-5B3B017F35BB}" srcId="{A6CBEFF6-DD93-4E7B-BBFD-717B76FF43B0}" destId="{255F45F9-124E-407D-946A-B30AC5B1DA6C}" srcOrd="0" destOrd="0" parTransId="{1E7D3577-9169-4A61-B4AB-655413F741D2}" sibTransId="{2AFEF374-2B05-4806-A913-B28343D5F8E6}"/>
    <dgm:cxn modelId="{2E00AA39-A3EB-4801-A0BF-77D6DDDFC5A5}" type="presOf" srcId="{45CD55C7-537F-4193-9681-7D0E9E0F43B6}" destId="{EA8C196E-C7EC-4730-9AA3-4F37B58AA97C}" srcOrd="0" destOrd="0" presId="urn:microsoft.com/office/officeart/2005/8/layout/arrow2"/>
    <dgm:cxn modelId="{DD1CB267-0FFF-40EA-A054-A1A96128E20F}" srcId="{A6CBEFF6-DD93-4E7B-BBFD-717B76FF43B0}" destId="{5FCCD1C5-35F5-48EA-A412-B49D40BDFA67}" srcOrd="2" destOrd="0" parTransId="{DB1FF70A-354B-4AE5-AE13-84BF82EB2DD4}" sibTransId="{86F4B3B6-65F3-4735-B7AD-D40077869FA2}"/>
    <dgm:cxn modelId="{E5C09D44-951C-4108-922D-F273C191CFCE}" type="presOf" srcId="{255F45F9-124E-407D-946A-B30AC5B1DA6C}" destId="{57857AC5-93C3-4CCF-A228-07255C48754E}" srcOrd="0" destOrd="0" presId="urn:microsoft.com/office/officeart/2005/8/layout/arrow2"/>
    <dgm:cxn modelId="{771715F8-2F02-485B-8ED8-5031EBBA8038}" srcId="{A6CBEFF6-DD93-4E7B-BBFD-717B76FF43B0}" destId="{45CD55C7-537F-4193-9681-7D0E9E0F43B6}" srcOrd="1" destOrd="0" parTransId="{98B53E18-4A22-4E44-AFF8-A33050BB955C}" sibTransId="{CCADDF1A-F5FF-4084-B526-777FB562388A}"/>
    <dgm:cxn modelId="{FBC853CA-1E4C-426C-BB12-CC4BCD1027E6}" type="presParOf" srcId="{749BDE0F-5BCF-426D-A899-B37BAAC3347A}" destId="{16E9861D-BDE2-4098-9101-3A5D1856D59F}" srcOrd="0" destOrd="0" presId="urn:microsoft.com/office/officeart/2005/8/layout/arrow2"/>
    <dgm:cxn modelId="{5AD5FBA6-B405-4FF2-BA16-8FAE23744A66}" type="presParOf" srcId="{749BDE0F-5BCF-426D-A899-B37BAAC3347A}" destId="{B8DEFF84-B92E-439B-B1EC-6BEFBF5B1CAF}" srcOrd="1" destOrd="0" presId="urn:microsoft.com/office/officeart/2005/8/layout/arrow2"/>
    <dgm:cxn modelId="{D7C87D36-EC49-4684-AEB8-D4F51EE6F22F}" type="presParOf" srcId="{B8DEFF84-B92E-439B-B1EC-6BEFBF5B1CAF}" destId="{F7DBAB97-9899-4019-A0BE-02443C856A72}" srcOrd="0" destOrd="0" presId="urn:microsoft.com/office/officeart/2005/8/layout/arrow2"/>
    <dgm:cxn modelId="{14FE740B-3428-40E4-BC38-FFF13D255745}" type="presParOf" srcId="{B8DEFF84-B92E-439B-B1EC-6BEFBF5B1CAF}" destId="{57857AC5-93C3-4CCF-A228-07255C48754E}" srcOrd="1" destOrd="0" presId="urn:microsoft.com/office/officeart/2005/8/layout/arrow2"/>
    <dgm:cxn modelId="{842935A3-2798-4051-B6DE-60CE9065A983}" type="presParOf" srcId="{B8DEFF84-B92E-439B-B1EC-6BEFBF5B1CAF}" destId="{32A09901-E124-417E-8161-C4C0A64BC806}" srcOrd="2" destOrd="0" presId="urn:microsoft.com/office/officeart/2005/8/layout/arrow2"/>
    <dgm:cxn modelId="{F30F7B97-5E18-4BFC-B695-4406B890DCCD}" type="presParOf" srcId="{B8DEFF84-B92E-439B-B1EC-6BEFBF5B1CAF}" destId="{EA8C196E-C7EC-4730-9AA3-4F37B58AA97C}" srcOrd="3" destOrd="0" presId="urn:microsoft.com/office/officeart/2005/8/layout/arrow2"/>
    <dgm:cxn modelId="{3CC56DE5-341E-40EC-82EC-0CCCDE17B9DB}" type="presParOf" srcId="{B8DEFF84-B92E-439B-B1EC-6BEFBF5B1CAF}" destId="{34293155-0AA3-4173-8F45-175EDFA76B09}" srcOrd="4" destOrd="0" presId="urn:microsoft.com/office/officeart/2005/8/layout/arrow2"/>
    <dgm:cxn modelId="{1DE6DCD6-AA7B-4AD0-96EF-B1FA9ADDBFF2}" type="presParOf" srcId="{B8DEFF84-B92E-439B-B1EC-6BEFBF5B1CAF}" destId="{F10154C2-6770-4A16-BA79-B06A26C8206A}"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22774D-D6EF-4425-9C23-BC104A8E6FED}" type="doc">
      <dgm:prSet loTypeId="urn:microsoft.com/office/officeart/2009/3/layout/CircleRelationship" loCatId="relationship" qsTypeId="urn:microsoft.com/office/officeart/2005/8/quickstyle/simple1" qsCatId="simple" csTypeId="urn:microsoft.com/office/officeart/2005/8/colors/colorful5" csCatId="colorful" phldr="1"/>
      <dgm:spPr/>
      <dgm:t>
        <a:bodyPr/>
        <a:lstStyle/>
        <a:p>
          <a:endParaRPr lang="en-US"/>
        </a:p>
      </dgm:t>
    </dgm:pt>
    <dgm:pt modelId="{469D40B1-B69D-4F55-B134-CE6F7DE84F80}">
      <dgm:prSet phldrT="[Text]" custT="1"/>
      <dgm:spPr/>
      <dgm:t>
        <a:bodyPr/>
        <a:lstStyle/>
        <a:p>
          <a:r>
            <a:rPr lang="en-US" sz="3200" dirty="0" smtClean="0"/>
            <a:t>But what about data races?</a:t>
          </a:r>
          <a:endParaRPr lang="en-US" sz="3200" dirty="0"/>
        </a:p>
      </dgm:t>
    </dgm:pt>
    <dgm:pt modelId="{70E35E97-8A99-4E8D-AF78-199C54084E87}" type="parTrans" cxnId="{FF4DF25F-E286-4BED-BCC9-408F0565BD65}">
      <dgm:prSet/>
      <dgm:spPr/>
      <dgm:t>
        <a:bodyPr/>
        <a:lstStyle/>
        <a:p>
          <a:endParaRPr lang="en-US"/>
        </a:p>
      </dgm:t>
    </dgm:pt>
    <dgm:pt modelId="{DFBB6E33-1CAB-49E5-BDD6-4E43F67D8AC7}" type="sibTrans" cxnId="{FF4DF25F-E286-4BED-BCC9-408F0565BD65}">
      <dgm:prSet/>
      <dgm:spPr/>
      <dgm:t>
        <a:bodyPr/>
        <a:lstStyle/>
        <a:p>
          <a:endParaRPr lang="en-US"/>
        </a:p>
      </dgm:t>
    </dgm:pt>
    <dgm:pt modelId="{B4518635-BD41-4D7B-B8AF-21B9B695CD9E}" type="pres">
      <dgm:prSet presAssocID="{B622774D-D6EF-4425-9C23-BC104A8E6FED}" presName="Name0" presStyleCnt="0">
        <dgm:presLayoutVars>
          <dgm:chMax val="1"/>
          <dgm:chPref val="1"/>
        </dgm:presLayoutVars>
      </dgm:prSet>
      <dgm:spPr/>
      <dgm:t>
        <a:bodyPr/>
        <a:lstStyle/>
        <a:p>
          <a:endParaRPr lang="en-US"/>
        </a:p>
      </dgm:t>
    </dgm:pt>
    <dgm:pt modelId="{1F0F2B4B-216D-4321-82AB-03D831398A6E}" type="pres">
      <dgm:prSet presAssocID="{469D40B1-B69D-4F55-B134-CE6F7DE84F80}" presName="Parent" presStyleLbl="node0" presStyleIdx="0" presStyleCnt="1" custScaleX="190075">
        <dgm:presLayoutVars>
          <dgm:chMax val="5"/>
          <dgm:chPref val="5"/>
        </dgm:presLayoutVars>
      </dgm:prSet>
      <dgm:spPr/>
      <dgm:t>
        <a:bodyPr/>
        <a:lstStyle/>
        <a:p>
          <a:endParaRPr lang="en-US"/>
        </a:p>
      </dgm:t>
    </dgm:pt>
    <dgm:pt modelId="{3A1D8C35-01A7-4486-8D39-C06D789781D4}" type="pres">
      <dgm:prSet presAssocID="{469D40B1-B69D-4F55-B134-CE6F7DE84F80}" presName="Accent1" presStyleLbl="node1" presStyleIdx="0" presStyleCnt="6" custLinFactX="140352" custLinFactY="38168" custLinFactNeighborX="200000" custLinFactNeighborY="100000"/>
      <dgm:spPr/>
    </dgm:pt>
    <dgm:pt modelId="{E4EF05EB-1B82-4D82-8754-F32635F7858D}" type="pres">
      <dgm:prSet presAssocID="{469D40B1-B69D-4F55-B134-CE6F7DE84F80}" presName="Accent2" presStyleLbl="node1" presStyleIdx="1" presStyleCnt="6" custLinFactX="-29290" custLinFactY="-49164" custLinFactNeighborX="-100000" custLinFactNeighborY="-100000"/>
      <dgm:spPr/>
    </dgm:pt>
    <dgm:pt modelId="{FCA4336F-CED9-4272-B618-7FE0520CE944}" type="pres">
      <dgm:prSet presAssocID="{469D40B1-B69D-4F55-B134-CE6F7DE84F80}" presName="Accent3" presStyleLbl="node1" presStyleIdx="2" presStyleCnt="6"/>
      <dgm:spPr/>
    </dgm:pt>
    <dgm:pt modelId="{6438CA4B-83C2-4756-B516-5A48511441FD}" type="pres">
      <dgm:prSet presAssocID="{469D40B1-B69D-4F55-B134-CE6F7DE84F80}" presName="Accent4" presStyleLbl="node1" presStyleIdx="3" presStyleCnt="6" custLinFactX="29659" custLinFactY="-100000" custLinFactNeighborX="100000" custLinFactNeighborY="-109017"/>
      <dgm:spPr/>
    </dgm:pt>
    <dgm:pt modelId="{8AC6685B-23D0-4634-AF97-5A33ABCF0EF2}" type="pres">
      <dgm:prSet presAssocID="{469D40B1-B69D-4F55-B134-CE6F7DE84F80}" presName="Accent5" presStyleLbl="node1" presStyleIdx="4" presStyleCnt="6" custLinFactX="-200000" custLinFactNeighborX="-237598" custLinFactNeighborY="12235"/>
      <dgm:spPr/>
    </dgm:pt>
    <dgm:pt modelId="{35D390F5-1064-4C60-8F92-8B35303E413C}" type="pres">
      <dgm:prSet presAssocID="{469D40B1-B69D-4F55-B134-CE6F7DE84F80}" presName="Accent6" presStyleLbl="node1" presStyleIdx="5" presStyleCnt="6" custLinFactX="-145752" custLinFactNeighborX="-200000" custLinFactNeighborY="33090"/>
      <dgm:spPr/>
    </dgm:pt>
  </dgm:ptLst>
  <dgm:cxnLst>
    <dgm:cxn modelId="{580935BA-9DE2-4FA8-A562-2F146B7A5A29}" type="presOf" srcId="{469D40B1-B69D-4F55-B134-CE6F7DE84F80}" destId="{1F0F2B4B-216D-4321-82AB-03D831398A6E}" srcOrd="0" destOrd="0" presId="urn:microsoft.com/office/officeart/2009/3/layout/CircleRelationship"/>
    <dgm:cxn modelId="{FF4DF25F-E286-4BED-BCC9-408F0565BD65}" srcId="{B622774D-D6EF-4425-9C23-BC104A8E6FED}" destId="{469D40B1-B69D-4F55-B134-CE6F7DE84F80}" srcOrd="0" destOrd="0" parTransId="{70E35E97-8A99-4E8D-AF78-199C54084E87}" sibTransId="{DFBB6E33-1CAB-49E5-BDD6-4E43F67D8AC7}"/>
    <dgm:cxn modelId="{A17D7798-6271-4A4F-8C60-08FD56B19C54}" type="presOf" srcId="{B622774D-D6EF-4425-9C23-BC104A8E6FED}" destId="{B4518635-BD41-4D7B-B8AF-21B9B695CD9E}" srcOrd="0" destOrd="0" presId="urn:microsoft.com/office/officeart/2009/3/layout/CircleRelationship"/>
    <dgm:cxn modelId="{F283F651-197B-479F-9751-D6B51C0AD81F}" type="presParOf" srcId="{B4518635-BD41-4D7B-B8AF-21B9B695CD9E}" destId="{1F0F2B4B-216D-4321-82AB-03D831398A6E}" srcOrd="0" destOrd="0" presId="urn:microsoft.com/office/officeart/2009/3/layout/CircleRelationship"/>
    <dgm:cxn modelId="{3BA6A1E7-3B79-4A17-BA7B-95E3C9725370}" type="presParOf" srcId="{B4518635-BD41-4D7B-B8AF-21B9B695CD9E}" destId="{3A1D8C35-01A7-4486-8D39-C06D789781D4}" srcOrd="1" destOrd="0" presId="urn:microsoft.com/office/officeart/2009/3/layout/CircleRelationship"/>
    <dgm:cxn modelId="{D89C163D-51D4-4B46-955F-4A46E19C0670}" type="presParOf" srcId="{B4518635-BD41-4D7B-B8AF-21B9B695CD9E}" destId="{E4EF05EB-1B82-4D82-8754-F32635F7858D}" srcOrd="2" destOrd="0" presId="urn:microsoft.com/office/officeart/2009/3/layout/CircleRelationship"/>
    <dgm:cxn modelId="{757F68C9-DDD2-471C-8C12-3FB42D7BDC09}" type="presParOf" srcId="{B4518635-BD41-4D7B-B8AF-21B9B695CD9E}" destId="{FCA4336F-CED9-4272-B618-7FE0520CE944}" srcOrd="3" destOrd="0" presId="urn:microsoft.com/office/officeart/2009/3/layout/CircleRelationship"/>
    <dgm:cxn modelId="{129197F3-D76B-4A05-BDE3-D65D8DF85C46}" type="presParOf" srcId="{B4518635-BD41-4D7B-B8AF-21B9B695CD9E}" destId="{6438CA4B-83C2-4756-B516-5A48511441FD}" srcOrd="4" destOrd="0" presId="urn:microsoft.com/office/officeart/2009/3/layout/CircleRelationship"/>
    <dgm:cxn modelId="{D5318B25-213C-466D-8EB6-7E1A8D54B9B7}" type="presParOf" srcId="{B4518635-BD41-4D7B-B8AF-21B9B695CD9E}" destId="{8AC6685B-23D0-4634-AF97-5A33ABCF0EF2}" srcOrd="5" destOrd="0" presId="urn:microsoft.com/office/officeart/2009/3/layout/CircleRelationship"/>
    <dgm:cxn modelId="{BA0C398D-3D0E-4BC1-B510-4899670AD6DE}" type="presParOf" srcId="{B4518635-BD41-4D7B-B8AF-21B9B695CD9E}" destId="{35D390F5-1064-4C60-8F92-8B35303E413C}" srcOrd="6"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22774D-D6EF-4425-9C23-BC104A8E6FED}" type="doc">
      <dgm:prSet loTypeId="urn:microsoft.com/office/officeart/2009/3/layout/CircleRelationship" loCatId="relationship" qsTypeId="urn:microsoft.com/office/officeart/2005/8/quickstyle/simple1" qsCatId="simple" csTypeId="urn:microsoft.com/office/officeart/2005/8/colors/colorful5" csCatId="colorful" phldr="1"/>
      <dgm:spPr/>
      <dgm:t>
        <a:bodyPr/>
        <a:lstStyle/>
        <a:p>
          <a:endParaRPr lang="en-US"/>
        </a:p>
      </dgm:t>
    </dgm:pt>
    <dgm:pt modelId="{469D40B1-B69D-4F55-B134-CE6F7DE84F80}">
      <dgm:prSet phldrT="[Text]" custT="1"/>
      <dgm:spPr/>
      <dgm:t>
        <a:bodyPr/>
        <a:lstStyle/>
        <a:p>
          <a:r>
            <a:rPr lang="en-US" sz="3200" dirty="0" smtClean="0"/>
            <a:t>But what about data races?</a:t>
          </a:r>
          <a:endParaRPr lang="en-US" sz="3200" dirty="0"/>
        </a:p>
      </dgm:t>
    </dgm:pt>
    <dgm:pt modelId="{70E35E97-8A99-4E8D-AF78-199C54084E87}" type="parTrans" cxnId="{FF4DF25F-E286-4BED-BCC9-408F0565BD65}">
      <dgm:prSet/>
      <dgm:spPr/>
      <dgm:t>
        <a:bodyPr/>
        <a:lstStyle/>
        <a:p>
          <a:endParaRPr lang="en-US"/>
        </a:p>
      </dgm:t>
    </dgm:pt>
    <dgm:pt modelId="{DFBB6E33-1CAB-49E5-BDD6-4E43F67D8AC7}" type="sibTrans" cxnId="{FF4DF25F-E286-4BED-BCC9-408F0565BD65}">
      <dgm:prSet/>
      <dgm:spPr/>
      <dgm:t>
        <a:bodyPr/>
        <a:lstStyle/>
        <a:p>
          <a:endParaRPr lang="en-US"/>
        </a:p>
      </dgm:t>
    </dgm:pt>
    <dgm:pt modelId="{B4518635-BD41-4D7B-B8AF-21B9B695CD9E}" type="pres">
      <dgm:prSet presAssocID="{B622774D-D6EF-4425-9C23-BC104A8E6FED}" presName="Name0" presStyleCnt="0">
        <dgm:presLayoutVars>
          <dgm:chMax val="1"/>
          <dgm:chPref val="1"/>
        </dgm:presLayoutVars>
      </dgm:prSet>
      <dgm:spPr/>
      <dgm:t>
        <a:bodyPr/>
        <a:lstStyle/>
        <a:p>
          <a:endParaRPr lang="en-US"/>
        </a:p>
      </dgm:t>
    </dgm:pt>
    <dgm:pt modelId="{1F0F2B4B-216D-4321-82AB-03D831398A6E}" type="pres">
      <dgm:prSet presAssocID="{469D40B1-B69D-4F55-B134-CE6F7DE84F80}" presName="Parent" presStyleLbl="node0" presStyleIdx="0" presStyleCnt="1" custScaleX="190075">
        <dgm:presLayoutVars>
          <dgm:chMax val="5"/>
          <dgm:chPref val="5"/>
        </dgm:presLayoutVars>
      </dgm:prSet>
      <dgm:spPr/>
      <dgm:t>
        <a:bodyPr/>
        <a:lstStyle/>
        <a:p>
          <a:endParaRPr lang="en-US"/>
        </a:p>
      </dgm:t>
    </dgm:pt>
    <dgm:pt modelId="{3A1D8C35-01A7-4486-8D39-C06D789781D4}" type="pres">
      <dgm:prSet presAssocID="{469D40B1-B69D-4F55-B134-CE6F7DE84F80}" presName="Accent1" presStyleLbl="node1" presStyleIdx="0" presStyleCnt="6" custLinFactX="140352" custLinFactY="38168" custLinFactNeighborX="200000" custLinFactNeighborY="100000"/>
      <dgm:spPr/>
    </dgm:pt>
    <dgm:pt modelId="{E4EF05EB-1B82-4D82-8754-F32635F7858D}" type="pres">
      <dgm:prSet presAssocID="{469D40B1-B69D-4F55-B134-CE6F7DE84F80}" presName="Accent2" presStyleLbl="node1" presStyleIdx="1" presStyleCnt="6" custLinFactX="-29290" custLinFactY="-49164" custLinFactNeighborX="-100000" custLinFactNeighborY="-100000"/>
      <dgm:spPr/>
    </dgm:pt>
    <dgm:pt modelId="{FCA4336F-CED9-4272-B618-7FE0520CE944}" type="pres">
      <dgm:prSet presAssocID="{469D40B1-B69D-4F55-B134-CE6F7DE84F80}" presName="Accent3" presStyleLbl="node1" presStyleIdx="2" presStyleCnt="6"/>
      <dgm:spPr/>
    </dgm:pt>
    <dgm:pt modelId="{6438CA4B-83C2-4756-B516-5A48511441FD}" type="pres">
      <dgm:prSet presAssocID="{469D40B1-B69D-4F55-B134-CE6F7DE84F80}" presName="Accent4" presStyleLbl="node1" presStyleIdx="3" presStyleCnt="6" custLinFactX="29659" custLinFactY="-100000" custLinFactNeighborX="100000" custLinFactNeighborY="-109017"/>
      <dgm:spPr/>
    </dgm:pt>
    <dgm:pt modelId="{8AC6685B-23D0-4634-AF97-5A33ABCF0EF2}" type="pres">
      <dgm:prSet presAssocID="{469D40B1-B69D-4F55-B134-CE6F7DE84F80}" presName="Accent5" presStyleLbl="node1" presStyleIdx="4" presStyleCnt="6" custLinFactX="-200000" custLinFactNeighborX="-237598" custLinFactNeighborY="12235"/>
      <dgm:spPr/>
    </dgm:pt>
    <dgm:pt modelId="{35D390F5-1064-4C60-8F92-8B35303E413C}" type="pres">
      <dgm:prSet presAssocID="{469D40B1-B69D-4F55-B134-CE6F7DE84F80}" presName="Accent6" presStyleLbl="node1" presStyleIdx="5" presStyleCnt="6" custLinFactX="-145752" custLinFactNeighborX="-200000" custLinFactNeighborY="33090"/>
      <dgm:spPr/>
    </dgm:pt>
  </dgm:ptLst>
  <dgm:cxnLst>
    <dgm:cxn modelId="{FF4DF25F-E286-4BED-BCC9-408F0565BD65}" srcId="{B622774D-D6EF-4425-9C23-BC104A8E6FED}" destId="{469D40B1-B69D-4F55-B134-CE6F7DE84F80}" srcOrd="0" destOrd="0" parTransId="{70E35E97-8A99-4E8D-AF78-199C54084E87}" sibTransId="{DFBB6E33-1CAB-49E5-BDD6-4E43F67D8AC7}"/>
    <dgm:cxn modelId="{495D3619-BB58-467B-A0F6-3E3AB2D331D8}" type="presOf" srcId="{469D40B1-B69D-4F55-B134-CE6F7DE84F80}" destId="{1F0F2B4B-216D-4321-82AB-03D831398A6E}" srcOrd="0" destOrd="0" presId="urn:microsoft.com/office/officeart/2009/3/layout/CircleRelationship"/>
    <dgm:cxn modelId="{8211E0EE-29EB-4275-9792-DE773C8EC712}" type="presOf" srcId="{B622774D-D6EF-4425-9C23-BC104A8E6FED}" destId="{B4518635-BD41-4D7B-B8AF-21B9B695CD9E}" srcOrd="0" destOrd="0" presId="urn:microsoft.com/office/officeart/2009/3/layout/CircleRelationship"/>
    <dgm:cxn modelId="{57B1B439-1663-48E4-B2B2-9FC07C94DD64}" type="presParOf" srcId="{B4518635-BD41-4D7B-B8AF-21B9B695CD9E}" destId="{1F0F2B4B-216D-4321-82AB-03D831398A6E}" srcOrd="0" destOrd="0" presId="urn:microsoft.com/office/officeart/2009/3/layout/CircleRelationship"/>
    <dgm:cxn modelId="{9E8F8BFA-E7C6-4D2B-8733-5F41A013C007}" type="presParOf" srcId="{B4518635-BD41-4D7B-B8AF-21B9B695CD9E}" destId="{3A1D8C35-01A7-4486-8D39-C06D789781D4}" srcOrd="1" destOrd="0" presId="urn:microsoft.com/office/officeart/2009/3/layout/CircleRelationship"/>
    <dgm:cxn modelId="{048AA1B2-2B4A-4AFB-88F3-FBC314AF651E}" type="presParOf" srcId="{B4518635-BD41-4D7B-B8AF-21B9B695CD9E}" destId="{E4EF05EB-1B82-4D82-8754-F32635F7858D}" srcOrd="2" destOrd="0" presId="urn:microsoft.com/office/officeart/2009/3/layout/CircleRelationship"/>
    <dgm:cxn modelId="{7FA69F99-4146-485B-AF14-98BA45EBEBF1}" type="presParOf" srcId="{B4518635-BD41-4D7B-B8AF-21B9B695CD9E}" destId="{FCA4336F-CED9-4272-B618-7FE0520CE944}" srcOrd="3" destOrd="0" presId="urn:microsoft.com/office/officeart/2009/3/layout/CircleRelationship"/>
    <dgm:cxn modelId="{D687E330-D376-4B14-901F-6688DF57E408}" type="presParOf" srcId="{B4518635-BD41-4D7B-B8AF-21B9B695CD9E}" destId="{6438CA4B-83C2-4756-B516-5A48511441FD}" srcOrd="4" destOrd="0" presId="urn:microsoft.com/office/officeart/2009/3/layout/CircleRelationship"/>
    <dgm:cxn modelId="{C7102729-DFE6-4607-A5D1-B34FB16F56C8}" type="presParOf" srcId="{B4518635-BD41-4D7B-B8AF-21B9B695CD9E}" destId="{8AC6685B-23D0-4634-AF97-5A33ABCF0EF2}" srcOrd="5" destOrd="0" presId="urn:microsoft.com/office/officeart/2009/3/layout/CircleRelationship"/>
    <dgm:cxn modelId="{FB72767F-2248-4F7B-A3C8-38B96881F3AC}" type="presParOf" srcId="{B4518635-BD41-4D7B-B8AF-21B9B695CD9E}" destId="{35D390F5-1064-4C60-8F92-8B35303E413C}" srcOrd="6"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B597A5-B6DA-4A98-AA49-174CC4DAE532}"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DC9109B8-0604-4FCA-8D91-D29AF3F8B7AD}">
      <dgm:prSet phldrT="[Text]" custT="1"/>
      <dgm:spPr/>
      <dgm:t>
        <a:bodyPr/>
        <a:lstStyle/>
        <a:p>
          <a:r>
            <a:rPr lang="en-US" sz="4000" dirty="0" smtClean="0"/>
            <a:t>Has an ongoing region updated x?</a:t>
          </a:r>
          <a:endParaRPr lang="en-US" sz="4000" dirty="0"/>
        </a:p>
      </dgm:t>
    </dgm:pt>
    <dgm:pt modelId="{02F82BDE-1187-436F-AE7E-ECFADD37893A}" type="sibTrans" cxnId="{5574F0D6-0A5B-4724-A124-F0E9D89D3DB2}">
      <dgm:prSet/>
      <dgm:spPr/>
      <dgm:t>
        <a:bodyPr/>
        <a:lstStyle/>
        <a:p>
          <a:endParaRPr lang="en-US"/>
        </a:p>
      </dgm:t>
    </dgm:pt>
    <dgm:pt modelId="{4F522554-51BB-42E9-A43F-2E1F82C11DB2}" type="parTrans" cxnId="{5574F0D6-0A5B-4724-A124-F0E9D89D3DB2}">
      <dgm:prSet/>
      <dgm:spPr/>
      <dgm:t>
        <a:bodyPr/>
        <a:lstStyle/>
        <a:p>
          <a:endParaRPr lang="en-US"/>
        </a:p>
      </dgm:t>
    </dgm:pt>
    <dgm:pt modelId="{23FF0C06-9E17-446A-BF38-189A1494F509}" type="pres">
      <dgm:prSet presAssocID="{62B597A5-B6DA-4A98-AA49-174CC4DAE532}" presName="Name0" presStyleCnt="0">
        <dgm:presLayoutVars>
          <dgm:dir/>
          <dgm:animOne val="branch"/>
          <dgm:animLvl val="lvl"/>
        </dgm:presLayoutVars>
      </dgm:prSet>
      <dgm:spPr/>
      <dgm:t>
        <a:bodyPr/>
        <a:lstStyle/>
        <a:p>
          <a:endParaRPr lang="en-US"/>
        </a:p>
      </dgm:t>
    </dgm:pt>
    <dgm:pt modelId="{A03C43BD-A614-4737-8DE4-B90AC15F3504}" type="pres">
      <dgm:prSet presAssocID="{DC9109B8-0604-4FCA-8D91-D29AF3F8B7AD}" presName="chaos" presStyleCnt="0"/>
      <dgm:spPr/>
    </dgm:pt>
    <dgm:pt modelId="{D99F09AA-143C-4E2F-BA96-CC817AF419D7}" type="pres">
      <dgm:prSet presAssocID="{DC9109B8-0604-4FCA-8D91-D29AF3F8B7AD}" presName="parTx1" presStyleLbl="revTx" presStyleIdx="0" presStyleCnt="1"/>
      <dgm:spPr/>
      <dgm:t>
        <a:bodyPr/>
        <a:lstStyle/>
        <a:p>
          <a:endParaRPr lang="en-US"/>
        </a:p>
      </dgm:t>
    </dgm:pt>
    <dgm:pt modelId="{27A94611-6A62-4E65-A345-58BC38E3E1C0}" type="pres">
      <dgm:prSet presAssocID="{DC9109B8-0604-4FCA-8D91-D29AF3F8B7AD}" presName="c1" presStyleLbl="node1" presStyleIdx="0" presStyleCnt="18"/>
      <dgm:spPr/>
    </dgm:pt>
    <dgm:pt modelId="{BD3199E2-EC2C-46F4-B747-76C5DB45DE3D}" type="pres">
      <dgm:prSet presAssocID="{DC9109B8-0604-4FCA-8D91-D29AF3F8B7AD}" presName="c2" presStyleLbl="node1" presStyleIdx="1" presStyleCnt="18"/>
      <dgm:spPr/>
    </dgm:pt>
    <dgm:pt modelId="{B0F1FFBE-8E2C-439C-9112-5AB99175AB7F}" type="pres">
      <dgm:prSet presAssocID="{DC9109B8-0604-4FCA-8D91-D29AF3F8B7AD}" presName="c3" presStyleLbl="node1" presStyleIdx="2" presStyleCnt="18"/>
      <dgm:spPr/>
    </dgm:pt>
    <dgm:pt modelId="{A2AB6AC6-3DBD-4C85-A47F-D6BC1F853FC9}" type="pres">
      <dgm:prSet presAssocID="{DC9109B8-0604-4FCA-8D91-D29AF3F8B7AD}" presName="c4" presStyleLbl="node1" presStyleIdx="3" presStyleCnt="18"/>
      <dgm:spPr/>
    </dgm:pt>
    <dgm:pt modelId="{C7182755-125A-4188-85B6-8C3191CFFE01}" type="pres">
      <dgm:prSet presAssocID="{DC9109B8-0604-4FCA-8D91-D29AF3F8B7AD}" presName="c5" presStyleLbl="node1" presStyleIdx="4" presStyleCnt="18"/>
      <dgm:spPr/>
    </dgm:pt>
    <dgm:pt modelId="{CA1C5E34-00C5-45DE-9806-A71F82EAD17A}" type="pres">
      <dgm:prSet presAssocID="{DC9109B8-0604-4FCA-8D91-D29AF3F8B7AD}" presName="c6" presStyleLbl="node1" presStyleIdx="5" presStyleCnt="18"/>
      <dgm:spPr/>
    </dgm:pt>
    <dgm:pt modelId="{F76E9864-8CDA-467A-A512-7B28AABBF5FA}" type="pres">
      <dgm:prSet presAssocID="{DC9109B8-0604-4FCA-8D91-D29AF3F8B7AD}" presName="c7" presStyleLbl="node1" presStyleIdx="6" presStyleCnt="18"/>
      <dgm:spPr/>
    </dgm:pt>
    <dgm:pt modelId="{79840938-2F9F-4BDC-8292-242084D62263}" type="pres">
      <dgm:prSet presAssocID="{DC9109B8-0604-4FCA-8D91-D29AF3F8B7AD}" presName="c8" presStyleLbl="node1" presStyleIdx="7" presStyleCnt="18"/>
      <dgm:spPr/>
    </dgm:pt>
    <dgm:pt modelId="{DAFDC58E-A7F6-4706-9BB9-3BC9FE003600}" type="pres">
      <dgm:prSet presAssocID="{DC9109B8-0604-4FCA-8D91-D29AF3F8B7AD}" presName="c9" presStyleLbl="node1" presStyleIdx="8" presStyleCnt="18"/>
      <dgm:spPr/>
    </dgm:pt>
    <dgm:pt modelId="{7991FFBA-A7F0-4845-9D31-A075FF7DAC93}" type="pres">
      <dgm:prSet presAssocID="{DC9109B8-0604-4FCA-8D91-D29AF3F8B7AD}" presName="c10" presStyleLbl="node1" presStyleIdx="9" presStyleCnt="18"/>
      <dgm:spPr/>
    </dgm:pt>
    <dgm:pt modelId="{AB1D484F-05E8-44EB-AD63-B4A75C188342}" type="pres">
      <dgm:prSet presAssocID="{DC9109B8-0604-4FCA-8D91-D29AF3F8B7AD}" presName="c11" presStyleLbl="node1" presStyleIdx="10" presStyleCnt="18"/>
      <dgm:spPr/>
    </dgm:pt>
    <dgm:pt modelId="{A4AE72F1-BA80-46B2-B746-5E0C44E83418}" type="pres">
      <dgm:prSet presAssocID="{DC9109B8-0604-4FCA-8D91-D29AF3F8B7AD}" presName="c12" presStyleLbl="node1" presStyleIdx="11" presStyleCnt="18"/>
      <dgm:spPr/>
    </dgm:pt>
    <dgm:pt modelId="{0AB15829-50D6-4191-AF88-7353D01F20A4}" type="pres">
      <dgm:prSet presAssocID="{DC9109B8-0604-4FCA-8D91-D29AF3F8B7AD}" presName="c13" presStyleLbl="node1" presStyleIdx="12" presStyleCnt="18"/>
      <dgm:spPr/>
    </dgm:pt>
    <dgm:pt modelId="{F4A13EB0-6327-485F-BF90-4CEE0A9E0585}" type="pres">
      <dgm:prSet presAssocID="{DC9109B8-0604-4FCA-8D91-D29AF3F8B7AD}" presName="c14" presStyleLbl="node1" presStyleIdx="13" presStyleCnt="18"/>
      <dgm:spPr/>
    </dgm:pt>
    <dgm:pt modelId="{F8191332-CED8-48D9-A655-F4D204BB9891}" type="pres">
      <dgm:prSet presAssocID="{DC9109B8-0604-4FCA-8D91-D29AF3F8B7AD}" presName="c15" presStyleLbl="node1" presStyleIdx="14" presStyleCnt="18"/>
      <dgm:spPr/>
    </dgm:pt>
    <dgm:pt modelId="{B0B41F32-D236-4BD1-A5AA-65DF58B679CE}" type="pres">
      <dgm:prSet presAssocID="{DC9109B8-0604-4FCA-8D91-D29AF3F8B7AD}" presName="c16" presStyleLbl="node1" presStyleIdx="15" presStyleCnt="18"/>
      <dgm:spPr/>
    </dgm:pt>
    <dgm:pt modelId="{39174D99-8052-4248-B0BA-C3E8F3019297}" type="pres">
      <dgm:prSet presAssocID="{DC9109B8-0604-4FCA-8D91-D29AF3F8B7AD}" presName="c17" presStyleLbl="node1" presStyleIdx="16" presStyleCnt="18"/>
      <dgm:spPr/>
    </dgm:pt>
    <dgm:pt modelId="{F492743A-7633-4211-812C-7EB6197A1C2D}" type="pres">
      <dgm:prSet presAssocID="{DC9109B8-0604-4FCA-8D91-D29AF3F8B7AD}" presName="c18" presStyleLbl="node1" presStyleIdx="17" presStyleCnt="18"/>
      <dgm:spPr/>
    </dgm:pt>
  </dgm:ptLst>
  <dgm:cxnLst>
    <dgm:cxn modelId="{9F5503B2-6D45-470A-94F1-D40F9605AB8A}" type="presOf" srcId="{DC9109B8-0604-4FCA-8D91-D29AF3F8B7AD}" destId="{D99F09AA-143C-4E2F-BA96-CC817AF419D7}" srcOrd="0" destOrd="0" presId="urn:microsoft.com/office/officeart/2009/3/layout/RandomtoResultProcess"/>
    <dgm:cxn modelId="{41B0171C-96F6-48C9-ACA4-937774BC32DF}" type="presOf" srcId="{62B597A5-B6DA-4A98-AA49-174CC4DAE532}" destId="{23FF0C06-9E17-446A-BF38-189A1494F509}" srcOrd="0" destOrd="0" presId="urn:microsoft.com/office/officeart/2009/3/layout/RandomtoResultProcess"/>
    <dgm:cxn modelId="{5574F0D6-0A5B-4724-A124-F0E9D89D3DB2}" srcId="{62B597A5-B6DA-4A98-AA49-174CC4DAE532}" destId="{DC9109B8-0604-4FCA-8D91-D29AF3F8B7AD}" srcOrd="0" destOrd="0" parTransId="{4F522554-51BB-42E9-A43F-2E1F82C11DB2}" sibTransId="{02F82BDE-1187-436F-AE7E-ECFADD37893A}"/>
    <dgm:cxn modelId="{E6CB9242-4E09-4584-A5CD-5F93A31CEBE3}" type="presParOf" srcId="{23FF0C06-9E17-446A-BF38-189A1494F509}" destId="{A03C43BD-A614-4737-8DE4-B90AC15F3504}" srcOrd="0" destOrd="0" presId="urn:microsoft.com/office/officeart/2009/3/layout/RandomtoResultProcess"/>
    <dgm:cxn modelId="{DFC99017-1C47-45F6-AE47-B8CF40112DC0}" type="presParOf" srcId="{A03C43BD-A614-4737-8DE4-B90AC15F3504}" destId="{D99F09AA-143C-4E2F-BA96-CC817AF419D7}" srcOrd="0" destOrd="0" presId="urn:microsoft.com/office/officeart/2009/3/layout/RandomtoResultProcess"/>
    <dgm:cxn modelId="{2FCF0434-0BBE-4B80-A0BB-E141A42FD35B}" type="presParOf" srcId="{A03C43BD-A614-4737-8DE4-B90AC15F3504}" destId="{27A94611-6A62-4E65-A345-58BC38E3E1C0}" srcOrd="1" destOrd="0" presId="urn:microsoft.com/office/officeart/2009/3/layout/RandomtoResultProcess"/>
    <dgm:cxn modelId="{A6BB936D-CA12-4F71-8244-6F76CA0DFA3D}" type="presParOf" srcId="{A03C43BD-A614-4737-8DE4-B90AC15F3504}" destId="{BD3199E2-EC2C-46F4-B747-76C5DB45DE3D}" srcOrd="2" destOrd="0" presId="urn:microsoft.com/office/officeart/2009/3/layout/RandomtoResultProcess"/>
    <dgm:cxn modelId="{708206BE-0D0B-4CC5-BE0B-C6CBCC83FBAB}" type="presParOf" srcId="{A03C43BD-A614-4737-8DE4-B90AC15F3504}" destId="{B0F1FFBE-8E2C-439C-9112-5AB99175AB7F}" srcOrd="3" destOrd="0" presId="urn:microsoft.com/office/officeart/2009/3/layout/RandomtoResultProcess"/>
    <dgm:cxn modelId="{8B7D80C0-017D-4566-A202-FBE4528A920B}" type="presParOf" srcId="{A03C43BD-A614-4737-8DE4-B90AC15F3504}" destId="{A2AB6AC6-3DBD-4C85-A47F-D6BC1F853FC9}" srcOrd="4" destOrd="0" presId="urn:microsoft.com/office/officeart/2009/3/layout/RandomtoResultProcess"/>
    <dgm:cxn modelId="{D8174EB6-26C1-4BC2-84CE-48536F4AF020}" type="presParOf" srcId="{A03C43BD-A614-4737-8DE4-B90AC15F3504}" destId="{C7182755-125A-4188-85B6-8C3191CFFE01}" srcOrd="5" destOrd="0" presId="urn:microsoft.com/office/officeart/2009/3/layout/RandomtoResultProcess"/>
    <dgm:cxn modelId="{286E8594-2CD3-4519-9C28-7769594350AE}" type="presParOf" srcId="{A03C43BD-A614-4737-8DE4-B90AC15F3504}" destId="{CA1C5E34-00C5-45DE-9806-A71F82EAD17A}" srcOrd="6" destOrd="0" presId="urn:microsoft.com/office/officeart/2009/3/layout/RandomtoResultProcess"/>
    <dgm:cxn modelId="{C93C3882-B9FC-4339-AE50-B16EC17C4868}" type="presParOf" srcId="{A03C43BD-A614-4737-8DE4-B90AC15F3504}" destId="{F76E9864-8CDA-467A-A512-7B28AABBF5FA}" srcOrd="7" destOrd="0" presId="urn:microsoft.com/office/officeart/2009/3/layout/RandomtoResultProcess"/>
    <dgm:cxn modelId="{A8EFABDD-EF50-4134-9771-58D28143A993}" type="presParOf" srcId="{A03C43BD-A614-4737-8DE4-B90AC15F3504}" destId="{79840938-2F9F-4BDC-8292-242084D62263}" srcOrd="8" destOrd="0" presId="urn:microsoft.com/office/officeart/2009/3/layout/RandomtoResultProcess"/>
    <dgm:cxn modelId="{E80543D3-DAC4-42BE-B31E-8A1C2EA6C28C}" type="presParOf" srcId="{A03C43BD-A614-4737-8DE4-B90AC15F3504}" destId="{DAFDC58E-A7F6-4706-9BB9-3BC9FE003600}" srcOrd="9" destOrd="0" presId="urn:microsoft.com/office/officeart/2009/3/layout/RandomtoResultProcess"/>
    <dgm:cxn modelId="{86D7FE0C-1D94-4878-B506-932931131805}" type="presParOf" srcId="{A03C43BD-A614-4737-8DE4-B90AC15F3504}" destId="{7991FFBA-A7F0-4845-9D31-A075FF7DAC93}" srcOrd="10" destOrd="0" presId="urn:microsoft.com/office/officeart/2009/3/layout/RandomtoResultProcess"/>
    <dgm:cxn modelId="{886BB7AC-5D42-40D4-A687-44B88CD51DD2}" type="presParOf" srcId="{A03C43BD-A614-4737-8DE4-B90AC15F3504}" destId="{AB1D484F-05E8-44EB-AD63-B4A75C188342}" srcOrd="11" destOrd="0" presId="urn:microsoft.com/office/officeart/2009/3/layout/RandomtoResultProcess"/>
    <dgm:cxn modelId="{98081FB4-4B40-4A34-B4D1-542186309352}" type="presParOf" srcId="{A03C43BD-A614-4737-8DE4-B90AC15F3504}" destId="{A4AE72F1-BA80-46B2-B746-5E0C44E83418}" srcOrd="12" destOrd="0" presId="urn:microsoft.com/office/officeart/2009/3/layout/RandomtoResultProcess"/>
    <dgm:cxn modelId="{F6394B34-D1AF-4D33-9B0A-0B322BD26F1C}" type="presParOf" srcId="{A03C43BD-A614-4737-8DE4-B90AC15F3504}" destId="{0AB15829-50D6-4191-AF88-7353D01F20A4}" srcOrd="13" destOrd="0" presId="urn:microsoft.com/office/officeart/2009/3/layout/RandomtoResultProcess"/>
    <dgm:cxn modelId="{8E7244C6-00E2-4E4D-BEE2-9816FAB5F445}" type="presParOf" srcId="{A03C43BD-A614-4737-8DE4-B90AC15F3504}" destId="{F4A13EB0-6327-485F-BF90-4CEE0A9E0585}" srcOrd="14" destOrd="0" presId="urn:microsoft.com/office/officeart/2009/3/layout/RandomtoResultProcess"/>
    <dgm:cxn modelId="{A243EDF9-CA52-46FA-B524-66A96FFDE490}" type="presParOf" srcId="{A03C43BD-A614-4737-8DE4-B90AC15F3504}" destId="{F8191332-CED8-48D9-A655-F4D204BB9891}" srcOrd="15" destOrd="0" presId="urn:microsoft.com/office/officeart/2009/3/layout/RandomtoResultProcess"/>
    <dgm:cxn modelId="{BF6C0DE6-9428-4434-B3A3-B10711E2F5B5}" type="presParOf" srcId="{A03C43BD-A614-4737-8DE4-B90AC15F3504}" destId="{B0B41F32-D236-4BD1-A5AA-65DF58B679CE}" srcOrd="16" destOrd="0" presId="urn:microsoft.com/office/officeart/2009/3/layout/RandomtoResultProcess"/>
    <dgm:cxn modelId="{52BA346B-8E60-44A2-990B-DAA9C7D65BD3}" type="presParOf" srcId="{A03C43BD-A614-4737-8DE4-B90AC15F3504}" destId="{39174D99-8052-4248-B0BA-C3E8F3019297}" srcOrd="17" destOrd="0" presId="urn:microsoft.com/office/officeart/2009/3/layout/RandomtoResultProcess"/>
    <dgm:cxn modelId="{A637EFDE-2D3C-4544-8765-E96C9933ED96}" type="presParOf" srcId="{A03C43BD-A614-4737-8DE4-B90AC15F3504}" destId="{F492743A-7633-4211-812C-7EB6197A1C2D}" srcOrd="18"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E86449-4F51-4B05-8B97-8DEDF15A52F6}" type="doc">
      <dgm:prSet loTypeId="urn:microsoft.com/office/officeart/2005/8/layout/arrow2" loCatId="process" qsTypeId="urn:microsoft.com/office/officeart/2005/8/quickstyle/simple1" qsCatId="simple" csTypeId="urn:microsoft.com/office/officeart/2005/8/colors/accent0_1" csCatId="mainScheme" phldr="1"/>
      <dgm:spPr/>
    </dgm:pt>
    <dgm:pt modelId="{1456FCD4-01CE-4BEC-AA3F-C8311C0269CE}">
      <dgm:prSet phldrT="[Text]" custT="1"/>
      <dgm:spPr/>
      <dgm:t>
        <a:bodyPr/>
        <a:lstStyle/>
        <a:p>
          <a:r>
            <a:rPr lang="en-US" sz="2000" dirty="0" smtClean="0"/>
            <a:t>update metadata</a:t>
          </a:r>
          <a:endParaRPr lang="en-US" sz="2000" dirty="0"/>
        </a:p>
      </dgm:t>
    </dgm:pt>
    <dgm:pt modelId="{7CF659B8-6914-4BD4-BC33-EB5A7AB02573}" type="sibTrans" cxnId="{6DD89872-5626-4A1A-99AA-E8FD45FF8CE2}">
      <dgm:prSet/>
      <dgm:spPr/>
      <dgm:t>
        <a:bodyPr/>
        <a:lstStyle/>
        <a:p>
          <a:endParaRPr lang="en-US"/>
        </a:p>
      </dgm:t>
    </dgm:pt>
    <dgm:pt modelId="{4DBE1368-020B-4D3C-9048-25B810CF2EBE}" type="parTrans" cxnId="{6DD89872-5626-4A1A-99AA-E8FD45FF8CE2}">
      <dgm:prSet/>
      <dgm:spPr/>
      <dgm:t>
        <a:bodyPr/>
        <a:lstStyle/>
        <a:p>
          <a:endParaRPr lang="en-US"/>
        </a:p>
      </dgm:t>
    </dgm:pt>
    <dgm:pt modelId="{F596D9F1-EA6C-4E2D-BAD8-DB3D1DD77C01}" type="pres">
      <dgm:prSet presAssocID="{7FE86449-4F51-4B05-8B97-8DEDF15A52F6}" presName="arrowDiagram" presStyleCnt="0">
        <dgm:presLayoutVars>
          <dgm:chMax val="5"/>
          <dgm:dir/>
          <dgm:resizeHandles val="exact"/>
        </dgm:presLayoutVars>
      </dgm:prSet>
      <dgm:spPr/>
    </dgm:pt>
    <dgm:pt modelId="{43215C9E-51A6-43F7-9BF5-AC19BA232DDB}" type="pres">
      <dgm:prSet presAssocID="{7FE86449-4F51-4B05-8B97-8DEDF15A52F6}" presName="arrow" presStyleLbl="bgShp" presStyleIdx="0" presStyleCnt="1" custAng="20721831" custScaleX="48722" custScaleY="70167" custLinFactNeighborX="20896" custLinFactNeighborY="14742"/>
      <dgm:spPr/>
    </dgm:pt>
    <dgm:pt modelId="{A9C65CD5-8E31-40D8-A714-EF3B3E9D50D0}" type="pres">
      <dgm:prSet presAssocID="{7FE86449-4F51-4B05-8B97-8DEDF15A52F6}" presName="arrowDiagram1" presStyleCnt="0">
        <dgm:presLayoutVars>
          <dgm:bulletEnabled val="1"/>
        </dgm:presLayoutVars>
      </dgm:prSet>
      <dgm:spPr/>
    </dgm:pt>
    <dgm:pt modelId="{83540F65-3721-4E19-90F3-07127B174719}" type="pres">
      <dgm:prSet presAssocID="{1456FCD4-01CE-4BEC-AA3F-C8311C0269CE}" presName="bullet1" presStyleLbl="node1" presStyleIdx="0" presStyleCnt="1" custScaleX="62329" custScaleY="57644" custLinFactY="95736" custLinFactNeighborX="-82965" custLinFactNeighborY="100000"/>
      <dgm:spPr/>
    </dgm:pt>
    <dgm:pt modelId="{B163C146-E493-434E-B618-5FE7643373E3}" type="pres">
      <dgm:prSet presAssocID="{1456FCD4-01CE-4BEC-AA3F-C8311C0269CE}" presName="textBox1" presStyleLbl="revTx" presStyleIdx="0" presStyleCnt="1" custScaleX="89168" custScaleY="57104" custLinFactNeighborX="-9796" custLinFactNeighborY="-33926">
        <dgm:presLayoutVars>
          <dgm:bulletEnabled val="1"/>
        </dgm:presLayoutVars>
      </dgm:prSet>
      <dgm:spPr/>
      <dgm:t>
        <a:bodyPr/>
        <a:lstStyle/>
        <a:p>
          <a:endParaRPr lang="en-US"/>
        </a:p>
      </dgm:t>
    </dgm:pt>
  </dgm:ptLst>
  <dgm:cxnLst>
    <dgm:cxn modelId="{7F252F88-1FAC-4D14-9504-DC9F8EC27F36}" type="presOf" srcId="{7FE86449-4F51-4B05-8B97-8DEDF15A52F6}" destId="{F596D9F1-EA6C-4E2D-BAD8-DB3D1DD77C01}" srcOrd="0" destOrd="0" presId="urn:microsoft.com/office/officeart/2005/8/layout/arrow2"/>
    <dgm:cxn modelId="{6DD89872-5626-4A1A-99AA-E8FD45FF8CE2}" srcId="{7FE86449-4F51-4B05-8B97-8DEDF15A52F6}" destId="{1456FCD4-01CE-4BEC-AA3F-C8311C0269CE}" srcOrd="0" destOrd="0" parTransId="{4DBE1368-020B-4D3C-9048-25B810CF2EBE}" sibTransId="{7CF659B8-6914-4BD4-BC33-EB5A7AB02573}"/>
    <dgm:cxn modelId="{451FA719-A43A-4016-913F-AA7D48DBF7FD}" type="presOf" srcId="{1456FCD4-01CE-4BEC-AA3F-C8311C0269CE}" destId="{B163C146-E493-434E-B618-5FE7643373E3}" srcOrd="0" destOrd="0" presId="urn:microsoft.com/office/officeart/2005/8/layout/arrow2"/>
    <dgm:cxn modelId="{C235BD43-2E78-4705-8FC0-36210B6F8891}" type="presParOf" srcId="{F596D9F1-EA6C-4E2D-BAD8-DB3D1DD77C01}" destId="{43215C9E-51A6-43F7-9BF5-AC19BA232DDB}" srcOrd="0" destOrd="0" presId="urn:microsoft.com/office/officeart/2005/8/layout/arrow2"/>
    <dgm:cxn modelId="{225C3767-29EB-47EF-82B5-9D1199A4863A}" type="presParOf" srcId="{F596D9F1-EA6C-4E2D-BAD8-DB3D1DD77C01}" destId="{A9C65CD5-8E31-40D8-A714-EF3B3E9D50D0}" srcOrd="1" destOrd="0" presId="urn:microsoft.com/office/officeart/2005/8/layout/arrow2"/>
    <dgm:cxn modelId="{CF1F9E3C-223C-4692-8FAC-13540586708B}" type="presParOf" srcId="{A9C65CD5-8E31-40D8-A714-EF3B3E9D50D0}" destId="{83540F65-3721-4E19-90F3-07127B174719}" srcOrd="0" destOrd="0" presId="urn:microsoft.com/office/officeart/2005/8/layout/arrow2"/>
    <dgm:cxn modelId="{6388838D-CD35-4C2D-AE95-8B86474ADCFD}" type="presParOf" srcId="{A9C65CD5-8E31-40D8-A714-EF3B3E9D50D0}" destId="{B163C146-E493-434E-B618-5FE7643373E3}"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E86449-4F51-4B05-8B97-8DEDF15A52F6}" type="doc">
      <dgm:prSet loTypeId="urn:microsoft.com/office/officeart/2005/8/layout/arrow2" loCatId="process" qsTypeId="urn:microsoft.com/office/officeart/2005/8/quickstyle/simple1" qsCatId="simple" csTypeId="urn:microsoft.com/office/officeart/2005/8/colors/accent0_1" csCatId="mainScheme" phldr="1"/>
      <dgm:spPr/>
    </dgm:pt>
    <dgm:pt modelId="{1456FCD4-01CE-4BEC-AA3F-C8311C0269CE}">
      <dgm:prSet phldrT="[Text]" custT="1"/>
      <dgm:spPr/>
      <dgm:t>
        <a:bodyPr/>
        <a:lstStyle/>
        <a:p>
          <a:r>
            <a:rPr lang="en-US" sz="2000" dirty="0" smtClean="0"/>
            <a:t>update read metadata</a:t>
          </a:r>
          <a:endParaRPr lang="en-US" sz="2000" dirty="0"/>
        </a:p>
      </dgm:t>
    </dgm:pt>
    <dgm:pt modelId="{4DBE1368-020B-4D3C-9048-25B810CF2EBE}" type="parTrans" cxnId="{6DD89872-5626-4A1A-99AA-E8FD45FF8CE2}">
      <dgm:prSet/>
      <dgm:spPr/>
      <dgm:t>
        <a:bodyPr/>
        <a:lstStyle/>
        <a:p>
          <a:endParaRPr lang="en-US"/>
        </a:p>
      </dgm:t>
    </dgm:pt>
    <dgm:pt modelId="{7CF659B8-6914-4BD4-BC33-EB5A7AB02573}" type="sibTrans" cxnId="{6DD89872-5626-4A1A-99AA-E8FD45FF8CE2}">
      <dgm:prSet/>
      <dgm:spPr/>
      <dgm:t>
        <a:bodyPr/>
        <a:lstStyle/>
        <a:p>
          <a:endParaRPr lang="en-US"/>
        </a:p>
      </dgm:t>
    </dgm:pt>
    <dgm:pt modelId="{F596D9F1-EA6C-4E2D-BAD8-DB3D1DD77C01}" type="pres">
      <dgm:prSet presAssocID="{7FE86449-4F51-4B05-8B97-8DEDF15A52F6}" presName="arrowDiagram" presStyleCnt="0">
        <dgm:presLayoutVars>
          <dgm:chMax val="5"/>
          <dgm:dir/>
          <dgm:resizeHandles val="exact"/>
        </dgm:presLayoutVars>
      </dgm:prSet>
      <dgm:spPr/>
    </dgm:pt>
    <dgm:pt modelId="{43215C9E-51A6-43F7-9BF5-AC19BA232DDB}" type="pres">
      <dgm:prSet presAssocID="{7FE86449-4F51-4B05-8B97-8DEDF15A52F6}" presName="arrow" presStyleLbl="bgShp" presStyleIdx="0" presStyleCnt="1" custAng="20591350" custScaleY="72165" custLinFactNeighborX="-3618" custLinFactNeighborY="8083"/>
      <dgm:spPr/>
    </dgm:pt>
    <dgm:pt modelId="{A9C65CD5-8E31-40D8-A714-EF3B3E9D50D0}" type="pres">
      <dgm:prSet presAssocID="{7FE86449-4F51-4B05-8B97-8DEDF15A52F6}" presName="arrowDiagram1" presStyleCnt="0">
        <dgm:presLayoutVars>
          <dgm:bulletEnabled val="1"/>
        </dgm:presLayoutVars>
      </dgm:prSet>
      <dgm:spPr/>
    </dgm:pt>
    <dgm:pt modelId="{83540F65-3721-4E19-90F3-07127B174719}" type="pres">
      <dgm:prSet presAssocID="{1456FCD4-01CE-4BEC-AA3F-C8311C0269CE}" presName="bullet1" presStyleLbl="node1" presStyleIdx="0" presStyleCnt="1" custLinFactX="-62773" custLinFactNeighborX="-100000" custLinFactNeighborY="62243"/>
      <dgm:spPr/>
    </dgm:pt>
    <dgm:pt modelId="{B163C146-E493-434E-B618-5FE7643373E3}" type="pres">
      <dgm:prSet presAssocID="{1456FCD4-01CE-4BEC-AA3F-C8311C0269CE}" presName="textBox1" presStyleLbl="revTx" presStyleIdx="0" presStyleCnt="1" custScaleX="164253" custScaleY="89804" custLinFactNeighborX="-58563" custLinFactNeighborY="-51082">
        <dgm:presLayoutVars>
          <dgm:bulletEnabled val="1"/>
        </dgm:presLayoutVars>
      </dgm:prSet>
      <dgm:spPr/>
      <dgm:t>
        <a:bodyPr/>
        <a:lstStyle/>
        <a:p>
          <a:endParaRPr lang="en-US"/>
        </a:p>
      </dgm:t>
    </dgm:pt>
  </dgm:ptLst>
  <dgm:cxnLst>
    <dgm:cxn modelId="{6DD89872-5626-4A1A-99AA-E8FD45FF8CE2}" srcId="{7FE86449-4F51-4B05-8B97-8DEDF15A52F6}" destId="{1456FCD4-01CE-4BEC-AA3F-C8311C0269CE}" srcOrd="0" destOrd="0" parTransId="{4DBE1368-020B-4D3C-9048-25B810CF2EBE}" sibTransId="{7CF659B8-6914-4BD4-BC33-EB5A7AB02573}"/>
    <dgm:cxn modelId="{7B5FF514-7364-4159-90CE-95A78CCAC402}" type="presOf" srcId="{1456FCD4-01CE-4BEC-AA3F-C8311C0269CE}" destId="{B163C146-E493-434E-B618-5FE7643373E3}" srcOrd="0" destOrd="0" presId="urn:microsoft.com/office/officeart/2005/8/layout/arrow2"/>
    <dgm:cxn modelId="{0D8BB058-6EC3-432B-AC65-936FBC8706D6}" type="presOf" srcId="{7FE86449-4F51-4B05-8B97-8DEDF15A52F6}" destId="{F596D9F1-EA6C-4E2D-BAD8-DB3D1DD77C01}" srcOrd="0" destOrd="0" presId="urn:microsoft.com/office/officeart/2005/8/layout/arrow2"/>
    <dgm:cxn modelId="{57DA19C4-9EC0-4330-85A9-F12E32F8E0AD}" type="presParOf" srcId="{F596D9F1-EA6C-4E2D-BAD8-DB3D1DD77C01}" destId="{43215C9E-51A6-43F7-9BF5-AC19BA232DDB}" srcOrd="0" destOrd="0" presId="urn:microsoft.com/office/officeart/2005/8/layout/arrow2"/>
    <dgm:cxn modelId="{C4E8C4B8-88A0-4858-9813-7F2FCB3DE4D6}" type="presParOf" srcId="{F596D9F1-EA6C-4E2D-BAD8-DB3D1DD77C01}" destId="{A9C65CD5-8E31-40D8-A714-EF3B3E9D50D0}" srcOrd="1" destOrd="0" presId="urn:microsoft.com/office/officeart/2005/8/layout/arrow2"/>
    <dgm:cxn modelId="{27B399C6-2FA3-4DB7-BEEC-913133286B74}" type="presParOf" srcId="{A9C65CD5-8E31-40D8-A714-EF3B3E9D50D0}" destId="{83540F65-3721-4E19-90F3-07127B174719}" srcOrd="0" destOrd="0" presId="urn:microsoft.com/office/officeart/2005/8/layout/arrow2"/>
    <dgm:cxn modelId="{D1D344B1-61B8-4FA4-9AE1-0B83C71B9349}" type="presParOf" srcId="{A9C65CD5-8E31-40D8-A714-EF3B3E9D50D0}" destId="{B163C146-E493-434E-B618-5FE7643373E3}"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30B555-9664-43D6-B8B8-A5D6B13C0D2C}" type="doc">
      <dgm:prSet loTypeId="urn:microsoft.com/office/officeart/2011/layout/ConvergingText#2" loCatId="officeonline" qsTypeId="urn:microsoft.com/office/officeart/2005/8/quickstyle/simple1" qsCatId="simple" csTypeId="urn:microsoft.com/office/officeart/2005/8/colors/accent1_2" csCatId="accent1" phldr="1"/>
      <dgm:spPr/>
      <dgm:t>
        <a:bodyPr/>
        <a:lstStyle/>
        <a:p>
          <a:endParaRPr lang="en-US"/>
        </a:p>
      </dgm:t>
    </dgm:pt>
    <dgm:pt modelId="{7DB99BB0-F27C-4CFE-88C8-D33371DBCCB8}">
      <dgm:prSet phldrT="[Text]" custT="1"/>
      <dgm:spPr>
        <a:solidFill>
          <a:schemeClr val="accent5">
            <a:lumMod val="75000"/>
          </a:schemeClr>
        </a:solidFill>
      </dgm:spPr>
      <dgm:t>
        <a:bodyPr/>
        <a:lstStyle/>
        <a:p>
          <a:r>
            <a:rPr lang="en-US" sz="2400" dirty="0" smtClean="0"/>
            <a:t>Write operation</a:t>
          </a:r>
          <a:endParaRPr lang="en-US" sz="2400" dirty="0"/>
        </a:p>
      </dgm:t>
    </dgm:pt>
    <dgm:pt modelId="{6D522CC3-E4FC-432F-9698-6CF698C50C90}" type="parTrans" cxnId="{8FC6F0C6-BA7C-4871-ABEC-1EF242E4B689}">
      <dgm:prSet/>
      <dgm:spPr/>
      <dgm:t>
        <a:bodyPr/>
        <a:lstStyle/>
        <a:p>
          <a:endParaRPr lang="en-US"/>
        </a:p>
      </dgm:t>
    </dgm:pt>
    <dgm:pt modelId="{19BFC710-63E5-40E6-A0E6-96DA5C728D08}" type="sibTrans" cxnId="{8FC6F0C6-BA7C-4871-ABEC-1EF242E4B689}">
      <dgm:prSet/>
      <dgm:spPr/>
      <dgm:t>
        <a:bodyPr/>
        <a:lstStyle/>
        <a:p>
          <a:endParaRPr lang="en-US"/>
        </a:p>
      </dgm:t>
    </dgm:pt>
    <dgm:pt modelId="{8C6E9E3D-1361-4D3D-83C0-7A73A1379AFC}" type="pres">
      <dgm:prSet presAssocID="{2230B555-9664-43D6-B8B8-A5D6B13C0D2C}" presName="Name0" presStyleCnt="0">
        <dgm:presLayoutVars>
          <dgm:chMax/>
          <dgm:chPref val="1"/>
          <dgm:dir/>
          <dgm:animOne val="branch"/>
          <dgm:animLvl val="lvl"/>
          <dgm:resizeHandles/>
        </dgm:presLayoutVars>
      </dgm:prSet>
      <dgm:spPr/>
      <dgm:t>
        <a:bodyPr/>
        <a:lstStyle/>
        <a:p>
          <a:endParaRPr lang="en-US"/>
        </a:p>
      </dgm:t>
    </dgm:pt>
    <dgm:pt modelId="{CFA0B14A-CB19-49E0-BD24-41D49B315097}" type="pres">
      <dgm:prSet presAssocID="{7DB99BB0-F27C-4CFE-88C8-D33371DBCCB8}" presName="composite" presStyleCnt="0"/>
      <dgm:spPr/>
    </dgm:pt>
    <dgm:pt modelId="{6A8FBA15-407E-4566-856B-CE4756F0439B}" type="pres">
      <dgm:prSet presAssocID="{7DB99BB0-F27C-4CFE-88C8-D33371DBCCB8}" presName="ParentAccent1" presStyleLbl="alignNode1" presStyleIdx="0" presStyleCnt="11"/>
      <dgm:spPr>
        <a:solidFill>
          <a:srgbClr val="0070C0"/>
        </a:solidFill>
      </dgm:spPr>
    </dgm:pt>
    <dgm:pt modelId="{AEC0AD86-CC2F-4727-82F1-A1891AD69866}" type="pres">
      <dgm:prSet presAssocID="{7DB99BB0-F27C-4CFE-88C8-D33371DBCCB8}" presName="ParentAccent2" presStyleLbl="alignNode1" presStyleIdx="1" presStyleCnt="11"/>
      <dgm:spPr>
        <a:solidFill>
          <a:srgbClr val="0070C0"/>
        </a:solidFill>
      </dgm:spPr>
    </dgm:pt>
    <dgm:pt modelId="{AAD63566-C91A-4A34-B775-4D8F0FA7E988}" type="pres">
      <dgm:prSet presAssocID="{7DB99BB0-F27C-4CFE-88C8-D33371DBCCB8}" presName="ParentAccent3" presStyleLbl="alignNode1" presStyleIdx="2" presStyleCnt="11"/>
      <dgm:spPr>
        <a:solidFill>
          <a:srgbClr val="0070C0"/>
        </a:solidFill>
      </dgm:spPr>
      <dgm:t>
        <a:bodyPr/>
        <a:lstStyle/>
        <a:p>
          <a:endParaRPr lang="en-US"/>
        </a:p>
      </dgm:t>
    </dgm:pt>
    <dgm:pt modelId="{109B73F1-0EB6-475B-AF8E-40E41DAD995C}" type="pres">
      <dgm:prSet presAssocID="{7DB99BB0-F27C-4CFE-88C8-D33371DBCCB8}" presName="ParentAccent4" presStyleLbl="alignNode1" presStyleIdx="3" presStyleCnt="11"/>
      <dgm:spPr>
        <a:solidFill>
          <a:srgbClr val="0070C0"/>
        </a:solidFill>
      </dgm:spPr>
    </dgm:pt>
    <dgm:pt modelId="{27BB7881-5C06-46BB-9EB2-062BCE30A753}" type="pres">
      <dgm:prSet presAssocID="{7DB99BB0-F27C-4CFE-88C8-D33371DBCCB8}" presName="ParentAccent5" presStyleLbl="alignNode1" presStyleIdx="4" presStyleCnt="11"/>
      <dgm:spPr>
        <a:solidFill>
          <a:srgbClr val="0070C0"/>
        </a:solidFill>
      </dgm:spPr>
    </dgm:pt>
    <dgm:pt modelId="{AEE446E4-84C8-41CE-A414-83F0982C47BB}" type="pres">
      <dgm:prSet presAssocID="{7DB99BB0-F27C-4CFE-88C8-D33371DBCCB8}" presName="ParentAccent6" presStyleLbl="alignNode1" presStyleIdx="5" presStyleCnt="11"/>
      <dgm:spPr>
        <a:solidFill>
          <a:srgbClr val="0070C0"/>
        </a:solidFill>
      </dgm:spPr>
    </dgm:pt>
    <dgm:pt modelId="{B1C2340A-4216-46CA-A056-5B8DBBC402F4}" type="pres">
      <dgm:prSet presAssocID="{7DB99BB0-F27C-4CFE-88C8-D33371DBCCB8}" presName="ParentAccent7" presStyleLbl="alignNode1" presStyleIdx="6" presStyleCnt="11"/>
      <dgm:spPr>
        <a:solidFill>
          <a:srgbClr val="0070C0"/>
        </a:solidFill>
      </dgm:spPr>
    </dgm:pt>
    <dgm:pt modelId="{328E3420-FF51-4939-B86E-F9D5CADE3DE2}" type="pres">
      <dgm:prSet presAssocID="{7DB99BB0-F27C-4CFE-88C8-D33371DBCCB8}" presName="ParentAccent8" presStyleLbl="alignNode1" presStyleIdx="7" presStyleCnt="11"/>
      <dgm:spPr>
        <a:solidFill>
          <a:srgbClr val="0070C0"/>
        </a:solidFill>
      </dgm:spPr>
    </dgm:pt>
    <dgm:pt modelId="{8E64991C-781A-4407-9C73-A6031C709372}" type="pres">
      <dgm:prSet presAssocID="{7DB99BB0-F27C-4CFE-88C8-D33371DBCCB8}" presName="ParentAccent9" presStyleLbl="alignNode1" presStyleIdx="8" presStyleCnt="11"/>
      <dgm:spPr>
        <a:solidFill>
          <a:srgbClr val="0070C0"/>
        </a:solidFill>
      </dgm:spPr>
    </dgm:pt>
    <dgm:pt modelId="{B8CDD852-E44A-415C-9F92-2D43C5CD9A15}" type="pres">
      <dgm:prSet presAssocID="{7DB99BB0-F27C-4CFE-88C8-D33371DBCCB8}" presName="ParentAccent10" presStyleLbl="alignNode1" presStyleIdx="9" presStyleCnt="11"/>
      <dgm:spPr>
        <a:solidFill>
          <a:srgbClr val="0070C0"/>
        </a:solidFill>
      </dgm:spPr>
    </dgm:pt>
    <dgm:pt modelId="{3EB766B0-1F4F-41FF-B7FE-F778AB4C2F3E}" type="pres">
      <dgm:prSet presAssocID="{7DB99BB0-F27C-4CFE-88C8-D33371DBCCB8}" presName="Parent" presStyleLbl="alignNode1" presStyleIdx="10" presStyleCnt="11" custScaleX="105050">
        <dgm:presLayoutVars>
          <dgm:chMax val="5"/>
          <dgm:chPref val="3"/>
          <dgm:bulletEnabled val="1"/>
        </dgm:presLayoutVars>
      </dgm:prSet>
      <dgm:spPr/>
      <dgm:t>
        <a:bodyPr/>
        <a:lstStyle/>
        <a:p>
          <a:endParaRPr lang="en-US"/>
        </a:p>
      </dgm:t>
    </dgm:pt>
  </dgm:ptLst>
  <dgm:cxnLst>
    <dgm:cxn modelId="{A346AE43-6D2D-48C9-9654-948455D1D044}" type="presOf" srcId="{7DB99BB0-F27C-4CFE-88C8-D33371DBCCB8}" destId="{3EB766B0-1F4F-41FF-B7FE-F778AB4C2F3E}" srcOrd="0" destOrd="0" presId="urn:microsoft.com/office/officeart/2011/layout/ConvergingText#2"/>
    <dgm:cxn modelId="{05BD4F16-629B-4EDE-BB36-2F6AF66B9158}" type="presOf" srcId="{2230B555-9664-43D6-B8B8-A5D6B13C0D2C}" destId="{8C6E9E3D-1361-4D3D-83C0-7A73A1379AFC}" srcOrd="0" destOrd="0" presId="urn:microsoft.com/office/officeart/2011/layout/ConvergingText#2"/>
    <dgm:cxn modelId="{8FC6F0C6-BA7C-4871-ABEC-1EF242E4B689}" srcId="{2230B555-9664-43D6-B8B8-A5D6B13C0D2C}" destId="{7DB99BB0-F27C-4CFE-88C8-D33371DBCCB8}" srcOrd="0" destOrd="0" parTransId="{6D522CC3-E4FC-432F-9698-6CF698C50C90}" sibTransId="{19BFC710-63E5-40E6-A0E6-96DA5C728D08}"/>
    <dgm:cxn modelId="{DC94A7DF-F108-4DD6-8A0E-4FA33F457C6C}" type="presParOf" srcId="{8C6E9E3D-1361-4D3D-83C0-7A73A1379AFC}" destId="{CFA0B14A-CB19-49E0-BD24-41D49B315097}" srcOrd="0" destOrd="0" presId="urn:microsoft.com/office/officeart/2011/layout/ConvergingText#2"/>
    <dgm:cxn modelId="{B28A745A-3E41-482E-8C81-DD71635D6E5F}" type="presParOf" srcId="{CFA0B14A-CB19-49E0-BD24-41D49B315097}" destId="{6A8FBA15-407E-4566-856B-CE4756F0439B}" srcOrd="0" destOrd="0" presId="urn:microsoft.com/office/officeart/2011/layout/ConvergingText#2"/>
    <dgm:cxn modelId="{D7EBDDD2-2E51-4487-B122-60C3104410F4}" type="presParOf" srcId="{CFA0B14A-CB19-49E0-BD24-41D49B315097}" destId="{AEC0AD86-CC2F-4727-82F1-A1891AD69866}" srcOrd="1" destOrd="0" presId="urn:microsoft.com/office/officeart/2011/layout/ConvergingText#2"/>
    <dgm:cxn modelId="{3FDCD51E-843D-4004-908E-54E0228D02F4}" type="presParOf" srcId="{CFA0B14A-CB19-49E0-BD24-41D49B315097}" destId="{AAD63566-C91A-4A34-B775-4D8F0FA7E988}" srcOrd="2" destOrd="0" presId="urn:microsoft.com/office/officeart/2011/layout/ConvergingText#2"/>
    <dgm:cxn modelId="{FCE73B84-A15B-45E1-B73E-724325D93356}" type="presParOf" srcId="{CFA0B14A-CB19-49E0-BD24-41D49B315097}" destId="{109B73F1-0EB6-475B-AF8E-40E41DAD995C}" srcOrd="3" destOrd="0" presId="urn:microsoft.com/office/officeart/2011/layout/ConvergingText#2"/>
    <dgm:cxn modelId="{02AD83EF-4BFF-49CF-BCB9-31B2C86433EB}" type="presParOf" srcId="{CFA0B14A-CB19-49E0-BD24-41D49B315097}" destId="{27BB7881-5C06-46BB-9EB2-062BCE30A753}" srcOrd="4" destOrd="0" presId="urn:microsoft.com/office/officeart/2011/layout/ConvergingText#2"/>
    <dgm:cxn modelId="{DF43303C-826B-4DED-A15A-1DCF59A52490}" type="presParOf" srcId="{CFA0B14A-CB19-49E0-BD24-41D49B315097}" destId="{AEE446E4-84C8-41CE-A414-83F0982C47BB}" srcOrd="5" destOrd="0" presId="urn:microsoft.com/office/officeart/2011/layout/ConvergingText#2"/>
    <dgm:cxn modelId="{D76FFD09-E756-494C-813F-E79530E1E155}" type="presParOf" srcId="{CFA0B14A-CB19-49E0-BD24-41D49B315097}" destId="{B1C2340A-4216-46CA-A056-5B8DBBC402F4}" srcOrd="6" destOrd="0" presId="urn:microsoft.com/office/officeart/2011/layout/ConvergingText#2"/>
    <dgm:cxn modelId="{31CB6680-E302-44CD-8734-1B8B7BFDF88B}" type="presParOf" srcId="{CFA0B14A-CB19-49E0-BD24-41D49B315097}" destId="{328E3420-FF51-4939-B86E-F9D5CADE3DE2}" srcOrd="7" destOrd="0" presId="urn:microsoft.com/office/officeart/2011/layout/ConvergingText#2"/>
    <dgm:cxn modelId="{5B8D8CF4-E307-4A2E-8C33-D439F9A0A20B}" type="presParOf" srcId="{CFA0B14A-CB19-49E0-BD24-41D49B315097}" destId="{8E64991C-781A-4407-9C73-A6031C709372}" srcOrd="8" destOrd="0" presId="urn:microsoft.com/office/officeart/2011/layout/ConvergingText#2"/>
    <dgm:cxn modelId="{5A75F04E-DC38-4CBE-87A9-A083541E3A40}" type="presParOf" srcId="{CFA0B14A-CB19-49E0-BD24-41D49B315097}" destId="{B8CDD852-E44A-415C-9F92-2D43C5CD9A15}" srcOrd="9" destOrd="0" presId="urn:microsoft.com/office/officeart/2011/layout/ConvergingText#2"/>
    <dgm:cxn modelId="{C9C93CCA-9E8F-416D-8808-38501B1A476F}" type="presParOf" srcId="{CFA0B14A-CB19-49E0-BD24-41D49B315097}" destId="{3EB766B0-1F4F-41FF-B7FE-F778AB4C2F3E}" srcOrd="10" destOrd="0" presId="urn:microsoft.com/office/officeart/2011/layout/ConvergingTex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00207-252E-444D-A854-E5F32E9BE9E9}">
      <dsp:nvSpPr>
        <dsp:cNvPr id="0" name=""/>
        <dsp:cNvSpPr/>
      </dsp:nvSpPr>
      <dsp:spPr>
        <a:xfrm>
          <a:off x="1955630" y="681905"/>
          <a:ext cx="1500191" cy="1500191"/>
        </a:xfrm>
        <a:prstGeom prst="gear9">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t>Data race</a:t>
          </a:r>
          <a:endParaRPr lang="en-US" sz="2800" b="1" kern="1200" dirty="0"/>
        </a:p>
      </dsp:txBody>
      <dsp:txXfrm>
        <a:off x="2257235" y="1033318"/>
        <a:ext cx="896981" cy="771129"/>
      </dsp:txXfrm>
    </dsp:sp>
    <dsp:sp modelId="{D8B86DD6-1FB0-4BE2-A7CA-50008800D81D}">
      <dsp:nvSpPr>
        <dsp:cNvPr id="0" name=""/>
        <dsp:cNvSpPr/>
      </dsp:nvSpPr>
      <dsp:spPr>
        <a:xfrm>
          <a:off x="1990601" y="444974"/>
          <a:ext cx="1845235" cy="1845235"/>
        </a:xfrm>
        <a:prstGeom prst="circularArrow">
          <a:avLst>
            <a:gd name="adj1" fmla="val 4878"/>
            <a:gd name="adj2" fmla="val 312630"/>
            <a:gd name="adj3" fmla="val 3003674"/>
            <a:gd name="adj4" fmla="val 15422040"/>
            <a:gd name="adj5" fmla="val 5691"/>
          </a:avLst>
        </a:prstGeom>
        <a:solidFill>
          <a:schemeClr val="bg1">
            <a:lumMod val="6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F09AA-143C-4E2F-BA96-CC817AF419D7}">
      <dsp:nvSpPr>
        <dsp:cNvPr id="0" name=""/>
        <dsp:cNvSpPr/>
      </dsp:nvSpPr>
      <dsp:spPr>
        <a:xfrm>
          <a:off x="1427440" y="1508156"/>
          <a:ext cx="4119109" cy="1357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Has an ongoing region updated x?</a:t>
          </a:r>
          <a:endParaRPr lang="en-US" sz="4000" kern="1200" dirty="0"/>
        </a:p>
      </dsp:txBody>
      <dsp:txXfrm>
        <a:off x="1427440" y="1508156"/>
        <a:ext cx="4119109" cy="1357433"/>
      </dsp:txXfrm>
    </dsp:sp>
    <dsp:sp modelId="{27A94611-6A62-4E65-A345-58BC38E3E1C0}">
      <dsp:nvSpPr>
        <dsp:cNvPr id="0" name=""/>
        <dsp:cNvSpPr/>
      </dsp:nvSpPr>
      <dsp:spPr>
        <a:xfrm>
          <a:off x="1422759" y="1095309"/>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199E2-EC2C-46F4-B747-76C5DB45DE3D}">
      <dsp:nvSpPr>
        <dsp:cNvPr id="0" name=""/>
        <dsp:cNvSpPr/>
      </dsp:nvSpPr>
      <dsp:spPr>
        <a:xfrm>
          <a:off x="1652118" y="636590"/>
          <a:ext cx="327656" cy="32765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1FFBE-8E2C-439C-9112-5AB99175AB7F}">
      <dsp:nvSpPr>
        <dsp:cNvPr id="0" name=""/>
        <dsp:cNvSpPr/>
      </dsp:nvSpPr>
      <dsp:spPr>
        <a:xfrm>
          <a:off x="2202581" y="728334"/>
          <a:ext cx="514888" cy="5148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B6AC6-3DBD-4C85-A47F-D6BC1F853FC9}">
      <dsp:nvSpPr>
        <dsp:cNvPr id="0" name=""/>
        <dsp:cNvSpPr/>
      </dsp:nvSpPr>
      <dsp:spPr>
        <a:xfrm>
          <a:off x="2661300" y="223743"/>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82755-125A-4188-85B6-8C3191CFFE01}">
      <dsp:nvSpPr>
        <dsp:cNvPr id="0" name=""/>
        <dsp:cNvSpPr/>
      </dsp:nvSpPr>
      <dsp:spPr>
        <a:xfrm>
          <a:off x="3257635" y="40255"/>
          <a:ext cx="327656" cy="32765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C5E34-00C5-45DE-9806-A71F82EAD17A}">
      <dsp:nvSpPr>
        <dsp:cNvPr id="0" name=""/>
        <dsp:cNvSpPr/>
      </dsp:nvSpPr>
      <dsp:spPr>
        <a:xfrm>
          <a:off x="3991585" y="361359"/>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9864-8CDA-467A-A512-7B28AABBF5FA}">
      <dsp:nvSpPr>
        <dsp:cNvPr id="0" name=""/>
        <dsp:cNvSpPr/>
      </dsp:nvSpPr>
      <dsp:spPr>
        <a:xfrm>
          <a:off x="4450304" y="590718"/>
          <a:ext cx="514888" cy="5148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40938-2F9F-4BDC-8292-242084D62263}">
      <dsp:nvSpPr>
        <dsp:cNvPr id="0" name=""/>
        <dsp:cNvSpPr/>
      </dsp:nvSpPr>
      <dsp:spPr>
        <a:xfrm>
          <a:off x="5092511" y="1095309"/>
          <a:ext cx="327656" cy="3276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DC58E-A7F6-4706-9BB9-3BC9FE003600}">
      <dsp:nvSpPr>
        <dsp:cNvPr id="0" name=""/>
        <dsp:cNvSpPr/>
      </dsp:nvSpPr>
      <dsp:spPr>
        <a:xfrm>
          <a:off x="5367742" y="1599900"/>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1FFBA-A7F0-4845-9D31-A075FF7DAC93}">
      <dsp:nvSpPr>
        <dsp:cNvPr id="0" name=""/>
        <dsp:cNvSpPr/>
      </dsp:nvSpPr>
      <dsp:spPr>
        <a:xfrm>
          <a:off x="2982404" y="636590"/>
          <a:ext cx="842545" cy="84254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D484F-05E8-44EB-AD63-B4A75C188342}">
      <dsp:nvSpPr>
        <dsp:cNvPr id="0" name=""/>
        <dsp:cNvSpPr/>
      </dsp:nvSpPr>
      <dsp:spPr>
        <a:xfrm>
          <a:off x="1193399" y="2379722"/>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AE72F1-BA80-46B2-B746-5E0C44E83418}">
      <dsp:nvSpPr>
        <dsp:cNvPr id="0" name=""/>
        <dsp:cNvSpPr/>
      </dsp:nvSpPr>
      <dsp:spPr>
        <a:xfrm>
          <a:off x="1468631" y="2792569"/>
          <a:ext cx="514888" cy="5148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15829-50D6-4191-AF88-7353D01F20A4}">
      <dsp:nvSpPr>
        <dsp:cNvPr id="0" name=""/>
        <dsp:cNvSpPr/>
      </dsp:nvSpPr>
      <dsp:spPr>
        <a:xfrm>
          <a:off x="2156709" y="3159545"/>
          <a:ext cx="748928" cy="74892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13EB0-6327-485F-BF90-4CEE0A9E0585}">
      <dsp:nvSpPr>
        <dsp:cNvPr id="0" name=""/>
        <dsp:cNvSpPr/>
      </dsp:nvSpPr>
      <dsp:spPr>
        <a:xfrm>
          <a:off x="3120019" y="3755879"/>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91332-CED8-48D9-A655-F4D204BB9891}">
      <dsp:nvSpPr>
        <dsp:cNvPr id="0" name=""/>
        <dsp:cNvSpPr/>
      </dsp:nvSpPr>
      <dsp:spPr>
        <a:xfrm>
          <a:off x="3303507" y="3159545"/>
          <a:ext cx="514888" cy="5148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41F32-D236-4BD1-A5AA-65DF58B679CE}">
      <dsp:nvSpPr>
        <dsp:cNvPr id="0" name=""/>
        <dsp:cNvSpPr/>
      </dsp:nvSpPr>
      <dsp:spPr>
        <a:xfrm>
          <a:off x="3762226" y="3801751"/>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74D99-8052-4248-B0BA-C3E8F3019297}">
      <dsp:nvSpPr>
        <dsp:cNvPr id="0" name=""/>
        <dsp:cNvSpPr/>
      </dsp:nvSpPr>
      <dsp:spPr>
        <a:xfrm>
          <a:off x="4175073" y="3067801"/>
          <a:ext cx="748928" cy="74892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2743A-7633-4211-812C-7EB6197A1C2D}">
      <dsp:nvSpPr>
        <dsp:cNvPr id="0" name=""/>
        <dsp:cNvSpPr/>
      </dsp:nvSpPr>
      <dsp:spPr>
        <a:xfrm>
          <a:off x="5184255" y="2884313"/>
          <a:ext cx="514888" cy="5148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15C9E-51A6-43F7-9BF5-AC19BA232DDB}">
      <dsp:nvSpPr>
        <dsp:cNvPr id="0" name=""/>
        <dsp:cNvSpPr/>
      </dsp:nvSpPr>
      <dsp:spPr>
        <a:xfrm rot="19992646">
          <a:off x="439228" y="1828983"/>
          <a:ext cx="1732741" cy="1674543"/>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40F65-3721-4E19-90F3-07127B174719}">
      <dsp:nvSpPr>
        <dsp:cNvPr id="0" name=""/>
        <dsp:cNvSpPr/>
      </dsp:nvSpPr>
      <dsp:spPr>
        <a:xfrm>
          <a:off x="1321291" y="2064516"/>
          <a:ext cx="201893" cy="20189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3C146-E493-434E-B618-5FE7643373E3}">
      <dsp:nvSpPr>
        <dsp:cNvPr id="0" name=""/>
        <dsp:cNvSpPr/>
      </dsp:nvSpPr>
      <dsp:spPr>
        <a:xfrm>
          <a:off x="26011" y="1151433"/>
          <a:ext cx="1452490" cy="1258426"/>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6979" bIns="0" numCol="1" spcCol="1270" anchor="t" anchorCtr="0">
          <a:noAutofit/>
        </a:bodyPr>
        <a:lstStyle/>
        <a:p>
          <a:pPr lvl="0" algn="r" defTabSz="889000">
            <a:lnSpc>
              <a:spcPct val="90000"/>
            </a:lnSpc>
            <a:spcBef>
              <a:spcPct val="0"/>
            </a:spcBef>
            <a:spcAft>
              <a:spcPct val="35000"/>
            </a:spcAft>
          </a:pPr>
          <a:r>
            <a:rPr lang="en-US" sz="2000" kern="1200" dirty="0" smtClean="0"/>
            <a:t>write metadata</a:t>
          </a:r>
          <a:endParaRPr lang="en-US" sz="2000" kern="1200" dirty="0"/>
        </a:p>
      </dsp:txBody>
      <dsp:txXfrm>
        <a:off x="87442" y="1212864"/>
        <a:ext cx="1329628" cy="11355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960A-7A9C-4B4E-A27C-0326ACB86388}">
      <dsp:nvSpPr>
        <dsp:cNvPr id="0" name=""/>
        <dsp:cNvSpPr/>
      </dsp:nvSpPr>
      <dsp:spPr>
        <a:xfrm>
          <a:off x="34422" y="1495657"/>
          <a:ext cx="3178129" cy="938364"/>
        </a:xfrm>
        <a:prstGeom prst="roundRect">
          <a:avLst/>
        </a:prstGeom>
        <a:solidFill>
          <a:schemeClr val="accent1">
            <a:lumMod val="75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t>Avoids</a:t>
          </a:r>
          <a:endParaRPr lang="en-US" sz="5400" kern="1200" dirty="0"/>
        </a:p>
      </dsp:txBody>
      <dsp:txXfrm>
        <a:off x="80229" y="1541464"/>
        <a:ext cx="3086515" cy="846750"/>
      </dsp:txXfrm>
    </dsp:sp>
    <dsp:sp modelId="{83D19609-AB95-4E5C-88F2-52138CED9A16}">
      <dsp:nvSpPr>
        <dsp:cNvPr id="0" name=""/>
        <dsp:cNvSpPr/>
      </dsp:nvSpPr>
      <dsp:spPr>
        <a:xfrm>
          <a:off x="0" y="2727296"/>
          <a:ext cx="8128000" cy="1424160"/>
        </a:xfrm>
        <a:prstGeom prst="rect">
          <a:avLst/>
        </a:prstGeom>
        <a:solidFill>
          <a:schemeClr val="accent5">
            <a:lumMod val="50000"/>
            <a:alpha val="94000"/>
          </a:schemeClr>
        </a:solidFill>
        <a:ln w="12700" cap="rnd">
          <a:noFill/>
          <a:round/>
        </a:ln>
        <a:effectLst>
          <a:outerShdw blurRad="107950" dist="12700" dir="5400000" algn="ctr" rotWithShape="0">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258064" tIns="53340" rIns="298704" bIns="53340" numCol="1" spcCol="1270" anchor="ctr" anchorCtr="0">
          <a:noAutofit/>
        </a:bodyPr>
        <a:lstStyle/>
        <a:p>
          <a:pPr marL="285750" lvl="1" indent="-285750" algn="l" defTabSz="1866900">
            <a:lnSpc>
              <a:spcPct val="90000"/>
            </a:lnSpc>
            <a:spcBef>
              <a:spcPct val="0"/>
            </a:spcBef>
            <a:spcAft>
              <a:spcPct val="20000"/>
            </a:spcAft>
            <a:buChar char="••"/>
          </a:pPr>
          <a:r>
            <a:rPr lang="en-US" sz="4200" kern="1200" dirty="0" smtClean="0">
              <a:solidFill>
                <a:schemeClr val="bg1"/>
              </a:solidFill>
            </a:rPr>
            <a:t> Remote cache misses </a:t>
          </a:r>
          <a:endParaRPr lang="en-US" sz="4200" kern="1200" dirty="0">
            <a:solidFill>
              <a:schemeClr val="bg1"/>
            </a:solidFill>
          </a:endParaRPr>
        </a:p>
        <a:p>
          <a:pPr marL="285750" lvl="1" indent="-285750" algn="l" defTabSz="1866900">
            <a:lnSpc>
              <a:spcPct val="90000"/>
            </a:lnSpc>
            <a:spcBef>
              <a:spcPct val="0"/>
            </a:spcBef>
            <a:spcAft>
              <a:spcPct val="20000"/>
            </a:spcAft>
            <a:buChar char="••"/>
          </a:pPr>
          <a:r>
            <a:rPr lang="en-US" sz="4200" kern="1200" dirty="0" smtClean="0">
              <a:solidFill>
                <a:schemeClr val="bg1"/>
              </a:solidFill>
            </a:rPr>
            <a:t> Synchronization overhead  </a:t>
          </a:r>
          <a:endParaRPr lang="en-US" sz="4200" kern="1200" dirty="0">
            <a:solidFill>
              <a:schemeClr val="bg1"/>
            </a:solidFill>
          </a:endParaRPr>
        </a:p>
      </dsp:txBody>
      <dsp:txXfrm>
        <a:off x="0" y="2727296"/>
        <a:ext cx="8128000" cy="1424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41C14-4F7A-493B-88D7-B4586A79B92E}">
      <dsp:nvSpPr>
        <dsp:cNvPr id="0" name=""/>
        <dsp:cNvSpPr/>
      </dsp:nvSpPr>
      <dsp:spPr>
        <a:xfrm>
          <a:off x="1322142" y="1095886"/>
          <a:ext cx="1336659" cy="1336880"/>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7DF0E-A627-4715-B8D1-1C575F738818}">
      <dsp:nvSpPr>
        <dsp:cNvPr id="0" name=""/>
        <dsp:cNvSpPr/>
      </dsp:nvSpPr>
      <dsp:spPr>
        <a:xfrm>
          <a:off x="2174723" y="111390"/>
          <a:ext cx="396977" cy="396723"/>
        </a:xfrm>
        <a:prstGeom prst="donut">
          <a:avLst>
            <a:gd name="adj" fmla="val 746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E55B2-080D-485F-A103-E63BE242F09A}">
      <dsp:nvSpPr>
        <dsp:cNvPr id="0" name=""/>
        <dsp:cNvSpPr/>
      </dsp:nvSpPr>
      <dsp:spPr>
        <a:xfrm>
          <a:off x="1373509" y="1147188"/>
          <a:ext cx="1234483" cy="1234275"/>
        </a:xfrm>
        <a:prstGeom prst="ellipse">
          <a:avLst/>
        </a:prstGeom>
        <a:solidFill>
          <a:schemeClr val="accent5">
            <a:tint val="4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7AC391-5886-4596-9A52-9485EFAF6AD8}">
      <dsp:nvSpPr>
        <dsp:cNvPr id="0" name=""/>
        <dsp:cNvSpPr/>
      </dsp:nvSpPr>
      <dsp:spPr>
        <a:xfrm>
          <a:off x="2755952" y="1348451"/>
          <a:ext cx="699596" cy="699430"/>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D67E5-488F-4171-97E2-4FFF99D51249}">
      <dsp:nvSpPr>
        <dsp:cNvPr id="0" name=""/>
        <dsp:cNvSpPr/>
      </dsp:nvSpPr>
      <dsp:spPr>
        <a:xfrm>
          <a:off x="2797269" y="1389772"/>
          <a:ext cx="616962" cy="617021"/>
        </a:xfrm>
        <a:prstGeom prst="ellipse">
          <a:avLst/>
        </a:prstGeom>
        <a:solidFill>
          <a:schemeClr val="accent5">
            <a:tint val="4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264180-C2C1-423A-BBA6-61824644A437}">
      <dsp:nvSpPr>
        <dsp:cNvPr id="0" name=""/>
        <dsp:cNvSpPr/>
      </dsp:nvSpPr>
      <dsp:spPr>
        <a:xfrm>
          <a:off x="2482367" y="361170"/>
          <a:ext cx="896689" cy="896979"/>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FDA27-F3B5-48DF-8581-125FB6A6DA92}">
      <dsp:nvSpPr>
        <dsp:cNvPr id="0" name=""/>
        <dsp:cNvSpPr/>
      </dsp:nvSpPr>
      <dsp:spPr>
        <a:xfrm>
          <a:off x="3232214" y="140872"/>
          <a:ext cx="293685" cy="293886"/>
        </a:xfrm>
        <a:prstGeom prst="donut">
          <a:avLst>
            <a:gd name="adj" fmla="val 746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C145B-0597-446E-A59E-9A0E198D1222}">
      <dsp:nvSpPr>
        <dsp:cNvPr id="0" name=""/>
        <dsp:cNvSpPr/>
      </dsp:nvSpPr>
      <dsp:spPr>
        <a:xfrm>
          <a:off x="3526458" y="2050900"/>
          <a:ext cx="220543" cy="220298"/>
        </a:xfrm>
        <a:prstGeom prst="donut">
          <a:avLst>
            <a:gd name="adj" fmla="val 746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2735F-E887-472A-9942-0B2A269547A8}">
      <dsp:nvSpPr>
        <dsp:cNvPr id="0" name=""/>
        <dsp:cNvSpPr/>
      </dsp:nvSpPr>
      <dsp:spPr>
        <a:xfrm>
          <a:off x="2529826" y="408526"/>
          <a:ext cx="802330" cy="802267"/>
        </a:xfrm>
        <a:prstGeom prst="ellipse">
          <a:avLst/>
        </a:prstGeom>
        <a:solidFill>
          <a:schemeClr val="accent5">
            <a:tint val="4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140167-32D5-4480-8BAE-8532EFC7C4BF}">
      <dsp:nvSpPr>
        <dsp:cNvPr id="0" name=""/>
        <dsp:cNvSpPr/>
      </dsp:nvSpPr>
      <dsp:spPr>
        <a:xfrm>
          <a:off x="0" y="408526"/>
          <a:ext cx="1983772" cy="644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 numCol="1" spcCol="1270" anchor="b" anchorCtr="0">
          <a:noAutofit/>
        </a:bodyPr>
        <a:lstStyle/>
        <a:p>
          <a:pPr lvl="0" algn="r" defTabSz="1822450">
            <a:lnSpc>
              <a:spcPct val="90000"/>
            </a:lnSpc>
            <a:spcBef>
              <a:spcPct val="0"/>
            </a:spcBef>
            <a:spcAft>
              <a:spcPct val="35000"/>
            </a:spcAft>
          </a:pPr>
          <a:endParaRPr lang="en-US" sz="4100" kern="1200" dirty="0"/>
        </a:p>
      </dsp:txBody>
      <dsp:txXfrm>
        <a:off x="0" y="408526"/>
        <a:ext cx="1983772" cy="644181"/>
      </dsp:txXfrm>
    </dsp:sp>
    <dsp:sp modelId="{37D2FA1F-53B7-49CB-8C9E-C57509BC9FBB}">
      <dsp:nvSpPr>
        <dsp:cNvPr id="0" name=""/>
        <dsp:cNvSpPr/>
      </dsp:nvSpPr>
      <dsp:spPr>
        <a:xfrm>
          <a:off x="3599600" y="1389772"/>
          <a:ext cx="1983772" cy="61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en-US" sz="3700" kern="1200"/>
        </a:p>
      </dsp:txBody>
      <dsp:txXfrm>
        <a:off x="3599600" y="1389772"/>
        <a:ext cx="1983772" cy="617021"/>
      </dsp:txXfrm>
    </dsp:sp>
    <dsp:sp modelId="{74B69BD5-15D9-43AC-B188-2CD9CCA17B6D}">
      <dsp:nvSpPr>
        <dsp:cNvPr id="0" name=""/>
        <dsp:cNvSpPr/>
      </dsp:nvSpPr>
      <dsp:spPr>
        <a:xfrm>
          <a:off x="3526458" y="408526"/>
          <a:ext cx="1983772" cy="80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2133600">
            <a:lnSpc>
              <a:spcPct val="90000"/>
            </a:lnSpc>
            <a:spcBef>
              <a:spcPct val="0"/>
            </a:spcBef>
            <a:spcAft>
              <a:spcPct val="35000"/>
            </a:spcAft>
          </a:pPr>
          <a:endParaRPr lang="en-US" sz="4800" kern="1200" dirty="0"/>
        </a:p>
      </dsp:txBody>
      <dsp:txXfrm>
        <a:off x="3526458" y="408526"/>
        <a:ext cx="1983772" cy="8022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FB3AA-B929-426F-A752-A58184B4647B}">
      <dsp:nvSpPr>
        <dsp:cNvPr id="0" name=""/>
        <dsp:cNvSpPr/>
      </dsp:nvSpPr>
      <dsp:spPr>
        <a:xfrm rot="8222255" flipV="1">
          <a:off x="391990" y="948262"/>
          <a:ext cx="1677758" cy="649976"/>
        </a:xfrm>
        <a:prstGeom prst="swooshArrow">
          <a:avLst>
            <a:gd name="adj1" fmla="val 25000"/>
            <a:gd name="adj2" fmla="val 25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F2731A4D-2442-44D7-9491-2EDB75856BD2}">
      <dsp:nvSpPr>
        <dsp:cNvPr id="0" name=""/>
        <dsp:cNvSpPr/>
      </dsp:nvSpPr>
      <dsp:spPr>
        <a:xfrm>
          <a:off x="427586" y="1333110"/>
          <a:ext cx="160027" cy="1600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15C37-D2DE-4C0D-B354-48C48BA35547}">
      <dsp:nvSpPr>
        <dsp:cNvPr id="0" name=""/>
        <dsp:cNvSpPr/>
      </dsp:nvSpPr>
      <dsp:spPr>
        <a:xfrm>
          <a:off x="207654" y="1060856"/>
          <a:ext cx="1614271" cy="997468"/>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4795" bIns="0" numCol="1" spcCol="1270" anchor="t" anchorCtr="0">
          <a:noAutofit/>
        </a:bodyPr>
        <a:lstStyle/>
        <a:p>
          <a:pPr lvl="0" algn="r" defTabSz="889000">
            <a:lnSpc>
              <a:spcPct val="90000"/>
            </a:lnSpc>
            <a:spcBef>
              <a:spcPct val="0"/>
            </a:spcBef>
            <a:spcAft>
              <a:spcPct val="35000"/>
            </a:spcAft>
          </a:pPr>
          <a:r>
            <a:rPr lang="en-US" sz="2000" kern="1200" dirty="0" smtClean="0"/>
            <a:t>delayed exception</a:t>
          </a:r>
          <a:endParaRPr lang="en-US" sz="2000" kern="1200" dirty="0"/>
        </a:p>
      </dsp:txBody>
      <dsp:txXfrm>
        <a:off x="256346" y="1109548"/>
        <a:ext cx="1516887" cy="90008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FB3AA-B929-426F-A752-A58184B4647B}">
      <dsp:nvSpPr>
        <dsp:cNvPr id="0" name=""/>
        <dsp:cNvSpPr/>
      </dsp:nvSpPr>
      <dsp:spPr>
        <a:xfrm rot="8222255" flipV="1">
          <a:off x="391990" y="948262"/>
          <a:ext cx="1677758" cy="649976"/>
        </a:xfrm>
        <a:prstGeom prst="swooshArrow">
          <a:avLst>
            <a:gd name="adj1" fmla="val 25000"/>
            <a:gd name="adj2" fmla="val 25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F2731A4D-2442-44D7-9491-2EDB75856BD2}">
      <dsp:nvSpPr>
        <dsp:cNvPr id="0" name=""/>
        <dsp:cNvSpPr/>
      </dsp:nvSpPr>
      <dsp:spPr>
        <a:xfrm>
          <a:off x="427586" y="1333110"/>
          <a:ext cx="160027" cy="1600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15C37-D2DE-4C0D-B354-48C48BA35547}">
      <dsp:nvSpPr>
        <dsp:cNvPr id="0" name=""/>
        <dsp:cNvSpPr/>
      </dsp:nvSpPr>
      <dsp:spPr>
        <a:xfrm>
          <a:off x="207654" y="1060856"/>
          <a:ext cx="1614271" cy="997468"/>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4795" bIns="0" numCol="1" spcCol="1270" anchor="t" anchorCtr="0">
          <a:noAutofit/>
        </a:bodyPr>
        <a:lstStyle/>
        <a:p>
          <a:pPr lvl="0" algn="r" defTabSz="889000">
            <a:lnSpc>
              <a:spcPct val="90000"/>
            </a:lnSpc>
            <a:spcBef>
              <a:spcPct val="0"/>
            </a:spcBef>
            <a:spcAft>
              <a:spcPct val="35000"/>
            </a:spcAft>
          </a:pPr>
          <a:r>
            <a:rPr lang="en-US" sz="2000" kern="1200" dirty="0" smtClean="0"/>
            <a:t>delayed exception</a:t>
          </a:r>
          <a:endParaRPr lang="en-US" sz="2000" kern="1200" dirty="0"/>
        </a:p>
      </dsp:txBody>
      <dsp:txXfrm>
        <a:off x="256346" y="1109548"/>
        <a:ext cx="1516887" cy="9000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DB905-F733-46F5-A116-ECB1DE01F34E}">
      <dsp:nvSpPr>
        <dsp:cNvPr id="0" name=""/>
        <dsp:cNvSpPr/>
      </dsp:nvSpPr>
      <dsp:spPr>
        <a:xfrm>
          <a:off x="0" y="839320"/>
          <a:ext cx="8560816" cy="1678640"/>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Delayed exceptions</a:t>
          </a:r>
          <a:endParaRPr lang="en-US" sz="6500" kern="1200" dirty="0"/>
        </a:p>
      </dsp:txBody>
      <dsp:txXfrm>
        <a:off x="49166" y="888486"/>
        <a:ext cx="8462484" cy="15803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FB3AA-B929-426F-A752-A58184B4647B}">
      <dsp:nvSpPr>
        <dsp:cNvPr id="0" name=""/>
        <dsp:cNvSpPr/>
      </dsp:nvSpPr>
      <dsp:spPr>
        <a:xfrm rot="8222255" flipV="1">
          <a:off x="391990" y="948262"/>
          <a:ext cx="1677758" cy="649976"/>
        </a:xfrm>
        <a:prstGeom prst="swooshArrow">
          <a:avLst>
            <a:gd name="adj1" fmla="val 25000"/>
            <a:gd name="adj2" fmla="val 25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F2731A4D-2442-44D7-9491-2EDB75856BD2}">
      <dsp:nvSpPr>
        <dsp:cNvPr id="0" name=""/>
        <dsp:cNvSpPr/>
      </dsp:nvSpPr>
      <dsp:spPr>
        <a:xfrm>
          <a:off x="427586" y="1333110"/>
          <a:ext cx="160027" cy="1600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15C37-D2DE-4C0D-B354-48C48BA35547}">
      <dsp:nvSpPr>
        <dsp:cNvPr id="0" name=""/>
        <dsp:cNvSpPr/>
      </dsp:nvSpPr>
      <dsp:spPr>
        <a:xfrm>
          <a:off x="207654" y="1060856"/>
          <a:ext cx="1614271" cy="997468"/>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4795" bIns="0" numCol="1" spcCol="1270" anchor="t" anchorCtr="0">
          <a:noAutofit/>
        </a:bodyPr>
        <a:lstStyle/>
        <a:p>
          <a:pPr lvl="0" algn="r" defTabSz="889000">
            <a:lnSpc>
              <a:spcPct val="90000"/>
            </a:lnSpc>
            <a:spcBef>
              <a:spcPct val="0"/>
            </a:spcBef>
            <a:spcAft>
              <a:spcPct val="35000"/>
            </a:spcAft>
          </a:pPr>
          <a:r>
            <a:rPr lang="en-US" sz="2000" kern="1200" dirty="0" smtClean="0"/>
            <a:t>delayed exception</a:t>
          </a:r>
          <a:endParaRPr lang="en-US" sz="2000" kern="1200" dirty="0"/>
        </a:p>
      </dsp:txBody>
      <dsp:txXfrm>
        <a:off x="256346" y="1109548"/>
        <a:ext cx="1516887" cy="9000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E26B2-FDF7-48BD-99BB-09378F6E2023}">
      <dsp:nvSpPr>
        <dsp:cNvPr id="0" name=""/>
        <dsp:cNvSpPr/>
      </dsp:nvSpPr>
      <dsp:spPr>
        <a:xfrm>
          <a:off x="0" y="0"/>
          <a:ext cx="7276693" cy="1089863"/>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Delayed exceptions</a:t>
          </a:r>
          <a:endParaRPr lang="en-US" sz="2800" kern="1200" dirty="0"/>
        </a:p>
      </dsp:txBody>
      <dsp:txXfrm>
        <a:off x="31921" y="31921"/>
        <a:ext cx="6100646" cy="1026021"/>
      </dsp:txXfrm>
    </dsp:sp>
    <dsp:sp modelId="{C28E3F74-3D79-4150-9255-DFD681ED8DDE}">
      <dsp:nvSpPr>
        <dsp:cNvPr id="0" name=""/>
        <dsp:cNvSpPr/>
      </dsp:nvSpPr>
      <dsp:spPr>
        <a:xfrm>
          <a:off x="642061" y="1271506"/>
          <a:ext cx="7276693" cy="1089863"/>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Do not compromise semantic guarantees</a:t>
          </a:r>
          <a:endParaRPr lang="en-US" sz="2800" kern="1200" dirty="0"/>
        </a:p>
      </dsp:txBody>
      <dsp:txXfrm>
        <a:off x="673982" y="1303427"/>
        <a:ext cx="5862379" cy="1026021"/>
      </dsp:txXfrm>
    </dsp:sp>
    <dsp:sp modelId="{D4DE029A-B437-4308-A5B1-C6D6235E3083}">
      <dsp:nvSpPr>
        <dsp:cNvPr id="0" name=""/>
        <dsp:cNvSpPr/>
      </dsp:nvSpPr>
      <dsp:spPr>
        <a:xfrm>
          <a:off x="1284122" y="2543013"/>
          <a:ext cx="7276693" cy="1089863"/>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Effects should not be externally visible</a:t>
          </a:r>
          <a:endParaRPr lang="en-US" sz="2800" kern="1200" dirty="0"/>
        </a:p>
      </dsp:txBody>
      <dsp:txXfrm>
        <a:off x="1316043" y="2574934"/>
        <a:ext cx="5862379" cy="1026021"/>
      </dsp:txXfrm>
    </dsp:sp>
    <dsp:sp modelId="{E3B6AAFB-C8A1-4D1D-A4B5-2CC1A4BCA26C}">
      <dsp:nvSpPr>
        <dsp:cNvPr id="0" name=""/>
        <dsp:cNvSpPr/>
      </dsp:nvSpPr>
      <dsp:spPr>
        <a:xfrm>
          <a:off x="6568282" y="826479"/>
          <a:ext cx="708411" cy="70841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6727674" y="826479"/>
        <a:ext cx="389627" cy="533079"/>
      </dsp:txXfrm>
    </dsp:sp>
    <dsp:sp modelId="{83EA34FA-9BD5-4FBC-817C-5E5C642D261F}">
      <dsp:nvSpPr>
        <dsp:cNvPr id="0" name=""/>
        <dsp:cNvSpPr/>
      </dsp:nvSpPr>
      <dsp:spPr>
        <a:xfrm>
          <a:off x="7210343" y="2090720"/>
          <a:ext cx="708411" cy="70841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7369735" y="2090720"/>
        <a:ext cx="389627" cy="53307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FB3AA-B929-426F-A752-A58184B4647B}">
      <dsp:nvSpPr>
        <dsp:cNvPr id="0" name=""/>
        <dsp:cNvSpPr/>
      </dsp:nvSpPr>
      <dsp:spPr>
        <a:xfrm rot="8222255" flipV="1">
          <a:off x="391990" y="948262"/>
          <a:ext cx="1677758" cy="649976"/>
        </a:xfrm>
        <a:prstGeom prst="swooshArrow">
          <a:avLst>
            <a:gd name="adj1" fmla="val 25000"/>
            <a:gd name="adj2" fmla="val 25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F2731A4D-2442-44D7-9491-2EDB75856BD2}">
      <dsp:nvSpPr>
        <dsp:cNvPr id="0" name=""/>
        <dsp:cNvSpPr/>
      </dsp:nvSpPr>
      <dsp:spPr>
        <a:xfrm>
          <a:off x="427586" y="1333110"/>
          <a:ext cx="160027" cy="16002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15C37-D2DE-4C0D-B354-48C48BA35547}">
      <dsp:nvSpPr>
        <dsp:cNvPr id="0" name=""/>
        <dsp:cNvSpPr/>
      </dsp:nvSpPr>
      <dsp:spPr>
        <a:xfrm>
          <a:off x="207654" y="1060856"/>
          <a:ext cx="1614271" cy="997468"/>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4795" bIns="0" numCol="1" spcCol="1270" anchor="t" anchorCtr="0">
          <a:noAutofit/>
        </a:bodyPr>
        <a:lstStyle/>
        <a:p>
          <a:pPr lvl="0" algn="r" defTabSz="889000">
            <a:lnSpc>
              <a:spcPct val="90000"/>
            </a:lnSpc>
            <a:spcBef>
              <a:spcPct val="0"/>
            </a:spcBef>
            <a:spcAft>
              <a:spcPct val="35000"/>
            </a:spcAft>
          </a:pPr>
          <a:r>
            <a:rPr lang="en-US" sz="2000" kern="1200" dirty="0" smtClean="0"/>
            <a:t>delayed exception</a:t>
          </a:r>
          <a:endParaRPr lang="en-US" sz="2000" kern="1200" dirty="0"/>
        </a:p>
      </dsp:txBody>
      <dsp:txXfrm>
        <a:off x="256346" y="1109548"/>
        <a:ext cx="1516887" cy="900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5B93F-9272-4987-8E16-C4B7BDAB0F7A}">
      <dsp:nvSpPr>
        <dsp:cNvPr id="0" name=""/>
        <dsp:cNvSpPr/>
      </dsp:nvSpPr>
      <dsp:spPr>
        <a:xfrm>
          <a:off x="204011" y="3995437"/>
          <a:ext cx="1115683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AD85D-5C9B-4DE0-9DB1-365D1AAB592D}">
      <dsp:nvSpPr>
        <dsp:cNvPr id="0" name=""/>
        <dsp:cNvSpPr/>
      </dsp:nvSpPr>
      <dsp:spPr>
        <a:xfrm>
          <a:off x="213199" y="2277159"/>
          <a:ext cx="1115683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54D11-0923-4C3A-8285-F95E9D640F2D}">
      <dsp:nvSpPr>
        <dsp:cNvPr id="0" name=""/>
        <dsp:cNvSpPr/>
      </dsp:nvSpPr>
      <dsp:spPr>
        <a:xfrm>
          <a:off x="214729" y="600754"/>
          <a:ext cx="1115683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B0AAC4-0686-48C2-A04A-BB058F3D8330}">
      <dsp:nvSpPr>
        <dsp:cNvPr id="0" name=""/>
        <dsp:cNvSpPr/>
      </dsp:nvSpPr>
      <dsp:spPr>
        <a:xfrm>
          <a:off x="3833906" y="165909"/>
          <a:ext cx="6937810" cy="41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Lack of semantic guarantees make software unsafe</a:t>
          </a:r>
          <a:endParaRPr lang="en-US" sz="2000" kern="1200" dirty="0"/>
        </a:p>
      </dsp:txBody>
      <dsp:txXfrm>
        <a:off x="3833906" y="165909"/>
        <a:ext cx="6937810" cy="415433"/>
      </dsp:txXfrm>
    </dsp:sp>
    <dsp:sp modelId="{D536CB68-3BCF-4EA9-9E97-008281CFF00F}">
      <dsp:nvSpPr>
        <dsp:cNvPr id="0" name=""/>
        <dsp:cNvSpPr/>
      </dsp:nvSpPr>
      <dsp:spPr>
        <a:xfrm>
          <a:off x="30704" y="0"/>
          <a:ext cx="3759695" cy="807691"/>
        </a:xfrm>
        <a:prstGeom prst="round2SameRect">
          <a:avLst>
            <a:gd name="adj1" fmla="val 16670"/>
            <a:gd name="adj2" fmla="val 0"/>
          </a:avLst>
        </a:prstGeom>
        <a:solidFill>
          <a:schemeClr val="bg1">
            <a:lumMod val="5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No semantic guarantees</a:t>
          </a:r>
          <a:endParaRPr lang="en-US" sz="2400" kern="1200" dirty="0"/>
        </a:p>
      </dsp:txBody>
      <dsp:txXfrm>
        <a:off x="70139" y="39435"/>
        <a:ext cx="3680825" cy="768256"/>
      </dsp:txXfrm>
    </dsp:sp>
    <dsp:sp modelId="{931DB2CB-A94C-4B81-ACAB-B35D08F3800E}">
      <dsp:nvSpPr>
        <dsp:cNvPr id="0" name=""/>
        <dsp:cNvSpPr/>
      </dsp:nvSpPr>
      <dsp:spPr>
        <a:xfrm>
          <a:off x="0" y="808088"/>
          <a:ext cx="11156830" cy="786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5" tIns="100965" rIns="100965" bIns="100965" numCol="1" spcCol="1270" anchor="t" anchorCtr="0">
          <a:noAutofit/>
        </a:bodyPr>
        <a:lstStyle/>
        <a:p>
          <a:pPr marL="285750" lvl="1" indent="-285750" algn="l" defTabSz="1822450">
            <a:lnSpc>
              <a:spcPct val="90000"/>
            </a:lnSpc>
            <a:spcBef>
              <a:spcPct val="0"/>
            </a:spcBef>
            <a:spcAft>
              <a:spcPct val="15000"/>
            </a:spcAft>
            <a:buChar char="••"/>
          </a:pPr>
          <a:endParaRPr lang="en-US" sz="4100" kern="1200" dirty="0"/>
        </a:p>
      </dsp:txBody>
      <dsp:txXfrm>
        <a:off x="0" y="808088"/>
        <a:ext cx="11156830" cy="786165"/>
      </dsp:txXfrm>
    </dsp:sp>
    <dsp:sp modelId="{3F245B60-3332-476A-8854-0BFAF9ADE371}">
      <dsp:nvSpPr>
        <dsp:cNvPr id="0" name=""/>
        <dsp:cNvSpPr/>
      </dsp:nvSpPr>
      <dsp:spPr>
        <a:xfrm>
          <a:off x="3841788" y="1891192"/>
          <a:ext cx="7186482" cy="378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Challenging to reason about correctness for racy executions </a:t>
          </a:r>
          <a:endParaRPr lang="en-US" sz="2000" kern="1200" dirty="0"/>
        </a:p>
      </dsp:txBody>
      <dsp:txXfrm>
        <a:off x="3841788" y="1891192"/>
        <a:ext cx="7186482" cy="378910"/>
      </dsp:txXfrm>
    </dsp:sp>
    <dsp:sp modelId="{4D443087-3C33-49C8-B36F-042F9BEC2CF1}">
      <dsp:nvSpPr>
        <dsp:cNvPr id="0" name=""/>
        <dsp:cNvSpPr/>
      </dsp:nvSpPr>
      <dsp:spPr>
        <a:xfrm>
          <a:off x="32350" y="1651949"/>
          <a:ext cx="3753574" cy="933486"/>
        </a:xfrm>
        <a:prstGeom prst="round2SameRect">
          <a:avLst>
            <a:gd name="adj1" fmla="val 16670"/>
            <a:gd name="adj2" fmla="val 0"/>
          </a:avLst>
        </a:prstGeom>
        <a:solidFill>
          <a:srgbClr val="680000"/>
        </a:solidFill>
        <a:ln w="12700" cap="flat" cmpd="sng" algn="ctr">
          <a:solidFill>
            <a:schemeClr val="accent4">
              <a:hueOff val="822717"/>
              <a:satOff val="3566"/>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Complicates language specifications</a:t>
          </a:r>
          <a:endParaRPr lang="en-US" sz="2400" kern="1200" dirty="0"/>
        </a:p>
      </dsp:txBody>
      <dsp:txXfrm>
        <a:off x="77927" y="1697526"/>
        <a:ext cx="3662420" cy="887909"/>
      </dsp:txXfrm>
    </dsp:sp>
    <dsp:sp modelId="{2FF38979-C9A8-4ECD-974A-E2D6255789B6}">
      <dsp:nvSpPr>
        <dsp:cNvPr id="0" name=""/>
        <dsp:cNvSpPr/>
      </dsp:nvSpPr>
      <dsp:spPr>
        <a:xfrm>
          <a:off x="0" y="2547390"/>
          <a:ext cx="11156830" cy="786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5" tIns="100965" rIns="100965" bIns="100965" numCol="1" spcCol="1270" anchor="t" anchorCtr="0">
          <a:noAutofit/>
        </a:bodyPr>
        <a:lstStyle/>
        <a:p>
          <a:pPr marL="285750" lvl="1" indent="-285750" algn="l" defTabSz="1822450">
            <a:lnSpc>
              <a:spcPct val="90000"/>
            </a:lnSpc>
            <a:spcBef>
              <a:spcPct val="0"/>
            </a:spcBef>
            <a:spcAft>
              <a:spcPct val="15000"/>
            </a:spcAft>
            <a:buChar char="••"/>
          </a:pPr>
          <a:endParaRPr lang="en-US" sz="4100" kern="1200" dirty="0"/>
        </a:p>
      </dsp:txBody>
      <dsp:txXfrm>
        <a:off x="0" y="2547390"/>
        <a:ext cx="11156830" cy="786165"/>
      </dsp:txXfrm>
    </dsp:sp>
    <dsp:sp modelId="{3C9086BE-0CDB-4737-A666-E0D03523789F}">
      <dsp:nvSpPr>
        <dsp:cNvPr id="0" name=""/>
        <dsp:cNvSpPr/>
      </dsp:nvSpPr>
      <dsp:spPr>
        <a:xfrm>
          <a:off x="3823064" y="3633727"/>
          <a:ext cx="7099546" cy="33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Leads to atomicity, order or sequential consistency violations</a:t>
          </a:r>
          <a:endParaRPr lang="en-US" sz="2000" kern="1200" dirty="0"/>
        </a:p>
      </dsp:txBody>
      <dsp:txXfrm>
        <a:off x="3823064" y="3633727"/>
        <a:ext cx="7099546" cy="330395"/>
      </dsp:txXfrm>
    </dsp:sp>
    <dsp:sp modelId="{CAF4239F-B360-4D9E-83E6-C56920F517B8}">
      <dsp:nvSpPr>
        <dsp:cNvPr id="0" name=""/>
        <dsp:cNvSpPr/>
      </dsp:nvSpPr>
      <dsp:spPr>
        <a:xfrm>
          <a:off x="50734" y="3318703"/>
          <a:ext cx="3716822" cy="891436"/>
        </a:xfrm>
        <a:prstGeom prst="round2SameRect">
          <a:avLst>
            <a:gd name="adj1" fmla="val 16670"/>
            <a:gd name="adj2" fmla="val 0"/>
          </a:avLst>
        </a:prstGeom>
        <a:solidFill>
          <a:schemeClr val="tx1">
            <a:lumMod val="85000"/>
            <a:lumOff val="15000"/>
          </a:schemeClr>
        </a:solidFill>
        <a:ln w="12700" cap="flat" cmpd="sng" algn="ctr">
          <a:solidFill>
            <a:schemeClr val="accent4">
              <a:hueOff val="1645434"/>
              <a:satOff val="7132"/>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Indicates other concurrency errors</a:t>
          </a:r>
          <a:endParaRPr lang="en-US" sz="2400" kern="1200" dirty="0"/>
        </a:p>
      </dsp:txBody>
      <dsp:txXfrm>
        <a:off x="94258" y="3362227"/>
        <a:ext cx="3629774" cy="847912"/>
      </dsp:txXfrm>
    </dsp:sp>
    <dsp:sp modelId="{4CF66E15-F7C5-4FC4-82A2-3DAA53117774}">
      <dsp:nvSpPr>
        <dsp:cNvPr id="0" name=""/>
        <dsp:cNvSpPr/>
      </dsp:nvSpPr>
      <dsp:spPr>
        <a:xfrm>
          <a:off x="0" y="4244643"/>
          <a:ext cx="11156830" cy="786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5" tIns="100965" rIns="100965" bIns="100965" numCol="1" spcCol="1270" anchor="t" anchorCtr="0">
          <a:noAutofit/>
        </a:bodyPr>
        <a:lstStyle/>
        <a:p>
          <a:pPr marL="285750" lvl="1" indent="-285750" algn="l" defTabSz="1822450">
            <a:lnSpc>
              <a:spcPct val="90000"/>
            </a:lnSpc>
            <a:spcBef>
              <a:spcPct val="0"/>
            </a:spcBef>
            <a:spcAft>
              <a:spcPct val="15000"/>
            </a:spcAft>
            <a:buChar char="••"/>
          </a:pPr>
          <a:endParaRPr lang="en-US" sz="4100" kern="1200" dirty="0"/>
        </a:p>
      </dsp:txBody>
      <dsp:txXfrm>
        <a:off x="0" y="4244643"/>
        <a:ext cx="11156830" cy="78616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E26B2-FDF7-48BD-99BB-09378F6E2023}">
      <dsp:nvSpPr>
        <dsp:cNvPr id="0" name=""/>
        <dsp:cNvSpPr/>
      </dsp:nvSpPr>
      <dsp:spPr>
        <a:xfrm>
          <a:off x="0" y="0"/>
          <a:ext cx="7276693" cy="1089863"/>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Debugging might be slightly harder</a:t>
          </a:r>
          <a:endParaRPr lang="en-US" sz="2700" kern="1200" dirty="0"/>
        </a:p>
      </dsp:txBody>
      <dsp:txXfrm>
        <a:off x="31921" y="31921"/>
        <a:ext cx="6100646" cy="1026021"/>
      </dsp:txXfrm>
    </dsp:sp>
    <dsp:sp modelId="{C28E3F74-3D79-4150-9255-DFD681ED8DDE}">
      <dsp:nvSpPr>
        <dsp:cNvPr id="0" name=""/>
        <dsp:cNvSpPr/>
      </dsp:nvSpPr>
      <dsp:spPr>
        <a:xfrm>
          <a:off x="642061" y="1271506"/>
          <a:ext cx="7276693" cy="1089863"/>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Exception will be thrown at the next region boundary from the reader thread</a:t>
          </a:r>
          <a:endParaRPr lang="en-US" sz="2700" kern="1200" dirty="0"/>
        </a:p>
      </dsp:txBody>
      <dsp:txXfrm>
        <a:off x="673982" y="1303427"/>
        <a:ext cx="5862379" cy="1026021"/>
      </dsp:txXfrm>
    </dsp:sp>
    <dsp:sp modelId="{D4DE029A-B437-4308-A5B1-C6D6235E3083}">
      <dsp:nvSpPr>
        <dsp:cNvPr id="0" name=""/>
        <dsp:cNvSpPr/>
      </dsp:nvSpPr>
      <dsp:spPr>
        <a:xfrm>
          <a:off x="1284122" y="2543013"/>
          <a:ext cx="7276693" cy="1089863"/>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But does not compromise on soundness and precision</a:t>
          </a:r>
          <a:endParaRPr lang="en-US" sz="2700" kern="1200" dirty="0"/>
        </a:p>
      </dsp:txBody>
      <dsp:txXfrm>
        <a:off x="1316043" y="2574934"/>
        <a:ext cx="5862379" cy="1026021"/>
      </dsp:txXfrm>
    </dsp:sp>
    <dsp:sp modelId="{E3B6AAFB-C8A1-4D1D-A4B5-2CC1A4BCA26C}">
      <dsp:nvSpPr>
        <dsp:cNvPr id="0" name=""/>
        <dsp:cNvSpPr/>
      </dsp:nvSpPr>
      <dsp:spPr>
        <a:xfrm>
          <a:off x="6568282" y="826479"/>
          <a:ext cx="708411" cy="70841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6727674" y="826479"/>
        <a:ext cx="389627" cy="533079"/>
      </dsp:txXfrm>
    </dsp:sp>
    <dsp:sp modelId="{83EA34FA-9BD5-4FBC-817C-5E5C642D261F}">
      <dsp:nvSpPr>
        <dsp:cNvPr id="0" name=""/>
        <dsp:cNvSpPr/>
      </dsp:nvSpPr>
      <dsp:spPr>
        <a:xfrm>
          <a:off x="7210343" y="2090720"/>
          <a:ext cx="708411" cy="70841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7369735" y="2090720"/>
        <a:ext cx="389627" cy="53307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43CD6-E46B-4BB1-B6DF-A7457649DDF5}">
      <dsp:nvSpPr>
        <dsp:cNvPr id="0" name=""/>
        <dsp:cNvSpPr/>
      </dsp:nvSpPr>
      <dsp:spPr>
        <a:xfrm>
          <a:off x="1518589" y="418717"/>
          <a:ext cx="6106821" cy="2758968"/>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First software-only region conflict detector with less than 100% overhead</a:t>
          </a:r>
          <a:endParaRPr lang="en-US" sz="3200" kern="1200" dirty="0"/>
        </a:p>
      </dsp:txBody>
      <dsp:txXfrm>
        <a:off x="2412912" y="822759"/>
        <a:ext cx="4318175" cy="1950884"/>
      </dsp:txXfrm>
    </dsp:sp>
    <dsp:sp modelId="{998944F7-A494-4406-871E-37CE87036E68}">
      <dsp:nvSpPr>
        <dsp:cNvPr id="0" name=""/>
        <dsp:cNvSpPr/>
      </dsp:nvSpPr>
      <dsp:spPr>
        <a:xfrm>
          <a:off x="6530108" y="587694"/>
          <a:ext cx="366787" cy="36657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B84E8-EDAC-4E8F-8C8D-698105BEDFB0}">
      <dsp:nvSpPr>
        <dsp:cNvPr id="0" name=""/>
        <dsp:cNvSpPr/>
      </dsp:nvSpPr>
      <dsp:spPr>
        <a:xfrm>
          <a:off x="2694710" y="2683753"/>
          <a:ext cx="265656" cy="265687"/>
        </a:xfrm>
        <a:prstGeom prst="ellipse">
          <a:avLst/>
        </a:prstGeom>
        <a:solidFill>
          <a:schemeClr val="accent5">
            <a:hueOff val="75153"/>
            <a:satOff val="720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28847-62BA-433C-829C-E637F3AA3214}">
      <dsp:nvSpPr>
        <dsp:cNvPr id="0" name=""/>
        <dsp:cNvSpPr/>
      </dsp:nvSpPr>
      <dsp:spPr>
        <a:xfrm>
          <a:off x="6759776" y="1608619"/>
          <a:ext cx="265656" cy="265687"/>
        </a:xfrm>
        <a:prstGeom prst="ellipse">
          <a:avLst/>
        </a:prstGeom>
        <a:solidFill>
          <a:schemeClr val="accent5">
            <a:hueOff val="150307"/>
            <a:satOff val="1440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46262-91DE-4F18-8082-3E2BB63763CC}">
      <dsp:nvSpPr>
        <dsp:cNvPr id="0" name=""/>
        <dsp:cNvSpPr/>
      </dsp:nvSpPr>
      <dsp:spPr>
        <a:xfrm>
          <a:off x="6180098" y="2485622"/>
          <a:ext cx="366787" cy="366571"/>
        </a:xfrm>
        <a:prstGeom prst="ellipse">
          <a:avLst/>
        </a:prstGeom>
        <a:solidFill>
          <a:schemeClr val="accent5">
            <a:hueOff val="225460"/>
            <a:satOff val="21601"/>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4D631-22A6-4ED5-B2E2-12246C499593}">
      <dsp:nvSpPr>
        <dsp:cNvPr id="0" name=""/>
        <dsp:cNvSpPr/>
      </dsp:nvSpPr>
      <dsp:spPr>
        <a:xfrm>
          <a:off x="1838152" y="1066800"/>
          <a:ext cx="265656" cy="265687"/>
        </a:xfrm>
        <a:prstGeom prst="ellipse">
          <a:avLst/>
        </a:prstGeom>
        <a:solidFill>
          <a:schemeClr val="accent5">
            <a:hueOff val="300614"/>
            <a:satOff val="2880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3FA35-4384-48E7-B8E5-D12EF634E993}">
      <dsp:nvSpPr>
        <dsp:cNvPr id="0" name=""/>
        <dsp:cNvSpPr/>
      </dsp:nvSpPr>
      <dsp:spPr>
        <a:xfrm>
          <a:off x="2192004" y="2135923"/>
          <a:ext cx="265656" cy="265687"/>
        </a:xfrm>
        <a:prstGeom prst="ellipse">
          <a:avLst/>
        </a:prstGeom>
        <a:solidFill>
          <a:schemeClr val="accent5">
            <a:hueOff val="375767"/>
            <a:satOff val="36001"/>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A2B1-0C71-4DBB-A6A6-7C645DCF4025}">
      <dsp:nvSpPr>
        <dsp:cNvPr id="0" name=""/>
        <dsp:cNvSpPr/>
      </dsp:nvSpPr>
      <dsp:spPr>
        <a:xfrm>
          <a:off x="2286780" y="265113"/>
          <a:ext cx="5261489" cy="1827246"/>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45998-EB08-4187-A13C-101F6164892A}">
      <dsp:nvSpPr>
        <dsp:cNvPr id="0" name=""/>
        <dsp:cNvSpPr/>
      </dsp:nvSpPr>
      <dsp:spPr>
        <a:xfrm>
          <a:off x="4415848" y="4739419"/>
          <a:ext cx="1019668" cy="652587"/>
        </a:xfrm>
        <a:prstGeom prst="down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8226F5-6F0F-48A6-92F1-E8ECE2561C97}">
      <dsp:nvSpPr>
        <dsp:cNvPr id="0" name=""/>
        <dsp:cNvSpPr/>
      </dsp:nvSpPr>
      <dsp:spPr>
        <a:xfrm>
          <a:off x="2478477" y="5088962"/>
          <a:ext cx="4894409" cy="122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Please check the paper</a:t>
          </a:r>
          <a:endParaRPr lang="en-US" sz="2800" kern="1200" dirty="0"/>
        </a:p>
      </dsp:txBody>
      <dsp:txXfrm>
        <a:off x="2478477" y="5088962"/>
        <a:ext cx="4894409" cy="1223602"/>
      </dsp:txXfrm>
    </dsp:sp>
    <dsp:sp modelId="{64415455-B074-4AA1-8128-ECA6C74885BC}">
      <dsp:nvSpPr>
        <dsp:cNvPr id="0" name=""/>
        <dsp:cNvSpPr/>
      </dsp:nvSpPr>
      <dsp:spPr>
        <a:xfrm>
          <a:off x="4199678" y="2233482"/>
          <a:ext cx="1835403" cy="1835403"/>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Space overheads</a:t>
          </a:r>
          <a:endParaRPr lang="en-US" sz="2000" kern="1200" dirty="0"/>
        </a:p>
      </dsp:txBody>
      <dsp:txXfrm>
        <a:off x="4468467" y="2502271"/>
        <a:ext cx="1297825" cy="1297825"/>
      </dsp:txXfrm>
    </dsp:sp>
    <dsp:sp modelId="{11BDE740-CB1D-4D51-A7A8-B20D7AE087A0}">
      <dsp:nvSpPr>
        <dsp:cNvPr id="0" name=""/>
        <dsp:cNvSpPr/>
      </dsp:nvSpPr>
      <dsp:spPr>
        <a:xfrm>
          <a:off x="2507407" y="546457"/>
          <a:ext cx="2673779" cy="1799925"/>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Characterization of FastTrack and </a:t>
          </a:r>
          <a:r>
            <a:rPr lang="en-US" sz="2000" kern="1200" dirty="0" err="1" smtClean="0"/>
            <a:t>Jikes</a:t>
          </a:r>
          <a:r>
            <a:rPr lang="en-US" sz="2000" kern="1200" dirty="0" smtClean="0"/>
            <a:t> RVM</a:t>
          </a:r>
          <a:endParaRPr lang="en-US" sz="2000" kern="1200" dirty="0"/>
        </a:p>
      </dsp:txBody>
      <dsp:txXfrm>
        <a:off x="2898973" y="810050"/>
        <a:ext cx="1890647" cy="1272739"/>
      </dsp:txXfrm>
    </dsp:sp>
    <dsp:sp modelId="{EDDE2039-93FB-46FF-A126-3FA3F7247E74}">
      <dsp:nvSpPr>
        <dsp:cNvPr id="0" name=""/>
        <dsp:cNvSpPr/>
      </dsp:nvSpPr>
      <dsp:spPr>
        <a:xfrm>
          <a:off x="5297372" y="533531"/>
          <a:ext cx="1835403" cy="1835403"/>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Data race coverage</a:t>
          </a:r>
          <a:endParaRPr lang="en-US" sz="2000" kern="1200" dirty="0"/>
        </a:p>
      </dsp:txBody>
      <dsp:txXfrm>
        <a:off x="5566161" y="802320"/>
        <a:ext cx="1297825" cy="1297825"/>
      </dsp:txXfrm>
    </dsp:sp>
    <dsp:sp modelId="{EC3FDBB2-4672-4A5A-9994-98F79F04143C}">
      <dsp:nvSpPr>
        <dsp:cNvPr id="0" name=""/>
        <dsp:cNvSpPr/>
      </dsp:nvSpPr>
      <dsp:spPr>
        <a:xfrm>
          <a:off x="2070610" y="40786"/>
          <a:ext cx="5710144" cy="4568115"/>
        </a:xfrm>
        <a:prstGeom prst="funnel">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98CD6-894C-4354-AE37-FC5302E90EC2}">
      <dsp:nvSpPr>
        <dsp:cNvPr id="0" name=""/>
        <dsp:cNvSpPr/>
      </dsp:nvSpPr>
      <dsp:spPr>
        <a:xfrm>
          <a:off x="0" y="4323181"/>
          <a:ext cx="109728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15B93F-9272-4987-8E16-C4B7BDAB0F7A}">
      <dsp:nvSpPr>
        <dsp:cNvPr id="0" name=""/>
        <dsp:cNvSpPr/>
      </dsp:nvSpPr>
      <dsp:spPr>
        <a:xfrm>
          <a:off x="0" y="3024436"/>
          <a:ext cx="109728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AD85D-5C9B-4DE0-9DB1-365D1AAB592D}">
      <dsp:nvSpPr>
        <dsp:cNvPr id="0" name=""/>
        <dsp:cNvSpPr/>
      </dsp:nvSpPr>
      <dsp:spPr>
        <a:xfrm>
          <a:off x="0" y="1725690"/>
          <a:ext cx="109728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54D11-0923-4C3A-8285-F95E9D640F2D}">
      <dsp:nvSpPr>
        <dsp:cNvPr id="0" name=""/>
        <dsp:cNvSpPr/>
      </dsp:nvSpPr>
      <dsp:spPr>
        <a:xfrm>
          <a:off x="0" y="426944"/>
          <a:ext cx="10972800"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B0AAC4-0686-48C2-A04A-BB058F3D8330}">
      <dsp:nvSpPr>
        <dsp:cNvPr id="0" name=""/>
        <dsp:cNvSpPr/>
      </dsp:nvSpPr>
      <dsp:spPr>
        <a:xfrm>
          <a:off x="2852927" y="1168"/>
          <a:ext cx="8119872" cy="42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Language runtimes could </a:t>
          </a:r>
          <a:r>
            <a:rPr lang="en-US" sz="2100" b="1" kern="1200" dirty="0" smtClean="0"/>
            <a:t>integrate</a:t>
          </a:r>
          <a:r>
            <a:rPr lang="en-US" sz="2100" kern="1200" dirty="0" smtClean="0"/>
            <a:t> this</a:t>
          </a:r>
          <a:endParaRPr lang="en-US" sz="2100" kern="1200" dirty="0"/>
        </a:p>
      </dsp:txBody>
      <dsp:txXfrm>
        <a:off x="2852927" y="1168"/>
        <a:ext cx="8119872" cy="425776"/>
      </dsp:txXfrm>
    </dsp:sp>
    <dsp:sp modelId="{D536CB68-3BCF-4EA9-9E97-008281CFF00F}">
      <dsp:nvSpPr>
        <dsp:cNvPr id="0" name=""/>
        <dsp:cNvSpPr/>
      </dsp:nvSpPr>
      <dsp:spPr>
        <a:xfrm>
          <a:off x="0" y="1168"/>
          <a:ext cx="2852928" cy="425776"/>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Semantic guarantees</a:t>
          </a:r>
          <a:endParaRPr lang="en-US" sz="2400" kern="1200" dirty="0"/>
        </a:p>
      </dsp:txBody>
      <dsp:txXfrm>
        <a:off x="20788" y="21956"/>
        <a:ext cx="2811352" cy="404988"/>
      </dsp:txXfrm>
    </dsp:sp>
    <dsp:sp modelId="{931DB2CB-A94C-4B81-ACAB-B35D08F3800E}">
      <dsp:nvSpPr>
        <dsp:cNvPr id="0" name=""/>
        <dsp:cNvSpPr/>
      </dsp:nvSpPr>
      <dsp:spPr>
        <a:xfrm>
          <a:off x="0" y="426944"/>
          <a:ext cx="10972800" cy="85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dsp:txBody>
      <dsp:txXfrm>
        <a:off x="0" y="426944"/>
        <a:ext cx="10972800" cy="851680"/>
      </dsp:txXfrm>
    </dsp:sp>
    <dsp:sp modelId="{3F245B60-3332-476A-8854-0BFAF9ADE371}">
      <dsp:nvSpPr>
        <dsp:cNvPr id="0" name=""/>
        <dsp:cNvSpPr/>
      </dsp:nvSpPr>
      <dsp:spPr>
        <a:xfrm>
          <a:off x="2852927" y="1299913"/>
          <a:ext cx="8119872" cy="42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Can be used to detect </a:t>
          </a:r>
          <a:r>
            <a:rPr lang="en-US" sz="2100" b="1" kern="1200" dirty="0" smtClean="0"/>
            <a:t>problematic</a:t>
          </a:r>
          <a:r>
            <a:rPr lang="en-US" sz="2100" kern="1200" dirty="0" smtClean="0"/>
            <a:t> data races</a:t>
          </a:r>
          <a:endParaRPr lang="en-US" sz="2100" kern="1200" dirty="0"/>
        </a:p>
      </dsp:txBody>
      <dsp:txXfrm>
        <a:off x="2852927" y="1299913"/>
        <a:ext cx="8119872" cy="425776"/>
      </dsp:txXfrm>
    </dsp:sp>
    <dsp:sp modelId="{4D443087-3C33-49C8-B36F-042F9BEC2CF1}">
      <dsp:nvSpPr>
        <dsp:cNvPr id="0" name=""/>
        <dsp:cNvSpPr/>
      </dsp:nvSpPr>
      <dsp:spPr>
        <a:xfrm>
          <a:off x="0" y="1299913"/>
          <a:ext cx="2852928" cy="425776"/>
        </a:xfrm>
        <a:prstGeom prst="round2SameRect">
          <a:avLst>
            <a:gd name="adj1" fmla="val 16670"/>
            <a:gd name="adj2" fmla="val 0"/>
          </a:avLst>
        </a:prstGeom>
        <a:solidFill>
          <a:schemeClr val="accent4">
            <a:hueOff val="548478"/>
            <a:satOff val="2377"/>
            <a:lumOff val="1569"/>
            <a:alphaOff val="0"/>
          </a:schemeClr>
        </a:solidFill>
        <a:ln w="12700" cap="flat" cmpd="sng" algn="ctr">
          <a:solidFill>
            <a:schemeClr val="accent4">
              <a:hueOff val="548478"/>
              <a:satOff val="2377"/>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Debugging</a:t>
          </a:r>
          <a:endParaRPr lang="en-US" sz="2400" kern="1200" dirty="0"/>
        </a:p>
      </dsp:txBody>
      <dsp:txXfrm>
        <a:off x="20788" y="1320701"/>
        <a:ext cx="2811352" cy="404988"/>
      </dsp:txXfrm>
    </dsp:sp>
    <dsp:sp modelId="{2FF38979-C9A8-4ECD-974A-E2D6255789B6}">
      <dsp:nvSpPr>
        <dsp:cNvPr id="0" name=""/>
        <dsp:cNvSpPr/>
      </dsp:nvSpPr>
      <dsp:spPr>
        <a:xfrm>
          <a:off x="0" y="1725690"/>
          <a:ext cx="10972800" cy="85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dsp:txBody>
      <dsp:txXfrm>
        <a:off x="0" y="1725690"/>
        <a:ext cx="10972800" cy="851680"/>
      </dsp:txXfrm>
    </dsp:sp>
    <dsp:sp modelId="{3C9086BE-0CDB-4737-A666-E0D03523789F}">
      <dsp:nvSpPr>
        <dsp:cNvPr id="0" name=""/>
        <dsp:cNvSpPr/>
      </dsp:nvSpPr>
      <dsp:spPr>
        <a:xfrm>
          <a:off x="2852927" y="2598659"/>
          <a:ext cx="8119872" cy="42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b="1" kern="1200" dirty="0" smtClean="0"/>
            <a:t>All-the-time monitoring</a:t>
          </a:r>
          <a:r>
            <a:rPr lang="en-US" sz="2100" kern="1200" dirty="0" smtClean="0"/>
            <a:t> in certain environments</a:t>
          </a:r>
          <a:endParaRPr lang="en-US" sz="2100" kern="1200" dirty="0"/>
        </a:p>
      </dsp:txBody>
      <dsp:txXfrm>
        <a:off x="2852927" y="2598659"/>
        <a:ext cx="8119872" cy="425776"/>
      </dsp:txXfrm>
    </dsp:sp>
    <dsp:sp modelId="{CAF4239F-B360-4D9E-83E6-C56920F517B8}">
      <dsp:nvSpPr>
        <dsp:cNvPr id="0" name=""/>
        <dsp:cNvSpPr/>
      </dsp:nvSpPr>
      <dsp:spPr>
        <a:xfrm>
          <a:off x="0" y="2598659"/>
          <a:ext cx="2852928" cy="425776"/>
        </a:xfrm>
        <a:prstGeom prst="round2SameRect">
          <a:avLst>
            <a:gd name="adj1" fmla="val 16670"/>
            <a:gd name="adj2" fmla="val 0"/>
          </a:avLst>
        </a:prstGeom>
        <a:solidFill>
          <a:schemeClr val="accent4">
            <a:hueOff val="1096956"/>
            <a:satOff val="4755"/>
            <a:lumOff val="3137"/>
            <a:alphaOff val="0"/>
          </a:schemeClr>
        </a:solidFill>
        <a:ln w="12700" cap="flat" cmpd="sng" algn="ctr">
          <a:solidFill>
            <a:schemeClr val="accent4">
              <a:hueOff val="1096956"/>
              <a:satOff val="4755"/>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Conflict exceptions</a:t>
          </a:r>
          <a:endParaRPr lang="en-US" sz="2400" kern="1200" dirty="0"/>
        </a:p>
      </dsp:txBody>
      <dsp:txXfrm>
        <a:off x="20788" y="2619447"/>
        <a:ext cx="2811352" cy="404988"/>
      </dsp:txXfrm>
    </dsp:sp>
    <dsp:sp modelId="{4CF66E15-F7C5-4FC4-82A2-3DAA53117774}">
      <dsp:nvSpPr>
        <dsp:cNvPr id="0" name=""/>
        <dsp:cNvSpPr/>
      </dsp:nvSpPr>
      <dsp:spPr>
        <a:xfrm>
          <a:off x="0" y="3024436"/>
          <a:ext cx="10972800" cy="85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dsp:txBody>
      <dsp:txXfrm>
        <a:off x="0" y="3024436"/>
        <a:ext cx="10972800" cy="851680"/>
      </dsp:txXfrm>
    </dsp:sp>
    <dsp:sp modelId="{AB1EB446-2541-472E-9F2F-F0D4D14DC17F}">
      <dsp:nvSpPr>
        <dsp:cNvPr id="0" name=""/>
        <dsp:cNvSpPr/>
      </dsp:nvSpPr>
      <dsp:spPr>
        <a:xfrm>
          <a:off x="2852927" y="3897405"/>
          <a:ext cx="8119872" cy="425776"/>
        </a:xfrm>
        <a:prstGeom prst="rect">
          <a:avLst/>
        </a:prstGeom>
        <a:noFill/>
        <a:ln>
          <a:noFill/>
        </a:ln>
        <a:effectLst/>
      </dsp:spPr>
      <dsp:style>
        <a:lnRef idx="0">
          <a:scrgbClr r="0" g="0" b="0"/>
        </a:lnRef>
        <a:fillRef idx="0">
          <a:scrgbClr r="0" g="0" b="0"/>
        </a:fillRef>
        <a:effectRef idx="0">
          <a:scrgbClr r="0" g="0" b="0"/>
        </a:effectRef>
        <a:fontRef idx="minor"/>
      </dsp:style>
    </dsp:sp>
    <dsp:sp modelId="{3E5015AD-656A-4F16-840E-73398EC70E69}">
      <dsp:nvSpPr>
        <dsp:cNvPr id="0" name=""/>
        <dsp:cNvSpPr/>
      </dsp:nvSpPr>
      <dsp:spPr>
        <a:xfrm>
          <a:off x="0" y="3897405"/>
          <a:ext cx="2852928" cy="425776"/>
        </a:xfrm>
        <a:prstGeom prst="round2SameRect">
          <a:avLst>
            <a:gd name="adj1" fmla="val 16670"/>
            <a:gd name="adj2" fmla="val 0"/>
          </a:avLst>
        </a:prstGeom>
        <a:solidFill>
          <a:schemeClr val="accent4">
            <a:hueOff val="1645434"/>
            <a:satOff val="7132"/>
            <a:lumOff val="4706"/>
            <a:alphaOff val="0"/>
          </a:schemeClr>
        </a:solidFill>
        <a:ln w="12700" cap="flat" cmpd="sng" algn="ctr">
          <a:solidFill>
            <a:schemeClr val="accent4">
              <a:hueOff val="1645434"/>
              <a:satOff val="7132"/>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Aggressive optimizations</a:t>
          </a:r>
          <a:endParaRPr lang="en-US" sz="2100" kern="1200" dirty="0"/>
        </a:p>
      </dsp:txBody>
      <dsp:txXfrm>
        <a:off x="20788" y="3918193"/>
        <a:ext cx="2811352" cy="404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9861D-BDE2-4098-9101-3A5D1856D59F}">
      <dsp:nvSpPr>
        <dsp:cNvPr id="0" name=""/>
        <dsp:cNvSpPr/>
      </dsp:nvSpPr>
      <dsp:spPr>
        <a:xfrm>
          <a:off x="0" y="87647"/>
          <a:ext cx="1748410" cy="1092756"/>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BAB97-9899-4019-A0BE-02443C856A72}">
      <dsp:nvSpPr>
        <dsp:cNvPr id="0" name=""/>
        <dsp:cNvSpPr/>
      </dsp:nvSpPr>
      <dsp:spPr>
        <a:xfrm>
          <a:off x="222048" y="841867"/>
          <a:ext cx="45458" cy="4545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857AC5-93C3-4CCF-A228-07255C48754E}">
      <dsp:nvSpPr>
        <dsp:cNvPr id="0" name=""/>
        <dsp:cNvSpPr/>
      </dsp:nvSpPr>
      <dsp:spPr>
        <a:xfrm>
          <a:off x="244777" y="864597"/>
          <a:ext cx="407379" cy="315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88" tIns="0" rIns="0" bIns="0" numCol="1" spcCol="1270" anchor="t" anchorCtr="0">
          <a:noAutofit/>
        </a:bodyPr>
        <a:lstStyle/>
        <a:p>
          <a:pPr lvl="0" algn="l" defTabSz="577850">
            <a:lnSpc>
              <a:spcPct val="90000"/>
            </a:lnSpc>
            <a:spcBef>
              <a:spcPct val="0"/>
            </a:spcBef>
            <a:spcAft>
              <a:spcPct val="35000"/>
            </a:spcAft>
          </a:pPr>
          <a:endParaRPr lang="en-US" sz="1300" kern="1200"/>
        </a:p>
      </dsp:txBody>
      <dsp:txXfrm>
        <a:off x="244777" y="864597"/>
        <a:ext cx="407379" cy="315806"/>
      </dsp:txXfrm>
    </dsp:sp>
    <dsp:sp modelId="{32A09901-E124-417E-8161-C4C0A64BC806}">
      <dsp:nvSpPr>
        <dsp:cNvPr id="0" name=""/>
        <dsp:cNvSpPr/>
      </dsp:nvSpPr>
      <dsp:spPr>
        <a:xfrm>
          <a:off x="623308" y="544856"/>
          <a:ext cx="82175" cy="82175"/>
        </a:xfrm>
        <a:prstGeom prst="ellipse">
          <a:avLst/>
        </a:prstGeom>
        <a:solidFill>
          <a:schemeClr val="accent5">
            <a:hueOff val="187884"/>
            <a:satOff val="18001"/>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C196E-C7EC-4730-9AA3-4F37B58AA97C}">
      <dsp:nvSpPr>
        <dsp:cNvPr id="0" name=""/>
        <dsp:cNvSpPr/>
      </dsp:nvSpPr>
      <dsp:spPr>
        <a:xfrm>
          <a:off x="664395" y="585944"/>
          <a:ext cx="419618" cy="59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543" tIns="0" rIns="0" bIns="0" numCol="1" spcCol="1270" anchor="t" anchorCtr="0">
          <a:noAutofit/>
        </a:bodyPr>
        <a:lstStyle/>
        <a:p>
          <a:pPr lvl="0" algn="l" defTabSz="577850">
            <a:lnSpc>
              <a:spcPct val="90000"/>
            </a:lnSpc>
            <a:spcBef>
              <a:spcPct val="0"/>
            </a:spcBef>
            <a:spcAft>
              <a:spcPct val="35000"/>
            </a:spcAft>
          </a:pPr>
          <a:endParaRPr lang="en-US" sz="1300" kern="1200"/>
        </a:p>
      </dsp:txBody>
      <dsp:txXfrm>
        <a:off x="664395" y="585944"/>
        <a:ext cx="419618" cy="594459"/>
      </dsp:txXfrm>
    </dsp:sp>
    <dsp:sp modelId="{34293155-0AA3-4173-8F45-175EDFA76B09}">
      <dsp:nvSpPr>
        <dsp:cNvPr id="0" name=""/>
        <dsp:cNvSpPr/>
      </dsp:nvSpPr>
      <dsp:spPr>
        <a:xfrm>
          <a:off x="1105869" y="364114"/>
          <a:ext cx="113646" cy="113646"/>
        </a:xfrm>
        <a:prstGeom prst="ellipse">
          <a:avLst/>
        </a:prstGeom>
        <a:solidFill>
          <a:schemeClr val="accent5">
            <a:hueOff val="375767"/>
            <a:satOff val="36001"/>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154C2-6770-4A16-BA79-B06A26C8206A}">
      <dsp:nvSpPr>
        <dsp:cNvPr id="0" name=""/>
        <dsp:cNvSpPr/>
      </dsp:nvSpPr>
      <dsp:spPr>
        <a:xfrm>
          <a:off x="1162692" y="420938"/>
          <a:ext cx="419618" cy="759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19" tIns="0" rIns="0" bIns="0" numCol="1" spcCol="1270" anchor="t" anchorCtr="0">
          <a:noAutofit/>
        </a:bodyPr>
        <a:lstStyle/>
        <a:p>
          <a:pPr lvl="0" algn="l" defTabSz="533400">
            <a:lnSpc>
              <a:spcPct val="90000"/>
            </a:lnSpc>
            <a:spcBef>
              <a:spcPct val="0"/>
            </a:spcBef>
            <a:spcAft>
              <a:spcPct val="35000"/>
            </a:spcAft>
          </a:pPr>
          <a:endParaRPr lang="en-US" sz="1200" kern="1200"/>
        </a:p>
      </dsp:txBody>
      <dsp:txXfrm>
        <a:off x="1162692" y="420938"/>
        <a:ext cx="419618" cy="759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F2B4B-216D-4321-82AB-03D831398A6E}">
      <dsp:nvSpPr>
        <dsp:cNvPr id="0" name=""/>
        <dsp:cNvSpPr/>
      </dsp:nvSpPr>
      <dsp:spPr>
        <a:xfrm>
          <a:off x="1196915" y="92010"/>
          <a:ext cx="3838274" cy="201950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But what about data races?</a:t>
          </a:r>
          <a:endParaRPr lang="en-US" sz="3200" kern="1200" dirty="0"/>
        </a:p>
      </dsp:txBody>
      <dsp:txXfrm>
        <a:off x="1759017" y="387760"/>
        <a:ext cx="2714070" cy="1428007"/>
      </dsp:txXfrm>
    </dsp:sp>
    <dsp:sp modelId="{3A1D8C35-01A7-4486-8D39-C06D789781D4}">
      <dsp:nvSpPr>
        <dsp:cNvPr id="0" name=""/>
        <dsp:cNvSpPr/>
      </dsp:nvSpPr>
      <dsp:spPr>
        <a:xfrm>
          <a:off x="4023585" y="310324"/>
          <a:ext cx="224731" cy="22459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F05EB-1B82-4D82-8754-F32635F7858D}">
      <dsp:nvSpPr>
        <dsp:cNvPr id="0" name=""/>
        <dsp:cNvSpPr/>
      </dsp:nvSpPr>
      <dsp:spPr>
        <a:xfrm>
          <a:off x="2516490" y="1718650"/>
          <a:ext cx="162768" cy="162787"/>
        </a:xfrm>
        <a:prstGeom prst="ellipse">
          <a:avLst/>
        </a:prstGeom>
        <a:solidFill>
          <a:schemeClr val="accent5">
            <a:hueOff val="75153"/>
            <a:satOff val="720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4336F-CED9-4272-B618-7FE0520CE944}">
      <dsp:nvSpPr>
        <dsp:cNvPr id="0" name=""/>
        <dsp:cNvSpPr/>
      </dsp:nvSpPr>
      <dsp:spPr>
        <a:xfrm>
          <a:off x="4255664" y="911609"/>
          <a:ext cx="162768" cy="162787"/>
        </a:xfrm>
        <a:prstGeom prst="ellipse">
          <a:avLst/>
        </a:prstGeom>
        <a:solidFill>
          <a:schemeClr val="accent5">
            <a:hueOff val="150307"/>
            <a:satOff val="1440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8CA4B-83C2-4756-B516-5A48511441FD}">
      <dsp:nvSpPr>
        <dsp:cNvPr id="0" name=""/>
        <dsp:cNvSpPr/>
      </dsp:nvSpPr>
      <dsp:spPr>
        <a:xfrm>
          <a:off x="3769042" y="1665187"/>
          <a:ext cx="224731" cy="224599"/>
        </a:xfrm>
        <a:prstGeom prst="ellipse">
          <a:avLst/>
        </a:prstGeom>
        <a:solidFill>
          <a:schemeClr val="accent5">
            <a:hueOff val="225460"/>
            <a:satOff val="21601"/>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6685B-23D0-4634-AF97-5A33ABCF0EF2}">
      <dsp:nvSpPr>
        <dsp:cNvPr id="0" name=""/>
        <dsp:cNvSpPr/>
      </dsp:nvSpPr>
      <dsp:spPr>
        <a:xfrm>
          <a:off x="2060672" y="339121"/>
          <a:ext cx="162768" cy="162787"/>
        </a:xfrm>
        <a:prstGeom prst="ellipse">
          <a:avLst/>
        </a:prstGeom>
        <a:solidFill>
          <a:schemeClr val="accent5">
            <a:hueOff val="300614"/>
            <a:satOff val="2880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390F5-1064-4C60-8F92-8B35303E413C}">
      <dsp:nvSpPr>
        <dsp:cNvPr id="0" name=""/>
        <dsp:cNvSpPr/>
      </dsp:nvSpPr>
      <dsp:spPr>
        <a:xfrm>
          <a:off x="1697586" y="1304262"/>
          <a:ext cx="162768" cy="162787"/>
        </a:xfrm>
        <a:prstGeom prst="ellipse">
          <a:avLst/>
        </a:prstGeom>
        <a:solidFill>
          <a:schemeClr val="accent5">
            <a:hueOff val="375767"/>
            <a:satOff val="36001"/>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F2B4B-216D-4321-82AB-03D831398A6E}">
      <dsp:nvSpPr>
        <dsp:cNvPr id="0" name=""/>
        <dsp:cNvSpPr/>
      </dsp:nvSpPr>
      <dsp:spPr>
        <a:xfrm>
          <a:off x="1196915" y="92010"/>
          <a:ext cx="3838274" cy="201950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But what about data races?</a:t>
          </a:r>
          <a:endParaRPr lang="en-US" sz="3200" kern="1200" dirty="0"/>
        </a:p>
      </dsp:txBody>
      <dsp:txXfrm>
        <a:off x="1759017" y="387760"/>
        <a:ext cx="2714070" cy="1428007"/>
      </dsp:txXfrm>
    </dsp:sp>
    <dsp:sp modelId="{3A1D8C35-01A7-4486-8D39-C06D789781D4}">
      <dsp:nvSpPr>
        <dsp:cNvPr id="0" name=""/>
        <dsp:cNvSpPr/>
      </dsp:nvSpPr>
      <dsp:spPr>
        <a:xfrm>
          <a:off x="4023585" y="310324"/>
          <a:ext cx="224731" cy="22459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F05EB-1B82-4D82-8754-F32635F7858D}">
      <dsp:nvSpPr>
        <dsp:cNvPr id="0" name=""/>
        <dsp:cNvSpPr/>
      </dsp:nvSpPr>
      <dsp:spPr>
        <a:xfrm>
          <a:off x="2516490" y="1718650"/>
          <a:ext cx="162768" cy="162787"/>
        </a:xfrm>
        <a:prstGeom prst="ellipse">
          <a:avLst/>
        </a:prstGeom>
        <a:solidFill>
          <a:schemeClr val="accent5">
            <a:hueOff val="75153"/>
            <a:satOff val="720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4336F-CED9-4272-B618-7FE0520CE944}">
      <dsp:nvSpPr>
        <dsp:cNvPr id="0" name=""/>
        <dsp:cNvSpPr/>
      </dsp:nvSpPr>
      <dsp:spPr>
        <a:xfrm>
          <a:off x="4255664" y="911609"/>
          <a:ext cx="162768" cy="162787"/>
        </a:xfrm>
        <a:prstGeom prst="ellipse">
          <a:avLst/>
        </a:prstGeom>
        <a:solidFill>
          <a:schemeClr val="accent5">
            <a:hueOff val="150307"/>
            <a:satOff val="1440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8CA4B-83C2-4756-B516-5A48511441FD}">
      <dsp:nvSpPr>
        <dsp:cNvPr id="0" name=""/>
        <dsp:cNvSpPr/>
      </dsp:nvSpPr>
      <dsp:spPr>
        <a:xfrm>
          <a:off x="3769042" y="1665187"/>
          <a:ext cx="224731" cy="224599"/>
        </a:xfrm>
        <a:prstGeom prst="ellipse">
          <a:avLst/>
        </a:prstGeom>
        <a:solidFill>
          <a:schemeClr val="accent5">
            <a:hueOff val="225460"/>
            <a:satOff val="21601"/>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6685B-23D0-4634-AF97-5A33ABCF0EF2}">
      <dsp:nvSpPr>
        <dsp:cNvPr id="0" name=""/>
        <dsp:cNvSpPr/>
      </dsp:nvSpPr>
      <dsp:spPr>
        <a:xfrm>
          <a:off x="2060672" y="339121"/>
          <a:ext cx="162768" cy="162787"/>
        </a:xfrm>
        <a:prstGeom prst="ellipse">
          <a:avLst/>
        </a:prstGeom>
        <a:solidFill>
          <a:schemeClr val="accent5">
            <a:hueOff val="300614"/>
            <a:satOff val="2880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390F5-1064-4C60-8F92-8B35303E413C}">
      <dsp:nvSpPr>
        <dsp:cNvPr id="0" name=""/>
        <dsp:cNvSpPr/>
      </dsp:nvSpPr>
      <dsp:spPr>
        <a:xfrm>
          <a:off x="1697586" y="1304262"/>
          <a:ext cx="162768" cy="162787"/>
        </a:xfrm>
        <a:prstGeom prst="ellipse">
          <a:avLst/>
        </a:prstGeom>
        <a:solidFill>
          <a:schemeClr val="accent5">
            <a:hueOff val="375767"/>
            <a:satOff val="36001"/>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F09AA-143C-4E2F-BA96-CC817AF419D7}">
      <dsp:nvSpPr>
        <dsp:cNvPr id="0" name=""/>
        <dsp:cNvSpPr/>
      </dsp:nvSpPr>
      <dsp:spPr>
        <a:xfrm>
          <a:off x="1427440" y="1508156"/>
          <a:ext cx="4119109" cy="1357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Has an ongoing region updated x?</a:t>
          </a:r>
          <a:endParaRPr lang="en-US" sz="4000" kern="1200" dirty="0"/>
        </a:p>
      </dsp:txBody>
      <dsp:txXfrm>
        <a:off x="1427440" y="1508156"/>
        <a:ext cx="4119109" cy="1357433"/>
      </dsp:txXfrm>
    </dsp:sp>
    <dsp:sp modelId="{27A94611-6A62-4E65-A345-58BC38E3E1C0}">
      <dsp:nvSpPr>
        <dsp:cNvPr id="0" name=""/>
        <dsp:cNvSpPr/>
      </dsp:nvSpPr>
      <dsp:spPr>
        <a:xfrm>
          <a:off x="1422759" y="1095309"/>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199E2-EC2C-46F4-B747-76C5DB45DE3D}">
      <dsp:nvSpPr>
        <dsp:cNvPr id="0" name=""/>
        <dsp:cNvSpPr/>
      </dsp:nvSpPr>
      <dsp:spPr>
        <a:xfrm>
          <a:off x="1652118" y="636590"/>
          <a:ext cx="327656" cy="32765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1FFBE-8E2C-439C-9112-5AB99175AB7F}">
      <dsp:nvSpPr>
        <dsp:cNvPr id="0" name=""/>
        <dsp:cNvSpPr/>
      </dsp:nvSpPr>
      <dsp:spPr>
        <a:xfrm>
          <a:off x="2202581" y="728334"/>
          <a:ext cx="514888" cy="5148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B6AC6-3DBD-4C85-A47F-D6BC1F853FC9}">
      <dsp:nvSpPr>
        <dsp:cNvPr id="0" name=""/>
        <dsp:cNvSpPr/>
      </dsp:nvSpPr>
      <dsp:spPr>
        <a:xfrm>
          <a:off x="2661300" y="223743"/>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82755-125A-4188-85B6-8C3191CFFE01}">
      <dsp:nvSpPr>
        <dsp:cNvPr id="0" name=""/>
        <dsp:cNvSpPr/>
      </dsp:nvSpPr>
      <dsp:spPr>
        <a:xfrm>
          <a:off x="3257635" y="40255"/>
          <a:ext cx="327656" cy="32765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C5E34-00C5-45DE-9806-A71F82EAD17A}">
      <dsp:nvSpPr>
        <dsp:cNvPr id="0" name=""/>
        <dsp:cNvSpPr/>
      </dsp:nvSpPr>
      <dsp:spPr>
        <a:xfrm>
          <a:off x="3991585" y="361359"/>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9864-8CDA-467A-A512-7B28AABBF5FA}">
      <dsp:nvSpPr>
        <dsp:cNvPr id="0" name=""/>
        <dsp:cNvSpPr/>
      </dsp:nvSpPr>
      <dsp:spPr>
        <a:xfrm>
          <a:off x="4450304" y="590718"/>
          <a:ext cx="514888" cy="5148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40938-2F9F-4BDC-8292-242084D62263}">
      <dsp:nvSpPr>
        <dsp:cNvPr id="0" name=""/>
        <dsp:cNvSpPr/>
      </dsp:nvSpPr>
      <dsp:spPr>
        <a:xfrm>
          <a:off x="5092511" y="1095309"/>
          <a:ext cx="327656" cy="3276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DC58E-A7F6-4706-9BB9-3BC9FE003600}">
      <dsp:nvSpPr>
        <dsp:cNvPr id="0" name=""/>
        <dsp:cNvSpPr/>
      </dsp:nvSpPr>
      <dsp:spPr>
        <a:xfrm>
          <a:off x="5367742" y="1599900"/>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1FFBA-A7F0-4845-9D31-A075FF7DAC93}">
      <dsp:nvSpPr>
        <dsp:cNvPr id="0" name=""/>
        <dsp:cNvSpPr/>
      </dsp:nvSpPr>
      <dsp:spPr>
        <a:xfrm>
          <a:off x="2982404" y="636590"/>
          <a:ext cx="842545" cy="84254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D484F-05E8-44EB-AD63-B4A75C188342}">
      <dsp:nvSpPr>
        <dsp:cNvPr id="0" name=""/>
        <dsp:cNvSpPr/>
      </dsp:nvSpPr>
      <dsp:spPr>
        <a:xfrm>
          <a:off x="1193399" y="2379722"/>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AE72F1-BA80-46B2-B746-5E0C44E83418}">
      <dsp:nvSpPr>
        <dsp:cNvPr id="0" name=""/>
        <dsp:cNvSpPr/>
      </dsp:nvSpPr>
      <dsp:spPr>
        <a:xfrm>
          <a:off x="1468631" y="2792569"/>
          <a:ext cx="514888" cy="5148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15829-50D6-4191-AF88-7353D01F20A4}">
      <dsp:nvSpPr>
        <dsp:cNvPr id="0" name=""/>
        <dsp:cNvSpPr/>
      </dsp:nvSpPr>
      <dsp:spPr>
        <a:xfrm>
          <a:off x="2156709" y="3159545"/>
          <a:ext cx="748928" cy="74892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13EB0-6327-485F-BF90-4CEE0A9E0585}">
      <dsp:nvSpPr>
        <dsp:cNvPr id="0" name=""/>
        <dsp:cNvSpPr/>
      </dsp:nvSpPr>
      <dsp:spPr>
        <a:xfrm>
          <a:off x="3120019" y="3755879"/>
          <a:ext cx="327656" cy="3276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91332-CED8-48D9-A655-F4D204BB9891}">
      <dsp:nvSpPr>
        <dsp:cNvPr id="0" name=""/>
        <dsp:cNvSpPr/>
      </dsp:nvSpPr>
      <dsp:spPr>
        <a:xfrm>
          <a:off x="3303507" y="3159545"/>
          <a:ext cx="514888" cy="5148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41F32-D236-4BD1-A5AA-65DF58B679CE}">
      <dsp:nvSpPr>
        <dsp:cNvPr id="0" name=""/>
        <dsp:cNvSpPr/>
      </dsp:nvSpPr>
      <dsp:spPr>
        <a:xfrm>
          <a:off x="3762226" y="3801751"/>
          <a:ext cx="327656" cy="327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74D99-8052-4248-B0BA-C3E8F3019297}">
      <dsp:nvSpPr>
        <dsp:cNvPr id="0" name=""/>
        <dsp:cNvSpPr/>
      </dsp:nvSpPr>
      <dsp:spPr>
        <a:xfrm>
          <a:off x="4175073" y="3067801"/>
          <a:ext cx="748928" cy="74892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2743A-7633-4211-812C-7EB6197A1C2D}">
      <dsp:nvSpPr>
        <dsp:cNvPr id="0" name=""/>
        <dsp:cNvSpPr/>
      </dsp:nvSpPr>
      <dsp:spPr>
        <a:xfrm>
          <a:off x="5184255" y="2884313"/>
          <a:ext cx="514888" cy="5148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15C9E-51A6-43F7-9BF5-AC19BA232DDB}">
      <dsp:nvSpPr>
        <dsp:cNvPr id="0" name=""/>
        <dsp:cNvSpPr/>
      </dsp:nvSpPr>
      <dsp:spPr>
        <a:xfrm rot="20721831">
          <a:off x="1512834" y="970477"/>
          <a:ext cx="1731769" cy="155875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40F65-3721-4E19-90F3-07127B174719}">
      <dsp:nvSpPr>
        <dsp:cNvPr id="0" name=""/>
        <dsp:cNvSpPr/>
      </dsp:nvSpPr>
      <dsp:spPr>
        <a:xfrm>
          <a:off x="2402121" y="1332672"/>
          <a:ext cx="163940" cy="151618"/>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3C146-E493-434E-B618-5FE7643373E3}">
      <dsp:nvSpPr>
        <dsp:cNvPr id="0" name=""/>
        <dsp:cNvSpPr/>
      </dsp:nvSpPr>
      <dsp:spPr>
        <a:xfrm>
          <a:off x="1218281" y="689075"/>
          <a:ext cx="1267751" cy="936198"/>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9371" bIns="0" numCol="1" spcCol="1270" anchor="t" anchorCtr="0">
          <a:noAutofit/>
        </a:bodyPr>
        <a:lstStyle/>
        <a:p>
          <a:pPr lvl="0" algn="r" defTabSz="889000">
            <a:lnSpc>
              <a:spcPct val="90000"/>
            </a:lnSpc>
            <a:spcBef>
              <a:spcPct val="0"/>
            </a:spcBef>
            <a:spcAft>
              <a:spcPct val="35000"/>
            </a:spcAft>
          </a:pPr>
          <a:r>
            <a:rPr lang="en-US" sz="2000" kern="1200" dirty="0" smtClean="0"/>
            <a:t>update metadata</a:t>
          </a:r>
          <a:endParaRPr lang="en-US" sz="2000" kern="1200" dirty="0"/>
        </a:p>
      </dsp:txBody>
      <dsp:txXfrm>
        <a:off x="1263982" y="734776"/>
        <a:ext cx="1176349" cy="8447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15C9E-51A6-43F7-9BF5-AC19BA232DDB}">
      <dsp:nvSpPr>
        <dsp:cNvPr id="0" name=""/>
        <dsp:cNvSpPr/>
      </dsp:nvSpPr>
      <dsp:spPr>
        <a:xfrm rot="20591350">
          <a:off x="0" y="882593"/>
          <a:ext cx="2419576" cy="1091304"/>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40F65-3721-4E19-90F3-07127B174719}">
      <dsp:nvSpPr>
        <dsp:cNvPr id="0" name=""/>
        <dsp:cNvSpPr/>
      </dsp:nvSpPr>
      <dsp:spPr>
        <a:xfrm>
          <a:off x="1554693" y="968020"/>
          <a:ext cx="179048" cy="179048"/>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3C146-E493-434E-B618-5FE7643373E3}">
      <dsp:nvSpPr>
        <dsp:cNvPr id="0" name=""/>
        <dsp:cNvSpPr/>
      </dsp:nvSpPr>
      <dsp:spPr>
        <a:xfrm>
          <a:off x="90109" y="432905"/>
          <a:ext cx="1589690" cy="1002239"/>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4874" bIns="0" numCol="1" spcCol="1270" anchor="t" anchorCtr="0">
          <a:noAutofit/>
        </a:bodyPr>
        <a:lstStyle/>
        <a:p>
          <a:pPr lvl="0" algn="r" defTabSz="889000">
            <a:lnSpc>
              <a:spcPct val="90000"/>
            </a:lnSpc>
            <a:spcBef>
              <a:spcPct val="0"/>
            </a:spcBef>
            <a:spcAft>
              <a:spcPct val="35000"/>
            </a:spcAft>
          </a:pPr>
          <a:r>
            <a:rPr lang="en-US" sz="2000" kern="1200" dirty="0" smtClean="0"/>
            <a:t>update read metadata</a:t>
          </a:r>
          <a:endParaRPr lang="en-US" sz="2000" kern="1200" dirty="0"/>
        </a:p>
      </dsp:txBody>
      <dsp:txXfrm>
        <a:off x="139034" y="481830"/>
        <a:ext cx="1491840" cy="9043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FBA15-407E-4566-856B-CE4756F0439B}">
      <dsp:nvSpPr>
        <dsp:cNvPr id="0" name=""/>
        <dsp:cNvSpPr/>
      </dsp:nvSpPr>
      <dsp:spPr>
        <a:xfrm>
          <a:off x="3503136" y="808234"/>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0AD86-CC2F-4727-82F1-A1891AD69866}">
      <dsp:nvSpPr>
        <dsp:cNvPr id="0" name=""/>
        <dsp:cNvSpPr/>
      </dsp:nvSpPr>
      <dsp:spPr>
        <a:xfrm>
          <a:off x="3213966" y="808234"/>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63566-C91A-4A34-B775-4D8F0FA7E988}">
      <dsp:nvSpPr>
        <dsp:cNvPr id="0" name=""/>
        <dsp:cNvSpPr/>
      </dsp:nvSpPr>
      <dsp:spPr>
        <a:xfrm>
          <a:off x="2924797" y="808234"/>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B73F1-0EB6-475B-AF8E-40E41DAD995C}">
      <dsp:nvSpPr>
        <dsp:cNvPr id="0" name=""/>
        <dsp:cNvSpPr/>
      </dsp:nvSpPr>
      <dsp:spPr>
        <a:xfrm>
          <a:off x="2635628" y="808234"/>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B7881-5C06-46BB-9EB2-062BCE30A753}">
      <dsp:nvSpPr>
        <dsp:cNvPr id="0" name=""/>
        <dsp:cNvSpPr/>
      </dsp:nvSpPr>
      <dsp:spPr>
        <a:xfrm>
          <a:off x="2346459" y="808234"/>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446E4-84C8-41CE-A414-83F0982C47BB}">
      <dsp:nvSpPr>
        <dsp:cNvPr id="0" name=""/>
        <dsp:cNvSpPr/>
      </dsp:nvSpPr>
      <dsp:spPr>
        <a:xfrm>
          <a:off x="1886764" y="723123"/>
          <a:ext cx="340689" cy="340441"/>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340A-4216-46CA-A056-5B8DBBC402F4}">
      <dsp:nvSpPr>
        <dsp:cNvPr id="0" name=""/>
        <dsp:cNvSpPr/>
      </dsp:nvSpPr>
      <dsp:spPr>
        <a:xfrm>
          <a:off x="3225577" y="456593"/>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E3420-FF51-4939-B86E-F9D5CADE3DE2}">
      <dsp:nvSpPr>
        <dsp:cNvPr id="0" name=""/>
        <dsp:cNvSpPr/>
      </dsp:nvSpPr>
      <dsp:spPr>
        <a:xfrm>
          <a:off x="3225577" y="1162458"/>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4991C-781A-4407-9C73-A6031C709372}">
      <dsp:nvSpPr>
        <dsp:cNvPr id="0" name=""/>
        <dsp:cNvSpPr/>
      </dsp:nvSpPr>
      <dsp:spPr>
        <a:xfrm>
          <a:off x="3377599" y="609585"/>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DD852-E44A-415C-9F92-2D43C5CD9A15}">
      <dsp:nvSpPr>
        <dsp:cNvPr id="0" name=""/>
        <dsp:cNvSpPr/>
      </dsp:nvSpPr>
      <dsp:spPr>
        <a:xfrm>
          <a:off x="3387758" y="1010328"/>
          <a:ext cx="170163" cy="170220"/>
        </a:xfrm>
        <a:prstGeom prst="ellipse">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766B0-1F4F-41FF-B7FE-F778AB4C2F3E}">
      <dsp:nvSpPr>
        <dsp:cNvPr id="0" name=""/>
        <dsp:cNvSpPr/>
      </dsp:nvSpPr>
      <dsp:spPr>
        <a:xfrm>
          <a:off x="1573" y="31902"/>
          <a:ext cx="1810054" cy="1722883"/>
        </a:xfrm>
        <a:prstGeom prst="ellipse">
          <a:avLst/>
        </a:prstGeom>
        <a:solidFill>
          <a:schemeClr val="accent5">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Write operation</a:t>
          </a:r>
          <a:endParaRPr lang="en-US" sz="2400" kern="1200" dirty="0"/>
        </a:p>
      </dsp:txBody>
      <dsp:txXfrm>
        <a:off x="266649" y="284212"/>
        <a:ext cx="1279902" cy="1218263"/>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11/layout/ConvergingText#2">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everyone. </a:t>
            </a:r>
          </a:p>
          <a:p>
            <a:endParaRPr lang="en-US" baseline="0" dirty="0" smtClean="0"/>
          </a:p>
          <a:p>
            <a:r>
              <a:rPr lang="en-US" baseline="0" dirty="0" smtClean="0"/>
              <a:t>I will talk about our work which assigns strong semantics to all program executions at less than 100% overhead in software.</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Java memory model tries to assign </a:t>
            </a:r>
            <a:r>
              <a:rPr lang="en-US" sz="1200" kern="1200" dirty="0" smtClean="0">
                <a:solidFill>
                  <a:schemeClr val="tx1"/>
                </a:solidFill>
                <a:effectLst/>
                <a:latin typeface="+mn-lt"/>
                <a:ea typeface="+mn-ea"/>
                <a:cs typeface="+mn-cs"/>
              </a:rPr>
              <a:t>some semantics</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to racy executions, but they are known to be unsatisfactory. </a:t>
            </a:r>
            <a:r>
              <a:rPr lang="en-US" sz="1200" kern="1200" dirty="0" smtClean="0">
                <a:solidFill>
                  <a:schemeClr val="tx1"/>
                </a:solidFill>
                <a:effectLst/>
                <a:latin typeface="+mn-lt"/>
                <a:ea typeface="+mn-ea"/>
                <a:cs typeface="+mn-cs"/>
              </a:rPr>
              <a:t>What could possibly go </a:t>
            </a:r>
            <a:r>
              <a:rPr lang="en-US" sz="1200" kern="1200" dirty="0" smtClean="0">
                <a:solidFill>
                  <a:schemeClr val="tx1"/>
                </a:solidFill>
                <a:effectLst/>
                <a:latin typeface="+mn-lt"/>
                <a:ea typeface="+mn-ea"/>
                <a:cs typeface="+mn-cs"/>
              </a:rPr>
              <a:t>wrong with this code snippet?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simple code snippet can lead to a NPE, infinite loop, and can see a partially initialized object, all because of </a:t>
            </a:r>
            <a:r>
              <a:rPr lang="en-US" dirty="0" smtClean="0"/>
              <a:t>compiler and hardware reorderings</a:t>
            </a:r>
            <a:r>
              <a:rPr lang="en-US" baseline="0" dirty="0" smtClean="0"/>
              <a:t> in the presence of data races.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PAUSE</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3504489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PAUSE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here is why C++ and Java does not provide strong enough guarantees for racy executions.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Memory</a:t>
            </a:r>
            <a:r>
              <a:rPr lang="en-US" baseline="0" dirty="0" smtClean="0"/>
              <a:t> models of these </a:t>
            </a:r>
            <a:r>
              <a:rPr lang="en-US" dirty="0" smtClean="0"/>
              <a:t>languages extend </a:t>
            </a:r>
            <a:r>
              <a:rPr lang="en-US" baseline="0" dirty="0" smtClean="0"/>
              <a:t>the …, where DRF stands for data-race-free. As the name suggests, these memory models provide strong semantics only for data-race-free executions.</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18390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By strong semantics, I</a:t>
            </a:r>
            <a:r>
              <a:rPr lang="en-US" baseline="0" dirty="0" smtClean="0"/>
              <a:t> mean that the execution is sequentially consistent.</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34183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Not only that, even synchronization</a:t>
            </a:r>
            <a:r>
              <a:rPr lang="en-US" baseline="0" dirty="0" smtClean="0"/>
              <a:t>-free regions, &lt;FLAT&gt; which are dynamic code regions between two synchronization operations &lt;/FLAT&gt;, appear to execute atomically. </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1343894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Not only that, even synchronization</a:t>
            </a:r>
            <a:r>
              <a:rPr lang="en-US" baseline="0" dirty="0" smtClean="0"/>
              <a:t>-free regions, &lt;FLAT&gt; which are dynamic code regions between two synchronization operations &lt;/FLAT&gt;, appear to execute atomically. </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021504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a:t>
            </a:r>
            <a:r>
              <a:rPr lang="en-US" baseline="0" dirty="0" smtClean="0"/>
              <a:t>t </a:t>
            </a:r>
            <a:r>
              <a:rPr lang="en-US" dirty="0" smtClean="0"/>
              <a:t>what about data races? </a:t>
            </a:r>
          </a:p>
          <a:p>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55274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a:t>
            </a:r>
            <a:r>
              <a:rPr lang="en-US" baseline="0" dirty="0" smtClean="0"/>
              <a:t>t </a:t>
            </a:r>
            <a:r>
              <a:rPr lang="en-US" dirty="0" smtClean="0"/>
              <a:t>what about data races? </a:t>
            </a:r>
          </a:p>
          <a:p>
            <a:endParaRPr lang="en-US" dirty="0" smtClean="0"/>
          </a:p>
          <a:p>
            <a:r>
              <a:rPr lang="en-US" dirty="0" smtClean="0"/>
              <a:t>As we saw, unfortunately these</a:t>
            </a:r>
            <a:r>
              <a:rPr lang="en-US" baseline="0" dirty="0" smtClean="0"/>
              <a:t> language memory models provide weak or no semantics for racy executions.</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149990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a:t>
            </a:r>
            <a:r>
              <a:rPr lang="en-US" baseline="0" dirty="0" smtClean="0"/>
              <a:t> there is a need for stronger memory models. I quote from </a:t>
            </a:r>
            <a:r>
              <a:rPr lang="en-US" baseline="0" dirty="0" err="1" smtClean="0"/>
              <a:t>Adve</a:t>
            </a:r>
            <a:r>
              <a:rPr lang="en-US" baseline="0" dirty="0" smtClean="0"/>
              <a:t> and Boehm…</a:t>
            </a:r>
          </a:p>
          <a:p>
            <a:endParaRPr lang="en-US" baseline="0" dirty="0" smtClean="0"/>
          </a:p>
          <a:p>
            <a:r>
              <a:rPr lang="en-US" baseline="0" dirty="0" smtClean="0"/>
              <a:t>They claim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2243309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they encourage researchers</a:t>
            </a:r>
            <a:r>
              <a:rPr lang="en-US" baseline="0" dirty="0" smtClean="0"/>
              <a:t> to develop languages and systems that enforce data-race-freedom, or in other words, attach stronger semantics even to racy program executions.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356824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we looked at what</a:t>
            </a:r>
            <a:r>
              <a:rPr lang="en-US" baseline="0" dirty="0" smtClean="0"/>
              <a:t> are data races and the fact that they are bad.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SIGNIFICANT</a:t>
            </a:r>
            <a:r>
              <a:rPr lang="en-US" baseline="0" dirty="0" smtClean="0"/>
              <a:t> </a:t>
            </a:r>
            <a:r>
              <a:rPr lang="en-US" dirty="0" smtClean="0"/>
              <a:t>PAUSE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next talk about data race and region</a:t>
            </a:r>
            <a:r>
              <a:rPr lang="en-US" baseline="0" dirty="0" smtClean="0"/>
              <a:t> conflict exceptions model. Then, I will present Valor, which </a:t>
            </a:r>
            <a:r>
              <a:rPr lang="en-US" baseline="0" dirty="0" smtClean="0"/>
              <a:t>is our </a:t>
            </a:r>
            <a:r>
              <a:rPr lang="en-US" baseline="0" dirty="0" smtClean="0"/>
              <a:t>contribution. And then I will present evaluation results </a:t>
            </a:r>
            <a:r>
              <a:rPr lang="en-US" baseline="0" dirty="0" smtClean="0"/>
              <a:t>to show </a:t>
            </a:r>
            <a:r>
              <a:rPr lang="en-US" baseline="0" dirty="0" smtClean="0"/>
              <a:t>that our ideas do actually work.</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340235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we start by looking at a simple</a:t>
            </a:r>
            <a:r>
              <a:rPr lang="en-US" baseline="0" dirty="0" smtClean="0"/>
              <a:t> C++ program, that uses threads on a shared memory system. </a:t>
            </a:r>
            <a:r>
              <a:rPr lang="en-US" sz="1200" kern="1200" dirty="0" smtClean="0">
                <a:solidFill>
                  <a:schemeClr val="tx1"/>
                </a:solidFill>
                <a:effectLst/>
                <a:latin typeface="+mn-lt"/>
                <a:ea typeface="+mn-ea"/>
                <a:cs typeface="+mn-cs"/>
              </a:rPr>
              <a:t>One thread initializes a piece of data (say, x) and sets a flag (done) when it finishes. Any thread that later reads x first checks the done flag.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aseline="0" dirty="0" smtClean="0"/>
              <a:t>You expect this C++ program to work correctly most of the time.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1957411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racy example that we saw earlier. </a:t>
            </a:r>
            <a:r>
              <a:rPr lang="en-US" dirty="0" smtClean="0"/>
              <a:t>Wouldn’t it be nice if we had a runtime system that would detect all data races and raise an exception whenever</a:t>
            </a:r>
            <a:r>
              <a:rPr lang="en-US" baseline="0" dirty="0" smtClean="0"/>
              <a:t> a racy access is about to happen</a:t>
            </a:r>
            <a:r>
              <a:rPr lang="en-US" dirty="0" smtClean="0"/>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81393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primary benefit</a:t>
            </a:r>
            <a:r>
              <a:rPr lang="en-US" baseline="0" dirty="0" smtClean="0"/>
              <a:t> of such a system would be improved </a:t>
            </a:r>
            <a:r>
              <a:rPr lang="en-US" baseline="0" dirty="0" err="1" smtClean="0"/>
              <a:t>debuggability</a:t>
            </a:r>
            <a:r>
              <a:rPr lang="en-US" baseline="0" dirty="0" smtClean="0"/>
              <a:t>, ultimately leading to improved software reliability.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Unfortunately,</a:t>
            </a:r>
            <a:r>
              <a:rPr lang="en-US" baseline="0" dirty="0" smtClean="0"/>
              <a:t> we do not know of efficient dynamic techniques that can detect all data races and raise exceptions.</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199595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region conflict exceptions is another way to assign </a:t>
            </a:r>
            <a:r>
              <a:rPr lang="en-US" baseline="0" dirty="0" smtClean="0"/>
              <a:t>strong semantics to deal with racy executions.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1841176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what are region conflicts? </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192773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figure, we see two concurrent regions accessing the same shared variable x, and at least one of them is a write; this constitutes a region conflict.</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199499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figure, we see two concurrent regions accessing the same shared variable x, and at least one of them is a write; this constitutes a region conflict.</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25</a:t>
            </a:fld>
            <a:endParaRPr lang="en-US" dirty="0"/>
          </a:p>
        </p:txBody>
      </p:sp>
    </p:spTree>
    <p:extLst>
      <p:ext uri="{BB962C8B-B14F-4D97-AF65-F5344CB8AC3E}">
        <p14:creationId xmlns:p14="http://schemas.microsoft.com/office/powerpoint/2010/main" val="330843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figure, we see two concurrent regions accessing the same shared variable x, and at least one of them is a write; this constitutes a region conflict.</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3170098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Region conflicts report a subset ….</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27</a:t>
            </a:fld>
            <a:endParaRPr lang="en-US" dirty="0"/>
          </a:p>
        </p:txBody>
      </p:sp>
    </p:spTree>
    <p:extLst>
      <p:ext uri="{BB962C8B-B14F-4D97-AF65-F5344CB8AC3E}">
        <p14:creationId xmlns:p14="http://schemas.microsoft.com/office/powerpoint/2010/main" val="2411611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have a </a:t>
            </a:r>
            <a:r>
              <a:rPr lang="en-US" baseline="0" dirty="0" smtClean="0"/>
              <a:t>data-race-free </a:t>
            </a:r>
            <a:r>
              <a:rPr lang="en-US" baseline="0" dirty="0" smtClean="0"/>
              <a:t>execution, it </a:t>
            </a:r>
            <a:r>
              <a:rPr lang="en-US" baseline="0" dirty="0" smtClean="0"/>
              <a:t>will not experience any region conflicts. In the absence of region conflicts, the regions execute as if serially, or the execution is region serializable (RS). A region serializable execution in turn is also sequentially consistent, note that RS is a stronger property than 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in a nutshell, Region Conflict Exceptions gives you strong semantics. </a:t>
            </a:r>
            <a:r>
              <a:rPr lang="en-US" dirty="0" smtClean="0"/>
              <a:t>Executions will either report a region conflict (which indicates a true data race) or guarantee region serializability. </a:t>
            </a:r>
            <a:r>
              <a:rPr lang="en-US" baseline="0" dirty="0" smtClean="0"/>
              <a:t>This is essentially the semantics that DRF0-based memory models give you </a:t>
            </a:r>
            <a:r>
              <a:rPr lang="en-US" baseline="0" dirty="0" smtClean="0"/>
              <a:t>&lt;</a:t>
            </a:r>
            <a:r>
              <a:rPr lang="en-US" baseline="0" dirty="0" err="1" smtClean="0"/>
              <a:t>emph</a:t>
            </a:r>
            <a:r>
              <a:rPr lang="en-US" baseline="0" dirty="0" smtClean="0"/>
              <a:t>&gt;but </a:t>
            </a:r>
            <a:r>
              <a:rPr lang="en-US" baseline="0" dirty="0" smtClean="0"/>
              <a:t>only for race-free </a:t>
            </a:r>
            <a:r>
              <a:rPr lang="en-US" baseline="0" dirty="0" smtClean="0"/>
              <a:t>executions&lt;/</a:t>
            </a:r>
            <a:r>
              <a:rPr lang="en-US" baseline="0" dirty="0" err="1" smtClean="0"/>
              <a:t>emph</a:t>
            </a:r>
            <a:r>
              <a:rPr lang="en-US" baseline="0" dirty="0" smtClean="0"/>
              <a:t>&gt;.</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28</a:t>
            </a:fld>
            <a:endParaRPr lang="en-US" dirty="0"/>
          </a:p>
        </p:txBody>
      </p:sp>
    </p:spTree>
    <p:extLst>
      <p:ext uri="{BB962C8B-B14F-4D97-AF65-F5344CB8AC3E}">
        <p14:creationId xmlns:p14="http://schemas.microsoft.com/office/powerpoint/2010/main" val="1496841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PAUSE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the</a:t>
            </a:r>
            <a:r>
              <a:rPr lang="en-US" baseline="0" dirty="0" smtClean="0"/>
              <a:t> </a:t>
            </a:r>
            <a:r>
              <a:rPr lang="en-US" dirty="0" smtClean="0"/>
              <a:t>region conflict exception model seems a promising way</a:t>
            </a:r>
            <a:r>
              <a:rPr lang="en-US" baseline="0" dirty="0" smtClean="0"/>
              <a:t> to assign strong semantics to racy executions</a:t>
            </a:r>
            <a:r>
              <a:rPr lang="en-US" dirty="0" smtClean="0"/>
              <a:t>.</a:t>
            </a:r>
            <a:r>
              <a:rPr lang="en-US" baseline="0" dirty="0" smtClean="0"/>
              <a:t> </a:t>
            </a:r>
            <a:r>
              <a:rPr lang="en-US" baseline="0" dirty="0" smtClean="0"/>
              <a:t> The goal of this work is to develop a practical region conflict detection technique.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 natural question to ask is “isn’t there prior work in the literature that already detects region conflicts and can be used to provide strong semantics”? Yes, there is prior work that detects region conflicts.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Aren’t they good enough for what we want? The answer is no, and we will see why.</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dirty="0"/>
          </a:p>
        </p:txBody>
      </p:sp>
    </p:spTree>
    <p:extLst>
      <p:ext uri="{BB962C8B-B14F-4D97-AF65-F5344CB8AC3E}">
        <p14:creationId xmlns:p14="http://schemas.microsoft.com/office/powerpoint/2010/main" val="222619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same C++ program can do many unexpected things on your behalf, including launching a nuclear missile. This may sound absurd, but</a:t>
            </a:r>
            <a:r>
              <a:rPr lang="en-US" baseline="0" dirty="0" smtClean="0"/>
              <a:t> the troubling bit is that the C++ language memory model does not guarantee against it.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dirty="0"/>
          </a:p>
        </p:txBody>
      </p:sp>
    </p:spTree>
    <p:extLst>
      <p:ext uri="{BB962C8B-B14F-4D97-AF65-F5344CB8AC3E}">
        <p14:creationId xmlns:p14="http://schemas.microsoft.com/office/powerpoint/2010/main" val="1073249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customizations can give you good performance, but they are not available on commodity processors. </a:t>
            </a:r>
          </a:p>
          <a:p>
            <a:r>
              <a:rPr lang="en-US" dirty="0" smtClean="0"/>
              <a:t>Moreover, prior work is mostly</a:t>
            </a:r>
            <a:r>
              <a:rPr lang="en-US" baseline="0" dirty="0" smtClean="0"/>
              <a:t> limited by resources and applicability.</a:t>
            </a:r>
            <a:endParaRPr lang="en-US" dirty="0" smtClean="0"/>
          </a:p>
          <a:p>
            <a:endParaRPr lang="en-US" dirty="0" smtClean="0"/>
          </a:p>
          <a:p>
            <a:r>
              <a:rPr lang="en-US" dirty="0" smtClean="0"/>
              <a:t>For example, Conflict Exceptions needs extensive modifications an</a:t>
            </a:r>
            <a:r>
              <a:rPr lang="en-US" baseline="0" dirty="0" smtClean="0"/>
              <a:t>d is unscalable, and </a:t>
            </a:r>
            <a:r>
              <a:rPr lang="en-US" baseline="0" dirty="0" err="1" smtClean="0"/>
              <a:t>DRFx</a:t>
            </a:r>
            <a:r>
              <a:rPr lang="en-US" baseline="0" dirty="0" smtClean="0"/>
              <a:t> can detect serializability violations of only bounded regions.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30</a:t>
            </a:fld>
            <a:endParaRPr lang="en-US" dirty="0"/>
          </a:p>
        </p:txBody>
      </p:sp>
    </p:spTree>
    <p:extLst>
      <p:ext uri="{BB962C8B-B14F-4D97-AF65-F5344CB8AC3E}">
        <p14:creationId xmlns:p14="http://schemas.microsoft.com/office/powerpoint/2010/main" val="638588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a:t>
            </a:r>
          </a:p>
          <a:p>
            <a:r>
              <a:rPr lang="en-US" dirty="0" smtClean="0"/>
              <a:t>I will now talk</a:t>
            </a:r>
            <a:r>
              <a:rPr lang="en-US" baseline="0" dirty="0" smtClean="0"/>
              <a:t> about Valor, which is an efficient, software-only region conflict detector.</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31</a:t>
            </a:fld>
            <a:endParaRPr lang="en-US" dirty="0"/>
          </a:p>
        </p:txBody>
      </p:sp>
    </p:spTree>
    <p:extLst>
      <p:ext uri="{BB962C8B-B14F-4D97-AF65-F5344CB8AC3E}">
        <p14:creationId xmlns:p14="http://schemas.microsoft.com/office/powerpoint/2010/main" val="1376177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now talk</a:t>
            </a:r>
            <a:r>
              <a:rPr lang="en-US" baseline="0" dirty="0" smtClean="0"/>
              <a:t> about Valor, which is an efficient, software-only region conflict detector.</a:t>
            </a:r>
            <a:endParaRPr lang="en-US" dirty="0" smtClean="0"/>
          </a:p>
          <a:p>
            <a:endParaRPr lang="en-US" dirty="0" smtClean="0"/>
          </a:p>
          <a:p>
            <a:r>
              <a:rPr lang="en-US" dirty="0" smtClean="0"/>
              <a:t>The </a:t>
            </a:r>
            <a:r>
              <a:rPr lang="en-US" dirty="0" smtClean="0"/>
              <a:t>key</a:t>
            </a:r>
            <a:r>
              <a:rPr lang="en-US" baseline="0" dirty="0" smtClean="0"/>
              <a:t> insight in Valor is to elide tracking last readers, and instead only track the last writer. </a:t>
            </a:r>
            <a:r>
              <a:rPr lang="en-US" baseline="0" dirty="0" smtClean="0"/>
              <a:t>Eliding tracking of last readers implies that Valor has to detect read-write conflicts lazily.</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32</a:t>
            </a:fld>
            <a:endParaRPr lang="en-US" dirty="0"/>
          </a:p>
        </p:txBody>
      </p:sp>
    </p:spTree>
    <p:extLst>
      <p:ext uri="{BB962C8B-B14F-4D97-AF65-F5344CB8AC3E}">
        <p14:creationId xmlns:p14="http://schemas.microsoft.com/office/powerpoint/2010/main" val="644209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tell</a:t>
            </a:r>
            <a:r>
              <a:rPr lang="en-US" baseline="0" dirty="0" smtClean="0"/>
              <a:t> you more details about Valor, and here is the outline. First, I will talk about how Valor detects different types of conflicts, and then I will discuss the impact of lazy conflict detection in Valor.</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33</a:t>
            </a:fld>
            <a:endParaRPr lang="en-US" dirty="0"/>
          </a:p>
        </p:txBody>
      </p:sp>
    </p:spTree>
    <p:extLst>
      <p:ext uri="{BB962C8B-B14F-4D97-AF65-F5344CB8AC3E}">
        <p14:creationId xmlns:p14="http://schemas.microsoft.com/office/powerpoint/2010/main" val="556323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will first</a:t>
            </a:r>
            <a:r>
              <a:rPr lang="en-US" baseline="0" dirty="0" smtClean="0"/>
              <a:t> see how Valor tracks the last writer for a shared variable x. </a:t>
            </a:r>
            <a:r>
              <a:rPr lang="en-US" baseline="0" dirty="0" smtClean="0"/>
              <a:t>The ideas presented in this subsection follow from prior </a:t>
            </a:r>
            <a:r>
              <a:rPr lang="en-US" baseline="0" dirty="0" smtClean="0"/>
              <a:t>work.</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34</a:t>
            </a:fld>
            <a:endParaRPr lang="en-US" dirty="0"/>
          </a:p>
        </p:txBody>
      </p:sp>
    </p:spTree>
    <p:extLst>
      <p:ext uri="{BB962C8B-B14F-4D97-AF65-F5344CB8AC3E}">
        <p14:creationId xmlns:p14="http://schemas.microsoft.com/office/powerpoint/2010/main" val="2386570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write metadata maintained in Valor is used to answer the following question: Has an ongoing region updated x? For this, Valor maintains an epoch, where c is the region id and T is the thread.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35</a:t>
            </a:fld>
            <a:endParaRPr lang="en-US" dirty="0"/>
          </a:p>
        </p:txBody>
      </p:sp>
    </p:spTree>
    <p:extLst>
      <p:ext uri="{BB962C8B-B14F-4D97-AF65-F5344CB8AC3E}">
        <p14:creationId xmlns:p14="http://schemas.microsoft.com/office/powerpoint/2010/main" val="2082813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examples, we show the</a:t>
            </a:r>
            <a:r>
              <a:rPr lang="en-US" baseline="0" dirty="0" smtClean="0"/>
              <a:t> metadata for a shared variable up at the right corner. This example shows the current metadata for a shared variable x is p@T0, indicating that the last writer is region p from Thread T0.</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36</a:t>
            </a:fld>
            <a:endParaRPr lang="en-US" dirty="0"/>
          </a:p>
        </p:txBody>
      </p:sp>
    </p:spTree>
    <p:extLst>
      <p:ext uri="{BB962C8B-B14F-4D97-AF65-F5344CB8AC3E}">
        <p14:creationId xmlns:p14="http://schemas.microsoft.com/office/powerpoint/2010/main" val="914175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say Thread T1 writes to x in a region j.</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37</a:t>
            </a:fld>
            <a:endParaRPr lang="en-US" dirty="0"/>
          </a:p>
        </p:txBody>
      </p:sp>
    </p:spTree>
    <p:extLst>
      <p:ext uri="{BB962C8B-B14F-4D97-AF65-F5344CB8AC3E}">
        <p14:creationId xmlns:p14="http://schemas.microsoft.com/office/powerpoint/2010/main" val="3360577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Valor wants  to track the</a:t>
            </a:r>
            <a:r>
              <a:rPr lang="en-US" baseline="0" dirty="0" smtClean="0"/>
              <a:t> last writer. How does it do it?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38</a:t>
            </a:fld>
            <a:endParaRPr lang="en-US" dirty="0"/>
          </a:p>
        </p:txBody>
      </p:sp>
    </p:spTree>
    <p:extLst>
      <p:ext uri="{BB962C8B-B14F-4D97-AF65-F5344CB8AC3E}">
        <p14:creationId xmlns:p14="http://schemas.microsoft.com/office/powerpoint/2010/main" val="4151189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Valor updates the metadata</a:t>
            </a:r>
            <a:r>
              <a:rPr lang="en-US" baseline="0" dirty="0" smtClean="0"/>
              <a:t> for x to j@T1.</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39</a:t>
            </a:fld>
            <a:endParaRPr lang="en-US" dirty="0"/>
          </a:p>
        </p:txBody>
      </p:sp>
    </p:spTree>
    <p:extLst>
      <p:ext uri="{BB962C8B-B14F-4D97-AF65-F5344CB8AC3E}">
        <p14:creationId xmlns:p14="http://schemas.microsoft.com/office/powerpoint/2010/main" val="368048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all of this is because of data races. A data race is defined as two concurrent accesses to the same shared memory location without any synchronization ordering, such that at least one access is a write. </a:t>
            </a:r>
          </a:p>
          <a:p>
            <a:endParaRPr lang="en-US" baseline="0" dirty="0" smtClean="0"/>
          </a:p>
          <a:p>
            <a:r>
              <a:rPr lang="en-US" baseline="0" dirty="0" smtClean="0"/>
              <a:t>This program has a data race on the variables done and x, highlighted in red.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3295064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say a concurrent region from Thread</a:t>
            </a:r>
            <a:r>
              <a:rPr lang="en-US" baseline="0" dirty="0" smtClean="0"/>
              <a:t> T2 accesses the same shared variable x.</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40</a:t>
            </a:fld>
            <a:endParaRPr lang="en-US" dirty="0"/>
          </a:p>
        </p:txBody>
      </p:sp>
    </p:spTree>
    <p:extLst>
      <p:ext uri="{BB962C8B-B14F-4D97-AF65-F5344CB8AC3E}">
        <p14:creationId xmlns:p14="http://schemas.microsoft.com/office/powerpoint/2010/main" val="3380969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an</a:t>
            </a:r>
            <a:r>
              <a:rPr lang="en-US" baseline="0" dirty="0" smtClean="0"/>
              <a:t> </a:t>
            </a:r>
            <a:r>
              <a:rPr lang="en-US" dirty="0" smtClean="0"/>
              <a:t>access, Valor checks whether the last writer region is still ongoing and eagerly raises a</a:t>
            </a:r>
            <a:r>
              <a:rPr lang="en-US" baseline="0" dirty="0" smtClean="0"/>
              <a:t> sound and precise conflict. Recall that a region conflict corresponds to a true data race.</a:t>
            </a:r>
          </a:p>
          <a:p>
            <a:endParaRPr lang="en-US" baseline="0"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41</a:t>
            </a:fld>
            <a:endParaRPr lang="en-US" dirty="0"/>
          </a:p>
        </p:txBody>
      </p:sp>
    </p:spTree>
    <p:extLst>
      <p:ext uri="{BB962C8B-B14F-4D97-AF65-F5344CB8AC3E}">
        <p14:creationId xmlns:p14="http://schemas.microsoft.com/office/powerpoint/2010/main" val="2951932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Tracking the last writer allows Valor to precisely detect all write-write and write-read conflicts.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42</a:t>
            </a:fld>
            <a:endParaRPr lang="en-US" dirty="0"/>
          </a:p>
        </p:txBody>
      </p:sp>
    </p:spTree>
    <p:extLst>
      <p:ext uri="{BB962C8B-B14F-4D97-AF65-F5344CB8AC3E}">
        <p14:creationId xmlns:p14="http://schemas.microsoft.com/office/powerpoint/2010/main" val="1551918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Valor detect read-write conflicts?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44</a:t>
            </a:fld>
            <a:endParaRPr lang="en-US" dirty="0"/>
          </a:p>
        </p:txBody>
      </p:sp>
    </p:spTree>
    <p:extLst>
      <p:ext uri="{BB962C8B-B14F-4D97-AF65-F5344CB8AC3E}">
        <p14:creationId xmlns:p14="http://schemas.microsoft.com/office/powerpoint/2010/main" val="811923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a:t>
            </a:r>
            <a:r>
              <a:rPr lang="en-US" baseline="0" dirty="0" smtClean="0"/>
              <a:t> tracking writers</a:t>
            </a:r>
            <a:r>
              <a:rPr lang="en-US" dirty="0" smtClean="0"/>
              <a:t>, one</a:t>
            </a:r>
            <a:r>
              <a:rPr lang="en-US" baseline="0" dirty="0" smtClean="0"/>
              <a:t> option is to maintain read metadata. </a:t>
            </a:r>
          </a:p>
          <a:p>
            <a:endParaRPr lang="en-US" baseline="0" dirty="0" smtClean="0"/>
          </a:p>
          <a:p>
            <a:r>
              <a:rPr lang="en-US" baseline="0" dirty="0" smtClean="0"/>
              <a:t>&lt;</a:t>
            </a:r>
            <a:r>
              <a:rPr lang="en-US" baseline="0" dirty="0" err="1" smtClean="0"/>
              <a:t>emph</a:t>
            </a:r>
            <a:r>
              <a:rPr lang="en-US" baseline="0" dirty="0" smtClean="0"/>
              <a:t>&gt;This is the approach taken by most prior work.&lt;/</a:t>
            </a:r>
            <a:r>
              <a:rPr lang="en-US" baseline="0" dirty="0" err="1" smtClean="0"/>
              <a:t>emph</a:t>
            </a:r>
            <a:r>
              <a:rPr lang="en-US" baseline="0" dirty="0" smtClean="0"/>
              <a:t>&gt;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45</a:t>
            </a:fld>
            <a:endParaRPr lang="en-US" dirty="0"/>
          </a:p>
        </p:txBody>
      </p:sp>
    </p:spTree>
    <p:extLst>
      <p:ext uri="{BB962C8B-B14F-4D97-AF65-F5344CB8AC3E}">
        <p14:creationId xmlns:p14="http://schemas.microsoft.com/office/powerpoint/2010/main" val="2705013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 a read, </a:t>
            </a:r>
            <a:r>
              <a:rPr lang="en-US" dirty="0" smtClean="0"/>
              <a:t>an</a:t>
            </a:r>
            <a:r>
              <a:rPr lang="en-US" baseline="0" dirty="0" smtClean="0"/>
              <a:t> analysis</a:t>
            </a:r>
            <a:r>
              <a:rPr lang="en-US" dirty="0" smtClean="0"/>
              <a:t> updates </a:t>
            </a:r>
            <a:r>
              <a:rPr lang="en-US" dirty="0" smtClean="0"/>
              <a:t>the read metadata</a:t>
            </a:r>
            <a:r>
              <a:rPr lang="en-US" baseline="0" dirty="0" smtClean="0"/>
              <a:t> for the shared variable x.</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46</a:t>
            </a:fld>
            <a:endParaRPr lang="en-US" dirty="0"/>
          </a:p>
        </p:txBody>
      </p:sp>
    </p:spTree>
    <p:extLst>
      <p:ext uri="{BB962C8B-B14F-4D97-AF65-F5344CB8AC3E}">
        <p14:creationId xmlns:p14="http://schemas.microsoft.com/office/powerpoint/2010/main" val="664046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 conflicting write access, </a:t>
            </a:r>
            <a:r>
              <a:rPr lang="en-US" dirty="0" smtClean="0"/>
              <a:t>a dynamic analysis can </a:t>
            </a:r>
            <a:r>
              <a:rPr lang="en-US" dirty="0" smtClean="0"/>
              <a:t>check whether the last reader regions are still ongoing and can eagerly raise a</a:t>
            </a:r>
            <a:r>
              <a:rPr lang="en-US" baseline="0" dirty="0" smtClean="0"/>
              <a:t> sound and precise conflict.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47</a:t>
            </a:fld>
            <a:endParaRPr lang="en-US" dirty="0"/>
          </a:p>
        </p:txBody>
      </p:sp>
    </p:spTree>
    <p:extLst>
      <p:ext uri="{BB962C8B-B14F-4D97-AF65-F5344CB8AC3E}">
        <p14:creationId xmlns:p14="http://schemas.microsoft.com/office/powerpoint/2010/main" val="1723985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 conflicting write access, </a:t>
            </a:r>
            <a:r>
              <a:rPr lang="en-US" dirty="0" smtClean="0"/>
              <a:t>the dynamic analysis checks </a:t>
            </a:r>
            <a:r>
              <a:rPr lang="en-US" dirty="0" smtClean="0"/>
              <a:t>whether the last reader regions are still ongoing and eagerly raises a</a:t>
            </a:r>
            <a:r>
              <a:rPr lang="en-US" baseline="0" dirty="0" smtClean="0"/>
              <a:t> sound and precise conflict.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48</a:t>
            </a:fld>
            <a:endParaRPr lang="en-US" dirty="0"/>
          </a:p>
        </p:txBody>
      </p:sp>
    </p:spTree>
    <p:extLst>
      <p:ext uri="{BB962C8B-B14F-4D97-AF65-F5344CB8AC3E}">
        <p14:creationId xmlns:p14="http://schemas.microsoft.com/office/powerpoint/2010/main" val="23709945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&lt;pause&gt;</a:t>
            </a:r>
          </a:p>
          <a:p>
            <a:endParaRPr lang="en-US" dirty="0" smtClean="0"/>
          </a:p>
          <a:p>
            <a:r>
              <a:rPr lang="en-US" dirty="0" smtClean="0"/>
              <a:t>this simple mechanism, &lt;</a:t>
            </a:r>
            <a:r>
              <a:rPr lang="en-US" dirty="0" err="1" smtClean="0"/>
              <a:t>i</a:t>
            </a:r>
            <a:r>
              <a:rPr lang="en-US" dirty="0" smtClean="0"/>
              <a:t>&gt;that is used by most prior work&lt;/</a:t>
            </a:r>
            <a:r>
              <a:rPr lang="en-US" dirty="0" err="1" smtClean="0"/>
              <a:t>i</a:t>
            </a:r>
            <a:r>
              <a:rPr lang="en-US" dirty="0" smtClean="0"/>
              <a:t>&gt;, has </a:t>
            </a:r>
            <a:r>
              <a:rPr lang="en-US" baseline="0" dirty="0" smtClean="0"/>
              <a:t>a couple of problems.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49</a:t>
            </a:fld>
            <a:endParaRPr lang="en-US" dirty="0"/>
          </a:p>
        </p:txBody>
      </p:sp>
    </p:spTree>
    <p:extLst>
      <p:ext uri="{BB962C8B-B14F-4D97-AF65-F5344CB8AC3E}">
        <p14:creationId xmlns:p14="http://schemas.microsoft.com/office/powerpoint/2010/main" val="3339031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you need to update the metadata</a:t>
            </a:r>
            <a:r>
              <a:rPr lang="en-US" baseline="0" dirty="0" smtClean="0"/>
              <a:t> even on reads. Updating the metadata is a write operation and could lead to remote cache misses.</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50</a:t>
            </a:fld>
            <a:endParaRPr lang="en-US" dirty="0"/>
          </a:p>
        </p:txBody>
      </p:sp>
    </p:spTree>
    <p:extLst>
      <p:ext uri="{BB962C8B-B14F-4D97-AF65-F5344CB8AC3E}">
        <p14:creationId xmlns:p14="http://schemas.microsoft.com/office/powerpoint/2010/main" val="258791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races</a:t>
            </a:r>
            <a:r>
              <a:rPr lang="en-US" baseline="0" dirty="0" smtClean="0"/>
              <a:t> introduce many undesired complicacies, both from the point of view of programmers and language memory models.</a:t>
            </a:r>
          </a:p>
          <a:p>
            <a:endParaRPr lang="en-US" baseline="0" dirty="0" smtClean="0"/>
          </a:p>
          <a:p>
            <a:r>
              <a:rPr lang="en-US" baseline="0" dirty="0" smtClean="0"/>
              <a:t>Lack of semantic guarantees for racy executions make a software unsafe.</a:t>
            </a:r>
          </a:p>
          <a:p>
            <a:r>
              <a:rPr lang="en-US" baseline="0" dirty="0" smtClean="0"/>
              <a:t>Data races complicate language specifications, and it is challenging to reason about the correctness of racy executions.</a:t>
            </a:r>
          </a:p>
          <a:p>
            <a:r>
              <a:rPr lang="en-US" baseline="0" dirty="0" smtClean="0"/>
              <a:t>Furthermore, data races often lead to other concurrency errors such as atomicity, order and sequential consistency violations.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2803007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dynamic analysi</a:t>
            </a:r>
            <a:r>
              <a:rPr lang="en-US" baseline="0" dirty="0" smtClean="0"/>
              <a:t>s usually associates a metadata with a shared variable x, that is updated on an access to x.</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51</a:t>
            </a:fld>
            <a:endParaRPr lang="en-US" dirty="0"/>
          </a:p>
        </p:txBody>
      </p:sp>
    </p:spTree>
    <p:extLst>
      <p:ext uri="{BB962C8B-B14F-4D97-AF65-F5344CB8AC3E}">
        <p14:creationId xmlns:p14="http://schemas.microsoft.com/office/powerpoint/2010/main" val="20468000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dynamic analysi</a:t>
            </a:r>
            <a:r>
              <a:rPr lang="en-US" baseline="0" dirty="0" smtClean="0"/>
              <a:t>s usually associates a metadata with a shared variable x, that is updated on an access to x</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you need to avoid data races on your analysis variables themselves, you need to make sure that the metadata updates are atomic.</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52</a:t>
            </a:fld>
            <a:endParaRPr lang="en-US" dirty="0"/>
          </a:p>
        </p:txBody>
      </p:sp>
    </p:spTree>
    <p:extLst>
      <p:ext uri="{BB962C8B-B14F-4D97-AF65-F5344CB8AC3E}">
        <p14:creationId xmlns:p14="http://schemas.microsoft.com/office/powerpoint/2010/main" val="2851648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a:t>
            </a:r>
            <a:r>
              <a:rPr lang="en-US" baseline="0" dirty="0" smtClean="0"/>
              <a:t>is </a:t>
            </a:r>
            <a:r>
              <a:rPr lang="en-US" baseline="0" dirty="0" smtClean="0"/>
              <a:t>usually done </a:t>
            </a:r>
            <a:r>
              <a:rPr lang="en-US" baseline="0" dirty="0" smtClean="0"/>
              <a:t>by acquiring a lock for the shared variable x.</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53</a:t>
            </a:fld>
            <a:endParaRPr lang="en-US" dirty="0"/>
          </a:p>
        </p:txBody>
      </p:sp>
    </p:spTree>
    <p:extLst>
      <p:ext uri="{BB962C8B-B14F-4D97-AF65-F5344CB8AC3E}">
        <p14:creationId xmlns:p14="http://schemas.microsoft.com/office/powerpoint/2010/main" val="15685254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then do you update the metadata.</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54</a:t>
            </a:fld>
            <a:endParaRPr lang="en-US" dirty="0"/>
          </a:p>
        </p:txBody>
      </p:sp>
    </p:spTree>
    <p:extLst>
      <p:ext uri="{BB962C8B-B14F-4D97-AF65-F5344CB8AC3E}">
        <p14:creationId xmlns:p14="http://schemas.microsoft.com/office/powerpoint/2010/main" val="1560121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you release the lock.</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55</a:t>
            </a:fld>
            <a:endParaRPr lang="en-US" dirty="0"/>
          </a:p>
        </p:txBody>
      </p:sp>
    </p:spTree>
    <p:extLst>
      <p:ext uri="{BB962C8B-B14F-4D97-AF65-F5344CB8AC3E}">
        <p14:creationId xmlns:p14="http://schemas.microsoft.com/office/powerpoint/2010/main" val="951425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effect, you are creating small critical sections that are bad for mostly read-only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&lt;b&gt;And we </a:t>
            </a:r>
            <a:r>
              <a:rPr lang="en-US" dirty="0" smtClean="0"/>
              <a:t>will show </a:t>
            </a:r>
            <a:r>
              <a:rPr lang="en-US" dirty="0" smtClean="0"/>
              <a:t>that</a:t>
            </a:r>
            <a:r>
              <a:rPr lang="en-US" baseline="0" dirty="0" smtClean="0"/>
              <a:t> these indeed have detrimental effects on performance.&lt;/b&gt;</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56</a:t>
            </a:fld>
            <a:endParaRPr lang="en-US" dirty="0"/>
          </a:p>
        </p:txBody>
      </p:sp>
    </p:spTree>
    <p:extLst>
      <p:ext uri="{BB962C8B-B14F-4D97-AF65-F5344CB8AC3E}">
        <p14:creationId xmlns:p14="http://schemas.microsoft.com/office/powerpoint/2010/main" val="405129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smtClean="0"/>
              <a:t>instead, &lt;</a:t>
            </a:r>
            <a:r>
              <a:rPr lang="en-US" dirty="0" err="1" smtClean="0"/>
              <a:t>emph</a:t>
            </a:r>
            <a:r>
              <a:rPr lang="en-US" dirty="0" smtClean="0"/>
              <a:t>&gt;Valor&lt;/</a:t>
            </a:r>
            <a:r>
              <a:rPr lang="en-US" dirty="0" err="1" smtClean="0"/>
              <a:t>emph</a:t>
            </a:r>
            <a:r>
              <a:rPr lang="en-US" dirty="0" smtClean="0"/>
              <a:t>&gt;, </a:t>
            </a:r>
            <a:r>
              <a:rPr lang="en-US" dirty="0" smtClean="0"/>
              <a:t>elides tracking last readers.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57</a:t>
            </a:fld>
            <a:endParaRPr lang="en-US" dirty="0"/>
          </a:p>
        </p:txBody>
      </p:sp>
    </p:spTree>
    <p:extLst>
      <p:ext uri="{BB962C8B-B14F-4D97-AF65-F5344CB8AC3E}">
        <p14:creationId xmlns:p14="http://schemas.microsoft.com/office/powerpoint/2010/main" val="17290015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58</a:t>
            </a:fld>
            <a:endParaRPr lang="en-US" dirty="0"/>
          </a:p>
        </p:txBody>
      </p:sp>
    </p:spTree>
    <p:extLst>
      <p:ext uri="{BB962C8B-B14F-4D97-AF65-F5344CB8AC3E}">
        <p14:creationId xmlns:p14="http://schemas.microsoft.com/office/powerpoint/2010/main" val="22680611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Valor detects read-write conflicts lazily.</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59</a:t>
            </a:fld>
            <a:endParaRPr lang="en-US" dirty="0"/>
          </a:p>
        </p:txBody>
      </p:sp>
    </p:spTree>
    <p:extLst>
      <p:ext uri="{BB962C8B-B14F-4D97-AF65-F5344CB8AC3E}">
        <p14:creationId xmlns:p14="http://schemas.microsoft.com/office/powerpoint/2010/main" val="34588173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Inspired from</a:t>
            </a:r>
            <a:r>
              <a:rPr lang="en-US" baseline="0" dirty="0" smtClean="0"/>
              <a:t> software transactional memory literature,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60</a:t>
            </a:fld>
            <a:endParaRPr lang="en-US" dirty="0"/>
          </a:p>
        </p:txBody>
      </p:sp>
    </p:spTree>
    <p:extLst>
      <p:ext uri="{BB962C8B-B14F-4D97-AF65-F5344CB8AC3E}">
        <p14:creationId xmlns:p14="http://schemas.microsoft.com/office/powerpoint/2010/main" val="320852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PAUSE</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treats all data races as errors.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smtClean="0"/>
              <a:t>problem with the sample</a:t>
            </a:r>
            <a:r>
              <a:rPr lang="en-US" baseline="0" dirty="0" smtClean="0"/>
              <a:t> C++ code snippet I just showed is that </a:t>
            </a:r>
            <a:r>
              <a:rPr lang="en-US" dirty="0" smtClean="0"/>
              <a:t>C++ gives absolutely no semantics</a:t>
            </a:r>
            <a:r>
              <a:rPr lang="en-US" baseline="0" dirty="0" smtClean="0"/>
              <a:t> to racy program executions, this is often referred to as catch-fire semantics.</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0619910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aid in lazy conflict detection, the</a:t>
            </a:r>
            <a:r>
              <a:rPr lang="en-US" baseline="0" dirty="0" smtClean="0"/>
              <a:t> write metadata now also includes a version, where the version is incremented on the first write to a shared variable in a region. The version is useful to tell you the number of unique writes.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61</a:t>
            </a:fld>
            <a:endParaRPr lang="en-US" dirty="0"/>
          </a:p>
        </p:txBody>
      </p:sp>
    </p:spTree>
    <p:extLst>
      <p:ext uri="{BB962C8B-B14F-4D97-AF65-F5344CB8AC3E}">
        <p14:creationId xmlns:p14="http://schemas.microsoft.com/office/powerpoint/2010/main" val="10651998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 us see how can Valor</a:t>
            </a:r>
            <a:r>
              <a:rPr lang="en-US" baseline="0" dirty="0" smtClean="0"/>
              <a:t> detect a read-write conflict. Let the write metadata of the shared variable x be &lt;v, p@T0&gt; at the point of the read.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62</a:t>
            </a:fld>
            <a:endParaRPr lang="en-US" dirty="0"/>
          </a:p>
        </p:txBody>
      </p:sp>
    </p:spTree>
    <p:extLst>
      <p:ext uri="{BB962C8B-B14F-4D97-AF65-F5344CB8AC3E}">
        <p14:creationId xmlns:p14="http://schemas.microsoft.com/office/powerpoint/2010/main" val="5550116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63</a:t>
            </a:fld>
            <a:endParaRPr lang="en-US" dirty="0"/>
          </a:p>
        </p:txBody>
      </p:sp>
    </p:spTree>
    <p:extLst>
      <p:ext uri="{BB962C8B-B14F-4D97-AF65-F5344CB8AC3E}">
        <p14:creationId xmlns:p14="http://schemas.microsoft.com/office/powerpoint/2010/main" val="12962216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64</a:t>
            </a:fld>
            <a:endParaRPr lang="en-US" dirty="0"/>
          </a:p>
        </p:txBody>
      </p:sp>
    </p:spTree>
    <p:extLst>
      <p:ext uri="{BB962C8B-B14F-4D97-AF65-F5344CB8AC3E}">
        <p14:creationId xmlns:p14="http://schemas.microsoft.com/office/powerpoint/2010/main" val="3097729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65</a:t>
            </a:fld>
            <a:endParaRPr lang="en-US" dirty="0"/>
          </a:p>
        </p:txBody>
      </p:sp>
    </p:spTree>
    <p:extLst>
      <p:ext uri="{BB962C8B-B14F-4D97-AF65-F5344CB8AC3E}">
        <p14:creationId xmlns:p14="http://schemas.microsoft.com/office/powerpoint/2010/main" val="30646196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66</a:t>
            </a:fld>
            <a:endParaRPr lang="en-US" dirty="0"/>
          </a:p>
        </p:txBody>
      </p:sp>
    </p:spTree>
    <p:extLst>
      <p:ext uri="{BB962C8B-B14F-4D97-AF65-F5344CB8AC3E}">
        <p14:creationId xmlns:p14="http://schemas.microsoft.com/office/powerpoint/2010/main" val="28033299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67</a:t>
            </a:fld>
            <a:endParaRPr lang="en-US" dirty="0"/>
          </a:p>
        </p:txBody>
      </p:sp>
    </p:spTree>
    <p:extLst>
      <p:ext uri="{BB962C8B-B14F-4D97-AF65-F5344CB8AC3E}">
        <p14:creationId xmlns:p14="http://schemas.microsoft.com/office/powerpoint/2010/main" val="11507648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68</a:t>
            </a:fld>
            <a:endParaRPr lang="en-US" dirty="0"/>
          </a:p>
        </p:txBody>
      </p:sp>
    </p:spTree>
    <p:extLst>
      <p:ext uri="{BB962C8B-B14F-4D97-AF65-F5344CB8AC3E}">
        <p14:creationId xmlns:p14="http://schemas.microsoft.com/office/powerpoint/2010/main" val="28004575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Eliding tracking of last readers has a couple of benefits:</a:t>
            </a:r>
          </a:p>
          <a:p>
            <a:endParaRPr lang="en-US" dirty="0" smtClean="0"/>
          </a:p>
          <a:p>
            <a:r>
              <a:rPr lang="en-US" dirty="0" smtClean="0"/>
              <a:t>Local operations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69</a:t>
            </a:fld>
            <a:endParaRPr lang="en-US" dirty="0"/>
          </a:p>
        </p:txBody>
      </p:sp>
    </p:spTree>
    <p:extLst>
      <p:ext uri="{BB962C8B-B14F-4D97-AF65-F5344CB8AC3E}">
        <p14:creationId xmlns:p14="http://schemas.microsoft.com/office/powerpoint/2010/main" val="7976881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So then, are there any </a:t>
            </a:r>
            <a:r>
              <a:rPr lang="en-US" dirty="0" smtClean="0"/>
              <a:t>issues </a:t>
            </a:r>
            <a:r>
              <a:rPr lang="en-US" dirty="0" smtClean="0"/>
              <a:t>with </a:t>
            </a:r>
            <a:r>
              <a:rPr lang="en-US" dirty="0" smtClean="0"/>
              <a:t>Valor's lazy detection approach?"</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70</a:t>
            </a:fld>
            <a:endParaRPr lang="en-US" dirty="0"/>
          </a:p>
        </p:txBody>
      </p:sp>
    </p:spTree>
    <p:extLst>
      <p:ext uri="{BB962C8B-B14F-4D97-AF65-F5344CB8AC3E}">
        <p14:creationId xmlns:p14="http://schemas.microsoft.com/office/powerpoint/2010/main" val="592045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the sample</a:t>
            </a:r>
            <a:r>
              <a:rPr lang="en-US" baseline="0" dirty="0" smtClean="0"/>
              <a:t> C++ code snippet I just showed is that </a:t>
            </a:r>
            <a:r>
              <a:rPr lang="en-US" dirty="0" smtClean="0"/>
              <a:t>C++ gives absolutely no semantics</a:t>
            </a:r>
            <a:r>
              <a:rPr lang="en-US" baseline="0" dirty="0" smtClean="0"/>
              <a:t> to racy program executions, this is often referred to as catch-fire semantics.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3268956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had detected read-write conflicts eagerly. Then, a conflict would have been immediately</a:t>
            </a:r>
            <a:r>
              <a:rPr lang="en-US" baseline="0" dirty="0" smtClean="0"/>
              <a:t> </a:t>
            </a:r>
            <a:r>
              <a:rPr lang="en-US" dirty="0" smtClean="0"/>
              <a:t>triggered just before</a:t>
            </a:r>
            <a:r>
              <a:rPr lang="en-US" baseline="0" dirty="0" smtClean="0"/>
              <a:t> </a:t>
            </a:r>
            <a:r>
              <a:rPr lang="en-US" dirty="0" smtClean="0"/>
              <a:t>the write to x in Thread T2.</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71</a:t>
            </a:fld>
            <a:endParaRPr lang="en-US" dirty="0"/>
          </a:p>
        </p:txBody>
      </p:sp>
    </p:spTree>
    <p:extLst>
      <p:ext uri="{BB962C8B-B14F-4D97-AF65-F5344CB8AC3E}">
        <p14:creationId xmlns:p14="http://schemas.microsoft.com/office/powerpoint/2010/main" val="38299137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wit</a:t>
            </a:r>
            <a:r>
              <a:rPr lang="en-US" baseline="0" dirty="0" smtClean="0"/>
              <a:t>h lazy conflict detection, the conflict is detected only during the next read validation. So therefore there is this window during which the conflict goes undetected.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72</a:t>
            </a:fld>
            <a:endParaRPr lang="en-US" dirty="0"/>
          </a:p>
        </p:txBody>
      </p:sp>
    </p:spTree>
    <p:extLst>
      <p:ext uri="{BB962C8B-B14F-4D97-AF65-F5344CB8AC3E}">
        <p14:creationId xmlns:p14="http://schemas.microsoft.com/office/powerpoint/2010/main" val="30398158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delayed exceptions has been used in prior work</a:t>
            </a:r>
            <a:r>
              <a:rPr lang="en-US" baseline="0" dirty="0" smtClean="0"/>
              <a:t> primarily </a:t>
            </a:r>
            <a:r>
              <a:rPr lang="en-US" dirty="0" smtClean="0"/>
              <a:t>with</a:t>
            </a:r>
            <a:r>
              <a:rPr lang="en-US" baseline="0" dirty="0" smtClean="0"/>
              <a:t> the goal of improving performance.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73</a:t>
            </a:fld>
            <a:endParaRPr lang="en-US" dirty="0"/>
          </a:p>
        </p:txBody>
      </p:sp>
    </p:spTree>
    <p:extLst>
      <p:ext uri="{BB962C8B-B14F-4D97-AF65-F5344CB8AC3E}">
        <p14:creationId xmlns:p14="http://schemas.microsoft.com/office/powerpoint/2010/main" val="17134956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 calls validation</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74</a:t>
            </a:fld>
            <a:endParaRPr lang="en-US" dirty="0"/>
          </a:p>
        </p:txBody>
      </p:sp>
    </p:spTree>
    <p:extLst>
      <p:ext uri="{BB962C8B-B14F-4D97-AF65-F5344CB8AC3E}">
        <p14:creationId xmlns:p14="http://schemas.microsoft.com/office/powerpoint/2010/main" val="26025821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delayed exceptions</a:t>
            </a:r>
            <a:r>
              <a:rPr lang="en-US" baseline="0" dirty="0" smtClean="0"/>
              <a:t> do not compromise the soundness and precision of conflict detection, and w</a:t>
            </a:r>
            <a:r>
              <a:rPr lang="en-US" dirty="0" smtClean="0"/>
              <a:t>e prove this in the paper.</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75</a:t>
            </a:fld>
            <a:endParaRPr lang="en-US" dirty="0"/>
          </a:p>
        </p:txBody>
      </p:sp>
    </p:spTree>
    <p:extLst>
      <p:ext uri="{BB962C8B-B14F-4D97-AF65-F5344CB8AC3E}">
        <p14:creationId xmlns:p14="http://schemas.microsoft.com/office/powerpoint/2010/main" val="37548169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 look at the audience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I now move to the last part of my talk,</a:t>
            </a:r>
            <a:r>
              <a:rPr lang="en-US" baseline="0" dirty="0" smtClean="0"/>
              <a:t> and </a:t>
            </a:r>
            <a:r>
              <a:rPr lang="en-US" dirty="0" smtClean="0"/>
              <a:t>will</a:t>
            </a:r>
            <a:r>
              <a:rPr lang="en-US" baseline="0" dirty="0" smtClean="0"/>
              <a:t> now tell you about the implementation and evaluation of our work.</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76</a:t>
            </a:fld>
            <a:endParaRPr lang="en-US" dirty="0"/>
          </a:p>
        </p:txBody>
      </p:sp>
    </p:spTree>
    <p:extLst>
      <p:ext uri="{BB962C8B-B14F-4D97-AF65-F5344CB8AC3E}">
        <p14:creationId xmlns:p14="http://schemas.microsoft.com/office/powerpoint/2010/main" val="42557875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77</a:t>
            </a:fld>
            <a:endParaRPr lang="en-US" dirty="0"/>
          </a:p>
        </p:txBody>
      </p:sp>
    </p:spTree>
    <p:extLst>
      <p:ext uri="{BB962C8B-B14F-4D97-AF65-F5344CB8AC3E}">
        <p14:creationId xmlns:p14="http://schemas.microsoft.com/office/powerpoint/2010/main" val="15337707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developed Valor on top of </a:t>
            </a:r>
            <a:r>
              <a:rPr lang="en-US" dirty="0" err="1" smtClean="0"/>
              <a:t>Jikes</a:t>
            </a:r>
            <a:r>
              <a:rPr lang="en-US" dirty="0" smtClean="0"/>
              <a:t> RVM</a:t>
            </a:r>
            <a:r>
              <a:rPr lang="en-US" baseline="0" dirty="0" smtClean="0"/>
              <a:t> 3.1.3.</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78</a:t>
            </a:fld>
            <a:endParaRPr lang="en-US" dirty="0"/>
          </a:p>
        </p:txBody>
      </p:sp>
    </p:spTree>
    <p:extLst>
      <p:ext uri="{BB962C8B-B14F-4D97-AF65-F5344CB8AC3E}">
        <p14:creationId xmlns:p14="http://schemas.microsoft.com/office/powerpoint/2010/main" val="26849127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comparison purposes, we have also implemented FastTrack,</a:t>
            </a:r>
            <a:r>
              <a:rPr lang="en-US" baseline="0" dirty="0" smtClean="0"/>
              <a:t> a state-of-art happens-before analysis-based data race detector.</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79</a:t>
            </a:fld>
            <a:endParaRPr lang="en-US" dirty="0"/>
          </a:p>
        </p:txBody>
      </p:sp>
    </p:spTree>
    <p:extLst>
      <p:ext uri="{BB962C8B-B14F-4D97-AF65-F5344CB8AC3E}">
        <p14:creationId xmlns:p14="http://schemas.microsoft.com/office/powerpoint/2010/main" val="20722559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artifact has passed evaluation by the AEC, and we have shared our implementation on the </a:t>
            </a:r>
            <a:r>
              <a:rPr lang="en-US" baseline="0" dirty="0" err="1" smtClean="0"/>
              <a:t>Jikes</a:t>
            </a:r>
            <a:r>
              <a:rPr lang="en-US" baseline="0" dirty="0" smtClean="0"/>
              <a:t> RVM Research Archive and the ACM DL.</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80</a:t>
            </a:fld>
            <a:endParaRPr lang="en-US" dirty="0"/>
          </a:p>
        </p:txBody>
      </p:sp>
    </p:spTree>
    <p:extLst>
      <p:ext uri="{BB962C8B-B14F-4D97-AF65-F5344CB8AC3E}">
        <p14:creationId xmlns:p14="http://schemas.microsoft.com/office/powerpoint/2010/main" val="124604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pretty sure that no one would like to work in an environment like this.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557555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 look at the audience</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81</a:t>
            </a:fld>
            <a:endParaRPr lang="en-US" dirty="0"/>
          </a:p>
        </p:txBody>
      </p:sp>
    </p:spTree>
    <p:extLst>
      <p:ext uri="{BB962C8B-B14F-4D97-AF65-F5344CB8AC3E}">
        <p14:creationId xmlns:p14="http://schemas.microsoft.com/office/powerpoint/2010/main" val="4175225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large workload</a:t>
            </a:r>
            <a:r>
              <a:rPr lang="en-US" baseline="0" dirty="0" smtClean="0"/>
              <a:t> sizes of benchmarks from the two DaCapo suites, and fixed workload sizes of the </a:t>
            </a:r>
            <a:r>
              <a:rPr lang="en-US" baseline="0" dirty="0" err="1" smtClean="0"/>
              <a:t>SPECjbb</a:t>
            </a:r>
            <a:r>
              <a:rPr lang="en-US" baseline="0" dirty="0" smtClean="0"/>
              <a:t> benchmarks. We did our experiments on a 64-core AMD Opteron system.</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82</a:t>
            </a:fld>
            <a:endParaRPr lang="en-US" dirty="0"/>
          </a:p>
        </p:txBody>
      </p:sp>
    </p:spTree>
    <p:extLst>
      <p:ext uri="{BB962C8B-B14F-4D97-AF65-F5344CB8AC3E}">
        <p14:creationId xmlns:p14="http://schemas.microsoft.com/office/powerpoint/2010/main" val="10513799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a:t>
            </a:r>
            <a:r>
              <a:rPr lang="en-US" baseline="0" dirty="0" smtClean="0"/>
              <a:t> compares the relative performance of FastTrack and Valor over unmodified </a:t>
            </a:r>
            <a:r>
              <a:rPr lang="en-US" baseline="0" dirty="0" err="1" smtClean="0"/>
              <a:t>Jikes</a:t>
            </a:r>
            <a:r>
              <a:rPr lang="en-US" baseline="0" dirty="0" smtClean="0"/>
              <a:t> RVM. Note that lower is better.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FastTrack incurs an overhead of 342% on average. </a:t>
            </a:r>
            <a:r>
              <a:rPr lang="en-US" dirty="0" smtClean="0"/>
              <a:t>The highlight</a:t>
            </a:r>
            <a:r>
              <a:rPr lang="en-US" baseline="0" dirty="0" smtClean="0"/>
              <a:t> is that Valor incurs an overhead of only 99%.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83</a:t>
            </a:fld>
            <a:endParaRPr lang="en-US" dirty="0"/>
          </a:p>
        </p:txBody>
      </p:sp>
    </p:spTree>
    <p:extLst>
      <p:ext uri="{BB962C8B-B14F-4D97-AF65-F5344CB8AC3E}">
        <p14:creationId xmlns:p14="http://schemas.microsoft.com/office/powerpoint/2010/main" val="11922446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show the poor performance associated with tracking last readers, we have also developed an eager conflict detection technique, similar to FastTrack. ECD is a hybrid of FastTrack and Valor. As expected, it incurs a high overhead of around 267%. </a:t>
            </a:r>
          </a:p>
          <a:p>
            <a:endParaRPr lang="en-US" baseline="0" dirty="0" smtClean="0"/>
          </a:p>
          <a:p>
            <a:r>
              <a:rPr lang="en-US" baseline="0" dirty="0" smtClean="0"/>
              <a:t>If you remember, I talked about the costs of </a:t>
            </a:r>
            <a:r>
              <a:rPr lang="en-US" baseline="0" dirty="0" smtClean="0"/>
              <a:t>remote cache misses and synchronization at </a:t>
            </a:r>
            <a:r>
              <a:rPr lang="en-US" baseline="0" dirty="0" smtClean="0"/>
              <a:t>reads, those are the primary reasons for the poor performance you notice here with FastTrack and eager conflict detection. </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84</a:t>
            </a:fld>
            <a:endParaRPr lang="en-US" dirty="0"/>
          </a:p>
        </p:txBody>
      </p:sp>
    </p:spTree>
    <p:extLst>
      <p:ext uri="{BB962C8B-B14F-4D97-AF65-F5344CB8AC3E}">
        <p14:creationId xmlns:p14="http://schemas.microsoft.com/office/powerpoint/2010/main" val="19285899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believe</a:t>
            </a:r>
            <a:r>
              <a:rPr lang="en-US" baseline="0" dirty="0" smtClean="0"/>
              <a:t> t</a:t>
            </a:r>
            <a:r>
              <a:rPr lang="en-US" dirty="0" smtClean="0"/>
              <a:t>his result is exciting, since Valor is the first software-only region conflict detector with less than 100% overhead. Why is this important? The</a:t>
            </a:r>
            <a:r>
              <a:rPr lang="en-US" baseline="0" dirty="0" smtClean="0"/>
              <a:t> reasonably low overheads possibly open up many avenues for using such an analysis, as we will discuss soon.</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85</a:t>
            </a:fld>
            <a:endParaRPr lang="en-US" dirty="0"/>
          </a:p>
        </p:txBody>
      </p:sp>
    </p:spTree>
    <p:extLst>
      <p:ext uri="{BB962C8B-B14F-4D97-AF65-F5344CB8AC3E}">
        <p14:creationId xmlns:p14="http://schemas.microsoft.com/office/powerpoint/2010/main" val="25850675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the analyses’</a:t>
            </a:r>
            <a:r>
              <a:rPr lang="en-US" baseline="0" dirty="0" smtClean="0"/>
              <a:t> performance sensitivity to the architecture. The relative performance of the three analyses remain comparable even on an Intel Xeon architecture.</a:t>
            </a:r>
          </a:p>
          <a:p>
            <a:endParaRPr lang="en-US" dirty="0" smtClean="0"/>
          </a:p>
          <a:p>
            <a:r>
              <a:rPr lang="en-US" dirty="0" smtClean="0"/>
              <a:t>We also did scalability experiments and Valor’s scalability</a:t>
            </a:r>
            <a:r>
              <a:rPr lang="en-US" baseline="0" dirty="0" smtClean="0"/>
              <a:t> remains unaffected on top of unmodified </a:t>
            </a:r>
            <a:r>
              <a:rPr lang="en-US" baseline="0" dirty="0" err="1" smtClean="0"/>
              <a:t>Jikes</a:t>
            </a:r>
            <a:r>
              <a:rPr lang="en-US" baseline="0" dirty="0" smtClean="0"/>
              <a:t> RVM.</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86</a:t>
            </a:fld>
            <a:endParaRPr lang="en-US" dirty="0"/>
          </a:p>
        </p:txBody>
      </p:sp>
    </p:spTree>
    <p:extLst>
      <p:ext uri="{BB962C8B-B14F-4D97-AF65-F5344CB8AC3E}">
        <p14:creationId xmlns:p14="http://schemas.microsoft.com/office/powerpoint/2010/main" val="30611908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did additional experiments to evaluate other interesting aspects, like space overhead, and competitiveness of our implementation of </a:t>
            </a:r>
            <a:r>
              <a:rPr lang="en-US" baseline="0" dirty="0" smtClean="0"/>
              <a:t>FastTrack, </a:t>
            </a:r>
            <a:r>
              <a:rPr lang="en-US" baseline="0" dirty="0" smtClean="0"/>
              <a:t>and </a:t>
            </a:r>
            <a:r>
              <a:rPr lang="en-US" baseline="0" dirty="0" err="1" smtClean="0"/>
              <a:t>Jikes</a:t>
            </a:r>
            <a:r>
              <a:rPr lang="en-US" baseline="0" dirty="0" smtClean="0"/>
              <a:t> RVM. Please refer to the paper if you are interested.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87</a:t>
            </a:fld>
            <a:endParaRPr lang="en-US" dirty="0"/>
          </a:p>
        </p:txBody>
      </p:sp>
    </p:spTree>
    <p:extLst>
      <p:ext uri="{BB962C8B-B14F-4D97-AF65-F5344CB8AC3E}">
        <p14:creationId xmlns:p14="http://schemas.microsoft.com/office/powerpoint/2010/main" val="7551018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conclude, what are the contributions of this work?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Valor is an efficient, sound and precise software-only region conflict detector that detects all region serializability violations. An exception-free execution with Valor implies region serializability. </a:t>
            </a:r>
            <a:r>
              <a:rPr lang="en-US" dirty="0" smtClean="0"/>
              <a:t>We believe Valor advances the state-of-art – It provides strong</a:t>
            </a:r>
            <a:r>
              <a:rPr lang="en-US" baseline="0" dirty="0" smtClean="0"/>
              <a:t> semantics to all program executions in software at less than 100% overhead.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88</a:t>
            </a:fld>
            <a:endParaRPr lang="en-US" dirty="0"/>
          </a:p>
        </p:txBody>
      </p:sp>
    </p:spTree>
    <p:extLst>
      <p:ext uri="{BB962C8B-B14F-4D97-AF65-F5344CB8AC3E}">
        <p14:creationId xmlns:p14="http://schemas.microsoft.com/office/powerpoint/2010/main" val="11176330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then where does</a:t>
            </a:r>
            <a:r>
              <a:rPr lang="en-US" baseline="0" dirty="0" smtClean="0"/>
              <a:t> this lead us?</a:t>
            </a:r>
          </a:p>
          <a:p>
            <a:endParaRPr lang="en-US" baseline="0" dirty="0" smtClean="0"/>
          </a:p>
          <a:p>
            <a:r>
              <a:rPr lang="en-US" dirty="0" smtClean="0"/>
              <a:t>We</a:t>
            </a:r>
            <a:r>
              <a:rPr lang="en-US" baseline="0" dirty="0" smtClean="0"/>
              <a:t> believe this work takes a step in solving a few existing problems and presents new opportunities. For examples, language runtimes could integrate this analysis and provide semantic guarantees to even racy program executions.</a:t>
            </a:r>
          </a:p>
          <a:p>
            <a:endParaRPr lang="en-US" baseline="0" dirty="0" smtClean="0"/>
          </a:p>
          <a:p>
            <a:r>
              <a:rPr lang="en-US" baseline="0" dirty="0" smtClean="0"/>
              <a:t>Developers can use this analysis to detect the more problematic data races. The relatively low performance overheads could mean using such an analysis for all-the-time monitoring of conflicts in certain environments. </a:t>
            </a:r>
            <a:endParaRPr lang="en-US" baseline="0" dirty="0" smtClean="0"/>
          </a:p>
          <a:p>
            <a:endParaRPr lang="en-US" baseline="0" smtClean="0"/>
          </a:p>
          <a:p>
            <a:r>
              <a:rPr lang="en-US" baseline="0" smtClean="0"/>
              <a:t>And</a:t>
            </a:r>
            <a:r>
              <a:rPr lang="en-US" baseline="0" dirty="0" smtClean="0"/>
              <a:t>, such an analysis allows the compiler to perform more aggressive optimizations within synchronization-free regions.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89</a:t>
            </a:fld>
            <a:endParaRPr lang="en-US" dirty="0"/>
          </a:p>
        </p:txBody>
      </p:sp>
    </p:spTree>
    <p:extLst>
      <p:ext uri="{BB962C8B-B14F-4D97-AF65-F5344CB8AC3E}">
        <p14:creationId xmlns:p14="http://schemas.microsoft.com/office/powerpoint/2010/main" val="42639142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a:t>
            </a:r>
          </a:p>
          <a:p>
            <a:r>
              <a:rPr lang="en-US" dirty="0" smtClean="0"/>
              <a:t>Thank you.</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90</a:t>
            </a:fld>
            <a:endParaRPr lang="en-US" dirty="0"/>
          </a:p>
        </p:txBody>
      </p:sp>
    </p:spTree>
    <p:extLst>
      <p:ext uri="{BB962C8B-B14F-4D97-AF65-F5344CB8AC3E}">
        <p14:creationId xmlns:p14="http://schemas.microsoft.com/office/powerpoint/2010/main" val="229455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a:t>
            </a:r>
            <a:r>
              <a:rPr lang="en-US" sz="1200" kern="1200" baseline="0" dirty="0" smtClean="0">
                <a:solidFill>
                  <a:schemeClr val="tx1"/>
                </a:solidFill>
                <a:effectLst/>
                <a:latin typeface="+mn-lt"/>
                <a:ea typeface="+mn-ea"/>
                <a:cs typeface="+mn-cs"/>
              </a:rPr>
              <a:t> Java</a:t>
            </a:r>
            <a:r>
              <a:rPr lang="en-US" sz="1200" kern="1200" dirty="0" smtClean="0">
                <a:solidFill>
                  <a:schemeClr val="tx1"/>
                </a:solidFill>
                <a:effectLst/>
                <a:latin typeface="+mn-lt"/>
                <a:ea typeface="+mn-ea"/>
                <a:cs typeface="+mn-cs"/>
              </a:rPr>
              <a:t> example</a:t>
            </a:r>
            <a:r>
              <a:rPr lang="en-US" sz="1200" kern="1200" baseline="0" dirty="0" smtClean="0">
                <a:solidFill>
                  <a:schemeClr val="tx1"/>
                </a:solidFill>
                <a:effectLst/>
                <a:latin typeface="+mn-lt"/>
                <a:ea typeface="+mn-ea"/>
                <a:cs typeface="+mn-cs"/>
              </a:rPr>
              <a:t> that shows a code snippet that is </a:t>
            </a:r>
            <a:r>
              <a:rPr lang="en-US" sz="1200" kern="1200" dirty="0" smtClean="0">
                <a:solidFill>
                  <a:schemeClr val="tx1"/>
                </a:solidFill>
                <a:effectLst/>
                <a:latin typeface="+mn-lt"/>
                <a:ea typeface="+mn-ea"/>
                <a:cs typeface="+mn-cs"/>
              </a:rPr>
              <a:t>commonly tried in real code. </a:t>
            </a:r>
          </a:p>
          <a:p>
            <a:r>
              <a:rPr lang="en-US" sz="1200" kern="1200" dirty="0" smtClean="0">
                <a:solidFill>
                  <a:schemeClr val="tx1"/>
                </a:solidFill>
                <a:effectLst/>
                <a:latin typeface="+mn-lt"/>
                <a:ea typeface="+mn-ea"/>
                <a:cs typeface="+mn-cs"/>
              </a:rPr>
              <a:t>There is a</a:t>
            </a:r>
            <a:r>
              <a:rPr lang="en-US" sz="1200" kern="1200" baseline="0" dirty="0" smtClean="0">
                <a:solidFill>
                  <a:schemeClr val="tx1"/>
                </a:solidFill>
                <a:effectLst/>
                <a:latin typeface="+mn-lt"/>
                <a:ea typeface="+mn-ea"/>
                <a:cs typeface="+mn-cs"/>
              </a:rPr>
              <a:t> data race on the variables done and X in this code snippet, so this execution will be racy.</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423523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2D358386-AAE3-43C1-8174-60659B36C8DD}" type="datetime1">
              <a:rPr lang="en-US" smtClean="0"/>
              <a:t>10/28/2015</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r>
              <a:rPr lang="en-US" smtClean="0"/>
              <a:t>Valor: Efficient, Software-Only Region Conflict Exceptions</a:t>
            </a:r>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DD1662-2EEC-42EA-8064-D387EC53F506}" type="datetime1">
              <a:rPr lang="en-US" smtClean="0"/>
              <a:t>10/28/2015</a:t>
            </a:fld>
            <a:endParaRPr lang="en-US" dirty="0"/>
          </a:p>
        </p:txBody>
      </p:sp>
      <p:sp>
        <p:nvSpPr>
          <p:cNvPr id="5" name="Footer Placeholder 4"/>
          <p:cNvSpPr>
            <a:spLocks noGrp="1"/>
          </p:cNvSpPr>
          <p:nvPr>
            <p:ph type="ftr" sz="quarter" idx="11"/>
          </p:nvPr>
        </p:nvSpPr>
        <p:spPr/>
        <p:txBody>
          <a:bodyPr/>
          <a:lstStyle/>
          <a:p>
            <a:r>
              <a:rPr lang="en-US" smtClean="0"/>
              <a:t>Valor: Efficient, Software-Only Region Conflict Exceptions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2410E3-D65F-430E-990C-4BC8B033B5F9}" type="datetime1">
              <a:rPr lang="en-US" smtClean="0"/>
              <a:t>10/28/2015</a:t>
            </a:fld>
            <a:endParaRPr lang="en-US" dirty="0"/>
          </a:p>
        </p:txBody>
      </p:sp>
      <p:sp>
        <p:nvSpPr>
          <p:cNvPr id="5" name="Footer Placeholder 4"/>
          <p:cNvSpPr>
            <a:spLocks noGrp="1"/>
          </p:cNvSpPr>
          <p:nvPr>
            <p:ph type="ftr" sz="quarter" idx="11"/>
          </p:nvPr>
        </p:nvSpPr>
        <p:spPr/>
        <p:txBody>
          <a:bodyPr/>
          <a:lstStyle/>
          <a:p>
            <a:r>
              <a:rPr lang="en-US" smtClean="0"/>
              <a:t>Valor: Efficient, Software-Only Region Conflict Exceptions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D787E5-0FCB-431D-877D-42BCFBB5AAB0}" type="datetime1">
              <a:rPr lang="en-US" smtClean="0"/>
              <a:t>10/28/2015</a:t>
            </a:fld>
            <a:endParaRPr lang="en-US" dirty="0"/>
          </a:p>
        </p:txBody>
      </p:sp>
      <p:sp>
        <p:nvSpPr>
          <p:cNvPr id="5" name="Footer Placeholder 4"/>
          <p:cNvSpPr>
            <a:spLocks noGrp="1"/>
          </p:cNvSpPr>
          <p:nvPr>
            <p:ph type="ftr" sz="quarter" idx="11"/>
          </p:nvPr>
        </p:nvSpPr>
        <p:spPr/>
        <p:txBody>
          <a:bodyPr/>
          <a:lstStyle/>
          <a:p>
            <a:r>
              <a:rPr lang="en-US" smtClean="0"/>
              <a:t>Valor: Efficient, Software-Only Region Conflict Exceptions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2D2385-8075-4859-82FF-90DACC5EB870}" type="datetime1">
              <a:rPr lang="en-US" smtClean="0"/>
              <a:t>10/28/2015</a:t>
            </a:fld>
            <a:endParaRPr lang="en-US" dirty="0"/>
          </a:p>
        </p:txBody>
      </p:sp>
      <p:sp>
        <p:nvSpPr>
          <p:cNvPr id="5" name="Footer Placeholder 4"/>
          <p:cNvSpPr>
            <a:spLocks noGrp="1"/>
          </p:cNvSpPr>
          <p:nvPr>
            <p:ph type="ftr" sz="quarter" idx="11"/>
          </p:nvPr>
        </p:nvSpPr>
        <p:spPr/>
        <p:txBody>
          <a:bodyPr/>
          <a:lstStyle/>
          <a:p>
            <a:r>
              <a:rPr lang="en-US" smtClean="0"/>
              <a:t>Valor: Efficient, Software-Only Region Conflict Exceptions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746EC95-81AE-4060-A7E9-D7AE7CA608DF}" type="datetime1">
              <a:rPr lang="en-US" smtClean="0"/>
              <a:t>10/28/2015</a:t>
            </a:fld>
            <a:endParaRPr lang="en-US" dirty="0"/>
          </a:p>
        </p:txBody>
      </p:sp>
      <p:sp>
        <p:nvSpPr>
          <p:cNvPr id="6" name="Footer Placeholder 5"/>
          <p:cNvSpPr>
            <a:spLocks noGrp="1"/>
          </p:cNvSpPr>
          <p:nvPr>
            <p:ph type="ftr" sz="quarter" idx="11"/>
          </p:nvPr>
        </p:nvSpPr>
        <p:spPr/>
        <p:txBody>
          <a:bodyPr/>
          <a:lstStyle/>
          <a:p>
            <a:r>
              <a:rPr lang="en-US" smtClean="0"/>
              <a:t>Valor: Efficient, Software-Only Region Conflict Exceptions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BE833B27-5009-4E2D-9A9E-275715AAA9C2}" type="datetime1">
              <a:rPr lang="en-US" smtClean="0"/>
              <a:t>10/28/2015</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r>
              <a:rPr lang="en-US" smtClean="0"/>
              <a:t>Valor: Efficient, Software-Only Region Conflict Exceptions</a:t>
            </a:r>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E660B3C2-9BC1-44A4-849A-ADDECCF68B1A}" type="datetime1">
              <a:rPr lang="en-US" smtClean="0"/>
              <a:t>10/28/2015</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r>
              <a:rPr lang="en-US" smtClean="0"/>
              <a:t>Valor: Efficient, Software-Only Region Conflict Exceptions</a:t>
            </a:r>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8DE24-FD14-4D26-AC48-14EE92714345}" type="datetime1">
              <a:rPr lang="en-US" smtClean="0"/>
              <a:t>10/28/2015</a:t>
            </a:fld>
            <a:endParaRPr lang="en-US" dirty="0"/>
          </a:p>
        </p:txBody>
      </p:sp>
      <p:sp>
        <p:nvSpPr>
          <p:cNvPr id="3" name="Footer Placeholder 2"/>
          <p:cNvSpPr>
            <a:spLocks noGrp="1"/>
          </p:cNvSpPr>
          <p:nvPr>
            <p:ph type="ftr" sz="quarter" idx="11"/>
          </p:nvPr>
        </p:nvSpPr>
        <p:spPr/>
        <p:txBody>
          <a:bodyPr/>
          <a:lstStyle/>
          <a:p>
            <a:r>
              <a:rPr lang="en-US" smtClean="0"/>
              <a:t>Valor: Efficient, Software-Only Region Conflict Exceptions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1B2992-75AE-4161-A078-946EB7B8AC76}" type="datetime1">
              <a:rPr lang="en-US" smtClean="0"/>
              <a:t>10/28/2015</a:t>
            </a:fld>
            <a:endParaRPr lang="en-US" dirty="0"/>
          </a:p>
        </p:txBody>
      </p:sp>
      <p:sp>
        <p:nvSpPr>
          <p:cNvPr id="6" name="Footer Placeholder 5"/>
          <p:cNvSpPr>
            <a:spLocks noGrp="1"/>
          </p:cNvSpPr>
          <p:nvPr>
            <p:ph type="ftr" sz="quarter" idx="11"/>
          </p:nvPr>
        </p:nvSpPr>
        <p:spPr/>
        <p:txBody>
          <a:bodyPr/>
          <a:lstStyle/>
          <a:p>
            <a:r>
              <a:rPr lang="en-US" smtClean="0"/>
              <a:t>Valor: Efficient, Software-Only Region Conflict Exceptions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CE42E2-877F-4B77-B629-E9400322C4B4}" type="datetime1">
              <a:rPr lang="en-US" smtClean="0"/>
              <a:t>10/28/2015</a:t>
            </a:fld>
            <a:endParaRPr lang="en-US" dirty="0"/>
          </a:p>
        </p:txBody>
      </p:sp>
      <p:sp>
        <p:nvSpPr>
          <p:cNvPr id="6" name="Footer Placeholder 5"/>
          <p:cNvSpPr>
            <a:spLocks noGrp="1"/>
          </p:cNvSpPr>
          <p:nvPr>
            <p:ph type="ftr" sz="quarter" idx="11"/>
          </p:nvPr>
        </p:nvSpPr>
        <p:spPr/>
        <p:txBody>
          <a:bodyPr/>
          <a:lstStyle/>
          <a:p>
            <a:r>
              <a:rPr lang="en-US" smtClean="0"/>
              <a:t>Valor: Efficient, Software-Only Region Conflict Exceptions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8A037C84-0984-4663-B8D5-6F88AED0E30D}" type="datetime1">
              <a:rPr lang="en-US" smtClean="0"/>
              <a:t>10/28/2015</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r>
              <a:rPr lang="en-US" smtClean="0"/>
              <a:t>Valor: Efficient, Software-Only Region Conflict Exceptions</a:t>
            </a:r>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68.xml"/><Relationship Id="rId1" Type="http://schemas.openxmlformats.org/officeDocument/2006/relationships/slideLayout" Target="../slideLayouts/slideLayout6.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3.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74.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75.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74.xml"/><Relationship Id="rId1" Type="http://schemas.openxmlformats.org/officeDocument/2006/relationships/slideLayout" Target="../slideLayouts/slideLayout6.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chart" Target="../charts/chart3.xml"/><Relationship Id="rId7" Type="http://schemas.openxmlformats.org/officeDocument/2006/relationships/diagramColors" Target="../diagrams/colors21.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8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2218" y="4033127"/>
            <a:ext cx="7343878" cy="2526619"/>
          </a:xfrm>
        </p:spPr>
        <p:txBody>
          <a:bodyPr>
            <a:normAutofit fontScale="92500" lnSpcReduction="10000"/>
          </a:bodyPr>
          <a:lstStyle/>
          <a:p>
            <a:r>
              <a:rPr lang="en-US" sz="2800" b="1" dirty="0" smtClean="0"/>
              <a:t>Swarnendu Biswas</a:t>
            </a:r>
            <a:r>
              <a:rPr lang="en-US" dirty="0" smtClean="0"/>
              <a:t>, </a:t>
            </a:r>
            <a:r>
              <a:rPr lang="en-US" sz="2600" dirty="0" smtClean="0"/>
              <a:t>Minjia Zhang, and </a:t>
            </a:r>
          </a:p>
          <a:p>
            <a:r>
              <a:rPr lang="en-US" sz="2600" dirty="0" smtClean="0"/>
              <a:t>Michael D. Bond</a:t>
            </a:r>
          </a:p>
          <a:p>
            <a:r>
              <a:rPr lang="en-US" sz="2000" dirty="0" smtClean="0"/>
              <a:t>Ohio State University</a:t>
            </a:r>
          </a:p>
          <a:p>
            <a:r>
              <a:rPr lang="en-US" sz="2600" dirty="0" smtClean="0"/>
              <a:t>Brandon Lucia</a:t>
            </a:r>
          </a:p>
          <a:p>
            <a:r>
              <a:rPr lang="en-US" sz="2000" dirty="0" smtClean="0"/>
              <a:t>Carnegie Mellon University</a:t>
            </a:r>
          </a:p>
          <a:p>
            <a:endParaRPr lang="en-US" sz="1700" dirty="0"/>
          </a:p>
          <a:p>
            <a:r>
              <a:rPr lang="en-US" sz="2800" b="1" i="1" dirty="0" smtClean="0"/>
              <a:t>OOPSLA 2015</a:t>
            </a:r>
            <a:endParaRPr lang="en-US" sz="2800" b="1" i="1" dirty="0"/>
          </a:p>
        </p:txBody>
      </p:sp>
      <p:sp>
        <p:nvSpPr>
          <p:cNvPr id="2" name="Title 1"/>
          <p:cNvSpPr>
            <a:spLocks noGrp="1"/>
          </p:cNvSpPr>
          <p:nvPr>
            <p:ph type="ctrTitle"/>
          </p:nvPr>
        </p:nvSpPr>
        <p:spPr>
          <a:xfrm>
            <a:off x="609600" y="2208703"/>
            <a:ext cx="11277600" cy="1470025"/>
          </a:xfrm>
        </p:spPr>
        <p:txBody>
          <a:bodyPr/>
          <a:lstStyle/>
          <a:p>
            <a:r>
              <a:rPr lang="en-US" dirty="0" smtClean="0"/>
              <a:t>Valor: Efficient, Software-Only Region Conflict Exceptions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17" y="4461354"/>
            <a:ext cx="1670166" cy="1670166"/>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Java Example</a:t>
            </a:r>
            <a:endParaRPr lang="en-US" dirty="0"/>
          </a:p>
        </p:txBody>
      </p:sp>
      <p:sp>
        <p:nvSpPr>
          <p:cNvPr id="7" name="Rounded Rectangle 6"/>
          <p:cNvSpPr/>
          <p:nvPr/>
        </p:nvSpPr>
        <p:spPr>
          <a:xfrm>
            <a:off x="3510255" y="4313208"/>
            <a:ext cx="4050727" cy="1666968"/>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rgbClr val="FF0000"/>
                </a:solidFill>
                <a:latin typeface="Consolas" pitchFamily="49" charset="0"/>
                <a:cs typeface="Consolas" pitchFamily="49" charset="0"/>
              </a:rPr>
              <a:t>X</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Object();</a:t>
            </a:r>
          </a:p>
          <a:p>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true;</a:t>
            </a:r>
          </a:p>
        </p:txBody>
      </p:sp>
      <p:sp>
        <p:nvSpPr>
          <p:cNvPr id="8" name="Rounded Rectangle 7"/>
          <p:cNvSpPr/>
          <p:nvPr/>
        </p:nvSpPr>
        <p:spPr>
          <a:xfrm>
            <a:off x="7938481" y="4313208"/>
            <a:ext cx="4050727" cy="1666968"/>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smtClean="0">
              <a:solidFill>
                <a:schemeClr val="tx1"/>
              </a:solidFill>
              <a:latin typeface="Consolas" pitchFamily="49" charset="0"/>
              <a:cs typeface="Consolas" pitchFamily="49" charset="0"/>
            </a:endParaRPr>
          </a:p>
          <a:p>
            <a:r>
              <a:rPr lang="en-US" sz="2000" b="1" dirty="0" smtClean="0">
                <a:solidFill>
                  <a:schemeClr val="tx1"/>
                </a:solidFill>
                <a:latin typeface="Consolas" pitchFamily="49" charset="0"/>
                <a:cs typeface="Consolas" pitchFamily="49" charset="0"/>
              </a:rPr>
              <a:t>while </a:t>
            </a:r>
            <a:r>
              <a:rPr lang="en-US" sz="2000" dirty="0" smtClean="0">
                <a:solidFill>
                  <a:schemeClr val="tx1"/>
                </a:solidFill>
                <a:latin typeface="Consolas" pitchFamily="49" charset="0"/>
                <a:cs typeface="Consolas" pitchFamily="49" charset="0"/>
              </a:rPr>
              <a:t>(!</a:t>
            </a:r>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 </a:t>
            </a:r>
          </a:p>
          <a:p>
            <a:r>
              <a:rPr lang="en-US" sz="2000" dirty="0" err="1" smtClean="0">
                <a:solidFill>
                  <a:srgbClr val="FF0000"/>
                </a:solidFill>
                <a:latin typeface="Consolas" pitchFamily="49" charset="0"/>
                <a:cs typeface="Consolas" pitchFamily="49" charset="0"/>
              </a:rPr>
              <a:t>X</a:t>
            </a:r>
            <a:r>
              <a:rPr lang="en-US" sz="2000" dirty="0" err="1" smtClean="0">
                <a:solidFill>
                  <a:schemeClr val="tx1"/>
                </a:solidFill>
                <a:latin typeface="Consolas" pitchFamily="49" charset="0"/>
                <a:cs typeface="Consolas" pitchFamily="49" charset="0"/>
              </a:rPr>
              <a:t>.compute</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p:txBody>
      </p:sp>
      <p:sp>
        <p:nvSpPr>
          <p:cNvPr id="5" name="TextBox 4"/>
          <p:cNvSpPr txBox="1"/>
          <p:nvPr/>
        </p:nvSpPr>
        <p:spPr>
          <a:xfrm>
            <a:off x="4530157" y="3466299"/>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6" name="TextBox 5"/>
          <p:cNvSpPr txBox="1"/>
          <p:nvPr/>
        </p:nvSpPr>
        <p:spPr>
          <a:xfrm>
            <a:off x="8958383" y="3466299"/>
            <a:ext cx="2010922" cy="461665"/>
          </a:xfrm>
          <a:prstGeom prst="rect">
            <a:avLst/>
          </a:prstGeom>
          <a:noFill/>
        </p:spPr>
        <p:txBody>
          <a:bodyPr wrap="square" rtlCol="0">
            <a:spAutoFit/>
          </a:bodyPr>
          <a:lstStyle/>
          <a:p>
            <a:r>
              <a:rPr lang="en-US" sz="2400" b="1" dirty="0" smtClean="0"/>
              <a:t>    Thread T2</a:t>
            </a:r>
            <a:endParaRPr lang="en-US" sz="2400" b="1" dirty="0"/>
          </a:p>
        </p:txBody>
      </p:sp>
      <p:grpSp>
        <p:nvGrpSpPr>
          <p:cNvPr id="9" name="Group 8"/>
          <p:cNvGrpSpPr/>
          <p:nvPr/>
        </p:nvGrpSpPr>
        <p:grpSpPr>
          <a:xfrm>
            <a:off x="609600" y="2212848"/>
            <a:ext cx="4756821" cy="1029546"/>
            <a:chOff x="2733127" y="2838026"/>
            <a:chExt cx="4756821" cy="1029546"/>
          </a:xfrm>
          <a:scene3d>
            <a:camera prst="orthographicFront">
              <a:rot lat="0" lon="0" rev="0"/>
            </a:camera>
            <a:lightRig rig="balanced" dir="t">
              <a:rot lat="0" lon="0" rev="8700000"/>
            </a:lightRig>
          </a:scene3d>
        </p:grpSpPr>
        <p:sp>
          <p:nvSpPr>
            <p:cNvPr id="10" name="Rectangle 9"/>
            <p:cNvSpPr/>
            <p:nvPr/>
          </p:nvSpPr>
          <p:spPr>
            <a:xfrm>
              <a:off x="2733127" y="2838026"/>
              <a:ext cx="4756821" cy="1029546"/>
            </a:xfrm>
            <a:prstGeom prst="rect">
              <a:avLst/>
            </a:prstGeom>
            <a:solidFill>
              <a:schemeClr val="tx2"/>
            </a:solidFill>
            <a:ln>
              <a:noFill/>
            </a:ln>
            <a:effectLst>
              <a:outerShdw blurRad="44450" dist="27940" dir="5400000" algn="ctr">
                <a:srgbClr val="000000">
                  <a:alpha val="32000"/>
                </a:srgbClr>
              </a:outerShdw>
            </a:effectLst>
            <a:sp3d>
              <a:bevelT w="190500" h="38100"/>
            </a:sp3d>
          </p:spPr>
          <p:style>
            <a:lnRef idx="2">
              <a:scrgbClr r="0" g="0" b="0"/>
            </a:lnRef>
            <a:fillRef idx="1">
              <a:scrgbClr r="0" g="0" b="0"/>
            </a:fillRef>
            <a:effectRef idx="0">
              <a:scrgbClr r="0" g="0" b="0"/>
            </a:effectRef>
            <a:fontRef idx="minor">
              <a:schemeClr val="lt1"/>
            </a:fontRef>
          </p:style>
        </p:sp>
        <p:sp>
          <p:nvSpPr>
            <p:cNvPr id="11" name="Rectangle 10"/>
            <p:cNvSpPr/>
            <p:nvPr/>
          </p:nvSpPr>
          <p:spPr>
            <a:xfrm>
              <a:off x="2733127" y="2838026"/>
              <a:ext cx="4756821" cy="10295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Java tries to assign semantics, which are unsatisfactory</a:t>
              </a:r>
              <a:endParaRPr lang="en-US" sz="2900" kern="1200" dirty="0"/>
            </a:p>
          </p:txBody>
        </p:sp>
      </p:grpSp>
    </p:spTree>
    <p:extLst>
      <p:ext uri="{BB962C8B-B14F-4D97-AF65-F5344CB8AC3E}">
        <p14:creationId xmlns:p14="http://schemas.microsoft.com/office/powerpoint/2010/main" val="48363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pSp>
        <p:nvGrpSpPr>
          <p:cNvPr id="9" name="Group 8"/>
          <p:cNvGrpSpPr/>
          <p:nvPr/>
        </p:nvGrpSpPr>
        <p:grpSpPr>
          <a:xfrm>
            <a:off x="2551011" y="2976845"/>
            <a:ext cx="5591089" cy="734096"/>
            <a:chOff x="2615521" y="3915177"/>
            <a:chExt cx="5591089" cy="734096"/>
          </a:xfrm>
        </p:grpSpPr>
        <p:sp>
          <p:nvSpPr>
            <p:cNvPr id="5" name="Rounded Rectangle 4"/>
            <p:cNvSpPr/>
            <p:nvPr/>
          </p:nvSpPr>
          <p:spPr>
            <a:xfrm>
              <a:off x="2615521" y="3915177"/>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Data-race-free execution</a:t>
              </a:r>
              <a:endParaRPr lang="en-US" sz="2000" dirty="0">
                <a:solidFill>
                  <a:schemeClr val="bg1"/>
                </a:solidFill>
              </a:endParaRPr>
            </a:p>
          </p:txBody>
        </p:sp>
        <p:sp>
          <p:nvSpPr>
            <p:cNvPr id="6" name="Notched Right Arrow 5"/>
            <p:cNvSpPr/>
            <p:nvPr/>
          </p:nvSpPr>
          <p:spPr>
            <a:xfrm>
              <a:off x="4749121" y="406474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5973562" y="3915177"/>
              <a:ext cx="2233048" cy="734096"/>
            </a:xfrm>
            <a:prstGeom prst="flowChartDocumen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dirty="0" smtClean="0"/>
                <a:t>Strong semantics</a:t>
              </a:r>
              <a:endParaRPr lang="en-US" sz="2200" dirty="0"/>
            </a:p>
          </p:txBody>
        </p:sp>
      </p:grpSp>
    </p:spTree>
    <p:extLst>
      <p:ext uri="{BB962C8B-B14F-4D97-AF65-F5344CB8AC3E}">
        <p14:creationId xmlns:p14="http://schemas.microsoft.com/office/powerpoint/2010/main" val="231224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pSp>
        <p:nvGrpSpPr>
          <p:cNvPr id="9" name="Group 8"/>
          <p:cNvGrpSpPr/>
          <p:nvPr/>
        </p:nvGrpSpPr>
        <p:grpSpPr>
          <a:xfrm>
            <a:off x="2551011" y="2976845"/>
            <a:ext cx="5591089" cy="734096"/>
            <a:chOff x="2615521" y="3915177"/>
            <a:chExt cx="5591089" cy="734096"/>
          </a:xfrm>
        </p:grpSpPr>
        <p:sp>
          <p:nvSpPr>
            <p:cNvPr id="5" name="Rounded Rectangle 4"/>
            <p:cNvSpPr/>
            <p:nvPr/>
          </p:nvSpPr>
          <p:spPr>
            <a:xfrm>
              <a:off x="2615521" y="3915177"/>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Data-race-free execution</a:t>
              </a:r>
              <a:endParaRPr lang="en-US" sz="2000" dirty="0">
                <a:solidFill>
                  <a:schemeClr val="bg1"/>
                </a:solidFill>
              </a:endParaRPr>
            </a:p>
          </p:txBody>
        </p:sp>
        <p:sp>
          <p:nvSpPr>
            <p:cNvPr id="6" name="Notched Right Arrow 5"/>
            <p:cNvSpPr/>
            <p:nvPr/>
          </p:nvSpPr>
          <p:spPr>
            <a:xfrm>
              <a:off x="4749121" y="406474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5973562" y="3915177"/>
              <a:ext cx="2233048" cy="734096"/>
            </a:xfrm>
            <a:prstGeom prst="flowChartDocumen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dirty="0" smtClean="0"/>
                <a:t>Strong semantics</a:t>
              </a:r>
              <a:endParaRPr lang="en-US" sz="2200" dirty="0"/>
            </a:p>
          </p:txBody>
        </p:sp>
      </p:grpSp>
      <p:sp>
        <p:nvSpPr>
          <p:cNvPr id="8" name="Rounded Rectangle 7"/>
          <p:cNvSpPr/>
          <p:nvPr/>
        </p:nvSpPr>
        <p:spPr>
          <a:xfrm>
            <a:off x="2788173" y="4065624"/>
            <a:ext cx="5116765" cy="754705"/>
          </a:xfrm>
          <a:prstGeom prst="roundRect">
            <a:avLst/>
          </a:prstGeom>
          <a:solidFill>
            <a:schemeClr val="tx2">
              <a:lumMod val="60000"/>
              <a:lumOff val="40000"/>
            </a:schemeClr>
          </a:solidFill>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solidFill>
                  <a:schemeClr val="bg1"/>
                </a:solidFill>
              </a:rPr>
              <a:t>Execution is sequentially consistent</a:t>
            </a:r>
          </a:p>
        </p:txBody>
      </p:sp>
    </p:spTree>
    <p:extLst>
      <p:ext uri="{BB962C8B-B14F-4D97-AF65-F5344CB8AC3E}">
        <p14:creationId xmlns:p14="http://schemas.microsoft.com/office/powerpoint/2010/main" val="37039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pSp>
        <p:nvGrpSpPr>
          <p:cNvPr id="9" name="Group 8"/>
          <p:cNvGrpSpPr/>
          <p:nvPr/>
        </p:nvGrpSpPr>
        <p:grpSpPr>
          <a:xfrm>
            <a:off x="2551011" y="2976845"/>
            <a:ext cx="5591089" cy="734096"/>
            <a:chOff x="2615521" y="3915177"/>
            <a:chExt cx="5591089" cy="734096"/>
          </a:xfrm>
        </p:grpSpPr>
        <p:sp>
          <p:nvSpPr>
            <p:cNvPr id="5" name="Rounded Rectangle 4"/>
            <p:cNvSpPr/>
            <p:nvPr/>
          </p:nvSpPr>
          <p:spPr>
            <a:xfrm>
              <a:off x="2615521" y="3915177"/>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Data-race-free execution</a:t>
              </a:r>
              <a:endParaRPr lang="en-US" sz="2000" dirty="0">
                <a:solidFill>
                  <a:schemeClr val="bg1"/>
                </a:solidFill>
              </a:endParaRPr>
            </a:p>
          </p:txBody>
        </p:sp>
        <p:sp>
          <p:nvSpPr>
            <p:cNvPr id="6" name="Notched Right Arrow 5"/>
            <p:cNvSpPr/>
            <p:nvPr/>
          </p:nvSpPr>
          <p:spPr>
            <a:xfrm>
              <a:off x="4749121" y="406474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5973562" y="3915177"/>
              <a:ext cx="2233048" cy="734096"/>
            </a:xfrm>
            <a:prstGeom prst="flowChartDocumen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dirty="0" smtClean="0"/>
                <a:t>Strong semantics</a:t>
              </a:r>
              <a:endParaRPr lang="en-US" sz="2200" dirty="0"/>
            </a:p>
          </p:txBody>
        </p:sp>
      </p:grpSp>
      <p:sp>
        <p:nvSpPr>
          <p:cNvPr id="8" name="Rounded Rectangle 7"/>
          <p:cNvSpPr/>
          <p:nvPr/>
        </p:nvSpPr>
        <p:spPr>
          <a:xfrm>
            <a:off x="2788173" y="4065624"/>
            <a:ext cx="5116765" cy="754705"/>
          </a:xfrm>
          <a:prstGeom prst="roundRect">
            <a:avLst/>
          </a:prstGeom>
          <a:solidFill>
            <a:schemeClr val="bg1">
              <a:lumMod val="75000"/>
            </a:schemeClr>
          </a:solidFill>
          <a:effectLst>
            <a:softEdge rad="12700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solidFill>
                  <a:schemeClr val="bg1">
                    <a:lumMod val="95000"/>
                  </a:schemeClr>
                </a:solidFill>
              </a:rPr>
              <a:t>Execution is sequentially consistent</a:t>
            </a:r>
          </a:p>
        </p:txBody>
      </p:sp>
      <p:sp>
        <p:nvSpPr>
          <p:cNvPr id="10" name="Rounded Rectangle 9"/>
          <p:cNvSpPr/>
          <p:nvPr/>
        </p:nvSpPr>
        <p:spPr>
          <a:xfrm>
            <a:off x="2184753" y="5303479"/>
            <a:ext cx="6323604" cy="841248"/>
          </a:xfrm>
          <a:prstGeom prst="roundRect">
            <a:avLst/>
          </a:prstGeom>
          <a:solidFill>
            <a:schemeClr val="accent5">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Synchronization-free regions execute atomically</a:t>
            </a:r>
            <a:endParaRPr lang="en-US" sz="2400" dirty="0"/>
          </a:p>
        </p:txBody>
      </p:sp>
    </p:spTree>
    <p:extLst>
      <p:ext uri="{BB962C8B-B14F-4D97-AF65-F5344CB8AC3E}">
        <p14:creationId xmlns:p14="http://schemas.microsoft.com/office/powerpoint/2010/main" val="415208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pSp>
        <p:nvGrpSpPr>
          <p:cNvPr id="9" name="Group 8"/>
          <p:cNvGrpSpPr/>
          <p:nvPr/>
        </p:nvGrpSpPr>
        <p:grpSpPr>
          <a:xfrm>
            <a:off x="2551011" y="2976845"/>
            <a:ext cx="5591089" cy="734096"/>
            <a:chOff x="2615521" y="3915177"/>
            <a:chExt cx="5591089" cy="734096"/>
          </a:xfrm>
        </p:grpSpPr>
        <p:sp>
          <p:nvSpPr>
            <p:cNvPr id="5" name="Rounded Rectangle 4"/>
            <p:cNvSpPr/>
            <p:nvPr/>
          </p:nvSpPr>
          <p:spPr>
            <a:xfrm>
              <a:off x="2615521" y="3915177"/>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Data-race-free execution</a:t>
              </a:r>
              <a:endParaRPr lang="en-US" sz="2000" dirty="0">
                <a:solidFill>
                  <a:schemeClr val="bg1"/>
                </a:solidFill>
              </a:endParaRPr>
            </a:p>
          </p:txBody>
        </p:sp>
        <p:sp>
          <p:nvSpPr>
            <p:cNvPr id="6" name="Notched Right Arrow 5"/>
            <p:cNvSpPr/>
            <p:nvPr/>
          </p:nvSpPr>
          <p:spPr>
            <a:xfrm>
              <a:off x="4749121" y="406474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5973562" y="3915177"/>
              <a:ext cx="2233048" cy="734096"/>
            </a:xfrm>
            <a:prstGeom prst="flowChartDocumen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dirty="0" smtClean="0"/>
                <a:t>Strong semantics</a:t>
              </a:r>
              <a:endParaRPr lang="en-US" sz="2200" dirty="0"/>
            </a:p>
          </p:txBody>
        </p:sp>
      </p:grpSp>
      <p:sp>
        <p:nvSpPr>
          <p:cNvPr id="8" name="Rounded Rectangle 7"/>
          <p:cNvSpPr/>
          <p:nvPr/>
        </p:nvSpPr>
        <p:spPr>
          <a:xfrm>
            <a:off x="2788173" y="4065624"/>
            <a:ext cx="5116765" cy="754705"/>
          </a:xfrm>
          <a:prstGeom prst="roundRect">
            <a:avLst/>
          </a:prstGeom>
          <a:solidFill>
            <a:schemeClr val="bg1">
              <a:lumMod val="75000"/>
            </a:schemeClr>
          </a:solidFill>
          <a:effectLst>
            <a:softEdge rad="12700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solidFill>
                  <a:schemeClr val="bg1">
                    <a:lumMod val="95000"/>
                  </a:schemeClr>
                </a:solidFill>
              </a:rPr>
              <a:t>Execution is sequentially consistent</a:t>
            </a:r>
          </a:p>
        </p:txBody>
      </p:sp>
      <p:sp>
        <p:nvSpPr>
          <p:cNvPr id="10" name="Rounded Rectangle 9"/>
          <p:cNvSpPr/>
          <p:nvPr/>
        </p:nvSpPr>
        <p:spPr>
          <a:xfrm>
            <a:off x="2184753" y="5303479"/>
            <a:ext cx="6323604" cy="841248"/>
          </a:xfrm>
          <a:prstGeom prst="roundRect">
            <a:avLst/>
          </a:prstGeom>
          <a:solidFill>
            <a:schemeClr val="accent5">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Synchronization-free regions execute atomically</a:t>
            </a:r>
            <a:endParaRPr lang="en-US" sz="2400" dirty="0"/>
          </a:p>
        </p:txBody>
      </p:sp>
      <p:grpSp>
        <p:nvGrpSpPr>
          <p:cNvPr id="19" name="Group 18"/>
          <p:cNvGrpSpPr/>
          <p:nvPr/>
        </p:nvGrpSpPr>
        <p:grpSpPr>
          <a:xfrm>
            <a:off x="8142100" y="977451"/>
            <a:ext cx="3352924" cy="5571507"/>
            <a:chOff x="8142100" y="977451"/>
            <a:chExt cx="3352924" cy="5571507"/>
          </a:xfrm>
        </p:grpSpPr>
        <p:sp>
          <p:nvSpPr>
            <p:cNvPr id="3" name="Rounded Rectangle 2"/>
            <p:cNvSpPr/>
            <p:nvPr/>
          </p:nvSpPr>
          <p:spPr>
            <a:xfrm>
              <a:off x="9890511" y="1385697"/>
              <a:ext cx="1604513" cy="129554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890511" y="3111010"/>
              <a:ext cx="1604513" cy="127978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890511" y="4827979"/>
              <a:ext cx="1604513" cy="12955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273422" y="977451"/>
              <a:ext cx="838691" cy="400110"/>
            </a:xfrm>
            <a:prstGeom prst="rect">
              <a:avLst/>
            </a:prstGeom>
            <a:solidFill>
              <a:schemeClr val="bg1">
                <a:lumMod val="95000"/>
              </a:schemeClr>
            </a:solidFill>
          </p:spPr>
          <p:txBody>
            <a:bodyPr wrap="none" rtlCol="0">
              <a:spAutoFit/>
            </a:bodyPr>
            <a:lstStyle/>
            <a:p>
              <a:r>
                <a:rPr lang="en-US" sz="2000" b="1" dirty="0" smtClean="0"/>
                <a:t>lock(l</a:t>
              </a:r>
              <a:r>
                <a:rPr lang="en-US" sz="2000" b="1" dirty="0"/>
                <a:t>)</a:t>
              </a:r>
            </a:p>
          </p:txBody>
        </p:sp>
        <p:sp>
          <p:nvSpPr>
            <p:cNvPr id="14" name="TextBox 13"/>
            <p:cNvSpPr txBox="1"/>
            <p:nvPr/>
          </p:nvSpPr>
          <p:spPr>
            <a:xfrm>
              <a:off x="10200485" y="2698495"/>
              <a:ext cx="984565" cy="400110"/>
            </a:xfrm>
            <a:prstGeom prst="rect">
              <a:avLst/>
            </a:prstGeom>
            <a:solidFill>
              <a:schemeClr val="bg1">
                <a:lumMod val="95000"/>
              </a:schemeClr>
            </a:solidFill>
          </p:spPr>
          <p:txBody>
            <a:bodyPr wrap="none" rtlCol="0">
              <a:spAutoFit/>
            </a:bodyPr>
            <a:lstStyle/>
            <a:p>
              <a:r>
                <a:rPr lang="en-US" sz="2000" b="1" dirty="0" smtClean="0"/>
                <a:t>lock(m)</a:t>
              </a:r>
              <a:endParaRPr lang="en-US" sz="2000" b="1" dirty="0"/>
            </a:p>
          </p:txBody>
        </p:sp>
        <p:sp>
          <p:nvSpPr>
            <p:cNvPr id="15" name="TextBox 14"/>
            <p:cNvSpPr txBox="1"/>
            <p:nvPr/>
          </p:nvSpPr>
          <p:spPr>
            <a:xfrm>
              <a:off x="10062627" y="4415464"/>
              <a:ext cx="1260281" cy="400110"/>
            </a:xfrm>
            <a:prstGeom prst="rect">
              <a:avLst/>
            </a:prstGeom>
            <a:solidFill>
              <a:schemeClr val="bg1">
                <a:lumMod val="95000"/>
              </a:schemeClr>
            </a:solidFill>
          </p:spPr>
          <p:txBody>
            <a:bodyPr wrap="none" rtlCol="0">
              <a:spAutoFit/>
            </a:bodyPr>
            <a:lstStyle/>
            <a:p>
              <a:r>
                <a:rPr lang="en-US" sz="2000" b="1" dirty="0" smtClean="0"/>
                <a:t>unlock(m)</a:t>
              </a:r>
              <a:endParaRPr lang="en-US" sz="2000" b="1" dirty="0"/>
            </a:p>
          </p:txBody>
        </p:sp>
        <p:sp>
          <p:nvSpPr>
            <p:cNvPr id="16" name="TextBox 15"/>
            <p:cNvSpPr txBox="1"/>
            <p:nvPr/>
          </p:nvSpPr>
          <p:spPr>
            <a:xfrm>
              <a:off x="10062627" y="6148848"/>
              <a:ext cx="1114408" cy="400110"/>
            </a:xfrm>
            <a:prstGeom prst="rect">
              <a:avLst/>
            </a:prstGeom>
            <a:solidFill>
              <a:schemeClr val="bg1">
                <a:lumMod val="95000"/>
              </a:schemeClr>
            </a:solidFill>
          </p:spPr>
          <p:txBody>
            <a:bodyPr wrap="none" rtlCol="0">
              <a:spAutoFit/>
            </a:bodyPr>
            <a:lstStyle/>
            <a:p>
              <a:r>
                <a:rPr lang="en-US" sz="2000" b="1" dirty="0" smtClean="0"/>
                <a:t>unlock(l)</a:t>
              </a:r>
              <a:endParaRPr lang="en-US" sz="2000" b="1" dirty="0"/>
            </a:p>
          </p:txBody>
        </p:sp>
        <p:graphicFrame>
          <p:nvGraphicFramePr>
            <p:cNvPr id="17" name="Diagram 16"/>
            <p:cNvGraphicFramePr/>
            <p:nvPr>
              <p:extLst>
                <p:ext uri="{D42A27DB-BD31-4B8C-83A1-F6EECF244321}">
                  <p14:modId xmlns:p14="http://schemas.microsoft.com/office/powerpoint/2010/main" val="1836042623"/>
                </p:ext>
              </p:extLst>
            </p:nvPr>
          </p:nvGraphicFramePr>
          <p:xfrm>
            <a:off x="8142100" y="4010104"/>
            <a:ext cx="1748410" cy="1268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ounded Rectangle 17"/>
            <p:cNvSpPr/>
            <p:nvPr/>
          </p:nvSpPr>
          <p:spPr>
            <a:xfrm>
              <a:off x="8872496" y="3584608"/>
              <a:ext cx="859109" cy="42549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SFR</a:t>
              </a:r>
              <a:endParaRPr lang="en-US" sz="2400" b="1" dirty="0"/>
            </a:p>
          </p:txBody>
        </p:sp>
      </p:grpSp>
    </p:spTree>
    <p:extLst>
      <p:ext uri="{BB962C8B-B14F-4D97-AF65-F5344CB8AC3E}">
        <p14:creationId xmlns:p14="http://schemas.microsoft.com/office/powerpoint/2010/main" val="187913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aphicFrame>
        <p:nvGraphicFramePr>
          <p:cNvPr id="20" name="Diagram 19"/>
          <p:cNvGraphicFramePr/>
          <p:nvPr>
            <p:extLst>
              <p:ext uri="{D42A27DB-BD31-4B8C-83A1-F6EECF244321}">
                <p14:modId xmlns:p14="http://schemas.microsoft.com/office/powerpoint/2010/main" val="3720555902"/>
              </p:ext>
            </p:extLst>
          </p:nvPr>
        </p:nvGraphicFramePr>
        <p:xfrm>
          <a:off x="6589578" y="1677925"/>
          <a:ext cx="6232106" cy="2359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47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Java Memory Models</a:t>
            </a:r>
            <a:endParaRPr lang="en-US" dirty="0"/>
          </a:p>
        </p:txBody>
      </p:sp>
      <p:grpSp>
        <p:nvGrpSpPr>
          <p:cNvPr id="9" name="Group 8"/>
          <p:cNvGrpSpPr/>
          <p:nvPr/>
        </p:nvGrpSpPr>
        <p:grpSpPr>
          <a:xfrm>
            <a:off x="2602769" y="4270804"/>
            <a:ext cx="5591089" cy="734096"/>
            <a:chOff x="2615521" y="3915177"/>
            <a:chExt cx="5591089" cy="734096"/>
          </a:xfrm>
        </p:grpSpPr>
        <p:sp>
          <p:nvSpPr>
            <p:cNvPr id="5" name="Rounded Rectangle 4"/>
            <p:cNvSpPr/>
            <p:nvPr/>
          </p:nvSpPr>
          <p:spPr>
            <a:xfrm>
              <a:off x="2615521" y="3915177"/>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Racy execution</a:t>
              </a:r>
              <a:endParaRPr lang="en-US" sz="2000" dirty="0">
                <a:solidFill>
                  <a:schemeClr val="bg1"/>
                </a:solidFill>
              </a:endParaRPr>
            </a:p>
          </p:txBody>
        </p:sp>
        <p:sp>
          <p:nvSpPr>
            <p:cNvPr id="6" name="Notched Right Arrow 5"/>
            <p:cNvSpPr/>
            <p:nvPr/>
          </p:nvSpPr>
          <p:spPr>
            <a:xfrm>
              <a:off x="4749121" y="406474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5973562" y="3915177"/>
              <a:ext cx="2233048" cy="734096"/>
            </a:xfrm>
            <a:prstGeom prst="flowChartDocument">
              <a:avLst/>
            </a:prstGeom>
            <a:solidFill>
              <a:srgbClr val="A2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dirty="0" smtClean="0"/>
                <a:t>???</a:t>
              </a:r>
              <a:endParaRPr lang="en-US" sz="2800" b="1" dirty="0"/>
            </a:p>
          </p:txBody>
        </p:sp>
      </p:grpSp>
      <p:graphicFrame>
        <p:nvGraphicFramePr>
          <p:cNvPr id="20" name="Diagram 19"/>
          <p:cNvGraphicFramePr/>
          <p:nvPr>
            <p:extLst/>
          </p:nvPr>
        </p:nvGraphicFramePr>
        <p:xfrm>
          <a:off x="6589578" y="1677925"/>
          <a:ext cx="6232106" cy="2359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840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Stronger Memory Models</a:t>
            </a:r>
            <a:endParaRPr lang="en-US" dirty="0"/>
          </a:p>
        </p:txBody>
      </p:sp>
      <p:sp>
        <p:nvSpPr>
          <p:cNvPr id="4" name="Rounded Rectangle 3"/>
          <p:cNvSpPr/>
          <p:nvPr/>
        </p:nvSpPr>
        <p:spPr>
          <a:xfrm>
            <a:off x="3515806" y="2212848"/>
            <a:ext cx="5160387" cy="6364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smtClean="0"/>
              <a:t>Adve</a:t>
            </a:r>
            <a:r>
              <a:rPr lang="en-US" sz="2800" dirty="0" smtClean="0"/>
              <a:t> and Boehm, CACM 2010</a:t>
            </a:r>
            <a:endParaRPr lang="en-US" sz="2800" dirty="0"/>
          </a:p>
        </p:txBody>
      </p:sp>
      <p:sp>
        <p:nvSpPr>
          <p:cNvPr id="5" name="Flowchart: Document 4"/>
          <p:cNvSpPr/>
          <p:nvPr/>
        </p:nvSpPr>
        <p:spPr>
          <a:xfrm>
            <a:off x="1414529" y="3231180"/>
            <a:ext cx="9362940" cy="1418093"/>
          </a:xfrm>
          <a:prstGeom prst="flowChartDocumen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inability to define reasonable semantics for programs with data</a:t>
            </a:r>
          </a:p>
          <a:p>
            <a:pPr algn="ctr"/>
            <a:r>
              <a:rPr lang="en-US" sz="2400" dirty="0"/>
              <a:t>races is not just a theoretical shortcoming, but a fundamental hole in</a:t>
            </a:r>
          </a:p>
          <a:p>
            <a:pPr algn="ctr"/>
            <a:r>
              <a:rPr lang="en-US" sz="2400" dirty="0"/>
              <a:t>the foundation of our languages and systems.”</a:t>
            </a:r>
          </a:p>
        </p:txBody>
      </p:sp>
    </p:spTree>
    <p:extLst>
      <p:ext uri="{BB962C8B-B14F-4D97-AF65-F5344CB8AC3E}">
        <p14:creationId xmlns:p14="http://schemas.microsoft.com/office/powerpoint/2010/main" val="18414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Stronger Memory Models</a:t>
            </a:r>
            <a:endParaRPr lang="en-US" dirty="0"/>
          </a:p>
        </p:txBody>
      </p:sp>
      <p:sp>
        <p:nvSpPr>
          <p:cNvPr id="4" name="Rounded Rectangle 3"/>
          <p:cNvSpPr/>
          <p:nvPr/>
        </p:nvSpPr>
        <p:spPr>
          <a:xfrm>
            <a:off x="3515806" y="2212848"/>
            <a:ext cx="5160387" cy="6364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smtClean="0"/>
              <a:t>Adve</a:t>
            </a:r>
            <a:r>
              <a:rPr lang="en-US" sz="2800" dirty="0" smtClean="0"/>
              <a:t> and Boehm, CACM 2010</a:t>
            </a:r>
            <a:endParaRPr lang="en-US" sz="2800" dirty="0"/>
          </a:p>
        </p:txBody>
      </p:sp>
      <p:sp>
        <p:nvSpPr>
          <p:cNvPr id="5" name="Flowchart: Document 4"/>
          <p:cNvSpPr/>
          <p:nvPr/>
        </p:nvSpPr>
        <p:spPr>
          <a:xfrm>
            <a:off x="1414529" y="3231180"/>
            <a:ext cx="9362940" cy="1418093"/>
          </a:xfrm>
          <a:prstGeom prst="flowChartDocument">
            <a:avLst/>
          </a:prstGeom>
          <a:solidFill>
            <a:schemeClr val="bg1">
              <a:lumMod val="65000"/>
            </a:schemeClr>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schemeClr>
                </a:solidFill>
              </a:rPr>
              <a:t>“The inability to define reasonable semantics for programs with data</a:t>
            </a:r>
          </a:p>
          <a:p>
            <a:pPr algn="ctr"/>
            <a:r>
              <a:rPr lang="en-US" sz="2400" dirty="0">
                <a:solidFill>
                  <a:schemeClr val="bg1">
                    <a:lumMod val="95000"/>
                  </a:schemeClr>
                </a:solidFill>
              </a:rPr>
              <a:t>races is not just a theoretical shortcoming, but a fundamental hole in</a:t>
            </a:r>
          </a:p>
          <a:p>
            <a:pPr algn="ctr"/>
            <a:r>
              <a:rPr lang="en-US" sz="2400" dirty="0">
                <a:solidFill>
                  <a:schemeClr val="bg1">
                    <a:lumMod val="95000"/>
                  </a:schemeClr>
                </a:solidFill>
              </a:rPr>
              <a:t>the foundation of our languages and systems.”</a:t>
            </a:r>
          </a:p>
        </p:txBody>
      </p:sp>
      <p:sp>
        <p:nvSpPr>
          <p:cNvPr id="6" name="Flowchart: Document 5"/>
          <p:cNvSpPr/>
          <p:nvPr/>
        </p:nvSpPr>
        <p:spPr>
          <a:xfrm>
            <a:off x="1414529" y="4945486"/>
            <a:ext cx="9362940" cy="1532586"/>
          </a:xfrm>
          <a:prstGeom prst="flowChartDocumen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call upon software and hardware communities to develop</a:t>
            </a:r>
          </a:p>
          <a:p>
            <a:pPr algn="ctr"/>
            <a:r>
              <a:rPr lang="en-US" sz="2400" dirty="0"/>
              <a:t>languages and systems that enforce data-race-freedom, </a:t>
            </a:r>
            <a:r>
              <a:rPr lang="en-US" sz="2400" dirty="0" smtClean="0"/>
              <a:t>...”</a:t>
            </a:r>
            <a:endParaRPr lang="en-US" sz="2400" dirty="0"/>
          </a:p>
        </p:txBody>
      </p:sp>
    </p:spTree>
    <p:extLst>
      <p:ext uri="{BB962C8B-B14F-4D97-AF65-F5344CB8AC3E}">
        <p14:creationId xmlns:p14="http://schemas.microsoft.com/office/powerpoint/2010/main" val="319716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65000"/>
                  </a:schemeClr>
                </a:solidFill>
              </a:rPr>
              <a:t>Programming </a:t>
            </a:r>
            <a:r>
              <a:rPr lang="en-US" dirty="0">
                <a:solidFill>
                  <a:schemeClr val="bg1">
                    <a:lumMod val="65000"/>
                  </a:schemeClr>
                </a:solidFill>
              </a:rPr>
              <a:t>language memory models and data races</a:t>
            </a:r>
          </a:p>
          <a:p>
            <a:r>
              <a:rPr lang="en-US" b="1" dirty="0" smtClean="0">
                <a:solidFill>
                  <a:schemeClr val="tx2">
                    <a:lumMod val="75000"/>
                  </a:schemeClr>
                </a:solidFill>
              </a:rPr>
              <a:t>Data </a:t>
            </a:r>
            <a:r>
              <a:rPr lang="en-US" b="1" dirty="0">
                <a:solidFill>
                  <a:schemeClr val="tx2">
                    <a:lumMod val="75000"/>
                  </a:schemeClr>
                </a:solidFill>
              </a:rPr>
              <a:t>r</a:t>
            </a:r>
            <a:r>
              <a:rPr lang="en-US" b="1" dirty="0" smtClean="0">
                <a:solidFill>
                  <a:schemeClr val="tx2">
                    <a:lumMod val="75000"/>
                  </a:schemeClr>
                </a:solidFill>
              </a:rPr>
              <a:t>ace and region </a:t>
            </a:r>
            <a:r>
              <a:rPr lang="en-US" b="1" dirty="0">
                <a:solidFill>
                  <a:schemeClr val="tx2">
                    <a:lumMod val="75000"/>
                  </a:schemeClr>
                </a:solidFill>
              </a:rPr>
              <a:t>conflict exceptions model</a:t>
            </a:r>
          </a:p>
          <a:p>
            <a:r>
              <a:rPr lang="en-US" b="1" dirty="0">
                <a:solidFill>
                  <a:schemeClr val="tx2">
                    <a:lumMod val="75000"/>
                  </a:schemeClr>
                </a:solidFill>
              </a:rPr>
              <a:t>Valor: Our </a:t>
            </a:r>
            <a:r>
              <a:rPr lang="en-US" b="1" dirty="0" smtClean="0">
                <a:solidFill>
                  <a:schemeClr val="tx2">
                    <a:lumMod val="75000"/>
                  </a:schemeClr>
                </a:solidFill>
              </a:rPr>
              <a:t>contribution</a:t>
            </a:r>
          </a:p>
          <a:p>
            <a:r>
              <a:rPr lang="en-US" b="1" dirty="0" smtClean="0">
                <a:solidFill>
                  <a:schemeClr val="tx2">
                    <a:lumMod val="75000"/>
                  </a:schemeClr>
                </a:solidFill>
              </a:rPr>
              <a:t>Evaluation</a:t>
            </a:r>
            <a:endParaRPr lang="en-US" b="1" dirty="0">
              <a:solidFill>
                <a:schemeClr val="tx2">
                  <a:lumMod val="75000"/>
                </a:schemeClr>
              </a:solidFill>
            </a:endParaRPr>
          </a:p>
          <a:p>
            <a:pPr marL="109728" indent="0">
              <a:buNone/>
            </a:pPr>
            <a:endParaRPr lang="en-US" b="1" dirty="0" smtClean="0">
              <a:solidFill>
                <a:schemeClr val="accent6">
                  <a:lumMod val="75000"/>
                </a:schemeClr>
              </a:solidFill>
            </a:endParaRPr>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59647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Simple C++ Program</a:t>
            </a:r>
            <a:endParaRPr lang="en-US" dirty="0"/>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X();</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(done) {</a:t>
            </a:r>
          </a:p>
          <a:p>
            <a:r>
              <a:rPr lang="en-US" sz="2000" dirty="0" smtClean="0">
                <a:solidFill>
                  <a:schemeClr val="tx1"/>
                </a:solidFill>
                <a:latin typeface="Consolas" pitchFamily="49" charset="0"/>
                <a:cs typeface="Consolas" pitchFamily="49" charset="0"/>
              </a:rPr>
              <a:t>  x-&gt;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707886"/>
          </a:xfrm>
          <a:prstGeom prst="rect">
            <a:avLst/>
          </a:prstGeom>
          <a:noFill/>
        </p:spPr>
        <p:txBody>
          <a:bodyPr wrap="square" rtlCol="0">
            <a:spAutoFit/>
          </a:bodyPr>
          <a:lstStyle/>
          <a:p>
            <a:pPr algn="ctr"/>
            <a:r>
              <a:rPr lang="en-US" sz="2000" dirty="0">
                <a:latin typeface="Consolas" pitchFamily="49" charset="0"/>
                <a:cs typeface="Consolas" pitchFamily="49" charset="0"/>
              </a:rPr>
              <a:t>X* x = NULL;</a:t>
            </a:r>
          </a:p>
          <a:p>
            <a:pPr algn="ctr"/>
            <a:r>
              <a:rPr lang="en-US" sz="2000" b="1" dirty="0">
                <a:latin typeface="Consolas" pitchFamily="49" charset="0"/>
                <a:cs typeface="Consolas" pitchFamily="49" charset="0"/>
              </a:rPr>
              <a:t>bool</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done= </a:t>
            </a:r>
            <a:r>
              <a:rPr lang="en-US" sz="2000" b="1" dirty="0">
                <a:latin typeface="Consolas" pitchFamily="49" charset="0"/>
                <a:cs typeface="Consolas" pitchFamily="49" charset="0"/>
              </a:rPr>
              <a:t>false</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341893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Race</a:t>
            </a:r>
            <a:endParaRPr lang="en-US" dirty="0"/>
          </a:p>
        </p:txBody>
      </p:sp>
      <p:sp>
        <p:nvSpPr>
          <p:cNvPr id="7" name="TextBox 6"/>
          <p:cNvSpPr txBox="1"/>
          <p:nvPr/>
        </p:nvSpPr>
        <p:spPr>
          <a:xfrm>
            <a:off x="2546082" y="3566926"/>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8" name="TextBox 7"/>
          <p:cNvSpPr txBox="1"/>
          <p:nvPr/>
        </p:nvSpPr>
        <p:spPr>
          <a:xfrm>
            <a:off x="7634709" y="3566925"/>
            <a:ext cx="2010922" cy="461665"/>
          </a:xfrm>
          <a:prstGeom prst="rect">
            <a:avLst/>
          </a:prstGeom>
          <a:noFill/>
        </p:spPr>
        <p:txBody>
          <a:bodyPr wrap="square" rtlCol="0">
            <a:spAutoFit/>
          </a:bodyPr>
          <a:lstStyle/>
          <a:p>
            <a:r>
              <a:rPr lang="en-US" sz="2400" b="1" dirty="0" smtClean="0"/>
              <a:t>    Thread T2</a:t>
            </a:r>
            <a:endParaRPr lang="en-US" sz="2400" b="1" dirty="0"/>
          </a:p>
        </p:txBody>
      </p:sp>
      <p:sp>
        <p:nvSpPr>
          <p:cNvPr id="9" name="Rounded Rectangle 8"/>
          <p:cNvSpPr/>
          <p:nvPr/>
        </p:nvSpPr>
        <p:spPr>
          <a:xfrm>
            <a:off x="1526180" y="4313208"/>
            <a:ext cx="4050727" cy="1666968"/>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Object();</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p>
        </p:txBody>
      </p:sp>
      <p:sp>
        <p:nvSpPr>
          <p:cNvPr id="10" name="Rounded Rectangle 9"/>
          <p:cNvSpPr/>
          <p:nvPr/>
        </p:nvSpPr>
        <p:spPr>
          <a:xfrm>
            <a:off x="6614807" y="4313208"/>
            <a:ext cx="4050727" cy="1666968"/>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smtClean="0">
              <a:solidFill>
                <a:schemeClr val="tx1"/>
              </a:solidFill>
              <a:latin typeface="Consolas" pitchFamily="49" charset="0"/>
              <a:cs typeface="Consolas" pitchFamily="49" charset="0"/>
            </a:endParaRPr>
          </a:p>
          <a:p>
            <a:r>
              <a:rPr lang="en-US" sz="2000" b="1" dirty="0" smtClean="0">
                <a:solidFill>
                  <a:schemeClr val="tx1"/>
                </a:solidFill>
                <a:latin typeface="Consolas" pitchFamily="49" charset="0"/>
                <a:cs typeface="Consolas" pitchFamily="49" charset="0"/>
              </a:rPr>
              <a:t>while </a:t>
            </a:r>
            <a:r>
              <a:rPr lang="en-US" sz="2000" dirty="0" smtClean="0">
                <a:solidFill>
                  <a:schemeClr val="tx1"/>
                </a:solidFill>
                <a:latin typeface="Consolas" pitchFamily="49" charset="0"/>
                <a:cs typeface="Consolas" pitchFamily="49" charset="0"/>
              </a:rPr>
              <a:t>(!done) {} </a:t>
            </a:r>
          </a:p>
          <a:p>
            <a:r>
              <a:rPr lang="en-US" sz="2000" dirty="0" err="1" smtClean="0">
                <a:solidFill>
                  <a:schemeClr val="tx1"/>
                </a:solidFill>
                <a:latin typeface="Consolas" pitchFamily="49" charset="0"/>
                <a:cs typeface="Consolas" pitchFamily="49" charset="0"/>
              </a:rPr>
              <a:t>X.compute</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93033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a:t>
            </a:r>
            <a:r>
              <a:rPr lang="en-US" dirty="0"/>
              <a:t>Race Exceptions</a:t>
            </a:r>
          </a:p>
        </p:txBody>
      </p:sp>
      <p:sp>
        <p:nvSpPr>
          <p:cNvPr id="7" name="TextBox 6"/>
          <p:cNvSpPr txBox="1"/>
          <p:nvPr/>
        </p:nvSpPr>
        <p:spPr>
          <a:xfrm>
            <a:off x="2546082" y="3566926"/>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8" name="TextBox 7"/>
          <p:cNvSpPr txBox="1"/>
          <p:nvPr/>
        </p:nvSpPr>
        <p:spPr>
          <a:xfrm>
            <a:off x="7634709" y="3566925"/>
            <a:ext cx="2010922" cy="461665"/>
          </a:xfrm>
          <a:prstGeom prst="rect">
            <a:avLst/>
          </a:prstGeom>
          <a:noFill/>
        </p:spPr>
        <p:txBody>
          <a:bodyPr wrap="square" rtlCol="0">
            <a:spAutoFit/>
          </a:bodyPr>
          <a:lstStyle/>
          <a:p>
            <a:r>
              <a:rPr lang="en-US" sz="2400" b="1" dirty="0" smtClean="0"/>
              <a:t>    Thread T2</a:t>
            </a:r>
            <a:endParaRPr lang="en-US" sz="2400" b="1" dirty="0"/>
          </a:p>
        </p:txBody>
      </p:sp>
      <p:sp>
        <p:nvSpPr>
          <p:cNvPr id="9" name="Rounded Rectangle 8"/>
          <p:cNvSpPr/>
          <p:nvPr/>
        </p:nvSpPr>
        <p:spPr>
          <a:xfrm>
            <a:off x="1526180" y="4313208"/>
            <a:ext cx="4050727" cy="1666968"/>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Object();</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p>
        </p:txBody>
      </p:sp>
      <p:sp>
        <p:nvSpPr>
          <p:cNvPr id="10" name="Rounded Rectangle 9"/>
          <p:cNvSpPr/>
          <p:nvPr/>
        </p:nvSpPr>
        <p:spPr>
          <a:xfrm>
            <a:off x="6614807" y="4313208"/>
            <a:ext cx="4050727" cy="1666968"/>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smtClean="0">
              <a:solidFill>
                <a:schemeClr val="tx1"/>
              </a:solidFill>
              <a:latin typeface="Consolas" pitchFamily="49" charset="0"/>
              <a:cs typeface="Consolas" pitchFamily="49" charset="0"/>
            </a:endParaRPr>
          </a:p>
          <a:p>
            <a:r>
              <a:rPr lang="en-US" sz="2000" b="1" dirty="0" smtClean="0">
                <a:solidFill>
                  <a:schemeClr val="tx1"/>
                </a:solidFill>
                <a:latin typeface="Consolas" pitchFamily="49" charset="0"/>
                <a:cs typeface="Consolas" pitchFamily="49" charset="0"/>
              </a:rPr>
              <a:t>while </a:t>
            </a:r>
            <a:r>
              <a:rPr lang="en-US" sz="2000" dirty="0" smtClean="0">
                <a:solidFill>
                  <a:schemeClr val="tx1"/>
                </a:solidFill>
                <a:latin typeface="Consolas" pitchFamily="49" charset="0"/>
                <a:cs typeface="Consolas" pitchFamily="49" charset="0"/>
              </a:rPr>
              <a:t>(!done) {} </a:t>
            </a:r>
          </a:p>
          <a:p>
            <a:r>
              <a:rPr lang="en-US" sz="2000" dirty="0" err="1" smtClean="0">
                <a:solidFill>
                  <a:schemeClr val="tx1"/>
                </a:solidFill>
                <a:latin typeface="Consolas" pitchFamily="49" charset="0"/>
                <a:cs typeface="Consolas" pitchFamily="49" charset="0"/>
              </a:rPr>
              <a:t>X.compute</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p:txBody>
      </p:sp>
      <p:sp>
        <p:nvSpPr>
          <p:cNvPr id="11" name="Explosion 2 10"/>
          <p:cNvSpPr/>
          <p:nvPr/>
        </p:nvSpPr>
        <p:spPr>
          <a:xfrm>
            <a:off x="3189233" y="3744361"/>
            <a:ext cx="5124091" cy="2335039"/>
          </a:xfrm>
          <a:prstGeom prst="irregularSeal2">
            <a:avLst/>
          </a:prstGeom>
          <a:solidFill>
            <a:srgbClr val="A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EXCEPTION</a:t>
            </a:r>
            <a:endParaRPr lang="en-US" sz="3200" dirty="0"/>
          </a:p>
        </p:txBody>
      </p:sp>
    </p:spTree>
    <p:extLst>
      <p:ext uri="{BB962C8B-B14F-4D97-AF65-F5344CB8AC3E}">
        <p14:creationId xmlns:p14="http://schemas.microsoft.com/office/powerpoint/2010/main" val="320871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1558344" y="2730321"/>
            <a:ext cx="7920507" cy="1390918"/>
          </a:xfrm>
          <a:prstGeom prst="horizontalScroll">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sz="3600" dirty="0" smtClean="0">
                <a:solidFill>
                  <a:schemeClr val="bg1"/>
                </a:solidFill>
              </a:rPr>
              <a:t>REGION CONFLICT EXCEPTIONS MODEL</a:t>
            </a:r>
            <a:endParaRPr lang="en-US" sz="3600" dirty="0">
              <a:solidFill>
                <a:schemeClr val="bg1"/>
              </a:solidFill>
            </a:endParaRPr>
          </a:p>
        </p:txBody>
      </p:sp>
    </p:spTree>
    <p:extLst>
      <p:ext uri="{BB962C8B-B14F-4D97-AF65-F5344CB8AC3E}">
        <p14:creationId xmlns:p14="http://schemas.microsoft.com/office/powerpoint/2010/main" val="108909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a:t>Region </a:t>
            </a:r>
            <a:r>
              <a:rPr lang="en-US" dirty="0" smtClean="0"/>
              <a:t>Conflict</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122652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a:t>Region </a:t>
            </a:r>
            <a:r>
              <a:rPr lang="en-US" dirty="0" smtClean="0"/>
              <a:t>Conflict</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52092" y="3902555"/>
            <a:ext cx="898142" cy="496246"/>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5313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a:t>Region </a:t>
            </a:r>
            <a:r>
              <a:rPr lang="en-US" dirty="0" smtClean="0"/>
              <a:t>Conflict</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43246" y="4895984"/>
            <a:ext cx="1239740" cy="4962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9" name="Rounded Rectangle 8"/>
          <p:cNvSpPr/>
          <p:nvPr/>
        </p:nvSpPr>
        <p:spPr>
          <a:xfrm>
            <a:off x="1252092" y="3902555"/>
            <a:ext cx="898142" cy="496246"/>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266528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a:t>Region </a:t>
            </a:r>
            <a:r>
              <a:rPr lang="en-US" dirty="0" smtClean="0"/>
              <a:t>Conflict</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43246" y="4895984"/>
            <a:ext cx="1239740" cy="4962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9" name="Rounded Rectangle 8"/>
          <p:cNvSpPr/>
          <p:nvPr/>
        </p:nvSpPr>
        <p:spPr>
          <a:xfrm>
            <a:off x="1252092" y="3902555"/>
            <a:ext cx="898142" cy="496246"/>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7" name="8-Point Star 16"/>
          <p:cNvSpPr/>
          <p:nvPr/>
        </p:nvSpPr>
        <p:spPr>
          <a:xfrm>
            <a:off x="4702922" y="4883401"/>
            <a:ext cx="1302492" cy="489643"/>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299093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a:t>Region </a:t>
            </a:r>
            <a:r>
              <a:rPr lang="en-US" dirty="0" smtClean="0"/>
              <a:t>Conflict</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43246" y="4895984"/>
            <a:ext cx="1239740" cy="4962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9" name="Rounded Rectangle 8"/>
          <p:cNvSpPr/>
          <p:nvPr/>
        </p:nvSpPr>
        <p:spPr>
          <a:xfrm>
            <a:off x="1252092" y="3902555"/>
            <a:ext cx="898142" cy="496246"/>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7" name="8-Point Star 16"/>
          <p:cNvSpPr/>
          <p:nvPr/>
        </p:nvSpPr>
        <p:spPr>
          <a:xfrm>
            <a:off x="4702922" y="4883401"/>
            <a:ext cx="1302492" cy="489643"/>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
        <p:nvSpPr>
          <p:cNvPr id="11" name="Round Single Corner Rectangle 10"/>
          <p:cNvSpPr/>
          <p:nvPr/>
        </p:nvSpPr>
        <p:spPr>
          <a:xfrm>
            <a:off x="6473011" y="1935326"/>
            <a:ext cx="5193061" cy="1030470"/>
          </a:xfrm>
          <a:prstGeom prst="round1Rect">
            <a:avLst/>
          </a:prstGeo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a:t>Reports a subset of true data races that violate region serializability</a:t>
            </a:r>
            <a:endParaRPr lang="en-US" sz="2400" dirty="0"/>
          </a:p>
        </p:txBody>
      </p:sp>
    </p:spTree>
    <p:extLst>
      <p:ext uri="{BB962C8B-B14F-4D97-AF65-F5344CB8AC3E}">
        <p14:creationId xmlns:p14="http://schemas.microsoft.com/office/powerpoint/2010/main" val="18071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57655" y="3584448"/>
            <a:ext cx="2010922" cy="2139696"/>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09600" y="589203"/>
            <a:ext cx="10972800" cy="1066800"/>
          </a:xfrm>
        </p:spPr>
        <p:txBody>
          <a:bodyPr/>
          <a:lstStyle/>
          <a:p>
            <a:r>
              <a:rPr lang="en-US" dirty="0" smtClean="0"/>
              <a:t>Execution Models</a:t>
            </a:r>
            <a:endParaRPr lang="en-US" dirty="0"/>
          </a:p>
        </p:txBody>
      </p:sp>
      <p:sp>
        <p:nvSpPr>
          <p:cNvPr id="20" name="Rounded Rectangle 19"/>
          <p:cNvSpPr/>
          <p:nvPr/>
        </p:nvSpPr>
        <p:spPr>
          <a:xfrm>
            <a:off x="695702" y="3346704"/>
            <a:ext cx="2010922" cy="2633472"/>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43246" y="4895984"/>
            <a:ext cx="1239740" cy="4962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9" name="Rounded Rectangle 8"/>
          <p:cNvSpPr/>
          <p:nvPr/>
        </p:nvSpPr>
        <p:spPr>
          <a:xfrm>
            <a:off x="1252092" y="3902555"/>
            <a:ext cx="898142" cy="496246"/>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10" name="TextBox 9"/>
          <p:cNvSpPr txBox="1"/>
          <p:nvPr/>
        </p:nvSpPr>
        <p:spPr>
          <a:xfrm>
            <a:off x="695702" y="2632927"/>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17" name="8-Point Star 16"/>
          <p:cNvSpPr/>
          <p:nvPr/>
        </p:nvSpPr>
        <p:spPr>
          <a:xfrm>
            <a:off x="4702922" y="4883401"/>
            <a:ext cx="1302492" cy="489643"/>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4" name="TextBox 13"/>
          <p:cNvSpPr txBox="1"/>
          <p:nvPr/>
        </p:nvSpPr>
        <p:spPr>
          <a:xfrm>
            <a:off x="2957655" y="2632927"/>
            <a:ext cx="2010922" cy="461665"/>
          </a:xfrm>
          <a:prstGeom prst="rect">
            <a:avLst/>
          </a:prstGeom>
          <a:noFill/>
        </p:spPr>
        <p:txBody>
          <a:bodyPr wrap="square" rtlCol="0">
            <a:spAutoFit/>
          </a:bodyPr>
          <a:lstStyle/>
          <a:p>
            <a:r>
              <a:rPr lang="en-US" sz="2400" b="1" dirty="0" smtClean="0"/>
              <a:t>    Thread T2</a:t>
            </a:r>
            <a:endParaRPr lang="en-US" sz="2400" b="1" dirty="0"/>
          </a:p>
        </p:txBody>
      </p:sp>
      <p:sp>
        <p:nvSpPr>
          <p:cNvPr id="11" name="Round Single Corner Rectangle 10"/>
          <p:cNvSpPr/>
          <p:nvPr/>
        </p:nvSpPr>
        <p:spPr>
          <a:xfrm>
            <a:off x="6473011" y="1935326"/>
            <a:ext cx="5193061" cy="1030470"/>
          </a:xfrm>
          <a:prstGeom prst="round1Rect">
            <a:avLst/>
          </a:prstGeo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a:t>Reports a subset of true data races that violate region serializability</a:t>
            </a:r>
            <a:endParaRPr lang="en-US" sz="2400" dirty="0"/>
          </a:p>
        </p:txBody>
      </p:sp>
      <p:grpSp>
        <p:nvGrpSpPr>
          <p:cNvPr id="12" name="Group 11"/>
          <p:cNvGrpSpPr/>
          <p:nvPr/>
        </p:nvGrpSpPr>
        <p:grpSpPr>
          <a:xfrm>
            <a:off x="1614898" y="1367055"/>
            <a:ext cx="9651199" cy="5154514"/>
            <a:chOff x="16056191" y="12123998"/>
            <a:chExt cx="8718283" cy="3563244"/>
          </a:xfrm>
          <a:effectLst>
            <a:outerShdw blurRad="76200" dir="13500000" sy="23000" kx="1200000" algn="br" rotWithShape="0">
              <a:prstClr val="black">
                <a:alpha val="20000"/>
              </a:prstClr>
            </a:outerShdw>
          </a:effectLst>
        </p:grpSpPr>
        <p:sp>
          <p:nvSpPr>
            <p:cNvPr id="15" name="Oval 14"/>
            <p:cNvSpPr/>
            <p:nvPr/>
          </p:nvSpPr>
          <p:spPr>
            <a:xfrm>
              <a:off x="16056191" y="12123998"/>
              <a:ext cx="8718283" cy="3563244"/>
            </a:xfrm>
            <a:prstGeom prst="ellipse">
              <a:avLst/>
            </a:prstGeom>
            <a:solidFill>
              <a:schemeClr val="accent4">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502654" y="12858465"/>
              <a:ext cx="6849525" cy="2647961"/>
            </a:xfrm>
            <a:prstGeom prst="ellipse">
              <a:avLst/>
            </a:prstGeom>
            <a:solidFill>
              <a:schemeClr val="accent6">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8812155" y="12982873"/>
              <a:ext cx="4833258" cy="1951070"/>
            </a:xfrm>
            <a:prstGeom prst="ellipse">
              <a:avLst/>
            </a:prstGeom>
            <a:solidFill>
              <a:schemeClr val="accent1">
                <a:lumMod val="20000"/>
                <a:lumOff val="80000"/>
              </a:schemeClr>
            </a:solidFill>
            <a:ln>
              <a:solidFill>
                <a:schemeClr val="accent2">
                  <a:lumMod val="20000"/>
                  <a:lumOff val="80000"/>
                </a:schemeClr>
              </a:solid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829080" y="12741353"/>
              <a:ext cx="1774416" cy="617009"/>
            </a:xfrm>
            <a:prstGeom prst="rect">
              <a:avLst/>
            </a:prstGeom>
            <a:noFill/>
          </p:spPr>
          <p:txBody>
            <a:bodyPr wrap="square" rtlCol="0">
              <a:spAutoFit/>
            </a:bodyPr>
            <a:lstStyle/>
            <a:p>
              <a:r>
                <a:rPr lang="en-US" sz="2600" b="1" dirty="0" smtClean="0"/>
                <a:t>sequentially consistent</a:t>
              </a:r>
              <a:endParaRPr lang="en-US" sz="2600" b="1" dirty="0"/>
            </a:p>
          </p:txBody>
        </p:sp>
        <p:sp>
          <p:nvSpPr>
            <p:cNvPr id="21" name="TextBox 20"/>
            <p:cNvSpPr txBox="1"/>
            <p:nvPr/>
          </p:nvSpPr>
          <p:spPr>
            <a:xfrm>
              <a:off x="19135213" y="13313459"/>
              <a:ext cx="2259999" cy="617009"/>
            </a:xfrm>
            <a:prstGeom prst="rect">
              <a:avLst/>
            </a:prstGeom>
            <a:noFill/>
          </p:spPr>
          <p:txBody>
            <a:bodyPr wrap="square" rtlCol="0">
              <a:spAutoFit/>
            </a:bodyPr>
            <a:lstStyle>
              <a:defPPr>
                <a:defRPr lang="en-US"/>
              </a:defPPr>
              <a:lvl1pPr>
                <a:defRPr sz="2800" b="1"/>
              </a:lvl1pPr>
            </a:lstStyle>
            <a:p>
              <a:r>
                <a:rPr lang="en-US" sz="2600" dirty="0" smtClean="0"/>
                <a:t>region-conflict-free</a:t>
              </a:r>
              <a:endParaRPr lang="en-US" sz="2600" dirty="0"/>
            </a:p>
          </p:txBody>
        </p:sp>
        <p:sp>
          <p:nvSpPr>
            <p:cNvPr id="22" name="TextBox 21"/>
            <p:cNvSpPr txBox="1"/>
            <p:nvPr/>
          </p:nvSpPr>
          <p:spPr>
            <a:xfrm>
              <a:off x="18441126" y="14482705"/>
              <a:ext cx="2073307" cy="617009"/>
            </a:xfrm>
            <a:prstGeom prst="rect">
              <a:avLst/>
            </a:prstGeom>
            <a:noFill/>
          </p:spPr>
          <p:txBody>
            <a:bodyPr wrap="square" rtlCol="0">
              <a:spAutoFit/>
            </a:bodyPr>
            <a:lstStyle>
              <a:defPPr>
                <a:defRPr lang="en-US"/>
              </a:defPPr>
              <a:lvl1pPr>
                <a:defRPr sz="2800" b="1"/>
              </a:lvl1pPr>
            </a:lstStyle>
            <a:p>
              <a:r>
                <a:rPr lang="en-US" sz="2600" dirty="0" smtClean="0"/>
                <a:t>region serializable</a:t>
              </a:r>
              <a:endParaRPr lang="en-US" sz="2600" dirty="0"/>
            </a:p>
          </p:txBody>
        </p:sp>
        <p:sp>
          <p:nvSpPr>
            <p:cNvPr id="23" name="Oval 22"/>
            <p:cNvSpPr/>
            <p:nvPr/>
          </p:nvSpPr>
          <p:spPr>
            <a:xfrm>
              <a:off x="20057313" y="13638656"/>
              <a:ext cx="3182976" cy="1040570"/>
            </a:xfrm>
            <a:prstGeom prst="ellipse">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d</a:t>
              </a:r>
              <a:r>
                <a:rPr lang="en-US" sz="2600" b="1" dirty="0" smtClean="0">
                  <a:solidFill>
                    <a:schemeClr val="tx1"/>
                  </a:solidFill>
                </a:rPr>
                <a:t>ata-race-free</a:t>
              </a:r>
              <a:endParaRPr lang="en-US" sz="2600" b="1" dirty="0">
                <a:solidFill>
                  <a:schemeClr val="tx1"/>
                </a:solidFill>
              </a:endParaRPr>
            </a:p>
          </p:txBody>
        </p:sp>
      </p:grpSp>
    </p:spTree>
    <p:extLst>
      <p:ext uri="{BB962C8B-B14F-4D97-AF65-F5344CB8AC3E}">
        <p14:creationId xmlns:p14="http://schemas.microsoft.com/office/powerpoint/2010/main" val="116283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Region Conflict Exception Model</a:t>
            </a:r>
            <a:endParaRPr lang="en-US" dirty="0"/>
          </a:p>
        </p:txBody>
      </p:sp>
      <p:sp>
        <p:nvSpPr>
          <p:cNvPr id="4" name="Wave 3"/>
          <p:cNvSpPr/>
          <p:nvPr/>
        </p:nvSpPr>
        <p:spPr>
          <a:xfrm>
            <a:off x="2831205" y="3606089"/>
            <a:ext cx="6529589" cy="2498500"/>
          </a:xfrm>
          <a:prstGeom prst="wave">
            <a:avLst/>
          </a:prstGeom>
          <a:solidFill>
            <a:schemeClr val="accent5">
              <a:lumMod val="50000"/>
            </a:schemeClr>
          </a:solidFill>
          <a:ln>
            <a:noFill/>
          </a:ln>
          <a:effectLst>
            <a:outerShdw blurRad="50800" dist="38100" dir="2700000" algn="tl"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109728" indent="0" algn="ctr">
              <a:buNone/>
            </a:pPr>
            <a:r>
              <a:rPr lang="en-US" sz="3200" dirty="0"/>
              <a:t>Develop </a:t>
            </a:r>
            <a:r>
              <a:rPr lang="en-US" sz="3200" dirty="0" smtClean="0"/>
              <a:t>a practical region </a:t>
            </a:r>
            <a:r>
              <a:rPr lang="en-US" sz="3200" dirty="0"/>
              <a:t>conflict detection </a:t>
            </a:r>
            <a:r>
              <a:rPr lang="en-US" sz="3200" dirty="0" smtClean="0"/>
              <a:t>technique</a:t>
            </a:r>
            <a:endParaRPr lang="en-US" sz="3200" dirty="0"/>
          </a:p>
        </p:txBody>
      </p:sp>
      <p:sp>
        <p:nvSpPr>
          <p:cNvPr id="2" name="Horizontal Scroll 1"/>
          <p:cNvSpPr/>
          <p:nvPr/>
        </p:nvSpPr>
        <p:spPr>
          <a:xfrm>
            <a:off x="2820473" y="2209800"/>
            <a:ext cx="2125014" cy="1203101"/>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GOAL</a:t>
            </a:r>
            <a:endParaRPr lang="en-US" sz="3600" b="1" dirty="0"/>
          </a:p>
        </p:txBody>
      </p:sp>
    </p:spTree>
    <p:extLst>
      <p:ext uri="{BB962C8B-B14F-4D97-AF65-F5344CB8AC3E}">
        <p14:creationId xmlns:p14="http://schemas.microsoft.com/office/powerpoint/2010/main" val="31057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Simple C++ Program</a:t>
            </a:r>
            <a:endParaRPr lang="en-US" dirty="0"/>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tx1"/>
                </a:solidFill>
                <a:latin typeface="Consolas" pitchFamily="49" charset="0"/>
                <a:cs typeface="Consolas" pitchFamily="49" charset="0"/>
              </a:rPr>
              <a:t>x = </a:t>
            </a:r>
            <a:r>
              <a:rPr lang="en-US" b="1" dirty="0" smtClean="0">
                <a:solidFill>
                  <a:schemeClr val="tx1"/>
                </a:solidFill>
                <a:latin typeface="Consolas" pitchFamily="49" charset="0"/>
                <a:cs typeface="Consolas" pitchFamily="49" charset="0"/>
              </a:rPr>
              <a:t>new</a:t>
            </a:r>
            <a:r>
              <a:rPr lang="en-US" dirty="0" smtClean="0">
                <a:solidFill>
                  <a:schemeClr val="tx1"/>
                </a:solidFill>
                <a:latin typeface="Consolas" pitchFamily="49" charset="0"/>
                <a:cs typeface="Consolas" pitchFamily="49" charset="0"/>
              </a:rPr>
              <a:t> X();</a:t>
            </a:r>
          </a:p>
          <a:p>
            <a:r>
              <a:rPr lang="en-US" dirty="0" smtClean="0">
                <a:solidFill>
                  <a:schemeClr val="tx1"/>
                </a:solidFill>
                <a:latin typeface="Consolas" pitchFamily="49" charset="0"/>
                <a:cs typeface="Consolas" pitchFamily="49" charset="0"/>
              </a:rPr>
              <a:t>done = </a:t>
            </a:r>
            <a:r>
              <a:rPr lang="en-US" b="1" dirty="0" smtClean="0">
                <a:solidFill>
                  <a:schemeClr val="tx1"/>
                </a:solidFill>
                <a:latin typeface="Consolas" pitchFamily="49" charset="0"/>
                <a:cs typeface="Consolas" pitchFamily="49" charset="0"/>
              </a:rPr>
              <a:t>true</a:t>
            </a:r>
            <a:r>
              <a:rPr lang="en-US" dirty="0" smtClean="0">
                <a:solidFill>
                  <a:schemeClr val="tx1"/>
                </a:solidFill>
                <a:latin typeface="Consolas" pitchFamily="49" charset="0"/>
                <a:cs typeface="Consolas" pitchFamily="49" charset="0"/>
              </a:rPr>
              <a:t>;</a:t>
            </a:r>
          </a:p>
          <a:p>
            <a:r>
              <a:rPr lang="en-US" dirty="0">
                <a:solidFill>
                  <a:schemeClr val="tx1"/>
                </a:solidFill>
                <a:latin typeface="Consolas" pitchFamily="49" charset="0"/>
                <a:cs typeface="Consolas" pitchFamily="49" charset="0"/>
              </a:rPr>
              <a:t>	</a:t>
            </a:r>
            <a:endParaRPr lang="en-US"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(done) {</a:t>
            </a:r>
          </a:p>
          <a:p>
            <a:r>
              <a:rPr lang="en-US" sz="2000" dirty="0" smtClean="0">
                <a:solidFill>
                  <a:schemeClr val="tx1"/>
                </a:solidFill>
                <a:latin typeface="Consolas" pitchFamily="49" charset="0"/>
                <a:cs typeface="Consolas" pitchFamily="49" charset="0"/>
              </a:rPr>
              <a:t>  x-&gt;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646331"/>
          </a:xfrm>
          <a:prstGeom prst="rect">
            <a:avLst/>
          </a:prstGeom>
          <a:noFill/>
        </p:spPr>
        <p:txBody>
          <a:bodyPr wrap="square" rtlCol="0">
            <a:spAutoFit/>
          </a:bodyPr>
          <a:lstStyle/>
          <a:p>
            <a:pPr algn="ctr"/>
            <a:r>
              <a:rPr lang="en-US" dirty="0">
                <a:latin typeface="Consolas" pitchFamily="49" charset="0"/>
                <a:cs typeface="Consolas" pitchFamily="49" charset="0"/>
              </a:rPr>
              <a:t>X* x = NULL;</a:t>
            </a:r>
          </a:p>
          <a:p>
            <a:pPr algn="ctr"/>
            <a:r>
              <a:rPr lang="en-US" b="1" dirty="0">
                <a:latin typeface="Consolas" pitchFamily="49" charset="0"/>
                <a:cs typeface="Consolas" pitchFamily="49" charset="0"/>
              </a:rPr>
              <a:t>bool</a:t>
            </a:r>
            <a:r>
              <a:rPr lang="en-US" dirty="0">
                <a:latin typeface="Consolas" pitchFamily="49" charset="0"/>
                <a:cs typeface="Consolas" pitchFamily="49" charset="0"/>
              </a:rPr>
              <a:t> </a:t>
            </a:r>
            <a:r>
              <a:rPr lang="en-US" dirty="0" smtClean="0">
                <a:latin typeface="Consolas" pitchFamily="49" charset="0"/>
                <a:cs typeface="Consolas" pitchFamily="49" charset="0"/>
              </a:rPr>
              <a:t>done= </a:t>
            </a:r>
            <a:r>
              <a:rPr lang="en-US" b="1" dirty="0">
                <a:latin typeface="Consolas" pitchFamily="49" charset="0"/>
                <a:cs typeface="Consolas" pitchFamily="49" charset="0"/>
              </a:rPr>
              <a:t>false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107" y="2185006"/>
            <a:ext cx="7673785" cy="4297319"/>
          </a:xfrm>
          <a:prstGeom prst="rect">
            <a:avLst/>
          </a:prstGeom>
        </p:spPr>
      </p:pic>
    </p:spTree>
    <p:extLst>
      <p:ext uri="{BB962C8B-B14F-4D97-AF65-F5344CB8AC3E}">
        <p14:creationId xmlns:p14="http://schemas.microsoft.com/office/powerpoint/2010/main" val="331653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Region Conflict Detection</a:t>
            </a:r>
            <a:endParaRPr lang="en-US" dirty="0"/>
          </a:p>
        </p:txBody>
      </p:sp>
      <p:sp>
        <p:nvSpPr>
          <p:cNvPr id="5" name="Rounded Rectangle 4"/>
          <p:cNvSpPr/>
          <p:nvPr/>
        </p:nvSpPr>
        <p:spPr>
          <a:xfrm>
            <a:off x="1609859" y="2265181"/>
            <a:ext cx="8500056" cy="2058257"/>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Hardware customizations required for good performance</a:t>
            </a:r>
          </a:p>
          <a:p>
            <a:pPr algn="ctr"/>
            <a:endParaRPr lang="en-US" sz="2400" dirty="0"/>
          </a:p>
          <a:p>
            <a:pPr marL="800100" lvl="1" indent="-342900">
              <a:buFont typeface="Wingdings" panose="05000000000000000000" pitchFamily="2" charset="2"/>
              <a:buChar char="v"/>
            </a:pPr>
            <a:r>
              <a:rPr lang="en-US" sz="2400" dirty="0" smtClean="0"/>
              <a:t> Limited by resources and applicability</a:t>
            </a:r>
          </a:p>
          <a:p>
            <a:pPr marL="1714500" lvl="3" indent="-342900">
              <a:buFont typeface="Courier New" panose="02070309020205020404" pitchFamily="49" charset="0"/>
              <a:buChar char="o"/>
            </a:pPr>
            <a:r>
              <a:rPr lang="en-US" sz="2000" dirty="0" smtClean="0"/>
              <a:t>Needs extensive modifications and is unscalable</a:t>
            </a:r>
            <a:r>
              <a:rPr lang="en-US" sz="2000" baseline="30000" dirty="0" smtClean="0"/>
              <a:t>1</a:t>
            </a:r>
          </a:p>
          <a:p>
            <a:pPr marL="1714500" lvl="3" indent="-342900">
              <a:buFont typeface="Courier New" panose="02070309020205020404" pitchFamily="49" charset="0"/>
              <a:buChar char="o"/>
            </a:pPr>
            <a:r>
              <a:rPr lang="en-US" sz="2000" dirty="0" smtClean="0"/>
              <a:t>Detects serializability violations of bounded regions</a:t>
            </a:r>
            <a:r>
              <a:rPr lang="en-US" sz="2000" baseline="30000" dirty="0" smtClean="0"/>
              <a:t>2</a:t>
            </a:r>
            <a:endParaRPr lang="en-US" sz="2000" baseline="30000" dirty="0"/>
          </a:p>
        </p:txBody>
      </p:sp>
      <p:sp>
        <p:nvSpPr>
          <p:cNvPr id="2" name="TextBox 1"/>
          <p:cNvSpPr txBox="1"/>
          <p:nvPr/>
        </p:nvSpPr>
        <p:spPr>
          <a:xfrm>
            <a:off x="746976" y="5904132"/>
            <a:ext cx="10079520" cy="1077218"/>
          </a:xfrm>
          <a:prstGeom prst="rect">
            <a:avLst/>
          </a:prstGeom>
          <a:noFill/>
        </p:spPr>
        <p:txBody>
          <a:bodyPr wrap="square" rtlCol="0">
            <a:spAutoFit/>
          </a:bodyPr>
          <a:lstStyle/>
          <a:p>
            <a:pPr marL="342900" indent="-342900">
              <a:buAutoNum type="arabicPeriod"/>
            </a:pPr>
            <a:r>
              <a:rPr lang="en-US" sz="1600" dirty="0" smtClean="0"/>
              <a:t>Lucia </a:t>
            </a:r>
            <a:r>
              <a:rPr lang="en-US" sz="1600" dirty="0"/>
              <a:t>et al. Conflict Exceptions: Simplifying Concurrent Language Semantics With Precise Hardware Exceptions for Data-Races. ISCA 2010</a:t>
            </a:r>
            <a:r>
              <a:rPr lang="en-US" sz="1600" dirty="0" smtClean="0"/>
              <a:t>.</a:t>
            </a:r>
          </a:p>
          <a:p>
            <a:pPr marL="342900" indent="-342900">
              <a:buAutoNum type="arabicPeriod"/>
            </a:pPr>
            <a:r>
              <a:rPr lang="en-US" sz="1600" dirty="0" smtClean="0"/>
              <a:t>Marino et al. </a:t>
            </a:r>
            <a:r>
              <a:rPr lang="en-US" sz="1600" dirty="0" err="1" smtClean="0"/>
              <a:t>DRFx</a:t>
            </a:r>
            <a:r>
              <a:rPr lang="en-US" sz="1600" dirty="0" smtClean="0"/>
              <a:t>: </a:t>
            </a:r>
            <a:r>
              <a:rPr lang="en-US" sz="1600" dirty="0"/>
              <a:t>A Simple and Efficient Memory Model for Concurrent Programming </a:t>
            </a:r>
            <a:r>
              <a:rPr lang="en-US" sz="1600" dirty="0" smtClean="0"/>
              <a:t>Languages. PLDI 2010.</a:t>
            </a:r>
            <a:endParaRPr lang="en-US" sz="1600" dirty="0"/>
          </a:p>
          <a:p>
            <a:endParaRPr lang="en-US" sz="1600" dirty="0"/>
          </a:p>
        </p:txBody>
      </p:sp>
      <p:cxnSp>
        <p:nvCxnSpPr>
          <p:cNvPr id="8" name="Straight Connector 7"/>
          <p:cNvCxnSpPr/>
          <p:nvPr/>
        </p:nvCxnSpPr>
        <p:spPr>
          <a:xfrm>
            <a:off x="765263" y="5901893"/>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20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65000"/>
                  </a:schemeClr>
                </a:solidFill>
              </a:rPr>
              <a:t>Programming </a:t>
            </a:r>
            <a:r>
              <a:rPr lang="en-US" dirty="0">
                <a:solidFill>
                  <a:schemeClr val="bg1">
                    <a:lumMod val="65000"/>
                  </a:schemeClr>
                </a:solidFill>
              </a:rPr>
              <a:t>language memory models and data races</a:t>
            </a:r>
          </a:p>
          <a:p>
            <a:r>
              <a:rPr lang="en-US" dirty="0" smtClean="0">
                <a:solidFill>
                  <a:schemeClr val="bg1">
                    <a:lumMod val="65000"/>
                  </a:schemeClr>
                </a:solidFill>
              </a:rPr>
              <a:t>Data race and region </a:t>
            </a:r>
            <a:r>
              <a:rPr lang="en-US" dirty="0">
                <a:solidFill>
                  <a:schemeClr val="bg1">
                    <a:lumMod val="65000"/>
                  </a:schemeClr>
                </a:solidFill>
              </a:rPr>
              <a:t>conflict exceptions model</a:t>
            </a:r>
          </a:p>
          <a:p>
            <a:r>
              <a:rPr lang="en-US" b="1" dirty="0">
                <a:solidFill>
                  <a:schemeClr val="tx2">
                    <a:lumMod val="75000"/>
                  </a:schemeClr>
                </a:solidFill>
              </a:rPr>
              <a:t>Valor: Our </a:t>
            </a:r>
            <a:r>
              <a:rPr lang="en-US" b="1" dirty="0" smtClean="0">
                <a:solidFill>
                  <a:schemeClr val="tx2">
                    <a:lumMod val="75000"/>
                  </a:schemeClr>
                </a:solidFill>
              </a:rPr>
              <a:t>contribution</a:t>
            </a:r>
          </a:p>
          <a:p>
            <a:r>
              <a:rPr lang="en-US" b="1" dirty="0" smtClean="0">
                <a:solidFill>
                  <a:schemeClr val="tx2">
                    <a:lumMod val="75000"/>
                  </a:schemeClr>
                </a:solidFill>
              </a:rPr>
              <a:t>Evaluation</a:t>
            </a:r>
            <a:endParaRPr lang="en-US" b="1" dirty="0" smtClean="0">
              <a:solidFill>
                <a:schemeClr val="accent6">
                  <a:lumMod val="75000"/>
                </a:schemeClr>
              </a:solidFill>
            </a:endParaRPr>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183548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Valor: </a:t>
            </a:r>
            <a:r>
              <a:rPr lang="en-US" dirty="0" smtClean="0"/>
              <a:t>Efficient, Software-Only Region Conflict Detector</a:t>
            </a:r>
            <a:endParaRPr lang="en-US" dirty="0"/>
          </a:p>
        </p:txBody>
      </p:sp>
      <p:sp>
        <p:nvSpPr>
          <p:cNvPr id="4" name="Rounded Rectangle 3"/>
          <p:cNvSpPr/>
          <p:nvPr/>
        </p:nvSpPr>
        <p:spPr>
          <a:xfrm>
            <a:off x="2270974" y="2792402"/>
            <a:ext cx="7650051" cy="74697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Elides tracking last readers, only tracks last writer</a:t>
            </a:r>
            <a:endParaRPr lang="en-US" sz="2800" dirty="0"/>
          </a:p>
        </p:txBody>
      </p:sp>
      <p:sp>
        <p:nvSpPr>
          <p:cNvPr id="5" name="Rounded Rectangle 4"/>
          <p:cNvSpPr/>
          <p:nvPr/>
        </p:nvSpPr>
        <p:spPr>
          <a:xfrm>
            <a:off x="2270974" y="4118931"/>
            <a:ext cx="7650051" cy="746975"/>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Detect read-write conflicts lazily</a:t>
            </a:r>
            <a:endParaRPr lang="en-US" sz="2800" dirty="0"/>
          </a:p>
        </p:txBody>
      </p:sp>
    </p:spTree>
    <p:extLst>
      <p:ext uri="{BB962C8B-B14F-4D97-AF65-F5344CB8AC3E}">
        <p14:creationId xmlns:p14="http://schemas.microsoft.com/office/powerpoint/2010/main" val="32841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63084" y="3367088"/>
            <a:ext cx="10363200" cy="1844992"/>
          </a:xfrm>
        </p:spPr>
        <p:txBody>
          <a:bodyPr>
            <a:noAutofit/>
          </a:bodyPr>
          <a:lstStyle/>
          <a:p>
            <a:pPr marL="388620" indent="-342900">
              <a:buFont typeface="Arial" panose="020B0604020202020204" pitchFamily="34" charset="0"/>
              <a:buChar char="•"/>
            </a:pPr>
            <a:r>
              <a:rPr lang="en-US" sz="2400" b="1" dirty="0"/>
              <a:t>Tracking last writers</a:t>
            </a:r>
          </a:p>
          <a:p>
            <a:pPr marL="388620" indent="-342900">
              <a:buFont typeface="Arial" panose="020B0604020202020204" pitchFamily="34" charset="0"/>
              <a:buChar char="•"/>
            </a:pPr>
            <a:r>
              <a:rPr lang="en-US" sz="2400" b="1" dirty="0"/>
              <a:t>Detecting read-write conflicts lazily</a:t>
            </a:r>
          </a:p>
          <a:p>
            <a:pPr marL="388620" indent="-342900">
              <a:buFont typeface="Arial" panose="020B0604020202020204" pitchFamily="34" charset="0"/>
              <a:buChar char="•"/>
            </a:pPr>
            <a:r>
              <a:rPr lang="en-US" sz="2400" b="1" dirty="0" smtClean="0"/>
              <a:t>Impact of lazy conflict detection</a:t>
            </a:r>
          </a:p>
        </p:txBody>
      </p:sp>
      <p:sp>
        <p:nvSpPr>
          <p:cNvPr id="3" name="Title 2"/>
          <p:cNvSpPr>
            <a:spLocks noGrp="1"/>
          </p:cNvSpPr>
          <p:nvPr>
            <p:ph type="title"/>
          </p:nvPr>
        </p:nvSpPr>
        <p:spPr/>
        <p:txBody>
          <a:bodyPr/>
          <a:lstStyle/>
          <a:p>
            <a:r>
              <a:rPr lang="en-US" dirty="0" smtClean="0"/>
              <a:t>Valor: Efficient, Software-Only Region Conflict Detector </a:t>
            </a:r>
            <a:endParaRPr lang="en-US" dirty="0"/>
          </a:p>
        </p:txBody>
      </p:sp>
    </p:spTree>
    <p:extLst>
      <p:ext uri="{BB962C8B-B14F-4D97-AF65-F5344CB8AC3E}">
        <p14:creationId xmlns:p14="http://schemas.microsoft.com/office/powerpoint/2010/main" val="3335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Tree>
    <p:extLst>
      <p:ext uri="{BB962C8B-B14F-4D97-AF65-F5344CB8AC3E}">
        <p14:creationId xmlns:p14="http://schemas.microsoft.com/office/powerpoint/2010/main" val="28688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Per-Variable Metadata</a:t>
            </a:r>
            <a:endParaRPr lang="en-US" dirty="0"/>
          </a:p>
        </p:txBody>
      </p:sp>
      <p:sp>
        <p:nvSpPr>
          <p:cNvPr id="8" name="Rounded Rectangle 7"/>
          <p:cNvSpPr/>
          <p:nvPr/>
        </p:nvSpPr>
        <p:spPr>
          <a:xfrm>
            <a:off x="9098109" y="3022610"/>
            <a:ext cx="2286000" cy="914400"/>
          </a:xfrm>
          <a:prstGeom prst="roundRect">
            <a:avLst/>
          </a:prstGeom>
          <a:solidFill>
            <a:schemeClr val="bg2">
              <a:lumMod val="50000"/>
            </a:schemeClr>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j@T1</a:t>
            </a:r>
            <a:endParaRPr lang="en-US" sz="4000" dirty="0"/>
          </a:p>
        </p:txBody>
      </p:sp>
      <p:sp>
        <p:nvSpPr>
          <p:cNvPr id="10" name="Bevel 9"/>
          <p:cNvSpPr/>
          <p:nvPr/>
        </p:nvSpPr>
        <p:spPr>
          <a:xfrm>
            <a:off x="8744541" y="1773936"/>
            <a:ext cx="2993136" cy="877824"/>
          </a:xfrm>
          <a:prstGeom prst="bevel">
            <a:avLst/>
          </a:prstGeom>
          <a:solidFill>
            <a:schemeClr val="bg2">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smtClean="0"/>
              <a:t>Epoch</a:t>
            </a:r>
            <a:endParaRPr lang="en-US" sz="2800" dirty="0"/>
          </a:p>
        </p:txBody>
      </p:sp>
      <p:graphicFrame>
        <p:nvGraphicFramePr>
          <p:cNvPr id="2" name="Diagram 1"/>
          <p:cNvGraphicFramePr/>
          <p:nvPr>
            <p:extLst>
              <p:ext uri="{D42A27DB-BD31-4B8C-83A1-F6EECF244321}">
                <p14:modId xmlns:p14="http://schemas.microsoft.com/office/powerpoint/2010/main" val="2676269434"/>
              </p:ext>
            </p:extLst>
          </p:nvPr>
        </p:nvGraphicFramePr>
        <p:xfrm>
          <a:off x="-477941" y="2212848"/>
          <a:ext cx="6892544" cy="4169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p:cNvGrpSpPr/>
          <p:nvPr/>
        </p:nvGrpSpPr>
        <p:grpSpPr>
          <a:xfrm>
            <a:off x="6422477" y="3738960"/>
            <a:ext cx="2423203" cy="2675645"/>
            <a:chOff x="6422477" y="3600936"/>
            <a:chExt cx="2423203" cy="2675645"/>
          </a:xfrm>
        </p:grpSpPr>
        <p:sp>
          <p:nvSpPr>
            <p:cNvPr id="9" name="Rounded Rectangle 8"/>
            <p:cNvSpPr/>
            <p:nvPr/>
          </p:nvSpPr>
          <p:spPr>
            <a:xfrm>
              <a:off x="6856581" y="4297680"/>
              <a:ext cx="1825543" cy="197890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93024" y="3600936"/>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2" name="TextBox 11"/>
            <p:cNvSpPr txBox="1"/>
            <p:nvPr/>
          </p:nvSpPr>
          <p:spPr>
            <a:xfrm>
              <a:off x="6422477" y="4392399"/>
              <a:ext cx="270547" cy="475963"/>
            </a:xfrm>
            <a:prstGeom prst="rect">
              <a:avLst/>
            </a:prstGeom>
            <a:noFill/>
          </p:spPr>
          <p:txBody>
            <a:bodyPr wrap="none" rtlCol="0">
              <a:spAutoFit/>
            </a:bodyPr>
            <a:lstStyle/>
            <a:p>
              <a:r>
                <a:rPr lang="en-US" sz="2400" dirty="0" smtClean="0"/>
                <a:t>j</a:t>
              </a:r>
              <a:endParaRPr lang="en-US" sz="2400" dirty="0"/>
            </a:p>
          </p:txBody>
        </p:sp>
        <p:sp>
          <p:nvSpPr>
            <p:cNvPr id="13" name="Rounded Rectangle 12"/>
            <p:cNvSpPr/>
            <p:nvPr/>
          </p:nvSpPr>
          <p:spPr>
            <a:xfrm>
              <a:off x="7273945" y="5048972"/>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Tree>
    <p:extLst>
      <p:ext uri="{BB962C8B-B14F-4D97-AF65-F5344CB8AC3E}">
        <p14:creationId xmlns:p14="http://schemas.microsoft.com/office/powerpoint/2010/main" val="204925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nvGrpSpPr>
          <p:cNvPr id="25" name="Group 24"/>
          <p:cNvGrpSpPr/>
          <p:nvPr/>
        </p:nvGrpSpPr>
        <p:grpSpPr>
          <a:xfrm>
            <a:off x="8996362" y="830301"/>
            <a:ext cx="2425017" cy="690390"/>
            <a:chOff x="7188211" y="3122485"/>
            <a:chExt cx="2425017" cy="690390"/>
          </a:xfrm>
        </p:grpSpPr>
        <p:grpSp>
          <p:nvGrpSpPr>
            <p:cNvPr id="26" name="Group 25"/>
            <p:cNvGrpSpPr/>
            <p:nvPr/>
          </p:nvGrpSpPr>
          <p:grpSpPr>
            <a:xfrm>
              <a:off x="7188211" y="3122485"/>
              <a:ext cx="780899" cy="690390"/>
              <a:chOff x="46537" y="690"/>
              <a:chExt cx="886582" cy="886582"/>
            </a:xfrm>
          </p:grpSpPr>
          <p:sp>
            <p:nvSpPr>
              <p:cNvPr id="30" name="Oval 29"/>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7" name="Isosceles Triangle 26"/>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9" name="TextBox 28"/>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p@T0</a:t>
              </a:r>
              <a:endParaRPr lang="en-US" sz="2400" dirty="0"/>
            </a:p>
          </p:txBody>
        </p:sp>
      </p:grpSp>
    </p:spTree>
    <p:extLst>
      <p:ext uri="{BB962C8B-B14F-4D97-AF65-F5344CB8AC3E}">
        <p14:creationId xmlns:p14="http://schemas.microsoft.com/office/powerpoint/2010/main" val="5317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0" name="Rounded Rectangle 19"/>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2" name="TextBox 21"/>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nvGrpSpPr>
          <p:cNvPr id="30" name="Group 29"/>
          <p:cNvGrpSpPr/>
          <p:nvPr/>
        </p:nvGrpSpPr>
        <p:grpSpPr>
          <a:xfrm>
            <a:off x="8996362" y="830301"/>
            <a:ext cx="2425017" cy="690390"/>
            <a:chOff x="7188211" y="3122485"/>
            <a:chExt cx="2425017" cy="690390"/>
          </a:xfrm>
        </p:grpSpPr>
        <p:grpSp>
          <p:nvGrpSpPr>
            <p:cNvPr id="31" name="Group 30"/>
            <p:cNvGrpSpPr/>
            <p:nvPr/>
          </p:nvGrpSpPr>
          <p:grpSpPr>
            <a:xfrm>
              <a:off x="7188211" y="3122485"/>
              <a:ext cx="780899" cy="690390"/>
              <a:chOff x="46537" y="690"/>
              <a:chExt cx="886582" cy="886582"/>
            </a:xfrm>
          </p:grpSpPr>
          <p:sp>
            <p:nvSpPr>
              <p:cNvPr id="35" name="Oval 3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2" name="Isosceles Triangle 31"/>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4" name="TextBox 3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p@T0</a:t>
              </a:r>
              <a:endParaRPr lang="en-US" sz="2400" dirty="0"/>
            </a:p>
          </p:txBody>
        </p:sp>
      </p:grpSp>
    </p:spTree>
    <p:extLst>
      <p:ext uri="{BB962C8B-B14F-4D97-AF65-F5344CB8AC3E}">
        <p14:creationId xmlns:p14="http://schemas.microsoft.com/office/powerpoint/2010/main" val="371176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sp>
        <p:nvSpPr>
          <p:cNvPr id="15" name="Rounded Rectangle 14"/>
          <p:cNvSpPr/>
          <p:nvPr/>
        </p:nvSpPr>
        <p:spPr>
          <a:xfrm>
            <a:off x="499872" y="2297624"/>
            <a:ext cx="4401312" cy="15977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Track last writer</a:t>
            </a:r>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nvGrpSpPr>
          <p:cNvPr id="25" name="Group 24"/>
          <p:cNvGrpSpPr/>
          <p:nvPr/>
        </p:nvGrpSpPr>
        <p:grpSpPr>
          <a:xfrm>
            <a:off x="8996362" y="830301"/>
            <a:ext cx="2425017" cy="690390"/>
            <a:chOff x="7188211" y="3122485"/>
            <a:chExt cx="2425017" cy="690390"/>
          </a:xfrm>
        </p:grpSpPr>
        <p:grpSp>
          <p:nvGrpSpPr>
            <p:cNvPr id="26" name="Group 25"/>
            <p:cNvGrpSpPr/>
            <p:nvPr/>
          </p:nvGrpSpPr>
          <p:grpSpPr>
            <a:xfrm>
              <a:off x="7188211" y="3122485"/>
              <a:ext cx="780899" cy="690390"/>
              <a:chOff x="46537" y="690"/>
              <a:chExt cx="886582" cy="886582"/>
            </a:xfrm>
          </p:grpSpPr>
          <p:sp>
            <p:nvSpPr>
              <p:cNvPr id="30" name="Oval 29"/>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7" name="Isosceles Triangle 26"/>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9" name="TextBox 28"/>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p@T0</a:t>
              </a:r>
              <a:endParaRPr lang="en-US" sz="2400" dirty="0"/>
            </a:p>
          </p:txBody>
        </p:sp>
      </p:grpSp>
    </p:spTree>
    <p:extLst>
      <p:ext uri="{BB962C8B-B14F-4D97-AF65-F5344CB8AC3E}">
        <p14:creationId xmlns:p14="http://schemas.microsoft.com/office/powerpoint/2010/main" val="64864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sp>
        <p:nvSpPr>
          <p:cNvPr id="15" name="Rounded Rectangle 14"/>
          <p:cNvSpPr/>
          <p:nvPr/>
        </p:nvSpPr>
        <p:spPr>
          <a:xfrm>
            <a:off x="499872" y="2297624"/>
            <a:ext cx="4401312" cy="15977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Track last writer</a:t>
            </a:r>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aphicFrame>
        <p:nvGraphicFramePr>
          <p:cNvPr id="3" name="Diagram 2"/>
          <p:cNvGraphicFramePr/>
          <p:nvPr>
            <p:extLst>
              <p:ext uri="{D42A27DB-BD31-4B8C-83A1-F6EECF244321}">
                <p14:modId xmlns:p14="http://schemas.microsoft.com/office/powerpoint/2010/main" val="1891563873"/>
              </p:ext>
            </p:extLst>
          </p:nvPr>
        </p:nvGraphicFramePr>
        <p:xfrm>
          <a:off x="5840327" y="407821"/>
          <a:ext cx="3554390" cy="2844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p:cNvGrpSpPr/>
          <p:nvPr/>
        </p:nvGrpSpPr>
        <p:grpSpPr>
          <a:xfrm>
            <a:off x="8996362" y="830301"/>
            <a:ext cx="2425017" cy="690390"/>
            <a:chOff x="7188211" y="3122485"/>
            <a:chExt cx="2425017" cy="690390"/>
          </a:xfrm>
        </p:grpSpPr>
        <p:grpSp>
          <p:nvGrpSpPr>
            <p:cNvPr id="34" name="Group 33"/>
            <p:cNvGrpSpPr/>
            <p:nvPr/>
          </p:nvGrpSpPr>
          <p:grpSpPr>
            <a:xfrm>
              <a:off x="7188211" y="3122485"/>
              <a:ext cx="780899" cy="690390"/>
              <a:chOff x="46537" y="690"/>
              <a:chExt cx="886582" cy="886582"/>
            </a:xfrm>
          </p:grpSpPr>
          <p:sp>
            <p:nvSpPr>
              <p:cNvPr id="38" name="Oval 37"/>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5" name="Isosceles Triangle 34"/>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6" name="TextBox 35"/>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80744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Races</a:t>
            </a:r>
            <a:endParaRPr lang="en-US" dirty="0"/>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rgbClr val="FF0000"/>
                </a:solidFill>
                <a:latin typeface="Consolas" pitchFamily="49" charset="0"/>
                <a:cs typeface="Consolas" pitchFamily="49" charset="0"/>
              </a:rPr>
              <a:t>x</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X();</a:t>
            </a:r>
          </a:p>
          <a:p>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true</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a:t>
            </a:r>
          </a:p>
          <a:p>
            <a:r>
              <a:rPr lang="en-US" sz="2000" dirty="0" smtClean="0">
                <a:solidFill>
                  <a:schemeClr val="tx1"/>
                </a:solidFill>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x</a:t>
            </a:r>
            <a:r>
              <a:rPr lang="en-US" sz="2000" dirty="0" smtClean="0">
                <a:solidFill>
                  <a:schemeClr val="tx1"/>
                </a:solidFill>
                <a:latin typeface="Consolas" pitchFamily="49" charset="0"/>
                <a:cs typeface="Consolas" pitchFamily="49" charset="0"/>
              </a:rPr>
              <a:t>-&gt;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707886"/>
          </a:xfrm>
          <a:prstGeom prst="rect">
            <a:avLst/>
          </a:prstGeom>
          <a:noFill/>
        </p:spPr>
        <p:txBody>
          <a:bodyPr wrap="square" rtlCol="0">
            <a:spAutoFit/>
          </a:bodyPr>
          <a:lstStyle/>
          <a:p>
            <a:pPr algn="ctr"/>
            <a:r>
              <a:rPr lang="en-US" sz="2000" dirty="0">
                <a:latin typeface="Consolas" pitchFamily="49" charset="0"/>
                <a:cs typeface="Consolas" pitchFamily="49" charset="0"/>
              </a:rPr>
              <a:t>X* x = NULL;</a:t>
            </a:r>
          </a:p>
          <a:p>
            <a:pPr algn="ctr"/>
            <a:r>
              <a:rPr lang="en-US" sz="2000" b="1" dirty="0">
                <a:latin typeface="Consolas" pitchFamily="49" charset="0"/>
                <a:cs typeface="Consolas" pitchFamily="49" charset="0"/>
              </a:rPr>
              <a:t>bool</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done= </a:t>
            </a:r>
            <a:r>
              <a:rPr lang="en-US" sz="2000" b="1" dirty="0">
                <a:latin typeface="Consolas" pitchFamily="49" charset="0"/>
                <a:cs typeface="Consolas" pitchFamily="49" charset="0"/>
              </a:rPr>
              <a:t>false</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graphicFrame>
        <p:nvGraphicFramePr>
          <p:cNvPr id="8" name="Diagram 7"/>
          <p:cNvGraphicFramePr/>
          <p:nvPr>
            <p:extLst>
              <p:ext uri="{D42A27DB-BD31-4B8C-83A1-F6EECF244321}">
                <p14:modId xmlns:p14="http://schemas.microsoft.com/office/powerpoint/2010/main" val="2121145050"/>
              </p:ext>
            </p:extLst>
          </p:nvPr>
        </p:nvGraphicFramePr>
        <p:xfrm>
          <a:off x="-744915" y="3576360"/>
          <a:ext cx="5275072" cy="272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142429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sp>
        <p:nvSpPr>
          <p:cNvPr id="15" name="Rounded Rectangle 14"/>
          <p:cNvSpPr/>
          <p:nvPr/>
        </p:nvSpPr>
        <p:spPr>
          <a:xfrm>
            <a:off x="499872" y="2297624"/>
            <a:ext cx="4401312" cy="15977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Track last writer</a:t>
            </a:r>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nvGrpSpPr>
          <p:cNvPr id="21" name="Group 20"/>
          <p:cNvGrpSpPr/>
          <p:nvPr/>
        </p:nvGrpSpPr>
        <p:grpSpPr>
          <a:xfrm>
            <a:off x="8996362" y="830301"/>
            <a:ext cx="2425017" cy="690390"/>
            <a:chOff x="7188211" y="3122485"/>
            <a:chExt cx="2425017" cy="690390"/>
          </a:xfrm>
        </p:grpSpPr>
        <p:grpSp>
          <p:nvGrpSpPr>
            <p:cNvPr id="22" name="Group 21"/>
            <p:cNvGrpSpPr/>
            <p:nvPr/>
          </p:nvGrpSpPr>
          <p:grpSpPr>
            <a:xfrm>
              <a:off x="7188211" y="3122485"/>
              <a:ext cx="780899" cy="690390"/>
              <a:chOff x="46537" y="690"/>
              <a:chExt cx="886582" cy="886582"/>
            </a:xfrm>
          </p:grpSpPr>
          <p:sp>
            <p:nvSpPr>
              <p:cNvPr id="25" name="Oval 2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3" name="Isosceles Triangle 22"/>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4" name="TextBox 2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331126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sp>
        <p:nvSpPr>
          <p:cNvPr id="47" name="8-Point Star 46"/>
          <p:cNvSpPr/>
          <p:nvPr/>
        </p:nvSpPr>
        <p:spPr>
          <a:xfrm>
            <a:off x="10689631" y="4127707"/>
            <a:ext cx="1436884"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5" name="Rounded Rectangle 14"/>
          <p:cNvSpPr/>
          <p:nvPr/>
        </p:nvSpPr>
        <p:spPr>
          <a:xfrm>
            <a:off x="499872" y="2297624"/>
            <a:ext cx="4401312" cy="15977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Track last writer</a:t>
            </a:r>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nvGrpSpPr>
          <p:cNvPr id="22" name="Group 21"/>
          <p:cNvGrpSpPr/>
          <p:nvPr/>
        </p:nvGrpSpPr>
        <p:grpSpPr>
          <a:xfrm>
            <a:off x="8996362" y="830301"/>
            <a:ext cx="2425017" cy="690390"/>
            <a:chOff x="7188211" y="3122485"/>
            <a:chExt cx="2425017" cy="690390"/>
          </a:xfrm>
        </p:grpSpPr>
        <p:grpSp>
          <p:nvGrpSpPr>
            <p:cNvPr id="23" name="Group 22"/>
            <p:cNvGrpSpPr/>
            <p:nvPr/>
          </p:nvGrpSpPr>
          <p:grpSpPr>
            <a:xfrm>
              <a:off x="7188211" y="3122485"/>
              <a:ext cx="780899" cy="690390"/>
              <a:chOff x="46537" y="690"/>
              <a:chExt cx="886582" cy="886582"/>
            </a:xfrm>
          </p:grpSpPr>
          <p:sp>
            <p:nvSpPr>
              <p:cNvPr id="26" name="Oval 25"/>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4" name="Isosceles Triangle 23"/>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5" name="TextBox 24"/>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225256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3453"/>
            <a:ext cx="10972800" cy="1069848"/>
          </a:xfrm>
        </p:spPr>
        <p:txBody>
          <a:bodyPr/>
          <a:lstStyle/>
          <a:p>
            <a:r>
              <a:rPr lang="en-US" dirty="0" smtClean="0"/>
              <a:t>Tracking Last Writer</a:t>
            </a:r>
            <a:endParaRPr lang="en-US" dirty="0"/>
          </a:p>
        </p:txBody>
      </p:sp>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rd</a:t>
            </a:r>
            <a:r>
              <a:rPr lang="en-US" sz="2600" dirty="0" smtClean="0"/>
              <a:t>/</a:t>
            </a:r>
            <a:r>
              <a:rPr lang="en-US" sz="2600" dirty="0" err="1" smtClean="0"/>
              <a:t>wr</a:t>
            </a:r>
            <a:r>
              <a:rPr lang="en-US" sz="2600" dirty="0" smtClean="0"/>
              <a:t> x</a:t>
            </a:r>
            <a:endParaRPr lang="en-US" sz="2600" dirty="0"/>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sp>
        <p:nvSpPr>
          <p:cNvPr id="47" name="8-Point Star 46"/>
          <p:cNvSpPr/>
          <p:nvPr/>
        </p:nvSpPr>
        <p:spPr>
          <a:xfrm>
            <a:off x="10689631" y="4127707"/>
            <a:ext cx="1436884"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5" name="Rounded Rectangle 14"/>
          <p:cNvSpPr/>
          <p:nvPr/>
        </p:nvSpPr>
        <p:spPr>
          <a:xfrm>
            <a:off x="499872" y="2297624"/>
            <a:ext cx="4401312" cy="159772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Track last writer</a:t>
            </a:r>
          </a:p>
          <a:p>
            <a:pPr marL="800100" lvl="1" indent="-342900">
              <a:buFont typeface="Wingdings" panose="05000000000000000000" pitchFamily="2" charset="2"/>
              <a:buChar char="v"/>
            </a:pPr>
            <a:r>
              <a:rPr lang="en-US" sz="2200" dirty="0" smtClean="0"/>
              <a:t>Allows precisely detecting write-write and write-read conflicts</a:t>
            </a:r>
            <a:endParaRPr lang="en-US" sz="2200"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nvGrpSpPr>
          <p:cNvPr id="22" name="Group 21"/>
          <p:cNvGrpSpPr/>
          <p:nvPr/>
        </p:nvGrpSpPr>
        <p:grpSpPr>
          <a:xfrm>
            <a:off x="8996362" y="830301"/>
            <a:ext cx="2425017" cy="690390"/>
            <a:chOff x="7188211" y="3122485"/>
            <a:chExt cx="2425017" cy="690390"/>
          </a:xfrm>
        </p:grpSpPr>
        <p:grpSp>
          <p:nvGrpSpPr>
            <p:cNvPr id="23" name="Group 22"/>
            <p:cNvGrpSpPr/>
            <p:nvPr/>
          </p:nvGrpSpPr>
          <p:grpSpPr>
            <a:xfrm>
              <a:off x="7188211" y="3122485"/>
              <a:ext cx="780899" cy="690390"/>
              <a:chOff x="46537" y="690"/>
              <a:chExt cx="886582" cy="886582"/>
            </a:xfrm>
          </p:grpSpPr>
          <p:sp>
            <p:nvSpPr>
              <p:cNvPr id="26" name="Oval 25"/>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4" name="Isosceles Triangle 23"/>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5" name="TextBox 24"/>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366944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63084" y="3367088"/>
            <a:ext cx="10363200" cy="1844992"/>
          </a:xfrm>
        </p:spPr>
        <p:txBody>
          <a:bodyPr>
            <a:noAutofit/>
          </a:bodyPr>
          <a:lstStyle/>
          <a:p>
            <a:pPr marL="388620" indent="-342900">
              <a:buFont typeface="Arial" panose="020B0604020202020204" pitchFamily="34" charset="0"/>
              <a:buChar char="•"/>
            </a:pPr>
            <a:r>
              <a:rPr lang="en-US" sz="2400" b="1" dirty="0" smtClean="0">
                <a:solidFill>
                  <a:schemeClr val="bg1">
                    <a:lumMod val="75000"/>
                  </a:schemeClr>
                </a:solidFill>
              </a:rPr>
              <a:t>Tracking last writers</a:t>
            </a:r>
          </a:p>
          <a:p>
            <a:pPr marL="388620" indent="-342900">
              <a:buFont typeface="Arial" panose="020B0604020202020204" pitchFamily="34" charset="0"/>
              <a:buChar char="•"/>
            </a:pPr>
            <a:r>
              <a:rPr lang="en-US" sz="2400" b="1" dirty="0" smtClean="0"/>
              <a:t>Detecting read-write conflicts lazily</a:t>
            </a:r>
          </a:p>
          <a:p>
            <a:pPr marL="388620" indent="-342900">
              <a:buFont typeface="Arial" panose="020B0604020202020204" pitchFamily="34" charset="0"/>
              <a:buChar char="•"/>
            </a:pPr>
            <a:r>
              <a:rPr lang="en-US" sz="2400" b="1" dirty="0" smtClean="0"/>
              <a:t>Impact of lazy conflict detection</a:t>
            </a:r>
          </a:p>
        </p:txBody>
      </p:sp>
      <p:sp>
        <p:nvSpPr>
          <p:cNvPr id="3" name="Title 2"/>
          <p:cNvSpPr>
            <a:spLocks noGrp="1"/>
          </p:cNvSpPr>
          <p:nvPr>
            <p:ph type="title"/>
          </p:nvPr>
        </p:nvSpPr>
        <p:spPr/>
        <p:txBody>
          <a:bodyPr/>
          <a:lstStyle/>
          <a:p>
            <a:r>
              <a:rPr lang="en-US" dirty="0" smtClean="0"/>
              <a:t>Valor: Efficient, Software-Only Region Conflict Detector </a:t>
            </a:r>
            <a:endParaRPr lang="en-US" dirty="0"/>
          </a:p>
        </p:txBody>
      </p:sp>
    </p:spTree>
    <p:extLst>
      <p:ext uri="{BB962C8B-B14F-4D97-AF65-F5344CB8AC3E}">
        <p14:creationId xmlns:p14="http://schemas.microsoft.com/office/powerpoint/2010/main" val="245427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5254752" y="2114164"/>
            <a:ext cx="2285618" cy="3470826"/>
            <a:chOff x="6096000" y="2114164"/>
            <a:chExt cx="2285618"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grpSp>
        <p:nvGrpSpPr>
          <p:cNvPr id="4" name="Group 3"/>
          <p:cNvGrpSpPr/>
          <p:nvPr/>
        </p:nvGrpSpPr>
        <p:grpSpPr>
          <a:xfrm>
            <a:off x="8051716"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Tree>
    <p:extLst>
      <p:ext uri="{BB962C8B-B14F-4D97-AF65-F5344CB8AC3E}">
        <p14:creationId xmlns:p14="http://schemas.microsoft.com/office/powerpoint/2010/main" val="340326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4863806" y="2114164"/>
            <a:ext cx="2676564" cy="3470826"/>
            <a:chOff x="5705054" y="2114164"/>
            <a:chExt cx="2676564"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grpSp>
        <p:nvGrpSpPr>
          <p:cNvPr id="4" name="Group 3"/>
          <p:cNvGrpSpPr/>
          <p:nvPr/>
        </p:nvGrpSpPr>
        <p:grpSpPr>
          <a:xfrm>
            <a:off x="8051716"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grpSp>
        <p:nvGrpSpPr>
          <p:cNvPr id="19" name="Group 18"/>
          <p:cNvGrpSpPr/>
          <p:nvPr/>
        </p:nvGrpSpPr>
        <p:grpSpPr>
          <a:xfrm>
            <a:off x="8996362" y="830301"/>
            <a:ext cx="2425017" cy="690390"/>
            <a:chOff x="7188211" y="3122485"/>
            <a:chExt cx="2425017" cy="690390"/>
          </a:xfrm>
        </p:grpSpPr>
        <p:grpSp>
          <p:nvGrpSpPr>
            <p:cNvPr id="20" name="Group 19"/>
            <p:cNvGrpSpPr/>
            <p:nvPr/>
          </p:nvGrpSpPr>
          <p:grpSpPr>
            <a:xfrm>
              <a:off x="7188211" y="3122485"/>
              <a:ext cx="780899" cy="690390"/>
              <a:chOff x="46537" y="690"/>
              <a:chExt cx="886582" cy="886582"/>
            </a:xfrm>
          </p:grpSpPr>
          <p:sp>
            <p:nvSpPr>
              <p:cNvPr id="23" name="Oval 22"/>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1" name="Isosceles Triangle 20"/>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2" name="TextBox 21"/>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p@T0</a:t>
              </a:r>
              <a:endParaRPr lang="en-US" sz="2400" dirty="0"/>
            </a:p>
          </p:txBody>
        </p:sp>
      </p:grpSp>
    </p:spTree>
    <p:extLst>
      <p:ext uri="{BB962C8B-B14F-4D97-AF65-F5344CB8AC3E}">
        <p14:creationId xmlns:p14="http://schemas.microsoft.com/office/powerpoint/2010/main" val="307464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4863806" y="2114164"/>
            <a:ext cx="2676564" cy="3470826"/>
            <a:chOff x="5705054" y="2114164"/>
            <a:chExt cx="2676564"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grpSp>
        <p:nvGrpSpPr>
          <p:cNvPr id="4" name="Group 3"/>
          <p:cNvGrpSpPr/>
          <p:nvPr/>
        </p:nvGrpSpPr>
        <p:grpSpPr>
          <a:xfrm>
            <a:off x="8051716"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graphicFrame>
        <p:nvGraphicFramePr>
          <p:cNvPr id="20" name="Diagram 19"/>
          <p:cNvGraphicFramePr/>
          <p:nvPr>
            <p:extLst>
              <p:ext uri="{D42A27DB-BD31-4B8C-83A1-F6EECF244321}">
                <p14:modId xmlns:p14="http://schemas.microsoft.com/office/powerpoint/2010/main" val="2693525135"/>
              </p:ext>
            </p:extLst>
          </p:nvPr>
        </p:nvGraphicFramePr>
        <p:xfrm>
          <a:off x="6655413" y="776378"/>
          <a:ext cx="2419576" cy="2765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8996362" y="830301"/>
            <a:ext cx="2425017" cy="690390"/>
            <a:chOff x="7188211" y="3122485"/>
            <a:chExt cx="2425017" cy="690390"/>
          </a:xfrm>
        </p:grpSpPr>
        <p:grpSp>
          <p:nvGrpSpPr>
            <p:cNvPr id="22" name="Group 21"/>
            <p:cNvGrpSpPr/>
            <p:nvPr/>
          </p:nvGrpSpPr>
          <p:grpSpPr>
            <a:xfrm>
              <a:off x="7188211" y="3122485"/>
              <a:ext cx="780899" cy="690390"/>
              <a:chOff x="46537" y="690"/>
              <a:chExt cx="886582" cy="886582"/>
            </a:xfrm>
          </p:grpSpPr>
          <p:sp>
            <p:nvSpPr>
              <p:cNvPr id="25" name="Oval 2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3" name="Isosceles Triangle 22"/>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4" name="TextBox 2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245295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4863806" y="2114164"/>
            <a:ext cx="2676564" cy="3470826"/>
            <a:chOff x="5705054" y="2114164"/>
            <a:chExt cx="2676564"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grpSp>
        <p:nvGrpSpPr>
          <p:cNvPr id="4" name="Group 3"/>
          <p:cNvGrpSpPr/>
          <p:nvPr/>
        </p:nvGrpSpPr>
        <p:grpSpPr>
          <a:xfrm>
            <a:off x="8051716"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grpSp>
        <p:nvGrpSpPr>
          <p:cNvPr id="21" name="Group 20"/>
          <p:cNvGrpSpPr/>
          <p:nvPr/>
        </p:nvGrpSpPr>
        <p:grpSpPr>
          <a:xfrm>
            <a:off x="8996362" y="830301"/>
            <a:ext cx="2425017" cy="690390"/>
            <a:chOff x="7188211" y="3122485"/>
            <a:chExt cx="2425017" cy="690390"/>
          </a:xfrm>
        </p:grpSpPr>
        <p:grpSp>
          <p:nvGrpSpPr>
            <p:cNvPr id="22" name="Group 21"/>
            <p:cNvGrpSpPr/>
            <p:nvPr/>
          </p:nvGrpSpPr>
          <p:grpSpPr>
            <a:xfrm>
              <a:off x="7188211" y="3122485"/>
              <a:ext cx="780899" cy="690390"/>
              <a:chOff x="46537" y="690"/>
              <a:chExt cx="886582" cy="886582"/>
            </a:xfrm>
          </p:grpSpPr>
          <p:sp>
            <p:nvSpPr>
              <p:cNvPr id="25" name="Oval 2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3" name="Isosceles Triangle 22"/>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4" name="TextBox 2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337147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4863806" y="2114164"/>
            <a:ext cx="2676564" cy="3470826"/>
            <a:chOff x="5705054" y="2114164"/>
            <a:chExt cx="2676564"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grpSp>
        <p:nvGrpSpPr>
          <p:cNvPr id="4" name="Group 3"/>
          <p:cNvGrpSpPr/>
          <p:nvPr/>
        </p:nvGrpSpPr>
        <p:grpSpPr>
          <a:xfrm>
            <a:off x="8051716" y="2114163"/>
            <a:ext cx="3233551" cy="3730611"/>
            <a:chOff x="8892964" y="2114163"/>
            <a:chExt cx="3233551"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
          <p:nvSpPr>
            <p:cNvPr id="47" name="8-Point Star 46"/>
            <p:cNvSpPr/>
            <p:nvPr/>
          </p:nvSpPr>
          <p:spPr>
            <a:xfrm>
              <a:off x="10689631" y="4127707"/>
              <a:ext cx="1436884"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grpSp>
        <p:nvGrpSpPr>
          <p:cNvPr id="21" name="Group 20"/>
          <p:cNvGrpSpPr/>
          <p:nvPr/>
        </p:nvGrpSpPr>
        <p:grpSpPr>
          <a:xfrm>
            <a:off x="8996362" y="830301"/>
            <a:ext cx="2425017" cy="690390"/>
            <a:chOff x="7188211" y="3122485"/>
            <a:chExt cx="2425017" cy="690390"/>
          </a:xfrm>
        </p:grpSpPr>
        <p:grpSp>
          <p:nvGrpSpPr>
            <p:cNvPr id="22" name="Group 21"/>
            <p:cNvGrpSpPr/>
            <p:nvPr/>
          </p:nvGrpSpPr>
          <p:grpSpPr>
            <a:xfrm>
              <a:off x="7188211" y="3122485"/>
              <a:ext cx="780899" cy="690390"/>
              <a:chOff x="46537" y="690"/>
              <a:chExt cx="886582" cy="886582"/>
            </a:xfrm>
          </p:grpSpPr>
          <p:sp>
            <p:nvSpPr>
              <p:cNvPr id="25" name="Oval 2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3" name="Isosceles Triangle 22"/>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4" name="TextBox 2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13598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Detecting Read-Write Conflicts</a:t>
            </a:r>
          </a:p>
        </p:txBody>
      </p:sp>
      <p:grpSp>
        <p:nvGrpSpPr>
          <p:cNvPr id="3" name="Group 2"/>
          <p:cNvGrpSpPr/>
          <p:nvPr/>
        </p:nvGrpSpPr>
        <p:grpSpPr>
          <a:xfrm>
            <a:off x="4863806" y="2114164"/>
            <a:ext cx="2676564" cy="3470826"/>
            <a:chOff x="5705054" y="2114164"/>
            <a:chExt cx="2676564" cy="3470826"/>
          </a:xfrm>
        </p:grpSpPr>
        <p:sp>
          <p:nvSpPr>
            <p:cNvPr id="28" name="Rounded Rectangle 27"/>
            <p:cNvSpPr/>
            <p:nvPr/>
          </p:nvSpPr>
          <p:spPr>
            <a:xfrm>
              <a:off x="6096000" y="2834639"/>
              <a:ext cx="2285618" cy="275035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743403" y="3145536"/>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162481"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5705054" y="2933265"/>
              <a:ext cx="270547" cy="475963"/>
            </a:xfrm>
            <a:prstGeom prst="rect">
              <a:avLst/>
            </a:prstGeom>
            <a:noFill/>
          </p:spPr>
          <p:txBody>
            <a:bodyPr wrap="none" rtlCol="0">
              <a:spAutoFit/>
            </a:bodyPr>
            <a:lstStyle/>
            <a:p>
              <a:r>
                <a:rPr lang="en-US" sz="2400" dirty="0" smtClean="0"/>
                <a:t>j</a:t>
              </a:r>
              <a:endParaRPr lang="en-US" sz="2400" dirty="0"/>
            </a:p>
          </p:txBody>
        </p:sp>
      </p:grpSp>
      <p:grpSp>
        <p:nvGrpSpPr>
          <p:cNvPr id="4" name="Group 3"/>
          <p:cNvGrpSpPr/>
          <p:nvPr/>
        </p:nvGrpSpPr>
        <p:grpSpPr>
          <a:xfrm>
            <a:off x="8051716" y="2114163"/>
            <a:ext cx="3233551" cy="3730611"/>
            <a:chOff x="8892964" y="2114163"/>
            <a:chExt cx="3233551"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351944" y="4562675"/>
              <a:ext cx="1367657"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
          <p:nvSpPr>
            <p:cNvPr id="47" name="8-Point Star 46"/>
            <p:cNvSpPr/>
            <p:nvPr/>
          </p:nvSpPr>
          <p:spPr>
            <a:xfrm>
              <a:off x="10689631" y="4127707"/>
              <a:ext cx="1436884"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5" name="Rounded Rectangle 4"/>
          <p:cNvSpPr/>
          <p:nvPr/>
        </p:nvSpPr>
        <p:spPr>
          <a:xfrm>
            <a:off x="2079486" y="2943292"/>
            <a:ext cx="8636149" cy="1070585"/>
          </a:xfrm>
          <a:prstGeom prst="roundRect">
            <a:avLst/>
          </a:prstGeom>
          <a:solidFill>
            <a:srgbClr val="68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This </a:t>
            </a:r>
            <a:r>
              <a:rPr lang="en-US" sz="2800" dirty="0"/>
              <a:t>simple mechanism </a:t>
            </a:r>
            <a:r>
              <a:rPr lang="en-US" sz="2800" dirty="0" smtClean="0"/>
              <a:t>used in prior </a:t>
            </a:r>
            <a:r>
              <a:rPr lang="en-US" sz="2800" dirty="0"/>
              <a:t>work has </a:t>
            </a:r>
            <a:r>
              <a:rPr lang="en-US" sz="2800" dirty="0" smtClean="0"/>
              <a:t>problems</a:t>
            </a:r>
            <a:endParaRPr lang="en-US" sz="2800" dirty="0"/>
          </a:p>
        </p:txBody>
      </p:sp>
      <p:grpSp>
        <p:nvGrpSpPr>
          <p:cNvPr id="21" name="Group 20"/>
          <p:cNvGrpSpPr/>
          <p:nvPr/>
        </p:nvGrpSpPr>
        <p:grpSpPr>
          <a:xfrm>
            <a:off x="8996362" y="830301"/>
            <a:ext cx="2425017" cy="690390"/>
            <a:chOff x="7188211" y="3122485"/>
            <a:chExt cx="2425017" cy="690390"/>
          </a:xfrm>
        </p:grpSpPr>
        <p:grpSp>
          <p:nvGrpSpPr>
            <p:cNvPr id="22" name="Group 21"/>
            <p:cNvGrpSpPr/>
            <p:nvPr/>
          </p:nvGrpSpPr>
          <p:grpSpPr>
            <a:xfrm>
              <a:off x="7188211" y="3122485"/>
              <a:ext cx="780899" cy="690390"/>
              <a:chOff x="46537" y="690"/>
              <a:chExt cx="886582" cy="886582"/>
            </a:xfrm>
          </p:grpSpPr>
          <p:sp>
            <p:nvSpPr>
              <p:cNvPr id="25" name="Oval 2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23" name="Isosceles Triangle 22"/>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4" name="TextBox 23"/>
            <p:cNvSpPr txBox="1"/>
            <p:nvPr/>
          </p:nvSpPr>
          <p:spPr>
            <a:xfrm>
              <a:off x="8561738" y="3236848"/>
              <a:ext cx="1051490" cy="461665"/>
            </a:xfrm>
            <a:prstGeom prst="rect">
              <a:avLst/>
            </a:prstGeom>
            <a:solidFill>
              <a:schemeClr val="bg1">
                <a:lumMod val="95000"/>
              </a:schemeClr>
            </a:solidFill>
          </p:spPr>
          <p:txBody>
            <a:bodyPr wrap="square" rtlCol="0">
              <a:spAutoFit/>
            </a:bodyPr>
            <a:lstStyle/>
            <a:p>
              <a:pPr algn="ctr"/>
              <a:r>
                <a:rPr lang="en-US" sz="2400" dirty="0" smtClean="0"/>
                <a:t>j@T1</a:t>
              </a:r>
              <a:endParaRPr lang="en-US" sz="2400" dirty="0"/>
            </a:p>
          </p:txBody>
        </p:sp>
      </p:grpSp>
    </p:spTree>
    <p:extLst>
      <p:ext uri="{BB962C8B-B14F-4D97-AF65-F5344CB8AC3E}">
        <p14:creationId xmlns:p14="http://schemas.microsoft.com/office/powerpoint/2010/main" val="392043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Races are  Evil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9978380"/>
              </p:ext>
            </p:extLst>
          </p:nvPr>
        </p:nvGraphicFramePr>
        <p:xfrm>
          <a:off x="609600" y="2249488"/>
          <a:ext cx="11156830" cy="5031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017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Remote Cache Misses Due to Tracking of Metadata</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 x</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
        <p:nvSpPr>
          <p:cNvPr id="13" name="Round Single Corner Rectangle 12"/>
          <p:cNvSpPr/>
          <p:nvPr/>
        </p:nvSpPr>
        <p:spPr>
          <a:xfrm>
            <a:off x="7274272" y="4108028"/>
            <a:ext cx="3163824" cy="946652"/>
          </a:xfrm>
          <a:prstGeom prst="round1Rect">
            <a:avLst/>
          </a:prstGeom>
          <a:solidFill>
            <a:srgbClr val="68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Leads to remote cache misses</a:t>
            </a:r>
            <a:endParaRPr lang="en-US" sz="2800" dirty="0"/>
          </a:p>
        </p:txBody>
      </p:sp>
      <p:graphicFrame>
        <p:nvGraphicFramePr>
          <p:cNvPr id="14" name="Diagram 13"/>
          <p:cNvGraphicFramePr/>
          <p:nvPr>
            <p:extLst>
              <p:ext uri="{D42A27DB-BD31-4B8C-83A1-F6EECF244321}">
                <p14:modId xmlns:p14="http://schemas.microsoft.com/office/powerpoint/2010/main" val="3412380497"/>
              </p:ext>
            </p:extLst>
          </p:nvPr>
        </p:nvGraphicFramePr>
        <p:xfrm>
          <a:off x="983410" y="3689375"/>
          <a:ext cx="3674873" cy="1786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ounded Rectangle 19"/>
          <p:cNvSpPr/>
          <p:nvPr/>
        </p:nvSpPr>
        <p:spPr>
          <a:xfrm>
            <a:off x="4728342" y="4340517"/>
            <a:ext cx="1542148" cy="481675"/>
          </a:xfrm>
          <a:prstGeom prst="roundRect">
            <a:avLst/>
          </a:prstGeom>
          <a:solidFill>
            <a:schemeClr val="accent6">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metadata</a:t>
            </a:r>
          </a:p>
        </p:txBody>
      </p:sp>
    </p:spTree>
    <p:extLst>
      <p:ext uri="{BB962C8B-B14F-4D97-AF65-F5344CB8AC3E}">
        <p14:creationId xmlns:p14="http://schemas.microsoft.com/office/powerpoint/2010/main" val="143663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Tree>
    <p:extLst>
      <p:ext uri="{BB962C8B-B14F-4D97-AF65-F5344CB8AC3E}">
        <p14:creationId xmlns:p14="http://schemas.microsoft.com/office/powerpoint/2010/main" val="238291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
        <p:nvSpPr>
          <p:cNvPr id="17" name="Rounded Rectangle 16"/>
          <p:cNvSpPr/>
          <p:nvPr/>
        </p:nvSpPr>
        <p:spPr>
          <a:xfrm>
            <a:off x="4728342" y="4340517"/>
            <a:ext cx="1542148" cy="481675"/>
          </a:xfrm>
          <a:prstGeom prst="roundRect">
            <a:avLst/>
          </a:prstGeom>
          <a:solidFill>
            <a:schemeClr val="accent6">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metadata</a:t>
            </a:r>
            <a:endParaRPr lang="en-US" dirty="0"/>
          </a:p>
        </p:txBody>
      </p:sp>
    </p:spTree>
    <p:extLst>
      <p:ext uri="{BB962C8B-B14F-4D97-AF65-F5344CB8AC3E}">
        <p14:creationId xmlns:p14="http://schemas.microsoft.com/office/powerpoint/2010/main" val="106610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Synchronization on 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8" name="Rounded Rectangle 7"/>
          <p:cNvSpPr/>
          <p:nvPr/>
        </p:nvSpPr>
        <p:spPr>
          <a:xfrm>
            <a:off x="4728342" y="3747673"/>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lock l</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Tree>
    <p:extLst>
      <p:ext uri="{BB962C8B-B14F-4D97-AF65-F5344CB8AC3E}">
        <p14:creationId xmlns:p14="http://schemas.microsoft.com/office/powerpoint/2010/main" val="19135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Synchronization on 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8" name="Rounded Rectangle 7"/>
          <p:cNvSpPr/>
          <p:nvPr/>
        </p:nvSpPr>
        <p:spPr>
          <a:xfrm>
            <a:off x="4728342" y="3747673"/>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lock l</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
        <p:nvSpPr>
          <p:cNvPr id="17" name="Rounded Rectangle 16"/>
          <p:cNvSpPr/>
          <p:nvPr/>
        </p:nvSpPr>
        <p:spPr>
          <a:xfrm>
            <a:off x="4728342" y="4340517"/>
            <a:ext cx="1542148" cy="481675"/>
          </a:xfrm>
          <a:prstGeom prst="roundRect">
            <a:avLst/>
          </a:prstGeom>
          <a:solidFill>
            <a:schemeClr val="accent6">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metadata</a:t>
            </a:r>
            <a:endParaRPr lang="en-US" dirty="0"/>
          </a:p>
        </p:txBody>
      </p:sp>
    </p:spTree>
    <p:extLst>
      <p:ext uri="{BB962C8B-B14F-4D97-AF65-F5344CB8AC3E}">
        <p14:creationId xmlns:p14="http://schemas.microsoft.com/office/powerpoint/2010/main" val="1442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Synchronization on 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7" name="Rounded Rectangle 6"/>
          <p:cNvSpPr/>
          <p:nvPr/>
        </p:nvSpPr>
        <p:spPr>
          <a:xfrm>
            <a:off x="4728342" y="5613755"/>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unlock l</a:t>
            </a:r>
            <a:endParaRPr lang="en-US" sz="3200" dirty="0"/>
          </a:p>
        </p:txBody>
      </p:sp>
      <p:sp>
        <p:nvSpPr>
          <p:cNvPr id="8" name="Rounded Rectangle 7"/>
          <p:cNvSpPr/>
          <p:nvPr/>
        </p:nvSpPr>
        <p:spPr>
          <a:xfrm>
            <a:off x="4728342" y="3747673"/>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lock l</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
        <p:nvSpPr>
          <p:cNvPr id="17" name="Rounded Rectangle 16"/>
          <p:cNvSpPr/>
          <p:nvPr/>
        </p:nvSpPr>
        <p:spPr>
          <a:xfrm>
            <a:off x="4728342" y="4340517"/>
            <a:ext cx="1542148" cy="481675"/>
          </a:xfrm>
          <a:prstGeom prst="roundRect">
            <a:avLst/>
          </a:prstGeom>
          <a:solidFill>
            <a:schemeClr val="accent6">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metadata</a:t>
            </a:r>
          </a:p>
        </p:txBody>
      </p:sp>
    </p:spTree>
    <p:extLst>
      <p:ext uri="{BB962C8B-B14F-4D97-AF65-F5344CB8AC3E}">
        <p14:creationId xmlns:p14="http://schemas.microsoft.com/office/powerpoint/2010/main" val="413663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356607" y="2933230"/>
            <a:ext cx="2285618" cy="3796754"/>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Synchronization on Metadata Updates</a:t>
            </a:r>
            <a:endParaRPr lang="en-US" dirty="0"/>
          </a:p>
        </p:txBody>
      </p:sp>
      <p:sp>
        <p:nvSpPr>
          <p:cNvPr id="4" name="TextBox 3"/>
          <p:cNvSpPr txBox="1"/>
          <p:nvPr/>
        </p:nvSpPr>
        <p:spPr>
          <a:xfrm>
            <a:off x="4356607" y="2342206"/>
            <a:ext cx="2285618" cy="461665"/>
          </a:xfrm>
          <a:prstGeom prst="rect">
            <a:avLst/>
          </a:prstGeom>
          <a:noFill/>
        </p:spPr>
        <p:txBody>
          <a:bodyPr wrap="square" rtlCol="0">
            <a:spAutoFit/>
          </a:bodyPr>
          <a:lstStyle/>
          <a:p>
            <a:pPr algn="ctr"/>
            <a:r>
              <a:rPr lang="en-US" sz="2400" b="1" dirty="0" smtClean="0"/>
              <a:t>Thread T1</a:t>
            </a:r>
            <a:endParaRPr lang="en-US" sz="2400" b="1" dirty="0"/>
          </a:p>
        </p:txBody>
      </p:sp>
      <p:sp>
        <p:nvSpPr>
          <p:cNvPr id="6" name="Rounded Rectangle 5"/>
          <p:cNvSpPr/>
          <p:nvPr/>
        </p:nvSpPr>
        <p:spPr>
          <a:xfrm>
            <a:off x="4728342" y="4959883"/>
            <a:ext cx="1542148" cy="481675"/>
          </a:xfrm>
          <a:prstGeom prst="roundRect">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rd</a:t>
            </a:r>
            <a:r>
              <a:rPr lang="en-US" sz="3200" dirty="0" smtClean="0"/>
              <a:t>/</a:t>
            </a:r>
            <a:r>
              <a:rPr lang="en-US" sz="3200" dirty="0" err="1" smtClean="0"/>
              <a:t>wr</a:t>
            </a:r>
            <a:r>
              <a:rPr lang="en-US" sz="3200" dirty="0" smtClean="0"/>
              <a:t> x</a:t>
            </a:r>
            <a:endParaRPr lang="en-US" sz="3200" dirty="0"/>
          </a:p>
        </p:txBody>
      </p:sp>
      <p:sp>
        <p:nvSpPr>
          <p:cNvPr id="7" name="Rounded Rectangle 6"/>
          <p:cNvSpPr/>
          <p:nvPr/>
        </p:nvSpPr>
        <p:spPr>
          <a:xfrm>
            <a:off x="4728342" y="5613755"/>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unlock l</a:t>
            </a:r>
            <a:endParaRPr lang="en-US" sz="3200" dirty="0"/>
          </a:p>
        </p:txBody>
      </p:sp>
      <p:sp>
        <p:nvSpPr>
          <p:cNvPr id="8" name="Rounded Rectangle 7"/>
          <p:cNvSpPr/>
          <p:nvPr/>
        </p:nvSpPr>
        <p:spPr>
          <a:xfrm>
            <a:off x="4728342" y="3747673"/>
            <a:ext cx="1542148" cy="481675"/>
          </a:xfrm>
          <a:prstGeom prst="roundRect">
            <a:avLst/>
          </a:prstGeom>
          <a:solidFill>
            <a:schemeClr val="tx1">
              <a:lumMod val="85000"/>
              <a:lumOff val="1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lock l</a:t>
            </a:r>
            <a:endParaRPr lang="en-US" sz="3200" dirty="0"/>
          </a:p>
        </p:txBody>
      </p:sp>
      <p:sp>
        <p:nvSpPr>
          <p:cNvPr id="11" name="TextBox 10"/>
          <p:cNvSpPr txBox="1"/>
          <p:nvPr/>
        </p:nvSpPr>
        <p:spPr>
          <a:xfrm>
            <a:off x="3989680" y="3357292"/>
            <a:ext cx="226810" cy="461665"/>
          </a:xfrm>
          <a:prstGeom prst="rect">
            <a:avLst/>
          </a:prstGeom>
          <a:noFill/>
        </p:spPr>
        <p:txBody>
          <a:bodyPr wrap="none" rtlCol="0">
            <a:spAutoFit/>
          </a:bodyPr>
          <a:lstStyle/>
          <a:p>
            <a:r>
              <a:rPr lang="en-US" sz="2400" dirty="0" smtClean="0"/>
              <a:t>j</a:t>
            </a:r>
            <a:endParaRPr lang="en-US" sz="2400" dirty="0"/>
          </a:p>
        </p:txBody>
      </p:sp>
      <p:sp>
        <p:nvSpPr>
          <p:cNvPr id="10" name="Left Brace 9"/>
          <p:cNvSpPr/>
          <p:nvPr/>
        </p:nvSpPr>
        <p:spPr>
          <a:xfrm rot="10800000">
            <a:off x="6782344" y="3747673"/>
            <a:ext cx="727456" cy="2347756"/>
          </a:xfrm>
          <a:prstGeom prst="leftBrace">
            <a:avLst>
              <a:gd name="adj1" fmla="val 35000"/>
              <a:gd name="adj2" fmla="val 50000"/>
            </a:avLst>
          </a:prstGeom>
          <a:ln w="38100"/>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Round Single Corner Rectangle 12"/>
          <p:cNvSpPr/>
          <p:nvPr/>
        </p:nvSpPr>
        <p:spPr>
          <a:xfrm>
            <a:off x="7845552" y="4464351"/>
            <a:ext cx="2523744" cy="914400"/>
          </a:xfrm>
          <a:prstGeom prst="round1Rect">
            <a:avLst/>
          </a:prstGeom>
          <a:solidFill>
            <a:srgbClr val="68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Bad for mostly read-only data</a:t>
            </a:r>
            <a:endParaRPr lang="en-US" sz="2800" dirty="0"/>
          </a:p>
        </p:txBody>
      </p:sp>
      <p:sp>
        <p:nvSpPr>
          <p:cNvPr id="19" name="Rounded Rectangle 18"/>
          <p:cNvSpPr/>
          <p:nvPr/>
        </p:nvSpPr>
        <p:spPr>
          <a:xfrm>
            <a:off x="4728342" y="4340517"/>
            <a:ext cx="1542148" cy="481675"/>
          </a:xfrm>
          <a:prstGeom prst="roundRect">
            <a:avLst/>
          </a:prstGeom>
          <a:solidFill>
            <a:schemeClr val="accent6">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metadata</a:t>
            </a:r>
          </a:p>
        </p:txBody>
      </p:sp>
    </p:spTree>
    <p:extLst>
      <p:ext uri="{BB962C8B-B14F-4D97-AF65-F5344CB8AC3E}">
        <p14:creationId xmlns:p14="http://schemas.microsoft.com/office/powerpoint/2010/main" val="396339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Tree>
    <p:extLst>
      <p:ext uri="{BB962C8B-B14F-4D97-AF65-F5344CB8AC3E}">
        <p14:creationId xmlns:p14="http://schemas.microsoft.com/office/powerpoint/2010/main" val="188371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492309"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1" name="TextBox 10"/>
          <p:cNvSpPr txBox="1"/>
          <p:nvPr/>
        </p:nvSpPr>
        <p:spPr>
          <a:xfrm>
            <a:off x="11353662" y="4503201"/>
            <a:ext cx="397866" cy="646331"/>
          </a:xfrm>
          <a:prstGeom prst="rect">
            <a:avLst/>
          </a:prstGeom>
          <a:noFill/>
        </p:spPr>
        <p:txBody>
          <a:bodyPr wrap="none" rtlCol="0">
            <a:spAutoFit/>
          </a:bodyPr>
          <a:lstStyle/>
          <a:p>
            <a:r>
              <a:rPr lang="en-US" sz="3600" b="1" dirty="0" smtClean="0">
                <a:solidFill>
                  <a:srgbClr val="7030A0"/>
                </a:solidFill>
              </a:rPr>
              <a:t>?</a:t>
            </a:r>
            <a:endParaRPr lang="en-US" b="1" dirty="0">
              <a:solidFill>
                <a:srgbClr val="7030A0"/>
              </a:solidFill>
            </a:endParaRPr>
          </a:p>
        </p:txBody>
      </p:sp>
    </p:spTree>
    <p:extLst>
      <p:ext uri="{BB962C8B-B14F-4D97-AF65-F5344CB8AC3E}">
        <p14:creationId xmlns:p14="http://schemas.microsoft.com/office/powerpoint/2010/main" val="26489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1" name="Rounded Rectangle 10"/>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2" name="Rounded Rectangle 11"/>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Tree>
    <p:extLst>
      <p:ext uri="{BB962C8B-B14F-4D97-AF65-F5344CB8AC3E}">
        <p14:creationId xmlns:p14="http://schemas.microsoft.com/office/powerpoint/2010/main" val="357164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Catch-Fire Semantics</a:t>
            </a:r>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X();</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(done) {</a:t>
            </a:r>
          </a:p>
          <a:p>
            <a:r>
              <a:rPr lang="en-US" sz="2000" dirty="0" smtClean="0">
                <a:solidFill>
                  <a:schemeClr val="tx1"/>
                </a:solidFill>
                <a:latin typeface="Consolas" pitchFamily="49" charset="0"/>
                <a:cs typeface="Consolas" pitchFamily="49" charset="0"/>
              </a:rPr>
              <a:t>  x-&gt;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707886"/>
          </a:xfrm>
          <a:prstGeom prst="rect">
            <a:avLst/>
          </a:prstGeom>
          <a:noFill/>
        </p:spPr>
        <p:txBody>
          <a:bodyPr wrap="square" rtlCol="0">
            <a:spAutoFit/>
          </a:bodyPr>
          <a:lstStyle/>
          <a:p>
            <a:pPr algn="ctr"/>
            <a:r>
              <a:rPr lang="en-US" sz="2000" dirty="0">
                <a:latin typeface="Consolas" pitchFamily="49" charset="0"/>
                <a:cs typeface="Consolas" pitchFamily="49" charset="0"/>
              </a:rPr>
              <a:t>X* x = NULL;</a:t>
            </a:r>
          </a:p>
          <a:p>
            <a:pPr algn="ctr"/>
            <a:r>
              <a:rPr lang="en-US" sz="2000" b="1" dirty="0">
                <a:latin typeface="Consolas" pitchFamily="49" charset="0"/>
                <a:cs typeface="Consolas" pitchFamily="49" charset="0"/>
              </a:rPr>
              <a:t>bool</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done= </a:t>
            </a:r>
            <a:r>
              <a:rPr lang="en-US" sz="2000" b="1" dirty="0">
                <a:latin typeface="Consolas" pitchFamily="49" charset="0"/>
                <a:cs typeface="Consolas" pitchFamily="49" charset="0"/>
              </a:rPr>
              <a:t>false</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grpSp>
        <p:nvGrpSpPr>
          <p:cNvPr id="8" name="Group 7"/>
          <p:cNvGrpSpPr/>
          <p:nvPr/>
        </p:nvGrpSpPr>
        <p:grpSpPr>
          <a:xfrm>
            <a:off x="609600" y="2209800"/>
            <a:ext cx="4720249" cy="1029546"/>
            <a:chOff x="2733127" y="1551093"/>
            <a:chExt cx="4720249" cy="1029546"/>
          </a:xfrm>
          <a:scene3d>
            <a:camera prst="orthographicFront">
              <a:rot lat="0" lon="0" rev="0"/>
            </a:camera>
            <a:lightRig rig="balanced" dir="t">
              <a:rot lat="0" lon="0" rev="8700000"/>
            </a:lightRig>
          </a:scene3d>
        </p:grpSpPr>
        <p:sp>
          <p:nvSpPr>
            <p:cNvPr id="9" name="Rectangle 8"/>
            <p:cNvSpPr/>
            <p:nvPr/>
          </p:nvSpPr>
          <p:spPr>
            <a:xfrm>
              <a:off x="2733127" y="1551093"/>
              <a:ext cx="4720249" cy="1029546"/>
            </a:xfrm>
            <a:prstGeom prst="rect">
              <a:avLst/>
            </a:prstGeom>
            <a:solidFill>
              <a:schemeClr val="accent3"/>
            </a:solidFill>
            <a:ln>
              <a:noFill/>
            </a:ln>
            <a:effectLst>
              <a:outerShdw blurRad="44450" dist="27940" dir="5400000" algn="ctr">
                <a:srgbClr val="000000">
                  <a:alpha val="32000"/>
                </a:srgbClr>
              </a:outerShdw>
            </a:effectLst>
            <a:sp3d>
              <a:bevelT w="190500" h="38100"/>
            </a:sp3d>
          </p:spPr>
          <p:style>
            <a:lnRef idx="2">
              <a:scrgbClr r="0" g="0" b="0"/>
            </a:lnRef>
            <a:fillRef idx="1">
              <a:scrgbClr r="0" g="0" b="0"/>
            </a:fillRef>
            <a:effectRef idx="0">
              <a:scrgbClr r="0" g="0" b="0"/>
            </a:effectRef>
            <a:fontRef idx="minor">
              <a:schemeClr val="lt1"/>
            </a:fontRef>
          </p:style>
        </p:sp>
        <p:sp>
          <p:nvSpPr>
            <p:cNvPr id="10" name="Rectangle 9"/>
            <p:cNvSpPr/>
            <p:nvPr/>
          </p:nvSpPr>
          <p:spPr>
            <a:xfrm>
              <a:off x="2733127" y="1551093"/>
              <a:ext cx="4720249" cy="10295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 treats data races as errors</a:t>
              </a:r>
              <a:endParaRPr lang="en-US" sz="2900" kern="1200" dirty="0"/>
            </a:p>
          </p:txBody>
        </p:sp>
      </p:grpSp>
    </p:spTree>
    <p:extLst>
      <p:ext uri="{BB962C8B-B14F-4D97-AF65-F5344CB8AC3E}">
        <p14:creationId xmlns:p14="http://schemas.microsoft.com/office/powerpoint/2010/main" val="19612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1" name="Rounded Rectangle 10"/>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2" name="Rounded Rectangle 11"/>
          <p:cNvSpPr/>
          <p:nvPr/>
        </p:nvSpPr>
        <p:spPr>
          <a:xfrm>
            <a:off x="609600" y="3062006"/>
            <a:ext cx="4702628" cy="218285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v"/>
            </a:pPr>
            <a:r>
              <a:rPr lang="en-US" sz="2400" dirty="0" smtClean="0"/>
              <a:t>Log read accesses in thread-local buffers</a:t>
            </a:r>
          </a:p>
          <a:p>
            <a:pPr marL="342900" indent="-342900">
              <a:buFont typeface="Wingdings" panose="05000000000000000000" pitchFamily="2" charset="2"/>
              <a:buChar char="v"/>
            </a:pPr>
            <a:r>
              <a:rPr lang="en-US" sz="2400" dirty="0" smtClean="0"/>
              <a:t>Validate reads at region boundaries</a:t>
            </a:r>
          </a:p>
        </p:txBody>
      </p:sp>
      <p:sp>
        <p:nvSpPr>
          <p:cNvPr id="18" name="TextBox 17"/>
          <p:cNvSpPr txBox="1"/>
          <p:nvPr/>
        </p:nvSpPr>
        <p:spPr>
          <a:xfrm>
            <a:off x="746976" y="6160164"/>
            <a:ext cx="5952528" cy="830997"/>
          </a:xfrm>
          <a:prstGeom prst="rect">
            <a:avLst/>
          </a:prstGeom>
          <a:noFill/>
        </p:spPr>
        <p:txBody>
          <a:bodyPr wrap="square" rtlCol="0">
            <a:spAutoFit/>
          </a:bodyPr>
          <a:lstStyle/>
          <a:p>
            <a:r>
              <a:rPr lang="en-US" sz="1600" dirty="0" smtClean="0"/>
              <a:t>1. </a:t>
            </a:r>
            <a:r>
              <a:rPr lang="en-US" sz="1600" dirty="0" err="1" smtClean="0"/>
              <a:t>Saha</a:t>
            </a:r>
            <a:r>
              <a:rPr lang="en-US" sz="1600" dirty="0" smtClean="0"/>
              <a:t> </a:t>
            </a:r>
            <a:r>
              <a:rPr lang="en-US" sz="1600" dirty="0"/>
              <a:t>et al. </a:t>
            </a:r>
            <a:r>
              <a:rPr lang="en-US" sz="1600" dirty="0" err="1" smtClean="0"/>
              <a:t>McRT</a:t>
            </a:r>
            <a:r>
              <a:rPr lang="en-US" sz="1600" dirty="0" smtClean="0"/>
              <a:t>-STM: A High Performance Software Transactional Memory System for a Multi-Core Runtime. </a:t>
            </a:r>
            <a:r>
              <a:rPr lang="en-US" sz="1600" dirty="0" err="1" smtClean="0"/>
              <a:t>PPoPP</a:t>
            </a:r>
            <a:r>
              <a:rPr lang="en-US" sz="1600" dirty="0" smtClean="0"/>
              <a:t> 2006.</a:t>
            </a:r>
            <a:endParaRPr lang="en-US" sz="1600" dirty="0"/>
          </a:p>
          <a:p>
            <a:endParaRPr lang="en-US" sz="1600" dirty="0"/>
          </a:p>
        </p:txBody>
      </p:sp>
      <p:cxnSp>
        <p:nvCxnSpPr>
          <p:cNvPr id="6" name="Straight Connector 5"/>
          <p:cNvCxnSpPr/>
          <p:nvPr/>
        </p:nvCxnSpPr>
        <p:spPr>
          <a:xfrm>
            <a:off x="798734" y="6124760"/>
            <a:ext cx="5675361" cy="17252"/>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spTree>
    <p:extLst>
      <p:ext uri="{BB962C8B-B14F-4D97-AF65-F5344CB8AC3E}">
        <p14:creationId xmlns:p14="http://schemas.microsoft.com/office/powerpoint/2010/main" val="389093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Per-Variable Metadata</a:t>
            </a:r>
            <a:endParaRPr lang="en-US" dirty="0"/>
          </a:p>
        </p:txBody>
      </p:sp>
      <p:sp>
        <p:nvSpPr>
          <p:cNvPr id="8" name="Rounded Rectangle 7"/>
          <p:cNvSpPr/>
          <p:nvPr/>
        </p:nvSpPr>
        <p:spPr>
          <a:xfrm>
            <a:off x="9098109" y="3022610"/>
            <a:ext cx="2286000" cy="914400"/>
          </a:xfrm>
          <a:prstGeom prst="roundRect">
            <a:avLst/>
          </a:prstGeom>
          <a:solidFill>
            <a:schemeClr val="bg2">
              <a:lumMod val="50000"/>
            </a:schemeClr>
          </a:solid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t>&lt;v, j@T1&gt;</a:t>
            </a:r>
            <a:endParaRPr lang="en-US" sz="3800" dirty="0"/>
          </a:p>
        </p:txBody>
      </p:sp>
      <p:sp>
        <p:nvSpPr>
          <p:cNvPr id="10" name="Bevel 9"/>
          <p:cNvSpPr/>
          <p:nvPr/>
        </p:nvSpPr>
        <p:spPr>
          <a:xfrm>
            <a:off x="8744541" y="1773936"/>
            <a:ext cx="2993136" cy="877824"/>
          </a:xfrm>
          <a:prstGeom prst="bevel">
            <a:avLst/>
          </a:prstGeom>
          <a:solidFill>
            <a:schemeClr val="bg2">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smtClean="0"/>
              <a:t>Version, Epoch</a:t>
            </a:r>
            <a:endParaRPr lang="en-US" sz="2800" dirty="0"/>
          </a:p>
        </p:txBody>
      </p:sp>
      <p:graphicFrame>
        <p:nvGraphicFramePr>
          <p:cNvPr id="2" name="Diagram 1"/>
          <p:cNvGraphicFramePr/>
          <p:nvPr>
            <p:extLst/>
          </p:nvPr>
        </p:nvGraphicFramePr>
        <p:xfrm>
          <a:off x="-477941" y="2212848"/>
          <a:ext cx="6892544" cy="4169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p:cNvGrpSpPr/>
          <p:nvPr/>
        </p:nvGrpSpPr>
        <p:grpSpPr>
          <a:xfrm>
            <a:off x="6422477" y="3738960"/>
            <a:ext cx="2423203" cy="2675645"/>
            <a:chOff x="6422477" y="3600936"/>
            <a:chExt cx="2423203" cy="2675645"/>
          </a:xfrm>
        </p:grpSpPr>
        <p:sp>
          <p:nvSpPr>
            <p:cNvPr id="9" name="Rounded Rectangle 8"/>
            <p:cNvSpPr/>
            <p:nvPr/>
          </p:nvSpPr>
          <p:spPr>
            <a:xfrm>
              <a:off x="6856581" y="4297680"/>
              <a:ext cx="1825543" cy="197890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93024" y="3600936"/>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2" name="TextBox 11"/>
            <p:cNvSpPr txBox="1"/>
            <p:nvPr/>
          </p:nvSpPr>
          <p:spPr>
            <a:xfrm>
              <a:off x="6422477" y="4392399"/>
              <a:ext cx="270547" cy="475963"/>
            </a:xfrm>
            <a:prstGeom prst="rect">
              <a:avLst/>
            </a:prstGeom>
            <a:noFill/>
          </p:spPr>
          <p:txBody>
            <a:bodyPr wrap="none" rtlCol="0">
              <a:spAutoFit/>
            </a:bodyPr>
            <a:lstStyle/>
            <a:p>
              <a:r>
                <a:rPr lang="en-US" sz="2400" dirty="0" smtClean="0"/>
                <a:t>j</a:t>
              </a:r>
              <a:endParaRPr lang="en-US" sz="2400" dirty="0"/>
            </a:p>
          </p:txBody>
        </p:sp>
        <p:sp>
          <p:nvSpPr>
            <p:cNvPr id="13" name="Rounded Rectangle 12"/>
            <p:cNvSpPr/>
            <p:nvPr/>
          </p:nvSpPr>
          <p:spPr>
            <a:xfrm>
              <a:off x="7273945" y="5048972"/>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Tree>
    <p:extLst>
      <p:ext uri="{BB962C8B-B14F-4D97-AF65-F5344CB8AC3E}">
        <p14:creationId xmlns:p14="http://schemas.microsoft.com/office/powerpoint/2010/main" val="51379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37" name="TextBox 36"/>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graphicFrame>
        <p:nvGraphicFramePr>
          <p:cNvPr id="23" name="Diagram 22"/>
          <p:cNvGraphicFramePr/>
          <p:nvPr>
            <p:extLst>
              <p:ext uri="{D42A27DB-BD31-4B8C-83A1-F6EECF244321}">
                <p14:modId xmlns:p14="http://schemas.microsoft.com/office/powerpoint/2010/main" val="3072308548"/>
              </p:ext>
            </p:extLst>
          </p:nvPr>
        </p:nvGraphicFramePr>
        <p:xfrm>
          <a:off x="6901133" y="-120770"/>
          <a:ext cx="2728297" cy="5676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ounded Rectangle 23"/>
          <p:cNvSpPr/>
          <p:nvPr/>
        </p:nvSpPr>
        <p:spPr>
          <a:xfrm>
            <a:off x="609600" y="3062006"/>
            <a:ext cx="4702628" cy="218285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v"/>
            </a:pPr>
            <a:r>
              <a:rPr lang="en-US" sz="2400" dirty="0" smtClean="0"/>
              <a:t>Log read accesses in thread-local buffers</a:t>
            </a:r>
          </a:p>
          <a:p>
            <a:pPr marL="342900" indent="-342900">
              <a:buFont typeface="Wingdings" panose="05000000000000000000" pitchFamily="2" charset="2"/>
              <a:buChar char="v"/>
            </a:pPr>
            <a:r>
              <a:rPr lang="en-US" sz="2400" dirty="0" smtClean="0"/>
              <a:t>Validate reads at region boundaries</a:t>
            </a:r>
          </a:p>
        </p:txBody>
      </p:sp>
      <p:grpSp>
        <p:nvGrpSpPr>
          <p:cNvPr id="34" name="Group 33"/>
          <p:cNvGrpSpPr/>
          <p:nvPr/>
        </p:nvGrpSpPr>
        <p:grpSpPr>
          <a:xfrm>
            <a:off x="8444267" y="830301"/>
            <a:ext cx="3271338" cy="690390"/>
            <a:chOff x="7188211" y="3122485"/>
            <a:chExt cx="3271338" cy="690390"/>
          </a:xfrm>
        </p:grpSpPr>
        <p:grpSp>
          <p:nvGrpSpPr>
            <p:cNvPr id="35" name="Group 34"/>
            <p:cNvGrpSpPr/>
            <p:nvPr/>
          </p:nvGrpSpPr>
          <p:grpSpPr>
            <a:xfrm>
              <a:off x="7188211" y="3122485"/>
              <a:ext cx="780899" cy="690390"/>
              <a:chOff x="46537" y="690"/>
              <a:chExt cx="886582" cy="886582"/>
            </a:xfrm>
          </p:grpSpPr>
          <p:sp>
            <p:nvSpPr>
              <p:cNvPr id="39" name="Oval 38"/>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6" name="Isosceles Triangle 35"/>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8" name="TextBox 37"/>
            <p:cNvSpPr txBox="1"/>
            <p:nvPr/>
          </p:nvSpPr>
          <p:spPr>
            <a:xfrm>
              <a:off x="8561737" y="3236848"/>
              <a:ext cx="1897812" cy="461665"/>
            </a:xfrm>
            <a:prstGeom prst="rect">
              <a:avLst/>
            </a:prstGeom>
            <a:solidFill>
              <a:schemeClr val="bg1">
                <a:lumMod val="95000"/>
              </a:schemeClr>
            </a:solidFill>
          </p:spPr>
          <p:txBody>
            <a:bodyPr wrap="square" rtlCol="0">
              <a:spAutoFit/>
            </a:bodyPr>
            <a:lstStyle/>
            <a:p>
              <a:pPr algn="ctr"/>
              <a:r>
                <a:rPr lang="en-US" sz="2400" dirty="0" smtClean="0"/>
                <a:t>&lt;v, p@T0&gt;</a:t>
              </a:r>
              <a:endParaRPr lang="en-US" sz="2400" dirty="0"/>
            </a:p>
          </p:txBody>
        </p:sp>
      </p:grpSp>
    </p:spTree>
    <p:extLst>
      <p:ext uri="{BB962C8B-B14F-4D97-AF65-F5344CB8AC3E}">
        <p14:creationId xmlns:p14="http://schemas.microsoft.com/office/powerpoint/2010/main" val="35797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24" name="Rounded Rectangle 23"/>
          <p:cNvSpPr/>
          <p:nvPr/>
        </p:nvSpPr>
        <p:spPr>
          <a:xfrm>
            <a:off x="609600" y="3062006"/>
            <a:ext cx="4702628" cy="218285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v"/>
            </a:pPr>
            <a:r>
              <a:rPr lang="en-US" sz="2400" dirty="0" smtClean="0"/>
              <a:t>Log read accesses in thread-local buffers</a:t>
            </a:r>
          </a:p>
          <a:p>
            <a:pPr marL="342900" indent="-342900">
              <a:buFont typeface="Wingdings" panose="05000000000000000000" pitchFamily="2" charset="2"/>
              <a:buChar char="v"/>
            </a:pPr>
            <a:r>
              <a:rPr lang="en-US" sz="2400" dirty="0" smtClean="0"/>
              <a:t>Validate reads at region boundaries</a:t>
            </a:r>
          </a:p>
        </p:txBody>
      </p:sp>
      <p:sp>
        <p:nvSpPr>
          <p:cNvPr id="25" name="TextBox 24"/>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grpSp>
        <p:nvGrpSpPr>
          <p:cNvPr id="29" name="Group 28"/>
          <p:cNvGrpSpPr/>
          <p:nvPr/>
        </p:nvGrpSpPr>
        <p:grpSpPr>
          <a:xfrm>
            <a:off x="8444267" y="830301"/>
            <a:ext cx="3271338" cy="690390"/>
            <a:chOff x="7188211" y="3122485"/>
            <a:chExt cx="3271338" cy="690390"/>
          </a:xfrm>
        </p:grpSpPr>
        <p:grpSp>
          <p:nvGrpSpPr>
            <p:cNvPr id="30" name="Group 29"/>
            <p:cNvGrpSpPr/>
            <p:nvPr/>
          </p:nvGrpSpPr>
          <p:grpSpPr>
            <a:xfrm>
              <a:off x="7188211" y="3122485"/>
              <a:ext cx="780899" cy="690390"/>
              <a:chOff x="46537" y="690"/>
              <a:chExt cx="886582" cy="886582"/>
            </a:xfrm>
          </p:grpSpPr>
          <p:sp>
            <p:nvSpPr>
              <p:cNvPr id="34" name="Oval 33"/>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1" name="Isosceles Triangle 30"/>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2" name="TextBox 31"/>
            <p:cNvSpPr txBox="1"/>
            <p:nvPr/>
          </p:nvSpPr>
          <p:spPr>
            <a:xfrm>
              <a:off x="8561737" y="3236848"/>
              <a:ext cx="1897812" cy="461665"/>
            </a:xfrm>
            <a:prstGeom prst="rect">
              <a:avLst/>
            </a:prstGeom>
            <a:solidFill>
              <a:schemeClr val="bg1">
                <a:lumMod val="95000"/>
              </a:schemeClr>
            </a:solidFill>
          </p:spPr>
          <p:txBody>
            <a:bodyPr wrap="square" rtlCol="0">
              <a:spAutoFit/>
            </a:bodyPr>
            <a:lstStyle/>
            <a:p>
              <a:pPr algn="ctr"/>
              <a:r>
                <a:rPr lang="en-US" sz="2400" dirty="0" smtClean="0"/>
                <a:t>&lt;v, p@T0&gt;</a:t>
              </a:r>
              <a:endParaRPr lang="en-US" sz="2400" dirty="0"/>
            </a:p>
          </p:txBody>
        </p:sp>
      </p:grpSp>
    </p:spTree>
    <p:extLst>
      <p:ext uri="{BB962C8B-B14F-4D97-AF65-F5344CB8AC3E}">
        <p14:creationId xmlns:p14="http://schemas.microsoft.com/office/powerpoint/2010/main" val="90611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19" name="TextBox 18"/>
          <p:cNvSpPr txBox="1"/>
          <p:nvPr/>
        </p:nvSpPr>
        <p:spPr>
          <a:xfrm>
            <a:off x="11846636" y="3084157"/>
            <a:ext cx="324128" cy="461665"/>
          </a:xfrm>
          <a:prstGeom prst="rect">
            <a:avLst/>
          </a:prstGeom>
          <a:noFill/>
        </p:spPr>
        <p:txBody>
          <a:bodyPr wrap="none" rtlCol="0">
            <a:spAutoFit/>
          </a:bodyPr>
          <a:lstStyle/>
          <a:p>
            <a:r>
              <a:rPr lang="en-US" sz="2400" dirty="0" smtClean="0"/>
              <a:t>k</a:t>
            </a:r>
            <a:endParaRPr lang="en-US" sz="2400" dirty="0"/>
          </a:p>
        </p:txBody>
      </p:sp>
      <p:sp>
        <p:nvSpPr>
          <p:cNvPr id="24" name="TextBox 23"/>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sp>
        <p:nvSpPr>
          <p:cNvPr id="25" name="Rounded Rectangle 24"/>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grpSp>
        <p:nvGrpSpPr>
          <p:cNvPr id="29" name="Group 28"/>
          <p:cNvGrpSpPr/>
          <p:nvPr/>
        </p:nvGrpSpPr>
        <p:grpSpPr>
          <a:xfrm>
            <a:off x="8444267" y="830301"/>
            <a:ext cx="3271338" cy="690390"/>
            <a:chOff x="7188211" y="3122485"/>
            <a:chExt cx="3271338" cy="690390"/>
          </a:xfrm>
        </p:grpSpPr>
        <p:grpSp>
          <p:nvGrpSpPr>
            <p:cNvPr id="30" name="Group 29"/>
            <p:cNvGrpSpPr/>
            <p:nvPr/>
          </p:nvGrpSpPr>
          <p:grpSpPr>
            <a:xfrm>
              <a:off x="7188211" y="3122485"/>
              <a:ext cx="780899" cy="690390"/>
              <a:chOff x="46537" y="690"/>
              <a:chExt cx="886582" cy="886582"/>
            </a:xfrm>
          </p:grpSpPr>
          <p:sp>
            <p:nvSpPr>
              <p:cNvPr id="34" name="Oval 33"/>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1" name="Isosceles Triangle 30"/>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2" name="TextBox 31"/>
            <p:cNvSpPr txBox="1"/>
            <p:nvPr/>
          </p:nvSpPr>
          <p:spPr>
            <a:xfrm>
              <a:off x="8561737" y="3236848"/>
              <a:ext cx="1897812" cy="461665"/>
            </a:xfrm>
            <a:prstGeom prst="rect">
              <a:avLst/>
            </a:prstGeom>
            <a:solidFill>
              <a:schemeClr val="bg1">
                <a:lumMod val="95000"/>
              </a:schemeClr>
            </a:solidFill>
          </p:spPr>
          <p:txBody>
            <a:bodyPr wrap="square" rtlCol="0">
              <a:spAutoFit/>
            </a:bodyPr>
            <a:lstStyle/>
            <a:p>
              <a:pPr algn="ctr"/>
              <a:r>
                <a:rPr lang="en-US" sz="2400" dirty="0" smtClean="0"/>
                <a:t>&lt;v, p@T0&gt;</a:t>
              </a:r>
              <a:endParaRPr lang="en-US" sz="2400" dirty="0"/>
            </a:p>
          </p:txBody>
        </p:sp>
      </p:grpSp>
    </p:spTree>
    <p:extLst>
      <p:ext uri="{BB962C8B-B14F-4D97-AF65-F5344CB8AC3E}">
        <p14:creationId xmlns:p14="http://schemas.microsoft.com/office/powerpoint/2010/main" val="10813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19" name="TextBox 18"/>
          <p:cNvSpPr txBox="1"/>
          <p:nvPr/>
        </p:nvSpPr>
        <p:spPr>
          <a:xfrm>
            <a:off x="11846636" y="3084157"/>
            <a:ext cx="324128" cy="461665"/>
          </a:xfrm>
          <a:prstGeom prst="rect">
            <a:avLst/>
          </a:prstGeom>
          <a:noFill/>
        </p:spPr>
        <p:txBody>
          <a:bodyPr wrap="none" rtlCol="0">
            <a:spAutoFit/>
          </a:bodyPr>
          <a:lstStyle/>
          <a:p>
            <a:r>
              <a:rPr lang="en-US" sz="2400" dirty="0" smtClean="0"/>
              <a:t>k</a:t>
            </a:r>
            <a:endParaRPr lang="en-US" sz="2400" dirty="0"/>
          </a:p>
        </p:txBody>
      </p:sp>
      <p:sp>
        <p:nvSpPr>
          <p:cNvPr id="24" name="TextBox 23"/>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sp>
        <p:nvSpPr>
          <p:cNvPr id="25" name="Rounded Rectangle 24"/>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grpSp>
        <p:nvGrpSpPr>
          <p:cNvPr id="29" name="Group 28"/>
          <p:cNvGrpSpPr/>
          <p:nvPr/>
        </p:nvGrpSpPr>
        <p:grpSpPr>
          <a:xfrm>
            <a:off x="8444267" y="830301"/>
            <a:ext cx="3271338" cy="690390"/>
            <a:chOff x="7188211" y="3122485"/>
            <a:chExt cx="3271338" cy="690390"/>
          </a:xfrm>
        </p:grpSpPr>
        <p:grpSp>
          <p:nvGrpSpPr>
            <p:cNvPr id="30" name="Group 29"/>
            <p:cNvGrpSpPr/>
            <p:nvPr/>
          </p:nvGrpSpPr>
          <p:grpSpPr>
            <a:xfrm>
              <a:off x="7188211" y="3122485"/>
              <a:ext cx="780899" cy="690390"/>
              <a:chOff x="46537" y="690"/>
              <a:chExt cx="886582" cy="886582"/>
            </a:xfrm>
          </p:grpSpPr>
          <p:sp>
            <p:nvSpPr>
              <p:cNvPr id="34" name="Oval 33"/>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1" name="Isosceles Triangle 30"/>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2" name="TextBox 31"/>
            <p:cNvSpPr txBox="1"/>
            <p:nvPr/>
          </p:nvSpPr>
          <p:spPr>
            <a:xfrm>
              <a:off x="8561737" y="3236848"/>
              <a:ext cx="1897812" cy="461665"/>
            </a:xfrm>
            <a:prstGeom prst="rect">
              <a:avLst/>
            </a:prstGeom>
            <a:solidFill>
              <a:schemeClr val="bg1">
                <a:lumMod val="95000"/>
              </a:schemeClr>
            </a:solidFill>
          </p:spPr>
          <p:txBody>
            <a:bodyPr wrap="square" rtlCol="0">
              <a:spAutoFit/>
            </a:bodyPr>
            <a:lstStyle/>
            <a:p>
              <a:r>
                <a:rPr lang="en-US" sz="2400" dirty="0" smtClean="0"/>
                <a:t>&lt;v+1, k@T2&gt;</a:t>
              </a:r>
              <a:endParaRPr lang="en-US" sz="2400" dirty="0"/>
            </a:p>
          </p:txBody>
        </p:sp>
      </p:grpSp>
    </p:spTree>
    <p:extLst>
      <p:ext uri="{BB962C8B-B14F-4D97-AF65-F5344CB8AC3E}">
        <p14:creationId xmlns:p14="http://schemas.microsoft.com/office/powerpoint/2010/main" val="227225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20" name="Round Diagonal Corner Rectangle 19"/>
          <p:cNvSpPr/>
          <p:nvPr/>
        </p:nvSpPr>
        <p:spPr>
          <a:xfrm>
            <a:off x="7083994" y="5863062"/>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19" name="TextBox 18"/>
          <p:cNvSpPr txBox="1"/>
          <p:nvPr/>
        </p:nvSpPr>
        <p:spPr>
          <a:xfrm>
            <a:off x="11846636" y="3084157"/>
            <a:ext cx="324128" cy="461665"/>
          </a:xfrm>
          <a:prstGeom prst="rect">
            <a:avLst/>
          </a:prstGeom>
          <a:noFill/>
        </p:spPr>
        <p:txBody>
          <a:bodyPr wrap="none" rtlCol="0">
            <a:spAutoFit/>
          </a:bodyPr>
          <a:lstStyle/>
          <a:p>
            <a:r>
              <a:rPr lang="en-US" sz="2400" dirty="0" smtClean="0"/>
              <a:t>k</a:t>
            </a:r>
            <a:endParaRPr lang="en-US" sz="2400" dirty="0"/>
          </a:p>
        </p:txBody>
      </p:sp>
      <p:sp>
        <p:nvSpPr>
          <p:cNvPr id="25" name="TextBox 24"/>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sp>
        <p:nvSpPr>
          <p:cNvPr id="26" name="Rounded Rectangle 25"/>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grpSp>
        <p:nvGrpSpPr>
          <p:cNvPr id="30" name="Group 29"/>
          <p:cNvGrpSpPr/>
          <p:nvPr/>
        </p:nvGrpSpPr>
        <p:grpSpPr>
          <a:xfrm>
            <a:off x="8444267" y="830301"/>
            <a:ext cx="3271338" cy="690390"/>
            <a:chOff x="7188211" y="3122485"/>
            <a:chExt cx="3271338" cy="690390"/>
          </a:xfrm>
        </p:grpSpPr>
        <p:grpSp>
          <p:nvGrpSpPr>
            <p:cNvPr id="31" name="Group 30"/>
            <p:cNvGrpSpPr/>
            <p:nvPr/>
          </p:nvGrpSpPr>
          <p:grpSpPr>
            <a:xfrm>
              <a:off x="7188211" y="3122485"/>
              <a:ext cx="780899" cy="690390"/>
              <a:chOff x="46537" y="690"/>
              <a:chExt cx="886582" cy="886582"/>
            </a:xfrm>
          </p:grpSpPr>
          <p:sp>
            <p:nvSpPr>
              <p:cNvPr id="35" name="Oval 34"/>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2" name="Isosceles Triangle 31"/>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4" name="TextBox 33"/>
            <p:cNvSpPr txBox="1"/>
            <p:nvPr/>
          </p:nvSpPr>
          <p:spPr>
            <a:xfrm>
              <a:off x="8561737" y="3236848"/>
              <a:ext cx="1897812" cy="461665"/>
            </a:xfrm>
            <a:prstGeom prst="rect">
              <a:avLst/>
            </a:prstGeom>
            <a:solidFill>
              <a:schemeClr val="bg1">
                <a:lumMod val="95000"/>
              </a:schemeClr>
            </a:solidFill>
          </p:spPr>
          <p:txBody>
            <a:bodyPr wrap="square" rtlCol="0">
              <a:spAutoFit/>
            </a:bodyPr>
            <a:lstStyle/>
            <a:p>
              <a:r>
                <a:rPr lang="en-US" sz="2400" dirty="0" smtClean="0"/>
                <a:t>&lt;v+1, k@T2&gt;</a:t>
              </a:r>
              <a:endParaRPr lang="en-US" sz="2400" dirty="0"/>
            </a:p>
          </p:txBody>
        </p:sp>
      </p:grpSp>
    </p:spTree>
    <p:extLst>
      <p:ext uri="{BB962C8B-B14F-4D97-AF65-F5344CB8AC3E}">
        <p14:creationId xmlns:p14="http://schemas.microsoft.com/office/powerpoint/2010/main" val="193034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20" name="Round Diagonal Corner Rectangle 19"/>
          <p:cNvSpPr/>
          <p:nvPr/>
        </p:nvSpPr>
        <p:spPr>
          <a:xfrm>
            <a:off x="7083994" y="5863062"/>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1" name="Snip and Round Single Corner Rectangle 20"/>
          <p:cNvSpPr/>
          <p:nvPr/>
        </p:nvSpPr>
        <p:spPr>
          <a:xfrm>
            <a:off x="1101924" y="3201970"/>
            <a:ext cx="3717979" cy="1131797"/>
          </a:xfrm>
          <a:prstGeom prst="snip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smtClean="0"/>
              <a:t>T1 is not the last writer</a:t>
            </a:r>
            <a:endParaRPr lang="en-US" sz="3600" dirty="0"/>
          </a:p>
        </p:txBody>
      </p:sp>
      <p:sp>
        <p:nvSpPr>
          <p:cNvPr id="22" name="Snip and Round Single Corner Rectangle 21"/>
          <p:cNvSpPr/>
          <p:nvPr/>
        </p:nvSpPr>
        <p:spPr>
          <a:xfrm>
            <a:off x="1086538" y="4886382"/>
            <a:ext cx="3717979" cy="1092608"/>
          </a:xfrm>
          <a:prstGeom prst="snip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Version read is outdated</a:t>
            </a:r>
            <a:endParaRPr lang="en-US" sz="3600" dirty="0"/>
          </a:p>
        </p:txBody>
      </p:sp>
      <p:sp>
        <p:nvSpPr>
          <p:cNvPr id="29" name="TextBox 28"/>
          <p:cNvSpPr txBox="1"/>
          <p:nvPr/>
        </p:nvSpPr>
        <p:spPr>
          <a:xfrm>
            <a:off x="11846636" y="3084157"/>
            <a:ext cx="324128" cy="461665"/>
          </a:xfrm>
          <a:prstGeom prst="rect">
            <a:avLst/>
          </a:prstGeom>
          <a:noFill/>
        </p:spPr>
        <p:txBody>
          <a:bodyPr wrap="none" rtlCol="0">
            <a:spAutoFit/>
          </a:bodyPr>
          <a:lstStyle/>
          <a:p>
            <a:r>
              <a:rPr lang="en-US" sz="2400" dirty="0" smtClean="0"/>
              <a:t>k</a:t>
            </a:r>
            <a:endParaRPr lang="en-US" sz="2400" dirty="0"/>
          </a:p>
        </p:txBody>
      </p:sp>
      <p:sp>
        <p:nvSpPr>
          <p:cNvPr id="30" name="TextBox 29"/>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sp>
        <p:nvSpPr>
          <p:cNvPr id="31" name="Rounded Rectangle 30"/>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grpSp>
        <p:nvGrpSpPr>
          <p:cNvPr id="35" name="Group 34"/>
          <p:cNvGrpSpPr/>
          <p:nvPr/>
        </p:nvGrpSpPr>
        <p:grpSpPr>
          <a:xfrm>
            <a:off x="8444267" y="830301"/>
            <a:ext cx="3271338" cy="690390"/>
            <a:chOff x="7188211" y="3122485"/>
            <a:chExt cx="3271338" cy="690390"/>
          </a:xfrm>
        </p:grpSpPr>
        <p:grpSp>
          <p:nvGrpSpPr>
            <p:cNvPr id="36" name="Group 35"/>
            <p:cNvGrpSpPr/>
            <p:nvPr/>
          </p:nvGrpSpPr>
          <p:grpSpPr>
            <a:xfrm>
              <a:off x="7188211" y="3122485"/>
              <a:ext cx="780899" cy="690390"/>
              <a:chOff x="46537" y="690"/>
              <a:chExt cx="886582" cy="886582"/>
            </a:xfrm>
          </p:grpSpPr>
          <p:sp>
            <p:nvSpPr>
              <p:cNvPr id="39" name="Oval 38"/>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7" name="Isosceles Triangle 36"/>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8" name="TextBox 37"/>
            <p:cNvSpPr txBox="1"/>
            <p:nvPr/>
          </p:nvSpPr>
          <p:spPr>
            <a:xfrm>
              <a:off x="8561737" y="3236848"/>
              <a:ext cx="1897812" cy="461665"/>
            </a:xfrm>
            <a:prstGeom prst="rect">
              <a:avLst/>
            </a:prstGeom>
            <a:solidFill>
              <a:schemeClr val="bg1">
                <a:lumMod val="95000"/>
              </a:schemeClr>
            </a:solidFill>
          </p:spPr>
          <p:txBody>
            <a:bodyPr wrap="square" rtlCol="0">
              <a:spAutoFit/>
            </a:bodyPr>
            <a:lstStyle/>
            <a:p>
              <a:r>
                <a:rPr lang="en-US" sz="2400" dirty="0" smtClean="0"/>
                <a:t>&lt;v+1, k@T2&gt;</a:t>
              </a:r>
              <a:endParaRPr lang="en-US" sz="2400" dirty="0"/>
            </a:p>
          </p:txBody>
        </p:sp>
      </p:grpSp>
    </p:spTree>
    <p:extLst>
      <p:ext uri="{BB962C8B-B14F-4D97-AF65-F5344CB8AC3E}">
        <p14:creationId xmlns:p14="http://schemas.microsoft.com/office/powerpoint/2010/main" val="479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3453"/>
            <a:ext cx="10972800" cy="1069848"/>
          </a:xfrm>
        </p:spPr>
        <p:txBody>
          <a:bodyPr/>
          <a:lstStyle/>
          <a:p>
            <a:r>
              <a:rPr lang="en-US" dirty="0"/>
              <a:t>Elide Tracking Last Readers</a:t>
            </a:r>
          </a:p>
        </p:txBody>
      </p:sp>
      <p:sp>
        <p:nvSpPr>
          <p:cNvPr id="28" name="Rounded Rectangle 27"/>
          <p:cNvSpPr/>
          <p:nvPr/>
        </p:nvSpPr>
        <p:spPr>
          <a:xfrm>
            <a:off x="6699504" y="2679335"/>
            <a:ext cx="2285618" cy="3977497"/>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7346907" y="3858768"/>
            <a:ext cx="990813" cy="527385"/>
          </a:xfrm>
          <a:prstGeom prst="roundRect">
            <a:avLst/>
          </a:prstGeom>
          <a:solidFill>
            <a:schemeClr val="accent4">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sp>
        <p:nvSpPr>
          <p:cNvPr id="33" name="TextBox 32"/>
          <p:cNvSpPr txBox="1"/>
          <p:nvPr/>
        </p:nvSpPr>
        <p:spPr>
          <a:xfrm>
            <a:off x="6765985" y="2114164"/>
            <a:ext cx="2152656" cy="461665"/>
          </a:xfrm>
          <a:prstGeom prst="rect">
            <a:avLst/>
          </a:prstGeom>
          <a:noFill/>
        </p:spPr>
        <p:txBody>
          <a:bodyPr wrap="square" rtlCol="0">
            <a:spAutoFit/>
          </a:bodyPr>
          <a:lstStyle/>
          <a:p>
            <a:r>
              <a:rPr lang="en-US" sz="2400" b="1" dirty="0" smtClean="0"/>
              <a:t>     Thread T1</a:t>
            </a:r>
            <a:endParaRPr lang="en-US" sz="2400" b="1" dirty="0"/>
          </a:p>
        </p:txBody>
      </p:sp>
      <p:grpSp>
        <p:nvGrpSpPr>
          <p:cNvPr id="4" name="Group 3"/>
          <p:cNvGrpSpPr/>
          <p:nvPr/>
        </p:nvGrpSpPr>
        <p:grpSpPr>
          <a:xfrm>
            <a:off x="9496468" y="2114163"/>
            <a:ext cx="2285618" cy="3730611"/>
            <a:chOff x="8892964" y="2114163"/>
            <a:chExt cx="2285618" cy="3730611"/>
          </a:xfrm>
        </p:grpSpPr>
        <p:sp>
          <p:nvSpPr>
            <p:cNvPr id="14" name="Rounded Rectangle 13"/>
            <p:cNvSpPr/>
            <p:nvPr/>
          </p:nvSpPr>
          <p:spPr>
            <a:xfrm>
              <a:off x="8892964" y="3094423"/>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959445" y="2114163"/>
              <a:ext cx="2152656" cy="461665"/>
            </a:xfrm>
            <a:prstGeom prst="rect">
              <a:avLst/>
            </a:prstGeom>
            <a:noFill/>
          </p:spPr>
          <p:txBody>
            <a:bodyPr wrap="square" rtlCol="0">
              <a:spAutoFit/>
            </a:bodyPr>
            <a:lstStyle/>
            <a:p>
              <a:r>
                <a:rPr lang="en-US" sz="2400" b="1" dirty="0" smtClean="0"/>
                <a:t>     Thread T2</a:t>
              </a:r>
              <a:endParaRPr lang="en-US" sz="2400" b="1" dirty="0"/>
            </a:p>
          </p:txBody>
        </p:sp>
      </p:grpSp>
      <p:sp>
        <p:nvSpPr>
          <p:cNvPr id="16" name="Rounded Rectangle 15"/>
          <p:cNvSpPr/>
          <p:nvPr/>
        </p:nvSpPr>
        <p:spPr>
          <a:xfrm>
            <a:off x="609600" y="2083342"/>
            <a:ext cx="4702628" cy="59599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read-write conflicts lazily</a:t>
            </a:r>
            <a:endParaRPr lang="en-US" sz="2400" dirty="0"/>
          </a:p>
        </p:txBody>
      </p:sp>
      <p:sp>
        <p:nvSpPr>
          <p:cNvPr id="18" name="TextBox 17"/>
          <p:cNvSpPr txBox="1"/>
          <p:nvPr/>
        </p:nvSpPr>
        <p:spPr>
          <a:xfrm>
            <a:off x="7224195" y="3352371"/>
            <a:ext cx="1236236" cy="415498"/>
          </a:xfrm>
          <a:prstGeom prst="rect">
            <a:avLst/>
          </a:prstGeom>
          <a:solidFill>
            <a:schemeClr val="accent3">
              <a:lumMod val="60000"/>
              <a:lumOff val="40000"/>
            </a:schemeClr>
          </a:solidFill>
        </p:spPr>
        <p:txBody>
          <a:bodyPr wrap="square" rtlCol="0">
            <a:spAutoFit/>
          </a:bodyPr>
          <a:lstStyle/>
          <a:p>
            <a:r>
              <a:rPr lang="en-US" sz="2100" dirty="0" smtClean="0"/>
              <a:t>log </a:t>
            </a:r>
            <a:r>
              <a:rPr lang="en-US" sz="2100" dirty="0"/>
              <a:t>&lt;</a:t>
            </a:r>
            <a:r>
              <a:rPr lang="en-US" sz="2100" dirty="0" smtClean="0"/>
              <a:t>x, v&gt;</a:t>
            </a:r>
            <a:endParaRPr lang="en-US" sz="2100" dirty="0"/>
          </a:p>
        </p:txBody>
      </p:sp>
      <p:sp>
        <p:nvSpPr>
          <p:cNvPr id="20" name="Round Diagonal Corner Rectangle 19"/>
          <p:cNvSpPr/>
          <p:nvPr/>
        </p:nvSpPr>
        <p:spPr>
          <a:xfrm>
            <a:off x="7083994" y="5863062"/>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1" name="Snip and Round Single Corner Rectangle 20"/>
          <p:cNvSpPr/>
          <p:nvPr/>
        </p:nvSpPr>
        <p:spPr>
          <a:xfrm>
            <a:off x="1101924" y="3201970"/>
            <a:ext cx="3717979" cy="1131797"/>
          </a:xfrm>
          <a:prstGeom prst="snip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3600" dirty="0" smtClean="0"/>
              <a:t>T1 is not the last writer</a:t>
            </a:r>
            <a:endParaRPr lang="en-US" sz="3600" dirty="0"/>
          </a:p>
        </p:txBody>
      </p:sp>
      <p:sp>
        <p:nvSpPr>
          <p:cNvPr id="22" name="Snip and Round Single Corner Rectangle 21"/>
          <p:cNvSpPr/>
          <p:nvPr/>
        </p:nvSpPr>
        <p:spPr>
          <a:xfrm>
            <a:off x="1086538" y="4886382"/>
            <a:ext cx="3717979" cy="1092608"/>
          </a:xfrm>
          <a:prstGeom prst="snip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Version read is outdated</a:t>
            </a:r>
            <a:endParaRPr lang="en-US" sz="3600" dirty="0"/>
          </a:p>
        </p:txBody>
      </p:sp>
      <p:sp>
        <p:nvSpPr>
          <p:cNvPr id="23" name="8-Point Star 22"/>
          <p:cNvSpPr/>
          <p:nvPr/>
        </p:nvSpPr>
        <p:spPr>
          <a:xfrm>
            <a:off x="5644787" y="5932074"/>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sp>
        <p:nvSpPr>
          <p:cNvPr id="30" name="TextBox 29"/>
          <p:cNvSpPr txBox="1"/>
          <p:nvPr/>
        </p:nvSpPr>
        <p:spPr>
          <a:xfrm>
            <a:off x="6308558" y="2933265"/>
            <a:ext cx="270547" cy="475963"/>
          </a:xfrm>
          <a:prstGeom prst="rect">
            <a:avLst/>
          </a:prstGeom>
          <a:noFill/>
        </p:spPr>
        <p:txBody>
          <a:bodyPr wrap="none" rtlCol="0">
            <a:spAutoFit/>
          </a:bodyPr>
          <a:lstStyle/>
          <a:p>
            <a:r>
              <a:rPr lang="en-US" sz="2400" dirty="0" smtClean="0"/>
              <a:t>j</a:t>
            </a:r>
            <a:endParaRPr lang="en-US" sz="2400" dirty="0"/>
          </a:p>
        </p:txBody>
      </p:sp>
      <p:sp>
        <p:nvSpPr>
          <p:cNvPr id="31" name="TextBox 30"/>
          <p:cNvSpPr txBox="1"/>
          <p:nvPr/>
        </p:nvSpPr>
        <p:spPr>
          <a:xfrm>
            <a:off x="11846636" y="3084157"/>
            <a:ext cx="324128" cy="461665"/>
          </a:xfrm>
          <a:prstGeom prst="rect">
            <a:avLst/>
          </a:prstGeom>
          <a:noFill/>
        </p:spPr>
        <p:txBody>
          <a:bodyPr wrap="none" rtlCol="0">
            <a:spAutoFit/>
          </a:bodyPr>
          <a:lstStyle/>
          <a:p>
            <a:r>
              <a:rPr lang="en-US" sz="2400" dirty="0" smtClean="0"/>
              <a:t>k</a:t>
            </a:r>
            <a:endParaRPr lang="en-US" sz="2400" dirty="0"/>
          </a:p>
        </p:txBody>
      </p:sp>
      <p:sp>
        <p:nvSpPr>
          <p:cNvPr id="32" name="Rounded Rectangle 31"/>
          <p:cNvSpPr/>
          <p:nvPr/>
        </p:nvSpPr>
        <p:spPr>
          <a:xfrm>
            <a:off x="10095813" y="4562675"/>
            <a:ext cx="1086928" cy="5273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t>wr</a:t>
            </a:r>
            <a:r>
              <a:rPr lang="en-US" sz="2600" dirty="0" smtClean="0"/>
              <a:t> x</a:t>
            </a:r>
            <a:endParaRPr lang="en-US" sz="2600" dirty="0"/>
          </a:p>
        </p:txBody>
      </p:sp>
      <p:grpSp>
        <p:nvGrpSpPr>
          <p:cNvPr id="36" name="Group 35"/>
          <p:cNvGrpSpPr/>
          <p:nvPr/>
        </p:nvGrpSpPr>
        <p:grpSpPr>
          <a:xfrm>
            <a:off x="8444267" y="830301"/>
            <a:ext cx="3271338" cy="690390"/>
            <a:chOff x="7188211" y="3122485"/>
            <a:chExt cx="3271338" cy="690390"/>
          </a:xfrm>
        </p:grpSpPr>
        <p:grpSp>
          <p:nvGrpSpPr>
            <p:cNvPr id="37" name="Group 36"/>
            <p:cNvGrpSpPr/>
            <p:nvPr/>
          </p:nvGrpSpPr>
          <p:grpSpPr>
            <a:xfrm>
              <a:off x="7188211" y="3122485"/>
              <a:ext cx="780899" cy="690390"/>
              <a:chOff x="46537" y="690"/>
              <a:chExt cx="886582" cy="886582"/>
            </a:xfrm>
          </p:grpSpPr>
          <p:sp>
            <p:nvSpPr>
              <p:cNvPr id="40" name="Oval 39"/>
              <p:cNvSpPr/>
              <p:nvPr/>
            </p:nvSpPr>
            <p:spPr>
              <a:xfrm>
                <a:off x="46537" y="690"/>
                <a:ext cx="886582" cy="886582"/>
              </a:xfrm>
              <a:prstGeom prst="ellipse">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Oval 4"/>
              <p:cNvSpPr/>
              <p:nvPr/>
            </p:nvSpPr>
            <p:spPr>
              <a:xfrm>
                <a:off x="176374" y="130527"/>
                <a:ext cx="626908" cy="6269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x</a:t>
                </a:r>
                <a:endParaRPr lang="en-US" sz="2800" b="0" kern="1200" dirty="0">
                  <a:solidFill>
                    <a:schemeClr val="tx1"/>
                  </a:solidFill>
                </a:endParaRPr>
              </a:p>
            </p:txBody>
          </p:sp>
        </p:grpSp>
        <p:sp>
          <p:nvSpPr>
            <p:cNvPr id="38" name="Isosceles Triangle 37"/>
            <p:cNvSpPr/>
            <p:nvPr/>
          </p:nvSpPr>
          <p:spPr>
            <a:xfrm rot="5400000">
              <a:off x="8110272" y="3337876"/>
              <a:ext cx="310303" cy="259609"/>
            </a:xfrm>
            <a:prstGeom prst="triangle">
              <a:avLst/>
            </a:prstGeom>
            <a:solidFill>
              <a:schemeClr val="accent3">
                <a:lumMod val="60000"/>
                <a:lumOff val="4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9" name="TextBox 38"/>
            <p:cNvSpPr txBox="1"/>
            <p:nvPr/>
          </p:nvSpPr>
          <p:spPr>
            <a:xfrm>
              <a:off x="8561737" y="3236848"/>
              <a:ext cx="1897812" cy="461665"/>
            </a:xfrm>
            <a:prstGeom prst="rect">
              <a:avLst/>
            </a:prstGeom>
            <a:solidFill>
              <a:schemeClr val="bg1">
                <a:lumMod val="95000"/>
              </a:schemeClr>
            </a:solidFill>
          </p:spPr>
          <p:txBody>
            <a:bodyPr wrap="square" rtlCol="0">
              <a:spAutoFit/>
            </a:bodyPr>
            <a:lstStyle/>
            <a:p>
              <a:r>
                <a:rPr lang="en-US" sz="2400" dirty="0" smtClean="0"/>
                <a:t>&lt;v+1, k@T2&gt;</a:t>
              </a:r>
              <a:endParaRPr lang="en-US" sz="2400" dirty="0"/>
            </a:p>
          </p:txBody>
        </p:sp>
      </p:grpSp>
    </p:spTree>
    <p:extLst>
      <p:ext uri="{BB962C8B-B14F-4D97-AF65-F5344CB8AC3E}">
        <p14:creationId xmlns:p14="http://schemas.microsoft.com/office/powerpoint/2010/main" val="429423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9203"/>
            <a:ext cx="10972800" cy="1069848"/>
          </a:xfrm>
        </p:spPr>
        <p:txBody>
          <a:bodyPr/>
          <a:lstStyle/>
          <a:p>
            <a:r>
              <a:rPr lang="en-US" dirty="0" smtClean="0"/>
              <a:t>Elide </a:t>
            </a:r>
            <a:r>
              <a:rPr lang="en-US" dirty="0"/>
              <a:t>Tracking Last Readers</a:t>
            </a:r>
          </a:p>
        </p:txBody>
      </p:sp>
      <p:graphicFrame>
        <p:nvGraphicFramePr>
          <p:cNvPr id="14" name="Diagram 13"/>
          <p:cNvGraphicFramePr/>
          <p:nvPr>
            <p:extLst>
              <p:ext uri="{D42A27DB-BD31-4B8C-83A1-F6EECF244321}">
                <p14:modId xmlns:p14="http://schemas.microsoft.com/office/powerpoint/2010/main" val="1114917671"/>
              </p:ext>
            </p:extLst>
          </p:nvPr>
        </p:nvGraphicFramePr>
        <p:xfrm>
          <a:off x="2144323" y="107865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2472144239"/>
              </p:ext>
            </p:extLst>
          </p:nvPr>
        </p:nvGraphicFramePr>
        <p:xfrm>
          <a:off x="6828083" y="859778"/>
          <a:ext cx="5583373" cy="25441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6329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Catch-Fire Semantics</a:t>
            </a:r>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X();</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(done) {</a:t>
            </a:r>
          </a:p>
          <a:p>
            <a:r>
              <a:rPr lang="en-US" sz="2000" dirty="0" smtClean="0">
                <a:solidFill>
                  <a:schemeClr val="tx1"/>
                </a:solidFill>
                <a:latin typeface="Consolas" pitchFamily="49" charset="0"/>
                <a:cs typeface="Consolas" pitchFamily="49" charset="0"/>
              </a:rPr>
              <a:t>  x-&gt;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646331"/>
          </a:xfrm>
          <a:prstGeom prst="rect">
            <a:avLst/>
          </a:prstGeom>
          <a:noFill/>
        </p:spPr>
        <p:txBody>
          <a:bodyPr wrap="square" rtlCol="0">
            <a:spAutoFit/>
          </a:bodyPr>
          <a:lstStyle/>
          <a:p>
            <a:pPr algn="ctr"/>
            <a:r>
              <a:rPr lang="en-US" dirty="0">
                <a:latin typeface="Consolas" pitchFamily="49" charset="0"/>
                <a:cs typeface="Consolas" pitchFamily="49" charset="0"/>
              </a:rPr>
              <a:t>X* x = NULL;</a:t>
            </a:r>
          </a:p>
          <a:p>
            <a:pPr algn="ctr"/>
            <a:r>
              <a:rPr lang="en-US" b="1" dirty="0">
                <a:latin typeface="Consolas" pitchFamily="49" charset="0"/>
                <a:cs typeface="Consolas" pitchFamily="49" charset="0"/>
              </a:rPr>
              <a:t>bool</a:t>
            </a:r>
            <a:r>
              <a:rPr lang="en-US" dirty="0">
                <a:latin typeface="Consolas" pitchFamily="49" charset="0"/>
                <a:cs typeface="Consolas" pitchFamily="49" charset="0"/>
              </a:rPr>
              <a:t> </a:t>
            </a:r>
            <a:r>
              <a:rPr lang="en-US" dirty="0" smtClean="0">
                <a:latin typeface="Consolas" pitchFamily="49" charset="0"/>
                <a:cs typeface="Consolas" pitchFamily="49" charset="0"/>
              </a:rPr>
              <a:t>done= </a:t>
            </a:r>
            <a:r>
              <a:rPr lang="en-US" b="1" dirty="0">
                <a:latin typeface="Consolas" pitchFamily="49" charset="0"/>
                <a:cs typeface="Consolas" pitchFamily="49" charset="0"/>
              </a:rPr>
              <a:t>false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grpSp>
        <p:nvGrpSpPr>
          <p:cNvPr id="8" name="Group 7"/>
          <p:cNvGrpSpPr/>
          <p:nvPr/>
        </p:nvGrpSpPr>
        <p:grpSpPr>
          <a:xfrm>
            <a:off x="609600" y="2209800"/>
            <a:ext cx="4720249" cy="1029546"/>
            <a:chOff x="2733127" y="1551093"/>
            <a:chExt cx="4720249" cy="1029546"/>
          </a:xfrm>
          <a:scene3d>
            <a:camera prst="orthographicFront">
              <a:rot lat="0" lon="0" rev="0"/>
            </a:camera>
            <a:lightRig rig="balanced" dir="t">
              <a:rot lat="0" lon="0" rev="8700000"/>
            </a:lightRig>
          </a:scene3d>
        </p:grpSpPr>
        <p:sp>
          <p:nvSpPr>
            <p:cNvPr id="9" name="Rectangle 8"/>
            <p:cNvSpPr/>
            <p:nvPr/>
          </p:nvSpPr>
          <p:spPr>
            <a:xfrm>
              <a:off x="2733127" y="1551093"/>
              <a:ext cx="4720249" cy="1029546"/>
            </a:xfrm>
            <a:prstGeom prst="rect">
              <a:avLst/>
            </a:prstGeom>
            <a:solidFill>
              <a:schemeClr val="accent3"/>
            </a:solidFill>
            <a:ln>
              <a:noFill/>
            </a:ln>
            <a:effectLst>
              <a:outerShdw blurRad="44450" dist="27940" dir="5400000" algn="ctr">
                <a:srgbClr val="000000">
                  <a:alpha val="32000"/>
                </a:srgbClr>
              </a:outerShdw>
            </a:effectLst>
            <a:sp3d>
              <a:bevelT w="190500" h="38100"/>
            </a:sp3d>
          </p:spPr>
          <p:style>
            <a:lnRef idx="2">
              <a:scrgbClr r="0" g="0" b="0"/>
            </a:lnRef>
            <a:fillRef idx="1">
              <a:scrgbClr r="0" g="0" b="0"/>
            </a:fillRef>
            <a:effectRef idx="0">
              <a:scrgbClr r="0" g="0" b="0"/>
            </a:effectRef>
            <a:fontRef idx="minor">
              <a:schemeClr val="lt1"/>
            </a:fontRef>
          </p:style>
        </p:sp>
        <p:sp>
          <p:nvSpPr>
            <p:cNvPr id="10" name="Rectangle 9"/>
            <p:cNvSpPr/>
            <p:nvPr/>
          </p:nvSpPr>
          <p:spPr>
            <a:xfrm>
              <a:off x="2733127" y="1551093"/>
              <a:ext cx="4720249" cy="10295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 treats data races as errors</a:t>
              </a:r>
              <a:endParaRPr lang="en-US" sz="2900" kern="1200" dirty="0"/>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7348" y="1811950"/>
            <a:ext cx="4756024" cy="4352971"/>
          </a:xfrm>
          <a:prstGeom prst="rect">
            <a:avLst/>
          </a:prstGeom>
        </p:spPr>
      </p:pic>
    </p:spTree>
    <p:extLst>
      <p:ext uri="{BB962C8B-B14F-4D97-AF65-F5344CB8AC3E}">
        <p14:creationId xmlns:p14="http://schemas.microsoft.com/office/powerpoint/2010/main" val="403545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63084" y="3367088"/>
            <a:ext cx="10363200" cy="1844992"/>
          </a:xfrm>
        </p:spPr>
        <p:txBody>
          <a:bodyPr>
            <a:noAutofit/>
          </a:bodyPr>
          <a:lstStyle/>
          <a:p>
            <a:pPr marL="388620" indent="-342900">
              <a:buFont typeface="Arial" panose="020B0604020202020204" pitchFamily="34" charset="0"/>
              <a:buChar char="•"/>
            </a:pPr>
            <a:r>
              <a:rPr lang="en-US" sz="2400" b="1" dirty="0" smtClean="0">
                <a:solidFill>
                  <a:schemeClr val="bg1">
                    <a:lumMod val="75000"/>
                  </a:schemeClr>
                </a:solidFill>
              </a:rPr>
              <a:t>Tracking last writers</a:t>
            </a:r>
          </a:p>
          <a:p>
            <a:pPr marL="388620" indent="-342900">
              <a:buFont typeface="Arial" panose="020B0604020202020204" pitchFamily="34" charset="0"/>
              <a:buChar char="•"/>
            </a:pPr>
            <a:r>
              <a:rPr lang="en-US" sz="2400" b="1" dirty="0">
                <a:solidFill>
                  <a:schemeClr val="bg1">
                    <a:lumMod val="75000"/>
                  </a:schemeClr>
                </a:solidFill>
              </a:rPr>
              <a:t>Detecting read-write conflicts lazily</a:t>
            </a:r>
          </a:p>
          <a:p>
            <a:pPr marL="388620" indent="-342900">
              <a:buFont typeface="Arial" panose="020B0604020202020204" pitchFamily="34" charset="0"/>
              <a:buChar char="•"/>
            </a:pPr>
            <a:r>
              <a:rPr lang="en-US" sz="2400" b="1" dirty="0" smtClean="0"/>
              <a:t>Impact of lazy conflict detection</a:t>
            </a:r>
          </a:p>
        </p:txBody>
      </p:sp>
      <p:sp>
        <p:nvSpPr>
          <p:cNvPr id="3" name="Title 2"/>
          <p:cNvSpPr>
            <a:spLocks noGrp="1"/>
          </p:cNvSpPr>
          <p:nvPr>
            <p:ph type="title"/>
          </p:nvPr>
        </p:nvSpPr>
        <p:spPr/>
        <p:txBody>
          <a:bodyPr/>
          <a:lstStyle/>
          <a:p>
            <a:r>
              <a:rPr lang="en-US" dirty="0" smtClean="0"/>
              <a:t>Valor: Efficient, Software-Only Region Conflict Detector </a:t>
            </a:r>
            <a:endParaRPr lang="en-US" dirty="0"/>
          </a:p>
        </p:txBody>
      </p:sp>
    </p:spTree>
    <p:extLst>
      <p:ext uri="{BB962C8B-B14F-4D97-AF65-F5344CB8AC3E}">
        <p14:creationId xmlns:p14="http://schemas.microsoft.com/office/powerpoint/2010/main" val="35340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136"/>
            <a:ext cx="10972800" cy="1069848"/>
          </a:xfrm>
        </p:spPr>
        <p:txBody>
          <a:bodyPr/>
          <a:lstStyle/>
          <a:p>
            <a:r>
              <a:rPr lang="en-US" dirty="0" smtClean="0"/>
              <a:t>Precise Conflict Detection</a:t>
            </a:r>
            <a:endParaRPr lang="en-US" dirty="0"/>
          </a:p>
        </p:txBody>
      </p:sp>
      <p:grpSp>
        <p:nvGrpSpPr>
          <p:cNvPr id="5" name="Group 4"/>
          <p:cNvGrpSpPr/>
          <p:nvPr/>
        </p:nvGrpSpPr>
        <p:grpSpPr>
          <a:xfrm>
            <a:off x="389881" y="1593275"/>
            <a:ext cx="2285618" cy="4727313"/>
            <a:chOff x="389881" y="1593275"/>
            <a:chExt cx="2285618" cy="4727313"/>
          </a:xfrm>
        </p:grpSpPr>
        <p:sp>
          <p:nvSpPr>
            <p:cNvPr id="14" name="Rounded Rectangle 13"/>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21" name="Rounded Rectangle 20"/>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4" name="Group 3"/>
          <p:cNvGrpSpPr/>
          <p:nvPr/>
        </p:nvGrpSpPr>
        <p:grpSpPr>
          <a:xfrm>
            <a:off x="3032784" y="1593275"/>
            <a:ext cx="2285618" cy="3738798"/>
            <a:chOff x="3032784" y="1593275"/>
            <a:chExt cx="2285618" cy="3738798"/>
          </a:xfrm>
        </p:grpSpPr>
        <p:sp>
          <p:nvSpPr>
            <p:cNvPr id="17" name="Rounded Rectangle 16"/>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7" name="Rounded Rectangle 26"/>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8" name="8-Point Star 27"/>
            <p:cNvSpPr/>
            <p:nvPr/>
          </p:nvSpPr>
          <p:spPr>
            <a:xfrm>
              <a:off x="3515085" y="3766628"/>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pSp>
    </p:spTree>
    <p:extLst>
      <p:ext uri="{BB962C8B-B14F-4D97-AF65-F5344CB8AC3E}">
        <p14:creationId xmlns:p14="http://schemas.microsoft.com/office/powerpoint/2010/main" val="333110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136"/>
            <a:ext cx="10972800" cy="1069848"/>
          </a:xfrm>
        </p:spPr>
        <p:txBody>
          <a:bodyPr/>
          <a:lstStyle/>
          <a:p>
            <a:r>
              <a:rPr lang="en-US" dirty="0" smtClean="0"/>
              <a:t>Precise vs Lazy Conflict Detection</a:t>
            </a:r>
            <a:endParaRPr lang="en-US" dirty="0"/>
          </a:p>
        </p:txBody>
      </p:sp>
      <p:grpSp>
        <p:nvGrpSpPr>
          <p:cNvPr id="5" name="Group 4"/>
          <p:cNvGrpSpPr/>
          <p:nvPr/>
        </p:nvGrpSpPr>
        <p:grpSpPr>
          <a:xfrm>
            <a:off x="389881" y="1593275"/>
            <a:ext cx="2285618" cy="4727313"/>
            <a:chOff x="389881" y="1593275"/>
            <a:chExt cx="2285618" cy="4727313"/>
          </a:xfrm>
        </p:grpSpPr>
        <p:sp>
          <p:nvSpPr>
            <p:cNvPr id="14" name="Rounded Rectangle 13"/>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21" name="Rounded Rectangle 20"/>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4" name="Group 3"/>
          <p:cNvGrpSpPr/>
          <p:nvPr/>
        </p:nvGrpSpPr>
        <p:grpSpPr>
          <a:xfrm>
            <a:off x="3032784" y="1593275"/>
            <a:ext cx="2285618" cy="3738798"/>
            <a:chOff x="3032784" y="1593275"/>
            <a:chExt cx="2285618" cy="3738798"/>
          </a:xfrm>
        </p:grpSpPr>
        <p:sp>
          <p:nvSpPr>
            <p:cNvPr id="17" name="Rounded Rectangle 16"/>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7" name="Rounded Rectangle 26"/>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8" name="8-Point Star 27"/>
            <p:cNvSpPr/>
            <p:nvPr/>
          </p:nvSpPr>
          <p:spPr>
            <a:xfrm>
              <a:off x="3515085" y="3766628"/>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pSp>
      <p:grpSp>
        <p:nvGrpSpPr>
          <p:cNvPr id="12" name="Group 11"/>
          <p:cNvGrpSpPr/>
          <p:nvPr/>
        </p:nvGrpSpPr>
        <p:grpSpPr>
          <a:xfrm>
            <a:off x="6653879" y="1593275"/>
            <a:ext cx="2285618" cy="4727313"/>
            <a:chOff x="389881" y="1593275"/>
            <a:chExt cx="2285618" cy="4727313"/>
          </a:xfrm>
        </p:grpSpPr>
        <p:sp>
          <p:nvSpPr>
            <p:cNvPr id="13" name="Rounded Rectangle 12"/>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8" name="Rounded Rectangle 17"/>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20" name="Group 19"/>
          <p:cNvGrpSpPr/>
          <p:nvPr/>
        </p:nvGrpSpPr>
        <p:grpSpPr>
          <a:xfrm>
            <a:off x="9296782" y="1593275"/>
            <a:ext cx="2285618" cy="3738798"/>
            <a:chOff x="3032784" y="1593275"/>
            <a:chExt cx="2285618" cy="3738798"/>
          </a:xfrm>
        </p:grpSpPr>
        <p:sp>
          <p:nvSpPr>
            <p:cNvPr id="22" name="Rounded Rectangle 21"/>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4" name="Rounded Rectangle 23"/>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
        <p:nvSpPr>
          <p:cNvPr id="26" name="Round Diagonal Corner Rectangle 25"/>
          <p:cNvSpPr/>
          <p:nvPr/>
        </p:nvSpPr>
        <p:spPr>
          <a:xfrm>
            <a:off x="7038368" y="5569137"/>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9" name="8-Point Star 28"/>
          <p:cNvSpPr/>
          <p:nvPr/>
        </p:nvSpPr>
        <p:spPr>
          <a:xfrm>
            <a:off x="5586926" y="5638491"/>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aphicFrame>
        <p:nvGraphicFramePr>
          <p:cNvPr id="3" name="Diagram 2"/>
          <p:cNvGraphicFramePr/>
          <p:nvPr/>
        </p:nvGraphicFramePr>
        <p:xfrm>
          <a:off x="7858229" y="3800532"/>
          <a:ext cx="2162534" cy="244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39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136"/>
            <a:ext cx="10972800" cy="1069848"/>
          </a:xfrm>
        </p:spPr>
        <p:txBody>
          <a:bodyPr/>
          <a:lstStyle/>
          <a:p>
            <a:r>
              <a:rPr lang="en-US" dirty="0" smtClean="0"/>
              <a:t>Precise vs Lazy Conflict Detection</a:t>
            </a:r>
            <a:endParaRPr lang="en-US" dirty="0"/>
          </a:p>
        </p:txBody>
      </p:sp>
      <p:grpSp>
        <p:nvGrpSpPr>
          <p:cNvPr id="5" name="Group 4"/>
          <p:cNvGrpSpPr/>
          <p:nvPr/>
        </p:nvGrpSpPr>
        <p:grpSpPr>
          <a:xfrm>
            <a:off x="389881" y="1593275"/>
            <a:ext cx="2285618" cy="4727313"/>
            <a:chOff x="389881" y="1593275"/>
            <a:chExt cx="2285618" cy="4727313"/>
          </a:xfrm>
        </p:grpSpPr>
        <p:sp>
          <p:nvSpPr>
            <p:cNvPr id="14" name="Rounded Rectangle 13"/>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21" name="Rounded Rectangle 20"/>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4" name="Group 3"/>
          <p:cNvGrpSpPr/>
          <p:nvPr/>
        </p:nvGrpSpPr>
        <p:grpSpPr>
          <a:xfrm>
            <a:off x="3032784" y="1593275"/>
            <a:ext cx="2285618" cy="3738798"/>
            <a:chOff x="3032784" y="1593275"/>
            <a:chExt cx="2285618" cy="3738798"/>
          </a:xfrm>
        </p:grpSpPr>
        <p:sp>
          <p:nvSpPr>
            <p:cNvPr id="17" name="Rounded Rectangle 16"/>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7" name="Rounded Rectangle 26"/>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8" name="8-Point Star 27"/>
            <p:cNvSpPr/>
            <p:nvPr/>
          </p:nvSpPr>
          <p:spPr>
            <a:xfrm>
              <a:off x="3515085" y="3766628"/>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pSp>
      <p:grpSp>
        <p:nvGrpSpPr>
          <p:cNvPr id="12" name="Group 11"/>
          <p:cNvGrpSpPr/>
          <p:nvPr/>
        </p:nvGrpSpPr>
        <p:grpSpPr>
          <a:xfrm>
            <a:off x="6653879" y="1593275"/>
            <a:ext cx="2285618" cy="4727313"/>
            <a:chOff x="389881" y="1593275"/>
            <a:chExt cx="2285618" cy="4727313"/>
          </a:xfrm>
        </p:grpSpPr>
        <p:sp>
          <p:nvSpPr>
            <p:cNvPr id="13" name="Rounded Rectangle 12"/>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8" name="Rounded Rectangle 17"/>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20" name="Group 19"/>
          <p:cNvGrpSpPr/>
          <p:nvPr/>
        </p:nvGrpSpPr>
        <p:grpSpPr>
          <a:xfrm>
            <a:off x="9296782" y="1593275"/>
            <a:ext cx="2285618" cy="3738798"/>
            <a:chOff x="3032784" y="1593275"/>
            <a:chExt cx="2285618" cy="3738798"/>
          </a:xfrm>
        </p:grpSpPr>
        <p:sp>
          <p:nvSpPr>
            <p:cNvPr id="22" name="Rounded Rectangle 21"/>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4" name="Rounded Rectangle 23"/>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
        <p:nvSpPr>
          <p:cNvPr id="26" name="Round Diagonal Corner Rectangle 25"/>
          <p:cNvSpPr/>
          <p:nvPr/>
        </p:nvSpPr>
        <p:spPr>
          <a:xfrm>
            <a:off x="7038368" y="5569137"/>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9" name="8-Point Star 28"/>
          <p:cNvSpPr/>
          <p:nvPr/>
        </p:nvSpPr>
        <p:spPr>
          <a:xfrm>
            <a:off x="5586926" y="5638491"/>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aphicFrame>
        <p:nvGraphicFramePr>
          <p:cNvPr id="3" name="Diagram 2"/>
          <p:cNvGraphicFramePr/>
          <p:nvPr>
            <p:extLst>
              <p:ext uri="{D42A27DB-BD31-4B8C-83A1-F6EECF244321}">
                <p14:modId xmlns:p14="http://schemas.microsoft.com/office/powerpoint/2010/main" val="2772868168"/>
              </p:ext>
            </p:extLst>
          </p:nvPr>
        </p:nvGraphicFramePr>
        <p:xfrm>
          <a:off x="7858229" y="3800532"/>
          <a:ext cx="2162534" cy="244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1" name="Diagram 30"/>
          <p:cNvGraphicFramePr/>
          <p:nvPr>
            <p:extLst>
              <p:ext uri="{D42A27DB-BD31-4B8C-83A1-F6EECF244321}">
                <p14:modId xmlns:p14="http://schemas.microsoft.com/office/powerpoint/2010/main" val="3392305795"/>
              </p:ext>
            </p:extLst>
          </p:nvPr>
        </p:nvGraphicFramePr>
        <p:xfrm>
          <a:off x="1918208" y="2209800"/>
          <a:ext cx="8560816" cy="3357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0156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136"/>
            <a:ext cx="10972800" cy="1069848"/>
          </a:xfrm>
        </p:spPr>
        <p:txBody>
          <a:bodyPr/>
          <a:lstStyle/>
          <a:p>
            <a:r>
              <a:rPr lang="en-US" dirty="0" smtClean="0"/>
              <a:t>Delayed Exceptions</a:t>
            </a:r>
            <a:endParaRPr lang="en-US" dirty="0"/>
          </a:p>
        </p:txBody>
      </p:sp>
      <p:grpSp>
        <p:nvGrpSpPr>
          <p:cNvPr id="5" name="Group 4"/>
          <p:cNvGrpSpPr/>
          <p:nvPr/>
        </p:nvGrpSpPr>
        <p:grpSpPr>
          <a:xfrm>
            <a:off x="389881" y="1593275"/>
            <a:ext cx="2285618" cy="4727313"/>
            <a:chOff x="389881" y="1593275"/>
            <a:chExt cx="2285618" cy="4727313"/>
          </a:xfrm>
        </p:grpSpPr>
        <p:sp>
          <p:nvSpPr>
            <p:cNvPr id="14" name="Rounded Rectangle 13"/>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21" name="Rounded Rectangle 20"/>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4" name="Group 3"/>
          <p:cNvGrpSpPr/>
          <p:nvPr/>
        </p:nvGrpSpPr>
        <p:grpSpPr>
          <a:xfrm>
            <a:off x="3032784" y="1593275"/>
            <a:ext cx="2285618" cy="3738798"/>
            <a:chOff x="3032784" y="1593275"/>
            <a:chExt cx="2285618" cy="3738798"/>
          </a:xfrm>
        </p:grpSpPr>
        <p:sp>
          <p:nvSpPr>
            <p:cNvPr id="17" name="Rounded Rectangle 16"/>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7" name="Rounded Rectangle 26"/>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8" name="8-Point Star 27"/>
            <p:cNvSpPr/>
            <p:nvPr/>
          </p:nvSpPr>
          <p:spPr>
            <a:xfrm>
              <a:off x="3515085" y="3766628"/>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pSp>
      <p:grpSp>
        <p:nvGrpSpPr>
          <p:cNvPr id="12" name="Group 11"/>
          <p:cNvGrpSpPr/>
          <p:nvPr/>
        </p:nvGrpSpPr>
        <p:grpSpPr>
          <a:xfrm>
            <a:off x="6653879" y="1593275"/>
            <a:ext cx="2285618" cy="4727313"/>
            <a:chOff x="389881" y="1593275"/>
            <a:chExt cx="2285618" cy="4727313"/>
          </a:xfrm>
        </p:grpSpPr>
        <p:sp>
          <p:nvSpPr>
            <p:cNvPr id="13" name="Rounded Rectangle 12"/>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8" name="Rounded Rectangle 17"/>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20" name="Group 19"/>
          <p:cNvGrpSpPr/>
          <p:nvPr/>
        </p:nvGrpSpPr>
        <p:grpSpPr>
          <a:xfrm>
            <a:off x="9296782" y="1593275"/>
            <a:ext cx="2285618" cy="3738798"/>
            <a:chOff x="3032784" y="1593275"/>
            <a:chExt cx="2285618" cy="3738798"/>
          </a:xfrm>
        </p:grpSpPr>
        <p:sp>
          <p:nvSpPr>
            <p:cNvPr id="22" name="Rounded Rectangle 21"/>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4" name="Rounded Rectangle 23"/>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
        <p:nvSpPr>
          <p:cNvPr id="26" name="Round Diagonal Corner Rectangle 25"/>
          <p:cNvSpPr/>
          <p:nvPr/>
        </p:nvSpPr>
        <p:spPr>
          <a:xfrm>
            <a:off x="7038368" y="5569137"/>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9" name="8-Point Star 28"/>
          <p:cNvSpPr/>
          <p:nvPr/>
        </p:nvSpPr>
        <p:spPr>
          <a:xfrm>
            <a:off x="5586926" y="5638491"/>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aphicFrame>
        <p:nvGraphicFramePr>
          <p:cNvPr id="3" name="Diagram 2"/>
          <p:cNvGraphicFramePr/>
          <p:nvPr/>
        </p:nvGraphicFramePr>
        <p:xfrm>
          <a:off x="7858229" y="3800532"/>
          <a:ext cx="2162534" cy="244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0" name="Diagram 29"/>
          <p:cNvGraphicFramePr/>
          <p:nvPr>
            <p:extLst>
              <p:ext uri="{D42A27DB-BD31-4B8C-83A1-F6EECF244321}">
                <p14:modId xmlns:p14="http://schemas.microsoft.com/office/powerpoint/2010/main" val="1370026336"/>
              </p:ext>
            </p:extLst>
          </p:nvPr>
        </p:nvGraphicFramePr>
        <p:xfrm>
          <a:off x="1808480" y="2209800"/>
          <a:ext cx="8560816" cy="36328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8957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136"/>
            <a:ext cx="10972800" cy="1069848"/>
          </a:xfrm>
        </p:spPr>
        <p:txBody>
          <a:bodyPr/>
          <a:lstStyle/>
          <a:p>
            <a:r>
              <a:rPr lang="en-US" dirty="0"/>
              <a:t>Delayed Exceptions</a:t>
            </a:r>
          </a:p>
        </p:txBody>
      </p:sp>
      <p:grpSp>
        <p:nvGrpSpPr>
          <p:cNvPr id="5" name="Group 4"/>
          <p:cNvGrpSpPr/>
          <p:nvPr/>
        </p:nvGrpSpPr>
        <p:grpSpPr>
          <a:xfrm>
            <a:off x="389881" y="1593275"/>
            <a:ext cx="2285618" cy="4727313"/>
            <a:chOff x="389881" y="1593275"/>
            <a:chExt cx="2285618" cy="4727313"/>
          </a:xfrm>
        </p:grpSpPr>
        <p:sp>
          <p:nvSpPr>
            <p:cNvPr id="14" name="Rounded Rectangle 13"/>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21" name="Rounded Rectangle 20"/>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4" name="Group 3"/>
          <p:cNvGrpSpPr/>
          <p:nvPr/>
        </p:nvGrpSpPr>
        <p:grpSpPr>
          <a:xfrm>
            <a:off x="3032784" y="1593275"/>
            <a:ext cx="2285618" cy="3738798"/>
            <a:chOff x="3032784" y="1593275"/>
            <a:chExt cx="2285618" cy="3738798"/>
          </a:xfrm>
        </p:grpSpPr>
        <p:sp>
          <p:nvSpPr>
            <p:cNvPr id="17" name="Rounded Rectangle 16"/>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7" name="Rounded Rectangle 26"/>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sp>
          <p:nvSpPr>
            <p:cNvPr id="28" name="8-Point Star 27"/>
            <p:cNvSpPr/>
            <p:nvPr/>
          </p:nvSpPr>
          <p:spPr>
            <a:xfrm>
              <a:off x="3515085" y="3766628"/>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pSp>
      <p:grpSp>
        <p:nvGrpSpPr>
          <p:cNvPr id="12" name="Group 11"/>
          <p:cNvGrpSpPr/>
          <p:nvPr/>
        </p:nvGrpSpPr>
        <p:grpSpPr>
          <a:xfrm>
            <a:off x="6653879" y="1593275"/>
            <a:ext cx="2285618" cy="4727313"/>
            <a:chOff x="389881" y="1593275"/>
            <a:chExt cx="2285618" cy="4727313"/>
          </a:xfrm>
        </p:grpSpPr>
        <p:sp>
          <p:nvSpPr>
            <p:cNvPr id="13" name="Rounded Rectangle 12"/>
            <p:cNvSpPr/>
            <p:nvPr/>
          </p:nvSpPr>
          <p:spPr>
            <a:xfrm>
              <a:off x="389881" y="2445847"/>
              <a:ext cx="2285618" cy="3874741"/>
            </a:xfrm>
            <a:prstGeom prst="round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6362" y="1593275"/>
              <a:ext cx="2152656" cy="461665"/>
            </a:xfrm>
            <a:prstGeom prst="rect">
              <a:avLst/>
            </a:prstGeom>
            <a:noFill/>
          </p:spPr>
          <p:txBody>
            <a:bodyPr wrap="square" rtlCol="0">
              <a:spAutoFit/>
            </a:bodyPr>
            <a:lstStyle/>
            <a:p>
              <a:r>
                <a:rPr lang="en-US" sz="2400" b="1" dirty="0" smtClean="0"/>
                <a:t>     Thread T1</a:t>
              </a:r>
              <a:endParaRPr lang="en-US" sz="2400" b="1" dirty="0"/>
            </a:p>
          </p:txBody>
        </p:sp>
        <p:sp>
          <p:nvSpPr>
            <p:cNvPr id="18" name="Rounded Rectangle 17"/>
            <p:cNvSpPr/>
            <p:nvPr/>
          </p:nvSpPr>
          <p:spPr>
            <a:xfrm>
              <a:off x="1025220" y="2975770"/>
              <a:ext cx="1014940" cy="430668"/>
            </a:xfrm>
            <a:prstGeom prst="round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rd</a:t>
              </a:r>
              <a:r>
                <a:rPr lang="en-US" sz="2800" dirty="0" smtClean="0"/>
                <a:t> x</a:t>
              </a:r>
              <a:endParaRPr lang="en-US" sz="2800" dirty="0"/>
            </a:p>
          </p:txBody>
        </p:sp>
      </p:grpSp>
      <p:grpSp>
        <p:nvGrpSpPr>
          <p:cNvPr id="20" name="Group 19"/>
          <p:cNvGrpSpPr/>
          <p:nvPr/>
        </p:nvGrpSpPr>
        <p:grpSpPr>
          <a:xfrm>
            <a:off x="9296782" y="1593275"/>
            <a:ext cx="2285618" cy="3738798"/>
            <a:chOff x="3032784" y="1593275"/>
            <a:chExt cx="2285618" cy="3738798"/>
          </a:xfrm>
        </p:grpSpPr>
        <p:sp>
          <p:nvSpPr>
            <p:cNvPr id="22" name="Rounded Rectangle 21"/>
            <p:cNvSpPr/>
            <p:nvPr/>
          </p:nvSpPr>
          <p:spPr>
            <a:xfrm>
              <a:off x="3032784" y="2581722"/>
              <a:ext cx="2285618" cy="2750351"/>
            </a:xfrm>
            <a:prstGeom prst="roundRect">
              <a:avLst/>
            </a:prstGeom>
            <a:solidFill>
              <a:schemeClr val="accent4">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99265" y="1593275"/>
              <a:ext cx="2152656" cy="461665"/>
            </a:xfrm>
            <a:prstGeom prst="rect">
              <a:avLst/>
            </a:prstGeom>
            <a:noFill/>
          </p:spPr>
          <p:txBody>
            <a:bodyPr wrap="square" rtlCol="0">
              <a:spAutoFit/>
            </a:bodyPr>
            <a:lstStyle/>
            <a:p>
              <a:r>
                <a:rPr lang="en-US" sz="2400" b="1" dirty="0" smtClean="0"/>
                <a:t>     Thread T2</a:t>
              </a:r>
              <a:endParaRPr lang="en-US" sz="2400" b="1" dirty="0"/>
            </a:p>
          </p:txBody>
        </p:sp>
        <p:sp>
          <p:nvSpPr>
            <p:cNvPr id="24" name="Rounded Rectangle 23"/>
            <p:cNvSpPr/>
            <p:nvPr/>
          </p:nvSpPr>
          <p:spPr>
            <a:xfrm>
              <a:off x="3668123" y="4382682"/>
              <a:ext cx="1014940" cy="36743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wr</a:t>
              </a:r>
              <a:r>
                <a:rPr lang="en-US" sz="2800" dirty="0" smtClean="0"/>
                <a:t> x</a:t>
              </a:r>
              <a:endParaRPr lang="en-US" sz="2800" dirty="0"/>
            </a:p>
          </p:txBody>
        </p:sp>
      </p:grpSp>
      <p:sp>
        <p:nvSpPr>
          <p:cNvPr id="26" name="Round Diagonal Corner Rectangle 25"/>
          <p:cNvSpPr/>
          <p:nvPr/>
        </p:nvSpPr>
        <p:spPr>
          <a:xfrm>
            <a:off x="7038368" y="5569137"/>
            <a:ext cx="1516639" cy="659076"/>
          </a:xfrm>
          <a:prstGeom prst="round2Diag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read</a:t>
            </a:r>
          </a:p>
          <a:p>
            <a:pPr algn="ctr"/>
            <a:r>
              <a:rPr lang="en-US" sz="2400" dirty="0" smtClean="0"/>
              <a:t>validation</a:t>
            </a:r>
            <a:endParaRPr lang="en-US" sz="2400" dirty="0"/>
          </a:p>
        </p:txBody>
      </p:sp>
      <p:sp>
        <p:nvSpPr>
          <p:cNvPr id="29" name="8-Point Star 28"/>
          <p:cNvSpPr/>
          <p:nvPr/>
        </p:nvSpPr>
        <p:spPr>
          <a:xfrm>
            <a:off x="5586926" y="5638491"/>
            <a:ext cx="1321017" cy="520368"/>
          </a:xfrm>
          <a:prstGeom prst="star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Conflict</a:t>
            </a:r>
            <a:endParaRPr lang="en-US" dirty="0"/>
          </a:p>
        </p:txBody>
      </p:sp>
      <p:graphicFrame>
        <p:nvGraphicFramePr>
          <p:cNvPr id="3" name="Diagram 2"/>
          <p:cNvGraphicFramePr/>
          <p:nvPr/>
        </p:nvGraphicFramePr>
        <p:xfrm>
          <a:off x="7858229" y="3800532"/>
          <a:ext cx="2162534" cy="244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p:cNvGraphicFramePr/>
          <p:nvPr>
            <p:extLst>
              <p:ext uri="{D42A27DB-BD31-4B8C-83A1-F6EECF244321}">
                <p14:modId xmlns:p14="http://schemas.microsoft.com/office/powerpoint/2010/main" val="1467141400"/>
              </p:ext>
            </p:extLst>
          </p:nvPr>
        </p:nvGraphicFramePr>
        <p:xfrm>
          <a:off x="1806410" y="2209800"/>
          <a:ext cx="8560816" cy="36328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730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65000"/>
                  </a:schemeClr>
                </a:solidFill>
              </a:rPr>
              <a:t>Programming </a:t>
            </a:r>
            <a:r>
              <a:rPr lang="en-US" dirty="0">
                <a:solidFill>
                  <a:schemeClr val="bg1">
                    <a:lumMod val="65000"/>
                  </a:schemeClr>
                </a:solidFill>
              </a:rPr>
              <a:t>language memory models and data races</a:t>
            </a:r>
          </a:p>
          <a:p>
            <a:r>
              <a:rPr lang="en-US" dirty="0" smtClean="0">
                <a:solidFill>
                  <a:schemeClr val="bg1">
                    <a:lumMod val="65000"/>
                  </a:schemeClr>
                </a:solidFill>
              </a:rPr>
              <a:t>Data race and region </a:t>
            </a:r>
            <a:r>
              <a:rPr lang="en-US" dirty="0">
                <a:solidFill>
                  <a:schemeClr val="bg1">
                    <a:lumMod val="65000"/>
                  </a:schemeClr>
                </a:solidFill>
              </a:rPr>
              <a:t>conflict exceptions model</a:t>
            </a:r>
          </a:p>
          <a:p>
            <a:r>
              <a:rPr lang="en-US" dirty="0">
                <a:solidFill>
                  <a:schemeClr val="bg1">
                    <a:lumMod val="65000"/>
                  </a:schemeClr>
                </a:solidFill>
              </a:rPr>
              <a:t>Valor: Our contribution</a:t>
            </a:r>
          </a:p>
          <a:p>
            <a:r>
              <a:rPr lang="en-US" b="1" dirty="0" smtClean="0">
                <a:solidFill>
                  <a:schemeClr val="tx2">
                    <a:lumMod val="75000"/>
                  </a:schemeClr>
                </a:solidFill>
              </a:rPr>
              <a:t>Evaluation</a:t>
            </a:r>
            <a:endParaRPr lang="en-US" b="1" dirty="0" smtClean="0">
              <a:solidFill>
                <a:schemeClr val="accent6">
                  <a:lumMod val="75000"/>
                </a:schemeClr>
              </a:solidFill>
            </a:endParaRPr>
          </a:p>
          <a:p>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88667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1558344" y="2730321"/>
            <a:ext cx="7920507" cy="1390918"/>
          </a:xfrm>
          <a:prstGeom prst="horizontalScroll">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sz="3600" dirty="0" smtClean="0">
                <a:solidFill>
                  <a:schemeClr val="bg1"/>
                </a:solidFill>
              </a:rPr>
              <a:t>IMPLEMENTATION</a:t>
            </a:r>
            <a:endParaRPr lang="en-US" sz="3600" dirty="0">
              <a:solidFill>
                <a:schemeClr val="bg1"/>
              </a:solidFill>
            </a:endParaRPr>
          </a:p>
        </p:txBody>
      </p:sp>
    </p:spTree>
    <p:extLst>
      <p:ext uri="{BB962C8B-B14F-4D97-AF65-F5344CB8AC3E}">
        <p14:creationId xmlns:p14="http://schemas.microsoft.com/office/powerpoint/2010/main" val="213331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86968"/>
            <a:ext cx="10972800" cy="1066800"/>
          </a:xfrm>
        </p:spPr>
        <p:txBody>
          <a:bodyPr/>
          <a:lstStyle/>
          <a:p>
            <a:r>
              <a:rPr lang="en-US" dirty="0" smtClean="0"/>
              <a:t>Implementation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717" y="2854124"/>
            <a:ext cx="1670166" cy="1670166"/>
          </a:xfrm>
          <a:prstGeom prst="rect">
            <a:avLst/>
          </a:prstGeom>
        </p:spPr>
      </p:pic>
      <p:sp>
        <p:nvSpPr>
          <p:cNvPr id="9" name="Rounded Rectangle 8"/>
          <p:cNvSpPr/>
          <p:nvPr/>
        </p:nvSpPr>
        <p:spPr>
          <a:xfrm>
            <a:off x="746974" y="2009191"/>
            <a:ext cx="5178337" cy="66085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Developed on top of </a:t>
            </a:r>
            <a:r>
              <a:rPr lang="en-US" sz="2400" dirty="0" err="1" smtClean="0"/>
              <a:t>Jikes</a:t>
            </a:r>
            <a:r>
              <a:rPr lang="en-US" sz="2400" dirty="0" smtClean="0"/>
              <a:t> RVM 3.1.3</a:t>
            </a:r>
            <a:endParaRPr lang="en-US" sz="2400" dirty="0"/>
          </a:p>
        </p:txBody>
      </p:sp>
    </p:spTree>
    <p:extLst>
      <p:ext uri="{BB962C8B-B14F-4D97-AF65-F5344CB8AC3E}">
        <p14:creationId xmlns:p14="http://schemas.microsoft.com/office/powerpoint/2010/main" val="61137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86968"/>
            <a:ext cx="10972800" cy="1066800"/>
          </a:xfrm>
        </p:spPr>
        <p:txBody>
          <a:bodyPr/>
          <a:lstStyle/>
          <a:p>
            <a:r>
              <a:rPr lang="en-US" dirty="0" smtClean="0"/>
              <a:t>Implementation</a:t>
            </a:r>
            <a:endParaRPr lang="en-US" dirty="0"/>
          </a:p>
        </p:txBody>
      </p:sp>
      <p:cxnSp>
        <p:nvCxnSpPr>
          <p:cNvPr id="5" name="Straight Connector 4"/>
          <p:cNvCxnSpPr/>
          <p:nvPr/>
        </p:nvCxnSpPr>
        <p:spPr>
          <a:xfrm flipV="1">
            <a:off x="746975" y="6087983"/>
            <a:ext cx="9218659" cy="8982"/>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6976" y="6160164"/>
            <a:ext cx="9218658" cy="584775"/>
          </a:xfrm>
          <a:prstGeom prst="rect">
            <a:avLst/>
          </a:prstGeom>
          <a:noFill/>
        </p:spPr>
        <p:txBody>
          <a:bodyPr wrap="square" rtlCol="0">
            <a:spAutoFit/>
          </a:bodyPr>
          <a:lstStyle/>
          <a:p>
            <a:r>
              <a:rPr lang="en-US" sz="1600" dirty="0" smtClean="0"/>
              <a:t>1. Flanagan and Freund. FastTrack: Efficient and Precise Dynamic Data Race Detection. PLDI 2009.</a:t>
            </a:r>
            <a:endParaRPr lang="en-US" sz="1600" dirty="0"/>
          </a:p>
          <a:p>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717" y="2854124"/>
            <a:ext cx="1670166" cy="1670166"/>
          </a:xfrm>
          <a:prstGeom prst="rect">
            <a:avLst/>
          </a:prstGeom>
        </p:spPr>
      </p:pic>
      <p:sp>
        <p:nvSpPr>
          <p:cNvPr id="9" name="Rounded Rectangle 8"/>
          <p:cNvSpPr/>
          <p:nvPr/>
        </p:nvSpPr>
        <p:spPr>
          <a:xfrm>
            <a:off x="746974" y="2009191"/>
            <a:ext cx="5178337" cy="66085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Developed on top of </a:t>
            </a:r>
            <a:r>
              <a:rPr lang="en-US" sz="2400" dirty="0" err="1" smtClean="0"/>
              <a:t>Jikes</a:t>
            </a:r>
            <a:r>
              <a:rPr lang="en-US" sz="2400" dirty="0" smtClean="0"/>
              <a:t> RVM 3.1.3</a:t>
            </a:r>
            <a:endParaRPr lang="en-US" sz="2400" dirty="0"/>
          </a:p>
        </p:txBody>
      </p:sp>
      <p:sp>
        <p:nvSpPr>
          <p:cNvPr id="10" name="Rounded Rectangle 9"/>
          <p:cNvSpPr/>
          <p:nvPr/>
        </p:nvSpPr>
        <p:spPr>
          <a:xfrm>
            <a:off x="746973" y="3033878"/>
            <a:ext cx="5178337" cy="131866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Implemented FastTrack, state-of-art happens-before analysis based data race detector</a:t>
            </a:r>
            <a:endParaRPr lang="en-US" sz="2400" dirty="0"/>
          </a:p>
        </p:txBody>
      </p:sp>
    </p:spTree>
    <p:extLst>
      <p:ext uri="{BB962C8B-B14F-4D97-AF65-F5344CB8AC3E}">
        <p14:creationId xmlns:p14="http://schemas.microsoft.com/office/powerpoint/2010/main" val="92869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Catch-Fire Semantics</a:t>
            </a:r>
          </a:p>
        </p:txBody>
      </p:sp>
      <p:sp>
        <p:nvSpPr>
          <p:cNvPr id="4" name="Rounded Rectangle 3"/>
          <p:cNvSpPr/>
          <p:nvPr/>
        </p:nvSpPr>
        <p:spPr>
          <a:xfrm>
            <a:off x="3510255" y="4125500"/>
            <a:ext cx="4050727" cy="1723213"/>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latin typeface="Consolas" pitchFamily="49" charset="0"/>
                <a:cs typeface="Consolas" pitchFamily="49" charset="0"/>
              </a:rPr>
              <a:t>x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X();</a:t>
            </a:r>
          </a:p>
          <a:p>
            <a:r>
              <a:rPr lang="en-US" sz="2000" dirty="0" smtClean="0">
                <a:solidFill>
                  <a:schemeClr val="tx1"/>
                </a:solidFill>
                <a:latin typeface="Consolas" pitchFamily="49" charset="0"/>
                <a:cs typeface="Consolas" pitchFamily="49" charset="0"/>
              </a:rPr>
              <a:t>done = </a:t>
            </a:r>
            <a:r>
              <a:rPr lang="en-US" sz="2000" b="1" dirty="0" smtClean="0">
                <a:solidFill>
                  <a:schemeClr val="tx1"/>
                </a:solidFill>
                <a:latin typeface="Consolas" pitchFamily="49" charset="0"/>
                <a:cs typeface="Consolas" pitchFamily="49" charset="0"/>
              </a:rPr>
              <a:t>true</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p:txBody>
      </p:sp>
      <p:sp>
        <p:nvSpPr>
          <p:cNvPr id="5" name="Rounded Rectangle 4"/>
          <p:cNvSpPr/>
          <p:nvPr/>
        </p:nvSpPr>
        <p:spPr>
          <a:xfrm>
            <a:off x="7938481" y="4125500"/>
            <a:ext cx="4050727" cy="1723213"/>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smtClean="0">
                <a:solidFill>
                  <a:schemeClr val="tx1"/>
                </a:solidFill>
                <a:latin typeface="Consolas" pitchFamily="49" charset="0"/>
                <a:cs typeface="Consolas" pitchFamily="49" charset="0"/>
              </a:rPr>
              <a:t>if</a:t>
            </a:r>
            <a:r>
              <a:rPr lang="en-US" sz="2000" dirty="0" smtClean="0">
                <a:solidFill>
                  <a:schemeClr val="tx1"/>
                </a:solidFill>
                <a:latin typeface="Consolas" pitchFamily="49" charset="0"/>
                <a:cs typeface="Consolas" pitchFamily="49" charset="0"/>
              </a:rPr>
              <a:t> (done) {</a:t>
            </a:r>
          </a:p>
          <a:p>
            <a:r>
              <a:rPr lang="en-US" sz="2000" dirty="0" smtClean="0">
                <a:solidFill>
                  <a:schemeClr val="tx1"/>
                </a:solidFill>
                <a:latin typeface="Consolas" pitchFamily="49" charset="0"/>
                <a:cs typeface="Consolas" pitchFamily="49" charset="0"/>
              </a:rPr>
              <a:t>  x-&gt;</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
        <p:nvSpPr>
          <p:cNvPr id="2" name="TextBox 1"/>
          <p:cNvSpPr txBox="1"/>
          <p:nvPr/>
        </p:nvSpPr>
        <p:spPr>
          <a:xfrm>
            <a:off x="6215183" y="2545358"/>
            <a:ext cx="2743200" cy="646331"/>
          </a:xfrm>
          <a:prstGeom prst="rect">
            <a:avLst/>
          </a:prstGeom>
          <a:noFill/>
        </p:spPr>
        <p:txBody>
          <a:bodyPr wrap="square" rtlCol="0">
            <a:spAutoFit/>
          </a:bodyPr>
          <a:lstStyle/>
          <a:p>
            <a:pPr algn="ctr"/>
            <a:r>
              <a:rPr lang="en-US" dirty="0">
                <a:latin typeface="Consolas" pitchFamily="49" charset="0"/>
                <a:cs typeface="Consolas" pitchFamily="49" charset="0"/>
              </a:rPr>
              <a:t>X* x = NULL;</a:t>
            </a:r>
          </a:p>
          <a:p>
            <a:pPr algn="ctr"/>
            <a:r>
              <a:rPr lang="en-US" b="1" dirty="0">
                <a:latin typeface="Consolas" pitchFamily="49" charset="0"/>
                <a:cs typeface="Consolas" pitchFamily="49" charset="0"/>
              </a:rPr>
              <a:t>bool</a:t>
            </a:r>
            <a:r>
              <a:rPr lang="en-US" dirty="0">
                <a:latin typeface="Consolas" pitchFamily="49" charset="0"/>
                <a:cs typeface="Consolas" pitchFamily="49" charset="0"/>
              </a:rPr>
              <a:t> </a:t>
            </a:r>
            <a:r>
              <a:rPr lang="en-US" dirty="0" smtClean="0">
                <a:latin typeface="Consolas" pitchFamily="49" charset="0"/>
                <a:cs typeface="Consolas" pitchFamily="49" charset="0"/>
              </a:rPr>
              <a:t>done= </a:t>
            </a:r>
            <a:r>
              <a:rPr lang="en-US" b="1" dirty="0">
                <a:latin typeface="Consolas" pitchFamily="49" charset="0"/>
                <a:cs typeface="Consolas" pitchFamily="49" charset="0"/>
              </a:rPr>
              <a:t>false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smtClean="0"/>
              <a:t>    Thread T2</a:t>
            </a:r>
            <a:endParaRPr lang="en-US" sz="2400" b="1" dirty="0"/>
          </a:p>
        </p:txBody>
      </p:sp>
      <p:grpSp>
        <p:nvGrpSpPr>
          <p:cNvPr id="8" name="Group 7"/>
          <p:cNvGrpSpPr/>
          <p:nvPr/>
        </p:nvGrpSpPr>
        <p:grpSpPr>
          <a:xfrm>
            <a:off x="609600" y="2209800"/>
            <a:ext cx="4720249" cy="1029546"/>
            <a:chOff x="2733127" y="1551093"/>
            <a:chExt cx="4720249" cy="1029546"/>
          </a:xfrm>
          <a:scene3d>
            <a:camera prst="orthographicFront">
              <a:rot lat="0" lon="0" rev="0"/>
            </a:camera>
            <a:lightRig rig="balanced" dir="t">
              <a:rot lat="0" lon="0" rev="8700000"/>
            </a:lightRig>
          </a:scene3d>
        </p:grpSpPr>
        <p:sp>
          <p:nvSpPr>
            <p:cNvPr id="9" name="Rectangle 8"/>
            <p:cNvSpPr/>
            <p:nvPr/>
          </p:nvSpPr>
          <p:spPr>
            <a:xfrm>
              <a:off x="2733127" y="1551093"/>
              <a:ext cx="4720249" cy="1029546"/>
            </a:xfrm>
            <a:prstGeom prst="rect">
              <a:avLst/>
            </a:prstGeom>
            <a:solidFill>
              <a:schemeClr val="accent3"/>
            </a:solidFill>
            <a:ln>
              <a:noFill/>
            </a:ln>
            <a:effectLst>
              <a:outerShdw blurRad="44450" dist="27940" dir="5400000" algn="ctr">
                <a:srgbClr val="000000">
                  <a:alpha val="32000"/>
                </a:srgbClr>
              </a:outerShdw>
            </a:effectLst>
            <a:sp3d>
              <a:bevelT w="190500" h="38100"/>
            </a:sp3d>
          </p:spPr>
          <p:style>
            <a:lnRef idx="2">
              <a:scrgbClr r="0" g="0" b="0"/>
            </a:lnRef>
            <a:fillRef idx="1">
              <a:scrgbClr r="0" g="0" b="0"/>
            </a:fillRef>
            <a:effectRef idx="0">
              <a:scrgbClr r="0" g="0" b="0"/>
            </a:effectRef>
            <a:fontRef idx="minor">
              <a:schemeClr val="lt1"/>
            </a:fontRef>
          </p:style>
        </p:sp>
        <p:sp>
          <p:nvSpPr>
            <p:cNvPr id="10" name="Rectangle 9"/>
            <p:cNvSpPr/>
            <p:nvPr/>
          </p:nvSpPr>
          <p:spPr>
            <a:xfrm>
              <a:off x="2733127" y="1551093"/>
              <a:ext cx="4720249" cy="10295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 treats data races as errors</a:t>
              </a:r>
              <a:endParaRPr lang="en-US" sz="2900" kern="1200" dirty="0"/>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1160" y="2209800"/>
            <a:ext cx="6254496" cy="4068352"/>
          </a:xfrm>
          <a:prstGeom prst="rect">
            <a:avLst/>
          </a:prstGeom>
        </p:spPr>
      </p:pic>
    </p:spTree>
    <p:extLst>
      <p:ext uri="{BB962C8B-B14F-4D97-AF65-F5344CB8AC3E}">
        <p14:creationId xmlns:p14="http://schemas.microsoft.com/office/powerpoint/2010/main" val="15178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86968"/>
            <a:ext cx="10972800" cy="1066800"/>
          </a:xfrm>
        </p:spPr>
        <p:txBody>
          <a:bodyPr/>
          <a:lstStyle/>
          <a:p>
            <a:r>
              <a:rPr lang="en-US" dirty="0" smtClean="0"/>
              <a:t>Implementation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717" y="2854124"/>
            <a:ext cx="1670166" cy="1670166"/>
          </a:xfrm>
          <a:prstGeom prst="rect">
            <a:avLst/>
          </a:prstGeom>
        </p:spPr>
      </p:pic>
      <p:sp>
        <p:nvSpPr>
          <p:cNvPr id="9" name="Rounded Rectangle 8"/>
          <p:cNvSpPr/>
          <p:nvPr/>
        </p:nvSpPr>
        <p:spPr>
          <a:xfrm>
            <a:off x="746974" y="2009191"/>
            <a:ext cx="5178337" cy="66085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Developed on top of </a:t>
            </a:r>
            <a:r>
              <a:rPr lang="en-US" sz="2400" dirty="0" err="1" smtClean="0"/>
              <a:t>Jikes</a:t>
            </a:r>
            <a:r>
              <a:rPr lang="en-US" sz="2400" dirty="0" smtClean="0"/>
              <a:t> RVM 3.1.3</a:t>
            </a:r>
            <a:endParaRPr lang="en-US" sz="2400" dirty="0"/>
          </a:p>
        </p:txBody>
      </p:sp>
      <p:sp>
        <p:nvSpPr>
          <p:cNvPr id="10" name="Rounded Rectangle 9"/>
          <p:cNvSpPr/>
          <p:nvPr/>
        </p:nvSpPr>
        <p:spPr>
          <a:xfrm>
            <a:off x="746973" y="3033878"/>
            <a:ext cx="5178337" cy="131866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Implemented FastTrack, state-of-art happens-before analysis based data race detector</a:t>
            </a:r>
            <a:endParaRPr lang="en-US" sz="2400" dirty="0"/>
          </a:p>
        </p:txBody>
      </p:sp>
      <p:sp>
        <p:nvSpPr>
          <p:cNvPr id="8" name="Rounded Rectangle 7"/>
          <p:cNvSpPr/>
          <p:nvPr/>
        </p:nvSpPr>
        <p:spPr>
          <a:xfrm>
            <a:off x="746972" y="4716375"/>
            <a:ext cx="5178337" cy="89804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Shared on </a:t>
            </a:r>
            <a:r>
              <a:rPr lang="en-US" sz="2400" dirty="0" err="1" smtClean="0"/>
              <a:t>Jikes</a:t>
            </a:r>
            <a:r>
              <a:rPr lang="en-US" sz="2400" dirty="0" smtClean="0"/>
              <a:t> RVM Research Archive and ACM DL</a:t>
            </a:r>
            <a:endParaRPr lang="en-US" sz="2400" dirty="0"/>
          </a:p>
        </p:txBody>
      </p:sp>
    </p:spTree>
    <p:extLst>
      <p:ext uri="{BB962C8B-B14F-4D97-AF65-F5344CB8AC3E}">
        <p14:creationId xmlns:p14="http://schemas.microsoft.com/office/powerpoint/2010/main" val="26741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1558344" y="2730321"/>
            <a:ext cx="7920507" cy="1390918"/>
          </a:xfrm>
          <a:prstGeom prst="horizontalScroll">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sz="3600" dirty="0" smtClean="0">
                <a:solidFill>
                  <a:schemeClr val="bg1"/>
                </a:solidFill>
              </a:rPr>
              <a:t>EVALUATION</a:t>
            </a:r>
            <a:endParaRPr lang="en-US" sz="3600" dirty="0">
              <a:solidFill>
                <a:schemeClr val="bg1"/>
              </a:solidFill>
            </a:endParaRPr>
          </a:p>
        </p:txBody>
      </p:sp>
    </p:spTree>
    <p:extLst>
      <p:ext uri="{BB962C8B-B14F-4D97-AF65-F5344CB8AC3E}">
        <p14:creationId xmlns:p14="http://schemas.microsoft.com/office/powerpoint/2010/main" val="381859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b="1" dirty="0" smtClean="0"/>
              <a:t>Benchmarks</a:t>
            </a:r>
            <a:r>
              <a:rPr lang="en-US" dirty="0" smtClean="0"/>
              <a:t> </a:t>
            </a:r>
          </a:p>
          <a:p>
            <a:pPr lvl="1"/>
            <a:r>
              <a:rPr lang="en-US" dirty="0" smtClean="0"/>
              <a:t>Large </a:t>
            </a:r>
            <a:r>
              <a:rPr lang="en-US" dirty="0"/>
              <a:t>workload </a:t>
            </a:r>
            <a:r>
              <a:rPr lang="en-US" dirty="0" smtClean="0"/>
              <a:t>sizes of DaCapo 2006 and 9.12-bach suite </a:t>
            </a:r>
          </a:p>
          <a:p>
            <a:pPr lvl="1"/>
            <a:r>
              <a:rPr lang="en-US" dirty="0" smtClean="0"/>
              <a:t>Fixed-workload versions of SPECjbb2000 and SPECjbb2005</a:t>
            </a:r>
          </a:p>
          <a:p>
            <a:r>
              <a:rPr lang="en-US" b="1" dirty="0" smtClean="0"/>
              <a:t>Platform</a:t>
            </a:r>
          </a:p>
          <a:p>
            <a:pPr lvl="1"/>
            <a:r>
              <a:rPr lang="en-US" dirty="0" smtClean="0"/>
              <a:t>64-core AMD Opteron 6272</a:t>
            </a:r>
            <a:endParaRPr lang="en-US" dirty="0"/>
          </a:p>
        </p:txBody>
      </p:sp>
      <p:sp>
        <p:nvSpPr>
          <p:cNvPr id="5" name="Title 4"/>
          <p:cNvSpPr>
            <a:spLocks noGrp="1"/>
          </p:cNvSpPr>
          <p:nvPr>
            <p:ph type="title"/>
          </p:nvPr>
        </p:nvSpPr>
        <p:spPr/>
        <p:txBody>
          <a:bodyPr/>
          <a:lstStyle/>
          <a:p>
            <a:r>
              <a:rPr lang="en-US" dirty="0" smtClean="0"/>
              <a:t>Experimental Methodology</a:t>
            </a:r>
            <a:endParaRPr lang="en-US" dirty="0"/>
          </a:p>
        </p:txBody>
      </p:sp>
    </p:spTree>
    <p:extLst>
      <p:ext uri="{BB962C8B-B14F-4D97-AF65-F5344CB8AC3E}">
        <p14:creationId xmlns:p14="http://schemas.microsoft.com/office/powerpoint/2010/main" val="313966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961"/>
            <a:ext cx="10972800" cy="1066800"/>
          </a:xfrm>
        </p:spPr>
        <p:txBody>
          <a:bodyPr/>
          <a:lstStyle/>
          <a:p>
            <a:r>
              <a:rPr lang="en-US" dirty="0" smtClean="0"/>
              <a:t>Performance Comparison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235997604"/>
              </p:ext>
            </p:extLst>
          </p:nvPr>
        </p:nvGraphicFramePr>
        <p:xfrm>
          <a:off x="824248" y="1584102"/>
          <a:ext cx="10225826" cy="4971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383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961"/>
            <a:ext cx="10972800" cy="1066800"/>
          </a:xfrm>
        </p:spPr>
        <p:txBody>
          <a:bodyPr/>
          <a:lstStyle/>
          <a:p>
            <a:r>
              <a:rPr lang="en-US" dirty="0" smtClean="0"/>
              <a:t>Performance Comparison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973780080"/>
              </p:ext>
            </p:extLst>
          </p:nvPr>
        </p:nvGraphicFramePr>
        <p:xfrm>
          <a:off x="824248" y="1584102"/>
          <a:ext cx="10225826" cy="4971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78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961"/>
            <a:ext cx="10972800" cy="1066800"/>
          </a:xfrm>
        </p:spPr>
        <p:txBody>
          <a:bodyPr/>
          <a:lstStyle/>
          <a:p>
            <a:r>
              <a:rPr lang="en-US" dirty="0" smtClean="0"/>
              <a:t>Performance Comparison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323094402"/>
              </p:ext>
            </p:extLst>
          </p:nvPr>
        </p:nvGraphicFramePr>
        <p:xfrm>
          <a:off x="824248" y="1584102"/>
          <a:ext cx="10225826" cy="4971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Diagram 4"/>
          <p:cNvGraphicFramePr/>
          <p:nvPr>
            <p:extLst>
              <p:ext uri="{D42A27DB-BD31-4B8C-83A1-F6EECF244321}">
                <p14:modId xmlns:p14="http://schemas.microsoft.com/office/powerpoint/2010/main" val="474547178"/>
              </p:ext>
            </p:extLst>
          </p:nvPr>
        </p:nvGraphicFramePr>
        <p:xfrm>
          <a:off x="1517904" y="1584102"/>
          <a:ext cx="9144000" cy="3850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026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66344"/>
            <a:ext cx="10972800" cy="1069848"/>
          </a:xfrm>
        </p:spPr>
        <p:txBody>
          <a:bodyPr/>
          <a:lstStyle/>
          <a:p>
            <a:r>
              <a:rPr lang="en-US" dirty="0"/>
              <a:t>Performance </a:t>
            </a:r>
            <a:r>
              <a:rPr lang="en-US" dirty="0" smtClean="0"/>
              <a:t>Comparison: Intel Xeon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830035706"/>
              </p:ext>
            </p:extLst>
          </p:nvPr>
        </p:nvGraphicFramePr>
        <p:xfrm>
          <a:off x="824248" y="1371600"/>
          <a:ext cx="10605752" cy="5183748"/>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p:cNvGrpSpPr/>
          <p:nvPr/>
        </p:nvGrpSpPr>
        <p:grpSpPr>
          <a:xfrm>
            <a:off x="2155176" y="2701988"/>
            <a:ext cx="7316627" cy="1343781"/>
            <a:chOff x="548104" y="27257"/>
            <a:chExt cx="8847805" cy="1343781"/>
          </a:xfrm>
        </p:grpSpPr>
        <p:sp>
          <p:nvSpPr>
            <p:cNvPr id="6" name="Rounded Rectangle 5"/>
            <p:cNvSpPr/>
            <p:nvPr/>
          </p:nvSpPr>
          <p:spPr>
            <a:xfrm>
              <a:off x="548104" y="27257"/>
              <a:ext cx="8847805" cy="1343781"/>
            </a:xfrm>
            <a:prstGeom prst="roundRect">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613702" y="92855"/>
              <a:ext cx="8716609" cy="1212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0322" tIns="0" rIns="290322" bIns="0" numCol="1" spcCol="1270" anchor="ctr" anchorCtr="0">
              <a:noAutofit/>
            </a:bodyPr>
            <a:lstStyle/>
            <a:p>
              <a:pPr lvl="0" algn="ctr" defTabSz="1066800">
                <a:lnSpc>
                  <a:spcPct val="90000"/>
                </a:lnSpc>
                <a:spcBef>
                  <a:spcPct val="0"/>
                </a:spcBef>
                <a:spcAft>
                  <a:spcPct val="35000"/>
                </a:spcAft>
              </a:pPr>
              <a:r>
                <a:rPr lang="en-US" sz="2800" kern="1200" dirty="0" smtClean="0"/>
                <a:t>Relative performance remains comparable on an Intel </a:t>
              </a:r>
              <a:r>
                <a:rPr lang="en-US" sz="2800" dirty="0"/>
                <a:t>Xeon architecture</a:t>
              </a:r>
              <a:endParaRPr lang="en-US" sz="2800" kern="1200" dirty="0"/>
            </a:p>
          </p:txBody>
        </p:sp>
      </p:grpSp>
    </p:spTree>
    <p:extLst>
      <p:ext uri="{BB962C8B-B14F-4D97-AF65-F5344CB8AC3E}">
        <p14:creationId xmlns:p14="http://schemas.microsoft.com/office/powerpoint/2010/main" val="20045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81171975"/>
              </p:ext>
            </p:extLst>
          </p:nvPr>
        </p:nvGraphicFramePr>
        <p:xfrm>
          <a:off x="3605843" y="707365"/>
          <a:ext cx="9851365" cy="6525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09600" y="539148"/>
            <a:ext cx="10972800" cy="1069848"/>
          </a:xfrm>
        </p:spPr>
        <p:txBody>
          <a:bodyPr/>
          <a:lstStyle/>
          <a:p>
            <a:r>
              <a:rPr lang="en-US" dirty="0" smtClean="0"/>
              <a:t>Additional Experiments</a:t>
            </a:r>
            <a:endParaRPr lang="en-US" dirty="0"/>
          </a:p>
        </p:txBody>
      </p:sp>
    </p:spTree>
    <p:extLst>
      <p:ext uri="{BB962C8B-B14F-4D97-AF65-F5344CB8AC3E}">
        <p14:creationId xmlns:p14="http://schemas.microsoft.com/office/powerpoint/2010/main" val="7509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89204"/>
            <a:ext cx="10972800" cy="1066800"/>
          </a:xfrm>
        </p:spPr>
        <p:txBody>
          <a:bodyPr/>
          <a:lstStyle/>
          <a:p>
            <a:r>
              <a:rPr lang="en-US" dirty="0" smtClean="0"/>
              <a:t>Valor: Contributions</a:t>
            </a:r>
            <a:endParaRPr lang="en-US" dirty="0"/>
          </a:p>
        </p:txBody>
      </p:sp>
      <p:sp>
        <p:nvSpPr>
          <p:cNvPr id="5" name="Rounded Rectangle 4"/>
          <p:cNvSpPr/>
          <p:nvPr/>
        </p:nvSpPr>
        <p:spPr>
          <a:xfrm>
            <a:off x="609600" y="2016616"/>
            <a:ext cx="8702842" cy="597796"/>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Strong execution guarantees in software</a:t>
            </a:r>
            <a:endParaRPr lang="en-US" sz="2800" dirty="0"/>
          </a:p>
        </p:txBody>
      </p:sp>
      <p:grpSp>
        <p:nvGrpSpPr>
          <p:cNvPr id="10" name="Group 9"/>
          <p:cNvGrpSpPr/>
          <p:nvPr/>
        </p:nvGrpSpPr>
        <p:grpSpPr>
          <a:xfrm>
            <a:off x="2654158" y="3797017"/>
            <a:ext cx="5591089" cy="734097"/>
            <a:chOff x="940158" y="3103808"/>
            <a:chExt cx="5591089" cy="734097"/>
          </a:xfrm>
        </p:grpSpPr>
        <p:sp>
          <p:nvSpPr>
            <p:cNvPr id="7" name="Rounded Rectangle 6"/>
            <p:cNvSpPr/>
            <p:nvPr/>
          </p:nvSpPr>
          <p:spPr>
            <a:xfrm>
              <a:off x="940158" y="3103808"/>
              <a:ext cx="1803042" cy="734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Exception-free execution</a:t>
              </a:r>
              <a:endParaRPr lang="en-US" sz="2000" dirty="0"/>
            </a:p>
          </p:txBody>
        </p:sp>
        <p:sp>
          <p:nvSpPr>
            <p:cNvPr id="8" name="Notched Right Arrow 7"/>
            <p:cNvSpPr/>
            <p:nvPr/>
          </p:nvSpPr>
          <p:spPr>
            <a:xfrm>
              <a:off x="3073758" y="3276600"/>
              <a:ext cx="932547" cy="434971"/>
            </a:xfrm>
            <a:prstGeom prst="notch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ocument 8"/>
            <p:cNvSpPr/>
            <p:nvPr/>
          </p:nvSpPr>
          <p:spPr>
            <a:xfrm>
              <a:off x="4298199" y="3103809"/>
              <a:ext cx="2233048" cy="734096"/>
            </a:xfrm>
            <a:prstGeom prst="flowChartDocumen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dirty="0" smtClean="0"/>
                <a:t>Strong semantics</a:t>
              </a:r>
              <a:endParaRPr lang="en-US" sz="2200" dirty="0"/>
            </a:p>
          </p:txBody>
        </p:sp>
      </p:grpSp>
      <p:sp>
        <p:nvSpPr>
          <p:cNvPr id="11" name="Rounded Rectangle 10"/>
          <p:cNvSpPr/>
          <p:nvPr/>
        </p:nvSpPr>
        <p:spPr>
          <a:xfrm>
            <a:off x="2378334" y="2863507"/>
            <a:ext cx="6142737" cy="568817"/>
          </a:xfrm>
          <a:prstGeom prst="round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1003">
            <a:schemeClr val="lt2"/>
          </a:fillRef>
          <a:effectRef idx="1">
            <a:schemeClr val="dk1"/>
          </a:effectRef>
          <a:fontRef idx="minor">
            <a:schemeClr val="dk1"/>
          </a:fontRef>
        </p:style>
        <p:txBody>
          <a:bodyPr rtlCol="0" anchor="ctr"/>
          <a:lstStyle/>
          <a:p>
            <a:pPr algn="ctr"/>
            <a:r>
              <a:rPr lang="en-US" sz="2600" dirty="0" smtClean="0">
                <a:solidFill>
                  <a:schemeClr val="bg1"/>
                </a:solidFill>
              </a:rPr>
              <a:t>Detects all violations of region serializability</a:t>
            </a:r>
            <a:endParaRPr lang="en-US" sz="2600" dirty="0">
              <a:solidFill>
                <a:schemeClr val="bg1"/>
              </a:solidFill>
            </a:endParaRPr>
          </a:p>
        </p:txBody>
      </p:sp>
      <p:sp>
        <p:nvSpPr>
          <p:cNvPr id="12" name="Rounded Rectangle 11"/>
          <p:cNvSpPr/>
          <p:nvPr/>
        </p:nvSpPr>
        <p:spPr>
          <a:xfrm>
            <a:off x="609600" y="4981978"/>
            <a:ext cx="8702842" cy="125423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Advances state-of-art</a:t>
            </a:r>
          </a:p>
          <a:p>
            <a:pPr marL="800100" lvl="1" indent="-342900">
              <a:buFont typeface="Wingdings" panose="05000000000000000000" pitchFamily="2" charset="2"/>
              <a:buChar char="v"/>
            </a:pPr>
            <a:r>
              <a:rPr lang="en-US" sz="2400" dirty="0" smtClean="0"/>
              <a:t>Provides strong semantics in software at less than 100% overhead</a:t>
            </a:r>
            <a:endParaRPr lang="en-US" sz="2400" dirty="0"/>
          </a:p>
        </p:txBody>
      </p:sp>
    </p:spTree>
    <p:extLst>
      <p:ext uri="{BB962C8B-B14F-4D97-AF65-F5344CB8AC3E}">
        <p14:creationId xmlns:p14="http://schemas.microsoft.com/office/powerpoint/2010/main" val="204023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Opportunities with Valor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7826895"/>
              </p:ext>
            </p:extLst>
          </p:nvPr>
        </p:nvGraphicFramePr>
        <p:xfrm>
          <a:off x="609600" y="2249488"/>
          <a:ext cx="109728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421809" y="5846424"/>
            <a:ext cx="8039820" cy="738664"/>
          </a:xfrm>
          <a:prstGeom prst="rect">
            <a:avLst/>
          </a:prstGeom>
          <a:noFill/>
        </p:spPr>
        <p:txBody>
          <a:bodyPr wrap="square" rtlCol="0">
            <a:spAutoFit/>
          </a:bodyPr>
          <a:lstStyle/>
          <a:p>
            <a:pPr lvl="0"/>
            <a:r>
              <a:rPr lang="en-US" sz="2000" b="1" dirty="0"/>
              <a:t>Reorder and </a:t>
            </a:r>
            <a:r>
              <a:rPr lang="en-US" sz="2200" b="1" dirty="0"/>
              <a:t>eliminate</a:t>
            </a:r>
            <a:r>
              <a:rPr lang="en-US" sz="2000" dirty="0"/>
              <a:t> redundant loads and stores within synchronization-free regions</a:t>
            </a:r>
          </a:p>
        </p:txBody>
      </p:sp>
    </p:spTree>
    <p:extLst>
      <p:ext uri="{BB962C8B-B14F-4D97-AF65-F5344CB8AC3E}">
        <p14:creationId xmlns:p14="http://schemas.microsoft.com/office/powerpoint/2010/main" val="16692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Java Example</a:t>
            </a:r>
            <a:endParaRPr lang="en-US" dirty="0"/>
          </a:p>
        </p:txBody>
      </p:sp>
      <p:sp>
        <p:nvSpPr>
          <p:cNvPr id="7" name="Rounded Rectangle 6"/>
          <p:cNvSpPr/>
          <p:nvPr/>
        </p:nvSpPr>
        <p:spPr>
          <a:xfrm>
            <a:off x="3510255" y="4313208"/>
            <a:ext cx="4050727" cy="1666968"/>
          </a:xfrm>
          <a:prstGeom prst="roundRect">
            <a:avLst>
              <a:gd name="adj" fmla="val 6587"/>
            </a:avLst>
          </a:prstGeom>
          <a:solidFill>
            <a:schemeClr val="accent4">
              <a:lumMod val="40000"/>
              <a:lumOff val="6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rgbClr val="FF0000"/>
                </a:solidFill>
                <a:latin typeface="Consolas" pitchFamily="49" charset="0"/>
                <a:cs typeface="Consolas" pitchFamily="49" charset="0"/>
              </a:rPr>
              <a:t>X</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new</a:t>
            </a:r>
            <a:r>
              <a:rPr lang="en-US" sz="2000" dirty="0" smtClean="0">
                <a:solidFill>
                  <a:schemeClr val="tx1"/>
                </a:solidFill>
                <a:latin typeface="Consolas" pitchFamily="49" charset="0"/>
                <a:cs typeface="Consolas" pitchFamily="49" charset="0"/>
              </a:rPr>
              <a:t> Object();</a:t>
            </a:r>
          </a:p>
          <a:p>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 </a:t>
            </a:r>
            <a:r>
              <a:rPr lang="en-US" sz="2000" b="1" dirty="0" smtClean="0">
                <a:solidFill>
                  <a:schemeClr val="tx1"/>
                </a:solidFill>
                <a:latin typeface="Consolas" pitchFamily="49" charset="0"/>
                <a:cs typeface="Consolas" pitchFamily="49" charset="0"/>
              </a:rPr>
              <a:t>true;</a:t>
            </a:r>
          </a:p>
        </p:txBody>
      </p:sp>
      <p:sp>
        <p:nvSpPr>
          <p:cNvPr id="8" name="Rounded Rectangle 7"/>
          <p:cNvSpPr/>
          <p:nvPr/>
        </p:nvSpPr>
        <p:spPr>
          <a:xfrm>
            <a:off x="7938481" y="4313208"/>
            <a:ext cx="4050727" cy="1666968"/>
          </a:xfrm>
          <a:prstGeom prst="roundRect">
            <a:avLst>
              <a:gd name="adj" fmla="val 6587"/>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smtClean="0">
              <a:solidFill>
                <a:schemeClr val="tx1"/>
              </a:solidFill>
              <a:latin typeface="Consolas" pitchFamily="49" charset="0"/>
              <a:cs typeface="Consolas" pitchFamily="49" charset="0"/>
            </a:endParaRPr>
          </a:p>
          <a:p>
            <a:r>
              <a:rPr lang="en-US" sz="2000" b="1" dirty="0" smtClean="0">
                <a:solidFill>
                  <a:schemeClr val="tx1"/>
                </a:solidFill>
                <a:latin typeface="Consolas" pitchFamily="49" charset="0"/>
                <a:cs typeface="Consolas" pitchFamily="49" charset="0"/>
              </a:rPr>
              <a:t>while </a:t>
            </a:r>
            <a:r>
              <a:rPr lang="en-US" sz="2000" dirty="0" smtClean="0">
                <a:solidFill>
                  <a:schemeClr val="tx1"/>
                </a:solidFill>
                <a:latin typeface="Consolas" pitchFamily="49" charset="0"/>
                <a:cs typeface="Consolas" pitchFamily="49" charset="0"/>
              </a:rPr>
              <a:t>(!</a:t>
            </a:r>
            <a:r>
              <a:rPr lang="en-US" sz="2000" dirty="0" smtClean="0">
                <a:solidFill>
                  <a:srgbClr val="FF0000"/>
                </a:solidFill>
                <a:latin typeface="Consolas" pitchFamily="49" charset="0"/>
                <a:cs typeface="Consolas" pitchFamily="49" charset="0"/>
              </a:rPr>
              <a:t>done</a:t>
            </a:r>
            <a:r>
              <a:rPr lang="en-US" sz="2000" dirty="0" smtClean="0">
                <a:solidFill>
                  <a:schemeClr val="tx1"/>
                </a:solidFill>
                <a:latin typeface="Consolas" pitchFamily="49" charset="0"/>
                <a:cs typeface="Consolas" pitchFamily="49" charset="0"/>
              </a:rPr>
              <a:t>) {} </a:t>
            </a:r>
          </a:p>
          <a:p>
            <a:r>
              <a:rPr lang="en-US" sz="2000" dirty="0" err="1" smtClean="0">
                <a:solidFill>
                  <a:srgbClr val="FF0000"/>
                </a:solidFill>
                <a:latin typeface="Consolas" pitchFamily="49" charset="0"/>
                <a:cs typeface="Consolas" pitchFamily="49" charset="0"/>
              </a:rPr>
              <a:t>X</a:t>
            </a:r>
            <a:r>
              <a:rPr lang="en-US" sz="2000" dirty="0" err="1" smtClean="0">
                <a:solidFill>
                  <a:schemeClr val="tx1"/>
                </a:solidFill>
                <a:latin typeface="Consolas" pitchFamily="49" charset="0"/>
                <a:cs typeface="Consolas" pitchFamily="49" charset="0"/>
              </a:rPr>
              <a:t>.compute</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p:txBody>
      </p:sp>
      <p:sp>
        <p:nvSpPr>
          <p:cNvPr id="5" name="TextBox 4"/>
          <p:cNvSpPr txBox="1"/>
          <p:nvPr/>
        </p:nvSpPr>
        <p:spPr>
          <a:xfrm>
            <a:off x="4530157" y="3466299"/>
            <a:ext cx="2010922" cy="461665"/>
          </a:xfrm>
          <a:prstGeom prst="rect">
            <a:avLst/>
          </a:prstGeom>
          <a:noFill/>
        </p:spPr>
        <p:txBody>
          <a:bodyPr wrap="square" rtlCol="0">
            <a:spAutoFit/>
          </a:bodyPr>
          <a:lstStyle/>
          <a:p>
            <a:r>
              <a:rPr lang="en-US" sz="2400" b="1" dirty="0" smtClean="0"/>
              <a:t>    Thread T1</a:t>
            </a:r>
            <a:endParaRPr lang="en-US" sz="2400" b="1" dirty="0"/>
          </a:p>
        </p:txBody>
      </p:sp>
      <p:sp>
        <p:nvSpPr>
          <p:cNvPr id="6" name="TextBox 5"/>
          <p:cNvSpPr txBox="1"/>
          <p:nvPr/>
        </p:nvSpPr>
        <p:spPr>
          <a:xfrm>
            <a:off x="8958383" y="3466299"/>
            <a:ext cx="2010922" cy="461665"/>
          </a:xfrm>
          <a:prstGeom prst="rect">
            <a:avLst/>
          </a:prstGeom>
          <a:noFill/>
        </p:spPr>
        <p:txBody>
          <a:bodyPr wrap="square" rtlCol="0">
            <a:spAutoFit/>
          </a:bodyPr>
          <a:lstStyle/>
          <a:p>
            <a:r>
              <a:rPr lang="en-US" sz="2400" b="1" dirty="0" smtClean="0"/>
              <a:t>    Thread T2</a:t>
            </a:r>
            <a:endParaRPr lang="en-US" sz="2400" b="1" dirty="0"/>
          </a:p>
        </p:txBody>
      </p:sp>
    </p:spTree>
    <p:extLst>
      <p:ext uri="{BB962C8B-B14F-4D97-AF65-F5344CB8AC3E}">
        <p14:creationId xmlns:p14="http://schemas.microsoft.com/office/powerpoint/2010/main" val="2649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2218" y="4033127"/>
            <a:ext cx="7343878" cy="2526619"/>
          </a:xfrm>
        </p:spPr>
        <p:txBody>
          <a:bodyPr>
            <a:normAutofit fontScale="92500" lnSpcReduction="10000"/>
          </a:bodyPr>
          <a:lstStyle/>
          <a:p>
            <a:r>
              <a:rPr lang="en-US" sz="2800" b="1" dirty="0" smtClean="0"/>
              <a:t>Swarnendu Biswas</a:t>
            </a:r>
            <a:r>
              <a:rPr lang="en-US" dirty="0" smtClean="0"/>
              <a:t>, </a:t>
            </a:r>
            <a:r>
              <a:rPr lang="en-US" sz="2600" dirty="0" smtClean="0"/>
              <a:t>Minjia Zhang, and </a:t>
            </a:r>
          </a:p>
          <a:p>
            <a:r>
              <a:rPr lang="en-US" sz="2600" dirty="0" smtClean="0"/>
              <a:t>Michael D. Bond</a:t>
            </a:r>
          </a:p>
          <a:p>
            <a:r>
              <a:rPr lang="en-US" sz="2000" dirty="0" smtClean="0"/>
              <a:t>Ohio State University</a:t>
            </a:r>
          </a:p>
          <a:p>
            <a:r>
              <a:rPr lang="en-US" sz="2600" dirty="0" smtClean="0"/>
              <a:t>Brandon Lucia</a:t>
            </a:r>
          </a:p>
          <a:p>
            <a:r>
              <a:rPr lang="en-US" sz="2000" dirty="0" smtClean="0"/>
              <a:t>Carnegie Mellon University</a:t>
            </a:r>
          </a:p>
          <a:p>
            <a:endParaRPr lang="en-US" sz="1700" dirty="0"/>
          </a:p>
          <a:p>
            <a:r>
              <a:rPr lang="en-US" sz="2800" b="1" i="1" dirty="0" smtClean="0"/>
              <a:t>OOPSLA 2015</a:t>
            </a:r>
            <a:endParaRPr lang="en-US" sz="2800" b="1" i="1" dirty="0"/>
          </a:p>
        </p:txBody>
      </p:sp>
      <p:sp>
        <p:nvSpPr>
          <p:cNvPr id="2" name="Title 1"/>
          <p:cNvSpPr>
            <a:spLocks noGrp="1"/>
          </p:cNvSpPr>
          <p:nvPr>
            <p:ph type="ctrTitle"/>
          </p:nvPr>
        </p:nvSpPr>
        <p:spPr>
          <a:xfrm>
            <a:off x="609600" y="2208703"/>
            <a:ext cx="11277600" cy="1470025"/>
          </a:xfrm>
        </p:spPr>
        <p:txBody>
          <a:bodyPr/>
          <a:lstStyle/>
          <a:p>
            <a:r>
              <a:rPr lang="en-US" dirty="0" smtClean="0"/>
              <a:t>Valor: Efficient, Software-Only Region Conflict Exceptions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17" y="4461354"/>
            <a:ext cx="1670166" cy="1670166"/>
          </a:xfrm>
          <a:prstGeom prst="rect">
            <a:avLst/>
          </a:prstGeom>
        </p:spPr>
      </p:pic>
    </p:spTree>
    <p:extLst>
      <p:ext uri="{BB962C8B-B14F-4D97-AF65-F5344CB8AC3E}">
        <p14:creationId xmlns:p14="http://schemas.microsoft.com/office/powerpoint/2010/main" val="19542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4829</Words>
  <Application>Microsoft Office PowerPoint</Application>
  <PresentationFormat>Widescreen</PresentationFormat>
  <Paragraphs>889</Paragraphs>
  <Slides>90</Slides>
  <Notes>89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Consolas</vt:lpstr>
      <vt:lpstr>Courier New</vt:lpstr>
      <vt:lpstr>Georgia</vt:lpstr>
      <vt:lpstr>Wingdings</vt:lpstr>
      <vt:lpstr>Wingdings 2</vt:lpstr>
      <vt:lpstr>Training presentation</vt:lpstr>
      <vt:lpstr>Valor: Efficient, Software-Only Region Conflict Exceptions</vt:lpstr>
      <vt:lpstr>A Simple C++ Program</vt:lpstr>
      <vt:lpstr>A Simple C++ Program</vt:lpstr>
      <vt:lpstr>Data Races</vt:lpstr>
      <vt:lpstr>Data Races are  Evil</vt:lpstr>
      <vt:lpstr>Catch-Fire Semantics</vt:lpstr>
      <vt:lpstr>Catch-Fire Semantics</vt:lpstr>
      <vt:lpstr>Catch-Fire Semantics</vt:lpstr>
      <vt:lpstr>A Java Example</vt:lpstr>
      <vt:lpstr>A Java Example</vt:lpstr>
      <vt:lpstr>C++ and Java Memory Models</vt:lpstr>
      <vt:lpstr>C++ and Java Memory Models</vt:lpstr>
      <vt:lpstr>C++ and Java Memory Models</vt:lpstr>
      <vt:lpstr>C++ and Java Memory Models</vt:lpstr>
      <vt:lpstr>C++ and Java Memory Models</vt:lpstr>
      <vt:lpstr>C++ and Java Memory Models</vt:lpstr>
      <vt:lpstr>Need for Stronger Memory Models</vt:lpstr>
      <vt:lpstr>Need for Stronger Memory Models</vt:lpstr>
      <vt:lpstr>Outline</vt:lpstr>
      <vt:lpstr>Data Race</vt:lpstr>
      <vt:lpstr>Data Race Exceptions</vt:lpstr>
      <vt:lpstr>PowerPoint Presentation</vt:lpstr>
      <vt:lpstr>Region Conflict</vt:lpstr>
      <vt:lpstr>Region Conflict</vt:lpstr>
      <vt:lpstr>Region Conflict</vt:lpstr>
      <vt:lpstr>Region Conflict</vt:lpstr>
      <vt:lpstr>Region Conflict</vt:lpstr>
      <vt:lpstr>Execution Models</vt:lpstr>
      <vt:lpstr>Region Conflict Exception Model</vt:lpstr>
      <vt:lpstr>Region Conflict Detection</vt:lpstr>
      <vt:lpstr>Outline</vt:lpstr>
      <vt:lpstr>Valor: Efficient, Software-Only Region Conflict Detector</vt:lpstr>
      <vt:lpstr>Valor: Efficient, Software-Only Region Conflict Detector </vt:lpstr>
      <vt:lpstr>Tracking Last Writer</vt:lpstr>
      <vt:lpstr>Per-Variable Metadata</vt:lpstr>
      <vt:lpstr>Tracking Last Writer</vt:lpstr>
      <vt:lpstr>Tracking Last Writer</vt:lpstr>
      <vt:lpstr>Tracking Last Writer</vt:lpstr>
      <vt:lpstr>Tracking Last Writer</vt:lpstr>
      <vt:lpstr>Tracking Last Writer</vt:lpstr>
      <vt:lpstr>Tracking Last Writer</vt:lpstr>
      <vt:lpstr>Tracking Last Writer</vt:lpstr>
      <vt:lpstr>Valor: Efficient, Software-Only Region Conflict Detector </vt:lpstr>
      <vt:lpstr>Detecting Read-Write Conflicts</vt:lpstr>
      <vt:lpstr>Detecting Read-Write Conflicts</vt:lpstr>
      <vt:lpstr>Detecting Read-Write Conflicts</vt:lpstr>
      <vt:lpstr>Detecting Read-Write Conflicts</vt:lpstr>
      <vt:lpstr>Detecting Read-Write Conflicts</vt:lpstr>
      <vt:lpstr>Detecting Read-Write Conflicts</vt:lpstr>
      <vt:lpstr>Remote Cache Misses Due to Tracking of Metadata</vt:lpstr>
      <vt:lpstr>Metadata Updates</vt:lpstr>
      <vt:lpstr>Metadata Updates</vt:lpstr>
      <vt:lpstr>Synchronization on Metadata Updates</vt:lpstr>
      <vt:lpstr>Synchronization on Metadata Updates</vt:lpstr>
      <vt:lpstr>Synchronization on Metadata Updates</vt:lpstr>
      <vt:lpstr>Synchronization on Metadata Updates</vt:lpstr>
      <vt:lpstr>Elide Tracking Last Readers</vt:lpstr>
      <vt:lpstr>Elide Tracking Last Readers</vt:lpstr>
      <vt:lpstr>Elide Tracking Last Readers</vt:lpstr>
      <vt:lpstr>Elide Tracking Last Readers</vt:lpstr>
      <vt:lpstr>Per-Variable Metadata</vt:lpstr>
      <vt:lpstr>Elide Tracking Last Readers</vt:lpstr>
      <vt:lpstr>Elide Tracking Last Readers</vt:lpstr>
      <vt:lpstr>Elide Tracking Last Readers</vt:lpstr>
      <vt:lpstr>Elide Tracking Last Readers</vt:lpstr>
      <vt:lpstr>Elide Tracking Last Readers</vt:lpstr>
      <vt:lpstr>Elide Tracking Last Readers</vt:lpstr>
      <vt:lpstr>Elide Tracking Last Readers</vt:lpstr>
      <vt:lpstr>Elide Tracking Last Readers</vt:lpstr>
      <vt:lpstr>Valor: Efficient, Software-Only Region Conflict Detector </vt:lpstr>
      <vt:lpstr>Precise Conflict Detection</vt:lpstr>
      <vt:lpstr>Precise vs Lazy Conflict Detection</vt:lpstr>
      <vt:lpstr>Precise vs Lazy Conflict Detection</vt:lpstr>
      <vt:lpstr>Delayed Exceptions</vt:lpstr>
      <vt:lpstr>Delayed Exceptions</vt:lpstr>
      <vt:lpstr>Outline</vt:lpstr>
      <vt:lpstr>PowerPoint Presentation</vt:lpstr>
      <vt:lpstr>Implementation</vt:lpstr>
      <vt:lpstr>Implementation</vt:lpstr>
      <vt:lpstr>Implementation</vt:lpstr>
      <vt:lpstr>PowerPoint Presentation</vt:lpstr>
      <vt:lpstr>Experimental Methodology</vt:lpstr>
      <vt:lpstr>Performance Comparison</vt:lpstr>
      <vt:lpstr>Performance Comparison</vt:lpstr>
      <vt:lpstr>Performance Comparison</vt:lpstr>
      <vt:lpstr>Performance Comparison: Intel Xeon </vt:lpstr>
      <vt:lpstr>Additional Experiments</vt:lpstr>
      <vt:lpstr>Valor: Contributions</vt:lpstr>
      <vt:lpstr>New Opportunities with Valor</vt:lpstr>
      <vt:lpstr>Valor: Efficient, Software-Only Region Conflict Exceptions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Valor: Low-Overhead Region Conflict Detection in Software</dc:title>
  <dc:creator/>
  <cp:lastModifiedBy/>
  <cp:revision>2</cp:revision>
  <dcterms:created xsi:type="dcterms:W3CDTF">2015-06-09T03:24:02Z</dcterms:created>
  <dcterms:modified xsi:type="dcterms:W3CDTF">2015-10-28T18:34:29Z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