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4" r:id="rId3"/>
    <p:sldId id="303" r:id="rId4"/>
    <p:sldId id="258" r:id="rId5"/>
    <p:sldId id="276" r:id="rId6"/>
    <p:sldId id="260" r:id="rId7"/>
    <p:sldId id="280" r:id="rId8"/>
    <p:sldId id="308" r:id="rId9"/>
    <p:sldId id="307" r:id="rId10"/>
    <p:sldId id="306" r:id="rId11"/>
    <p:sldId id="305" r:id="rId12"/>
    <p:sldId id="309" r:id="rId13"/>
    <p:sldId id="282" r:id="rId14"/>
    <p:sldId id="310" r:id="rId15"/>
    <p:sldId id="311" r:id="rId16"/>
    <p:sldId id="312" r:id="rId17"/>
    <p:sldId id="281" r:id="rId18"/>
    <p:sldId id="313" r:id="rId19"/>
    <p:sldId id="314" r:id="rId20"/>
    <p:sldId id="290" r:id="rId21"/>
    <p:sldId id="288" r:id="rId22"/>
    <p:sldId id="262" r:id="rId23"/>
    <p:sldId id="264" r:id="rId24"/>
    <p:sldId id="265" r:id="rId25"/>
    <p:sldId id="270" r:id="rId26"/>
    <p:sldId id="272" r:id="rId27"/>
    <p:sldId id="322" r:id="rId28"/>
    <p:sldId id="326" r:id="rId29"/>
    <p:sldId id="269" r:id="rId30"/>
    <p:sldId id="321" r:id="rId31"/>
    <p:sldId id="300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71" autoAdjust="0"/>
  </p:normalViewPr>
  <p:slideViewPr>
    <p:cSldViewPr>
      <p:cViewPr varScale="1">
        <p:scale>
          <a:sx n="56" d="100"/>
          <a:sy n="56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70132385732357"/>
          <c:y val="0.15168635170603675"/>
          <c:w val="0.72016268803553229"/>
          <c:h val="0.69274049319416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Pure Pessimistic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50.000000999999997</c:v>
                </c:pt>
                <c:pt idx="1">
                  <c:v>50.000000999999997</c:v>
                </c:pt>
                <c:pt idx="2">
                  <c:v>50.000000999999997</c:v>
                </c:pt>
                <c:pt idx="3">
                  <c:v>50.000000999999997</c:v>
                </c:pt>
                <c:pt idx="4">
                  <c:v>50.000000999999997</c:v>
                </c:pt>
                <c:pt idx="5">
                  <c:v>50.000000999999997</c:v>
                </c:pt>
                <c:pt idx="6">
                  <c:v>50.000000999999997</c:v>
                </c:pt>
                <c:pt idx="7">
                  <c:v>50.000000999999997</c:v>
                </c:pt>
                <c:pt idx="8">
                  <c:v>50.000000999999997</c:v>
                </c:pt>
                <c:pt idx="9">
                  <c:v>50.000000999999997</c:v>
                </c:pt>
                <c:pt idx="10">
                  <c:v>50.000000999999997</c:v>
                </c:pt>
                <c:pt idx="11">
                  <c:v>50.000000999999997</c:v>
                </c:pt>
                <c:pt idx="12">
                  <c:v>31.582337640650898</c:v>
                </c:pt>
                <c:pt idx="13">
                  <c:v>50.000000999999997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Pure Optimistic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15.0388885566214</c:v>
                </c:pt>
                <c:pt idx="1">
                  <c:v>22.914977448378899</c:v>
                </c:pt>
                <c:pt idx="2">
                  <c:v>1.3967830024408501</c:v>
                </c:pt>
                <c:pt idx="3">
                  <c:v>41.923512658725699</c:v>
                </c:pt>
                <c:pt idx="4">
                  <c:v>40.183346551509501</c:v>
                </c:pt>
                <c:pt idx="5">
                  <c:v>14.178271913958501</c:v>
                </c:pt>
                <c:pt idx="6">
                  <c:v>29.028518296199501</c:v>
                </c:pt>
                <c:pt idx="7">
                  <c:v>17.050606209850901</c:v>
                </c:pt>
                <c:pt idx="8">
                  <c:v>8.6874741683185501</c:v>
                </c:pt>
                <c:pt idx="9">
                  <c:v>23.916768383336201</c:v>
                </c:pt>
                <c:pt idx="10">
                  <c:v>24.860291502085001</c:v>
                </c:pt>
                <c:pt idx="11">
                  <c:v>15.2956303909463</c:v>
                </c:pt>
                <c:pt idx="12">
                  <c:v>50.000000999999997</c:v>
                </c:pt>
                <c:pt idx="13">
                  <c:v>26.286189304679802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Adaptive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21.348432608375699</c:v>
                </c:pt>
                <c:pt idx="1">
                  <c:v>33.337818115072899</c:v>
                </c:pt>
                <c:pt idx="2">
                  <c:v>8.4611905944468706</c:v>
                </c:pt>
                <c:pt idx="3">
                  <c:v>27.347725520431698</c:v>
                </c:pt>
                <c:pt idx="4">
                  <c:v>21.7379494293472</c:v>
                </c:pt>
                <c:pt idx="5">
                  <c:v>17.126024727763099</c:v>
                </c:pt>
                <c:pt idx="6">
                  <c:v>38.149841695796901</c:v>
                </c:pt>
                <c:pt idx="7">
                  <c:v>13.6274753181722</c:v>
                </c:pt>
                <c:pt idx="8">
                  <c:v>16.232957671581499</c:v>
                </c:pt>
                <c:pt idx="9">
                  <c:v>28.435025111232001</c:v>
                </c:pt>
                <c:pt idx="10">
                  <c:v>13.155405595909899</c:v>
                </c:pt>
                <c:pt idx="11">
                  <c:v>21.227262901998401</c:v>
                </c:pt>
                <c:pt idx="12">
                  <c:v>20.190557324870198</c:v>
                </c:pt>
                <c:pt idx="13">
                  <c:v>21.3028901197201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767552"/>
        <c:axId val="95773440"/>
      </c:barChart>
      <c:catAx>
        <c:axId val="957675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5773440"/>
        <c:crosses val="autoZero"/>
        <c:auto val="1"/>
        <c:lblAlgn val="ctr"/>
        <c:lblOffset val="100"/>
        <c:noMultiLvlLbl val="0"/>
      </c:catAx>
      <c:valAx>
        <c:axId val="95773440"/>
        <c:scaling>
          <c:orientation val="minMax"/>
          <c:max val="5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5767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326248486811083"/>
          <c:y val="0.36165110175181592"/>
          <c:w val="0.15974806271090811"/>
          <c:h val="0.31545733382164437"/>
        </c:manualLayout>
      </c:layout>
      <c:overlay val="0"/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70132385732357"/>
          <c:y val="0.15168635170603675"/>
          <c:w val="0.72016268803553229"/>
          <c:h val="0.69274049319416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Pure Pessimistic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50.000000999999997</c:v>
                </c:pt>
                <c:pt idx="1">
                  <c:v>50.000000999999997</c:v>
                </c:pt>
                <c:pt idx="2">
                  <c:v>50.000000999999997</c:v>
                </c:pt>
                <c:pt idx="3">
                  <c:v>50.000000999999997</c:v>
                </c:pt>
                <c:pt idx="4">
                  <c:v>50.000000999999997</c:v>
                </c:pt>
                <c:pt idx="5">
                  <c:v>50.000000999999997</c:v>
                </c:pt>
                <c:pt idx="6">
                  <c:v>50.000000999999997</c:v>
                </c:pt>
                <c:pt idx="7">
                  <c:v>50.000000999999997</c:v>
                </c:pt>
                <c:pt idx="8">
                  <c:v>50.000000999999997</c:v>
                </c:pt>
                <c:pt idx="9">
                  <c:v>50.000000999999997</c:v>
                </c:pt>
                <c:pt idx="10">
                  <c:v>50.000000999999997</c:v>
                </c:pt>
                <c:pt idx="11">
                  <c:v>50.000000999999997</c:v>
                </c:pt>
                <c:pt idx="12">
                  <c:v>31.582337640650898</c:v>
                </c:pt>
                <c:pt idx="13">
                  <c:v>50.000000999999997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Pure Optimistic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15.0388885566214</c:v>
                </c:pt>
                <c:pt idx="1">
                  <c:v>22.914977448378899</c:v>
                </c:pt>
                <c:pt idx="2">
                  <c:v>1.3967830024408501</c:v>
                </c:pt>
                <c:pt idx="3">
                  <c:v>41.923512658725699</c:v>
                </c:pt>
                <c:pt idx="4">
                  <c:v>40.183346551509501</c:v>
                </c:pt>
                <c:pt idx="5">
                  <c:v>14.178271913958501</c:v>
                </c:pt>
                <c:pt idx="6">
                  <c:v>29.028518296199501</c:v>
                </c:pt>
                <c:pt idx="7">
                  <c:v>17.050606209850901</c:v>
                </c:pt>
                <c:pt idx="8">
                  <c:v>8.6874741683185501</c:v>
                </c:pt>
                <c:pt idx="9">
                  <c:v>23.916768383336201</c:v>
                </c:pt>
                <c:pt idx="10">
                  <c:v>24.860291502085001</c:v>
                </c:pt>
                <c:pt idx="11">
                  <c:v>15.2956303909463</c:v>
                </c:pt>
                <c:pt idx="12">
                  <c:v>50.000000999999997</c:v>
                </c:pt>
                <c:pt idx="13">
                  <c:v>26.286189304679802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Adaptive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2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21.348432608375699</c:v>
                </c:pt>
                <c:pt idx="1">
                  <c:v>33.337818115072899</c:v>
                </c:pt>
                <c:pt idx="2">
                  <c:v>8.4611905944468706</c:v>
                </c:pt>
                <c:pt idx="3">
                  <c:v>27.347725520431698</c:v>
                </c:pt>
                <c:pt idx="4">
                  <c:v>21.7379494293472</c:v>
                </c:pt>
                <c:pt idx="5">
                  <c:v>17.126024727763099</c:v>
                </c:pt>
                <c:pt idx="6">
                  <c:v>38.149841695796901</c:v>
                </c:pt>
                <c:pt idx="7">
                  <c:v>13.6274753181722</c:v>
                </c:pt>
                <c:pt idx="8">
                  <c:v>16.232957671581499</c:v>
                </c:pt>
                <c:pt idx="9">
                  <c:v>28.435025111232001</c:v>
                </c:pt>
                <c:pt idx="10">
                  <c:v>13.155405595909899</c:v>
                </c:pt>
                <c:pt idx="11">
                  <c:v>21.227262901998401</c:v>
                </c:pt>
                <c:pt idx="12">
                  <c:v>20.190557324870198</c:v>
                </c:pt>
                <c:pt idx="13">
                  <c:v>21.3028901197201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084736"/>
        <c:axId val="96086272"/>
      </c:barChart>
      <c:catAx>
        <c:axId val="960847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6086272"/>
        <c:crosses val="autoZero"/>
        <c:auto val="1"/>
        <c:lblAlgn val="ctr"/>
        <c:lblOffset val="100"/>
        <c:noMultiLvlLbl val="0"/>
      </c:catAx>
      <c:valAx>
        <c:axId val="96086272"/>
        <c:scaling>
          <c:orientation val="minMax"/>
          <c:max val="5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6084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326248486811083"/>
          <c:y val="0.36165110175181592"/>
          <c:w val="0.15974806271090811"/>
          <c:h val="0.31545733382164437"/>
        </c:manualLayout>
      </c:layout>
      <c:overlay val="0"/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70132385732357"/>
          <c:y val="0.15168635170603675"/>
          <c:w val="0.72016268803553229"/>
          <c:h val="0.69274049319416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Pure Pessimistic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1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50.000000999999997</c:v>
                </c:pt>
                <c:pt idx="1">
                  <c:v>50.000000999999997</c:v>
                </c:pt>
                <c:pt idx="2">
                  <c:v>50.000000999999997</c:v>
                </c:pt>
                <c:pt idx="3">
                  <c:v>50.000000999999997</c:v>
                </c:pt>
                <c:pt idx="4">
                  <c:v>50.000000999999997</c:v>
                </c:pt>
                <c:pt idx="5">
                  <c:v>50.000000999999997</c:v>
                </c:pt>
                <c:pt idx="6">
                  <c:v>50.000000999999997</c:v>
                </c:pt>
                <c:pt idx="7">
                  <c:v>50.000000999999997</c:v>
                </c:pt>
                <c:pt idx="8">
                  <c:v>50.000000999999997</c:v>
                </c:pt>
                <c:pt idx="9">
                  <c:v>50.000000999999997</c:v>
                </c:pt>
                <c:pt idx="10">
                  <c:v>50.000000999999997</c:v>
                </c:pt>
                <c:pt idx="11">
                  <c:v>50.000000999999997</c:v>
                </c:pt>
                <c:pt idx="12">
                  <c:v>31.582337640650898</c:v>
                </c:pt>
                <c:pt idx="13">
                  <c:v>50.000000999999997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Pure Optimistic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15.0388885566214</c:v>
                </c:pt>
                <c:pt idx="1">
                  <c:v>22.914977448378899</c:v>
                </c:pt>
                <c:pt idx="2">
                  <c:v>1.3967830024408501</c:v>
                </c:pt>
                <c:pt idx="3">
                  <c:v>41.923512658725699</c:v>
                </c:pt>
                <c:pt idx="4">
                  <c:v>40.183346551509501</c:v>
                </c:pt>
                <c:pt idx="5">
                  <c:v>14.178271913958501</c:v>
                </c:pt>
                <c:pt idx="6">
                  <c:v>29.028518296199501</c:v>
                </c:pt>
                <c:pt idx="7">
                  <c:v>17.050606209850901</c:v>
                </c:pt>
                <c:pt idx="8">
                  <c:v>8.6874741683185501</c:v>
                </c:pt>
                <c:pt idx="9">
                  <c:v>23.916768383336201</c:v>
                </c:pt>
                <c:pt idx="10">
                  <c:v>24.860291502085001</c:v>
                </c:pt>
                <c:pt idx="11">
                  <c:v>15.2956303909463</c:v>
                </c:pt>
                <c:pt idx="12">
                  <c:v>50.000000999999997</c:v>
                </c:pt>
                <c:pt idx="13">
                  <c:v>26.286189304679802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Adaptive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  <a:alpha val="8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3"/>
              </a:solidFill>
            </c:spPr>
          </c:dPt>
          <c:cat>
            <c:strRef>
              <c:f>Sheet1!$A$2:$A$15</c:f>
              <c:strCache>
                <c:ptCount val="14"/>
                <c:pt idx="0">
                  <c:v>eclipse6</c:v>
                </c:pt>
                <c:pt idx="1">
                  <c:v>hsqldb6</c:v>
                </c:pt>
                <c:pt idx="2">
                  <c:v>lusearch6</c:v>
                </c:pt>
                <c:pt idx="3">
                  <c:v>xalan6</c:v>
                </c:pt>
                <c:pt idx="4">
                  <c:v>avrora9</c:v>
                </c:pt>
                <c:pt idx="5">
                  <c:v>jython9</c:v>
                </c:pt>
                <c:pt idx="6">
                  <c:v>luindex9</c:v>
                </c:pt>
                <c:pt idx="7">
                  <c:v>lusearch9</c:v>
                </c:pt>
                <c:pt idx="8">
                  <c:v>pmd9</c:v>
                </c:pt>
                <c:pt idx="9">
                  <c:v>sunflow9</c:v>
                </c:pt>
                <c:pt idx="10">
                  <c:v>xalan9</c:v>
                </c:pt>
                <c:pt idx="11">
                  <c:v>jbb2000</c:v>
                </c:pt>
                <c:pt idx="12">
                  <c:v>jbb2005</c:v>
                </c:pt>
                <c:pt idx="13">
                  <c:v>geomean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21.348432608375699</c:v>
                </c:pt>
                <c:pt idx="1">
                  <c:v>33.337818115072899</c:v>
                </c:pt>
                <c:pt idx="2">
                  <c:v>8.4611905944468706</c:v>
                </c:pt>
                <c:pt idx="3">
                  <c:v>27.347725520431698</c:v>
                </c:pt>
                <c:pt idx="4">
                  <c:v>21.7379494293472</c:v>
                </c:pt>
                <c:pt idx="5">
                  <c:v>17.126024727763099</c:v>
                </c:pt>
                <c:pt idx="6">
                  <c:v>38.149841695796901</c:v>
                </c:pt>
                <c:pt idx="7">
                  <c:v>13.6274753181722</c:v>
                </c:pt>
                <c:pt idx="8">
                  <c:v>16.232957671581499</c:v>
                </c:pt>
                <c:pt idx="9">
                  <c:v>28.435025111232001</c:v>
                </c:pt>
                <c:pt idx="10">
                  <c:v>13.155405595909899</c:v>
                </c:pt>
                <c:pt idx="11">
                  <c:v>21.227262901998401</c:v>
                </c:pt>
                <c:pt idx="12">
                  <c:v>20.190557324870198</c:v>
                </c:pt>
                <c:pt idx="13">
                  <c:v>21.3028901197201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285824"/>
        <c:axId val="98287616"/>
      </c:barChart>
      <c:catAx>
        <c:axId val="982858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8287616"/>
        <c:crosses val="autoZero"/>
        <c:auto val="1"/>
        <c:lblAlgn val="ctr"/>
        <c:lblOffset val="100"/>
        <c:noMultiLvlLbl val="0"/>
      </c:catAx>
      <c:valAx>
        <c:axId val="98287616"/>
        <c:scaling>
          <c:orientation val="minMax"/>
          <c:max val="5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Overhead (%)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en-US"/>
          </a:p>
        </c:txPr>
        <c:crossAx val="98285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326248486811083"/>
          <c:y val="0.36165110175181592"/>
          <c:w val="0.15974806271090811"/>
          <c:h val="0.31545733382164437"/>
        </c:manualLayout>
      </c:layout>
      <c:overlay val="0"/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0.09633</cdr:x>
      <cdr:y>0.16279</cdr:y>
    </cdr:from>
    <cdr:to>
      <cdr:x>0.90152</cdr:x>
      <cdr:y>0.2093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5211" y="1066800"/>
          <a:ext cx="73152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770   270   326    650    95     270   430    170   100 29,000 2,400 210     120  470</a:t>
          </a:r>
          <a:endParaRPr 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0.09633</cdr:x>
      <cdr:y>0.16279</cdr:y>
    </cdr:from>
    <cdr:to>
      <cdr:x>0.90152</cdr:x>
      <cdr:y>0.2093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5211" y="1066800"/>
          <a:ext cx="73152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770   270   326    </a:t>
          </a:r>
          <a:r>
            <a:rPr lang="en-US" sz="1600" dirty="0" smtClean="0">
              <a:solidFill>
                <a:schemeClr val="tx1"/>
              </a:solidFill>
            </a:rPr>
            <a:t>650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   </a:t>
          </a:r>
          <a:r>
            <a:rPr lang="en-US" sz="1600" dirty="0" smtClean="0">
              <a:solidFill>
                <a:schemeClr val="tx1"/>
              </a:solidFill>
            </a:rPr>
            <a:t>95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    270   430    170   100 29,000 </a:t>
          </a:r>
          <a:r>
            <a:rPr lang="en-US" sz="1600" dirty="0" smtClean="0">
              <a:solidFill>
                <a:schemeClr val="tx1"/>
              </a:solidFill>
            </a:rPr>
            <a:t>2,400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210     </a:t>
          </a:r>
          <a:r>
            <a:rPr lang="en-US" sz="1600" dirty="0" smtClean="0">
              <a:solidFill>
                <a:schemeClr val="tx1"/>
              </a:solidFill>
            </a:rPr>
            <a:t>120</a:t>
          </a:r>
          <a:r>
            <a:rPr lang="en-US" sz="1600" dirty="0" smtClean="0"/>
            <a:t>  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470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0.09633</cdr:x>
      <cdr:y>0.16279</cdr:y>
    </cdr:from>
    <cdr:to>
      <cdr:x>0.90152</cdr:x>
      <cdr:y>0.2093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5211" y="1066800"/>
          <a:ext cx="73152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>
              <a:solidFill>
                <a:schemeClr val="tx1"/>
              </a:solidFill>
            </a:rPr>
            <a:t>770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  </a:t>
          </a:r>
          <a:r>
            <a:rPr lang="en-US" sz="1600" dirty="0" smtClean="0">
              <a:solidFill>
                <a:schemeClr val="tx1"/>
              </a:solidFill>
            </a:rPr>
            <a:t>270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  326    650    95     270   </a:t>
          </a:r>
          <a:r>
            <a:rPr lang="en-US" sz="1600" dirty="0" smtClean="0">
              <a:solidFill>
                <a:schemeClr val="tx1"/>
              </a:solidFill>
            </a:rPr>
            <a:t>430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   170   </a:t>
          </a:r>
          <a:r>
            <a:rPr lang="en-US" sz="1600" dirty="0" smtClean="0">
              <a:solidFill>
                <a:schemeClr val="tx1"/>
              </a:solidFill>
            </a:rPr>
            <a:t>100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 29,000 24,00 210     120</a:t>
          </a:r>
          <a:r>
            <a:rPr lang="en-US" sz="1600" dirty="0" smtClean="0"/>
            <a:t>  </a:t>
          </a:r>
          <a:r>
            <a:rPr lang="en-US" sz="1600" dirty="0" smtClean="0">
              <a:solidFill>
                <a:schemeClr val="bg1">
                  <a:lumMod val="85000"/>
                </a:schemeClr>
              </a:solidFill>
            </a:rPr>
            <a:t>470</a:t>
          </a:r>
          <a:endParaRPr lang="en-US" sz="1600" dirty="0">
            <a:solidFill>
              <a:schemeClr val="bg1">
                <a:lumMod val="8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BCED8-0AB8-4AC8-9B17-A2A9A4917BE6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E2200-A9DA-43B2-97FF-D9878EB7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adaptive approach for dynamic analysis; to speed up parallel runtime systems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STM, </a:t>
            </a:r>
            <a:r>
              <a:rPr lang="en-US" baseline="0" dirty="0" err="1" smtClean="0"/>
              <a:t>Rec&amp;Rep</a:t>
            </a:r>
            <a:r>
              <a:rPr lang="en-US" baseline="0" dirty="0" smtClean="0"/>
              <a:t>, Enforcing 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9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 </a:t>
            </a:r>
            <a:r>
              <a:rPr lang="en-US" dirty="0" err="1" smtClean="0"/>
              <a:t>WrEx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RdEx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RdSh</a:t>
            </a:r>
            <a:r>
              <a:rPr lang="en-US" baseline="-25000" dirty="0" err="1" smtClean="0"/>
              <a:t>c</a:t>
            </a:r>
            <a:r>
              <a:rPr lang="en-US" dirty="0" smtClean="0"/>
              <a:t> , </a:t>
            </a:r>
            <a:r>
              <a:rPr lang="en-US" dirty="0" err="1" smtClean="0"/>
              <a:t>Int</a:t>
            </a:r>
            <a:r>
              <a:rPr lang="en-US" baseline="-25000" dirty="0" err="1" smtClean="0"/>
              <a:t>T</a:t>
            </a:r>
            <a:r>
              <a:rPr lang="en-US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4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Slowdown</a:t>
            </a:r>
            <a:r>
              <a:rPr lang="en-US" baseline="0" dirty="0" smtClean="0"/>
              <a:t> is f</a:t>
            </a:r>
            <a:r>
              <a:rPr lang="en-US" dirty="0" smtClean="0"/>
              <a:t>or a</a:t>
            </a:r>
            <a:r>
              <a:rPr lang="en-US" baseline="0" dirty="0" smtClean="0"/>
              <a:t> set of large, real-world, parallel Java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is many?</a:t>
            </a:r>
          </a:p>
          <a:p>
            <a:r>
              <a:rPr lang="en-US" dirty="0" smtClean="0"/>
              <a:t>Fewer than most people thought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in paper, how we derived</a:t>
            </a:r>
            <a:r>
              <a:rPr lang="en-US" baseline="0" dirty="0" smtClean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Jikes</a:t>
            </a:r>
            <a:r>
              <a:rPr lang="en-US" dirty="0" smtClean="0"/>
              <a:t>: High performance JVM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E2200-A9DA-43B2-97FF-D9878EB7AE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CB5D-0DB6-4B86-B4CF-807D02D469C1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81A-6F12-4586-AF61-DCAB7AAB4C0D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0550-AADA-4188-8636-7F718675D3EE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BED2-AB5D-407D-AEE4-4D3D9206A015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2AA-B4C0-4ABE-B3A8-4BADF54D8876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D091-3D9E-43B5-AE7C-8239D967E343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22D5-27A1-4E86-992A-8EE54032B25A}" type="datetime1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45E6-40AD-4C1D-8323-DB7C795A1403}" type="datetime1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0960-3642-4C36-82C0-3D470B27E4DB}" type="datetime1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0EA4-CA20-4237-8F43-BFA7906CE49A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D61A-B3D6-463C-9628-10C0CAB3C006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2675-BB9C-4D62-A6AC-0A6B0CBB4500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AAB4-1993-4692-BF87-FFB6356DF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douglascm\Downloads\ohiostate-logo\ohiostate-logo\Vert\RGB\TheOhioStateUniversity-Vert-RGBH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5181600"/>
            <a:ext cx="44386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>
            <a:normAutofit/>
          </a:bodyPr>
          <a:lstStyle/>
          <a:p>
            <a:r>
              <a:rPr lang="en-US" sz="3600"/>
              <a:t>Drinking from Both Glasses</a:t>
            </a:r>
            <a:r>
              <a:rPr lang="en-US" sz="3600" smtClean="0"/>
              <a:t>: Adaptively </a:t>
            </a:r>
            <a:r>
              <a:rPr lang="en-US" sz="3600"/>
              <a:t>Combining Pessimistic and</a:t>
            </a:r>
            <a:br>
              <a:rPr lang="en-US" sz="3600"/>
            </a:br>
            <a:r>
              <a:rPr lang="en-US" sz="3600"/>
              <a:t>Optimistic Synchronization for Efficient Parallel Runtime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Man Cao</a:t>
            </a:r>
          </a:p>
          <a:p>
            <a:r>
              <a:rPr lang="en-US" dirty="0" err="1" smtClean="0"/>
              <a:t>Minjia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Michael D. Bond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38400" y="1600200"/>
            <a:ext cx="4116977" cy="2057400"/>
            <a:chOff x="2292531" y="2590800"/>
            <a:chExt cx="4116977" cy="2057400"/>
          </a:xfrm>
        </p:grpSpPr>
        <p:sp>
          <p:nvSpPr>
            <p:cNvPr id="8" name="Rectangle 7"/>
            <p:cNvSpPr/>
            <p:nvPr/>
          </p:nvSpPr>
          <p:spPr>
            <a:xfrm>
              <a:off x="2292531" y="25908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LockMetadata</a:t>
              </a:r>
              <a:r>
                <a:rPr lang="en-US" sz="2000" i="1" dirty="0" smtClean="0"/>
                <a:t>()</a:t>
              </a:r>
              <a:endParaRPr lang="en-US" sz="20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2531" y="31242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Check and compute new metadata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94708" y="4191000"/>
              <a:ext cx="41148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Program access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2531" y="36576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Analysis-specific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1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38400" y="1600200"/>
            <a:ext cx="4116977" cy="2590800"/>
            <a:chOff x="2292531" y="2590800"/>
            <a:chExt cx="4116977" cy="2590800"/>
          </a:xfrm>
        </p:grpSpPr>
        <p:sp>
          <p:nvSpPr>
            <p:cNvPr id="8" name="Rectangle 7"/>
            <p:cNvSpPr/>
            <p:nvPr/>
          </p:nvSpPr>
          <p:spPr>
            <a:xfrm>
              <a:off x="2292531" y="25908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LockMetadata</a:t>
              </a:r>
              <a:r>
                <a:rPr lang="en-US" sz="2000" i="1" dirty="0" smtClean="0"/>
                <a:t>()</a:t>
              </a:r>
              <a:endParaRPr lang="en-US" sz="20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2531" y="31242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Check and compute new metadata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94708" y="4191000"/>
              <a:ext cx="41148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Program access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92531" y="47244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UnlockAndUpdateMetadata</a:t>
              </a:r>
              <a:r>
                <a:rPr lang="en-US" sz="2000" i="1" dirty="0" smtClean="0"/>
                <a:t>()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2531" y="36576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Analysis-specific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3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Synchronization on every access</a:t>
            </a:r>
          </a:p>
          <a:p>
            <a:r>
              <a:rPr lang="en-US" dirty="0"/>
              <a:t>6</a:t>
            </a:r>
            <a:r>
              <a:rPr lang="en-US" dirty="0" smtClean="0"/>
              <a:t>X slowdown on average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38400" y="1600200"/>
            <a:ext cx="4116977" cy="2590800"/>
            <a:chOff x="2292531" y="2590800"/>
            <a:chExt cx="4116977" cy="2590800"/>
          </a:xfrm>
        </p:grpSpPr>
        <p:sp>
          <p:nvSpPr>
            <p:cNvPr id="8" name="Rectangle 7"/>
            <p:cNvSpPr/>
            <p:nvPr/>
          </p:nvSpPr>
          <p:spPr>
            <a:xfrm>
              <a:off x="2292531" y="25908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LockMetadata</a:t>
              </a:r>
              <a:r>
                <a:rPr lang="en-US" sz="2000" i="1" dirty="0" smtClean="0"/>
                <a:t>()</a:t>
              </a:r>
              <a:endParaRPr lang="en-US" sz="20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2531" y="31242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Check and compute new metadata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94708" y="4191000"/>
              <a:ext cx="41148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Program access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92531" y="47244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UnlockAndUpdateMetadata</a:t>
              </a:r>
              <a:r>
                <a:rPr lang="en-US" sz="2000" i="1" dirty="0" smtClean="0"/>
                <a:t>()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2531" y="36576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Analysis-specific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13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to improve performance</a:t>
            </a:r>
          </a:p>
          <a:p>
            <a:pPr lvl="1"/>
            <a:r>
              <a:rPr lang="en-US" dirty="0" smtClean="0"/>
              <a:t>Biased Locking</a:t>
            </a:r>
          </a:p>
          <a:p>
            <a:pPr lvl="2"/>
            <a:r>
              <a:rPr lang="en-US" dirty="0" smtClean="0"/>
              <a:t>[Lock Reservation, </a:t>
            </a:r>
            <a:r>
              <a:rPr lang="en-US" dirty="0" err="1" smtClean="0"/>
              <a:t>Kawachiya</a:t>
            </a:r>
            <a:r>
              <a:rPr lang="en-US" dirty="0" smtClean="0"/>
              <a:t> et al., 2002]</a:t>
            </a:r>
          </a:p>
          <a:p>
            <a:pPr lvl="2"/>
            <a:r>
              <a:rPr lang="en-US" dirty="0" smtClean="0"/>
              <a:t>[</a:t>
            </a:r>
            <a:r>
              <a:rPr lang="en-US" dirty="0"/>
              <a:t>Bulk </a:t>
            </a:r>
            <a:r>
              <a:rPr lang="en-US" dirty="0" err="1"/>
              <a:t>Rebiasing</a:t>
            </a:r>
            <a:r>
              <a:rPr lang="en-US" dirty="0"/>
              <a:t> </a:t>
            </a:r>
            <a:r>
              <a:rPr lang="en-US" dirty="0" smtClean="0"/>
              <a:t>, Russell </a:t>
            </a:r>
            <a:r>
              <a:rPr lang="en-US" dirty="0"/>
              <a:t>&amp; </a:t>
            </a:r>
            <a:r>
              <a:rPr lang="en-US" dirty="0" err="1" smtClean="0"/>
              <a:t>Detlefs</a:t>
            </a:r>
            <a:r>
              <a:rPr lang="en-US" dirty="0" smtClean="0"/>
              <a:t>, 2006]</a:t>
            </a:r>
          </a:p>
          <a:p>
            <a:pPr lvl="1"/>
            <a:r>
              <a:rPr lang="en-US" dirty="0" smtClean="0"/>
              <a:t>Distributed Memory System</a:t>
            </a:r>
          </a:p>
          <a:p>
            <a:pPr lvl="2"/>
            <a:r>
              <a:rPr lang="en-US" dirty="0"/>
              <a:t>[Shasta, </a:t>
            </a:r>
            <a:r>
              <a:rPr lang="en-US" dirty="0" smtClean="0"/>
              <a:t>Scales et al. 1996]</a:t>
            </a:r>
          </a:p>
          <a:p>
            <a:pPr lvl="1"/>
            <a:r>
              <a:rPr lang="en-US" dirty="0" smtClean="0"/>
              <a:t>Framework Support</a:t>
            </a:r>
          </a:p>
          <a:p>
            <a:pPr lvl="2"/>
            <a:r>
              <a:rPr lang="en-US" dirty="0" smtClean="0"/>
              <a:t>[Octet, Bond et al. 2013] </a:t>
            </a:r>
          </a:p>
        </p:txBody>
      </p:sp>
    </p:spTree>
    <p:extLst>
      <p:ext uri="{BB962C8B-B14F-4D97-AF65-F5344CB8AC3E}">
        <p14:creationId xmlns:p14="http://schemas.microsoft.com/office/powerpoint/2010/main" val="2315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14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Avoid </a:t>
            </a:r>
            <a:r>
              <a:rPr lang="en-US" dirty="0"/>
              <a:t>synchronization for non-conflicting accesses</a:t>
            </a:r>
          </a:p>
          <a:p>
            <a:r>
              <a:rPr lang="en-US" dirty="0"/>
              <a:t>Heavyweight coordination for conflicting </a:t>
            </a:r>
            <a:r>
              <a:rPr lang="en-US" dirty="0" smtClean="0"/>
              <a:t>accesses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163" y="1219200"/>
            <a:ext cx="5276500" cy="2328673"/>
            <a:chOff x="1459163" y="1219200"/>
            <a:chExt cx="5276500" cy="232867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1693" y="12453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3221" y="2090927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2206" y="1588532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60178" y="31242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9163" y="2594065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59163" y="1219200"/>
            <a:ext cx="6094692" cy="2328673"/>
            <a:chOff x="1459163" y="1219200"/>
            <a:chExt cx="6094692" cy="232867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1693" y="12453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3221" y="2090927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2206" y="1588532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63501" y="3048000"/>
              <a:ext cx="2090354" cy="49987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</a:t>
              </a:r>
              <a:r>
                <a:rPr lang="en-US" sz="2000" dirty="0" smtClean="0"/>
                <a:t>check</a:t>
              </a:r>
              <a:endParaRPr lang="en-US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3237216"/>
              <a:ext cx="1895150" cy="197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60178" y="31242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9163" y="2594065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1219200"/>
            <a:ext cx="6106055" cy="4038600"/>
            <a:chOff x="1447800" y="1219200"/>
            <a:chExt cx="6106055" cy="4038600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1693" y="12453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3221" y="2090927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7800" y="4479456"/>
              <a:ext cx="2090354" cy="4707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2206" y="1588532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63501" y="3048000"/>
              <a:ext cx="2090354" cy="2209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Analysis-specific action</a:t>
              </a:r>
              <a:endParaRPr lang="en-US" sz="2000" dirty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3237216"/>
              <a:ext cx="1895150" cy="197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60178" y="31242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9163" y="2594065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1219200"/>
            <a:ext cx="6106055" cy="4538473"/>
            <a:chOff x="1447800" y="1219200"/>
            <a:chExt cx="6106055" cy="453847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1693" y="12453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3221" y="2090927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7800" y="4479456"/>
              <a:ext cx="2090354" cy="4707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2206" y="1588532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3538154" y="4714831"/>
              <a:ext cx="1895150" cy="2353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463501" y="3048000"/>
              <a:ext cx="2090354" cy="2209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Analysis-specific action</a:t>
              </a:r>
              <a:endParaRPr lang="en-US" sz="2000" dirty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metadata</a:t>
              </a:r>
              <a:endParaRPr lang="en-US" sz="2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3237216"/>
              <a:ext cx="1895150" cy="197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60178" y="31242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9163" y="2594065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63501" y="53340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rd o.f</a:t>
              </a:r>
              <a:endParaRPr lang="en-US" sz="20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Synchronization (Cont.)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1219200"/>
            <a:ext cx="6106055" cy="4538473"/>
            <a:chOff x="1447800" y="1219200"/>
            <a:chExt cx="6106055" cy="4538473"/>
          </a:xfrm>
        </p:grpSpPr>
        <p:sp>
          <p:nvSpPr>
            <p:cNvPr id="13" name="TextBox 12"/>
            <p:cNvSpPr txBox="1"/>
            <p:nvPr/>
          </p:nvSpPr>
          <p:spPr>
            <a:xfrm>
              <a:off x="2281413" y="12192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1693" y="12453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63221" y="2090927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wr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o.f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7800" y="4479456"/>
              <a:ext cx="2090354" cy="47074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safe point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2206" y="1588532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3538154" y="4714831"/>
              <a:ext cx="1895150" cy="2353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463501" y="3048000"/>
              <a:ext cx="2090354" cy="22098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read check</a:t>
              </a:r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Analysis-specific action</a:t>
              </a:r>
              <a:endParaRPr lang="en-US" sz="2000" dirty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change </a:t>
              </a:r>
              <a:r>
                <a:rPr lang="en-US" sz="2000" dirty="0"/>
                <a:t>metadata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32100" y="3237216"/>
              <a:ext cx="1895150" cy="197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460178" y="31242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wr o.f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59163" y="2594065"/>
              <a:ext cx="2090354" cy="45393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write check</a:t>
              </a:r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63501" y="5334000"/>
              <a:ext cx="2090354" cy="42367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rd o.f</a:t>
              </a:r>
              <a:endParaRPr lang="en-US" sz="2000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19</a:t>
            </a:fld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5410200"/>
            <a:ext cx="8229600" cy="105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26</a:t>
            </a:r>
            <a:r>
              <a:rPr lang="en-US" sz="2800" dirty="0"/>
              <a:t>% on average with </a:t>
            </a:r>
            <a:r>
              <a:rPr lang="en-US" sz="2800" dirty="0" smtClean="0"/>
              <a:t>outliers</a:t>
            </a:r>
          </a:p>
          <a:p>
            <a:pPr lvl="1"/>
            <a:r>
              <a:rPr lang="en-US" sz="2400" dirty="0" smtClean="0"/>
              <a:t>Expensive if there are </a:t>
            </a:r>
            <a:r>
              <a:rPr lang="en-US" sz="2400" dirty="0"/>
              <a:t>many conflicting accesses</a:t>
            </a:r>
          </a:p>
        </p:txBody>
      </p:sp>
    </p:spTree>
    <p:extLst>
      <p:ext uri="{BB962C8B-B14F-4D97-AF65-F5344CB8AC3E}">
        <p14:creationId xmlns:p14="http://schemas.microsoft.com/office/powerpoint/2010/main" val="5214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Analyses for Parallel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/>
              <a:t>Data Race Detector, </a:t>
            </a:r>
            <a:r>
              <a:rPr lang="en-US" sz="3200" dirty="0" smtClean="0"/>
              <a:t>Record &amp; Replay, Transactional </a:t>
            </a:r>
            <a:r>
              <a:rPr lang="en-US" sz="3200" dirty="0"/>
              <a:t>Memory, </a:t>
            </a:r>
            <a:r>
              <a:rPr lang="en-US" sz="3200" dirty="0" smtClean="0"/>
              <a:t>Deterministic </a:t>
            </a:r>
            <a:r>
              <a:rPr lang="en-US" sz="3200" dirty="0"/>
              <a:t>Execution, etc</a:t>
            </a:r>
            <a:r>
              <a:rPr lang="en-US" sz="3200" dirty="0" smtClean="0"/>
              <a:t>.</a:t>
            </a:r>
          </a:p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dirty="0" smtClean="0"/>
              <a:t>Performance is usually </a:t>
            </a:r>
            <a:r>
              <a:rPr lang="en-US" sz="3200" dirty="0" smtClean="0">
                <a:solidFill>
                  <a:srgbClr val="FF0000"/>
                </a:solidFill>
              </a:rPr>
              <a:t>bad</a:t>
            </a:r>
            <a:r>
              <a:rPr lang="en-US" sz="3200" dirty="0" smtClean="0"/>
              <a:t>!</a:t>
            </a:r>
          </a:p>
          <a:p>
            <a:pPr marL="800100" lvl="3" indent="-342900"/>
            <a:r>
              <a:rPr lang="en-US" sz="2800" dirty="0" smtClean="0"/>
              <a:t>several times slower</a:t>
            </a:r>
            <a:endParaRPr lang="en-US" sz="2800" dirty="0"/>
          </a:p>
          <a:p>
            <a:pPr marL="342900" lvl="2" indent="-342900"/>
            <a:r>
              <a:rPr lang="en-US" sz="3200" dirty="0"/>
              <a:t>Fundamental d</a:t>
            </a:r>
            <a:r>
              <a:rPr lang="en-US" sz="3200" dirty="0" smtClean="0"/>
              <a:t>ifficulties?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Optimistic synchronization performs best if there are </a:t>
            </a:r>
            <a:r>
              <a:rPr lang="en-US" dirty="0" smtClean="0">
                <a:solidFill>
                  <a:srgbClr val="FF0000"/>
                </a:solidFill>
              </a:rPr>
              <a:t>few conflicting </a:t>
            </a:r>
            <a:r>
              <a:rPr lang="en-US" dirty="0" smtClean="0"/>
              <a:t>accesses.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5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Pessimistic synchronization is </a:t>
            </a:r>
            <a:r>
              <a:rPr lang="en-US" dirty="0" smtClean="0">
                <a:solidFill>
                  <a:srgbClr val="FF0000"/>
                </a:solidFill>
              </a:rPr>
              <a:t>cheaper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conflicting</a:t>
            </a:r>
            <a:r>
              <a:rPr lang="en-US" dirty="0" smtClean="0"/>
              <a:t> accesses.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Drink from both glasses?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Optimistic sync. for most non-conflicting accesses</a:t>
            </a:r>
          </a:p>
          <a:p>
            <a:pPr lvl="1"/>
            <a:r>
              <a:rPr lang="en-US" dirty="0" smtClean="0"/>
              <a:t>Pessimistic sync. for most conflicting accesses</a:t>
            </a:r>
          </a:p>
          <a:p>
            <a:r>
              <a:rPr lang="en-US" dirty="0" smtClean="0"/>
              <a:t>Our approach:</a:t>
            </a:r>
          </a:p>
          <a:p>
            <a:pPr lvl="1"/>
            <a:r>
              <a:rPr lang="en-US" dirty="0" smtClean="0"/>
              <a:t>Hybrid state model</a:t>
            </a:r>
          </a:p>
          <a:p>
            <a:pPr lvl="1"/>
            <a:r>
              <a:rPr lang="en-US" dirty="0" smtClean="0"/>
              <a:t>Adaptive policy</a:t>
            </a:r>
          </a:p>
          <a:p>
            <a:pPr lvl="1"/>
            <a:r>
              <a:rPr lang="en-US" dirty="0" smtClean="0"/>
              <a:t>Support for detecting and controlling cross-thread dependences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Policy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Decides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hen</a:t>
            </a:r>
            <a:r>
              <a:rPr lang="en-US" dirty="0" smtClean="0"/>
              <a:t> to perform </a:t>
            </a:r>
            <a:r>
              <a:rPr lang="en-US" baseline="0" dirty="0" err="1" smtClean="0"/>
              <a:t>Pess</a:t>
            </a:r>
            <a:r>
              <a:rPr lang="en-US" baseline="0" dirty="0" smtClean="0"/>
              <a:t> → Opt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aseline="0" dirty="0" smtClean="0"/>
              <a:t>and Opt → </a:t>
            </a:r>
            <a:r>
              <a:rPr lang="en-US" baseline="0" dirty="0" err="1" smtClean="0"/>
              <a:t>Pess</a:t>
            </a:r>
            <a:r>
              <a:rPr lang="en-US" dirty="0" smtClean="0"/>
              <a:t> transitions</a:t>
            </a:r>
          </a:p>
          <a:p>
            <a:endParaRPr lang="en-US" dirty="0" smtClean="0"/>
          </a:p>
          <a:p>
            <a:r>
              <a:rPr lang="en-US" dirty="0" smtClean="0"/>
              <a:t>Cost—Benefit model</a:t>
            </a:r>
          </a:p>
          <a:p>
            <a:pPr lvl="1"/>
            <a:r>
              <a:rPr lang="en-US" dirty="0" smtClean="0"/>
              <a:t>Formulates the problem</a:t>
            </a:r>
          </a:p>
          <a:p>
            <a:r>
              <a:rPr lang="en-US" dirty="0" smtClean="0"/>
              <a:t>Online profiling</a:t>
            </a:r>
          </a:p>
          <a:p>
            <a:pPr lvl="1"/>
            <a:r>
              <a:rPr lang="en-US" dirty="0" smtClean="0"/>
              <a:t>Efficiently collects information and approximates the Cost-Benefit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Cost—Benefit model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Compares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total time </a:t>
                </a:r>
                <a:r>
                  <a:rPr lang="en-US" dirty="0" smtClean="0"/>
                  <a:t>spent in transitions if an object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were</a:t>
                </a:r>
                <a:r>
                  <a:rPr lang="en-US" dirty="0" smtClean="0"/>
                  <a:t> optimistic or pessimistic</a:t>
                </a:r>
              </a:p>
              <a:p>
                <a:pPr lvl="1"/>
                <a:r>
                  <a:rPr lang="en-US" dirty="0" smtClean="0"/>
                  <a:t>Whichever </a:t>
                </a:r>
                <a:r>
                  <a:rPr lang="en-US" dirty="0"/>
                  <a:t>takes less time is </a:t>
                </a:r>
                <a:r>
                  <a:rPr lang="en-US" dirty="0" smtClean="0"/>
                  <a:t>beneficial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𝑂𝑝𝑡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𝑃𝑒𝑠𝑠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? </m:t>
                      </m:r>
                      <m:r>
                        <a:rPr lang="en-US" b="0" i="1" smtClean="0">
                          <a:latin typeface="Cambria Math"/>
                        </a:rPr>
                        <m:t>𝑃𝑒𝑠𝑠</m:t>
                      </m:r>
                      <m:r>
                        <a:rPr lang="en-US" b="0" i="1" smtClean="0">
                          <a:latin typeface="Cambria Math"/>
                        </a:rPr>
                        <m:t>  : </m:t>
                      </m:r>
                      <m:r>
                        <a:rPr lang="en-US" b="0" i="1" smtClean="0">
                          <a:latin typeface="Cambria Math"/>
                        </a:rPr>
                        <m:t>𝑂𝑝𝑡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Only </a:t>
                </a:r>
                <a:r>
                  <a:rPr lang="en-US" dirty="0"/>
                  <a:t>relies 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numbers</a:t>
                </a:r>
                <a:r>
                  <a:rPr lang="en-US" dirty="0" smtClean="0"/>
                  <a:t> (or just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ratio</a:t>
                </a:r>
                <a:r>
                  <a:rPr lang="en-US" dirty="0" smtClean="0"/>
                  <a:t>) </a:t>
                </a:r>
                <a:r>
                  <a:rPr lang="en-US" dirty="0"/>
                  <a:t>of </a:t>
                </a:r>
                <a:r>
                  <a:rPr lang="en-US" dirty="0" smtClean="0"/>
                  <a:t>non-conflicting and conflicting transitions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Implementation</a:t>
            </a:r>
          </a:p>
          <a:p>
            <a:pPr lvl="1"/>
            <a:r>
              <a:rPr lang="en-US" dirty="0" err="1" smtClean="0"/>
              <a:t>Jikes</a:t>
            </a:r>
            <a:r>
              <a:rPr lang="en-US" dirty="0" smtClean="0"/>
              <a:t> RVM 3.1.3</a:t>
            </a:r>
          </a:p>
          <a:p>
            <a:r>
              <a:rPr lang="en-US" sz="2800" dirty="0" smtClean="0"/>
              <a:t>Parallel programs</a:t>
            </a:r>
          </a:p>
          <a:p>
            <a:pPr lvl="1"/>
            <a:r>
              <a:rPr lang="en-US" dirty="0" err="1" smtClean="0"/>
              <a:t>DaCapo</a:t>
            </a:r>
            <a:r>
              <a:rPr lang="en-US" dirty="0" smtClean="0"/>
              <a:t> </a:t>
            </a:r>
            <a:r>
              <a:rPr lang="en-US" dirty="0"/>
              <a:t>Benchmarks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  <a:r>
              <a:rPr lang="en-US" sz="2400" dirty="0"/>
              <a:t> </a:t>
            </a:r>
            <a:r>
              <a:rPr lang="en-US" dirty="0"/>
              <a:t>&amp;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SPEC </a:t>
            </a:r>
            <a:r>
              <a:rPr lang="en-US" dirty="0"/>
              <a:t>JBB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400" dirty="0"/>
              <a:t> </a:t>
            </a:r>
            <a:r>
              <a:rPr lang="en-US" dirty="0"/>
              <a:t>&amp;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</a:p>
          <a:p>
            <a:r>
              <a:rPr lang="en-US" sz="2800" dirty="0"/>
              <a:t>Platform</a:t>
            </a:r>
          </a:p>
          <a:p>
            <a:pPr lvl="1"/>
            <a:r>
              <a:rPr lang="en-US" dirty="0"/>
              <a:t>32 cores (AMD Opteron 6272</a:t>
            </a:r>
            <a:r>
              <a:rPr lang="en-US" dirty="0" smtClean="0"/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053206"/>
              </p:ext>
            </p:extLst>
          </p:nvPr>
        </p:nvGraphicFramePr>
        <p:xfrm>
          <a:off x="-37011" y="304800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7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65648"/>
              </p:ext>
            </p:extLst>
          </p:nvPr>
        </p:nvGraphicFramePr>
        <p:xfrm>
          <a:off x="-37011" y="304800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5" y="2895600"/>
            <a:ext cx="1373505" cy="16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33680"/>
              </p:ext>
            </p:extLst>
          </p:nvPr>
        </p:nvGraphicFramePr>
        <p:xfrm>
          <a:off x="-37011" y="304800"/>
          <a:ext cx="9085118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95" y="2895600"/>
            <a:ext cx="1373505" cy="16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cross-thread dependences</a:t>
            </a:r>
          </a:p>
          <a:p>
            <a:pPr lvl="1"/>
            <a:r>
              <a:rPr lang="en-US" dirty="0" smtClean="0"/>
              <a:t>dependence recorder</a:t>
            </a:r>
          </a:p>
          <a:p>
            <a:r>
              <a:rPr lang="en-US" dirty="0" smtClean="0"/>
              <a:t>Key challenge</a:t>
            </a:r>
          </a:p>
          <a:p>
            <a:pPr lvl="1"/>
            <a:r>
              <a:rPr lang="en-US" dirty="0" smtClean="0"/>
              <a:t>Identify the source location of a happens-before edge for a pessimistic conflicting transition</a:t>
            </a:r>
          </a:p>
          <a:p>
            <a:pPr lvl="1"/>
            <a:r>
              <a:rPr lang="en-US" dirty="0" smtClean="0"/>
              <a:t>Current solution requires acquiring a lock and writing to remote thread’s log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Cross-thread dependences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Crucial for dynamic analyses and systems</a:t>
            </a:r>
          </a:p>
          <a:p>
            <a:r>
              <a:rPr lang="en-US" dirty="0" smtClean="0"/>
              <a:t>Capturing </a:t>
            </a:r>
            <a:r>
              <a:rPr lang="en-US" dirty="0"/>
              <a:t>c</a:t>
            </a:r>
            <a:r>
              <a:rPr lang="en-US" dirty="0" smtClean="0"/>
              <a:t>ross-thread dependences</a:t>
            </a:r>
          </a:p>
          <a:p>
            <a:pPr lvl="1"/>
            <a:r>
              <a:rPr lang="en-US" dirty="0" smtClean="0"/>
              <a:t>Detecting</a:t>
            </a:r>
          </a:p>
          <a:p>
            <a:pPr marL="914400" lvl="2" indent="0">
              <a:buNone/>
            </a:pPr>
            <a:r>
              <a:rPr lang="en-US" dirty="0" smtClean="0"/>
              <a:t>e.g. data race detector, dependence recorder</a:t>
            </a:r>
          </a:p>
          <a:p>
            <a:pPr lvl="1"/>
            <a:r>
              <a:rPr lang="en-US" dirty="0" smtClean="0"/>
              <a:t>Controlling</a:t>
            </a:r>
          </a:p>
          <a:p>
            <a:pPr marL="914400" lvl="2" indent="0">
              <a:buNone/>
            </a:pPr>
            <a:r>
              <a:rPr lang="en-US" dirty="0" smtClean="0"/>
              <a:t>e.g. transactional memory, deterministic execution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14600" y="1295400"/>
            <a:ext cx="3938615" cy="1371600"/>
            <a:chOff x="2590800" y="4724400"/>
            <a:chExt cx="3938615" cy="1371600"/>
          </a:xfrm>
        </p:grpSpPr>
        <p:sp>
          <p:nvSpPr>
            <p:cNvPr id="4" name="Rectangle 3"/>
            <p:cNvSpPr/>
            <p:nvPr/>
          </p:nvSpPr>
          <p:spPr>
            <a:xfrm>
              <a:off x="2590800" y="525437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o.f</a:t>
              </a:r>
              <a:r>
                <a:rPr lang="en-US" sz="2000" dirty="0"/>
                <a:t> = …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34015" y="5715000"/>
              <a:ext cx="1295400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… = </a:t>
              </a:r>
              <a:r>
                <a:rPr lang="en-US" sz="2000" dirty="0" err="1"/>
                <a:t>o.f</a:t>
              </a:r>
              <a:endParaRPr lang="en-US" sz="20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191000" y="5454243"/>
              <a:ext cx="762000" cy="3335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09900" y="4724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3115" y="47709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28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support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Controlling cross-thread dependences</a:t>
            </a:r>
          </a:p>
          <a:p>
            <a:pPr lvl="1"/>
            <a:r>
              <a:rPr lang="en-US" dirty="0" smtClean="0"/>
              <a:t>enforcing Region </a:t>
            </a:r>
            <a:r>
              <a:rPr lang="en-US" dirty="0" err="1" smtClean="0"/>
              <a:t>Serializability</a:t>
            </a:r>
            <a:r>
              <a:rPr lang="en-US" dirty="0" smtClean="0"/>
              <a:t> (in progress)</a:t>
            </a:r>
          </a:p>
          <a:p>
            <a:r>
              <a:rPr lang="en-US" dirty="0" smtClean="0"/>
              <a:t>Key challenge </a:t>
            </a:r>
          </a:p>
          <a:p>
            <a:pPr lvl="1"/>
            <a:r>
              <a:rPr lang="en-US" dirty="0" smtClean="0"/>
              <a:t>Need to keep locking pessimistic objects until the end of a region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Possible solution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Defer unlocking of pessimistic objects until program lock releases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Helps dependence recorder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Simplifies instrumentation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support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Controlling cross-thread dependences</a:t>
            </a:r>
          </a:p>
          <a:p>
            <a:pPr lvl="1"/>
            <a:r>
              <a:rPr lang="en-US" dirty="0" smtClean="0"/>
              <a:t>enforcing Region </a:t>
            </a:r>
            <a:r>
              <a:rPr lang="en-US" dirty="0" err="1" smtClean="0"/>
              <a:t>Serializability</a:t>
            </a:r>
            <a:r>
              <a:rPr lang="en-US" dirty="0" smtClean="0"/>
              <a:t> (in progress)</a:t>
            </a:r>
          </a:p>
          <a:p>
            <a:r>
              <a:rPr lang="en-US" dirty="0" smtClean="0"/>
              <a:t>Key challenge </a:t>
            </a:r>
          </a:p>
          <a:p>
            <a:pPr lvl="1"/>
            <a:r>
              <a:rPr lang="en-US" dirty="0" smtClean="0"/>
              <a:t>Need to keep locking pessimistic objects until the end of a region</a:t>
            </a:r>
          </a:p>
          <a:p>
            <a:r>
              <a:rPr lang="en-US" dirty="0" smtClean="0"/>
              <a:t>Possible solution</a:t>
            </a:r>
          </a:p>
          <a:p>
            <a:pPr lvl="1"/>
            <a:r>
              <a:rPr lang="en-US" dirty="0" smtClean="0"/>
              <a:t>Defer unlocking of pessimistic objects until program lock releases</a:t>
            </a:r>
          </a:p>
          <a:p>
            <a:pPr lvl="2"/>
            <a:r>
              <a:rPr lang="en-US" dirty="0" smtClean="0"/>
              <a:t>Helps dependence recorder</a:t>
            </a:r>
          </a:p>
          <a:p>
            <a:pPr lvl="2"/>
            <a:r>
              <a:rPr lang="en-US" dirty="0" smtClean="0"/>
              <a:t>Simplifies instrumentation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Hybrid, adaptive synchronization achieves better performance</a:t>
            </a:r>
          </a:p>
          <a:p>
            <a:pPr lvl="1"/>
            <a:r>
              <a:rPr lang="en-US" dirty="0" smtClean="0"/>
              <a:t>never significantly degrades performance</a:t>
            </a:r>
          </a:p>
          <a:p>
            <a:pPr lvl="1"/>
            <a:r>
              <a:rPr lang="en-US" dirty="0" smtClean="0"/>
              <a:t>sometimes improves performance substantially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/>
              <a:t>Explore different adaptive policies (e.g. aggregate profiling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Reduce instrumentation cost by deferring unlock operations of pessimistic synchronization</a:t>
            </a:r>
          </a:p>
          <a:p>
            <a:pPr lvl="1"/>
            <a:r>
              <a:rPr lang="en-US" dirty="0"/>
              <a:t>Apply to </a:t>
            </a:r>
            <a:r>
              <a:rPr lang="en-US" i="1" dirty="0"/>
              <a:t>control</a:t>
            </a:r>
            <a:r>
              <a:rPr lang="en-US" dirty="0"/>
              <a:t> cross-thread </a:t>
            </a:r>
            <a:r>
              <a:rPr lang="en-US" dirty="0" smtClean="0"/>
              <a:t>dependences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Per-object metadata (state)</a:t>
            </a:r>
          </a:p>
          <a:p>
            <a:pPr lvl="1"/>
            <a:r>
              <a:rPr lang="en-US" dirty="0" smtClean="0"/>
              <a:t>E.g. last writer/reader thread</a:t>
            </a:r>
          </a:p>
          <a:p>
            <a:r>
              <a:rPr lang="en-US" dirty="0" smtClean="0"/>
              <a:t>At each object access:</a:t>
            </a:r>
          </a:p>
          <a:p>
            <a:pPr lvl="1"/>
            <a:r>
              <a:rPr lang="en-US" dirty="0" smtClean="0"/>
              <a:t>Check current state</a:t>
            </a:r>
          </a:p>
          <a:p>
            <a:pPr lvl="1"/>
            <a:r>
              <a:rPr lang="en-US" dirty="0" smtClean="0"/>
              <a:t>Analysis-specific action</a:t>
            </a:r>
          </a:p>
          <a:p>
            <a:pPr lvl="1"/>
            <a:r>
              <a:rPr lang="en-US" dirty="0" smtClean="0"/>
              <a:t>Update state if needed</a:t>
            </a:r>
          </a:p>
          <a:p>
            <a:pPr lvl="1"/>
            <a:r>
              <a:rPr lang="en-US" dirty="0" smtClean="0"/>
              <a:t>Perform the access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57800" y="3505200"/>
            <a:ext cx="533400" cy="1676400"/>
          </a:xfrm>
          <a:prstGeom prst="rightBrace">
            <a:avLst>
              <a:gd name="adj1" fmla="val 1415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5371" y="407926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Atomically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Per-object metadata (state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last writer/reader thread</a:t>
            </a:r>
          </a:p>
          <a:p>
            <a:r>
              <a:rPr lang="en-US" dirty="0" smtClean="0"/>
              <a:t>At each object access:</a:t>
            </a:r>
          </a:p>
          <a:p>
            <a:pPr lvl="1"/>
            <a:r>
              <a:rPr lang="en-US" dirty="0" smtClean="0"/>
              <a:t>Check current state</a:t>
            </a:r>
          </a:p>
          <a:p>
            <a:pPr lvl="1"/>
            <a:r>
              <a:rPr lang="en-US" dirty="0" smtClean="0"/>
              <a:t>Analysis-specific action</a:t>
            </a:r>
          </a:p>
          <a:p>
            <a:pPr lvl="1"/>
            <a:r>
              <a:rPr lang="en-US" dirty="0" smtClean="0"/>
              <a:t>Update state if needed</a:t>
            </a:r>
          </a:p>
          <a:p>
            <a:pPr lvl="1"/>
            <a:r>
              <a:rPr lang="en-US" dirty="0" smtClean="0"/>
              <a:t>Perform the access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257800" y="3505200"/>
            <a:ext cx="533400" cy="1676400"/>
          </a:xfrm>
          <a:prstGeom prst="rightBrace">
            <a:avLst>
              <a:gd name="adj1" fmla="val 1415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5371" y="407926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Atomically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5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60371" y="5235562"/>
            <a:ext cx="3733800" cy="1470038"/>
          </a:xfrm>
          <a:prstGeom prst="wedgeEllipseCallout">
            <a:avLst>
              <a:gd name="adj1" fmla="val 16847"/>
              <a:gd name="adj2" fmla="val -9350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How to guarantee?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by most existing work</a:t>
            </a:r>
          </a:p>
          <a:p>
            <a:pPr lvl="1"/>
            <a:r>
              <a:rPr lang="en-US" dirty="0" smtClean="0"/>
              <a:t>Data Race Detector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FastTrack</a:t>
            </a:r>
            <a:r>
              <a:rPr lang="en-US" dirty="0" smtClean="0"/>
              <a:t>, Flanagan &amp; Freund, 2009]</a:t>
            </a:r>
          </a:p>
          <a:p>
            <a:pPr lvl="1"/>
            <a:r>
              <a:rPr lang="en-US" dirty="0" smtClean="0"/>
              <a:t>Atomicity Violation Detector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Velodrome</a:t>
            </a:r>
            <a:r>
              <a:rPr lang="en-US" dirty="0" smtClean="0"/>
              <a:t>, Flanagan et al., 2008]</a:t>
            </a:r>
          </a:p>
          <a:p>
            <a:pPr lvl="1"/>
            <a:r>
              <a:rPr lang="en-US" dirty="0" smtClean="0"/>
              <a:t>Record &amp; Replay</a:t>
            </a:r>
          </a:p>
          <a:p>
            <a:pPr lvl="2"/>
            <a:r>
              <a:rPr lang="en-US" dirty="0" smtClean="0"/>
              <a:t>[</a:t>
            </a:r>
            <a:r>
              <a:rPr lang="en-US" dirty="0"/>
              <a:t>Instant </a:t>
            </a:r>
            <a:r>
              <a:rPr lang="en-US" dirty="0" smtClean="0"/>
              <a:t>Replay, LeBlanc et al., 1987]</a:t>
            </a:r>
          </a:p>
          <a:p>
            <a:pPr lvl="2"/>
            <a:r>
              <a:rPr lang="en-US" dirty="0" smtClean="0"/>
              <a:t>[Chimera, Lee et al., 2012]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600200"/>
            <a:ext cx="4114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/>
              <a:t>LockMetadata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775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38400" y="1600200"/>
            <a:ext cx="4114800" cy="990600"/>
            <a:chOff x="2292531" y="2590800"/>
            <a:chExt cx="4114800" cy="990600"/>
          </a:xfrm>
        </p:grpSpPr>
        <p:sp>
          <p:nvSpPr>
            <p:cNvPr id="8" name="Rectangle 7"/>
            <p:cNvSpPr/>
            <p:nvPr/>
          </p:nvSpPr>
          <p:spPr>
            <a:xfrm>
              <a:off x="2292531" y="25908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LockMetadata</a:t>
              </a:r>
              <a:r>
                <a:rPr lang="en-US" sz="2000" i="1" dirty="0" smtClean="0"/>
                <a:t>()</a:t>
              </a:r>
              <a:endParaRPr lang="en-US" sz="20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2531" y="31242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Check and compute new metadata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Pessimistic Synchronization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AAB4-1993-4692-BF87-FFB6356DF356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38400" y="1600200"/>
            <a:ext cx="4114800" cy="1524000"/>
            <a:chOff x="2292531" y="2590800"/>
            <a:chExt cx="4114800" cy="1524000"/>
          </a:xfrm>
        </p:grpSpPr>
        <p:sp>
          <p:nvSpPr>
            <p:cNvPr id="8" name="Rectangle 7"/>
            <p:cNvSpPr/>
            <p:nvPr/>
          </p:nvSpPr>
          <p:spPr>
            <a:xfrm>
              <a:off x="2292531" y="25908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 smtClean="0"/>
                <a:t>LockMetadata</a:t>
              </a:r>
              <a:r>
                <a:rPr lang="en-US" sz="2000" i="1" dirty="0" smtClean="0"/>
                <a:t>()</a:t>
              </a:r>
              <a:endParaRPr lang="en-US" sz="2000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92531" y="31242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Check and compute new metadata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2531" y="3657600"/>
              <a:ext cx="41148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Analysis-specific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6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948</Words>
  <Application>Microsoft Office PowerPoint</Application>
  <PresentationFormat>On-screen Show (4:3)</PresentationFormat>
  <Paragraphs>285</Paragraphs>
  <Slides>32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Drinking from Both Glasses: Adaptively Combining Pessimistic and Optimistic Synchronization for Efficient Parallel Runtime Support</vt:lpstr>
      <vt:lpstr>Dynamic Analyses for Parallel Programs</vt:lpstr>
      <vt:lpstr>Cross-thread dependences</vt:lpstr>
      <vt:lpstr>Typical approach</vt:lpstr>
      <vt:lpstr>Typical approach</vt:lpstr>
      <vt:lpstr>Pessimistic Synchronization</vt:lpstr>
      <vt:lpstr>Pessimistic Synchronization</vt:lpstr>
      <vt:lpstr>Pessimistic Synchronization</vt:lpstr>
      <vt:lpstr>Pessimistic Synchronization</vt:lpstr>
      <vt:lpstr>Pessimistic Synchronization</vt:lpstr>
      <vt:lpstr>Pessimistic Synchronization</vt:lpstr>
      <vt:lpstr>Pessimistic Synchronization</vt:lpstr>
      <vt:lpstr>Optimistic Synchronization</vt:lpstr>
      <vt:lpstr>Optimistic Synchronization</vt:lpstr>
      <vt:lpstr>Optimistic Synchronization (Cont.)</vt:lpstr>
      <vt:lpstr>Optimistic Synchronization (Cont.)</vt:lpstr>
      <vt:lpstr>Optimistic Synchronization (Cont.)</vt:lpstr>
      <vt:lpstr>Optimistic Synchronization (Cont.)</vt:lpstr>
      <vt:lpstr>Optimistic Synchronization (Cont.)</vt:lpstr>
      <vt:lpstr>Optimistic synchronization performs best if there are few conflicting accesses.</vt:lpstr>
      <vt:lpstr>Pessimistic synchronization is cheaper for conflicting accesses.</vt:lpstr>
      <vt:lpstr>Drink from both glasses?</vt:lpstr>
      <vt:lpstr>Adaptive Policy</vt:lpstr>
      <vt:lpstr>Cost—Benefit model</vt:lpstr>
      <vt:lpstr>Evaluation</vt:lpstr>
      <vt:lpstr>Performance</vt:lpstr>
      <vt:lpstr>Performance</vt:lpstr>
      <vt:lpstr>Performance</vt:lpstr>
      <vt:lpstr>Framework support</vt:lpstr>
      <vt:lpstr>Framework support (Cont.)</vt:lpstr>
      <vt:lpstr>Framework support (Cont.)</vt:lpstr>
      <vt:lpstr>Conclusion &amp; Future work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from Both Glasses: Adaptively Combining Pessimistic and Optimistic Synchronization for Efficient Parallel Runtime Support</dc:title>
  <dc:creator>douglascm</dc:creator>
  <cp:lastModifiedBy>douglascm</cp:lastModifiedBy>
  <cp:revision>360</cp:revision>
  <dcterms:created xsi:type="dcterms:W3CDTF">2014-02-13T03:36:40Z</dcterms:created>
  <dcterms:modified xsi:type="dcterms:W3CDTF">2014-03-03T20:29:55Z</dcterms:modified>
</cp:coreProperties>
</file>