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5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notesSlides/notesSlide5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5" r:id="rId2"/>
    <p:sldMasterId id="2147483797" r:id="rId3"/>
    <p:sldMasterId id="2147483926" r:id="rId4"/>
    <p:sldMasterId id="2147484046" r:id="rId5"/>
  </p:sldMasterIdLst>
  <p:notesMasterIdLst>
    <p:notesMasterId r:id="rId81"/>
  </p:notesMasterIdLst>
  <p:sldIdLst>
    <p:sldId id="256" r:id="rId6"/>
    <p:sldId id="304" r:id="rId7"/>
    <p:sldId id="407" r:id="rId8"/>
    <p:sldId id="409" r:id="rId9"/>
    <p:sldId id="303" r:id="rId10"/>
    <p:sldId id="336" r:id="rId11"/>
    <p:sldId id="335" r:id="rId12"/>
    <p:sldId id="396" r:id="rId13"/>
    <p:sldId id="344" r:id="rId14"/>
    <p:sldId id="418" r:id="rId15"/>
    <p:sldId id="416" r:id="rId16"/>
    <p:sldId id="414" r:id="rId17"/>
    <p:sldId id="415" r:id="rId18"/>
    <p:sldId id="417" r:id="rId19"/>
    <p:sldId id="419" r:id="rId20"/>
    <p:sldId id="425" r:id="rId21"/>
    <p:sldId id="401" r:id="rId22"/>
    <p:sldId id="397" r:id="rId23"/>
    <p:sldId id="347" r:id="rId24"/>
    <p:sldId id="350" r:id="rId25"/>
    <p:sldId id="349" r:id="rId26"/>
    <p:sldId id="313" r:id="rId27"/>
    <p:sldId id="351" r:id="rId28"/>
    <p:sldId id="352" r:id="rId29"/>
    <p:sldId id="353" r:id="rId30"/>
    <p:sldId id="402" r:id="rId31"/>
    <p:sldId id="405" r:id="rId32"/>
    <p:sldId id="400" r:id="rId33"/>
    <p:sldId id="290" r:id="rId34"/>
    <p:sldId id="288" r:id="rId35"/>
    <p:sldId id="360" r:id="rId36"/>
    <p:sldId id="398" r:id="rId37"/>
    <p:sldId id="433" r:id="rId38"/>
    <p:sldId id="440" r:id="rId39"/>
    <p:sldId id="434" r:id="rId40"/>
    <p:sldId id="355" r:id="rId41"/>
    <p:sldId id="362" r:id="rId42"/>
    <p:sldId id="441" r:id="rId43"/>
    <p:sldId id="363" r:id="rId44"/>
    <p:sldId id="366" r:id="rId45"/>
    <p:sldId id="442" r:id="rId46"/>
    <p:sldId id="367" r:id="rId47"/>
    <p:sldId id="369" r:id="rId48"/>
    <p:sldId id="368" r:id="rId49"/>
    <p:sldId id="371" r:id="rId50"/>
    <p:sldId id="372" r:id="rId51"/>
    <p:sldId id="370" r:id="rId52"/>
    <p:sldId id="375" r:id="rId53"/>
    <p:sldId id="378" r:id="rId54"/>
    <p:sldId id="385" r:id="rId55"/>
    <p:sldId id="406" r:id="rId56"/>
    <p:sldId id="435" r:id="rId57"/>
    <p:sldId id="436" r:id="rId58"/>
    <p:sldId id="437" r:id="rId59"/>
    <p:sldId id="427" r:id="rId60"/>
    <p:sldId id="438" r:id="rId61"/>
    <p:sldId id="374" r:id="rId62"/>
    <p:sldId id="381" r:id="rId63"/>
    <p:sldId id="399" r:id="rId64"/>
    <p:sldId id="379" r:id="rId65"/>
    <p:sldId id="382" r:id="rId66"/>
    <p:sldId id="383" r:id="rId67"/>
    <p:sldId id="272" r:id="rId68"/>
    <p:sldId id="389" r:id="rId69"/>
    <p:sldId id="390" r:id="rId70"/>
    <p:sldId id="446" r:id="rId71"/>
    <p:sldId id="432" r:id="rId72"/>
    <p:sldId id="356" r:id="rId73"/>
    <p:sldId id="410" r:id="rId74"/>
    <p:sldId id="411" r:id="rId75"/>
    <p:sldId id="443" r:id="rId76"/>
    <p:sldId id="387" r:id="rId77"/>
    <p:sldId id="270" r:id="rId78"/>
    <p:sldId id="444" r:id="rId79"/>
    <p:sldId id="44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6699"/>
    <a:srgbClr val="800080"/>
    <a:srgbClr val="FF99CC"/>
    <a:srgbClr val="339966"/>
    <a:srgbClr val="210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71" autoAdjust="0"/>
  </p:normalViewPr>
  <p:slideViewPr>
    <p:cSldViewPr>
      <p:cViewPr varScale="1">
        <p:scale>
          <a:sx n="61" d="100"/>
          <a:sy n="61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presProps" Target="presProp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410</c:v>
                </c:pt>
                <c:pt idx="1">
                  <c:v>140</c:v>
                </c:pt>
                <c:pt idx="2">
                  <c:v>290</c:v>
                </c:pt>
                <c:pt idx="3">
                  <c:v>500</c:v>
                </c:pt>
                <c:pt idx="4">
                  <c:v>51.8300866771825</c:v>
                </c:pt>
                <c:pt idx="5">
                  <c:v>130</c:v>
                </c:pt>
                <c:pt idx="6">
                  <c:v>290</c:v>
                </c:pt>
                <c:pt idx="7">
                  <c:v>240</c:v>
                </c:pt>
                <c:pt idx="8">
                  <c:v>70.397547169811304</c:v>
                </c:pt>
                <c:pt idx="9">
                  <c:v>500.000001</c:v>
                </c:pt>
                <c:pt idx="10">
                  <c:v>500.000001</c:v>
                </c:pt>
                <c:pt idx="11">
                  <c:v>120</c:v>
                </c:pt>
                <c:pt idx="12">
                  <c:v>25.720680292553698</c:v>
                </c:pt>
                <c:pt idx="13">
                  <c:v>340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415264"/>
        <c:axId val="186410560"/>
      </c:barChart>
      <c:catAx>
        <c:axId val="186415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0560"/>
        <c:crosses val="autoZero"/>
        <c:auto val="1"/>
        <c:lblAlgn val="ctr"/>
        <c:lblOffset val="100"/>
        <c:noMultiLvlLbl val="0"/>
      </c:catAx>
      <c:valAx>
        <c:axId val="186410560"/>
        <c:scaling>
          <c:orientation val="minMax"/>
          <c:max val="5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5264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Optimistic Enforcer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35.721654480118502</c:v>
                </c:pt>
                <c:pt idx="1">
                  <c:v>29.865848073030101</c:v>
                </c:pt>
                <c:pt idx="2">
                  <c:v>16.945235897641599</c:v>
                </c:pt>
                <c:pt idx="3">
                  <c:v>98.347358624076605</c:v>
                </c:pt>
                <c:pt idx="4">
                  <c:v>54.239375555741503</c:v>
                </c:pt>
                <c:pt idx="5">
                  <c:v>15.952215224360099</c:v>
                </c:pt>
                <c:pt idx="6">
                  <c:v>55.6606124132242</c:v>
                </c:pt>
                <c:pt idx="7">
                  <c:v>6.6728866991987799</c:v>
                </c:pt>
                <c:pt idx="8">
                  <c:v>21.576499264125999</c:v>
                </c:pt>
                <c:pt idx="9">
                  <c:v>26.380773142995601</c:v>
                </c:pt>
                <c:pt idx="10">
                  <c:v>47.514385023569901</c:v>
                </c:pt>
                <c:pt idx="11">
                  <c:v>20.352768593557101</c:v>
                </c:pt>
                <c:pt idx="12">
                  <c:v>123.670115035002</c:v>
                </c:pt>
                <c:pt idx="13">
                  <c:v>39.258671199852998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 Enforcer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39.774623245659903</c:v>
                </c:pt>
                <c:pt idx="1">
                  <c:v>33.983290154383603</c:v>
                </c:pt>
                <c:pt idx="2">
                  <c:v>26.763547226346599</c:v>
                </c:pt>
                <c:pt idx="3">
                  <c:v>62.839463164527203</c:v>
                </c:pt>
                <c:pt idx="4">
                  <c:v>50.739583598694203</c:v>
                </c:pt>
                <c:pt idx="5">
                  <c:v>18.890236768754502</c:v>
                </c:pt>
                <c:pt idx="6">
                  <c:v>58.017303594748697</c:v>
                </c:pt>
                <c:pt idx="7">
                  <c:v>4.4209216835256298</c:v>
                </c:pt>
                <c:pt idx="8">
                  <c:v>25.6368788823149</c:v>
                </c:pt>
                <c:pt idx="9">
                  <c:v>33.405982056442497</c:v>
                </c:pt>
                <c:pt idx="10">
                  <c:v>24.519133666307599</c:v>
                </c:pt>
                <c:pt idx="11">
                  <c:v>26.4133145048933</c:v>
                </c:pt>
                <c:pt idx="12">
                  <c:v>47.4391206223913</c:v>
                </c:pt>
                <c:pt idx="13">
                  <c:v>33.897279000541999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078560"/>
        <c:axId val="387082480"/>
      </c:barChart>
      <c:catAx>
        <c:axId val="387078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82480"/>
        <c:crosses val="autoZero"/>
        <c:auto val="1"/>
        <c:lblAlgn val="ctr"/>
        <c:lblOffset val="100"/>
        <c:noMultiLvlLbl val="0"/>
      </c:catAx>
      <c:valAx>
        <c:axId val="387082480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856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120.00001</c:v>
                </c:pt>
                <c:pt idx="1">
                  <c:v>120.00001</c:v>
                </c:pt>
                <c:pt idx="2">
                  <c:v>120.00001</c:v>
                </c:pt>
                <c:pt idx="3">
                  <c:v>120.00001</c:v>
                </c:pt>
                <c:pt idx="4">
                  <c:v>51.8300866771825</c:v>
                </c:pt>
                <c:pt idx="5">
                  <c:v>120.00001</c:v>
                </c:pt>
                <c:pt idx="6">
                  <c:v>120.00001</c:v>
                </c:pt>
                <c:pt idx="7">
                  <c:v>120.00001</c:v>
                </c:pt>
                <c:pt idx="8">
                  <c:v>70.397547169811304</c:v>
                </c:pt>
                <c:pt idx="9">
                  <c:v>120.00001</c:v>
                </c:pt>
                <c:pt idx="10">
                  <c:v>120.00001</c:v>
                </c:pt>
                <c:pt idx="11">
                  <c:v>120.00001</c:v>
                </c:pt>
                <c:pt idx="12">
                  <c:v>25.720680292553698</c:v>
                </c:pt>
                <c:pt idx="13">
                  <c:v>120.00001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Optimistic Tracking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18.6369971132623</c:v>
                </c:pt>
                <c:pt idx="1">
                  <c:v>18.7054433933701</c:v>
                </c:pt>
                <c:pt idx="2">
                  <c:v>4.00760562738287</c:v>
                </c:pt>
                <c:pt idx="3">
                  <c:v>64.9123074047058</c:v>
                </c:pt>
                <c:pt idx="4">
                  <c:v>53.3060322362184</c:v>
                </c:pt>
                <c:pt idx="5">
                  <c:v>7.0026294361734998</c:v>
                </c:pt>
                <c:pt idx="6">
                  <c:v>36.598285941789101</c:v>
                </c:pt>
                <c:pt idx="7">
                  <c:v>6.3456796928497496</c:v>
                </c:pt>
                <c:pt idx="8">
                  <c:v>11.0492452830188</c:v>
                </c:pt>
                <c:pt idx="9">
                  <c:v>35.314748075331998</c:v>
                </c:pt>
                <c:pt idx="10">
                  <c:v>18.692353860041798</c:v>
                </c:pt>
                <c:pt idx="11">
                  <c:v>15.4600278256192</c:v>
                </c:pt>
                <c:pt idx="12">
                  <c:v>112.535740678604</c:v>
                </c:pt>
                <c:pt idx="13">
                  <c:v>28.171177395839901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409384"/>
        <c:axId val="186409776"/>
      </c:barChart>
      <c:catAx>
        <c:axId val="186409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09776"/>
        <c:crosses val="autoZero"/>
        <c:auto val="1"/>
        <c:lblAlgn val="ctr"/>
        <c:lblOffset val="100"/>
        <c:noMultiLvlLbl val="0"/>
      </c:catAx>
      <c:valAx>
        <c:axId val="186409776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09384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>
                <a:alpha val="18000"/>
              </a:srgb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120.00001</c:v>
                </c:pt>
                <c:pt idx="1">
                  <c:v>120.00001</c:v>
                </c:pt>
                <c:pt idx="2">
                  <c:v>120.00001</c:v>
                </c:pt>
                <c:pt idx="3">
                  <c:v>120.00001</c:v>
                </c:pt>
                <c:pt idx="4">
                  <c:v>51.8300866771825</c:v>
                </c:pt>
                <c:pt idx="5">
                  <c:v>120.00001</c:v>
                </c:pt>
                <c:pt idx="6">
                  <c:v>120.00001</c:v>
                </c:pt>
                <c:pt idx="7">
                  <c:v>120.00001</c:v>
                </c:pt>
                <c:pt idx="8">
                  <c:v>70.397547169811304</c:v>
                </c:pt>
                <c:pt idx="9">
                  <c:v>120.00001</c:v>
                </c:pt>
                <c:pt idx="10">
                  <c:v>120.00001</c:v>
                </c:pt>
                <c:pt idx="11">
                  <c:v>120.00001</c:v>
                </c:pt>
                <c:pt idx="12">
                  <c:v>25.720680292553698</c:v>
                </c:pt>
                <c:pt idx="13">
                  <c:v>120.00001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Optimistic Tracking</c:v>
                </c:pt>
              </c:strCache>
            </c:strRef>
          </c:tx>
          <c:spPr>
            <a:solidFill>
              <a:srgbClr val="0066FF">
                <a:alpha val="3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18.6369971132623</c:v>
                </c:pt>
                <c:pt idx="1">
                  <c:v>18.7054433933701</c:v>
                </c:pt>
                <c:pt idx="2">
                  <c:v>4.00760562738287</c:v>
                </c:pt>
                <c:pt idx="3">
                  <c:v>64.9123074047058</c:v>
                </c:pt>
                <c:pt idx="4">
                  <c:v>53.3060322362184</c:v>
                </c:pt>
                <c:pt idx="5">
                  <c:v>7.0026294361734998</c:v>
                </c:pt>
                <c:pt idx="6">
                  <c:v>36.598285941789101</c:v>
                </c:pt>
                <c:pt idx="7">
                  <c:v>6.3456796928497496</c:v>
                </c:pt>
                <c:pt idx="8">
                  <c:v>11.0492452830188</c:v>
                </c:pt>
                <c:pt idx="9">
                  <c:v>35.314748075331998</c:v>
                </c:pt>
                <c:pt idx="10">
                  <c:v>18.692353860041798</c:v>
                </c:pt>
                <c:pt idx="11">
                  <c:v>15.4600278256192</c:v>
                </c:pt>
                <c:pt idx="12">
                  <c:v>112.535740678604</c:v>
                </c:pt>
                <c:pt idx="13">
                  <c:v>28.171177395839901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410168"/>
        <c:axId val="186415656"/>
      </c:barChart>
      <c:catAx>
        <c:axId val="186410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5656"/>
        <c:crosses val="autoZero"/>
        <c:auto val="1"/>
        <c:lblAlgn val="ctr"/>
        <c:lblOffset val="100"/>
        <c:noMultiLvlLbl val="0"/>
      </c:catAx>
      <c:valAx>
        <c:axId val="186415656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0168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120.00001</c:v>
                </c:pt>
                <c:pt idx="1">
                  <c:v>120.00001</c:v>
                </c:pt>
                <c:pt idx="2">
                  <c:v>120.00001</c:v>
                </c:pt>
                <c:pt idx="3">
                  <c:v>120.00001</c:v>
                </c:pt>
                <c:pt idx="4">
                  <c:v>51.8300866771825</c:v>
                </c:pt>
                <c:pt idx="5">
                  <c:v>120.00001</c:v>
                </c:pt>
                <c:pt idx="6">
                  <c:v>120.00001</c:v>
                </c:pt>
                <c:pt idx="7">
                  <c:v>120.00001</c:v>
                </c:pt>
                <c:pt idx="8">
                  <c:v>70.397547169811304</c:v>
                </c:pt>
                <c:pt idx="9">
                  <c:v>120.00001</c:v>
                </c:pt>
                <c:pt idx="10">
                  <c:v>120.00001</c:v>
                </c:pt>
                <c:pt idx="11">
                  <c:v>120.00001</c:v>
                </c:pt>
                <c:pt idx="12">
                  <c:v>25.720680292553698</c:v>
                </c:pt>
                <c:pt idx="13">
                  <c:v>120.00001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Optimistic Tracking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18.6369971132623</c:v>
                </c:pt>
                <c:pt idx="1">
                  <c:v>18.7054433933701</c:v>
                </c:pt>
                <c:pt idx="2">
                  <c:v>4.00760562738287</c:v>
                </c:pt>
                <c:pt idx="3">
                  <c:v>64.9123074047058</c:v>
                </c:pt>
                <c:pt idx="4">
                  <c:v>53.3060322362184</c:v>
                </c:pt>
                <c:pt idx="5">
                  <c:v>7.0026294361734998</c:v>
                </c:pt>
                <c:pt idx="6">
                  <c:v>36.598285941789101</c:v>
                </c:pt>
                <c:pt idx="7">
                  <c:v>6.3456796928497496</c:v>
                </c:pt>
                <c:pt idx="8">
                  <c:v>11.0492452830188</c:v>
                </c:pt>
                <c:pt idx="9">
                  <c:v>35.314748075331998</c:v>
                </c:pt>
                <c:pt idx="10">
                  <c:v>18.692353860041798</c:v>
                </c:pt>
                <c:pt idx="11">
                  <c:v>15.4600278256192</c:v>
                </c:pt>
                <c:pt idx="12">
                  <c:v>112.535740678604</c:v>
                </c:pt>
                <c:pt idx="13">
                  <c:v>28.171177395839901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Tracking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21.401559348018001</c:v>
                </c:pt>
                <c:pt idx="1">
                  <c:v>24.321018847458198</c:v>
                </c:pt>
                <c:pt idx="2">
                  <c:v>0.12795426204902999</c:v>
                </c:pt>
                <c:pt idx="3">
                  <c:v>24.011445953113199</c:v>
                </c:pt>
                <c:pt idx="4">
                  <c:v>46.573885344393702</c:v>
                </c:pt>
                <c:pt idx="5">
                  <c:v>12.5202081977724</c:v>
                </c:pt>
                <c:pt idx="6">
                  <c:v>43.913417010665697</c:v>
                </c:pt>
                <c:pt idx="7">
                  <c:v>1.61122429726239</c:v>
                </c:pt>
                <c:pt idx="8">
                  <c:v>20.4179245283018</c:v>
                </c:pt>
                <c:pt idx="9">
                  <c:v>37.5671355050413</c:v>
                </c:pt>
                <c:pt idx="10">
                  <c:v>5.03666707153271</c:v>
                </c:pt>
                <c:pt idx="11">
                  <c:v>18.0902729289826</c:v>
                </c:pt>
                <c:pt idx="12">
                  <c:v>49.1952006403694</c:v>
                </c:pt>
                <c:pt idx="13">
                  <c:v>22.410262500040101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412128"/>
        <c:axId val="186412520"/>
      </c:barChart>
      <c:catAx>
        <c:axId val="186412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2520"/>
        <c:crosses val="autoZero"/>
        <c:auto val="1"/>
        <c:lblAlgn val="ctr"/>
        <c:lblOffset val="100"/>
        <c:noMultiLvlLbl val="0"/>
      </c:catAx>
      <c:valAx>
        <c:axId val="186412520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2128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>
                <a:alpha val="18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800080"/>
              </a:solidFill>
              <a:ln>
                <a:noFill/>
              </a:ln>
              <a:effectLst/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120.00001</c:v>
                </c:pt>
                <c:pt idx="1">
                  <c:v>120.00001</c:v>
                </c:pt>
                <c:pt idx="2">
                  <c:v>120.00001</c:v>
                </c:pt>
                <c:pt idx="3">
                  <c:v>120.00001</c:v>
                </c:pt>
                <c:pt idx="4">
                  <c:v>51.8300866771825</c:v>
                </c:pt>
                <c:pt idx="5">
                  <c:v>120.00001</c:v>
                </c:pt>
                <c:pt idx="6">
                  <c:v>120.00001</c:v>
                </c:pt>
                <c:pt idx="7">
                  <c:v>120.00001</c:v>
                </c:pt>
                <c:pt idx="8">
                  <c:v>70.397547169811304</c:v>
                </c:pt>
                <c:pt idx="9">
                  <c:v>120.00001</c:v>
                </c:pt>
                <c:pt idx="10">
                  <c:v>120.00001</c:v>
                </c:pt>
                <c:pt idx="11">
                  <c:v>120.00001</c:v>
                </c:pt>
                <c:pt idx="12">
                  <c:v>25.720680292553698</c:v>
                </c:pt>
                <c:pt idx="13">
                  <c:v>120.00001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Optimistic Tracking</c:v>
                </c:pt>
              </c:strCache>
            </c:strRef>
          </c:tx>
          <c:spPr>
            <a:solidFill>
              <a:srgbClr val="0066FF">
                <a:alpha val="3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18.6369971132623</c:v>
                </c:pt>
                <c:pt idx="1">
                  <c:v>18.7054433933701</c:v>
                </c:pt>
                <c:pt idx="2">
                  <c:v>4.00760562738287</c:v>
                </c:pt>
                <c:pt idx="3">
                  <c:v>64.9123074047058</c:v>
                </c:pt>
                <c:pt idx="4">
                  <c:v>53.3060322362184</c:v>
                </c:pt>
                <c:pt idx="5">
                  <c:v>7.0026294361734998</c:v>
                </c:pt>
                <c:pt idx="6">
                  <c:v>36.598285941789101</c:v>
                </c:pt>
                <c:pt idx="7">
                  <c:v>6.3456796928497496</c:v>
                </c:pt>
                <c:pt idx="8">
                  <c:v>11.0492452830188</c:v>
                </c:pt>
                <c:pt idx="9">
                  <c:v>35.314748075331998</c:v>
                </c:pt>
                <c:pt idx="10">
                  <c:v>18.692353860041798</c:v>
                </c:pt>
                <c:pt idx="11">
                  <c:v>15.4600278256192</c:v>
                </c:pt>
                <c:pt idx="12">
                  <c:v>112.535740678604</c:v>
                </c:pt>
                <c:pt idx="13">
                  <c:v>28.171177395839901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Tracking</c:v>
                </c:pt>
              </c:strCache>
            </c:strRef>
          </c:tx>
          <c:spPr>
            <a:solidFill>
              <a:srgbClr val="92D050">
                <a:alpha val="3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21.401559348018001</c:v>
                </c:pt>
                <c:pt idx="1">
                  <c:v>24.321018847458198</c:v>
                </c:pt>
                <c:pt idx="2">
                  <c:v>0.12795426204902999</c:v>
                </c:pt>
                <c:pt idx="3">
                  <c:v>24.011445953113199</c:v>
                </c:pt>
                <c:pt idx="4">
                  <c:v>46.573885344393702</c:v>
                </c:pt>
                <c:pt idx="5">
                  <c:v>12.5202081977724</c:v>
                </c:pt>
                <c:pt idx="6">
                  <c:v>43.913417010665697</c:v>
                </c:pt>
                <c:pt idx="7">
                  <c:v>1.61122429726239</c:v>
                </c:pt>
                <c:pt idx="8">
                  <c:v>20.4179245283018</c:v>
                </c:pt>
                <c:pt idx="9">
                  <c:v>37.5671355050413</c:v>
                </c:pt>
                <c:pt idx="10">
                  <c:v>5.03666707153271</c:v>
                </c:pt>
                <c:pt idx="11">
                  <c:v>18.0902729289826</c:v>
                </c:pt>
                <c:pt idx="12">
                  <c:v>49.1952006403694</c:v>
                </c:pt>
                <c:pt idx="13">
                  <c:v>22.410262500040101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820880"/>
        <c:axId val="318797224"/>
      </c:barChart>
      <c:catAx>
        <c:axId val="314820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97224"/>
        <c:crosses val="autoZero"/>
        <c:auto val="1"/>
        <c:lblAlgn val="ctr"/>
        <c:lblOffset val="100"/>
        <c:noMultiLvlLbl val="0"/>
      </c:catAx>
      <c:valAx>
        <c:axId val="318797224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2088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Pessimistic Tracking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120.00001</c:v>
                </c:pt>
                <c:pt idx="1">
                  <c:v>120.00001</c:v>
                </c:pt>
                <c:pt idx="2">
                  <c:v>120.00001</c:v>
                </c:pt>
                <c:pt idx="3">
                  <c:v>120.00001</c:v>
                </c:pt>
                <c:pt idx="4">
                  <c:v>51.8300866771825</c:v>
                </c:pt>
                <c:pt idx="5">
                  <c:v>120.00001</c:v>
                </c:pt>
                <c:pt idx="6">
                  <c:v>120.00001</c:v>
                </c:pt>
                <c:pt idx="7">
                  <c:v>120.00001</c:v>
                </c:pt>
                <c:pt idx="8">
                  <c:v>70.397547169811304</c:v>
                </c:pt>
                <c:pt idx="9">
                  <c:v>120.00001</c:v>
                </c:pt>
                <c:pt idx="10">
                  <c:v>120.00001</c:v>
                </c:pt>
                <c:pt idx="11">
                  <c:v>120.00001</c:v>
                </c:pt>
                <c:pt idx="12">
                  <c:v>25.720680292553698</c:v>
                </c:pt>
                <c:pt idx="13">
                  <c:v>120.00001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Optimistic Tracking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18.6369971132623</c:v>
                </c:pt>
                <c:pt idx="1">
                  <c:v>18.7054433933701</c:v>
                </c:pt>
                <c:pt idx="2">
                  <c:v>4.00760562738287</c:v>
                </c:pt>
                <c:pt idx="3">
                  <c:v>64.9123074047058</c:v>
                </c:pt>
                <c:pt idx="4">
                  <c:v>53.3060322362184</c:v>
                </c:pt>
                <c:pt idx="5">
                  <c:v>7.0026294361734998</c:v>
                </c:pt>
                <c:pt idx="6">
                  <c:v>36.598285941789101</c:v>
                </c:pt>
                <c:pt idx="7">
                  <c:v>6.3456796928497496</c:v>
                </c:pt>
                <c:pt idx="8">
                  <c:v>11.0492452830188</c:v>
                </c:pt>
                <c:pt idx="9">
                  <c:v>35.314748075331998</c:v>
                </c:pt>
                <c:pt idx="10">
                  <c:v>18.692353860041798</c:v>
                </c:pt>
                <c:pt idx="11">
                  <c:v>15.4600278256192</c:v>
                </c:pt>
                <c:pt idx="12">
                  <c:v>112.535740678604</c:v>
                </c:pt>
                <c:pt idx="13">
                  <c:v>28.171177395839901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Hybrid Tracking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21.401559348018001</c:v>
                </c:pt>
                <c:pt idx="1">
                  <c:v>24.321018847458198</c:v>
                </c:pt>
                <c:pt idx="2">
                  <c:v>0.12795426204902999</c:v>
                </c:pt>
                <c:pt idx="3">
                  <c:v>24.011445953113199</c:v>
                </c:pt>
                <c:pt idx="4">
                  <c:v>46.573885344393702</c:v>
                </c:pt>
                <c:pt idx="5">
                  <c:v>12.5202081977724</c:v>
                </c:pt>
                <c:pt idx="6">
                  <c:v>43.913417010665697</c:v>
                </c:pt>
                <c:pt idx="7">
                  <c:v>1.61122429726239</c:v>
                </c:pt>
                <c:pt idx="8">
                  <c:v>20.4179245283018</c:v>
                </c:pt>
                <c:pt idx="9">
                  <c:v>37.5671355050413</c:v>
                </c:pt>
                <c:pt idx="10">
                  <c:v>5.03666707153271</c:v>
                </c:pt>
                <c:pt idx="11">
                  <c:v>18.0902729289826</c:v>
                </c:pt>
                <c:pt idx="12">
                  <c:v>49.1952006403694</c:v>
                </c:pt>
                <c:pt idx="13">
                  <c:v>22.410262500040101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8798400"/>
        <c:axId val="318799184"/>
      </c:barChart>
      <c:catAx>
        <c:axId val="318798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99184"/>
        <c:crosses val="autoZero"/>
        <c:auto val="1"/>
        <c:lblAlgn val="ctr"/>
        <c:lblOffset val="100"/>
        <c:noMultiLvlLbl val="0"/>
      </c:catAx>
      <c:valAx>
        <c:axId val="318799184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9840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Optimistic Recorder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jbb2000</c:v>
                </c:pt>
                <c:pt idx="11">
                  <c:v>jbb2005</c:v>
                </c:pt>
                <c:pt idx="12">
                  <c:v>geomean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95.540052106666394</c:v>
                </c:pt>
                <c:pt idx="1">
                  <c:v>6.0716318972757701</c:v>
                </c:pt>
                <c:pt idx="2">
                  <c:v>96.313084367171399</c:v>
                </c:pt>
                <c:pt idx="3">
                  <c:v>66.971866516652398</c:v>
                </c:pt>
                <c:pt idx="4">
                  <c:v>44.359685350017998</c:v>
                </c:pt>
                <c:pt idx="5">
                  <c:v>66.863688042426602</c:v>
                </c:pt>
                <c:pt idx="6">
                  <c:v>5.7143740042850002</c:v>
                </c:pt>
                <c:pt idx="7">
                  <c:v>17.554017397811201</c:v>
                </c:pt>
                <c:pt idx="8">
                  <c:v>16.0423158351424</c:v>
                </c:pt>
                <c:pt idx="9">
                  <c:v>65.458255351727104</c:v>
                </c:pt>
                <c:pt idx="10">
                  <c:v>13.9857398022159</c:v>
                </c:pt>
                <c:pt idx="11">
                  <c:v>115.634606123146</c:v>
                </c:pt>
                <c:pt idx="12">
                  <c:v>46.287331646225297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 Recorder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jbb2000</c:v>
                </c:pt>
                <c:pt idx="11">
                  <c:v>jbb2005</c:v>
                </c:pt>
                <c:pt idx="12">
                  <c:v>geomean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105.163474879628</c:v>
                </c:pt>
                <c:pt idx="1">
                  <c:v>3.5277638424639401</c:v>
                </c:pt>
                <c:pt idx="2">
                  <c:v>62.971740879426903</c:v>
                </c:pt>
                <c:pt idx="3">
                  <c:v>74.333412305195097</c:v>
                </c:pt>
                <c:pt idx="4">
                  <c:v>46.7376817077363</c:v>
                </c:pt>
                <c:pt idx="5">
                  <c:v>58.955292389607898</c:v>
                </c:pt>
                <c:pt idx="6">
                  <c:v>2.8020793275833502</c:v>
                </c:pt>
                <c:pt idx="7">
                  <c:v>19.3362017896673</c:v>
                </c:pt>
                <c:pt idx="8">
                  <c:v>19.810786132163798</c:v>
                </c:pt>
                <c:pt idx="9">
                  <c:v>44.024968063192802</c:v>
                </c:pt>
                <c:pt idx="10">
                  <c:v>17.7019457605548</c:v>
                </c:pt>
                <c:pt idx="11">
                  <c:v>83.367305822570898</c:v>
                </c:pt>
                <c:pt idx="12">
                  <c:v>41.478349690328201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063520"/>
        <c:axId val="368065088"/>
      </c:barChart>
      <c:catAx>
        <c:axId val="368063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65088"/>
        <c:crosses val="autoZero"/>
        <c:auto val="1"/>
        <c:lblAlgn val="ctr"/>
        <c:lblOffset val="100"/>
        <c:noMultiLvlLbl val="0"/>
      </c:catAx>
      <c:valAx>
        <c:axId val="368065088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06352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729916933782754"/>
          <c:y val="0.26542575146049413"/>
          <c:w val="0.47659881817504146"/>
          <c:h val="0.15994049035600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Optimistic Enforcer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35.721654480118502</c:v>
                </c:pt>
                <c:pt idx="1">
                  <c:v>29.865848073030101</c:v>
                </c:pt>
                <c:pt idx="2">
                  <c:v>16.945235897641599</c:v>
                </c:pt>
                <c:pt idx="3">
                  <c:v>98.347358624076605</c:v>
                </c:pt>
                <c:pt idx="4">
                  <c:v>54.239375555741503</c:v>
                </c:pt>
                <c:pt idx="5">
                  <c:v>15.952215224360099</c:v>
                </c:pt>
                <c:pt idx="6">
                  <c:v>55.6606124132242</c:v>
                </c:pt>
                <c:pt idx="7">
                  <c:v>6.6728866991987799</c:v>
                </c:pt>
                <c:pt idx="8">
                  <c:v>21.576499264125999</c:v>
                </c:pt>
                <c:pt idx="9">
                  <c:v>26.380773142995601</c:v>
                </c:pt>
                <c:pt idx="10">
                  <c:v>47.514385023569901</c:v>
                </c:pt>
                <c:pt idx="11">
                  <c:v>20.352768593557101</c:v>
                </c:pt>
                <c:pt idx="12">
                  <c:v>123.670115035002</c:v>
                </c:pt>
                <c:pt idx="13">
                  <c:v>39.258671199852998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 Enforcer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39.774623245659903</c:v>
                </c:pt>
                <c:pt idx="1">
                  <c:v>33.983290154383603</c:v>
                </c:pt>
                <c:pt idx="2">
                  <c:v>26.763547226346599</c:v>
                </c:pt>
                <c:pt idx="3">
                  <c:v>62.839463164527203</c:v>
                </c:pt>
                <c:pt idx="4">
                  <c:v>50.739583598694203</c:v>
                </c:pt>
                <c:pt idx="5">
                  <c:v>18.890236768754502</c:v>
                </c:pt>
                <c:pt idx="6">
                  <c:v>58.017303594748697</c:v>
                </c:pt>
                <c:pt idx="7">
                  <c:v>4.4209216835256298</c:v>
                </c:pt>
                <c:pt idx="8">
                  <c:v>25.6368788823149</c:v>
                </c:pt>
                <c:pt idx="9">
                  <c:v>33.405982056442497</c:v>
                </c:pt>
                <c:pt idx="10">
                  <c:v>24.519133666307599</c:v>
                </c:pt>
                <c:pt idx="11">
                  <c:v>26.4133145048933</c:v>
                </c:pt>
                <c:pt idx="12">
                  <c:v>47.4391206223913</c:v>
                </c:pt>
                <c:pt idx="13">
                  <c:v>33.897279000541999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9151072"/>
        <c:axId val="319153032"/>
      </c:barChart>
      <c:catAx>
        <c:axId val="319151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53032"/>
        <c:crosses val="autoZero"/>
        <c:auto val="1"/>
        <c:lblAlgn val="ctr"/>
        <c:lblOffset val="100"/>
        <c:noMultiLvlLbl val="0"/>
      </c:catAx>
      <c:valAx>
        <c:axId val="319153032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51072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093797485840586"/>
          <c:y val="0.26377091164194499"/>
          <c:w val="0.41590413040475205"/>
          <c:h val="0.172217978090757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5069547803343"/>
          <c:y val="0.26796542147347863"/>
          <c:w val="0.69220487835160749"/>
          <c:h val="0.49506607458951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Optimistic Recorder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jbb2000</c:v>
                </c:pt>
                <c:pt idx="11">
                  <c:v>jbb2005</c:v>
                </c:pt>
                <c:pt idx="12">
                  <c:v>geomean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95.540052106666394</c:v>
                </c:pt>
                <c:pt idx="1">
                  <c:v>6.0716318972757701</c:v>
                </c:pt>
                <c:pt idx="2">
                  <c:v>96.313084367171399</c:v>
                </c:pt>
                <c:pt idx="3">
                  <c:v>66.971866516652398</c:v>
                </c:pt>
                <c:pt idx="4">
                  <c:v>44.359685350017998</c:v>
                </c:pt>
                <c:pt idx="5">
                  <c:v>66.863688042426602</c:v>
                </c:pt>
                <c:pt idx="6">
                  <c:v>5.7143740042850002</c:v>
                </c:pt>
                <c:pt idx="7">
                  <c:v>17.554017397811201</c:v>
                </c:pt>
                <c:pt idx="8">
                  <c:v>16.0423158351424</c:v>
                </c:pt>
                <c:pt idx="9">
                  <c:v>65.458255351727104</c:v>
                </c:pt>
                <c:pt idx="10">
                  <c:v>13.9857398022159</c:v>
                </c:pt>
                <c:pt idx="11">
                  <c:v>115.634606123146</c:v>
                </c:pt>
                <c:pt idx="12">
                  <c:v>46.287331646225297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Hybrid Recorder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jbb2000</c:v>
                </c:pt>
                <c:pt idx="11">
                  <c:v>jbb2005</c:v>
                </c:pt>
                <c:pt idx="12">
                  <c:v>geomean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105.163474879628</c:v>
                </c:pt>
                <c:pt idx="1">
                  <c:v>3.5277638424639401</c:v>
                </c:pt>
                <c:pt idx="2">
                  <c:v>62.971740879426903</c:v>
                </c:pt>
                <c:pt idx="3">
                  <c:v>74.333412305195097</c:v>
                </c:pt>
                <c:pt idx="4">
                  <c:v>46.7376817077363</c:v>
                </c:pt>
                <c:pt idx="5">
                  <c:v>58.955292389607898</c:v>
                </c:pt>
                <c:pt idx="6">
                  <c:v>2.8020793275833502</c:v>
                </c:pt>
                <c:pt idx="7">
                  <c:v>19.3362017896673</c:v>
                </c:pt>
                <c:pt idx="8">
                  <c:v>19.810786132163798</c:v>
                </c:pt>
                <c:pt idx="9">
                  <c:v>44.024968063192802</c:v>
                </c:pt>
                <c:pt idx="10">
                  <c:v>17.7019457605548</c:v>
                </c:pt>
                <c:pt idx="11">
                  <c:v>83.367305822570898</c:v>
                </c:pt>
                <c:pt idx="12">
                  <c:v>41.478349690328201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084440"/>
        <c:axId val="387076600"/>
      </c:barChart>
      <c:catAx>
        <c:axId val="387084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6600"/>
        <c:crosses val="autoZero"/>
        <c:auto val="1"/>
        <c:lblAlgn val="ctr"/>
        <c:lblOffset val="100"/>
        <c:noMultiLvlLbl val="0"/>
      </c:catAx>
      <c:valAx>
        <c:axId val="387076600"/>
        <c:scaling>
          <c:orientation val="minMax"/>
          <c:max val="12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8444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08990857355956"/>
          <c:y val="0.36165110175181592"/>
          <c:w val="0.18491009142644046"/>
          <c:h val="0.31545733382164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9078BD-43EC-4C4B-9446-5C83717B6ED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7E70ECB-6337-4B0C-802E-A8AB0E520CA7}">
      <dgm:prSet phldrT="[Text]" custT="1"/>
      <dgm:spPr/>
      <dgm:t>
        <a:bodyPr/>
        <a:lstStyle/>
        <a:p>
          <a:r>
            <a:rPr lang="en-US" sz="2000" dirty="0" smtClean="0"/>
            <a:t>Complete State Transition Table</a:t>
          </a:r>
          <a:endParaRPr lang="en-US" sz="2000" dirty="0"/>
        </a:p>
      </dgm:t>
    </dgm:pt>
    <dgm:pt modelId="{FA9BB7B3-A396-4DB8-BACA-A73FD935480B}" type="parTrans" cxnId="{BF8E8415-9F7D-4752-A3FA-DF72AF18B7A3}">
      <dgm:prSet/>
      <dgm:spPr/>
      <dgm:t>
        <a:bodyPr/>
        <a:lstStyle/>
        <a:p>
          <a:endParaRPr lang="en-US"/>
        </a:p>
      </dgm:t>
    </dgm:pt>
    <dgm:pt modelId="{9CE2D75A-AD7F-4B41-B367-04AFCDA1D95E}" type="sibTrans" cxnId="{BF8E8415-9F7D-4752-A3FA-DF72AF18B7A3}">
      <dgm:prSet/>
      <dgm:spPr/>
      <dgm:t>
        <a:bodyPr/>
        <a:lstStyle/>
        <a:p>
          <a:endParaRPr lang="en-US"/>
        </a:p>
      </dgm:t>
    </dgm:pt>
    <dgm:pt modelId="{ED27D8CE-E6E9-48F5-855C-6D1314331D3E}">
      <dgm:prSet phldrT="[Text]" custT="1"/>
      <dgm:spPr/>
      <dgm:t>
        <a:bodyPr/>
        <a:lstStyle/>
        <a:p>
          <a:r>
            <a:rPr lang="en-US" sz="2800" dirty="0" smtClean="0"/>
            <a:t>Please check the paper</a:t>
          </a:r>
          <a:endParaRPr lang="en-US" sz="2800" dirty="0"/>
        </a:p>
      </dgm:t>
    </dgm:pt>
    <dgm:pt modelId="{60A0C3DC-45D6-41BF-9B18-35A7D772C9DA}" type="sibTrans" cxnId="{7D1E9B07-209E-4D15-B5CC-229A26ACF575}">
      <dgm:prSet/>
      <dgm:spPr/>
      <dgm:t>
        <a:bodyPr/>
        <a:lstStyle/>
        <a:p>
          <a:endParaRPr lang="en-US"/>
        </a:p>
      </dgm:t>
    </dgm:pt>
    <dgm:pt modelId="{F58C725B-B122-4EE9-A732-5DEA9B0F50BF}" type="parTrans" cxnId="{7D1E9B07-209E-4D15-B5CC-229A26ACF575}">
      <dgm:prSet/>
      <dgm:spPr/>
      <dgm:t>
        <a:bodyPr/>
        <a:lstStyle/>
        <a:p>
          <a:endParaRPr lang="en-US"/>
        </a:p>
      </dgm:t>
    </dgm:pt>
    <dgm:pt modelId="{E55F7E76-03C4-45D9-BDE1-4828A7F82457}">
      <dgm:prSet phldrT="[Text]" custT="1"/>
      <dgm:spPr/>
      <dgm:t>
        <a:bodyPr lIns="0" rIns="0" anchor="ctr" anchorCtr="0"/>
        <a:lstStyle/>
        <a:p>
          <a:pPr>
            <a:spcAft>
              <a:spcPts val="0"/>
            </a:spcAft>
          </a:pPr>
          <a:r>
            <a:rPr lang="en-US" sz="2000" dirty="0" smtClean="0"/>
            <a:t>Run-time Characteristics</a:t>
          </a:r>
          <a:endParaRPr lang="en-US" sz="2000" dirty="0"/>
        </a:p>
      </dgm:t>
    </dgm:pt>
    <dgm:pt modelId="{BEB52317-15E4-4F2B-9E6A-A1B484CE4EEE}" type="parTrans" cxnId="{6E70AC2F-79CF-4B36-9FBF-75E3621D2F7E}">
      <dgm:prSet/>
      <dgm:spPr/>
      <dgm:t>
        <a:bodyPr/>
        <a:lstStyle/>
        <a:p>
          <a:endParaRPr lang="en-US"/>
        </a:p>
      </dgm:t>
    </dgm:pt>
    <dgm:pt modelId="{AFEDF597-D03D-4134-824C-28357B4AF54D}" type="sibTrans" cxnId="{6E70AC2F-79CF-4B36-9FBF-75E3621D2F7E}">
      <dgm:prSet/>
      <dgm:spPr/>
      <dgm:t>
        <a:bodyPr/>
        <a:lstStyle/>
        <a:p>
          <a:endParaRPr lang="en-US"/>
        </a:p>
      </dgm:t>
    </dgm:pt>
    <dgm:pt modelId="{CBBADB34-B0AB-4E66-88F4-F8917F55CEF8}">
      <dgm:prSet phldrT="[Text]" custT="1"/>
      <dgm:spPr/>
      <dgm:t>
        <a:bodyPr/>
        <a:lstStyle/>
        <a:p>
          <a:r>
            <a:rPr lang="en-US" sz="2000" dirty="0" smtClean="0"/>
            <a:t>Stress Tests</a:t>
          </a:r>
          <a:endParaRPr lang="en-US" sz="2000" dirty="0"/>
        </a:p>
      </dgm:t>
    </dgm:pt>
    <dgm:pt modelId="{71905F10-2E11-421C-9DE7-CDA415DC3E81}" type="parTrans" cxnId="{BD10EFF3-D856-43C4-B222-31E8E227CF4B}">
      <dgm:prSet/>
      <dgm:spPr/>
      <dgm:t>
        <a:bodyPr/>
        <a:lstStyle/>
        <a:p>
          <a:endParaRPr lang="en-US"/>
        </a:p>
      </dgm:t>
    </dgm:pt>
    <dgm:pt modelId="{C7FEAFDD-C7C6-4ACE-B162-488818AD92F0}" type="sibTrans" cxnId="{BD10EFF3-D856-43C4-B222-31E8E227CF4B}">
      <dgm:prSet/>
      <dgm:spPr/>
      <dgm:t>
        <a:bodyPr/>
        <a:lstStyle/>
        <a:p>
          <a:endParaRPr lang="en-US"/>
        </a:p>
      </dgm:t>
    </dgm:pt>
    <dgm:pt modelId="{7D3BA316-44F5-43C0-B953-DAD228909D78}" type="pres">
      <dgm:prSet presAssocID="{AF9078BD-43EC-4C4B-9446-5C83717B6ED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B9A2B1-0C71-4DBB-A6A6-7C645DCF4025}" type="pres">
      <dgm:prSet presAssocID="{AF9078BD-43EC-4C4B-9446-5C83717B6EDE}" presName="ellipse" presStyleLbl="trBgShp" presStyleIdx="0" presStyleCnt="1"/>
      <dgm:spPr/>
      <dgm:t>
        <a:bodyPr/>
        <a:lstStyle/>
        <a:p>
          <a:endParaRPr lang="en-US"/>
        </a:p>
      </dgm:t>
    </dgm:pt>
    <dgm:pt modelId="{4E645998-EB08-4187-A13C-101F6164892A}" type="pres">
      <dgm:prSet presAssocID="{AF9078BD-43EC-4C4B-9446-5C83717B6EDE}" presName="arrow1" presStyleLbl="fgShp" presStyleIdx="0" presStyleCnt="1" custFlipVert="1" custFlipHor="1" custScaleX="35575" custScaleY="35794" custLinFactX="145583" custLinFactY="-100000" custLinFactNeighborX="200000" custLinFactNeighborY="-101601"/>
      <dgm:spPr>
        <a:noFill/>
      </dgm:spPr>
      <dgm:t>
        <a:bodyPr/>
        <a:lstStyle/>
        <a:p>
          <a:endParaRPr lang="en-US"/>
        </a:p>
      </dgm:t>
    </dgm:pt>
    <dgm:pt modelId="{E58226F5-6F0F-48A6-92F1-E8ECE2561C97}" type="pres">
      <dgm:prSet presAssocID="{AF9078BD-43EC-4C4B-9446-5C83717B6EDE}" presName="rectangle" presStyleLbl="revTx" presStyleIdx="0" presStyleCnt="1" custLinFactNeighborX="1777" custLinFactNeighborY="-72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15455-B074-4AA1-8128-ECA6C74885BC}" type="pres">
      <dgm:prSet presAssocID="{97E70ECB-6337-4B0C-802E-A8AB0E520CA7}" presName="item1" presStyleLbl="node1" presStyleIdx="0" presStyleCnt="3" custLinFactNeighborX="-11789" custLinFactNeighborY="3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DE740-CB1D-4D51-A7A8-B20D7AE087A0}" type="pres">
      <dgm:prSet presAssocID="{CBBADB34-B0AB-4E66-88F4-F8917F55CEF8}" presName="item2" presStyleLbl="node1" presStyleIdx="1" presStyleCnt="3" custScaleX="131023" custScaleY="98067" custLinFactNeighborX="2855" custLinFactNeighborY="-28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E2039-93FB-46FF-A126-3FA3F7247E74}" type="pres">
      <dgm:prSet presAssocID="{ED27D8CE-E6E9-48F5-855C-6D1314331D3E}" presName="item3" presStyleLbl="node1" presStyleIdx="2" presStyleCnt="3" custScaleX="148284" custScaleY="90343" custLinFactNeighborX="21702" custLinFactNeighborY="-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FDBB2-4672-4A5A-9994-98F79F04143C}" type="pres">
      <dgm:prSet presAssocID="{AF9078BD-43EC-4C4B-9446-5C83717B6EDE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A9053561-9240-4EB4-8A93-BBB12C11B00B}" type="presOf" srcId="{AF9078BD-43EC-4C4B-9446-5C83717B6EDE}" destId="{7D3BA316-44F5-43C0-B953-DAD228909D78}" srcOrd="0" destOrd="0" presId="urn:microsoft.com/office/officeart/2005/8/layout/funnel1"/>
    <dgm:cxn modelId="{BF8E8415-9F7D-4752-A3FA-DF72AF18B7A3}" srcId="{AF9078BD-43EC-4C4B-9446-5C83717B6EDE}" destId="{97E70ECB-6337-4B0C-802E-A8AB0E520CA7}" srcOrd="1" destOrd="0" parTransId="{FA9BB7B3-A396-4DB8-BACA-A73FD935480B}" sibTransId="{9CE2D75A-AD7F-4B41-B367-04AFCDA1D95E}"/>
    <dgm:cxn modelId="{C12D812E-BFA9-4A0D-8E1F-1544C3B311F9}" type="presOf" srcId="{ED27D8CE-E6E9-48F5-855C-6D1314331D3E}" destId="{E58226F5-6F0F-48A6-92F1-E8ECE2561C97}" srcOrd="0" destOrd="0" presId="urn:microsoft.com/office/officeart/2005/8/layout/funnel1"/>
    <dgm:cxn modelId="{BD10EFF3-D856-43C4-B222-31E8E227CF4B}" srcId="{AF9078BD-43EC-4C4B-9446-5C83717B6EDE}" destId="{CBBADB34-B0AB-4E66-88F4-F8917F55CEF8}" srcOrd="2" destOrd="0" parTransId="{71905F10-2E11-421C-9DE7-CDA415DC3E81}" sibTransId="{C7FEAFDD-C7C6-4ACE-B162-488818AD92F0}"/>
    <dgm:cxn modelId="{6E70AC2F-79CF-4B36-9FBF-75E3621D2F7E}" srcId="{AF9078BD-43EC-4C4B-9446-5C83717B6EDE}" destId="{E55F7E76-03C4-45D9-BDE1-4828A7F82457}" srcOrd="0" destOrd="0" parTransId="{BEB52317-15E4-4F2B-9E6A-A1B484CE4EEE}" sibTransId="{AFEDF597-D03D-4134-824C-28357B4AF54D}"/>
    <dgm:cxn modelId="{88788D2E-91EE-4C2E-8A66-5F76C5165CA2}" type="presOf" srcId="{97E70ECB-6337-4B0C-802E-A8AB0E520CA7}" destId="{11BDE740-CB1D-4D51-A7A8-B20D7AE087A0}" srcOrd="0" destOrd="0" presId="urn:microsoft.com/office/officeart/2005/8/layout/funnel1"/>
    <dgm:cxn modelId="{7D1E9B07-209E-4D15-B5CC-229A26ACF575}" srcId="{AF9078BD-43EC-4C4B-9446-5C83717B6EDE}" destId="{ED27D8CE-E6E9-48F5-855C-6D1314331D3E}" srcOrd="3" destOrd="0" parTransId="{F58C725B-B122-4EE9-A732-5DEA9B0F50BF}" sibTransId="{60A0C3DC-45D6-41BF-9B18-35A7D772C9DA}"/>
    <dgm:cxn modelId="{7A2B90F3-32FD-4C19-8E3F-EAB4885E7B4C}" type="presOf" srcId="{E55F7E76-03C4-45D9-BDE1-4828A7F82457}" destId="{EDDE2039-93FB-46FF-A126-3FA3F7247E74}" srcOrd="0" destOrd="0" presId="urn:microsoft.com/office/officeart/2005/8/layout/funnel1"/>
    <dgm:cxn modelId="{21272194-57A5-40AB-9738-D76FD738C787}" type="presOf" srcId="{CBBADB34-B0AB-4E66-88F4-F8917F55CEF8}" destId="{64415455-B074-4AA1-8128-ECA6C74885BC}" srcOrd="0" destOrd="0" presId="urn:microsoft.com/office/officeart/2005/8/layout/funnel1"/>
    <dgm:cxn modelId="{14160F6F-0094-49B9-84A1-313BDB3092F3}" type="presParOf" srcId="{7D3BA316-44F5-43C0-B953-DAD228909D78}" destId="{6FB9A2B1-0C71-4DBB-A6A6-7C645DCF4025}" srcOrd="0" destOrd="0" presId="urn:microsoft.com/office/officeart/2005/8/layout/funnel1"/>
    <dgm:cxn modelId="{ABDDDF58-E422-4603-991C-0156DABFF572}" type="presParOf" srcId="{7D3BA316-44F5-43C0-B953-DAD228909D78}" destId="{4E645998-EB08-4187-A13C-101F6164892A}" srcOrd="1" destOrd="0" presId="urn:microsoft.com/office/officeart/2005/8/layout/funnel1"/>
    <dgm:cxn modelId="{4B98E296-6469-4123-8D7B-1E19FFDDC399}" type="presParOf" srcId="{7D3BA316-44F5-43C0-B953-DAD228909D78}" destId="{E58226F5-6F0F-48A6-92F1-E8ECE2561C97}" srcOrd="2" destOrd="0" presId="urn:microsoft.com/office/officeart/2005/8/layout/funnel1"/>
    <dgm:cxn modelId="{21128A33-834B-48CB-B86A-711778117AF0}" type="presParOf" srcId="{7D3BA316-44F5-43C0-B953-DAD228909D78}" destId="{64415455-B074-4AA1-8128-ECA6C74885BC}" srcOrd="3" destOrd="0" presId="urn:microsoft.com/office/officeart/2005/8/layout/funnel1"/>
    <dgm:cxn modelId="{9E316A9B-14EE-45FF-80A8-E3A75C6F7645}" type="presParOf" srcId="{7D3BA316-44F5-43C0-B953-DAD228909D78}" destId="{11BDE740-CB1D-4D51-A7A8-B20D7AE087A0}" srcOrd="4" destOrd="0" presId="urn:microsoft.com/office/officeart/2005/8/layout/funnel1"/>
    <dgm:cxn modelId="{28047610-3240-4C20-B979-1484CFFDC09D}" type="presParOf" srcId="{7D3BA316-44F5-43C0-B953-DAD228909D78}" destId="{EDDE2039-93FB-46FF-A126-3FA3F7247E74}" srcOrd="5" destOrd="0" presId="urn:microsoft.com/office/officeart/2005/8/layout/funnel1"/>
    <dgm:cxn modelId="{DAC454D5-80F3-417F-970C-FAC6352E1B7E}" type="presParOf" srcId="{7D3BA316-44F5-43C0-B953-DAD228909D78}" destId="{EC3FDBB2-4672-4A5A-9994-98F79F04143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A2B1-0C71-4DBB-A6A6-7C645DCF4025}">
      <dsp:nvSpPr>
        <dsp:cNvPr id="0" name=""/>
        <dsp:cNvSpPr/>
      </dsp:nvSpPr>
      <dsp:spPr>
        <a:xfrm>
          <a:off x="2656540" y="227966"/>
          <a:ext cx="4524254" cy="157121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45998-EB08-4187-A13C-101F6164892A}">
      <dsp:nvSpPr>
        <dsp:cNvPr id="0" name=""/>
        <dsp:cNvSpPr/>
      </dsp:nvSpPr>
      <dsp:spPr>
        <a:xfrm flipH="1" flipV="1">
          <a:off x="7799772" y="3124202"/>
          <a:ext cx="311919" cy="200857"/>
        </a:xfrm>
        <a:prstGeom prst="downArrow">
          <a:avLst/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226F5-6F0F-48A6-92F1-E8ECE2561C97}">
      <dsp:nvSpPr>
        <dsp:cNvPr id="0" name=""/>
        <dsp:cNvSpPr/>
      </dsp:nvSpPr>
      <dsp:spPr>
        <a:xfrm>
          <a:off x="2896164" y="3761391"/>
          <a:ext cx="4208609" cy="105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Please check the paper</a:t>
          </a:r>
          <a:endParaRPr lang="en-US" sz="2800" kern="1200" dirty="0"/>
        </a:p>
      </dsp:txBody>
      <dsp:txXfrm>
        <a:off x="2896164" y="3761391"/>
        <a:ext cx="4208609" cy="1052152"/>
      </dsp:txXfrm>
    </dsp:sp>
    <dsp:sp modelId="{64415455-B074-4AA1-8128-ECA6C74885BC}">
      <dsp:nvSpPr>
        <dsp:cNvPr id="0" name=""/>
        <dsp:cNvSpPr/>
      </dsp:nvSpPr>
      <dsp:spPr>
        <a:xfrm>
          <a:off x="4115348" y="1981195"/>
          <a:ext cx="1578228" cy="15782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Stress Tests</a:t>
          </a:r>
          <a:endParaRPr lang="en-US" sz="2000" kern="1200" dirty="0"/>
        </a:p>
      </dsp:txBody>
      <dsp:txXfrm>
        <a:off x="4346474" y="2212321"/>
        <a:ext cx="1115976" cy="1115976"/>
      </dsp:txXfrm>
    </dsp:sp>
    <dsp:sp modelId="{11BDE740-CB1D-4D51-A7A8-B20D7AE087A0}">
      <dsp:nvSpPr>
        <dsp:cNvPr id="0" name=""/>
        <dsp:cNvSpPr/>
      </dsp:nvSpPr>
      <dsp:spPr>
        <a:xfrm>
          <a:off x="2972346" y="304805"/>
          <a:ext cx="2067842" cy="15477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Complete State Transition Table</a:t>
          </a:r>
          <a:endParaRPr lang="en-US" sz="2000" kern="1200" dirty="0"/>
        </a:p>
      </dsp:txBody>
      <dsp:txXfrm>
        <a:off x="3275174" y="531463"/>
        <a:ext cx="1462186" cy="1094405"/>
      </dsp:txXfrm>
    </dsp:sp>
    <dsp:sp modelId="{EDDE2039-93FB-46FF-A126-3FA3F7247E74}">
      <dsp:nvSpPr>
        <dsp:cNvPr id="0" name=""/>
        <dsp:cNvSpPr/>
      </dsp:nvSpPr>
      <dsp:spPr>
        <a:xfrm>
          <a:off x="4746886" y="381006"/>
          <a:ext cx="2340260" cy="14258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Run-time Characteristics</a:t>
          </a:r>
          <a:endParaRPr lang="en-US" sz="2000" kern="1200" dirty="0"/>
        </a:p>
      </dsp:txBody>
      <dsp:txXfrm>
        <a:off x="5089609" y="589812"/>
        <a:ext cx="1654814" cy="1008206"/>
      </dsp:txXfrm>
    </dsp:sp>
    <dsp:sp modelId="{EC3FDBB2-4672-4A5A-9994-98F79F04143C}">
      <dsp:nvSpPr>
        <dsp:cNvPr id="0" name=""/>
        <dsp:cNvSpPr/>
      </dsp:nvSpPr>
      <dsp:spPr>
        <a:xfrm>
          <a:off x="2470660" y="35071"/>
          <a:ext cx="4910044" cy="3928035"/>
        </a:xfrm>
        <a:prstGeom prst="funnel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                                                                                     29,000    1,300</a:t>
          </a:r>
          <a:endParaRPr 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410    140  290    500            130   290   240         29,000  1,300 120           340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0.81529</cdr:x>
      <cdr:y>0.61845</cdr:y>
    </cdr:from>
    <cdr:to>
      <cdr:x>0.9411</cdr:x>
      <cdr:y>0.69829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407043" y="4052835"/>
          <a:ext cx="11430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dirty="0" smtClean="0">
              <a:solidFill>
                <a:srgbClr val="FF0000"/>
              </a:solidFill>
            </a:rPr>
            <a:t>28%</a:t>
          </a:r>
          <a:endParaRPr lang="en-US" sz="2800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410    140  290    500            130   290   240         29,000  1,300 120           340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0.81529</cdr:x>
      <cdr:y>0.61845</cdr:y>
    </cdr:from>
    <cdr:to>
      <cdr:x>0.9411</cdr:x>
      <cdr:y>0.69829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407043" y="4052835"/>
          <a:ext cx="1143000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dirty="0" smtClean="0">
              <a:solidFill>
                <a:srgbClr val="FF0000"/>
              </a:solidFill>
            </a:rPr>
            <a:t>28%</a:t>
          </a:r>
          <a:endParaRPr lang="en-US" sz="2800" dirty="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410    140  290    500            130   290   240         29,000  1,300 120           340</a:t>
          </a:r>
          <a:endParaRPr lang="en-US" sz="16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410    140  290    500            130   290   240         29,000  1,300 120           340</a:t>
          </a:r>
          <a:endParaRPr lang="en-US" sz="16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0.1238</cdr:x>
      <cdr:y>0.22078</cdr:y>
    </cdr:from>
    <cdr:to>
      <cdr:x>0.82833</cdr:x>
      <cdr:y>0.26729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4699" y="1446796"/>
          <a:ext cx="6400800" cy="3047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410    140  290    500            130   290   240         29,000  1,300 120           340</a:t>
          </a: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BCED8-0AB8-4AC8-9B17-A2A9A4917BE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E2200-A9DA-43B2-97FF-D9878EB7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Optimistic tracking *means* something different from optimistic locking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previous two talks.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9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Blue box: Instrumentation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 is the key performance issue.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Create small critical section around each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Used by most existing 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Pessimistically assumes accesses are involved in cross-thread dependences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Special locked state bit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using lock and unlock, analyses can soundly track cross-thread deps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cache misses</a:t>
            </a:r>
          </a:p>
          <a:p>
            <a:r>
              <a:rPr lang="en-US" dirty="0" smtClean="0"/>
              <a:t>Serialize concurrent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experiment methodology</a:t>
            </a:r>
            <a:r>
              <a:rPr lang="en-US" baseline="0" dirty="0" smtClean="0"/>
              <a:t> later</a:t>
            </a:r>
          </a:p>
          <a:p>
            <a:r>
              <a:rPr lang="en-US" baseline="0" dirty="0" smtClean="0"/>
              <a:t>Low overhead for </a:t>
            </a:r>
            <a:r>
              <a:rPr lang="en-US" baseline="0" smtClean="0"/>
              <a:t>some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4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accesses are non-conflicting and has no state</a:t>
            </a:r>
            <a:r>
              <a:rPr lang="en-US" baseline="0" dirty="0" smtClean="0"/>
              <a:t>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accesses are non-conflicting and has no state</a:t>
            </a:r>
            <a:r>
              <a:rPr lang="en-US" baseline="0" dirty="0" smtClean="0"/>
              <a:t>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5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conflicting access.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accesses are non-conflicting and has no state</a:t>
            </a:r>
            <a:r>
              <a:rPr lang="en-US" baseline="0" dirty="0" smtClean="0"/>
              <a:t> change – A worthwhile tradeoff.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coordination – inter-thread communication/handshake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6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</a:t>
            </a:r>
            <a:r>
              <a:rPr lang="en-US" baseline="0" dirty="0" smtClean="0"/>
              <a:t> we are trying to build a dependence recorder.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9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</a:t>
            </a:r>
            <a:r>
              <a:rPr lang="en-US" baseline="0" dirty="0" smtClean="0"/>
              <a:t> we are trying to build a dependence recorder.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</a:t>
            </a:r>
            <a:r>
              <a:rPr lang="en-US" baseline="0" dirty="0" smtClean="0"/>
              <a:t> we are trying to build a dependence recorder.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</a:t>
            </a:r>
            <a:r>
              <a:rPr lang="en-US" baseline="0" dirty="0" smtClean="0"/>
              <a:t> we are trying to build a dependence recorder.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1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0.5% conflicting</a:t>
            </a:r>
            <a:r>
              <a:rPr lang="en-US" baseline="0" dirty="0" smtClean="0"/>
              <a:t> access, &gt;100% overhead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most, &lt; 0.1% accesses conflicting.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1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PT’s cost is similar for both</a:t>
            </a:r>
            <a:r>
              <a:rPr lang="en-US" baseline="0" dirty="0" smtClean="0"/>
              <a:t> conflicting and non-conflicting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0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Sweet spot between PT and OT.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0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Soundly</a:t>
            </a:r>
            <a:r>
              <a:rPr lang="en-US" baseline="0" dirty="0" smtClean="0"/>
              <a:t> and efficiently combines PT and 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Online profiling to decide which tracking should be used for each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only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performance in commodity systems; custom hardware can have good performance but is unrealistic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9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Challenging to build sound and efficient model that is suitable to build other analyses.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access could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pess</a:t>
            </a:r>
            <a:r>
              <a:rPr lang="en-US" baseline="0" dirty="0" smtClean="0"/>
              <a:t> or opt tracking</a:t>
            </a:r>
          </a:p>
          <a:p>
            <a:r>
              <a:rPr lang="en-US" baseline="0" dirty="0" smtClean="0"/>
              <a:t>Seems need conditional unlock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 seems always locked, transfer access privilege on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3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access could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pess</a:t>
            </a:r>
            <a:r>
              <a:rPr lang="en-US" baseline="0" dirty="0" smtClean="0"/>
              <a:t> or opt tracking</a:t>
            </a:r>
          </a:p>
          <a:p>
            <a:r>
              <a:rPr lang="en-US" baseline="0" dirty="0" smtClean="0"/>
              <a:t>Seems need conditional unlock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 seems always locked, transfer access privilege on demand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6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Atomicity could be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 at points that are statically unpredictable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T2, atomicity till next safe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8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 granularity *does* affect analyses, but just not going to explain it on this slide.</a:t>
            </a:r>
          </a:p>
          <a:p>
            <a:endParaRPr lang="en-US" dirty="0" smtClean="0"/>
          </a:p>
          <a:p>
            <a:r>
              <a:rPr lang="en-US" dirty="0" smtClean="0"/>
              <a:t>Suppose dep recorder,</a:t>
            </a:r>
            <a:r>
              <a:rPr lang="en-US" baseline="0" dirty="0" smtClean="0"/>
              <a:t> need to maintain </a:t>
            </a:r>
            <a:r>
              <a:rPr lang="en-US" baseline="0" dirty="0" err="1" smtClean="0"/>
              <a:t>T.counter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mistic</a:t>
            </a:r>
            <a:r>
              <a:rPr lang="en-US" baseline="0" dirty="0" smtClean="0"/>
              <a:t> tracking, killing the benefit of optimistic tracking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3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Unable to improve OT’s performance with conditional unlock.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 overhead.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modification to specific analysis, which adds more overhead and kills the performance benefit from hybridization.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7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release,</a:t>
            </a:r>
            <a:r>
              <a:rPr lang="en-US" baseline="0" dirty="0" smtClean="0"/>
              <a:t> thread fork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56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release,</a:t>
            </a:r>
            <a:r>
              <a:rPr lang="en-US" baseline="0" dirty="0" smtClean="0"/>
              <a:t> thread fork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70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release,</a:t>
            </a:r>
            <a:r>
              <a:rPr lang="en-US" baseline="0" dirty="0" smtClean="0"/>
              <a:t> thread fork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only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performance in commodity systems; custom hardware can have good performance but is unrealistic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190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4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Avoids</a:t>
            </a:r>
            <a:r>
              <a:rPr lang="en-US" baseline="0" dirty="0" smtClean="0"/>
              <a:t> deadlock and ensure responsiveness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With deferred unlocking, we build hybrid state model.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4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Rare case</a:t>
            </a:r>
          </a:p>
          <a:p>
            <a:r>
              <a:rPr lang="en-US" dirty="0" smtClean="0"/>
              <a:t>More details of hybrid state model is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Pessimistic</a:t>
            </a:r>
            <a:r>
              <a:rPr lang="en-US" baseline="0" dirty="0" smtClean="0"/>
              <a:t> locked and unlocked, optimistic</a:t>
            </a:r>
          </a:p>
          <a:p>
            <a:r>
              <a:rPr lang="en-US" baseline="0" dirty="0" smtClean="0"/>
              <a:t>Deferred unlocking</a:t>
            </a:r>
          </a:p>
          <a:p>
            <a:r>
              <a:rPr lang="en-US" baseline="0" dirty="0" smtClean="0"/>
              <a:t>Transition between pessimistic and optimistic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adaptive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76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Pessimistic</a:t>
            </a:r>
            <a:r>
              <a:rPr lang="en-US" baseline="0" dirty="0" smtClean="0"/>
              <a:t> locked and unlocked, optimistic</a:t>
            </a:r>
          </a:p>
          <a:p>
            <a:r>
              <a:rPr lang="en-US" baseline="0" dirty="0" smtClean="0"/>
              <a:t>Deferred unlocking</a:t>
            </a:r>
          </a:p>
          <a:p>
            <a:r>
              <a:rPr lang="en-US" baseline="0" dirty="0" smtClean="0"/>
              <a:t>Transition between pessimistic and optimistic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adaptive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32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Motivates</a:t>
            </a:r>
            <a:r>
              <a:rPr lang="en-US" baseline="0" dirty="0" smtClean="0"/>
              <a:t> combining PT and OT to build hybrid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1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</a:t>
            </a:r>
            <a:r>
              <a:rPr lang="en-US" baseline="0" smtClean="0"/>
              <a:t>possible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45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</a:t>
            </a:r>
            <a:r>
              <a:rPr lang="en-US" baseline="0" smtClean="0"/>
              <a:t>possible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5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</a:t>
            </a:r>
            <a:r>
              <a:rPr lang="en-US" baseline="0" smtClean="0"/>
              <a:t>possible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29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possible benefits.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advanced adaptive policy </a:t>
            </a:r>
            <a:r>
              <a:rPr lang="en-US" baseline="0" smtClean="0"/>
              <a:t>is orthogonal.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o.f</a:t>
            </a:r>
            <a:r>
              <a:rPr lang="en-US" baseline="0" dirty="0" smtClean="0"/>
              <a:t> is a shared memory location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Crucial for dynamic analyses and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5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recorder uses hybrid tracking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35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Due to</a:t>
            </a:r>
            <a:r>
              <a:rPr lang="en-US" baseline="0" dirty="0" smtClean="0"/>
              <a:t>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1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DaCapo Benchmarks </a:t>
            </a:r>
            <a:r>
              <a:rPr lang="en-US" sz="2400" dirty="0" smtClean="0">
                <a:cs typeface="Arial" panose="020B0604020202020204" pitchFamily="34" charset="0"/>
              </a:rPr>
              <a:t>2006</a:t>
            </a:r>
            <a:r>
              <a:rPr lang="en-US" sz="2400" dirty="0" smtClean="0"/>
              <a:t> &amp; </a:t>
            </a:r>
            <a:r>
              <a:rPr lang="en-US" sz="2400" dirty="0" smtClean="0">
                <a:cs typeface="Arial" panose="020B0604020202020204" pitchFamily="34" charset="0"/>
              </a:rPr>
              <a:t>2009</a:t>
            </a:r>
          </a:p>
          <a:p>
            <a:r>
              <a:rPr lang="en-US" sz="2400" dirty="0" smtClean="0"/>
              <a:t>SPEC JBB </a:t>
            </a:r>
            <a:r>
              <a:rPr lang="en-US" sz="2400" dirty="0" smtClean="0">
                <a:cs typeface="Arial" panose="020B0604020202020204" pitchFamily="34" charset="0"/>
              </a:rPr>
              <a:t>2000</a:t>
            </a:r>
            <a:r>
              <a:rPr lang="en-US" sz="2400" dirty="0" smtClean="0"/>
              <a:t> &amp; </a:t>
            </a:r>
            <a:r>
              <a:rPr lang="en-US" sz="2400" dirty="0" smtClean="0">
                <a:cs typeface="Arial" panose="020B0604020202020204" pitchFamily="34" charset="0"/>
              </a:rPr>
              <a:t>2005</a:t>
            </a:r>
          </a:p>
          <a:p>
            <a:r>
              <a:rPr lang="en-US" sz="2400" dirty="0" smtClean="0"/>
              <a:t>32 cores (Intel Xeon E5 4620)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3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28-&gt;22%</a:t>
            </a:r>
          </a:p>
          <a:p>
            <a:endParaRPr lang="en-US" dirty="0" smtClean="0"/>
          </a:p>
          <a:p>
            <a:r>
              <a:rPr lang="en-US" sz="1200" dirty="0" smtClean="0"/>
              <a:t>DaCapo Benchmarks </a:t>
            </a:r>
            <a:r>
              <a:rPr lang="en-US" sz="1200" dirty="0" smtClean="0">
                <a:cs typeface="Arial" panose="020B0604020202020204" pitchFamily="34" charset="0"/>
              </a:rPr>
              <a:t>2006</a:t>
            </a:r>
            <a:r>
              <a:rPr lang="en-US" sz="1200" dirty="0" smtClean="0"/>
              <a:t> &amp; </a:t>
            </a:r>
            <a:r>
              <a:rPr lang="en-US" sz="1200" dirty="0" smtClean="0">
                <a:cs typeface="Arial" panose="020B0604020202020204" pitchFamily="34" charset="0"/>
              </a:rPr>
              <a:t>2009</a:t>
            </a:r>
          </a:p>
          <a:p>
            <a:r>
              <a:rPr lang="en-US" sz="1200" dirty="0" smtClean="0"/>
              <a:t>SPEC JBB </a:t>
            </a:r>
            <a:r>
              <a:rPr lang="en-US" sz="1200" dirty="0" smtClean="0">
                <a:cs typeface="Arial" panose="020B0604020202020204" pitchFamily="34" charset="0"/>
              </a:rPr>
              <a:t>2000</a:t>
            </a:r>
            <a:r>
              <a:rPr lang="en-US" sz="1200" dirty="0" smtClean="0"/>
              <a:t> &amp; </a:t>
            </a:r>
            <a:r>
              <a:rPr lang="en-US" sz="1200" dirty="0" smtClean="0">
                <a:cs typeface="Arial" panose="020B0604020202020204" pitchFamily="34" charset="0"/>
              </a:rPr>
              <a:t>2005</a:t>
            </a:r>
          </a:p>
          <a:p>
            <a:r>
              <a:rPr lang="en-US" sz="1200" dirty="0" smtClean="0"/>
              <a:t>32 cores (Intel Xeon E5 4620)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96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Adds low-overhead on top of optimistic tracking for</a:t>
            </a:r>
            <a:r>
              <a:rPr lang="en-US" baseline="0" dirty="0" smtClean="0"/>
              <a:t> low-conflict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1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46-&gt;41%</a:t>
            </a:r>
          </a:p>
          <a:p>
            <a:r>
              <a:rPr lang="en-US" dirty="0" smtClean="0"/>
              <a:t>Reduction</a:t>
            </a:r>
            <a:r>
              <a:rPr lang="en-US" baseline="0" dirty="0" smtClean="0"/>
              <a:t> is less significant because still need to recorder similar amount of cross-thread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37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adaptive approaches do not address</a:t>
            </a:r>
            <a:r>
              <a:rPr lang="en-US" baseline="0" dirty="0" smtClean="0"/>
              <a:t> the problems with dep tracking.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7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work </a:t>
            </a:r>
            <a:r>
              <a:rPr lang="en-US" baseline="0" dirty="0" smtClean="0"/>
              <a:t>solely focuses on the second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8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</a:t>
            </a:r>
            <a:r>
              <a:rPr lang="en-US" baseline="0" smtClean="0"/>
              <a:t>possible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3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Formalize the problem, approximate the model.</a:t>
            </a:r>
          </a:p>
          <a:p>
            <a:r>
              <a:rPr lang="en-US" dirty="0" smtClean="0"/>
              <a:t>Aggregate profiling, limit study shows per-object profiling</a:t>
            </a:r>
            <a:r>
              <a:rPr lang="en-US" baseline="0" dirty="0" smtClean="0"/>
              <a:t> gets nearly all possible benefits for the program we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o.f</a:t>
            </a:r>
            <a:r>
              <a:rPr lang="en-US" baseline="0" dirty="0" smtClean="0"/>
              <a:t> is a shared memory location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Crucial for dynamic analyses and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87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Jikes</a:t>
            </a:r>
            <a:r>
              <a:rPr lang="en-US" dirty="0" smtClean="0"/>
              <a:t>: High performance 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0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46-&gt;41%</a:t>
            </a:r>
          </a:p>
          <a:p>
            <a:r>
              <a:rPr lang="en-US" dirty="0" smtClean="0"/>
              <a:t>Reduction</a:t>
            </a:r>
            <a:r>
              <a:rPr lang="en-US" baseline="0" dirty="0" smtClean="0"/>
              <a:t> is less significant because still need to recorder similar amount of cross-thread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65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39-&gt;34%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Crucial for dynamic analyses and systems</a:t>
            </a:r>
          </a:p>
          <a:p>
            <a:endParaRPr lang="en-US" dirty="0" smtClean="0"/>
          </a:p>
          <a:p>
            <a:r>
              <a:rPr lang="en-US" dirty="0" smtClean="0"/>
              <a:t>To</a:t>
            </a:r>
            <a:r>
              <a:rPr lang="en-US" baseline="0" dirty="0" smtClean="0"/>
              <a:t> help understand the problem, s</a:t>
            </a:r>
            <a:r>
              <a:rPr lang="en-US" dirty="0" smtClean="0"/>
              <a:t>uppose</a:t>
            </a:r>
            <a:r>
              <a:rPr lang="en-US" baseline="0" dirty="0" smtClean="0"/>
              <a:t> we are trying to build a dependence recorder.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Motivates</a:t>
            </a:r>
            <a:r>
              <a:rPr lang="en-US" baseline="0" dirty="0" smtClean="0"/>
              <a:t> combining PT and OT to build hybrid tracking</a:t>
            </a:r>
          </a:p>
          <a:p>
            <a:endParaRPr lang="en-US" baseline="0" dirty="0" smtClean="0"/>
          </a:p>
          <a:p>
            <a:r>
              <a:rPr lang="en-US" dirty="0" smtClean="0"/>
              <a:t>Evaluation shows better performance from 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Per-variable vs per-object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8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1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8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0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3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4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0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0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3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2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9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8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50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9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6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68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326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25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6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08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9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05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29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3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02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73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6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0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2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2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99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4B00EA4-CA20-4237-8F43-BFA7906CE49A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3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0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1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F2675-BB9C-4D62-A6AC-0A6B0CBB4500}" type="datetime1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6.xml"/><Relationship Id="rId4" Type="http://schemas.openxmlformats.org/officeDocument/2006/relationships/chart" Target="../charts/char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3219451"/>
          </a:xfrm>
        </p:spPr>
        <p:txBody>
          <a:bodyPr>
            <a:normAutofit/>
          </a:bodyPr>
          <a:lstStyle/>
          <a:p>
            <a:r>
              <a:rPr lang="en-US" sz="4400" dirty="0"/>
              <a:t>Drinking from Both </a:t>
            </a:r>
            <a:r>
              <a:rPr lang="en-US" sz="4400" dirty="0" smtClean="0"/>
              <a:t>Glasses:</a:t>
            </a:r>
            <a:br>
              <a:rPr lang="en-US" sz="4400" dirty="0" smtClean="0"/>
            </a:br>
            <a:r>
              <a:rPr lang="en-US" sz="4400" dirty="0" smtClean="0"/>
              <a:t>Combining </a:t>
            </a:r>
            <a:r>
              <a:rPr lang="en-US" sz="4400" dirty="0"/>
              <a:t>Pessimistic and</a:t>
            </a:r>
            <a:br>
              <a:rPr lang="en-US" sz="4400" dirty="0"/>
            </a:br>
            <a:r>
              <a:rPr lang="en-US" sz="4400" dirty="0"/>
              <a:t>Optimistic Tracking of Cross-Thread Dependences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Man Cao</a:t>
            </a:r>
          </a:p>
          <a:p>
            <a:r>
              <a:rPr lang="en-US" dirty="0" err="1" smtClean="0"/>
              <a:t>Minjia</a:t>
            </a:r>
            <a:r>
              <a:rPr lang="en-US" dirty="0" smtClean="0"/>
              <a:t> Zhang</a:t>
            </a:r>
          </a:p>
          <a:p>
            <a:r>
              <a:rPr lang="en-US" dirty="0" err="1"/>
              <a:t>Aritra</a:t>
            </a:r>
            <a:r>
              <a:rPr lang="en-US" dirty="0"/>
              <a:t> </a:t>
            </a:r>
            <a:r>
              <a:rPr lang="en-US" dirty="0" err="1"/>
              <a:t>Sengupta</a:t>
            </a:r>
            <a:endParaRPr lang="en-US" dirty="0" smtClean="0"/>
          </a:p>
          <a:p>
            <a:r>
              <a:rPr lang="en-US" dirty="0" smtClean="0"/>
              <a:t>Michael D. Bond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60" y="4607669"/>
            <a:ext cx="129266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91" y="4475644"/>
            <a:ext cx="1580609" cy="1559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6396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PPoPP</a:t>
            </a:r>
            <a:r>
              <a:rPr lang="en-US" sz="2400" dirty="0" smtClean="0">
                <a:solidFill>
                  <a:schemeClr val="bg1"/>
                </a:solidFill>
              </a:rPr>
              <a:t> 2016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29801" y="4965419"/>
            <a:ext cx="3499339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/</a:t>
            </a:r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804115"/>
            <a:ext cx="7543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r>
              <a:rPr lang="en-US" sz="2800" dirty="0" smtClean="0"/>
              <a:t>At each object access: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37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553" y="3852482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729801" y="4965419"/>
            <a:ext cx="3499339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/</a:t>
            </a:r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37691" y="4417066"/>
            <a:ext cx="3491450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Analysis-specific 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36676" y="5512935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22960" y="1804115"/>
            <a:ext cx="7543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r>
              <a:rPr lang="en-US" sz="2800" dirty="0" smtClean="0"/>
              <a:t>At each object access: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44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553" y="3852482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729801" y="4965419"/>
            <a:ext cx="3499339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/</a:t>
            </a:r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37691" y="4417066"/>
            <a:ext cx="3491450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Analysis-specific 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36676" y="5512935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5" name="Right Brace 14"/>
          <p:cNvSpPr/>
          <p:nvPr/>
        </p:nvSpPr>
        <p:spPr>
          <a:xfrm>
            <a:off x="6700350" y="3852481"/>
            <a:ext cx="533400" cy="2117653"/>
          </a:xfrm>
          <a:prstGeom prst="rightBrace">
            <a:avLst>
              <a:gd name="adj1" fmla="val 1415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00127" y="461265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Atomic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960" y="1804115"/>
            <a:ext cx="7543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r>
              <a:rPr lang="en-US" sz="2800" dirty="0" smtClean="0"/>
              <a:t>At each object access: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81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553" y="3852482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729801" y="4965419"/>
            <a:ext cx="3499339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/</a:t>
            </a:r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37691" y="4417066"/>
            <a:ext cx="3491450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Analysis-specific 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36676" y="5512935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1163"/>
            <a:ext cx="3485941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2725856" y="6078356"/>
            <a:ext cx="350722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22960" y="1804115"/>
            <a:ext cx="7543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r>
              <a:rPr lang="en-US" sz="2800" dirty="0" smtClean="0"/>
              <a:t>At each object access: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6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553" y="3852482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2729801" y="4965419"/>
            <a:ext cx="3499339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/</a:t>
            </a:r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37691" y="4417066"/>
            <a:ext cx="3491450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Analysis-specific work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736676" y="5512935"/>
            <a:ext cx="3485588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291163"/>
            <a:ext cx="3485941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2725856" y="6078356"/>
            <a:ext cx="350722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1221" y="450386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 program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ocks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1284179" y="3489420"/>
            <a:ext cx="1295400" cy="1014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284179" y="4965527"/>
            <a:ext cx="1295400" cy="132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2960" y="1804115"/>
            <a:ext cx="7543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r>
              <a:rPr lang="en-US" sz="2800" dirty="0" smtClean="0"/>
              <a:t>At each object access: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930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752" y="2466319"/>
            <a:ext cx="2285647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905000"/>
            <a:ext cx="2285878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922068" y="3030903"/>
            <a:ext cx="2294664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929957" y="3591352"/>
            <a:ext cx="229983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486752" y="4609955"/>
            <a:ext cx="2285647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5486400" y="4048636"/>
            <a:ext cx="2285878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5494068" y="5174539"/>
            <a:ext cx="2294664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5501957" y="5734988"/>
            <a:ext cx="229983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81400" y="3194747"/>
            <a:ext cx="1614897" cy="1811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752" y="2466319"/>
            <a:ext cx="2285647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905000"/>
            <a:ext cx="2285878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922068" y="3030903"/>
            <a:ext cx="2294664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wr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929957" y="3591352"/>
            <a:ext cx="229983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486752" y="4609955"/>
            <a:ext cx="2285647" cy="4572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5486400" y="4048636"/>
            <a:ext cx="2285878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5494068" y="5174539"/>
            <a:ext cx="2294664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5501957" y="5734988"/>
            <a:ext cx="2299837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</a:t>
            </a:r>
            <a:r>
              <a:rPr lang="en-US" sz="2000" dirty="0" err="1" smtClean="0"/>
              <a:t>o.state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81400" y="3194747"/>
            <a:ext cx="1614897" cy="18117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4945552" y="1524001"/>
            <a:ext cx="3360247" cy="19641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Synchronization and write metadata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3352800" y="1981199"/>
            <a:ext cx="1752599" cy="301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362639" y="3276600"/>
            <a:ext cx="533400" cy="740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644031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Pessimistic Tracking 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3844" y="259034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340%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/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19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0060" y="1838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◦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Biased reader-writer lock </a:t>
            </a:r>
            <a:r>
              <a:rPr lang="en-US" dirty="0" smtClean="0"/>
              <a:t>for </a:t>
            </a:r>
            <a:r>
              <a:rPr lang="en-US" dirty="0" err="1" smtClean="0"/>
              <a:t>o.state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Analyses for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/>
            <a:r>
              <a:rPr lang="en-US" sz="2800" dirty="0" smtClean="0"/>
              <a:t>Error detection</a:t>
            </a:r>
          </a:p>
          <a:p>
            <a:pPr marL="525780" lvl="3" indent="-342900"/>
            <a:r>
              <a:rPr lang="en-US" sz="2000" dirty="0" smtClean="0"/>
              <a:t>Data </a:t>
            </a:r>
            <a:r>
              <a:rPr lang="en-US" sz="2000" dirty="0"/>
              <a:t>Race </a:t>
            </a:r>
            <a:r>
              <a:rPr lang="en-US" sz="2000" dirty="0" smtClean="0"/>
              <a:t>Detector</a:t>
            </a:r>
          </a:p>
          <a:p>
            <a:pPr marL="525780" lvl="3" indent="-342900"/>
            <a:r>
              <a:rPr lang="en-US" sz="2000" dirty="0" smtClean="0"/>
              <a:t>Atomicity Violation Detector</a:t>
            </a:r>
          </a:p>
          <a:p>
            <a:pPr marL="342900" lvl="2" indent="-342900"/>
            <a:r>
              <a:rPr lang="en-US" sz="2800" dirty="0"/>
              <a:t>Programming </a:t>
            </a:r>
            <a:r>
              <a:rPr lang="en-US" sz="2800" dirty="0" smtClean="0"/>
              <a:t>model</a:t>
            </a:r>
            <a:endParaRPr lang="en-US" sz="2800" dirty="0"/>
          </a:p>
          <a:p>
            <a:pPr marL="525780" lvl="3" indent="-342900"/>
            <a:r>
              <a:rPr lang="en-US" sz="2000" dirty="0" smtClean="0"/>
              <a:t>Transactional Memory</a:t>
            </a:r>
          </a:p>
          <a:p>
            <a:pPr marL="525780" lvl="3" indent="-342900"/>
            <a:r>
              <a:rPr lang="en-US" sz="2000" dirty="0" smtClean="0"/>
              <a:t>Enforcement of Strong Memory Model</a:t>
            </a:r>
          </a:p>
          <a:p>
            <a:pPr marL="342900" lvl="2" indent="-342900"/>
            <a:r>
              <a:rPr lang="en-US" sz="2800" dirty="0" smtClean="0"/>
              <a:t>Debugging</a:t>
            </a:r>
            <a:endParaRPr lang="en-US" sz="2800" dirty="0"/>
          </a:p>
          <a:p>
            <a:pPr marL="525780" lvl="3" indent="-342900"/>
            <a:r>
              <a:rPr lang="en-US" sz="2000" dirty="0"/>
              <a:t>Record &amp; </a:t>
            </a:r>
            <a:r>
              <a:rPr lang="en-US" sz="2000" dirty="0" smtClean="0"/>
              <a:t>Replay</a:t>
            </a:r>
          </a:p>
          <a:p>
            <a:pPr marL="525780" lvl="3" indent="-342900"/>
            <a:r>
              <a:rPr lang="en-US" sz="2000" dirty="0" smtClean="0"/>
              <a:t>Deterministic Execution</a:t>
            </a:r>
          </a:p>
          <a:p>
            <a:pPr marL="342900" lvl="2" indent="-342900"/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20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0060" y="1838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◦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Biased reader-writer lock</a:t>
            </a:r>
            <a:r>
              <a:rPr lang="en-US" dirty="0"/>
              <a:t> for </a:t>
            </a:r>
            <a:r>
              <a:rPr lang="en-US" dirty="0" err="1"/>
              <a:t>o.state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◦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/>
              <a:t>synchronization for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non-conflicting</a:t>
            </a:r>
            <a:r>
              <a:rPr lang="en-US" dirty="0"/>
              <a:t> </a:t>
            </a:r>
            <a:r>
              <a:rPr lang="en-US" dirty="0" smtClean="0"/>
              <a:t>accesses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21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0060" y="18381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◦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Biased reader-writer lock</a:t>
            </a:r>
            <a:r>
              <a:rPr lang="en-US" dirty="0"/>
              <a:t> for </a:t>
            </a:r>
            <a:r>
              <a:rPr lang="en-US" dirty="0" err="1"/>
              <a:t>o.state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◦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Avoid</a:t>
            </a:r>
            <a:r>
              <a:rPr lang="en-US" dirty="0" smtClean="0"/>
              <a:t> </a:t>
            </a:r>
            <a:r>
              <a:rPr lang="en-US" dirty="0"/>
              <a:t>synchronization for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non-conflicting</a:t>
            </a:r>
            <a:r>
              <a:rPr lang="en-US" dirty="0"/>
              <a:t> </a:t>
            </a:r>
            <a:r>
              <a:rPr lang="en-US" dirty="0" smtClean="0"/>
              <a:t>accesses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dirty="0"/>
              <a:t>Heavyweight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coordination</a:t>
            </a:r>
            <a:r>
              <a:rPr lang="en-US" dirty="0"/>
              <a:t> for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conflicting</a:t>
            </a:r>
            <a:r>
              <a:rPr lang="en-US" dirty="0"/>
              <a:t> </a:t>
            </a:r>
            <a:r>
              <a:rPr lang="en-US" dirty="0" smtClean="0"/>
              <a:t>accesses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35363" y="1838104"/>
            <a:ext cx="4938798" cy="1599663"/>
            <a:chOff x="1459163" y="1219200"/>
            <a:chExt cx="4938798" cy="159966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4222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104288"/>
            <a:ext cx="1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35363" y="1838104"/>
            <a:ext cx="4938798" cy="1599663"/>
            <a:chOff x="1459163" y="1219200"/>
            <a:chExt cx="4938798" cy="159966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4222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104288"/>
            <a:ext cx="1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3048000"/>
            <a:ext cx="169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57115" y="3027492"/>
            <a:ext cx="2090354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3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35363" y="1838104"/>
            <a:ext cx="5717120" cy="3343496"/>
            <a:chOff x="1459163" y="1219200"/>
            <a:chExt cx="5717120" cy="3343496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4222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85929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Analysis-specific work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104288"/>
            <a:ext cx="1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3048000"/>
            <a:ext cx="169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244703">
            <a:off x="3940410" y="32531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Request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6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Tracking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0" y="1838104"/>
            <a:ext cx="5723469" cy="3852136"/>
            <a:chOff x="1447800" y="1219200"/>
            <a:chExt cx="5723469" cy="3852136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4222" y="12192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Analysis-specific work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85861"/>
            <a:ext cx="731520" cy="1463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104288"/>
            <a:ext cx="167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9847" y="4680465"/>
            <a:ext cx="18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 ← RdExT2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3048000"/>
            <a:ext cx="169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o.state</a:t>
            </a:r>
            <a:r>
              <a:rPr lang="en-US" dirty="0" smtClean="0">
                <a:solidFill>
                  <a:srgbClr val="0070C0"/>
                </a:solidFill>
              </a:rPr>
              <a:t>: WrExT1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244703">
            <a:off x="3940410" y="32531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Request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325901">
            <a:off x="3820423" y="46804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Response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329771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Optimistic Tracking 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93703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Optimistic Tracking Alone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Different Tracking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64495"/>
              </p:ext>
            </p:extLst>
          </p:nvPr>
        </p:nvGraphicFramePr>
        <p:xfrm>
          <a:off x="825472" y="2362200"/>
          <a:ext cx="7543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Pessimistic</a:t>
                      </a:r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Optimistic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Same state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Coordination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9200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188" y="4725367"/>
            <a:ext cx="628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CPU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Averaged across all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0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609600" y="19812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Optimistic </a:t>
            </a:r>
            <a:r>
              <a:rPr lang="en-US" dirty="0" smtClean="0">
                <a:solidFill>
                  <a:schemeClr val="tx1"/>
                </a:solidFill>
              </a:rPr>
              <a:t>tracking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performs best if there are </a:t>
            </a:r>
            <a:r>
              <a:rPr lang="en-US" dirty="0" smtClean="0">
                <a:solidFill>
                  <a:srgbClr val="FF0000"/>
                </a:solidFill>
              </a:rPr>
              <a:t>few conflicting </a:t>
            </a:r>
            <a:r>
              <a:rPr lang="en-US" dirty="0" smtClean="0"/>
              <a:t>accesses.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Analyses for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/>
            <a:r>
              <a:rPr lang="en-US" sz="2800" dirty="0" smtClean="0"/>
              <a:t>Error detection</a:t>
            </a:r>
          </a:p>
          <a:p>
            <a:pPr marL="525780" lvl="3" indent="-342900"/>
            <a:r>
              <a:rPr lang="en-US" sz="2000" dirty="0" smtClean="0"/>
              <a:t>Data </a:t>
            </a:r>
            <a:r>
              <a:rPr lang="en-US" sz="2000" dirty="0"/>
              <a:t>Race </a:t>
            </a:r>
            <a:r>
              <a:rPr lang="en-US" sz="2000" dirty="0" smtClean="0"/>
              <a:t>Detector</a:t>
            </a:r>
          </a:p>
          <a:p>
            <a:pPr marL="525780" lvl="3" indent="-342900"/>
            <a:r>
              <a:rPr lang="en-US" sz="2000" dirty="0" smtClean="0"/>
              <a:t>Atomicity Violation Detector</a:t>
            </a:r>
          </a:p>
          <a:p>
            <a:pPr marL="342900" lvl="2" indent="-342900"/>
            <a:r>
              <a:rPr lang="en-US" sz="2800" dirty="0"/>
              <a:t>Programming </a:t>
            </a:r>
            <a:r>
              <a:rPr lang="en-US" sz="2800" dirty="0" smtClean="0"/>
              <a:t>model</a:t>
            </a:r>
            <a:endParaRPr lang="en-US" sz="2800" dirty="0"/>
          </a:p>
          <a:p>
            <a:pPr marL="525780" lvl="3" indent="-342900"/>
            <a:r>
              <a:rPr lang="en-US" sz="2000" dirty="0" smtClean="0"/>
              <a:t>Transactional Memory</a:t>
            </a:r>
          </a:p>
          <a:p>
            <a:pPr marL="525780" lvl="3" indent="-342900"/>
            <a:r>
              <a:rPr lang="en-US" sz="2000" dirty="0" smtClean="0"/>
              <a:t>Enforcement of Strong Memory Model</a:t>
            </a:r>
          </a:p>
          <a:p>
            <a:pPr marL="342900" lvl="2" indent="-342900"/>
            <a:r>
              <a:rPr lang="en-US" sz="2800" dirty="0" smtClean="0"/>
              <a:t>Debugging</a:t>
            </a:r>
            <a:endParaRPr lang="en-US" sz="2800" dirty="0"/>
          </a:p>
          <a:p>
            <a:pPr marL="525780" lvl="3" indent="-342900"/>
            <a:r>
              <a:rPr lang="en-US" sz="2000" dirty="0"/>
              <a:t>Record &amp; </a:t>
            </a:r>
            <a:r>
              <a:rPr lang="en-US" sz="2000" dirty="0" smtClean="0"/>
              <a:t>Replay</a:t>
            </a:r>
          </a:p>
          <a:p>
            <a:pPr marL="525780" lvl="3" indent="-342900"/>
            <a:r>
              <a:rPr lang="en-US" sz="2000" dirty="0" smtClean="0"/>
              <a:t>Deterministic Execution</a:t>
            </a:r>
          </a:p>
          <a:p>
            <a:pPr marL="342900" lvl="2" indent="-342900"/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</a:t>
            </a:fld>
            <a:endParaRPr lang="en-US"/>
          </a:p>
        </p:txBody>
      </p:sp>
      <p:sp>
        <p:nvSpPr>
          <p:cNvPr id="4" name="Explosion 2 3"/>
          <p:cNvSpPr/>
          <p:nvPr/>
        </p:nvSpPr>
        <p:spPr>
          <a:xfrm>
            <a:off x="3797134" y="1660174"/>
            <a:ext cx="5346866" cy="2438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Bad performance!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5334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Pessimistic </a:t>
            </a:r>
            <a:r>
              <a:rPr lang="en-US" dirty="0" smtClean="0">
                <a:solidFill>
                  <a:schemeClr val="tx1"/>
                </a:solidFill>
              </a:rPr>
              <a:t>tracking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cheaper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conflicting</a:t>
            </a:r>
            <a:r>
              <a:rPr lang="en-US" dirty="0" smtClean="0"/>
              <a:t> accesses.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 from both glasses?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Optimistic</a:t>
            </a:r>
            <a:r>
              <a:rPr lang="en-US" sz="3200" dirty="0" smtClean="0"/>
              <a:t> tracking for most </a:t>
            </a:r>
            <a:r>
              <a:rPr lang="en-US" sz="3200" dirty="0" smtClean="0">
                <a:solidFill>
                  <a:srgbClr val="FF0000"/>
                </a:solidFill>
              </a:rPr>
              <a:t>non-conflicting</a:t>
            </a:r>
            <a:r>
              <a:rPr lang="en-US" sz="3200" dirty="0" smtClean="0"/>
              <a:t> accesses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Pessimistic</a:t>
            </a:r>
            <a:r>
              <a:rPr lang="en-US" sz="3200" dirty="0" smtClean="0"/>
              <a:t> tracking for most </a:t>
            </a:r>
            <a:r>
              <a:rPr lang="en-US" sz="3200" dirty="0" smtClean="0">
                <a:solidFill>
                  <a:srgbClr val="FF0000"/>
                </a:solidFill>
              </a:rPr>
              <a:t>conflicting</a:t>
            </a:r>
            <a:r>
              <a:rPr lang="en-US" sz="3200" dirty="0" smtClean="0"/>
              <a:t> accesses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Evaluation</a:t>
            </a:r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33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680458" y="3609585"/>
            <a:ext cx="457200" cy="1219200"/>
          </a:xfrm>
          <a:prstGeom prst="leftBrace">
            <a:avLst>
              <a:gd name="adj1" fmla="val 3611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360584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Hybrid State Model</a:t>
            </a:r>
          </a:p>
          <a:p>
            <a:endParaRPr lang="en-US" sz="2400" dirty="0" smtClean="0"/>
          </a:p>
          <a:p>
            <a:r>
              <a:rPr lang="en-US" sz="2400" dirty="0" smtClean="0"/>
              <a:t>Adaptive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68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Evaluation</a:t>
            </a:r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34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680458" y="3609585"/>
            <a:ext cx="457200" cy="1219200"/>
          </a:xfrm>
          <a:prstGeom prst="leftBrace">
            <a:avLst>
              <a:gd name="adj1" fmla="val 3611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360584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Hybrid State Model</a:t>
            </a:r>
          </a:p>
          <a:p>
            <a:endParaRPr lang="en-US" sz="2400" dirty="0" smtClean="0"/>
          </a:p>
          <a:p>
            <a:r>
              <a:rPr lang="en-US" sz="2400" dirty="0" smtClean="0"/>
              <a:t>Adaptive Policy</a:t>
            </a:r>
            <a:endParaRPr lang="en-US" sz="2400" dirty="0"/>
          </a:p>
        </p:txBody>
      </p:sp>
      <p:sp>
        <p:nvSpPr>
          <p:cNvPr id="9" name="Oval Callout 8"/>
          <p:cNvSpPr/>
          <p:nvPr/>
        </p:nvSpPr>
        <p:spPr>
          <a:xfrm>
            <a:off x="5889734" y="2659268"/>
            <a:ext cx="2438400" cy="838200"/>
          </a:xfrm>
          <a:prstGeom prst="wedgeEllipseCallout">
            <a:avLst>
              <a:gd name="adj1" fmla="val -77834"/>
              <a:gd name="adj2" fmla="val 677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Challenging!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2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Evaluation</a:t>
            </a:r>
          </a:p>
          <a:p>
            <a:pPr>
              <a:buFont typeface="Calibri" panose="020F0502020204030204" pitchFamily="34" charset="0"/>
              <a:buChar char="◦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35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680458" y="3609585"/>
            <a:ext cx="457200" cy="1219200"/>
          </a:xfrm>
          <a:prstGeom prst="leftBrace">
            <a:avLst>
              <a:gd name="adj1" fmla="val 3611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360584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Hybrid State Model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Deferred Unlocking</a:t>
            </a:r>
          </a:p>
          <a:p>
            <a:r>
              <a:rPr lang="en-US" sz="2400" dirty="0" smtClean="0"/>
              <a:t>Adaptive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6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Mismatch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48" name="Rounded Rectangle 47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8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</a:t>
            </a:r>
            <a:r>
              <a:rPr lang="en-US" dirty="0" smtClean="0"/>
              <a:t>Mismatch (#1)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35" name="Rounded Rectangle 34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140498" y="4810102"/>
            <a:ext cx="2438400" cy="7148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495800" y="5524929"/>
            <a:ext cx="1981200" cy="799671"/>
          </a:xfrm>
          <a:prstGeom prst="wedgeEllipseCallout">
            <a:avLst>
              <a:gd name="adj1" fmla="val 37155"/>
              <a:gd name="adj2" fmla="val -84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unlock!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</a:t>
            </a:r>
            <a:r>
              <a:rPr lang="en-US" dirty="0" smtClean="0"/>
              <a:t>Mismatch (#1)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35" name="Rounded Rectangle 34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140498" y="4810102"/>
            <a:ext cx="2438400" cy="7148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495800" y="5524929"/>
            <a:ext cx="1981200" cy="799671"/>
          </a:xfrm>
          <a:prstGeom prst="wedgeEllipseCallout">
            <a:avLst>
              <a:gd name="adj1" fmla="val 37155"/>
              <a:gd name="adj2" fmla="val -84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unlock!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68014" y="5544306"/>
            <a:ext cx="272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Conditional unlock?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84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</a:t>
            </a:r>
            <a:r>
              <a:rPr lang="en-US" dirty="0" smtClean="0"/>
              <a:t>Mismatch</a:t>
            </a:r>
            <a:r>
              <a:rPr lang="en-US" dirty="0"/>
              <a:t> </a:t>
            </a:r>
            <a:r>
              <a:rPr lang="en-US" dirty="0" smtClean="0"/>
              <a:t>(#2)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4573158" y="2656411"/>
            <a:ext cx="354478" cy="2511105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1012033" y="2656411"/>
            <a:ext cx="354478" cy="2688640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26" name="Rounded Rectangle 25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696" y="3769898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57729" y="3681130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5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Analyses for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/>
            <a:r>
              <a:rPr lang="en-US" sz="2800" dirty="0" smtClean="0"/>
              <a:t>Error detection</a:t>
            </a:r>
          </a:p>
          <a:p>
            <a:pPr marL="525780" lvl="3" indent="-342900"/>
            <a:r>
              <a:rPr lang="en-US" sz="2000" dirty="0" smtClean="0"/>
              <a:t>Data </a:t>
            </a:r>
            <a:r>
              <a:rPr lang="en-US" sz="2000" dirty="0"/>
              <a:t>Race </a:t>
            </a:r>
            <a:r>
              <a:rPr lang="en-US" sz="2000" dirty="0" smtClean="0"/>
              <a:t>Detector</a:t>
            </a:r>
          </a:p>
          <a:p>
            <a:pPr marL="525780" lvl="3" indent="-342900"/>
            <a:r>
              <a:rPr lang="en-US" sz="2000" dirty="0" smtClean="0"/>
              <a:t>Atomicity Violation Detector</a:t>
            </a:r>
          </a:p>
          <a:p>
            <a:pPr marL="342900" lvl="2" indent="-342900"/>
            <a:r>
              <a:rPr lang="en-US" sz="2800" dirty="0"/>
              <a:t>Programming </a:t>
            </a:r>
            <a:r>
              <a:rPr lang="en-US" sz="2800" dirty="0" smtClean="0"/>
              <a:t>model</a:t>
            </a:r>
            <a:endParaRPr lang="en-US" sz="2800" dirty="0"/>
          </a:p>
          <a:p>
            <a:pPr marL="525780" lvl="3" indent="-342900"/>
            <a:r>
              <a:rPr lang="en-US" sz="2000" dirty="0" smtClean="0"/>
              <a:t>Transactional Memory</a:t>
            </a:r>
          </a:p>
          <a:p>
            <a:pPr marL="525780" lvl="3" indent="-342900"/>
            <a:r>
              <a:rPr lang="en-US" sz="2000" dirty="0" smtClean="0"/>
              <a:t>Enforcement of Strong Memory Model</a:t>
            </a:r>
          </a:p>
          <a:p>
            <a:pPr marL="342900" lvl="2" indent="-342900"/>
            <a:r>
              <a:rPr lang="en-US" sz="2800" dirty="0" smtClean="0"/>
              <a:t>Debugging</a:t>
            </a:r>
            <a:endParaRPr lang="en-US" sz="2800" dirty="0"/>
          </a:p>
          <a:p>
            <a:pPr marL="525780" lvl="3" indent="-342900"/>
            <a:r>
              <a:rPr lang="en-US" sz="2000" dirty="0"/>
              <a:t>Record &amp; </a:t>
            </a:r>
            <a:r>
              <a:rPr lang="en-US" sz="2000" dirty="0" smtClean="0"/>
              <a:t>Replay</a:t>
            </a:r>
          </a:p>
          <a:p>
            <a:pPr marL="525780" lvl="3" indent="-342900"/>
            <a:r>
              <a:rPr lang="en-US" sz="2000" dirty="0" smtClean="0"/>
              <a:t>Deterministic Execution</a:t>
            </a:r>
          </a:p>
          <a:p>
            <a:pPr marL="342900" lvl="2" indent="-342900"/>
            <a:endParaRPr lang="en-US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</a:t>
            </a:fld>
            <a:endParaRPr lang="en-US"/>
          </a:p>
        </p:txBody>
      </p:sp>
      <p:sp>
        <p:nvSpPr>
          <p:cNvPr id="4" name="Explosion 2 3"/>
          <p:cNvSpPr/>
          <p:nvPr/>
        </p:nvSpPr>
        <p:spPr>
          <a:xfrm>
            <a:off x="3797134" y="1660174"/>
            <a:ext cx="5346866" cy="2438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Bad performance!</a:t>
            </a:r>
            <a:endParaRPr lang="en-US" sz="2800" dirty="0"/>
          </a:p>
        </p:txBody>
      </p:sp>
      <p:sp>
        <p:nvSpPr>
          <p:cNvPr id="5" name="Cloud Callout 4"/>
          <p:cNvSpPr/>
          <p:nvPr/>
        </p:nvSpPr>
        <p:spPr>
          <a:xfrm>
            <a:off x="5181600" y="4719848"/>
            <a:ext cx="2971800" cy="1143000"/>
          </a:xfrm>
          <a:prstGeom prst="cloudCallout">
            <a:avLst>
              <a:gd name="adj1" fmla="val -19320"/>
              <a:gd name="adj2" fmla="val -109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Difficulties?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1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</a:t>
            </a:r>
            <a:r>
              <a:rPr lang="en-US" dirty="0" smtClean="0"/>
              <a:t>Mismatch</a:t>
            </a:r>
            <a:r>
              <a:rPr lang="en-US" dirty="0"/>
              <a:t> </a:t>
            </a:r>
            <a:r>
              <a:rPr lang="en-US" dirty="0" smtClean="0"/>
              <a:t>(#2)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4573158" y="2656411"/>
            <a:ext cx="354478" cy="2511105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1012033" y="2656411"/>
            <a:ext cx="354478" cy="2688640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26" name="Rounded Rectangle 25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696" y="3769898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57729" y="3681130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49957" y="5468652"/>
            <a:ext cx="62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Atomicity granularity may </a:t>
            </a:r>
            <a:r>
              <a:rPr lang="en-US" sz="2400" dirty="0" smtClean="0">
                <a:solidFill>
                  <a:srgbClr val="FF0000"/>
                </a:solidFill>
              </a:rPr>
              <a:t>affect specific analysis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Pessimistic-Optimistic </a:t>
            </a:r>
            <a:r>
              <a:rPr lang="en-US" dirty="0" smtClean="0"/>
              <a:t>Mismatch</a:t>
            </a:r>
            <a:r>
              <a:rPr lang="en-US" dirty="0"/>
              <a:t> </a:t>
            </a:r>
            <a:r>
              <a:rPr lang="en-US" dirty="0" smtClean="0"/>
              <a:t>(#2)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9200" y="2656411"/>
            <a:ext cx="3513669" cy="3417162"/>
            <a:chOff x="1447800" y="1865055"/>
            <a:chExt cx="5723469" cy="3206281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3750446"/>
              <a:ext cx="2090354" cy="47074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38154" y="3985821"/>
              <a:ext cx="1530383" cy="15148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080915" y="2395190"/>
              <a:ext cx="2090354" cy="2167506"/>
            </a:xfrm>
            <a:prstGeom prst="roundRect">
              <a:avLst>
                <a:gd name="adj" fmla="val 6572"/>
              </a:avLst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state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532100" y="2549913"/>
              <a:ext cx="1548815" cy="15593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60178" y="2395190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59163" y="1865055"/>
              <a:ext cx="2090354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80915" y="4647663"/>
              <a:ext cx="2090354" cy="4236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2960" y="1847787"/>
            <a:ext cx="313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Pessimistic Tracking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7800" y="1827916"/>
            <a:ext cx="292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Optimistic Tracking</a:t>
            </a:r>
            <a:endParaRPr lang="en-US" sz="2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97" y="207174"/>
            <a:ext cx="2167172" cy="1514809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4573158" y="2656411"/>
            <a:ext cx="354478" cy="2511105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1012033" y="2656411"/>
            <a:ext cx="354478" cy="2688640"/>
          </a:xfrm>
          <a:prstGeom prst="leftBrace">
            <a:avLst>
              <a:gd name="adj1" fmla="val 5368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61652" y="2656411"/>
            <a:ext cx="1754598" cy="2688640"/>
            <a:chOff x="1324095" y="2643749"/>
            <a:chExt cx="1754598" cy="2688640"/>
          </a:xfrm>
        </p:grpSpPr>
        <p:sp>
          <p:nvSpPr>
            <p:cNvPr id="26" name="Rounded Rectangle 25"/>
            <p:cNvSpPr/>
            <p:nvPr/>
          </p:nvSpPr>
          <p:spPr>
            <a:xfrm>
              <a:off x="1337846" y="3205068"/>
              <a:ext cx="1735931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24095" y="4318005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/</a:t>
              </a:r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31985" y="4878454"/>
              <a:ext cx="1746708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Unlock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985" y="3769652"/>
              <a:ext cx="1738850" cy="457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696" y="3769898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57729" y="3681130"/>
            <a:ext cx="108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9957" y="5777147"/>
            <a:ext cx="272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 smtClean="0"/>
              <a:t>Conditional </a:t>
            </a:r>
            <a:r>
              <a:rPr lang="en-US" sz="2400" strike="sngStrike" dirty="0" smtClean="0"/>
              <a:t>unlock</a:t>
            </a:r>
            <a:endParaRPr lang="en-US" sz="2400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849957" y="5468652"/>
            <a:ext cx="622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Atomicity granularity may </a:t>
            </a:r>
            <a:r>
              <a:rPr lang="en-US" sz="2400" dirty="0" smtClean="0">
                <a:solidFill>
                  <a:srgbClr val="FF0000"/>
                </a:solidFill>
              </a:rPr>
              <a:t>affect specific analysis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0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Coarsening</a:t>
            </a:r>
            <a:r>
              <a:rPr lang="en-US" sz="2800" dirty="0" smtClean="0"/>
              <a:t> atomicity granularity for pessimistic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Coarsening</a:t>
            </a:r>
            <a:r>
              <a:rPr lang="en-US" sz="2800" dirty="0" smtClean="0"/>
              <a:t> atomicity granularity for pessimistic tracking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Program synchronization </a:t>
            </a:r>
            <a:r>
              <a:rPr lang="en-US" sz="2800" dirty="0" smtClean="0"/>
              <a:t>may hint at cross-thread dependences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Pessimistic-Optimistic </a:t>
            </a:r>
            <a:r>
              <a:rPr lang="en-US" dirty="0"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Defer unlocking </a:t>
            </a:r>
            <a:r>
              <a:rPr lang="en-US" sz="2800" dirty="0"/>
              <a:t>of pessimistic state</a:t>
            </a:r>
          </a:p>
          <a:p>
            <a:pPr lvl="1"/>
            <a:r>
              <a:rPr lang="en-US" sz="2400" dirty="0"/>
              <a:t>Till program synchronization release operation (PSRO)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Pessimistic-Optimistic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Defer unlocking </a:t>
            </a:r>
            <a:r>
              <a:rPr lang="en-US" sz="2800" dirty="0"/>
              <a:t>of pessimistic state</a:t>
            </a:r>
          </a:p>
          <a:p>
            <a:pPr lvl="1"/>
            <a:r>
              <a:rPr lang="en-US" sz="2400" dirty="0"/>
              <a:t>Till program synchronization release </a:t>
            </a:r>
            <a:r>
              <a:rPr lang="en-US" sz="2400" dirty="0" smtClean="0"/>
              <a:t>operation (PSRO)</a:t>
            </a:r>
            <a:endParaRPr lang="en-US" sz="2400" dirty="0"/>
          </a:p>
          <a:p>
            <a:pPr lvl="1"/>
            <a:r>
              <a:rPr lang="en-US" sz="2400" dirty="0"/>
              <a:t>Reader-writer locking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Pessimistic-Optimistic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Defer unlocking </a:t>
            </a:r>
            <a:r>
              <a:rPr lang="en-US" sz="2800" dirty="0"/>
              <a:t>of pessimistic state</a:t>
            </a:r>
          </a:p>
          <a:p>
            <a:pPr lvl="1"/>
            <a:r>
              <a:rPr lang="en-US" sz="2400" dirty="0"/>
              <a:t>Till program synchronization release operation (PSRO)</a:t>
            </a:r>
          </a:p>
          <a:p>
            <a:pPr lvl="1"/>
            <a:r>
              <a:rPr lang="en-US" sz="2400" dirty="0"/>
              <a:t>Reader-writer locking</a:t>
            </a:r>
          </a:p>
          <a:p>
            <a:pPr lvl="1"/>
            <a:r>
              <a:rPr lang="en-US" sz="2400" dirty="0"/>
              <a:t>Fall back to coordination on </a:t>
            </a:r>
            <a:r>
              <a:rPr lang="en-US" sz="2400" dirty="0" smtClean="0"/>
              <a:t>contention when </a:t>
            </a:r>
            <a:r>
              <a:rPr lang="en-US" sz="2400" dirty="0"/>
              <a:t>locking a state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Unlocking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682241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synchronized</a:t>
            </a:r>
            <a:r>
              <a:rPr lang="en-US" sz="2400" dirty="0" smtClean="0"/>
              <a:t> (m) {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…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47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55232" y="3871606"/>
            <a:ext cx="1940111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all states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3000" y="2286000"/>
            <a:ext cx="1750342" cy="1019508"/>
            <a:chOff x="1323259" y="2643749"/>
            <a:chExt cx="1750342" cy="1019508"/>
          </a:xfrm>
        </p:grpSpPr>
        <p:sp>
          <p:nvSpPr>
            <p:cNvPr id="22" name="Rounded Rectangle 21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3259" y="3206057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4595951" y="4460790"/>
            <a:ext cx="2682241" cy="190220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70C0"/>
                </a:solidFill>
              </a:rPr>
              <a:t>synchronized</a:t>
            </a:r>
            <a:r>
              <a:rPr lang="en-US" sz="2400" dirty="0" smtClean="0"/>
              <a:t> (m) {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3000" y="4849586"/>
            <a:ext cx="1750342" cy="1019508"/>
            <a:chOff x="1323259" y="2643749"/>
            <a:chExt cx="1750342" cy="1019508"/>
          </a:xfrm>
        </p:grpSpPr>
        <p:sp>
          <p:nvSpPr>
            <p:cNvPr id="29" name="Rounded Rectangle 28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23259" y="3206057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rd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Unlocking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682241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synchronized</a:t>
            </a:r>
            <a:r>
              <a:rPr lang="en-US" sz="2400" dirty="0" smtClean="0"/>
              <a:t> (m) {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…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48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0891" y="4442339"/>
            <a:ext cx="1940111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all states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3000" y="2286000"/>
            <a:ext cx="1750342" cy="1019508"/>
            <a:chOff x="1323259" y="2643749"/>
            <a:chExt cx="1750342" cy="1019508"/>
          </a:xfrm>
        </p:grpSpPr>
        <p:sp>
          <p:nvSpPr>
            <p:cNvPr id="22" name="Rounded Rectangle 21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3259" y="3206057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86400" y="3129661"/>
            <a:ext cx="1736107" cy="2241331"/>
          </a:xfrm>
          <a:prstGeom prst="roundRect">
            <a:avLst>
              <a:gd name="adj" fmla="val 9143"/>
            </a:avLst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5479727" y="5458441"/>
            <a:ext cx="1742780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00041" y="3420427"/>
            <a:ext cx="2586360" cy="84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3000" y="3886443"/>
            <a:ext cx="1757041" cy="50171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041" y="4137298"/>
            <a:ext cx="2586359" cy="3844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Unlocking</a:t>
            </a:r>
            <a:r>
              <a:rPr lang="en-US" dirty="0"/>
              <a:t>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2682241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synchronized</a:t>
            </a:r>
            <a:r>
              <a:rPr lang="en-US" sz="2400" dirty="0" smtClean="0"/>
              <a:t> (m) {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…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49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0891" y="4442339"/>
            <a:ext cx="1940111" cy="4539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Unlock all states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3000" y="2286000"/>
            <a:ext cx="1750342" cy="1019508"/>
            <a:chOff x="1323259" y="2643749"/>
            <a:chExt cx="1750342" cy="1019508"/>
          </a:xfrm>
        </p:grpSpPr>
        <p:sp>
          <p:nvSpPr>
            <p:cNvPr id="22" name="Rounded Rectangle 21"/>
            <p:cNvSpPr/>
            <p:nvPr/>
          </p:nvSpPr>
          <p:spPr>
            <a:xfrm>
              <a:off x="1337494" y="2643749"/>
              <a:ext cx="1736107" cy="453935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Lock </a:t>
              </a:r>
              <a:r>
                <a:rPr lang="en-US" sz="2000" dirty="0" err="1" smtClean="0"/>
                <a:t>o.state</a:t>
              </a:r>
              <a:endParaRPr lang="en-US" sz="2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3259" y="3206057"/>
              <a:ext cx="1742780" cy="457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86400" y="3129661"/>
            <a:ext cx="1736107" cy="2241331"/>
          </a:xfrm>
          <a:prstGeom prst="roundRect">
            <a:avLst>
              <a:gd name="adj" fmla="val 9143"/>
            </a:avLst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</a:t>
            </a:r>
            <a:r>
              <a:rPr lang="en-US" sz="2000" dirty="0" err="1" smtClean="0"/>
              <a:t>o.state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5479727" y="5458441"/>
            <a:ext cx="1742780" cy="457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rd</a:t>
            </a:r>
            <a:r>
              <a:rPr lang="en-US" sz="2000" dirty="0" smtClean="0"/>
              <a:t> </a:t>
            </a:r>
            <a:r>
              <a:rPr lang="en-US" sz="2000" dirty="0" err="1" smtClean="0"/>
              <a:t>o.f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00041" y="3420427"/>
            <a:ext cx="2586360" cy="84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3000" y="3886443"/>
            <a:ext cx="1757041" cy="50171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safe point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041" y="4137298"/>
            <a:ext cx="2586359" cy="3844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2369459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Contention =&gt; object-level data race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Cross-thread dependences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14600" y="1845734"/>
            <a:ext cx="3938615" cy="1371600"/>
            <a:chOff x="2590800" y="4724400"/>
            <a:chExt cx="3938615" cy="1371600"/>
          </a:xfrm>
        </p:grpSpPr>
        <p:sp>
          <p:nvSpPr>
            <p:cNvPr id="4" name="Rectangle 3"/>
            <p:cNvSpPr/>
            <p:nvPr/>
          </p:nvSpPr>
          <p:spPr>
            <a:xfrm>
              <a:off x="2590800" y="525437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o.f</a:t>
              </a:r>
              <a:r>
                <a:rPr lang="en-US" sz="2000" dirty="0" smtClean="0"/>
                <a:t> </a:t>
              </a:r>
              <a:r>
                <a:rPr lang="en-US" sz="2000" dirty="0"/>
                <a:t>= …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34015" y="571500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 = </a:t>
              </a:r>
              <a:r>
                <a:rPr lang="en-US" sz="2000" dirty="0" err="1"/>
                <a:t>o.f</a:t>
              </a:r>
              <a:endParaRPr lang="en-US" sz="2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191000" y="5454243"/>
              <a:ext cx="762000" cy="3335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09900" y="472440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T1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3114" y="4736290"/>
              <a:ext cx="519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2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State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9" y="1828800"/>
            <a:ext cx="7183902" cy="43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State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9" y="1828800"/>
            <a:ext cx="7183902" cy="430212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566538">
            <a:off x="5094981" y="2246388"/>
            <a:ext cx="8390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791765">
            <a:off x="5128130" y="5424039"/>
            <a:ext cx="839093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Evaluation</a:t>
            </a:r>
          </a:p>
          <a:p>
            <a:pPr>
              <a:buFont typeface="Calibri" panose="020F0502020204030204" pitchFamily="34" charset="0"/>
              <a:buChar char="◦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52</a:t>
            </a:fld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3680458" y="3609585"/>
            <a:ext cx="457200" cy="1219200"/>
          </a:xfrm>
          <a:prstGeom prst="leftBrace">
            <a:avLst>
              <a:gd name="adj1" fmla="val 3611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360584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Hybrid State Model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Deferred Unlocking</a:t>
            </a:r>
          </a:p>
          <a:p>
            <a:r>
              <a:rPr lang="en-US" sz="2400" dirty="0" smtClean="0"/>
              <a:t>Adaptive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Decide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hen</a:t>
            </a:r>
            <a:r>
              <a:rPr lang="en-US" sz="3200" dirty="0" smtClean="0"/>
              <a:t> to transition </a:t>
            </a:r>
            <a:r>
              <a:rPr lang="en-US" sz="3200" dirty="0" smtClean="0">
                <a:solidFill>
                  <a:srgbClr val="FF0000"/>
                </a:solidFill>
              </a:rPr>
              <a:t>between</a:t>
            </a:r>
            <a:r>
              <a:rPr lang="en-US" sz="3200" dirty="0" smtClean="0">
                <a:solidFill>
                  <a:schemeClr val="tx1"/>
                </a:solidFill>
              </a:rPr>
              <a:t> pessimistic and optimistic states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Decide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hen</a:t>
            </a:r>
            <a:r>
              <a:rPr lang="en-US" sz="3200" dirty="0" smtClean="0"/>
              <a:t> to transition </a:t>
            </a:r>
            <a:r>
              <a:rPr lang="en-US" sz="3200" dirty="0" smtClean="0">
                <a:solidFill>
                  <a:srgbClr val="FF0000"/>
                </a:solidFill>
              </a:rPr>
              <a:t>between</a:t>
            </a:r>
            <a:r>
              <a:rPr lang="en-US" sz="3200" dirty="0" smtClean="0">
                <a:solidFill>
                  <a:schemeClr val="tx1"/>
                </a:solidFill>
              </a:rPr>
              <a:t> pessimistic and optimistic states</a:t>
            </a:r>
          </a:p>
          <a:p>
            <a:pPr lvl="1"/>
            <a:r>
              <a:rPr lang="en-US" sz="2800" dirty="0" smtClean="0"/>
              <a:t>Cost—benefit model</a:t>
            </a: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Decide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hen</a:t>
            </a:r>
            <a:r>
              <a:rPr lang="en-US" sz="3200" dirty="0" smtClean="0"/>
              <a:t> to transition </a:t>
            </a:r>
            <a:r>
              <a:rPr lang="en-US" sz="3200" dirty="0" smtClean="0">
                <a:solidFill>
                  <a:srgbClr val="FF0000"/>
                </a:solidFill>
              </a:rPr>
              <a:t>between</a:t>
            </a:r>
            <a:r>
              <a:rPr lang="en-US" sz="3200" dirty="0" smtClean="0">
                <a:solidFill>
                  <a:schemeClr val="tx1"/>
                </a:solidFill>
              </a:rPr>
              <a:t> pessimistic and optimistic states</a:t>
            </a:r>
          </a:p>
          <a:p>
            <a:pPr lvl="1"/>
            <a:r>
              <a:rPr lang="en-US" sz="2800" dirty="0" smtClean="0"/>
              <a:t>Cost—benefit model</a:t>
            </a:r>
            <a:endParaRPr lang="en-US" sz="2400" dirty="0" smtClean="0"/>
          </a:p>
          <a:p>
            <a:pPr lvl="2"/>
            <a:r>
              <a:rPr lang="en-US" sz="2400" dirty="0" smtClean="0"/>
              <a:t>Boil down to </a:t>
            </a:r>
            <a:r>
              <a:rPr lang="en-US" sz="2400" dirty="0" smtClean="0">
                <a:solidFill>
                  <a:srgbClr val="FF0000"/>
                </a:solidFill>
              </a:rPr>
              <a:t>counting </a:t>
            </a:r>
            <a:r>
              <a:rPr lang="en-US" sz="2400" dirty="0" smtClean="0">
                <a:solidFill>
                  <a:schemeClr val="tx1"/>
                </a:solidFill>
              </a:rPr>
              <a:t>state transitions</a:t>
            </a:r>
          </a:p>
          <a:p>
            <a:pPr lvl="2"/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Decide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 smtClean="0">
                <a:solidFill>
                  <a:srgbClr val="FF0000"/>
                </a:solidFill>
              </a:rPr>
              <a:t>hen</a:t>
            </a:r>
            <a:r>
              <a:rPr lang="en-US" sz="3200" dirty="0" smtClean="0"/>
              <a:t> to transition </a:t>
            </a:r>
            <a:r>
              <a:rPr lang="en-US" sz="3200" dirty="0" smtClean="0">
                <a:solidFill>
                  <a:srgbClr val="FF0000"/>
                </a:solidFill>
              </a:rPr>
              <a:t>between</a:t>
            </a:r>
            <a:r>
              <a:rPr lang="en-US" sz="3200" dirty="0" smtClean="0">
                <a:solidFill>
                  <a:schemeClr val="tx1"/>
                </a:solidFill>
              </a:rPr>
              <a:t> pessimistic and optimistic states</a:t>
            </a:r>
          </a:p>
          <a:p>
            <a:pPr lvl="1"/>
            <a:r>
              <a:rPr lang="en-US" sz="2800" dirty="0" smtClean="0"/>
              <a:t>Cost—benefit model</a:t>
            </a:r>
            <a:endParaRPr lang="en-US" sz="2400" dirty="0" smtClean="0"/>
          </a:p>
          <a:p>
            <a:pPr lvl="2"/>
            <a:r>
              <a:rPr lang="en-US" sz="2400" dirty="0" smtClean="0"/>
              <a:t>Boil down to </a:t>
            </a:r>
            <a:r>
              <a:rPr lang="en-US" sz="2400" dirty="0" smtClean="0">
                <a:solidFill>
                  <a:srgbClr val="FF0000"/>
                </a:solidFill>
              </a:rPr>
              <a:t>counting </a:t>
            </a:r>
            <a:r>
              <a:rPr lang="en-US" sz="2400" dirty="0" smtClean="0">
                <a:solidFill>
                  <a:schemeClr val="tx1"/>
                </a:solidFill>
              </a:rPr>
              <a:t>state transitions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Online</a:t>
            </a:r>
            <a:r>
              <a:rPr lang="en-US" sz="2800" dirty="0" smtClean="0"/>
              <a:t> </a:t>
            </a:r>
            <a:r>
              <a:rPr lang="en-US" sz="2800" dirty="0"/>
              <a:t>profiling</a:t>
            </a:r>
          </a:p>
          <a:p>
            <a:pPr lvl="2"/>
            <a:r>
              <a:rPr lang="en-US" sz="2400" dirty="0"/>
              <a:t>Per-object</a:t>
            </a:r>
          </a:p>
          <a:p>
            <a:pPr lvl="2"/>
            <a:r>
              <a:rPr lang="en-US" sz="2400" dirty="0" smtClean="0"/>
              <a:t>Simple </a:t>
            </a:r>
            <a:r>
              <a:rPr lang="en-US" sz="2400" dirty="0" smtClean="0"/>
              <a:t>yet effective</a:t>
            </a:r>
            <a:endParaRPr lang="en-US" sz="2400" dirty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Hybrid </a:t>
            </a:r>
            <a:r>
              <a:rPr lang="en-US" dirty="0"/>
              <a:t>T</a:t>
            </a:r>
            <a:r>
              <a:rPr lang="en-US" dirty="0" smtClean="0"/>
              <a:t>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wo dynamic analyses</a:t>
            </a:r>
          </a:p>
          <a:p>
            <a:pPr lvl="1"/>
            <a:r>
              <a:rPr lang="en-US" sz="2400" dirty="0" smtClean="0"/>
              <a:t>Hybrid dependence </a:t>
            </a:r>
            <a:r>
              <a:rPr lang="en-US" sz="2400" dirty="0" smtClean="0">
                <a:solidFill>
                  <a:srgbClr val="FF0000"/>
                </a:solidFill>
              </a:rPr>
              <a:t>recorder</a:t>
            </a:r>
            <a:r>
              <a:rPr lang="en-US" sz="2400" dirty="0" smtClean="0"/>
              <a:t> and replayer (detect)</a:t>
            </a:r>
          </a:p>
          <a:p>
            <a:pPr lvl="1"/>
            <a:r>
              <a:rPr lang="en-US" sz="2400" dirty="0" smtClean="0"/>
              <a:t>Hybrid region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(RS) </a:t>
            </a:r>
            <a:r>
              <a:rPr lang="en-US" sz="2400" dirty="0" smtClean="0">
                <a:solidFill>
                  <a:srgbClr val="FF0000"/>
                </a:solidFill>
              </a:rPr>
              <a:t>enforcer </a:t>
            </a:r>
            <a:r>
              <a:rPr lang="en-US" sz="2400" dirty="0" smtClean="0">
                <a:solidFill>
                  <a:schemeClr val="tx1"/>
                </a:solidFill>
              </a:rPr>
              <a:t>(control)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Hybrid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wo dynamic analyses</a:t>
            </a:r>
          </a:p>
          <a:p>
            <a:pPr lvl="1"/>
            <a:r>
              <a:rPr lang="en-US" sz="2400" dirty="0" smtClean="0"/>
              <a:t>Hybrid dependence </a:t>
            </a:r>
            <a:r>
              <a:rPr lang="en-US" sz="2400" dirty="0" smtClean="0">
                <a:solidFill>
                  <a:srgbClr val="FF0000"/>
                </a:solidFill>
              </a:rPr>
              <a:t>recorder</a:t>
            </a:r>
            <a:r>
              <a:rPr lang="en-US" sz="2400" dirty="0" smtClean="0"/>
              <a:t> and replayer (detect)</a:t>
            </a:r>
          </a:p>
          <a:p>
            <a:pPr lvl="1"/>
            <a:r>
              <a:rPr lang="en-US" sz="2400" dirty="0" smtClean="0"/>
              <a:t>Hybrid region </a:t>
            </a:r>
            <a:r>
              <a:rPr lang="en-US" sz="2400" dirty="0" err="1" smtClean="0"/>
              <a:t>serializability</a:t>
            </a:r>
            <a:r>
              <a:rPr lang="en-US" sz="2400" dirty="0" smtClean="0"/>
              <a:t> (RS) </a:t>
            </a:r>
            <a:r>
              <a:rPr lang="en-US" sz="2400" dirty="0" smtClean="0">
                <a:solidFill>
                  <a:srgbClr val="FF0000"/>
                </a:solidFill>
              </a:rPr>
              <a:t>enforcer </a:t>
            </a:r>
            <a:r>
              <a:rPr lang="en-US" sz="2400" dirty="0" smtClean="0">
                <a:solidFill>
                  <a:schemeClr val="tx1"/>
                </a:solidFill>
              </a:rPr>
              <a:t>(control)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rgbClr val="D34817"/>
              </a:buClr>
              <a:buSzPct val="100000"/>
              <a:buFont typeface="Calibri" panose="020F0502020204030204" pitchFamily="34" charset="0"/>
              <a:buChar char=" "/>
            </a:pP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/>
              <a:t>Deferred unlocking helps overcome key challenges!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</a:t>
            </a:r>
          </a:p>
          <a:p>
            <a:pPr lvl="1"/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Cross-thread dependences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Tracking cross-thread dependences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14600" y="1845734"/>
            <a:ext cx="3938615" cy="1371600"/>
            <a:chOff x="2590800" y="4724400"/>
            <a:chExt cx="3938615" cy="1371600"/>
          </a:xfrm>
        </p:grpSpPr>
        <p:sp>
          <p:nvSpPr>
            <p:cNvPr id="12" name="Rectangle 11"/>
            <p:cNvSpPr/>
            <p:nvPr/>
          </p:nvSpPr>
          <p:spPr>
            <a:xfrm>
              <a:off x="2590800" y="525437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o.f</a:t>
              </a:r>
              <a:r>
                <a:rPr lang="en-US" sz="2000" dirty="0" smtClean="0"/>
                <a:t> </a:t>
              </a:r>
              <a:r>
                <a:rPr lang="en-US" sz="2000" dirty="0"/>
                <a:t>= 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4015" y="571500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 = </a:t>
              </a:r>
              <a:r>
                <a:rPr lang="en-US" sz="2000" dirty="0" err="1"/>
                <a:t>o.f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91000" y="5454243"/>
              <a:ext cx="762000" cy="3335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900" y="472440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T1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3114" y="4736290"/>
              <a:ext cx="519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8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 err="1"/>
              <a:t>Jikes</a:t>
            </a:r>
            <a:r>
              <a:rPr lang="en-US" sz="2400" dirty="0"/>
              <a:t> RVM 3.1.3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54" y="154465"/>
            <a:ext cx="1580609" cy="15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 err="1"/>
              <a:t>Jikes</a:t>
            </a:r>
            <a:r>
              <a:rPr lang="en-US" sz="2400" dirty="0"/>
              <a:t> RVM 3.1.3</a:t>
            </a:r>
          </a:p>
          <a:p>
            <a:r>
              <a:rPr lang="en-US" sz="2400" dirty="0" smtClean="0"/>
              <a:t>Pessimistic tracking, optimistic tracking</a:t>
            </a:r>
          </a:p>
          <a:p>
            <a:pPr lvl="1"/>
            <a:r>
              <a:rPr lang="nl-NL" sz="1400" dirty="0" smtClean="0"/>
              <a:t>[Octet</a:t>
            </a:r>
            <a:r>
              <a:rPr lang="nl-NL" sz="1400" dirty="0"/>
              <a:t>, Bond et al. OOPSLA’13</a:t>
            </a:r>
            <a:r>
              <a:rPr lang="nl-NL" sz="1400" dirty="0" smtClean="0"/>
              <a:t>]</a:t>
            </a:r>
            <a:endParaRPr lang="nl-NL" sz="1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rgbClr val="D34817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ptimistic recorder and replayer</a:t>
            </a:r>
          </a:p>
          <a:p>
            <a:pPr lvl="1">
              <a:buSzPct val="100000"/>
            </a:pPr>
            <a:r>
              <a:rPr lang="en-US" sz="1400" dirty="0"/>
              <a:t>[Replay, Bond et al. PPPJ’15]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rgbClr val="D34817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Optimistic RS enforcer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buSzPct val="100000"/>
            </a:pPr>
            <a:r>
              <a:rPr lang="en-US" sz="1400" dirty="0"/>
              <a:t>[</a:t>
            </a:r>
            <a:r>
              <a:rPr lang="en-US" sz="1400" dirty="0" err="1"/>
              <a:t>EnfoRSer</a:t>
            </a:r>
            <a:r>
              <a:rPr lang="en-US" sz="1400" dirty="0"/>
              <a:t>, </a:t>
            </a:r>
            <a:r>
              <a:rPr lang="en-US" sz="1400" dirty="0" err="1"/>
              <a:t>Sengupta</a:t>
            </a:r>
            <a:r>
              <a:rPr lang="en-US" sz="1400" dirty="0"/>
              <a:t> et al, ASPLOS’15]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54" y="154465"/>
            <a:ext cx="1580609" cy="15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 err="1"/>
              <a:t>Jikes</a:t>
            </a:r>
            <a:r>
              <a:rPr lang="en-US" sz="2400" dirty="0"/>
              <a:t> RVM 3.1.3</a:t>
            </a:r>
          </a:p>
          <a:p>
            <a:r>
              <a:rPr lang="en-US" sz="2400" dirty="0" smtClean="0"/>
              <a:t>Pessimistic tracking, optimistic tracking</a:t>
            </a:r>
          </a:p>
          <a:p>
            <a:pPr lvl="1"/>
            <a:r>
              <a:rPr lang="nl-NL" sz="1400" dirty="0" smtClean="0"/>
              <a:t>[Octet</a:t>
            </a:r>
            <a:r>
              <a:rPr lang="nl-NL" sz="1400" dirty="0"/>
              <a:t>, Bond et al. OOPSLA’13</a:t>
            </a:r>
            <a:r>
              <a:rPr lang="nl-NL" sz="1400" dirty="0" smtClean="0"/>
              <a:t>]</a:t>
            </a:r>
            <a:endParaRPr lang="nl-NL" sz="1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rgbClr val="D34817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ptimistic recorder and replayer</a:t>
            </a:r>
          </a:p>
          <a:p>
            <a:pPr lvl="1">
              <a:buSzPct val="100000"/>
            </a:pPr>
            <a:r>
              <a:rPr lang="en-US" sz="1400" dirty="0"/>
              <a:t>[Replay, Bond et al. PPPJ’15]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rgbClr val="D34817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Optimistic RS enforcer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1">
              <a:buSzPct val="100000"/>
            </a:pPr>
            <a:r>
              <a:rPr lang="en-US" sz="1400" dirty="0"/>
              <a:t>[</a:t>
            </a:r>
            <a:r>
              <a:rPr lang="en-US" sz="1400" dirty="0" err="1"/>
              <a:t>EnfoRSer</a:t>
            </a:r>
            <a:r>
              <a:rPr lang="en-US" sz="1400" dirty="0"/>
              <a:t>, </a:t>
            </a:r>
            <a:r>
              <a:rPr lang="en-US" sz="1400" dirty="0" err="1"/>
              <a:t>Sengupta</a:t>
            </a:r>
            <a:r>
              <a:rPr lang="en-US" sz="1400" dirty="0"/>
              <a:t> et al, ASPLOS’15]</a:t>
            </a:r>
          </a:p>
          <a:p>
            <a:endParaRPr lang="en-US" sz="1200" dirty="0" smtClean="0"/>
          </a:p>
          <a:p>
            <a:r>
              <a:rPr lang="en-US" sz="2400" dirty="0" smtClean="0"/>
              <a:t>Hybrid tracking, hybrid </a:t>
            </a:r>
            <a:r>
              <a:rPr lang="en-US" sz="2400" dirty="0" smtClean="0">
                <a:solidFill>
                  <a:schemeClr val="tx1"/>
                </a:solidFill>
              </a:rPr>
              <a:t>recorder </a:t>
            </a:r>
            <a:r>
              <a:rPr lang="en-US" sz="2400" dirty="0"/>
              <a:t>and </a:t>
            </a:r>
            <a:r>
              <a:rPr lang="en-US" sz="2400" dirty="0" smtClean="0"/>
              <a:t>replayer, hybrid RS enforcer</a:t>
            </a:r>
          </a:p>
          <a:p>
            <a:pPr lvl="1"/>
            <a:r>
              <a:rPr lang="en-US" sz="2200" dirty="0" smtClean="0"/>
              <a:t>publicly available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54" y="154465"/>
            <a:ext cx="1580609" cy="15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76900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1"/>
          <p:cNvSpPr txBox="1"/>
          <p:nvPr/>
        </p:nvSpPr>
        <p:spPr>
          <a:xfrm>
            <a:off x="7492166" y="4495800"/>
            <a:ext cx="1142999" cy="52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22%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92743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051660"/>
              </p:ext>
            </p:extLst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65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6324600" y="1524000"/>
            <a:ext cx="2575560" cy="1143000"/>
          </a:xfrm>
          <a:prstGeom prst="cloudCallout">
            <a:avLst>
              <a:gd name="adj1" fmla="val -9237"/>
              <a:gd name="adj2" fmla="val 87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programs are low-conflict</a:t>
            </a:r>
            <a:endParaRPr lang="en-US" dirty="0"/>
          </a:p>
        </p:txBody>
      </p:sp>
      <p:sp>
        <p:nvSpPr>
          <p:cNvPr id="6" name="TextBox 1"/>
          <p:cNvSpPr txBox="1"/>
          <p:nvPr/>
        </p:nvSpPr>
        <p:spPr>
          <a:xfrm>
            <a:off x="7492166" y="4495800"/>
            <a:ext cx="1142999" cy="52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22%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65685"/>
              </p:ext>
            </p:extLst>
          </p:nvPr>
        </p:nvGraphicFramePr>
        <p:xfrm>
          <a:off x="0" y="241171"/>
          <a:ext cx="5217335" cy="624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smtClean="0"/>
              <a:t>Recorders and  </a:t>
            </a:r>
            <a:r>
              <a:rPr lang="en-US" dirty="0" smtClean="0"/>
              <a:t>RS enforcers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642716"/>
              </p:ext>
            </p:extLst>
          </p:nvPr>
        </p:nvGraphicFramePr>
        <p:xfrm>
          <a:off x="4495800" y="286604"/>
          <a:ext cx="4693920" cy="6173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32367" y="5181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Recorders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9290" y="5181600"/>
            <a:ext cx="2186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RS enforcers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73568017"/>
              </p:ext>
            </p:extLst>
          </p:nvPr>
        </p:nvGraphicFramePr>
        <p:xfrm>
          <a:off x="-686344" y="1828800"/>
          <a:ext cx="9851365" cy="561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0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Analyses that use pessimistic tracking</a:t>
            </a:r>
          </a:p>
          <a:p>
            <a:pPr lvl="2"/>
            <a:r>
              <a:rPr lang="en-US" sz="1800" dirty="0"/>
              <a:t>[FastTrack, Flanagan &amp; Freund, </a:t>
            </a:r>
            <a:r>
              <a:rPr lang="en-US" sz="1800" dirty="0" smtClean="0"/>
              <a:t>PLDI’09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[Velodrome, Flanagan et al., </a:t>
            </a:r>
            <a:r>
              <a:rPr lang="en-US" sz="1800" dirty="0" smtClean="0"/>
              <a:t>PLDI’08</a:t>
            </a:r>
            <a:r>
              <a:rPr lang="en-US" sz="1800" dirty="0"/>
              <a:t>]</a:t>
            </a:r>
          </a:p>
          <a:p>
            <a:pPr lvl="2"/>
            <a:r>
              <a:rPr lang="en-US" sz="1800" dirty="0"/>
              <a:t>[Chimera, Lee et al., </a:t>
            </a:r>
            <a:r>
              <a:rPr lang="en-US" sz="1800" dirty="0" smtClean="0"/>
              <a:t>PLDI’12]</a:t>
            </a:r>
          </a:p>
          <a:p>
            <a:pPr lvl="2"/>
            <a:r>
              <a:rPr lang="en-US" sz="1800" dirty="0" smtClean="0"/>
              <a:t>[Lightweight Transactions, Harris &amp; Fraser, OOPSLA’03]</a:t>
            </a:r>
          </a:p>
          <a:p>
            <a:pPr lvl="2"/>
            <a:r>
              <a:rPr lang="en-US" sz="1800" dirty="0" smtClean="0"/>
              <a:t>[DMP, </a:t>
            </a:r>
            <a:r>
              <a:rPr lang="en-US" sz="1800" dirty="0" err="1" smtClean="0"/>
              <a:t>Devietti</a:t>
            </a:r>
            <a:r>
              <a:rPr lang="en-US" sz="1800" dirty="0" smtClean="0"/>
              <a:t> et al., ASPLOS’09]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Analyses that use </a:t>
            </a:r>
            <a:r>
              <a:rPr lang="en-US" sz="2400" dirty="0" smtClean="0"/>
              <a:t>optimistic tracking</a:t>
            </a:r>
          </a:p>
          <a:p>
            <a:pPr lvl="2"/>
            <a:r>
              <a:rPr lang="en-US" sz="1800" dirty="0" smtClean="0"/>
              <a:t>[</a:t>
            </a:r>
            <a:r>
              <a:rPr lang="en-US" sz="1800" dirty="0"/>
              <a:t>Shasta, Scales et al. </a:t>
            </a:r>
            <a:r>
              <a:rPr lang="en-US" sz="1800" dirty="0" smtClean="0"/>
              <a:t>ASPLOS’96]</a:t>
            </a:r>
          </a:p>
          <a:p>
            <a:pPr lvl="2"/>
            <a:r>
              <a:rPr lang="en-US" sz="1800" dirty="0" smtClean="0"/>
              <a:t>[Object Race Detection, von </a:t>
            </a:r>
            <a:r>
              <a:rPr lang="en-US" sz="1800" dirty="0" err="1" smtClean="0"/>
              <a:t>Praun</a:t>
            </a:r>
            <a:r>
              <a:rPr lang="en-US" sz="1800" dirty="0" smtClean="0"/>
              <a:t> &amp; Gross, OOPSLA’01]</a:t>
            </a:r>
            <a:endParaRPr lang="en-US" sz="1800" dirty="0"/>
          </a:p>
          <a:p>
            <a:pPr lvl="2"/>
            <a:r>
              <a:rPr lang="en-US" sz="1800" dirty="0" smtClean="0"/>
              <a:t>[</a:t>
            </a:r>
            <a:r>
              <a:rPr lang="en-US" sz="1800" dirty="0" err="1" smtClean="0"/>
              <a:t>DoubleChecker</a:t>
            </a:r>
            <a:r>
              <a:rPr lang="en-US" sz="1800" dirty="0" smtClean="0"/>
              <a:t>, Biswas et al. PLDI’14]</a:t>
            </a:r>
          </a:p>
          <a:p>
            <a:pPr lvl="2"/>
            <a:r>
              <a:rPr lang="en-US" sz="1800" dirty="0" smtClean="0"/>
              <a:t>[</a:t>
            </a:r>
            <a:r>
              <a:rPr lang="en-US" sz="1800" dirty="0" err="1" smtClean="0"/>
              <a:t>LarkTM</a:t>
            </a:r>
            <a:r>
              <a:rPr lang="en-US" sz="1800" dirty="0" smtClean="0"/>
              <a:t>, Zhang et al, PPoPP’15]</a:t>
            </a:r>
          </a:p>
          <a:p>
            <a:pPr marL="0" indent="0">
              <a:buNone/>
            </a:pPr>
            <a:r>
              <a:rPr lang="en-US" sz="2400" dirty="0"/>
              <a:t>Adaptive Mechanisms</a:t>
            </a:r>
          </a:p>
          <a:p>
            <a:pPr lvl="2"/>
            <a:r>
              <a:rPr lang="en-US" sz="1800" dirty="0"/>
              <a:t>[Adaptive Locks, </a:t>
            </a:r>
            <a:r>
              <a:rPr lang="en-US" sz="1800" dirty="0" err="1"/>
              <a:t>Usui</a:t>
            </a:r>
            <a:r>
              <a:rPr lang="en-US" sz="1800" dirty="0"/>
              <a:t> et al. PACT’09]</a:t>
            </a:r>
          </a:p>
          <a:p>
            <a:pPr lvl="2"/>
            <a:r>
              <a:rPr lang="en-US" sz="1800" dirty="0"/>
              <a:t>[Strong Atomicity TM, </a:t>
            </a:r>
            <a:r>
              <a:rPr lang="en-US" sz="1800" dirty="0" err="1"/>
              <a:t>Abadi</a:t>
            </a:r>
            <a:r>
              <a:rPr lang="en-US" sz="1800" dirty="0"/>
              <a:t> et al. PPoPP’09]</a:t>
            </a:r>
          </a:p>
          <a:p>
            <a:pPr lvl="2"/>
            <a:r>
              <a:rPr lang="en-US" sz="1800" dirty="0"/>
              <a:t>[Adaptive Lock Elision, Dice et al, SPAA’14]</a:t>
            </a:r>
          </a:p>
          <a:p>
            <a:pPr lvl="2"/>
            <a:r>
              <a:rPr lang="en-US" sz="1800" dirty="0"/>
              <a:t>[Concurrency Control, </a:t>
            </a:r>
            <a:r>
              <a:rPr lang="en-US" sz="1800" dirty="0" err="1"/>
              <a:t>Ziv</a:t>
            </a:r>
            <a:r>
              <a:rPr lang="en-US" sz="1800" dirty="0"/>
              <a:t> et al, PLDI’15]</a:t>
            </a:r>
          </a:p>
          <a:p>
            <a:pPr lvl="2"/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Hybrid tracking </a:t>
            </a:r>
            <a:r>
              <a:rPr lang="en-US" sz="2800" dirty="0" smtClean="0">
                <a:solidFill>
                  <a:srgbClr val="FF0000"/>
                </a:solidFill>
              </a:rPr>
              <a:t>combines</a:t>
            </a:r>
            <a:r>
              <a:rPr lang="en-US" sz="2800" dirty="0" smtClean="0"/>
              <a:t> pessimistic tracking and optimistic tracking </a:t>
            </a:r>
            <a:r>
              <a:rPr lang="en-US" sz="2800" dirty="0" smtClean="0">
                <a:solidFill>
                  <a:srgbClr val="FF0000"/>
                </a:solidFill>
              </a:rPr>
              <a:t>effectively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efficiently</a:t>
            </a:r>
          </a:p>
          <a:p>
            <a:endParaRPr lang="en-US" dirty="0"/>
          </a:p>
          <a:p>
            <a:r>
              <a:rPr lang="en-US" sz="2800" dirty="0" smtClean="0"/>
              <a:t>Hybrid tracking achieves better overall performance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ever</a:t>
            </a:r>
            <a:r>
              <a:rPr lang="en-US" sz="2400" dirty="0" smtClean="0"/>
              <a:t> significantly </a:t>
            </a:r>
            <a:r>
              <a:rPr lang="en-US" sz="2400" dirty="0" smtClean="0">
                <a:solidFill>
                  <a:srgbClr val="FF0000"/>
                </a:solidFill>
              </a:rPr>
              <a:t>degrades</a:t>
            </a:r>
            <a:r>
              <a:rPr lang="en-US" sz="2400" dirty="0" smtClean="0"/>
              <a:t> performance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ometimes </a:t>
            </a:r>
            <a:r>
              <a:rPr lang="en-US" sz="2400" dirty="0" smtClean="0">
                <a:solidFill>
                  <a:srgbClr val="FF0000"/>
                </a:solidFill>
              </a:rPr>
              <a:t>improves</a:t>
            </a:r>
            <a:r>
              <a:rPr lang="en-US" sz="2400" dirty="0" smtClean="0"/>
              <a:t> performance </a:t>
            </a:r>
            <a:r>
              <a:rPr lang="en-US" sz="2400" dirty="0" smtClean="0">
                <a:solidFill>
                  <a:srgbClr val="FF0000"/>
                </a:solidFill>
              </a:rPr>
              <a:t>substantially</a:t>
            </a:r>
          </a:p>
          <a:p>
            <a:pPr lvl="1"/>
            <a:r>
              <a:rPr lang="en-US" sz="2400" dirty="0" smtClean="0"/>
              <a:t>Suitable for workload of </a:t>
            </a:r>
            <a:r>
              <a:rPr lang="en-US" sz="2400" dirty="0" smtClean="0">
                <a:solidFill>
                  <a:srgbClr val="FF0000"/>
                </a:solidFill>
              </a:rPr>
              <a:t>diverse</a:t>
            </a:r>
            <a:r>
              <a:rPr lang="en-US" sz="2400" dirty="0" smtClean="0"/>
              <a:t> communication patterns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Cross-thread dependences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Tracking cross-thread dependences</a:t>
            </a:r>
          </a:p>
          <a:p>
            <a:pPr lvl="1"/>
            <a:r>
              <a:rPr lang="en-US" sz="2000" dirty="0" smtClean="0"/>
              <a:t>Detecting</a:t>
            </a:r>
          </a:p>
          <a:p>
            <a:pPr lvl="1"/>
            <a:r>
              <a:rPr lang="en-US" sz="2000" dirty="0" smtClean="0"/>
              <a:t>Controlling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14600" y="1845734"/>
            <a:ext cx="3938615" cy="1371600"/>
            <a:chOff x="2590800" y="4724400"/>
            <a:chExt cx="3938615" cy="1371600"/>
          </a:xfrm>
        </p:grpSpPr>
        <p:sp>
          <p:nvSpPr>
            <p:cNvPr id="12" name="Rectangle 11"/>
            <p:cNvSpPr/>
            <p:nvPr/>
          </p:nvSpPr>
          <p:spPr>
            <a:xfrm>
              <a:off x="2590800" y="525437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o.f</a:t>
              </a:r>
              <a:r>
                <a:rPr lang="en-US" sz="2000" dirty="0" smtClean="0"/>
                <a:t> </a:t>
              </a:r>
              <a:r>
                <a:rPr lang="en-US" sz="2000" dirty="0"/>
                <a:t>= 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4015" y="571500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 = </a:t>
              </a:r>
              <a:r>
                <a:rPr lang="en-US" sz="2000" dirty="0" err="1"/>
                <a:t>o.f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91000" y="5454243"/>
              <a:ext cx="762000" cy="3335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900" y="4724400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T1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3114" y="4736290"/>
              <a:ext cx="519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7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Locking in Programs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22325" y="1846263"/>
          <a:ext cx="7543800" cy="373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5"/>
                <a:gridCol w="2438400"/>
                <a:gridCol w="2803525"/>
              </a:tblGrid>
              <a:tr h="929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Locking in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Program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Tracking Dependences</a:t>
                      </a:r>
                      <a:endParaRPr lang="en-US" sz="2800" dirty="0"/>
                    </a:p>
                  </a:txBody>
                  <a:tcPr/>
                </a:tc>
              </a:tr>
              <a:tr h="9290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Visible</a:t>
                      </a:r>
                      <a:r>
                        <a:rPr lang="en-US" sz="2400" baseline="0" dirty="0" smtClean="0"/>
                        <a:t> to program?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9290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Code</a:t>
                      </a:r>
                      <a:r>
                        <a:rPr lang="en-US" sz="2400" baseline="0" dirty="0" smtClean="0"/>
                        <a:t> segment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round each memory access</a:t>
                      </a:r>
                      <a:endParaRPr lang="en-US" sz="2400" dirty="0" smtClean="0"/>
                    </a:p>
                  </a:txBody>
                  <a:tcPr/>
                </a:tc>
              </a:tr>
              <a:tr h="9290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Decide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hen</a:t>
                </a:r>
                <a:r>
                  <a:rPr lang="en-US" sz="2800" dirty="0" smtClean="0"/>
                  <a:t> to transition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between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pessimistic and optimistic states</a:t>
                </a:r>
              </a:p>
              <a:p>
                <a:pPr lvl="1"/>
                <a:r>
                  <a:rPr lang="en-US" sz="2400" dirty="0" smtClean="0"/>
                  <a:t>Cost—Benefit model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𝑃𝑒𝑠𝑠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sz="2400" i="1">
                              <a:latin typeface="Cambria Math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𝑂𝑝𝑡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 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𝑃𝑒𝑠𝑠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201168" lvl="1" indent="0">
                  <a:buNone/>
                </a:pPr>
                <a:endParaRPr lang="en-US" sz="2400" dirty="0" smtClean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𝑝𝑒𝑠𝑠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𝑝𝑒𝑠𝑠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𝑛𝑜𝑛𝐶𝑜𝑛𝑓𝑙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𝑛𝑜𝑛𝐶𝑜𝑛𝑓𝑙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𝑐𝑜𝑛𝑓𝑙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𝑐𝑜𝑛𝑓𝑙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201168" lvl="1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𝑛𝑜𝑛𝐶𝑜𝑛𝑓𝑙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𝑐𝑜𝑛𝑓𝑙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&gt;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n-US" sz="2400" i="1">
                          <a:latin typeface="Cambria Math"/>
                        </a:rPr>
                        <m:t>𝑂𝑝𝑡</m:t>
                      </m:r>
                      <m:r>
                        <a:rPr lang="en-US" sz="2400" i="1">
                          <a:latin typeface="Cambria Math"/>
                        </a:rPr>
                        <m:t> :</m:t>
                      </m:r>
                      <m:r>
                        <a:rPr lang="en-US" sz="2400" i="1">
                          <a:latin typeface="Cambria Math"/>
                        </a:rPr>
                        <m:t>𝑃𝑒𝑠𝑠</m:t>
                      </m:r>
                    </m:oMath>
                  </m:oMathPara>
                </a14:m>
                <a:endParaRPr lang="en-US" sz="2400" dirty="0"/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 marL="201168" lvl="1" indent="0">
                  <a:buNone/>
                </a:pPr>
                <a:endParaRPr lang="en-US" sz="2400" dirty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16" t="-2576" r="-2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71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075911" y="3476414"/>
            <a:ext cx="990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075911" y="4344247"/>
            <a:ext cx="990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Counting</a:t>
            </a:r>
            <a:r>
              <a:rPr lang="en-US" sz="2600" dirty="0" smtClean="0"/>
              <a:t> </a:t>
            </a:r>
            <a:r>
              <a:rPr lang="en-US" sz="2600" dirty="0"/>
              <a:t>conflicting/non-conflicting state transitions for </a:t>
            </a:r>
            <a:r>
              <a:rPr lang="en-US" sz="2600" dirty="0">
                <a:solidFill>
                  <a:srgbClr val="FF0000"/>
                </a:solidFill>
              </a:rPr>
              <a:t>each</a:t>
            </a:r>
            <a:r>
              <a:rPr lang="en-US" sz="2600" dirty="0"/>
              <a:t> </a:t>
            </a:r>
            <a:r>
              <a:rPr lang="en-US" sz="2600" dirty="0" smtClean="0"/>
              <a:t>object</a:t>
            </a:r>
          </a:p>
          <a:p>
            <a:pPr lvl="1"/>
            <a:r>
              <a:rPr lang="en-US" sz="2400" dirty="0" smtClean="0"/>
              <a:t>Coarse profiling for optimistic object</a:t>
            </a:r>
          </a:p>
          <a:p>
            <a:pPr lvl="1"/>
            <a:r>
              <a:rPr lang="en-US" sz="2400" dirty="0" smtClean="0"/>
              <a:t>Detailed profiling for pessimistic object</a:t>
            </a:r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600" dirty="0">
                <a:solidFill>
                  <a:schemeClr val="tx1"/>
                </a:solidFill>
              </a:rPr>
              <a:t>Per-object </a:t>
            </a:r>
            <a:r>
              <a:rPr lang="en-US" sz="2600" dirty="0" smtClean="0">
                <a:solidFill>
                  <a:schemeClr val="tx1"/>
                </a:solidFill>
              </a:rPr>
              <a:t>vs aggregate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profiling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Per-object is effective for programs we evaluated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Parallel programs</a:t>
            </a:r>
          </a:p>
          <a:p>
            <a:pPr lvl="1"/>
            <a:r>
              <a:rPr lang="en-US" sz="2400" dirty="0" err="1" smtClean="0"/>
              <a:t>DaCapo</a:t>
            </a:r>
            <a:r>
              <a:rPr lang="en-US" sz="2400" dirty="0" smtClean="0"/>
              <a:t> </a:t>
            </a:r>
            <a:r>
              <a:rPr lang="en-US" sz="2400" dirty="0"/>
              <a:t>Benchmarks </a:t>
            </a:r>
            <a:r>
              <a:rPr lang="en-US" sz="2400" dirty="0">
                <a:cs typeface="Arial" panose="020B0604020202020204" pitchFamily="34" charset="0"/>
              </a:rPr>
              <a:t>2006</a:t>
            </a:r>
            <a:r>
              <a:rPr lang="en-US" sz="2400" dirty="0"/>
              <a:t> &amp; </a:t>
            </a:r>
            <a:r>
              <a:rPr lang="en-US" sz="2400" dirty="0" smtClean="0">
                <a:cs typeface="Arial" panose="020B0604020202020204" pitchFamily="34" charset="0"/>
              </a:rPr>
              <a:t>2009</a:t>
            </a:r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400" dirty="0" smtClean="0"/>
              <a:t>SPEC </a:t>
            </a:r>
            <a:r>
              <a:rPr lang="en-US" sz="2400" dirty="0"/>
              <a:t>JBB </a:t>
            </a:r>
            <a:r>
              <a:rPr lang="en-US" sz="2400" dirty="0">
                <a:cs typeface="Arial" panose="020B0604020202020204" pitchFamily="34" charset="0"/>
              </a:rPr>
              <a:t>2000</a:t>
            </a:r>
            <a:r>
              <a:rPr lang="en-US" sz="2400" dirty="0"/>
              <a:t> &amp; </a:t>
            </a:r>
            <a:r>
              <a:rPr lang="en-US" sz="2400" dirty="0" smtClean="0">
                <a:cs typeface="Arial" panose="020B0604020202020204" pitchFamily="34" charset="0"/>
              </a:rPr>
              <a:t>2005</a:t>
            </a:r>
          </a:p>
          <a:p>
            <a:r>
              <a:rPr lang="en-US" sz="2800" dirty="0"/>
              <a:t>Platform</a:t>
            </a:r>
          </a:p>
          <a:p>
            <a:pPr lvl="1"/>
            <a:r>
              <a:rPr lang="en-US" sz="2400" dirty="0"/>
              <a:t>32 cores </a:t>
            </a:r>
            <a:r>
              <a:rPr lang="en-US" sz="2400" dirty="0" smtClean="0"/>
              <a:t>(Intel Xeon E5 4620)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Recorders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301" y="290565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RS enforcers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Analyses and Cross-thread Dependences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/>
              <a:t>Pessimistic Tracking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800" dirty="0"/>
              <a:t>Optimistic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Our approach</a:t>
            </a:r>
          </a:p>
          <a:p>
            <a:pPr lvl="1"/>
            <a:r>
              <a:rPr lang="en-US" sz="2800" dirty="0" smtClean="0"/>
              <a:t>Hybrid Tracking</a:t>
            </a:r>
          </a:p>
          <a:p>
            <a:pPr>
              <a:buFont typeface="Calibri" panose="020F0502020204030204" pitchFamily="34" charset="0"/>
              <a:buChar char="◦"/>
            </a:pPr>
            <a:r>
              <a:rPr lang="en-US" sz="2800" dirty="0" smtClean="0"/>
              <a:t>Evaluation</a:t>
            </a:r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Tracking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3" y="196155"/>
            <a:ext cx="731520" cy="14630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22960" y="1804115"/>
            <a:ext cx="7543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Per-object metadata: </a:t>
            </a:r>
            <a:r>
              <a:rPr lang="en-US" sz="2800" dirty="0" err="1"/>
              <a:t>o.state</a:t>
            </a:r>
            <a:endParaRPr lang="en-US" sz="2800" dirty="0"/>
          </a:p>
          <a:p>
            <a:pPr lvl="1"/>
            <a:r>
              <a:rPr lang="en-US" sz="2400" dirty="0"/>
              <a:t>last writer/reader </a:t>
            </a:r>
            <a:r>
              <a:rPr lang="en-US" sz="2400" dirty="0" smtClean="0"/>
              <a:t>thread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68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2876</TotalTime>
  <Words>2576</Words>
  <Application>Microsoft Office PowerPoint</Application>
  <PresentationFormat>On-screen Show (4:3)</PresentationFormat>
  <Paragraphs>865</Paragraphs>
  <Slides>75</Slides>
  <Notes>62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2_HDOfficeLightV0</vt:lpstr>
      <vt:lpstr>3_HDOfficeLightV0</vt:lpstr>
      <vt:lpstr>Retrospect</vt:lpstr>
      <vt:lpstr>Drinking from Both Glasses: Combining Pessimistic and Optimistic Tracking of Cross-Thread Dependences</vt:lpstr>
      <vt:lpstr>Dynamic Analyses for Parallel Programs</vt:lpstr>
      <vt:lpstr>Dynamic Analyses for Parallel Programs</vt:lpstr>
      <vt:lpstr>Dynamic Analyses for Parallel Programs</vt:lpstr>
      <vt:lpstr>Cross-thread dependences</vt:lpstr>
      <vt:lpstr>Cross-thread dependences</vt:lpstr>
      <vt:lpstr>Cross-thread dependences</vt:lpstr>
      <vt:lpstr>Outline</vt:lpstr>
      <vt:lpstr>Pessimistic Tracking</vt:lpstr>
      <vt:lpstr>Pessimistic Tracking</vt:lpstr>
      <vt:lpstr>Pessimistic Tracking</vt:lpstr>
      <vt:lpstr>Pessimistic Tracking</vt:lpstr>
      <vt:lpstr>Pessimistic Tracking</vt:lpstr>
      <vt:lpstr>Pessimistic Tracking</vt:lpstr>
      <vt:lpstr>Pessimistic Tracking</vt:lpstr>
      <vt:lpstr>Pessimistic Tracking</vt:lpstr>
      <vt:lpstr>Performance of Pessimistic Tracking Alone</vt:lpstr>
      <vt:lpstr>Outline</vt:lpstr>
      <vt:lpstr>Optimistic Tracking</vt:lpstr>
      <vt:lpstr>Optimistic Tracking</vt:lpstr>
      <vt:lpstr>Optimistic Tracking</vt:lpstr>
      <vt:lpstr>Optimistic Tracking</vt:lpstr>
      <vt:lpstr>Optimistic Tracking</vt:lpstr>
      <vt:lpstr>Optimistic Tracking</vt:lpstr>
      <vt:lpstr>Optimistic Tracking</vt:lpstr>
      <vt:lpstr>Performance of Optimistic Tracking Alone</vt:lpstr>
      <vt:lpstr>Performance of Optimistic Tracking Alone</vt:lpstr>
      <vt:lpstr>Cost of Different Tracking</vt:lpstr>
      <vt:lpstr>Optimistic tracking performs best if there are few conflicting accesses.</vt:lpstr>
      <vt:lpstr>Pessimistic tracking is cheaper for conflicting accesses.</vt:lpstr>
      <vt:lpstr>Drink from both glasses?</vt:lpstr>
      <vt:lpstr>Outline</vt:lpstr>
      <vt:lpstr>Outline</vt:lpstr>
      <vt:lpstr>Outline</vt:lpstr>
      <vt:lpstr>Outline</vt:lpstr>
      <vt:lpstr>Pessimistic-Optimistic Mismatch</vt:lpstr>
      <vt:lpstr>Pessimistic-Optimistic Mismatch (#1)</vt:lpstr>
      <vt:lpstr>Pessimistic-Optimistic Mismatch (#1)</vt:lpstr>
      <vt:lpstr>Pessimistic-Optimistic Mismatch (#2)</vt:lpstr>
      <vt:lpstr>Pessimistic-Optimistic Mismatch (#2)</vt:lpstr>
      <vt:lpstr>Pessimistic-Optimistic Mismatch (#2)</vt:lpstr>
      <vt:lpstr>Key Insights</vt:lpstr>
      <vt:lpstr>Key Insights</vt:lpstr>
      <vt:lpstr>Addressing Pessimistic-Optimistic Mismatch</vt:lpstr>
      <vt:lpstr>Addressing Pessimistic-Optimistic Mismatch</vt:lpstr>
      <vt:lpstr>Addressing Pessimistic-Optimistic Mismatch</vt:lpstr>
      <vt:lpstr>Deferred Unlocking Example 1</vt:lpstr>
      <vt:lpstr>Deferred Unlocking Example 2</vt:lpstr>
      <vt:lpstr>Deferred Unlocking Example 2</vt:lpstr>
      <vt:lpstr>Hybrid State Model</vt:lpstr>
      <vt:lpstr>Hybrid State Model</vt:lpstr>
      <vt:lpstr>Outline</vt:lpstr>
      <vt:lpstr>Adaptive Policy</vt:lpstr>
      <vt:lpstr>Adaptive Policy</vt:lpstr>
      <vt:lpstr>Adaptive Policy</vt:lpstr>
      <vt:lpstr>Adaptive Policy</vt:lpstr>
      <vt:lpstr>Application of Hybrid Tracking</vt:lpstr>
      <vt:lpstr>Application of Hybrid Tracking</vt:lpstr>
      <vt:lpstr>Outline</vt:lpstr>
      <vt:lpstr>Implementation</vt:lpstr>
      <vt:lpstr>Implementation</vt:lpstr>
      <vt:lpstr>Implementation</vt:lpstr>
      <vt:lpstr>Performance of Tracking</vt:lpstr>
      <vt:lpstr>Performance of Tracking</vt:lpstr>
      <vt:lpstr>Performance of Tracking</vt:lpstr>
      <vt:lpstr>Performance of Recorders and  RS enforcers</vt:lpstr>
      <vt:lpstr>Additional Materials</vt:lpstr>
      <vt:lpstr>Related work</vt:lpstr>
      <vt:lpstr>Contributions</vt:lpstr>
      <vt:lpstr>Differences From Locking in Programs</vt:lpstr>
      <vt:lpstr>Adaptive Policy</vt:lpstr>
      <vt:lpstr>Online Profiling</vt:lpstr>
      <vt:lpstr>Evaluation</vt:lpstr>
      <vt:lpstr>Performance of Recorders</vt:lpstr>
      <vt:lpstr>Performance of RS enforcers</vt:lpstr>
    </vt:vector>
  </TitlesOfParts>
  <Company>OSU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Both Glasses: Adaptively Combining Pessimistic and Optimistic Synchronization for Efficient Parallel Runtime Support</dc:title>
  <dc:creator>douglascm</dc:creator>
  <cp:lastModifiedBy>Man Cao</cp:lastModifiedBy>
  <cp:revision>878</cp:revision>
  <dcterms:created xsi:type="dcterms:W3CDTF">2014-02-13T03:36:40Z</dcterms:created>
  <dcterms:modified xsi:type="dcterms:W3CDTF">2016-03-15T00:17:43Z</dcterms:modified>
</cp:coreProperties>
</file>