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5" r:id="rId1"/>
  </p:sldMasterIdLst>
  <p:notesMasterIdLst>
    <p:notesMasterId r:id="rId47"/>
  </p:notesMasterIdLst>
  <p:sldIdLst>
    <p:sldId id="258" r:id="rId2"/>
    <p:sldId id="386" r:id="rId3"/>
    <p:sldId id="388" r:id="rId4"/>
    <p:sldId id="389" r:id="rId5"/>
    <p:sldId id="384" r:id="rId6"/>
    <p:sldId id="391" r:id="rId7"/>
    <p:sldId id="390" r:id="rId8"/>
    <p:sldId id="341" r:id="rId9"/>
    <p:sldId id="260" r:id="rId10"/>
    <p:sldId id="324" r:id="rId11"/>
    <p:sldId id="322" r:id="rId12"/>
    <p:sldId id="320" r:id="rId13"/>
    <p:sldId id="398" r:id="rId14"/>
    <p:sldId id="399" r:id="rId15"/>
    <p:sldId id="392" r:id="rId16"/>
    <p:sldId id="383" r:id="rId17"/>
    <p:sldId id="409" r:id="rId18"/>
    <p:sldId id="397" r:id="rId19"/>
    <p:sldId id="396" r:id="rId20"/>
    <p:sldId id="360" r:id="rId21"/>
    <p:sldId id="362" r:id="rId22"/>
    <p:sldId id="400" r:id="rId23"/>
    <p:sldId id="403" r:id="rId24"/>
    <p:sldId id="339" r:id="rId25"/>
    <p:sldId id="395" r:id="rId26"/>
    <p:sldId id="377" r:id="rId27"/>
    <p:sldId id="401" r:id="rId28"/>
    <p:sldId id="405" r:id="rId29"/>
    <p:sldId id="379" r:id="rId30"/>
    <p:sldId id="406" r:id="rId31"/>
    <p:sldId id="380" r:id="rId32"/>
    <p:sldId id="418" r:id="rId33"/>
    <p:sldId id="420" r:id="rId34"/>
    <p:sldId id="408" r:id="rId35"/>
    <p:sldId id="376" r:id="rId36"/>
    <p:sldId id="414" r:id="rId37"/>
    <p:sldId id="328" r:id="rId38"/>
    <p:sldId id="281" r:id="rId39"/>
    <p:sldId id="338" r:id="rId40"/>
    <p:sldId id="421" r:id="rId41"/>
    <p:sldId id="283" r:id="rId42"/>
    <p:sldId id="412" r:id="rId43"/>
    <p:sldId id="317" r:id="rId44"/>
    <p:sldId id="358" r:id="rId45"/>
    <p:sldId id="35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FEB634"/>
    <a:srgbClr val="33CC33"/>
    <a:srgbClr val="66FF33"/>
    <a:srgbClr val="66FF66"/>
    <a:srgbClr val="CC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00" autoAdjust="0"/>
    <p:restoredTop sz="90653" autoAdjust="0"/>
  </p:normalViewPr>
  <p:slideViewPr>
    <p:cSldViewPr>
      <p:cViewPr varScale="1">
        <p:scale>
          <a:sx n="67" d="100"/>
          <a:sy n="67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autoTitleDeleted val="1"/>
    <c:plotArea>
      <c:layout>
        <c:manualLayout>
          <c:layoutTarget val="inner"/>
          <c:xMode val="edge"/>
          <c:yMode val="edge"/>
          <c:x val="0.15855520396399114"/>
          <c:y val="0.31684331125276216"/>
          <c:w val="0.67486300193784188"/>
          <c:h val="0.51603118466123277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Overheads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GradeSheet</c:v>
                </c:pt>
                <c:pt idx="1">
                  <c:v>Battleship</c:v>
                </c:pt>
                <c:pt idx="2">
                  <c:v>Calendar</c:v>
                </c:pt>
                <c:pt idx="3">
                  <c:v>FreeCS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7.1099999999999985</c:v>
                </c:pt>
                <c:pt idx="1">
                  <c:v>56.4</c:v>
                </c:pt>
                <c:pt idx="2">
                  <c:v>8.39</c:v>
                </c:pt>
                <c:pt idx="3">
                  <c:v>1</c:v>
                </c:pt>
              </c:numCache>
            </c:numRef>
          </c:val>
        </c:ser>
        <c:overlap val="100"/>
        <c:axId val="87911040"/>
        <c:axId val="87916928"/>
      </c:barChart>
      <c:catAx>
        <c:axId val="87911040"/>
        <c:scaling>
          <c:orientation val="minMax"/>
        </c:scaling>
        <c:axPos val="b"/>
        <c:tickLblPos val="nextTo"/>
        <c:crossAx val="87916928"/>
        <c:crosses val="autoZero"/>
        <c:auto val="1"/>
        <c:lblAlgn val="ctr"/>
        <c:lblOffset val="100"/>
      </c:catAx>
      <c:valAx>
        <c:axId val="87916928"/>
        <c:scaling>
          <c:orientation val="minMax"/>
        </c:scaling>
        <c:axPos val="l"/>
        <c:majorGridlines/>
        <c:numFmt formatCode="General" sourceLinked="1"/>
        <c:tickLblPos val="nextTo"/>
        <c:crossAx val="879110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4810E-03C4-4D8F-88E6-1CB7FC2652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00FF93-CA2D-4261-B4C7-638BA6CADA7C}">
      <dgm:prSet custT="1"/>
      <dgm:spPr/>
      <dgm:t>
        <a:bodyPr/>
        <a:lstStyle/>
        <a:p>
          <a:pPr rtl="0"/>
          <a:r>
            <a:rPr lang="en-US" sz="4000" dirty="0" smtClean="0"/>
            <a:t>Two broad categories</a:t>
          </a:r>
          <a:endParaRPr lang="en-US" sz="2800" dirty="0"/>
        </a:p>
      </dgm:t>
    </dgm:pt>
    <dgm:pt modelId="{8A3660FB-7A47-4EAB-9C5B-C5DAD897A43D}" type="parTrans" cxnId="{085C2A83-8B31-4C5A-B50C-3868F3852DD3}">
      <dgm:prSet/>
      <dgm:spPr/>
      <dgm:t>
        <a:bodyPr/>
        <a:lstStyle/>
        <a:p>
          <a:endParaRPr lang="en-US"/>
        </a:p>
      </dgm:t>
    </dgm:pt>
    <dgm:pt modelId="{22F0DE1E-792E-40B0-BF36-A802202742A9}" type="sibTrans" cxnId="{085C2A83-8B31-4C5A-B50C-3868F3852DD3}">
      <dgm:prSet/>
      <dgm:spPr/>
      <dgm:t>
        <a:bodyPr/>
        <a:lstStyle/>
        <a:p>
          <a:endParaRPr lang="en-US"/>
        </a:p>
      </dgm:t>
    </dgm:pt>
    <dgm:pt modelId="{5F63E54A-AF92-45E3-AFD7-4C6B5B717E8A}">
      <dgm:prSet custT="1"/>
      <dgm:spPr/>
      <dgm:t>
        <a:bodyPr/>
        <a:lstStyle/>
        <a:p>
          <a:pPr rtl="0"/>
          <a:r>
            <a:rPr lang="en-US" sz="2800" dirty="0" smtClean="0"/>
            <a:t>Programming language based (PL)</a:t>
          </a:r>
          <a:endParaRPr lang="en-US" sz="2800" dirty="0"/>
        </a:p>
      </dgm:t>
    </dgm:pt>
    <dgm:pt modelId="{4BF3CF6B-C71B-47CE-815A-9F3B85A7D243}" type="parTrans" cxnId="{77227B74-0302-4F97-AB17-23778A649EE7}">
      <dgm:prSet/>
      <dgm:spPr/>
      <dgm:t>
        <a:bodyPr/>
        <a:lstStyle/>
        <a:p>
          <a:endParaRPr lang="en-US"/>
        </a:p>
      </dgm:t>
    </dgm:pt>
    <dgm:pt modelId="{4B2D3617-01D3-4E73-8E66-F2B1702E0625}" type="sibTrans" cxnId="{77227B74-0302-4F97-AB17-23778A649EE7}">
      <dgm:prSet/>
      <dgm:spPr/>
      <dgm:t>
        <a:bodyPr/>
        <a:lstStyle/>
        <a:p>
          <a:endParaRPr lang="en-US"/>
        </a:p>
      </dgm:t>
    </dgm:pt>
    <dgm:pt modelId="{BFF834FF-7DA8-435A-8FE7-C57035D407C5}">
      <dgm:prSet custT="1"/>
      <dgm:spPr/>
      <dgm:t>
        <a:bodyPr/>
        <a:lstStyle/>
        <a:p>
          <a:pPr rtl="0"/>
          <a:r>
            <a:rPr lang="en-US" sz="2400" dirty="0" smtClean="0"/>
            <a:t>Example: Jif, Flow Caml</a:t>
          </a:r>
          <a:endParaRPr lang="en-US" sz="2400" dirty="0"/>
        </a:p>
      </dgm:t>
    </dgm:pt>
    <dgm:pt modelId="{2D947093-96F5-4D1F-BAEB-878C982787C6}" type="parTrans" cxnId="{854636B7-2B27-446C-97C1-5AC1AFC70970}">
      <dgm:prSet/>
      <dgm:spPr/>
      <dgm:t>
        <a:bodyPr/>
        <a:lstStyle/>
        <a:p>
          <a:endParaRPr lang="en-US"/>
        </a:p>
      </dgm:t>
    </dgm:pt>
    <dgm:pt modelId="{DE034005-429A-4F8D-B874-A66A8A22B443}" type="sibTrans" cxnId="{854636B7-2B27-446C-97C1-5AC1AFC70970}">
      <dgm:prSet/>
      <dgm:spPr/>
      <dgm:t>
        <a:bodyPr/>
        <a:lstStyle/>
        <a:p>
          <a:endParaRPr lang="en-US"/>
        </a:p>
      </dgm:t>
    </dgm:pt>
    <dgm:pt modelId="{7E4B10AA-07EC-4FEB-89CC-5499D9777EC8}">
      <dgm:prSet custT="1"/>
      <dgm:spPr/>
      <dgm:t>
        <a:bodyPr/>
        <a:lstStyle/>
        <a:p>
          <a:pPr rtl="0"/>
          <a:r>
            <a:rPr lang="en-US" sz="2800" dirty="0" smtClean="0"/>
            <a:t>Operating system based (OS)</a:t>
          </a:r>
          <a:endParaRPr lang="en-US" sz="2800" dirty="0"/>
        </a:p>
      </dgm:t>
    </dgm:pt>
    <dgm:pt modelId="{DC471DFA-49AE-43AF-8653-E6E43A20F7E3}" type="parTrans" cxnId="{CAB67456-F470-4184-99E2-C3E67CC42823}">
      <dgm:prSet/>
      <dgm:spPr/>
      <dgm:t>
        <a:bodyPr/>
        <a:lstStyle/>
        <a:p>
          <a:endParaRPr lang="en-US"/>
        </a:p>
      </dgm:t>
    </dgm:pt>
    <dgm:pt modelId="{8BA1304C-5033-4343-B5E8-55E1EBA5EE02}" type="sibTrans" cxnId="{CAB67456-F470-4184-99E2-C3E67CC42823}">
      <dgm:prSet/>
      <dgm:spPr/>
      <dgm:t>
        <a:bodyPr/>
        <a:lstStyle/>
        <a:p>
          <a:endParaRPr lang="en-US"/>
        </a:p>
      </dgm:t>
    </dgm:pt>
    <dgm:pt modelId="{26D4D809-AC60-470B-A702-087502E229FF}">
      <dgm:prSet custT="1"/>
      <dgm:spPr/>
      <dgm:t>
        <a:bodyPr/>
        <a:lstStyle/>
        <a:p>
          <a:pPr rtl="0"/>
          <a:r>
            <a:rPr lang="en-US" sz="2400" dirty="0" smtClean="0"/>
            <a:t>Example: Asbestos, HiStar, Flume</a:t>
          </a:r>
          <a:endParaRPr lang="en-US" sz="2400" dirty="0"/>
        </a:p>
      </dgm:t>
    </dgm:pt>
    <dgm:pt modelId="{951DCAC1-D5DD-4D6C-95E7-6931C5440E90}" type="parTrans" cxnId="{AA5673FE-9334-45A7-BF0B-68BA499470E5}">
      <dgm:prSet/>
      <dgm:spPr/>
      <dgm:t>
        <a:bodyPr/>
        <a:lstStyle/>
        <a:p>
          <a:endParaRPr lang="en-US"/>
        </a:p>
      </dgm:t>
    </dgm:pt>
    <dgm:pt modelId="{BF328CD2-00CC-40E3-91CA-8FCD081D948C}" type="sibTrans" cxnId="{AA5673FE-9334-45A7-BF0B-68BA499470E5}">
      <dgm:prSet/>
      <dgm:spPr/>
      <dgm:t>
        <a:bodyPr/>
        <a:lstStyle/>
        <a:p>
          <a:endParaRPr lang="en-US"/>
        </a:p>
      </dgm:t>
    </dgm:pt>
    <dgm:pt modelId="{BAC09D8A-F8EB-4AAA-A156-5D26A28ED031}">
      <dgm:prSet custT="1"/>
      <dgm:spPr/>
      <dgm:t>
        <a:bodyPr/>
        <a:lstStyle/>
        <a:p>
          <a:pPr rtl="0"/>
          <a:endParaRPr lang="en-US" sz="2400" dirty="0"/>
        </a:p>
      </dgm:t>
    </dgm:pt>
    <dgm:pt modelId="{45F5F549-635E-421E-92E3-37293ACEE9C5}" type="parTrans" cxnId="{EA2EC124-3540-44CC-8CE6-14F97574206F}">
      <dgm:prSet/>
      <dgm:spPr/>
      <dgm:t>
        <a:bodyPr/>
        <a:lstStyle/>
        <a:p>
          <a:endParaRPr lang="en-US"/>
        </a:p>
      </dgm:t>
    </dgm:pt>
    <dgm:pt modelId="{8B2409B9-DC6D-45C0-9C56-F9360F43978F}" type="sibTrans" cxnId="{EA2EC124-3540-44CC-8CE6-14F97574206F}">
      <dgm:prSet/>
      <dgm:spPr/>
      <dgm:t>
        <a:bodyPr/>
        <a:lstStyle/>
        <a:p>
          <a:endParaRPr lang="en-US"/>
        </a:p>
      </dgm:t>
    </dgm:pt>
    <dgm:pt modelId="{ADA70A46-876E-4C59-A395-2E1BB8A24498}">
      <dgm:prSet custT="1"/>
      <dgm:spPr/>
      <dgm:t>
        <a:bodyPr/>
        <a:lstStyle/>
        <a:p>
          <a:pPr rtl="0"/>
          <a:endParaRPr lang="en-US" sz="2400" dirty="0"/>
        </a:p>
      </dgm:t>
    </dgm:pt>
    <dgm:pt modelId="{81190123-21FC-441C-B2F1-BA037D856D0E}" type="parTrans" cxnId="{8BFE156C-ABAA-4873-8475-EA14CB13EAB0}">
      <dgm:prSet/>
      <dgm:spPr/>
    </dgm:pt>
    <dgm:pt modelId="{CB842774-54E8-48B7-BE30-D9B300D763EF}" type="sibTrans" cxnId="{8BFE156C-ABAA-4873-8475-EA14CB13EAB0}">
      <dgm:prSet/>
      <dgm:spPr/>
    </dgm:pt>
    <dgm:pt modelId="{CDC41FA8-EF12-4A28-B08C-D8BD80B4573F}" type="pres">
      <dgm:prSet presAssocID="{9AE4810E-03C4-4D8F-88E6-1CB7FC2652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10E9BE-9798-40A3-AF1F-04F4F446357E}" type="pres">
      <dgm:prSet presAssocID="{2A00FF93-CA2D-4261-B4C7-638BA6CADA7C}" presName="linNode" presStyleCnt="0"/>
      <dgm:spPr/>
    </dgm:pt>
    <dgm:pt modelId="{1630A608-DC7A-42EE-B717-19398353FF63}" type="pres">
      <dgm:prSet presAssocID="{2A00FF93-CA2D-4261-B4C7-638BA6CADA7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A52A5-8B5D-4EFC-BC71-F9260F99179B}" type="pres">
      <dgm:prSet presAssocID="{2A00FF93-CA2D-4261-B4C7-638BA6CADA7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FE156C-ABAA-4873-8475-EA14CB13EAB0}" srcId="{2A00FF93-CA2D-4261-B4C7-638BA6CADA7C}" destId="{ADA70A46-876E-4C59-A395-2E1BB8A24498}" srcOrd="2" destOrd="0" parTransId="{81190123-21FC-441C-B2F1-BA037D856D0E}" sibTransId="{CB842774-54E8-48B7-BE30-D9B300D763EF}"/>
    <dgm:cxn modelId="{77227B74-0302-4F97-AB17-23778A649EE7}" srcId="{2A00FF93-CA2D-4261-B4C7-638BA6CADA7C}" destId="{5F63E54A-AF92-45E3-AFD7-4C6B5B717E8A}" srcOrd="0" destOrd="0" parTransId="{4BF3CF6B-C71B-47CE-815A-9F3B85A7D243}" sibTransId="{4B2D3617-01D3-4E73-8E66-F2B1702E0625}"/>
    <dgm:cxn modelId="{1D1298A5-37B1-4CD4-8E95-D1C0451DA7B6}" type="presOf" srcId="{BAC09D8A-F8EB-4AAA-A156-5D26A28ED031}" destId="{7B1A52A5-8B5D-4EFC-BC71-F9260F99179B}" srcOrd="0" destOrd="2" presId="urn:microsoft.com/office/officeart/2005/8/layout/vList5"/>
    <dgm:cxn modelId="{CAB67456-F470-4184-99E2-C3E67CC42823}" srcId="{2A00FF93-CA2D-4261-B4C7-638BA6CADA7C}" destId="{7E4B10AA-07EC-4FEB-89CC-5499D9777EC8}" srcOrd="1" destOrd="0" parTransId="{DC471DFA-49AE-43AF-8653-E6E43A20F7E3}" sibTransId="{8BA1304C-5033-4343-B5E8-55E1EBA5EE02}"/>
    <dgm:cxn modelId="{5EB1B8C6-DAAB-4BAC-B503-3307C51E2225}" type="presOf" srcId="{5F63E54A-AF92-45E3-AFD7-4C6B5B717E8A}" destId="{7B1A52A5-8B5D-4EFC-BC71-F9260F99179B}" srcOrd="0" destOrd="0" presId="urn:microsoft.com/office/officeart/2005/8/layout/vList5"/>
    <dgm:cxn modelId="{AA5673FE-9334-45A7-BF0B-68BA499470E5}" srcId="{7E4B10AA-07EC-4FEB-89CC-5499D9777EC8}" destId="{26D4D809-AC60-470B-A702-087502E229FF}" srcOrd="0" destOrd="0" parTransId="{951DCAC1-D5DD-4D6C-95E7-6931C5440E90}" sibTransId="{BF328CD2-00CC-40E3-91CA-8FCD081D948C}"/>
    <dgm:cxn modelId="{46E48386-0CD8-40BF-9160-57FA7EAA07EC}" type="presOf" srcId="{2A00FF93-CA2D-4261-B4C7-638BA6CADA7C}" destId="{1630A608-DC7A-42EE-B717-19398353FF63}" srcOrd="0" destOrd="0" presId="urn:microsoft.com/office/officeart/2005/8/layout/vList5"/>
    <dgm:cxn modelId="{30E6D252-EECD-4DAE-8807-71FF11818B3D}" type="presOf" srcId="{9AE4810E-03C4-4D8F-88E6-1CB7FC265205}" destId="{CDC41FA8-EF12-4A28-B08C-D8BD80B4573F}" srcOrd="0" destOrd="0" presId="urn:microsoft.com/office/officeart/2005/8/layout/vList5"/>
    <dgm:cxn modelId="{5B0BE5C1-6CEC-4983-BE95-E54662F85DEB}" type="presOf" srcId="{BFF834FF-7DA8-435A-8FE7-C57035D407C5}" destId="{7B1A52A5-8B5D-4EFC-BC71-F9260F99179B}" srcOrd="0" destOrd="1" presId="urn:microsoft.com/office/officeart/2005/8/layout/vList5"/>
    <dgm:cxn modelId="{EA2EC124-3540-44CC-8CE6-14F97574206F}" srcId="{5F63E54A-AF92-45E3-AFD7-4C6B5B717E8A}" destId="{BAC09D8A-F8EB-4AAA-A156-5D26A28ED031}" srcOrd="1" destOrd="0" parTransId="{45F5F549-635E-421E-92E3-37293ACEE9C5}" sibTransId="{8B2409B9-DC6D-45C0-9C56-F9360F43978F}"/>
    <dgm:cxn modelId="{854636B7-2B27-446C-97C1-5AC1AFC70970}" srcId="{5F63E54A-AF92-45E3-AFD7-4C6B5B717E8A}" destId="{BFF834FF-7DA8-435A-8FE7-C57035D407C5}" srcOrd="0" destOrd="0" parTransId="{2D947093-96F5-4D1F-BAEB-878C982787C6}" sibTransId="{DE034005-429A-4F8D-B874-A66A8A22B443}"/>
    <dgm:cxn modelId="{085C2A83-8B31-4C5A-B50C-3868F3852DD3}" srcId="{9AE4810E-03C4-4D8F-88E6-1CB7FC265205}" destId="{2A00FF93-CA2D-4261-B4C7-638BA6CADA7C}" srcOrd="0" destOrd="0" parTransId="{8A3660FB-7A47-4EAB-9C5B-C5DAD897A43D}" sibTransId="{22F0DE1E-792E-40B0-BF36-A802202742A9}"/>
    <dgm:cxn modelId="{D05386F6-8A81-4108-B98A-2F956F528C59}" type="presOf" srcId="{ADA70A46-876E-4C59-A395-2E1BB8A24498}" destId="{7B1A52A5-8B5D-4EFC-BC71-F9260F99179B}" srcOrd="0" destOrd="5" presId="urn:microsoft.com/office/officeart/2005/8/layout/vList5"/>
    <dgm:cxn modelId="{FE35A4F3-EFCF-4008-9123-8F8F4A980C8A}" type="presOf" srcId="{7E4B10AA-07EC-4FEB-89CC-5499D9777EC8}" destId="{7B1A52A5-8B5D-4EFC-BC71-F9260F99179B}" srcOrd="0" destOrd="3" presId="urn:microsoft.com/office/officeart/2005/8/layout/vList5"/>
    <dgm:cxn modelId="{8B716677-7200-4C2D-8190-2D335B48DA92}" type="presOf" srcId="{26D4D809-AC60-470B-A702-087502E229FF}" destId="{7B1A52A5-8B5D-4EFC-BC71-F9260F99179B}" srcOrd="0" destOrd="4" presId="urn:microsoft.com/office/officeart/2005/8/layout/vList5"/>
    <dgm:cxn modelId="{ACEF894C-312D-44C7-A093-1863BE87B60E}" type="presParOf" srcId="{CDC41FA8-EF12-4A28-B08C-D8BD80B4573F}" destId="{F610E9BE-9798-40A3-AF1F-04F4F446357E}" srcOrd="0" destOrd="0" presId="urn:microsoft.com/office/officeart/2005/8/layout/vList5"/>
    <dgm:cxn modelId="{FAB6D8F2-D999-493F-9E2B-7421C49E3236}" type="presParOf" srcId="{F610E9BE-9798-40A3-AF1F-04F4F446357E}" destId="{1630A608-DC7A-42EE-B717-19398353FF63}" srcOrd="0" destOrd="0" presId="urn:microsoft.com/office/officeart/2005/8/layout/vList5"/>
    <dgm:cxn modelId="{CF901CB1-DFA6-4F1A-B2B7-1F1B0F58872B}" type="presParOf" srcId="{F610E9BE-9798-40A3-AF1F-04F4F446357E}" destId="{7B1A52A5-8B5D-4EFC-BC71-F9260F99179B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F4B9E-CC67-4B94-9123-BE6CE53EBE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F87E7D-C843-4369-B827-C085AAB5506B}">
      <dgm:prSet/>
      <dgm:spPr/>
      <dgm:t>
        <a:bodyPr/>
        <a:lstStyle/>
        <a:p>
          <a:pPr rtl="0"/>
          <a:r>
            <a:rPr lang="en-US" dirty="0" smtClean="0"/>
            <a:t>Current DIFC systems fall short of enforcing comprehensive DIFC policies</a:t>
          </a:r>
          <a:endParaRPr lang="en-US" dirty="0"/>
        </a:p>
      </dgm:t>
    </dgm:pt>
    <dgm:pt modelId="{C2B6694D-9AA2-455D-8461-3B454FDDF3DE}" type="parTrans" cxnId="{97FEED4B-DE06-42A3-8CE3-0A8257CD759F}">
      <dgm:prSet/>
      <dgm:spPr/>
      <dgm:t>
        <a:bodyPr/>
        <a:lstStyle/>
        <a:p>
          <a:endParaRPr lang="en-US"/>
        </a:p>
      </dgm:t>
    </dgm:pt>
    <dgm:pt modelId="{60D907D3-E112-4D4D-ABA6-5F3840068E4A}" type="sibTrans" cxnId="{97FEED4B-DE06-42A3-8CE3-0A8257CD759F}">
      <dgm:prSet/>
      <dgm:spPr/>
      <dgm:t>
        <a:bodyPr/>
        <a:lstStyle/>
        <a:p>
          <a:endParaRPr lang="en-US"/>
        </a:p>
      </dgm:t>
    </dgm:pt>
    <dgm:pt modelId="{B6B1FEC4-3D20-454E-A6CE-907FD077BD7C}">
      <dgm:prSet/>
      <dgm:spPr/>
      <dgm:t>
        <a:bodyPr/>
        <a:lstStyle/>
        <a:p>
          <a:pPr rtl="0"/>
          <a:r>
            <a:rPr lang="en-US" dirty="0" smtClean="0"/>
            <a:t>Laminar solves this by introducing security regions and integrating PL + OS mechanisms</a:t>
          </a:r>
          <a:endParaRPr lang="en-US" dirty="0"/>
        </a:p>
      </dgm:t>
    </dgm:pt>
    <dgm:pt modelId="{5D6C68C3-F417-449B-AED7-B8A85867E8F1}" type="parTrans" cxnId="{3F3F165B-6CA6-4757-AA48-16873D3B22AC}">
      <dgm:prSet/>
      <dgm:spPr/>
      <dgm:t>
        <a:bodyPr/>
        <a:lstStyle/>
        <a:p>
          <a:endParaRPr lang="en-US"/>
        </a:p>
      </dgm:t>
    </dgm:pt>
    <dgm:pt modelId="{10CAC8CC-56CC-4C13-96D2-62A1F25DC488}" type="sibTrans" cxnId="{3F3F165B-6CA6-4757-AA48-16873D3B22AC}">
      <dgm:prSet/>
      <dgm:spPr/>
      <dgm:t>
        <a:bodyPr/>
        <a:lstStyle/>
        <a:p>
          <a:endParaRPr lang="en-US"/>
        </a:p>
      </dgm:t>
    </dgm:pt>
    <dgm:pt modelId="{2CE4E7DB-02DA-4BD4-80B0-9A141A54CD42}">
      <dgm:prSet/>
      <dgm:spPr/>
      <dgm:t>
        <a:bodyPr/>
        <a:lstStyle/>
        <a:p>
          <a:pPr rtl="0"/>
          <a:r>
            <a:rPr lang="en-US" dirty="0" smtClean="0"/>
            <a:t>Laminar provides fine-grained DIFC, and yet has low overheads</a:t>
          </a:r>
          <a:endParaRPr lang="en-US" dirty="0"/>
        </a:p>
      </dgm:t>
    </dgm:pt>
    <dgm:pt modelId="{B4C8A57F-3605-4999-8C9D-9CA8DB143E62}" type="parTrans" cxnId="{95F7B3DE-5C1F-44A4-A06C-B76F714D66EF}">
      <dgm:prSet/>
      <dgm:spPr/>
      <dgm:t>
        <a:bodyPr/>
        <a:lstStyle/>
        <a:p>
          <a:endParaRPr lang="en-US"/>
        </a:p>
      </dgm:t>
    </dgm:pt>
    <dgm:pt modelId="{C546B4E6-08EF-475D-B020-408DFAEB352B}" type="sibTrans" cxnId="{95F7B3DE-5C1F-44A4-A06C-B76F714D66EF}">
      <dgm:prSet/>
      <dgm:spPr/>
      <dgm:t>
        <a:bodyPr/>
        <a:lstStyle/>
        <a:p>
          <a:endParaRPr lang="en-US"/>
        </a:p>
      </dgm:t>
    </dgm:pt>
    <dgm:pt modelId="{C3D089F6-15B3-4ADA-BC6A-54C81FE4922F}" type="pres">
      <dgm:prSet presAssocID="{4EFF4B9E-CC67-4B94-9123-BE6CE53EBE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C3D470-6D3F-4B8A-AE8B-F1B15C91B50B}" type="pres">
      <dgm:prSet presAssocID="{CAF87E7D-C843-4369-B827-C085AAB5506B}" presName="parentText" presStyleLbl="node1" presStyleIdx="0" presStyleCnt="3" custScaleY="479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ACA42-CC90-475E-9D07-A5B17AB603B0}" type="pres">
      <dgm:prSet presAssocID="{60D907D3-E112-4D4D-ABA6-5F3840068E4A}" presName="spacer" presStyleCnt="0"/>
      <dgm:spPr/>
    </dgm:pt>
    <dgm:pt modelId="{F71989C9-1AE1-4202-A85D-AF9C3F0B27D0}" type="pres">
      <dgm:prSet presAssocID="{B6B1FEC4-3D20-454E-A6CE-907FD077BD7C}" presName="parentText" presStyleLbl="node1" presStyleIdx="1" presStyleCnt="3" custScaleY="477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4D631-8B0A-4B42-8BDE-7DAF8D2340AB}" type="pres">
      <dgm:prSet presAssocID="{10CAC8CC-56CC-4C13-96D2-62A1F25DC488}" presName="spacer" presStyleCnt="0"/>
      <dgm:spPr/>
    </dgm:pt>
    <dgm:pt modelId="{E66C8AEB-733C-4289-B23E-5F16DCB1A6B7}" type="pres">
      <dgm:prSet presAssocID="{2CE4E7DB-02DA-4BD4-80B0-9A141A54CD42}" presName="parentText" presStyleLbl="node1" presStyleIdx="2" presStyleCnt="3" custScaleY="528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4308AB-5635-401B-9DF8-A0BE7BD9D566}" type="presOf" srcId="{2CE4E7DB-02DA-4BD4-80B0-9A141A54CD42}" destId="{E66C8AEB-733C-4289-B23E-5F16DCB1A6B7}" srcOrd="0" destOrd="0" presId="urn:microsoft.com/office/officeart/2005/8/layout/vList2"/>
    <dgm:cxn modelId="{545BA5AE-4578-4DE0-BE06-5753569A4924}" type="presOf" srcId="{CAF87E7D-C843-4369-B827-C085AAB5506B}" destId="{75C3D470-6D3F-4B8A-AE8B-F1B15C91B50B}" srcOrd="0" destOrd="0" presId="urn:microsoft.com/office/officeart/2005/8/layout/vList2"/>
    <dgm:cxn modelId="{3F3F165B-6CA6-4757-AA48-16873D3B22AC}" srcId="{4EFF4B9E-CC67-4B94-9123-BE6CE53EBE7B}" destId="{B6B1FEC4-3D20-454E-A6CE-907FD077BD7C}" srcOrd="1" destOrd="0" parTransId="{5D6C68C3-F417-449B-AED7-B8A85867E8F1}" sibTransId="{10CAC8CC-56CC-4C13-96D2-62A1F25DC488}"/>
    <dgm:cxn modelId="{95F7B3DE-5C1F-44A4-A06C-B76F714D66EF}" srcId="{4EFF4B9E-CC67-4B94-9123-BE6CE53EBE7B}" destId="{2CE4E7DB-02DA-4BD4-80B0-9A141A54CD42}" srcOrd="2" destOrd="0" parTransId="{B4C8A57F-3605-4999-8C9D-9CA8DB143E62}" sibTransId="{C546B4E6-08EF-475D-B020-408DFAEB352B}"/>
    <dgm:cxn modelId="{97FEED4B-DE06-42A3-8CE3-0A8257CD759F}" srcId="{4EFF4B9E-CC67-4B94-9123-BE6CE53EBE7B}" destId="{CAF87E7D-C843-4369-B827-C085AAB5506B}" srcOrd="0" destOrd="0" parTransId="{C2B6694D-9AA2-455D-8461-3B454FDDF3DE}" sibTransId="{60D907D3-E112-4D4D-ABA6-5F3840068E4A}"/>
    <dgm:cxn modelId="{7EE28A53-C13F-4C6F-AAFD-3FAF566AFEC9}" type="presOf" srcId="{B6B1FEC4-3D20-454E-A6CE-907FD077BD7C}" destId="{F71989C9-1AE1-4202-A85D-AF9C3F0B27D0}" srcOrd="0" destOrd="0" presId="urn:microsoft.com/office/officeart/2005/8/layout/vList2"/>
    <dgm:cxn modelId="{671C48DF-4BB3-4882-B93F-9B5A84055173}" type="presOf" srcId="{4EFF4B9E-CC67-4B94-9123-BE6CE53EBE7B}" destId="{C3D089F6-15B3-4ADA-BC6A-54C81FE4922F}" srcOrd="0" destOrd="0" presId="urn:microsoft.com/office/officeart/2005/8/layout/vList2"/>
    <dgm:cxn modelId="{1BA45BBE-7522-4E80-AD9A-F07F2161197E}" type="presParOf" srcId="{C3D089F6-15B3-4ADA-BC6A-54C81FE4922F}" destId="{75C3D470-6D3F-4B8A-AE8B-F1B15C91B50B}" srcOrd="0" destOrd="0" presId="urn:microsoft.com/office/officeart/2005/8/layout/vList2"/>
    <dgm:cxn modelId="{B98D08FD-F445-4213-9821-D8A14FC425BA}" type="presParOf" srcId="{C3D089F6-15B3-4ADA-BC6A-54C81FE4922F}" destId="{781ACA42-CC90-475E-9D07-A5B17AB603B0}" srcOrd="1" destOrd="0" presId="urn:microsoft.com/office/officeart/2005/8/layout/vList2"/>
    <dgm:cxn modelId="{A4BA10DE-C076-438D-9326-329A001715A3}" type="presParOf" srcId="{C3D089F6-15B3-4ADA-BC6A-54C81FE4922F}" destId="{F71989C9-1AE1-4202-A85D-AF9C3F0B27D0}" srcOrd="2" destOrd="0" presId="urn:microsoft.com/office/officeart/2005/8/layout/vList2"/>
    <dgm:cxn modelId="{2CA98FA4-22ED-4D6D-8C9F-58246B686BF5}" type="presParOf" srcId="{C3D089F6-15B3-4ADA-BC6A-54C81FE4922F}" destId="{D7D4D631-8B0A-4B42-8BDE-7DAF8D2340AB}" srcOrd="3" destOrd="0" presId="urn:microsoft.com/office/officeart/2005/8/layout/vList2"/>
    <dgm:cxn modelId="{591706B4-41F4-46DA-A404-CDCFFCD2E401}" type="presParOf" srcId="{C3D089F6-15B3-4ADA-BC6A-54C81FE4922F}" destId="{E66C8AEB-733C-4289-B23E-5F16DCB1A6B7}" srcOrd="4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FF4B9E-CC67-4B94-9123-BE6CE53EBE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F87E7D-C843-4369-B827-C085AAB5506B}">
      <dgm:prSet/>
      <dgm:spPr/>
      <dgm:t>
        <a:bodyPr/>
        <a:lstStyle/>
        <a:p>
          <a:pPr rtl="0"/>
          <a:r>
            <a:rPr lang="en-US" dirty="0" smtClean="0"/>
            <a:t>Current DIFC systems fall short of enforcing comprehensive DIFC policies</a:t>
          </a:r>
          <a:endParaRPr lang="en-US" dirty="0"/>
        </a:p>
      </dgm:t>
    </dgm:pt>
    <dgm:pt modelId="{C2B6694D-9AA2-455D-8461-3B454FDDF3DE}" type="parTrans" cxnId="{97FEED4B-DE06-42A3-8CE3-0A8257CD759F}">
      <dgm:prSet/>
      <dgm:spPr/>
      <dgm:t>
        <a:bodyPr/>
        <a:lstStyle/>
        <a:p>
          <a:endParaRPr lang="en-US"/>
        </a:p>
      </dgm:t>
    </dgm:pt>
    <dgm:pt modelId="{60D907D3-E112-4D4D-ABA6-5F3840068E4A}" type="sibTrans" cxnId="{97FEED4B-DE06-42A3-8CE3-0A8257CD759F}">
      <dgm:prSet/>
      <dgm:spPr/>
      <dgm:t>
        <a:bodyPr/>
        <a:lstStyle/>
        <a:p>
          <a:endParaRPr lang="en-US"/>
        </a:p>
      </dgm:t>
    </dgm:pt>
    <dgm:pt modelId="{B6B1FEC4-3D20-454E-A6CE-907FD077BD7C}">
      <dgm:prSet/>
      <dgm:spPr/>
      <dgm:t>
        <a:bodyPr/>
        <a:lstStyle/>
        <a:p>
          <a:pPr rtl="0"/>
          <a:r>
            <a:rPr lang="en-US" dirty="0" smtClean="0"/>
            <a:t>Laminar solves this by introducing security regions and integrating PL + OS mechanisms</a:t>
          </a:r>
          <a:endParaRPr lang="en-US" dirty="0"/>
        </a:p>
      </dgm:t>
    </dgm:pt>
    <dgm:pt modelId="{5D6C68C3-F417-449B-AED7-B8A85867E8F1}" type="parTrans" cxnId="{3F3F165B-6CA6-4757-AA48-16873D3B22AC}">
      <dgm:prSet/>
      <dgm:spPr/>
      <dgm:t>
        <a:bodyPr/>
        <a:lstStyle/>
        <a:p>
          <a:endParaRPr lang="en-US"/>
        </a:p>
      </dgm:t>
    </dgm:pt>
    <dgm:pt modelId="{10CAC8CC-56CC-4C13-96D2-62A1F25DC488}" type="sibTrans" cxnId="{3F3F165B-6CA6-4757-AA48-16873D3B22AC}">
      <dgm:prSet/>
      <dgm:spPr/>
      <dgm:t>
        <a:bodyPr/>
        <a:lstStyle/>
        <a:p>
          <a:endParaRPr lang="en-US"/>
        </a:p>
      </dgm:t>
    </dgm:pt>
    <dgm:pt modelId="{2CE4E7DB-02DA-4BD4-80B0-9A141A54CD42}">
      <dgm:prSet/>
      <dgm:spPr/>
      <dgm:t>
        <a:bodyPr/>
        <a:lstStyle/>
        <a:p>
          <a:pPr rtl="0"/>
          <a:r>
            <a:rPr lang="en-US" dirty="0" smtClean="0"/>
            <a:t>Laminar provides fine-grained DIFC, and yet has low overheads</a:t>
          </a:r>
          <a:endParaRPr lang="en-US" dirty="0"/>
        </a:p>
      </dgm:t>
    </dgm:pt>
    <dgm:pt modelId="{B4C8A57F-3605-4999-8C9D-9CA8DB143E62}" type="parTrans" cxnId="{95F7B3DE-5C1F-44A4-A06C-B76F714D66EF}">
      <dgm:prSet/>
      <dgm:spPr/>
      <dgm:t>
        <a:bodyPr/>
        <a:lstStyle/>
        <a:p>
          <a:endParaRPr lang="en-US"/>
        </a:p>
      </dgm:t>
    </dgm:pt>
    <dgm:pt modelId="{C546B4E6-08EF-475D-B020-408DFAEB352B}" type="sibTrans" cxnId="{95F7B3DE-5C1F-44A4-A06C-B76F714D66EF}">
      <dgm:prSet/>
      <dgm:spPr/>
      <dgm:t>
        <a:bodyPr/>
        <a:lstStyle/>
        <a:p>
          <a:endParaRPr lang="en-US"/>
        </a:p>
      </dgm:t>
    </dgm:pt>
    <dgm:pt modelId="{C3D089F6-15B3-4ADA-BC6A-54C81FE4922F}" type="pres">
      <dgm:prSet presAssocID="{4EFF4B9E-CC67-4B94-9123-BE6CE53EBE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C3D470-6D3F-4B8A-AE8B-F1B15C91B50B}" type="pres">
      <dgm:prSet presAssocID="{CAF87E7D-C843-4369-B827-C085AAB5506B}" presName="parentText" presStyleLbl="node1" presStyleIdx="0" presStyleCnt="3" custScaleY="479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ACA42-CC90-475E-9D07-A5B17AB603B0}" type="pres">
      <dgm:prSet presAssocID="{60D907D3-E112-4D4D-ABA6-5F3840068E4A}" presName="spacer" presStyleCnt="0"/>
      <dgm:spPr/>
    </dgm:pt>
    <dgm:pt modelId="{F71989C9-1AE1-4202-A85D-AF9C3F0B27D0}" type="pres">
      <dgm:prSet presAssocID="{B6B1FEC4-3D20-454E-A6CE-907FD077BD7C}" presName="parentText" presStyleLbl="node1" presStyleIdx="1" presStyleCnt="3" custScaleY="477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4D631-8B0A-4B42-8BDE-7DAF8D2340AB}" type="pres">
      <dgm:prSet presAssocID="{10CAC8CC-56CC-4C13-96D2-62A1F25DC488}" presName="spacer" presStyleCnt="0"/>
      <dgm:spPr/>
    </dgm:pt>
    <dgm:pt modelId="{E66C8AEB-733C-4289-B23E-5F16DCB1A6B7}" type="pres">
      <dgm:prSet presAssocID="{2CE4E7DB-02DA-4BD4-80B0-9A141A54CD42}" presName="parentText" presStyleLbl="node1" presStyleIdx="2" presStyleCnt="3" custScaleY="528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114B4B-E0BD-4E03-94F8-D9AC49014493}" type="presOf" srcId="{4EFF4B9E-CC67-4B94-9123-BE6CE53EBE7B}" destId="{C3D089F6-15B3-4ADA-BC6A-54C81FE4922F}" srcOrd="0" destOrd="0" presId="urn:microsoft.com/office/officeart/2005/8/layout/vList2"/>
    <dgm:cxn modelId="{774D8FCE-F329-4F8E-BC40-BE475D048D38}" type="presOf" srcId="{B6B1FEC4-3D20-454E-A6CE-907FD077BD7C}" destId="{F71989C9-1AE1-4202-A85D-AF9C3F0B27D0}" srcOrd="0" destOrd="0" presId="urn:microsoft.com/office/officeart/2005/8/layout/vList2"/>
    <dgm:cxn modelId="{3F3F165B-6CA6-4757-AA48-16873D3B22AC}" srcId="{4EFF4B9E-CC67-4B94-9123-BE6CE53EBE7B}" destId="{B6B1FEC4-3D20-454E-A6CE-907FD077BD7C}" srcOrd="1" destOrd="0" parTransId="{5D6C68C3-F417-449B-AED7-B8A85867E8F1}" sibTransId="{10CAC8CC-56CC-4C13-96D2-62A1F25DC488}"/>
    <dgm:cxn modelId="{02260D3D-B683-497D-A278-32AEEC69B4B7}" type="presOf" srcId="{2CE4E7DB-02DA-4BD4-80B0-9A141A54CD42}" destId="{E66C8AEB-733C-4289-B23E-5F16DCB1A6B7}" srcOrd="0" destOrd="0" presId="urn:microsoft.com/office/officeart/2005/8/layout/vList2"/>
    <dgm:cxn modelId="{95F7B3DE-5C1F-44A4-A06C-B76F714D66EF}" srcId="{4EFF4B9E-CC67-4B94-9123-BE6CE53EBE7B}" destId="{2CE4E7DB-02DA-4BD4-80B0-9A141A54CD42}" srcOrd="2" destOrd="0" parTransId="{B4C8A57F-3605-4999-8C9D-9CA8DB143E62}" sibTransId="{C546B4E6-08EF-475D-B020-408DFAEB352B}"/>
    <dgm:cxn modelId="{24F142F0-F648-4790-9F02-1A5211340F02}" type="presOf" srcId="{CAF87E7D-C843-4369-B827-C085AAB5506B}" destId="{75C3D470-6D3F-4B8A-AE8B-F1B15C91B50B}" srcOrd="0" destOrd="0" presId="urn:microsoft.com/office/officeart/2005/8/layout/vList2"/>
    <dgm:cxn modelId="{97FEED4B-DE06-42A3-8CE3-0A8257CD759F}" srcId="{4EFF4B9E-CC67-4B94-9123-BE6CE53EBE7B}" destId="{CAF87E7D-C843-4369-B827-C085AAB5506B}" srcOrd="0" destOrd="0" parTransId="{C2B6694D-9AA2-455D-8461-3B454FDDF3DE}" sibTransId="{60D907D3-E112-4D4D-ABA6-5F3840068E4A}"/>
    <dgm:cxn modelId="{183516B4-47F3-45DD-8DB0-0C0B0059C59C}" type="presParOf" srcId="{C3D089F6-15B3-4ADA-BC6A-54C81FE4922F}" destId="{75C3D470-6D3F-4B8A-AE8B-F1B15C91B50B}" srcOrd="0" destOrd="0" presId="urn:microsoft.com/office/officeart/2005/8/layout/vList2"/>
    <dgm:cxn modelId="{49C6EA95-2806-42DE-A74F-DCE89BB550B9}" type="presParOf" srcId="{C3D089F6-15B3-4ADA-BC6A-54C81FE4922F}" destId="{781ACA42-CC90-475E-9D07-A5B17AB603B0}" srcOrd="1" destOrd="0" presId="urn:microsoft.com/office/officeart/2005/8/layout/vList2"/>
    <dgm:cxn modelId="{A1F58D0E-92DB-4A7E-BFDF-5736BF4F7B3A}" type="presParOf" srcId="{C3D089F6-15B3-4ADA-BC6A-54C81FE4922F}" destId="{F71989C9-1AE1-4202-A85D-AF9C3F0B27D0}" srcOrd="2" destOrd="0" presId="urn:microsoft.com/office/officeart/2005/8/layout/vList2"/>
    <dgm:cxn modelId="{09B019C5-A1EF-48E4-9266-A1EB6FBE40CD}" type="presParOf" srcId="{C3D089F6-15B3-4ADA-BC6A-54C81FE4922F}" destId="{D7D4D631-8B0A-4B42-8BDE-7DAF8D2340AB}" srcOrd="3" destOrd="0" presId="urn:microsoft.com/office/officeart/2005/8/layout/vList2"/>
    <dgm:cxn modelId="{7EC0260C-50A1-40E3-8B22-329BB9482A0A}" type="presParOf" srcId="{C3D089F6-15B3-4ADA-BC6A-54C81FE4922F}" destId="{E66C8AEB-733C-4289-B23E-5F16DCB1A6B7}" srcOrd="4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8CEDD-CF11-48DD-80FC-0367D9E37546}" type="datetimeFigureOut">
              <a:rPr lang="en-US" smtClean="0"/>
              <a:pPr/>
              <a:t>6/25/2009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7410B-E400-42AC-B017-B303E0662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7410B-E400-42AC-B017-B303E066259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E2EBD74-F473-4E2A-9FBE-66F3A0E4A9BB}" type="datetime1">
              <a:rPr lang="en-US" smtClean="0"/>
              <a:pPr/>
              <a:t>6/25/2009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B43C-2D3C-405B-B130-7AE5A47B9DF7}" type="datetime1">
              <a:rPr lang="en-US" smtClean="0"/>
              <a:pPr/>
              <a:t>6/25/2009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5D68700-8D4C-4924-ABAF-45F961402B39}" type="datetime1">
              <a:rPr lang="en-US" smtClean="0"/>
              <a:pPr/>
              <a:t>6/25/2009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9DC3-20E2-4CE4-8C49-829F275ECC41}" type="datetime1">
              <a:rPr lang="en-US" smtClean="0"/>
              <a:pPr/>
              <a:t>6/25/2009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13C-0297-43C3-BCED-7FD13FB73638}" type="datetime1">
              <a:rPr lang="en-US" smtClean="0"/>
              <a:pPr/>
              <a:t>6/25/2009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4CBB28-C711-4615-94BD-EDCD34121F15}" type="datetime1">
              <a:rPr lang="en-US" smtClean="0"/>
              <a:pPr/>
              <a:t>6/25/2009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1EAC14-4726-40CF-B21D-5B8904CC33C8}" type="datetime1">
              <a:rPr lang="en-US" smtClean="0"/>
              <a:pPr/>
              <a:t>6/25/2009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002A-2AF1-4291-BCAD-12D504FD8F03}" type="datetime1">
              <a:rPr lang="en-US" smtClean="0"/>
              <a:pPr/>
              <a:t>6/25/2009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7FDD-CFA2-4AD4-BC90-F2F0A1F7D0AE}" type="datetime1">
              <a:rPr lang="en-US" smtClean="0"/>
              <a:pPr/>
              <a:t>6/25/2009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99F3-BD23-4236-9926-BC7401ADC300}" type="datetime1">
              <a:rPr lang="en-US" smtClean="0"/>
              <a:pPr/>
              <a:t>6/25/2009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4451D83-586B-4B88-AFBD-C9A93D078D6F}" type="datetime1">
              <a:rPr lang="en-US" smtClean="0"/>
              <a:pPr/>
              <a:t>6/25/2009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40CBCB-CE31-483E-AD4A-4A428DC3882C}" type="datetime1">
              <a:rPr lang="en-US" smtClean="0"/>
              <a:pPr/>
              <a:t>6/25/2009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Laminar: Practical Fine-Grained Decentralized Information Flow Control (DIFC)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7086600" cy="6858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Indrajit Roy</a:t>
            </a:r>
            <a:r>
              <a:rPr lang="en-US" dirty="0" smtClean="0"/>
              <a:t>, Donald E. Porter, Michael D. Bond, </a:t>
            </a:r>
          </a:p>
          <a:p>
            <a:r>
              <a:rPr lang="en-US" dirty="0" smtClean="0"/>
              <a:t>Kathryn S. McKinley, Emmett Witchel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61722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The University of Texas at Austin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 descr="ut_logo.jpg"/>
          <p:cNvPicPr>
            <a:picLocks noChangeAspect="1"/>
          </p:cNvPicPr>
          <p:nvPr/>
        </p:nvPicPr>
        <p:blipFill>
          <a:blip r:embed="rId3"/>
          <a:srcRect t="15000" b="15000"/>
          <a:stretch>
            <a:fillRect/>
          </a:stretch>
        </p:blipFill>
        <p:spPr>
          <a:xfrm>
            <a:off x="609600" y="6096000"/>
            <a:ext cx="914400" cy="64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Laminar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828800"/>
          <a:ext cx="8226424" cy="914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95600"/>
                <a:gridCol w="1368425"/>
                <a:gridCol w="1905793"/>
                <a:gridCol w="2056606"/>
              </a:tblGrid>
              <a:tr h="42746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 Based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 based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Laminar</a:t>
                      </a:r>
                      <a:endParaRPr lang="en-US" sz="2400" dirty="0"/>
                    </a:p>
                  </a:txBody>
                  <a:tcPr/>
                </a:tc>
              </a:tr>
              <a:tr h="4274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Fine</a:t>
                      </a:r>
                      <a:r>
                        <a:rPr lang="en-US" sz="2400" baseline="0" dirty="0" smtClean="0"/>
                        <a:t> grained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ultiply 4"/>
          <p:cNvSpPr/>
          <p:nvPr/>
        </p:nvSpPr>
        <p:spPr>
          <a:xfrm>
            <a:off x="5330825" y="225552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18556822">
            <a:off x="3819339" y="2391402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-Shape 6"/>
          <p:cNvSpPr/>
          <p:nvPr/>
        </p:nvSpPr>
        <p:spPr>
          <a:xfrm rot="18556822">
            <a:off x="7528111" y="236392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1143000" y="2971800"/>
            <a:ext cx="2438400" cy="762000"/>
          </a:xfrm>
          <a:prstGeom prst="wedgeRoundRectCallout">
            <a:avLst>
              <a:gd name="adj1" fmla="val 72312"/>
              <a:gd name="adj2" fmla="val -53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Object level</a:t>
            </a:r>
            <a:endParaRPr lang="en-US" sz="2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867400" y="2971800"/>
            <a:ext cx="2438400" cy="762000"/>
          </a:xfrm>
          <a:prstGeom prst="wedgeRoundRectCallout">
            <a:avLst>
              <a:gd name="adj1" fmla="val -70088"/>
              <a:gd name="adj2" fmla="val -580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space or page level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Laminar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828800"/>
          <a:ext cx="8226424" cy="168383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95600"/>
                <a:gridCol w="1368425"/>
                <a:gridCol w="1905793"/>
                <a:gridCol w="2056606"/>
              </a:tblGrid>
              <a:tr h="42746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 Based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 based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Laminar</a:t>
                      </a:r>
                      <a:endParaRPr lang="en-US" sz="2400" dirty="0"/>
                    </a:p>
                  </a:txBody>
                  <a:tcPr/>
                </a:tc>
              </a:tr>
              <a:tr h="4274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Fine</a:t>
                      </a:r>
                      <a:r>
                        <a:rPr lang="en-US" sz="2400" baseline="0" dirty="0" smtClean="0"/>
                        <a:t> grained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94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End-to-end guarantee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ultiply 4"/>
          <p:cNvSpPr/>
          <p:nvPr/>
        </p:nvSpPr>
        <p:spPr>
          <a:xfrm>
            <a:off x="5330825" y="225552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3654425" y="286512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-Shape 6"/>
          <p:cNvSpPr/>
          <p:nvPr/>
        </p:nvSpPr>
        <p:spPr>
          <a:xfrm rot="18556822">
            <a:off x="3819339" y="2391402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/>
          <p:cNvSpPr/>
          <p:nvPr/>
        </p:nvSpPr>
        <p:spPr>
          <a:xfrm rot="18556822">
            <a:off x="5394511" y="304972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/>
          <p:cNvSpPr/>
          <p:nvPr/>
        </p:nvSpPr>
        <p:spPr>
          <a:xfrm rot="18556822">
            <a:off x="7528111" y="236392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/>
          <p:cNvSpPr/>
          <p:nvPr/>
        </p:nvSpPr>
        <p:spPr>
          <a:xfrm rot="18556822">
            <a:off x="7528111" y="312592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2209800" y="4114800"/>
            <a:ext cx="3505200" cy="762000"/>
          </a:xfrm>
          <a:prstGeom prst="wedgeRoundRectCallout">
            <a:avLst>
              <a:gd name="adj1" fmla="val 3966"/>
              <a:gd name="adj2" fmla="val -1116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Information leaks possible through files and sockets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Laminar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6" y="1813560"/>
          <a:ext cx="8226424" cy="250679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95600"/>
                <a:gridCol w="1368425"/>
                <a:gridCol w="1905793"/>
                <a:gridCol w="2056606"/>
              </a:tblGrid>
              <a:tr h="42746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 Based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 based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Laminar</a:t>
                      </a:r>
                      <a:endParaRPr lang="en-US" sz="2400" dirty="0"/>
                    </a:p>
                  </a:txBody>
                  <a:tcPr/>
                </a:tc>
              </a:tr>
              <a:tr h="4274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Fine</a:t>
                      </a:r>
                      <a:r>
                        <a:rPr lang="en-US" sz="2400" baseline="0" dirty="0" smtClean="0"/>
                        <a:t> grained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94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End-to-end guarantee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94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Incrementally deployable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5410201" y="225552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3733801" y="286512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733801" y="377952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5410201" y="373380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/>
          <p:cNvSpPr/>
          <p:nvPr/>
        </p:nvSpPr>
        <p:spPr>
          <a:xfrm rot="18556822">
            <a:off x="3898715" y="2391402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/>
        </p:nvSpPr>
        <p:spPr>
          <a:xfrm rot="18556822">
            <a:off x="5473887" y="304972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18556822">
            <a:off x="7607487" y="236392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/>
        </p:nvSpPr>
        <p:spPr>
          <a:xfrm rot="18556822">
            <a:off x="7607487" y="312592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8556822">
            <a:off x="7556315" y="390316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>
            <a:off x="1222376" y="4724400"/>
            <a:ext cx="2438400" cy="762000"/>
          </a:xfrm>
          <a:prstGeom prst="wedgeRoundRectCallout">
            <a:avLst>
              <a:gd name="adj1" fmla="val 72312"/>
              <a:gd name="adj2" fmla="val -53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New language or  type  system</a:t>
            </a:r>
            <a:endParaRPr lang="en-US" sz="24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5946776" y="4724400"/>
            <a:ext cx="2438400" cy="762000"/>
          </a:xfrm>
          <a:prstGeom prst="wedgeRoundRectCallout">
            <a:avLst>
              <a:gd name="adj1" fmla="val -70088"/>
              <a:gd name="adj2" fmla="val -580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Code refactoring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Laminar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12776" y="1813560"/>
          <a:ext cx="8226424" cy="332975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95600"/>
                <a:gridCol w="1368425"/>
                <a:gridCol w="1905793"/>
                <a:gridCol w="2056606"/>
              </a:tblGrid>
              <a:tr h="42746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 Based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 based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Laminar</a:t>
                      </a:r>
                      <a:endParaRPr lang="en-US" sz="2400" dirty="0"/>
                    </a:p>
                  </a:txBody>
                  <a:tcPr/>
                </a:tc>
              </a:tr>
              <a:tr h="4274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Fine</a:t>
                      </a:r>
                      <a:r>
                        <a:rPr lang="en-US" sz="2400" baseline="0" dirty="0" smtClean="0"/>
                        <a:t> grained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94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End-to-end guarantee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94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Incrementally deployable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94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Advanced</a:t>
                      </a:r>
                      <a:r>
                        <a:rPr lang="en-US" sz="2400" baseline="0" dirty="0" smtClean="0"/>
                        <a:t> l</a:t>
                      </a:r>
                      <a:r>
                        <a:rPr lang="en-US" sz="2400" dirty="0" smtClean="0"/>
                        <a:t>anguage features 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56388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r>
              <a:rPr lang="en-US" sz="2000" dirty="0" smtClean="0"/>
              <a:t>Dynamic class loading, reflection, multi-threading</a:t>
            </a:r>
            <a:endParaRPr lang="en-US" sz="2000" dirty="0"/>
          </a:p>
        </p:txBody>
      </p:sp>
      <p:sp>
        <p:nvSpPr>
          <p:cNvPr id="7" name="Multiply 6"/>
          <p:cNvSpPr/>
          <p:nvPr/>
        </p:nvSpPr>
        <p:spPr>
          <a:xfrm>
            <a:off x="5410201" y="225552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3733801" y="286512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3733801" y="377952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5410201" y="373380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18556822">
            <a:off x="3898715" y="2391402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/>
          <p:cNvSpPr/>
          <p:nvPr/>
        </p:nvSpPr>
        <p:spPr>
          <a:xfrm rot="18556822">
            <a:off x="5473887" y="304972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/>
          <p:cNvSpPr/>
          <p:nvPr/>
        </p:nvSpPr>
        <p:spPr>
          <a:xfrm rot="18556822">
            <a:off x="7607487" y="236392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/>
        </p:nvSpPr>
        <p:spPr>
          <a:xfrm rot="18556822">
            <a:off x="7607487" y="312592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18556822">
            <a:off x="7556315" y="390316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3733800" y="449580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8556822">
            <a:off x="5498914" y="4631682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-Shape 17"/>
          <p:cNvSpPr/>
          <p:nvPr/>
        </p:nvSpPr>
        <p:spPr>
          <a:xfrm rot="18556822">
            <a:off x="7556314" y="468040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Laminar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066801" y="1524000"/>
          <a:ext cx="7010399" cy="284394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67574"/>
                <a:gridCol w="1166145"/>
                <a:gridCol w="1624080"/>
                <a:gridCol w="1752600"/>
              </a:tblGrid>
              <a:tr h="36704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PL Based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OS based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Laminar</a:t>
                      </a:r>
                      <a:endParaRPr lang="en-US" sz="2000" dirty="0"/>
                    </a:p>
                  </a:txBody>
                  <a:tcPr/>
                </a:tc>
              </a:tr>
              <a:tr h="36704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Fine</a:t>
                      </a:r>
                      <a:r>
                        <a:rPr lang="en-US" sz="2000" baseline="0" dirty="0" smtClean="0"/>
                        <a:t> grained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4938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End-to-end</a:t>
                      </a:r>
                      <a:r>
                        <a:rPr lang="en-US" sz="2000" baseline="0" dirty="0" smtClean="0"/>
                        <a:t> guarantee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4938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Incrementally deployable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4938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Advanced</a:t>
                      </a:r>
                      <a:r>
                        <a:rPr lang="en-US" sz="2000" baseline="0" dirty="0" smtClean="0"/>
                        <a:t> l</a:t>
                      </a:r>
                      <a:r>
                        <a:rPr lang="en-US" sz="2000" dirty="0" smtClean="0"/>
                        <a:t>anguage features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5410201" y="184404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3810000" y="237744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3810000" y="306324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5410201" y="313944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/>
          <p:cNvSpPr/>
          <p:nvPr/>
        </p:nvSpPr>
        <p:spPr>
          <a:xfrm rot="18556822">
            <a:off x="3898715" y="1979922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18556822">
            <a:off x="5473887" y="256204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3810000" y="3825240"/>
            <a:ext cx="5334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/>
        </p:nvSpPr>
        <p:spPr>
          <a:xfrm rot="18556822">
            <a:off x="5498914" y="3961122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324600" y="4648200"/>
            <a:ext cx="25908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Dynamic analysis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5715000"/>
            <a:ext cx="25908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Security regions</a:t>
            </a:r>
          </a:p>
          <a:p>
            <a:pPr algn="ctr"/>
            <a:r>
              <a:rPr lang="en-US" sz="2400" dirty="0" smtClean="0"/>
              <a:t>(new PL construct)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1676400" y="5715000"/>
            <a:ext cx="25908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JVM+OS integration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381000" y="4648200"/>
            <a:ext cx="25908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JVM tracks labels </a:t>
            </a:r>
          </a:p>
          <a:p>
            <a:pPr algn="ctr"/>
            <a:r>
              <a:rPr lang="en-US" sz="2400" dirty="0" smtClean="0"/>
              <a:t>of objects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934200" y="1828800"/>
            <a:ext cx="7620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/>
          <p:cNvSpPr/>
          <p:nvPr/>
        </p:nvSpPr>
        <p:spPr>
          <a:xfrm rot="18556822">
            <a:off x="7099114" y="1979922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34200" y="2362200"/>
            <a:ext cx="7620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934200" y="3048000"/>
            <a:ext cx="7620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34200" y="3733800"/>
            <a:ext cx="7620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8556822">
            <a:off x="7099114" y="391840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/>
        </p:nvSpPr>
        <p:spPr>
          <a:xfrm rot="18556822">
            <a:off x="7099114" y="3232600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/>
          <p:cNvSpPr/>
          <p:nvPr/>
        </p:nvSpPr>
        <p:spPr>
          <a:xfrm rot="18556822">
            <a:off x="7099114" y="2589522"/>
            <a:ext cx="381000" cy="21291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Comparison with current DIFC systems </a:t>
            </a:r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Laminar: programming model</a:t>
            </a:r>
          </a:p>
          <a:p>
            <a:pPr lvl="1"/>
            <a:r>
              <a:rPr lang="en-US" dirty="0" smtClean="0"/>
              <a:t>Design: PL + OS techniques</a:t>
            </a:r>
          </a:p>
          <a:p>
            <a:pPr lvl="1"/>
            <a:r>
              <a:rPr lang="en-US" dirty="0" smtClean="0"/>
              <a:t>Security regions</a:t>
            </a:r>
          </a:p>
          <a:p>
            <a:pPr lvl="0"/>
            <a:r>
              <a:rPr lang="en-US" dirty="0" smtClean="0"/>
              <a:t>Case studies and evaluation</a:t>
            </a:r>
          </a:p>
          <a:p>
            <a:pPr lvl="0"/>
            <a:r>
              <a:rPr lang="en-US" dirty="0" smtClean="0"/>
              <a:t>Summary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7952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No modifications to code that does not access the calendar</a:t>
            </a:r>
          </a:p>
          <a:p>
            <a:pPr lvl="1"/>
            <a:r>
              <a:rPr lang="en-US" dirty="0" smtClean="0"/>
              <a:t>No need to trust such code!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Security regions</a:t>
            </a:r>
          </a:p>
          <a:p>
            <a:pPr lvl="1"/>
            <a:r>
              <a:rPr lang="en-US" dirty="0" smtClean="0"/>
              <a:t>Wraps the code that accesses the calendar</a:t>
            </a:r>
          </a:p>
          <a:p>
            <a:pPr lvl="1"/>
            <a:r>
              <a:rPr lang="en-US" dirty="0" smtClean="0"/>
              <a:t>Again, no need to trust the code! </a:t>
            </a:r>
          </a:p>
          <a:p>
            <a:pPr lvl="2"/>
            <a:r>
              <a:rPr lang="en-US" sz="2400" dirty="0" smtClean="0"/>
              <a:t>Unless it modifies the labels of the data structure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19800" y="2362200"/>
          <a:ext cx="2971800" cy="1493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0600"/>
                <a:gridCol w="990600"/>
                <a:gridCol w="990600"/>
              </a:tblGrid>
              <a:tr h="2908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Monday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Tuesday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022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Watch game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Office</a:t>
                      </a:r>
                      <a:r>
                        <a:rPr lang="en-US" sz="1600" baseline="0" dirty="0" smtClean="0"/>
                        <a:t> work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022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Free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Meet doctor 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276600" y="5562600"/>
            <a:ext cx="563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Less work by the programmer. Laminar enforces user security policy.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assumptions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Laminar JVM and Laminar OS should perform the correct DIFC checks</a:t>
            </a:r>
          </a:p>
          <a:p>
            <a:r>
              <a:rPr lang="en-US" dirty="0" smtClean="0"/>
              <a:t>Programmers should correctly specify the security policies using labels</a:t>
            </a:r>
          </a:p>
          <a:p>
            <a:r>
              <a:rPr lang="en-US" dirty="0" smtClean="0"/>
              <a:t>Limitation — covert channels</a:t>
            </a:r>
          </a:p>
          <a:p>
            <a:pPr lvl="1"/>
            <a:r>
              <a:rPr lang="en-US" dirty="0" smtClean="0"/>
              <a:t>Timing channels</a:t>
            </a:r>
          </a:p>
          <a:p>
            <a:pPr lvl="1"/>
            <a:r>
              <a:rPr lang="en-US" dirty="0" smtClean="0"/>
              <a:t>Termination channels</a:t>
            </a:r>
          </a:p>
          <a:p>
            <a:pPr lvl="1"/>
            <a:r>
              <a:rPr lang="en-US" dirty="0" smtClean="0"/>
              <a:t>Probabilistic channels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Laminar design </a:t>
            </a:r>
            <a:endParaRPr lang="en-US" dirty="0"/>
          </a:p>
        </p:txBody>
      </p:sp>
      <p:grpSp>
        <p:nvGrpSpPr>
          <p:cNvPr id="3" name="Group 22"/>
          <p:cNvGrpSpPr/>
          <p:nvPr/>
        </p:nvGrpSpPr>
        <p:grpSpPr>
          <a:xfrm>
            <a:off x="457200" y="1752600"/>
            <a:ext cx="4419600" cy="3200400"/>
            <a:chOff x="457200" y="1752600"/>
            <a:chExt cx="4419600" cy="3200400"/>
          </a:xfrm>
        </p:grpSpPr>
        <p:sp>
          <p:nvSpPr>
            <p:cNvPr id="29" name="Rectangle 28"/>
            <p:cNvSpPr/>
            <p:nvPr/>
          </p:nvSpPr>
          <p:spPr>
            <a:xfrm>
              <a:off x="457200" y="28194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JVM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38862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OS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4038600"/>
              <a:ext cx="31242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Reference monitor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2971800"/>
              <a:ext cx="31242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Dynamic analysis</a:t>
              </a:r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7200" y="17526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APP 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Plaque 21"/>
            <p:cNvSpPr/>
            <p:nvPr/>
          </p:nvSpPr>
          <p:spPr>
            <a:xfrm>
              <a:off x="1600200" y="1905000"/>
              <a:ext cx="2895600" cy="685800"/>
            </a:xfrm>
            <a:prstGeom prst="plaque">
              <a:avLst>
                <a:gd name="adj" fmla="val 33069"/>
              </a:avLst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Security regions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Laminar design: security regions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10200" y="1600200"/>
            <a:ext cx="3355848" cy="4495800"/>
          </a:xfrm>
        </p:spPr>
        <p:txBody>
          <a:bodyPr/>
          <a:lstStyle/>
          <a:p>
            <a:r>
              <a:rPr lang="en-US" dirty="0" smtClean="0"/>
              <a:t>Programming language construct</a:t>
            </a:r>
          </a:p>
          <a:p>
            <a:endParaRPr lang="en-US" dirty="0" smtClean="0"/>
          </a:p>
          <a:p>
            <a:r>
              <a:rPr lang="en-US" dirty="0" smtClean="0"/>
              <a:t>Security sensitive data accessed only inside a security region</a:t>
            </a:r>
          </a:p>
          <a:p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4953000" y="2209800"/>
            <a:ext cx="5334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qual 12"/>
          <p:cNvSpPr/>
          <p:nvPr/>
        </p:nvSpPr>
        <p:spPr>
          <a:xfrm>
            <a:off x="914400" y="5410200"/>
            <a:ext cx="1219200" cy="685800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4600" y="5257800"/>
            <a:ext cx="23622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Lowers overhead of DIFC checks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Plus 14"/>
          <p:cNvSpPr/>
          <p:nvPr/>
        </p:nvSpPr>
        <p:spPr>
          <a:xfrm>
            <a:off x="5257800" y="5334000"/>
            <a:ext cx="838200" cy="76200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00800" y="5257800"/>
            <a:ext cx="23622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Helps incremental deployment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457200" y="1752600"/>
            <a:ext cx="4419600" cy="3200400"/>
            <a:chOff x="457200" y="1752600"/>
            <a:chExt cx="4419600" cy="3200400"/>
          </a:xfrm>
        </p:grpSpPr>
        <p:sp>
          <p:nvSpPr>
            <p:cNvPr id="19" name="Rectangle 18"/>
            <p:cNvSpPr/>
            <p:nvPr/>
          </p:nvSpPr>
          <p:spPr>
            <a:xfrm>
              <a:off x="457200" y="28194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JVM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7200" y="38862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OS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4000" y="4038600"/>
              <a:ext cx="31242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Reference monitor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24000" y="2971800"/>
              <a:ext cx="31242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Dynamic analysis</a:t>
              </a:r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7200" y="17526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APP 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Plaque 23"/>
            <p:cNvSpPr/>
            <p:nvPr/>
          </p:nvSpPr>
          <p:spPr>
            <a:xfrm>
              <a:off x="1600200" y="1905000"/>
              <a:ext cx="2895600" cy="685800"/>
            </a:xfrm>
            <a:prstGeom prst="plaque">
              <a:avLst>
                <a:gd name="adj" fmla="val 33069"/>
              </a:avLst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Security regions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Untrusted code on trusted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Your computer holds trusted and sensitive data</a:t>
            </a:r>
          </a:p>
          <a:p>
            <a:pPr lvl="1"/>
            <a:r>
              <a:rPr lang="en-US" dirty="0" smtClean="0"/>
              <a:t>Credit card number, SSN, personal calendar…</a:t>
            </a:r>
          </a:p>
          <a:p>
            <a:r>
              <a:rPr lang="en-US" dirty="0" smtClean="0"/>
              <a:t>But not every program you run is trusted</a:t>
            </a:r>
          </a:p>
          <a:p>
            <a:pPr lvl="1"/>
            <a:r>
              <a:rPr lang="en-US" dirty="0" smtClean="0"/>
              <a:t>Bugs in code, malicious </a:t>
            </a:r>
            <a:r>
              <a:rPr lang="en-US" dirty="0" err="1" smtClean="0"/>
              <a:t>plugins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Picture 4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3962400"/>
            <a:ext cx="1371600" cy="1371600"/>
          </a:xfrm>
          <a:prstGeom prst="rect">
            <a:avLst/>
          </a:prstGeom>
        </p:spPr>
      </p:pic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410200"/>
            <a:ext cx="838200" cy="72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4114800"/>
            <a:ext cx="1143000" cy="107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bob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800" y="4064000"/>
            <a:ext cx="838200" cy="11176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667000" y="4572000"/>
            <a:ext cx="7620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57800" y="4495800"/>
            <a:ext cx="1295400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0" y="51816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Security breach !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29200" y="3733800"/>
            <a:ext cx="3810000" cy="2519516"/>
            <a:chOff x="228600" y="2971800"/>
            <a:chExt cx="3810000" cy="2519516"/>
          </a:xfrm>
        </p:grpSpPr>
        <p:pic>
          <p:nvPicPr>
            <p:cNvPr id="86023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28600" y="2971800"/>
              <a:ext cx="3810000" cy="2519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021" name="Picture 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00400" y="3505200"/>
              <a:ext cx="3429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8602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05200" y="5181600"/>
            <a:ext cx="61722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79191E-6 L 0.69167 1.79191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Laminar design: JVM </a:t>
            </a:r>
            <a:endParaRPr lang="en-US" dirty="0"/>
          </a:p>
        </p:txBody>
      </p:sp>
      <p:sp>
        <p:nvSpPr>
          <p:cNvPr id="35" name="Left Arrow 34"/>
          <p:cNvSpPr/>
          <p:nvPr/>
        </p:nvSpPr>
        <p:spPr>
          <a:xfrm>
            <a:off x="5105400" y="3048000"/>
            <a:ext cx="9906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48400" y="2895600"/>
            <a:ext cx="27432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Dynamic security checks on app. 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Equal 36"/>
          <p:cNvSpPr/>
          <p:nvPr/>
        </p:nvSpPr>
        <p:spPr>
          <a:xfrm>
            <a:off x="914400" y="5410200"/>
            <a:ext cx="1219200" cy="685800"/>
          </a:xfrm>
          <a:prstGeom prst="mathEqual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4600" y="5257800"/>
            <a:ext cx="23622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Fine-grained enforcement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00800" y="5257800"/>
            <a:ext cx="23622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Less code refactoring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Notched Right Arrow 40"/>
          <p:cNvSpPr/>
          <p:nvPr/>
        </p:nvSpPr>
        <p:spPr>
          <a:xfrm>
            <a:off x="5105400" y="5486400"/>
            <a:ext cx="990600" cy="381000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7200" y="1752600"/>
            <a:ext cx="4419600" cy="3200400"/>
            <a:chOff x="457200" y="1752600"/>
            <a:chExt cx="4419600" cy="3200400"/>
          </a:xfrm>
        </p:grpSpPr>
        <p:sp>
          <p:nvSpPr>
            <p:cNvPr id="29" name="Rectangle 28"/>
            <p:cNvSpPr/>
            <p:nvPr/>
          </p:nvSpPr>
          <p:spPr>
            <a:xfrm>
              <a:off x="457200" y="28194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JVM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38862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OS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4038600"/>
              <a:ext cx="31242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Reference monitor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2971800"/>
              <a:ext cx="31242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Dynamic analysis</a:t>
              </a:r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7200" y="17526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APP 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Plaque 21"/>
            <p:cNvSpPr/>
            <p:nvPr/>
          </p:nvSpPr>
          <p:spPr>
            <a:xfrm>
              <a:off x="1600200" y="1905000"/>
              <a:ext cx="2895600" cy="685800"/>
            </a:xfrm>
            <a:prstGeom prst="plaque">
              <a:avLst>
                <a:gd name="adj" fmla="val 33069"/>
              </a:avLst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Security regions</a:t>
              </a:r>
              <a:endParaRPr lang="en-US" sz="28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248400" y="1752600"/>
            <a:ext cx="2743200" cy="914400"/>
          </a:xfrm>
          <a:prstGeom prst="rect">
            <a:avLst/>
          </a:prstGeom>
          <a:solidFill>
            <a:srgbClr val="FEB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Encapsulate access to secure 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5105400" y="2057400"/>
            <a:ext cx="9906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Laminar design : OS 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5105400" y="4191000"/>
            <a:ext cx="9906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8400" y="3962400"/>
            <a:ext cx="27432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Security checks on files/sockets…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Equal 12"/>
          <p:cNvSpPr/>
          <p:nvPr/>
        </p:nvSpPr>
        <p:spPr>
          <a:xfrm>
            <a:off x="914400" y="5410200"/>
            <a:ext cx="1219200" cy="685800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4600" y="5257800"/>
            <a:ext cx="33528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Prevents security violation on system resources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200" y="1752600"/>
            <a:ext cx="4419600" cy="3200400"/>
            <a:chOff x="457200" y="1752600"/>
            <a:chExt cx="4419600" cy="3200400"/>
          </a:xfrm>
        </p:grpSpPr>
        <p:sp>
          <p:nvSpPr>
            <p:cNvPr id="17" name="Rectangle 16"/>
            <p:cNvSpPr/>
            <p:nvPr/>
          </p:nvSpPr>
          <p:spPr>
            <a:xfrm>
              <a:off x="457200" y="28194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JVM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" y="38862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OS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4000" y="4038600"/>
              <a:ext cx="31242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Reference monitor</a:t>
              </a:r>
              <a:endParaRPr lang="en-US" sz="2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24000" y="2971800"/>
              <a:ext cx="31242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Dynamic analysis</a:t>
              </a:r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200" y="17526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APP 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Plaque 21"/>
            <p:cNvSpPr/>
            <p:nvPr/>
          </p:nvSpPr>
          <p:spPr>
            <a:xfrm>
              <a:off x="1600200" y="1905000"/>
              <a:ext cx="2895600" cy="685800"/>
            </a:xfrm>
            <a:prstGeom prst="plaque">
              <a:avLst>
                <a:gd name="adj" fmla="val 33069"/>
              </a:avLst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Security regions</a:t>
              </a:r>
              <a:endParaRPr lang="en-US" sz="2800" dirty="0"/>
            </a:p>
          </p:txBody>
        </p:sp>
      </p:grpSp>
      <p:sp>
        <p:nvSpPr>
          <p:cNvPr id="23" name="Left Arrow 22"/>
          <p:cNvSpPr/>
          <p:nvPr/>
        </p:nvSpPr>
        <p:spPr>
          <a:xfrm>
            <a:off x="5105400" y="3048000"/>
            <a:ext cx="9906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48400" y="2895600"/>
            <a:ext cx="2743200" cy="914400"/>
          </a:xfrm>
          <a:prstGeom prst="rect">
            <a:avLst/>
          </a:prstGeom>
          <a:solidFill>
            <a:srgbClr val="FEB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Fine-grained enforcement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0" y="1752600"/>
            <a:ext cx="2743200" cy="914400"/>
          </a:xfrm>
          <a:prstGeom prst="rect">
            <a:avLst/>
          </a:prstGeom>
          <a:solidFill>
            <a:srgbClr val="FEB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Encapsulate access to secure 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>
            <a:off x="5105400" y="2057400"/>
            <a:ext cx="9906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Laminar design : JVM+OS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5257800"/>
            <a:ext cx="27432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Comprehensive security guarantee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7200" y="1752600"/>
            <a:ext cx="4419600" cy="3200400"/>
            <a:chOff x="457200" y="1752600"/>
            <a:chExt cx="4419600" cy="3200400"/>
          </a:xfrm>
        </p:grpSpPr>
        <p:sp>
          <p:nvSpPr>
            <p:cNvPr id="8" name="Rectangle 7"/>
            <p:cNvSpPr/>
            <p:nvPr/>
          </p:nvSpPr>
          <p:spPr>
            <a:xfrm>
              <a:off x="457200" y="28194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JVM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38862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OS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24000" y="4038600"/>
              <a:ext cx="31242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Reference monitor</a:t>
              </a:r>
              <a:endParaRPr lang="en-US" sz="2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4000" y="2971800"/>
              <a:ext cx="31242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Dynamic analysis</a:t>
              </a:r>
              <a:endParaRPr lang="en-US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" y="1752600"/>
              <a:ext cx="4419600" cy="10668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APP 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Plaque 12"/>
            <p:cNvSpPr/>
            <p:nvPr/>
          </p:nvSpPr>
          <p:spPr>
            <a:xfrm>
              <a:off x="1600200" y="1905000"/>
              <a:ext cx="2895600" cy="685800"/>
            </a:xfrm>
            <a:prstGeom prst="plaque">
              <a:avLst>
                <a:gd name="adj" fmla="val 33069"/>
              </a:avLst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Security regions</a:t>
              </a:r>
              <a:endParaRPr lang="en-US" sz="28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248400" y="4114800"/>
            <a:ext cx="27432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Integration of VM+OS mechanisms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Equal 14"/>
          <p:cNvSpPr/>
          <p:nvPr/>
        </p:nvSpPr>
        <p:spPr>
          <a:xfrm>
            <a:off x="914400" y="5410200"/>
            <a:ext cx="1219200" cy="685800"/>
          </a:xfrm>
          <a:prstGeom prst="mathEqual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5105400" y="3048000"/>
            <a:ext cx="9906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8400" y="2895600"/>
            <a:ext cx="2743200" cy="914400"/>
          </a:xfrm>
          <a:prstGeom prst="rect">
            <a:avLst/>
          </a:prstGeom>
          <a:solidFill>
            <a:srgbClr val="FEB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Fine-grained enforcement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8400" y="1752600"/>
            <a:ext cx="2743200" cy="914400"/>
          </a:xfrm>
          <a:prstGeom prst="rect">
            <a:avLst/>
          </a:prstGeom>
          <a:solidFill>
            <a:srgbClr val="FEB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Encapsulate access to secure 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105400" y="2057400"/>
            <a:ext cx="9906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5257800" y="3657600"/>
            <a:ext cx="685800" cy="1219200"/>
          </a:xfrm>
          <a:prstGeom prst="rightBrace">
            <a:avLst>
              <a:gd name="adj1" fmla="val 8333"/>
              <a:gd name="adj2" fmla="val 70635"/>
            </a:avLst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Comparison with current DIFC systems </a:t>
            </a:r>
          </a:p>
          <a:p>
            <a:pPr lvl="0"/>
            <a:r>
              <a:rPr lang="en-US" dirty="0" smtClean="0"/>
              <a:t>Laminar: programming model</a:t>
            </a:r>
          </a:p>
          <a:p>
            <a:pPr lvl="1"/>
            <a:r>
              <a:rPr lang="en-US" dirty="0" smtClean="0"/>
              <a:t>Design: PL + OS techniques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Security regions</a:t>
            </a:r>
          </a:p>
          <a:p>
            <a:pPr lvl="0"/>
            <a:r>
              <a:rPr lang="en-US" dirty="0" smtClean="0"/>
              <a:t>Case studies and evaluation</a:t>
            </a:r>
          </a:p>
          <a:p>
            <a:pPr lvl="0"/>
            <a:r>
              <a:rPr lang="en-US" dirty="0" smtClean="0"/>
              <a:t>Summary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calendar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240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Pseudo code to find  a common meeting time for Alice and Bob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3048000"/>
            <a:ext cx="6705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Calendar cal;  // has label {</a:t>
            </a:r>
            <a:r>
              <a:rPr lang="en-US" sz="2000" dirty="0" smtClean="0">
                <a:solidFill>
                  <a:schemeClr val="accent2"/>
                </a:solidFill>
              </a:rPr>
              <a:t>Alice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Bob</a:t>
            </a:r>
            <a:r>
              <a:rPr lang="en-US" sz="2000" dirty="0" smtClean="0"/>
              <a:t>}</a:t>
            </a:r>
          </a:p>
          <a:p>
            <a:endParaRPr lang="en-US" sz="1000" dirty="0" smtClean="0"/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secure(</a:t>
            </a:r>
            <a:r>
              <a:rPr lang="en-US" sz="2000" dirty="0" smtClean="0"/>
              <a:t>new Label(</a:t>
            </a:r>
            <a:r>
              <a:rPr lang="en-US" sz="2000" dirty="0" smtClean="0">
                <a:solidFill>
                  <a:schemeClr val="accent2"/>
                </a:solidFill>
              </a:rPr>
              <a:t>Alice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Bob</a:t>
            </a:r>
            <a:r>
              <a:rPr lang="en-US" sz="2000" dirty="0" smtClean="0"/>
              <a:t>)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){</a:t>
            </a:r>
          </a:p>
          <a:p>
            <a:r>
              <a:rPr lang="en-US" sz="2000" dirty="0" smtClean="0"/>
              <a:t>      Calendar a = </a:t>
            </a:r>
            <a:r>
              <a:rPr lang="en-US" sz="2000" dirty="0" err="1" smtClean="0"/>
              <a:t>readFile</a:t>
            </a:r>
            <a:r>
              <a:rPr lang="en-US" sz="2000" dirty="0" smtClean="0"/>
              <a:t>(“alice.cal”);</a:t>
            </a:r>
          </a:p>
          <a:p>
            <a:r>
              <a:rPr lang="en-US" sz="2000" dirty="0" smtClean="0"/>
              <a:t>      Calendar b = </a:t>
            </a:r>
            <a:r>
              <a:rPr lang="en-US" sz="2000" dirty="0" err="1" smtClean="0"/>
              <a:t>readFile</a:t>
            </a:r>
            <a:r>
              <a:rPr lang="en-US" sz="2000" dirty="0" smtClean="0"/>
              <a:t>(“bob.cal”);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cal.addDates</a:t>
            </a:r>
            <a:r>
              <a:rPr lang="en-US" sz="2000" dirty="0" smtClean="0"/>
              <a:t>(a, b);</a:t>
            </a:r>
          </a:p>
          <a:p>
            <a:r>
              <a:rPr lang="en-US" sz="2000" dirty="0" smtClean="0"/>
              <a:t>      Date d = </a:t>
            </a:r>
            <a:r>
              <a:rPr lang="en-US" sz="2000" dirty="0" err="1" smtClean="0"/>
              <a:t>cal.findMeeting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…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} 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catch(..){}</a:t>
            </a:r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6260068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This code has been simplified to help explanation. Refer to the paper for exact syntax.</a:t>
            </a:r>
            <a:endParaRPr lang="en-US" sz="1600" i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6858000" y="3200400"/>
            <a:ext cx="1295400" cy="685800"/>
          </a:xfrm>
          <a:prstGeom prst="wedgeRectCallout">
            <a:avLst>
              <a:gd name="adj1" fmla="val -155203"/>
              <a:gd name="adj2" fmla="val -273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Labeled Data</a:t>
            </a:r>
            <a:endParaRPr lang="en-US" sz="20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486400" y="3886200"/>
            <a:ext cx="3429000" cy="685800"/>
          </a:xfrm>
          <a:prstGeom prst="wedgeRectCallout">
            <a:avLst>
              <a:gd name="adj1" fmla="val -60646"/>
              <a:gd name="adj2" fmla="val 1486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 data of Alice and Bob. </a:t>
            </a:r>
          </a:p>
          <a:p>
            <a:pPr algn="ctr"/>
            <a:r>
              <a:rPr lang="en-US" sz="2000" dirty="0" smtClean="0"/>
              <a:t>Access checks by OS</a:t>
            </a:r>
            <a:endParaRPr lang="en-US" sz="2000" dirty="0"/>
          </a:p>
        </p:txBody>
      </p:sp>
      <p:sp>
        <p:nvSpPr>
          <p:cNvPr id="14" name="Rectangular Callout 13"/>
          <p:cNvSpPr/>
          <p:nvPr/>
        </p:nvSpPr>
        <p:spPr>
          <a:xfrm>
            <a:off x="5181600" y="3276600"/>
            <a:ext cx="3657600" cy="685800"/>
          </a:xfrm>
          <a:prstGeom prst="wedgeRectCallout">
            <a:avLst>
              <a:gd name="adj1" fmla="val -74475"/>
              <a:gd name="adj2" fmla="val 2045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Can read data of Alice and Bob.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5181600" y="4267200"/>
            <a:ext cx="3124200" cy="685800"/>
          </a:xfrm>
          <a:prstGeom prst="wedgeRectCallout">
            <a:avLst>
              <a:gd name="adj1" fmla="val -90335"/>
              <a:gd name="adj2" fmla="val 1445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Add to common calendar </a:t>
            </a:r>
            <a:endParaRPr lang="en-US" sz="2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553200" y="2057400"/>
          <a:ext cx="2286000" cy="1188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</a:tblGrid>
              <a:tr h="239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Calendar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Monday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Tuesday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85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Watch game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r>
                        <a:rPr lang="en-US" sz="1200" baseline="0" dirty="0" smtClean="0"/>
                        <a:t> work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985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Free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Meet doctor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8" name="Can 17"/>
          <p:cNvSpPr/>
          <p:nvPr/>
        </p:nvSpPr>
        <p:spPr>
          <a:xfrm>
            <a:off x="4876800" y="2286000"/>
            <a:ext cx="990600" cy="60960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bob.cal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5181600" y="4724400"/>
            <a:ext cx="3124200" cy="685800"/>
          </a:xfrm>
          <a:prstGeom prst="wedgeRectCallout">
            <a:avLst>
              <a:gd name="adj1" fmla="val -73146"/>
              <a:gd name="adj2" fmla="val 386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Find common meeting time</a:t>
            </a:r>
            <a:endParaRPr lang="en-US" sz="2000" dirty="0"/>
          </a:p>
        </p:txBody>
      </p:sp>
      <p:sp>
        <p:nvSpPr>
          <p:cNvPr id="17" name="Can 16"/>
          <p:cNvSpPr/>
          <p:nvPr/>
        </p:nvSpPr>
        <p:spPr>
          <a:xfrm>
            <a:off x="3429000" y="2286000"/>
            <a:ext cx="990600" cy="609600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alice.cal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regions for programming ease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81400" y="1600200"/>
            <a:ext cx="5184648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Easier to add security policies</a:t>
            </a:r>
          </a:p>
          <a:p>
            <a:pPr lvl="1"/>
            <a:r>
              <a:rPr lang="en-US" dirty="0" smtClean="0"/>
              <a:t>Wrap code that touches sensitive data inside security region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Hypothesis: only small portions of code and data are security sensitive</a:t>
            </a:r>
          </a:p>
          <a:p>
            <a:endParaRPr lang="en-US" dirty="0" smtClean="0"/>
          </a:p>
          <a:p>
            <a:r>
              <a:rPr lang="en-US" dirty="0" smtClean="0"/>
              <a:t>Simplifies auditing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3400" y="2209800"/>
            <a:ext cx="2895600" cy="3505200"/>
            <a:chOff x="533400" y="2209800"/>
            <a:chExt cx="2895600" cy="3505200"/>
          </a:xfrm>
        </p:grpSpPr>
        <p:sp>
          <p:nvSpPr>
            <p:cNvPr id="6" name="Rectangle 5"/>
            <p:cNvSpPr/>
            <p:nvPr/>
          </p:nvSpPr>
          <p:spPr>
            <a:xfrm>
              <a:off x="533400" y="2209800"/>
              <a:ext cx="2895600" cy="35052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APP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95400" y="3505200"/>
              <a:ext cx="1828800" cy="990600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Security region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514600"/>
              <a:ext cx="1828800" cy="838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Untrusted Code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4648200"/>
              <a:ext cx="1828800" cy="838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Untrusted Code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ight Brace 9"/>
          <p:cNvSpPr/>
          <p:nvPr/>
        </p:nvSpPr>
        <p:spPr>
          <a:xfrm>
            <a:off x="3657600" y="3581400"/>
            <a:ext cx="304800" cy="8382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security regions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514600"/>
            <a:ext cx="2895600" cy="35052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APP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3810000"/>
            <a:ext cx="1828800" cy="9906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Security region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819400"/>
            <a:ext cx="18288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Untrusted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971800" y="2057400"/>
            <a:ext cx="381000" cy="8382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0" y="4953000"/>
            <a:ext cx="18288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Untrusted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1600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THREADS</a:t>
            </a:r>
            <a:endParaRPr lang="en-US" b="1" dirty="0"/>
          </a:p>
        </p:txBody>
      </p:sp>
      <p:sp>
        <p:nvSpPr>
          <p:cNvPr id="14" name="Down Arrow 13"/>
          <p:cNvSpPr/>
          <p:nvPr/>
        </p:nvSpPr>
        <p:spPr>
          <a:xfrm>
            <a:off x="2286000" y="2057400"/>
            <a:ext cx="381000" cy="8382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524000" y="2057400"/>
            <a:ext cx="381000" cy="8382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14800" y="2133600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Threads execute the application code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4050268"/>
            <a:ext cx="48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On entering, threads get the labels and privileges of the security region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64162E-6 L -0.00417 0.116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0416 0.23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Supporting security regions: JVM+OS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1781413"/>
            <a:ext cx="56388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Calendar cal;  // has label {</a:t>
            </a:r>
            <a:r>
              <a:rPr lang="en-US" sz="2000" dirty="0" smtClean="0">
                <a:solidFill>
                  <a:schemeClr val="accent2"/>
                </a:solidFill>
              </a:rPr>
              <a:t>Alice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Bob</a:t>
            </a:r>
            <a:r>
              <a:rPr lang="en-US" sz="2000" dirty="0" smtClean="0"/>
              <a:t>}</a:t>
            </a:r>
          </a:p>
          <a:p>
            <a:endParaRPr lang="en-US" sz="1000" dirty="0" smtClean="0"/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secure(</a:t>
            </a:r>
            <a:r>
              <a:rPr lang="en-US" sz="2000" dirty="0" smtClean="0"/>
              <a:t>new Label(</a:t>
            </a:r>
            <a:r>
              <a:rPr lang="en-US" sz="2000" dirty="0" smtClean="0">
                <a:solidFill>
                  <a:schemeClr val="accent2"/>
                </a:solidFill>
              </a:rPr>
              <a:t>Alice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Bob</a:t>
            </a:r>
            <a:r>
              <a:rPr lang="en-US" sz="2000" dirty="0" smtClean="0"/>
              <a:t>)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){</a:t>
            </a:r>
          </a:p>
          <a:p>
            <a:r>
              <a:rPr lang="en-US" sz="2000" dirty="0" smtClean="0"/>
              <a:t>      Calendar a = </a:t>
            </a:r>
            <a:r>
              <a:rPr lang="en-US" sz="2000" dirty="0" err="1" smtClean="0"/>
              <a:t>readFile</a:t>
            </a:r>
            <a:r>
              <a:rPr lang="en-US" sz="2000" dirty="0" smtClean="0"/>
              <a:t>(“alice.cal”);</a:t>
            </a:r>
          </a:p>
          <a:p>
            <a:r>
              <a:rPr lang="en-US" sz="2000" dirty="0" smtClean="0"/>
              <a:t>      Calendar b = </a:t>
            </a:r>
            <a:r>
              <a:rPr lang="en-US" sz="2000" dirty="0" err="1" smtClean="0"/>
              <a:t>readFile</a:t>
            </a:r>
            <a:r>
              <a:rPr lang="en-US" sz="2000" dirty="0" smtClean="0"/>
              <a:t>(“bob.cal”);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cal.addDates</a:t>
            </a:r>
            <a:r>
              <a:rPr lang="en-US" sz="2000" dirty="0" smtClean="0"/>
              <a:t>(a, b);</a:t>
            </a:r>
          </a:p>
          <a:p>
            <a:r>
              <a:rPr lang="en-US" sz="2000" dirty="0" smtClean="0"/>
              <a:t>      Date d = </a:t>
            </a:r>
            <a:r>
              <a:rPr lang="en-US" sz="2000" dirty="0" err="1" smtClean="0"/>
              <a:t>cal.findMeeting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…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} 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catch(..){}</a:t>
            </a:r>
          </a:p>
          <a:p>
            <a:endParaRPr lang="en-US" sz="2000" dirty="0"/>
          </a:p>
        </p:txBody>
      </p:sp>
      <p:grpSp>
        <p:nvGrpSpPr>
          <p:cNvPr id="13" name="Group 14"/>
          <p:cNvGrpSpPr/>
          <p:nvPr/>
        </p:nvGrpSpPr>
        <p:grpSpPr>
          <a:xfrm>
            <a:off x="381000" y="2362200"/>
            <a:ext cx="2209800" cy="3200400"/>
            <a:chOff x="381000" y="2362200"/>
            <a:chExt cx="2209800" cy="3200400"/>
          </a:xfrm>
        </p:grpSpPr>
        <p:sp>
          <p:nvSpPr>
            <p:cNvPr id="14" name="Rectangle 13"/>
            <p:cNvSpPr/>
            <p:nvPr/>
          </p:nvSpPr>
          <p:spPr>
            <a:xfrm>
              <a:off x="381000" y="4495800"/>
              <a:ext cx="2209800" cy="10668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OS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43000" y="4648200"/>
              <a:ext cx="129540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Reference monitor</a:t>
              </a:r>
              <a:endParaRPr lang="en-US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" y="3429000"/>
              <a:ext cx="2209800" cy="10668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JVM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3657600"/>
              <a:ext cx="129540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Dynamic analysis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1000" y="2362200"/>
              <a:ext cx="2209800" cy="10668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APP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20" name="Plaque 19"/>
            <p:cNvSpPr/>
            <p:nvPr/>
          </p:nvSpPr>
          <p:spPr>
            <a:xfrm>
              <a:off x="1143000" y="2514600"/>
              <a:ext cx="1295400" cy="685800"/>
            </a:xfrm>
            <a:prstGeom prst="plaque">
              <a:avLst>
                <a:gd name="adj" fmla="val 2698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Security region</a:t>
              </a:r>
              <a:endParaRPr lang="en-US" sz="2000" dirty="0"/>
            </a:p>
          </p:txBody>
        </p:sp>
      </p:grpSp>
      <p:sp>
        <p:nvSpPr>
          <p:cNvPr id="21" name="Left Arrow 20"/>
          <p:cNvSpPr/>
          <p:nvPr/>
        </p:nvSpPr>
        <p:spPr>
          <a:xfrm>
            <a:off x="7620000" y="2438400"/>
            <a:ext cx="533400" cy="228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553200" y="5029200"/>
            <a:ext cx="2286000" cy="1359932"/>
            <a:chOff x="685800" y="3962400"/>
            <a:chExt cx="2286000" cy="1359932"/>
          </a:xfrm>
        </p:grpSpPr>
        <p:sp>
          <p:nvSpPr>
            <p:cNvPr id="24" name="TextBox 23"/>
            <p:cNvSpPr txBox="1"/>
            <p:nvPr/>
          </p:nvSpPr>
          <p:spPr>
            <a:xfrm>
              <a:off x="1143000" y="3962400"/>
              <a:ext cx="137160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{Alice, Bob}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5800" y="4572000"/>
              <a:ext cx="83820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{Alice}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9800" y="4572000"/>
              <a:ext cx="762000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{Bob}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6400" y="4953000"/>
              <a:ext cx="381000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{}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7" idx="1"/>
              <a:endCxn id="25" idx="2"/>
            </p:cNvCxnSpPr>
            <p:nvPr/>
          </p:nvCxnSpPr>
          <p:spPr>
            <a:xfrm rot="10800000">
              <a:off x="1104900" y="4941332"/>
              <a:ext cx="571500" cy="196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7" idx="3"/>
              <a:endCxn id="26" idx="2"/>
            </p:cNvCxnSpPr>
            <p:nvPr/>
          </p:nvCxnSpPr>
          <p:spPr>
            <a:xfrm flipV="1">
              <a:off x="2057400" y="4941332"/>
              <a:ext cx="533400" cy="196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5" idx="0"/>
              <a:endCxn id="24" idx="2"/>
            </p:cNvCxnSpPr>
            <p:nvPr/>
          </p:nvCxnSpPr>
          <p:spPr>
            <a:xfrm rot="5400000" flipH="1" flipV="1">
              <a:off x="1346716" y="4089916"/>
              <a:ext cx="240268" cy="723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0"/>
              <a:endCxn id="24" idx="2"/>
            </p:cNvCxnSpPr>
            <p:nvPr/>
          </p:nvCxnSpPr>
          <p:spPr>
            <a:xfrm rot="16200000" flipV="1">
              <a:off x="2089666" y="4070866"/>
              <a:ext cx="24026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Left Arrow 33"/>
          <p:cNvSpPr/>
          <p:nvPr/>
        </p:nvSpPr>
        <p:spPr>
          <a:xfrm>
            <a:off x="7620000" y="3352800"/>
            <a:ext cx="533400" cy="228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371600" y="2590800"/>
            <a:ext cx="914400" cy="2514600"/>
            <a:chOff x="4114800" y="2895600"/>
            <a:chExt cx="914400" cy="2514600"/>
          </a:xfrm>
        </p:grpSpPr>
        <p:sp>
          <p:nvSpPr>
            <p:cNvPr id="42" name="U-Turn Arrow 41"/>
            <p:cNvSpPr/>
            <p:nvPr/>
          </p:nvSpPr>
          <p:spPr>
            <a:xfrm rot="10800000" flipH="1">
              <a:off x="4114800" y="2895600"/>
              <a:ext cx="914400" cy="2514600"/>
            </a:xfrm>
            <a:prstGeom prst="uturnArrow">
              <a:avLst>
                <a:gd name="adj1" fmla="val 23268"/>
                <a:gd name="adj2" fmla="val 25000"/>
                <a:gd name="adj3" fmla="val 25000"/>
                <a:gd name="adj4" fmla="val 40142"/>
                <a:gd name="adj5" fmla="val 77309"/>
              </a:avLst>
            </a:prstGeom>
            <a:solidFill>
              <a:srgbClr val="FFFF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14800" y="2895600"/>
              <a:ext cx="228600" cy="2133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U-Turn Arrow 35"/>
          <p:cNvSpPr/>
          <p:nvPr/>
        </p:nvSpPr>
        <p:spPr>
          <a:xfrm rot="10800000" flipH="1">
            <a:off x="1371600" y="2590800"/>
            <a:ext cx="914400" cy="2514600"/>
          </a:xfrm>
          <a:prstGeom prst="uturnArrow">
            <a:avLst>
              <a:gd name="adj1" fmla="val 23268"/>
              <a:gd name="adj2" fmla="val 25000"/>
              <a:gd name="adj3" fmla="val 25000"/>
              <a:gd name="adj4" fmla="val 40142"/>
              <a:gd name="adj5" fmla="val 77309"/>
            </a:avLst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U-Turn Arrow 40"/>
          <p:cNvSpPr/>
          <p:nvPr/>
        </p:nvSpPr>
        <p:spPr>
          <a:xfrm rot="10800000" flipH="1">
            <a:off x="1371601" y="2590800"/>
            <a:ext cx="914399" cy="1600200"/>
          </a:xfrm>
          <a:prstGeom prst="uturnArrow">
            <a:avLst>
              <a:gd name="adj1" fmla="val 23268"/>
              <a:gd name="adj2" fmla="val 25000"/>
              <a:gd name="adj3" fmla="val 25000"/>
              <a:gd name="adj4" fmla="val 40142"/>
              <a:gd name="adj5" fmla="val 77309"/>
            </a:avLst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371600" y="2590800"/>
            <a:ext cx="914400" cy="2514600"/>
            <a:chOff x="5410200" y="3048000"/>
            <a:chExt cx="914400" cy="2514600"/>
          </a:xfrm>
        </p:grpSpPr>
        <p:sp>
          <p:nvSpPr>
            <p:cNvPr id="37" name="U-Turn Arrow 36"/>
            <p:cNvSpPr/>
            <p:nvPr/>
          </p:nvSpPr>
          <p:spPr>
            <a:xfrm rot="10800000" flipH="1">
              <a:off x="5410200" y="3048000"/>
              <a:ext cx="914400" cy="2514600"/>
            </a:xfrm>
            <a:prstGeom prst="uturnArrow">
              <a:avLst>
                <a:gd name="adj1" fmla="val 23268"/>
                <a:gd name="adj2" fmla="val 25000"/>
                <a:gd name="adj3" fmla="val 25000"/>
                <a:gd name="adj4" fmla="val 40142"/>
                <a:gd name="adj5" fmla="val 77309"/>
              </a:avLst>
            </a:prstGeom>
            <a:solidFill>
              <a:schemeClr val="bg1">
                <a:lumMod val="5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10200" y="3048000"/>
              <a:ext cx="228600" cy="213360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948E-6 L -0.00417 0.0721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4.10405E-6 L 0 0.0499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4994 L 0.00417 0.133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4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34" grpId="0" animBg="1"/>
      <p:bldP spid="34" grpId="1" animBg="1"/>
      <p:bldP spid="34" grpId="2" animBg="1"/>
      <p:bldP spid="36" grpId="0" animBg="1"/>
      <p:bldP spid="36" grpId="1" animBg="1"/>
      <p:bldP spid="41" grpId="0" animBg="1"/>
      <p:bldP spid="4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application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JVM allocates labeled objects from a separate heap space</a:t>
            </a:r>
          </a:p>
          <a:p>
            <a:pPr lvl="1"/>
            <a:r>
              <a:rPr lang="en-US" dirty="0" smtClean="0"/>
              <a:t>Efficient checks on whether an object is labeled</a:t>
            </a:r>
          </a:p>
          <a:p>
            <a:pPr lvl="1"/>
            <a:r>
              <a:rPr lang="en-US" dirty="0" smtClean="0"/>
              <a:t>Object header points to secrecy and integrity labels</a:t>
            </a:r>
          </a:p>
          <a:p>
            <a:r>
              <a:rPr lang="en-US" dirty="0" smtClean="0"/>
              <a:t>Locals and statics are not labeled</a:t>
            </a:r>
          </a:p>
          <a:p>
            <a:pPr lvl="1"/>
            <a:r>
              <a:rPr lang="en-US" dirty="0" smtClean="0"/>
              <a:t>Restricted use inside and outside security regions</a:t>
            </a:r>
          </a:p>
          <a:p>
            <a:pPr lvl="1"/>
            <a:r>
              <a:rPr lang="en-US" dirty="0" smtClean="0"/>
              <a:t>Prevents illegal information flow</a:t>
            </a:r>
          </a:p>
          <a:p>
            <a:r>
              <a:rPr lang="en-US" dirty="0" smtClean="0"/>
              <a:t>We are extending our implementation to support labeled statics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regions for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81400" y="1600200"/>
            <a:ext cx="5184648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Limits the amount of work done by the VM to enforce DIFC</a:t>
            </a:r>
          </a:p>
          <a:p>
            <a:endParaRPr lang="en-US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 smtClean="0"/>
              <a:t>Prevent access to labeled objects </a:t>
            </a:r>
            <a:r>
              <a:rPr lang="en-US" dirty="0" smtClean="0">
                <a:solidFill>
                  <a:srgbClr val="FF0000"/>
                </a:solidFill>
              </a:rPr>
              <a:t>outside</a:t>
            </a:r>
            <a:r>
              <a:rPr lang="en-US" dirty="0" smtClean="0"/>
              <a:t> security regions</a:t>
            </a:r>
          </a:p>
          <a:p>
            <a:endParaRPr lang="en-US" sz="3500" dirty="0" smtClean="0"/>
          </a:p>
          <a:p>
            <a:r>
              <a:rPr lang="en-US" dirty="0" smtClean="0"/>
              <a:t>Use read/write barriers</a:t>
            </a:r>
          </a:p>
          <a:p>
            <a:endParaRPr lang="en-US" dirty="0" smtClean="0"/>
          </a:p>
          <a:p>
            <a:r>
              <a:rPr lang="en-US" dirty="0" smtClean="0"/>
              <a:t>Perform efficient address range checks on objects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" y="2209800"/>
            <a:ext cx="2895600" cy="35052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APP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1295400" y="3505200"/>
            <a:ext cx="1828800" cy="9906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Security region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2514600"/>
            <a:ext cx="18288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Untrusted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4648200"/>
            <a:ext cx="18288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Untrusted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819400" y="2438400"/>
            <a:ext cx="381000" cy="8382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2252246"/>
            <a:ext cx="914400" cy="338554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THREAD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Decentralized Information Flow Control (DIFC)  [Myers and </a:t>
            </a:r>
            <a:r>
              <a:rPr lang="en-US" dirty="0" err="1" smtClean="0"/>
              <a:t>Liskov</a:t>
            </a:r>
            <a:r>
              <a:rPr lang="en-US" dirty="0" smtClean="0"/>
              <a:t> ’97]</a:t>
            </a:r>
          </a:p>
          <a:p>
            <a:r>
              <a:rPr lang="en-US" dirty="0" smtClean="0"/>
              <a:t>Associate labels with the data</a:t>
            </a:r>
          </a:p>
          <a:p>
            <a:r>
              <a:rPr lang="en-US" dirty="0" smtClean="0"/>
              <a:t>System tracks the flow of data and the labels</a:t>
            </a:r>
          </a:p>
          <a:p>
            <a:r>
              <a:rPr lang="en-US" dirty="0" smtClean="0"/>
              <a:t>Access </a:t>
            </a:r>
            <a:r>
              <a:rPr lang="en-US" dirty="0" smtClean="0">
                <a:solidFill>
                  <a:srgbClr val="FF0000"/>
                </a:solidFill>
              </a:rPr>
              <a:t>and distribution </a:t>
            </a:r>
            <a:r>
              <a:rPr lang="en-US" dirty="0" smtClean="0"/>
              <a:t>of 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depends on labels</a:t>
            </a:r>
          </a:p>
          <a:p>
            <a:pPr lvl="1"/>
            <a:r>
              <a:rPr lang="en-US" dirty="0" smtClean="0"/>
              <a:t>Firefox may read the credit card number </a:t>
            </a:r>
          </a:p>
          <a:p>
            <a:pPr lvl="1"/>
            <a:r>
              <a:rPr lang="en-US" dirty="0" smtClean="0"/>
              <a:t>But </a:t>
            </a:r>
            <a:r>
              <a:rPr lang="en-US" dirty="0" err="1" smtClean="0"/>
              <a:t>firefox</a:t>
            </a:r>
            <a:r>
              <a:rPr lang="en-US" dirty="0" smtClean="0"/>
              <a:t> may </a:t>
            </a:r>
            <a:r>
              <a:rPr lang="en-US" b="1" dirty="0" smtClean="0"/>
              <a:t>not</a:t>
            </a:r>
            <a:r>
              <a:rPr lang="en-US" dirty="0" smtClean="0"/>
              <a:t> send it to the outside world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Checks outside a security region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3400" y="2209800"/>
            <a:ext cx="2895600" cy="3505200"/>
            <a:chOff x="533400" y="2209800"/>
            <a:chExt cx="2895600" cy="3505200"/>
          </a:xfrm>
        </p:grpSpPr>
        <p:sp>
          <p:nvSpPr>
            <p:cNvPr id="6" name="Rectangle 5"/>
            <p:cNvSpPr/>
            <p:nvPr/>
          </p:nvSpPr>
          <p:spPr>
            <a:xfrm>
              <a:off x="533400" y="2209800"/>
              <a:ext cx="2895600" cy="35052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APP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95400" y="3505200"/>
              <a:ext cx="1828800" cy="990600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Security region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514600"/>
              <a:ext cx="1828800" cy="838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Untrusted Code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4648200"/>
              <a:ext cx="1828800" cy="838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Untrusted Code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2819400" y="2438400"/>
              <a:ext cx="381000" cy="838200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8400" y="2252246"/>
              <a:ext cx="914400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THREAD</a:t>
              </a:r>
              <a:endParaRPr lang="en-US" sz="16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657600" y="1857613"/>
            <a:ext cx="5334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Label credentials = new Label (</a:t>
            </a:r>
            <a:r>
              <a:rPr lang="en-US" sz="2000" dirty="0" smtClean="0">
                <a:solidFill>
                  <a:schemeClr val="accent2"/>
                </a:solidFill>
              </a:rPr>
              <a:t>Alice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Bob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Calendar cal;  // has label {</a:t>
            </a:r>
            <a:r>
              <a:rPr lang="en-US" sz="2000" dirty="0" smtClean="0">
                <a:solidFill>
                  <a:schemeClr val="accent2"/>
                </a:solidFill>
              </a:rPr>
              <a:t>Alice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Bob</a:t>
            </a:r>
            <a:r>
              <a:rPr lang="en-US" sz="2000" dirty="0" smtClean="0"/>
              <a:t>}</a:t>
            </a:r>
          </a:p>
          <a:p>
            <a:endParaRPr lang="en-US" sz="1000" dirty="0" smtClean="0"/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secure(</a:t>
            </a:r>
            <a:r>
              <a:rPr lang="en-US" sz="2000" dirty="0" smtClean="0"/>
              <a:t>credentials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){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…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cal.addDates</a:t>
            </a:r>
            <a:r>
              <a:rPr lang="en-US" sz="2000" dirty="0" smtClean="0"/>
              <a:t>(a, b);</a:t>
            </a:r>
          </a:p>
          <a:p>
            <a:r>
              <a:rPr lang="en-US" sz="2000" dirty="0" smtClean="0"/>
              <a:t>      Date d = </a:t>
            </a:r>
            <a:r>
              <a:rPr lang="en-US" sz="2000" dirty="0" err="1" smtClean="0"/>
              <a:t>cal.findMeeting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…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} 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catch(..){}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Date d= </a:t>
            </a:r>
            <a:r>
              <a:rPr lang="en-US" sz="2000" b="1" dirty="0" err="1" smtClean="0">
                <a:solidFill>
                  <a:srgbClr val="FF0000"/>
                </a:solidFill>
              </a:rPr>
              <a:t>cal.getMeetTime</a:t>
            </a:r>
            <a:r>
              <a:rPr lang="en-US" sz="2000" b="1" dirty="0" smtClean="0">
                <a:solidFill>
                  <a:srgbClr val="FF0000"/>
                </a:solidFill>
              </a:rPr>
              <a:t>();</a:t>
            </a:r>
          </a:p>
          <a:p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3581400" y="4495800"/>
            <a:ext cx="3276600" cy="914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858000" y="4572000"/>
            <a:ext cx="914400" cy="762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57800" y="5562600"/>
            <a:ext cx="3581400" cy="9144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Labeled object read outside the security region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 inside a security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81400" y="1600200"/>
            <a:ext cx="5184648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Mandatory DIFC checks </a:t>
            </a:r>
            <a:r>
              <a:rPr lang="en-US" dirty="0" smtClean="0">
                <a:solidFill>
                  <a:srgbClr val="FF0000"/>
                </a:solidFill>
              </a:rPr>
              <a:t>inside</a:t>
            </a:r>
            <a:r>
              <a:rPr lang="en-US" dirty="0" smtClean="0"/>
              <a:t> security regions</a:t>
            </a:r>
          </a:p>
          <a:p>
            <a:pPr lvl="1">
              <a:buNone/>
            </a:pPr>
            <a:endParaRPr lang="en-US" sz="3500" dirty="0" smtClean="0"/>
          </a:p>
          <a:p>
            <a:r>
              <a:rPr lang="en-US" dirty="0" smtClean="0"/>
              <a:t>Secrecy rule</a:t>
            </a:r>
          </a:p>
          <a:p>
            <a:pPr lvl="1"/>
            <a:r>
              <a:rPr lang="en-US" dirty="0" smtClean="0"/>
              <a:t>Cannot read </a:t>
            </a:r>
            <a:r>
              <a:rPr lang="en-US" i="1" dirty="0" smtClean="0"/>
              <a:t>more</a:t>
            </a:r>
            <a:r>
              <a:rPr lang="en-US" dirty="0" smtClean="0"/>
              <a:t> secret</a:t>
            </a:r>
          </a:p>
          <a:p>
            <a:pPr lvl="1"/>
            <a:r>
              <a:rPr lang="en-US" dirty="0" smtClean="0"/>
              <a:t>Cannot write to </a:t>
            </a:r>
            <a:r>
              <a:rPr lang="en-US" i="1" dirty="0" smtClean="0"/>
              <a:t>less</a:t>
            </a:r>
            <a:r>
              <a:rPr lang="en-US" dirty="0" smtClean="0"/>
              <a:t> secret</a:t>
            </a:r>
          </a:p>
          <a:p>
            <a:endParaRPr lang="en-US" sz="3200" dirty="0" smtClean="0"/>
          </a:p>
          <a:p>
            <a:r>
              <a:rPr lang="en-US" dirty="0" smtClean="0"/>
              <a:t>Integrity rule</a:t>
            </a:r>
          </a:p>
          <a:p>
            <a:pPr lvl="1"/>
            <a:r>
              <a:rPr lang="en-US" dirty="0" smtClean="0"/>
              <a:t>Cannot read </a:t>
            </a:r>
            <a:r>
              <a:rPr lang="en-US" i="1" dirty="0" smtClean="0"/>
              <a:t>less</a:t>
            </a:r>
            <a:r>
              <a:rPr lang="en-US" dirty="0" smtClean="0"/>
              <a:t> trusted</a:t>
            </a:r>
          </a:p>
          <a:p>
            <a:pPr lvl="1"/>
            <a:r>
              <a:rPr lang="en-US" dirty="0" smtClean="0"/>
              <a:t>Cannot write to </a:t>
            </a:r>
            <a:r>
              <a:rPr lang="en-US" i="1" dirty="0" smtClean="0"/>
              <a:t>more</a:t>
            </a:r>
            <a:r>
              <a:rPr lang="en-US" dirty="0" smtClean="0"/>
              <a:t> trusted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3400" y="2209800"/>
            <a:ext cx="2895600" cy="3505200"/>
            <a:chOff x="533400" y="2209800"/>
            <a:chExt cx="2895600" cy="3505200"/>
          </a:xfrm>
        </p:grpSpPr>
        <p:sp>
          <p:nvSpPr>
            <p:cNvPr id="17" name="Rectangle 16"/>
            <p:cNvSpPr/>
            <p:nvPr/>
          </p:nvSpPr>
          <p:spPr>
            <a:xfrm>
              <a:off x="533400" y="2209800"/>
              <a:ext cx="2895600" cy="35052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APP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295400" y="3505200"/>
              <a:ext cx="1828800" cy="990600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Security region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95400" y="2514600"/>
              <a:ext cx="1828800" cy="838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Untrusted Code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5400" y="4648200"/>
              <a:ext cx="1828800" cy="838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Untrusted Code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2743200" y="3505200"/>
              <a:ext cx="381000" cy="838200"/>
            </a:xfrm>
            <a:prstGeom prst="downArrow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2200" y="3352800"/>
              <a:ext cx="914400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THREAD</a:t>
              </a:r>
              <a:endParaRPr 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Checks inside a security region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752600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Label credentials = new Label (</a:t>
            </a:r>
            <a:r>
              <a:rPr lang="en-US" sz="2000" dirty="0" smtClean="0">
                <a:solidFill>
                  <a:schemeClr val="accent2"/>
                </a:solidFill>
              </a:rPr>
              <a:t>Alice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Bob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Calendar </a:t>
            </a:r>
            <a:r>
              <a:rPr lang="en-US" sz="2000" dirty="0" err="1" smtClean="0"/>
              <a:t>mainCal</a:t>
            </a:r>
            <a:r>
              <a:rPr lang="en-US" sz="2000" dirty="0" smtClean="0"/>
              <a:t>;  // has label {</a:t>
            </a:r>
            <a:r>
              <a:rPr lang="en-US" sz="2000" dirty="0" smtClean="0">
                <a:solidFill>
                  <a:schemeClr val="accent2"/>
                </a:solidFill>
              </a:rPr>
              <a:t>Alice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Bob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Calendar </a:t>
            </a:r>
            <a:r>
              <a:rPr lang="en-US" sz="2000" dirty="0" err="1" smtClean="0"/>
              <a:t>aliceCal</a:t>
            </a:r>
            <a:r>
              <a:rPr lang="en-US" sz="2000" dirty="0" smtClean="0"/>
              <a:t>; //has label {</a:t>
            </a:r>
            <a:r>
              <a:rPr lang="en-US" sz="2000" dirty="0" smtClean="0">
                <a:solidFill>
                  <a:schemeClr val="accent2"/>
                </a:solidFill>
              </a:rPr>
              <a:t>Alice</a:t>
            </a:r>
            <a:r>
              <a:rPr lang="en-US" sz="2000" dirty="0" smtClean="0"/>
              <a:t>}</a:t>
            </a:r>
          </a:p>
          <a:p>
            <a:endParaRPr lang="en-US" sz="1000" dirty="0" smtClean="0"/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secure(</a:t>
            </a:r>
            <a:r>
              <a:rPr lang="en-US" sz="2000" dirty="0" smtClean="0"/>
              <a:t>credentials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){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…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mainCal.event</a:t>
            </a:r>
            <a:r>
              <a:rPr lang="en-US" sz="2000" dirty="0" smtClean="0"/>
              <a:t> = </a:t>
            </a:r>
            <a:r>
              <a:rPr lang="en-US" sz="2000" dirty="0" err="1" smtClean="0"/>
              <a:t>aliceCal.date</a:t>
            </a:r>
            <a:r>
              <a:rPr lang="en-US" sz="2000" dirty="0" smtClean="0"/>
              <a:t>;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…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} 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catch(..){}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24" name="Left Arrow 23"/>
          <p:cNvSpPr/>
          <p:nvPr/>
        </p:nvSpPr>
        <p:spPr>
          <a:xfrm>
            <a:off x="990600" y="4038600"/>
            <a:ext cx="2514600" cy="609600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Information flow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762000" y="3352800"/>
            <a:ext cx="3276600" cy="685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3848894" y="3313906"/>
            <a:ext cx="23622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410200" y="1905000"/>
            <a:ext cx="33528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Thread in security region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39000" y="4114800"/>
            <a:ext cx="18288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</a:rPr>
              <a:t>aliceCal.date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grpSp>
        <p:nvGrpSpPr>
          <p:cNvPr id="4" name="Group 38"/>
          <p:cNvGrpSpPr/>
          <p:nvPr/>
        </p:nvGrpSpPr>
        <p:grpSpPr>
          <a:xfrm>
            <a:off x="3505200" y="4800600"/>
            <a:ext cx="3124200" cy="1828800"/>
            <a:chOff x="533400" y="4640758"/>
            <a:chExt cx="3276600" cy="1912442"/>
          </a:xfrm>
        </p:grpSpPr>
        <p:grpSp>
          <p:nvGrpSpPr>
            <p:cNvPr id="5" name="Group 14"/>
            <p:cNvGrpSpPr/>
            <p:nvPr/>
          </p:nvGrpSpPr>
          <p:grpSpPr>
            <a:xfrm>
              <a:off x="1066800" y="4640758"/>
              <a:ext cx="2286000" cy="1359932"/>
              <a:chOff x="685800" y="3962400"/>
              <a:chExt cx="2286000" cy="13599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143000" y="3962400"/>
                <a:ext cx="137160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{Alice, Bob}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85800" y="4572000"/>
                <a:ext cx="83820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{Alice}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09800" y="4572000"/>
                <a:ext cx="762000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{Bob}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676400" y="4953000"/>
                <a:ext cx="381000" cy="3693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{}</a:t>
                </a:r>
                <a:endParaRPr lang="en-US" dirty="0"/>
              </a:p>
            </p:txBody>
          </p:sp>
          <p:cxnSp>
            <p:nvCxnSpPr>
              <p:cNvPr id="49" name="Straight Arrow Connector 48"/>
              <p:cNvCxnSpPr>
                <a:stCxn id="48" idx="1"/>
                <a:endCxn id="46" idx="2"/>
              </p:cNvCxnSpPr>
              <p:nvPr/>
            </p:nvCxnSpPr>
            <p:spPr>
              <a:xfrm rot="10800000">
                <a:off x="1104900" y="4941332"/>
                <a:ext cx="571500" cy="1963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8" idx="3"/>
                <a:endCxn id="47" idx="2"/>
              </p:cNvCxnSpPr>
              <p:nvPr/>
            </p:nvCxnSpPr>
            <p:spPr>
              <a:xfrm flipV="1">
                <a:off x="2057400" y="4941332"/>
                <a:ext cx="533400" cy="1963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6" idx="0"/>
                <a:endCxn id="45" idx="2"/>
              </p:cNvCxnSpPr>
              <p:nvPr/>
            </p:nvCxnSpPr>
            <p:spPr>
              <a:xfrm rot="5400000" flipH="1" flipV="1">
                <a:off x="1346716" y="4089916"/>
                <a:ext cx="240268" cy="723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7" idx="0"/>
                <a:endCxn id="45" idx="2"/>
              </p:cNvCxnSpPr>
              <p:nvPr/>
            </p:nvCxnSpPr>
            <p:spPr>
              <a:xfrm rot="16200000" flipV="1">
                <a:off x="2089666" y="4070866"/>
                <a:ext cx="240268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533400" y="615309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Information flow in a lattice</a:t>
              </a:r>
              <a:endParaRPr lang="en-US" sz="2000" dirty="0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3505200" y="5029200"/>
              <a:ext cx="152400" cy="91440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flipV="1">
              <a:off x="685800" y="5029200"/>
              <a:ext cx="152400" cy="91440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3352800" y="5257800"/>
              <a:ext cx="457200" cy="3810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181600" y="3429000"/>
            <a:ext cx="1828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</a:rPr>
              <a:t>mainCal.event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6019800" y="2667000"/>
            <a:ext cx="381000" cy="6858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0800000">
            <a:off x="7543800" y="2667000"/>
            <a:ext cx="381000" cy="1295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9248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READ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2743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09600" y="2743200"/>
            <a:ext cx="3505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7" grpId="0" animBg="1"/>
      <p:bldP spid="38" grpId="0" animBg="1"/>
      <p:bldP spid="54" grpId="0" animBg="1"/>
      <p:bldP spid="55" grpId="0" animBg="1"/>
      <p:bldP spid="56" grpId="0" animBg="1"/>
      <p:bldP spid="57" grpId="0"/>
      <p:bldP spid="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Checks inside a security region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752600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Label credentials = new Label (</a:t>
            </a:r>
            <a:r>
              <a:rPr lang="en-US" sz="2000" dirty="0" smtClean="0">
                <a:solidFill>
                  <a:schemeClr val="accent2"/>
                </a:solidFill>
              </a:rPr>
              <a:t>Alice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Bob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Calendar </a:t>
            </a:r>
            <a:r>
              <a:rPr lang="en-US" sz="2000" dirty="0" err="1" smtClean="0"/>
              <a:t>mainCal</a:t>
            </a:r>
            <a:r>
              <a:rPr lang="en-US" sz="2000" dirty="0" smtClean="0"/>
              <a:t>;  // has label {</a:t>
            </a:r>
            <a:r>
              <a:rPr lang="en-US" sz="2000" dirty="0" smtClean="0">
                <a:solidFill>
                  <a:schemeClr val="accent2"/>
                </a:solidFill>
              </a:rPr>
              <a:t>Alice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Bob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Calendar </a:t>
            </a:r>
            <a:r>
              <a:rPr lang="en-US" sz="2000" dirty="0" err="1" smtClean="0"/>
              <a:t>aliceCal</a:t>
            </a:r>
            <a:r>
              <a:rPr lang="en-US" sz="2000" dirty="0" smtClean="0"/>
              <a:t>; //has label {</a:t>
            </a:r>
            <a:r>
              <a:rPr lang="en-US" sz="2000" dirty="0" smtClean="0">
                <a:solidFill>
                  <a:schemeClr val="accent2"/>
                </a:solidFill>
              </a:rPr>
              <a:t>Alice</a:t>
            </a:r>
            <a:r>
              <a:rPr lang="en-US" sz="2000" dirty="0" smtClean="0"/>
              <a:t>}</a:t>
            </a:r>
          </a:p>
          <a:p>
            <a:endParaRPr lang="en-US" sz="1000" dirty="0" smtClean="0"/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secure(</a:t>
            </a:r>
            <a:r>
              <a:rPr lang="en-US" sz="2000" dirty="0" smtClean="0"/>
              <a:t>credentials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){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…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aliceCal.date</a:t>
            </a:r>
            <a:r>
              <a:rPr lang="en-US" sz="2000" dirty="0" smtClean="0"/>
              <a:t> = </a:t>
            </a:r>
            <a:r>
              <a:rPr lang="en-US" sz="2000" dirty="0" err="1" smtClean="0"/>
              <a:t>mainCal.event</a:t>
            </a:r>
            <a:r>
              <a:rPr lang="en-US" sz="2000" dirty="0" smtClean="0"/>
              <a:t> ;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…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} 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catch(..){}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24" name="Left Arrow 23"/>
          <p:cNvSpPr/>
          <p:nvPr/>
        </p:nvSpPr>
        <p:spPr>
          <a:xfrm>
            <a:off x="990600" y="4038600"/>
            <a:ext cx="2514600" cy="609600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Information flow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762000" y="3352800"/>
            <a:ext cx="3276600" cy="685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3848894" y="3313906"/>
            <a:ext cx="23622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334000" y="1905000"/>
            <a:ext cx="32766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Thread in security region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39000" y="4114800"/>
            <a:ext cx="1828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</a:rPr>
              <a:t>mainCal.event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grpSp>
        <p:nvGrpSpPr>
          <p:cNvPr id="4" name="Group 38"/>
          <p:cNvGrpSpPr/>
          <p:nvPr/>
        </p:nvGrpSpPr>
        <p:grpSpPr>
          <a:xfrm>
            <a:off x="3505200" y="4800600"/>
            <a:ext cx="3124200" cy="1828800"/>
            <a:chOff x="533400" y="4640758"/>
            <a:chExt cx="3276600" cy="1912442"/>
          </a:xfrm>
        </p:grpSpPr>
        <p:grpSp>
          <p:nvGrpSpPr>
            <p:cNvPr id="5" name="Group 14"/>
            <p:cNvGrpSpPr/>
            <p:nvPr/>
          </p:nvGrpSpPr>
          <p:grpSpPr>
            <a:xfrm>
              <a:off x="1066800" y="4640758"/>
              <a:ext cx="2286000" cy="1359932"/>
              <a:chOff x="685800" y="3962400"/>
              <a:chExt cx="2286000" cy="13599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143000" y="3962400"/>
                <a:ext cx="137160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{Alice, Bob}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85800" y="4572000"/>
                <a:ext cx="83820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{Alice}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09800" y="4572000"/>
                <a:ext cx="762000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{Bob}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676400" y="4953000"/>
                <a:ext cx="381000" cy="3693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{}</a:t>
                </a:r>
                <a:endParaRPr lang="en-US" dirty="0"/>
              </a:p>
            </p:txBody>
          </p:sp>
          <p:cxnSp>
            <p:nvCxnSpPr>
              <p:cNvPr id="49" name="Straight Arrow Connector 48"/>
              <p:cNvCxnSpPr>
                <a:stCxn id="48" idx="1"/>
                <a:endCxn id="46" idx="2"/>
              </p:cNvCxnSpPr>
              <p:nvPr/>
            </p:nvCxnSpPr>
            <p:spPr>
              <a:xfrm rot="10800000">
                <a:off x="1104900" y="4941332"/>
                <a:ext cx="571500" cy="1963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8" idx="3"/>
                <a:endCxn id="47" idx="2"/>
              </p:cNvCxnSpPr>
              <p:nvPr/>
            </p:nvCxnSpPr>
            <p:spPr>
              <a:xfrm flipV="1">
                <a:off x="2057400" y="4941332"/>
                <a:ext cx="533400" cy="1963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6" idx="0"/>
                <a:endCxn id="45" idx="2"/>
              </p:cNvCxnSpPr>
              <p:nvPr/>
            </p:nvCxnSpPr>
            <p:spPr>
              <a:xfrm rot="5400000" flipH="1" flipV="1">
                <a:off x="1346716" y="4089916"/>
                <a:ext cx="240268" cy="723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7" idx="0"/>
                <a:endCxn id="45" idx="2"/>
              </p:cNvCxnSpPr>
              <p:nvPr/>
            </p:nvCxnSpPr>
            <p:spPr>
              <a:xfrm rot="16200000" flipV="1">
                <a:off x="2089666" y="4070866"/>
                <a:ext cx="240268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533400" y="615309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Information flow in a lattice</a:t>
              </a:r>
              <a:endParaRPr lang="en-US" sz="2000" dirty="0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3505200" y="5029200"/>
              <a:ext cx="152400" cy="91440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flipV="1">
              <a:off x="685800" y="5029200"/>
              <a:ext cx="152400" cy="91440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3352800" y="5257800"/>
              <a:ext cx="457200" cy="3810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181600" y="3429000"/>
            <a:ext cx="18288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</a:rPr>
              <a:t>aliceCal.date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6019800" y="2667000"/>
            <a:ext cx="381000" cy="6858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0800000">
            <a:off x="7543800" y="2667000"/>
            <a:ext cx="381000" cy="1295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9248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READ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2743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</a:t>
            </a:r>
            <a:endParaRPr lang="en-US" b="1" dirty="0"/>
          </a:p>
        </p:txBody>
      </p:sp>
      <p:sp>
        <p:nvSpPr>
          <p:cNvPr id="29" name="Multiply 28"/>
          <p:cNvSpPr/>
          <p:nvPr/>
        </p:nvSpPr>
        <p:spPr>
          <a:xfrm>
            <a:off x="5791200" y="2514600"/>
            <a:ext cx="838200" cy="685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09600" y="2743200"/>
            <a:ext cx="3505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 animBg="1"/>
      <p:bldP spid="38" grpId="0" animBg="1"/>
      <p:bldP spid="54" grpId="0" animBg="1"/>
      <p:bldP spid="55" grpId="0" animBg="1"/>
      <p:bldP spid="56" grpId="0" animBg="1"/>
      <p:bldP spid="57" grpId="0"/>
      <p:bldP spid="58" grpId="0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security regions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Laminar allows nesting of security regions</a:t>
            </a:r>
          </a:p>
          <a:p>
            <a:r>
              <a:rPr lang="en-US" dirty="0" smtClean="0"/>
              <a:t>For nesting, the parent security region should have the correct privileges to initialize the child security region</a:t>
            </a:r>
          </a:p>
          <a:p>
            <a:pPr lvl="1"/>
            <a:r>
              <a:rPr lang="en-US" dirty="0" smtClean="0"/>
              <a:t>Natural hierarchical semantics</a:t>
            </a:r>
          </a:p>
          <a:p>
            <a:r>
              <a:rPr lang="en-US" dirty="0" smtClean="0"/>
              <a:t>More details are present in the paper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security regions: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6352" y="1600200"/>
            <a:ext cx="6099048" cy="4495800"/>
          </a:xfrm>
        </p:spPr>
        <p:txBody>
          <a:bodyPr>
            <a:normAutofit fontScale="85000" lnSpcReduction="10000"/>
          </a:bodyPr>
          <a:lstStyle/>
          <a:p>
            <a:r>
              <a:rPr lang="en-US" sz="3100" dirty="0" smtClean="0"/>
              <a:t>OS acts as a repository for labels</a:t>
            </a:r>
          </a:p>
          <a:p>
            <a:pPr lvl="1"/>
            <a:r>
              <a:rPr lang="en-US" sz="2800" dirty="0" smtClean="0"/>
              <a:t>New labels can be allocated using a system call</a:t>
            </a:r>
          </a:p>
          <a:p>
            <a:endParaRPr lang="en-US" sz="3200" dirty="0" smtClean="0"/>
          </a:p>
          <a:p>
            <a:r>
              <a:rPr lang="en-US" sz="3100" dirty="0" smtClean="0"/>
              <a:t>Labels stored in security fields of the kernel objects</a:t>
            </a:r>
          </a:p>
          <a:p>
            <a:endParaRPr lang="en-US" sz="3200" dirty="0" smtClean="0"/>
          </a:p>
          <a:p>
            <a:r>
              <a:rPr lang="en-US" sz="3100" dirty="0" smtClean="0"/>
              <a:t>Before each resource access, the reference monitor performs DIFC checks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inode</a:t>
            </a:r>
            <a:r>
              <a:rPr lang="en-US" dirty="0" smtClean="0"/>
              <a:t> permission checks, file access checks</a:t>
            </a:r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1000" y="4495800"/>
            <a:ext cx="2209800" cy="1066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OS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143000" y="4648200"/>
            <a:ext cx="12954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Reference monitor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81000" y="3429000"/>
            <a:ext cx="2209800" cy="1066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JVM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1143000" y="3657600"/>
            <a:ext cx="12954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Dynamic analysis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81000" y="2362200"/>
            <a:ext cx="2209800" cy="1066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APP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6" name="Plaque 25"/>
          <p:cNvSpPr/>
          <p:nvPr/>
        </p:nvSpPr>
        <p:spPr>
          <a:xfrm>
            <a:off x="1143000" y="2514600"/>
            <a:ext cx="1295400" cy="685800"/>
          </a:xfrm>
          <a:prstGeom prst="plaque">
            <a:avLst>
              <a:gd name="adj" fmla="val 269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Security region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Comparison with current DIFC systems </a:t>
            </a:r>
          </a:p>
          <a:p>
            <a:pPr lvl="0"/>
            <a:r>
              <a:rPr lang="en-US" dirty="0" smtClean="0"/>
              <a:t>Laminar: programming model</a:t>
            </a:r>
          </a:p>
          <a:p>
            <a:pPr lvl="1"/>
            <a:r>
              <a:rPr lang="en-US" dirty="0" smtClean="0"/>
              <a:t>Design: PL + OS techniques</a:t>
            </a:r>
          </a:p>
          <a:p>
            <a:pPr lvl="1"/>
            <a:r>
              <a:rPr lang="en-US" dirty="0" smtClean="0"/>
              <a:t>Security regions</a:t>
            </a:r>
          </a:p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Case studies and evaluation</a:t>
            </a:r>
          </a:p>
          <a:p>
            <a:pPr lvl="0"/>
            <a:r>
              <a:rPr lang="en-US" dirty="0" smtClean="0"/>
              <a:t>Summary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Laminar requires </a:t>
            </a:r>
            <a:r>
              <a:rPr lang="en-US" dirty="0" smtClean="0">
                <a:solidFill>
                  <a:srgbClr val="FF0000"/>
                </a:solidFill>
              </a:rPr>
              <a:t>modest code changes</a:t>
            </a:r>
            <a:r>
              <a:rPr lang="en-US" dirty="0" smtClean="0"/>
              <a:t> to retrofit security to applications</a:t>
            </a:r>
          </a:p>
          <a:p>
            <a:pPr lvl="1"/>
            <a:r>
              <a:rPr lang="en-US" dirty="0" smtClean="0"/>
              <a:t>Less burden on the programmer</a:t>
            </a:r>
          </a:p>
          <a:p>
            <a:endParaRPr lang="en-US" dirty="0" smtClean="0"/>
          </a:p>
          <a:p>
            <a:r>
              <a:rPr lang="en-US" dirty="0" smtClean="0"/>
              <a:t>Laminar incurs </a:t>
            </a:r>
            <a:r>
              <a:rPr lang="en-US" dirty="0" smtClean="0">
                <a:solidFill>
                  <a:srgbClr val="FF0000"/>
                </a:solidFill>
              </a:rPr>
              <a:t>modest overheads</a:t>
            </a:r>
          </a:p>
          <a:p>
            <a:pPr lvl="1"/>
            <a:r>
              <a:rPr lang="en-US" dirty="0" smtClean="0"/>
              <a:t>Practical and efficient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Laminar requires modest changes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1828800"/>
          <a:ext cx="6172200" cy="342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/>
                <a:gridCol w="1543050"/>
                <a:gridCol w="1543050"/>
                <a:gridCol w="1543050"/>
              </a:tblGrid>
              <a:tr h="8001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 Added</a:t>
                      </a:r>
                      <a:endParaRPr lang="en-US" dirty="0"/>
                    </a:p>
                  </a:txBody>
                  <a:tcPr/>
                </a:tc>
              </a:tr>
              <a:tr h="7024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GradeSheet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 grades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92</a:t>
                      </a:r>
                      <a:r>
                        <a:rPr lang="en-US" baseline="0" dirty="0" smtClean="0"/>
                        <a:t> (10%)</a:t>
                      </a:r>
                      <a:endParaRPr lang="en-US" dirty="0"/>
                    </a:p>
                  </a:txBody>
                  <a:tcPr/>
                </a:tc>
              </a:tr>
              <a:tr h="570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Battleship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Ship locations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95 (6%)</a:t>
                      </a:r>
                      <a:endParaRPr lang="en-US" dirty="0"/>
                    </a:p>
                  </a:txBody>
                  <a:tcPr/>
                </a:tc>
              </a:tr>
              <a:tr h="5213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Calendar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290 (5%)</a:t>
                      </a:r>
                      <a:endParaRPr lang="en-US" dirty="0"/>
                    </a:p>
                  </a:txBody>
                  <a:tcPr/>
                </a:tc>
              </a:tr>
              <a:tr h="83479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FreeCS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(Chat server)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Membership</a:t>
                      </a:r>
                      <a:r>
                        <a:rPr lang="en-US" baseline="0" dirty="0" smtClean="0"/>
                        <a:t> 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1,200 (6%)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156960" y="2590800"/>
            <a:ext cx="1219200" cy="22860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019800" y="5562600"/>
            <a:ext cx="2286000" cy="990600"/>
          </a:xfrm>
          <a:prstGeom prst="wedgeRoundRectCallout">
            <a:avLst>
              <a:gd name="adj1" fmla="val -18567"/>
              <a:gd name="adj2" fmla="val -933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≤10% changes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Laminar has modest overheads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600" dirty="0" smtClean="0"/>
              <a:t>Compared against  unmodified applications running on unmodified JVM and OS</a:t>
            </a:r>
          </a:p>
          <a:p>
            <a:pPr lvl="0">
              <a:buFont typeface="Wingdings" pitchFamily="2" charset="2"/>
              <a:buChar char="q"/>
            </a:pPr>
            <a:r>
              <a:rPr lang="en-US" sz="2600" dirty="0" smtClean="0"/>
              <a:t>Overheads range from </a:t>
            </a:r>
            <a:r>
              <a:rPr lang="en-US" sz="2600" dirty="0" smtClean="0">
                <a:solidFill>
                  <a:srgbClr val="FF0000"/>
                </a:solidFill>
              </a:rPr>
              <a:t>1% to 54%</a:t>
            </a:r>
          </a:p>
          <a:p>
            <a:pPr lvl="0">
              <a:defRPr/>
            </a:pPr>
            <a:r>
              <a:rPr lang="en-US" sz="2600" dirty="0" smtClean="0"/>
              <a:t>IO disabled to prevent masking effect</a:t>
            </a:r>
          </a:p>
          <a:p>
            <a:pPr lvl="1">
              <a:defRPr/>
            </a:pPr>
            <a:r>
              <a:rPr lang="en-US" sz="2200" dirty="0" smtClean="0"/>
              <a:t>Lower overheads expected in real deployment</a:t>
            </a:r>
          </a:p>
          <a:p>
            <a:pPr lvl="0">
              <a:buFont typeface="Wingdings" pitchFamily="2" charset="2"/>
              <a:buChar char="q"/>
            </a:pPr>
            <a:endParaRPr lang="en-US" sz="280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143000" y="4114800"/>
          <a:ext cx="7010399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1981200" y="41910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All experiments on Quad-code Intel Xeon 2.83 GHz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thy data (and its fate)</a:t>
            </a:r>
            <a:endParaRPr lang="en-US" dirty="0"/>
          </a:p>
        </p:txBody>
      </p:sp>
      <p:pic>
        <p:nvPicPr>
          <p:cNvPr id="5" name="Picture 4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752600"/>
            <a:ext cx="2514600" cy="25146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838200" y="4267200"/>
            <a:ext cx="914400" cy="838200"/>
            <a:chOff x="838200" y="4191000"/>
            <a:chExt cx="914400" cy="8382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4400" y="4495800"/>
              <a:ext cx="533400" cy="460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838200" y="4191000"/>
              <a:ext cx="914400" cy="838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4267200"/>
              <a:ext cx="304800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2438400"/>
            <a:ext cx="1066800" cy="100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19600" y="3429000"/>
            <a:ext cx="61722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ight Arrow 12"/>
          <p:cNvSpPr/>
          <p:nvPr/>
        </p:nvSpPr>
        <p:spPr>
          <a:xfrm>
            <a:off x="2895600" y="2971800"/>
            <a:ext cx="1219200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ob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48600" y="5511800"/>
            <a:ext cx="838200" cy="11176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724400" y="1981200"/>
            <a:ext cx="381000" cy="2286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67698" y="2057400"/>
            <a:ext cx="3019102" cy="3388388"/>
            <a:chOff x="5667698" y="1828800"/>
            <a:chExt cx="3019102" cy="3388388"/>
          </a:xfrm>
        </p:grpSpPr>
        <p:sp>
          <p:nvSpPr>
            <p:cNvPr id="24" name="Can 23"/>
            <p:cNvSpPr/>
            <p:nvPr/>
          </p:nvSpPr>
          <p:spPr>
            <a:xfrm>
              <a:off x="7696200" y="1828800"/>
              <a:ext cx="990600" cy="1066800"/>
            </a:xfrm>
            <a:prstGeom prst="can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System</a:t>
              </a:r>
              <a:endParaRPr lang="en-US" dirty="0"/>
            </a:p>
          </p:txBody>
        </p:sp>
        <p:sp>
          <p:nvSpPr>
            <p:cNvPr id="25" name="Frame 24"/>
            <p:cNvSpPr/>
            <p:nvPr/>
          </p:nvSpPr>
          <p:spPr>
            <a:xfrm>
              <a:off x="6400800" y="3429000"/>
              <a:ext cx="1295400" cy="762000"/>
            </a:xfrm>
            <a:prstGeom prst="fram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Network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 rot="21173016">
              <a:off x="5799586" y="2374544"/>
              <a:ext cx="1447800" cy="295153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1833561">
              <a:off x="5667698" y="3015463"/>
              <a:ext cx="714832" cy="267148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8153400" y="3124200"/>
              <a:ext cx="228600" cy="15240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 rot="3330256">
              <a:off x="7091502" y="4670081"/>
              <a:ext cx="861913" cy="23230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4267200"/>
            <a:ext cx="914400" cy="838200"/>
            <a:chOff x="4343400" y="4267200"/>
            <a:chExt cx="914400" cy="838200"/>
          </a:xfrm>
        </p:grpSpPr>
        <p:sp>
          <p:nvSpPr>
            <p:cNvPr id="30" name="Rectangle 29"/>
            <p:cNvSpPr/>
            <p:nvPr/>
          </p:nvSpPr>
          <p:spPr>
            <a:xfrm>
              <a:off x="4343400" y="4267200"/>
              <a:ext cx="914400" cy="838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00600" y="4343400"/>
              <a:ext cx="304800" cy="152400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19600" y="4572000"/>
              <a:ext cx="533400" cy="460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7" name="Multiply 16"/>
          <p:cNvSpPr/>
          <p:nvPr/>
        </p:nvSpPr>
        <p:spPr>
          <a:xfrm>
            <a:off x="7620000" y="2743200"/>
            <a:ext cx="1219200" cy="990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554 L 0.33333 4.91329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44 -0.00809 C 0.12153 -0.11838 0.16979 -0.22844 0.21788 -0.27237 C 0.26597 -0.3163 0.31406 -0.29433 0.36233 -0.27237 " pathEditMode="relative" ptsTypes="a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IFC and lattice model</a:t>
            </a:r>
          </a:p>
          <a:p>
            <a:pPr lvl="1"/>
            <a:r>
              <a:rPr lang="en-US" dirty="0" smtClean="0"/>
              <a:t>Lattice Model[Denning’76], Biba’77, Bell-LaPadula’73</a:t>
            </a:r>
          </a:p>
          <a:p>
            <a:endParaRPr lang="en-US" dirty="0" smtClean="0"/>
          </a:p>
          <a:p>
            <a:r>
              <a:rPr lang="en-US" dirty="0" smtClean="0"/>
              <a:t>Language level DIFC</a:t>
            </a:r>
          </a:p>
          <a:p>
            <a:pPr lvl="1"/>
            <a:r>
              <a:rPr lang="en-US" dirty="0" smtClean="0"/>
              <a:t>Jif[Myers’97],  </a:t>
            </a:r>
            <a:r>
              <a:rPr lang="en-US" dirty="0" err="1" smtClean="0"/>
              <a:t>FlowCaml</a:t>
            </a:r>
            <a:r>
              <a:rPr lang="en-US" dirty="0" smtClean="0"/>
              <a:t>[Simonet’03], Swift[Chong’07]</a:t>
            </a:r>
          </a:p>
          <a:p>
            <a:endParaRPr lang="en-US" dirty="0" smtClean="0"/>
          </a:p>
          <a:p>
            <a:r>
              <a:rPr lang="en-US" dirty="0" smtClean="0"/>
              <a:t>OS based DIFC</a:t>
            </a:r>
          </a:p>
          <a:p>
            <a:pPr lvl="1"/>
            <a:r>
              <a:rPr lang="en-US" dirty="0" smtClean="0"/>
              <a:t>Asbestos[Efstathopoulos’05],  </a:t>
            </a:r>
            <a:r>
              <a:rPr lang="en-US" dirty="0" err="1" smtClean="0"/>
              <a:t>HiStar</a:t>
            </a:r>
            <a:r>
              <a:rPr lang="en-US" dirty="0" smtClean="0"/>
              <a:t>[Zeldovich’06],       Flume[Krohn’07], </a:t>
            </a:r>
            <a:r>
              <a:rPr lang="en-US" dirty="0" err="1" smtClean="0"/>
              <a:t>DStar</a:t>
            </a:r>
            <a:r>
              <a:rPr lang="en-US" dirty="0" smtClean="0"/>
              <a:t>[Zeldovich’08]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Thank you!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BackUP Slides 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61722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The University of Texas at Austin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 descr="ut_logo.jpg"/>
          <p:cNvPicPr>
            <a:picLocks noChangeAspect="1"/>
          </p:cNvPicPr>
          <p:nvPr/>
        </p:nvPicPr>
        <p:blipFill>
          <a:blip r:embed="rId2"/>
          <a:srcRect t="15000" b="15000"/>
          <a:stretch>
            <a:fillRect/>
          </a:stretch>
        </p:blipFill>
        <p:spPr>
          <a:xfrm>
            <a:off x="609600" y="6096000"/>
            <a:ext cx="914400" cy="64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information 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76400"/>
            <a:ext cx="579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 H has label {secret}</a:t>
            </a:r>
          </a:p>
          <a:p>
            <a:r>
              <a:rPr lang="en-US" sz="2400" dirty="0" smtClean="0"/>
              <a:t>// L  has label {}</a:t>
            </a:r>
          </a:p>
          <a:p>
            <a:r>
              <a:rPr lang="en-US" sz="2400" dirty="0" smtClean="0"/>
              <a:t>L.val =  false;</a:t>
            </a:r>
          </a:p>
          <a:p>
            <a:endParaRPr lang="en-US" sz="2400" dirty="0" smtClean="0"/>
          </a:p>
          <a:p>
            <a:r>
              <a:rPr lang="en-US" sz="2400" dirty="0" smtClean="0"/>
              <a:t>if(H.val)</a:t>
            </a:r>
          </a:p>
          <a:p>
            <a:r>
              <a:rPr lang="en-US" sz="2400" dirty="0" smtClean="0"/>
              <a:t>     L.val = true;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276600" y="3124200"/>
            <a:ext cx="838200" cy="9144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4419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 is assigned true</a:t>
            </a:r>
            <a:endParaRPr lang="en-US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5486400" y="1752600"/>
            <a:ext cx="1600200" cy="381000"/>
          </a:xfrm>
          <a:prstGeom prst="wedgeRectCallout">
            <a:avLst>
              <a:gd name="adj1" fmla="val -130403"/>
              <a:gd name="adj2" fmla="val 13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 is secret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477000" y="4876800"/>
            <a:ext cx="2438400" cy="13716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Value of L reveals H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858000" y="3124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 remains false</a:t>
            </a:r>
            <a:endParaRPr lang="en-US" sz="2000" b="1" dirty="0"/>
          </a:p>
        </p:txBody>
      </p:sp>
      <p:sp>
        <p:nvSpPr>
          <p:cNvPr id="26" name="Flowchart: Decision 25"/>
          <p:cNvSpPr/>
          <p:nvPr/>
        </p:nvSpPr>
        <p:spPr>
          <a:xfrm>
            <a:off x="4495800" y="2818606"/>
            <a:ext cx="19050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H.</a:t>
            </a:r>
            <a:r>
              <a:rPr lang="en-US" dirty="0" smtClean="0"/>
              <a:t>val</a:t>
            </a:r>
            <a:r>
              <a:rPr lang="en-US" b="1" dirty="0" smtClean="0"/>
              <a:t> </a:t>
            </a:r>
            <a:r>
              <a:rPr lang="en-US" dirty="0" smtClean="0"/>
              <a:t>=true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6400800" y="3428206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</p:cNvCxnSpPr>
          <p:nvPr/>
        </p:nvCxnSpPr>
        <p:spPr>
          <a:xfrm rot="5400000">
            <a:off x="5257800" y="4228306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484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48200" y="3962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 animBg="1"/>
      <p:bldP spid="26" grpId="0" animBg="1"/>
      <p:bldP spid="29" grpId="0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62000" y="3733800"/>
            <a:ext cx="2819400" cy="990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implicit information flows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524000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 H has label {secret}</a:t>
            </a:r>
          </a:p>
          <a:p>
            <a:r>
              <a:rPr lang="en-US" sz="2400" dirty="0" smtClean="0"/>
              <a:t>// L  has label {}</a:t>
            </a:r>
          </a:p>
          <a:p>
            <a:r>
              <a:rPr lang="en-US" sz="2400" dirty="0" smtClean="0"/>
              <a:t>L.val =  false;</a:t>
            </a:r>
          </a:p>
          <a:p>
            <a:r>
              <a:rPr lang="en-US" sz="2400" dirty="0" smtClean="0"/>
              <a:t>secure(credentials){</a:t>
            </a:r>
          </a:p>
          <a:p>
            <a:r>
              <a:rPr lang="en-US" sz="2400" dirty="0" smtClean="0"/>
              <a:t>   if(H.val)</a:t>
            </a:r>
          </a:p>
          <a:p>
            <a:r>
              <a:rPr lang="en-US" sz="2400" dirty="0" smtClean="0"/>
              <a:t>        L.val = true;</a:t>
            </a:r>
          </a:p>
          <a:p>
            <a:r>
              <a:rPr lang="en-US" sz="2400" dirty="0" smtClean="0"/>
              <a:t>} catch(…) {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</p:txBody>
      </p:sp>
      <p:sp>
        <p:nvSpPr>
          <p:cNvPr id="6" name="Rectangular Callout 5"/>
          <p:cNvSpPr/>
          <p:nvPr/>
        </p:nvSpPr>
        <p:spPr>
          <a:xfrm>
            <a:off x="685800" y="5181600"/>
            <a:ext cx="3200400" cy="762000"/>
          </a:xfrm>
          <a:prstGeom prst="wedgeRectCallout">
            <a:avLst>
              <a:gd name="adj1" fmla="val -21260"/>
              <a:gd name="adj2" fmla="val -95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catch block.</a:t>
            </a:r>
          </a:p>
          <a:p>
            <a:pPr algn="ctr"/>
            <a:r>
              <a:rPr lang="en-US" dirty="0" smtClean="0"/>
              <a:t>Executes with same labels as the security region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4800600" y="1981200"/>
            <a:ext cx="19050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H.</a:t>
            </a:r>
            <a:r>
              <a:rPr lang="en-US" dirty="0" smtClean="0"/>
              <a:t>val</a:t>
            </a:r>
            <a:r>
              <a:rPr lang="en-US" b="1" dirty="0" smtClean="0"/>
              <a:t> </a:t>
            </a:r>
            <a:r>
              <a:rPr lang="en-US" dirty="0" smtClean="0"/>
              <a:t>=true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7162800" y="2286000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L.</a:t>
            </a:r>
            <a:r>
              <a:rPr lang="en-US" sz="2000" dirty="0" smtClean="0"/>
              <a:t>val</a:t>
            </a:r>
            <a:r>
              <a:rPr lang="en-US" sz="2000" b="1" dirty="0" smtClean="0"/>
              <a:t> </a:t>
            </a:r>
            <a:r>
              <a:rPr lang="en-US" sz="2000" dirty="0" smtClean="0"/>
              <a:t> not assigned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6705600" y="25908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5029200" y="3581400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VM  raises exception</a:t>
            </a:r>
            <a:endParaRPr lang="en-US" sz="2000" dirty="0"/>
          </a:p>
        </p:txBody>
      </p:sp>
      <p:sp>
        <p:nvSpPr>
          <p:cNvPr id="17" name="Flowchart: Process 16"/>
          <p:cNvSpPr/>
          <p:nvPr/>
        </p:nvSpPr>
        <p:spPr>
          <a:xfrm>
            <a:off x="5029200" y="4572000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L.</a:t>
            </a:r>
            <a:r>
              <a:rPr lang="en-US" sz="2000" dirty="0" smtClean="0"/>
              <a:t>val not assigned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8" idx="2"/>
            <a:endCxn id="13" idx="0"/>
          </p:cNvCxnSpPr>
          <p:nvPr/>
        </p:nvCxnSpPr>
        <p:spPr>
          <a:xfrm rot="5400000">
            <a:off x="5562600" y="3390900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7" idx="0"/>
          </p:cNvCxnSpPr>
          <p:nvPr/>
        </p:nvCxnSpPr>
        <p:spPr>
          <a:xfrm rot="5400000">
            <a:off x="5562600" y="4381500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53200" y="214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81600" y="3135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553200" y="4572000"/>
            <a:ext cx="2438400" cy="13716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L.val always false !</a:t>
            </a:r>
          </a:p>
          <a:p>
            <a:pPr algn="ctr"/>
            <a:r>
              <a:rPr lang="en-US" b="1" dirty="0" smtClean="0"/>
              <a:t>No implicit flow</a:t>
            </a:r>
            <a:endParaRPr lang="en-US" b="1" dirty="0"/>
          </a:p>
        </p:txBody>
      </p:sp>
      <p:sp>
        <p:nvSpPr>
          <p:cNvPr id="16" name="Flowchart: Process 15"/>
          <p:cNvSpPr/>
          <p:nvPr/>
        </p:nvSpPr>
        <p:spPr>
          <a:xfrm>
            <a:off x="5029200" y="5562600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Exception not revealed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5525294" y="5371306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3" grpId="0" animBg="1"/>
      <p:bldP spid="17" grpId="0" animBg="1"/>
      <p:bldP spid="27" grpId="0"/>
      <p:bldP spid="28" grpId="0"/>
      <p:bldP spid="18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rethink and rewrite code for security?</a:t>
            </a:r>
          </a:p>
          <a:p>
            <a:pPr lvl="1"/>
            <a:r>
              <a:rPr lang="en-US" dirty="0" smtClean="0"/>
              <a:t>Hopefully not many changes…</a:t>
            </a:r>
          </a:p>
          <a:p>
            <a:r>
              <a:rPr lang="en-US" dirty="0" smtClean="0"/>
              <a:t>Users create a lattice of labels</a:t>
            </a:r>
          </a:p>
          <a:p>
            <a:r>
              <a:rPr lang="en-US" dirty="0" smtClean="0"/>
              <a:t>Associate labels with the data-structure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0600" y="61530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Calendar data-structure</a:t>
            </a:r>
            <a:endParaRPr lang="en-US" sz="20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724400" y="4376103"/>
          <a:ext cx="3429000" cy="17769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4968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607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Watch game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Office</a:t>
                      </a:r>
                      <a:r>
                        <a:rPr lang="en-US" baseline="0" dirty="0" smtClean="0"/>
                        <a:t> work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7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Meet doctor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33400" y="4640758"/>
            <a:ext cx="3276600" cy="1912442"/>
            <a:chOff x="533400" y="4640758"/>
            <a:chExt cx="3276600" cy="1912442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4640758"/>
              <a:ext cx="2286000" cy="1359932"/>
              <a:chOff x="685800" y="3962400"/>
              <a:chExt cx="2286000" cy="13599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143000" y="3962400"/>
                <a:ext cx="137160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{Alice, Bob}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5800" y="4572000"/>
                <a:ext cx="83820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{Alice}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09800" y="4572000"/>
                <a:ext cx="762000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{Bob}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6400" y="4953000"/>
                <a:ext cx="381000" cy="3693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{}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7" idx="2"/>
              </p:cNvCxnSpPr>
              <p:nvPr/>
            </p:nvCxnSpPr>
            <p:spPr>
              <a:xfrm rot="10800000">
                <a:off x="1104900" y="4941332"/>
                <a:ext cx="571500" cy="1963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9" idx="3"/>
                <a:endCxn id="18" idx="2"/>
              </p:cNvCxnSpPr>
              <p:nvPr/>
            </p:nvCxnSpPr>
            <p:spPr>
              <a:xfrm flipV="1">
                <a:off x="2057400" y="4941332"/>
                <a:ext cx="533400" cy="1963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7" idx="0"/>
                <a:endCxn id="16" idx="2"/>
              </p:cNvCxnSpPr>
              <p:nvPr/>
            </p:nvCxnSpPr>
            <p:spPr>
              <a:xfrm rot="5400000" flipH="1" flipV="1">
                <a:off x="1346716" y="4089916"/>
                <a:ext cx="240268" cy="723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8" idx="0"/>
                <a:endCxn id="16" idx="2"/>
              </p:cNvCxnSpPr>
              <p:nvPr/>
            </p:nvCxnSpPr>
            <p:spPr>
              <a:xfrm rot="16200000" flipV="1">
                <a:off x="2089666" y="4070866"/>
                <a:ext cx="240268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533400" y="615309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Information flow in a lattice</a:t>
              </a:r>
              <a:endParaRPr lang="en-US" sz="2000" dirty="0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3505200" y="5029200"/>
              <a:ext cx="152400" cy="91440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 flipV="1">
              <a:off x="685800" y="5029200"/>
              <a:ext cx="152400" cy="91440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3352800" y="5257800"/>
              <a:ext cx="457200" cy="3810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Challenge: Programmability vs. 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ideal DIFC system</a:t>
            </a:r>
          </a:p>
          <a:p>
            <a:pPr lvl="1"/>
            <a:r>
              <a:rPr lang="en-US" dirty="0" smtClean="0"/>
              <a:t>No code refactoring or changes to the data structures</a:t>
            </a:r>
          </a:p>
          <a:p>
            <a:pPr lvl="1"/>
            <a:r>
              <a:rPr lang="en-US" dirty="0" smtClean="0"/>
              <a:t>Naturally interact with the file system and the network</a:t>
            </a:r>
          </a:p>
          <a:p>
            <a:pPr lvl="1"/>
            <a:r>
              <a:rPr lang="en-US" dirty="0" smtClean="0"/>
              <a:t>Enforce fine-grained policies</a:t>
            </a:r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724400" y="4376103"/>
          <a:ext cx="3429000" cy="17769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4968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607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Watch game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Office</a:t>
                      </a:r>
                      <a:r>
                        <a:rPr lang="en-US" baseline="0" dirty="0" smtClean="0"/>
                        <a:t> work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7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Meet doctor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800600" y="61530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Calendar data-structure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33400" y="4640758"/>
            <a:ext cx="3276600" cy="1912442"/>
            <a:chOff x="533400" y="4640758"/>
            <a:chExt cx="3276600" cy="1912442"/>
          </a:xfrm>
        </p:grpSpPr>
        <p:grpSp>
          <p:nvGrpSpPr>
            <p:cNvPr id="28" name="Group 14"/>
            <p:cNvGrpSpPr/>
            <p:nvPr/>
          </p:nvGrpSpPr>
          <p:grpSpPr>
            <a:xfrm>
              <a:off x="1066800" y="4640758"/>
              <a:ext cx="2286000" cy="1359932"/>
              <a:chOff x="685800" y="3962400"/>
              <a:chExt cx="2286000" cy="135993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143000" y="3962400"/>
                <a:ext cx="137160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{Alice, Bob}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5800" y="4572000"/>
                <a:ext cx="83820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{Alice}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09800" y="4572000"/>
                <a:ext cx="762000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{Bob}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76400" y="4953000"/>
                <a:ext cx="381000" cy="3693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{}</a:t>
                </a:r>
                <a:endParaRPr lang="en-US" dirty="0"/>
              </a:p>
            </p:txBody>
          </p:sp>
          <p:cxnSp>
            <p:nvCxnSpPr>
              <p:cNvPr id="37" name="Straight Arrow Connector 36"/>
              <p:cNvCxnSpPr>
                <a:stCxn id="36" idx="1"/>
                <a:endCxn id="34" idx="2"/>
              </p:cNvCxnSpPr>
              <p:nvPr/>
            </p:nvCxnSpPr>
            <p:spPr>
              <a:xfrm rot="10800000">
                <a:off x="1104900" y="4941332"/>
                <a:ext cx="571500" cy="1963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6" idx="3"/>
                <a:endCxn id="35" idx="2"/>
              </p:cNvCxnSpPr>
              <p:nvPr/>
            </p:nvCxnSpPr>
            <p:spPr>
              <a:xfrm flipV="1">
                <a:off x="2057400" y="4941332"/>
                <a:ext cx="533400" cy="1963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0"/>
                <a:endCxn id="33" idx="2"/>
              </p:cNvCxnSpPr>
              <p:nvPr/>
            </p:nvCxnSpPr>
            <p:spPr>
              <a:xfrm rot="5400000" flipH="1" flipV="1">
                <a:off x="1346716" y="4089916"/>
                <a:ext cx="240268" cy="723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0"/>
                <a:endCxn id="33" idx="2"/>
              </p:cNvCxnSpPr>
              <p:nvPr/>
            </p:nvCxnSpPr>
            <p:spPr>
              <a:xfrm rot="16200000" flipV="1">
                <a:off x="2089666" y="4070866"/>
                <a:ext cx="240268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533400" y="615309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Information flow in a lattice</a:t>
              </a:r>
              <a:endParaRPr lang="en-US" sz="2000" dirty="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3505200" y="5029200"/>
              <a:ext cx="152400" cy="91440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 flipV="1">
              <a:off x="685800" y="5029200"/>
              <a:ext cx="152400" cy="91440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3352800" y="5257800"/>
              <a:ext cx="457200" cy="3810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talk: Laminar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	</a:t>
            </a: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FF0000"/>
                </a:solidFill>
              </a:rPr>
              <a:t>practical</a:t>
            </a:r>
            <a:r>
              <a:rPr lang="en-US" sz="3200" dirty="0" smtClean="0"/>
              <a:t> way to provide </a:t>
            </a:r>
            <a:r>
              <a:rPr lang="en-US" sz="3200" dirty="0" smtClean="0">
                <a:solidFill>
                  <a:srgbClr val="FF0000"/>
                </a:solidFill>
              </a:rPr>
              <a:t>end-to-end</a:t>
            </a:r>
            <a:r>
              <a:rPr lang="en-US" sz="3200" dirty="0" smtClean="0"/>
              <a:t> </a:t>
            </a:r>
          </a:p>
          <a:p>
            <a:pPr algn="ctr">
              <a:buNone/>
            </a:pPr>
            <a:r>
              <a:rPr lang="en-US" sz="3200" dirty="0" smtClean="0"/>
              <a:t>security guarantees.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Comparison with current DIFC systems </a:t>
            </a:r>
          </a:p>
          <a:p>
            <a:pPr lvl="0"/>
            <a:r>
              <a:rPr lang="en-US" dirty="0" smtClean="0"/>
              <a:t>Laminar: programming model</a:t>
            </a:r>
          </a:p>
          <a:p>
            <a:pPr lvl="1"/>
            <a:r>
              <a:rPr lang="en-US" dirty="0" smtClean="0"/>
              <a:t>Design: PL + OS techniques</a:t>
            </a:r>
          </a:p>
          <a:p>
            <a:pPr lvl="1"/>
            <a:r>
              <a:rPr lang="en-US" dirty="0" smtClean="0"/>
              <a:t>Security regions</a:t>
            </a:r>
          </a:p>
          <a:p>
            <a:pPr lvl="0"/>
            <a:r>
              <a:rPr lang="en-US" dirty="0" smtClean="0"/>
              <a:t>Case studies and evaluation</a:t>
            </a:r>
          </a:p>
          <a:p>
            <a:pPr lvl="0"/>
            <a:r>
              <a:rPr lang="en-US" dirty="0" smtClean="0"/>
              <a:t>Summary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DIFC enabled systems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7897</TotalTime>
  <Words>1834</Words>
  <Application>Microsoft Office PowerPoint</Application>
  <PresentationFormat>On-screen Show (4:3)</PresentationFormat>
  <Paragraphs>542</Paragraphs>
  <Slides>45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Median</vt:lpstr>
      <vt:lpstr>  Laminar: Practical Fine-Grained Decentralized Information Flow Control (DIFC)</vt:lpstr>
      <vt:lpstr>Untrusted code on trusted data</vt:lpstr>
      <vt:lpstr>Security model</vt:lpstr>
      <vt:lpstr>Control thy data (and its fate)</vt:lpstr>
      <vt:lpstr>DIFC Implementation</vt:lpstr>
      <vt:lpstr>Challenge: Programmability vs. security</vt:lpstr>
      <vt:lpstr>In this talk: Laminar</vt:lpstr>
      <vt:lpstr>Outline</vt:lpstr>
      <vt:lpstr>Current DIFC enabled systems</vt:lpstr>
      <vt:lpstr>Advantages of Laminar</vt:lpstr>
      <vt:lpstr>Advantages of Laminar</vt:lpstr>
      <vt:lpstr>Advantages of Laminar</vt:lpstr>
      <vt:lpstr>Advantages of Laminar</vt:lpstr>
      <vt:lpstr>Advantages of Laminar</vt:lpstr>
      <vt:lpstr>Outline</vt:lpstr>
      <vt:lpstr>Programming model</vt:lpstr>
      <vt:lpstr>Trust assumptions</vt:lpstr>
      <vt:lpstr>Laminar design </vt:lpstr>
      <vt:lpstr>Laminar design: security regions </vt:lpstr>
      <vt:lpstr>Laminar design: JVM </vt:lpstr>
      <vt:lpstr>Laminar design : OS </vt:lpstr>
      <vt:lpstr>Laminar design : JVM+OS</vt:lpstr>
      <vt:lpstr>Outline</vt:lpstr>
      <vt:lpstr>Example: calendar</vt:lpstr>
      <vt:lpstr>Security regions for programming ease </vt:lpstr>
      <vt:lpstr>Threads and security regions</vt:lpstr>
      <vt:lpstr>Supporting security regions: JVM+OS</vt:lpstr>
      <vt:lpstr>Labeling application data</vt:lpstr>
      <vt:lpstr>Security regions for efficiency</vt:lpstr>
      <vt:lpstr>Checks outside a security region</vt:lpstr>
      <vt:lpstr>Checks inside a security region</vt:lpstr>
      <vt:lpstr>Checks inside a security region</vt:lpstr>
      <vt:lpstr>Checks inside a security region</vt:lpstr>
      <vt:lpstr>Nested security regions</vt:lpstr>
      <vt:lpstr>Supporting security regions: OS</vt:lpstr>
      <vt:lpstr>Outline</vt:lpstr>
      <vt:lpstr>Evaluation hypothesis</vt:lpstr>
      <vt:lpstr>Laminar requires modest changes</vt:lpstr>
      <vt:lpstr>Laminar has modest overheads</vt:lpstr>
      <vt:lpstr>Related Work</vt:lpstr>
      <vt:lpstr>Summary</vt:lpstr>
      <vt:lpstr>Thank you!</vt:lpstr>
      <vt:lpstr>  BackUP Slides !</vt:lpstr>
      <vt:lpstr>Implicit information flow</vt:lpstr>
      <vt:lpstr>Handling implicit information flows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Indrajit</cp:lastModifiedBy>
  <cp:revision>1485</cp:revision>
  <dcterms:created xsi:type="dcterms:W3CDTF">2006-08-16T00:00:00Z</dcterms:created>
  <dcterms:modified xsi:type="dcterms:W3CDTF">2009-06-26T03:29:09Z</dcterms:modified>
</cp:coreProperties>
</file>