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260" r:id="rId4"/>
    <p:sldId id="263" r:id="rId5"/>
    <p:sldId id="264" r:id="rId6"/>
    <p:sldId id="259" r:id="rId7"/>
    <p:sldId id="265" r:id="rId8"/>
    <p:sldId id="268" r:id="rId9"/>
    <p:sldId id="430" r:id="rId10"/>
    <p:sldId id="355" r:id="rId11"/>
    <p:sldId id="429" r:id="rId12"/>
    <p:sldId id="434" r:id="rId13"/>
    <p:sldId id="272" r:id="rId14"/>
    <p:sldId id="276" r:id="rId15"/>
    <p:sldId id="437" r:id="rId16"/>
    <p:sldId id="439" r:id="rId17"/>
    <p:sldId id="282" r:id="rId18"/>
    <p:sldId id="427" r:id="rId19"/>
    <p:sldId id="284" r:id="rId20"/>
    <p:sldId id="286" r:id="rId21"/>
    <p:sldId id="294" r:id="rId22"/>
    <p:sldId id="440" r:id="rId23"/>
    <p:sldId id="441" r:id="rId24"/>
    <p:sldId id="338" r:id="rId25"/>
    <p:sldId id="296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371" r:id="rId34"/>
    <p:sldId id="373" r:id="rId35"/>
    <p:sldId id="409" r:id="rId36"/>
    <p:sldId id="410" r:id="rId37"/>
    <p:sldId id="412" r:id="rId38"/>
    <p:sldId id="411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315" r:id="rId50"/>
    <p:sldId id="317" r:id="rId51"/>
    <p:sldId id="341" r:id="rId52"/>
    <p:sldId id="403" r:id="rId53"/>
    <p:sldId id="329" r:id="rId54"/>
    <p:sldId id="401" r:id="rId55"/>
    <p:sldId id="436" r:id="rId56"/>
    <p:sldId id="347" r:id="rId57"/>
    <p:sldId id="398" r:id="rId58"/>
    <p:sldId id="426" r:id="rId59"/>
    <p:sldId id="435" r:id="rId60"/>
    <p:sldId id="452" r:id="rId61"/>
    <p:sldId id="33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6C0"/>
    <a:srgbClr val="A34E47"/>
    <a:srgbClr val="E3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13"/>
              <c:layout>
                <c:manualLayout>
                  <c:x val="-1.7692772454228657E-2"/>
                  <c:y val="2.6896049732701975E-3"/>
                </c:manualLayout>
              </c:layout>
              <c:tx>
                <c:rich>
                  <a:bodyPr/>
                  <a:lstStyle/>
                  <a:p>
                    <a:fld id="{A4E74E4F-05AE-4BD7-8D63-22FAC35578E3}" type="VALUE">
                      <a:rPr lang="en-US">
                        <a:latin typeface="Garamond" panose="02020404030301010803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928-41F2-986D-E5B01C2E2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2.67</c:v>
                </c:pt>
                <c:pt idx="1">
                  <c:v>1.95</c:v>
                </c:pt>
                <c:pt idx="2">
                  <c:v>2.12</c:v>
                </c:pt>
                <c:pt idx="3">
                  <c:v>3</c:v>
                </c:pt>
                <c:pt idx="4">
                  <c:v>5.41</c:v>
                </c:pt>
                <c:pt idx="5">
                  <c:v>2.2000000000000002</c:v>
                </c:pt>
                <c:pt idx="6">
                  <c:v>3.4</c:v>
                </c:pt>
                <c:pt idx="7">
                  <c:v>2.1</c:v>
                </c:pt>
                <c:pt idx="8">
                  <c:v>1.9</c:v>
                </c:pt>
                <c:pt idx="9">
                  <c:v>1.78</c:v>
                </c:pt>
                <c:pt idx="10">
                  <c:v>2.2000000000000002</c:v>
                </c:pt>
                <c:pt idx="11">
                  <c:v>1.8</c:v>
                </c:pt>
                <c:pt idx="12">
                  <c:v>2.12</c:v>
                </c:pt>
                <c:pt idx="13">
                  <c:v>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Legato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1.6</c:v>
                </c:pt>
                <c:pt idx="1">
                  <c:v>1.85</c:v>
                </c:pt>
                <c:pt idx="2">
                  <c:v>1.75</c:v>
                </c:pt>
                <c:pt idx="3">
                  <c:v>1.3</c:v>
                </c:pt>
                <c:pt idx="4">
                  <c:v>1.45</c:v>
                </c:pt>
                <c:pt idx="5">
                  <c:v>1.2</c:v>
                </c:pt>
                <c:pt idx="6">
                  <c:v>1.2</c:v>
                </c:pt>
                <c:pt idx="7">
                  <c:v>1.5</c:v>
                </c:pt>
                <c:pt idx="8">
                  <c:v>1.7</c:v>
                </c:pt>
                <c:pt idx="9">
                  <c:v>1.3</c:v>
                </c:pt>
                <c:pt idx="10">
                  <c:v>1.22</c:v>
                </c:pt>
                <c:pt idx="11">
                  <c:v>1.35</c:v>
                </c:pt>
                <c:pt idx="12">
                  <c:v>1.67</c:v>
                </c:pt>
                <c:pt idx="13">
                  <c:v>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8-41F2-986D-E5B01C2E2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3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Compilation</a:t>
                </a:r>
                <a:r>
                  <a:rPr lang="en-US" baseline="0" dirty="0"/>
                  <a:t>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88785997183302E-2"/>
              <c:y val="0.2611862682747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13"/>
              <c:layout>
                <c:manualLayout>
                  <c:x val="-1.088785997183322E-2"/>
                  <c:y val="-2.05233453052862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1A-4E9B-B13C-CFA0966F97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HTM: 1 DBR per-trans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1A-4E9B-B13C-CFA0966F97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277</c:v>
                </c:pt>
                <c:pt idx="1">
                  <c:v>252</c:v>
                </c:pt>
                <c:pt idx="2">
                  <c:v>140</c:v>
                </c:pt>
                <c:pt idx="3">
                  <c:v>212</c:v>
                </c:pt>
                <c:pt idx="4">
                  <c:v>100</c:v>
                </c:pt>
                <c:pt idx="5">
                  <c:v>394</c:v>
                </c:pt>
                <c:pt idx="6">
                  <c:v>295</c:v>
                </c:pt>
                <c:pt idx="7">
                  <c:v>121</c:v>
                </c:pt>
                <c:pt idx="8">
                  <c:v>110</c:v>
                </c:pt>
                <c:pt idx="9">
                  <c:v>160</c:v>
                </c:pt>
                <c:pt idx="10">
                  <c:v>121</c:v>
                </c:pt>
                <c:pt idx="11">
                  <c:v>240</c:v>
                </c:pt>
                <c:pt idx="12">
                  <c:v>60</c:v>
                </c:pt>
                <c:pt idx="13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13"/>
              <c:layout>
                <c:manualLayout>
                  <c:x val="-1.088785997183322E-2"/>
                  <c:y val="-2.05233453052862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1A-4E9B-B13C-CFA0966F97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HTM: 1 DBR per-trans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1A-4E9B-B13C-CFA0966F97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277</c:v>
                </c:pt>
                <c:pt idx="1">
                  <c:v>252</c:v>
                </c:pt>
                <c:pt idx="2">
                  <c:v>140</c:v>
                </c:pt>
                <c:pt idx="3">
                  <c:v>212</c:v>
                </c:pt>
                <c:pt idx="4">
                  <c:v>100</c:v>
                </c:pt>
                <c:pt idx="5">
                  <c:v>394</c:v>
                </c:pt>
                <c:pt idx="6">
                  <c:v>295</c:v>
                </c:pt>
                <c:pt idx="7">
                  <c:v>121</c:v>
                </c:pt>
                <c:pt idx="8">
                  <c:v>110</c:v>
                </c:pt>
                <c:pt idx="9">
                  <c:v>160</c:v>
                </c:pt>
                <c:pt idx="10">
                  <c:v>121</c:v>
                </c:pt>
                <c:pt idx="11">
                  <c:v>240</c:v>
                </c:pt>
                <c:pt idx="12">
                  <c:v>60</c:v>
                </c:pt>
                <c:pt idx="13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HTM: 1 DBR per-trans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277</c:v>
                </c:pt>
                <c:pt idx="1">
                  <c:v>252</c:v>
                </c:pt>
                <c:pt idx="2">
                  <c:v>140</c:v>
                </c:pt>
                <c:pt idx="3">
                  <c:v>160</c:v>
                </c:pt>
                <c:pt idx="4">
                  <c:v>121</c:v>
                </c:pt>
                <c:pt idx="5">
                  <c:v>212</c:v>
                </c:pt>
                <c:pt idx="6">
                  <c:v>100</c:v>
                </c:pt>
                <c:pt idx="7">
                  <c:v>394</c:v>
                </c:pt>
                <c:pt idx="8">
                  <c:v>295</c:v>
                </c:pt>
                <c:pt idx="9">
                  <c:v>121</c:v>
                </c:pt>
                <c:pt idx="10">
                  <c:v>240</c:v>
                </c:pt>
                <c:pt idx="11">
                  <c:v>110</c:v>
                </c:pt>
                <c:pt idx="12">
                  <c:v>60</c:v>
                </c:pt>
                <c:pt idx="13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5FF-40BC-916E-9D1B803D6FD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5FF-40BC-916E-9D1B803D6FD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5FF-40BC-916E-9D1B803D6FD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5FF-40BC-916E-9D1B803D6FD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5FF-40BC-916E-9D1B803D6FD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5FF-40BC-916E-9D1B803D6FD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5FF-40BC-916E-9D1B803D6FD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5FF-40BC-916E-9D1B803D6FD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5FF-40BC-916E-9D1B803D6FD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5FF-40BC-916E-9D1B803D6FD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5FF-40BC-916E-9D1B803D6FD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5FF-40BC-916E-9D1B803D6FD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5FF-40BC-916E-9D1B803D6FDC}"/>
                </c:ext>
              </c:extLst>
            </c:dLbl>
            <c:dLbl>
              <c:idx val="13"/>
              <c:layout>
                <c:manualLayout>
                  <c:x val="-1.088785997183322E-2"/>
                  <c:y val="-2.5667683133866466E-3"/>
                </c:manualLayout>
              </c:layout>
              <c:tx>
                <c:rich>
                  <a:bodyPr/>
                  <a:lstStyle/>
                  <a:p>
                    <a:fld id="{38B90148-9EFC-415F-B408-9ADDAA8FA859}" type="VALUE">
                      <a:rPr lang="en-US">
                        <a:latin typeface="Garamond" panose="02020404030301010803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D5FF-40BC-916E-9D1B803D6F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HTM: 1 DBR per-trans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5FF-40BC-916E-9D1B803D6FD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FF-40BC-916E-9D1B803D6FD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FF-40BC-916E-9D1B803D6FD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5FF-40BC-916E-9D1B803D6FD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5FF-40BC-916E-9D1B803D6FD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FF-40BC-916E-9D1B803D6FD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5FF-40BC-916E-9D1B803D6FD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5FF-40BC-916E-9D1B803D6FD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5FF-40BC-916E-9D1B803D6FD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5FF-40BC-916E-9D1B803D6FD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FF-40BC-916E-9D1B803D6FD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FF-40BC-916E-9D1B803D6FD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5FF-40BC-916E-9D1B803D6F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68DB2E6-F89A-468B-B542-6EC330EC4DC4}" type="VALUE">
                      <a:rPr lang="en-US">
                        <a:latin typeface="Garamond" panose="02020404030301010803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512-4AC3-B32F-4EA5054495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277</c:v>
                </c:pt>
                <c:pt idx="1">
                  <c:v>252</c:v>
                </c:pt>
                <c:pt idx="2">
                  <c:v>140</c:v>
                </c:pt>
                <c:pt idx="3">
                  <c:v>160</c:v>
                </c:pt>
                <c:pt idx="4">
                  <c:v>121</c:v>
                </c:pt>
                <c:pt idx="5">
                  <c:v>212</c:v>
                </c:pt>
                <c:pt idx="6">
                  <c:v>100</c:v>
                </c:pt>
                <c:pt idx="7">
                  <c:v>394</c:v>
                </c:pt>
                <c:pt idx="8">
                  <c:v>295</c:v>
                </c:pt>
                <c:pt idx="9">
                  <c:v>121</c:v>
                </c:pt>
                <c:pt idx="10">
                  <c:v>240</c:v>
                </c:pt>
                <c:pt idx="11">
                  <c:v>110</c:v>
                </c:pt>
                <c:pt idx="12">
                  <c:v>60</c:v>
                </c:pt>
                <c:pt idx="13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13"/>
              <c:layout>
                <c:manualLayout>
                  <c:x val="-1.6331789957749532E-2"/>
                  <c:y val="-2.31009148204799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FA-4389-AA73-AC587BF25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HTM: 1 DBR per-trans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FA-4389-AA73-AC587BF25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277</c:v>
                </c:pt>
                <c:pt idx="1">
                  <c:v>252</c:v>
                </c:pt>
                <c:pt idx="2">
                  <c:v>140</c:v>
                </c:pt>
                <c:pt idx="3">
                  <c:v>160</c:v>
                </c:pt>
                <c:pt idx="4">
                  <c:v>121</c:v>
                </c:pt>
                <c:pt idx="5">
                  <c:v>212</c:v>
                </c:pt>
                <c:pt idx="6">
                  <c:v>100</c:v>
                </c:pt>
                <c:pt idx="7">
                  <c:v>394</c:v>
                </c:pt>
                <c:pt idx="8">
                  <c:v>295</c:v>
                </c:pt>
                <c:pt idx="9">
                  <c:v>121</c:v>
                </c:pt>
                <c:pt idx="10">
                  <c:v>240</c:v>
                </c:pt>
                <c:pt idx="11">
                  <c:v>110</c:v>
                </c:pt>
                <c:pt idx="12">
                  <c:v>60</c:v>
                </c:pt>
                <c:pt idx="13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Legato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13"/>
              <c:layout>
                <c:manualLayout>
                  <c:x val="1.2248842468312149E-2"/>
                  <c:y val="-2.56676831338664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FA-4389-AA73-AC587BF25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19</c:v>
                </c:pt>
                <c:pt idx="1">
                  <c:v>35</c:v>
                </c:pt>
                <c:pt idx="2">
                  <c:v>50</c:v>
                </c:pt>
                <c:pt idx="3">
                  <c:v>40</c:v>
                </c:pt>
                <c:pt idx="4">
                  <c:v>32</c:v>
                </c:pt>
                <c:pt idx="5">
                  <c:v>28</c:v>
                </c:pt>
                <c:pt idx="6">
                  <c:v>28</c:v>
                </c:pt>
                <c:pt idx="7">
                  <c:v>40</c:v>
                </c:pt>
                <c:pt idx="8">
                  <c:v>32</c:v>
                </c:pt>
                <c:pt idx="9">
                  <c:v>34</c:v>
                </c:pt>
                <c:pt idx="10">
                  <c:v>33</c:v>
                </c:pt>
                <c:pt idx="11">
                  <c:v>31</c:v>
                </c:pt>
                <c:pt idx="12">
                  <c:v>33</c:v>
                </c:pt>
                <c:pt idx="1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B4-4138-A5E7-5DA193F86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13"/>
              <c:layout>
                <c:manualLayout>
                  <c:x val="-1.6331789957749532E-2"/>
                  <c:y val="-2.31009148204799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FA-4389-AA73-AC587BF25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28</c:v>
                </c:pt>
                <c:pt idx="1">
                  <c:v>32</c:v>
                </c:pt>
                <c:pt idx="2">
                  <c:v>30</c:v>
                </c:pt>
                <c:pt idx="3">
                  <c:v>62</c:v>
                </c:pt>
                <c:pt idx="4">
                  <c:v>69</c:v>
                </c:pt>
                <c:pt idx="5">
                  <c:v>15</c:v>
                </c:pt>
                <c:pt idx="6">
                  <c:v>49</c:v>
                </c:pt>
                <c:pt idx="7">
                  <c:v>31</c:v>
                </c:pt>
                <c:pt idx="8">
                  <c:v>20</c:v>
                </c:pt>
                <c:pt idx="9">
                  <c:v>30</c:v>
                </c:pt>
                <c:pt idx="10">
                  <c:v>74</c:v>
                </c:pt>
                <c:pt idx="11">
                  <c:v>20</c:v>
                </c:pt>
                <c:pt idx="12">
                  <c:v>120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HTM: 1 DBR per-trans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FA-4389-AA73-AC587BF25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277</c:v>
                </c:pt>
                <c:pt idx="1">
                  <c:v>252</c:v>
                </c:pt>
                <c:pt idx="2">
                  <c:v>140</c:v>
                </c:pt>
                <c:pt idx="3">
                  <c:v>160</c:v>
                </c:pt>
                <c:pt idx="4">
                  <c:v>121</c:v>
                </c:pt>
                <c:pt idx="5">
                  <c:v>212</c:v>
                </c:pt>
                <c:pt idx="6">
                  <c:v>100</c:v>
                </c:pt>
                <c:pt idx="7">
                  <c:v>394</c:v>
                </c:pt>
                <c:pt idx="8">
                  <c:v>295</c:v>
                </c:pt>
                <c:pt idx="9">
                  <c:v>121</c:v>
                </c:pt>
                <c:pt idx="10">
                  <c:v>240</c:v>
                </c:pt>
                <c:pt idx="11">
                  <c:v>110</c:v>
                </c:pt>
                <c:pt idx="12">
                  <c:v>60</c:v>
                </c:pt>
                <c:pt idx="13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Legato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13"/>
              <c:layout>
                <c:manualLayout>
                  <c:x val="1.2248842468312149E-2"/>
                  <c:y val="-2.56676831338664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FA-4389-AA73-AC587BF25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19</c:v>
                </c:pt>
                <c:pt idx="1">
                  <c:v>35</c:v>
                </c:pt>
                <c:pt idx="2">
                  <c:v>50</c:v>
                </c:pt>
                <c:pt idx="3">
                  <c:v>40</c:v>
                </c:pt>
                <c:pt idx="4">
                  <c:v>32</c:v>
                </c:pt>
                <c:pt idx="5">
                  <c:v>28</c:v>
                </c:pt>
                <c:pt idx="6">
                  <c:v>28</c:v>
                </c:pt>
                <c:pt idx="7">
                  <c:v>40</c:v>
                </c:pt>
                <c:pt idx="8">
                  <c:v>32</c:v>
                </c:pt>
                <c:pt idx="9">
                  <c:v>34</c:v>
                </c:pt>
                <c:pt idx="10">
                  <c:v>33</c:v>
                </c:pt>
                <c:pt idx="11">
                  <c:v>31</c:v>
                </c:pt>
                <c:pt idx="12">
                  <c:v>33</c:v>
                </c:pt>
                <c:pt idx="1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B4-4138-A5E7-5DA193F86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Overhead over unmodified JVM</a:t>
                </a:r>
              </a:p>
            </c:rich>
          </c:tx>
          <c:layout>
            <c:manualLayout>
              <c:xMode val="edge"/>
              <c:yMode val="edge"/>
              <c:x val="1.088785997183302E-2"/>
              <c:y val="0.193946097938373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2.67</c:v>
                </c:pt>
                <c:pt idx="1">
                  <c:v>1.95</c:v>
                </c:pt>
                <c:pt idx="2">
                  <c:v>2.12</c:v>
                </c:pt>
                <c:pt idx="3">
                  <c:v>3</c:v>
                </c:pt>
                <c:pt idx="4">
                  <c:v>5.41</c:v>
                </c:pt>
                <c:pt idx="5">
                  <c:v>2.2000000000000002</c:v>
                </c:pt>
                <c:pt idx="6">
                  <c:v>3.4</c:v>
                </c:pt>
                <c:pt idx="7">
                  <c:v>2.1</c:v>
                </c:pt>
                <c:pt idx="8">
                  <c:v>1.9</c:v>
                </c:pt>
                <c:pt idx="9">
                  <c:v>1.78</c:v>
                </c:pt>
                <c:pt idx="10">
                  <c:v>2.2000000000000002</c:v>
                </c:pt>
                <c:pt idx="11">
                  <c:v>1.8</c:v>
                </c:pt>
                <c:pt idx="12">
                  <c:v>2.12</c:v>
                </c:pt>
                <c:pt idx="13">
                  <c:v>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Legato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1.6</c:v>
                </c:pt>
                <c:pt idx="1">
                  <c:v>1.85</c:v>
                </c:pt>
                <c:pt idx="2">
                  <c:v>1.75</c:v>
                </c:pt>
                <c:pt idx="3">
                  <c:v>1.3</c:v>
                </c:pt>
                <c:pt idx="4">
                  <c:v>1.45</c:v>
                </c:pt>
                <c:pt idx="5">
                  <c:v>1.2</c:v>
                </c:pt>
                <c:pt idx="6">
                  <c:v>1.2</c:v>
                </c:pt>
                <c:pt idx="7">
                  <c:v>1.5</c:v>
                </c:pt>
                <c:pt idx="8">
                  <c:v>1.7</c:v>
                </c:pt>
                <c:pt idx="9">
                  <c:v>1.3</c:v>
                </c:pt>
                <c:pt idx="10">
                  <c:v>1.22</c:v>
                </c:pt>
                <c:pt idx="11">
                  <c:v>1.35</c:v>
                </c:pt>
                <c:pt idx="12">
                  <c:v>1.67</c:v>
                </c:pt>
                <c:pt idx="13">
                  <c:v>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8-41F2-986D-E5B01C2E2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3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Compilation</a:t>
                </a:r>
                <a:r>
                  <a:rPr lang="en-US" baseline="0" dirty="0"/>
                  <a:t>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88785997183302E-2"/>
              <c:y val="0.2611862682747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</c:v>
                </c:pt>
              </c:strCache>
            </c:strRef>
          </c:tx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209-A1D2-885DC8E12F9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EnfoRSer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13"/>
              <c:layout>
                <c:manualLayout>
                  <c:x val="-1.4970807461270403E-2"/>
                  <c:y val="0"/>
                </c:manualLayout>
              </c:layout>
              <c:tx>
                <c:rich>
                  <a:bodyPr/>
                  <a:lstStyle/>
                  <a:p>
                    <a:fld id="{A4E74E4F-05AE-4BD7-8D63-22FAC35578E3}" type="VALUE">
                      <a:rPr lang="en-US">
                        <a:latin typeface="Garamond" panose="02020404030301010803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928-41F2-986D-E5B01C2E2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2.67</c:v>
                </c:pt>
                <c:pt idx="1">
                  <c:v>1.95</c:v>
                </c:pt>
                <c:pt idx="2">
                  <c:v>2.12</c:v>
                </c:pt>
                <c:pt idx="3">
                  <c:v>3</c:v>
                </c:pt>
                <c:pt idx="4">
                  <c:v>5.41</c:v>
                </c:pt>
                <c:pt idx="5">
                  <c:v>2.2000000000000002</c:v>
                </c:pt>
                <c:pt idx="6">
                  <c:v>3.4</c:v>
                </c:pt>
                <c:pt idx="7">
                  <c:v>2.1</c:v>
                </c:pt>
                <c:pt idx="8">
                  <c:v>1.9</c:v>
                </c:pt>
                <c:pt idx="9">
                  <c:v>1.78</c:v>
                </c:pt>
                <c:pt idx="10">
                  <c:v>2.2000000000000002</c:v>
                </c:pt>
                <c:pt idx="11">
                  <c:v>1.8</c:v>
                </c:pt>
                <c:pt idx="12">
                  <c:v>2.12</c:v>
                </c:pt>
                <c:pt idx="13">
                  <c:v>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4209-A1D2-885DC8E12F9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Legato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Sheet1!$B$1:$O$1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pjbb2000</c:v>
                </c:pt>
                <c:pt idx="12">
                  <c:v>pjbb2005</c:v>
                </c:pt>
                <c:pt idx="13">
                  <c:v>geomean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1.6</c:v>
                </c:pt>
                <c:pt idx="1">
                  <c:v>1.85</c:v>
                </c:pt>
                <c:pt idx="2">
                  <c:v>1.75</c:v>
                </c:pt>
                <c:pt idx="3">
                  <c:v>1.3</c:v>
                </c:pt>
                <c:pt idx="4">
                  <c:v>1.45</c:v>
                </c:pt>
                <c:pt idx="5">
                  <c:v>1.2</c:v>
                </c:pt>
                <c:pt idx="6">
                  <c:v>1.2</c:v>
                </c:pt>
                <c:pt idx="7">
                  <c:v>1.5</c:v>
                </c:pt>
                <c:pt idx="8">
                  <c:v>1.7</c:v>
                </c:pt>
                <c:pt idx="9">
                  <c:v>1.3</c:v>
                </c:pt>
                <c:pt idx="10">
                  <c:v>1.22</c:v>
                </c:pt>
                <c:pt idx="11">
                  <c:v>1.35</c:v>
                </c:pt>
                <c:pt idx="12">
                  <c:v>1.67</c:v>
                </c:pt>
                <c:pt idx="13">
                  <c:v>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8-41F2-986D-E5B01C2E2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01344"/>
        <c:axId val="92877568"/>
      </c:barChart>
      <c:catAx>
        <c:axId val="9260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8775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877568"/>
        <c:scaling>
          <c:orientation val="minMax"/>
          <c:max val="3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Compilation</a:t>
                </a:r>
                <a:r>
                  <a:rPr lang="en-US" baseline="0" dirty="0"/>
                  <a:t>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88785997183302E-2"/>
              <c:y val="0.2611862682747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26013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aseline="0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3AEDF-5A8B-4ADE-B596-3ECBB3163825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C7AB7A8-9906-4C34-893F-ACF8909D8CC2}">
      <dgm:prSet phldrT="[Text]"/>
      <dgm:spPr/>
      <dgm:t>
        <a:bodyPr/>
        <a:lstStyle/>
        <a:p>
          <a:r>
            <a:rPr lang="en-US" dirty="0" err="1"/>
            <a:t>SC+Atomicity</a:t>
          </a:r>
          <a:r>
            <a:rPr lang="en-US" dirty="0"/>
            <a:t> of bounded regions</a:t>
          </a:r>
          <a:r>
            <a:rPr lang="en-US" baseline="30000" dirty="0">
              <a:latin typeface="Garamond" panose="02020404030301010803" pitchFamily="18" charset="0"/>
            </a:rPr>
            <a:t>1</a:t>
          </a:r>
          <a:endParaRPr lang="en-US" dirty="0"/>
        </a:p>
      </dgm:t>
    </dgm:pt>
    <dgm:pt modelId="{B8E8D73B-F619-4A8C-A5EB-6B432D2802D0}" type="parTrans" cxnId="{D6950E46-880B-42A2-917F-08A3C953E9B1}">
      <dgm:prSet/>
      <dgm:spPr/>
      <dgm:t>
        <a:bodyPr/>
        <a:lstStyle/>
        <a:p>
          <a:endParaRPr lang="en-US"/>
        </a:p>
      </dgm:t>
    </dgm:pt>
    <dgm:pt modelId="{9D8806B0-892D-4752-814E-DA3714A63C31}" type="sibTrans" cxnId="{D6950E46-880B-42A2-917F-08A3C953E9B1}">
      <dgm:prSet/>
      <dgm:spPr/>
      <dgm:t>
        <a:bodyPr/>
        <a:lstStyle/>
        <a:p>
          <a:endParaRPr lang="en-US"/>
        </a:p>
      </dgm:t>
    </dgm:pt>
    <dgm:pt modelId="{0BB1931C-67F4-45B6-BD13-F82172BEFF25}">
      <dgm:prSet phldrT="[Text]"/>
      <dgm:spPr/>
      <dgm:t>
        <a:bodyPr/>
        <a:lstStyle/>
        <a:p>
          <a:r>
            <a:rPr lang="en-US" dirty="0"/>
            <a:t>Eliminates SC violation</a:t>
          </a:r>
        </a:p>
      </dgm:t>
    </dgm:pt>
    <dgm:pt modelId="{9729B8D8-AE59-40D6-BFDF-E255C503D7F1}" type="parTrans" cxnId="{94B6DB64-3A43-4724-94A2-930CA82136FE}">
      <dgm:prSet/>
      <dgm:spPr/>
      <dgm:t>
        <a:bodyPr/>
        <a:lstStyle/>
        <a:p>
          <a:endParaRPr lang="en-US"/>
        </a:p>
      </dgm:t>
    </dgm:pt>
    <dgm:pt modelId="{38F2D577-0BF1-4721-A2FB-3975C28ABF4B}" type="sibTrans" cxnId="{94B6DB64-3A43-4724-94A2-930CA82136FE}">
      <dgm:prSet/>
      <dgm:spPr/>
      <dgm:t>
        <a:bodyPr/>
        <a:lstStyle/>
        <a:p>
          <a:endParaRPr lang="en-US"/>
        </a:p>
      </dgm:t>
    </dgm:pt>
    <dgm:pt modelId="{4F721044-4859-4123-8927-64E79B6A9F33}">
      <dgm:prSet phldrT="[Text]"/>
      <dgm:spPr/>
      <dgm:t>
        <a:bodyPr/>
        <a:lstStyle/>
        <a:p>
          <a:r>
            <a:rPr lang="en-US" dirty="0"/>
            <a:t>Eliminates some atomicity violations</a:t>
          </a:r>
        </a:p>
      </dgm:t>
    </dgm:pt>
    <dgm:pt modelId="{7CF3070A-D30C-42A1-90BF-DB283DA407A0}" type="parTrans" cxnId="{AF8F3116-AE15-43A5-8C0C-9C1FD147F365}">
      <dgm:prSet/>
      <dgm:spPr/>
      <dgm:t>
        <a:bodyPr/>
        <a:lstStyle/>
        <a:p>
          <a:endParaRPr lang="en-US"/>
        </a:p>
      </dgm:t>
    </dgm:pt>
    <dgm:pt modelId="{40C798A9-9D1B-4046-B783-510416A3F1A8}" type="sibTrans" cxnId="{AF8F3116-AE15-43A5-8C0C-9C1FD147F365}">
      <dgm:prSet/>
      <dgm:spPr/>
      <dgm:t>
        <a:bodyPr/>
        <a:lstStyle/>
        <a:p>
          <a:endParaRPr lang="en-US"/>
        </a:p>
      </dgm:t>
    </dgm:pt>
    <dgm:pt modelId="{DE41E2FE-1AF3-498B-ADC4-8F76B9E28E95}" type="pres">
      <dgm:prSet presAssocID="{C013AEDF-5A8B-4ADE-B596-3ECBB3163825}" presName="Name0" presStyleCnt="0">
        <dgm:presLayoutVars>
          <dgm:dir/>
          <dgm:animLvl val="lvl"/>
          <dgm:resizeHandles val="exact"/>
        </dgm:presLayoutVars>
      </dgm:prSet>
      <dgm:spPr/>
    </dgm:pt>
    <dgm:pt modelId="{783438E2-77E7-4D10-89C3-1F90F98D7FF5}" type="pres">
      <dgm:prSet presAssocID="{FC7AB7A8-9906-4C34-893F-ACF8909D8CC2}" presName="linNode" presStyleCnt="0"/>
      <dgm:spPr/>
    </dgm:pt>
    <dgm:pt modelId="{F2B65B18-4FDE-4B4F-B9F0-6C9F0074BF20}" type="pres">
      <dgm:prSet presAssocID="{FC7AB7A8-9906-4C34-893F-ACF8909D8CC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9371415-130D-4683-93BE-11508BB5CC50}" type="pres">
      <dgm:prSet presAssocID="{FC7AB7A8-9906-4C34-893F-ACF8909D8CC2}" presName="descendantText" presStyleLbl="alignAccFollowNode1" presStyleIdx="0" presStyleCnt="1" custLinFactNeighborY="-2083">
        <dgm:presLayoutVars>
          <dgm:bulletEnabled val="1"/>
        </dgm:presLayoutVars>
      </dgm:prSet>
      <dgm:spPr/>
    </dgm:pt>
  </dgm:ptLst>
  <dgm:cxnLst>
    <dgm:cxn modelId="{AF8F3116-AE15-43A5-8C0C-9C1FD147F365}" srcId="{FC7AB7A8-9906-4C34-893F-ACF8909D8CC2}" destId="{4F721044-4859-4123-8927-64E79B6A9F33}" srcOrd="1" destOrd="0" parTransId="{7CF3070A-D30C-42A1-90BF-DB283DA407A0}" sibTransId="{40C798A9-9D1B-4046-B783-510416A3F1A8}"/>
    <dgm:cxn modelId="{94B6DB64-3A43-4724-94A2-930CA82136FE}" srcId="{FC7AB7A8-9906-4C34-893F-ACF8909D8CC2}" destId="{0BB1931C-67F4-45B6-BD13-F82172BEFF25}" srcOrd="0" destOrd="0" parTransId="{9729B8D8-AE59-40D6-BFDF-E255C503D7F1}" sibTransId="{38F2D577-0BF1-4721-A2FB-3975C28ABF4B}"/>
    <dgm:cxn modelId="{D6950E46-880B-42A2-917F-08A3C953E9B1}" srcId="{C013AEDF-5A8B-4ADE-B596-3ECBB3163825}" destId="{FC7AB7A8-9906-4C34-893F-ACF8909D8CC2}" srcOrd="0" destOrd="0" parTransId="{B8E8D73B-F619-4A8C-A5EB-6B432D2802D0}" sibTransId="{9D8806B0-892D-4752-814E-DA3714A63C31}"/>
    <dgm:cxn modelId="{BE71E97F-4267-44E1-8A59-BCE86EB2B7B2}" type="presOf" srcId="{FC7AB7A8-9906-4C34-893F-ACF8909D8CC2}" destId="{F2B65B18-4FDE-4B4F-B9F0-6C9F0074BF20}" srcOrd="0" destOrd="0" presId="urn:microsoft.com/office/officeart/2005/8/layout/vList5"/>
    <dgm:cxn modelId="{04A7608F-326D-4AA5-ACE8-6A64DD7FFB92}" type="presOf" srcId="{C013AEDF-5A8B-4ADE-B596-3ECBB3163825}" destId="{DE41E2FE-1AF3-498B-ADC4-8F76B9E28E95}" srcOrd="0" destOrd="0" presId="urn:microsoft.com/office/officeart/2005/8/layout/vList5"/>
    <dgm:cxn modelId="{C9478DCE-8DD9-416B-AB17-BF8BC0C06210}" type="presOf" srcId="{4F721044-4859-4123-8927-64E79B6A9F33}" destId="{29371415-130D-4683-93BE-11508BB5CC50}" srcOrd="0" destOrd="1" presId="urn:microsoft.com/office/officeart/2005/8/layout/vList5"/>
    <dgm:cxn modelId="{245736FD-6042-4E9E-B854-63C5E7AFE057}" type="presOf" srcId="{0BB1931C-67F4-45B6-BD13-F82172BEFF25}" destId="{29371415-130D-4683-93BE-11508BB5CC50}" srcOrd="0" destOrd="0" presId="urn:microsoft.com/office/officeart/2005/8/layout/vList5"/>
    <dgm:cxn modelId="{23279A04-ED05-4EF4-9EF7-E4A21568CA3D}" type="presParOf" srcId="{DE41E2FE-1AF3-498B-ADC4-8F76B9E28E95}" destId="{783438E2-77E7-4D10-89C3-1F90F98D7FF5}" srcOrd="0" destOrd="0" presId="urn:microsoft.com/office/officeart/2005/8/layout/vList5"/>
    <dgm:cxn modelId="{D1D2016F-7BA8-4866-B138-56D7E1F6ADFF}" type="presParOf" srcId="{783438E2-77E7-4D10-89C3-1F90F98D7FF5}" destId="{F2B65B18-4FDE-4B4F-B9F0-6C9F0074BF20}" srcOrd="0" destOrd="0" presId="urn:microsoft.com/office/officeart/2005/8/layout/vList5"/>
    <dgm:cxn modelId="{86562803-42FC-4BB7-88BA-285D39896C63}" type="presParOf" srcId="{783438E2-77E7-4D10-89C3-1F90F98D7FF5}" destId="{29371415-130D-4683-93BE-11508BB5CC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1415-130D-4683-93BE-11508BB5CC50}">
      <dsp:nvSpPr>
        <dsp:cNvPr id="0" name=""/>
        <dsp:cNvSpPr/>
      </dsp:nvSpPr>
      <dsp:spPr>
        <a:xfrm rot="5400000">
          <a:off x="5230368" y="-2191510"/>
          <a:ext cx="731519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Eliminates SC violation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Eliminates some atomicity violations</a:t>
          </a:r>
        </a:p>
      </dsp:txBody>
      <dsp:txXfrm rot="-5400000">
        <a:off x="2962656" y="111912"/>
        <a:ext cx="5231234" cy="660099"/>
      </dsp:txXfrm>
    </dsp:sp>
    <dsp:sp modelId="{F2B65B18-4FDE-4B4F-B9F0-6C9F0074BF20}">
      <dsp:nvSpPr>
        <dsp:cNvPr id="0" name=""/>
        <dsp:cNvSpPr/>
      </dsp:nvSpPr>
      <dsp:spPr>
        <a:xfrm>
          <a:off x="0" y="0"/>
          <a:ext cx="2962656" cy="914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SC+Atomicity</a:t>
          </a:r>
          <a:r>
            <a:rPr lang="en-US" sz="2700" kern="1200" dirty="0"/>
            <a:t> of bounded regions</a:t>
          </a:r>
          <a:r>
            <a:rPr lang="en-US" sz="2700" kern="1200" baseline="30000" dirty="0">
              <a:latin typeface="Garamond" panose="02020404030301010803" pitchFamily="18" charset="0"/>
            </a:rPr>
            <a:t>1</a:t>
          </a:r>
          <a:endParaRPr lang="en-US" sz="2700" kern="1200" dirty="0"/>
        </a:p>
      </dsp:txBody>
      <dsp:txXfrm>
        <a:off x="44637" y="44637"/>
        <a:ext cx="2873382" cy="82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97659-C4B2-465F-9B08-08646833536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C6ED-1F21-4A8B-892C-1E3C4F186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Posing</a:t>
            </a:r>
            <a:r>
              <a:rPr lang="en-US" baseline="0" dirty="0"/>
              <a:t> a huge problem for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9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problem with strong memory models have high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7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2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9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6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 </a:t>
            </a:r>
            <a:r>
              <a:rPr lang="en-US" dirty="0"/>
              <a:t>Java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4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28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0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 </a:t>
            </a:r>
            <a:r>
              <a:rPr lang="en-US" dirty="0"/>
              <a:t>Java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4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 </a:t>
            </a:r>
            <a:r>
              <a:rPr lang="en-US" dirty="0"/>
              <a:t>Java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problem with strong memory models have high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9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5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7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parajita" pitchFamily="34" charset="0"/>
                <a:cs typeface="Aparajita" pitchFamily="34" charset="0"/>
              </a:rPr>
              <a:t>Regions are bounded statically and dynamically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5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1D51-DBC1-4A59-9F4E-48497BED2A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3976-7CF4-494C-B3EA-99A08059C680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99BC-9ADE-4360-9A80-3F4FAF5361BA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2336-DE66-4483-99CE-A4F2815DE321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EBFC-B00D-4DFA-853B-6BA581CB4160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D88-E17E-4EF9-AA2C-D04F9C5519D4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9605-D7B4-4378-875E-151162257F97}" type="datetime1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F5A7-3AB1-455D-A4C2-E119C50ACDBD}" type="datetime1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E6C-C2E6-4C13-82D5-AD74F47E2E4D}" type="datetime1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5CFA-161E-4E86-8F8A-3BD43951953E}" type="datetime1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B669-E1AC-4BFB-92FF-D3C1BCFF3429}" type="datetime1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0F81-5E41-4D73-B97E-F85186F01AC7}" type="datetime1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05F7-F623-4034-B444-C9B26DC84A7F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35EB-F18C-4600-9FB3-8250BB0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435" y="0"/>
            <a:ext cx="11587656" cy="23876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Centaur" panose="02030504050205020304" pitchFamily="18" charset="0"/>
              </a:rPr>
              <a:t>Legato: Bounded Region Serializability Using Commodity Hardware Transactional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3367" y="2551004"/>
            <a:ext cx="8355724" cy="235207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latin typeface="Centaur" panose="02030504050205020304" pitchFamily="18" charset="0"/>
              </a:rPr>
              <a:t>Aritra Sengupta</a:t>
            </a:r>
          </a:p>
          <a:p>
            <a:pPr algn="just"/>
            <a:r>
              <a:rPr lang="en-US" sz="3200" dirty="0">
                <a:latin typeface="Centaur" panose="02030504050205020304" pitchFamily="18" charset="0"/>
              </a:rPr>
              <a:t>Man Cao</a:t>
            </a:r>
          </a:p>
          <a:p>
            <a:pPr algn="just"/>
            <a:r>
              <a:rPr lang="en-US" sz="3200" dirty="0">
                <a:latin typeface="Centaur" panose="02030504050205020304" pitchFamily="18" charset="0"/>
              </a:rPr>
              <a:t>Michael D. Bond</a:t>
            </a:r>
          </a:p>
          <a:p>
            <a:pPr algn="just"/>
            <a:r>
              <a:rPr lang="en-US" sz="3200" dirty="0">
                <a:latin typeface="Centaur" panose="02030504050205020304" pitchFamily="18" charset="0"/>
              </a:rPr>
              <a:t>and</a:t>
            </a:r>
          </a:p>
          <a:p>
            <a:pPr algn="just"/>
            <a:r>
              <a:rPr lang="en-US" sz="3200" dirty="0">
                <a:latin typeface="Centaur" panose="02030504050205020304" pitchFamily="18" charset="0"/>
              </a:rPr>
              <a:t>Milind Kulkarni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66" y="2703933"/>
            <a:ext cx="1342696" cy="132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67" y="4304180"/>
            <a:ext cx="1342696" cy="1101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Bounded Region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98296"/>
              </p:ext>
            </p:extLst>
          </p:nvPr>
        </p:nvGraphicFramePr>
        <p:xfrm>
          <a:off x="1905000" y="1600201"/>
          <a:ext cx="8229600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70944"/>
              </p:ext>
            </p:extLst>
          </p:nvPr>
        </p:nvGraphicFramePr>
        <p:xfrm>
          <a:off x="2362200" y="2667000"/>
          <a:ext cx="7467600" cy="35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6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DRF0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DBRS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7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hsqldb6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Infinite loop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5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sunflow9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Null pointer exception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6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jbb2000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Corrupt output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Corrupt output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7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jbb2000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Infinite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loop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7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sor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Infinite loop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7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lufact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Infinite loop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7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moldyn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Infinite loop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6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raytracer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+mn-lt"/>
                        </a:rPr>
                        <a:t>Fails validation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Fails validation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hape 496"/>
          <p:cNvSpPr txBox="1"/>
          <p:nvPr/>
        </p:nvSpPr>
        <p:spPr>
          <a:xfrm>
            <a:off x="1564250" y="6267768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2F2B20"/>
                </a:solidFill>
                <a:latin typeface="Garamond" panose="02020404030301010803" pitchFamily="18" charset="0"/>
                <a:cs typeface="Aparajita" pitchFamily="34" charset="0"/>
              </a:rPr>
              <a:t>1</a:t>
            </a:r>
            <a:r>
              <a:rPr lang="en" sz="1600" dirty="0">
                <a:solidFill>
                  <a:srgbClr val="2F2B20"/>
                </a:solidFill>
                <a:cs typeface="Aparajita" pitchFamily="34" charset="0"/>
              </a:rPr>
              <a:t>. Sengupta et al. Hybrid Static-Dynamic Analysis for Statically Bounded Region Serializability. ASPLOS, 2015. </a:t>
            </a:r>
          </a:p>
        </p:txBody>
      </p:sp>
      <p:cxnSp>
        <p:nvCxnSpPr>
          <p:cNvPr id="9" name="Shape 495"/>
          <p:cNvCxnSpPr/>
          <p:nvPr/>
        </p:nvCxnSpPr>
        <p:spPr>
          <a:xfrm>
            <a:off x="1550854" y="6310513"/>
            <a:ext cx="8469178" cy="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626277"/>
              </p:ext>
            </p:extLst>
          </p:nvPr>
        </p:nvGraphicFramePr>
        <p:xfrm>
          <a:off x="1461919" y="168275"/>
          <a:ext cx="9331494" cy="618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nip Single Corner Rectangle 2"/>
          <p:cNvSpPr/>
          <p:nvPr/>
        </p:nvSpPr>
        <p:spPr>
          <a:xfrm>
            <a:off x="8254562" y="204952"/>
            <a:ext cx="3455276" cy="2490951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/>
              <a:t>Benchmarks: DaCapo 2006, 2009 and </a:t>
            </a:r>
            <a:r>
              <a:rPr lang="en-US" sz="2400" dirty="0" err="1"/>
              <a:t>SPECjbb</a:t>
            </a:r>
            <a:r>
              <a:rPr lang="en-US" sz="2400" dirty="0"/>
              <a:t> benchmarks</a:t>
            </a:r>
          </a:p>
          <a:p>
            <a:endParaRPr lang="en-US" sz="2400" dirty="0"/>
          </a:p>
          <a:p>
            <a:r>
              <a:rPr lang="en-US" sz="2400" dirty="0"/>
              <a:t>Intel Xeon with TSX. </a:t>
            </a:r>
          </a:p>
          <a:p>
            <a:r>
              <a:rPr lang="en-US" sz="2400" dirty="0"/>
              <a:t>A </a:t>
            </a:r>
            <a:r>
              <a:rPr lang="en-US" sz="2400" dirty="0">
                <a:latin typeface="Garamond" panose="02020404030301010803" pitchFamily="18" charset="0"/>
              </a:rPr>
              <a:t>14</a:t>
            </a:r>
            <a:r>
              <a:rPr lang="en-US" sz="2400" dirty="0"/>
              <a:t>-core processor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Shape 496"/>
          <p:cNvSpPr txBox="1"/>
          <p:nvPr/>
        </p:nvSpPr>
        <p:spPr>
          <a:xfrm>
            <a:off x="1906473" y="6250476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2F2B20"/>
                </a:solidFill>
                <a:latin typeface="Garamond" panose="02020404030301010803" pitchFamily="18" charset="0"/>
                <a:cs typeface="Aparajita" pitchFamily="34" charset="0"/>
              </a:rPr>
              <a:t>1</a:t>
            </a:r>
            <a:r>
              <a:rPr lang="en" sz="1600" dirty="0">
                <a:solidFill>
                  <a:srgbClr val="2F2B20"/>
                </a:solidFill>
                <a:cs typeface="Aparajita" pitchFamily="34" charset="0"/>
              </a:rPr>
              <a:t>. Sengupta et al. Hybrid Static-Dynamic Analysis for Statically Bounded Region Serializability. ASPLOS, 2015. </a:t>
            </a:r>
          </a:p>
        </p:txBody>
      </p:sp>
      <p:cxnSp>
        <p:nvCxnSpPr>
          <p:cNvPr id="7" name="Shape 495"/>
          <p:cNvCxnSpPr/>
          <p:nvPr/>
        </p:nvCxnSpPr>
        <p:spPr>
          <a:xfrm>
            <a:off x="1879681" y="6318615"/>
            <a:ext cx="8469178" cy="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2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cs typeface="Aparajita" pitchFamily="34" charset="0"/>
              </a:rPr>
              <a:t>End-to-End Memory Models: Run-time cost vs Strength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73139" y="1539527"/>
            <a:ext cx="0" cy="37338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73139" y="5280254"/>
            <a:ext cx="518160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327" y="2344759"/>
            <a:ext cx="677108" cy="24102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9670" y="5479282"/>
            <a:ext cx="1610954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899747"/>
            <a:ext cx="2462581" cy="896038"/>
          </a:xfrm>
          <a:prstGeom prst="rect">
            <a:avLst/>
          </a:prstGeom>
        </p:spPr>
      </p:pic>
      <p:sp>
        <p:nvSpPr>
          <p:cNvPr id="20" name="Flowchart: Process 19"/>
          <p:cNvSpPr/>
          <p:nvPr/>
        </p:nvSpPr>
        <p:spPr>
          <a:xfrm>
            <a:off x="4800600" y="3233937"/>
            <a:ext cx="914400" cy="49461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</a:rPr>
              <a:t>SC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7239000" y="1907322"/>
            <a:ext cx="2438400" cy="851411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accent3">
                <a:lumMod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cs typeface="Aparajita" pitchFamily="34" charset="0"/>
              </a:rPr>
              <a:t>(Unbounded) Synchronization-free Region Serializability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40585"/>
            <a:ext cx="2743200" cy="365125"/>
          </a:xfrm>
        </p:spPr>
        <p:txBody>
          <a:bodyPr/>
          <a:lstStyle/>
          <a:p>
            <a:fld id="{F20C1C88-E8EC-4B74-AEC5-4E72F6E72D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35869" y="4067328"/>
            <a:ext cx="841788" cy="729125"/>
          </a:xfrm>
          <a:prstGeom prst="ellipse">
            <a:avLst/>
          </a:prstGeom>
          <a:noFill/>
          <a:ln w="603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23" name="Rectangular Callout 25"/>
          <p:cNvSpPr/>
          <p:nvPr/>
        </p:nvSpPr>
        <p:spPr>
          <a:xfrm>
            <a:off x="8977142" y="3330157"/>
            <a:ext cx="2573727" cy="1253980"/>
          </a:xfrm>
          <a:prstGeom prst="wedgeRectCallout">
            <a:avLst>
              <a:gd name="adj1" fmla="val -98922"/>
              <a:gd name="adj2" fmla="val 4104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cs typeface="Aparajita" pitchFamily="34" charset="0"/>
              </a:rPr>
              <a:t>This work: HTM-based dynamically bounded region serializability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733799" y="4327753"/>
            <a:ext cx="1823575" cy="60731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  <a:cs typeface="Aparajita" pitchFamily="34" charset="0"/>
              </a:rPr>
              <a:t>DRF0 (C++/Java)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6096000" y="3035488"/>
            <a:ext cx="2521527" cy="92165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2F2B20"/>
              </a:solidFill>
            </a:endParaRPr>
          </a:p>
          <a:p>
            <a:pPr algn="ctr"/>
            <a:r>
              <a:rPr lang="en-US" sz="2000" b="1" dirty="0">
                <a:solidFill>
                  <a:srgbClr val="2F2B20"/>
                </a:solidFill>
              </a:rPr>
              <a:t>Dynamically Bounded Region Serializability via </a:t>
            </a:r>
            <a:r>
              <a:rPr lang="en-US" sz="2000" b="1" dirty="0" err="1">
                <a:solidFill>
                  <a:srgbClr val="2F2B20"/>
                </a:solidFill>
              </a:rPr>
              <a:t>EnfoRSer</a:t>
            </a:r>
            <a:endParaRPr lang="en-US" sz="2000" b="1" dirty="0">
              <a:solidFill>
                <a:srgbClr val="2F2B20"/>
              </a:solidFill>
            </a:endParaRPr>
          </a:p>
          <a:p>
            <a:pPr algn="ctr"/>
            <a:endParaRPr lang="en-US" sz="2000" b="1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2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746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76" y="1298028"/>
            <a:ext cx="9270124" cy="5118538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Challenges  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Naïve implementation with hardware transactional memory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Limitations of using HTM for DBRS</a:t>
            </a: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Approach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Overcoming limitations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Our approach to DBRS enforcement: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Legato</a:t>
            </a: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Evaluation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4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960698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16200000">
            <a:off x="2446370" y="2894032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rot="16200000">
            <a:off x="2540499" y="2894032"/>
            <a:ext cx="2590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rot="16200000">
            <a:off x="819276" y="285530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981200" y="-40297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Enforcing DBRS with Commodity Hardware Transactional Memory (HTM)</a:t>
            </a:r>
          </a:p>
        </p:txBody>
      </p:sp>
      <p:sp>
        <p:nvSpPr>
          <p:cNvPr id="15" name="Oval Callout 11"/>
          <p:cNvSpPr/>
          <p:nvPr/>
        </p:nvSpPr>
        <p:spPr>
          <a:xfrm>
            <a:off x="2581835" y="5143278"/>
            <a:ext cx="1796675" cy="914400"/>
          </a:xfrm>
          <a:prstGeom prst="wedgeEllipseCallout">
            <a:avLst>
              <a:gd name="adj1" fmla="val 14815"/>
              <a:gd name="adj2" fmla="val -146753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17" name="Oval Callout 13"/>
          <p:cNvSpPr/>
          <p:nvPr/>
        </p:nvSpPr>
        <p:spPr>
          <a:xfrm>
            <a:off x="735660" y="5143278"/>
            <a:ext cx="1846175" cy="914400"/>
          </a:xfrm>
          <a:prstGeom prst="wedgeEllipseCallout">
            <a:avLst>
              <a:gd name="adj1" fmla="val 15250"/>
              <a:gd name="adj2" fmla="val -153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</p:spTree>
    <p:extLst>
      <p:ext uri="{BB962C8B-B14F-4D97-AF65-F5344CB8AC3E}">
        <p14:creationId xmlns:p14="http://schemas.microsoft.com/office/powerpoint/2010/main" val="120103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960698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16200000">
            <a:off x="2446370" y="2894032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rot="16200000">
            <a:off x="2540499" y="2894032"/>
            <a:ext cx="2590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rot="16200000">
            <a:off x="819276" y="285530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981200" y="-40297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Enforcing DBRS with Commodity Hardware Transactional Memory (HTM)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3495681" y="2212719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16200000">
            <a:off x="4299814" y="2898518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16200000">
            <a:off x="2672720" y="2859789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Callout 11"/>
          <p:cNvSpPr/>
          <p:nvPr/>
        </p:nvSpPr>
        <p:spPr>
          <a:xfrm>
            <a:off x="2581835" y="5143278"/>
            <a:ext cx="1796675" cy="914400"/>
          </a:xfrm>
          <a:prstGeom prst="wedgeEllipseCallout">
            <a:avLst>
              <a:gd name="adj1" fmla="val 14815"/>
              <a:gd name="adj2" fmla="val -146753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4" name="Oval Callout 13"/>
          <p:cNvSpPr/>
          <p:nvPr/>
        </p:nvSpPr>
        <p:spPr>
          <a:xfrm>
            <a:off x="735660" y="5143278"/>
            <a:ext cx="1846175" cy="914400"/>
          </a:xfrm>
          <a:prstGeom prst="wedgeEllipseCallout">
            <a:avLst>
              <a:gd name="adj1" fmla="val 15250"/>
              <a:gd name="adj2" fmla="val -153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  <p:sp>
        <p:nvSpPr>
          <p:cNvPr id="25" name="Oval Callout 11"/>
          <p:cNvSpPr/>
          <p:nvPr/>
        </p:nvSpPr>
        <p:spPr>
          <a:xfrm>
            <a:off x="6264076" y="5100694"/>
            <a:ext cx="1796677" cy="914400"/>
          </a:xfrm>
          <a:prstGeom prst="wedgeEllipseCallout">
            <a:avLst>
              <a:gd name="adj1" fmla="val -82482"/>
              <a:gd name="adj2" fmla="val -144547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6" name="Oval Callout 13"/>
          <p:cNvSpPr/>
          <p:nvPr/>
        </p:nvSpPr>
        <p:spPr>
          <a:xfrm>
            <a:off x="4417902" y="5100694"/>
            <a:ext cx="1806784" cy="914400"/>
          </a:xfrm>
          <a:prstGeom prst="wedgeEllipseCallout">
            <a:avLst>
              <a:gd name="adj1" fmla="val -71456"/>
              <a:gd name="adj2" fmla="val -147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</p:spTree>
    <p:extLst>
      <p:ext uri="{BB962C8B-B14F-4D97-AF65-F5344CB8AC3E}">
        <p14:creationId xmlns:p14="http://schemas.microsoft.com/office/powerpoint/2010/main" val="191482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960698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16200000">
            <a:off x="2446370" y="2894032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rot="16200000">
            <a:off x="2540499" y="2894032"/>
            <a:ext cx="2590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rot="16200000">
            <a:off x="819276" y="285530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981200" y="-40297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Enforcing DBRS with Commodity Hardware Transactional Memory (HTM)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3495681" y="2212719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16200000">
            <a:off x="4299814" y="2898518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16200000">
            <a:off x="2672720" y="2859789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Callout 11"/>
          <p:cNvSpPr/>
          <p:nvPr/>
        </p:nvSpPr>
        <p:spPr>
          <a:xfrm>
            <a:off x="2581835" y="5143278"/>
            <a:ext cx="1796675" cy="914400"/>
          </a:xfrm>
          <a:prstGeom prst="wedgeEllipseCallout">
            <a:avLst>
              <a:gd name="adj1" fmla="val 14815"/>
              <a:gd name="adj2" fmla="val -146753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4" name="Oval Callout 13"/>
          <p:cNvSpPr/>
          <p:nvPr/>
        </p:nvSpPr>
        <p:spPr>
          <a:xfrm>
            <a:off x="735660" y="5143278"/>
            <a:ext cx="1846175" cy="914400"/>
          </a:xfrm>
          <a:prstGeom prst="wedgeEllipseCallout">
            <a:avLst>
              <a:gd name="adj1" fmla="val 15250"/>
              <a:gd name="adj2" fmla="val -153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  <p:sp>
        <p:nvSpPr>
          <p:cNvPr id="25" name="Oval Callout 11"/>
          <p:cNvSpPr/>
          <p:nvPr/>
        </p:nvSpPr>
        <p:spPr>
          <a:xfrm>
            <a:off x="6264076" y="5100694"/>
            <a:ext cx="1796677" cy="914400"/>
          </a:xfrm>
          <a:prstGeom prst="wedgeEllipseCallout">
            <a:avLst>
              <a:gd name="adj1" fmla="val -82482"/>
              <a:gd name="adj2" fmla="val -144547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6" name="Oval Callout 13"/>
          <p:cNvSpPr/>
          <p:nvPr/>
        </p:nvSpPr>
        <p:spPr>
          <a:xfrm>
            <a:off x="4417902" y="5100694"/>
            <a:ext cx="1806784" cy="914400"/>
          </a:xfrm>
          <a:prstGeom prst="wedgeEllipseCallout">
            <a:avLst>
              <a:gd name="adj1" fmla="val -71456"/>
              <a:gd name="adj2" fmla="val -147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5322240" y="2223918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rot="16200000">
            <a:off x="4499279" y="2870988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16200000">
            <a:off x="4419843" y="2894032"/>
            <a:ext cx="2590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6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05195"/>
              </p:ext>
            </p:extLst>
          </p:nvPr>
        </p:nvGraphicFramePr>
        <p:xfrm>
          <a:off x="1461919" y="304801"/>
          <a:ext cx="9331494" cy="618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344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86451"/>
              </p:ext>
            </p:extLst>
          </p:nvPr>
        </p:nvGraphicFramePr>
        <p:xfrm>
          <a:off x="1461919" y="304801"/>
          <a:ext cx="9331494" cy="618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nip Single Corner Rectangle 2"/>
          <p:cNvSpPr/>
          <p:nvPr/>
        </p:nvSpPr>
        <p:spPr>
          <a:xfrm>
            <a:off x="7437537" y="942663"/>
            <a:ext cx="3995246" cy="1430665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High cost of TSX instructions</a:t>
            </a:r>
          </a:p>
          <a:p>
            <a:pPr algn="ctr"/>
            <a:r>
              <a:rPr lang="en-US" sz="2400" dirty="0">
                <a:solidFill>
                  <a:schemeClr val="lt1"/>
                </a:solidFill>
              </a:rPr>
              <a:t>Start/End ≈ three atomic operations!</a:t>
            </a:r>
            <a:r>
              <a:rPr lang="en-US" sz="2400" baseline="30000" dirty="0">
                <a:solidFill>
                  <a:schemeClr val="lt1"/>
                </a:solidFill>
              </a:rPr>
              <a:t>2</a:t>
            </a:r>
            <a:endParaRPr lang="en-US" sz="2400" baseline="-25000" dirty="0">
              <a:solidFill>
                <a:schemeClr val="lt1"/>
              </a:solidFill>
            </a:endParaRPr>
          </a:p>
        </p:txBody>
      </p:sp>
      <p:cxnSp>
        <p:nvCxnSpPr>
          <p:cNvPr id="6" name="Shape 495"/>
          <p:cNvCxnSpPr/>
          <p:nvPr/>
        </p:nvCxnSpPr>
        <p:spPr>
          <a:xfrm>
            <a:off x="2014891" y="6447551"/>
            <a:ext cx="8469178" cy="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hape 496"/>
          <p:cNvSpPr txBox="1"/>
          <p:nvPr/>
        </p:nvSpPr>
        <p:spPr>
          <a:xfrm>
            <a:off x="1995664" y="6447551"/>
            <a:ext cx="8442407" cy="5478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" sz="1700" dirty="0">
                <a:solidFill>
                  <a:srgbClr val="2F2B20"/>
                </a:solidFill>
                <a:cs typeface="Aparajita" pitchFamily="34" charset="0"/>
              </a:rPr>
              <a:t>2. Yoo et al. </a:t>
            </a:r>
            <a:r>
              <a:rPr lang="en-US" sz="1700" dirty="0"/>
              <a:t>Performance Evaluation of Intel TSX for High-Performance Computing, SC 2013</a:t>
            </a:r>
          </a:p>
        </p:txBody>
      </p:sp>
    </p:spTree>
    <p:extLst>
      <p:ext uri="{BB962C8B-B14F-4D97-AF65-F5344CB8AC3E}">
        <p14:creationId xmlns:p14="http://schemas.microsoft.com/office/powerpoint/2010/main" val="310558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Legato: Key Idea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24910" y="1539766"/>
            <a:ext cx="9270124" cy="2010258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Merge several regions into a single transaction: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amortize the cost of starting and stopping a transaction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	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42900"/>
            <a:ext cx="8229600" cy="1600200"/>
          </a:xfrm>
        </p:spPr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Programming Language Semantics?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chemeClr val="accent3">
                  <a:lumMod val="75000"/>
                </a:schemeClr>
              </a:solidFill>
              <a:latin typeface="Centaur" panose="02030504050205020304" pitchFamily="18" charset="0"/>
              <a:cs typeface="Aparajita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Centaur" panose="02030504050205020304" pitchFamily="18" charset="0"/>
                <a:cs typeface="Aparajita" pitchFamily="34" charset="0"/>
              </a:rPr>
              <a:t>Data Races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3">
                    <a:lumMod val="50000"/>
                  </a:schemeClr>
                </a:solidFill>
                <a:latin typeface="Centaur" panose="02030504050205020304" pitchFamily="18" charset="0"/>
                <a:cs typeface="Aparajita" pitchFamily="34" charset="0"/>
              </a:rPr>
              <a:t>C++ no guarantee of semantics – “catch-fire” semantics 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3">
                    <a:lumMod val="50000"/>
                  </a:schemeClr>
                </a:solidFill>
                <a:latin typeface="Centaur" panose="02030504050205020304" pitchFamily="18" charset="0"/>
                <a:cs typeface="Aparajita" pitchFamily="34" charset="0"/>
              </a:rPr>
              <a:t>Java provides weak semantics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39" y="1019505"/>
            <a:ext cx="1597834" cy="1607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92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Legato: Key Idea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rot="16200000">
            <a:off x="2446370" y="2894032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rot="16200000">
            <a:off x="2540499" y="2894032"/>
            <a:ext cx="2590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rot="16200000">
            <a:off x="819276" y="285530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6200000">
            <a:off x="3495681" y="2212719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rot="16200000">
            <a:off x="4299814" y="2898518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rot="16200000">
            <a:off x="2672720" y="2859789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Callout 11"/>
          <p:cNvSpPr/>
          <p:nvPr/>
        </p:nvSpPr>
        <p:spPr>
          <a:xfrm>
            <a:off x="2581835" y="5143278"/>
            <a:ext cx="1796675" cy="914400"/>
          </a:xfrm>
          <a:prstGeom prst="wedgeEllipseCallout">
            <a:avLst>
              <a:gd name="adj1" fmla="val 14815"/>
              <a:gd name="adj2" fmla="val -146753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30" name="Oval Callout 11"/>
          <p:cNvSpPr/>
          <p:nvPr/>
        </p:nvSpPr>
        <p:spPr>
          <a:xfrm>
            <a:off x="6264076" y="5100694"/>
            <a:ext cx="1796677" cy="914400"/>
          </a:xfrm>
          <a:prstGeom prst="wedgeEllipseCallout">
            <a:avLst>
              <a:gd name="adj1" fmla="val -82482"/>
              <a:gd name="adj2" fmla="val -144547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31" name="Oval Callout 13"/>
          <p:cNvSpPr/>
          <p:nvPr/>
        </p:nvSpPr>
        <p:spPr>
          <a:xfrm>
            <a:off x="4417902" y="5100694"/>
            <a:ext cx="1806784" cy="914400"/>
          </a:xfrm>
          <a:prstGeom prst="wedgeEllipseCallout">
            <a:avLst>
              <a:gd name="adj1" fmla="val -71456"/>
              <a:gd name="adj2" fmla="val -147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  <p:sp>
        <p:nvSpPr>
          <p:cNvPr id="32" name="Oval Callout 13"/>
          <p:cNvSpPr/>
          <p:nvPr/>
        </p:nvSpPr>
        <p:spPr>
          <a:xfrm>
            <a:off x="735660" y="5143278"/>
            <a:ext cx="1846175" cy="914400"/>
          </a:xfrm>
          <a:prstGeom prst="wedgeEllipseCallout">
            <a:avLst>
              <a:gd name="adj1" fmla="val 15250"/>
              <a:gd name="adj2" fmla="val -153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 Start</a:t>
            </a:r>
          </a:p>
        </p:txBody>
      </p:sp>
    </p:spTree>
    <p:extLst>
      <p:ext uri="{BB962C8B-B14F-4D97-AF65-F5344CB8AC3E}">
        <p14:creationId xmlns:p14="http://schemas.microsoft.com/office/powerpoint/2010/main" val="301047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16200000">
            <a:off x="2446935" y="277323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16200000">
            <a:off x="819841" y="289403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1734223" y="4724134"/>
            <a:ext cx="1835971" cy="914400"/>
          </a:xfrm>
          <a:prstGeom prst="wedgeEllipseCallout">
            <a:avLst>
              <a:gd name="adj1" fmla="val -29509"/>
              <a:gd name="adj2" fmla="val -92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Legato: Key Idea</a:t>
            </a:r>
          </a:p>
        </p:txBody>
      </p:sp>
      <p:sp>
        <p:nvSpPr>
          <p:cNvPr id="25" name="Oval Callout 21"/>
          <p:cNvSpPr/>
          <p:nvPr/>
        </p:nvSpPr>
        <p:spPr>
          <a:xfrm>
            <a:off x="3623437" y="4724134"/>
            <a:ext cx="1815898" cy="914400"/>
          </a:xfrm>
          <a:prstGeom prst="wedgeEllipseCallout">
            <a:avLst>
              <a:gd name="adj1" fmla="val -40620"/>
              <a:gd name="adj2" fmla="val -10812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16200000">
            <a:off x="2446935" y="277323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16200000">
            <a:off x="819841" y="289403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1734223" y="4724134"/>
            <a:ext cx="1835971" cy="914400"/>
          </a:xfrm>
          <a:prstGeom prst="wedgeEllipseCallout">
            <a:avLst>
              <a:gd name="adj1" fmla="val -29509"/>
              <a:gd name="adj2" fmla="val -92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Legato: Key Idea</a:t>
            </a:r>
          </a:p>
        </p:txBody>
      </p:sp>
      <p:sp>
        <p:nvSpPr>
          <p:cNvPr id="25" name="Oval Callout 21"/>
          <p:cNvSpPr/>
          <p:nvPr/>
        </p:nvSpPr>
        <p:spPr>
          <a:xfrm>
            <a:off x="3623437" y="4724134"/>
            <a:ext cx="1815898" cy="914400"/>
          </a:xfrm>
          <a:prstGeom prst="wedgeEllipseCallout">
            <a:avLst>
              <a:gd name="adj1" fmla="val -40620"/>
              <a:gd name="adj2" fmla="val -10812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3269329" y="2193859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16200000">
            <a:off x="4091723" y="277323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5492578" y="4677069"/>
            <a:ext cx="1815898" cy="914400"/>
          </a:xfrm>
          <a:prstGeom prst="wedgeEllipseCallout">
            <a:avLst>
              <a:gd name="adj1" fmla="val -49876"/>
              <a:gd name="adj2" fmla="val -111068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</p:spTree>
    <p:extLst>
      <p:ext uri="{BB962C8B-B14F-4D97-AF65-F5344CB8AC3E}">
        <p14:creationId xmlns:p14="http://schemas.microsoft.com/office/powerpoint/2010/main" val="261291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16200000">
            <a:off x="2446935" y="277323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16200000">
            <a:off x="819841" y="2894033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1734223" y="4724134"/>
            <a:ext cx="1835971" cy="914400"/>
          </a:xfrm>
          <a:prstGeom prst="wedgeEllipseCallout">
            <a:avLst>
              <a:gd name="adj1" fmla="val -29509"/>
              <a:gd name="adj2" fmla="val -92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Legato: Key Idea</a:t>
            </a:r>
          </a:p>
        </p:txBody>
      </p:sp>
      <p:sp>
        <p:nvSpPr>
          <p:cNvPr id="25" name="Oval Callout 21"/>
          <p:cNvSpPr/>
          <p:nvPr/>
        </p:nvSpPr>
        <p:spPr>
          <a:xfrm>
            <a:off x="3623437" y="4724134"/>
            <a:ext cx="1815898" cy="914400"/>
          </a:xfrm>
          <a:prstGeom prst="wedgeEllipseCallout">
            <a:avLst>
              <a:gd name="adj1" fmla="val -40620"/>
              <a:gd name="adj2" fmla="val -10812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1642237" y="22082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3269329" y="2193859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16200000">
            <a:off x="4091723" y="277323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5492578" y="4724134"/>
            <a:ext cx="1815898" cy="914400"/>
          </a:xfrm>
          <a:prstGeom prst="wedgeEllipseCallout">
            <a:avLst>
              <a:gd name="adj1" fmla="val -49876"/>
              <a:gd name="adj2" fmla="val -111068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4914345" y="2191618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rot="16200000">
            <a:off x="5736739" y="2851671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7162458" y="1582015"/>
            <a:ext cx="6276" cy="2590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Oval Callout 15"/>
          <p:cNvSpPr/>
          <p:nvPr/>
        </p:nvSpPr>
        <p:spPr>
          <a:xfrm>
            <a:off x="7357330" y="4624573"/>
            <a:ext cx="1793390" cy="914400"/>
          </a:xfrm>
          <a:prstGeom prst="wedgeEllipseCallout">
            <a:avLst>
              <a:gd name="adj1" fmla="val -67454"/>
              <a:gd name="adj2" fmla="val -979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</p:spTree>
    <p:extLst>
      <p:ext uri="{BB962C8B-B14F-4D97-AF65-F5344CB8AC3E}">
        <p14:creationId xmlns:p14="http://schemas.microsoft.com/office/powerpoint/2010/main" val="104995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4909" y="1539765"/>
            <a:ext cx="9953761" cy="2353159"/>
          </a:xfrm>
          <a:prstGeom prst="rect">
            <a:avLst/>
          </a:prstGeom>
          <a:ln w="381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Conflicts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abort transactions: wasted 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Capacity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aborts: larger transactions have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larger footprint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,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unknown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a priori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HTM-unfriendly operations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: hardware interrupts, page faults etc.</a:t>
            </a:r>
          </a:p>
        </p:txBody>
      </p:sp>
    </p:spTree>
    <p:extLst>
      <p:ext uri="{BB962C8B-B14F-4D97-AF65-F5344CB8AC3E}">
        <p14:creationId xmlns:p14="http://schemas.microsoft.com/office/powerpoint/2010/main" val="309529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671708" y="5230965"/>
            <a:ext cx="1795827" cy="914400"/>
          </a:xfrm>
          <a:prstGeom prst="wedgeEllipseCallout">
            <a:avLst>
              <a:gd name="adj1" fmla="val -30880"/>
              <a:gd name="adj2" fmla="val -75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2547773" y="5230965"/>
            <a:ext cx="1803961" cy="914400"/>
          </a:xfrm>
          <a:prstGeom prst="wedgeEllipseCallout">
            <a:avLst>
              <a:gd name="adj1" fmla="val -46981"/>
              <a:gd name="adj2" fmla="val -8239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4511040" y="366284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3736050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/>
          <p:cNvSpPr/>
          <p:nvPr/>
        </p:nvSpPr>
        <p:spPr>
          <a:xfrm rot="5400000">
            <a:off x="4659623" y="3433907"/>
            <a:ext cx="712694" cy="676898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1"/>
          <p:cNvSpPr/>
          <p:nvPr/>
        </p:nvSpPr>
        <p:spPr>
          <a:xfrm>
            <a:off x="5987979" y="4473237"/>
            <a:ext cx="1830856" cy="914400"/>
          </a:xfrm>
          <a:prstGeom prst="wedgeEllipseCallout">
            <a:avLst>
              <a:gd name="adj1" fmla="val -80346"/>
              <a:gd name="adj2" fmla="val -10445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Abort</a:t>
            </a:r>
          </a:p>
        </p:txBody>
      </p:sp>
      <p:sp>
        <p:nvSpPr>
          <p:cNvPr id="21" name="Oval Callout 21"/>
          <p:cNvSpPr/>
          <p:nvPr/>
        </p:nvSpPr>
        <p:spPr>
          <a:xfrm>
            <a:off x="4345650" y="5230179"/>
            <a:ext cx="1803961" cy="914400"/>
          </a:xfrm>
          <a:prstGeom prst="wedgeEllipseCallout">
            <a:avLst>
              <a:gd name="adj1" fmla="val -52572"/>
              <a:gd name="adj2" fmla="val -91951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</p:spTree>
    <p:extLst>
      <p:ext uri="{BB962C8B-B14F-4D97-AF65-F5344CB8AC3E}">
        <p14:creationId xmlns:p14="http://schemas.microsoft.com/office/powerpoint/2010/main" val="70559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671708" y="5230965"/>
            <a:ext cx="1795827" cy="914400"/>
          </a:xfrm>
          <a:prstGeom prst="wedgeEllipseCallout">
            <a:avLst>
              <a:gd name="adj1" fmla="val -30880"/>
              <a:gd name="adj2" fmla="val -75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2547773" y="5230965"/>
            <a:ext cx="1803961" cy="914400"/>
          </a:xfrm>
          <a:prstGeom prst="wedgeEllipseCallout">
            <a:avLst>
              <a:gd name="adj1" fmla="val -46981"/>
              <a:gd name="adj2" fmla="val -8239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4511040" y="366284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3736050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/>
          <p:cNvSpPr/>
          <p:nvPr/>
        </p:nvSpPr>
        <p:spPr>
          <a:xfrm rot="5400000">
            <a:off x="4659623" y="3433907"/>
            <a:ext cx="712694" cy="676898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1"/>
          <p:cNvSpPr/>
          <p:nvPr/>
        </p:nvSpPr>
        <p:spPr>
          <a:xfrm>
            <a:off x="5987979" y="4473237"/>
            <a:ext cx="1830856" cy="914400"/>
          </a:xfrm>
          <a:prstGeom prst="wedgeEllipseCallout">
            <a:avLst>
              <a:gd name="adj1" fmla="val -80346"/>
              <a:gd name="adj2" fmla="val -10445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Abort</a:t>
            </a:r>
          </a:p>
        </p:txBody>
      </p:sp>
      <p:sp>
        <p:nvSpPr>
          <p:cNvPr id="21" name="Oval Callout 21"/>
          <p:cNvSpPr/>
          <p:nvPr/>
        </p:nvSpPr>
        <p:spPr>
          <a:xfrm>
            <a:off x="4345650" y="5230179"/>
            <a:ext cx="1803961" cy="914400"/>
          </a:xfrm>
          <a:prstGeom prst="wedgeEllipseCallout">
            <a:avLst>
              <a:gd name="adj1" fmla="val -52572"/>
              <a:gd name="adj2" fmla="val -91951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9" name="Snip Single Corner Rectangle 2"/>
          <p:cNvSpPr/>
          <p:nvPr/>
        </p:nvSpPr>
        <p:spPr>
          <a:xfrm>
            <a:off x="8043999" y="1550457"/>
            <a:ext cx="3652498" cy="4020161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Transient cause: conflicts, hardware interrupts </a:t>
            </a:r>
          </a:p>
          <a:p>
            <a:r>
              <a:rPr lang="en-US" sz="2600" dirty="0"/>
              <a:t>=&gt; </a:t>
            </a:r>
          </a:p>
          <a:p>
            <a:r>
              <a:rPr lang="en-US" sz="2600" dirty="0"/>
              <a:t>Retry transaction</a:t>
            </a:r>
          </a:p>
          <a:p>
            <a:endParaRPr lang="en-US" sz="2600" dirty="0"/>
          </a:p>
          <a:p>
            <a:r>
              <a:rPr lang="en-US" sz="2600" dirty="0"/>
              <a:t>Capacity abort: end before culprit region</a:t>
            </a:r>
          </a:p>
          <a:p>
            <a:r>
              <a:rPr lang="en-US" sz="2600" dirty="0"/>
              <a:t> =&gt; </a:t>
            </a:r>
          </a:p>
          <a:p>
            <a:r>
              <a:rPr lang="en-US" sz="2600" dirty="0"/>
              <a:t>Start new transaction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86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671708" y="5230965"/>
            <a:ext cx="1795827" cy="914400"/>
          </a:xfrm>
          <a:prstGeom prst="wedgeEllipseCallout">
            <a:avLst>
              <a:gd name="adj1" fmla="val -30880"/>
              <a:gd name="adj2" fmla="val -75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2547773" y="5230965"/>
            <a:ext cx="1803961" cy="914400"/>
          </a:xfrm>
          <a:prstGeom prst="wedgeEllipseCallout">
            <a:avLst>
              <a:gd name="adj1" fmla="val -46981"/>
              <a:gd name="adj2" fmla="val -8239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4511040" y="3662840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3736050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/>
          <p:cNvSpPr/>
          <p:nvPr/>
        </p:nvSpPr>
        <p:spPr>
          <a:xfrm rot="5400000">
            <a:off x="4659623" y="3433907"/>
            <a:ext cx="712694" cy="676898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Callout 21"/>
          <p:cNvSpPr/>
          <p:nvPr/>
        </p:nvSpPr>
        <p:spPr>
          <a:xfrm>
            <a:off x="5987979" y="4473237"/>
            <a:ext cx="1830856" cy="914400"/>
          </a:xfrm>
          <a:prstGeom prst="wedgeEllipseCallout">
            <a:avLst>
              <a:gd name="adj1" fmla="val -80346"/>
              <a:gd name="adj2" fmla="val -10445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Abort</a:t>
            </a:r>
          </a:p>
        </p:txBody>
      </p:sp>
      <p:sp>
        <p:nvSpPr>
          <p:cNvPr id="21" name="Oval Callout 21"/>
          <p:cNvSpPr/>
          <p:nvPr/>
        </p:nvSpPr>
        <p:spPr>
          <a:xfrm>
            <a:off x="4345650" y="5230179"/>
            <a:ext cx="1803961" cy="914400"/>
          </a:xfrm>
          <a:prstGeom prst="wedgeEllipseCallout">
            <a:avLst>
              <a:gd name="adj1" fmla="val -52572"/>
              <a:gd name="adj2" fmla="val -91951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9" name="Arrow: Curved Left 18"/>
          <p:cNvSpPr/>
          <p:nvPr/>
        </p:nvSpPr>
        <p:spPr>
          <a:xfrm rot="5400000" flipH="1">
            <a:off x="2934066" y="273056"/>
            <a:ext cx="1069042" cy="33064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3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671708" y="5230965"/>
            <a:ext cx="1795827" cy="914400"/>
          </a:xfrm>
          <a:prstGeom prst="wedgeEllipseCallout">
            <a:avLst>
              <a:gd name="adj1" fmla="val -30880"/>
              <a:gd name="adj2" fmla="val -75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Start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2547773" y="5230965"/>
            <a:ext cx="1803961" cy="914400"/>
          </a:xfrm>
          <a:prstGeom prst="wedgeEllipseCallout">
            <a:avLst>
              <a:gd name="adj1" fmla="val -46981"/>
              <a:gd name="adj2" fmla="val -8239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4511040" y="3662840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3736050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1"/>
          <p:cNvSpPr/>
          <p:nvPr/>
        </p:nvSpPr>
        <p:spPr>
          <a:xfrm>
            <a:off x="4345650" y="5230179"/>
            <a:ext cx="1803961" cy="914400"/>
          </a:xfrm>
          <a:prstGeom prst="wedgeEllipseCallout">
            <a:avLst>
              <a:gd name="adj1" fmla="val -52572"/>
              <a:gd name="adj2" fmla="val -91951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Merge</a:t>
            </a:r>
          </a:p>
        </p:txBody>
      </p:sp>
      <p:sp>
        <p:nvSpPr>
          <p:cNvPr id="20" name="Oval Callout 15"/>
          <p:cNvSpPr/>
          <p:nvPr/>
        </p:nvSpPr>
        <p:spPr>
          <a:xfrm>
            <a:off x="5970326" y="4637010"/>
            <a:ext cx="1818179" cy="914400"/>
          </a:xfrm>
          <a:prstGeom prst="wedgeEllipseCallout">
            <a:avLst>
              <a:gd name="adj1" fmla="val -52865"/>
              <a:gd name="adj2" fmla="val -825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5" name="Snip Single Corner Rectangle 2"/>
          <p:cNvSpPr/>
          <p:nvPr/>
        </p:nvSpPr>
        <p:spPr>
          <a:xfrm>
            <a:off x="8043999" y="1550457"/>
            <a:ext cx="3652498" cy="4020161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Transient cause: conflicts, hardware interrupts </a:t>
            </a:r>
          </a:p>
          <a:p>
            <a:r>
              <a:rPr lang="en-US" sz="2600" dirty="0"/>
              <a:t>=&gt; </a:t>
            </a:r>
          </a:p>
          <a:p>
            <a:r>
              <a:rPr lang="en-US" sz="2600" dirty="0"/>
              <a:t>Retry transaction</a:t>
            </a:r>
          </a:p>
          <a:p>
            <a:endParaRPr lang="en-US" sz="2600" dirty="0"/>
          </a:p>
          <a:p>
            <a:r>
              <a:rPr lang="en-US" sz="2600" dirty="0"/>
              <a:t>Capacity abort: end before culprit region</a:t>
            </a:r>
          </a:p>
          <a:p>
            <a:r>
              <a:rPr lang="en-US" sz="2600" dirty="0"/>
              <a:t> =&gt; </a:t>
            </a:r>
          </a:p>
          <a:p>
            <a:r>
              <a:rPr lang="en-US" sz="2600" dirty="0"/>
              <a:t>Start new transaction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16718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3206679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4024814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1"/>
          <p:cNvSpPr/>
          <p:nvPr/>
        </p:nvSpPr>
        <p:spPr>
          <a:xfrm>
            <a:off x="2664316" y="5256648"/>
            <a:ext cx="1803961" cy="914400"/>
          </a:xfrm>
          <a:prstGeom prst="wedgeEllipseCallout">
            <a:avLst>
              <a:gd name="adj1" fmla="val 35760"/>
              <a:gd name="adj2" fmla="val -779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0" name="Oval Callout 15"/>
          <p:cNvSpPr/>
          <p:nvPr/>
        </p:nvSpPr>
        <p:spPr>
          <a:xfrm>
            <a:off x="4513232" y="5227529"/>
            <a:ext cx="1818179" cy="914400"/>
          </a:xfrm>
          <a:prstGeom prst="wedgeEllipseCallout">
            <a:avLst>
              <a:gd name="adj1" fmla="val -48427"/>
              <a:gd name="adj2" fmla="val -75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</a:t>
            </a:r>
          </a:p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19" name="Multiplication Sign 18"/>
          <p:cNvSpPr/>
          <p:nvPr/>
        </p:nvSpPr>
        <p:spPr>
          <a:xfrm>
            <a:off x="4967068" y="3317362"/>
            <a:ext cx="712694" cy="676898"/>
          </a:xfrm>
          <a:prstGeom prst="mathMultiply">
            <a:avLst/>
          </a:prstGeom>
          <a:solidFill>
            <a:schemeClr val="tx2">
              <a:lumMod val="75000"/>
              <a:alpha val="16000"/>
            </a:schemeClr>
          </a:solidFill>
          <a:ln w="9525">
            <a:solidFill>
              <a:schemeClr val="accent6">
                <a:lumMod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4367895" y="2337277"/>
            <a:ext cx="13443" cy="25453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Snip Single Corner Rectangle 2"/>
          <p:cNvSpPr/>
          <p:nvPr/>
        </p:nvSpPr>
        <p:spPr>
          <a:xfrm>
            <a:off x="8043999" y="1550457"/>
            <a:ext cx="3652498" cy="4020161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Transient cause: conflicts, hardware interrupts </a:t>
            </a:r>
          </a:p>
          <a:p>
            <a:r>
              <a:rPr lang="en-US" sz="2600" dirty="0"/>
              <a:t>=&gt; </a:t>
            </a:r>
          </a:p>
          <a:p>
            <a:r>
              <a:rPr lang="en-US" sz="2600" dirty="0"/>
              <a:t>Retry transaction</a:t>
            </a:r>
          </a:p>
          <a:p>
            <a:endParaRPr lang="en-US" sz="2600" dirty="0"/>
          </a:p>
          <a:p>
            <a:r>
              <a:rPr lang="en-US" sz="2600" dirty="0"/>
              <a:t>Capacity abort: end before culprit region</a:t>
            </a:r>
          </a:p>
          <a:p>
            <a:r>
              <a:rPr lang="en-US" sz="2600" dirty="0"/>
              <a:t> =&gt; </a:t>
            </a:r>
          </a:p>
          <a:p>
            <a:r>
              <a:rPr lang="en-US" sz="2600" dirty="0"/>
              <a:t>Start new transaction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126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9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19411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4740" y="3367213"/>
            <a:ext cx="232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data</a:t>
            </a:r>
            <a:r>
              <a:rPr lang="en-US" sz="2000" dirty="0">
                <a:cs typeface="Consolas" panose="020B0609020204030204" pitchFamily="49" charset="0"/>
              </a:rPr>
              <a:t> = new Data();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done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1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if 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done</a:t>
            </a:r>
            <a:r>
              <a:rPr lang="en-US" sz="2000" dirty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2000" dirty="0" err="1">
                <a:cs typeface="Consolas" panose="020B0609020204030204" pitchFamily="49" charset="0"/>
              </a:rPr>
              <a:t>.foo</a:t>
            </a:r>
            <a:r>
              <a:rPr lang="en-US" sz="2000" dirty="0"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662" y="1993613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Data data = 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 done= false;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2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3206679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4024814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/>
          <p:cNvSpPr/>
          <p:nvPr/>
        </p:nvSpPr>
        <p:spPr>
          <a:xfrm>
            <a:off x="4967068" y="3317362"/>
            <a:ext cx="712694" cy="676898"/>
          </a:xfrm>
          <a:prstGeom prst="mathMultiply">
            <a:avLst/>
          </a:prstGeom>
          <a:solidFill>
            <a:schemeClr val="tx2">
              <a:lumMod val="75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4367895" y="2337277"/>
            <a:ext cx="13443" cy="25453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Callout 21"/>
          <p:cNvSpPr/>
          <p:nvPr/>
        </p:nvSpPr>
        <p:spPr>
          <a:xfrm>
            <a:off x="3654362" y="5163734"/>
            <a:ext cx="2057400" cy="914400"/>
          </a:xfrm>
          <a:prstGeom prst="wedgeEllipseCallout">
            <a:avLst>
              <a:gd name="adj1" fmla="val 28334"/>
              <a:gd name="adj2" fmla="val -175038"/>
            </a:avLst>
          </a:prstGeom>
          <a:solidFill>
            <a:schemeClr val="accent6">
              <a:lumMod val="50000"/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Abort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5741447" y="3107037"/>
            <a:ext cx="2252895" cy="10057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 abort location</a:t>
            </a:r>
          </a:p>
        </p:txBody>
      </p:sp>
      <p:sp>
        <p:nvSpPr>
          <p:cNvPr id="26" name="Arrow: Bent 25"/>
          <p:cNvSpPr/>
          <p:nvPr/>
        </p:nvSpPr>
        <p:spPr>
          <a:xfrm rot="10800000" flipH="1">
            <a:off x="6918474" y="4188623"/>
            <a:ext cx="948017" cy="10020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Snip Single Corner Rectangle 2"/>
          <p:cNvSpPr/>
          <p:nvPr/>
        </p:nvSpPr>
        <p:spPr>
          <a:xfrm>
            <a:off x="8043999" y="1550457"/>
            <a:ext cx="3652498" cy="4020161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Transient cause: conflicts, hardware interrupts </a:t>
            </a:r>
          </a:p>
          <a:p>
            <a:r>
              <a:rPr lang="en-US" sz="2600" dirty="0"/>
              <a:t>=&gt; </a:t>
            </a:r>
          </a:p>
          <a:p>
            <a:r>
              <a:rPr lang="en-US" sz="2600" dirty="0"/>
              <a:t>Retry transaction</a:t>
            </a:r>
          </a:p>
          <a:p>
            <a:endParaRPr lang="en-US" sz="2600" dirty="0"/>
          </a:p>
          <a:p>
            <a:r>
              <a:rPr lang="en-US" sz="2600" dirty="0"/>
              <a:t>Capacity abort: end before culprit region</a:t>
            </a:r>
          </a:p>
          <a:p>
            <a:r>
              <a:rPr lang="en-US" sz="2600" dirty="0"/>
              <a:t> =&gt; </a:t>
            </a:r>
          </a:p>
          <a:p>
            <a:r>
              <a:rPr lang="en-US" sz="2600" dirty="0"/>
              <a:t>Start new transaction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01717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4511040" y="3662840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3736050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Callout 15"/>
          <p:cNvSpPr/>
          <p:nvPr/>
        </p:nvSpPr>
        <p:spPr>
          <a:xfrm>
            <a:off x="4672685" y="5430387"/>
            <a:ext cx="1818179" cy="914400"/>
          </a:xfrm>
          <a:prstGeom prst="wedgeEllipseCallout">
            <a:avLst>
              <a:gd name="adj1" fmla="val 10370"/>
              <a:gd name="adj2" fmla="val -876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3" name="Snip Single Corner Rectangle 2"/>
          <p:cNvSpPr/>
          <p:nvPr/>
        </p:nvSpPr>
        <p:spPr>
          <a:xfrm>
            <a:off x="8043999" y="1550457"/>
            <a:ext cx="3652498" cy="4020161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Transient cause: conflicts, hardware interrupts </a:t>
            </a:r>
          </a:p>
          <a:p>
            <a:r>
              <a:rPr lang="en-US" sz="2600" dirty="0"/>
              <a:t>=&gt; </a:t>
            </a:r>
          </a:p>
          <a:p>
            <a:r>
              <a:rPr lang="en-US" sz="2600" dirty="0"/>
              <a:t>Retry transaction</a:t>
            </a:r>
          </a:p>
          <a:p>
            <a:endParaRPr lang="en-US" sz="2600" dirty="0"/>
          </a:p>
          <a:p>
            <a:r>
              <a:rPr lang="en-US" sz="2600" dirty="0"/>
              <a:t>Capacity abort: end before culprit region</a:t>
            </a:r>
          </a:p>
          <a:p>
            <a:r>
              <a:rPr lang="en-US" sz="2600" dirty="0"/>
              <a:t> =&gt; </a:t>
            </a:r>
          </a:p>
          <a:p>
            <a:r>
              <a:rPr lang="en-US" sz="2600" dirty="0"/>
              <a:t>Start new transaction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98210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66573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2957904" y="3655811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rot="5400000">
            <a:off x="-235771" y="3655811"/>
            <a:ext cx="2590800" cy="0"/>
          </a:xfrm>
          <a:prstGeom prst="line">
            <a:avLst/>
          </a:prstGeom>
          <a:ln w="60325" cmpd="thickThin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Per-transaction cost vs Abort cost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1368916" y="3635037"/>
            <a:ext cx="2590800" cy="0"/>
          </a:xfrm>
          <a:prstGeom prst="line">
            <a:avLst/>
          </a:prstGeom>
          <a:ln w="73025" cmpd="thickThin">
            <a:gradFill flip="none" rotWithShape="1">
              <a:gsLst>
                <a:gs pos="1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400000">
            <a:off x="2151311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rot="5400000">
            <a:off x="4511040" y="3662840"/>
            <a:ext cx="2590800" cy="0"/>
          </a:xfrm>
          <a:prstGeom prst="line">
            <a:avLst/>
          </a:prstGeom>
          <a:ln w="60325" cmpd="thickThin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3736050" y="2924133"/>
            <a:ext cx="25908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6009075" y="4296352"/>
            <a:ext cx="1983451" cy="10057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Minimal Learning</a:t>
            </a:r>
          </a:p>
        </p:txBody>
      </p:sp>
      <p:sp>
        <p:nvSpPr>
          <p:cNvPr id="21" name="Arrow: Bent 20"/>
          <p:cNvSpPr/>
          <p:nvPr/>
        </p:nvSpPr>
        <p:spPr>
          <a:xfrm rot="10800000" flipH="1">
            <a:off x="6928352" y="5342718"/>
            <a:ext cx="948017" cy="10020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Callout 15"/>
          <p:cNvSpPr/>
          <p:nvPr/>
        </p:nvSpPr>
        <p:spPr>
          <a:xfrm>
            <a:off x="4672685" y="5430387"/>
            <a:ext cx="1818179" cy="914400"/>
          </a:xfrm>
          <a:prstGeom prst="wedgeEllipseCallout">
            <a:avLst>
              <a:gd name="adj1" fmla="val 10370"/>
              <a:gd name="adj2" fmla="val -876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 End</a:t>
            </a:r>
          </a:p>
        </p:txBody>
      </p:sp>
      <p:sp>
        <p:nvSpPr>
          <p:cNvPr id="23" name="Snip Single Corner Rectangle 2"/>
          <p:cNvSpPr/>
          <p:nvPr/>
        </p:nvSpPr>
        <p:spPr>
          <a:xfrm>
            <a:off x="8043867" y="1550457"/>
            <a:ext cx="3652498" cy="502697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Transient cause: conflicts, hardware interrupts </a:t>
            </a:r>
          </a:p>
          <a:p>
            <a:r>
              <a:rPr lang="en-US" sz="2600" dirty="0"/>
              <a:t>=&gt; </a:t>
            </a:r>
          </a:p>
          <a:p>
            <a:r>
              <a:rPr lang="en-US" sz="2600" dirty="0"/>
              <a:t>Retry transaction</a:t>
            </a:r>
          </a:p>
          <a:p>
            <a:endParaRPr lang="en-US" sz="2600" dirty="0"/>
          </a:p>
          <a:p>
            <a:r>
              <a:rPr lang="en-US" sz="2600" dirty="0"/>
              <a:t>Capacity abort: end before culprit region</a:t>
            </a:r>
          </a:p>
          <a:p>
            <a:r>
              <a:rPr lang="en-US" sz="2600" dirty="0"/>
              <a:t> =&gt; </a:t>
            </a:r>
          </a:p>
          <a:p>
            <a:r>
              <a:rPr lang="en-US" sz="2600" dirty="0"/>
              <a:t>Start new transaction</a:t>
            </a:r>
          </a:p>
          <a:p>
            <a:endParaRPr lang="en-US" sz="2600" dirty="0"/>
          </a:p>
          <a:p>
            <a:r>
              <a:rPr lang="en-US" sz="2600" dirty="0"/>
              <a:t>Future transaction behavior unknown</a:t>
            </a:r>
          </a:p>
        </p:txBody>
      </p:sp>
    </p:spTree>
    <p:extLst>
      <p:ext uri="{BB962C8B-B14F-4D97-AF65-F5344CB8AC3E}">
        <p14:creationId xmlns:p14="http://schemas.microsoft.com/office/powerpoint/2010/main" val="1413009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Legato: Our Approach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24910" y="1539765"/>
            <a:ext cx="9704990" cy="320565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Decide on a merge target: use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history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of previous transaction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Garamond" panose="02020404030301010803" pitchFamily="18" charset="0"/>
                <a:cs typeface="Aparajita" pitchFamily="34" charset="0"/>
              </a:rPr>
              <a:t>1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. Temporary target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changes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rapidly: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capture transient effects</a:t>
            </a:r>
          </a:p>
          <a:p>
            <a:pPr marL="0" indent="0">
              <a:buNone/>
            </a:pPr>
            <a:endParaRPr lang="en-US" sz="3200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Garamond" panose="02020404030301010803" pitchFamily="18" charset="0"/>
                <a:cs typeface="Aparajita" pitchFamily="34" charset="0"/>
              </a:rPr>
              <a:t>2.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Setpoint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or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“steady state”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target changes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slowly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: capture program phases 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Garamond" panose="02020404030301010803" pitchFamily="18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	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7063" y="417156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8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12761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67720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2679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77638" y="212462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48280" y="212462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03239" y="21246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58198" y="21246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13157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277066" y="211789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32025" y="211789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186984" y="211789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41943" y="211789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05860" y="2117899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560819" y="211789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015778" y="211789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470737" y="211789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21205" y="212462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376164" y="21246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831123" y="21246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286082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 flipV="1">
            <a:off x="1176675" y="2117896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 flipV="1">
            <a:off x="1636920" y="2117895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V="1">
            <a:off x="2097165" y="2124622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V="1">
            <a:off x="2542018" y="2117895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3016292" y="2117895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 flipV="1">
            <a:off x="3476031" y="2117895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6211040" y="2093219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6679481" y="2093219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</p:cNvCxnSpPr>
          <p:nvPr/>
        </p:nvCxnSpPr>
        <p:spPr>
          <a:xfrm flipV="1">
            <a:off x="7127321" y="2113401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 flipV="1">
            <a:off x="7578195" y="2093219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 flipV="1">
            <a:off x="8048905" y="2093219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 flipV="1">
            <a:off x="8505741" y="2113401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 flipV="1">
            <a:off x="8961827" y="2117895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V="1">
            <a:off x="9406212" y="2093219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</p:cNvCxnSpPr>
          <p:nvPr/>
        </p:nvCxnSpPr>
        <p:spPr>
          <a:xfrm flipV="1">
            <a:off x="9870756" y="2095472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 flipV="1">
            <a:off x="10316963" y="2095472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V="1">
            <a:off x="10778747" y="2124622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V="1">
            <a:off x="11226813" y="2093219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 flipV="1">
            <a:off x="5756696" y="2113401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 flipV="1">
            <a:off x="4848023" y="2120146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</p:cNvCxnSpPr>
          <p:nvPr/>
        </p:nvCxnSpPr>
        <p:spPr>
          <a:xfrm flipV="1">
            <a:off x="5292408" y="2120146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 flipV="1">
            <a:off x="4381237" y="2120146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 flipV="1">
            <a:off x="3923118" y="2120145"/>
            <a:ext cx="68" cy="1658476"/>
          </a:xfrm>
          <a:prstGeom prst="line">
            <a:avLst/>
          </a:prstGeom>
          <a:ln w="28575" cmpd="thickThin">
            <a:solidFill>
              <a:srgbClr val="00206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4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Initial Phase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7063" y="417156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8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12761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67720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2679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77638" y="212462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36777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Callout 21"/>
          <p:cNvSpPr/>
          <p:nvPr/>
        </p:nvSpPr>
        <p:spPr>
          <a:xfrm>
            <a:off x="1633591" y="4558053"/>
            <a:ext cx="2097968" cy="914400"/>
          </a:xfrm>
          <a:prstGeom prst="wedgeEllipseCallout">
            <a:avLst>
              <a:gd name="adj1" fmla="val -90771"/>
              <a:gd name="adj2" fmla="val -113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Start</a:t>
            </a:r>
          </a:p>
        </p:txBody>
      </p:sp>
    </p:spTree>
    <p:extLst>
      <p:ext uri="{BB962C8B-B14F-4D97-AF65-F5344CB8AC3E}">
        <p14:creationId xmlns:p14="http://schemas.microsoft.com/office/powerpoint/2010/main" val="841907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Initial Phase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7063" y="417156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8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12761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67720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2679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77638" y="212462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36777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21"/>
          <p:cNvSpPr/>
          <p:nvPr/>
        </p:nvSpPr>
        <p:spPr>
          <a:xfrm>
            <a:off x="2144358" y="4498493"/>
            <a:ext cx="2057400" cy="914400"/>
          </a:xfrm>
          <a:prstGeom prst="wedgeEllipseCallout">
            <a:avLst>
              <a:gd name="adj1" fmla="val -95368"/>
              <a:gd name="adj2" fmla="val -12069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Merge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1164514" y="2026519"/>
            <a:ext cx="21517" cy="175210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47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Initial Phase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7063" y="417156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8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12761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67720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2679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77638" y="212462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36777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21"/>
          <p:cNvSpPr/>
          <p:nvPr/>
        </p:nvSpPr>
        <p:spPr>
          <a:xfrm>
            <a:off x="2610518" y="4458152"/>
            <a:ext cx="2057400" cy="914400"/>
          </a:xfrm>
          <a:prstGeom prst="wedgeEllipseCallout">
            <a:avLst>
              <a:gd name="adj1" fmla="val -95368"/>
              <a:gd name="adj2" fmla="val -12069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Merge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1164514" y="2026519"/>
            <a:ext cx="21517" cy="175210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1626195" y="2120146"/>
            <a:ext cx="21518" cy="168263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3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Recover from Transient Error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3338" y="1598609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8/2 = 4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12761" y="21246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67720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2679" y="21246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77638" y="212462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36777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1164514" y="2026519"/>
            <a:ext cx="21517" cy="175210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Multiplication Sign 17"/>
          <p:cNvSpPr/>
          <p:nvPr/>
        </p:nvSpPr>
        <p:spPr>
          <a:xfrm>
            <a:off x="1451610" y="2026519"/>
            <a:ext cx="2213385" cy="177625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 flipV="1">
            <a:off x="1604678" y="2073332"/>
            <a:ext cx="21517" cy="175210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Speech Bubble: Rectangle 21"/>
          <p:cNvSpPr/>
          <p:nvPr/>
        </p:nvSpPr>
        <p:spPr>
          <a:xfrm>
            <a:off x="7266444" y="3778621"/>
            <a:ext cx="1841146" cy="740979"/>
          </a:xfrm>
          <a:prstGeom prst="wedgeRectCallout">
            <a:avLst>
              <a:gd name="adj1" fmla="val 85081"/>
              <a:gd name="adj2" fmla="val -187991"/>
            </a:avLst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6"/>
                </a:solidFill>
              </a:rPr>
              <a:t>Rapid action: </a:t>
            </a:r>
            <a:endParaRPr lang="en-US" sz="3200" b="1" baseline="-10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10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Recover from Transient Error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65568" y="1573603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4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18489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Callout 21"/>
          <p:cNvSpPr/>
          <p:nvPr/>
        </p:nvSpPr>
        <p:spPr>
          <a:xfrm>
            <a:off x="1633591" y="4558053"/>
            <a:ext cx="2097968" cy="914400"/>
          </a:xfrm>
          <a:prstGeom prst="wedgeEllipseCallout">
            <a:avLst>
              <a:gd name="adj1" fmla="val -90771"/>
              <a:gd name="adj2" fmla="val -113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Start</a:t>
            </a:r>
          </a:p>
        </p:txBody>
      </p:sp>
    </p:spTree>
    <p:extLst>
      <p:ext uri="{BB962C8B-B14F-4D97-AF65-F5344CB8AC3E}">
        <p14:creationId xmlns:p14="http://schemas.microsoft.com/office/powerpoint/2010/main" val="347019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9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19411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4740" y="3367213"/>
            <a:ext cx="232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data</a:t>
            </a:r>
            <a:r>
              <a:rPr lang="en-US" sz="2000" dirty="0">
                <a:cs typeface="Consolas" panose="020B0609020204030204" pitchFamily="49" charset="0"/>
              </a:rPr>
              <a:t> = new Data();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done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1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if 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done</a:t>
            </a:r>
            <a:r>
              <a:rPr lang="en-US" sz="2000" dirty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2000" dirty="0" err="1">
                <a:cs typeface="Consolas" panose="020B0609020204030204" pitchFamily="49" charset="0"/>
              </a:rPr>
              <a:t>.foo</a:t>
            </a:r>
            <a:r>
              <a:rPr lang="en-US" sz="2000" dirty="0"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662" y="1993613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Data data = 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 done= false;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3" name="Explosion: 8 Points 2"/>
          <p:cNvSpPr/>
          <p:nvPr/>
        </p:nvSpPr>
        <p:spPr>
          <a:xfrm>
            <a:off x="7598979" y="4758778"/>
            <a:ext cx="2522483" cy="15975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Pointer Exception</a:t>
            </a:r>
          </a:p>
        </p:txBody>
      </p:sp>
    </p:spTree>
    <p:extLst>
      <p:ext uri="{BB962C8B-B14F-4D97-AF65-F5344CB8AC3E}">
        <p14:creationId xmlns:p14="http://schemas.microsoft.com/office/powerpoint/2010/main" val="4011781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Recover from Transient Error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18489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 flipV="1">
            <a:off x="1164514" y="2026519"/>
            <a:ext cx="21517" cy="175210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Callout 21"/>
          <p:cNvSpPr/>
          <p:nvPr/>
        </p:nvSpPr>
        <p:spPr>
          <a:xfrm>
            <a:off x="2144358" y="4511940"/>
            <a:ext cx="2057400" cy="914400"/>
          </a:xfrm>
          <a:prstGeom prst="wedgeEllipseCallout">
            <a:avLst>
              <a:gd name="adj1" fmla="val -95368"/>
              <a:gd name="adj2" fmla="val -12069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Merge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65568" y="1573603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4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2594227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Recover from Transient Error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89399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44358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18489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 flipV="1">
            <a:off x="1164514" y="2026519"/>
            <a:ext cx="21517" cy="1752102"/>
          </a:xfrm>
          <a:prstGeom prst="line">
            <a:avLst/>
          </a:prstGeom>
          <a:ln w="28575" cmpd="thickThin">
            <a:solidFill>
              <a:srgbClr val="58B6C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92502" y="1690688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4/2 = 2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14" name="Multiplication Sign 13"/>
          <p:cNvSpPr/>
          <p:nvPr/>
        </p:nvSpPr>
        <p:spPr>
          <a:xfrm>
            <a:off x="801220" y="2184522"/>
            <a:ext cx="1539689" cy="1436096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3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Recover from Transient Error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44845" y="1698350"/>
            <a:ext cx="2606566" cy="121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2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974911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Callout 21"/>
          <p:cNvSpPr/>
          <p:nvPr/>
        </p:nvSpPr>
        <p:spPr>
          <a:xfrm>
            <a:off x="1633591" y="4558053"/>
            <a:ext cx="2097968" cy="914400"/>
          </a:xfrm>
          <a:prstGeom prst="wedgeEllipseCallout">
            <a:avLst>
              <a:gd name="adj1" fmla="val -90771"/>
              <a:gd name="adj2" fmla="val -113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Start</a:t>
            </a:r>
          </a:p>
        </p:txBody>
      </p:sp>
    </p:spTree>
    <p:extLst>
      <p:ext uri="{BB962C8B-B14F-4D97-AF65-F5344CB8AC3E}">
        <p14:creationId xmlns:p14="http://schemas.microsoft.com/office/powerpoint/2010/main" val="3004711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Recover from Transient Error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9418" y="2050676"/>
            <a:ext cx="974911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5"/>
          <p:cNvSpPr/>
          <p:nvPr/>
        </p:nvSpPr>
        <p:spPr>
          <a:xfrm>
            <a:off x="2515545" y="4260798"/>
            <a:ext cx="2057400" cy="914400"/>
          </a:xfrm>
          <a:prstGeom prst="wedgeEllipseCallout">
            <a:avLst>
              <a:gd name="adj1" fmla="val -89929"/>
              <a:gd name="adj2" fmla="val -921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End</a:t>
            </a:r>
          </a:p>
        </p:txBody>
      </p:sp>
      <p:sp>
        <p:nvSpPr>
          <p:cNvPr id="15" name="Speech Bubble: Rectangle 14"/>
          <p:cNvSpPr/>
          <p:nvPr/>
        </p:nvSpPr>
        <p:spPr>
          <a:xfrm>
            <a:off x="9498124" y="3277558"/>
            <a:ext cx="1355835" cy="815171"/>
          </a:xfrm>
          <a:prstGeom prst="wedgeRectCallout">
            <a:avLst>
              <a:gd name="adj1" fmla="val -58061"/>
              <a:gd name="adj2" fmla="val -93612"/>
            </a:avLst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6"/>
                </a:solidFill>
              </a:rPr>
              <a:t>No Action: Skeptical</a:t>
            </a:r>
            <a:endParaRPr lang="en-US" sz="3200" b="1" baseline="-10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44845" y="1748159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3988618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Build up to </a:t>
            </a:r>
            <a:r>
              <a:rPr lang="en-US" dirty="0" err="1"/>
              <a:t>Setpoint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5"/>
          <p:cNvSpPr/>
          <p:nvPr/>
        </p:nvSpPr>
        <p:spPr>
          <a:xfrm>
            <a:off x="3410623" y="4173392"/>
            <a:ext cx="2057400" cy="914400"/>
          </a:xfrm>
          <a:prstGeom prst="wedgeEllipseCallout">
            <a:avLst>
              <a:gd name="adj1" fmla="val -89929"/>
              <a:gd name="adj2" fmla="val -921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44845" y="1701248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2*2 = 4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38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88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33818" y="2050676"/>
            <a:ext cx="948017" cy="1781736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1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Build up to </a:t>
            </a:r>
            <a:r>
              <a:rPr lang="en-US" dirty="0" err="1"/>
              <a:t>Setpoint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38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88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35175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134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5093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0052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75112" y="2050676"/>
            <a:ext cx="1848970" cy="184224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15"/>
          <p:cNvSpPr/>
          <p:nvPr/>
        </p:nvSpPr>
        <p:spPr>
          <a:xfrm>
            <a:off x="5232700" y="4227181"/>
            <a:ext cx="2057400" cy="914400"/>
          </a:xfrm>
          <a:prstGeom prst="wedgeEllipseCallout">
            <a:avLst>
              <a:gd name="adj1" fmla="val -89929"/>
              <a:gd name="adj2" fmla="val -921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End</a:t>
            </a:r>
          </a:p>
        </p:txBody>
      </p:sp>
      <p:sp>
        <p:nvSpPr>
          <p:cNvPr id="25" name="Speech Bubble: Rectangle 24"/>
          <p:cNvSpPr/>
          <p:nvPr/>
        </p:nvSpPr>
        <p:spPr>
          <a:xfrm>
            <a:off x="9594477" y="3485338"/>
            <a:ext cx="1481359" cy="815171"/>
          </a:xfrm>
          <a:prstGeom prst="wedgeRectCallout">
            <a:avLst>
              <a:gd name="adj1" fmla="val -54869"/>
              <a:gd name="adj2" fmla="val -131373"/>
            </a:avLst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6"/>
                </a:solidFill>
              </a:rPr>
              <a:t>Aggressive</a:t>
            </a:r>
            <a:endParaRPr lang="en-US" sz="3200" b="1" baseline="-10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44845" y="1701248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4*2 = 8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838161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Change of Program Phase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38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88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35175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134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5093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0052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15"/>
          <p:cNvSpPr/>
          <p:nvPr/>
        </p:nvSpPr>
        <p:spPr>
          <a:xfrm>
            <a:off x="8845909" y="4139776"/>
            <a:ext cx="2057400" cy="914400"/>
          </a:xfrm>
          <a:prstGeom prst="wedgeEllipseCallout">
            <a:avLst>
              <a:gd name="adj1" fmla="val -89929"/>
              <a:gd name="adj2" fmla="val -921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68442" y="21313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23401" y="21313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78360" y="21313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33319" y="213134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08379" y="2061875"/>
            <a:ext cx="3639686" cy="1790707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54650" y="213582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09609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64568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19527" y="21358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44845" y="1701248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8 + 1 = 9</a:t>
            </a:r>
          </a:p>
        </p:txBody>
      </p:sp>
    </p:spTree>
    <p:extLst>
      <p:ext uri="{BB962C8B-B14F-4D97-AF65-F5344CB8AC3E}">
        <p14:creationId xmlns:p14="http://schemas.microsoft.com/office/powerpoint/2010/main" val="396247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Change of Program Phase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38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88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35175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134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5093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0052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15"/>
          <p:cNvSpPr/>
          <p:nvPr/>
        </p:nvSpPr>
        <p:spPr>
          <a:xfrm>
            <a:off x="8845909" y="4139776"/>
            <a:ext cx="2057400" cy="914400"/>
          </a:xfrm>
          <a:prstGeom prst="wedgeEllipseCallout">
            <a:avLst>
              <a:gd name="adj1" fmla="val -89929"/>
              <a:gd name="adj2" fmla="val -921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68442" y="21313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23401" y="21313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78360" y="21313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33319" y="213134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08379" y="2061875"/>
            <a:ext cx="3639686" cy="1790707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54650" y="213582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09609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64568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19527" y="21358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ard 22"/>
          <p:cNvSpPr/>
          <p:nvPr/>
        </p:nvSpPr>
        <p:spPr>
          <a:xfrm>
            <a:off x="3213846" y="4282040"/>
            <a:ext cx="4928347" cy="2098704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Enter 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low-conflict program phase =&gt; </a:t>
            </a:r>
            <a:r>
              <a:rPr lang="en-US" sz="2800" dirty="0">
                <a:solidFill>
                  <a:srgbClr val="002060"/>
                </a:solidFill>
              </a:rPr>
              <a:t>more aggressive merging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44845" y="1701248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8 + 1 = 9</a:t>
            </a:r>
          </a:p>
        </p:txBody>
      </p:sp>
    </p:spTree>
    <p:extLst>
      <p:ext uri="{BB962C8B-B14F-4D97-AF65-F5344CB8AC3E}">
        <p14:creationId xmlns:p14="http://schemas.microsoft.com/office/powerpoint/2010/main" val="494342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88486"/>
            <a:ext cx="27432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Merging Algorithm: Change of Program Phase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4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344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3881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8840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35175" y="2120148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134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5093" y="21201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0052" y="21201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68442" y="2131347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23401" y="21313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78360" y="213134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33319" y="213134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54650" y="2135826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09609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64568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19527" y="21358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50682" y="2135825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05641" y="21358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060600" y="213582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515559" y="213582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74485" y="2065228"/>
            <a:ext cx="4027868" cy="1790707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36890" y="2140304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391849" y="214030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846808" y="2140303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68139" y="214030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693960" y="2140302"/>
            <a:ext cx="336625" cy="165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15"/>
          <p:cNvSpPr/>
          <p:nvPr/>
        </p:nvSpPr>
        <p:spPr>
          <a:xfrm>
            <a:off x="9179382" y="4907025"/>
            <a:ext cx="2057400" cy="914400"/>
          </a:xfrm>
          <a:prstGeom prst="wedgeEllipseCallout">
            <a:avLst>
              <a:gd name="adj1" fmla="val 89156"/>
              <a:gd name="adj2" fmla="val -1523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Transaction 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55245" y="1713889"/>
            <a:ext cx="2940462" cy="10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Target: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Setpoint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9 + 1 = 10</a:t>
            </a:r>
          </a:p>
        </p:txBody>
      </p:sp>
    </p:spTree>
    <p:extLst>
      <p:ext uri="{BB962C8B-B14F-4D97-AF65-F5344CB8AC3E}">
        <p14:creationId xmlns:p14="http://schemas.microsoft.com/office/powerpoint/2010/main" val="3472744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243959"/>
            <a:ext cx="3347544" cy="31583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9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19411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4740" y="3367213"/>
            <a:ext cx="232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data</a:t>
            </a:r>
            <a:r>
              <a:rPr lang="en-US" sz="2000" dirty="0">
                <a:cs typeface="Consolas" panose="020B0609020204030204" pitchFamily="49" charset="0"/>
              </a:rPr>
              <a:t> = new Data();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done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4332" y="3367213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if 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done</a:t>
            </a:r>
            <a:r>
              <a:rPr lang="en-US" sz="2000" dirty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2000" dirty="0" err="1">
                <a:cs typeface="Consolas" panose="020B0609020204030204" pitchFamily="49" charset="0"/>
              </a:rPr>
              <a:t>.foo</a:t>
            </a:r>
            <a:r>
              <a:rPr lang="en-US" sz="2000" dirty="0"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662" y="1993613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Data data = 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 done= false;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3" name="Explosion: 8 Points 2"/>
          <p:cNvSpPr/>
          <p:nvPr/>
        </p:nvSpPr>
        <p:spPr>
          <a:xfrm>
            <a:off x="8077200" y="3928461"/>
            <a:ext cx="2522483" cy="15975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Pointer Exception</a:t>
            </a:r>
          </a:p>
        </p:txBody>
      </p:sp>
      <p:sp>
        <p:nvSpPr>
          <p:cNvPr id="5" name="Arrow: Curved Right 4"/>
          <p:cNvSpPr/>
          <p:nvPr/>
        </p:nvSpPr>
        <p:spPr>
          <a:xfrm>
            <a:off x="2392947" y="3618871"/>
            <a:ext cx="425669" cy="809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/>
          <p:cNvSpPr/>
          <p:nvPr/>
        </p:nvSpPr>
        <p:spPr>
          <a:xfrm rot="10800000">
            <a:off x="4756071" y="3181526"/>
            <a:ext cx="425669" cy="809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3289738" y="4428167"/>
            <a:ext cx="1981199" cy="1239181"/>
          </a:xfrm>
          <a:prstGeom prst="wedgeRoundRectCallout">
            <a:avLst>
              <a:gd name="adj1" fmla="val -68048"/>
              <a:gd name="adj2" fmla="val -54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dependence:</a:t>
            </a:r>
          </a:p>
          <a:p>
            <a:pPr algn="ctr"/>
            <a:r>
              <a:rPr lang="en-US" dirty="0"/>
              <a:t>Reordering effect</a:t>
            </a:r>
          </a:p>
        </p:txBody>
      </p:sp>
    </p:spTree>
    <p:extLst>
      <p:ext uri="{BB962C8B-B14F-4D97-AF65-F5344CB8AC3E}">
        <p14:creationId xmlns:p14="http://schemas.microsoft.com/office/powerpoint/2010/main" val="4150222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24910" y="1539766"/>
            <a:ext cx="9270124" cy="136109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Developed in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Jikes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RVM 3.1.3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Code publicly available in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Jikes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RVM Research Archive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	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82" y="2010336"/>
            <a:ext cx="5862918" cy="36508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2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353"/>
              </p:ext>
            </p:extLst>
          </p:nvPr>
        </p:nvGraphicFramePr>
        <p:xfrm>
          <a:off x="1461919" y="1545021"/>
          <a:ext cx="9331494" cy="494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Run-time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9054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00778"/>
              </p:ext>
            </p:extLst>
          </p:nvPr>
        </p:nvGraphicFramePr>
        <p:xfrm>
          <a:off x="1461919" y="1545021"/>
          <a:ext cx="9331494" cy="494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Run-time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65225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12982"/>
              </p:ext>
            </p:extLst>
          </p:nvPr>
        </p:nvGraphicFramePr>
        <p:xfrm>
          <a:off x="1461919" y="1545021"/>
          <a:ext cx="9331494" cy="494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Run-time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778454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1461919" y="1545021"/>
          <a:ext cx="9331494" cy="494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Run-time Performance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10793413" y="4471148"/>
            <a:ext cx="1295493" cy="747153"/>
          </a:xfrm>
          <a:prstGeom prst="wedgeRectCallout">
            <a:avLst>
              <a:gd name="adj1" fmla="val -62706"/>
              <a:gd name="adj2" fmla="val -6840"/>
            </a:avLst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More stable overhead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7240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Compilation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82" y="2010336"/>
            <a:ext cx="5862918" cy="36508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2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49956"/>
              </p:ext>
            </p:extLst>
          </p:nvPr>
        </p:nvGraphicFramePr>
        <p:xfrm>
          <a:off x="1461919" y="1770993"/>
          <a:ext cx="9331494" cy="472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JIT Compilation Time</a:t>
            </a:r>
          </a:p>
        </p:txBody>
      </p:sp>
    </p:spTree>
    <p:extLst>
      <p:ext uri="{BB962C8B-B14F-4D97-AF65-F5344CB8AC3E}">
        <p14:creationId xmlns:p14="http://schemas.microsoft.com/office/powerpoint/2010/main" val="951265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42758"/>
              </p:ext>
            </p:extLst>
          </p:nvPr>
        </p:nvGraphicFramePr>
        <p:xfrm>
          <a:off x="1461919" y="1770993"/>
          <a:ext cx="9331494" cy="472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JIT Compilation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2489" y="3752194"/>
            <a:ext cx="75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1.45</a:t>
            </a:r>
          </a:p>
        </p:txBody>
      </p:sp>
    </p:spTree>
    <p:extLst>
      <p:ext uri="{BB962C8B-B14F-4D97-AF65-F5344CB8AC3E}">
        <p14:creationId xmlns:p14="http://schemas.microsoft.com/office/powerpoint/2010/main" val="1779758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71385"/>
              </p:ext>
            </p:extLst>
          </p:nvPr>
        </p:nvGraphicFramePr>
        <p:xfrm>
          <a:off x="1461919" y="1770993"/>
          <a:ext cx="9331494" cy="472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JIT Compilation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2489" y="3752194"/>
            <a:ext cx="75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1.45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10599644" y="4544650"/>
            <a:ext cx="1555570" cy="746768"/>
          </a:xfrm>
          <a:prstGeom prst="wedgeRectCallout">
            <a:avLst>
              <a:gd name="adj1" fmla="val -43017"/>
              <a:gd name="adj2" fmla="val -100843"/>
            </a:avLst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Simple instrumentation</a:t>
            </a:r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10599644" y="2495272"/>
            <a:ext cx="1508311" cy="1176617"/>
          </a:xfrm>
          <a:prstGeom prst="wedgeRectCallout">
            <a:avLst>
              <a:gd name="adj1" fmla="val -66858"/>
              <a:gd name="adj2" fmla="val -5040"/>
            </a:avLst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Complex compiler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Need for Stronger 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76" y="1600200"/>
            <a:ext cx="9270124" cy="457200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3000" dirty="0">
              <a:solidFill>
                <a:schemeClr val="accent2">
                  <a:lumMod val="75000"/>
                </a:schemeClr>
              </a:solidFill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“The inability to define reasonable semantics for programs with data races is not just a theoretical shortcoming, but a fundamental hole in the foundation of our languages and systems…”</a:t>
            </a:r>
          </a:p>
          <a:p>
            <a:pPr marL="114300" indent="0">
              <a:buNone/>
            </a:pPr>
            <a:endParaRPr lang="en-US" sz="3200" dirty="0">
              <a:solidFill>
                <a:schemeClr val="accent3">
                  <a:lumMod val="50000"/>
                </a:schemeClr>
              </a:solidFill>
              <a:cs typeface="Aparajita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Give better semantics to programs with data races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Stronger memory models</a:t>
            </a:r>
          </a:p>
          <a:p>
            <a:pPr marL="11430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			–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Adve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Aparajita" pitchFamily="34" charset="0"/>
              </a:rPr>
              <a:t> and Boehm, CACM,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51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cs typeface="Aparajita" pitchFamily="34" charset="0"/>
              </a:rPr>
              <a:t>Checks conflicts in bounded region</a:t>
            </a:r>
          </a:p>
          <a:p>
            <a:pPr marL="411480" lvl="1" indent="0">
              <a:buNone/>
            </a:pPr>
            <a:r>
              <a:rPr lang="en-US" dirty="0">
                <a:cs typeface="Aparajita" pitchFamily="34" charset="0"/>
              </a:rPr>
              <a:t>DRFx, Marino et al., PLDI 2010</a:t>
            </a:r>
          </a:p>
          <a:p>
            <a:r>
              <a:rPr lang="en-US" sz="2400" i="1" dirty="0">
                <a:cs typeface="Aparajita" pitchFamily="34" charset="0"/>
              </a:rPr>
              <a:t>Checks conflicts in synchronization-free regions</a:t>
            </a:r>
          </a:p>
          <a:p>
            <a:pPr marL="411480" lvl="1" indent="0">
              <a:buNone/>
            </a:pPr>
            <a:r>
              <a:rPr lang="en-US" dirty="0">
                <a:cs typeface="Aparajita" pitchFamily="34" charset="0"/>
              </a:rPr>
              <a:t>Conflict Exceptions, Lucia et al., ISCA 2010</a:t>
            </a:r>
          </a:p>
          <a:p>
            <a:r>
              <a:rPr lang="en-US" sz="2400" i="1" dirty="0">
                <a:cs typeface="Aparajita" pitchFamily="34" charset="0"/>
              </a:rPr>
              <a:t>Enforces atomicity of bounded regions</a:t>
            </a:r>
          </a:p>
          <a:p>
            <a:pPr marL="411480" lvl="1" indent="0">
              <a:buNone/>
            </a:pPr>
            <a:r>
              <a:rPr lang="en-US" dirty="0" err="1">
                <a:cs typeface="Aparajita" pitchFamily="34" charset="0"/>
              </a:rPr>
              <a:t>BulkCompiler</a:t>
            </a:r>
            <a:r>
              <a:rPr lang="en-US" dirty="0">
                <a:cs typeface="Aparajita" pitchFamily="34" charset="0"/>
              </a:rPr>
              <a:t>, </a:t>
            </a:r>
            <a:r>
              <a:rPr lang="en-US" dirty="0" err="1">
                <a:cs typeface="Aparajita" pitchFamily="34" charset="0"/>
              </a:rPr>
              <a:t>Ahn</a:t>
            </a:r>
            <a:r>
              <a:rPr lang="en-US" dirty="0">
                <a:cs typeface="Aparajita" pitchFamily="34" charset="0"/>
              </a:rPr>
              <a:t> et al., MICRO 2009</a:t>
            </a:r>
          </a:p>
          <a:p>
            <a:pPr marL="411480" lvl="1" indent="0">
              <a:buNone/>
            </a:pPr>
            <a:r>
              <a:rPr lang="en-US" dirty="0">
                <a:cs typeface="Aparajita" pitchFamily="34" charset="0"/>
              </a:rPr>
              <a:t>Atom-Aid, Lucia et al., ISCA 2008</a:t>
            </a:r>
          </a:p>
          <a:p>
            <a:r>
              <a:rPr lang="en-US" sz="2400" i="1" dirty="0">
                <a:cs typeface="Aparajita" pitchFamily="34" charset="0"/>
              </a:rPr>
              <a:t>Reducing dynamic </a:t>
            </a:r>
            <a:r>
              <a:rPr lang="en-US" sz="2400" i="1" dirty="0" err="1">
                <a:cs typeface="Aparajita" pitchFamily="34" charset="0"/>
              </a:rPr>
              <a:t>misspeculations</a:t>
            </a:r>
            <a:endParaRPr lang="en-US" sz="2400" i="1" dirty="0">
              <a:cs typeface="Aparajita" pitchFamily="34" charset="0"/>
            </a:endParaRPr>
          </a:p>
          <a:p>
            <a:pPr marL="411480" lvl="1" indent="0">
              <a:buNone/>
            </a:pPr>
            <a:r>
              <a:rPr lang="en-US" dirty="0" err="1">
                <a:cs typeface="Aparajita" pitchFamily="34" charset="0"/>
              </a:rPr>
              <a:t>BlockChop</a:t>
            </a:r>
            <a:r>
              <a:rPr lang="en-US" dirty="0">
                <a:cs typeface="Aparajita" pitchFamily="34" charset="0"/>
              </a:rPr>
              <a:t>, Mars and Kumar, ISCA 2012 </a:t>
            </a:r>
          </a:p>
          <a:p>
            <a:pPr marL="411480" lvl="1" indent="0">
              <a:buNone/>
            </a:pPr>
            <a:endParaRPr lang="en-US" dirty="0">
              <a:cs typeface="Aparajita" pitchFamily="34" charset="0"/>
            </a:endParaRPr>
          </a:p>
          <a:p>
            <a:pPr lvl="1"/>
            <a:endParaRPr lang="en-US" dirty="0">
              <a:cs typeface="Aparajita" pitchFamily="34" charset="0"/>
            </a:endParaRPr>
          </a:p>
          <a:p>
            <a:pPr lvl="1"/>
            <a:endParaRPr lang="en-US" dirty="0">
              <a:cs typeface="Aparajita" pitchFamily="34" charset="0"/>
            </a:endParaRPr>
          </a:p>
          <a:p>
            <a:pPr lvl="1"/>
            <a:endParaRPr lang="en-US" dirty="0">
              <a:cs typeface="Aparajita" pitchFamily="34" charset="0"/>
            </a:endParaRPr>
          </a:p>
          <a:p>
            <a:pPr lvl="1"/>
            <a:endParaRPr lang="en-US" dirty="0">
              <a:cs typeface="Aparajita" pitchFamily="34" charset="0"/>
            </a:endParaRPr>
          </a:p>
          <a:p>
            <a:pPr marL="411480" lvl="1" indent="0">
              <a:buNone/>
            </a:pPr>
            <a:endParaRPr lang="en-US" dirty="0">
              <a:cs typeface="Aparajita" pitchFamily="34" charset="0"/>
            </a:endParaRPr>
          </a:p>
          <a:p>
            <a:pPr marL="411480" lvl="1" indent="0">
              <a:buNone/>
            </a:pPr>
            <a:endParaRPr lang="en-US" dirty="0">
              <a:cs typeface="Aparajita" pitchFamily="34" charset="0"/>
            </a:endParaRPr>
          </a:p>
          <a:p>
            <a:pPr marL="411480" lvl="1" indent="0">
              <a:buNone/>
            </a:pPr>
            <a:endParaRPr lang="en-US" dirty="0">
              <a:cs typeface="Aparajita" pitchFamily="34" charset="0"/>
            </a:endParaRPr>
          </a:p>
          <a:p>
            <a:pPr marL="411480" lvl="1" indent="0">
              <a:buNone/>
            </a:pPr>
            <a:endParaRPr lang="en-US" dirty="0">
              <a:cs typeface="Aparajita" pitchFamily="34" charset="0"/>
            </a:endParaRPr>
          </a:p>
          <a:p>
            <a:pPr marL="411480" lvl="1" indent="0">
              <a:buNone/>
            </a:pPr>
            <a:endParaRPr lang="en-US" dirty="0"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2400" dirty="0">
                <a:cs typeface="Aparajit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6226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360"/>
            <a:ext cx="10515600" cy="1325563"/>
          </a:xfrm>
        </p:spPr>
        <p:txBody>
          <a:bodyPr/>
          <a:lstStyle/>
          <a:p>
            <a:r>
              <a:rPr lang="en-US" dirty="0">
                <a:cs typeface="Aparajita" pitchFamily="34" charset="0"/>
              </a:rPr>
              <a:t>Memory Models: Run-time cost </a:t>
            </a:r>
            <a:r>
              <a:rPr lang="en-US" dirty="0" err="1">
                <a:cs typeface="Aparajita" pitchFamily="34" charset="0"/>
              </a:rPr>
              <a:t>vs</a:t>
            </a:r>
            <a:r>
              <a:rPr lang="en-US" dirty="0">
                <a:cs typeface="Aparajita" pitchFamily="34" charset="0"/>
              </a:rPr>
              <a:t> Strength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73139" y="1539527"/>
            <a:ext cx="0" cy="37338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73139" y="5280254"/>
            <a:ext cx="518160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327" y="2344759"/>
            <a:ext cx="677108" cy="24102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9670" y="5479282"/>
            <a:ext cx="1610954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sp>
        <p:nvSpPr>
          <p:cNvPr id="16" name="Shape 496"/>
          <p:cNvSpPr txBox="1"/>
          <p:nvPr/>
        </p:nvSpPr>
        <p:spPr>
          <a:xfrm>
            <a:off x="1564250" y="6125877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2F2B20"/>
                </a:solidFill>
                <a:cs typeface="Aparajita" pitchFamily="34" charset="0"/>
              </a:rPr>
              <a:t>1. Sengupta et al. Hybrid Static-Dynamic Analysis for Statically Bounded Region Serializability. ASPLOS, 2015. </a:t>
            </a:r>
          </a:p>
        </p:txBody>
      </p:sp>
      <p:cxnSp>
        <p:nvCxnSpPr>
          <p:cNvPr id="17" name="Shape 495"/>
          <p:cNvCxnSpPr/>
          <p:nvPr/>
        </p:nvCxnSpPr>
        <p:spPr>
          <a:xfrm>
            <a:off x="1550854" y="6168622"/>
            <a:ext cx="8469178" cy="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800600" y="3233937"/>
            <a:ext cx="914400" cy="494610"/>
          </a:xfrm>
          <a:prstGeom prst="flowChartProcess">
            <a:avLst/>
          </a:prstGeom>
          <a:solidFill>
            <a:srgbClr val="E3F2ED">
              <a:alpha val="50000"/>
            </a:srgbClr>
          </a:solidFill>
          <a:ln w="47625">
            <a:solidFill>
              <a:schemeClr val="bg2">
                <a:lumMod val="1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40585"/>
            <a:ext cx="2743200" cy="365125"/>
          </a:xfrm>
        </p:spPr>
        <p:txBody>
          <a:bodyPr/>
          <a:lstStyle/>
          <a:p>
            <a:fld id="{F20C1C88-E8EC-4B74-AEC5-4E72F6E72D4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5" name="Rectangular Callout 21"/>
          <p:cNvSpPr/>
          <p:nvPr/>
        </p:nvSpPr>
        <p:spPr>
          <a:xfrm>
            <a:off x="6183666" y="3020610"/>
            <a:ext cx="2610710" cy="858418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rgbClr val="E3F2ED">
              <a:alpha val="50000"/>
            </a:srgbClr>
          </a:solidFill>
          <a:ln w="47625">
            <a:solidFill>
              <a:schemeClr val="bg2">
                <a:lumMod val="1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Dynamically Bounded Region Serializability via EnfoRSer</a:t>
            </a:r>
            <a:r>
              <a:rPr lang="en-US" sz="2000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21"/>
          <p:cNvSpPr/>
          <p:nvPr/>
        </p:nvSpPr>
        <p:spPr>
          <a:xfrm>
            <a:off x="6183666" y="4023891"/>
            <a:ext cx="2610710" cy="870722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3">
              <a:lumMod val="60000"/>
              <a:lumOff val="4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2F2B20"/>
              </a:solidFill>
            </a:endParaRPr>
          </a:p>
          <a:p>
            <a:pPr algn="ctr"/>
            <a:r>
              <a:rPr lang="en-US" sz="2000" b="1" dirty="0">
                <a:solidFill>
                  <a:srgbClr val="2F2B20"/>
                </a:solidFill>
              </a:rPr>
              <a:t>Dynamically Bounded Region Serializability via Legato</a:t>
            </a:r>
          </a:p>
          <a:p>
            <a:pPr algn="ctr"/>
            <a:endParaRPr lang="en-US" sz="2000" b="1" dirty="0">
              <a:solidFill>
                <a:srgbClr val="2F2B20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665910" y="4287296"/>
            <a:ext cx="1823575" cy="607317"/>
          </a:xfrm>
          <a:prstGeom prst="flowChartProcess">
            <a:avLst/>
          </a:prstGeom>
          <a:solidFill>
            <a:srgbClr val="E3F2ED">
              <a:alpha val="50000"/>
            </a:srgbClr>
          </a:solidFill>
          <a:ln w="47625">
            <a:solidFill>
              <a:schemeClr val="bg2">
                <a:lumMod val="1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DRF0 (C++/Java)</a:t>
            </a:r>
          </a:p>
        </p:txBody>
      </p:sp>
      <p:sp>
        <p:nvSpPr>
          <p:cNvPr id="23" name="Rectangular Callout 21"/>
          <p:cNvSpPr/>
          <p:nvPr/>
        </p:nvSpPr>
        <p:spPr>
          <a:xfrm>
            <a:off x="7728461" y="1485900"/>
            <a:ext cx="2719904" cy="1220756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rgbClr val="E3F2ED">
              <a:alpha val="50000"/>
            </a:srgbClr>
          </a:solidFill>
          <a:ln w="47625">
            <a:solidFill>
              <a:schemeClr val="bg2">
                <a:lumMod val="1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(Unbounded) Synchronization-free Region Serializability</a:t>
            </a:r>
          </a:p>
          <a:p>
            <a:pPr algn="ctr"/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8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cs typeface="Aparajita" pitchFamily="34" charset="0"/>
              </a:rPr>
              <a:t>End-to-End Memory Models: Run-time cost vs Strength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73139" y="1539527"/>
            <a:ext cx="0" cy="37338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73139" y="5280254"/>
            <a:ext cx="518160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327" y="2344759"/>
            <a:ext cx="677108" cy="24102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9670" y="5479282"/>
            <a:ext cx="1610954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94" y="4327754"/>
            <a:ext cx="938706" cy="53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899747"/>
            <a:ext cx="2462581" cy="896038"/>
          </a:xfrm>
          <a:prstGeom prst="rect">
            <a:avLst/>
          </a:prstGeom>
        </p:spPr>
      </p:pic>
      <p:sp>
        <p:nvSpPr>
          <p:cNvPr id="19" name="Flowchart: Process 18"/>
          <p:cNvSpPr/>
          <p:nvPr/>
        </p:nvSpPr>
        <p:spPr>
          <a:xfrm>
            <a:off x="3733799" y="4327753"/>
            <a:ext cx="1823575" cy="60731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  <a:cs typeface="Aparajita" pitchFamily="34" charset="0"/>
              </a:rPr>
              <a:t>DRF0 (C++/Java)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800600" y="3233937"/>
            <a:ext cx="914400" cy="49461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</a:rPr>
              <a:t>SC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7239000" y="1907322"/>
            <a:ext cx="2438400" cy="851411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accent3">
                <a:lumMod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cs typeface="Aparajita" pitchFamily="34" charset="0"/>
              </a:rPr>
              <a:t>(Unbounded) Synchronization-free Region Serializability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40585"/>
            <a:ext cx="2743200" cy="365125"/>
          </a:xfrm>
        </p:spPr>
        <p:txBody>
          <a:bodyPr/>
          <a:lstStyle/>
          <a:p>
            <a:fld id="{F20C1C88-E8EC-4B74-AEC5-4E72F6E72D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Rectangular Callout 21"/>
          <p:cNvSpPr/>
          <p:nvPr/>
        </p:nvSpPr>
        <p:spPr>
          <a:xfrm>
            <a:off x="6183666" y="3109058"/>
            <a:ext cx="2521527" cy="76996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2F2B20"/>
              </a:solidFill>
            </a:endParaRPr>
          </a:p>
          <a:p>
            <a:pPr algn="ctr"/>
            <a:r>
              <a:rPr lang="en-US" sz="2000" b="1" dirty="0">
                <a:solidFill>
                  <a:srgbClr val="2F2B20"/>
                </a:solidFill>
              </a:rPr>
              <a:t>Bounded Region Serializability</a:t>
            </a:r>
          </a:p>
          <a:p>
            <a:pPr algn="ctr"/>
            <a:endParaRPr lang="en-US" sz="2000" b="1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8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cs typeface="Aparajita" pitchFamily="34" charset="0"/>
              </a:rPr>
              <a:t>End-to-End Memory Models: Run-time cost vs Strength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73139" y="1539527"/>
            <a:ext cx="0" cy="37338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73139" y="5280254"/>
            <a:ext cx="518160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327" y="2344759"/>
            <a:ext cx="677108" cy="24102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9670" y="5479282"/>
            <a:ext cx="1610954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899747"/>
            <a:ext cx="2462581" cy="896038"/>
          </a:xfrm>
          <a:prstGeom prst="rect">
            <a:avLst/>
          </a:prstGeom>
        </p:spPr>
      </p:pic>
      <p:sp>
        <p:nvSpPr>
          <p:cNvPr id="16" name="Shape 496"/>
          <p:cNvSpPr txBox="1"/>
          <p:nvPr/>
        </p:nvSpPr>
        <p:spPr>
          <a:xfrm>
            <a:off x="1564250" y="6125877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2F2B20"/>
                </a:solidFill>
                <a:latin typeface="Garamond" panose="02020404030301010803" pitchFamily="18" charset="0"/>
                <a:cs typeface="Aparajita" pitchFamily="34" charset="0"/>
              </a:rPr>
              <a:t>1</a:t>
            </a:r>
            <a:r>
              <a:rPr lang="en" sz="1600" dirty="0">
                <a:solidFill>
                  <a:srgbClr val="2F2B20"/>
                </a:solidFill>
                <a:cs typeface="Aparajita" pitchFamily="34" charset="0"/>
              </a:rPr>
              <a:t>. Sengupta et al. Hybrid Static-Dynamic Analysis for Statically Bounded Region Serializability. ASPLOS, 2015. </a:t>
            </a:r>
          </a:p>
        </p:txBody>
      </p:sp>
      <p:cxnSp>
        <p:nvCxnSpPr>
          <p:cNvPr id="17" name="Shape 495"/>
          <p:cNvCxnSpPr/>
          <p:nvPr/>
        </p:nvCxnSpPr>
        <p:spPr>
          <a:xfrm>
            <a:off x="1550854" y="6168622"/>
            <a:ext cx="8469178" cy="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800600" y="3233937"/>
            <a:ext cx="914400" cy="49461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</a:rPr>
              <a:t>SC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7239000" y="1907322"/>
            <a:ext cx="2438400" cy="851411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accent3">
                <a:lumMod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cs typeface="Aparajita" pitchFamily="34" charset="0"/>
              </a:rPr>
              <a:t>(Unbounded) Synchronization-free Region Serializability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40585"/>
            <a:ext cx="2743200" cy="365125"/>
          </a:xfrm>
        </p:spPr>
        <p:txBody>
          <a:bodyPr/>
          <a:lstStyle/>
          <a:p>
            <a:fld id="{F20C1C88-E8EC-4B74-AEC5-4E72F6E72D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3733799" y="4327753"/>
            <a:ext cx="1823575" cy="60731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  <a:cs typeface="Aparajita" pitchFamily="34" charset="0"/>
              </a:rPr>
              <a:t>DRF0 (C++/Java)</a:t>
            </a:r>
          </a:p>
        </p:txBody>
      </p:sp>
      <p:sp>
        <p:nvSpPr>
          <p:cNvPr id="24" name="Rectangular Callout 21"/>
          <p:cNvSpPr/>
          <p:nvPr/>
        </p:nvSpPr>
        <p:spPr>
          <a:xfrm>
            <a:off x="6096000" y="3035488"/>
            <a:ext cx="2521527" cy="92165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3">
              <a:lumMod val="20000"/>
              <a:lumOff val="80000"/>
            </a:schemeClr>
          </a:solidFill>
          <a:ln w="47625">
            <a:solidFill>
              <a:schemeClr val="bg2">
                <a:lumMod val="1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2F2B20"/>
              </a:solidFill>
            </a:endParaRPr>
          </a:p>
          <a:p>
            <a:pPr algn="ctr"/>
            <a:r>
              <a:rPr lang="en-US" sz="2000" b="1" dirty="0">
                <a:solidFill>
                  <a:srgbClr val="2F2B20"/>
                </a:solidFill>
              </a:rPr>
              <a:t>Dynamically Bounded Region Serializability via EnfoRSer</a:t>
            </a:r>
            <a:r>
              <a:rPr lang="en-US" sz="2000" b="1" baseline="30000" dirty="0">
                <a:solidFill>
                  <a:srgbClr val="2F2B20"/>
                </a:solidFill>
                <a:latin typeface="Garamond" panose="02020404030301010803" pitchFamily="18" charset="0"/>
              </a:rPr>
              <a:t>1</a:t>
            </a:r>
            <a:endParaRPr lang="en-US" sz="2000" b="1" dirty="0">
              <a:solidFill>
                <a:srgbClr val="2F2B20"/>
              </a:solidFill>
            </a:endParaRPr>
          </a:p>
          <a:p>
            <a:pPr algn="ctr"/>
            <a:endParaRPr lang="en-US" sz="2000" b="1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2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0297"/>
            <a:ext cx="8229600" cy="1600200"/>
          </a:xfrm>
        </p:spPr>
        <p:txBody>
          <a:bodyPr/>
          <a:lstStyle/>
          <a:p>
            <a:r>
              <a:rPr lang="en-US" dirty="0"/>
              <a:t>Dynamically Bounded Region Serializability (DBRS)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1" y="5882524"/>
            <a:ext cx="1801091" cy="529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rel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501615" y="2249427"/>
            <a:ext cx="1129389" cy="88992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11044" y="1840460"/>
            <a:ext cx="1353186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acq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2781302" y="5231360"/>
            <a:ext cx="1779389" cy="651164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0707" y="4327351"/>
            <a:ext cx="1353186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70993" y="3167139"/>
            <a:ext cx="1754561" cy="55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methodCall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37049" y="4393160"/>
            <a:ext cx="1488505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31" name="Straight Arrow Connector 30"/>
          <p:cNvCxnSpPr>
            <a:cxnSpLocks/>
            <a:stCxn id="21" idx="2"/>
            <a:endCxn id="26" idx="0"/>
          </p:cNvCxnSpPr>
          <p:nvPr/>
        </p:nvCxnSpPr>
        <p:spPr>
          <a:xfrm>
            <a:off x="2648274" y="3722891"/>
            <a:ext cx="133028" cy="670269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08419" y="3722891"/>
            <a:ext cx="0" cy="60446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5015346" y="5165552"/>
            <a:ext cx="1" cy="71697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63000" y="2900414"/>
            <a:ext cx="1353186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4987638" y="2373860"/>
            <a:ext cx="1" cy="526554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76400" y="4058025"/>
            <a:ext cx="2209800" cy="1668636"/>
          </a:xfrm>
          <a:prstGeom prst="round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48346" y="2637137"/>
            <a:ext cx="1575561" cy="2886900"/>
          </a:xfrm>
          <a:prstGeom prst="round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180897" y="3854692"/>
            <a:ext cx="979864" cy="154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72819" y="5643532"/>
            <a:ext cx="958821" cy="525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636627" y="2452639"/>
            <a:ext cx="841626" cy="105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22288" y="5231361"/>
            <a:ext cx="304464" cy="8243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00801" y="4057600"/>
            <a:ext cx="1118335" cy="629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49492" y="5172619"/>
            <a:ext cx="1118335" cy="5540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7065348" y="4121442"/>
            <a:ext cx="3176708" cy="10409"/>
          </a:xfrm>
          <a:prstGeom prst="curvedConnector5">
            <a:avLst>
              <a:gd name="adj1" fmla="val -22953"/>
              <a:gd name="adj2" fmla="val -14700628"/>
              <a:gd name="adj3" fmla="val 116662"/>
            </a:avLst>
          </a:prstGeom>
          <a:ln w="571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 flipH="1">
            <a:off x="8601739" y="5726662"/>
            <a:ext cx="6920" cy="60596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2"/>
            <a:endCxn id="28" idx="0"/>
          </p:cNvCxnSpPr>
          <p:nvPr/>
        </p:nvCxnSpPr>
        <p:spPr>
          <a:xfrm flipH="1">
            <a:off x="6959968" y="3142474"/>
            <a:ext cx="1676400" cy="915126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77201" y="2512722"/>
            <a:ext cx="1118335" cy="629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 flipV="1">
            <a:off x="9601200" y="3599793"/>
            <a:ext cx="1319048" cy="3325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172200" y="2264621"/>
            <a:ext cx="3276600" cy="3765020"/>
          </a:xfrm>
          <a:prstGeom prst="round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8" idx="2"/>
            <a:endCxn id="29" idx="0"/>
          </p:cNvCxnSpPr>
          <p:nvPr/>
        </p:nvCxnSpPr>
        <p:spPr>
          <a:xfrm>
            <a:off x="6959969" y="4687352"/>
            <a:ext cx="1648691" cy="485266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29" idx="0"/>
          </p:cNvCxnSpPr>
          <p:nvPr/>
        </p:nvCxnSpPr>
        <p:spPr>
          <a:xfrm flipH="1">
            <a:off x="8608660" y="3142474"/>
            <a:ext cx="27709" cy="2030144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35EB-F18C-4600-9FB3-8250BB06B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yfont">
      <a:majorFont>
        <a:latin typeface="Centaur"/>
        <a:ea typeface=""/>
        <a:cs typeface=""/>
      </a:majorFont>
      <a:minorFont>
        <a:latin typeface="Centau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15405</TotalTime>
  <Words>1508</Words>
  <Application>Microsoft Office PowerPoint</Application>
  <PresentationFormat>Widescreen</PresentationFormat>
  <Paragraphs>484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Aparajita</vt:lpstr>
      <vt:lpstr>Arial</vt:lpstr>
      <vt:lpstr>Calibri</vt:lpstr>
      <vt:lpstr>Centaur</vt:lpstr>
      <vt:lpstr>Consolas</vt:lpstr>
      <vt:lpstr>Garamond</vt:lpstr>
      <vt:lpstr>Office Theme</vt:lpstr>
      <vt:lpstr>Legato: Bounded Region Serializability Using Commodity Hardware Transactional Memory</vt:lpstr>
      <vt:lpstr>Programming Language Semantics? </vt:lpstr>
      <vt:lpstr>Weak Semantics</vt:lpstr>
      <vt:lpstr>Weak Semantics</vt:lpstr>
      <vt:lpstr>Weak Semantics</vt:lpstr>
      <vt:lpstr>Need for Stronger Memory Models</vt:lpstr>
      <vt:lpstr>End-to-End Memory Models: Run-time cost vs Strength</vt:lpstr>
      <vt:lpstr>End-to-End Memory Models: Run-time cost vs Strength</vt:lpstr>
      <vt:lpstr>Dynamically Bounded Region Serializability (DBRS)</vt:lpstr>
      <vt:lpstr>Dynamically Bounded Region Serializability</vt:lpstr>
      <vt:lpstr>PowerPoint Presentation</vt:lpstr>
      <vt:lpstr>End-to-End Memory Models: Run-time cost vs Strength</vt:lpstr>
      <vt:lpstr>Outline</vt:lpstr>
      <vt:lpstr>Enforcing DBRS with Commodity Hardware Transactional Memory (HTM)</vt:lpstr>
      <vt:lpstr>Enforcing DBRS with Commodity Hardware Transactional Memory (HTM)</vt:lpstr>
      <vt:lpstr>Enforcing DBRS with Commodity Hardware Transactional Memory (HTM)</vt:lpstr>
      <vt:lpstr>PowerPoint Presentation</vt:lpstr>
      <vt:lpstr>PowerPoint Presentation</vt:lpstr>
      <vt:lpstr>Legato: Key Idea</vt:lpstr>
      <vt:lpstr>Legato: Key Idea</vt:lpstr>
      <vt:lpstr>Legato: Key Idea</vt:lpstr>
      <vt:lpstr>Legato: Key Idea</vt:lpstr>
      <vt:lpstr>Legato: Key Idea</vt:lpstr>
      <vt:lpstr>Challenges</vt:lpstr>
      <vt:lpstr>Per-transaction cost vs Abort cost</vt:lpstr>
      <vt:lpstr>Per-transaction cost vs Abort cost</vt:lpstr>
      <vt:lpstr>Per-transaction cost vs Abort cost</vt:lpstr>
      <vt:lpstr>Per-transaction cost vs Abort cost</vt:lpstr>
      <vt:lpstr>Per-transaction cost vs Abort cost</vt:lpstr>
      <vt:lpstr>Per-transaction cost vs Abort cost</vt:lpstr>
      <vt:lpstr>Per-transaction cost vs Abort cost</vt:lpstr>
      <vt:lpstr>Per-transaction cost vs Abort cost</vt:lpstr>
      <vt:lpstr>Legato: Our Approach</vt:lpstr>
      <vt:lpstr>Merging Algorithm</vt:lpstr>
      <vt:lpstr>Merging Algorithm: Initial Phase</vt:lpstr>
      <vt:lpstr>Merging Algorithm: Initial Phase</vt:lpstr>
      <vt:lpstr>Merging Algorithm: Initial Phase</vt:lpstr>
      <vt:lpstr>Merging Algorithm: Recover from Transient Error</vt:lpstr>
      <vt:lpstr>Merging Algorithm: Recover from Transient Error</vt:lpstr>
      <vt:lpstr>Merging Algorithm: Recover from Transient Error</vt:lpstr>
      <vt:lpstr>Merging Algorithm: Recover from Transient Error</vt:lpstr>
      <vt:lpstr>Merging Algorithm: Recover from Transient Error</vt:lpstr>
      <vt:lpstr>Merging Algorithm: Recover from Transient Error</vt:lpstr>
      <vt:lpstr>Merging Algorithm: Build up to Setpoint</vt:lpstr>
      <vt:lpstr>Merging Algorithm: Build up to Setpoint</vt:lpstr>
      <vt:lpstr>Merging Algorithm: Change of Program Phase</vt:lpstr>
      <vt:lpstr>Merging Algorithm: Change of Program Phase</vt:lpstr>
      <vt:lpstr>Merging Algorithm: Change of Program Phase</vt:lpstr>
      <vt:lpstr>Implementation and Evaluation</vt:lpstr>
      <vt:lpstr>Implementation</vt:lpstr>
      <vt:lpstr>Run-time Performance</vt:lpstr>
      <vt:lpstr>Run-time Performance</vt:lpstr>
      <vt:lpstr>Run-time Performance</vt:lpstr>
      <vt:lpstr>Run-time Performance</vt:lpstr>
      <vt:lpstr>Run-time Performance</vt:lpstr>
      <vt:lpstr>JIT Compilation Time</vt:lpstr>
      <vt:lpstr>JIT Compilation Time</vt:lpstr>
      <vt:lpstr>JIT Compilation Time</vt:lpstr>
      <vt:lpstr>JIT Compilation Time</vt:lpstr>
      <vt:lpstr>Related Work</vt:lpstr>
      <vt:lpstr>Memory Models: Run-time cost vs Strength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Sengupta</dc:creator>
  <cp:lastModifiedBy>Aritra Sengupta</cp:lastModifiedBy>
  <cp:revision>853</cp:revision>
  <dcterms:created xsi:type="dcterms:W3CDTF">2017-01-12T03:06:51Z</dcterms:created>
  <dcterms:modified xsi:type="dcterms:W3CDTF">2017-03-18T03:36:39Z</dcterms:modified>
</cp:coreProperties>
</file>