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351" r:id="rId3"/>
    <p:sldId id="375" r:id="rId4"/>
    <p:sldId id="262" r:id="rId5"/>
    <p:sldId id="320" r:id="rId6"/>
    <p:sldId id="321" r:id="rId7"/>
    <p:sldId id="322" r:id="rId8"/>
    <p:sldId id="323" r:id="rId9"/>
    <p:sldId id="324" r:id="rId10"/>
    <p:sldId id="318" r:id="rId11"/>
    <p:sldId id="335" r:id="rId12"/>
    <p:sldId id="259" r:id="rId13"/>
    <p:sldId id="260" r:id="rId14"/>
    <p:sldId id="376" r:id="rId15"/>
    <p:sldId id="261" r:id="rId16"/>
    <p:sldId id="314" r:id="rId17"/>
    <p:sldId id="315" r:id="rId18"/>
    <p:sldId id="373" r:id="rId19"/>
    <p:sldId id="378" r:id="rId20"/>
    <p:sldId id="377" r:id="rId21"/>
    <p:sldId id="365" r:id="rId22"/>
    <p:sldId id="325" r:id="rId23"/>
    <p:sldId id="316" r:id="rId24"/>
    <p:sldId id="370" r:id="rId25"/>
    <p:sldId id="319" r:id="rId26"/>
    <p:sldId id="364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52" r:id="rId37"/>
    <p:sldId id="287" r:id="rId38"/>
    <p:sldId id="353" r:id="rId39"/>
    <p:sldId id="371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7" r:id="rId48"/>
    <p:sldId id="349" r:id="rId49"/>
    <p:sldId id="366" r:id="rId50"/>
    <p:sldId id="348" r:id="rId51"/>
    <p:sldId id="298" r:id="rId52"/>
    <p:sldId id="299" r:id="rId53"/>
    <p:sldId id="300" r:id="rId54"/>
    <p:sldId id="354" r:id="rId55"/>
    <p:sldId id="355" r:id="rId56"/>
    <p:sldId id="357" r:id="rId57"/>
    <p:sldId id="356" r:id="rId58"/>
    <p:sldId id="301" r:id="rId59"/>
    <p:sldId id="302" r:id="rId60"/>
    <p:sldId id="372" r:id="rId61"/>
    <p:sldId id="303" r:id="rId62"/>
    <p:sldId id="304" r:id="rId63"/>
    <p:sldId id="305" r:id="rId64"/>
    <p:sldId id="369" r:id="rId65"/>
    <p:sldId id="306" r:id="rId66"/>
    <p:sldId id="309" r:id="rId67"/>
    <p:sldId id="358" r:id="rId68"/>
    <p:sldId id="359" r:id="rId69"/>
    <p:sldId id="362" r:id="rId70"/>
    <p:sldId id="363" r:id="rId71"/>
    <p:sldId id="311" r:id="rId72"/>
    <p:sldId id="330" r:id="rId73"/>
    <p:sldId id="374" r:id="rId74"/>
    <p:sldId id="310" r:id="rId75"/>
    <p:sldId id="296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A83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702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4"/>
  <c:chart>
    <c:autoTitleDeleted val="1"/>
    <c:plotArea>
      <c:layout>
        <c:manualLayout>
          <c:layoutTarget val="inner"/>
          <c:xMode val="edge"/>
          <c:yMode val="edge"/>
          <c:x val="0.1306658571884122"/>
          <c:y val="4.6064910218515151E-2"/>
          <c:w val="0.80402261633184158"/>
          <c:h val="0.75965021861337145"/>
        </c:manualLayout>
      </c:layout>
      <c:scatterChart>
        <c:scatterStyle val="lineMarker"/>
        <c:ser>
          <c:idx val="1"/>
          <c:order val="0"/>
          <c:tx>
            <c:strRef>
              <c:f>Sheet1!$C$1</c:f>
              <c:strCache>
                <c:ptCount val="1"/>
                <c:pt idx="0">
                  <c:v>Sun JVM</c:v>
                </c:pt>
              </c:strCache>
            </c:strRef>
          </c:tx>
          <c:marker>
            <c:symbol val="none"/>
          </c:marker>
          <c:xVal>
            <c:numRef>
              <c:f>Sheet1!$A$2:$A$1002</c:f>
              <c:numCache>
                <c:formatCode>General</c:formatCode>
                <c:ptCount val="10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</c:numCache>
            </c:numRef>
          </c:xVal>
          <c:yVal>
            <c:numRef>
              <c:f>Sheet1!$C$2:$C$1002</c:f>
              <c:numCache>
                <c:formatCode>General</c:formatCode>
                <c:ptCount val="1001"/>
                <c:pt idx="0">
                  <c:v>6.5537109374999938</c:v>
                </c:pt>
                <c:pt idx="1">
                  <c:v>6.5537109374999938</c:v>
                </c:pt>
                <c:pt idx="2">
                  <c:v>6.5537109374999938</c:v>
                </c:pt>
                <c:pt idx="3">
                  <c:v>6.5537109374999938</c:v>
                </c:pt>
                <c:pt idx="4">
                  <c:v>6.5537109374999938</c:v>
                </c:pt>
                <c:pt idx="5">
                  <c:v>6.5537109374999938</c:v>
                </c:pt>
                <c:pt idx="6">
                  <c:v>6.5537109374999938</c:v>
                </c:pt>
                <c:pt idx="7">
                  <c:v>6.5537109374999938</c:v>
                </c:pt>
                <c:pt idx="8">
                  <c:v>6.5537109374999938</c:v>
                </c:pt>
                <c:pt idx="9">
                  <c:v>6.5537109374999938</c:v>
                </c:pt>
                <c:pt idx="10">
                  <c:v>16.782226562499975</c:v>
                </c:pt>
                <c:pt idx="11">
                  <c:v>16.782226562499975</c:v>
                </c:pt>
                <c:pt idx="12">
                  <c:v>16.782226562499975</c:v>
                </c:pt>
                <c:pt idx="13">
                  <c:v>16.782226562499975</c:v>
                </c:pt>
                <c:pt idx="14">
                  <c:v>16.782226562499975</c:v>
                </c:pt>
                <c:pt idx="15">
                  <c:v>21.3974609375</c:v>
                </c:pt>
                <c:pt idx="16">
                  <c:v>21.3974609375</c:v>
                </c:pt>
                <c:pt idx="17">
                  <c:v>21.3974609375</c:v>
                </c:pt>
                <c:pt idx="18">
                  <c:v>21.3974609375</c:v>
                </c:pt>
                <c:pt idx="19">
                  <c:v>21.3974609375</c:v>
                </c:pt>
                <c:pt idx="20">
                  <c:v>21.3974609375</c:v>
                </c:pt>
                <c:pt idx="21">
                  <c:v>21.3974609375</c:v>
                </c:pt>
                <c:pt idx="22">
                  <c:v>21.3974609375</c:v>
                </c:pt>
                <c:pt idx="23">
                  <c:v>21.3974609375</c:v>
                </c:pt>
                <c:pt idx="24">
                  <c:v>29.712890625000018</c:v>
                </c:pt>
                <c:pt idx="25">
                  <c:v>29.712890625000018</c:v>
                </c:pt>
                <c:pt idx="26">
                  <c:v>29.712890625000018</c:v>
                </c:pt>
                <c:pt idx="27">
                  <c:v>29.712890625000018</c:v>
                </c:pt>
                <c:pt idx="28">
                  <c:v>29.712890625000018</c:v>
                </c:pt>
                <c:pt idx="29">
                  <c:v>29.712890625000018</c:v>
                </c:pt>
                <c:pt idx="30">
                  <c:v>29.712890625000018</c:v>
                </c:pt>
                <c:pt idx="31">
                  <c:v>29.712890625000018</c:v>
                </c:pt>
                <c:pt idx="32">
                  <c:v>29.712890625000018</c:v>
                </c:pt>
                <c:pt idx="33">
                  <c:v>29.712890625000018</c:v>
                </c:pt>
                <c:pt idx="34">
                  <c:v>37.575195312500071</c:v>
                </c:pt>
                <c:pt idx="35">
                  <c:v>37.575195312500071</c:v>
                </c:pt>
                <c:pt idx="36">
                  <c:v>37.575195312500071</c:v>
                </c:pt>
                <c:pt idx="37">
                  <c:v>37.575195312500071</c:v>
                </c:pt>
                <c:pt idx="38">
                  <c:v>37.575195312500071</c:v>
                </c:pt>
                <c:pt idx="39">
                  <c:v>37.575195312500071</c:v>
                </c:pt>
                <c:pt idx="40">
                  <c:v>37.575195312500071</c:v>
                </c:pt>
                <c:pt idx="41">
                  <c:v>37.575195312500071</c:v>
                </c:pt>
                <c:pt idx="42">
                  <c:v>37.575195312500071</c:v>
                </c:pt>
                <c:pt idx="43">
                  <c:v>37.575195312500071</c:v>
                </c:pt>
                <c:pt idx="44">
                  <c:v>37.575195312500071</c:v>
                </c:pt>
                <c:pt idx="45">
                  <c:v>37.575195312500071</c:v>
                </c:pt>
                <c:pt idx="46">
                  <c:v>37.575195312500071</c:v>
                </c:pt>
                <c:pt idx="47">
                  <c:v>50.693359375000036</c:v>
                </c:pt>
                <c:pt idx="48">
                  <c:v>50.693359375000036</c:v>
                </c:pt>
                <c:pt idx="49">
                  <c:v>50.693359375000036</c:v>
                </c:pt>
                <c:pt idx="50">
                  <c:v>50.693359375000036</c:v>
                </c:pt>
                <c:pt idx="51">
                  <c:v>50.693359375000036</c:v>
                </c:pt>
                <c:pt idx="52">
                  <c:v>50.693359375000036</c:v>
                </c:pt>
                <c:pt idx="53">
                  <c:v>50.693359375000036</c:v>
                </c:pt>
                <c:pt idx="54">
                  <c:v>50.693359375000036</c:v>
                </c:pt>
                <c:pt idx="55">
                  <c:v>50.693359375000036</c:v>
                </c:pt>
                <c:pt idx="56">
                  <c:v>50.693359375000036</c:v>
                </c:pt>
                <c:pt idx="57">
                  <c:v>50.693359375000036</c:v>
                </c:pt>
                <c:pt idx="58">
                  <c:v>50.693359375000036</c:v>
                </c:pt>
                <c:pt idx="59">
                  <c:v>50.693359375000036</c:v>
                </c:pt>
                <c:pt idx="60">
                  <c:v>62.2587890625</c:v>
                </c:pt>
                <c:pt idx="61">
                  <c:v>62.2587890625</c:v>
                </c:pt>
                <c:pt idx="62">
                  <c:v>62.2587890625</c:v>
                </c:pt>
                <c:pt idx="63">
                  <c:v>62.2587890625</c:v>
                </c:pt>
                <c:pt idx="64">
                  <c:v>62.2587890625</c:v>
                </c:pt>
                <c:pt idx="65">
                  <c:v>62.2587890625</c:v>
                </c:pt>
                <c:pt idx="66">
                  <c:v>62.2587890625</c:v>
                </c:pt>
                <c:pt idx="67">
                  <c:v>62.2587890625</c:v>
                </c:pt>
                <c:pt idx="68">
                  <c:v>62.2587890625</c:v>
                </c:pt>
                <c:pt idx="69">
                  <c:v>62.2587890625</c:v>
                </c:pt>
                <c:pt idx="70">
                  <c:v>62.2587890625</c:v>
                </c:pt>
                <c:pt idx="71">
                  <c:v>62.2587890625</c:v>
                </c:pt>
                <c:pt idx="72">
                  <c:v>62.2587890625</c:v>
                </c:pt>
                <c:pt idx="73">
                  <c:v>62.2587890625</c:v>
                </c:pt>
                <c:pt idx="74">
                  <c:v>62.2587890625</c:v>
                </c:pt>
                <c:pt idx="75">
                  <c:v>76.425781249999929</c:v>
                </c:pt>
                <c:pt idx="76">
                  <c:v>76.425781249999929</c:v>
                </c:pt>
                <c:pt idx="77">
                  <c:v>76.425781249999929</c:v>
                </c:pt>
                <c:pt idx="78">
                  <c:v>76.425781249999929</c:v>
                </c:pt>
                <c:pt idx="79">
                  <c:v>76.425781249999929</c:v>
                </c:pt>
                <c:pt idx="80">
                  <c:v>76.425781249999929</c:v>
                </c:pt>
                <c:pt idx="81">
                  <c:v>76.425781249999929</c:v>
                </c:pt>
                <c:pt idx="82">
                  <c:v>76.425781249999929</c:v>
                </c:pt>
                <c:pt idx="83">
                  <c:v>76.425781249999929</c:v>
                </c:pt>
                <c:pt idx="84">
                  <c:v>76.425781249999929</c:v>
                </c:pt>
                <c:pt idx="85">
                  <c:v>76.425781249999929</c:v>
                </c:pt>
                <c:pt idx="86">
                  <c:v>76.425781249999929</c:v>
                </c:pt>
                <c:pt idx="87">
                  <c:v>76.425781249999929</c:v>
                </c:pt>
                <c:pt idx="88">
                  <c:v>76.425781249999929</c:v>
                </c:pt>
                <c:pt idx="89">
                  <c:v>76.425781249999929</c:v>
                </c:pt>
                <c:pt idx="90">
                  <c:v>76.425781249999929</c:v>
                </c:pt>
                <c:pt idx="91">
                  <c:v>76.425781249999929</c:v>
                </c:pt>
                <c:pt idx="92">
                  <c:v>89.100585937499872</c:v>
                </c:pt>
                <c:pt idx="93">
                  <c:v>89.100585937499872</c:v>
                </c:pt>
                <c:pt idx="94">
                  <c:v>89.100585937499872</c:v>
                </c:pt>
                <c:pt idx="95">
                  <c:v>89.100585937499872</c:v>
                </c:pt>
                <c:pt idx="96">
                  <c:v>89.100585937499872</c:v>
                </c:pt>
                <c:pt idx="97">
                  <c:v>89.100585937499872</c:v>
                </c:pt>
                <c:pt idx="98">
                  <c:v>89.100585937499872</c:v>
                </c:pt>
                <c:pt idx="99">
                  <c:v>89.100585937499872</c:v>
                </c:pt>
                <c:pt idx="100">
                  <c:v>89.100585937499872</c:v>
                </c:pt>
                <c:pt idx="101">
                  <c:v>89.100585937499872</c:v>
                </c:pt>
                <c:pt idx="102">
                  <c:v>89.100585937499872</c:v>
                </c:pt>
                <c:pt idx="103">
                  <c:v>89.100585937499872</c:v>
                </c:pt>
                <c:pt idx="104">
                  <c:v>89.100585937499872</c:v>
                </c:pt>
                <c:pt idx="105">
                  <c:v>89.100585937499872</c:v>
                </c:pt>
                <c:pt idx="106">
                  <c:v>89.100585937499872</c:v>
                </c:pt>
                <c:pt idx="107">
                  <c:v>89.100585937499872</c:v>
                </c:pt>
                <c:pt idx="108">
                  <c:v>89.100585937499872</c:v>
                </c:pt>
                <c:pt idx="109">
                  <c:v>89.100585937499872</c:v>
                </c:pt>
                <c:pt idx="110">
                  <c:v>89.100585937499872</c:v>
                </c:pt>
                <c:pt idx="111">
                  <c:v>89.100585937499872</c:v>
                </c:pt>
                <c:pt idx="112">
                  <c:v>89.100585937499872</c:v>
                </c:pt>
                <c:pt idx="113">
                  <c:v>89.100585937499872</c:v>
                </c:pt>
                <c:pt idx="114">
                  <c:v>89.100585937499872</c:v>
                </c:pt>
                <c:pt idx="115">
                  <c:v>89.100585937499872</c:v>
                </c:pt>
                <c:pt idx="116">
                  <c:v>89.100585937499872</c:v>
                </c:pt>
                <c:pt idx="117">
                  <c:v>89.100585937499872</c:v>
                </c:pt>
                <c:pt idx="118">
                  <c:v>89.100585937499872</c:v>
                </c:pt>
                <c:pt idx="119">
                  <c:v>89.100585937499872</c:v>
                </c:pt>
                <c:pt idx="120">
                  <c:v>89.100585937499872</c:v>
                </c:pt>
                <c:pt idx="121">
                  <c:v>89.100585937499872</c:v>
                </c:pt>
                <c:pt idx="122">
                  <c:v>89.100585937499872</c:v>
                </c:pt>
                <c:pt idx="123">
                  <c:v>89.100585937499872</c:v>
                </c:pt>
                <c:pt idx="124">
                  <c:v>89.100585937499872</c:v>
                </c:pt>
                <c:pt idx="125">
                  <c:v>89.100585937499872</c:v>
                </c:pt>
                <c:pt idx="126">
                  <c:v>89.100585937499872</c:v>
                </c:pt>
                <c:pt idx="127">
                  <c:v>89.100585937499872</c:v>
                </c:pt>
                <c:pt idx="128">
                  <c:v>89.100585937499872</c:v>
                </c:pt>
                <c:pt idx="129">
                  <c:v>89.100585937499872</c:v>
                </c:pt>
                <c:pt idx="130">
                  <c:v>89.100585937499872</c:v>
                </c:pt>
                <c:pt idx="131">
                  <c:v>89.100585937499872</c:v>
                </c:pt>
                <c:pt idx="132">
                  <c:v>89.100585937499872</c:v>
                </c:pt>
                <c:pt idx="133">
                  <c:v>128.5625</c:v>
                </c:pt>
                <c:pt idx="134">
                  <c:v>128.5625</c:v>
                </c:pt>
                <c:pt idx="135">
                  <c:v>128.5625</c:v>
                </c:pt>
                <c:pt idx="136">
                  <c:v>128.5625</c:v>
                </c:pt>
                <c:pt idx="137">
                  <c:v>128.5625</c:v>
                </c:pt>
                <c:pt idx="138">
                  <c:v>128.5625</c:v>
                </c:pt>
                <c:pt idx="139">
                  <c:v>128.5625</c:v>
                </c:pt>
                <c:pt idx="140">
                  <c:v>128.5625</c:v>
                </c:pt>
                <c:pt idx="141">
                  <c:v>128.5625</c:v>
                </c:pt>
                <c:pt idx="142">
                  <c:v>128.5625</c:v>
                </c:pt>
                <c:pt idx="143">
                  <c:v>128.5625</c:v>
                </c:pt>
                <c:pt idx="144">
                  <c:v>128.5625</c:v>
                </c:pt>
                <c:pt idx="145">
                  <c:v>128.5625</c:v>
                </c:pt>
                <c:pt idx="146">
                  <c:v>128.5625</c:v>
                </c:pt>
                <c:pt idx="147">
                  <c:v>128.5625</c:v>
                </c:pt>
                <c:pt idx="148">
                  <c:v>128.5625</c:v>
                </c:pt>
                <c:pt idx="149">
                  <c:v>128.5625</c:v>
                </c:pt>
                <c:pt idx="150">
                  <c:v>128.5625</c:v>
                </c:pt>
                <c:pt idx="151">
                  <c:v>128.5625</c:v>
                </c:pt>
                <c:pt idx="152">
                  <c:v>128.5625</c:v>
                </c:pt>
                <c:pt idx="153">
                  <c:v>128.5625</c:v>
                </c:pt>
                <c:pt idx="154">
                  <c:v>128.5625</c:v>
                </c:pt>
                <c:pt idx="155">
                  <c:v>148.7939453125</c:v>
                </c:pt>
                <c:pt idx="156">
                  <c:v>148.7939453125</c:v>
                </c:pt>
                <c:pt idx="157">
                  <c:v>148.7939453125</c:v>
                </c:pt>
                <c:pt idx="158">
                  <c:v>148.7939453125</c:v>
                </c:pt>
                <c:pt idx="159">
                  <c:v>148.7939453125</c:v>
                </c:pt>
                <c:pt idx="160">
                  <c:v>148.7939453125</c:v>
                </c:pt>
                <c:pt idx="161">
                  <c:v>148.7939453125</c:v>
                </c:pt>
                <c:pt idx="162">
                  <c:v>148.7939453125</c:v>
                </c:pt>
                <c:pt idx="163">
                  <c:v>148.7939453125</c:v>
                </c:pt>
                <c:pt idx="164">
                  <c:v>148.7939453125</c:v>
                </c:pt>
                <c:pt idx="165">
                  <c:v>148.7939453125</c:v>
                </c:pt>
                <c:pt idx="166">
                  <c:v>148.7939453125</c:v>
                </c:pt>
                <c:pt idx="167">
                  <c:v>148.7939453125</c:v>
                </c:pt>
                <c:pt idx="168">
                  <c:v>148.7939453125</c:v>
                </c:pt>
                <c:pt idx="169">
                  <c:v>148.7939453125</c:v>
                </c:pt>
                <c:pt idx="170">
                  <c:v>148.7939453125</c:v>
                </c:pt>
                <c:pt idx="171">
                  <c:v>148.7939453125</c:v>
                </c:pt>
                <c:pt idx="172">
                  <c:v>148.7939453125</c:v>
                </c:pt>
                <c:pt idx="173">
                  <c:v>148.7939453125</c:v>
                </c:pt>
                <c:pt idx="174">
                  <c:v>148.7939453125</c:v>
                </c:pt>
                <c:pt idx="175">
                  <c:v>148.7939453125</c:v>
                </c:pt>
                <c:pt idx="176">
                  <c:v>148.7939453125</c:v>
                </c:pt>
                <c:pt idx="177">
                  <c:v>148.7939453125</c:v>
                </c:pt>
                <c:pt idx="178">
                  <c:v>148.7939453125</c:v>
                </c:pt>
                <c:pt idx="179">
                  <c:v>148.7939453125</c:v>
                </c:pt>
                <c:pt idx="180">
                  <c:v>148.7939453125</c:v>
                </c:pt>
                <c:pt idx="181">
                  <c:v>167.7333984375</c:v>
                </c:pt>
                <c:pt idx="182">
                  <c:v>167.7333984375</c:v>
                </c:pt>
                <c:pt idx="183">
                  <c:v>167.7333984375</c:v>
                </c:pt>
                <c:pt idx="184">
                  <c:v>167.7333984375</c:v>
                </c:pt>
                <c:pt idx="185">
                  <c:v>167.7333984375</c:v>
                </c:pt>
                <c:pt idx="186">
                  <c:v>167.7333984375</c:v>
                </c:pt>
                <c:pt idx="187">
                  <c:v>167.7333984375</c:v>
                </c:pt>
                <c:pt idx="188">
                  <c:v>167.7333984375</c:v>
                </c:pt>
                <c:pt idx="189">
                  <c:v>167.7333984375</c:v>
                </c:pt>
                <c:pt idx="190">
                  <c:v>167.7333984375</c:v>
                </c:pt>
                <c:pt idx="191">
                  <c:v>167.7333984375</c:v>
                </c:pt>
                <c:pt idx="192">
                  <c:v>167.7333984375</c:v>
                </c:pt>
                <c:pt idx="193">
                  <c:v>167.7333984375</c:v>
                </c:pt>
                <c:pt idx="194">
                  <c:v>181.0146484375</c:v>
                </c:pt>
                <c:pt idx="195">
                  <c:v>181.3046875</c:v>
                </c:pt>
                <c:pt idx="196">
                  <c:v>181.37304687500014</c:v>
                </c:pt>
                <c:pt idx="197">
                  <c:v>182.98632812500014</c:v>
                </c:pt>
                <c:pt idx="198">
                  <c:v>183.97656249999986</c:v>
                </c:pt>
                <c:pt idx="199">
                  <c:v>184.10351562499972</c:v>
                </c:pt>
                <c:pt idx="200">
                  <c:v>184.96875</c:v>
                </c:pt>
                <c:pt idx="201">
                  <c:v>186.6328125</c:v>
                </c:pt>
                <c:pt idx="202">
                  <c:v>187.53320312499986</c:v>
                </c:pt>
                <c:pt idx="203">
                  <c:v>188.38085937500014</c:v>
                </c:pt>
                <c:pt idx="204">
                  <c:v>189.2578125</c:v>
                </c:pt>
                <c:pt idx="205">
                  <c:v>190.20410156249997</c:v>
                </c:pt>
                <c:pt idx="206">
                  <c:v>191.1259765625</c:v>
                </c:pt>
                <c:pt idx="207">
                  <c:v>191.31738281250014</c:v>
                </c:pt>
              </c:numCache>
            </c:numRef>
          </c:yVal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(Unmodified) Jikes RVM</c:v>
                </c:pt>
              </c:strCache>
            </c:strRef>
          </c:tx>
          <c:marker>
            <c:symbol val="none"/>
          </c:marker>
          <c:xVal>
            <c:numRef>
              <c:f>Sheet1!$A$2:$A$1002</c:f>
              <c:numCache>
                <c:formatCode>General</c:formatCode>
                <c:ptCount val="10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</c:numCache>
            </c:numRef>
          </c:xVal>
          <c:yVal>
            <c:numRef>
              <c:f>Sheet1!$B$2:$B$1002</c:f>
              <c:numCache>
                <c:formatCode>General</c:formatCode>
                <c:ptCount val="1001"/>
                <c:pt idx="0">
                  <c:v>74.68359375</c:v>
                </c:pt>
                <c:pt idx="1">
                  <c:v>74.68359375</c:v>
                </c:pt>
                <c:pt idx="2">
                  <c:v>74.68359375</c:v>
                </c:pt>
                <c:pt idx="3">
                  <c:v>74.68359375</c:v>
                </c:pt>
                <c:pt idx="4">
                  <c:v>74.68359375</c:v>
                </c:pt>
                <c:pt idx="5">
                  <c:v>74.68359375</c:v>
                </c:pt>
                <c:pt idx="6">
                  <c:v>74.68359375</c:v>
                </c:pt>
                <c:pt idx="7">
                  <c:v>80.355468749999929</c:v>
                </c:pt>
                <c:pt idx="8">
                  <c:v>80.355468749999929</c:v>
                </c:pt>
                <c:pt idx="9">
                  <c:v>80.355468749999929</c:v>
                </c:pt>
                <c:pt idx="10">
                  <c:v>80.355468749999929</c:v>
                </c:pt>
                <c:pt idx="11">
                  <c:v>80.355468749999929</c:v>
                </c:pt>
                <c:pt idx="12">
                  <c:v>80.355468749999929</c:v>
                </c:pt>
                <c:pt idx="13">
                  <c:v>80.355468749999929</c:v>
                </c:pt>
                <c:pt idx="14">
                  <c:v>80.355468749999929</c:v>
                </c:pt>
                <c:pt idx="15">
                  <c:v>87.12109375</c:v>
                </c:pt>
                <c:pt idx="16">
                  <c:v>87.12109375</c:v>
                </c:pt>
                <c:pt idx="17">
                  <c:v>87.12109375</c:v>
                </c:pt>
                <c:pt idx="18">
                  <c:v>87.12109375</c:v>
                </c:pt>
                <c:pt idx="19">
                  <c:v>87.12109375</c:v>
                </c:pt>
                <c:pt idx="20">
                  <c:v>87.12109375</c:v>
                </c:pt>
                <c:pt idx="21">
                  <c:v>87.12109375</c:v>
                </c:pt>
                <c:pt idx="22">
                  <c:v>92.933593750000071</c:v>
                </c:pt>
                <c:pt idx="23">
                  <c:v>92.933593750000071</c:v>
                </c:pt>
                <c:pt idx="24">
                  <c:v>92.933593750000071</c:v>
                </c:pt>
                <c:pt idx="25">
                  <c:v>92.933593750000071</c:v>
                </c:pt>
                <c:pt idx="26">
                  <c:v>92.933593750000071</c:v>
                </c:pt>
                <c:pt idx="27">
                  <c:v>92.933593750000071</c:v>
                </c:pt>
                <c:pt idx="28">
                  <c:v>92.933593750000071</c:v>
                </c:pt>
                <c:pt idx="29">
                  <c:v>99.37109375</c:v>
                </c:pt>
                <c:pt idx="30">
                  <c:v>99.37109375</c:v>
                </c:pt>
                <c:pt idx="31">
                  <c:v>99.37109375</c:v>
                </c:pt>
                <c:pt idx="32">
                  <c:v>99.37109375</c:v>
                </c:pt>
                <c:pt idx="33">
                  <c:v>99.37109375</c:v>
                </c:pt>
                <c:pt idx="34">
                  <c:v>99.37109375</c:v>
                </c:pt>
                <c:pt idx="35">
                  <c:v>103.80078124999993</c:v>
                </c:pt>
                <c:pt idx="36">
                  <c:v>103.80078124999993</c:v>
                </c:pt>
                <c:pt idx="37">
                  <c:v>103.80078124999993</c:v>
                </c:pt>
                <c:pt idx="38">
                  <c:v>103.80078124999993</c:v>
                </c:pt>
                <c:pt idx="39">
                  <c:v>103.80078124999993</c:v>
                </c:pt>
                <c:pt idx="40">
                  <c:v>108.35546874999993</c:v>
                </c:pt>
                <c:pt idx="41">
                  <c:v>108.35546874999993</c:v>
                </c:pt>
                <c:pt idx="42">
                  <c:v>108.35546874999993</c:v>
                </c:pt>
                <c:pt idx="43">
                  <c:v>111.61328125</c:v>
                </c:pt>
                <c:pt idx="44">
                  <c:v>111.61328125</c:v>
                </c:pt>
                <c:pt idx="45">
                  <c:v>111.61328125</c:v>
                </c:pt>
                <c:pt idx="46">
                  <c:v>111.61328125</c:v>
                </c:pt>
                <c:pt idx="47">
                  <c:v>114.2421875</c:v>
                </c:pt>
                <c:pt idx="48">
                  <c:v>114.2421875</c:v>
                </c:pt>
                <c:pt idx="49">
                  <c:v>116.13671874999993</c:v>
                </c:pt>
                <c:pt idx="50">
                  <c:v>116.13671874999993</c:v>
                </c:pt>
                <c:pt idx="51">
                  <c:v>119.87890624999993</c:v>
                </c:pt>
                <c:pt idx="52">
                  <c:v>118.67187499999993</c:v>
                </c:pt>
                <c:pt idx="53">
                  <c:v>119.66015625</c:v>
                </c:pt>
                <c:pt idx="54">
                  <c:v>120.6171875</c:v>
                </c:pt>
                <c:pt idx="55">
                  <c:v>121.32421875</c:v>
                </c:pt>
                <c:pt idx="56">
                  <c:v>122.61328125</c:v>
                </c:pt>
                <c:pt idx="57">
                  <c:v>123.4921875</c:v>
                </c:pt>
              </c:numCache>
            </c:numRef>
          </c:yVal>
        </c:ser>
        <c:axId val="84202624"/>
        <c:axId val="84204544"/>
      </c:scatterChart>
      <c:valAx>
        <c:axId val="84202624"/>
        <c:scaling>
          <c:orientation val="minMax"/>
          <c:max val="100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Iteration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84204544"/>
        <c:crosses val="autoZero"/>
        <c:crossBetween val="midCat"/>
      </c:valAx>
      <c:valAx>
        <c:axId val="8420454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Reachable memory (MB)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84202624"/>
        <c:crosses val="autoZero"/>
        <c:crossBetween val="midCat"/>
        <c:majorUnit val="64"/>
      </c:valAx>
      <c:spPr>
        <a:noFill/>
      </c:spPr>
    </c:plotArea>
    <c:plotVisOnly val="1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4"/>
  <c:chart>
    <c:autoTitleDeleted val="1"/>
    <c:plotArea>
      <c:layout>
        <c:manualLayout>
          <c:layoutTarget val="inner"/>
          <c:xMode val="edge"/>
          <c:yMode val="edge"/>
          <c:x val="0.1306658571884122"/>
          <c:y val="4.6064910218515123E-2"/>
          <c:w val="0.80402261633184191"/>
          <c:h val="0.75965021861337212"/>
        </c:manualLayout>
      </c:layout>
      <c:scatterChart>
        <c:scatterStyle val="lineMarker"/>
        <c:ser>
          <c:idx val="2"/>
          <c:order val="0"/>
          <c:tx>
            <c:strRef>
              <c:f>Sheet1!$D$1</c:f>
              <c:strCache>
                <c:ptCount val="1"/>
                <c:pt idx="0">
                  <c:v>Jikes RVM + Melt</c:v>
                </c:pt>
              </c:strCache>
            </c:strRef>
          </c:tx>
          <c:marker>
            <c:symbol val="none"/>
          </c:marker>
          <c:xVal>
            <c:numRef>
              <c:f>Sheet1!$A$2:$A$1002</c:f>
              <c:numCache>
                <c:formatCode>General</c:formatCode>
                <c:ptCount val="10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</c:numCache>
            </c:numRef>
          </c:xVal>
          <c:yVal>
            <c:numRef>
              <c:f>Sheet1!$D$2:$D$1002</c:f>
              <c:numCache>
                <c:formatCode>General</c:formatCode>
                <c:ptCount val="1001"/>
                <c:pt idx="0">
                  <c:v>81.82421875</c:v>
                </c:pt>
                <c:pt idx="1">
                  <c:v>81.82421875</c:v>
                </c:pt>
                <c:pt idx="2">
                  <c:v>81.82421875</c:v>
                </c:pt>
                <c:pt idx="3">
                  <c:v>81.82421875</c:v>
                </c:pt>
                <c:pt idx="4">
                  <c:v>81.82421875</c:v>
                </c:pt>
                <c:pt idx="5">
                  <c:v>81.82421875</c:v>
                </c:pt>
                <c:pt idx="6">
                  <c:v>83.0625</c:v>
                </c:pt>
                <c:pt idx="7">
                  <c:v>83.0625</c:v>
                </c:pt>
                <c:pt idx="8">
                  <c:v>83.0625</c:v>
                </c:pt>
                <c:pt idx="9">
                  <c:v>83.0625</c:v>
                </c:pt>
                <c:pt idx="10">
                  <c:v>83.0625</c:v>
                </c:pt>
                <c:pt idx="11">
                  <c:v>83.0625</c:v>
                </c:pt>
                <c:pt idx="12">
                  <c:v>83.0625</c:v>
                </c:pt>
                <c:pt idx="13">
                  <c:v>83.0625</c:v>
                </c:pt>
                <c:pt idx="14">
                  <c:v>83.0625</c:v>
                </c:pt>
                <c:pt idx="15">
                  <c:v>90.925781249999901</c:v>
                </c:pt>
                <c:pt idx="16">
                  <c:v>90.925781249999901</c:v>
                </c:pt>
                <c:pt idx="17">
                  <c:v>90.925781249999901</c:v>
                </c:pt>
                <c:pt idx="18">
                  <c:v>90.925781249999901</c:v>
                </c:pt>
                <c:pt idx="19">
                  <c:v>90.925781249999901</c:v>
                </c:pt>
                <c:pt idx="20">
                  <c:v>95.19140625</c:v>
                </c:pt>
                <c:pt idx="21">
                  <c:v>95.19140625</c:v>
                </c:pt>
                <c:pt idx="22">
                  <c:v>95.19140625</c:v>
                </c:pt>
                <c:pt idx="23">
                  <c:v>95.19140625</c:v>
                </c:pt>
                <c:pt idx="24">
                  <c:v>95.19140625</c:v>
                </c:pt>
                <c:pt idx="25">
                  <c:v>95.19140625</c:v>
                </c:pt>
                <c:pt idx="26">
                  <c:v>95.19140625</c:v>
                </c:pt>
                <c:pt idx="27">
                  <c:v>101.828125</c:v>
                </c:pt>
                <c:pt idx="28">
                  <c:v>101.828125</c:v>
                </c:pt>
                <c:pt idx="29">
                  <c:v>101.828125</c:v>
                </c:pt>
                <c:pt idx="30">
                  <c:v>101.828125</c:v>
                </c:pt>
                <c:pt idx="31">
                  <c:v>101.828125</c:v>
                </c:pt>
                <c:pt idx="32">
                  <c:v>101.828125</c:v>
                </c:pt>
                <c:pt idx="33">
                  <c:v>106.76953125</c:v>
                </c:pt>
                <c:pt idx="34">
                  <c:v>106.76953125</c:v>
                </c:pt>
                <c:pt idx="35">
                  <c:v>106.76953125</c:v>
                </c:pt>
                <c:pt idx="36">
                  <c:v>106.76953125</c:v>
                </c:pt>
                <c:pt idx="37">
                  <c:v>109.98046875</c:v>
                </c:pt>
                <c:pt idx="38">
                  <c:v>109.98046875</c:v>
                </c:pt>
                <c:pt idx="39">
                  <c:v>109.98046875</c:v>
                </c:pt>
                <c:pt idx="40">
                  <c:v>109.98046875</c:v>
                </c:pt>
                <c:pt idx="41">
                  <c:v>120.07421875</c:v>
                </c:pt>
                <c:pt idx="42">
                  <c:v>120.07421875</c:v>
                </c:pt>
                <c:pt idx="43">
                  <c:v>120.07421875</c:v>
                </c:pt>
                <c:pt idx="44">
                  <c:v>120.07421875</c:v>
                </c:pt>
                <c:pt idx="45">
                  <c:v>120.07421875</c:v>
                </c:pt>
                <c:pt idx="46">
                  <c:v>120.07421875</c:v>
                </c:pt>
                <c:pt idx="47">
                  <c:v>115.7578125</c:v>
                </c:pt>
                <c:pt idx="48">
                  <c:v>115.7578125</c:v>
                </c:pt>
                <c:pt idx="49">
                  <c:v>115.7578125</c:v>
                </c:pt>
                <c:pt idx="50">
                  <c:v>115.7578125</c:v>
                </c:pt>
                <c:pt idx="51">
                  <c:v>115.7578125</c:v>
                </c:pt>
                <c:pt idx="52">
                  <c:v>113.1171875</c:v>
                </c:pt>
                <c:pt idx="53">
                  <c:v>113.1171875</c:v>
                </c:pt>
                <c:pt idx="54">
                  <c:v>113.1171875</c:v>
                </c:pt>
                <c:pt idx="55">
                  <c:v>113.1171875</c:v>
                </c:pt>
                <c:pt idx="56">
                  <c:v>113.1171875</c:v>
                </c:pt>
                <c:pt idx="57">
                  <c:v>113.1171875</c:v>
                </c:pt>
                <c:pt idx="58">
                  <c:v>108.46875</c:v>
                </c:pt>
                <c:pt idx="59">
                  <c:v>108.46875</c:v>
                </c:pt>
                <c:pt idx="60">
                  <c:v>108.46875</c:v>
                </c:pt>
                <c:pt idx="61">
                  <c:v>109.1015625</c:v>
                </c:pt>
                <c:pt idx="62">
                  <c:v>109.1015625</c:v>
                </c:pt>
                <c:pt idx="63">
                  <c:v>109.1015625</c:v>
                </c:pt>
                <c:pt idx="64">
                  <c:v>109.1015625</c:v>
                </c:pt>
                <c:pt idx="65">
                  <c:v>109.1015625</c:v>
                </c:pt>
                <c:pt idx="66">
                  <c:v>112.1640625</c:v>
                </c:pt>
                <c:pt idx="67">
                  <c:v>112.1640625</c:v>
                </c:pt>
                <c:pt idx="68">
                  <c:v>112.1640625</c:v>
                </c:pt>
                <c:pt idx="69">
                  <c:v>133.5703125</c:v>
                </c:pt>
                <c:pt idx="70">
                  <c:v>133.5703125</c:v>
                </c:pt>
                <c:pt idx="71">
                  <c:v>133.5703125</c:v>
                </c:pt>
                <c:pt idx="72">
                  <c:v>133.5703125</c:v>
                </c:pt>
                <c:pt idx="73">
                  <c:v>133.5703125</c:v>
                </c:pt>
                <c:pt idx="74">
                  <c:v>133.5703125</c:v>
                </c:pt>
                <c:pt idx="75">
                  <c:v>119.3046875</c:v>
                </c:pt>
                <c:pt idx="76">
                  <c:v>119.3046875</c:v>
                </c:pt>
                <c:pt idx="77">
                  <c:v>119.3046875</c:v>
                </c:pt>
                <c:pt idx="78">
                  <c:v>119.3046875</c:v>
                </c:pt>
                <c:pt idx="79">
                  <c:v>119.3046875</c:v>
                </c:pt>
                <c:pt idx="80">
                  <c:v>119.3046875</c:v>
                </c:pt>
                <c:pt idx="81">
                  <c:v>119.3046875</c:v>
                </c:pt>
                <c:pt idx="82">
                  <c:v>119.3046875</c:v>
                </c:pt>
                <c:pt idx="83">
                  <c:v>119.3046875</c:v>
                </c:pt>
                <c:pt idx="84">
                  <c:v>98.671874999999901</c:v>
                </c:pt>
                <c:pt idx="85">
                  <c:v>98.671874999999901</c:v>
                </c:pt>
                <c:pt idx="86">
                  <c:v>98.671874999999901</c:v>
                </c:pt>
                <c:pt idx="87">
                  <c:v>98.671874999999901</c:v>
                </c:pt>
                <c:pt idx="88">
                  <c:v>98.671874999999901</c:v>
                </c:pt>
                <c:pt idx="89">
                  <c:v>98.671874999999901</c:v>
                </c:pt>
                <c:pt idx="90">
                  <c:v>98.671874999999901</c:v>
                </c:pt>
                <c:pt idx="91">
                  <c:v>104.5156250000001</c:v>
                </c:pt>
                <c:pt idx="92">
                  <c:v>104.5156250000001</c:v>
                </c:pt>
                <c:pt idx="93">
                  <c:v>104.5156250000001</c:v>
                </c:pt>
                <c:pt idx="94">
                  <c:v>104.5156250000001</c:v>
                </c:pt>
                <c:pt idx="95">
                  <c:v>104.5156250000001</c:v>
                </c:pt>
                <c:pt idx="96">
                  <c:v>108.8554687499999</c:v>
                </c:pt>
                <c:pt idx="97">
                  <c:v>108.8554687499999</c:v>
                </c:pt>
                <c:pt idx="98">
                  <c:v>108.8554687499999</c:v>
                </c:pt>
                <c:pt idx="99">
                  <c:v>108.8554687499999</c:v>
                </c:pt>
                <c:pt idx="100">
                  <c:v>108.8554687499999</c:v>
                </c:pt>
                <c:pt idx="101">
                  <c:v>112.5312500000001</c:v>
                </c:pt>
                <c:pt idx="102">
                  <c:v>112.5312500000001</c:v>
                </c:pt>
                <c:pt idx="103">
                  <c:v>112.5312500000001</c:v>
                </c:pt>
                <c:pt idx="104">
                  <c:v>130.5820312500002</c:v>
                </c:pt>
                <c:pt idx="105">
                  <c:v>130.5820312500002</c:v>
                </c:pt>
                <c:pt idx="106">
                  <c:v>130.5820312500002</c:v>
                </c:pt>
                <c:pt idx="107">
                  <c:v>130.5820312500002</c:v>
                </c:pt>
                <c:pt idx="108">
                  <c:v>130.5820312500002</c:v>
                </c:pt>
                <c:pt idx="109">
                  <c:v>130.5820312500002</c:v>
                </c:pt>
                <c:pt idx="110">
                  <c:v>122.1015625</c:v>
                </c:pt>
                <c:pt idx="111">
                  <c:v>122.1015625</c:v>
                </c:pt>
                <c:pt idx="112">
                  <c:v>122.1015625</c:v>
                </c:pt>
                <c:pt idx="113">
                  <c:v>122.1015625</c:v>
                </c:pt>
                <c:pt idx="114">
                  <c:v>122.1015625</c:v>
                </c:pt>
                <c:pt idx="115">
                  <c:v>116.1640625</c:v>
                </c:pt>
                <c:pt idx="116">
                  <c:v>116.1640625</c:v>
                </c:pt>
                <c:pt idx="117">
                  <c:v>116.1640625</c:v>
                </c:pt>
                <c:pt idx="118">
                  <c:v>116.1640625</c:v>
                </c:pt>
                <c:pt idx="119">
                  <c:v>116.1640625</c:v>
                </c:pt>
                <c:pt idx="120">
                  <c:v>116.1640625</c:v>
                </c:pt>
                <c:pt idx="121">
                  <c:v>108.39453125</c:v>
                </c:pt>
                <c:pt idx="122">
                  <c:v>108.39453125</c:v>
                </c:pt>
                <c:pt idx="123">
                  <c:v>108.39453125</c:v>
                </c:pt>
                <c:pt idx="124">
                  <c:v>108.39453125</c:v>
                </c:pt>
                <c:pt idx="125">
                  <c:v>109.5234374999999</c:v>
                </c:pt>
                <c:pt idx="126">
                  <c:v>109.5234374999999</c:v>
                </c:pt>
                <c:pt idx="127">
                  <c:v>109.5234374999999</c:v>
                </c:pt>
                <c:pt idx="128">
                  <c:v>109.5234374999999</c:v>
                </c:pt>
                <c:pt idx="129">
                  <c:v>109.5234374999999</c:v>
                </c:pt>
                <c:pt idx="130">
                  <c:v>113.25</c:v>
                </c:pt>
                <c:pt idx="131">
                  <c:v>113.25</c:v>
                </c:pt>
                <c:pt idx="132">
                  <c:v>113.25</c:v>
                </c:pt>
                <c:pt idx="133">
                  <c:v>133.953125</c:v>
                </c:pt>
                <c:pt idx="134">
                  <c:v>133.953125</c:v>
                </c:pt>
                <c:pt idx="135">
                  <c:v>133.953125</c:v>
                </c:pt>
                <c:pt idx="136">
                  <c:v>133.953125</c:v>
                </c:pt>
                <c:pt idx="137">
                  <c:v>133.953125</c:v>
                </c:pt>
                <c:pt idx="138">
                  <c:v>133.953125</c:v>
                </c:pt>
                <c:pt idx="139">
                  <c:v>133.953125</c:v>
                </c:pt>
                <c:pt idx="140">
                  <c:v>116.01953125</c:v>
                </c:pt>
                <c:pt idx="141">
                  <c:v>116.01953125</c:v>
                </c:pt>
                <c:pt idx="142">
                  <c:v>116.01953125</c:v>
                </c:pt>
                <c:pt idx="143">
                  <c:v>116.01953125</c:v>
                </c:pt>
                <c:pt idx="144">
                  <c:v>116.01953125</c:v>
                </c:pt>
                <c:pt idx="145">
                  <c:v>116.01953125</c:v>
                </c:pt>
                <c:pt idx="146">
                  <c:v>116.01953125</c:v>
                </c:pt>
                <c:pt idx="147">
                  <c:v>116.01953125</c:v>
                </c:pt>
                <c:pt idx="148">
                  <c:v>99.36328125</c:v>
                </c:pt>
                <c:pt idx="149">
                  <c:v>99.36328125</c:v>
                </c:pt>
                <c:pt idx="150">
                  <c:v>99.36328125</c:v>
                </c:pt>
                <c:pt idx="151">
                  <c:v>99.36328125</c:v>
                </c:pt>
                <c:pt idx="152">
                  <c:v>99.36328125</c:v>
                </c:pt>
                <c:pt idx="153">
                  <c:v>99.36328125</c:v>
                </c:pt>
                <c:pt idx="154">
                  <c:v>99.36328125</c:v>
                </c:pt>
                <c:pt idx="155">
                  <c:v>104.84375</c:v>
                </c:pt>
                <c:pt idx="156">
                  <c:v>104.84375</c:v>
                </c:pt>
                <c:pt idx="157">
                  <c:v>104.84375</c:v>
                </c:pt>
                <c:pt idx="158">
                  <c:v>104.84375</c:v>
                </c:pt>
                <c:pt idx="159">
                  <c:v>104.84375</c:v>
                </c:pt>
                <c:pt idx="160">
                  <c:v>109.78515625</c:v>
                </c:pt>
                <c:pt idx="161">
                  <c:v>109.78515625</c:v>
                </c:pt>
                <c:pt idx="162">
                  <c:v>109.78515625</c:v>
                </c:pt>
                <c:pt idx="163">
                  <c:v>109.78515625</c:v>
                </c:pt>
                <c:pt idx="164">
                  <c:v>109.78515625</c:v>
                </c:pt>
                <c:pt idx="165">
                  <c:v>113.73046875</c:v>
                </c:pt>
                <c:pt idx="166">
                  <c:v>113.73046875</c:v>
                </c:pt>
                <c:pt idx="167">
                  <c:v>113.73046875</c:v>
                </c:pt>
                <c:pt idx="168">
                  <c:v>131.42578125</c:v>
                </c:pt>
                <c:pt idx="169">
                  <c:v>131.42578125</c:v>
                </c:pt>
                <c:pt idx="170">
                  <c:v>131.42578125</c:v>
                </c:pt>
                <c:pt idx="171">
                  <c:v>131.42578125</c:v>
                </c:pt>
                <c:pt idx="172">
                  <c:v>131.42578125</c:v>
                </c:pt>
                <c:pt idx="173">
                  <c:v>131.42578125</c:v>
                </c:pt>
                <c:pt idx="174">
                  <c:v>121</c:v>
                </c:pt>
                <c:pt idx="175">
                  <c:v>121</c:v>
                </c:pt>
                <c:pt idx="176">
                  <c:v>121</c:v>
                </c:pt>
                <c:pt idx="177">
                  <c:v>121</c:v>
                </c:pt>
                <c:pt idx="178">
                  <c:v>121</c:v>
                </c:pt>
                <c:pt idx="179">
                  <c:v>121</c:v>
                </c:pt>
                <c:pt idx="180">
                  <c:v>115.9921875</c:v>
                </c:pt>
                <c:pt idx="181">
                  <c:v>115.9921875</c:v>
                </c:pt>
                <c:pt idx="182">
                  <c:v>115.9921875</c:v>
                </c:pt>
                <c:pt idx="183">
                  <c:v>115.9921875</c:v>
                </c:pt>
                <c:pt idx="184">
                  <c:v>109.1953124999999</c:v>
                </c:pt>
                <c:pt idx="185">
                  <c:v>109.1953124999999</c:v>
                </c:pt>
                <c:pt idx="186">
                  <c:v>109.1953124999999</c:v>
                </c:pt>
                <c:pt idx="187">
                  <c:v>109.1953124999999</c:v>
                </c:pt>
                <c:pt idx="188">
                  <c:v>109.1953124999999</c:v>
                </c:pt>
                <c:pt idx="189">
                  <c:v>109.72265625</c:v>
                </c:pt>
                <c:pt idx="190">
                  <c:v>109.72265625</c:v>
                </c:pt>
                <c:pt idx="191">
                  <c:v>109.72265625</c:v>
                </c:pt>
                <c:pt idx="192">
                  <c:v>109.72265625</c:v>
                </c:pt>
                <c:pt idx="193">
                  <c:v>113.39453125</c:v>
                </c:pt>
                <c:pt idx="194">
                  <c:v>113.39453125</c:v>
                </c:pt>
                <c:pt idx="195">
                  <c:v>113.39453125</c:v>
                </c:pt>
                <c:pt idx="196">
                  <c:v>113.39453125</c:v>
                </c:pt>
                <c:pt idx="197">
                  <c:v>134.3359375000002</c:v>
                </c:pt>
                <c:pt idx="198">
                  <c:v>134.3359375000002</c:v>
                </c:pt>
                <c:pt idx="199">
                  <c:v>134.3359375000002</c:v>
                </c:pt>
                <c:pt idx="200">
                  <c:v>134.3359375000002</c:v>
                </c:pt>
                <c:pt idx="201">
                  <c:v>134.3359375000002</c:v>
                </c:pt>
                <c:pt idx="202">
                  <c:v>134.3359375000002</c:v>
                </c:pt>
                <c:pt idx="203">
                  <c:v>134.3359375000002</c:v>
                </c:pt>
                <c:pt idx="204">
                  <c:v>115.97265625</c:v>
                </c:pt>
                <c:pt idx="205">
                  <c:v>115.97265625</c:v>
                </c:pt>
                <c:pt idx="206">
                  <c:v>115.97265625</c:v>
                </c:pt>
                <c:pt idx="207">
                  <c:v>115.97265625</c:v>
                </c:pt>
                <c:pt idx="208">
                  <c:v>115.97265625</c:v>
                </c:pt>
                <c:pt idx="209">
                  <c:v>115.97265625</c:v>
                </c:pt>
                <c:pt idx="210">
                  <c:v>115.97265625</c:v>
                </c:pt>
                <c:pt idx="211">
                  <c:v>115.97265625</c:v>
                </c:pt>
                <c:pt idx="212">
                  <c:v>99.796875</c:v>
                </c:pt>
                <c:pt idx="213">
                  <c:v>99.796875</c:v>
                </c:pt>
                <c:pt idx="214">
                  <c:v>99.796875</c:v>
                </c:pt>
                <c:pt idx="215">
                  <c:v>99.796875</c:v>
                </c:pt>
                <c:pt idx="216">
                  <c:v>99.796875</c:v>
                </c:pt>
                <c:pt idx="217">
                  <c:v>99.796875</c:v>
                </c:pt>
                <c:pt idx="218">
                  <c:v>99.796875</c:v>
                </c:pt>
                <c:pt idx="219">
                  <c:v>105.6875</c:v>
                </c:pt>
                <c:pt idx="220">
                  <c:v>105.6875</c:v>
                </c:pt>
                <c:pt idx="221">
                  <c:v>105.6875</c:v>
                </c:pt>
                <c:pt idx="222">
                  <c:v>105.6875</c:v>
                </c:pt>
                <c:pt idx="223">
                  <c:v>105.6875</c:v>
                </c:pt>
                <c:pt idx="224">
                  <c:v>105.6875</c:v>
                </c:pt>
                <c:pt idx="225">
                  <c:v>110.2109375</c:v>
                </c:pt>
                <c:pt idx="226">
                  <c:v>110.2109375</c:v>
                </c:pt>
                <c:pt idx="227">
                  <c:v>110.2109375</c:v>
                </c:pt>
                <c:pt idx="228">
                  <c:v>110.2109375</c:v>
                </c:pt>
                <c:pt idx="229">
                  <c:v>113.828125</c:v>
                </c:pt>
                <c:pt idx="230">
                  <c:v>113.828125</c:v>
                </c:pt>
                <c:pt idx="231">
                  <c:v>113.828125</c:v>
                </c:pt>
                <c:pt idx="232">
                  <c:v>131.09374999999997</c:v>
                </c:pt>
                <c:pt idx="233">
                  <c:v>131.09374999999997</c:v>
                </c:pt>
                <c:pt idx="234">
                  <c:v>131.09374999999997</c:v>
                </c:pt>
                <c:pt idx="235">
                  <c:v>131.09374999999997</c:v>
                </c:pt>
                <c:pt idx="236">
                  <c:v>131.09374999999997</c:v>
                </c:pt>
                <c:pt idx="237">
                  <c:v>131.09374999999997</c:v>
                </c:pt>
                <c:pt idx="238">
                  <c:v>120.90234375</c:v>
                </c:pt>
                <c:pt idx="239">
                  <c:v>120.90234375</c:v>
                </c:pt>
                <c:pt idx="240">
                  <c:v>120.90234375</c:v>
                </c:pt>
                <c:pt idx="241">
                  <c:v>120.90234375</c:v>
                </c:pt>
                <c:pt idx="242">
                  <c:v>120.90234375</c:v>
                </c:pt>
                <c:pt idx="243">
                  <c:v>120.90234375</c:v>
                </c:pt>
                <c:pt idx="244">
                  <c:v>116.3906250000001</c:v>
                </c:pt>
                <c:pt idx="245">
                  <c:v>116.3906250000001</c:v>
                </c:pt>
                <c:pt idx="246">
                  <c:v>116.3906250000001</c:v>
                </c:pt>
                <c:pt idx="247">
                  <c:v>116.3906250000001</c:v>
                </c:pt>
                <c:pt idx="248">
                  <c:v>116.3906250000001</c:v>
                </c:pt>
                <c:pt idx="249">
                  <c:v>109.3359374999999</c:v>
                </c:pt>
                <c:pt idx="250">
                  <c:v>109.3359374999999</c:v>
                </c:pt>
                <c:pt idx="251">
                  <c:v>109.3359374999999</c:v>
                </c:pt>
                <c:pt idx="252">
                  <c:v>109.3359374999999</c:v>
                </c:pt>
                <c:pt idx="253">
                  <c:v>109.3359374999999</c:v>
                </c:pt>
                <c:pt idx="254">
                  <c:v>110.8515625</c:v>
                </c:pt>
                <c:pt idx="255">
                  <c:v>110.8515625</c:v>
                </c:pt>
                <c:pt idx="256">
                  <c:v>110.8515625</c:v>
                </c:pt>
                <c:pt idx="257">
                  <c:v>110.8515625</c:v>
                </c:pt>
                <c:pt idx="258">
                  <c:v>132.50390625</c:v>
                </c:pt>
                <c:pt idx="259">
                  <c:v>132.50390625</c:v>
                </c:pt>
                <c:pt idx="260">
                  <c:v>132.50390625</c:v>
                </c:pt>
                <c:pt idx="261">
                  <c:v>132.50390625</c:v>
                </c:pt>
                <c:pt idx="262">
                  <c:v>132.50390625</c:v>
                </c:pt>
                <c:pt idx="263">
                  <c:v>132.50390625</c:v>
                </c:pt>
                <c:pt idx="264">
                  <c:v>132.50390625</c:v>
                </c:pt>
                <c:pt idx="265">
                  <c:v>132.50390625</c:v>
                </c:pt>
                <c:pt idx="266">
                  <c:v>108.73046875</c:v>
                </c:pt>
                <c:pt idx="267">
                  <c:v>108.73046875</c:v>
                </c:pt>
                <c:pt idx="268">
                  <c:v>108.73046875</c:v>
                </c:pt>
                <c:pt idx="269">
                  <c:v>108.73046875</c:v>
                </c:pt>
                <c:pt idx="270">
                  <c:v>108.73046875</c:v>
                </c:pt>
                <c:pt idx="271">
                  <c:v>108.73046875</c:v>
                </c:pt>
                <c:pt idx="272">
                  <c:v>108.73046875</c:v>
                </c:pt>
                <c:pt idx="273">
                  <c:v>108.73046875</c:v>
                </c:pt>
                <c:pt idx="274">
                  <c:v>108.73046875</c:v>
                </c:pt>
                <c:pt idx="275">
                  <c:v>98.82421875</c:v>
                </c:pt>
                <c:pt idx="276">
                  <c:v>98.82421875</c:v>
                </c:pt>
                <c:pt idx="277">
                  <c:v>98.82421875</c:v>
                </c:pt>
                <c:pt idx="278">
                  <c:v>98.82421875</c:v>
                </c:pt>
                <c:pt idx="279">
                  <c:v>98.82421875</c:v>
                </c:pt>
                <c:pt idx="280">
                  <c:v>98.82421875</c:v>
                </c:pt>
                <c:pt idx="281">
                  <c:v>98.82421875</c:v>
                </c:pt>
                <c:pt idx="282">
                  <c:v>104.4453125</c:v>
                </c:pt>
                <c:pt idx="283">
                  <c:v>104.4453125</c:v>
                </c:pt>
                <c:pt idx="284">
                  <c:v>104.4453125</c:v>
                </c:pt>
                <c:pt idx="285">
                  <c:v>104.4453125</c:v>
                </c:pt>
                <c:pt idx="286">
                  <c:v>104.4453125</c:v>
                </c:pt>
                <c:pt idx="287">
                  <c:v>109.53515625</c:v>
                </c:pt>
                <c:pt idx="288">
                  <c:v>109.53515625</c:v>
                </c:pt>
                <c:pt idx="289">
                  <c:v>109.53515625</c:v>
                </c:pt>
                <c:pt idx="290">
                  <c:v>109.53515625</c:v>
                </c:pt>
                <c:pt idx="291">
                  <c:v>109.53515625</c:v>
                </c:pt>
                <c:pt idx="292">
                  <c:v>113.1054687499999</c:v>
                </c:pt>
                <c:pt idx="293">
                  <c:v>113.1054687499999</c:v>
                </c:pt>
                <c:pt idx="294">
                  <c:v>113.1054687499999</c:v>
                </c:pt>
                <c:pt idx="295">
                  <c:v>129.4296875</c:v>
                </c:pt>
                <c:pt idx="296">
                  <c:v>129.4296875</c:v>
                </c:pt>
                <c:pt idx="297">
                  <c:v>129.4296875</c:v>
                </c:pt>
                <c:pt idx="298">
                  <c:v>129.4296875</c:v>
                </c:pt>
                <c:pt idx="299">
                  <c:v>129.4296875</c:v>
                </c:pt>
                <c:pt idx="300">
                  <c:v>122.8007812499999</c:v>
                </c:pt>
                <c:pt idx="301">
                  <c:v>122.8007812499999</c:v>
                </c:pt>
                <c:pt idx="302">
                  <c:v>122.8007812499999</c:v>
                </c:pt>
                <c:pt idx="303">
                  <c:v>122.8007812499999</c:v>
                </c:pt>
                <c:pt idx="304">
                  <c:v>122.8007812499999</c:v>
                </c:pt>
                <c:pt idx="305">
                  <c:v>119.22265625</c:v>
                </c:pt>
                <c:pt idx="306">
                  <c:v>119.22265625</c:v>
                </c:pt>
                <c:pt idx="307">
                  <c:v>119.22265625</c:v>
                </c:pt>
                <c:pt idx="308">
                  <c:v>119.22265625</c:v>
                </c:pt>
                <c:pt idx="309">
                  <c:v>119.22265625</c:v>
                </c:pt>
                <c:pt idx="310">
                  <c:v>113.4765625</c:v>
                </c:pt>
                <c:pt idx="311">
                  <c:v>113.4765625</c:v>
                </c:pt>
                <c:pt idx="312">
                  <c:v>113.4765625</c:v>
                </c:pt>
                <c:pt idx="313">
                  <c:v>113.4765625</c:v>
                </c:pt>
                <c:pt idx="314">
                  <c:v>113.4765625</c:v>
                </c:pt>
                <c:pt idx="315">
                  <c:v>111.47265625</c:v>
                </c:pt>
                <c:pt idx="316">
                  <c:v>111.47265625</c:v>
                </c:pt>
                <c:pt idx="317">
                  <c:v>111.47265625</c:v>
                </c:pt>
                <c:pt idx="318">
                  <c:v>111.47265625</c:v>
                </c:pt>
                <c:pt idx="319">
                  <c:v>134.1484375000002</c:v>
                </c:pt>
                <c:pt idx="320">
                  <c:v>134.1484375000002</c:v>
                </c:pt>
                <c:pt idx="321">
                  <c:v>134.1484375000002</c:v>
                </c:pt>
                <c:pt idx="322">
                  <c:v>134.1484375000002</c:v>
                </c:pt>
                <c:pt idx="323">
                  <c:v>134.1484375000002</c:v>
                </c:pt>
                <c:pt idx="324">
                  <c:v>134.1484375000002</c:v>
                </c:pt>
                <c:pt idx="325">
                  <c:v>134.1484375000002</c:v>
                </c:pt>
                <c:pt idx="326">
                  <c:v>134.1484375000002</c:v>
                </c:pt>
                <c:pt idx="327">
                  <c:v>134.1484375000002</c:v>
                </c:pt>
                <c:pt idx="328">
                  <c:v>102.11328125</c:v>
                </c:pt>
                <c:pt idx="329">
                  <c:v>102.11328125</c:v>
                </c:pt>
                <c:pt idx="330">
                  <c:v>102.11328125</c:v>
                </c:pt>
                <c:pt idx="331">
                  <c:v>102.11328125</c:v>
                </c:pt>
                <c:pt idx="332">
                  <c:v>102.11328125</c:v>
                </c:pt>
                <c:pt idx="333">
                  <c:v>102.11328125</c:v>
                </c:pt>
                <c:pt idx="334">
                  <c:v>102.11328125</c:v>
                </c:pt>
                <c:pt idx="335">
                  <c:v>102.11328125</c:v>
                </c:pt>
                <c:pt idx="336">
                  <c:v>102.11328125</c:v>
                </c:pt>
                <c:pt idx="337">
                  <c:v>98.3125</c:v>
                </c:pt>
                <c:pt idx="338">
                  <c:v>98.3125</c:v>
                </c:pt>
                <c:pt idx="339">
                  <c:v>98.3125</c:v>
                </c:pt>
                <c:pt idx="340">
                  <c:v>98.3125</c:v>
                </c:pt>
                <c:pt idx="341">
                  <c:v>98.3125</c:v>
                </c:pt>
                <c:pt idx="342">
                  <c:v>98.3125</c:v>
                </c:pt>
                <c:pt idx="343">
                  <c:v>98.3125</c:v>
                </c:pt>
                <c:pt idx="344">
                  <c:v>103.8359374999999</c:v>
                </c:pt>
                <c:pt idx="345">
                  <c:v>103.8359374999999</c:v>
                </c:pt>
                <c:pt idx="346">
                  <c:v>103.8359374999999</c:v>
                </c:pt>
                <c:pt idx="347">
                  <c:v>103.8359374999999</c:v>
                </c:pt>
                <c:pt idx="348">
                  <c:v>103.8359374999999</c:v>
                </c:pt>
                <c:pt idx="349">
                  <c:v>103.8359374999999</c:v>
                </c:pt>
                <c:pt idx="350">
                  <c:v>109.3320312499999</c:v>
                </c:pt>
                <c:pt idx="351">
                  <c:v>109.3320312499999</c:v>
                </c:pt>
                <c:pt idx="352">
                  <c:v>109.3320312499999</c:v>
                </c:pt>
                <c:pt idx="353">
                  <c:v>109.3320312499999</c:v>
                </c:pt>
                <c:pt idx="354">
                  <c:v>113.0312500000001</c:v>
                </c:pt>
                <c:pt idx="355">
                  <c:v>113.0312500000001</c:v>
                </c:pt>
                <c:pt idx="356">
                  <c:v>113.0312500000001</c:v>
                </c:pt>
                <c:pt idx="357">
                  <c:v>113.0312500000001</c:v>
                </c:pt>
                <c:pt idx="358">
                  <c:v>127.6484374999999</c:v>
                </c:pt>
                <c:pt idx="359">
                  <c:v>127.6484374999999</c:v>
                </c:pt>
                <c:pt idx="360">
                  <c:v>127.6484374999999</c:v>
                </c:pt>
                <c:pt idx="361">
                  <c:v>127.6484374999999</c:v>
                </c:pt>
                <c:pt idx="362">
                  <c:v>127.6484374999999</c:v>
                </c:pt>
                <c:pt idx="363">
                  <c:v>123.11328125</c:v>
                </c:pt>
                <c:pt idx="364">
                  <c:v>123.11328125</c:v>
                </c:pt>
                <c:pt idx="365">
                  <c:v>123.11328125</c:v>
                </c:pt>
                <c:pt idx="366">
                  <c:v>123.11328125</c:v>
                </c:pt>
                <c:pt idx="367">
                  <c:v>123.11328125</c:v>
                </c:pt>
                <c:pt idx="368">
                  <c:v>118</c:v>
                </c:pt>
                <c:pt idx="369">
                  <c:v>118</c:v>
                </c:pt>
                <c:pt idx="370">
                  <c:v>118</c:v>
                </c:pt>
                <c:pt idx="371">
                  <c:v>118</c:v>
                </c:pt>
                <c:pt idx="372">
                  <c:v>114.68359375</c:v>
                </c:pt>
                <c:pt idx="373">
                  <c:v>114.68359375</c:v>
                </c:pt>
                <c:pt idx="374">
                  <c:v>114.68359375</c:v>
                </c:pt>
                <c:pt idx="375">
                  <c:v>114.68359375</c:v>
                </c:pt>
                <c:pt idx="376">
                  <c:v>114.68359375</c:v>
                </c:pt>
                <c:pt idx="377">
                  <c:v>112.97265625</c:v>
                </c:pt>
                <c:pt idx="378">
                  <c:v>112.97265625</c:v>
                </c:pt>
                <c:pt idx="379">
                  <c:v>112.97265625</c:v>
                </c:pt>
                <c:pt idx="380">
                  <c:v>112.97265625</c:v>
                </c:pt>
                <c:pt idx="381">
                  <c:v>136.1718749999998</c:v>
                </c:pt>
                <c:pt idx="382">
                  <c:v>136.1718749999998</c:v>
                </c:pt>
                <c:pt idx="383">
                  <c:v>136.1718749999998</c:v>
                </c:pt>
                <c:pt idx="384">
                  <c:v>136.1718749999998</c:v>
                </c:pt>
                <c:pt idx="385">
                  <c:v>136.1718749999998</c:v>
                </c:pt>
                <c:pt idx="386">
                  <c:v>136.1718749999998</c:v>
                </c:pt>
                <c:pt idx="387">
                  <c:v>136.1718749999998</c:v>
                </c:pt>
                <c:pt idx="388">
                  <c:v>136.1718749999998</c:v>
                </c:pt>
                <c:pt idx="389">
                  <c:v>136.1718749999998</c:v>
                </c:pt>
                <c:pt idx="390">
                  <c:v>101.79296875</c:v>
                </c:pt>
                <c:pt idx="391">
                  <c:v>101.79296875</c:v>
                </c:pt>
                <c:pt idx="392">
                  <c:v>101.79296875</c:v>
                </c:pt>
                <c:pt idx="393">
                  <c:v>101.79296875</c:v>
                </c:pt>
                <c:pt idx="394">
                  <c:v>101.79296875</c:v>
                </c:pt>
                <c:pt idx="395">
                  <c:v>101.79296875</c:v>
                </c:pt>
                <c:pt idx="396">
                  <c:v>101.79296875</c:v>
                </c:pt>
                <c:pt idx="397">
                  <c:v>101.79296875</c:v>
                </c:pt>
                <c:pt idx="398">
                  <c:v>101.79296875</c:v>
                </c:pt>
                <c:pt idx="399">
                  <c:v>98.832031249999901</c:v>
                </c:pt>
                <c:pt idx="400">
                  <c:v>98.832031249999901</c:v>
                </c:pt>
                <c:pt idx="401">
                  <c:v>98.832031249999901</c:v>
                </c:pt>
                <c:pt idx="402">
                  <c:v>98.832031249999901</c:v>
                </c:pt>
                <c:pt idx="403">
                  <c:v>98.832031249999901</c:v>
                </c:pt>
                <c:pt idx="404">
                  <c:v>98.832031249999901</c:v>
                </c:pt>
                <c:pt idx="405">
                  <c:v>98.832031249999901</c:v>
                </c:pt>
                <c:pt idx="406">
                  <c:v>104.58984375</c:v>
                </c:pt>
                <c:pt idx="407">
                  <c:v>104.58984375</c:v>
                </c:pt>
                <c:pt idx="408">
                  <c:v>104.58984375</c:v>
                </c:pt>
                <c:pt idx="409">
                  <c:v>104.58984375</c:v>
                </c:pt>
                <c:pt idx="410">
                  <c:v>104.58984375</c:v>
                </c:pt>
                <c:pt idx="411">
                  <c:v>104.58984375</c:v>
                </c:pt>
                <c:pt idx="412">
                  <c:v>109.82421875</c:v>
                </c:pt>
                <c:pt idx="413">
                  <c:v>109.82421875</c:v>
                </c:pt>
                <c:pt idx="414">
                  <c:v>109.82421875</c:v>
                </c:pt>
                <c:pt idx="415">
                  <c:v>109.82421875</c:v>
                </c:pt>
                <c:pt idx="416">
                  <c:v>109.82421875</c:v>
                </c:pt>
                <c:pt idx="417">
                  <c:v>113.14453125</c:v>
                </c:pt>
                <c:pt idx="418">
                  <c:v>113.14453125</c:v>
                </c:pt>
                <c:pt idx="419">
                  <c:v>113.14453125</c:v>
                </c:pt>
                <c:pt idx="420">
                  <c:v>128.58984375</c:v>
                </c:pt>
                <c:pt idx="421">
                  <c:v>128.58984375</c:v>
                </c:pt>
                <c:pt idx="422">
                  <c:v>128.58984375</c:v>
                </c:pt>
                <c:pt idx="423">
                  <c:v>128.58984375</c:v>
                </c:pt>
                <c:pt idx="424">
                  <c:v>124.16796875</c:v>
                </c:pt>
                <c:pt idx="425">
                  <c:v>124.16796875</c:v>
                </c:pt>
                <c:pt idx="426">
                  <c:v>124.16796875</c:v>
                </c:pt>
                <c:pt idx="427">
                  <c:v>124.16796875</c:v>
                </c:pt>
                <c:pt idx="428">
                  <c:v>124.16796875</c:v>
                </c:pt>
                <c:pt idx="429">
                  <c:v>119.3125</c:v>
                </c:pt>
                <c:pt idx="430">
                  <c:v>119.3125</c:v>
                </c:pt>
                <c:pt idx="431">
                  <c:v>119.3125</c:v>
                </c:pt>
                <c:pt idx="432">
                  <c:v>119.3125</c:v>
                </c:pt>
                <c:pt idx="433">
                  <c:v>119.3125</c:v>
                </c:pt>
                <c:pt idx="434">
                  <c:v>116.62499999999999</c:v>
                </c:pt>
                <c:pt idx="435">
                  <c:v>116.62499999999999</c:v>
                </c:pt>
                <c:pt idx="436">
                  <c:v>116.62499999999999</c:v>
                </c:pt>
                <c:pt idx="437">
                  <c:v>116.62499999999999</c:v>
                </c:pt>
                <c:pt idx="438">
                  <c:v>112.1718749999999</c:v>
                </c:pt>
                <c:pt idx="439">
                  <c:v>112.1718749999999</c:v>
                </c:pt>
                <c:pt idx="440">
                  <c:v>112.1718749999999</c:v>
                </c:pt>
                <c:pt idx="441">
                  <c:v>112.1718749999999</c:v>
                </c:pt>
                <c:pt idx="442">
                  <c:v>112.1718749999999</c:v>
                </c:pt>
                <c:pt idx="443">
                  <c:v>135.44921875</c:v>
                </c:pt>
                <c:pt idx="444">
                  <c:v>135.44921875</c:v>
                </c:pt>
                <c:pt idx="445">
                  <c:v>135.44921875</c:v>
                </c:pt>
                <c:pt idx="446">
                  <c:v>135.44921875</c:v>
                </c:pt>
                <c:pt idx="447">
                  <c:v>135.44921875</c:v>
                </c:pt>
                <c:pt idx="448">
                  <c:v>135.44921875</c:v>
                </c:pt>
                <c:pt idx="449">
                  <c:v>135.44921875</c:v>
                </c:pt>
                <c:pt idx="450">
                  <c:v>135.44921875</c:v>
                </c:pt>
                <c:pt idx="451">
                  <c:v>135.44921875</c:v>
                </c:pt>
                <c:pt idx="452">
                  <c:v>135.44921875</c:v>
                </c:pt>
                <c:pt idx="453">
                  <c:v>93.281250000000099</c:v>
                </c:pt>
                <c:pt idx="454">
                  <c:v>93.281250000000099</c:v>
                </c:pt>
                <c:pt idx="455">
                  <c:v>93.281250000000099</c:v>
                </c:pt>
                <c:pt idx="456">
                  <c:v>93.281250000000099</c:v>
                </c:pt>
                <c:pt idx="457">
                  <c:v>93.281250000000099</c:v>
                </c:pt>
                <c:pt idx="458">
                  <c:v>93.281250000000099</c:v>
                </c:pt>
                <c:pt idx="459">
                  <c:v>93.281250000000099</c:v>
                </c:pt>
                <c:pt idx="460">
                  <c:v>93.281250000000099</c:v>
                </c:pt>
                <c:pt idx="461">
                  <c:v>93.281250000000099</c:v>
                </c:pt>
                <c:pt idx="462">
                  <c:v>99.05859375</c:v>
                </c:pt>
                <c:pt idx="463">
                  <c:v>99.05859375</c:v>
                </c:pt>
                <c:pt idx="464">
                  <c:v>99.05859375</c:v>
                </c:pt>
                <c:pt idx="465">
                  <c:v>99.05859375</c:v>
                </c:pt>
                <c:pt idx="466">
                  <c:v>99.05859375</c:v>
                </c:pt>
                <c:pt idx="467">
                  <c:v>99.05859375</c:v>
                </c:pt>
                <c:pt idx="468">
                  <c:v>99.05859375</c:v>
                </c:pt>
                <c:pt idx="469">
                  <c:v>104.8984374999999</c:v>
                </c:pt>
                <c:pt idx="470">
                  <c:v>104.8984374999999</c:v>
                </c:pt>
                <c:pt idx="471">
                  <c:v>104.8984374999999</c:v>
                </c:pt>
                <c:pt idx="472">
                  <c:v>104.8984374999999</c:v>
                </c:pt>
                <c:pt idx="473">
                  <c:v>104.8984374999999</c:v>
                </c:pt>
                <c:pt idx="474">
                  <c:v>104.8984374999999</c:v>
                </c:pt>
                <c:pt idx="475">
                  <c:v>109.54296875</c:v>
                </c:pt>
                <c:pt idx="476">
                  <c:v>109.54296875</c:v>
                </c:pt>
                <c:pt idx="477">
                  <c:v>109.54296875</c:v>
                </c:pt>
                <c:pt idx="478">
                  <c:v>109.54296875</c:v>
                </c:pt>
                <c:pt idx="479">
                  <c:v>113.73828125</c:v>
                </c:pt>
                <c:pt idx="480">
                  <c:v>113.73828125</c:v>
                </c:pt>
                <c:pt idx="481">
                  <c:v>113.73828125</c:v>
                </c:pt>
                <c:pt idx="482">
                  <c:v>113.73828125</c:v>
                </c:pt>
                <c:pt idx="483">
                  <c:v>128.1445312499998</c:v>
                </c:pt>
                <c:pt idx="484">
                  <c:v>128.1445312499998</c:v>
                </c:pt>
                <c:pt idx="485">
                  <c:v>128.1445312499998</c:v>
                </c:pt>
                <c:pt idx="486">
                  <c:v>128.1445312499998</c:v>
                </c:pt>
                <c:pt idx="487">
                  <c:v>128.1445312499998</c:v>
                </c:pt>
                <c:pt idx="488">
                  <c:v>123.48828125</c:v>
                </c:pt>
                <c:pt idx="489">
                  <c:v>123.48828125</c:v>
                </c:pt>
                <c:pt idx="490">
                  <c:v>123.48828125</c:v>
                </c:pt>
                <c:pt idx="491">
                  <c:v>123.48828125</c:v>
                </c:pt>
                <c:pt idx="492">
                  <c:v>123.48828125</c:v>
                </c:pt>
                <c:pt idx="493">
                  <c:v>118.8554687499999</c:v>
                </c:pt>
                <c:pt idx="494">
                  <c:v>118.8554687499999</c:v>
                </c:pt>
                <c:pt idx="495">
                  <c:v>118.8554687499999</c:v>
                </c:pt>
                <c:pt idx="496">
                  <c:v>118.8554687499999</c:v>
                </c:pt>
                <c:pt idx="497">
                  <c:v>118.8554687499999</c:v>
                </c:pt>
                <c:pt idx="498">
                  <c:v>114.78515625</c:v>
                </c:pt>
                <c:pt idx="499">
                  <c:v>114.78515625</c:v>
                </c:pt>
                <c:pt idx="500">
                  <c:v>114.78515625</c:v>
                </c:pt>
                <c:pt idx="501">
                  <c:v>114.78515625</c:v>
                </c:pt>
                <c:pt idx="502">
                  <c:v>113.3867187499999</c:v>
                </c:pt>
                <c:pt idx="503">
                  <c:v>113.3867187499999</c:v>
                </c:pt>
                <c:pt idx="504">
                  <c:v>113.3867187499999</c:v>
                </c:pt>
                <c:pt idx="505">
                  <c:v>137.5</c:v>
                </c:pt>
                <c:pt idx="506">
                  <c:v>137.5</c:v>
                </c:pt>
                <c:pt idx="507">
                  <c:v>137.5</c:v>
                </c:pt>
                <c:pt idx="508">
                  <c:v>137.5</c:v>
                </c:pt>
                <c:pt idx="509">
                  <c:v>137.5</c:v>
                </c:pt>
                <c:pt idx="510">
                  <c:v>137.5</c:v>
                </c:pt>
                <c:pt idx="511">
                  <c:v>137.5</c:v>
                </c:pt>
                <c:pt idx="512">
                  <c:v>137.5</c:v>
                </c:pt>
                <c:pt idx="513">
                  <c:v>137.5</c:v>
                </c:pt>
                <c:pt idx="514">
                  <c:v>137.5</c:v>
                </c:pt>
                <c:pt idx="515">
                  <c:v>137.5</c:v>
                </c:pt>
                <c:pt idx="516">
                  <c:v>92</c:v>
                </c:pt>
                <c:pt idx="517">
                  <c:v>92</c:v>
                </c:pt>
                <c:pt idx="518">
                  <c:v>92</c:v>
                </c:pt>
                <c:pt idx="519">
                  <c:v>92</c:v>
                </c:pt>
                <c:pt idx="520">
                  <c:v>92</c:v>
                </c:pt>
                <c:pt idx="521">
                  <c:v>92</c:v>
                </c:pt>
                <c:pt idx="522">
                  <c:v>92</c:v>
                </c:pt>
                <c:pt idx="523">
                  <c:v>92</c:v>
                </c:pt>
                <c:pt idx="524">
                  <c:v>92</c:v>
                </c:pt>
                <c:pt idx="525">
                  <c:v>99.52734375</c:v>
                </c:pt>
                <c:pt idx="526">
                  <c:v>99.52734375</c:v>
                </c:pt>
                <c:pt idx="527">
                  <c:v>99.52734375</c:v>
                </c:pt>
                <c:pt idx="528">
                  <c:v>99.52734375</c:v>
                </c:pt>
                <c:pt idx="529">
                  <c:v>99.52734375</c:v>
                </c:pt>
                <c:pt idx="530">
                  <c:v>99.52734375</c:v>
                </c:pt>
                <c:pt idx="531">
                  <c:v>99.52734375</c:v>
                </c:pt>
                <c:pt idx="532">
                  <c:v>105.3359374999999</c:v>
                </c:pt>
                <c:pt idx="533">
                  <c:v>105.3359374999999</c:v>
                </c:pt>
                <c:pt idx="534">
                  <c:v>105.3359374999999</c:v>
                </c:pt>
                <c:pt idx="535">
                  <c:v>105.3359374999999</c:v>
                </c:pt>
                <c:pt idx="536">
                  <c:v>105.3359374999999</c:v>
                </c:pt>
                <c:pt idx="537">
                  <c:v>105.3359374999999</c:v>
                </c:pt>
                <c:pt idx="538">
                  <c:v>110.0976562500001</c:v>
                </c:pt>
                <c:pt idx="539">
                  <c:v>110.0976562500001</c:v>
                </c:pt>
                <c:pt idx="540">
                  <c:v>110.0976562500001</c:v>
                </c:pt>
                <c:pt idx="541">
                  <c:v>110.0976562500001</c:v>
                </c:pt>
                <c:pt idx="542">
                  <c:v>113.796875</c:v>
                </c:pt>
                <c:pt idx="543">
                  <c:v>113.796875</c:v>
                </c:pt>
                <c:pt idx="544">
                  <c:v>113.796875</c:v>
                </c:pt>
                <c:pt idx="545">
                  <c:v>113.796875</c:v>
                </c:pt>
                <c:pt idx="546">
                  <c:v>128.2343749999998</c:v>
                </c:pt>
                <c:pt idx="547">
                  <c:v>128.2343749999998</c:v>
                </c:pt>
                <c:pt idx="548">
                  <c:v>128.2343749999998</c:v>
                </c:pt>
                <c:pt idx="549">
                  <c:v>128.2343749999998</c:v>
                </c:pt>
                <c:pt idx="550">
                  <c:v>122.9257812499999</c:v>
                </c:pt>
                <c:pt idx="551">
                  <c:v>122.9257812499999</c:v>
                </c:pt>
                <c:pt idx="552">
                  <c:v>122.9257812499999</c:v>
                </c:pt>
                <c:pt idx="553">
                  <c:v>122.9257812499999</c:v>
                </c:pt>
                <c:pt idx="554">
                  <c:v>122.9257812499999</c:v>
                </c:pt>
                <c:pt idx="555">
                  <c:v>119.30859375</c:v>
                </c:pt>
                <c:pt idx="556">
                  <c:v>119.30859375</c:v>
                </c:pt>
                <c:pt idx="557">
                  <c:v>119.30859375</c:v>
                </c:pt>
                <c:pt idx="558">
                  <c:v>119.30859375</c:v>
                </c:pt>
                <c:pt idx="559">
                  <c:v>119.30859375</c:v>
                </c:pt>
                <c:pt idx="560">
                  <c:v>115.1289062499999</c:v>
                </c:pt>
                <c:pt idx="561">
                  <c:v>115.1289062499999</c:v>
                </c:pt>
                <c:pt idx="562">
                  <c:v>115.1289062499999</c:v>
                </c:pt>
                <c:pt idx="563">
                  <c:v>115.1289062499999</c:v>
                </c:pt>
                <c:pt idx="564">
                  <c:v>113.3984374999999</c:v>
                </c:pt>
                <c:pt idx="565">
                  <c:v>113.3984374999999</c:v>
                </c:pt>
                <c:pt idx="566">
                  <c:v>113.3984374999999</c:v>
                </c:pt>
                <c:pt idx="567">
                  <c:v>113.3984374999999</c:v>
                </c:pt>
                <c:pt idx="568">
                  <c:v>137.46484375</c:v>
                </c:pt>
                <c:pt idx="569">
                  <c:v>137.46484375</c:v>
                </c:pt>
                <c:pt idx="570">
                  <c:v>137.46484375</c:v>
                </c:pt>
                <c:pt idx="571">
                  <c:v>137.46484375</c:v>
                </c:pt>
                <c:pt idx="572">
                  <c:v>137.46484375</c:v>
                </c:pt>
                <c:pt idx="573">
                  <c:v>137.46484375</c:v>
                </c:pt>
                <c:pt idx="574">
                  <c:v>137.46484375</c:v>
                </c:pt>
                <c:pt idx="575">
                  <c:v>137.46484375</c:v>
                </c:pt>
                <c:pt idx="576">
                  <c:v>137.46484375</c:v>
                </c:pt>
                <c:pt idx="577">
                  <c:v>137.46484375</c:v>
                </c:pt>
                <c:pt idx="578">
                  <c:v>137.46484375</c:v>
                </c:pt>
                <c:pt idx="579">
                  <c:v>94.097656250000099</c:v>
                </c:pt>
                <c:pt idx="580">
                  <c:v>94.097656250000099</c:v>
                </c:pt>
                <c:pt idx="581">
                  <c:v>94.097656250000099</c:v>
                </c:pt>
                <c:pt idx="582">
                  <c:v>94.097656250000099</c:v>
                </c:pt>
                <c:pt idx="583">
                  <c:v>94.097656250000099</c:v>
                </c:pt>
                <c:pt idx="584">
                  <c:v>94.097656250000099</c:v>
                </c:pt>
                <c:pt idx="585">
                  <c:v>94.097656250000099</c:v>
                </c:pt>
                <c:pt idx="586">
                  <c:v>94.097656250000099</c:v>
                </c:pt>
                <c:pt idx="587">
                  <c:v>94.097656250000099</c:v>
                </c:pt>
                <c:pt idx="588">
                  <c:v>99.464843750000099</c:v>
                </c:pt>
                <c:pt idx="589">
                  <c:v>99.464843750000099</c:v>
                </c:pt>
                <c:pt idx="590">
                  <c:v>99.464843750000099</c:v>
                </c:pt>
                <c:pt idx="591">
                  <c:v>99.464843750000099</c:v>
                </c:pt>
                <c:pt idx="592">
                  <c:v>99.464843750000099</c:v>
                </c:pt>
                <c:pt idx="593">
                  <c:v>99.464843750000099</c:v>
                </c:pt>
                <c:pt idx="594">
                  <c:v>99.464843750000099</c:v>
                </c:pt>
                <c:pt idx="595">
                  <c:v>105.3671875</c:v>
                </c:pt>
                <c:pt idx="596">
                  <c:v>105.3671875</c:v>
                </c:pt>
                <c:pt idx="597">
                  <c:v>105.3671875</c:v>
                </c:pt>
                <c:pt idx="598">
                  <c:v>105.3671875</c:v>
                </c:pt>
                <c:pt idx="599">
                  <c:v>105.3671875</c:v>
                </c:pt>
                <c:pt idx="600">
                  <c:v>105.3671875</c:v>
                </c:pt>
                <c:pt idx="601">
                  <c:v>110.58984375</c:v>
                </c:pt>
                <c:pt idx="602">
                  <c:v>110.58984375</c:v>
                </c:pt>
                <c:pt idx="603">
                  <c:v>110.58984375</c:v>
                </c:pt>
                <c:pt idx="604">
                  <c:v>110.58984375</c:v>
                </c:pt>
                <c:pt idx="605">
                  <c:v>114.2460937500001</c:v>
                </c:pt>
                <c:pt idx="606">
                  <c:v>114.2460937500001</c:v>
                </c:pt>
                <c:pt idx="607">
                  <c:v>114.2460937500001</c:v>
                </c:pt>
                <c:pt idx="608">
                  <c:v>114.2460937500001</c:v>
                </c:pt>
                <c:pt idx="609">
                  <c:v>128.33984375</c:v>
                </c:pt>
                <c:pt idx="610">
                  <c:v>128.33984375</c:v>
                </c:pt>
                <c:pt idx="611">
                  <c:v>128.33984375</c:v>
                </c:pt>
                <c:pt idx="612">
                  <c:v>128.33984375</c:v>
                </c:pt>
                <c:pt idx="613">
                  <c:v>128.33984375</c:v>
                </c:pt>
                <c:pt idx="614">
                  <c:v>123.76953125</c:v>
                </c:pt>
                <c:pt idx="615">
                  <c:v>123.76953125</c:v>
                </c:pt>
                <c:pt idx="616">
                  <c:v>123.76953125</c:v>
                </c:pt>
                <c:pt idx="617">
                  <c:v>123.76953125</c:v>
                </c:pt>
                <c:pt idx="618">
                  <c:v>118.27734375</c:v>
                </c:pt>
                <c:pt idx="619">
                  <c:v>118.27734375</c:v>
                </c:pt>
                <c:pt idx="620">
                  <c:v>118.27734375</c:v>
                </c:pt>
                <c:pt idx="621">
                  <c:v>118.27734375</c:v>
                </c:pt>
                <c:pt idx="622">
                  <c:v>118.27734375</c:v>
                </c:pt>
                <c:pt idx="623">
                  <c:v>115.9414062500001</c:v>
                </c:pt>
                <c:pt idx="624">
                  <c:v>115.9414062500001</c:v>
                </c:pt>
                <c:pt idx="625">
                  <c:v>115.9414062500001</c:v>
                </c:pt>
                <c:pt idx="626">
                  <c:v>115.9414062500001</c:v>
                </c:pt>
                <c:pt idx="627">
                  <c:v>115.9414062500001</c:v>
                </c:pt>
                <c:pt idx="628">
                  <c:v>114.0390625</c:v>
                </c:pt>
                <c:pt idx="629">
                  <c:v>114.0390625</c:v>
                </c:pt>
                <c:pt idx="630">
                  <c:v>114.0390625</c:v>
                </c:pt>
                <c:pt idx="631">
                  <c:v>137.8789062500002</c:v>
                </c:pt>
                <c:pt idx="632">
                  <c:v>137.8789062500002</c:v>
                </c:pt>
                <c:pt idx="633">
                  <c:v>137.8789062500002</c:v>
                </c:pt>
                <c:pt idx="634">
                  <c:v>137.8789062500002</c:v>
                </c:pt>
                <c:pt idx="635">
                  <c:v>137.8789062500002</c:v>
                </c:pt>
                <c:pt idx="636">
                  <c:v>137.8789062500002</c:v>
                </c:pt>
                <c:pt idx="637">
                  <c:v>137.8789062500002</c:v>
                </c:pt>
                <c:pt idx="638">
                  <c:v>137.8789062500002</c:v>
                </c:pt>
                <c:pt idx="639">
                  <c:v>137.8789062500002</c:v>
                </c:pt>
                <c:pt idx="640">
                  <c:v>137.8789062500002</c:v>
                </c:pt>
                <c:pt idx="641">
                  <c:v>137.8789062500002</c:v>
                </c:pt>
                <c:pt idx="642">
                  <c:v>92.51171875</c:v>
                </c:pt>
                <c:pt idx="643">
                  <c:v>92.51171875</c:v>
                </c:pt>
                <c:pt idx="644">
                  <c:v>92.51171875</c:v>
                </c:pt>
                <c:pt idx="645">
                  <c:v>92.51171875</c:v>
                </c:pt>
                <c:pt idx="646">
                  <c:v>92.51171875</c:v>
                </c:pt>
                <c:pt idx="647">
                  <c:v>92.51171875</c:v>
                </c:pt>
                <c:pt idx="648">
                  <c:v>92.51171875</c:v>
                </c:pt>
                <c:pt idx="649">
                  <c:v>92.51171875</c:v>
                </c:pt>
                <c:pt idx="650">
                  <c:v>99.675781249999815</c:v>
                </c:pt>
                <c:pt idx="651">
                  <c:v>99.675781249999815</c:v>
                </c:pt>
                <c:pt idx="652">
                  <c:v>99.675781249999815</c:v>
                </c:pt>
                <c:pt idx="653">
                  <c:v>99.675781249999815</c:v>
                </c:pt>
                <c:pt idx="654">
                  <c:v>99.675781249999815</c:v>
                </c:pt>
                <c:pt idx="655">
                  <c:v>99.675781249999815</c:v>
                </c:pt>
                <c:pt idx="656">
                  <c:v>99.675781249999815</c:v>
                </c:pt>
                <c:pt idx="657">
                  <c:v>105.3476562500001</c:v>
                </c:pt>
                <c:pt idx="658">
                  <c:v>105.3476562500001</c:v>
                </c:pt>
                <c:pt idx="659">
                  <c:v>105.3476562500001</c:v>
                </c:pt>
                <c:pt idx="660">
                  <c:v>105.3476562500001</c:v>
                </c:pt>
                <c:pt idx="661">
                  <c:v>105.3476562500001</c:v>
                </c:pt>
                <c:pt idx="662">
                  <c:v>105.3476562500001</c:v>
                </c:pt>
                <c:pt idx="663">
                  <c:v>110.2578125</c:v>
                </c:pt>
                <c:pt idx="664">
                  <c:v>110.2578125</c:v>
                </c:pt>
                <c:pt idx="665">
                  <c:v>110.2578125</c:v>
                </c:pt>
                <c:pt idx="666">
                  <c:v>110.2578125</c:v>
                </c:pt>
                <c:pt idx="667">
                  <c:v>110.2578125</c:v>
                </c:pt>
                <c:pt idx="668">
                  <c:v>113.83984375</c:v>
                </c:pt>
                <c:pt idx="669">
                  <c:v>113.83984375</c:v>
                </c:pt>
                <c:pt idx="670">
                  <c:v>113.83984375</c:v>
                </c:pt>
                <c:pt idx="671">
                  <c:v>128.60546875</c:v>
                </c:pt>
                <c:pt idx="672">
                  <c:v>128.60546875</c:v>
                </c:pt>
                <c:pt idx="673">
                  <c:v>128.60546875</c:v>
                </c:pt>
                <c:pt idx="674">
                  <c:v>128.60546875</c:v>
                </c:pt>
                <c:pt idx="675">
                  <c:v>128.60546875</c:v>
                </c:pt>
                <c:pt idx="676">
                  <c:v>122.7656250000001</c:v>
                </c:pt>
                <c:pt idx="677">
                  <c:v>122.7656250000001</c:v>
                </c:pt>
                <c:pt idx="678">
                  <c:v>122.7656250000001</c:v>
                </c:pt>
                <c:pt idx="679">
                  <c:v>122.7656250000001</c:v>
                </c:pt>
                <c:pt idx="680">
                  <c:v>122.7656250000001</c:v>
                </c:pt>
                <c:pt idx="681">
                  <c:v>119.0312500000001</c:v>
                </c:pt>
                <c:pt idx="682">
                  <c:v>119.0312500000001</c:v>
                </c:pt>
                <c:pt idx="683">
                  <c:v>119.0312500000001</c:v>
                </c:pt>
                <c:pt idx="684">
                  <c:v>119.0312500000001</c:v>
                </c:pt>
                <c:pt idx="685">
                  <c:v>119.0312500000001</c:v>
                </c:pt>
                <c:pt idx="686">
                  <c:v>113.77734375</c:v>
                </c:pt>
                <c:pt idx="687">
                  <c:v>113.77734375</c:v>
                </c:pt>
                <c:pt idx="688">
                  <c:v>113.77734375</c:v>
                </c:pt>
                <c:pt idx="689">
                  <c:v>113.77734375</c:v>
                </c:pt>
                <c:pt idx="690">
                  <c:v>113.77734375</c:v>
                </c:pt>
                <c:pt idx="691">
                  <c:v>114.2460937500001</c:v>
                </c:pt>
                <c:pt idx="692">
                  <c:v>114.2460937500001</c:v>
                </c:pt>
                <c:pt idx="693">
                  <c:v>114.2460937500001</c:v>
                </c:pt>
                <c:pt idx="694">
                  <c:v>138.04296875</c:v>
                </c:pt>
                <c:pt idx="695">
                  <c:v>138.04296875</c:v>
                </c:pt>
                <c:pt idx="696">
                  <c:v>138.04296875</c:v>
                </c:pt>
                <c:pt idx="697">
                  <c:v>138.04296875</c:v>
                </c:pt>
                <c:pt idx="698">
                  <c:v>138.04296875</c:v>
                </c:pt>
                <c:pt idx="699">
                  <c:v>138.04296875</c:v>
                </c:pt>
                <c:pt idx="700">
                  <c:v>138.04296875</c:v>
                </c:pt>
                <c:pt idx="701">
                  <c:v>138.04296875</c:v>
                </c:pt>
                <c:pt idx="702">
                  <c:v>138.04296875</c:v>
                </c:pt>
                <c:pt idx="703">
                  <c:v>100.9765625</c:v>
                </c:pt>
                <c:pt idx="704">
                  <c:v>100.9765625</c:v>
                </c:pt>
                <c:pt idx="705">
                  <c:v>100.9765625</c:v>
                </c:pt>
                <c:pt idx="706">
                  <c:v>100.9765625</c:v>
                </c:pt>
                <c:pt idx="707">
                  <c:v>100.9765625</c:v>
                </c:pt>
                <c:pt idx="708">
                  <c:v>100.9765625</c:v>
                </c:pt>
                <c:pt idx="709">
                  <c:v>100.9765625</c:v>
                </c:pt>
                <c:pt idx="710">
                  <c:v>100.9765625</c:v>
                </c:pt>
                <c:pt idx="711">
                  <c:v>100.9765625</c:v>
                </c:pt>
                <c:pt idx="712">
                  <c:v>99.124999999999986</c:v>
                </c:pt>
                <c:pt idx="713">
                  <c:v>99.124999999999986</c:v>
                </c:pt>
                <c:pt idx="714">
                  <c:v>99.124999999999986</c:v>
                </c:pt>
                <c:pt idx="715">
                  <c:v>99.124999999999986</c:v>
                </c:pt>
                <c:pt idx="716">
                  <c:v>99.124999999999986</c:v>
                </c:pt>
                <c:pt idx="717">
                  <c:v>99.124999999999986</c:v>
                </c:pt>
                <c:pt idx="718">
                  <c:v>99.124999999999986</c:v>
                </c:pt>
                <c:pt idx="719">
                  <c:v>104.87499999999999</c:v>
                </c:pt>
                <c:pt idx="720">
                  <c:v>104.87499999999999</c:v>
                </c:pt>
                <c:pt idx="721">
                  <c:v>104.87499999999999</c:v>
                </c:pt>
                <c:pt idx="722">
                  <c:v>104.87499999999999</c:v>
                </c:pt>
                <c:pt idx="723">
                  <c:v>104.87499999999999</c:v>
                </c:pt>
                <c:pt idx="724">
                  <c:v>104.87499999999999</c:v>
                </c:pt>
                <c:pt idx="725">
                  <c:v>109.33984375</c:v>
                </c:pt>
                <c:pt idx="726">
                  <c:v>109.33984375</c:v>
                </c:pt>
                <c:pt idx="727">
                  <c:v>109.33984375</c:v>
                </c:pt>
                <c:pt idx="728">
                  <c:v>109.33984375</c:v>
                </c:pt>
                <c:pt idx="729">
                  <c:v>113.54296875</c:v>
                </c:pt>
                <c:pt idx="730">
                  <c:v>113.54296875</c:v>
                </c:pt>
                <c:pt idx="731">
                  <c:v>113.54296875</c:v>
                </c:pt>
                <c:pt idx="732">
                  <c:v>113.54296875</c:v>
                </c:pt>
                <c:pt idx="733">
                  <c:v>128.2578125</c:v>
                </c:pt>
                <c:pt idx="734">
                  <c:v>128.2578125</c:v>
                </c:pt>
                <c:pt idx="735">
                  <c:v>128.2578125</c:v>
                </c:pt>
                <c:pt idx="736">
                  <c:v>128.2578125</c:v>
                </c:pt>
                <c:pt idx="737">
                  <c:v>128.2578125</c:v>
                </c:pt>
                <c:pt idx="738">
                  <c:v>122.796875</c:v>
                </c:pt>
                <c:pt idx="739">
                  <c:v>122.796875</c:v>
                </c:pt>
                <c:pt idx="740">
                  <c:v>122.796875</c:v>
                </c:pt>
                <c:pt idx="741">
                  <c:v>122.796875</c:v>
                </c:pt>
                <c:pt idx="742">
                  <c:v>122.796875</c:v>
                </c:pt>
                <c:pt idx="743">
                  <c:v>118.6875</c:v>
                </c:pt>
                <c:pt idx="744">
                  <c:v>118.6875</c:v>
                </c:pt>
                <c:pt idx="745">
                  <c:v>118.6875</c:v>
                </c:pt>
                <c:pt idx="746">
                  <c:v>118.6875</c:v>
                </c:pt>
                <c:pt idx="747">
                  <c:v>118.6875</c:v>
                </c:pt>
                <c:pt idx="748">
                  <c:v>114.07421875</c:v>
                </c:pt>
                <c:pt idx="749">
                  <c:v>114.07421875</c:v>
                </c:pt>
                <c:pt idx="750">
                  <c:v>114.07421875</c:v>
                </c:pt>
                <c:pt idx="751">
                  <c:v>114.07421875</c:v>
                </c:pt>
                <c:pt idx="752">
                  <c:v>114.07421875</c:v>
                </c:pt>
                <c:pt idx="753">
                  <c:v>113.98046875</c:v>
                </c:pt>
                <c:pt idx="754">
                  <c:v>113.98046875</c:v>
                </c:pt>
                <c:pt idx="755">
                  <c:v>113.98046875</c:v>
                </c:pt>
                <c:pt idx="756">
                  <c:v>137.3281250000002</c:v>
                </c:pt>
                <c:pt idx="757">
                  <c:v>137.3281250000002</c:v>
                </c:pt>
                <c:pt idx="758">
                  <c:v>137.3281250000002</c:v>
                </c:pt>
                <c:pt idx="759">
                  <c:v>137.3281250000002</c:v>
                </c:pt>
                <c:pt idx="760">
                  <c:v>137.3281250000002</c:v>
                </c:pt>
                <c:pt idx="761">
                  <c:v>137.3281250000002</c:v>
                </c:pt>
                <c:pt idx="762">
                  <c:v>137.3281250000002</c:v>
                </c:pt>
                <c:pt idx="763">
                  <c:v>137.3281250000002</c:v>
                </c:pt>
                <c:pt idx="764">
                  <c:v>137.3281250000002</c:v>
                </c:pt>
                <c:pt idx="765">
                  <c:v>137.3281250000002</c:v>
                </c:pt>
                <c:pt idx="766">
                  <c:v>102.66796875</c:v>
                </c:pt>
                <c:pt idx="767">
                  <c:v>102.66796875</c:v>
                </c:pt>
                <c:pt idx="768">
                  <c:v>102.66796875</c:v>
                </c:pt>
                <c:pt idx="769">
                  <c:v>102.66796875</c:v>
                </c:pt>
                <c:pt idx="770">
                  <c:v>102.66796875</c:v>
                </c:pt>
                <c:pt idx="771">
                  <c:v>102.66796875</c:v>
                </c:pt>
                <c:pt idx="772">
                  <c:v>102.66796875</c:v>
                </c:pt>
                <c:pt idx="773">
                  <c:v>102.66796875</c:v>
                </c:pt>
                <c:pt idx="774">
                  <c:v>102.66796875</c:v>
                </c:pt>
                <c:pt idx="775">
                  <c:v>99.152343749999901</c:v>
                </c:pt>
                <c:pt idx="776">
                  <c:v>99.152343749999901</c:v>
                </c:pt>
                <c:pt idx="777">
                  <c:v>99.152343749999901</c:v>
                </c:pt>
                <c:pt idx="778">
                  <c:v>99.152343749999901</c:v>
                </c:pt>
                <c:pt idx="779">
                  <c:v>99.152343749999901</c:v>
                </c:pt>
                <c:pt idx="780">
                  <c:v>99.152343749999901</c:v>
                </c:pt>
                <c:pt idx="781">
                  <c:v>99.152343749999901</c:v>
                </c:pt>
                <c:pt idx="782">
                  <c:v>105.80859375</c:v>
                </c:pt>
                <c:pt idx="783">
                  <c:v>105.80859375</c:v>
                </c:pt>
                <c:pt idx="784">
                  <c:v>105.80859375</c:v>
                </c:pt>
                <c:pt idx="785">
                  <c:v>105.80859375</c:v>
                </c:pt>
                <c:pt idx="786">
                  <c:v>105.80859375</c:v>
                </c:pt>
                <c:pt idx="787">
                  <c:v>105.80859375</c:v>
                </c:pt>
                <c:pt idx="788">
                  <c:v>110.484375</c:v>
                </c:pt>
                <c:pt idx="789">
                  <c:v>110.484375</c:v>
                </c:pt>
                <c:pt idx="790">
                  <c:v>110.484375</c:v>
                </c:pt>
                <c:pt idx="791">
                  <c:v>110.484375</c:v>
                </c:pt>
                <c:pt idx="792">
                  <c:v>114.0703124999999</c:v>
                </c:pt>
                <c:pt idx="793">
                  <c:v>114.0703124999999</c:v>
                </c:pt>
                <c:pt idx="794">
                  <c:v>114.0703124999999</c:v>
                </c:pt>
                <c:pt idx="795">
                  <c:v>114.0703124999999</c:v>
                </c:pt>
                <c:pt idx="796">
                  <c:v>129.0078125</c:v>
                </c:pt>
                <c:pt idx="797">
                  <c:v>129.0078125</c:v>
                </c:pt>
                <c:pt idx="798">
                  <c:v>129.0078125</c:v>
                </c:pt>
                <c:pt idx="799">
                  <c:v>129.0078125</c:v>
                </c:pt>
                <c:pt idx="800">
                  <c:v>129.0078125</c:v>
                </c:pt>
                <c:pt idx="801">
                  <c:v>123.6054687499999</c:v>
                </c:pt>
                <c:pt idx="802">
                  <c:v>123.6054687499999</c:v>
                </c:pt>
                <c:pt idx="803">
                  <c:v>123.6054687499999</c:v>
                </c:pt>
                <c:pt idx="804">
                  <c:v>123.6054687499999</c:v>
                </c:pt>
                <c:pt idx="805">
                  <c:v>123.6054687499999</c:v>
                </c:pt>
                <c:pt idx="806">
                  <c:v>119.2265625</c:v>
                </c:pt>
                <c:pt idx="807">
                  <c:v>119.2265625</c:v>
                </c:pt>
                <c:pt idx="808">
                  <c:v>119.2265625</c:v>
                </c:pt>
                <c:pt idx="809">
                  <c:v>119.2265625</c:v>
                </c:pt>
                <c:pt idx="810">
                  <c:v>119.2265625</c:v>
                </c:pt>
                <c:pt idx="811">
                  <c:v>114.2265625</c:v>
                </c:pt>
                <c:pt idx="812">
                  <c:v>114.2265625</c:v>
                </c:pt>
                <c:pt idx="813">
                  <c:v>114.2265625</c:v>
                </c:pt>
                <c:pt idx="814">
                  <c:v>114.2265625</c:v>
                </c:pt>
                <c:pt idx="815">
                  <c:v>113.9921875</c:v>
                </c:pt>
                <c:pt idx="816">
                  <c:v>113.9921875</c:v>
                </c:pt>
                <c:pt idx="817">
                  <c:v>113.9921875</c:v>
                </c:pt>
                <c:pt idx="818">
                  <c:v>113.9921875</c:v>
                </c:pt>
                <c:pt idx="819">
                  <c:v>136.65625</c:v>
                </c:pt>
                <c:pt idx="820">
                  <c:v>136.65625</c:v>
                </c:pt>
                <c:pt idx="821">
                  <c:v>136.65625</c:v>
                </c:pt>
                <c:pt idx="822">
                  <c:v>136.65625</c:v>
                </c:pt>
                <c:pt idx="823">
                  <c:v>136.65625</c:v>
                </c:pt>
                <c:pt idx="824">
                  <c:v>136.65625</c:v>
                </c:pt>
                <c:pt idx="825">
                  <c:v>136.65625</c:v>
                </c:pt>
                <c:pt idx="826">
                  <c:v>136.65625</c:v>
                </c:pt>
                <c:pt idx="827">
                  <c:v>136.65625</c:v>
                </c:pt>
                <c:pt idx="828">
                  <c:v>99.07421875</c:v>
                </c:pt>
                <c:pt idx="829">
                  <c:v>99.07421875</c:v>
                </c:pt>
                <c:pt idx="830">
                  <c:v>99.07421875</c:v>
                </c:pt>
                <c:pt idx="831">
                  <c:v>99.07421875</c:v>
                </c:pt>
                <c:pt idx="832">
                  <c:v>99.07421875</c:v>
                </c:pt>
                <c:pt idx="833">
                  <c:v>99.07421875</c:v>
                </c:pt>
                <c:pt idx="834">
                  <c:v>99.07421875</c:v>
                </c:pt>
                <c:pt idx="835">
                  <c:v>99.07421875</c:v>
                </c:pt>
                <c:pt idx="836">
                  <c:v>99.07421875</c:v>
                </c:pt>
                <c:pt idx="837">
                  <c:v>99.07421875</c:v>
                </c:pt>
                <c:pt idx="838">
                  <c:v>99.80859375</c:v>
                </c:pt>
                <c:pt idx="839">
                  <c:v>99.80859375</c:v>
                </c:pt>
                <c:pt idx="840">
                  <c:v>99.80859375</c:v>
                </c:pt>
                <c:pt idx="841">
                  <c:v>99.80859375</c:v>
                </c:pt>
                <c:pt idx="842">
                  <c:v>99.80859375</c:v>
                </c:pt>
                <c:pt idx="843">
                  <c:v>99.80859375</c:v>
                </c:pt>
                <c:pt idx="844">
                  <c:v>99.80859375</c:v>
                </c:pt>
                <c:pt idx="845">
                  <c:v>105.68359375</c:v>
                </c:pt>
                <c:pt idx="846">
                  <c:v>105.68359375</c:v>
                </c:pt>
                <c:pt idx="847">
                  <c:v>105.68359375</c:v>
                </c:pt>
                <c:pt idx="848">
                  <c:v>105.68359375</c:v>
                </c:pt>
                <c:pt idx="849">
                  <c:v>105.68359375</c:v>
                </c:pt>
                <c:pt idx="850">
                  <c:v>110.4296875</c:v>
                </c:pt>
                <c:pt idx="851">
                  <c:v>110.4296875</c:v>
                </c:pt>
                <c:pt idx="852">
                  <c:v>110.4296875</c:v>
                </c:pt>
                <c:pt idx="853">
                  <c:v>110.4296875</c:v>
                </c:pt>
                <c:pt idx="854">
                  <c:v>110.4296875</c:v>
                </c:pt>
                <c:pt idx="855">
                  <c:v>114.57421875</c:v>
                </c:pt>
                <c:pt idx="856">
                  <c:v>114.57421875</c:v>
                </c:pt>
                <c:pt idx="857">
                  <c:v>114.57421875</c:v>
                </c:pt>
                <c:pt idx="858">
                  <c:v>114.57421875</c:v>
                </c:pt>
                <c:pt idx="859">
                  <c:v>128.9765624999998</c:v>
                </c:pt>
                <c:pt idx="860">
                  <c:v>128.9765624999998</c:v>
                </c:pt>
                <c:pt idx="861">
                  <c:v>128.9765624999998</c:v>
                </c:pt>
                <c:pt idx="862">
                  <c:v>128.9765624999998</c:v>
                </c:pt>
                <c:pt idx="863">
                  <c:v>128.9765624999998</c:v>
                </c:pt>
                <c:pt idx="864">
                  <c:v>123.89453125</c:v>
                </c:pt>
                <c:pt idx="865">
                  <c:v>123.89453125</c:v>
                </c:pt>
                <c:pt idx="866">
                  <c:v>123.89453125</c:v>
                </c:pt>
                <c:pt idx="867">
                  <c:v>123.89453125</c:v>
                </c:pt>
                <c:pt idx="868">
                  <c:v>119.33984375</c:v>
                </c:pt>
                <c:pt idx="869">
                  <c:v>119.33984375</c:v>
                </c:pt>
                <c:pt idx="870">
                  <c:v>119.33984375</c:v>
                </c:pt>
                <c:pt idx="871">
                  <c:v>119.33984375</c:v>
                </c:pt>
                <c:pt idx="872">
                  <c:v>119.33984375</c:v>
                </c:pt>
                <c:pt idx="873">
                  <c:v>115.33984375</c:v>
                </c:pt>
                <c:pt idx="874">
                  <c:v>115.33984375</c:v>
                </c:pt>
                <c:pt idx="875">
                  <c:v>115.33984375</c:v>
                </c:pt>
                <c:pt idx="876">
                  <c:v>115.33984375</c:v>
                </c:pt>
                <c:pt idx="877">
                  <c:v>114.03515625</c:v>
                </c:pt>
                <c:pt idx="878">
                  <c:v>114.03515625</c:v>
                </c:pt>
                <c:pt idx="879">
                  <c:v>114.03515625</c:v>
                </c:pt>
                <c:pt idx="880">
                  <c:v>114.03515625</c:v>
                </c:pt>
                <c:pt idx="881">
                  <c:v>137.078125</c:v>
                </c:pt>
                <c:pt idx="882">
                  <c:v>137.078125</c:v>
                </c:pt>
                <c:pt idx="883">
                  <c:v>137.078125</c:v>
                </c:pt>
                <c:pt idx="884">
                  <c:v>137.078125</c:v>
                </c:pt>
                <c:pt idx="885">
                  <c:v>137.078125</c:v>
                </c:pt>
                <c:pt idx="886">
                  <c:v>137.078125</c:v>
                </c:pt>
                <c:pt idx="887">
                  <c:v>137.078125</c:v>
                </c:pt>
                <c:pt idx="888">
                  <c:v>137.078125</c:v>
                </c:pt>
                <c:pt idx="889">
                  <c:v>137.078125</c:v>
                </c:pt>
                <c:pt idx="890">
                  <c:v>137.078125</c:v>
                </c:pt>
                <c:pt idx="891">
                  <c:v>95.425781249999901</c:v>
                </c:pt>
                <c:pt idx="892">
                  <c:v>95.425781249999901</c:v>
                </c:pt>
                <c:pt idx="893">
                  <c:v>95.425781249999901</c:v>
                </c:pt>
                <c:pt idx="894">
                  <c:v>95.425781249999901</c:v>
                </c:pt>
                <c:pt idx="895">
                  <c:v>95.425781249999901</c:v>
                </c:pt>
                <c:pt idx="896">
                  <c:v>95.425781249999901</c:v>
                </c:pt>
                <c:pt idx="897">
                  <c:v>95.425781249999901</c:v>
                </c:pt>
                <c:pt idx="898">
                  <c:v>95.425781249999901</c:v>
                </c:pt>
                <c:pt idx="899">
                  <c:v>95.425781249999901</c:v>
                </c:pt>
                <c:pt idx="900">
                  <c:v>99.175781249999815</c:v>
                </c:pt>
                <c:pt idx="901">
                  <c:v>99.175781249999815</c:v>
                </c:pt>
                <c:pt idx="902">
                  <c:v>99.175781249999815</c:v>
                </c:pt>
                <c:pt idx="903">
                  <c:v>99.175781249999815</c:v>
                </c:pt>
                <c:pt idx="904">
                  <c:v>99.175781249999815</c:v>
                </c:pt>
                <c:pt idx="905">
                  <c:v>99.175781249999815</c:v>
                </c:pt>
                <c:pt idx="906">
                  <c:v>99.175781249999815</c:v>
                </c:pt>
                <c:pt idx="907">
                  <c:v>105.03515625</c:v>
                </c:pt>
                <c:pt idx="908">
                  <c:v>105.03515625</c:v>
                </c:pt>
                <c:pt idx="909">
                  <c:v>105.03515625</c:v>
                </c:pt>
                <c:pt idx="910">
                  <c:v>105.03515625</c:v>
                </c:pt>
                <c:pt idx="911">
                  <c:v>105.03515625</c:v>
                </c:pt>
                <c:pt idx="912">
                  <c:v>105.03515625</c:v>
                </c:pt>
                <c:pt idx="913">
                  <c:v>110.2734374999999</c:v>
                </c:pt>
                <c:pt idx="914">
                  <c:v>110.2734374999999</c:v>
                </c:pt>
                <c:pt idx="915">
                  <c:v>110.2734374999999</c:v>
                </c:pt>
                <c:pt idx="916">
                  <c:v>110.2734374999999</c:v>
                </c:pt>
                <c:pt idx="917">
                  <c:v>114.12499999999999</c:v>
                </c:pt>
                <c:pt idx="918">
                  <c:v>114.12499999999999</c:v>
                </c:pt>
                <c:pt idx="919">
                  <c:v>114.12499999999999</c:v>
                </c:pt>
                <c:pt idx="920">
                  <c:v>114.12499999999999</c:v>
                </c:pt>
                <c:pt idx="921">
                  <c:v>127.8593749999999</c:v>
                </c:pt>
                <c:pt idx="922">
                  <c:v>127.8593749999999</c:v>
                </c:pt>
                <c:pt idx="923">
                  <c:v>127.8593749999999</c:v>
                </c:pt>
                <c:pt idx="924">
                  <c:v>127.8593749999999</c:v>
                </c:pt>
                <c:pt idx="925">
                  <c:v>127.8593749999999</c:v>
                </c:pt>
                <c:pt idx="926">
                  <c:v>123.6640625</c:v>
                </c:pt>
                <c:pt idx="927">
                  <c:v>123.6640625</c:v>
                </c:pt>
                <c:pt idx="928">
                  <c:v>123.6640625</c:v>
                </c:pt>
                <c:pt idx="929">
                  <c:v>123.6640625</c:v>
                </c:pt>
                <c:pt idx="930">
                  <c:v>120.0703124999999</c:v>
                </c:pt>
                <c:pt idx="931">
                  <c:v>120.0703124999999</c:v>
                </c:pt>
                <c:pt idx="932">
                  <c:v>120.0703124999999</c:v>
                </c:pt>
                <c:pt idx="933">
                  <c:v>120.0703124999999</c:v>
                </c:pt>
                <c:pt idx="934">
                  <c:v>120.0703124999999</c:v>
                </c:pt>
                <c:pt idx="935">
                  <c:v>113.48828125</c:v>
                </c:pt>
                <c:pt idx="936">
                  <c:v>113.48828125</c:v>
                </c:pt>
                <c:pt idx="937">
                  <c:v>113.48828125</c:v>
                </c:pt>
                <c:pt idx="938">
                  <c:v>113.48828125</c:v>
                </c:pt>
                <c:pt idx="939">
                  <c:v>113.48828125</c:v>
                </c:pt>
                <c:pt idx="940">
                  <c:v>114.7656250000001</c:v>
                </c:pt>
                <c:pt idx="941">
                  <c:v>114.7656250000001</c:v>
                </c:pt>
                <c:pt idx="942">
                  <c:v>114.7656250000001</c:v>
                </c:pt>
                <c:pt idx="943">
                  <c:v>114.7656250000001</c:v>
                </c:pt>
                <c:pt idx="944">
                  <c:v>137.86328125</c:v>
                </c:pt>
                <c:pt idx="945">
                  <c:v>137.86328125</c:v>
                </c:pt>
                <c:pt idx="946">
                  <c:v>137.86328125</c:v>
                </c:pt>
                <c:pt idx="947">
                  <c:v>137.86328125</c:v>
                </c:pt>
                <c:pt idx="948">
                  <c:v>137.86328125</c:v>
                </c:pt>
                <c:pt idx="949">
                  <c:v>137.86328125</c:v>
                </c:pt>
                <c:pt idx="950">
                  <c:v>137.86328125</c:v>
                </c:pt>
                <c:pt idx="951">
                  <c:v>137.86328125</c:v>
                </c:pt>
                <c:pt idx="952">
                  <c:v>137.86328125</c:v>
                </c:pt>
                <c:pt idx="953">
                  <c:v>102.72265625</c:v>
                </c:pt>
                <c:pt idx="954">
                  <c:v>102.72265625</c:v>
                </c:pt>
                <c:pt idx="955">
                  <c:v>102.72265625</c:v>
                </c:pt>
                <c:pt idx="956">
                  <c:v>102.72265625</c:v>
                </c:pt>
                <c:pt idx="957">
                  <c:v>102.72265625</c:v>
                </c:pt>
                <c:pt idx="958">
                  <c:v>102.72265625</c:v>
                </c:pt>
                <c:pt idx="959">
                  <c:v>102.72265625</c:v>
                </c:pt>
                <c:pt idx="960">
                  <c:v>102.72265625</c:v>
                </c:pt>
                <c:pt idx="961">
                  <c:v>102.72265625</c:v>
                </c:pt>
                <c:pt idx="962">
                  <c:v>99.5625</c:v>
                </c:pt>
                <c:pt idx="963">
                  <c:v>99.5625</c:v>
                </c:pt>
                <c:pt idx="964">
                  <c:v>99.5625</c:v>
                </c:pt>
                <c:pt idx="965">
                  <c:v>99.5625</c:v>
                </c:pt>
                <c:pt idx="966">
                  <c:v>99.5625</c:v>
                </c:pt>
                <c:pt idx="967">
                  <c:v>99.5625</c:v>
                </c:pt>
                <c:pt idx="968">
                  <c:v>99.5625</c:v>
                </c:pt>
                <c:pt idx="969">
                  <c:v>104.87499999999999</c:v>
                </c:pt>
                <c:pt idx="970">
                  <c:v>104.87499999999999</c:v>
                </c:pt>
                <c:pt idx="971">
                  <c:v>104.87499999999999</c:v>
                </c:pt>
                <c:pt idx="972">
                  <c:v>104.87499999999999</c:v>
                </c:pt>
                <c:pt idx="973">
                  <c:v>104.87499999999999</c:v>
                </c:pt>
                <c:pt idx="974">
                  <c:v>104.87499999999999</c:v>
                </c:pt>
                <c:pt idx="975">
                  <c:v>109.83984375</c:v>
                </c:pt>
                <c:pt idx="976">
                  <c:v>109.83984375</c:v>
                </c:pt>
                <c:pt idx="977">
                  <c:v>109.83984375</c:v>
                </c:pt>
                <c:pt idx="978">
                  <c:v>109.83984375</c:v>
                </c:pt>
                <c:pt idx="979">
                  <c:v>114.2812500000001</c:v>
                </c:pt>
                <c:pt idx="980">
                  <c:v>114.2812500000001</c:v>
                </c:pt>
                <c:pt idx="981">
                  <c:v>114.2812500000001</c:v>
                </c:pt>
                <c:pt idx="982">
                  <c:v>114.2812500000001</c:v>
                </c:pt>
                <c:pt idx="983">
                  <c:v>129.15625</c:v>
                </c:pt>
                <c:pt idx="984">
                  <c:v>129.15625</c:v>
                </c:pt>
                <c:pt idx="985">
                  <c:v>129.15625</c:v>
                </c:pt>
                <c:pt idx="986">
                  <c:v>129.15625</c:v>
                </c:pt>
                <c:pt idx="987">
                  <c:v>129.15625</c:v>
                </c:pt>
                <c:pt idx="988">
                  <c:v>123.12109375</c:v>
                </c:pt>
                <c:pt idx="989">
                  <c:v>123.12109375</c:v>
                </c:pt>
                <c:pt idx="990">
                  <c:v>123.12109375</c:v>
                </c:pt>
                <c:pt idx="991">
                  <c:v>123.12109375</c:v>
                </c:pt>
                <c:pt idx="992">
                  <c:v>123.12109375</c:v>
                </c:pt>
                <c:pt idx="993">
                  <c:v>119.7031250000001</c:v>
                </c:pt>
                <c:pt idx="994">
                  <c:v>119.7031250000001</c:v>
                </c:pt>
                <c:pt idx="995">
                  <c:v>119.7031250000001</c:v>
                </c:pt>
                <c:pt idx="996">
                  <c:v>119.7031250000001</c:v>
                </c:pt>
                <c:pt idx="997">
                  <c:v>119.7031250000001</c:v>
                </c:pt>
                <c:pt idx="998">
                  <c:v>113.90234375</c:v>
                </c:pt>
                <c:pt idx="999">
                  <c:v>113.90234375</c:v>
                </c:pt>
                <c:pt idx="1000">
                  <c:v>113.90234375</c:v>
                </c:pt>
              </c:numCache>
            </c:numRef>
          </c:y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Sun JVM</c:v>
                </c:pt>
              </c:strCache>
            </c:strRef>
          </c:tx>
          <c:marker>
            <c:symbol val="none"/>
          </c:marker>
          <c:xVal>
            <c:numRef>
              <c:f>Sheet1!$A$2:$A$1002</c:f>
              <c:numCache>
                <c:formatCode>General</c:formatCode>
                <c:ptCount val="10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</c:numCache>
            </c:numRef>
          </c:xVal>
          <c:yVal>
            <c:numRef>
              <c:f>Sheet1!$C$2:$C$1002</c:f>
              <c:numCache>
                <c:formatCode>General</c:formatCode>
                <c:ptCount val="1001"/>
                <c:pt idx="0">
                  <c:v>6.5537109374999902</c:v>
                </c:pt>
                <c:pt idx="1">
                  <c:v>6.5537109374999902</c:v>
                </c:pt>
                <c:pt idx="2">
                  <c:v>6.5537109374999902</c:v>
                </c:pt>
                <c:pt idx="3">
                  <c:v>6.5537109374999902</c:v>
                </c:pt>
                <c:pt idx="4">
                  <c:v>6.5537109374999902</c:v>
                </c:pt>
                <c:pt idx="5">
                  <c:v>6.5537109374999902</c:v>
                </c:pt>
                <c:pt idx="6">
                  <c:v>6.5537109374999902</c:v>
                </c:pt>
                <c:pt idx="7">
                  <c:v>6.5537109374999902</c:v>
                </c:pt>
                <c:pt idx="8">
                  <c:v>6.5537109374999902</c:v>
                </c:pt>
                <c:pt idx="9">
                  <c:v>6.5537109374999902</c:v>
                </c:pt>
                <c:pt idx="10">
                  <c:v>16.782226562499961</c:v>
                </c:pt>
                <c:pt idx="11">
                  <c:v>16.782226562499961</c:v>
                </c:pt>
                <c:pt idx="12">
                  <c:v>16.782226562499961</c:v>
                </c:pt>
                <c:pt idx="13">
                  <c:v>16.782226562499961</c:v>
                </c:pt>
                <c:pt idx="14">
                  <c:v>16.782226562499961</c:v>
                </c:pt>
                <c:pt idx="15">
                  <c:v>21.3974609375</c:v>
                </c:pt>
                <c:pt idx="16">
                  <c:v>21.3974609375</c:v>
                </c:pt>
                <c:pt idx="17">
                  <c:v>21.3974609375</c:v>
                </c:pt>
                <c:pt idx="18">
                  <c:v>21.3974609375</c:v>
                </c:pt>
                <c:pt idx="19">
                  <c:v>21.3974609375</c:v>
                </c:pt>
                <c:pt idx="20">
                  <c:v>21.3974609375</c:v>
                </c:pt>
                <c:pt idx="21">
                  <c:v>21.3974609375</c:v>
                </c:pt>
                <c:pt idx="22">
                  <c:v>21.3974609375</c:v>
                </c:pt>
                <c:pt idx="23">
                  <c:v>21.3974609375</c:v>
                </c:pt>
                <c:pt idx="24">
                  <c:v>29.712890625000025</c:v>
                </c:pt>
                <c:pt idx="25">
                  <c:v>29.712890625000025</c:v>
                </c:pt>
                <c:pt idx="26">
                  <c:v>29.712890625000025</c:v>
                </c:pt>
                <c:pt idx="27">
                  <c:v>29.712890625000025</c:v>
                </c:pt>
                <c:pt idx="28">
                  <c:v>29.712890625000025</c:v>
                </c:pt>
                <c:pt idx="29">
                  <c:v>29.712890625000025</c:v>
                </c:pt>
                <c:pt idx="30">
                  <c:v>29.712890625000025</c:v>
                </c:pt>
                <c:pt idx="31">
                  <c:v>29.712890625000025</c:v>
                </c:pt>
                <c:pt idx="32">
                  <c:v>29.712890625000025</c:v>
                </c:pt>
                <c:pt idx="33">
                  <c:v>29.712890625000025</c:v>
                </c:pt>
                <c:pt idx="34">
                  <c:v>37.575195312500099</c:v>
                </c:pt>
                <c:pt idx="35">
                  <c:v>37.575195312500099</c:v>
                </c:pt>
                <c:pt idx="36">
                  <c:v>37.575195312500099</c:v>
                </c:pt>
                <c:pt idx="37">
                  <c:v>37.575195312500099</c:v>
                </c:pt>
                <c:pt idx="38">
                  <c:v>37.575195312500099</c:v>
                </c:pt>
                <c:pt idx="39">
                  <c:v>37.575195312500099</c:v>
                </c:pt>
                <c:pt idx="40">
                  <c:v>37.575195312500099</c:v>
                </c:pt>
                <c:pt idx="41">
                  <c:v>37.575195312500099</c:v>
                </c:pt>
                <c:pt idx="42">
                  <c:v>37.575195312500099</c:v>
                </c:pt>
                <c:pt idx="43">
                  <c:v>37.575195312500099</c:v>
                </c:pt>
                <c:pt idx="44">
                  <c:v>37.575195312500099</c:v>
                </c:pt>
                <c:pt idx="45">
                  <c:v>37.575195312500099</c:v>
                </c:pt>
                <c:pt idx="46">
                  <c:v>37.575195312500099</c:v>
                </c:pt>
                <c:pt idx="47">
                  <c:v>50.69335937500005</c:v>
                </c:pt>
                <c:pt idx="48">
                  <c:v>50.69335937500005</c:v>
                </c:pt>
                <c:pt idx="49">
                  <c:v>50.69335937500005</c:v>
                </c:pt>
                <c:pt idx="50">
                  <c:v>50.69335937500005</c:v>
                </c:pt>
                <c:pt idx="51">
                  <c:v>50.69335937500005</c:v>
                </c:pt>
                <c:pt idx="52">
                  <c:v>50.69335937500005</c:v>
                </c:pt>
                <c:pt idx="53">
                  <c:v>50.69335937500005</c:v>
                </c:pt>
                <c:pt idx="54">
                  <c:v>50.69335937500005</c:v>
                </c:pt>
                <c:pt idx="55">
                  <c:v>50.69335937500005</c:v>
                </c:pt>
                <c:pt idx="56">
                  <c:v>50.69335937500005</c:v>
                </c:pt>
                <c:pt idx="57">
                  <c:v>50.69335937500005</c:v>
                </c:pt>
                <c:pt idx="58">
                  <c:v>50.69335937500005</c:v>
                </c:pt>
                <c:pt idx="59">
                  <c:v>50.69335937500005</c:v>
                </c:pt>
                <c:pt idx="60">
                  <c:v>62.2587890625</c:v>
                </c:pt>
                <c:pt idx="61">
                  <c:v>62.2587890625</c:v>
                </c:pt>
                <c:pt idx="62">
                  <c:v>62.2587890625</c:v>
                </c:pt>
                <c:pt idx="63">
                  <c:v>62.2587890625</c:v>
                </c:pt>
                <c:pt idx="64">
                  <c:v>62.2587890625</c:v>
                </c:pt>
                <c:pt idx="65">
                  <c:v>62.2587890625</c:v>
                </c:pt>
                <c:pt idx="66">
                  <c:v>62.2587890625</c:v>
                </c:pt>
                <c:pt idx="67">
                  <c:v>62.2587890625</c:v>
                </c:pt>
                <c:pt idx="68">
                  <c:v>62.2587890625</c:v>
                </c:pt>
                <c:pt idx="69">
                  <c:v>62.2587890625</c:v>
                </c:pt>
                <c:pt idx="70">
                  <c:v>62.2587890625</c:v>
                </c:pt>
                <c:pt idx="71">
                  <c:v>62.2587890625</c:v>
                </c:pt>
                <c:pt idx="72">
                  <c:v>62.2587890625</c:v>
                </c:pt>
                <c:pt idx="73">
                  <c:v>62.2587890625</c:v>
                </c:pt>
                <c:pt idx="74">
                  <c:v>62.2587890625</c:v>
                </c:pt>
                <c:pt idx="75">
                  <c:v>76.425781249999901</c:v>
                </c:pt>
                <c:pt idx="76">
                  <c:v>76.425781249999901</c:v>
                </c:pt>
                <c:pt idx="77">
                  <c:v>76.425781249999901</c:v>
                </c:pt>
                <c:pt idx="78">
                  <c:v>76.425781249999901</c:v>
                </c:pt>
                <c:pt idx="79">
                  <c:v>76.425781249999901</c:v>
                </c:pt>
                <c:pt idx="80">
                  <c:v>76.425781249999901</c:v>
                </c:pt>
                <c:pt idx="81">
                  <c:v>76.425781249999901</c:v>
                </c:pt>
                <c:pt idx="82">
                  <c:v>76.425781249999901</c:v>
                </c:pt>
                <c:pt idx="83">
                  <c:v>76.425781249999901</c:v>
                </c:pt>
                <c:pt idx="84">
                  <c:v>76.425781249999901</c:v>
                </c:pt>
                <c:pt idx="85">
                  <c:v>76.425781249999901</c:v>
                </c:pt>
                <c:pt idx="86">
                  <c:v>76.425781249999901</c:v>
                </c:pt>
                <c:pt idx="87">
                  <c:v>76.425781249999901</c:v>
                </c:pt>
                <c:pt idx="88">
                  <c:v>76.425781249999901</c:v>
                </c:pt>
                <c:pt idx="89">
                  <c:v>76.425781249999901</c:v>
                </c:pt>
                <c:pt idx="90">
                  <c:v>76.425781249999901</c:v>
                </c:pt>
                <c:pt idx="91">
                  <c:v>76.425781249999901</c:v>
                </c:pt>
                <c:pt idx="92">
                  <c:v>89.100585937499815</c:v>
                </c:pt>
                <c:pt idx="93">
                  <c:v>89.100585937499815</c:v>
                </c:pt>
                <c:pt idx="94">
                  <c:v>89.100585937499815</c:v>
                </c:pt>
                <c:pt idx="95">
                  <c:v>89.100585937499815</c:v>
                </c:pt>
                <c:pt idx="96">
                  <c:v>89.100585937499815</c:v>
                </c:pt>
                <c:pt idx="97">
                  <c:v>89.100585937499815</c:v>
                </c:pt>
                <c:pt idx="98">
                  <c:v>89.100585937499815</c:v>
                </c:pt>
                <c:pt idx="99">
                  <c:v>89.100585937499815</c:v>
                </c:pt>
                <c:pt idx="100">
                  <c:v>89.100585937499815</c:v>
                </c:pt>
                <c:pt idx="101">
                  <c:v>89.100585937499815</c:v>
                </c:pt>
                <c:pt idx="102">
                  <c:v>89.100585937499815</c:v>
                </c:pt>
                <c:pt idx="103">
                  <c:v>89.100585937499815</c:v>
                </c:pt>
                <c:pt idx="104">
                  <c:v>89.100585937499815</c:v>
                </c:pt>
                <c:pt idx="105">
                  <c:v>89.100585937499815</c:v>
                </c:pt>
                <c:pt idx="106">
                  <c:v>89.100585937499815</c:v>
                </c:pt>
                <c:pt idx="107">
                  <c:v>89.100585937499815</c:v>
                </c:pt>
                <c:pt idx="108">
                  <c:v>89.100585937499815</c:v>
                </c:pt>
                <c:pt idx="109">
                  <c:v>89.100585937499815</c:v>
                </c:pt>
                <c:pt idx="110">
                  <c:v>89.100585937499815</c:v>
                </c:pt>
                <c:pt idx="111">
                  <c:v>89.100585937499815</c:v>
                </c:pt>
                <c:pt idx="112">
                  <c:v>89.100585937499815</c:v>
                </c:pt>
                <c:pt idx="113">
                  <c:v>89.100585937499815</c:v>
                </c:pt>
                <c:pt idx="114">
                  <c:v>89.100585937499815</c:v>
                </c:pt>
                <c:pt idx="115">
                  <c:v>89.100585937499815</c:v>
                </c:pt>
                <c:pt idx="116">
                  <c:v>89.100585937499815</c:v>
                </c:pt>
                <c:pt idx="117">
                  <c:v>89.100585937499815</c:v>
                </c:pt>
                <c:pt idx="118">
                  <c:v>89.100585937499815</c:v>
                </c:pt>
                <c:pt idx="119">
                  <c:v>89.100585937499815</c:v>
                </c:pt>
                <c:pt idx="120">
                  <c:v>89.100585937499815</c:v>
                </c:pt>
                <c:pt idx="121">
                  <c:v>89.100585937499815</c:v>
                </c:pt>
                <c:pt idx="122">
                  <c:v>89.100585937499815</c:v>
                </c:pt>
                <c:pt idx="123">
                  <c:v>89.100585937499815</c:v>
                </c:pt>
                <c:pt idx="124">
                  <c:v>89.100585937499815</c:v>
                </c:pt>
                <c:pt idx="125">
                  <c:v>89.100585937499815</c:v>
                </c:pt>
                <c:pt idx="126">
                  <c:v>89.100585937499815</c:v>
                </c:pt>
                <c:pt idx="127">
                  <c:v>89.100585937499815</c:v>
                </c:pt>
                <c:pt idx="128">
                  <c:v>89.100585937499815</c:v>
                </c:pt>
                <c:pt idx="129">
                  <c:v>89.100585937499815</c:v>
                </c:pt>
                <c:pt idx="130">
                  <c:v>89.100585937499815</c:v>
                </c:pt>
                <c:pt idx="131">
                  <c:v>89.100585937499815</c:v>
                </c:pt>
                <c:pt idx="132">
                  <c:v>89.100585937499815</c:v>
                </c:pt>
                <c:pt idx="133">
                  <c:v>128.5625</c:v>
                </c:pt>
                <c:pt idx="134">
                  <c:v>128.5625</c:v>
                </c:pt>
                <c:pt idx="135">
                  <c:v>128.5625</c:v>
                </c:pt>
                <c:pt idx="136">
                  <c:v>128.5625</c:v>
                </c:pt>
                <c:pt idx="137">
                  <c:v>128.5625</c:v>
                </c:pt>
                <c:pt idx="138">
                  <c:v>128.5625</c:v>
                </c:pt>
                <c:pt idx="139">
                  <c:v>128.5625</c:v>
                </c:pt>
                <c:pt idx="140">
                  <c:v>128.5625</c:v>
                </c:pt>
                <c:pt idx="141">
                  <c:v>128.5625</c:v>
                </c:pt>
                <c:pt idx="142">
                  <c:v>128.5625</c:v>
                </c:pt>
                <c:pt idx="143">
                  <c:v>128.5625</c:v>
                </c:pt>
                <c:pt idx="144">
                  <c:v>128.5625</c:v>
                </c:pt>
                <c:pt idx="145">
                  <c:v>128.5625</c:v>
                </c:pt>
                <c:pt idx="146">
                  <c:v>128.5625</c:v>
                </c:pt>
                <c:pt idx="147">
                  <c:v>128.5625</c:v>
                </c:pt>
                <c:pt idx="148">
                  <c:v>128.5625</c:v>
                </c:pt>
                <c:pt idx="149">
                  <c:v>128.5625</c:v>
                </c:pt>
                <c:pt idx="150">
                  <c:v>128.5625</c:v>
                </c:pt>
                <c:pt idx="151">
                  <c:v>128.5625</c:v>
                </c:pt>
                <c:pt idx="152">
                  <c:v>128.5625</c:v>
                </c:pt>
                <c:pt idx="153">
                  <c:v>128.5625</c:v>
                </c:pt>
                <c:pt idx="154">
                  <c:v>128.5625</c:v>
                </c:pt>
                <c:pt idx="155">
                  <c:v>148.7939453125</c:v>
                </c:pt>
                <c:pt idx="156">
                  <c:v>148.7939453125</c:v>
                </c:pt>
                <c:pt idx="157">
                  <c:v>148.7939453125</c:v>
                </c:pt>
                <c:pt idx="158">
                  <c:v>148.7939453125</c:v>
                </c:pt>
                <c:pt idx="159">
                  <c:v>148.7939453125</c:v>
                </c:pt>
                <c:pt idx="160">
                  <c:v>148.7939453125</c:v>
                </c:pt>
                <c:pt idx="161">
                  <c:v>148.7939453125</c:v>
                </c:pt>
                <c:pt idx="162">
                  <c:v>148.7939453125</c:v>
                </c:pt>
                <c:pt idx="163">
                  <c:v>148.7939453125</c:v>
                </c:pt>
                <c:pt idx="164">
                  <c:v>148.7939453125</c:v>
                </c:pt>
                <c:pt idx="165">
                  <c:v>148.7939453125</c:v>
                </c:pt>
                <c:pt idx="166">
                  <c:v>148.7939453125</c:v>
                </c:pt>
                <c:pt idx="167">
                  <c:v>148.7939453125</c:v>
                </c:pt>
                <c:pt idx="168">
                  <c:v>148.7939453125</c:v>
                </c:pt>
                <c:pt idx="169">
                  <c:v>148.7939453125</c:v>
                </c:pt>
                <c:pt idx="170">
                  <c:v>148.7939453125</c:v>
                </c:pt>
                <c:pt idx="171">
                  <c:v>148.7939453125</c:v>
                </c:pt>
                <c:pt idx="172">
                  <c:v>148.7939453125</c:v>
                </c:pt>
                <c:pt idx="173">
                  <c:v>148.7939453125</c:v>
                </c:pt>
                <c:pt idx="174">
                  <c:v>148.7939453125</c:v>
                </c:pt>
                <c:pt idx="175">
                  <c:v>148.7939453125</c:v>
                </c:pt>
                <c:pt idx="176">
                  <c:v>148.7939453125</c:v>
                </c:pt>
                <c:pt idx="177">
                  <c:v>148.7939453125</c:v>
                </c:pt>
                <c:pt idx="178">
                  <c:v>148.7939453125</c:v>
                </c:pt>
                <c:pt idx="179">
                  <c:v>148.7939453125</c:v>
                </c:pt>
                <c:pt idx="180">
                  <c:v>148.7939453125</c:v>
                </c:pt>
                <c:pt idx="181">
                  <c:v>167.7333984375</c:v>
                </c:pt>
                <c:pt idx="182">
                  <c:v>167.7333984375</c:v>
                </c:pt>
                <c:pt idx="183">
                  <c:v>167.7333984375</c:v>
                </c:pt>
                <c:pt idx="184">
                  <c:v>167.7333984375</c:v>
                </c:pt>
                <c:pt idx="185">
                  <c:v>167.7333984375</c:v>
                </c:pt>
                <c:pt idx="186">
                  <c:v>167.7333984375</c:v>
                </c:pt>
                <c:pt idx="187">
                  <c:v>167.7333984375</c:v>
                </c:pt>
                <c:pt idx="188">
                  <c:v>167.7333984375</c:v>
                </c:pt>
                <c:pt idx="189">
                  <c:v>167.7333984375</c:v>
                </c:pt>
                <c:pt idx="190">
                  <c:v>167.7333984375</c:v>
                </c:pt>
                <c:pt idx="191">
                  <c:v>167.7333984375</c:v>
                </c:pt>
                <c:pt idx="192">
                  <c:v>167.7333984375</c:v>
                </c:pt>
                <c:pt idx="193">
                  <c:v>167.7333984375</c:v>
                </c:pt>
                <c:pt idx="194">
                  <c:v>181.0146484375</c:v>
                </c:pt>
                <c:pt idx="195">
                  <c:v>181.3046875</c:v>
                </c:pt>
                <c:pt idx="196">
                  <c:v>181.3730468750002</c:v>
                </c:pt>
                <c:pt idx="197">
                  <c:v>182.9863281250002</c:v>
                </c:pt>
                <c:pt idx="198">
                  <c:v>183.9765624999998</c:v>
                </c:pt>
                <c:pt idx="199">
                  <c:v>184.10351562499963</c:v>
                </c:pt>
                <c:pt idx="200">
                  <c:v>184.96875</c:v>
                </c:pt>
                <c:pt idx="201">
                  <c:v>186.6328125</c:v>
                </c:pt>
                <c:pt idx="202">
                  <c:v>187.5332031249998</c:v>
                </c:pt>
                <c:pt idx="203">
                  <c:v>188.3808593750002</c:v>
                </c:pt>
                <c:pt idx="204">
                  <c:v>189.2578125</c:v>
                </c:pt>
                <c:pt idx="205">
                  <c:v>190.20410156249997</c:v>
                </c:pt>
                <c:pt idx="206">
                  <c:v>191.1259765625</c:v>
                </c:pt>
                <c:pt idx="207">
                  <c:v>191.3173828125002</c:v>
                </c:pt>
              </c:numCache>
            </c:numRef>
          </c:yVal>
        </c:ser>
        <c:ser>
          <c:idx val="0"/>
          <c:order val="2"/>
          <c:tx>
            <c:strRef>
              <c:f>Sheet1!$B$1</c:f>
              <c:strCache>
                <c:ptCount val="1"/>
                <c:pt idx="0">
                  <c:v>(Unmodified) Jikes RVM</c:v>
                </c:pt>
              </c:strCache>
            </c:strRef>
          </c:tx>
          <c:marker>
            <c:symbol val="none"/>
          </c:marker>
          <c:xVal>
            <c:numRef>
              <c:f>Sheet1!$A$2:$A$1002</c:f>
              <c:numCache>
                <c:formatCode>General</c:formatCode>
                <c:ptCount val="10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</c:numCache>
            </c:numRef>
          </c:xVal>
          <c:yVal>
            <c:numRef>
              <c:f>Sheet1!$B$2:$B$1002</c:f>
              <c:numCache>
                <c:formatCode>General</c:formatCode>
                <c:ptCount val="1001"/>
                <c:pt idx="0">
                  <c:v>74.68359375</c:v>
                </c:pt>
                <c:pt idx="1">
                  <c:v>74.68359375</c:v>
                </c:pt>
                <c:pt idx="2">
                  <c:v>74.68359375</c:v>
                </c:pt>
                <c:pt idx="3">
                  <c:v>74.68359375</c:v>
                </c:pt>
                <c:pt idx="4">
                  <c:v>74.68359375</c:v>
                </c:pt>
                <c:pt idx="5">
                  <c:v>74.68359375</c:v>
                </c:pt>
                <c:pt idx="6">
                  <c:v>74.68359375</c:v>
                </c:pt>
                <c:pt idx="7">
                  <c:v>80.355468749999901</c:v>
                </c:pt>
                <c:pt idx="8">
                  <c:v>80.355468749999901</c:v>
                </c:pt>
                <c:pt idx="9">
                  <c:v>80.355468749999901</c:v>
                </c:pt>
                <c:pt idx="10">
                  <c:v>80.355468749999901</c:v>
                </c:pt>
                <c:pt idx="11">
                  <c:v>80.355468749999901</c:v>
                </c:pt>
                <c:pt idx="12">
                  <c:v>80.355468749999901</c:v>
                </c:pt>
                <c:pt idx="13">
                  <c:v>80.355468749999901</c:v>
                </c:pt>
                <c:pt idx="14">
                  <c:v>80.355468749999901</c:v>
                </c:pt>
                <c:pt idx="15">
                  <c:v>87.12109375</c:v>
                </c:pt>
                <c:pt idx="16">
                  <c:v>87.12109375</c:v>
                </c:pt>
                <c:pt idx="17">
                  <c:v>87.12109375</c:v>
                </c:pt>
                <c:pt idx="18">
                  <c:v>87.12109375</c:v>
                </c:pt>
                <c:pt idx="19">
                  <c:v>87.12109375</c:v>
                </c:pt>
                <c:pt idx="20">
                  <c:v>87.12109375</c:v>
                </c:pt>
                <c:pt idx="21">
                  <c:v>87.12109375</c:v>
                </c:pt>
                <c:pt idx="22">
                  <c:v>92.933593750000099</c:v>
                </c:pt>
                <c:pt idx="23">
                  <c:v>92.933593750000099</c:v>
                </c:pt>
                <c:pt idx="24">
                  <c:v>92.933593750000099</c:v>
                </c:pt>
                <c:pt idx="25">
                  <c:v>92.933593750000099</c:v>
                </c:pt>
                <c:pt idx="26">
                  <c:v>92.933593750000099</c:v>
                </c:pt>
                <c:pt idx="27">
                  <c:v>92.933593750000099</c:v>
                </c:pt>
                <c:pt idx="28">
                  <c:v>92.933593750000099</c:v>
                </c:pt>
                <c:pt idx="29">
                  <c:v>99.37109375</c:v>
                </c:pt>
                <c:pt idx="30">
                  <c:v>99.37109375</c:v>
                </c:pt>
                <c:pt idx="31">
                  <c:v>99.37109375</c:v>
                </c:pt>
                <c:pt idx="32">
                  <c:v>99.37109375</c:v>
                </c:pt>
                <c:pt idx="33">
                  <c:v>99.37109375</c:v>
                </c:pt>
                <c:pt idx="34">
                  <c:v>99.37109375</c:v>
                </c:pt>
                <c:pt idx="35">
                  <c:v>103.8007812499999</c:v>
                </c:pt>
                <c:pt idx="36">
                  <c:v>103.8007812499999</c:v>
                </c:pt>
                <c:pt idx="37">
                  <c:v>103.8007812499999</c:v>
                </c:pt>
                <c:pt idx="38">
                  <c:v>103.8007812499999</c:v>
                </c:pt>
                <c:pt idx="39">
                  <c:v>103.8007812499999</c:v>
                </c:pt>
                <c:pt idx="40">
                  <c:v>108.3554687499999</c:v>
                </c:pt>
                <c:pt idx="41">
                  <c:v>108.3554687499999</c:v>
                </c:pt>
                <c:pt idx="42">
                  <c:v>108.3554687499999</c:v>
                </c:pt>
                <c:pt idx="43">
                  <c:v>111.61328125</c:v>
                </c:pt>
                <c:pt idx="44">
                  <c:v>111.61328125</c:v>
                </c:pt>
                <c:pt idx="45">
                  <c:v>111.61328125</c:v>
                </c:pt>
                <c:pt idx="46">
                  <c:v>111.61328125</c:v>
                </c:pt>
                <c:pt idx="47">
                  <c:v>114.2421875</c:v>
                </c:pt>
                <c:pt idx="48">
                  <c:v>114.2421875</c:v>
                </c:pt>
                <c:pt idx="49">
                  <c:v>116.1367187499999</c:v>
                </c:pt>
                <c:pt idx="50">
                  <c:v>116.1367187499999</c:v>
                </c:pt>
                <c:pt idx="51">
                  <c:v>119.8789062499999</c:v>
                </c:pt>
                <c:pt idx="52">
                  <c:v>118.6718749999999</c:v>
                </c:pt>
                <c:pt idx="53">
                  <c:v>119.66015625</c:v>
                </c:pt>
                <c:pt idx="54">
                  <c:v>120.6171875</c:v>
                </c:pt>
                <c:pt idx="55">
                  <c:v>121.32421875</c:v>
                </c:pt>
                <c:pt idx="56">
                  <c:v>122.61328125</c:v>
                </c:pt>
                <c:pt idx="57">
                  <c:v>123.4921875</c:v>
                </c:pt>
              </c:numCache>
            </c:numRef>
          </c:yVal>
        </c:ser>
        <c:axId val="85492480"/>
        <c:axId val="85494400"/>
      </c:scatterChart>
      <c:valAx>
        <c:axId val="85492480"/>
        <c:scaling>
          <c:orientation val="minMax"/>
          <c:max val="100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Iteration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85494400"/>
        <c:crosses val="autoZero"/>
        <c:crossBetween val="midCat"/>
      </c:valAx>
      <c:valAx>
        <c:axId val="8549440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Reachable memory (MB)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85492480"/>
        <c:crosses val="autoZero"/>
        <c:crossBetween val="midCat"/>
        <c:majorUnit val="64"/>
      </c:valAx>
      <c:spPr>
        <a:noFill/>
      </c:spPr>
    </c:plotArea>
    <c:plotVisOnly val="1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3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none"/>
          </c:marker>
          <c:xVal>
            <c:numRef>
              <c:f>Sheet1!$A$2:$A$27</c:f>
              <c:numCache>
                <c:formatCode>General</c:formatCode>
                <c:ptCount val="26"/>
                <c:pt idx="0">
                  <c:v>1.5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xVal>
          <c:yVal>
            <c:numRef>
              <c:f>Sheet1!$B$2:$B$27</c:f>
              <c:numCache>
                <c:formatCode>General</c:formatCode>
                <c:ptCount val="26"/>
                <c:pt idx="0">
                  <c:v>2.3168071069773397</c:v>
                </c:pt>
                <c:pt idx="1">
                  <c:v>1.6499175323365363</c:v>
                </c:pt>
                <c:pt idx="2">
                  <c:v>1.2233840249632149</c:v>
                </c:pt>
                <c:pt idx="3">
                  <c:v>1</c:v>
                </c:pt>
              </c:numCache>
            </c:numRef>
          </c:y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Marking (every GC)</c:v>
                </c:pt>
              </c:strCache>
            </c:strRef>
          </c:tx>
          <c:marker>
            <c:symbol val="none"/>
          </c:marker>
          <c:xVal>
            <c:numRef>
              <c:f>Sheet1!$A$2:$A$27</c:f>
              <c:numCache>
                <c:formatCode>General</c:formatCode>
                <c:ptCount val="26"/>
                <c:pt idx="0">
                  <c:v>1.5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xVal>
          <c:yVal>
            <c:numRef>
              <c:f>Sheet1!$D$2:$D$27</c:f>
              <c:numCache>
                <c:formatCode>General</c:formatCode>
                <c:ptCount val="26"/>
                <c:pt idx="0">
                  <c:v>2.4570363535300799</c:v>
                </c:pt>
                <c:pt idx="1">
                  <c:v>1.7635702831025746</c:v>
                </c:pt>
                <c:pt idx="2">
                  <c:v>1.3053269596198298</c:v>
                </c:pt>
                <c:pt idx="3">
                  <c:v>1.0390664485802599</c:v>
                </c:pt>
              </c:numCache>
            </c:numRef>
          </c:yVal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Melt (every GC)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xVal>
            <c:numRef>
              <c:f>Sheet1!$A$2:$A$27</c:f>
              <c:numCache>
                <c:formatCode>General</c:formatCode>
                <c:ptCount val="26"/>
                <c:pt idx="0">
                  <c:v>1.5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xVal>
          <c:yVal>
            <c:numRef>
              <c:f>Sheet1!$F$2:$F$27</c:f>
              <c:numCache>
                <c:formatCode>General</c:formatCode>
                <c:ptCount val="26"/>
                <c:pt idx="0">
                  <c:v>2.3468046046039204</c:v>
                </c:pt>
                <c:pt idx="1">
                  <c:v>1.7527656098629398</c:v>
                </c:pt>
                <c:pt idx="2">
                  <c:v>1.3421420612379653</c:v>
                </c:pt>
                <c:pt idx="3">
                  <c:v>1.1251940455753398</c:v>
                </c:pt>
              </c:numCache>
            </c:numRef>
          </c:yVal>
        </c:ser>
        <c:axId val="98374016"/>
        <c:axId val="98375936"/>
      </c:scatterChart>
      <c:valAx>
        <c:axId val="98374016"/>
        <c:scaling>
          <c:orientation val="minMax"/>
          <c:max val="5.25"/>
          <c:min val="1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Min</a:t>
                </a:r>
                <a:r>
                  <a:rPr lang="en-US" baseline="0" dirty="0" smtClean="0"/>
                  <a:t>imum heap multiplier</a:t>
                </a:r>
                <a:endParaRPr lang="en-US" dirty="0"/>
              </a:p>
            </c:rich>
          </c:tx>
          <c:layout/>
        </c:title>
        <c:numFmt formatCode="General" sourceLinked="1"/>
        <c:majorTickMark val="none"/>
        <c:tickLblPos val="nextTo"/>
        <c:crossAx val="98375936"/>
        <c:crosses val="autoZero"/>
        <c:crossBetween val="midCat"/>
      </c:valAx>
      <c:valAx>
        <c:axId val="98375936"/>
        <c:scaling>
          <c:orientation val="minMax"/>
          <c:max val="2.5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Normalized GC time</a:t>
                </a:r>
                <a:endParaRPr lang="en-US" dirty="0"/>
              </a:p>
            </c:rich>
          </c:tx>
          <c:layout/>
        </c:title>
        <c:numFmt formatCode="General" sourceLinked="1"/>
        <c:majorTickMark val="none"/>
        <c:tickLblPos val="nextTo"/>
        <c:crossAx val="98374016"/>
        <c:crosses val="autoZero"/>
        <c:crossBetween val="midCat"/>
      </c:valAx>
    </c:plotArea>
    <c:legend>
      <c:legendPos val="t"/>
      <c:layout/>
    </c:legend>
    <c:plotVisOnly val="1"/>
  </c:chart>
  <c:spPr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BF79BD-FBE1-4542-90F8-E8BAC75ACBF7}" type="datetimeFigureOut">
              <a:rPr lang="en-US" smtClean="0"/>
              <a:pPr/>
              <a:t>12/23/2008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18FD4-CCE9-47D3-9901-80099D139F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BF79BD-FBE1-4542-90F8-E8BAC75ACBF7}" type="datetimeFigureOut">
              <a:rPr lang="en-US" smtClean="0"/>
              <a:pPr/>
              <a:t>12/23/2008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18FD4-CCE9-47D3-9901-80099D139F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BF79BD-FBE1-4542-90F8-E8BAC75ACBF7}" type="datetimeFigureOut">
              <a:rPr lang="en-US" smtClean="0"/>
              <a:pPr/>
              <a:t>12/23/2008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18FD4-CCE9-47D3-9901-80099D139F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BF79BD-FBE1-4542-90F8-E8BAC75ACBF7}" type="datetimeFigureOut">
              <a:rPr lang="en-US" smtClean="0"/>
              <a:pPr/>
              <a:t>12/23/2008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18FD4-CCE9-47D3-9901-80099D139F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BF79BD-FBE1-4542-90F8-E8BAC75ACBF7}" type="datetimeFigureOut">
              <a:rPr lang="en-US" smtClean="0"/>
              <a:pPr/>
              <a:t>12/23/2008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18FD4-CCE9-47D3-9901-80099D139F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BF79BD-FBE1-4542-90F8-E8BAC75ACBF7}" type="datetimeFigureOut">
              <a:rPr lang="en-US" smtClean="0"/>
              <a:pPr/>
              <a:t>12/23/2008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18FD4-CCE9-47D3-9901-80099D139F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BF79BD-FBE1-4542-90F8-E8BAC75ACBF7}" type="datetimeFigureOut">
              <a:rPr lang="en-US" smtClean="0"/>
              <a:pPr/>
              <a:t>12/23/2008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18FD4-CCE9-47D3-9901-80099D139F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BF79BD-FBE1-4542-90F8-E8BAC75ACBF7}" type="datetimeFigureOut">
              <a:rPr lang="en-US" smtClean="0"/>
              <a:pPr/>
              <a:t>12/23/2008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18FD4-CCE9-47D3-9901-80099D139F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BF79BD-FBE1-4542-90F8-E8BAC75ACBF7}" type="datetimeFigureOut">
              <a:rPr lang="en-US" smtClean="0"/>
              <a:pPr/>
              <a:t>12/23/2008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18FD4-CCE9-47D3-9901-80099D139F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BF79BD-FBE1-4542-90F8-E8BAC75ACBF7}" type="datetimeFigureOut">
              <a:rPr lang="en-US" smtClean="0"/>
              <a:pPr/>
              <a:t>12/23/2008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18FD4-CCE9-47D3-9901-80099D139F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BF79BD-FBE1-4542-90F8-E8BAC75ACBF7}" type="datetimeFigureOut">
              <a:rPr lang="en-US" smtClean="0"/>
              <a:pPr/>
              <a:t>12/23/2008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18FD4-CCE9-47D3-9901-80099D139F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CBF79BD-FBE1-4542-90F8-E8BAC75ACBF7}" type="datetimeFigureOut">
              <a:rPr lang="en-US" smtClean="0"/>
              <a:pPr/>
              <a:t>12/23/2008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1718FD4-CCE9-47D3-9901-80099D139F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1828800"/>
            <a:ext cx="7406640" cy="1472184"/>
          </a:xfrm>
        </p:spPr>
        <p:txBody>
          <a:bodyPr/>
          <a:lstStyle/>
          <a:p>
            <a:pPr algn="ctr"/>
            <a:r>
              <a:rPr lang="en-US" dirty="0" smtClean="0"/>
              <a:t>Tolerating Memory Leaks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3831102"/>
            <a:ext cx="7406640" cy="157909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Michael D. Bond        Kathryn S. McKinley</a:t>
            </a:r>
          </a:p>
          <a:p>
            <a:pPr algn="ctr"/>
            <a:endParaRPr lang="en-US" dirty="0" smtClean="0"/>
          </a:p>
        </p:txBody>
      </p:sp>
      <p:pic>
        <p:nvPicPr>
          <p:cNvPr id="4" name="Picture 26" descr="The image “http://www.utexas.edu/visualguidelines/graphics/wordmark_tag.jpg” cannot be displayed, because it contains errors."/>
          <p:cNvPicPr>
            <a:picLocks noChangeAspect="1" noChangeArrowheads="1"/>
          </p:cNvPicPr>
          <p:nvPr/>
        </p:nvPicPr>
        <p:blipFill>
          <a:blip r:embed="rId2"/>
          <a:srcRect l="20370" t="7977" r="24074" b="67120"/>
          <a:stretch>
            <a:fillRect/>
          </a:stretch>
        </p:blipFill>
        <p:spPr bwMode="auto">
          <a:xfrm>
            <a:off x="3733800" y="4495800"/>
            <a:ext cx="22860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 Leaks in Deployed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Memory leaks are a real problem</a:t>
            </a:r>
          </a:p>
          <a:p>
            <a:pPr lvl="1"/>
            <a:r>
              <a:rPr lang="en-US" dirty="0" smtClean="0"/>
              <a:t>Managed languages do not eliminate them</a:t>
            </a:r>
          </a:p>
          <a:p>
            <a:pPr lvl="1"/>
            <a:r>
              <a:rPr lang="en-US" dirty="0" smtClean="0"/>
              <a:t>Slow &amp; crash real programs</a:t>
            </a:r>
          </a:p>
          <a:p>
            <a:pPr lvl="1"/>
            <a:r>
              <a:rPr lang="en-US" dirty="0" smtClean="0"/>
              <a:t>Unacceptable for some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 Leaks in Deployed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Memory leaks are a real problem</a:t>
            </a:r>
          </a:p>
          <a:p>
            <a:pPr lvl="1"/>
            <a:r>
              <a:rPr lang="en-US" dirty="0" smtClean="0"/>
              <a:t>Managed languages do not eliminate them</a:t>
            </a:r>
          </a:p>
          <a:p>
            <a:pPr lvl="1"/>
            <a:r>
              <a:rPr lang="en-US" dirty="0" smtClean="0"/>
              <a:t>Slow &amp; crash real programs</a:t>
            </a:r>
          </a:p>
          <a:p>
            <a:pPr lvl="1"/>
            <a:r>
              <a:rPr lang="en-US" dirty="0" smtClean="0"/>
              <a:t>Unacceptable for some applications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3"/>
                </a:solidFill>
              </a:rPr>
              <a:t>Fixing leaks is hard</a:t>
            </a:r>
          </a:p>
          <a:p>
            <a:pPr lvl="1"/>
            <a:r>
              <a:rPr lang="en-US" dirty="0" smtClean="0"/>
              <a:t>Leaks take time to materialize</a:t>
            </a:r>
          </a:p>
          <a:p>
            <a:pPr lvl="1"/>
            <a:r>
              <a:rPr lang="en-US" dirty="0" smtClean="0"/>
              <a:t>Failure far from cause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The image “http://www.princetonpave.org/images/prospect11/SmallPGC2004Closeup.JPG” cannot be displayed, because it contains errors."/>
          <p:cNvPicPr>
            <a:picLocks noChangeAspect="1" noChangeArrowheads="1"/>
          </p:cNvPicPr>
          <p:nvPr/>
        </p:nvPicPr>
        <p:blipFill>
          <a:blip r:embed="rId2"/>
          <a:srcRect t="7750" r="19188" b="19333"/>
          <a:stretch>
            <a:fillRect/>
          </a:stretch>
        </p:blipFill>
        <p:spPr bwMode="auto">
          <a:xfrm>
            <a:off x="5428138" y="0"/>
            <a:ext cx="3715861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6488668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http://www.codeproject.com/KB/showcase/IfOnlyWedUsedANTSProfiler.aspx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Driverless truck</a:t>
            </a:r>
          </a:p>
          <a:p>
            <a:pPr lvl="1"/>
            <a:r>
              <a:rPr lang="en-US" dirty="0" smtClean="0"/>
              <a:t>10,000 lines of C#</a:t>
            </a:r>
          </a:p>
          <a:p>
            <a:r>
              <a:rPr lang="en-US" dirty="0" smtClean="0"/>
              <a:t>Leak: past obstacles remained reachable</a:t>
            </a:r>
          </a:p>
          <a:p>
            <a:r>
              <a:rPr lang="en-US" dirty="0" smtClean="0"/>
              <a:t>No immediate symptoms</a:t>
            </a:r>
          </a:p>
          <a:p>
            <a:pPr>
              <a:buNone/>
            </a:pPr>
            <a:r>
              <a:rPr lang="en-US" sz="2000" dirty="0" smtClean="0"/>
              <a:t>	“This problem was pernicious because it only showed up after 40 minutes to an hour of driving around and collecting obstacles.”</a:t>
            </a:r>
          </a:p>
          <a:p>
            <a:pPr lvl="1">
              <a:buClr>
                <a:srgbClr val="3891A7"/>
              </a:buClr>
            </a:pPr>
            <a:r>
              <a:rPr lang="en-US" dirty="0" smtClean="0"/>
              <a:t>Quick “fix”:  after 40 minutes, stop &amp; reboot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/>
              <a:t>Environment sensitive</a:t>
            </a:r>
          </a:p>
          <a:p>
            <a:pPr lvl="1"/>
            <a:r>
              <a:rPr lang="en-US" dirty="0" smtClean="0"/>
              <a:t>More obstacles in deployment: failed in 28 minutes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219200" y="3048000"/>
            <a:ext cx="7924800" cy="3352800"/>
          </a:xfrm>
          <a:prstGeom prst="rect">
            <a:avLst/>
          </a:prstGeom>
          <a:ln>
            <a:noFill/>
            <a:headEnd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The image “http://www.princetonpave.org/images/prospect11/SmallPGC2004Closeup.JPG” cannot be displayed, because it contains errors."/>
          <p:cNvPicPr>
            <a:picLocks noChangeAspect="1" noChangeArrowheads="1"/>
          </p:cNvPicPr>
          <p:nvPr/>
        </p:nvPicPr>
        <p:blipFill>
          <a:blip r:embed="rId2"/>
          <a:srcRect t="7750" r="19188" b="19333"/>
          <a:stretch>
            <a:fillRect/>
          </a:stretch>
        </p:blipFill>
        <p:spPr bwMode="auto">
          <a:xfrm>
            <a:off x="5428138" y="0"/>
            <a:ext cx="3715861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6488668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http://www.codeproject.com/KB/showcase/IfOnlyWedUsedANTSProfiler.aspx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Driverless truck</a:t>
            </a:r>
          </a:p>
          <a:p>
            <a:pPr lvl="1"/>
            <a:r>
              <a:rPr lang="en-US" dirty="0" smtClean="0"/>
              <a:t>10,000 lines of C#</a:t>
            </a:r>
          </a:p>
          <a:p>
            <a:r>
              <a:rPr lang="en-US" dirty="0" smtClean="0"/>
              <a:t>Leak: past obstacles remained reachable</a:t>
            </a:r>
          </a:p>
          <a:p>
            <a:r>
              <a:rPr lang="en-US" dirty="0" smtClean="0"/>
              <a:t>No immediate symptoms</a:t>
            </a:r>
          </a:p>
          <a:p>
            <a:pPr>
              <a:buNone/>
            </a:pPr>
            <a:r>
              <a:rPr lang="en-US" sz="2000" dirty="0" smtClean="0"/>
              <a:t>	“This problem was pernicious because it only showed up after 40 minutes to an hour of driving around and collecting obstacles.”</a:t>
            </a:r>
          </a:p>
          <a:p>
            <a:pPr>
              <a:buClr>
                <a:srgbClr val="3891A7"/>
              </a:buClr>
            </a:pPr>
            <a:r>
              <a:rPr lang="en-US" dirty="0" smtClean="0"/>
              <a:t>Quick “fix”:  restart after 40 minutes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/>
              <a:t>Environment sensitive</a:t>
            </a:r>
          </a:p>
          <a:p>
            <a:pPr lvl="1"/>
            <a:r>
              <a:rPr lang="en-US" dirty="0" smtClean="0"/>
              <a:t>More obstacles in deployment</a:t>
            </a:r>
          </a:p>
          <a:p>
            <a:pPr lvl="1"/>
            <a:r>
              <a:rPr lang="en-US" dirty="0" smtClean="0"/>
              <a:t>Failed in 28 minutes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219200" y="4343400"/>
            <a:ext cx="7924800" cy="2133600"/>
          </a:xfrm>
          <a:prstGeom prst="rect">
            <a:avLst/>
          </a:prstGeom>
          <a:ln>
            <a:noFill/>
            <a:headEnd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The image “http://www.princetonpave.org/images/prospect11/SmallPGC2004Closeup.JPG” cannot be displayed, because it contains errors."/>
          <p:cNvPicPr>
            <a:picLocks noChangeAspect="1" noChangeArrowheads="1"/>
          </p:cNvPicPr>
          <p:nvPr/>
        </p:nvPicPr>
        <p:blipFill>
          <a:blip r:embed="rId2"/>
          <a:srcRect t="7750" r="19188" b="19333"/>
          <a:stretch>
            <a:fillRect/>
          </a:stretch>
        </p:blipFill>
        <p:spPr bwMode="auto">
          <a:xfrm>
            <a:off x="5428138" y="0"/>
            <a:ext cx="3715861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6488668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http://www.codeproject.com/KB/showcase/IfOnlyWedUsedANTSProfiler.aspx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Driverless truck</a:t>
            </a:r>
          </a:p>
          <a:p>
            <a:pPr lvl="1"/>
            <a:r>
              <a:rPr lang="en-US" dirty="0" smtClean="0"/>
              <a:t>10,000 lines of C#</a:t>
            </a:r>
          </a:p>
          <a:p>
            <a:r>
              <a:rPr lang="en-US" dirty="0" smtClean="0"/>
              <a:t>Leak: past obstacles remained reachable</a:t>
            </a:r>
          </a:p>
          <a:p>
            <a:r>
              <a:rPr lang="en-US" dirty="0" smtClean="0"/>
              <a:t>No immediate symptoms</a:t>
            </a:r>
          </a:p>
          <a:p>
            <a:pPr>
              <a:buNone/>
            </a:pPr>
            <a:r>
              <a:rPr lang="en-US" sz="2000" dirty="0" smtClean="0"/>
              <a:t>	“This problem was pernicious because it only showed up after 40 minutes to an hour of driving around and collecting obstacles.”</a:t>
            </a:r>
          </a:p>
          <a:p>
            <a:pPr>
              <a:buClr>
                <a:srgbClr val="3891A7"/>
              </a:buClr>
            </a:pPr>
            <a:r>
              <a:rPr lang="en-US" dirty="0" smtClean="0"/>
              <a:t>Quick “fix”:  restart after 40 minutes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/>
              <a:t>Environment sensitive</a:t>
            </a:r>
          </a:p>
          <a:p>
            <a:pPr lvl="1"/>
            <a:r>
              <a:rPr lang="en-US" dirty="0" smtClean="0"/>
              <a:t>More obstacles in deployment</a:t>
            </a:r>
          </a:p>
          <a:p>
            <a:pPr lvl="1"/>
            <a:r>
              <a:rPr lang="en-US" dirty="0" smtClean="0"/>
              <a:t>Failed in 28 minutes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219200" y="4953000"/>
            <a:ext cx="7924800" cy="1524000"/>
          </a:xfrm>
          <a:prstGeom prst="rect">
            <a:avLst/>
          </a:prstGeom>
          <a:ln>
            <a:noFill/>
            <a:headEnd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The image “http://www.princetonpave.org/images/prospect11/SmallPGC2004Closeup.JPG” cannot be displayed, because it contains errors."/>
          <p:cNvPicPr>
            <a:picLocks noChangeAspect="1" noChangeArrowheads="1"/>
          </p:cNvPicPr>
          <p:nvPr/>
        </p:nvPicPr>
        <p:blipFill>
          <a:blip r:embed="rId2"/>
          <a:srcRect t="7750" r="19188" b="19333"/>
          <a:stretch>
            <a:fillRect/>
          </a:stretch>
        </p:blipFill>
        <p:spPr bwMode="auto">
          <a:xfrm>
            <a:off x="5428138" y="0"/>
            <a:ext cx="3715861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Driverless truck</a:t>
            </a:r>
          </a:p>
          <a:p>
            <a:pPr lvl="1"/>
            <a:r>
              <a:rPr lang="en-US" dirty="0" smtClean="0"/>
              <a:t>10,000 lines of C#</a:t>
            </a:r>
          </a:p>
          <a:p>
            <a:r>
              <a:rPr lang="en-US" dirty="0" smtClean="0"/>
              <a:t>Leak: past obstacles remained reachable</a:t>
            </a:r>
          </a:p>
          <a:p>
            <a:r>
              <a:rPr lang="en-US" dirty="0" smtClean="0"/>
              <a:t>No immediate symptoms</a:t>
            </a:r>
          </a:p>
          <a:p>
            <a:pPr>
              <a:buNone/>
            </a:pPr>
            <a:r>
              <a:rPr lang="en-US" sz="2000" dirty="0" smtClean="0"/>
              <a:t>	“This problem was pernicious because it only showed up after 40 minutes to an hour of driving around and collecting obstacles.”</a:t>
            </a:r>
          </a:p>
          <a:p>
            <a:pPr>
              <a:buClr>
                <a:srgbClr val="3891A7"/>
              </a:buClr>
            </a:pPr>
            <a:r>
              <a:rPr lang="en-US" dirty="0" smtClean="0"/>
              <a:t>Quick “fix”:  restart after 40 minutes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/>
              <a:t>Environment sensitive</a:t>
            </a:r>
          </a:p>
          <a:p>
            <a:pPr lvl="1"/>
            <a:r>
              <a:rPr lang="en-US" dirty="0" smtClean="0"/>
              <a:t>More obstacles in deployment</a:t>
            </a:r>
          </a:p>
          <a:p>
            <a:pPr lvl="1"/>
            <a:r>
              <a:rPr lang="en-US" dirty="0" smtClean="0"/>
              <a:t>Unresponsive after 28 minutes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0" y="6488668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http://www.codeproject.com/KB/showcase/IfOnlyWedUsedANTSProfiler.aspx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Uncertainty in Deployed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Unknown leaks; unexpected failures</a:t>
            </a:r>
          </a:p>
          <a:p>
            <a:r>
              <a:rPr lang="en-US" dirty="0" smtClean="0"/>
              <a:t>Online leak diagnosis helps</a:t>
            </a:r>
          </a:p>
          <a:p>
            <a:pPr lvl="1"/>
            <a:r>
              <a:rPr lang="en-US" dirty="0" smtClean="0"/>
              <a:t>Too late to help failing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Uncertainty in Deployed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Unknown leaks; unexpected failures</a:t>
            </a:r>
          </a:p>
          <a:p>
            <a:r>
              <a:rPr lang="en-US" dirty="0" smtClean="0"/>
              <a:t>Online leak diagnosis helps</a:t>
            </a:r>
          </a:p>
          <a:p>
            <a:pPr lvl="1"/>
            <a:r>
              <a:rPr lang="en-US" dirty="0" smtClean="0"/>
              <a:t>Too late to help failing systems</a:t>
            </a:r>
          </a:p>
          <a:p>
            <a:r>
              <a:rPr lang="en-US" u="sng" dirty="0" smtClean="0"/>
              <a:t>Also</a:t>
            </a:r>
            <a:r>
              <a:rPr lang="en-US" dirty="0" smtClean="0"/>
              <a:t> tolerate leaks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Uncertainty in Deployed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Unknown leaks; unexpected failures</a:t>
            </a:r>
          </a:p>
          <a:p>
            <a:r>
              <a:rPr lang="en-US" dirty="0" smtClean="0"/>
              <a:t>Online leak diagnosis helps</a:t>
            </a:r>
          </a:p>
          <a:p>
            <a:pPr lvl="1"/>
            <a:r>
              <a:rPr lang="en-US" dirty="0" smtClean="0"/>
              <a:t>Too late to help failing systems</a:t>
            </a:r>
          </a:p>
          <a:p>
            <a:r>
              <a:rPr lang="en-US" u="sng" dirty="0" smtClean="0"/>
              <a:t>Also</a:t>
            </a:r>
            <a:r>
              <a:rPr lang="en-US" dirty="0" smtClean="0"/>
              <a:t> tolerate leaks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0" y="3733800"/>
            <a:ext cx="7467600" cy="28956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 smtClean="0"/>
              <a:t>Illusion of fix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Uncertainty in Deployed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Unknown leaks; unexpected failures</a:t>
            </a:r>
          </a:p>
          <a:p>
            <a:r>
              <a:rPr lang="en-US" dirty="0" smtClean="0"/>
              <a:t>Online leak diagnosis helps</a:t>
            </a:r>
          </a:p>
          <a:p>
            <a:pPr lvl="1"/>
            <a:r>
              <a:rPr lang="en-US" dirty="0" smtClean="0"/>
              <a:t>Too late to help failing systems</a:t>
            </a:r>
          </a:p>
          <a:p>
            <a:r>
              <a:rPr lang="en-US" u="sng" dirty="0" smtClean="0"/>
              <a:t>Also</a:t>
            </a:r>
            <a:r>
              <a:rPr lang="en-US" dirty="0" smtClean="0"/>
              <a:t> tolerate leaks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0" y="3733800"/>
            <a:ext cx="7467600" cy="28956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 smtClean="0"/>
              <a:t>Illusion of fix</a:t>
            </a:r>
            <a:endParaRPr lang="en-US" sz="2400" dirty="0"/>
          </a:p>
        </p:txBody>
      </p:sp>
      <p:sp>
        <p:nvSpPr>
          <p:cNvPr id="20" name="Rounded Rectangle 19"/>
          <p:cNvSpPr/>
          <p:nvPr/>
        </p:nvSpPr>
        <p:spPr>
          <a:xfrm>
            <a:off x="1676400" y="4419600"/>
            <a:ext cx="3352800" cy="2057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 smtClean="0"/>
              <a:t>Eliminate bad effects</a:t>
            </a:r>
            <a:endParaRPr lang="en-US" sz="2400" dirty="0"/>
          </a:p>
        </p:txBody>
      </p:sp>
      <p:sp>
        <p:nvSpPr>
          <p:cNvPr id="22" name="Rounded Rectangle 21"/>
          <p:cNvSpPr/>
          <p:nvPr/>
        </p:nvSpPr>
        <p:spPr>
          <a:xfrm>
            <a:off x="1905000" y="5181600"/>
            <a:ext cx="1219200" cy="1066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Don’t slow</a:t>
            </a:r>
            <a:endParaRPr lang="en-US" sz="2400" dirty="0"/>
          </a:p>
        </p:txBody>
      </p:sp>
      <p:sp>
        <p:nvSpPr>
          <p:cNvPr id="24" name="Rounded Rectangle 23"/>
          <p:cNvSpPr/>
          <p:nvPr/>
        </p:nvSpPr>
        <p:spPr>
          <a:xfrm>
            <a:off x="3581400" y="5181600"/>
            <a:ext cx="1219200" cy="1066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Don’t crash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in Deployed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Deployed software fails</a:t>
            </a:r>
          </a:p>
          <a:p>
            <a:pPr lvl="1"/>
            <a:r>
              <a:rPr lang="en-US" dirty="0" smtClean="0"/>
              <a:t>Different environment and inputs </a:t>
            </a:r>
            <a:r>
              <a:rPr lang="en-US" dirty="0" smtClean="0">
                <a:sym typeface="Wingdings" pitchFamily="2" charset="2"/>
              </a:rPr>
              <a:t>   different behaviors</a:t>
            </a:r>
            <a:endParaRPr lang="en-US" dirty="0" smtClean="0"/>
          </a:p>
          <a:p>
            <a:r>
              <a:rPr lang="en-US" dirty="0" smtClean="0"/>
              <a:t>Greater complexity &amp; reliance</a:t>
            </a:r>
          </a:p>
        </p:txBody>
      </p:sp>
      <p:pic>
        <p:nvPicPr>
          <p:cNvPr id="4" name="Picture 2" descr="The image “http://comfortablymarooned.com/wp-content/uploads/mars-rover-1.jpg” cannot be displayed, because it contains errors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3810000"/>
            <a:ext cx="2381250" cy="1905000"/>
          </a:xfrm>
          <a:prstGeom prst="rect">
            <a:avLst/>
          </a:prstGeom>
          <a:noFill/>
        </p:spPr>
      </p:pic>
      <p:pic>
        <p:nvPicPr>
          <p:cNvPr id="5" name="Picture 2" descr="http://upload.wikimedia.org/wikipedia/commons/thumb/c/c0/Two_F-22_Raptor_in_flying.jpg/763px-Two_F-22_Raptor_in_fly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8736" y="3810000"/>
            <a:ext cx="2426568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Uncertainty in Deployed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Unknown leaks; unexpected failures</a:t>
            </a:r>
          </a:p>
          <a:p>
            <a:r>
              <a:rPr lang="en-US" dirty="0" smtClean="0"/>
              <a:t>Online leak diagnosis helps</a:t>
            </a:r>
          </a:p>
          <a:p>
            <a:pPr lvl="1"/>
            <a:r>
              <a:rPr lang="en-US" dirty="0" smtClean="0"/>
              <a:t>Too late to help failing systems</a:t>
            </a:r>
          </a:p>
          <a:p>
            <a:r>
              <a:rPr lang="en-US" u="sng" dirty="0" smtClean="0"/>
              <a:t>Also</a:t>
            </a:r>
            <a:r>
              <a:rPr lang="en-US" dirty="0" smtClean="0"/>
              <a:t> tolerate leaks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0" y="3733800"/>
            <a:ext cx="7467600" cy="28956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 smtClean="0"/>
              <a:t>Illusion of fix</a:t>
            </a:r>
            <a:endParaRPr lang="en-US" sz="2400" dirty="0"/>
          </a:p>
        </p:txBody>
      </p:sp>
      <p:sp>
        <p:nvSpPr>
          <p:cNvPr id="20" name="Rounded Rectangle 19"/>
          <p:cNvSpPr/>
          <p:nvPr/>
        </p:nvSpPr>
        <p:spPr>
          <a:xfrm>
            <a:off x="1676400" y="4419600"/>
            <a:ext cx="3352800" cy="2057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 smtClean="0"/>
              <a:t>Eliminate bad effects</a:t>
            </a:r>
            <a:endParaRPr lang="en-US" sz="2400" dirty="0"/>
          </a:p>
        </p:txBody>
      </p:sp>
      <p:sp>
        <p:nvSpPr>
          <p:cNvPr id="21" name="Rounded Rectangle 20"/>
          <p:cNvSpPr/>
          <p:nvPr/>
        </p:nvSpPr>
        <p:spPr>
          <a:xfrm>
            <a:off x="5486400" y="4419600"/>
            <a:ext cx="3352800" cy="2057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 smtClean="0"/>
              <a:t>Preserve semantics</a:t>
            </a:r>
            <a:endParaRPr lang="en-US" sz="2400" dirty="0"/>
          </a:p>
        </p:txBody>
      </p:sp>
      <p:sp>
        <p:nvSpPr>
          <p:cNvPr id="22" name="Rounded Rectangle 21"/>
          <p:cNvSpPr/>
          <p:nvPr/>
        </p:nvSpPr>
        <p:spPr>
          <a:xfrm>
            <a:off x="1905000" y="5181600"/>
            <a:ext cx="1219200" cy="1066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Don’t slow</a:t>
            </a:r>
            <a:endParaRPr lang="en-US" sz="2400" dirty="0"/>
          </a:p>
        </p:txBody>
      </p:sp>
      <p:sp>
        <p:nvSpPr>
          <p:cNvPr id="24" name="Rounded Rectangle 23"/>
          <p:cNvSpPr/>
          <p:nvPr/>
        </p:nvSpPr>
        <p:spPr>
          <a:xfrm>
            <a:off x="3581400" y="5181600"/>
            <a:ext cx="1219200" cy="1066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Don’t crash</a:t>
            </a:r>
            <a:endParaRPr lang="en-US" sz="2400" dirty="0"/>
          </a:p>
        </p:txBody>
      </p:sp>
      <p:sp>
        <p:nvSpPr>
          <p:cNvPr id="25" name="Rounded Rectangle 24"/>
          <p:cNvSpPr/>
          <p:nvPr/>
        </p:nvSpPr>
        <p:spPr>
          <a:xfrm>
            <a:off x="5791200" y="5257800"/>
            <a:ext cx="2819400" cy="914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Defer OOM errors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708392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Dead objects </a:t>
            </a:r>
            <a:r>
              <a:rPr lang="en-US" dirty="0" smtClean="0">
                <a:sym typeface="Wingdings"/>
              </a:rPr>
              <a:t> not used again</a:t>
            </a:r>
          </a:p>
          <a:p>
            <a:r>
              <a:rPr lang="en-US" dirty="0" smtClean="0">
                <a:sym typeface="Wingdings"/>
              </a:rPr>
              <a:t>Highly stale objects  likely leaked</a:t>
            </a:r>
          </a:p>
        </p:txBody>
      </p:sp>
      <p:grpSp>
        <p:nvGrpSpPr>
          <p:cNvPr id="4" name="Group 18"/>
          <p:cNvGrpSpPr>
            <a:grpSpLocks noChangeAspect="1"/>
          </p:cNvGrpSpPr>
          <p:nvPr/>
        </p:nvGrpSpPr>
        <p:grpSpPr>
          <a:xfrm>
            <a:off x="5784954" y="4114800"/>
            <a:ext cx="3282846" cy="2590346"/>
            <a:chOff x="2133600" y="2135382"/>
            <a:chExt cx="6660580" cy="5255564"/>
          </a:xfrm>
        </p:grpSpPr>
        <p:sp>
          <p:nvSpPr>
            <p:cNvPr id="5" name="Oval 4"/>
            <p:cNvSpPr>
              <a:spLocks noChangeAspect="1" noChangeArrowheads="1"/>
            </p:cNvSpPr>
            <p:nvPr/>
          </p:nvSpPr>
          <p:spPr bwMode="auto">
            <a:xfrm>
              <a:off x="2133600" y="2135382"/>
              <a:ext cx="5257800" cy="5255564"/>
            </a:xfrm>
            <a:prstGeom prst="ellipse">
              <a:avLst/>
            </a:prstGeom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6" name="Oval 5"/>
            <p:cNvSpPr>
              <a:spLocks noChangeAspect="1" noChangeArrowheads="1"/>
            </p:cNvSpPr>
            <p:nvPr/>
          </p:nvSpPr>
          <p:spPr bwMode="auto">
            <a:xfrm>
              <a:off x="3502356" y="3505199"/>
              <a:ext cx="2593644" cy="25923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Live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6513639" y="2289985"/>
              <a:ext cx="2280541" cy="749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Reachable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339371" y="3526805"/>
              <a:ext cx="1386147" cy="749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Dead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708392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Dead objects </a:t>
            </a:r>
            <a:r>
              <a:rPr lang="en-US" dirty="0" smtClean="0">
                <a:sym typeface="Wingdings"/>
              </a:rPr>
              <a:t> not used again</a:t>
            </a:r>
          </a:p>
          <a:p>
            <a:r>
              <a:rPr lang="en-US" dirty="0" smtClean="0">
                <a:sym typeface="Wingdings"/>
              </a:rPr>
              <a:t>Highly stale objects  likely leaked</a:t>
            </a:r>
          </a:p>
          <a:p>
            <a:pPr>
              <a:buNone/>
            </a:pPr>
            <a:endParaRPr lang="en-US" sz="2200" dirty="0" smtClean="0">
              <a:sym typeface="Wingdings"/>
            </a:endParaRPr>
          </a:p>
          <a:p>
            <a:pPr>
              <a:buNone/>
            </a:pPr>
            <a:endParaRPr lang="en-US" sz="2200" dirty="0" smtClean="0">
              <a:sym typeface="Wingdings"/>
            </a:endParaRPr>
          </a:p>
          <a:p>
            <a:pPr>
              <a:buNone/>
            </a:pPr>
            <a:endParaRPr lang="en-US" sz="2200" dirty="0" smtClean="0">
              <a:sym typeface="Wingdings"/>
            </a:endParaRPr>
          </a:p>
          <a:p>
            <a:pPr>
              <a:buNone/>
            </a:pPr>
            <a:endParaRPr lang="en-US" sz="2200" dirty="0" smtClean="0">
              <a:sym typeface="Wingdings"/>
            </a:endParaRPr>
          </a:p>
          <a:p>
            <a:pPr>
              <a:buNone/>
            </a:pPr>
            <a:endParaRPr lang="en-US" sz="2200" dirty="0" smtClean="0">
              <a:sym typeface="Wingdings"/>
            </a:endParaRPr>
          </a:p>
          <a:p>
            <a:pPr>
              <a:buNone/>
            </a:pPr>
            <a:endParaRPr lang="en-US" sz="2200" dirty="0" smtClean="0">
              <a:sym typeface="Wingdings"/>
            </a:endParaRPr>
          </a:p>
          <a:p>
            <a:pPr>
              <a:buNone/>
            </a:pPr>
            <a:endParaRPr lang="en-US" sz="2200" dirty="0" smtClean="0">
              <a:sym typeface="Wingdings"/>
            </a:endParaRPr>
          </a:p>
          <a:p>
            <a:pPr>
              <a:buNone/>
            </a:pPr>
            <a:r>
              <a:rPr lang="en-US" sz="2200" dirty="0" smtClean="0">
                <a:sym typeface="Wingdings"/>
              </a:rPr>
              <a:t>[</a:t>
            </a:r>
            <a:r>
              <a:rPr lang="en-US" sz="2200" dirty="0" err="1" smtClean="0">
                <a:sym typeface="Wingdings"/>
              </a:rPr>
              <a:t>Chilimbi</a:t>
            </a:r>
            <a:r>
              <a:rPr lang="en-US" sz="2200" dirty="0" smtClean="0">
                <a:sym typeface="Wingdings"/>
              </a:rPr>
              <a:t> &amp; </a:t>
            </a:r>
            <a:r>
              <a:rPr lang="en-US" sz="2200" dirty="0" err="1" smtClean="0">
                <a:sym typeface="Wingdings"/>
              </a:rPr>
              <a:t>Hauswirth</a:t>
            </a:r>
            <a:r>
              <a:rPr lang="en-US" sz="2200" dirty="0" smtClean="0">
                <a:sym typeface="Wingdings"/>
              </a:rPr>
              <a:t> ’04]</a:t>
            </a:r>
          </a:p>
          <a:p>
            <a:pPr>
              <a:buNone/>
            </a:pPr>
            <a:r>
              <a:rPr lang="en-US" sz="2200" dirty="0" smtClean="0">
                <a:sym typeface="Wingdings"/>
              </a:rPr>
              <a:t>[Qin et al. ’05]</a:t>
            </a:r>
          </a:p>
          <a:p>
            <a:pPr>
              <a:buNone/>
            </a:pPr>
            <a:r>
              <a:rPr lang="en-US" sz="2200" dirty="0" smtClean="0">
                <a:sym typeface="Wingdings"/>
              </a:rPr>
              <a:t>[Bond &amp; McKinley ’06]</a:t>
            </a:r>
            <a:endParaRPr lang="en-US" sz="2200" dirty="0" smtClean="0"/>
          </a:p>
        </p:txBody>
      </p:sp>
      <p:grpSp>
        <p:nvGrpSpPr>
          <p:cNvPr id="4" name="Group 18"/>
          <p:cNvGrpSpPr>
            <a:grpSpLocks noChangeAspect="1"/>
          </p:cNvGrpSpPr>
          <p:nvPr/>
        </p:nvGrpSpPr>
        <p:grpSpPr>
          <a:xfrm>
            <a:off x="5784954" y="4114800"/>
            <a:ext cx="3282846" cy="2590346"/>
            <a:chOff x="2133600" y="2135382"/>
            <a:chExt cx="6660580" cy="5255564"/>
          </a:xfrm>
        </p:grpSpPr>
        <p:sp>
          <p:nvSpPr>
            <p:cNvPr id="5" name="Oval 4"/>
            <p:cNvSpPr>
              <a:spLocks noChangeAspect="1" noChangeArrowheads="1"/>
            </p:cNvSpPr>
            <p:nvPr/>
          </p:nvSpPr>
          <p:spPr bwMode="auto">
            <a:xfrm>
              <a:off x="2133600" y="2135382"/>
              <a:ext cx="5257800" cy="5255564"/>
            </a:xfrm>
            <a:prstGeom prst="ellipse">
              <a:avLst/>
            </a:prstGeom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6" name="Oval 5"/>
            <p:cNvSpPr>
              <a:spLocks noChangeAspect="1" noChangeArrowheads="1"/>
            </p:cNvSpPr>
            <p:nvPr/>
          </p:nvSpPr>
          <p:spPr bwMode="auto">
            <a:xfrm>
              <a:off x="3502356" y="3505199"/>
              <a:ext cx="2593644" cy="25923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Live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6513639" y="2289985"/>
              <a:ext cx="2280541" cy="749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Reachable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339371" y="3526805"/>
              <a:ext cx="1386147" cy="749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Dead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Tolerating Leaks with </a:t>
            </a:r>
            <a:r>
              <a:rPr lang="en-US" b="1" dirty="0" smtClean="0"/>
              <a:t>Melt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</a:t>
            </a:r>
            <a:r>
              <a:rPr lang="en-US" b="1" dirty="0" smtClean="0"/>
              <a:t>highly stale </a:t>
            </a:r>
            <a:r>
              <a:rPr lang="en-US" dirty="0" smtClean="0"/>
              <a:t>objects to disk</a:t>
            </a:r>
          </a:p>
          <a:p>
            <a:pPr lvl="1"/>
            <a:r>
              <a:rPr lang="en-US" dirty="0" smtClean="0"/>
              <a:t>Much larger than memory</a:t>
            </a:r>
          </a:p>
          <a:p>
            <a:pPr lvl="1"/>
            <a:r>
              <a:rPr lang="en-US" dirty="0" smtClean="0"/>
              <a:t>Time &amp; space proportional to live memory</a:t>
            </a:r>
          </a:p>
          <a:p>
            <a:pPr lvl="1"/>
            <a:r>
              <a:rPr lang="en-US" dirty="0" smtClean="0"/>
              <a:t>Preserve semantics</a:t>
            </a:r>
          </a:p>
        </p:txBody>
      </p:sp>
      <p:pic>
        <p:nvPicPr>
          <p:cNvPr id="4" name="Picture 3" descr="j040197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4572000"/>
            <a:ext cx="2789237" cy="1858962"/>
          </a:xfrm>
          <a:prstGeom prst="rect">
            <a:avLst/>
          </a:prstGeom>
          <a:noFill/>
        </p:spPr>
      </p:pic>
      <p:pic>
        <p:nvPicPr>
          <p:cNvPr id="5" name="Picture 4" descr="The image “http://www.upgradecomputermemory.com/images/products/large/512mb-ddr333-ecc-reg-ram-memory-p-n-am33100-am33100.jpg” cannot be displayed, because it contains errors.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5637" y="4191000"/>
            <a:ext cx="2857500" cy="2857500"/>
          </a:xfrm>
          <a:prstGeom prst="rect">
            <a:avLst/>
          </a:prstGeom>
          <a:noFill/>
        </p:spPr>
      </p:pic>
      <p:sp>
        <p:nvSpPr>
          <p:cNvPr id="6" name="Curved Down Arrow 5"/>
          <p:cNvSpPr/>
          <p:nvPr/>
        </p:nvSpPr>
        <p:spPr bwMode="auto">
          <a:xfrm rot="20969532">
            <a:off x="2803282" y="4223428"/>
            <a:ext cx="3428264" cy="974146"/>
          </a:xfrm>
          <a:prstGeom prst="curvedDownArrow">
            <a:avLst/>
          </a:prstGeom>
          <a:ln>
            <a:headEnd/>
            <a:tailEnd type="triangl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6629400" y="6415087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Stale objects</a:t>
            </a:r>
            <a:endParaRPr lang="en-US" dirty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04800" y="5638800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In-use objects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886200" y="38100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Stale objects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Sounds like Paging!</a:t>
            </a:r>
            <a:endParaRPr lang="en-US" dirty="0"/>
          </a:p>
        </p:txBody>
      </p:sp>
      <p:pic>
        <p:nvPicPr>
          <p:cNvPr id="39" name="Picture 38" descr="j040197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4572000"/>
            <a:ext cx="2789237" cy="1858962"/>
          </a:xfrm>
          <a:prstGeom prst="rect">
            <a:avLst/>
          </a:prstGeom>
          <a:noFill/>
        </p:spPr>
      </p:pic>
      <p:pic>
        <p:nvPicPr>
          <p:cNvPr id="41" name="Picture 40" descr="The image “http://www.upgradecomputermemory.com/images/products/large/512mb-ddr333-ecc-reg-ram-memory-p-n-am33100-am33100.jpg” cannot be displayed, because it contains errors.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5637" y="4191000"/>
            <a:ext cx="2857500" cy="2857500"/>
          </a:xfrm>
          <a:prstGeom prst="rect">
            <a:avLst/>
          </a:prstGeom>
          <a:noFill/>
        </p:spPr>
      </p:pic>
      <p:sp>
        <p:nvSpPr>
          <p:cNvPr id="42" name="Curved Down Arrow 41"/>
          <p:cNvSpPr/>
          <p:nvPr/>
        </p:nvSpPr>
        <p:spPr bwMode="auto">
          <a:xfrm rot="20969532">
            <a:off x="2803282" y="4223428"/>
            <a:ext cx="3428264" cy="974146"/>
          </a:xfrm>
          <a:prstGeom prst="curvedDownArrow">
            <a:avLst/>
          </a:prstGeom>
          <a:ln>
            <a:headEnd/>
            <a:tailEnd type="triangl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 Box 10"/>
          <p:cNvSpPr txBox="1">
            <a:spLocks noChangeArrowheads="1"/>
          </p:cNvSpPr>
          <p:nvPr/>
        </p:nvSpPr>
        <p:spPr bwMode="auto">
          <a:xfrm>
            <a:off x="6629400" y="6415087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Stale objects</a:t>
            </a:r>
            <a:endParaRPr lang="en-US" dirty="0"/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304800" y="5638800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In-use objects</a:t>
            </a:r>
            <a:endParaRPr lang="en-US" dirty="0"/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3886200" y="38100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Stale objects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Sounds like Paging!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Paging insufficient for managed languages</a:t>
            </a:r>
          </a:p>
          <a:p>
            <a:pPr lvl="1"/>
            <a:r>
              <a:rPr lang="en-US" dirty="0" smtClean="0"/>
              <a:t>Need object granularity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GC’s working set is all reachable objects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2743200"/>
            <a:ext cx="2743200" cy="5029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981200" y="2819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362200" y="2819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743200" y="2819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3124200" y="2819400"/>
            <a:ext cx="304800" cy="304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505200" y="2819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886200" y="2819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4267200" y="2819400"/>
            <a:ext cx="304800" cy="304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29200" y="2743200"/>
            <a:ext cx="2743200" cy="5029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5105400" y="2819400"/>
            <a:ext cx="304800" cy="304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486400" y="2819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5867400" y="2819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6248400" y="2819400"/>
            <a:ext cx="304800" cy="304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6629400" y="2819400"/>
            <a:ext cx="304800" cy="304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7010400" y="2819400"/>
            <a:ext cx="304800" cy="304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7391400" y="2819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905000" y="4373880"/>
            <a:ext cx="2743200" cy="5029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981200" y="4450080"/>
            <a:ext cx="304800" cy="304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362200" y="4450080"/>
            <a:ext cx="304800" cy="304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2743200" y="4450080"/>
            <a:ext cx="304800" cy="304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3124200" y="4450080"/>
            <a:ext cx="304800" cy="304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3505200" y="4450080"/>
            <a:ext cx="304800" cy="304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3886200" y="4450080"/>
            <a:ext cx="304800" cy="304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267200" y="4450080"/>
            <a:ext cx="304800" cy="304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029200" y="4373880"/>
            <a:ext cx="2743200" cy="5029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105400" y="445008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5486400" y="445008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5867400" y="445008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6248400" y="445008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6629400" y="445008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7010400" y="445008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7391400" y="445008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25" idx="4"/>
            <a:endCxn id="33" idx="4"/>
          </p:cNvCxnSpPr>
          <p:nvPr/>
        </p:nvCxnSpPr>
        <p:spPr>
          <a:xfrm rot="16200000" flipH="1">
            <a:off x="4838700" y="3192780"/>
            <a:ext cx="1588" cy="3124200"/>
          </a:xfrm>
          <a:prstGeom prst="curvedConnector3">
            <a:avLst>
              <a:gd name="adj1" fmla="val 36236913"/>
            </a:avLst>
          </a:prstGeom>
          <a:ln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7"/>
          <p:cNvCxnSpPr>
            <a:stCxn id="33" idx="0"/>
            <a:endCxn id="27" idx="0"/>
          </p:cNvCxnSpPr>
          <p:nvPr/>
        </p:nvCxnSpPr>
        <p:spPr>
          <a:xfrm rot="16200000" flipV="1">
            <a:off x="5219700" y="3268980"/>
            <a:ext cx="1588" cy="2362200"/>
          </a:xfrm>
          <a:prstGeom prst="curvedConnector3">
            <a:avLst>
              <a:gd name="adj1" fmla="val 14395466"/>
            </a:avLst>
          </a:prstGeom>
          <a:ln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7"/>
          <p:cNvCxnSpPr>
            <a:endCxn id="25" idx="0"/>
          </p:cNvCxnSpPr>
          <p:nvPr/>
        </p:nvCxnSpPr>
        <p:spPr>
          <a:xfrm>
            <a:off x="1066800" y="4114800"/>
            <a:ext cx="2209800" cy="335280"/>
          </a:xfrm>
          <a:prstGeom prst="curvedConnector2">
            <a:avLst/>
          </a:prstGeom>
          <a:ln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Sounds like Paging!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Paging insufficient for managed languages</a:t>
            </a:r>
          </a:p>
          <a:p>
            <a:pPr lvl="1"/>
            <a:r>
              <a:rPr lang="en-US" dirty="0" smtClean="0"/>
              <a:t>Need object granularity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GC’s working set is all reachable objects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sz="20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Bookmarking collection </a:t>
            </a:r>
            <a:r>
              <a:rPr lang="en-US" sz="2000" dirty="0" smtClean="0"/>
              <a:t>[Hertz et al. ’05]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2743200"/>
            <a:ext cx="2743200" cy="5029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981200" y="2819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362200" y="2819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743200" y="2819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3124200" y="2819400"/>
            <a:ext cx="304800" cy="304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505200" y="2819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886200" y="2819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4267200" y="2819400"/>
            <a:ext cx="304800" cy="304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29200" y="2743200"/>
            <a:ext cx="2743200" cy="5029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5105400" y="2819400"/>
            <a:ext cx="304800" cy="304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486400" y="2819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5867400" y="2819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6248400" y="2819400"/>
            <a:ext cx="304800" cy="304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6629400" y="2819400"/>
            <a:ext cx="304800" cy="304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7010400" y="2819400"/>
            <a:ext cx="304800" cy="304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7391400" y="2819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905000" y="4373880"/>
            <a:ext cx="2743200" cy="5029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981200" y="4450080"/>
            <a:ext cx="304800" cy="304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362200" y="4450080"/>
            <a:ext cx="304800" cy="304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2743200" y="4450080"/>
            <a:ext cx="304800" cy="304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3124200" y="4450080"/>
            <a:ext cx="304800" cy="304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3505200" y="4450080"/>
            <a:ext cx="304800" cy="304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3886200" y="4450080"/>
            <a:ext cx="304800" cy="304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267200" y="4450080"/>
            <a:ext cx="304800" cy="304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029200" y="4373880"/>
            <a:ext cx="2743200" cy="5029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105400" y="445008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5486400" y="445008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5867400" y="445008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6248400" y="445008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6629400" y="445008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7010400" y="445008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7391400" y="445008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25" idx="4"/>
            <a:endCxn id="33" idx="4"/>
          </p:cNvCxnSpPr>
          <p:nvPr/>
        </p:nvCxnSpPr>
        <p:spPr>
          <a:xfrm rot="16200000" flipH="1">
            <a:off x="4838700" y="3192780"/>
            <a:ext cx="1588" cy="3124200"/>
          </a:xfrm>
          <a:prstGeom prst="curvedConnector3">
            <a:avLst>
              <a:gd name="adj1" fmla="val 36236913"/>
            </a:avLst>
          </a:prstGeom>
          <a:ln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7"/>
          <p:cNvCxnSpPr>
            <a:stCxn id="33" idx="0"/>
            <a:endCxn id="27" idx="0"/>
          </p:cNvCxnSpPr>
          <p:nvPr/>
        </p:nvCxnSpPr>
        <p:spPr>
          <a:xfrm rot="16200000" flipV="1">
            <a:off x="5219700" y="3268980"/>
            <a:ext cx="1588" cy="2362200"/>
          </a:xfrm>
          <a:prstGeom prst="curvedConnector3">
            <a:avLst>
              <a:gd name="adj1" fmla="val 14395466"/>
            </a:avLst>
          </a:prstGeom>
          <a:ln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7"/>
          <p:cNvCxnSpPr>
            <a:endCxn id="25" idx="0"/>
          </p:cNvCxnSpPr>
          <p:nvPr/>
        </p:nvCxnSpPr>
        <p:spPr>
          <a:xfrm>
            <a:off x="1066800" y="4114800"/>
            <a:ext cx="2209800" cy="335280"/>
          </a:xfrm>
          <a:prstGeom prst="curvedConnector2">
            <a:avLst/>
          </a:prstGeom>
          <a:ln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914400" y="1905000"/>
            <a:ext cx="6415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sym typeface="Wingdings"/>
              </a:rPr>
              <a:t>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14400" y="3451086"/>
            <a:ext cx="6415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accent4"/>
                </a:solidFill>
                <a:sym typeface="Wingdings"/>
              </a:rPr>
              <a:t></a:t>
            </a:r>
            <a:endParaRPr lang="en-US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 #1: How does Melt identify stale objects?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667000"/>
            <a:ext cx="41910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9850" y="260508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roots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685800" y="3352800"/>
            <a:ext cx="533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685800" y="3810000"/>
            <a:ext cx="762000" cy="1143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1981200" y="3276600"/>
            <a:ext cx="7620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1981200" y="4648200"/>
            <a:ext cx="838200" cy="381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2057400" y="5334000"/>
            <a:ext cx="6858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3505200" y="4343400"/>
            <a:ext cx="5334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V="1">
            <a:off x="3124200" y="3581400"/>
            <a:ext cx="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H="1" flipV="1">
            <a:off x="3429000" y="3429000"/>
            <a:ext cx="762000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1905000" y="3810000"/>
            <a:ext cx="914400" cy="381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Oval 6"/>
          <p:cNvSpPr>
            <a:spLocks noChangeAspect="1" noChangeArrowheads="1"/>
          </p:cNvSpPr>
          <p:nvPr/>
        </p:nvSpPr>
        <p:spPr bwMode="auto">
          <a:xfrm>
            <a:off x="1219200" y="32004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52400" y="2971800"/>
            <a:ext cx="5334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1295400" y="48768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10" name="Oval 10"/>
          <p:cNvSpPr>
            <a:spLocks noChangeAspect="1" noChangeArrowheads="1"/>
          </p:cNvSpPr>
          <p:nvPr/>
        </p:nvSpPr>
        <p:spPr bwMode="auto">
          <a:xfrm>
            <a:off x="2743200" y="28194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1" name="Oval 11"/>
          <p:cNvSpPr>
            <a:spLocks noChangeAspect="1" noChangeArrowheads="1"/>
          </p:cNvSpPr>
          <p:nvPr/>
        </p:nvSpPr>
        <p:spPr bwMode="auto">
          <a:xfrm>
            <a:off x="2743200" y="40386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2" name="Oval 12"/>
          <p:cNvSpPr>
            <a:spLocks noChangeAspect="1" noChangeArrowheads="1"/>
          </p:cNvSpPr>
          <p:nvPr/>
        </p:nvSpPr>
        <p:spPr bwMode="auto">
          <a:xfrm>
            <a:off x="2743200" y="53340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13" name="Oval 13"/>
          <p:cNvSpPr>
            <a:spLocks noChangeAspect="1" noChangeArrowheads="1"/>
          </p:cNvSpPr>
          <p:nvPr/>
        </p:nvSpPr>
        <p:spPr bwMode="auto">
          <a:xfrm>
            <a:off x="4038600" y="39624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pic>
        <p:nvPicPr>
          <p:cNvPr id="24" name="Picture 4" descr="The image “http://www.upgradecomputermemory.com/images/products/large/512mb-ddr333-ecc-reg-ram-memory-p-n-am33100-am33100.jpg” cannot be displayed, because it contains errors.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5638800"/>
            <a:ext cx="14478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667000"/>
            <a:ext cx="41910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9850" y="260508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roots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685800" y="3352800"/>
            <a:ext cx="533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685800" y="3810000"/>
            <a:ext cx="762000" cy="1143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1981200" y="3276600"/>
            <a:ext cx="7620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1981200" y="4648200"/>
            <a:ext cx="838200" cy="381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2057400" y="5334000"/>
            <a:ext cx="6858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3505200" y="4343400"/>
            <a:ext cx="5334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V="1">
            <a:off x="3124200" y="3581400"/>
            <a:ext cx="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H="1" flipV="1">
            <a:off x="3429000" y="3429000"/>
            <a:ext cx="762000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1905000" y="3810000"/>
            <a:ext cx="914400" cy="381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Oval 6"/>
          <p:cNvSpPr>
            <a:spLocks noChangeAspect="1" noChangeArrowheads="1"/>
          </p:cNvSpPr>
          <p:nvPr/>
        </p:nvSpPr>
        <p:spPr bwMode="auto">
          <a:xfrm>
            <a:off x="1219200" y="32004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52400" y="2971800"/>
            <a:ext cx="5334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1295400" y="48768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10" name="Oval 10"/>
          <p:cNvSpPr>
            <a:spLocks noChangeAspect="1" noChangeArrowheads="1"/>
          </p:cNvSpPr>
          <p:nvPr/>
        </p:nvSpPr>
        <p:spPr bwMode="auto">
          <a:xfrm>
            <a:off x="2743200" y="28194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1" name="Oval 11"/>
          <p:cNvSpPr>
            <a:spLocks noChangeAspect="1" noChangeArrowheads="1"/>
          </p:cNvSpPr>
          <p:nvPr/>
        </p:nvSpPr>
        <p:spPr bwMode="auto">
          <a:xfrm>
            <a:off x="2743200" y="40386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2" name="Oval 12"/>
          <p:cNvSpPr>
            <a:spLocks noChangeAspect="1" noChangeArrowheads="1"/>
          </p:cNvSpPr>
          <p:nvPr/>
        </p:nvSpPr>
        <p:spPr bwMode="auto">
          <a:xfrm>
            <a:off x="2743200" y="53340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13" name="Oval 13"/>
          <p:cNvSpPr>
            <a:spLocks noChangeAspect="1" noChangeArrowheads="1"/>
          </p:cNvSpPr>
          <p:nvPr/>
        </p:nvSpPr>
        <p:spPr bwMode="auto">
          <a:xfrm>
            <a:off x="4038600" y="39624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181600" y="2286000"/>
            <a:ext cx="39624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u="sng" dirty="0" smtClean="0"/>
              <a:t>GC</a:t>
            </a:r>
            <a:r>
              <a:rPr lang="en-US" sz="2400" dirty="0" smtClean="0"/>
              <a:t>:</a:t>
            </a:r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b="1" dirty="0" smtClean="0">
                <a:latin typeface="Courier New" pitchFamily="49" charset="0"/>
              </a:rPr>
              <a:t>for all fields </a:t>
            </a:r>
            <a:r>
              <a:rPr lang="en-US" sz="2400" b="1" dirty="0" err="1" smtClean="0">
                <a:latin typeface="Courier New" pitchFamily="49" charset="0"/>
              </a:rPr>
              <a:t>a.f</a:t>
            </a:r>
            <a:endParaRPr lang="en-US" sz="2400" b="1" dirty="0" smtClean="0">
              <a:latin typeface="Courier New" pitchFamily="49" charset="0"/>
            </a:endParaRPr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</a:rPr>
              <a:t>a.f</a:t>
            </a:r>
            <a:r>
              <a:rPr lang="en-US" sz="2400" b="1" dirty="0" smtClean="0">
                <a:latin typeface="Courier New" pitchFamily="49" charset="0"/>
              </a:rPr>
              <a:t> |= 0x1;</a:t>
            </a:r>
          </a:p>
        </p:txBody>
      </p:sp>
      <p:pic>
        <p:nvPicPr>
          <p:cNvPr id="24" name="Picture 4" descr="The image “http://www.upgradecomputermemory.com/images/products/large/512mb-ddr333-ecc-reg-ram-memory-p-n-am33100-am33100.jpg” cannot be displayed, because it contains errors.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5638800"/>
            <a:ext cx="1447800" cy="1447800"/>
          </a:xfrm>
          <a:prstGeom prst="rect">
            <a:avLst/>
          </a:prstGeom>
          <a:noFill/>
        </p:spPr>
      </p:pic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Challenge #1: How does Melt identify stale objects?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667000"/>
            <a:ext cx="41910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9850" y="260508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roots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685800" y="3352800"/>
            <a:ext cx="533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685800" y="3810000"/>
            <a:ext cx="762000" cy="1143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52400" y="2971800"/>
            <a:ext cx="5334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181600" y="2286000"/>
            <a:ext cx="39624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u="sng" dirty="0" smtClean="0"/>
              <a:t>GC</a:t>
            </a:r>
            <a:r>
              <a:rPr lang="en-US" sz="2400" dirty="0" smtClean="0"/>
              <a:t>:</a:t>
            </a:r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b="1" dirty="0" smtClean="0">
                <a:latin typeface="Courier New" pitchFamily="49" charset="0"/>
              </a:rPr>
              <a:t>for all fields </a:t>
            </a:r>
            <a:r>
              <a:rPr lang="en-US" sz="2400" b="1" dirty="0" err="1" smtClean="0">
                <a:latin typeface="Courier New" pitchFamily="49" charset="0"/>
              </a:rPr>
              <a:t>a.f</a:t>
            </a:r>
            <a:endParaRPr lang="en-US" sz="2400" b="1" dirty="0" smtClean="0">
              <a:latin typeface="Courier New" pitchFamily="49" charset="0"/>
            </a:endParaRPr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</a:rPr>
              <a:t>a.f</a:t>
            </a:r>
            <a:r>
              <a:rPr lang="en-US" sz="2400" b="1" dirty="0" smtClean="0">
                <a:latin typeface="Courier New" pitchFamily="49" charset="0"/>
              </a:rPr>
              <a:t> |= 0x1;</a:t>
            </a:r>
          </a:p>
        </p:txBody>
      </p:sp>
      <p:pic>
        <p:nvPicPr>
          <p:cNvPr id="24" name="Picture 4" descr="The image “http://www.upgradecomputermemory.com/images/products/large/512mb-ddr333-ecc-reg-ram-memory-p-n-am33100-am33100.jpg” cannot be displayed, because it contains errors.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5638800"/>
            <a:ext cx="1447800" cy="1447800"/>
          </a:xfrm>
          <a:prstGeom prst="rect">
            <a:avLst/>
          </a:prstGeom>
          <a:noFill/>
        </p:spPr>
      </p:pic>
      <p:sp>
        <p:nvSpPr>
          <p:cNvPr id="26" name="Line 16"/>
          <p:cNvSpPr>
            <a:spLocks noChangeShapeType="1"/>
          </p:cNvSpPr>
          <p:nvPr/>
        </p:nvSpPr>
        <p:spPr bwMode="auto">
          <a:xfrm flipV="1">
            <a:off x="1981200" y="3276600"/>
            <a:ext cx="762000" cy="2286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4">
                <a:shade val="80000"/>
              </a:schemeClr>
            </a:contourClr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 flipV="1">
            <a:off x="1981200" y="4648200"/>
            <a:ext cx="838200" cy="3810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4">
                <a:shade val="80000"/>
              </a:schemeClr>
            </a:contourClr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Line 18"/>
          <p:cNvSpPr>
            <a:spLocks noChangeShapeType="1"/>
          </p:cNvSpPr>
          <p:nvPr/>
        </p:nvSpPr>
        <p:spPr bwMode="auto">
          <a:xfrm>
            <a:off x="2057400" y="5334000"/>
            <a:ext cx="685800" cy="3048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4">
                <a:shade val="80000"/>
              </a:schemeClr>
            </a:contourClr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Line 19"/>
          <p:cNvSpPr>
            <a:spLocks noChangeShapeType="1"/>
          </p:cNvSpPr>
          <p:nvPr/>
        </p:nvSpPr>
        <p:spPr bwMode="auto">
          <a:xfrm>
            <a:off x="3505200" y="4343400"/>
            <a:ext cx="533400" cy="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4">
                <a:shade val="80000"/>
              </a:schemeClr>
            </a:contourClr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Line 20"/>
          <p:cNvSpPr>
            <a:spLocks noChangeShapeType="1"/>
          </p:cNvSpPr>
          <p:nvPr/>
        </p:nvSpPr>
        <p:spPr bwMode="auto">
          <a:xfrm flipV="1">
            <a:off x="3124200" y="3581400"/>
            <a:ext cx="0" cy="4572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4">
                <a:shade val="80000"/>
              </a:schemeClr>
            </a:contourClr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Line 21"/>
          <p:cNvSpPr>
            <a:spLocks noChangeShapeType="1"/>
          </p:cNvSpPr>
          <p:nvPr/>
        </p:nvSpPr>
        <p:spPr bwMode="auto">
          <a:xfrm flipH="1" flipV="1">
            <a:off x="3429000" y="3429000"/>
            <a:ext cx="762000" cy="6096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4">
                <a:shade val="80000"/>
              </a:schemeClr>
            </a:contourClr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1905000" y="3810000"/>
            <a:ext cx="914400" cy="3810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4">
                <a:shade val="80000"/>
              </a:schemeClr>
            </a:contourClr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Oval 6"/>
          <p:cNvSpPr>
            <a:spLocks noChangeAspect="1" noChangeArrowheads="1"/>
          </p:cNvSpPr>
          <p:nvPr/>
        </p:nvSpPr>
        <p:spPr bwMode="auto">
          <a:xfrm>
            <a:off x="1219200" y="32004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1295400" y="48768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10" name="Oval 10"/>
          <p:cNvSpPr>
            <a:spLocks noChangeAspect="1" noChangeArrowheads="1"/>
          </p:cNvSpPr>
          <p:nvPr/>
        </p:nvSpPr>
        <p:spPr bwMode="auto">
          <a:xfrm>
            <a:off x="2743200" y="28194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1" name="Oval 11"/>
          <p:cNvSpPr>
            <a:spLocks noChangeAspect="1" noChangeArrowheads="1"/>
          </p:cNvSpPr>
          <p:nvPr/>
        </p:nvSpPr>
        <p:spPr bwMode="auto">
          <a:xfrm>
            <a:off x="2743200" y="40386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2" name="Oval 12"/>
          <p:cNvSpPr>
            <a:spLocks noChangeAspect="1" noChangeArrowheads="1"/>
          </p:cNvSpPr>
          <p:nvPr/>
        </p:nvSpPr>
        <p:spPr bwMode="auto">
          <a:xfrm>
            <a:off x="2743200" y="53340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13" name="Oval 13"/>
          <p:cNvSpPr>
            <a:spLocks noChangeAspect="1" noChangeArrowheads="1"/>
          </p:cNvSpPr>
          <p:nvPr/>
        </p:nvSpPr>
        <p:spPr bwMode="auto">
          <a:xfrm>
            <a:off x="4038600" y="39624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Challenge #1: How does Melt identify stale objects?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in Deployed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Deployed software fails</a:t>
            </a:r>
          </a:p>
          <a:p>
            <a:pPr lvl="1"/>
            <a:r>
              <a:rPr lang="en-US" dirty="0" smtClean="0"/>
              <a:t>Different environment and inputs </a:t>
            </a:r>
            <a:r>
              <a:rPr lang="en-US" dirty="0" smtClean="0">
                <a:sym typeface="Wingdings" pitchFamily="2" charset="2"/>
              </a:rPr>
              <a:t>   different behaviors</a:t>
            </a:r>
            <a:endParaRPr lang="en-US" dirty="0" smtClean="0"/>
          </a:p>
          <a:p>
            <a:r>
              <a:rPr lang="en-US" dirty="0" smtClean="0"/>
              <a:t>Greater complexity &amp; reliance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/>
                </a:solidFill>
              </a:rPr>
              <a:t>Memory leaks are a real problem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Fixing leaks is hard</a:t>
            </a:r>
            <a:endParaRPr lang="en-US" sz="2400" dirty="0" smtClean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5181600" y="4267200"/>
            <a:ext cx="3657600" cy="1371600"/>
          </a:xfrm>
          <a:prstGeom prst="roundRect">
            <a:avLst/>
          </a:prstGeom>
          <a:solidFill>
            <a:schemeClr val="accent2">
              <a:alpha val="39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667000"/>
            <a:ext cx="41910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9850" y="260508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roots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685800" y="3352800"/>
            <a:ext cx="533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685800" y="3810000"/>
            <a:ext cx="762000" cy="1143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52400" y="2971800"/>
            <a:ext cx="5334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81600" y="2286000"/>
            <a:ext cx="396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u="sng" dirty="0" smtClean="0"/>
              <a:t>GC</a:t>
            </a:r>
            <a:r>
              <a:rPr lang="en-US" sz="2400" dirty="0" smtClean="0"/>
              <a:t>:</a:t>
            </a:r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b="1" dirty="0" smtClean="0">
                <a:latin typeface="Courier New" pitchFamily="49" charset="0"/>
              </a:rPr>
              <a:t>for all fields </a:t>
            </a:r>
            <a:r>
              <a:rPr lang="en-US" sz="2400" b="1" dirty="0" err="1" smtClean="0">
                <a:latin typeface="Courier New" pitchFamily="49" charset="0"/>
              </a:rPr>
              <a:t>a.f</a:t>
            </a:r>
            <a:endParaRPr lang="en-US" sz="2400" b="1" dirty="0" smtClean="0">
              <a:latin typeface="Courier New" pitchFamily="49" charset="0"/>
            </a:endParaRPr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</a:rPr>
              <a:t>a.f</a:t>
            </a:r>
            <a:r>
              <a:rPr lang="en-US" sz="2400" b="1" dirty="0" smtClean="0">
                <a:latin typeface="Courier New" pitchFamily="49" charset="0"/>
              </a:rPr>
              <a:t> |= 0x1;</a:t>
            </a:r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endParaRPr lang="en-US" sz="2400" u="sng" dirty="0" smtClean="0"/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u="sng" dirty="0" smtClean="0"/>
              <a:t>Application</a:t>
            </a:r>
            <a:r>
              <a:rPr lang="en-US" sz="2400" dirty="0" smtClean="0"/>
              <a:t>:</a:t>
            </a:r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b="1" dirty="0" smtClean="0">
                <a:latin typeface="Courier New" pitchFamily="49" charset="0"/>
              </a:rPr>
              <a:t>b = </a:t>
            </a:r>
            <a:r>
              <a:rPr lang="en-US" sz="2400" b="1" dirty="0" err="1" smtClean="0">
                <a:latin typeface="Courier New" pitchFamily="49" charset="0"/>
              </a:rPr>
              <a:t>a.f</a:t>
            </a:r>
            <a:r>
              <a:rPr lang="en-US" sz="2400" b="1" dirty="0" smtClean="0">
                <a:latin typeface="Courier New" pitchFamily="49" charset="0"/>
              </a:rPr>
              <a:t>;</a:t>
            </a:r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b="1" dirty="0" smtClean="0">
                <a:latin typeface="Courier New" pitchFamily="49" charset="0"/>
              </a:rPr>
              <a:t>if (b &amp; 0x1) {</a:t>
            </a:r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b="1" dirty="0" smtClean="0">
                <a:latin typeface="Courier New" pitchFamily="49" charset="0"/>
              </a:rPr>
              <a:t>  b &amp;= ~0x1;</a:t>
            </a:r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</a:rPr>
              <a:t>a.f</a:t>
            </a:r>
            <a:r>
              <a:rPr lang="en-US" sz="2400" b="1" dirty="0" smtClean="0">
                <a:latin typeface="Courier New" pitchFamily="49" charset="0"/>
              </a:rPr>
              <a:t> = b; [atomic]</a:t>
            </a:r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  <a:endParaRPr lang="en-US" sz="2400" b="1" dirty="0">
              <a:latin typeface="Courier New" pitchFamily="49" charset="0"/>
            </a:endParaRPr>
          </a:p>
        </p:txBody>
      </p:sp>
      <p:pic>
        <p:nvPicPr>
          <p:cNvPr id="25" name="Picture 4" descr="The image “http://www.upgradecomputermemory.com/images/products/large/512mb-ddr333-ecc-reg-ram-memory-p-n-am33100-am33100.jpg” cannot be displayed, because it contains errors.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5638800"/>
            <a:ext cx="1447800" cy="1447800"/>
          </a:xfrm>
          <a:prstGeom prst="rect">
            <a:avLst/>
          </a:prstGeom>
          <a:noFill/>
        </p:spPr>
      </p:pic>
      <p:sp>
        <p:nvSpPr>
          <p:cNvPr id="33" name="Line 16"/>
          <p:cNvSpPr>
            <a:spLocks noChangeShapeType="1"/>
          </p:cNvSpPr>
          <p:nvPr/>
        </p:nvSpPr>
        <p:spPr bwMode="auto">
          <a:xfrm flipV="1">
            <a:off x="1981200" y="3276600"/>
            <a:ext cx="762000" cy="2286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4">
                <a:shade val="80000"/>
              </a:schemeClr>
            </a:contourClr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V="1">
            <a:off x="1981200" y="4648200"/>
            <a:ext cx="838200" cy="3810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4">
                <a:shade val="80000"/>
              </a:schemeClr>
            </a:contourClr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2057400" y="5334000"/>
            <a:ext cx="685800" cy="3048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4">
                <a:shade val="80000"/>
              </a:schemeClr>
            </a:contourClr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>
            <a:off x="3505200" y="4343400"/>
            <a:ext cx="533400" cy="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4">
                <a:shade val="80000"/>
              </a:schemeClr>
            </a:contourClr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Line 20"/>
          <p:cNvSpPr>
            <a:spLocks noChangeShapeType="1"/>
          </p:cNvSpPr>
          <p:nvPr/>
        </p:nvSpPr>
        <p:spPr bwMode="auto">
          <a:xfrm flipV="1">
            <a:off x="3124200" y="3581400"/>
            <a:ext cx="0" cy="4572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4">
                <a:shade val="80000"/>
              </a:schemeClr>
            </a:contourClr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Line 21"/>
          <p:cNvSpPr>
            <a:spLocks noChangeShapeType="1"/>
          </p:cNvSpPr>
          <p:nvPr/>
        </p:nvSpPr>
        <p:spPr bwMode="auto">
          <a:xfrm flipH="1" flipV="1">
            <a:off x="3429000" y="3429000"/>
            <a:ext cx="762000" cy="6096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4">
                <a:shade val="80000"/>
              </a:schemeClr>
            </a:contourClr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>
            <a:off x="1905000" y="3810000"/>
            <a:ext cx="914400" cy="3810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4">
                <a:shade val="80000"/>
              </a:schemeClr>
            </a:contourClr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Oval 6"/>
          <p:cNvSpPr>
            <a:spLocks noChangeAspect="1" noChangeArrowheads="1"/>
          </p:cNvSpPr>
          <p:nvPr/>
        </p:nvSpPr>
        <p:spPr bwMode="auto">
          <a:xfrm>
            <a:off x="1219200" y="32004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1295400" y="48768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10" name="Oval 10"/>
          <p:cNvSpPr>
            <a:spLocks noChangeAspect="1" noChangeArrowheads="1"/>
          </p:cNvSpPr>
          <p:nvPr/>
        </p:nvSpPr>
        <p:spPr bwMode="auto">
          <a:xfrm>
            <a:off x="2743200" y="28194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Oval 11"/>
          <p:cNvSpPr>
            <a:spLocks noChangeAspect="1" noChangeArrowheads="1"/>
          </p:cNvSpPr>
          <p:nvPr/>
        </p:nvSpPr>
        <p:spPr bwMode="auto">
          <a:xfrm>
            <a:off x="2743200" y="40386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2" name="Oval 12"/>
          <p:cNvSpPr>
            <a:spLocks noChangeAspect="1" noChangeArrowheads="1"/>
          </p:cNvSpPr>
          <p:nvPr/>
        </p:nvSpPr>
        <p:spPr bwMode="auto">
          <a:xfrm>
            <a:off x="2743200" y="53340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13" name="Oval 13"/>
          <p:cNvSpPr>
            <a:spLocks noChangeAspect="1" noChangeArrowheads="1"/>
          </p:cNvSpPr>
          <p:nvPr/>
        </p:nvSpPr>
        <p:spPr bwMode="auto">
          <a:xfrm>
            <a:off x="4038600" y="39624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Challenge #1: How does Melt identify stale objects?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5181600" y="4267200"/>
            <a:ext cx="3657600" cy="1371600"/>
          </a:xfrm>
          <a:prstGeom prst="roundRect">
            <a:avLst/>
          </a:prstGeom>
          <a:solidFill>
            <a:schemeClr val="accent2">
              <a:alpha val="39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667000"/>
            <a:ext cx="41910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9850" y="260508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roots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685800" y="3352800"/>
            <a:ext cx="533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685800" y="3810000"/>
            <a:ext cx="762000" cy="1143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1981200" y="3276600"/>
            <a:ext cx="762000" cy="2286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4">
                <a:shade val="80000"/>
              </a:schemeClr>
            </a:contourClr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1981200" y="4648200"/>
            <a:ext cx="838200" cy="3810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4">
                <a:shade val="80000"/>
              </a:schemeClr>
            </a:contourClr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2057400" y="5334000"/>
            <a:ext cx="685800" cy="3048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4">
                <a:shade val="80000"/>
              </a:schemeClr>
            </a:contourClr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3505200" y="4343400"/>
            <a:ext cx="533400" cy="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4">
                <a:shade val="80000"/>
              </a:schemeClr>
            </a:contourClr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V="1">
            <a:off x="3124200" y="3581400"/>
            <a:ext cx="0" cy="4572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4">
                <a:shade val="80000"/>
              </a:schemeClr>
            </a:contourClr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H="1" flipV="1">
            <a:off x="3429000" y="3429000"/>
            <a:ext cx="762000" cy="6096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4">
                <a:shade val="80000"/>
              </a:schemeClr>
            </a:contourClr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1905000" y="3810000"/>
            <a:ext cx="914400" cy="3810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4">
                <a:shade val="80000"/>
              </a:schemeClr>
            </a:contourClr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Oval 6"/>
          <p:cNvSpPr>
            <a:spLocks noChangeAspect="1" noChangeArrowheads="1"/>
          </p:cNvSpPr>
          <p:nvPr/>
        </p:nvSpPr>
        <p:spPr bwMode="auto">
          <a:xfrm>
            <a:off x="1219200" y="32004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52400" y="2971800"/>
            <a:ext cx="5334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1295400" y="48768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10" name="Oval 10"/>
          <p:cNvSpPr>
            <a:spLocks noChangeAspect="1" noChangeArrowheads="1"/>
          </p:cNvSpPr>
          <p:nvPr/>
        </p:nvSpPr>
        <p:spPr bwMode="auto">
          <a:xfrm>
            <a:off x="2743200" y="28194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1" name="Oval 11"/>
          <p:cNvSpPr>
            <a:spLocks noChangeAspect="1" noChangeArrowheads="1"/>
          </p:cNvSpPr>
          <p:nvPr/>
        </p:nvSpPr>
        <p:spPr bwMode="auto">
          <a:xfrm>
            <a:off x="2743200" y="40386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2" name="Oval 12"/>
          <p:cNvSpPr>
            <a:spLocks noChangeAspect="1" noChangeArrowheads="1"/>
          </p:cNvSpPr>
          <p:nvPr/>
        </p:nvSpPr>
        <p:spPr bwMode="auto">
          <a:xfrm>
            <a:off x="2743200" y="53340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13" name="Oval 13"/>
          <p:cNvSpPr>
            <a:spLocks noChangeAspect="1" noChangeArrowheads="1"/>
          </p:cNvSpPr>
          <p:nvPr/>
        </p:nvSpPr>
        <p:spPr bwMode="auto">
          <a:xfrm>
            <a:off x="4038600" y="39624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81600" y="2286000"/>
            <a:ext cx="396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u="sng" dirty="0" smtClean="0"/>
              <a:t>GC</a:t>
            </a:r>
            <a:r>
              <a:rPr lang="en-US" sz="2400" dirty="0" smtClean="0"/>
              <a:t>:</a:t>
            </a:r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b="1" dirty="0" smtClean="0">
                <a:latin typeface="Courier New" pitchFamily="49" charset="0"/>
              </a:rPr>
              <a:t>for all fields </a:t>
            </a:r>
            <a:r>
              <a:rPr lang="en-US" sz="2400" b="1" dirty="0" err="1" smtClean="0">
                <a:latin typeface="Courier New" pitchFamily="49" charset="0"/>
              </a:rPr>
              <a:t>a.f</a:t>
            </a:r>
            <a:endParaRPr lang="en-US" sz="2400" b="1" dirty="0" smtClean="0">
              <a:latin typeface="Courier New" pitchFamily="49" charset="0"/>
            </a:endParaRPr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</a:rPr>
              <a:t>a.f</a:t>
            </a:r>
            <a:r>
              <a:rPr lang="en-US" sz="2400" b="1" dirty="0" smtClean="0">
                <a:latin typeface="Courier New" pitchFamily="49" charset="0"/>
              </a:rPr>
              <a:t> |= 0x1;</a:t>
            </a:r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endParaRPr lang="en-US" sz="2400" u="sng" dirty="0" smtClean="0"/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u="sng" dirty="0" smtClean="0"/>
              <a:t>Application</a:t>
            </a:r>
            <a:r>
              <a:rPr lang="en-US" sz="2400" dirty="0" smtClean="0"/>
              <a:t>:</a:t>
            </a:r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b="1" dirty="0" smtClean="0">
                <a:latin typeface="Courier New" pitchFamily="49" charset="0"/>
              </a:rPr>
              <a:t>b = </a:t>
            </a:r>
            <a:r>
              <a:rPr lang="en-US" sz="2400" b="1" dirty="0" err="1" smtClean="0">
                <a:latin typeface="Courier New" pitchFamily="49" charset="0"/>
              </a:rPr>
              <a:t>a.f</a:t>
            </a:r>
            <a:r>
              <a:rPr lang="en-US" sz="2400" b="1" dirty="0" smtClean="0">
                <a:latin typeface="Courier New" pitchFamily="49" charset="0"/>
              </a:rPr>
              <a:t>;</a:t>
            </a:r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b="1" dirty="0" smtClean="0">
                <a:latin typeface="Courier New" pitchFamily="49" charset="0"/>
              </a:rPr>
              <a:t>if (b &amp; 0x1) {</a:t>
            </a:r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b="1" dirty="0" smtClean="0">
                <a:latin typeface="Courier New" pitchFamily="49" charset="0"/>
              </a:rPr>
              <a:t>  b &amp;= ~0x1;</a:t>
            </a:r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</a:rPr>
              <a:t>a.f</a:t>
            </a:r>
            <a:r>
              <a:rPr lang="en-US" sz="2400" b="1" dirty="0" smtClean="0">
                <a:latin typeface="Courier New" pitchFamily="49" charset="0"/>
              </a:rPr>
              <a:t> = b; [atomic]</a:t>
            </a:r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  <a:endParaRPr lang="en-US" sz="2400" b="1" dirty="0">
              <a:latin typeface="Courier New" pitchFamily="49" charset="0"/>
            </a:endParaRPr>
          </a:p>
        </p:txBody>
      </p:sp>
      <p:pic>
        <p:nvPicPr>
          <p:cNvPr id="25" name="Picture 4" descr="The image “http://www.upgradecomputermemory.com/images/products/large/512mb-ddr333-ecc-reg-ram-memory-p-n-am33100-am33100.jpg” cannot be displayed, because it contains errors.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5638800"/>
            <a:ext cx="1447800" cy="1447800"/>
          </a:xfrm>
          <a:prstGeom prst="rect">
            <a:avLst/>
          </a:prstGeom>
          <a:noFill/>
        </p:spPr>
      </p:pic>
      <p:sp>
        <p:nvSpPr>
          <p:cNvPr id="24" name="Rounded Rectangle 23"/>
          <p:cNvSpPr/>
          <p:nvPr/>
        </p:nvSpPr>
        <p:spPr>
          <a:xfrm>
            <a:off x="5867400" y="5562600"/>
            <a:ext cx="2667000" cy="10668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Add 6% to application time</a:t>
            </a:r>
            <a:endParaRPr lang="en-US" sz="240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Challenge #1: How does Melt identify stale objects?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667000"/>
            <a:ext cx="41910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9850" y="260508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roots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685800" y="3352800"/>
            <a:ext cx="533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685800" y="3810000"/>
            <a:ext cx="762000" cy="1143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1981200" y="3276600"/>
            <a:ext cx="7620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2057400" y="5334000"/>
            <a:ext cx="6858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52400" y="2971800"/>
            <a:ext cx="5334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181600" y="2286000"/>
            <a:ext cx="396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u="sng" dirty="0" smtClean="0"/>
              <a:t>GC</a:t>
            </a:r>
            <a:r>
              <a:rPr lang="en-US" sz="2400" dirty="0" smtClean="0"/>
              <a:t>:</a:t>
            </a:r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b="1" dirty="0" smtClean="0">
                <a:latin typeface="Courier New" pitchFamily="49" charset="0"/>
              </a:rPr>
              <a:t>for all fields </a:t>
            </a:r>
            <a:r>
              <a:rPr lang="en-US" sz="2400" b="1" dirty="0" err="1" smtClean="0">
                <a:latin typeface="Courier New" pitchFamily="49" charset="0"/>
              </a:rPr>
              <a:t>a.f</a:t>
            </a:r>
            <a:endParaRPr lang="en-US" sz="2400" b="1" dirty="0" smtClean="0">
              <a:latin typeface="Courier New" pitchFamily="49" charset="0"/>
            </a:endParaRPr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</a:rPr>
              <a:t>a.f</a:t>
            </a:r>
            <a:r>
              <a:rPr lang="en-US" sz="2400" b="1" dirty="0" smtClean="0">
                <a:latin typeface="Courier New" pitchFamily="49" charset="0"/>
              </a:rPr>
              <a:t> |= 0x1;</a:t>
            </a:r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endParaRPr lang="en-US" sz="2400" u="sng" dirty="0" smtClean="0"/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u="sng" dirty="0" smtClean="0"/>
              <a:t>Application</a:t>
            </a:r>
            <a:r>
              <a:rPr lang="en-US" sz="2400" dirty="0" smtClean="0"/>
              <a:t>:</a:t>
            </a:r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b="1" dirty="0" smtClean="0">
                <a:latin typeface="Courier New" pitchFamily="49" charset="0"/>
              </a:rPr>
              <a:t>b = </a:t>
            </a:r>
            <a:r>
              <a:rPr lang="en-US" sz="2400" b="1" dirty="0" err="1" smtClean="0">
                <a:latin typeface="Courier New" pitchFamily="49" charset="0"/>
              </a:rPr>
              <a:t>a.f</a:t>
            </a:r>
            <a:r>
              <a:rPr lang="en-US" sz="2400" b="1" dirty="0" smtClean="0">
                <a:latin typeface="Courier New" pitchFamily="49" charset="0"/>
              </a:rPr>
              <a:t>;</a:t>
            </a:r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b="1" dirty="0" smtClean="0">
                <a:latin typeface="Courier New" pitchFamily="49" charset="0"/>
              </a:rPr>
              <a:t>if (b &amp; 0x1) {</a:t>
            </a:r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b="1" dirty="0" smtClean="0">
                <a:latin typeface="Courier New" pitchFamily="49" charset="0"/>
              </a:rPr>
              <a:t>  b &amp;= ~0x1;</a:t>
            </a:r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</a:rPr>
              <a:t>a.f</a:t>
            </a:r>
            <a:r>
              <a:rPr lang="en-US" sz="2400" b="1" dirty="0" smtClean="0">
                <a:latin typeface="Courier New" pitchFamily="49" charset="0"/>
              </a:rPr>
              <a:t> = b; [atomic]</a:t>
            </a:r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  <a:endParaRPr lang="en-US" sz="2400" b="1" dirty="0">
              <a:latin typeface="Courier New" pitchFamily="49" charset="0"/>
            </a:endParaRPr>
          </a:p>
        </p:txBody>
      </p:sp>
      <p:pic>
        <p:nvPicPr>
          <p:cNvPr id="25" name="Picture 4" descr="The image “http://www.upgradecomputermemory.com/images/products/large/512mb-ddr333-ecc-reg-ram-memory-p-n-am33100-am33100.jpg” cannot be displayed, because it contains errors.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5638800"/>
            <a:ext cx="1447800" cy="1447800"/>
          </a:xfrm>
          <a:prstGeom prst="rect">
            <a:avLst/>
          </a:prstGeom>
          <a:noFill/>
        </p:spPr>
      </p:pic>
      <p:sp>
        <p:nvSpPr>
          <p:cNvPr id="27" name="Line 17"/>
          <p:cNvSpPr>
            <a:spLocks noChangeShapeType="1"/>
          </p:cNvSpPr>
          <p:nvPr/>
        </p:nvSpPr>
        <p:spPr bwMode="auto">
          <a:xfrm flipV="1">
            <a:off x="1981200" y="4648200"/>
            <a:ext cx="838200" cy="3810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4">
                <a:shade val="80000"/>
              </a:schemeClr>
            </a:contourClr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Line 19"/>
          <p:cNvSpPr>
            <a:spLocks noChangeShapeType="1"/>
          </p:cNvSpPr>
          <p:nvPr/>
        </p:nvSpPr>
        <p:spPr bwMode="auto">
          <a:xfrm>
            <a:off x="3505200" y="4343400"/>
            <a:ext cx="533400" cy="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4">
                <a:shade val="80000"/>
              </a:schemeClr>
            </a:contourClr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Line 20"/>
          <p:cNvSpPr>
            <a:spLocks noChangeShapeType="1"/>
          </p:cNvSpPr>
          <p:nvPr/>
        </p:nvSpPr>
        <p:spPr bwMode="auto">
          <a:xfrm flipV="1">
            <a:off x="3124200" y="3581400"/>
            <a:ext cx="0" cy="4572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4">
                <a:shade val="80000"/>
              </a:schemeClr>
            </a:contourClr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Line 21"/>
          <p:cNvSpPr>
            <a:spLocks noChangeShapeType="1"/>
          </p:cNvSpPr>
          <p:nvPr/>
        </p:nvSpPr>
        <p:spPr bwMode="auto">
          <a:xfrm flipH="1" flipV="1">
            <a:off x="3429000" y="3429000"/>
            <a:ext cx="762000" cy="6096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4">
                <a:shade val="80000"/>
              </a:schemeClr>
            </a:contourClr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1905000" y="3810000"/>
            <a:ext cx="914400" cy="3810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4">
                <a:shade val="80000"/>
              </a:schemeClr>
            </a:contourClr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Oval 6"/>
          <p:cNvSpPr>
            <a:spLocks noChangeAspect="1" noChangeArrowheads="1"/>
          </p:cNvSpPr>
          <p:nvPr/>
        </p:nvSpPr>
        <p:spPr bwMode="auto">
          <a:xfrm>
            <a:off x="1219200" y="32004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1295400" y="48768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12" name="Oval 12"/>
          <p:cNvSpPr>
            <a:spLocks noChangeAspect="1" noChangeArrowheads="1"/>
          </p:cNvSpPr>
          <p:nvPr/>
        </p:nvSpPr>
        <p:spPr bwMode="auto">
          <a:xfrm>
            <a:off x="2743200" y="53340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13" name="Oval 13"/>
          <p:cNvSpPr>
            <a:spLocks noChangeAspect="1" noChangeArrowheads="1"/>
          </p:cNvSpPr>
          <p:nvPr/>
        </p:nvSpPr>
        <p:spPr bwMode="auto">
          <a:xfrm>
            <a:off x="4038600" y="39624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11" name="Oval 11"/>
          <p:cNvSpPr>
            <a:spLocks noChangeAspect="1" noChangeArrowheads="1"/>
          </p:cNvSpPr>
          <p:nvPr/>
        </p:nvSpPr>
        <p:spPr bwMode="auto">
          <a:xfrm>
            <a:off x="2743200" y="40386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10"/>
          <p:cNvSpPr>
            <a:spLocks noChangeAspect="1" noChangeArrowheads="1"/>
          </p:cNvSpPr>
          <p:nvPr/>
        </p:nvSpPr>
        <p:spPr bwMode="auto">
          <a:xfrm>
            <a:off x="2743200" y="28194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Challenge #1: How does Melt identify stale objects?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667000"/>
            <a:ext cx="41910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9850" y="260508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roots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685800" y="3352800"/>
            <a:ext cx="533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685800" y="3810000"/>
            <a:ext cx="762000" cy="1143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1981200" y="3276600"/>
            <a:ext cx="7620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2057400" y="5334000"/>
            <a:ext cx="6858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52400" y="2971800"/>
            <a:ext cx="5334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181600" y="2286000"/>
            <a:ext cx="396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u="sng" dirty="0" smtClean="0"/>
              <a:t>GC</a:t>
            </a:r>
            <a:r>
              <a:rPr lang="en-US" sz="2400" dirty="0" smtClean="0"/>
              <a:t>:</a:t>
            </a:r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b="1" dirty="0" smtClean="0">
                <a:latin typeface="Courier New" pitchFamily="49" charset="0"/>
              </a:rPr>
              <a:t>for all fields </a:t>
            </a:r>
            <a:r>
              <a:rPr lang="en-US" sz="2400" b="1" dirty="0" err="1" smtClean="0">
                <a:latin typeface="Courier New" pitchFamily="49" charset="0"/>
              </a:rPr>
              <a:t>a.f</a:t>
            </a:r>
            <a:endParaRPr lang="en-US" sz="2400" b="1" dirty="0" smtClean="0">
              <a:latin typeface="Courier New" pitchFamily="49" charset="0"/>
            </a:endParaRPr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</a:rPr>
              <a:t>a.f</a:t>
            </a:r>
            <a:r>
              <a:rPr lang="en-US" sz="2400" b="1" dirty="0" smtClean="0">
                <a:latin typeface="Courier New" pitchFamily="49" charset="0"/>
              </a:rPr>
              <a:t> |= 0x1;</a:t>
            </a:r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endParaRPr lang="en-US" sz="2400" u="sng" dirty="0" smtClean="0"/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u="sng" dirty="0" smtClean="0"/>
              <a:t>Application</a:t>
            </a:r>
            <a:r>
              <a:rPr lang="en-US" sz="2400" dirty="0" smtClean="0"/>
              <a:t>:</a:t>
            </a:r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b="1" dirty="0" smtClean="0">
                <a:latin typeface="Courier New" pitchFamily="49" charset="0"/>
              </a:rPr>
              <a:t>b = </a:t>
            </a:r>
            <a:r>
              <a:rPr lang="en-US" sz="2400" b="1" dirty="0" err="1" smtClean="0">
                <a:latin typeface="Courier New" pitchFamily="49" charset="0"/>
              </a:rPr>
              <a:t>a.f</a:t>
            </a:r>
            <a:r>
              <a:rPr lang="en-US" sz="2400" b="1" dirty="0" smtClean="0">
                <a:latin typeface="Courier New" pitchFamily="49" charset="0"/>
              </a:rPr>
              <a:t>;</a:t>
            </a:r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b="1" dirty="0" smtClean="0">
                <a:latin typeface="Courier New" pitchFamily="49" charset="0"/>
              </a:rPr>
              <a:t>if (b &amp; 0x1) {</a:t>
            </a:r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b="1" dirty="0" smtClean="0">
                <a:latin typeface="Courier New" pitchFamily="49" charset="0"/>
              </a:rPr>
              <a:t>  b &amp;= ~0x1;</a:t>
            </a:r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</a:rPr>
              <a:t>a.f</a:t>
            </a:r>
            <a:r>
              <a:rPr lang="en-US" sz="2400" b="1" dirty="0" smtClean="0">
                <a:latin typeface="Courier New" pitchFamily="49" charset="0"/>
              </a:rPr>
              <a:t> = b; [atomic]</a:t>
            </a:r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  <a:endParaRPr lang="en-US" sz="2400" b="1" dirty="0">
              <a:latin typeface="Courier New" pitchFamily="49" charset="0"/>
            </a:endParaRPr>
          </a:p>
        </p:txBody>
      </p:sp>
      <p:pic>
        <p:nvPicPr>
          <p:cNvPr id="24" name="Picture 4" descr="The image “http://www.upgradecomputermemory.com/images/products/large/512mb-ddr333-ecc-reg-ram-memory-p-n-am33100-am33100.jpg” cannot be displayed, because it contains errors.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5638800"/>
            <a:ext cx="1447800" cy="1447800"/>
          </a:xfrm>
          <a:prstGeom prst="rect">
            <a:avLst/>
          </a:prstGeom>
          <a:noFill/>
        </p:spPr>
      </p:pic>
      <p:sp>
        <p:nvSpPr>
          <p:cNvPr id="25" name="Line 17"/>
          <p:cNvSpPr>
            <a:spLocks noChangeShapeType="1"/>
          </p:cNvSpPr>
          <p:nvPr/>
        </p:nvSpPr>
        <p:spPr bwMode="auto">
          <a:xfrm flipV="1">
            <a:off x="1981200" y="4648200"/>
            <a:ext cx="838200" cy="3810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4">
                <a:shade val="80000"/>
              </a:schemeClr>
            </a:contourClr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Line 19"/>
          <p:cNvSpPr>
            <a:spLocks noChangeShapeType="1"/>
          </p:cNvSpPr>
          <p:nvPr/>
        </p:nvSpPr>
        <p:spPr bwMode="auto">
          <a:xfrm>
            <a:off x="3505200" y="4343400"/>
            <a:ext cx="533400" cy="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4">
                <a:shade val="80000"/>
              </a:schemeClr>
            </a:contourClr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Line 20"/>
          <p:cNvSpPr>
            <a:spLocks noChangeShapeType="1"/>
          </p:cNvSpPr>
          <p:nvPr/>
        </p:nvSpPr>
        <p:spPr bwMode="auto">
          <a:xfrm flipV="1">
            <a:off x="3124200" y="3581400"/>
            <a:ext cx="0" cy="4572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4">
                <a:shade val="80000"/>
              </a:schemeClr>
            </a:contourClr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Line 21"/>
          <p:cNvSpPr>
            <a:spLocks noChangeShapeType="1"/>
          </p:cNvSpPr>
          <p:nvPr/>
        </p:nvSpPr>
        <p:spPr bwMode="auto">
          <a:xfrm flipH="1" flipV="1">
            <a:off x="3429000" y="3429000"/>
            <a:ext cx="762000" cy="6096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4">
                <a:shade val="80000"/>
              </a:schemeClr>
            </a:contourClr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>
            <a:off x="1905000" y="3810000"/>
            <a:ext cx="914400" cy="3810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4">
                <a:shade val="80000"/>
              </a:schemeClr>
            </a:contourClr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Oval 6"/>
          <p:cNvSpPr>
            <a:spLocks noChangeAspect="1" noChangeArrowheads="1"/>
          </p:cNvSpPr>
          <p:nvPr/>
        </p:nvSpPr>
        <p:spPr bwMode="auto">
          <a:xfrm>
            <a:off x="1219200" y="32004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1295400" y="48768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12" name="Oval 12"/>
          <p:cNvSpPr>
            <a:spLocks noChangeAspect="1" noChangeArrowheads="1"/>
          </p:cNvSpPr>
          <p:nvPr/>
        </p:nvSpPr>
        <p:spPr bwMode="auto">
          <a:xfrm>
            <a:off x="2743200" y="53340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13" name="Oval 13"/>
          <p:cNvSpPr>
            <a:spLocks noChangeAspect="1" noChangeArrowheads="1"/>
          </p:cNvSpPr>
          <p:nvPr/>
        </p:nvSpPr>
        <p:spPr bwMode="auto">
          <a:xfrm>
            <a:off x="4038600" y="3962400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0" name="Oval 10"/>
          <p:cNvSpPr>
            <a:spLocks noChangeAspect="1" noChangeArrowheads="1"/>
          </p:cNvSpPr>
          <p:nvPr/>
        </p:nvSpPr>
        <p:spPr bwMode="auto">
          <a:xfrm>
            <a:off x="2743200" y="28194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1" name="Oval 11"/>
          <p:cNvSpPr>
            <a:spLocks noChangeAspect="1" noChangeArrowheads="1"/>
          </p:cNvSpPr>
          <p:nvPr/>
        </p:nvSpPr>
        <p:spPr bwMode="auto">
          <a:xfrm>
            <a:off x="2743200" y="4038600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Challenge #1: How does Melt identify stale objects?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Stale Space</a:t>
            </a:r>
            <a:endParaRPr lang="en-US" dirty="0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181600" y="2667000"/>
            <a:ext cx="3733800" cy="3657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407150" y="6324600"/>
            <a:ext cx="130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stale space</a:t>
            </a:r>
          </a:p>
        </p:txBody>
      </p:sp>
      <p:pic>
        <p:nvPicPr>
          <p:cNvPr id="26" name="Picture 3" descr="j040197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324" y="5851526"/>
            <a:ext cx="1281476" cy="854074"/>
          </a:xfrm>
          <a:prstGeom prst="rect">
            <a:avLst/>
          </a:prstGeom>
          <a:noFill/>
        </p:spPr>
      </p:pic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838200" y="2667000"/>
            <a:ext cx="41910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69850" y="260508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roots</a:t>
            </a:r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>
            <a:off x="685800" y="3352800"/>
            <a:ext cx="533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>
            <a:off x="685800" y="3810000"/>
            <a:ext cx="762000" cy="1143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 flipV="1">
            <a:off x="1981200" y="3276600"/>
            <a:ext cx="7620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Line 18"/>
          <p:cNvSpPr>
            <a:spLocks noChangeShapeType="1"/>
          </p:cNvSpPr>
          <p:nvPr/>
        </p:nvSpPr>
        <p:spPr bwMode="auto">
          <a:xfrm>
            <a:off x="2057400" y="5334000"/>
            <a:ext cx="6858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152400" y="2971800"/>
            <a:ext cx="5334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pic>
        <p:nvPicPr>
          <p:cNvPr id="43" name="Picture 4" descr="The image “http://www.upgradecomputermemory.com/images/products/large/512mb-ddr333-ecc-reg-ram-memory-p-n-am33100-am33100.jpg” cannot be displayed, because it contains errors.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5638800"/>
            <a:ext cx="1447800" cy="1447800"/>
          </a:xfrm>
          <a:prstGeom prst="rect">
            <a:avLst/>
          </a:prstGeom>
          <a:noFill/>
        </p:spPr>
      </p:pic>
      <p:sp>
        <p:nvSpPr>
          <p:cNvPr id="44" name="Line 17"/>
          <p:cNvSpPr>
            <a:spLocks noChangeShapeType="1"/>
          </p:cNvSpPr>
          <p:nvPr/>
        </p:nvSpPr>
        <p:spPr bwMode="auto">
          <a:xfrm flipV="1">
            <a:off x="1981200" y="4648200"/>
            <a:ext cx="838200" cy="3810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4">
                <a:shade val="80000"/>
              </a:schemeClr>
            </a:contourClr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Line 19"/>
          <p:cNvSpPr>
            <a:spLocks noChangeShapeType="1"/>
          </p:cNvSpPr>
          <p:nvPr/>
        </p:nvSpPr>
        <p:spPr bwMode="auto">
          <a:xfrm>
            <a:off x="3505200" y="4343400"/>
            <a:ext cx="533400" cy="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4">
                <a:shade val="80000"/>
              </a:schemeClr>
            </a:contourClr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Line 20"/>
          <p:cNvSpPr>
            <a:spLocks noChangeShapeType="1"/>
          </p:cNvSpPr>
          <p:nvPr/>
        </p:nvSpPr>
        <p:spPr bwMode="auto">
          <a:xfrm flipV="1">
            <a:off x="3124200" y="3581400"/>
            <a:ext cx="0" cy="4572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4">
                <a:shade val="80000"/>
              </a:schemeClr>
            </a:contourClr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Line 21"/>
          <p:cNvSpPr>
            <a:spLocks noChangeShapeType="1"/>
          </p:cNvSpPr>
          <p:nvPr/>
        </p:nvSpPr>
        <p:spPr bwMode="auto">
          <a:xfrm flipH="1" flipV="1">
            <a:off x="3429000" y="3429000"/>
            <a:ext cx="762000" cy="6096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4">
                <a:shade val="80000"/>
              </a:schemeClr>
            </a:contourClr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>
            <a:off x="1905000" y="3810000"/>
            <a:ext cx="914400" cy="3810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4">
                <a:shade val="80000"/>
              </a:schemeClr>
            </a:contourClr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9" name="Oval 6"/>
          <p:cNvSpPr>
            <a:spLocks noChangeAspect="1" noChangeArrowheads="1"/>
          </p:cNvSpPr>
          <p:nvPr/>
        </p:nvSpPr>
        <p:spPr bwMode="auto">
          <a:xfrm>
            <a:off x="1219200" y="32004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0" name="Oval 9"/>
          <p:cNvSpPr>
            <a:spLocks noChangeAspect="1" noChangeArrowheads="1"/>
          </p:cNvSpPr>
          <p:nvPr/>
        </p:nvSpPr>
        <p:spPr bwMode="auto">
          <a:xfrm>
            <a:off x="1295400" y="48768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51" name="Oval 12"/>
          <p:cNvSpPr>
            <a:spLocks noChangeAspect="1" noChangeArrowheads="1"/>
          </p:cNvSpPr>
          <p:nvPr/>
        </p:nvSpPr>
        <p:spPr bwMode="auto">
          <a:xfrm>
            <a:off x="2743200" y="53340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52" name="Oval 13"/>
          <p:cNvSpPr>
            <a:spLocks noChangeAspect="1" noChangeArrowheads="1"/>
          </p:cNvSpPr>
          <p:nvPr/>
        </p:nvSpPr>
        <p:spPr bwMode="auto">
          <a:xfrm>
            <a:off x="4038600" y="3962400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3" name="Oval 10"/>
          <p:cNvSpPr>
            <a:spLocks noChangeAspect="1" noChangeArrowheads="1"/>
          </p:cNvSpPr>
          <p:nvPr/>
        </p:nvSpPr>
        <p:spPr bwMode="auto">
          <a:xfrm>
            <a:off x="2743200" y="28194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54" name="Oval 11"/>
          <p:cNvSpPr>
            <a:spLocks noChangeAspect="1" noChangeArrowheads="1"/>
          </p:cNvSpPr>
          <p:nvPr/>
        </p:nvSpPr>
        <p:spPr bwMode="auto">
          <a:xfrm>
            <a:off x="2743200" y="4038600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5" name="Text Box 24"/>
          <p:cNvSpPr txBox="1">
            <a:spLocks noChangeArrowheads="1"/>
          </p:cNvSpPr>
          <p:nvPr/>
        </p:nvSpPr>
        <p:spPr bwMode="auto">
          <a:xfrm>
            <a:off x="2362200" y="6324600"/>
            <a:ext cx="1441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in-use space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3352800" y="1524000"/>
            <a:ext cx="3505200" cy="990600"/>
          </a:xfrm>
          <a:prstGeom prst="roundRect">
            <a:avLst/>
          </a:prstGeom>
          <a:ln>
            <a:headEnd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Heap nearly full </a:t>
            </a:r>
            <a:r>
              <a:rPr lang="en-US" sz="2400" dirty="0" smtClean="0">
                <a:sym typeface="Wingdings" pitchFamily="2" charset="2"/>
              </a:rPr>
              <a:t></a:t>
            </a:r>
          </a:p>
          <a:p>
            <a:pPr algn="ctr"/>
            <a:r>
              <a:rPr lang="en-US" sz="2400" dirty="0" smtClean="0">
                <a:sym typeface="Wingdings" pitchFamily="2" charset="2"/>
              </a:rPr>
              <a:t>move stale objects to 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Stale Space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667000"/>
            <a:ext cx="41910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9850" y="260508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roots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685800" y="3352800"/>
            <a:ext cx="533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685800" y="3810000"/>
            <a:ext cx="762000" cy="1143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1981200" y="3276600"/>
            <a:ext cx="7620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2057400" y="5334000"/>
            <a:ext cx="6858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52400" y="2971800"/>
            <a:ext cx="5334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181600" y="2667000"/>
            <a:ext cx="3733800" cy="3657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2362200" y="6324600"/>
            <a:ext cx="1441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in-use space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407150" y="6324600"/>
            <a:ext cx="130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stale space</a:t>
            </a:r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>
            <a:off x="1981200" y="5029200"/>
            <a:ext cx="4724400" cy="2286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Line 17"/>
          <p:cNvSpPr>
            <a:spLocks noChangeShapeType="1"/>
          </p:cNvSpPr>
          <p:nvPr/>
        </p:nvSpPr>
        <p:spPr bwMode="auto">
          <a:xfrm flipV="1">
            <a:off x="7315200" y="4419600"/>
            <a:ext cx="381000" cy="4572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Line 18"/>
          <p:cNvSpPr>
            <a:spLocks noChangeShapeType="1"/>
          </p:cNvSpPr>
          <p:nvPr/>
        </p:nvSpPr>
        <p:spPr bwMode="auto">
          <a:xfrm flipH="1" flipV="1">
            <a:off x="3429000" y="3429000"/>
            <a:ext cx="3352800" cy="15240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prstDash val="dash"/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Line 19"/>
          <p:cNvSpPr>
            <a:spLocks noChangeShapeType="1"/>
          </p:cNvSpPr>
          <p:nvPr/>
        </p:nvSpPr>
        <p:spPr bwMode="auto">
          <a:xfrm flipH="1" flipV="1">
            <a:off x="3505200" y="3276600"/>
            <a:ext cx="4038600" cy="6858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prstDash val="dash"/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Line 20"/>
          <p:cNvSpPr>
            <a:spLocks noChangeShapeType="1"/>
          </p:cNvSpPr>
          <p:nvPr/>
        </p:nvSpPr>
        <p:spPr bwMode="auto">
          <a:xfrm>
            <a:off x="1905000" y="3810000"/>
            <a:ext cx="4800600" cy="12954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Oval 6"/>
          <p:cNvSpPr>
            <a:spLocks noChangeAspect="1" noChangeArrowheads="1"/>
          </p:cNvSpPr>
          <p:nvPr/>
        </p:nvSpPr>
        <p:spPr bwMode="auto">
          <a:xfrm>
            <a:off x="1219200" y="32004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1295400" y="48768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10" name="Oval 10"/>
          <p:cNvSpPr>
            <a:spLocks noChangeAspect="1" noChangeArrowheads="1"/>
          </p:cNvSpPr>
          <p:nvPr/>
        </p:nvSpPr>
        <p:spPr bwMode="auto">
          <a:xfrm>
            <a:off x="2743200" y="28194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2" name="Oval 12"/>
          <p:cNvSpPr>
            <a:spLocks noChangeAspect="1" noChangeArrowheads="1"/>
          </p:cNvSpPr>
          <p:nvPr/>
        </p:nvSpPr>
        <p:spPr bwMode="auto">
          <a:xfrm>
            <a:off x="2743200" y="53340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26" name="Oval 9"/>
          <p:cNvSpPr>
            <a:spLocks noChangeAspect="1" noChangeArrowheads="1"/>
          </p:cNvSpPr>
          <p:nvPr/>
        </p:nvSpPr>
        <p:spPr bwMode="auto">
          <a:xfrm>
            <a:off x="6705600" y="4800600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7" name="Oval 11"/>
          <p:cNvSpPr>
            <a:spLocks noChangeAspect="1" noChangeArrowheads="1"/>
          </p:cNvSpPr>
          <p:nvPr/>
        </p:nvSpPr>
        <p:spPr bwMode="auto">
          <a:xfrm>
            <a:off x="7543800" y="3733800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pic>
        <p:nvPicPr>
          <p:cNvPr id="28" name="Picture 3" descr="j040197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324" y="5851526"/>
            <a:ext cx="1281476" cy="854074"/>
          </a:xfrm>
          <a:prstGeom prst="rect">
            <a:avLst/>
          </a:prstGeom>
          <a:noFill/>
        </p:spPr>
      </p:pic>
      <p:pic>
        <p:nvPicPr>
          <p:cNvPr id="34" name="Picture 4" descr="The image “http://www.upgradecomputermemory.com/images/products/large/512mb-ddr333-ecc-reg-ram-memory-p-n-am33100-am33100.jpg” cannot be displayed, because it contains errors.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5638800"/>
            <a:ext cx="14478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#2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667000"/>
            <a:ext cx="41910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9850" y="260508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roots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685800" y="3352800"/>
            <a:ext cx="533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685800" y="3810000"/>
            <a:ext cx="762000" cy="1143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1981200" y="3276600"/>
            <a:ext cx="7620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2057400" y="5334000"/>
            <a:ext cx="6858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52400" y="2971800"/>
            <a:ext cx="5334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181600" y="2667000"/>
            <a:ext cx="3733800" cy="3657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2362200" y="6324600"/>
            <a:ext cx="1441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in-use space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407150" y="6324600"/>
            <a:ext cx="130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stale space</a:t>
            </a:r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>
            <a:off x="1981200" y="5029200"/>
            <a:ext cx="4724400" cy="2286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Line 17"/>
          <p:cNvSpPr>
            <a:spLocks noChangeShapeType="1"/>
          </p:cNvSpPr>
          <p:nvPr/>
        </p:nvSpPr>
        <p:spPr bwMode="auto">
          <a:xfrm flipV="1">
            <a:off x="7315200" y="4419600"/>
            <a:ext cx="381000" cy="4572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Line 18"/>
          <p:cNvSpPr>
            <a:spLocks noChangeShapeType="1"/>
          </p:cNvSpPr>
          <p:nvPr/>
        </p:nvSpPr>
        <p:spPr bwMode="auto">
          <a:xfrm flipH="1" flipV="1">
            <a:off x="3429000" y="3429000"/>
            <a:ext cx="3352800" cy="15240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prstDash val="dash"/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Line 19"/>
          <p:cNvSpPr>
            <a:spLocks noChangeShapeType="1"/>
          </p:cNvSpPr>
          <p:nvPr/>
        </p:nvSpPr>
        <p:spPr bwMode="auto">
          <a:xfrm flipH="1" flipV="1">
            <a:off x="3505200" y="3276600"/>
            <a:ext cx="4038600" cy="6858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prstDash val="dash"/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Line 20"/>
          <p:cNvSpPr>
            <a:spLocks noChangeShapeType="1"/>
          </p:cNvSpPr>
          <p:nvPr/>
        </p:nvSpPr>
        <p:spPr bwMode="auto">
          <a:xfrm>
            <a:off x="1905000" y="3810000"/>
            <a:ext cx="4800600" cy="12954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Oval 6"/>
          <p:cNvSpPr>
            <a:spLocks noChangeAspect="1" noChangeArrowheads="1"/>
          </p:cNvSpPr>
          <p:nvPr/>
        </p:nvSpPr>
        <p:spPr bwMode="auto">
          <a:xfrm>
            <a:off x="1219200" y="32004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1295400" y="48768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10" name="Oval 10"/>
          <p:cNvSpPr>
            <a:spLocks noChangeAspect="1" noChangeArrowheads="1"/>
          </p:cNvSpPr>
          <p:nvPr/>
        </p:nvSpPr>
        <p:spPr bwMode="auto">
          <a:xfrm>
            <a:off x="2743200" y="28194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2" name="Oval 12"/>
          <p:cNvSpPr>
            <a:spLocks noChangeAspect="1" noChangeArrowheads="1"/>
          </p:cNvSpPr>
          <p:nvPr/>
        </p:nvSpPr>
        <p:spPr bwMode="auto">
          <a:xfrm>
            <a:off x="2743200" y="53340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26" name="Oval 9"/>
          <p:cNvSpPr>
            <a:spLocks noChangeAspect="1" noChangeArrowheads="1"/>
          </p:cNvSpPr>
          <p:nvPr/>
        </p:nvSpPr>
        <p:spPr bwMode="auto">
          <a:xfrm>
            <a:off x="6705600" y="4800600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7" name="Oval 11"/>
          <p:cNvSpPr>
            <a:spLocks noChangeAspect="1" noChangeArrowheads="1"/>
          </p:cNvSpPr>
          <p:nvPr/>
        </p:nvSpPr>
        <p:spPr bwMode="auto">
          <a:xfrm>
            <a:off x="7543800" y="3733800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pic>
        <p:nvPicPr>
          <p:cNvPr id="28" name="Picture 3" descr="j040197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324" y="5851526"/>
            <a:ext cx="1281476" cy="854074"/>
          </a:xfrm>
          <a:prstGeom prst="rect">
            <a:avLst/>
          </a:prstGeom>
          <a:noFill/>
        </p:spPr>
      </p:pic>
      <p:pic>
        <p:nvPicPr>
          <p:cNvPr id="34" name="Picture 4" descr="The image “http://www.upgradecomputermemory.com/images/products/large/512mb-ddr333-ecc-reg-ram-memory-p-n-am33100-am33100.jpg” cannot be displayed, because it contains errors.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5638800"/>
            <a:ext cx="1447800" cy="1447800"/>
          </a:xfrm>
          <a:prstGeom prst="rect">
            <a:avLst/>
          </a:prstGeom>
          <a:noFill/>
        </p:spPr>
      </p:pic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2133600" y="1600200"/>
            <a:ext cx="5943600" cy="584775"/>
          </a:xfr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How does Melt maintain pointers?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Stub-Scion Pairs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667000"/>
            <a:ext cx="41910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9850" y="260508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roots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685800" y="3352800"/>
            <a:ext cx="533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685800" y="3810000"/>
            <a:ext cx="762000" cy="1143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1981200" y="3276600"/>
            <a:ext cx="7620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2057400" y="5334000"/>
            <a:ext cx="6858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52400" y="2971800"/>
            <a:ext cx="5334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181600" y="2667000"/>
            <a:ext cx="3733800" cy="3657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2362200" y="6324600"/>
            <a:ext cx="1441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in-use space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407150" y="6324600"/>
            <a:ext cx="130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stale space</a:t>
            </a:r>
          </a:p>
        </p:txBody>
      </p:sp>
      <p:sp>
        <p:nvSpPr>
          <p:cNvPr id="30" name="Line 17"/>
          <p:cNvSpPr>
            <a:spLocks noChangeShapeType="1"/>
          </p:cNvSpPr>
          <p:nvPr/>
        </p:nvSpPr>
        <p:spPr bwMode="auto">
          <a:xfrm flipV="1">
            <a:off x="7315200" y="4419600"/>
            <a:ext cx="381000" cy="4572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>
            <a:off x="1981200" y="5029200"/>
            <a:ext cx="4724400" cy="2286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Line 20"/>
          <p:cNvSpPr>
            <a:spLocks noChangeShapeType="1"/>
          </p:cNvSpPr>
          <p:nvPr/>
        </p:nvSpPr>
        <p:spPr bwMode="auto">
          <a:xfrm>
            <a:off x="1905000" y="3810000"/>
            <a:ext cx="4800600" cy="12954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Line 24"/>
          <p:cNvSpPr>
            <a:spLocks noChangeShapeType="1"/>
          </p:cNvSpPr>
          <p:nvPr/>
        </p:nvSpPr>
        <p:spPr bwMode="auto">
          <a:xfrm>
            <a:off x="3962400" y="26670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Oval 6"/>
          <p:cNvSpPr>
            <a:spLocks noChangeAspect="1" noChangeArrowheads="1"/>
          </p:cNvSpPr>
          <p:nvPr/>
        </p:nvSpPr>
        <p:spPr bwMode="auto">
          <a:xfrm>
            <a:off x="1219200" y="32004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1295400" y="48768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10" name="Oval 10"/>
          <p:cNvSpPr>
            <a:spLocks noChangeAspect="1" noChangeArrowheads="1"/>
          </p:cNvSpPr>
          <p:nvPr/>
        </p:nvSpPr>
        <p:spPr bwMode="auto">
          <a:xfrm>
            <a:off x="2743200" y="28194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2" name="Oval 12"/>
          <p:cNvSpPr>
            <a:spLocks noChangeAspect="1" noChangeArrowheads="1"/>
          </p:cNvSpPr>
          <p:nvPr/>
        </p:nvSpPr>
        <p:spPr bwMode="auto">
          <a:xfrm>
            <a:off x="2743200" y="53340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26" name="Oval 9"/>
          <p:cNvSpPr>
            <a:spLocks noChangeAspect="1" noChangeArrowheads="1"/>
          </p:cNvSpPr>
          <p:nvPr/>
        </p:nvSpPr>
        <p:spPr bwMode="auto">
          <a:xfrm>
            <a:off x="6705600" y="4800600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7" name="Oval 11"/>
          <p:cNvSpPr>
            <a:spLocks noChangeAspect="1" noChangeArrowheads="1"/>
          </p:cNvSpPr>
          <p:nvPr/>
        </p:nvSpPr>
        <p:spPr bwMode="auto">
          <a:xfrm>
            <a:off x="7543800" y="3733800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pic>
        <p:nvPicPr>
          <p:cNvPr id="32" name="Picture 3" descr="j040197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324" y="5851526"/>
            <a:ext cx="1281476" cy="854074"/>
          </a:xfrm>
          <a:prstGeom prst="rect">
            <a:avLst/>
          </a:prstGeom>
          <a:noFill/>
        </p:spPr>
      </p:pic>
      <p:pic>
        <p:nvPicPr>
          <p:cNvPr id="43" name="Picture 4" descr="The image “http://www.upgradecomputermemory.com/images/products/large/512mb-ddr333-ecc-reg-ram-memory-p-n-am33100-am33100.jpg” cannot be displayed, because it contains errors.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5638800"/>
            <a:ext cx="1447800" cy="1447800"/>
          </a:xfrm>
          <a:prstGeom prst="rect">
            <a:avLst/>
          </a:prstGeom>
          <a:noFill/>
        </p:spPr>
      </p:pic>
      <p:sp>
        <p:nvSpPr>
          <p:cNvPr id="44" name="Rounded Rectangle 43"/>
          <p:cNvSpPr/>
          <p:nvPr/>
        </p:nvSpPr>
        <p:spPr>
          <a:xfrm>
            <a:off x="3810000" y="2590800"/>
            <a:ext cx="3581400" cy="1295400"/>
          </a:xfrm>
          <a:prstGeom prst="roundRect">
            <a:avLst/>
          </a:prstGeom>
          <a:solidFill>
            <a:schemeClr val="accent2">
              <a:alpha val="39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 flipH="1" flipV="1">
            <a:off x="6705600" y="3581400"/>
            <a:ext cx="228600" cy="12192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Line 27"/>
          <p:cNvSpPr>
            <a:spLocks noChangeShapeType="1"/>
          </p:cNvSpPr>
          <p:nvPr/>
        </p:nvSpPr>
        <p:spPr bwMode="auto">
          <a:xfrm flipH="1">
            <a:off x="4876800" y="3200400"/>
            <a:ext cx="1447800" cy="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Line 32"/>
          <p:cNvSpPr>
            <a:spLocks noChangeShapeType="1"/>
          </p:cNvSpPr>
          <p:nvPr/>
        </p:nvSpPr>
        <p:spPr bwMode="auto">
          <a:xfrm flipH="1" flipV="1">
            <a:off x="7010400" y="3429000"/>
            <a:ext cx="685800" cy="3810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Line 28"/>
          <p:cNvSpPr>
            <a:spLocks noChangeShapeType="1"/>
          </p:cNvSpPr>
          <p:nvPr/>
        </p:nvSpPr>
        <p:spPr bwMode="auto">
          <a:xfrm flipH="1">
            <a:off x="3505200" y="3200400"/>
            <a:ext cx="6096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Oval 25"/>
          <p:cNvSpPr>
            <a:spLocks noChangeAspect="1" noChangeArrowheads="1"/>
          </p:cNvSpPr>
          <p:nvPr/>
        </p:nvSpPr>
        <p:spPr bwMode="auto">
          <a:xfrm>
            <a:off x="6324600" y="2819400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 err="1"/>
              <a:t>B</a:t>
            </a:r>
            <a:r>
              <a:rPr lang="en-US" baseline="-25000" dirty="0" err="1"/>
              <a:t>stub</a:t>
            </a:r>
            <a:endParaRPr lang="en-US" baseline="-25000" dirty="0"/>
          </a:p>
        </p:txBody>
      </p:sp>
      <p:sp>
        <p:nvSpPr>
          <p:cNvPr id="36" name="Oval 26"/>
          <p:cNvSpPr>
            <a:spLocks noChangeAspect="1" noChangeArrowheads="1"/>
          </p:cNvSpPr>
          <p:nvPr/>
        </p:nvSpPr>
        <p:spPr bwMode="auto">
          <a:xfrm>
            <a:off x="4114800" y="28194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 err="1"/>
              <a:t>B</a:t>
            </a:r>
            <a:r>
              <a:rPr lang="en-US" baseline="-25000" dirty="0" err="1"/>
              <a:t>scion</a:t>
            </a:r>
            <a:endParaRPr lang="en-US" baseline="-25000" dirty="0"/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4114800" y="2025650"/>
            <a:ext cx="758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scion</a:t>
            </a:r>
          </a:p>
          <a:p>
            <a:r>
              <a:rPr lang="en-US"/>
              <a:t>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Stub-Scion Pairs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667000"/>
            <a:ext cx="41910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9850" y="260508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roots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685800" y="3352800"/>
            <a:ext cx="533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685800" y="3810000"/>
            <a:ext cx="762000" cy="1143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1981200" y="3276600"/>
            <a:ext cx="7620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2057400" y="5334000"/>
            <a:ext cx="6858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52400" y="2971800"/>
            <a:ext cx="5334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181600" y="2667000"/>
            <a:ext cx="3733800" cy="3657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2362200" y="6324600"/>
            <a:ext cx="1441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in-use space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407150" y="6324600"/>
            <a:ext cx="130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stale space</a:t>
            </a:r>
          </a:p>
        </p:txBody>
      </p:sp>
      <p:sp>
        <p:nvSpPr>
          <p:cNvPr id="30" name="Line 17"/>
          <p:cNvSpPr>
            <a:spLocks noChangeShapeType="1"/>
          </p:cNvSpPr>
          <p:nvPr/>
        </p:nvSpPr>
        <p:spPr bwMode="auto">
          <a:xfrm flipV="1">
            <a:off x="7315200" y="4419600"/>
            <a:ext cx="381000" cy="4572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>
            <a:off x="1981200" y="5029200"/>
            <a:ext cx="4724400" cy="2286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Line 20"/>
          <p:cNvSpPr>
            <a:spLocks noChangeShapeType="1"/>
          </p:cNvSpPr>
          <p:nvPr/>
        </p:nvSpPr>
        <p:spPr bwMode="auto">
          <a:xfrm>
            <a:off x="1905000" y="3810000"/>
            <a:ext cx="4800600" cy="12954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Line 24"/>
          <p:cNvSpPr>
            <a:spLocks noChangeShapeType="1"/>
          </p:cNvSpPr>
          <p:nvPr/>
        </p:nvSpPr>
        <p:spPr bwMode="auto">
          <a:xfrm>
            <a:off x="3962400" y="26670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Oval 6"/>
          <p:cNvSpPr>
            <a:spLocks noChangeAspect="1" noChangeArrowheads="1"/>
          </p:cNvSpPr>
          <p:nvPr/>
        </p:nvSpPr>
        <p:spPr bwMode="auto">
          <a:xfrm>
            <a:off x="1219200" y="32004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1295400" y="48768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10" name="Oval 10"/>
          <p:cNvSpPr>
            <a:spLocks noChangeAspect="1" noChangeArrowheads="1"/>
          </p:cNvSpPr>
          <p:nvPr/>
        </p:nvSpPr>
        <p:spPr bwMode="auto">
          <a:xfrm>
            <a:off x="2743200" y="28194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2" name="Oval 12"/>
          <p:cNvSpPr>
            <a:spLocks noChangeAspect="1" noChangeArrowheads="1"/>
          </p:cNvSpPr>
          <p:nvPr/>
        </p:nvSpPr>
        <p:spPr bwMode="auto">
          <a:xfrm>
            <a:off x="2743200" y="53340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26" name="Oval 9"/>
          <p:cNvSpPr>
            <a:spLocks noChangeAspect="1" noChangeArrowheads="1"/>
          </p:cNvSpPr>
          <p:nvPr/>
        </p:nvSpPr>
        <p:spPr bwMode="auto">
          <a:xfrm>
            <a:off x="6705600" y="4800600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7" name="Oval 11"/>
          <p:cNvSpPr>
            <a:spLocks noChangeAspect="1" noChangeArrowheads="1"/>
          </p:cNvSpPr>
          <p:nvPr/>
        </p:nvSpPr>
        <p:spPr bwMode="auto">
          <a:xfrm>
            <a:off x="7543800" y="3733800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pic>
        <p:nvPicPr>
          <p:cNvPr id="32" name="Picture 3" descr="j040197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324" y="5851526"/>
            <a:ext cx="1281476" cy="854074"/>
          </a:xfrm>
          <a:prstGeom prst="rect">
            <a:avLst/>
          </a:prstGeom>
          <a:noFill/>
        </p:spPr>
      </p:pic>
      <p:pic>
        <p:nvPicPr>
          <p:cNvPr id="43" name="Picture 4" descr="The image “http://www.upgradecomputermemory.com/images/products/large/512mb-ddr333-ecc-reg-ram-memory-p-n-am33100-am33100.jpg” cannot be displayed, because it contains errors.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5638800"/>
            <a:ext cx="1447800" cy="1447800"/>
          </a:xfrm>
          <a:prstGeom prst="rect">
            <a:avLst/>
          </a:prstGeom>
          <a:noFill/>
        </p:spPr>
      </p:pic>
      <p:sp>
        <p:nvSpPr>
          <p:cNvPr id="28" name="Line 19"/>
          <p:cNvSpPr>
            <a:spLocks noChangeShapeType="1"/>
          </p:cNvSpPr>
          <p:nvPr/>
        </p:nvSpPr>
        <p:spPr bwMode="auto">
          <a:xfrm flipH="1" flipV="1">
            <a:off x="6705600" y="3581400"/>
            <a:ext cx="228600" cy="12192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Line 27"/>
          <p:cNvSpPr>
            <a:spLocks noChangeShapeType="1"/>
          </p:cNvSpPr>
          <p:nvPr/>
        </p:nvSpPr>
        <p:spPr bwMode="auto">
          <a:xfrm flipH="1">
            <a:off x="4876800" y="3200400"/>
            <a:ext cx="1447800" cy="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Line 32"/>
          <p:cNvSpPr>
            <a:spLocks noChangeShapeType="1"/>
          </p:cNvSpPr>
          <p:nvPr/>
        </p:nvSpPr>
        <p:spPr bwMode="auto">
          <a:xfrm flipH="1" flipV="1">
            <a:off x="7010400" y="3429000"/>
            <a:ext cx="685800" cy="3810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Line 28"/>
          <p:cNvSpPr>
            <a:spLocks noChangeShapeType="1"/>
          </p:cNvSpPr>
          <p:nvPr/>
        </p:nvSpPr>
        <p:spPr bwMode="auto">
          <a:xfrm flipH="1">
            <a:off x="3505200" y="3200400"/>
            <a:ext cx="6096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Oval 25"/>
          <p:cNvSpPr>
            <a:spLocks noChangeAspect="1" noChangeArrowheads="1"/>
          </p:cNvSpPr>
          <p:nvPr/>
        </p:nvSpPr>
        <p:spPr bwMode="auto">
          <a:xfrm>
            <a:off x="6324600" y="2819400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 err="1"/>
              <a:t>B</a:t>
            </a:r>
            <a:r>
              <a:rPr lang="en-US" baseline="-25000" dirty="0" err="1"/>
              <a:t>stub</a:t>
            </a:r>
            <a:endParaRPr lang="en-US" baseline="-25000" dirty="0"/>
          </a:p>
        </p:txBody>
      </p:sp>
      <p:sp>
        <p:nvSpPr>
          <p:cNvPr id="36" name="Oval 26"/>
          <p:cNvSpPr>
            <a:spLocks noChangeAspect="1" noChangeArrowheads="1"/>
          </p:cNvSpPr>
          <p:nvPr/>
        </p:nvSpPr>
        <p:spPr bwMode="auto">
          <a:xfrm>
            <a:off x="4114800" y="28194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 err="1"/>
              <a:t>B</a:t>
            </a:r>
            <a:r>
              <a:rPr lang="en-US" baseline="-25000" dirty="0" err="1"/>
              <a:t>scion</a:t>
            </a:r>
            <a:endParaRPr lang="en-US" baseline="-25000" dirty="0"/>
          </a:p>
        </p:txBody>
      </p:sp>
      <p:sp>
        <p:nvSpPr>
          <p:cNvPr id="45" name="Rounded Rectangle 44"/>
          <p:cNvSpPr/>
          <p:nvPr/>
        </p:nvSpPr>
        <p:spPr>
          <a:xfrm>
            <a:off x="1447800" y="1828800"/>
            <a:ext cx="3581400" cy="990600"/>
          </a:xfrm>
          <a:prstGeom prst="roundRect">
            <a:avLst/>
          </a:prstGeom>
          <a:solidFill>
            <a:schemeClr val="accent2">
              <a:alpha val="39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4114800" y="2025650"/>
            <a:ext cx="758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scion</a:t>
            </a:r>
          </a:p>
          <a:p>
            <a:r>
              <a:rPr lang="en-US"/>
              <a:t>space</a:t>
            </a:r>
          </a:p>
        </p:txBody>
      </p:sp>
      <p:sp>
        <p:nvSpPr>
          <p:cNvPr id="40" name="Rectangle 30"/>
          <p:cNvSpPr>
            <a:spLocks noChangeArrowheads="1"/>
          </p:cNvSpPr>
          <p:nvPr/>
        </p:nvSpPr>
        <p:spPr bwMode="auto">
          <a:xfrm>
            <a:off x="2286000" y="2133600"/>
            <a:ext cx="13716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B </a:t>
            </a:r>
            <a:r>
              <a:rPr lang="en-US">
                <a:sym typeface="Wingdings" pitchFamily="2" charset="2"/>
              </a:rPr>
              <a:t> B</a:t>
            </a:r>
            <a:r>
              <a:rPr lang="en-US" baseline="-25000"/>
              <a:t>scion</a:t>
            </a: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1524000" y="1981200"/>
            <a:ext cx="6937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scion</a:t>
            </a:r>
          </a:p>
          <a:p>
            <a:r>
              <a:rPr lang="en-US"/>
              <a:t>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181600" y="2667000"/>
            <a:ext cx="3733800" cy="3657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6019800" y="2590800"/>
            <a:ext cx="1371600" cy="1219200"/>
          </a:xfrm>
          <a:prstGeom prst="roundRect">
            <a:avLst/>
          </a:prstGeom>
          <a:solidFill>
            <a:schemeClr val="accent2">
              <a:alpha val="39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Stub-Scion Pairs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667000"/>
            <a:ext cx="41910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9850" y="260508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roots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685800" y="3352800"/>
            <a:ext cx="533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685800" y="3810000"/>
            <a:ext cx="762000" cy="1143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1981200" y="3276600"/>
            <a:ext cx="7620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2057400" y="5334000"/>
            <a:ext cx="6858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52400" y="2971800"/>
            <a:ext cx="5334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2362200" y="6324600"/>
            <a:ext cx="1441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in-use space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407150" y="6324600"/>
            <a:ext cx="130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stale space</a:t>
            </a:r>
          </a:p>
        </p:txBody>
      </p:sp>
      <p:sp>
        <p:nvSpPr>
          <p:cNvPr id="30" name="Line 17"/>
          <p:cNvSpPr>
            <a:spLocks noChangeShapeType="1"/>
          </p:cNvSpPr>
          <p:nvPr/>
        </p:nvSpPr>
        <p:spPr bwMode="auto">
          <a:xfrm flipV="1">
            <a:off x="7315200" y="4419600"/>
            <a:ext cx="381000" cy="4572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>
            <a:off x="1981200" y="5029200"/>
            <a:ext cx="4724400" cy="2286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Line 20"/>
          <p:cNvSpPr>
            <a:spLocks noChangeShapeType="1"/>
          </p:cNvSpPr>
          <p:nvPr/>
        </p:nvSpPr>
        <p:spPr bwMode="auto">
          <a:xfrm>
            <a:off x="1905000" y="3810000"/>
            <a:ext cx="4800600" cy="12954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Line 24"/>
          <p:cNvSpPr>
            <a:spLocks noChangeShapeType="1"/>
          </p:cNvSpPr>
          <p:nvPr/>
        </p:nvSpPr>
        <p:spPr bwMode="auto">
          <a:xfrm>
            <a:off x="3962400" y="26670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Oval 6"/>
          <p:cNvSpPr>
            <a:spLocks noChangeAspect="1" noChangeArrowheads="1"/>
          </p:cNvSpPr>
          <p:nvPr/>
        </p:nvSpPr>
        <p:spPr bwMode="auto">
          <a:xfrm>
            <a:off x="1219200" y="32004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1295400" y="48768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10" name="Oval 10"/>
          <p:cNvSpPr>
            <a:spLocks noChangeAspect="1" noChangeArrowheads="1"/>
          </p:cNvSpPr>
          <p:nvPr/>
        </p:nvSpPr>
        <p:spPr bwMode="auto">
          <a:xfrm>
            <a:off x="2743200" y="28194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2" name="Oval 12"/>
          <p:cNvSpPr>
            <a:spLocks noChangeAspect="1" noChangeArrowheads="1"/>
          </p:cNvSpPr>
          <p:nvPr/>
        </p:nvSpPr>
        <p:spPr bwMode="auto">
          <a:xfrm>
            <a:off x="2743200" y="53340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26" name="Oval 9"/>
          <p:cNvSpPr>
            <a:spLocks noChangeAspect="1" noChangeArrowheads="1"/>
          </p:cNvSpPr>
          <p:nvPr/>
        </p:nvSpPr>
        <p:spPr bwMode="auto">
          <a:xfrm>
            <a:off x="6705600" y="4800600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7" name="Oval 11"/>
          <p:cNvSpPr>
            <a:spLocks noChangeAspect="1" noChangeArrowheads="1"/>
          </p:cNvSpPr>
          <p:nvPr/>
        </p:nvSpPr>
        <p:spPr bwMode="auto">
          <a:xfrm>
            <a:off x="7543800" y="3733800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pic>
        <p:nvPicPr>
          <p:cNvPr id="32" name="Picture 3" descr="j040197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324" y="5851526"/>
            <a:ext cx="1281476" cy="854074"/>
          </a:xfrm>
          <a:prstGeom prst="rect">
            <a:avLst/>
          </a:prstGeom>
          <a:noFill/>
        </p:spPr>
      </p:pic>
      <p:pic>
        <p:nvPicPr>
          <p:cNvPr id="43" name="Picture 4" descr="The image “http://www.upgradecomputermemory.com/images/products/large/512mb-ddr333-ecc-reg-ram-memory-p-n-am33100-am33100.jpg” cannot be displayed, because it contains errors.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5638800"/>
            <a:ext cx="1447800" cy="1447800"/>
          </a:xfrm>
          <a:prstGeom prst="rect">
            <a:avLst/>
          </a:prstGeom>
          <a:noFill/>
        </p:spPr>
      </p:pic>
      <p:sp>
        <p:nvSpPr>
          <p:cNvPr id="28" name="Line 19"/>
          <p:cNvSpPr>
            <a:spLocks noChangeShapeType="1"/>
          </p:cNvSpPr>
          <p:nvPr/>
        </p:nvSpPr>
        <p:spPr bwMode="auto">
          <a:xfrm flipH="1" flipV="1">
            <a:off x="6705600" y="3581400"/>
            <a:ext cx="228600" cy="12192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Line 27"/>
          <p:cNvSpPr>
            <a:spLocks noChangeShapeType="1"/>
          </p:cNvSpPr>
          <p:nvPr/>
        </p:nvSpPr>
        <p:spPr bwMode="auto">
          <a:xfrm flipH="1">
            <a:off x="4876800" y="3200400"/>
            <a:ext cx="1447800" cy="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Line 32"/>
          <p:cNvSpPr>
            <a:spLocks noChangeShapeType="1"/>
          </p:cNvSpPr>
          <p:nvPr/>
        </p:nvSpPr>
        <p:spPr bwMode="auto">
          <a:xfrm flipH="1" flipV="1">
            <a:off x="7010400" y="3429000"/>
            <a:ext cx="685800" cy="3810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Line 28"/>
          <p:cNvSpPr>
            <a:spLocks noChangeShapeType="1"/>
          </p:cNvSpPr>
          <p:nvPr/>
        </p:nvSpPr>
        <p:spPr bwMode="auto">
          <a:xfrm flipH="1">
            <a:off x="3505200" y="3200400"/>
            <a:ext cx="6096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Oval 25"/>
          <p:cNvSpPr>
            <a:spLocks noChangeAspect="1" noChangeArrowheads="1"/>
          </p:cNvSpPr>
          <p:nvPr/>
        </p:nvSpPr>
        <p:spPr bwMode="auto">
          <a:xfrm>
            <a:off x="6324600" y="2819400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 err="1"/>
              <a:t>B</a:t>
            </a:r>
            <a:r>
              <a:rPr lang="en-US" baseline="-25000" dirty="0" err="1"/>
              <a:t>stub</a:t>
            </a:r>
            <a:endParaRPr lang="en-US" baseline="-25000" dirty="0"/>
          </a:p>
        </p:txBody>
      </p:sp>
      <p:sp>
        <p:nvSpPr>
          <p:cNvPr id="36" name="Oval 26"/>
          <p:cNvSpPr>
            <a:spLocks noChangeAspect="1" noChangeArrowheads="1"/>
          </p:cNvSpPr>
          <p:nvPr/>
        </p:nvSpPr>
        <p:spPr bwMode="auto">
          <a:xfrm>
            <a:off x="4114800" y="28194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 err="1"/>
              <a:t>B</a:t>
            </a:r>
            <a:r>
              <a:rPr lang="en-US" baseline="-25000" dirty="0" err="1"/>
              <a:t>scion</a:t>
            </a:r>
            <a:endParaRPr lang="en-US" baseline="-25000" dirty="0"/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4114800" y="2025650"/>
            <a:ext cx="758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scion</a:t>
            </a:r>
          </a:p>
          <a:p>
            <a:r>
              <a:rPr lang="en-US"/>
              <a:t>space</a:t>
            </a:r>
          </a:p>
        </p:txBody>
      </p:sp>
      <p:sp>
        <p:nvSpPr>
          <p:cNvPr id="40" name="Rectangle 30"/>
          <p:cNvSpPr>
            <a:spLocks noChangeArrowheads="1"/>
          </p:cNvSpPr>
          <p:nvPr/>
        </p:nvSpPr>
        <p:spPr bwMode="auto">
          <a:xfrm>
            <a:off x="2286000" y="2133600"/>
            <a:ext cx="13716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B </a:t>
            </a:r>
            <a:r>
              <a:rPr lang="en-US">
                <a:sym typeface="Wingdings" pitchFamily="2" charset="2"/>
              </a:rPr>
              <a:t> B</a:t>
            </a:r>
            <a:r>
              <a:rPr lang="en-US" baseline="-25000"/>
              <a:t>scion</a:t>
            </a: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1524000" y="1981200"/>
            <a:ext cx="6937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scion</a:t>
            </a:r>
          </a:p>
          <a:p>
            <a:r>
              <a:rPr lang="en-US"/>
              <a:t>table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481088" y="186826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sz="36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 Leaks in Deployed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Memory leaks are a real problem</a:t>
            </a:r>
          </a:p>
          <a:p>
            <a:pPr lvl="1"/>
            <a:r>
              <a:rPr lang="en-US" dirty="0" smtClean="0"/>
              <a:t>Managed languages do not eliminate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Scion-Referenced Object Becomes Stale</a:t>
            </a:r>
            <a:endParaRPr lang="en-US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667000"/>
            <a:ext cx="41910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9850" y="260508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roots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685800" y="3352800"/>
            <a:ext cx="533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685800" y="3810000"/>
            <a:ext cx="762000" cy="1143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2057400" y="5334000"/>
            <a:ext cx="6858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52400" y="2971800"/>
            <a:ext cx="5334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181600" y="2667000"/>
            <a:ext cx="3733800" cy="3657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2362200" y="6324600"/>
            <a:ext cx="1441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in-use space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407150" y="6324600"/>
            <a:ext cx="130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stale space</a:t>
            </a:r>
          </a:p>
        </p:txBody>
      </p:sp>
      <p:sp>
        <p:nvSpPr>
          <p:cNvPr id="30" name="Line 17"/>
          <p:cNvSpPr>
            <a:spLocks noChangeShapeType="1"/>
          </p:cNvSpPr>
          <p:nvPr/>
        </p:nvSpPr>
        <p:spPr bwMode="auto">
          <a:xfrm flipV="1">
            <a:off x="7315200" y="4419600"/>
            <a:ext cx="381000" cy="4572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 flipH="1" flipV="1">
            <a:off x="6705600" y="3581400"/>
            <a:ext cx="228600" cy="12192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Line 27"/>
          <p:cNvSpPr>
            <a:spLocks noChangeShapeType="1"/>
          </p:cNvSpPr>
          <p:nvPr/>
        </p:nvSpPr>
        <p:spPr bwMode="auto">
          <a:xfrm flipH="1">
            <a:off x="4876800" y="3200400"/>
            <a:ext cx="1447800" cy="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4114800" y="2025650"/>
            <a:ext cx="758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scion</a:t>
            </a:r>
          </a:p>
          <a:p>
            <a:r>
              <a:rPr lang="en-US"/>
              <a:t>space</a:t>
            </a:r>
          </a:p>
        </p:txBody>
      </p:sp>
      <p:sp>
        <p:nvSpPr>
          <p:cNvPr id="40" name="Rectangle 30"/>
          <p:cNvSpPr>
            <a:spLocks noChangeArrowheads="1"/>
          </p:cNvSpPr>
          <p:nvPr/>
        </p:nvSpPr>
        <p:spPr bwMode="auto">
          <a:xfrm>
            <a:off x="2286000" y="2133600"/>
            <a:ext cx="13716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B </a:t>
            </a:r>
            <a:r>
              <a:rPr lang="en-US">
                <a:sym typeface="Wingdings" pitchFamily="2" charset="2"/>
              </a:rPr>
              <a:t> B</a:t>
            </a:r>
            <a:r>
              <a:rPr lang="en-US" baseline="-25000"/>
              <a:t>scion</a:t>
            </a: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1524000" y="1981200"/>
            <a:ext cx="6937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scion</a:t>
            </a:r>
          </a:p>
          <a:p>
            <a:r>
              <a:rPr lang="en-US"/>
              <a:t>table</a:t>
            </a:r>
          </a:p>
        </p:txBody>
      </p:sp>
      <p:sp>
        <p:nvSpPr>
          <p:cNvPr id="42" name="Line 32"/>
          <p:cNvSpPr>
            <a:spLocks noChangeShapeType="1"/>
          </p:cNvSpPr>
          <p:nvPr/>
        </p:nvSpPr>
        <p:spPr bwMode="auto">
          <a:xfrm flipH="1" flipV="1">
            <a:off x="7010400" y="3429000"/>
            <a:ext cx="685800" cy="3810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>
            <a:off x="1981200" y="5029200"/>
            <a:ext cx="4724400" cy="2286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Line 20"/>
          <p:cNvSpPr>
            <a:spLocks noChangeShapeType="1"/>
          </p:cNvSpPr>
          <p:nvPr/>
        </p:nvSpPr>
        <p:spPr bwMode="auto">
          <a:xfrm>
            <a:off x="1905000" y="3810000"/>
            <a:ext cx="4800600" cy="12954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Line 24"/>
          <p:cNvSpPr>
            <a:spLocks noChangeShapeType="1"/>
          </p:cNvSpPr>
          <p:nvPr/>
        </p:nvSpPr>
        <p:spPr bwMode="auto">
          <a:xfrm>
            <a:off x="3962400" y="26670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Line 28"/>
          <p:cNvSpPr>
            <a:spLocks noChangeShapeType="1"/>
          </p:cNvSpPr>
          <p:nvPr/>
        </p:nvSpPr>
        <p:spPr bwMode="auto">
          <a:xfrm>
            <a:off x="4114800" y="3200400"/>
            <a:ext cx="1447800" cy="685800"/>
          </a:xfrm>
          <a:prstGeom prst="line">
            <a:avLst/>
          </a:prstGeom>
          <a:ln>
            <a:prstDash val="sysDash"/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Oval 6"/>
          <p:cNvSpPr>
            <a:spLocks noChangeAspect="1" noChangeArrowheads="1"/>
          </p:cNvSpPr>
          <p:nvPr/>
        </p:nvSpPr>
        <p:spPr bwMode="auto">
          <a:xfrm>
            <a:off x="1219200" y="32004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1295400" y="48768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12" name="Oval 12"/>
          <p:cNvSpPr>
            <a:spLocks noChangeAspect="1" noChangeArrowheads="1"/>
          </p:cNvSpPr>
          <p:nvPr/>
        </p:nvSpPr>
        <p:spPr bwMode="auto">
          <a:xfrm>
            <a:off x="2743200" y="53340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26" name="Oval 9"/>
          <p:cNvSpPr>
            <a:spLocks noChangeAspect="1" noChangeArrowheads="1"/>
          </p:cNvSpPr>
          <p:nvPr/>
        </p:nvSpPr>
        <p:spPr bwMode="auto">
          <a:xfrm>
            <a:off x="6705600" y="4800600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7" name="Oval 11"/>
          <p:cNvSpPr>
            <a:spLocks noChangeAspect="1" noChangeArrowheads="1"/>
          </p:cNvSpPr>
          <p:nvPr/>
        </p:nvSpPr>
        <p:spPr bwMode="auto">
          <a:xfrm>
            <a:off x="7543800" y="3733800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35" name="Oval 25"/>
          <p:cNvSpPr>
            <a:spLocks noChangeAspect="1" noChangeArrowheads="1"/>
          </p:cNvSpPr>
          <p:nvPr/>
        </p:nvSpPr>
        <p:spPr bwMode="auto">
          <a:xfrm>
            <a:off x="6324600" y="2819400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B</a:t>
            </a:r>
            <a:r>
              <a:rPr lang="en-US" baseline="-25000"/>
              <a:t>stub</a:t>
            </a:r>
          </a:p>
        </p:txBody>
      </p:sp>
      <p:sp>
        <p:nvSpPr>
          <p:cNvPr id="36" name="Oval 26"/>
          <p:cNvSpPr>
            <a:spLocks noChangeAspect="1" noChangeArrowheads="1"/>
          </p:cNvSpPr>
          <p:nvPr/>
        </p:nvSpPr>
        <p:spPr bwMode="auto">
          <a:xfrm>
            <a:off x="4114800" y="28194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B</a:t>
            </a:r>
            <a:r>
              <a:rPr lang="en-US" baseline="-25000"/>
              <a:t>scion</a:t>
            </a:r>
          </a:p>
        </p:txBody>
      </p:sp>
      <p:sp>
        <p:nvSpPr>
          <p:cNvPr id="43" name="Oval 9"/>
          <p:cNvSpPr>
            <a:spLocks noChangeAspect="1" noChangeArrowheads="1"/>
          </p:cNvSpPr>
          <p:nvPr/>
        </p:nvSpPr>
        <p:spPr bwMode="auto">
          <a:xfrm>
            <a:off x="5486400" y="3733800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4" name="Line 15"/>
          <p:cNvSpPr>
            <a:spLocks noChangeShapeType="1"/>
          </p:cNvSpPr>
          <p:nvPr/>
        </p:nvSpPr>
        <p:spPr bwMode="auto">
          <a:xfrm>
            <a:off x="1981200" y="3505200"/>
            <a:ext cx="3505200" cy="5334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4">
                <a:shade val="80000"/>
              </a:schemeClr>
            </a:contourClr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32" name="Picture 3" descr="j040197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324" y="5851526"/>
            <a:ext cx="1281476" cy="854074"/>
          </a:xfrm>
          <a:prstGeom prst="rect">
            <a:avLst/>
          </a:prstGeom>
          <a:noFill/>
        </p:spPr>
      </p:pic>
      <p:pic>
        <p:nvPicPr>
          <p:cNvPr id="45" name="Picture 4" descr="The image “http://www.upgradecomputermemory.com/images/products/large/512mb-ddr333-ecc-reg-ram-memory-p-n-am33100-am33100.jpg” cannot be displayed, because it contains errors.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5638800"/>
            <a:ext cx="14478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Scion-Referenced Object Becomes Stale</a:t>
            </a:r>
            <a:endParaRPr lang="en-US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667000"/>
            <a:ext cx="41910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9850" y="260508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roots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685800" y="3352800"/>
            <a:ext cx="533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685800" y="3810000"/>
            <a:ext cx="762000" cy="1143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2057400" y="5334000"/>
            <a:ext cx="6858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52400" y="2971800"/>
            <a:ext cx="5334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181600" y="2667000"/>
            <a:ext cx="3733800" cy="3657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2362200" y="6324600"/>
            <a:ext cx="1441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in-use space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407150" y="6324600"/>
            <a:ext cx="130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stale space</a:t>
            </a:r>
          </a:p>
        </p:txBody>
      </p:sp>
      <p:sp>
        <p:nvSpPr>
          <p:cNvPr id="30" name="Line 17"/>
          <p:cNvSpPr>
            <a:spLocks noChangeShapeType="1"/>
          </p:cNvSpPr>
          <p:nvPr/>
        </p:nvSpPr>
        <p:spPr bwMode="auto">
          <a:xfrm flipV="1">
            <a:off x="7315200" y="4419600"/>
            <a:ext cx="381000" cy="4572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 flipH="1" flipV="1">
            <a:off x="6705600" y="3581400"/>
            <a:ext cx="228600" cy="12192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4114800" y="2025650"/>
            <a:ext cx="758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scion</a:t>
            </a:r>
          </a:p>
          <a:p>
            <a:r>
              <a:rPr lang="en-US"/>
              <a:t>space</a:t>
            </a:r>
          </a:p>
        </p:txBody>
      </p:sp>
      <p:sp>
        <p:nvSpPr>
          <p:cNvPr id="40" name="Rectangle 30"/>
          <p:cNvSpPr>
            <a:spLocks noChangeArrowheads="1"/>
          </p:cNvSpPr>
          <p:nvPr/>
        </p:nvSpPr>
        <p:spPr bwMode="auto">
          <a:xfrm>
            <a:off x="2286000" y="2133600"/>
            <a:ext cx="13716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1524000" y="1981200"/>
            <a:ext cx="6937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scion</a:t>
            </a:r>
          </a:p>
          <a:p>
            <a:r>
              <a:rPr lang="en-US"/>
              <a:t>table</a:t>
            </a:r>
          </a:p>
        </p:txBody>
      </p:sp>
      <p:sp>
        <p:nvSpPr>
          <p:cNvPr id="42" name="Line 32"/>
          <p:cNvSpPr>
            <a:spLocks noChangeShapeType="1"/>
          </p:cNvSpPr>
          <p:nvPr/>
        </p:nvSpPr>
        <p:spPr bwMode="auto">
          <a:xfrm flipH="1" flipV="1">
            <a:off x="7010400" y="3429000"/>
            <a:ext cx="685800" cy="3810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>
            <a:off x="1981200" y="5029200"/>
            <a:ext cx="4724400" cy="2286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Line 20"/>
          <p:cNvSpPr>
            <a:spLocks noChangeShapeType="1"/>
          </p:cNvSpPr>
          <p:nvPr/>
        </p:nvSpPr>
        <p:spPr bwMode="auto">
          <a:xfrm>
            <a:off x="1905000" y="3810000"/>
            <a:ext cx="4800600" cy="12954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Line 24"/>
          <p:cNvSpPr>
            <a:spLocks noChangeShapeType="1"/>
          </p:cNvSpPr>
          <p:nvPr/>
        </p:nvSpPr>
        <p:spPr bwMode="auto">
          <a:xfrm>
            <a:off x="3962400" y="26670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Oval 6"/>
          <p:cNvSpPr>
            <a:spLocks noChangeAspect="1" noChangeArrowheads="1"/>
          </p:cNvSpPr>
          <p:nvPr/>
        </p:nvSpPr>
        <p:spPr bwMode="auto">
          <a:xfrm>
            <a:off x="1219200" y="32004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1295400" y="48768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12" name="Oval 12"/>
          <p:cNvSpPr>
            <a:spLocks noChangeAspect="1" noChangeArrowheads="1"/>
          </p:cNvSpPr>
          <p:nvPr/>
        </p:nvSpPr>
        <p:spPr bwMode="auto">
          <a:xfrm>
            <a:off x="2743200" y="53340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26" name="Oval 9"/>
          <p:cNvSpPr>
            <a:spLocks noChangeAspect="1" noChangeArrowheads="1"/>
          </p:cNvSpPr>
          <p:nvPr/>
        </p:nvSpPr>
        <p:spPr bwMode="auto">
          <a:xfrm>
            <a:off x="6705600" y="4800600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7" name="Oval 11"/>
          <p:cNvSpPr>
            <a:spLocks noChangeAspect="1" noChangeArrowheads="1"/>
          </p:cNvSpPr>
          <p:nvPr/>
        </p:nvSpPr>
        <p:spPr bwMode="auto">
          <a:xfrm>
            <a:off x="7543800" y="3733800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44" name="Line 15"/>
          <p:cNvSpPr>
            <a:spLocks noChangeShapeType="1"/>
          </p:cNvSpPr>
          <p:nvPr/>
        </p:nvSpPr>
        <p:spPr bwMode="auto">
          <a:xfrm>
            <a:off x="1981200" y="3505200"/>
            <a:ext cx="3505200" cy="5334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4">
                <a:shade val="80000"/>
              </a:schemeClr>
            </a:contourClr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32" name="Picture 3" descr="j040197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324" y="5851526"/>
            <a:ext cx="1281476" cy="854074"/>
          </a:xfrm>
          <a:prstGeom prst="rect">
            <a:avLst/>
          </a:prstGeom>
          <a:noFill/>
        </p:spPr>
      </p:pic>
      <p:pic>
        <p:nvPicPr>
          <p:cNvPr id="45" name="Picture 4" descr="The image “http://www.upgradecomputermemory.com/images/products/large/512mb-ddr333-ecc-reg-ram-memory-p-n-am33100-am33100.jpg” cannot be displayed, because it contains errors.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5638800"/>
            <a:ext cx="1447800" cy="1447800"/>
          </a:xfrm>
          <a:prstGeom prst="rect">
            <a:avLst/>
          </a:prstGeom>
          <a:noFill/>
        </p:spPr>
      </p:pic>
      <p:sp>
        <p:nvSpPr>
          <p:cNvPr id="47" name="Line 28"/>
          <p:cNvSpPr>
            <a:spLocks noChangeShapeType="1"/>
          </p:cNvSpPr>
          <p:nvPr/>
        </p:nvSpPr>
        <p:spPr bwMode="auto">
          <a:xfrm flipH="1">
            <a:off x="6096000" y="3429000"/>
            <a:ext cx="304800" cy="381000"/>
          </a:xfrm>
          <a:prstGeom prst="line">
            <a:avLst/>
          </a:prstGeom>
          <a:ln w="34925" cmpd="sng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4">
                <a:shade val="80000"/>
              </a:schemeClr>
            </a:contourClr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Oval 25"/>
          <p:cNvSpPr>
            <a:spLocks noChangeAspect="1" noChangeArrowheads="1"/>
          </p:cNvSpPr>
          <p:nvPr/>
        </p:nvSpPr>
        <p:spPr bwMode="auto">
          <a:xfrm>
            <a:off x="6324600" y="2819400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B</a:t>
            </a:r>
            <a:r>
              <a:rPr lang="en-US" baseline="-25000"/>
              <a:t>stub</a:t>
            </a:r>
          </a:p>
        </p:txBody>
      </p:sp>
      <p:sp>
        <p:nvSpPr>
          <p:cNvPr id="43" name="Oval 9"/>
          <p:cNvSpPr>
            <a:spLocks noChangeAspect="1" noChangeArrowheads="1"/>
          </p:cNvSpPr>
          <p:nvPr/>
        </p:nvSpPr>
        <p:spPr bwMode="auto">
          <a:xfrm>
            <a:off x="5486400" y="3733800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667000"/>
            <a:ext cx="41910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9850" y="260508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roots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685800" y="3352800"/>
            <a:ext cx="533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685800" y="3810000"/>
            <a:ext cx="762000" cy="1143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2057400" y="5334000"/>
            <a:ext cx="6858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52400" y="2971800"/>
            <a:ext cx="5334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181600" y="2667000"/>
            <a:ext cx="3733800" cy="3657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2362200" y="6324600"/>
            <a:ext cx="1441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in-use space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407150" y="6324600"/>
            <a:ext cx="130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stale space</a:t>
            </a:r>
          </a:p>
        </p:txBody>
      </p:sp>
      <p:sp>
        <p:nvSpPr>
          <p:cNvPr id="30" name="Line 17"/>
          <p:cNvSpPr>
            <a:spLocks noChangeShapeType="1"/>
          </p:cNvSpPr>
          <p:nvPr/>
        </p:nvSpPr>
        <p:spPr bwMode="auto">
          <a:xfrm flipV="1">
            <a:off x="7315200" y="4419600"/>
            <a:ext cx="381000" cy="4572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 flipH="1" flipV="1">
            <a:off x="6705600" y="3581400"/>
            <a:ext cx="228600" cy="12192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4114800" y="2025650"/>
            <a:ext cx="758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scion</a:t>
            </a:r>
          </a:p>
          <a:p>
            <a:r>
              <a:rPr lang="en-US"/>
              <a:t>space</a:t>
            </a:r>
          </a:p>
        </p:txBody>
      </p:sp>
      <p:sp>
        <p:nvSpPr>
          <p:cNvPr id="40" name="Rectangle 30"/>
          <p:cNvSpPr>
            <a:spLocks noChangeArrowheads="1"/>
          </p:cNvSpPr>
          <p:nvPr/>
        </p:nvSpPr>
        <p:spPr bwMode="auto">
          <a:xfrm>
            <a:off x="2286000" y="2133600"/>
            <a:ext cx="13716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1524000" y="1981200"/>
            <a:ext cx="6937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scion</a:t>
            </a:r>
          </a:p>
          <a:p>
            <a:r>
              <a:rPr lang="en-US"/>
              <a:t>table</a:t>
            </a:r>
          </a:p>
        </p:txBody>
      </p:sp>
      <p:sp>
        <p:nvSpPr>
          <p:cNvPr id="42" name="Line 32"/>
          <p:cNvSpPr>
            <a:spLocks noChangeShapeType="1"/>
          </p:cNvSpPr>
          <p:nvPr/>
        </p:nvSpPr>
        <p:spPr bwMode="auto">
          <a:xfrm flipH="1" flipV="1">
            <a:off x="7010400" y="3429000"/>
            <a:ext cx="685800" cy="3810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>
            <a:off x="1981200" y="5029200"/>
            <a:ext cx="4724400" cy="2286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Line 20"/>
          <p:cNvSpPr>
            <a:spLocks noChangeShapeType="1"/>
          </p:cNvSpPr>
          <p:nvPr/>
        </p:nvSpPr>
        <p:spPr bwMode="auto">
          <a:xfrm>
            <a:off x="1905000" y="3810000"/>
            <a:ext cx="4800600" cy="1295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Line 24"/>
          <p:cNvSpPr>
            <a:spLocks noChangeShapeType="1"/>
          </p:cNvSpPr>
          <p:nvPr/>
        </p:nvSpPr>
        <p:spPr bwMode="auto">
          <a:xfrm>
            <a:off x="3962400" y="26670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Oval 6"/>
          <p:cNvSpPr>
            <a:spLocks noChangeAspect="1" noChangeArrowheads="1"/>
          </p:cNvSpPr>
          <p:nvPr/>
        </p:nvSpPr>
        <p:spPr bwMode="auto">
          <a:xfrm>
            <a:off x="1219200" y="32004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1295400" y="48768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12" name="Oval 12"/>
          <p:cNvSpPr>
            <a:spLocks noChangeAspect="1" noChangeArrowheads="1"/>
          </p:cNvSpPr>
          <p:nvPr/>
        </p:nvSpPr>
        <p:spPr bwMode="auto">
          <a:xfrm>
            <a:off x="2743200" y="53340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26" name="Oval 9"/>
          <p:cNvSpPr>
            <a:spLocks noChangeAspect="1" noChangeArrowheads="1"/>
          </p:cNvSpPr>
          <p:nvPr/>
        </p:nvSpPr>
        <p:spPr bwMode="auto">
          <a:xfrm>
            <a:off x="6705600" y="4800600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7" name="Oval 11"/>
          <p:cNvSpPr>
            <a:spLocks noChangeAspect="1" noChangeArrowheads="1"/>
          </p:cNvSpPr>
          <p:nvPr/>
        </p:nvSpPr>
        <p:spPr bwMode="auto">
          <a:xfrm>
            <a:off x="7543800" y="3733800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44" name="Line 15"/>
          <p:cNvSpPr>
            <a:spLocks noChangeShapeType="1"/>
          </p:cNvSpPr>
          <p:nvPr/>
        </p:nvSpPr>
        <p:spPr bwMode="auto">
          <a:xfrm>
            <a:off x="1981200" y="3505200"/>
            <a:ext cx="3505200" cy="5334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4">
                <a:shade val="80000"/>
              </a:schemeClr>
            </a:contourClr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32" name="Picture 3" descr="j040197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324" y="5851526"/>
            <a:ext cx="1281476" cy="854074"/>
          </a:xfrm>
          <a:prstGeom prst="rect">
            <a:avLst/>
          </a:prstGeom>
          <a:noFill/>
        </p:spPr>
      </p:pic>
      <p:pic>
        <p:nvPicPr>
          <p:cNvPr id="45" name="Picture 4" descr="The image “http://www.upgradecomputermemory.com/images/products/large/512mb-ddr333-ecc-reg-ram-memory-p-n-am33100-am33100.jpg” cannot be displayed, because it contains errors.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5638800"/>
            <a:ext cx="1447800" cy="1447800"/>
          </a:xfrm>
          <a:prstGeom prst="rect">
            <a:avLst/>
          </a:prstGeom>
          <a:noFill/>
        </p:spPr>
      </p:pic>
      <p:sp>
        <p:nvSpPr>
          <p:cNvPr id="47" name="Line 28"/>
          <p:cNvSpPr>
            <a:spLocks noChangeShapeType="1"/>
          </p:cNvSpPr>
          <p:nvPr/>
        </p:nvSpPr>
        <p:spPr bwMode="auto">
          <a:xfrm flipH="1">
            <a:off x="6096000" y="3429000"/>
            <a:ext cx="304800" cy="381000"/>
          </a:xfrm>
          <a:prstGeom prst="line">
            <a:avLst/>
          </a:prstGeom>
          <a:ln w="34925" cmpd="sng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4">
                <a:shade val="80000"/>
              </a:schemeClr>
            </a:contourClr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Oval 25"/>
          <p:cNvSpPr>
            <a:spLocks noChangeAspect="1" noChangeArrowheads="1"/>
          </p:cNvSpPr>
          <p:nvPr/>
        </p:nvSpPr>
        <p:spPr bwMode="auto">
          <a:xfrm>
            <a:off x="6324600" y="2819400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B</a:t>
            </a:r>
            <a:r>
              <a:rPr lang="en-US" baseline="-25000"/>
              <a:t>stub</a:t>
            </a:r>
          </a:p>
        </p:txBody>
      </p:sp>
      <p:sp>
        <p:nvSpPr>
          <p:cNvPr id="43" name="Oval 9"/>
          <p:cNvSpPr>
            <a:spLocks noChangeAspect="1" noChangeArrowheads="1"/>
          </p:cNvSpPr>
          <p:nvPr/>
        </p:nvSpPr>
        <p:spPr bwMode="auto">
          <a:xfrm>
            <a:off x="5486400" y="3733800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4F271C">
                    <a:satMod val="130000"/>
                  </a:srgbClr>
                </a:solidFill>
              </a:rPr>
              <a:t>Challenge #3</a:t>
            </a:r>
            <a:endParaRPr lang="en-US" sz="3600" dirty="0"/>
          </a:p>
        </p:txBody>
      </p:sp>
      <p:sp>
        <p:nvSpPr>
          <p:cNvPr id="38" name="Rectangle 37"/>
          <p:cNvSpPr/>
          <p:nvPr/>
        </p:nvSpPr>
        <p:spPr>
          <a:xfrm>
            <a:off x="1676400" y="1274802"/>
            <a:ext cx="758746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5760" lvl="0" indent="-283464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en-US" sz="3000" dirty="0" smtClean="0">
                <a:solidFill>
                  <a:prstClr val="black"/>
                </a:solidFill>
              </a:rPr>
              <a:t>What if program accesses highly stale object?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4F271C">
                    <a:satMod val="130000"/>
                  </a:srgbClr>
                </a:solidFill>
              </a:rPr>
              <a:t>Application Accesses Stale Object</a:t>
            </a:r>
            <a:endParaRPr lang="en-US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667000"/>
            <a:ext cx="41910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9850" y="260508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roots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685800" y="3352800"/>
            <a:ext cx="533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685800" y="3810000"/>
            <a:ext cx="762000" cy="1143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2057400" y="5334000"/>
            <a:ext cx="6858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52400" y="2971800"/>
            <a:ext cx="5334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181600" y="2667000"/>
            <a:ext cx="3733800" cy="3657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2362200" y="6324600"/>
            <a:ext cx="1441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in-use space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407150" y="6324600"/>
            <a:ext cx="130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stale space</a:t>
            </a:r>
          </a:p>
        </p:txBody>
      </p:sp>
      <p:sp>
        <p:nvSpPr>
          <p:cNvPr id="30" name="Line 17"/>
          <p:cNvSpPr>
            <a:spLocks noChangeShapeType="1"/>
          </p:cNvSpPr>
          <p:nvPr/>
        </p:nvSpPr>
        <p:spPr bwMode="auto">
          <a:xfrm flipV="1">
            <a:off x="7315200" y="4419600"/>
            <a:ext cx="381000" cy="4572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 flipH="1" flipV="1">
            <a:off x="6705600" y="3581400"/>
            <a:ext cx="228600" cy="12192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4114800" y="2025650"/>
            <a:ext cx="758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scion</a:t>
            </a:r>
          </a:p>
          <a:p>
            <a:r>
              <a:rPr lang="en-US"/>
              <a:t>space</a:t>
            </a:r>
          </a:p>
        </p:txBody>
      </p:sp>
      <p:sp>
        <p:nvSpPr>
          <p:cNvPr id="40" name="Rectangle 30"/>
          <p:cNvSpPr>
            <a:spLocks noChangeArrowheads="1"/>
          </p:cNvSpPr>
          <p:nvPr/>
        </p:nvSpPr>
        <p:spPr bwMode="auto">
          <a:xfrm>
            <a:off x="2286000" y="2133600"/>
            <a:ext cx="13716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1524000" y="1981200"/>
            <a:ext cx="6937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scion</a:t>
            </a:r>
          </a:p>
          <a:p>
            <a:r>
              <a:rPr lang="en-US"/>
              <a:t>table</a:t>
            </a:r>
          </a:p>
        </p:txBody>
      </p:sp>
      <p:sp>
        <p:nvSpPr>
          <p:cNvPr id="42" name="Line 32"/>
          <p:cNvSpPr>
            <a:spLocks noChangeShapeType="1"/>
          </p:cNvSpPr>
          <p:nvPr/>
        </p:nvSpPr>
        <p:spPr bwMode="auto">
          <a:xfrm flipH="1" flipV="1">
            <a:off x="7010400" y="3429000"/>
            <a:ext cx="685800" cy="3810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>
            <a:off x="1981200" y="5029200"/>
            <a:ext cx="4724400" cy="2286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Line 20"/>
          <p:cNvSpPr>
            <a:spLocks noChangeShapeType="1"/>
          </p:cNvSpPr>
          <p:nvPr/>
        </p:nvSpPr>
        <p:spPr bwMode="auto">
          <a:xfrm>
            <a:off x="1905000" y="3810000"/>
            <a:ext cx="4800600" cy="1295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Line 24"/>
          <p:cNvSpPr>
            <a:spLocks noChangeShapeType="1"/>
          </p:cNvSpPr>
          <p:nvPr/>
        </p:nvSpPr>
        <p:spPr bwMode="auto">
          <a:xfrm>
            <a:off x="3962400" y="26670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Oval 6"/>
          <p:cNvSpPr>
            <a:spLocks noChangeAspect="1" noChangeArrowheads="1"/>
          </p:cNvSpPr>
          <p:nvPr/>
        </p:nvSpPr>
        <p:spPr bwMode="auto">
          <a:xfrm>
            <a:off x="1219200" y="32004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1295400" y="48768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12" name="Oval 12"/>
          <p:cNvSpPr>
            <a:spLocks noChangeAspect="1" noChangeArrowheads="1"/>
          </p:cNvSpPr>
          <p:nvPr/>
        </p:nvSpPr>
        <p:spPr bwMode="auto">
          <a:xfrm>
            <a:off x="2743200" y="53340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26" name="Oval 9"/>
          <p:cNvSpPr>
            <a:spLocks noChangeAspect="1" noChangeArrowheads="1"/>
          </p:cNvSpPr>
          <p:nvPr/>
        </p:nvSpPr>
        <p:spPr bwMode="auto">
          <a:xfrm>
            <a:off x="6705600" y="4800600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7" name="Oval 11"/>
          <p:cNvSpPr>
            <a:spLocks noChangeAspect="1" noChangeArrowheads="1"/>
          </p:cNvSpPr>
          <p:nvPr/>
        </p:nvSpPr>
        <p:spPr bwMode="auto">
          <a:xfrm>
            <a:off x="7543800" y="3733800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44" name="Line 15"/>
          <p:cNvSpPr>
            <a:spLocks noChangeShapeType="1"/>
          </p:cNvSpPr>
          <p:nvPr/>
        </p:nvSpPr>
        <p:spPr bwMode="auto">
          <a:xfrm>
            <a:off x="1981200" y="3505200"/>
            <a:ext cx="3505200" cy="5334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4">
                <a:shade val="80000"/>
              </a:schemeClr>
            </a:contourClr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32" name="Picture 3" descr="j040197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324" y="5851526"/>
            <a:ext cx="1281476" cy="854074"/>
          </a:xfrm>
          <a:prstGeom prst="rect">
            <a:avLst/>
          </a:prstGeom>
          <a:noFill/>
        </p:spPr>
      </p:pic>
      <p:pic>
        <p:nvPicPr>
          <p:cNvPr id="45" name="Picture 4" descr="The image “http://www.upgradecomputermemory.com/images/products/large/512mb-ddr333-ecc-reg-ram-memory-p-n-am33100-am33100.jpg” cannot be displayed, because it contains errors.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5638800"/>
            <a:ext cx="1447800" cy="1447800"/>
          </a:xfrm>
          <a:prstGeom prst="rect">
            <a:avLst/>
          </a:prstGeom>
          <a:noFill/>
        </p:spPr>
      </p:pic>
      <p:sp>
        <p:nvSpPr>
          <p:cNvPr id="47" name="Line 28"/>
          <p:cNvSpPr>
            <a:spLocks noChangeShapeType="1"/>
          </p:cNvSpPr>
          <p:nvPr/>
        </p:nvSpPr>
        <p:spPr bwMode="auto">
          <a:xfrm flipH="1">
            <a:off x="6096000" y="3429000"/>
            <a:ext cx="304800" cy="381000"/>
          </a:xfrm>
          <a:prstGeom prst="line">
            <a:avLst/>
          </a:prstGeom>
          <a:ln w="34925" cmpd="sng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4">
                <a:shade val="80000"/>
              </a:schemeClr>
            </a:contourClr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Oval 25"/>
          <p:cNvSpPr>
            <a:spLocks noChangeAspect="1" noChangeArrowheads="1"/>
          </p:cNvSpPr>
          <p:nvPr/>
        </p:nvSpPr>
        <p:spPr bwMode="auto">
          <a:xfrm>
            <a:off x="6324600" y="2819400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B</a:t>
            </a:r>
            <a:r>
              <a:rPr lang="en-US" baseline="-25000"/>
              <a:t>stub</a:t>
            </a:r>
          </a:p>
        </p:txBody>
      </p:sp>
      <p:sp>
        <p:nvSpPr>
          <p:cNvPr id="43" name="Oval 9"/>
          <p:cNvSpPr>
            <a:spLocks noChangeAspect="1" noChangeArrowheads="1"/>
          </p:cNvSpPr>
          <p:nvPr/>
        </p:nvSpPr>
        <p:spPr bwMode="auto">
          <a:xfrm>
            <a:off x="5486400" y="3733800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6" name="AutoShape 31"/>
          <p:cNvSpPr>
            <a:spLocks noChangeArrowheads="1"/>
          </p:cNvSpPr>
          <p:nvPr/>
        </p:nvSpPr>
        <p:spPr bwMode="auto">
          <a:xfrm>
            <a:off x="5029200" y="1524000"/>
            <a:ext cx="3962400" cy="2667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b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a.f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if (b &amp; 0x1)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  b &amp;= ~0x1;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  if 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inStaleSpace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(b))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    b = activate(b);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a.f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= b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; [atomic]</a:t>
            </a: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}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Application Accesses Stale Object</a:t>
            </a:r>
            <a:endParaRPr lang="en-US" sz="4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667000"/>
            <a:ext cx="41910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9850" y="260508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roots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685800" y="3352800"/>
            <a:ext cx="533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685800" y="3810000"/>
            <a:ext cx="762000" cy="1143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2057400" y="5334000"/>
            <a:ext cx="6858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52400" y="2971800"/>
            <a:ext cx="5334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181600" y="2667000"/>
            <a:ext cx="3733800" cy="3657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2362200" y="6324600"/>
            <a:ext cx="1441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in-use space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407150" y="6324600"/>
            <a:ext cx="130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stale space</a:t>
            </a:r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4114800" y="2025650"/>
            <a:ext cx="758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scion</a:t>
            </a:r>
          </a:p>
          <a:p>
            <a:r>
              <a:rPr lang="en-US"/>
              <a:t>space</a:t>
            </a:r>
          </a:p>
        </p:txBody>
      </p:sp>
      <p:sp>
        <p:nvSpPr>
          <p:cNvPr id="40" name="Rectangle 30"/>
          <p:cNvSpPr>
            <a:spLocks noChangeArrowheads="1"/>
          </p:cNvSpPr>
          <p:nvPr/>
        </p:nvSpPr>
        <p:spPr bwMode="auto">
          <a:xfrm>
            <a:off x="2286000" y="2133600"/>
            <a:ext cx="13716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C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C</a:t>
            </a:r>
            <a:r>
              <a:rPr lang="en-US" baseline="-25000" dirty="0" err="1" smtClean="0"/>
              <a:t>scion</a:t>
            </a:r>
            <a:endParaRPr lang="en-US" baseline="-25000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1524000" y="1981200"/>
            <a:ext cx="6937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scion</a:t>
            </a:r>
          </a:p>
          <a:p>
            <a:r>
              <a:rPr lang="en-US"/>
              <a:t>table</a:t>
            </a:r>
          </a:p>
        </p:txBody>
      </p:sp>
      <p:sp>
        <p:nvSpPr>
          <p:cNvPr id="42" name="Line 32"/>
          <p:cNvSpPr>
            <a:spLocks noChangeShapeType="1"/>
          </p:cNvSpPr>
          <p:nvPr/>
        </p:nvSpPr>
        <p:spPr bwMode="auto">
          <a:xfrm flipH="1" flipV="1">
            <a:off x="7010400" y="3429000"/>
            <a:ext cx="685800" cy="3810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Line 24"/>
          <p:cNvSpPr>
            <a:spLocks noChangeShapeType="1"/>
          </p:cNvSpPr>
          <p:nvPr/>
        </p:nvSpPr>
        <p:spPr bwMode="auto">
          <a:xfrm>
            <a:off x="3962400" y="26670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15"/>
          <p:cNvSpPr>
            <a:spLocks noChangeShapeType="1"/>
          </p:cNvSpPr>
          <p:nvPr/>
        </p:nvSpPr>
        <p:spPr bwMode="auto">
          <a:xfrm>
            <a:off x="1981200" y="3505200"/>
            <a:ext cx="3505200" cy="5334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4">
                <a:shade val="80000"/>
              </a:schemeClr>
            </a:contourClr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Line 28"/>
          <p:cNvSpPr>
            <a:spLocks noChangeShapeType="1"/>
          </p:cNvSpPr>
          <p:nvPr/>
        </p:nvSpPr>
        <p:spPr bwMode="auto">
          <a:xfrm flipH="1">
            <a:off x="6096000" y="3429000"/>
            <a:ext cx="304800" cy="3810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4">
                <a:shade val="80000"/>
              </a:schemeClr>
            </a:contourClr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Freeform 16"/>
          <p:cNvSpPr>
            <a:spLocks/>
          </p:cNvSpPr>
          <p:nvPr/>
        </p:nvSpPr>
        <p:spPr bwMode="auto">
          <a:xfrm>
            <a:off x="2054225" y="5168900"/>
            <a:ext cx="4651375" cy="387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68" y="41"/>
              </a:cxn>
              <a:cxn ang="0">
                <a:pos x="1678" y="242"/>
              </a:cxn>
              <a:cxn ang="0">
                <a:pos x="2930" y="56"/>
              </a:cxn>
            </a:cxnLst>
            <a:rect l="0" t="0" r="r" b="b"/>
            <a:pathLst>
              <a:path w="2930" h="244">
                <a:moveTo>
                  <a:pt x="0" y="0"/>
                </a:moveTo>
                <a:cubicBezTo>
                  <a:pt x="178" y="7"/>
                  <a:pt x="788" y="1"/>
                  <a:pt x="1068" y="41"/>
                </a:cubicBezTo>
                <a:cubicBezTo>
                  <a:pt x="1348" y="81"/>
                  <a:pt x="1368" y="240"/>
                  <a:pt x="1678" y="242"/>
                </a:cubicBezTo>
                <a:cubicBezTo>
                  <a:pt x="1988" y="244"/>
                  <a:pt x="2669" y="95"/>
                  <a:pt x="2930" y="56"/>
                </a:cubicBezTo>
              </a:path>
            </a:pathLst>
          </a:custGeom>
          <a:ln w="34925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Freeform 18"/>
          <p:cNvSpPr>
            <a:spLocks/>
          </p:cNvSpPr>
          <p:nvPr/>
        </p:nvSpPr>
        <p:spPr bwMode="auto">
          <a:xfrm>
            <a:off x="3352800" y="4333875"/>
            <a:ext cx="4254500" cy="544513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668" y="108"/>
              </a:cxn>
              <a:cxn ang="0">
                <a:pos x="1820" y="325"/>
              </a:cxn>
              <a:cxn ang="0">
                <a:pos x="2680" y="0"/>
              </a:cxn>
            </a:cxnLst>
            <a:rect l="0" t="0" r="r" b="b"/>
            <a:pathLst>
              <a:path w="2680" h="343">
                <a:moveTo>
                  <a:pt x="0" y="6"/>
                </a:moveTo>
                <a:cubicBezTo>
                  <a:pt x="111" y="23"/>
                  <a:pt x="365" y="55"/>
                  <a:pt x="668" y="108"/>
                </a:cubicBezTo>
                <a:cubicBezTo>
                  <a:pt x="971" y="161"/>
                  <a:pt x="1485" y="343"/>
                  <a:pt x="1820" y="325"/>
                </a:cubicBezTo>
                <a:cubicBezTo>
                  <a:pt x="2155" y="307"/>
                  <a:pt x="2501" y="68"/>
                  <a:pt x="2680" y="0"/>
                </a:cubicBezTo>
              </a:path>
            </a:pathLst>
          </a:custGeom>
          <a:ln w="34925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Freeform 19"/>
          <p:cNvSpPr>
            <a:spLocks/>
          </p:cNvSpPr>
          <p:nvPr/>
        </p:nvSpPr>
        <p:spPr bwMode="auto">
          <a:xfrm>
            <a:off x="3243263" y="3581400"/>
            <a:ext cx="3648075" cy="1128713"/>
          </a:xfrm>
          <a:custGeom>
            <a:avLst/>
            <a:gdLst/>
            <a:ahLst/>
            <a:cxnLst>
              <a:cxn ang="0">
                <a:pos x="21" y="384"/>
              </a:cxn>
              <a:cxn ang="0">
                <a:pos x="328" y="374"/>
              </a:cxn>
              <a:cxn ang="0">
                <a:pos x="1989" y="649"/>
              </a:cxn>
              <a:cxn ang="0">
                <a:pos x="2181" y="0"/>
              </a:cxn>
            </a:cxnLst>
            <a:rect l="0" t="0" r="r" b="b"/>
            <a:pathLst>
              <a:path w="2298" h="711">
                <a:moveTo>
                  <a:pt x="21" y="384"/>
                </a:moveTo>
                <a:cubicBezTo>
                  <a:pt x="72" y="382"/>
                  <a:pt x="0" y="330"/>
                  <a:pt x="328" y="374"/>
                </a:cubicBezTo>
                <a:cubicBezTo>
                  <a:pt x="656" y="418"/>
                  <a:pt x="1680" y="711"/>
                  <a:pt x="1989" y="649"/>
                </a:cubicBezTo>
                <a:cubicBezTo>
                  <a:pt x="2298" y="587"/>
                  <a:pt x="2141" y="135"/>
                  <a:pt x="2181" y="0"/>
                </a:cubicBezTo>
              </a:path>
            </a:pathLst>
          </a:custGeom>
          <a:ln w="34925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Freeform 21"/>
          <p:cNvSpPr>
            <a:spLocks/>
          </p:cNvSpPr>
          <p:nvPr/>
        </p:nvSpPr>
        <p:spPr bwMode="auto">
          <a:xfrm>
            <a:off x="1905000" y="3810000"/>
            <a:ext cx="706438" cy="457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5" y="288"/>
              </a:cxn>
            </a:cxnLst>
            <a:rect l="0" t="0" r="r" b="b"/>
            <a:pathLst>
              <a:path w="445" h="288">
                <a:moveTo>
                  <a:pt x="0" y="0"/>
                </a:moveTo>
                <a:lnTo>
                  <a:pt x="445" y="288"/>
                </a:lnTo>
              </a:path>
            </a:pathLst>
          </a:custGeom>
          <a:ln>
            <a:headEnd type="none" w="lg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9" name="Freeform 34"/>
          <p:cNvSpPr>
            <a:spLocks/>
          </p:cNvSpPr>
          <p:nvPr/>
        </p:nvSpPr>
        <p:spPr bwMode="auto">
          <a:xfrm>
            <a:off x="4876800" y="5035550"/>
            <a:ext cx="1828800" cy="69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2" y="44"/>
              </a:cxn>
            </a:cxnLst>
            <a:rect l="0" t="0" r="r" b="b"/>
            <a:pathLst>
              <a:path w="1152" h="44">
                <a:moveTo>
                  <a:pt x="0" y="0"/>
                </a:moveTo>
                <a:lnTo>
                  <a:pt x="1152" y="44"/>
                </a:lnTo>
              </a:path>
            </a:pathLst>
          </a:custGeom>
          <a:ln w="34925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Line 33"/>
          <p:cNvSpPr>
            <a:spLocks noChangeShapeType="1"/>
          </p:cNvSpPr>
          <p:nvPr/>
        </p:nvSpPr>
        <p:spPr bwMode="auto">
          <a:xfrm>
            <a:off x="3352800" y="4495800"/>
            <a:ext cx="762000" cy="381000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1295400" y="48768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12" name="Oval 12"/>
          <p:cNvSpPr>
            <a:spLocks noChangeAspect="1" noChangeArrowheads="1"/>
          </p:cNvSpPr>
          <p:nvPr/>
        </p:nvSpPr>
        <p:spPr bwMode="auto">
          <a:xfrm>
            <a:off x="2743200" y="53340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26" name="Oval 9"/>
          <p:cNvSpPr>
            <a:spLocks noChangeAspect="1" noChangeArrowheads="1"/>
          </p:cNvSpPr>
          <p:nvPr/>
        </p:nvSpPr>
        <p:spPr bwMode="auto">
          <a:xfrm>
            <a:off x="6705600" y="4800600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 err="1" smtClean="0"/>
              <a:t>C</a:t>
            </a:r>
            <a:r>
              <a:rPr lang="en-US" baseline="-25000" dirty="0" err="1" smtClean="0"/>
              <a:t>stub</a:t>
            </a:r>
            <a:endParaRPr lang="en-US" baseline="-25000" dirty="0"/>
          </a:p>
        </p:txBody>
      </p:sp>
      <p:sp>
        <p:nvSpPr>
          <p:cNvPr id="27" name="Oval 11"/>
          <p:cNvSpPr>
            <a:spLocks noChangeAspect="1" noChangeArrowheads="1"/>
          </p:cNvSpPr>
          <p:nvPr/>
        </p:nvSpPr>
        <p:spPr bwMode="auto">
          <a:xfrm>
            <a:off x="7543800" y="3733800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6" name="Oval 6"/>
          <p:cNvSpPr>
            <a:spLocks noChangeAspect="1" noChangeArrowheads="1"/>
          </p:cNvSpPr>
          <p:nvPr/>
        </p:nvSpPr>
        <p:spPr bwMode="auto">
          <a:xfrm>
            <a:off x="1219200" y="32004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5" name="Oval 25"/>
          <p:cNvSpPr>
            <a:spLocks noChangeAspect="1" noChangeArrowheads="1"/>
          </p:cNvSpPr>
          <p:nvPr/>
        </p:nvSpPr>
        <p:spPr bwMode="auto">
          <a:xfrm>
            <a:off x="6324600" y="2819400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B</a:t>
            </a:r>
            <a:r>
              <a:rPr lang="en-US" baseline="-25000"/>
              <a:t>stub</a:t>
            </a:r>
          </a:p>
        </p:txBody>
      </p:sp>
      <p:sp>
        <p:nvSpPr>
          <p:cNvPr id="43" name="Oval 9"/>
          <p:cNvSpPr>
            <a:spLocks noChangeAspect="1" noChangeArrowheads="1"/>
          </p:cNvSpPr>
          <p:nvPr/>
        </p:nvSpPr>
        <p:spPr bwMode="auto">
          <a:xfrm>
            <a:off x="5486400" y="3733800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7" name="Oval 30"/>
          <p:cNvSpPr>
            <a:spLocks noChangeAspect="1" noChangeArrowheads="1"/>
          </p:cNvSpPr>
          <p:nvPr/>
        </p:nvSpPr>
        <p:spPr bwMode="auto">
          <a:xfrm>
            <a:off x="2590800" y="40386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48" name="Oval 31"/>
          <p:cNvSpPr>
            <a:spLocks noChangeAspect="1" noChangeArrowheads="1"/>
          </p:cNvSpPr>
          <p:nvPr/>
        </p:nvSpPr>
        <p:spPr bwMode="auto">
          <a:xfrm>
            <a:off x="4114800" y="46482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 err="1"/>
              <a:t>C</a:t>
            </a:r>
            <a:r>
              <a:rPr lang="en-US" baseline="-25000" dirty="0" err="1"/>
              <a:t>scion</a:t>
            </a:r>
            <a:endParaRPr lang="en-US" baseline="-25000" dirty="0"/>
          </a:p>
        </p:txBody>
      </p:sp>
      <p:pic>
        <p:nvPicPr>
          <p:cNvPr id="51" name="Picture 3" descr="j040197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324" y="5851526"/>
            <a:ext cx="1281476" cy="854074"/>
          </a:xfrm>
          <a:prstGeom prst="rect">
            <a:avLst/>
          </a:prstGeom>
          <a:noFill/>
        </p:spPr>
      </p:pic>
      <p:pic>
        <p:nvPicPr>
          <p:cNvPr id="52" name="Picture 4" descr="The image “http://www.upgradecomputermemory.com/images/products/large/512mb-ddr333-ecc-reg-ram-memory-p-n-am33100-am33100.jpg” cannot be displayed, because it contains errors.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5638800"/>
            <a:ext cx="14478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Application Accesses Stale Object</a:t>
            </a:r>
            <a:endParaRPr lang="en-US" sz="4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667000"/>
            <a:ext cx="41910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9850" y="260508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roots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685800" y="3352800"/>
            <a:ext cx="533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685800" y="3810000"/>
            <a:ext cx="762000" cy="1143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2057400" y="5334000"/>
            <a:ext cx="6858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52400" y="2971800"/>
            <a:ext cx="5334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181600" y="2667000"/>
            <a:ext cx="3733800" cy="3657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2362200" y="6324600"/>
            <a:ext cx="1441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in-use space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407150" y="6324600"/>
            <a:ext cx="130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stale space</a:t>
            </a:r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4114800" y="2025650"/>
            <a:ext cx="758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scion</a:t>
            </a:r>
          </a:p>
          <a:p>
            <a:r>
              <a:rPr lang="en-US"/>
              <a:t>space</a:t>
            </a:r>
          </a:p>
        </p:txBody>
      </p:sp>
      <p:sp>
        <p:nvSpPr>
          <p:cNvPr id="40" name="Rectangle 30"/>
          <p:cNvSpPr>
            <a:spLocks noChangeArrowheads="1"/>
          </p:cNvSpPr>
          <p:nvPr/>
        </p:nvSpPr>
        <p:spPr bwMode="auto">
          <a:xfrm>
            <a:off x="2286000" y="2133600"/>
            <a:ext cx="13716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C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C</a:t>
            </a:r>
            <a:r>
              <a:rPr lang="en-US" baseline="-25000" dirty="0" err="1" smtClean="0"/>
              <a:t>scion</a:t>
            </a:r>
            <a:endParaRPr lang="en-US" baseline="-25000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1524000" y="1981200"/>
            <a:ext cx="6937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scion</a:t>
            </a:r>
          </a:p>
          <a:p>
            <a:r>
              <a:rPr lang="en-US"/>
              <a:t>table</a:t>
            </a:r>
          </a:p>
        </p:txBody>
      </p:sp>
      <p:sp>
        <p:nvSpPr>
          <p:cNvPr id="42" name="Line 32"/>
          <p:cNvSpPr>
            <a:spLocks noChangeShapeType="1"/>
          </p:cNvSpPr>
          <p:nvPr/>
        </p:nvSpPr>
        <p:spPr bwMode="auto">
          <a:xfrm flipH="1" flipV="1">
            <a:off x="7010400" y="3429000"/>
            <a:ext cx="685800" cy="3810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Line 24"/>
          <p:cNvSpPr>
            <a:spLocks noChangeShapeType="1"/>
          </p:cNvSpPr>
          <p:nvPr/>
        </p:nvSpPr>
        <p:spPr bwMode="auto">
          <a:xfrm>
            <a:off x="3962400" y="26670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15"/>
          <p:cNvSpPr>
            <a:spLocks noChangeShapeType="1"/>
          </p:cNvSpPr>
          <p:nvPr/>
        </p:nvSpPr>
        <p:spPr bwMode="auto">
          <a:xfrm>
            <a:off x="1981200" y="3505200"/>
            <a:ext cx="3505200" cy="5334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4">
                <a:shade val="80000"/>
              </a:schemeClr>
            </a:contourClr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Line 28"/>
          <p:cNvSpPr>
            <a:spLocks noChangeShapeType="1"/>
          </p:cNvSpPr>
          <p:nvPr/>
        </p:nvSpPr>
        <p:spPr bwMode="auto">
          <a:xfrm flipH="1">
            <a:off x="6096000" y="3429000"/>
            <a:ext cx="304800" cy="3810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4">
                <a:shade val="80000"/>
              </a:schemeClr>
            </a:contourClr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Freeform 16"/>
          <p:cNvSpPr>
            <a:spLocks/>
          </p:cNvSpPr>
          <p:nvPr/>
        </p:nvSpPr>
        <p:spPr bwMode="auto">
          <a:xfrm>
            <a:off x="2054225" y="5168900"/>
            <a:ext cx="4651375" cy="387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68" y="41"/>
              </a:cxn>
              <a:cxn ang="0">
                <a:pos x="1678" y="242"/>
              </a:cxn>
              <a:cxn ang="0">
                <a:pos x="2930" y="56"/>
              </a:cxn>
            </a:cxnLst>
            <a:rect l="0" t="0" r="r" b="b"/>
            <a:pathLst>
              <a:path w="2930" h="244">
                <a:moveTo>
                  <a:pt x="0" y="0"/>
                </a:moveTo>
                <a:cubicBezTo>
                  <a:pt x="178" y="7"/>
                  <a:pt x="788" y="1"/>
                  <a:pt x="1068" y="41"/>
                </a:cubicBezTo>
                <a:cubicBezTo>
                  <a:pt x="1348" y="81"/>
                  <a:pt x="1368" y="240"/>
                  <a:pt x="1678" y="242"/>
                </a:cubicBezTo>
                <a:cubicBezTo>
                  <a:pt x="1988" y="244"/>
                  <a:pt x="2669" y="95"/>
                  <a:pt x="2930" y="5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Freeform 18"/>
          <p:cNvSpPr>
            <a:spLocks/>
          </p:cNvSpPr>
          <p:nvPr/>
        </p:nvSpPr>
        <p:spPr bwMode="auto">
          <a:xfrm>
            <a:off x="3352800" y="4333875"/>
            <a:ext cx="4254500" cy="544513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668" y="108"/>
              </a:cxn>
              <a:cxn ang="0">
                <a:pos x="1820" y="325"/>
              </a:cxn>
              <a:cxn ang="0">
                <a:pos x="2680" y="0"/>
              </a:cxn>
            </a:cxnLst>
            <a:rect l="0" t="0" r="r" b="b"/>
            <a:pathLst>
              <a:path w="2680" h="343">
                <a:moveTo>
                  <a:pt x="0" y="6"/>
                </a:moveTo>
                <a:cubicBezTo>
                  <a:pt x="111" y="23"/>
                  <a:pt x="365" y="55"/>
                  <a:pt x="668" y="108"/>
                </a:cubicBezTo>
                <a:cubicBezTo>
                  <a:pt x="971" y="161"/>
                  <a:pt x="1485" y="343"/>
                  <a:pt x="1820" y="325"/>
                </a:cubicBezTo>
                <a:cubicBezTo>
                  <a:pt x="2155" y="307"/>
                  <a:pt x="2501" y="68"/>
                  <a:pt x="2680" y="0"/>
                </a:cubicBezTo>
              </a:path>
            </a:pathLst>
          </a:custGeom>
          <a:ln w="34925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Freeform 19"/>
          <p:cNvSpPr>
            <a:spLocks/>
          </p:cNvSpPr>
          <p:nvPr/>
        </p:nvSpPr>
        <p:spPr bwMode="auto">
          <a:xfrm>
            <a:off x="3243263" y="3581400"/>
            <a:ext cx="3648075" cy="1128713"/>
          </a:xfrm>
          <a:custGeom>
            <a:avLst/>
            <a:gdLst/>
            <a:ahLst/>
            <a:cxnLst>
              <a:cxn ang="0">
                <a:pos x="21" y="384"/>
              </a:cxn>
              <a:cxn ang="0">
                <a:pos x="328" y="374"/>
              </a:cxn>
              <a:cxn ang="0">
                <a:pos x="1989" y="649"/>
              </a:cxn>
              <a:cxn ang="0">
                <a:pos x="2181" y="0"/>
              </a:cxn>
            </a:cxnLst>
            <a:rect l="0" t="0" r="r" b="b"/>
            <a:pathLst>
              <a:path w="2298" h="711">
                <a:moveTo>
                  <a:pt x="21" y="384"/>
                </a:moveTo>
                <a:cubicBezTo>
                  <a:pt x="72" y="382"/>
                  <a:pt x="0" y="330"/>
                  <a:pt x="328" y="374"/>
                </a:cubicBezTo>
                <a:cubicBezTo>
                  <a:pt x="656" y="418"/>
                  <a:pt x="1680" y="711"/>
                  <a:pt x="1989" y="649"/>
                </a:cubicBezTo>
                <a:cubicBezTo>
                  <a:pt x="2298" y="587"/>
                  <a:pt x="2141" y="135"/>
                  <a:pt x="2181" y="0"/>
                </a:cubicBezTo>
              </a:path>
            </a:pathLst>
          </a:custGeom>
          <a:ln w="34925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Freeform 21"/>
          <p:cNvSpPr>
            <a:spLocks/>
          </p:cNvSpPr>
          <p:nvPr/>
        </p:nvSpPr>
        <p:spPr bwMode="auto">
          <a:xfrm>
            <a:off x="1905000" y="3810000"/>
            <a:ext cx="706438" cy="457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5" y="288"/>
              </a:cxn>
            </a:cxnLst>
            <a:rect l="0" t="0" r="r" b="b"/>
            <a:pathLst>
              <a:path w="445" h="288">
                <a:moveTo>
                  <a:pt x="0" y="0"/>
                </a:moveTo>
                <a:lnTo>
                  <a:pt x="445" y="288"/>
                </a:lnTo>
              </a:path>
            </a:pathLst>
          </a:custGeom>
          <a:ln>
            <a:headEnd type="none" w="lg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9" name="Freeform 34"/>
          <p:cNvSpPr>
            <a:spLocks/>
          </p:cNvSpPr>
          <p:nvPr/>
        </p:nvSpPr>
        <p:spPr bwMode="auto">
          <a:xfrm>
            <a:off x="4876800" y="5035550"/>
            <a:ext cx="1828800" cy="69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2" y="44"/>
              </a:cxn>
            </a:cxnLst>
            <a:rect l="0" t="0" r="r" b="b"/>
            <a:pathLst>
              <a:path w="1152" h="44">
                <a:moveTo>
                  <a:pt x="0" y="0"/>
                </a:moveTo>
                <a:lnTo>
                  <a:pt x="1152" y="44"/>
                </a:lnTo>
              </a:path>
            </a:pathLst>
          </a:custGeom>
          <a:ln w="34925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Line 33"/>
          <p:cNvSpPr>
            <a:spLocks noChangeShapeType="1"/>
          </p:cNvSpPr>
          <p:nvPr/>
        </p:nvSpPr>
        <p:spPr bwMode="auto">
          <a:xfrm>
            <a:off x="3352800" y="4495800"/>
            <a:ext cx="762000" cy="381000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Oval 12"/>
          <p:cNvSpPr>
            <a:spLocks noChangeAspect="1" noChangeArrowheads="1"/>
          </p:cNvSpPr>
          <p:nvPr/>
        </p:nvSpPr>
        <p:spPr bwMode="auto">
          <a:xfrm>
            <a:off x="2743200" y="53340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26" name="Oval 9"/>
          <p:cNvSpPr>
            <a:spLocks noChangeAspect="1" noChangeArrowheads="1"/>
          </p:cNvSpPr>
          <p:nvPr/>
        </p:nvSpPr>
        <p:spPr bwMode="auto">
          <a:xfrm>
            <a:off x="6705600" y="4800600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 err="1" smtClean="0"/>
              <a:t>C</a:t>
            </a:r>
            <a:r>
              <a:rPr lang="en-US" baseline="-25000" dirty="0" err="1" smtClean="0"/>
              <a:t>stub</a:t>
            </a:r>
            <a:endParaRPr lang="en-US" baseline="-25000" dirty="0"/>
          </a:p>
        </p:txBody>
      </p:sp>
      <p:sp>
        <p:nvSpPr>
          <p:cNvPr id="27" name="Oval 11"/>
          <p:cNvSpPr>
            <a:spLocks noChangeAspect="1" noChangeArrowheads="1"/>
          </p:cNvSpPr>
          <p:nvPr/>
        </p:nvSpPr>
        <p:spPr bwMode="auto">
          <a:xfrm>
            <a:off x="7543800" y="3733800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6" name="Oval 6"/>
          <p:cNvSpPr>
            <a:spLocks noChangeAspect="1" noChangeArrowheads="1"/>
          </p:cNvSpPr>
          <p:nvPr/>
        </p:nvSpPr>
        <p:spPr bwMode="auto">
          <a:xfrm>
            <a:off x="1219200" y="32004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5" name="Oval 25"/>
          <p:cNvSpPr>
            <a:spLocks noChangeAspect="1" noChangeArrowheads="1"/>
          </p:cNvSpPr>
          <p:nvPr/>
        </p:nvSpPr>
        <p:spPr bwMode="auto">
          <a:xfrm>
            <a:off x="6324600" y="2819400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B</a:t>
            </a:r>
            <a:r>
              <a:rPr lang="en-US" baseline="-25000"/>
              <a:t>stub</a:t>
            </a:r>
          </a:p>
        </p:txBody>
      </p:sp>
      <p:sp>
        <p:nvSpPr>
          <p:cNvPr id="43" name="Oval 9"/>
          <p:cNvSpPr>
            <a:spLocks noChangeAspect="1" noChangeArrowheads="1"/>
          </p:cNvSpPr>
          <p:nvPr/>
        </p:nvSpPr>
        <p:spPr bwMode="auto">
          <a:xfrm>
            <a:off x="5486400" y="3733800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8" name="Oval 31"/>
          <p:cNvSpPr>
            <a:spLocks noChangeAspect="1" noChangeArrowheads="1"/>
          </p:cNvSpPr>
          <p:nvPr/>
        </p:nvSpPr>
        <p:spPr bwMode="auto">
          <a:xfrm>
            <a:off x="4114800" y="46482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 err="1"/>
              <a:t>C</a:t>
            </a:r>
            <a:r>
              <a:rPr lang="en-US" baseline="-25000" dirty="0" err="1"/>
              <a:t>scion</a:t>
            </a:r>
            <a:endParaRPr lang="en-US" baseline="-25000" dirty="0"/>
          </a:p>
        </p:txBody>
      </p:sp>
      <p:pic>
        <p:nvPicPr>
          <p:cNvPr id="51" name="Picture 3" descr="j040197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324" y="5851526"/>
            <a:ext cx="1281476" cy="854074"/>
          </a:xfrm>
          <a:prstGeom prst="rect">
            <a:avLst/>
          </a:prstGeom>
          <a:noFill/>
        </p:spPr>
      </p:pic>
      <p:pic>
        <p:nvPicPr>
          <p:cNvPr id="52" name="Picture 4" descr="The image “http://www.upgradecomputermemory.com/images/products/large/512mb-ddr333-ecc-reg-ram-memory-p-n-am33100-am33100.jpg” cannot be displayed, because it contains errors.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5638800"/>
            <a:ext cx="1447800" cy="1447800"/>
          </a:xfrm>
          <a:prstGeom prst="rect">
            <a:avLst/>
          </a:prstGeom>
          <a:noFill/>
        </p:spPr>
      </p:pic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1295400" y="48768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47" name="Oval 30"/>
          <p:cNvSpPr>
            <a:spLocks noChangeAspect="1" noChangeArrowheads="1"/>
          </p:cNvSpPr>
          <p:nvPr/>
        </p:nvSpPr>
        <p:spPr bwMode="auto">
          <a:xfrm>
            <a:off x="2590800" y="40386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Application Accesses Stale Object</a:t>
            </a:r>
            <a:endParaRPr lang="en-US" sz="4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667000"/>
            <a:ext cx="41910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9850" y="260508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roots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685800" y="3352800"/>
            <a:ext cx="533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685800" y="3810000"/>
            <a:ext cx="762000" cy="1143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2057400" y="5334000"/>
            <a:ext cx="6858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52400" y="2971800"/>
            <a:ext cx="5334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181600" y="2667000"/>
            <a:ext cx="3733800" cy="3657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2362200" y="6324600"/>
            <a:ext cx="1441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in-use space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407150" y="6324600"/>
            <a:ext cx="130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stale space</a:t>
            </a:r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4114800" y="2025650"/>
            <a:ext cx="758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scion</a:t>
            </a:r>
          </a:p>
          <a:p>
            <a:r>
              <a:rPr lang="en-US"/>
              <a:t>space</a:t>
            </a:r>
          </a:p>
        </p:txBody>
      </p:sp>
      <p:sp>
        <p:nvSpPr>
          <p:cNvPr id="40" name="Rectangle 30"/>
          <p:cNvSpPr>
            <a:spLocks noChangeArrowheads="1"/>
          </p:cNvSpPr>
          <p:nvPr/>
        </p:nvSpPr>
        <p:spPr bwMode="auto">
          <a:xfrm>
            <a:off x="2286000" y="2133600"/>
            <a:ext cx="13716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C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C</a:t>
            </a:r>
            <a:r>
              <a:rPr lang="en-US" baseline="-25000" dirty="0" err="1" smtClean="0"/>
              <a:t>scion</a:t>
            </a:r>
            <a:endParaRPr lang="en-US" baseline="-25000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1524000" y="1981200"/>
            <a:ext cx="6937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scion</a:t>
            </a:r>
          </a:p>
          <a:p>
            <a:r>
              <a:rPr lang="en-US"/>
              <a:t>table</a:t>
            </a:r>
          </a:p>
        </p:txBody>
      </p:sp>
      <p:sp>
        <p:nvSpPr>
          <p:cNvPr id="42" name="Line 32"/>
          <p:cNvSpPr>
            <a:spLocks noChangeShapeType="1"/>
          </p:cNvSpPr>
          <p:nvPr/>
        </p:nvSpPr>
        <p:spPr bwMode="auto">
          <a:xfrm flipH="1" flipV="1">
            <a:off x="7010400" y="3429000"/>
            <a:ext cx="685800" cy="3810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Line 24"/>
          <p:cNvSpPr>
            <a:spLocks noChangeShapeType="1"/>
          </p:cNvSpPr>
          <p:nvPr/>
        </p:nvSpPr>
        <p:spPr bwMode="auto">
          <a:xfrm>
            <a:off x="3962400" y="26670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15"/>
          <p:cNvSpPr>
            <a:spLocks noChangeShapeType="1"/>
          </p:cNvSpPr>
          <p:nvPr/>
        </p:nvSpPr>
        <p:spPr bwMode="auto">
          <a:xfrm>
            <a:off x="1981200" y="3505200"/>
            <a:ext cx="3505200" cy="5334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4">
                <a:shade val="80000"/>
              </a:schemeClr>
            </a:contourClr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Line 28"/>
          <p:cNvSpPr>
            <a:spLocks noChangeShapeType="1"/>
          </p:cNvSpPr>
          <p:nvPr/>
        </p:nvSpPr>
        <p:spPr bwMode="auto">
          <a:xfrm flipH="1">
            <a:off x="6096000" y="3429000"/>
            <a:ext cx="304800" cy="38100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4">
                <a:shade val="80000"/>
              </a:schemeClr>
            </a:contourClr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Freeform 18"/>
          <p:cNvSpPr>
            <a:spLocks/>
          </p:cNvSpPr>
          <p:nvPr/>
        </p:nvSpPr>
        <p:spPr bwMode="auto">
          <a:xfrm>
            <a:off x="3352800" y="4333875"/>
            <a:ext cx="4254500" cy="544513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668" y="108"/>
              </a:cxn>
              <a:cxn ang="0">
                <a:pos x="1820" y="325"/>
              </a:cxn>
              <a:cxn ang="0">
                <a:pos x="2680" y="0"/>
              </a:cxn>
            </a:cxnLst>
            <a:rect l="0" t="0" r="r" b="b"/>
            <a:pathLst>
              <a:path w="2680" h="343">
                <a:moveTo>
                  <a:pt x="0" y="6"/>
                </a:moveTo>
                <a:cubicBezTo>
                  <a:pt x="111" y="23"/>
                  <a:pt x="365" y="55"/>
                  <a:pt x="668" y="108"/>
                </a:cubicBezTo>
                <a:cubicBezTo>
                  <a:pt x="971" y="161"/>
                  <a:pt x="1485" y="343"/>
                  <a:pt x="1820" y="325"/>
                </a:cubicBezTo>
                <a:cubicBezTo>
                  <a:pt x="2155" y="307"/>
                  <a:pt x="2501" y="68"/>
                  <a:pt x="2680" y="0"/>
                </a:cubicBezTo>
              </a:path>
            </a:pathLst>
          </a:custGeom>
          <a:ln w="34925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Freeform 19"/>
          <p:cNvSpPr>
            <a:spLocks/>
          </p:cNvSpPr>
          <p:nvPr/>
        </p:nvSpPr>
        <p:spPr bwMode="auto">
          <a:xfrm>
            <a:off x="3243263" y="3581400"/>
            <a:ext cx="3648075" cy="1128713"/>
          </a:xfrm>
          <a:custGeom>
            <a:avLst/>
            <a:gdLst/>
            <a:ahLst/>
            <a:cxnLst>
              <a:cxn ang="0">
                <a:pos x="21" y="384"/>
              </a:cxn>
              <a:cxn ang="0">
                <a:pos x="328" y="374"/>
              </a:cxn>
              <a:cxn ang="0">
                <a:pos x="1989" y="649"/>
              </a:cxn>
              <a:cxn ang="0">
                <a:pos x="2181" y="0"/>
              </a:cxn>
            </a:cxnLst>
            <a:rect l="0" t="0" r="r" b="b"/>
            <a:pathLst>
              <a:path w="2298" h="711">
                <a:moveTo>
                  <a:pt x="21" y="384"/>
                </a:moveTo>
                <a:cubicBezTo>
                  <a:pt x="72" y="382"/>
                  <a:pt x="0" y="330"/>
                  <a:pt x="328" y="374"/>
                </a:cubicBezTo>
                <a:cubicBezTo>
                  <a:pt x="656" y="418"/>
                  <a:pt x="1680" y="711"/>
                  <a:pt x="1989" y="649"/>
                </a:cubicBezTo>
                <a:cubicBezTo>
                  <a:pt x="2298" y="587"/>
                  <a:pt x="2141" y="135"/>
                  <a:pt x="2181" y="0"/>
                </a:cubicBezTo>
              </a:path>
            </a:pathLst>
          </a:custGeom>
          <a:ln w="34925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Freeform 21"/>
          <p:cNvSpPr>
            <a:spLocks/>
          </p:cNvSpPr>
          <p:nvPr/>
        </p:nvSpPr>
        <p:spPr bwMode="auto">
          <a:xfrm>
            <a:off x="1905000" y="3810000"/>
            <a:ext cx="706438" cy="457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5" y="288"/>
              </a:cxn>
            </a:cxnLst>
            <a:rect l="0" t="0" r="r" b="b"/>
            <a:pathLst>
              <a:path w="445" h="288">
                <a:moveTo>
                  <a:pt x="0" y="0"/>
                </a:moveTo>
                <a:lnTo>
                  <a:pt x="445" y="288"/>
                </a:lnTo>
              </a:path>
            </a:pathLst>
          </a:custGeom>
          <a:ln>
            <a:headEnd type="none" w="lg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9" name="Freeform 34"/>
          <p:cNvSpPr>
            <a:spLocks/>
          </p:cNvSpPr>
          <p:nvPr/>
        </p:nvSpPr>
        <p:spPr bwMode="auto">
          <a:xfrm>
            <a:off x="4876800" y="5035550"/>
            <a:ext cx="1828800" cy="69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2" y="44"/>
              </a:cxn>
            </a:cxnLst>
            <a:rect l="0" t="0" r="r" b="b"/>
            <a:pathLst>
              <a:path w="1152" h="44">
                <a:moveTo>
                  <a:pt x="0" y="0"/>
                </a:moveTo>
                <a:lnTo>
                  <a:pt x="1152" y="44"/>
                </a:lnTo>
              </a:path>
            </a:pathLst>
          </a:custGeom>
          <a:ln w="34925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5">
                <a:shade val="80000"/>
              </a:schemeClr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Line 33"/>
          <p:cNvSpPr>
            <a:spLocks noChangeShapeType="1"/>
          </p:cNvSpPr>
          <p:nvPr/>
        </p:nvSpPr>
        <p:spPr bwMode="auto">
          <a:xfrm>
            <a:off x="3352800" y="4495800"/>
            <a:ext cx="762000" cy="381000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Oval 12"/>
          <p:cNvSpPr>
            <a:spLocks noChangeAspect="1" noChangeArrowheads="1"/>
          </p:cNvSpPr>
          <p:nvPr/>
        </p:nvSpPr>
        <p:spPr bwMode="auto">
          <a:xfrm>
            <a:off x="2743200" y="53340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26" name="Oval 9"/>
          <p:cNvSpPr>
            <a:spLocks noChangeAspect="1" noChangeArrowheads="1"/>
          </p:cNvSpPr>
          <p:nvPr/>
        </p:nvSpPr>
        <p:spPr bwMode="auto">
          <a:xfrm>
            <a:off x="6705600" y="4800600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 err="1" smtClean="0"/>
              <a:t>C</a:t>
            </a:r>
            <a:r>
              <a:rPr lang="en-US" baseline="-25000" dirty="0" err="1" smtClean="0"/>
              <a:t>stub</a:t>
            </a:r>
            <a:endParaRPr lang="en-US" baseline="-25000" dirty="0"/>
          </a:p>
        </p:txBody>
      </p:sp>
      <p:sp>
        <p:nvSpPr>
          <p:cNvPr id="27" name="Oval 11"/>
          <p:cNvSpPr>
            <a:spLocks noChangeAspect="1" noChangeArrowheads="1"/>
          </p:cNvSpPr>
          <p:nvPr/>
        </p:nvSpPr>
        <p:spPr bwMode="auto">
          <a:xfrm>
            <a:off x="7543800" y="3733800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6" name="Oval 6"/>
          <p:cNvSpPr>
            <a:spLocks noChangeAspect="1" noChangeArrowheads="1"/>
          </p:cNvSpPr>
          <p:nvPr/>
        </p:nvSpPr>
        <p:spPr bwMode="auto">
          <a:xfrm>
            <a:off x="1219200" y="32004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5" name="Oval 25"/>
          <p:cNvSpPr>
            <a:spLocks noChangeAspect="1" noChangeArrowheads="1"/>
          </p:cNvSpPr>
          <p:nvPr/>
        </p:nvSpPr>
        <p:spPr bwMode="auto">
          <a:xfrm>
            <a:off x="6324600" y="2819400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B</a:t>
            </a:r>
            <a:r>
              <a:rPr lang="en-US" baseline="-25000"/>
              <a:t>stub</a:t>
            </a:r>
          </a:p>
        </p:txBody>
      </p:sp>
      <p:sp>
        <p:nvSpPr>
          <p:cNvPr id="43" name="Oval 9"/>
          <p:cNvSpPr>
            <a:spLocks noChangeAspect="1" noChangeArrowheads="1"/>
          </p:cNvSpPr>
          <p:nvPr/>
        </p:nvSpPr>
        <p:spPr bwMode="auto">
          <a:xfrm>
            <a:off x="5486400" y="3733800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8" name="Oval 31"/>
          <p:cNvSpPr>
            <a:spLocks noChangeAspect="1" noChangeArrowheads="1"/>
          </p:cNvSpPr>
          <p:nvPr/>
        </p:nvSpPr>
        <p:spPr bwMode="auto">
          <a:xfrm>
            <a:off x="4114800" y="46482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 err="1"/>
              <a:t>C</a:t>
            </a:r>
            <a:r>
              <a:rPr lang="en-US" baseline="-25000" dirty="0" err="1"/>
              <a:t>scion</a:t>
            </a:r>
            <a:endParaRPr lang="en-US" baseline="-25000" dirty="0"/>
          </a:p>
        </p:txBody>
      </p:sp>
      <p:pic>
        <p:nvPicPr>
          <p:cNvPr id="51" name="Picture 3" descr="j040197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324" y="5851526"/>
            <a:ext cx="1281476" cy="854074"/>
          </a:xfrm>
          <a:prstGeom prst="rect">
            <a:avLst/>
          </a:prstGeom>
          <a:noFill/>
        </p:spPr>
      </p:pic>
      <p:pic>
        <p:nvPicPr>
          <p:cNvPr id="52" name="Picture 4" descr="The image “http://www.upgradecomputermemory.com/images/products/large/512mb-ddr333-ecc-reg-ram-memory-p-n-am33100-am33100.jpg” cannot be displayed, because it contains errors.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5638800"/>
            <a:ext cx="1447800" cy="1447800"/>
          </a:xfrm>
          <a:prstGeom prst="rect">
            <a:avLst/>
          </a:prstGeom>
          <a:noFill/>
        </p:spPr>
      </p:pic>
      <p:sp>
        <p:nvSpPr>
          <p:cNvPr id="54" name="Freeform 16"/>
          <p:cNvSpPr>
            <a:spLocks/>
          </p:cNvSpPr>
          <p:nvPr/>
        </p:nvSpPr>
        <p:spPr bwMode="auto">
          <a:xfrm>
            <a:off x="2001838" y="4624388"/>
            <a:ext cx="635000" cy="450850"/>
          </a:xfrm>
          <a:custGeom>
            <a:avLst/>
            <a:gdLst/>
            <a:ahLst/>
            <a:cxnLst>
              <a:cxn ang="0">
                <a:pos x="0" y="284"/>
              </a:cxn>
              <a:cxn ang="0">
                <a:pos x="400" y="0"/>
              </a:cxn>
            </a:cxnLst>
            <a:rect l="0" t="0" r="r" b="b"/>
            <a:pathLst>
              <a:path w="400" h="284">
                <a:moveTo>
                  <a:pt x="0" y="284"/>
                </a:moveTo>
                <a:cubicBezTo>
                  <a:pt x="67" y="237"/>
                  <a:pt x="317" y="59"/>
                  <a:pt x="40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1295400" y="48768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47" name="Oval 30"/>
          <p:cNvSpPr>
            <a:spLocks noChangeAspect="1" noChangeArrowheads="1"/>
          </p:cNvSpPr>
          <p:nvPr/>
        </p:nvSpPr>
        <p:spPr bwMode="auto">
          <a:xfrm>
            <a:off x="2590800" y="4038600"/>
            <a:ext cx="7620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9248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Integrated into </a:t>
            </a:r>
            <a:r>
              <a:rPr lang="en-US" dirty="0" err="1" smtClean="0"/>
              <a:t>Jikes</a:t>
            </a:r>
            <a:r>
              <a:rPr lang="en-US" dirty="0" smtClean="0"/>
              <a:t> RVM 2.9.2</a:t>
            </a:r>
          </a:p>
          <a:p>
            <a:pPr lvl="1"/>
            <a:r>
              <a:rPr lang="en-US" dirty="0" smtClean="0"/>
              <a:t>Works with any tracing collector</a:t>
            </a:r>
          </a:p>
          <a:p>
            <a:pPr lvl="1"/>
            <a:r>
              <a:rPr lang="en-US" dirty="0" smtClean="0"/>
              <a:t>Evaluation uses generational copying collector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9248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Integrated into </a:t>
            </a:r>
            <a:r>
              <a:rPr lang="en-US" dirty="0" err="1" smtClean="0"/>
              <a:t>Jikes</a:t>
            </a:r>
            <a:r>
              <a:rPr lang="en-US" dirty="0" smtClean="0"/>
              <a:t> RVM 2.9.2</a:t>
            </a:r>
          </a:p>
          <a:p>
            <a:pPr lvl="1"/>
            <a:r>
              <a:rPr lang="en-US" dirty="0" smtClean="0"/>
              <a:t>Works with any tracing collector</a:t>
            </a:r>
          </a:p>
          <a:p>
            <a:pPr lvl="1"/>
            <a:r>
              <a:rPr lang="en-US" dirty="0" smtClean="0"/>
              <a:t>Evaluation uses generational copying collector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6477000" y="5715000"/>
            <a:ext cx="1600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64-bit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120 GB</a:t>
            </a:r>
            <a:endParaRPr lang="en-US" dirty="0"/>
          </a:p>
        </p:txBody>
      </p:sp>
      <p:pic>
        <p:nvPicPr>
          <p:cNvPr id="6" name="Picture 5" descr="The image “http://www.upgradecomputermemory.com/images/products/large/512mb-ddr333-ecc-reg-ram-memory-p-n-am33100-am33100.jpg” cannot be displayed, because it contains errors.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3467100"/>
            <a:ext cx="2857500" cy="2857500"/>
          </a:xfrm>
          <a:prstGeom prst="rect">
            <a:avLst/>
          </a:prstGeom>
          <a:noFill/>
        </p:spPr>
      </p:pic>
      <p:pic>
        <p:nvPicPr>
          <p:cNvPr id="8" name="Picture 7" descr="j040197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5163" y="3848100"/>
            <a:ext cx="2789237" cy="1858962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1295400" y="5744696"/>
            <a:ext cx="2209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32-bit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 GB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j040197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5163" y="3848100"/>
            <a:ext cx="2789237" cy="185896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9248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Integrated into </a:t>
            </a:r>
            <a:r>
              <a:rPr lang="en-US" dirty="0" err="1" smtClean="0"/>
              <a:t>Jikes</a:t>
            </a:r>
            <a:r>
              <a:rPr lang="en-US" dirty="0" smtClean="0"/>
              <a:t> RVM 2.9.2</a:t>
            </a:r>
          </a:p>
          <a:p>
            <a:pPr lvl="1"/>
            <a:r>
              <a:rPr lang="en-US" dirty="0" smtClean="0"/>
              <a:t>Works with any tracing collector</a:t>
            </a:r>
          </a:p>
          <a:p>
            <a:pPr lvl="1"/>
            <a:r>
              <a:rPr lang="en-US" dirty="0" smtClean="0"/>
              <a:t>Evaluation uses generational copying collector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6477000" y="5715000"/>
            <a:ext cx="1600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64-bit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120 GB</a:t>
            </a:r>
            <a:endParaRPr lang="en-US" dirty="0"/>
          </a:p>
        </p:txBody>
      </p:sp>
      <p:pic>
        <p:nvPicPr>
          <p:cNvPr id="6" name="Picture 5" descr="The image “http://www.upgradecomputermemory.com/images/products/large/512mb-ddr333-ecc-reg-ram-memory-p-n-am33100-am33100.jpg” cannot be displayed, because it contains errors.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3467100"/>
            <a:ext cx="2857500" cy="2857500"/>
          </a:xfrm>
          <a:prstGeom prst="rect">
            <a:avLst/>
          </a:prstGeom>
          <a:noFill/>
        </p:spPr>
      </p:pic>
      <p:sp>
        <p:nvSpPr>
          <p:cNvPr id="7" name="Freeform 8"/>
          <p:cNvSpPr>
            <a:spLocks/>
          </p:cNvSpPr>
          <p:nvPr/>
        </p:nvSpPr>
        <p:spPr bwMode="auto">
          <a:xfrm flipH="1">
            <a:off x="4800600" y="4114800"/>
            <a:ext cx="990600" cy="685800"/>
          </a:xfrm>
          <a:custGeom>
            <a:avLst/>
            <a:gdLst>
              <a:gd name="connsiteX0" fmla="*/ 1354 w 1354"/>
              <a:gd name="connsiteY0" fmla="*/ 0 h 107"/>
              <a:gd name="connsiteX1" fmla="*/ 0 w 1354"/>
              <a:gd name="connsiteY1" fmla="*/ 107 h 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54" h="107">
                <a:moveTo>
                  <a:pt x="1354" y="0"/>
                </a:moveTo>
                <a:lnTo>
                  <a:pt x="0" y="107"/>
                </a:lnTo>
              </a:path>
            </a:pathLst>
          </a:custGeom>
          <a:ln>
            <a:headEnd type="none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 flipH="1">
            <a:off x="2362200" y="4114799"/>
            <a:ext cx="1447800" cy="381001"/>
          </a:xfrm>
          <a:custGeom>
            <a:avLst/>
            <a:gdLst>
              <a:gd name="connsiteX0" fmla="*/ 1354 w 1354"/>
              <a:gd name="connsiteY0" fmla="*/ 0 h 107"/>
              <a:gd name="connsiteX1" fmla="*/ 0 w 1354"/>
              <a:gd name="connsiteY1" fmla="*/ 107 h 107"/>
              <a:gd name="connsiteX0" fmla="*/ 406 w 406"/>
              <a:gd name="connsiteY0" fmla="*/ 53 h 53"/>
              <a:gd name="connsiteX1" fmla="*/ 0 w 406"/>
              <a:gd name="connsiteY1" fmla="*/ 0 h 53"/>
              <a:gd name="connsiteX0" fmla="*/ 1489 w 1489"/>
              <a:gd name="connsiteY0" fmla="*/ 26 h 26"/>
              <a:gd name="connsiteX1" fmla="*/ 0 w 1489"/>
              <a:gd name="connsiteY1" fmla="*/ 0 h 26"/>
              <a:gd name="connsiteX0" fmla="*/ 1489 w 1489"/>
              <a:gd name="connsiteY0" fmla="*/ 53 h 53"/>
              <a:gd name="connsiteX1" fmla="*/ 0 w 1489"/>
              <a:gd name="connsiteY1" fmla="*/ 0 h 53"/>
              <a:gd name="connsiteX0" fmla="*/ 1489 w 1489"/>
              <a:gd name="connsiteY0" fmla="*/ 53 h 53"/>
              <a:gd name="connsiteX1" fmla="*/ 0 w 1489"/>
              <a:gd name="connsiteY1" fmla="*/ 0 h 53"/>
              <a:gd name="connsiteX0" fmla="*/ 1489 w 1489"/>
              <a:gd name="connsiteY0" fmla="*/ 40 h 40"/>
              <a:gd name="connsiteX1" fmla="*/ 0 w 1489"/>
              <a:gd name="connsiteY1" fmla="*/ 0 h 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9" h="40">
                <a:moveTo>
                  <a:pt x="1489" y="40"/>
                </a:moveTo>
                <a:lnTo>
                  <a:pt x="0" y="0"/>
                </a:lnTo>
              </a:path>
            </a:pathLst>
          </a:custGeom>
          <a:ln>
            <a:headEnd type="none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Oval 26"/>
          <p:cNvSpPr>
            <a:spLocks noChangeAspect="1" noChangeArrowheads="1"/>
          </p:cNvSpPr>
          <p:nvPr/>
        </p:nvSpPr>
        <p:spPr bwMode="auto">
          <a:xfrm>
            <a:off x="3810000" y="3581400"/>
            <a:ext cx="990600" cy="9906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mapping</a:t>
            </a:r>
          </a:p>
          <a:p>
            <a:pPr algn="ctr"/>
            <a:r>
              <a:rPr lang="en-US" dirty="0" smtClean="0"/>
              <a:t>stub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95400" y="5744696"/>
            <a:ext cx="2209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32-bit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 GB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>
            <a:spLocks noChangeAspect="1" noChangeArrowheads="1"/>
          </p:cNvSpPr>
          <p:nvPr/>
        </p:nvSpPr>
        <p:spPr bwMode="auto">
          <a:xfrm>
            <a:off x="3275304" y="3657600"/>
            <a:ext cx="3049296" cy="3048000"/>
          </a:xfrm>
          <a:prstGeom prst="ellipse">
            <a:avLst/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 Leaks in Deployed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Memory leaks are a real problem</a:t>
            </a:r>
          </a:p>
          <a:p>
            <a:pPr lvl="1"/>
            <a:r>
              <a:rPr lang="en-US" dirty="0" smtClean="0"/>
              <a:t>Managed languages do not eliminate them</a:t>
            </a:r>
          </a:p>
        </p:txBody>
      </p:sp>
      <p:sp>
        <p:nvSpPr>
          <p:cNvPr id="5" name="Oval 5"/>
          <p:cNvSpPr>
            <a:spLocks noChangeAspect="1" noChangeArrowheads="1"/>
          </p:cNvSpPr>
          <p:nvPr/>
        </p:nvSpPr>
        <p:spPr bwMode="auto">
          <a:xfrm>
            <a:off x="3502356" y="3886199"/>
            <a:ext cx="2593644" cy="25923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Live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124200" y="4191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019800" y="3886200"/>
            <a:ext cx="12298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Reachable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514600" y="3886200"/>
            <a:ext cx="7409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Dead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9248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DaCapo,  SPECjbb2000,  SPECjvm98</a:t>
            </a:r>
          </a:p>
          <a:p>
            <a:pPr lvl="1"/>
            <a:r>
              <a:rPr lang="en-US" dirty="0" smtClean="0"/>
              <a:t>Dual-core Pentium 4</a:t>
            </a:r>
          </a:p>
          <a:p>
            <a:pPr lvl="1"/>
            <a:r>
              <a:rPr lang="en-US" dirty="0" smtClean="0"/>
              <a:t>Deterministic execution (replay)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6% overhead (read barriers)</a:t>
            </a:r>
          </a:p>
          <a:p>
            <a:pPr lvl="1"/>
            <a:r>
              <a:rPr lang="en-US" dirty="0" smtClean="0"/>
              <a:t>Stress test: still 6% overhead</a:t>
            </a:r>
          </a:p>
          <a:p>
            <a:pPr lvl="2"/>
            <a:r>
              <a:rPr lang="en-US" dirty="0" smtClean="0"/>
              <a:t>Speedups in tight heaps (reduced GC workload)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Tolerating Leaks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066800" y="1447800"/>
          <a:ext cx="8001000" cy="5029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590800"/>
                <a:gridCol w="5410200"/>
              </a:tblGrid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Leak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Melt’s effect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Eclipse “Diff”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until 24-hr limit (1,000X longer)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Eclipse “Copy-Paste”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Tolerates until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24-hr limit (194X longer)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JbbMod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until 20-hr crash (19X longer)</a:t>
                      </a:r>
                      <a:endParaRPr lang="en-US" sz="20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ListLeak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until disk full (200X longer)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SwapLeak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until disk full (1,000X longer)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MySQL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Some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highly stale but in-use (74X longer)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Delaunay Mesh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Short-running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DualLeak</a:t>
                      </a:r>
                      <a:endParaRPr lang="en-US" sz="20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Heap growth is in-use (2X longer)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SPECjbb2000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Heap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growth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is mostly in-use (2X longer)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Mckoi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Database</a:t>
                      </a:r>
                      <a:endParaRPr lang="en-US" sz="20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Thread leak: extra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support needed (2X longer)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Tolerating Leaks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066800" y="1447800"/>
          <a:ext cx="8001000" cy="5029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590800"/>
                <a:gridCol w="5410200"/>
              </a:tblGrid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Leak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Melt’s effect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Eclipse “Diff”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until 24-hr limit (1,000X longer)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Eclipse “Copy-Paste”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Tolerates until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24-hr limit (194X longer)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JbbMod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until 20-hr crash (19X longer)</a:t>
                      </a:r>
                      <a:endParaRPr lang="en-US" sz="20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ListLeak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until disk full (200X longer)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SwapLeak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until disk full (1,000X longer)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MySQL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Some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highly stale but in-use (74X longer)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Delaunay Mesh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Short-running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DualLeak</a:t>
                      </a:r>
                      <a:endParaRPr lang="en-US" sz="20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Heap growth is in-use (2X longer)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SPECjbb2000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Heap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growth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is mostly in-use (2X longer)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Mckoi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Database</a:t>
                      </a:r>
                      <a:endParaRPr lang="en-US" sz="20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Thread leak: extra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support needed (2X longer)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914400" y="1905000"/>
            <a:ext cx="7543800" cy="2286000"/>
          </a:xfrm>
          <a:prstGeom prst="roundRect">
            <a:avLst/>
          </a:prstGeom>
          <a:noFill/>
          <a:ln w="57150">
            <a:solidFill>
              <a:schemeClr val="accent2"/>
            </a:solidFill>
            <a:headEnd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Tolerating Leaks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066800" y="1447800"/>
          <a:ext cx="8001000" cy="5029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590800"/>
                <a:gridCol w="5410200"/>
              </a:tblGrid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Leak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Melt’s effect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Eclipse “Diff”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until 24-hr limit (1,000X longer)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Eclipse “Copy-Paste”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Tolerates until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24-hr limit (194X longer)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JbbMod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until 20-hr crash (19X longer)</a:t>
                      </a:r>
                      <a:endParaRPr lang="en-US" sz="20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ListLeak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until disk full (200X longer)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SwapLeak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until disk full (1,000X longer)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MySQL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Some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highly stale but in-use (74X longer)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Delaunay Mesh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Short-running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DualLeak</a:t>
                      </a:r>
                      <a:endParaRPr lang="en-US" sz="20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Heap growth is in-use (2X longer)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SPECjbb2000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Heap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growth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is mostly in-use (2X longer)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Mckoi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Database</a:t>
                      </a:r>
                      <a:endParaRPr lang="en-US" sz="20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Thread leak: extra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support needed (2X longer)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 bwMode="auto">
          <a:xfrm>
            <a:off x="1066800" y="4191000"/>
            <a:ext cx="7467600" cy="1828800"/>
          </a:xfrm>
          <a:prstGeom prst="roundRect">
            <a:avLst/>
          </a:prstGeom>
          <a:noFill/>
          <a:ln w="57150">
            <a:solidFill>
              <a:schemeClr val="accent2"/>
            </a:solidFill>
            <a:headEnd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Tolerating Leaks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066800" y="1447800"/>
          <a:ext cx="8001000" cy="5029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590800"/>
                <a:gridCol w="5410200"/>
              </a:tblGrid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Leak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Melt’s effect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Eclipse “Diff”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B76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="0" baseline="0" dirty="0" smtClean="0">
                          <a:latin typeface="Arial" pitchFamily="34" charset="0"/>
                          <a:cs typeface="Arial" pitchFamily="34" charset="0"/>
                        </a:rPr>
                        <a:t> until 24-hr limit (1,000X longer)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B76D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Eclipse “Copy-Paste”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B76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Tolerates until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24-hr limit (194X longer)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B76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JbbMod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B7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until 20-hr crash (19X longer)</a:t>
                      </a:r>
                      <a:endParaRPr lang="en-US" sz="2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B76D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ListLeak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B76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until disk full (200X longer)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B76D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SwapLeak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B76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until disk full (1,000X longer)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B76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MySQL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Some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highly stale but in-use (74X longer)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Delaunay Mesh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Short-running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DualLeak</a:t>
                      </a:r>
                      <a:endParaRPr lang="en-US" sz="20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Heap growth is in-use (2X longer)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SPECjbb2000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Heap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growth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is mostly in-use (2X longer)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Mckoi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Database</a:t>
                      </a:r>
                      <a:endParaRPr lang="en-US" sz="20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Thread leak: extra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support needed (2X longer)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66800" y="1362456"/>
            <a:ext cx="80772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1066800" y="4191000"/>
            <a:ext cx="7467600" cy="1828800"/>
          </a:xfrm>
          <a:prstGeom prst="roundRect">
            <a:avLst/>
          </a:prstGeom>
          <a:noFill/>
          <a:ln w="57150">
            <a:solidFill>
              <a:schemeClr val="accent2"/>
            </a:solidFill>
            <a:headEnd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81200" y="35814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81200" y="32004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81200" y="28194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81200" y="24384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6"/>
          <p:cNvSpPr>
            <a:spLocks noChangeAspect="1" noChangeArrowheads="1"/>
          </p:cNvSpPr>
          <p:nvPr/>
        </p:nvSpPr>
        <p:spPr bwMode="auto">
          <a:xfrm>
            <a:off x="3048000" y="312420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4" name="Oval 6"/>
          <p:cNvSpPr>
            <a:spLocks noChangeAspect="1" noChangeArrowheads="1"/>
          </p:cNvSpPr>
          <p:nvPr/>
        </p:nvSpPr>
        <p:spPr bwMode="auto">
          <a:xfrm>
            <a:off x="3048000" y="243840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/>
          <p:cNvCxnSpPr>
            <a:stCxn id="11" idx="3"/>
            <a:endCxn id="24" idx="2"/>
          </p:cNvCxnSpPr>
          <p:nvPr/>
        </p:nvCxnSpPr>
        <p:spPr>
          <a:xfrm>
            <a:off x="2590800" y="26289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23" idx="2"/>
          </p:cNvCxnSpPr>
          <p:nvPr/>
        </p:nvCxnSpPr>
        <p:spPr>
          <a:xfrm flipV="1">
            <a:off x="2590800" y="33528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Tolerating Leaks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066800" y="1447800"/>
          <a:ext cx="8001000" cy="5029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590800"/>
                <a:gridCol w="5410200"/>
              </a:tblGrid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Leak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Melt’s effect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Eclipse “Diff”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B76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="0" baseline="0" dirty="0" smtClean="0">
                          <a:latin typeface="Arial" pitchFamily="34" charset="0"/>
                          <a:cs typeface="Arial" pitchFamily="34" charset="0"/>
                        </a:rPr>
                        <a:t> until 24-hr limit (1,000X longer)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B76D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Eclipse “Copy-Paste”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B76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Tolerates until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24-hr limit (194X longer)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B76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JbbMod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B7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until 20-hr crash (19X longer)</a:t>
                      </a:r>
                      <a:endParaRPr lang="en-US" sz="2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B76D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ListLeak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B76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until disk full (200X longer)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B76D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SwapLeak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B76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until disk full (1,000X longer)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B76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MySQL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Some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highly stale but in-use (74X longer)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Delaunay Mesh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Short-running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DualLeak</a:t>
                      </a:r>
                      <a:endParaRPr lang="en-US" sz="20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Heap growth is in-use (2X longer)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SPECjbb2000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Heap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growth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is mostly in-use (2X longer)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Mckoi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Database</a:t>
                      </a:r>
                      <a:endParaRPr lang="en-US" sz="20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Thread leak: extra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support needed (2X longer)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66800" y="1362456"/>
            <a:ext cx="80772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1066800" y="4191000"/>
            <a:ext cx="7467600" cy="1828800"/>
          </a:xfrm>
          <a:prstGeom prst="roundRect">
            <a:avLst/>
          </a:prstGeom>
          <a:noFill/>
          <a:ln w="57150">
            <a:solidFill>
              <a:schemeClr val="accent2"/>
            </a:solidFill>
            <a:headEnd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81200" y="35814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81200" y="32004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81200" y="28194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81200" y="24384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91200" y="35814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91200" y="32004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91200" y="28194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91200" y="24384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91200" y="20574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91200" y="16764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91200" y="12954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91200" y="9144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6"/>
          <p:cNvSpPr>
            <a:spLocks noChangeAspect="1" noChangeArrowheads="1"/>
          </p:cNvSpPr>
          <p:nvPr/>
        </p:nvSpPr>
        <p:spPr bwMode="auto">
          <a:xfrm>
            <a:off x="3048000" y="312420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4" name="Oval 6"/>
          <p:cNvSpPr>
            <a:spLocks noChangeAspect="1" noChangeArrowheads="1"/>
          </p:cNvSpPr>
          <p:nvPr/>
        </p:nvSpPr>
        <p:spPr bwMode="auto">
          <a:xfrm>
            <a:off x="3048000" y="243840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/>
          <p:cNvCxnSpPr>
            <a:stCxn id="11" idx="3"/>
            <a:endCxn id="24" idx="2"/>
          </p:cNvCxnSpPr>
          <p:nvPr/>
        </p:nvCxnSpPr>
        <p:spPr>
          <a:xfrm>
            <a:off x="2590800" y="26289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23" idx="2"/>
          </p:cNvCxnSpPr>
          <p:nvPr/>
        </p:nvCxnSpPr>
        <p:spPr>
          <a:xfrm flipV="1">
            <a:off x="2590800" y="33528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Tolerating Leaks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066800" y="1447800"/>
          <a:ext cx="8001000" cy="5029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590800"/>
                <a:gridCol w="5410200"/>
              </a:tblGrid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Leak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Melt’s effect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Eclipse “Diff”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B76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="0" baseline="0" dirty="0" smtClean="0">
                          <a:latin typeface="Arial" pitchFamily="34" charset="0"/>
                          <a:cs typeface="Arial" pitchFamily="34" charset="0"/>
                        </a:rPr>
                        <a:t> until 24-hr limit (1,000X longer)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B76D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Eclipse “Copy-Paste”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B76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Tolerates until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24-hr limit (194X longer)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B76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JbbMod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B7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until 20-hr crash (19X longer)</a:t>
                      </a:r>
                      <a:endParaRPr lang="en-US" sz="2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B76D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ListLeak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B76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until disk full (200X longer)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B76D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SwapLeak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B76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until disk full (1,000X longer)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B76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MySQL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Some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highly stale but in-use (74X longer)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Delaunay Mesh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Short-running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DualLeak</a:t>
                      </a:r>
                      <a:endParaRPr lang="en-US" sz="20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Heap growth is in-use (2X longer)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SPECjbb2000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Heap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growth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is mostly in-use (2X longer)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Mckoi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Database</a:t>
                      </a:r>
                      <a:endParaRPr lang="en-US" sz="20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Thread leak: extra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support needed (2X longer)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66800" y="1362456"/>
            <a:ext cx="80772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1066800" y="4191000"/>
            <a:ext cx="7467600" cy="1828800"/>
          </a:xfrm>
          <a:prstGeom prst="roundRect">
            <a:avLst/>
          </a:prstGeom>
          <a:noFill/>
          <a:ln w="57150">
            <a:solidFill>
              <a:schemeClr val="accent2"/>
            </a:solidFill>
            <a:headEnd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81200" y="35814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81200" y="32004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81200" y="28194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81200" y="24384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91200" y="35814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91200" y="32004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91200" y="28194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91200" y="24384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91200" y="20574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91200" y="16764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91200" y="12954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91200" y="9144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6"/>
          <p:cNvSpPr>
            <a:spLocks noChangeAspect="1" noChangeArrowheads="1"/>
          </p:cNvSpPr>
          <p:nvPr/>
        </p:nvSpPr>
        <p:spPr bwMode="auto">
          <a:xfrm>
            <a:off x="3048000" y="31242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4" name="Oval 6"/>
          <p:cNvSpPr>
            <a:spLocks noChangeAspect="1" noChangeArrowheads="1"/>
          </p:cNvSpPr>
          <p:nvPr/>
        </p:nvSpPr>
        <p:spPr bwMode="auto">
          <a:xfrm>
            <a:off x="3048000" y="2438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/>
          <p:cNvCxnSpPr>
            <a:stCxn id="11" idx="3"/>
            <a:endCxn id="24" idx="2"/>
          </p:cNvCxnSpPr>
          <p:nvPr/>
        </p:nvCxnSpPr>
        <p:spPr>
          <a:xfrm>
            <a:off x="2590800" y="26289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23" idx="2"/>
          </p:cNvCxnSpPr>
          <p:nvPr/>
        </p:nvCxnSpPr>
        <p:spPr>
          <a:xfrm flipV="1">
            <a:off x="2590800" y="33528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Tolerating Leaks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066800" y="1447800"/>
          <a:ext cx="8001000" cy="5029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590800"/>
                <a:gridCol w="5410200"/>
              </a:tblGrid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Leak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Melt’s effect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Eclipse “Diff”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B76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="0" baseline="0" dirty="0" smtClean="0">
                          <a:latin typeface="Arial" pitchFamily="34" charset="0"/>
                          <a:cs typeface="Arial" pitchFamily="34" charset="0"/>
                        </a:rPr>
                        <a:t> until 24-hr limit (1,000X longer)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B76D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Eclipse “Copy-Paste”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B76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Tolerates until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24-hr limit (194X longer)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B76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JbbMod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B7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until 20-hr crash (19X longer)</a:t>
                      </a:r>
                      <a:endParaRPr lang="en-US" sz="2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B76D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ListLeak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B76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until disk full (200X longer)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B76D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SwapLeak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B76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until disk full (1,000X longer)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BB76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MySQL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Some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highly stale but in-use (74X longer)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Delaunay Mesh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Short-running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DualLeak</a:t>
                      </a:r>
                      <a:endParaRPr lang="en-US" sz="20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Heap growth is in-use (2X longer)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SPECjbb2000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Heap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growth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is mostly in-use (2X longer)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Mckoi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Database</a:t>
                      </a:r>
                      <a:endParaRPr lang="en-US" sz="20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Thread leak: extra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support needed (2X longer)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66800" y="1362456"/>
            <a:ext cx="80772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1066800" y="4191000"/>
            <a:ext cx="7467600" cy="1828800"/>
          </a:xfrm>
          <a:prstGeom prst="roundRect">
            <a:avLst/>
          </a:prstGeom>
          <a:noFill/>
          <a:ln w="57150">
            <a:solidFill>
              <a:schemeClr val="accent2"/>
            </a:solidFill>
            <a:headEnd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81200" y="35814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81200" y="32004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81200" y="28194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81200" y="24384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91200" y="35814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91200" y="32004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91200" y="28194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91200" y="24384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91200" y="20574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91200" y="16764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91200" y="12954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91200" y="9144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6"/>
          <p:cNvSpPr>
            <a:spLocks noChangeAspect="1" noChangeArrowheads="1"/>
          </p:cNvSpPr>
          <p:nvPr/>
        </p:nvSpPr>
        <p:spPr bwMode="auto">
          <a:xfrm>
            <a:off x="3048000" y="31242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4" name="Oval 6"/>
          <p:cNvSpPr>
            <a:spLocks noChangeAspect="1" noChangeArrowheads="1"/>
          </p:cNvSpPr>
          <p:nvPr/>
        </p:nvSpPr>
        <p:spPr bwMode="auto">
          <a:xfrm>
            <a:off x="3048000" y="2438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>
            <a:stCxn id="18" idx="1"/>
            <a:endCxn id="24" idx="6"/>
          </p:cNvCxnSpPr>
          <p:nvPr/>
        </p:nvCxnSpPr>
        <p:spPr>
          <a:xfrm rot="10800000" flipV="1">
            <a:off x="3505200" y="1485900"/>
            <a:ext cx="2286000" cy="1181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1"/>
            <a:endCxn id="23" idx="6"/>
          </p:cNvCxnSpPr>
          <p:nvPr/>
        </p:nvCxnSpPr>
        <p:spPr>
          <a:xfrm rot="10800000" flipV="1">
            <a:off x="3505200" y="3009900"/>
            <a:ext cx="2286000" cy="342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Tolerating Leaks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066800" y="1447800"/>
          <a:ext cx="8001000" cy="5029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590800"/>
                <a:gridCol w="5410200"/>
              </a:tblGrid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Leak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Melt’s effect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Eclipse “Diff”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until 24-hr limit (1,000X longer)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Eclipse “Copy-Paste”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Tolerates until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24-hr limit (194X longer)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JbbMod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until 20-hr crash (19X longer)</a:t>
                      </a:r>
                      <a:endParaRPr lang="en-US" sz="20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ListLeak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until disk full (200X longer)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SwapLeak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until disk full (1,000X longer)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MySQL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Some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highly stale but in-use (74X longer)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Delaunay Mesh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Short-running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DualLeak</a:t>
                      </a:r>
                      <a:endParaRPr lang="en-US" sz="20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Heap growth is in-use (2X longer)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SPECjbb2000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Heap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growth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is mostly in-use (2X longer)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Mckoi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Database</a:t>
                      </a:r>
                      <a:endParaRPr lang="en-US" sz="20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Thread leak: extra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support needed (2X longer)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 bwMode="auto">
          <a:xfrm>
            <a:off x="1066800" y="1905000"/>
            <a:ext cx="7543800" cy="457200"/>
          </a:xfrm>
          <a:prstGeom prst="roundRect">
            <a:avLst/>
          </a:prstGeom>
          <a:noFill/>
          <a:ln w="57150">
            <a:solidFill>
              <a:schemeClr val="accent2"/>
            </a:solidFill>
            <a:headEnd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Eclipse Diff:  Reachable Memory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066800" y="1524000"/>
          <a:ext cx="8077200" cy="5083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1953" y="2076450"/>
            <a:ext cx="6090047" cy="33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324600" y="1905000"/>
            <a:ext cx="2438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>
            <a:spLocks noChangeAspect="1" noChangeArrowheads="1"/>
          </p:cNvSpPr>
          <p:nvPr/>
        </p:nvSpPr>
        <p:spPr bwMode="auto">
          <a:xfrm>
            <a:off x="2590800" y="2973386"/>
            <a:ext cx="4343660" cy="4341813"/>
          </a:xfrm>
          <a:prstGeom prst="ellipse">
            <a:avLst/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 Leaks in Deployed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Memory leaks are a real problem</a:t>
            </a:r>
          </a:p>
          <a:p>
            <a:pPr lvl="1"/>
            <a:r>
              <a:rPr lang="en-US" dirty="0" smtClean="0"/>
              <a:t>Managed languages do not eliminate them</a:t>
            </a:r>
          </a:p>
        </p:txBody>
      </p:sp>
      <p:sp>
        <p:nvSpPr>
          <p:cNvPr id="5" name="Oval 5"/>
          <p:cNvSpPr>
            <a:spLocks noChangeAspect="1" noChangeArrowheads="1"/>
          </p:cNvSpPr>
          <p:nvPr/>
        </p:nvSpPr>
        <p:spPr bwMode="auto">
          <a:xfrm>
            <a:off x="3502356" y="3886199"/>
            <a:ext cx="2593644" cy="25923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Live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858000" y="4267200"/>
            <a:ext cx="12298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Reachable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743200" y="4343400"/>
            <a:ext cx="7409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Dead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Eclipse Diff:  Reachable Memory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066800" y="1524000"/>
          <a:ext cx="8077200" cy="5083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1953" y="2076450"/>
            <a:ext cx="6090047" cy="33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1953" y="1905000"/>
            <a:ext cx="6090047" cy="33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00912" y="274320"/>
            <a:ext cx="7714488" cy="11430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Eclipse Diff:  Performance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1953" y="1676400"/>
            <a:ext cx="6090047" cy="33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00912" y="274320"/>
            <a:ext cx="7714488" cy="11430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Eclipse Diff:  Performance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1953" y="1676400"/>
            <a:ext cx="6090047" cy="33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00912" y="274320"/>
            <a:ext cx="7714488" cy="11430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Eclipse Diff:  Performance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1953" y="1676400"/>
            <a:ext cx="6090047" cy="33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4324683" y="2597782"/>
            <a:ext cx="475917" cy="1467492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001000" y="4572000"/>
            <a:ext cx="1143000" cy="2057400"/>
          </a:xfrm>
          <a:prstGeom prst="rect">
            <a:avLst/>
          </a:prstGeom>
          <a:ln>
            <a:solidFill>
              <a:schemeClr val="bg1"/>
            </a:solidFill>
            <a:headEnd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708392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Managed  </a:t>
            </a:r>
            <a:r>
              <a:rPr lang="en-US" sz="2400" dirty="0" smtClean="0"/>
              <a:t>[</a:t>
            </a:r>
            <a:r>
              <a:rPr lang="en-US" sz="2400" b="1" dirty="0" smtClean="0"/>
              <a:t>LeakSurvivor,  Tang et al. ’08</a:t>
            </a:r>
            <a:r>
              <a:rPr lang="en-US" sz="2400" dirty="0" smtClean="0"/>
              <a:t>]</a:t>
            </a:r>
          </a:p>
          <a:p>
            <a:pPr>
              <a:buNone/>
            </a:pPr>
            <a:r>
              <a:rPr lang="en-US" sz="2400" dirty="0" smtClean="0"/>
              <a:t>	                    [Panacea,  Goldstein et al. ’07, Breitgand et al. ’07]</a:t>
            </a:r>
          </a:p>
          <a:p>
            <a:pPr lvl="1"/>
            <a:r>
              <a:rPr lang="en-US" dirty="0" smtClean="0"/>
              <a:t>Don’t guarantee time &amp; space              proportional to live memory</a:t>
            </a:r>
          </a:p>
          <a:p>
            <a:endParaRPr lang="en-US" sz="2600" dirty="0" smtClean="0"/>
          </a:p>
          <a:p>
            <a:r>
              <a:rPr lang="en-US" dirty="0" smtClean="0"/>
              <a:t>Native   </a:t>
            </a:r>
            <a:r>
              <a:rPr lang="en-US" sz="2400" dirty="0" smtClean="0"/>
              <a:t>[Cyclic memory allocation,  Nguyen &amp; </a:t>
            </a:r>
            <a:r>
              <a:rPr lang="en-US" sz="2400" dirty="0" err="1" smtClean="0"/>
              <a:t>Rinard</a:t>
            </a:r>
            <a:r>
              <a:rPr lang="en-US" sz="2400" dirty="0" smtClean="0"/>
              <a:t> ’07]</a:t>
            </a:r>
          </a:p>
          <a:p>
            <a:pPr>
              <a:buNone/>
            </a:pPr>
            <a:r>
              <a:rPr lang="en-US" sz="2400" dirty="0" smtClean="0"/>
              <a:t>                    </a:t>
            </a:r>
            <a:r>
              <a:rPr lang="en-US" sz="1900" dirty="0" smtClean="0"/>
              <a:t> </a:t>
            </a:r>
            <a:r>
              <a:rPr lang="en-US" sz="2400" dirty="0" smtClean="0"/>
              <a:t>[Plug,  </a:t>
            </a:r>
            <a:r>
              <a:rPr lang="en-US" sz="2400" dirty="0" err="1" smtClean="0"/>
              <a:t>Novark</a:t>
            </a:r>
            <a:r>
              <a:rPr lang="en-US" sz="2400" dirty="0" smtClean="0"/>
              <a:t> et al. ’08]</a:t>
            </a:r>
            <a:endParaRPr lang="en-US" dirty="0" smtClean="0"/>
          </a:p>
          <a:p>
            <a:pPr lvl="1"/>
            <a:r>
              <a:rPr lang="en-US" dirty="0" smtClean="0"/>
              <a:t>Different challenges &amp; opportunities</a:t>
            </a:r>
          </a:p>
          <a:p>
            <a:pPr lvl="1"/>
            <a:r>
              <a:rPr lang="en-US" dirty="0" smtClean="0"/>
              <a:t>Less coverage or change semantics</a:t>
            </a:r>
          </a:p>
          <a:p>
            <a:endParaRPr lang="en-US" sz="2600" dirty="0" smtClean="0"/>
          </a:p>
          <a:p>
            <a:r>
              <a:rPr lang="en-US" dirty="0" smtClean="0"/>
              <a:t>Orthogonal persistence &amp; distributed GC</a:t>
            </a:r>
          </a:p>
          <a:p>
            <a:pPr lvl="1"/>
            <a:r>
              <a:rPr lang="en-US" dirty="0" smtClean="0"/>
              <a:t>Barriers, </a:t>
            </a:r>
            <a:r>
              <a:rPr lang="en-US" dirty="0" err="1" smtClean="0"/>
              <a:t>swizzling</a:t>
            </a:r>
            <a:r>
              <a:rPr lang="en-US" dirty="0" smtClean="0"/>
              <a:t>, object faulting, stub-scion pairs</a:t>
            </a:r>
          </a:p>
          <a:p>
            <a:endParaRPr lang="en-US" sz="26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Finding bugs before deployment is hard</a:t>
            </a:r>
          </a:p>
          <a:p>
            <a:endParaRPr lang="en-US" dirty="0" smtClean="0"/>
          </a:p>
        </p:txBody>
      </p:sp>
      <p:pic>
        <p:nvPicPr>
          <p:cNvPr id="4" name="Picture 10" descr="The image “http://www.princetonpave.org/images/prospect11/SmallPGC2004Closeup.JPG” cannot be displayed, because it contains errors."/>
          <p:cNvPicPr>
            <a:picLocks noChangeAspect="1" noChangeArrowheads="1"/>
          </p:cNvPicPr>
          <p:nvPr/>
        </p:nvPicPr>
        <p:blipFill>
          <a:blip r:embed="rId2"/>
          <a:srcRect t="7750" r="19188" b="19333"/>
          <a:stretch>
            <a:fillRect/>
          </a:stretch>
        </p:blipFill>
        <p:spPr bwMode="auto">
          <a:xfrm>
            <a:off x="2133600" y="2407874"/>
            <a:ext cx="5562600" cy="376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Finding bugs before deployment is hard</a:t>
            </a:r>
          </a:p>
          <a:p>
            <a:endParaRPr lang="en-US" sz="1050" dirty="0" smtClean="0"/>
          </a:p>
          <a:p>
            <a:r>
              <a:rPr lang="en-US" dirty="0" smtClean="0"/>
              <a:t>Online diagnosis helps developers</a:t>
            </a:r>
          </a:p>
          <a:p>
            <a:r>
              <a:rPr lang="en-US" dirty="0" smtClean="0"/>
              <a:t>Help </a:t>
            </a:r>
            <a:r>
              <a:rPr lang="en-US" b="1" dirty="0" smtClean="0"/>
              <a:t>users </a:t>
            </a:r>
            <a:r>
              <a:rPr lang="en-US" dirty="0" smtClean="0"/>
              <a:t>in meantime</a:t>
            </a:r>
          </a:p>
          <a:p>
            <a:endParaRPr lang="en-US" sz="1050" dirty="0" smtClean="0"/>
          </a:p>
          <a:p>
            <a:r>
              <a:rPr lang="en-US" dirty="0" smtClean="0"/>
              <a:t>Tolerate leaks with Melt:  </a:t>
            </a:r>
            <a:r>
              <a:rPr lang="en-US" b="1" dirty="0" smtClean="0"/>
              <a:t>illusion of fix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600200" y="4419600"/>
            <a:ext cx="6934200" cy="2057400"/>
            <a:chOff x="609600" y="3886200"/>
            <a:chExt cx="8001000" cy="2667000"/>
          </a:xfrm>
        </p:grpSpPr>
        <p:pic>
          <p:nvPicPr>
            <p:cNvPr id="11" name="Picture 3" descr="j040197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21363" y="4241800"/>
              <a:ext cx="2789237" cy="1735032"/>
            </a:xfrm>
            <a:prstGeom prst="rect">
              <a:avLst/>
            </a:prstGeom>
            <a:noFill/>
          </p:spPr>
        </p:pic>
        <p:pic>
          <p:nvPicPr>
            <p:cNvPr id="12" name="Picture 4" descr="The image “http://www.upgradecomputermemory.com/images/products/large/512mb-ddr333-ecc-reg-ram-memory-p-n-am33100-am33100.jpg” cannot be displayed, because it contains errors.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09600" y="3886200"/>
              <a:ext cx="2857500" cy="2667000"/>
            </a:xfrm>
            <a:prstGeom prst="rect">
              <a:avLst/>
            </a:prstGeom>
            <a:noFill/>
          </p:spPr>
        </p:pic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2740025" y="4959561"/>
              <a:ext cx="2974975" cy="696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7" y="189"/>
                </a:cxn>
                <a:cxn ang="0">
                  <a:pos x="1874" y="114"/>
                </a:cxn>
              </a:cxnLst>
              <a:rect l="0" t="0" r="r" b="b"/>
              <a:pathLst>
                <a:path w="1874" h="208">
                  <a:moveTo>
                    <a:pt x="0" y="0"/>
                  </a:moveTo>
                  <a:cubicBezTo>
                    <a:pt x="158" y="31"/>
                    <a:pt x="635" y="170"/>
                    <a:pt x="947" y="189"/>
                  </a:cubicBezTo>
                  <a:cubicBezTo>
                    <a:pt x="1259" y="208"/>
                    <a:pt x="1681" y="130"/>
                    <a:pt x="1874" y="114"/>
                  </a:cubicBezTo>
                </a:path>
              </a:pathLst>
            </a:custGeom>
            <a:ln>
              <a:headEnd type="none" w="med" len="med"/>
              <a:tailEnd type="triangle" w="lg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2470298" y="4355317"/>
              <a:ext cx="3424910" cy="5186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/>
                <a:t>Stale objects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Finding bugs before deployment is hard</a:t>
            </a:r>
          </a:p>
          <a:p>
            <a:endParaRPr lang="en-US" sz="1050" dirty="0" smtClean="0"/>
          </a:p>
          <a:p>
            <a:r>
              <a:rPr lang="en-US" dirty="0" smtClean="0"/>
              <a:t>Online diagnosis helps developers</a:t>
            </a:r>
          </a:p>
          <a:p>
            <a:r>
              <a:rPr lang="en-US" dirty="0" smtClean="0"/>
              <a:t>Help </a:t>
            </a:r>
            <a:r>
              <a:rPr lang="en-US" b="1" dirty="0" smtClean="0"/>
              <a:t>users </a:t>
            </a:r>
            <a:r>
              <a:rPr lang="en-US" dirty="0" smtClean="0"/>
              <a:t>in meantime</a:t>
            </a:r>
          </a:p>
          <a:p>
            <a:endParaRPr lang="en-US" sz="1050" dirty="0" smtClean="0"/>
          </a:p>
          <a:p>
            <a:r>
              <a:rPr lang="en-US" dirty="0" smtClean="0"/>
              <a:t>Tolerate leaks with Melt:  </a:t>
            </a:r>
            <a:r>
              <a:rPr lang="en-US" b="1" dirty="0" smtClean="0"/>
              <a:t>illusion of fix</a:t>
            </a:r>
          </a:p>
          <a:p>
            <a:pPr lvl="1"/>
            <a:r>
              <a:rPr lang="en-US" dirty="0" smtClean="0"/>
              <a:t>Time &amp; space proportional to live memory</a:t>
            </a:r>
          </a:p>
          <a:p>
            <a:pPr lvl="1"/>
            <a:r>
              <a:rPr lang="en-US" dirty="0" smtClean="0"/>
              <a:t>Preserve semantics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>
            <a:spLocks noChangeAspect="1" noChangeArrowheads="1"/>
          </p:cNvSpPr>
          <p:nvPr/>
        </p:nvSpPr>
        <p:spPr bwMode="auto">
          <a:xfrm>
            <a:off x="1981200" y="2364045"/>
            <a:ext cx="5715000" cy="5712570"/>
          </a:xfrm>
          <a:prstGeom prst="ellipse">
            <a:avLst/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 Leaks in Deployed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Memory leaks are a real problem</a:t>
            </a:r>
          </a:p>
          <a:p>
            <a:pPr lvl="1"/>
            <a:r>
              <a:rPr lang="en-US" dirty="0" smtClean="0"/>
              <a:t>Managed languages do not eliminate them</a:t>
            </a:r>
          </a:p>
        </p:txBody>
      </p:sp>
      <p:sp>
        <p:nvSpPr>
          <p:cNvPr id="5" name="Oval 5"/>
          <p:cNvSpPr>
            <a:spLocks noChangeAspect="1" noChangeArrowheads="1"/>
          </p:cNvSpPr>
          <p:nvPr/>
        </p:nvSpPr>
        <p:spPr bwMode="auto">
          <a:xfrm>
            <a:off x="3502356" y="3886199"/>
            <a:ext cx="2593644" cy="25923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Live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467600" y="3886200"/>
            <a:ext cx="12298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Reachable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743200" y="4343400"/>
            <a:ext cx="7409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Dead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Finding bugs before deployment is hard</a:t>
            </a:r>
          </a:p>
          <a:p>
            <a:endParaRPr lang="en-US" sz="1050" dirty="0" smtClean="0"/>
          </a:p>
          <a:p>
            <a:r>
              <a:rPr lang="en-US" dirty="0" smtClean="0"/>
              <a:t>Online diagnosis helps developers</a:t>
            </a:r>
          </a:p>
          <a:p>
            <a:r>
              <a:rPr lang="en-US" dirty="0" smtClean="0"/>
              <a:t>Help </a:t>
            </a:r>
            <a:r>
              <a:rPr lang="en-US" b="1" dirty="0" smtClean="0"/>
              <a:t>users </a:t>
            </a:r>
            <a:r>
              <a:rPr lang="en-US" dirty="0" smtClean="0"/>
              <a:t>in meantime</a:t>
            </a:r>
          </a:p>
          <a:p>
            <a:endParaRPr lang="en-US" sz="1050" dirty="0" smtClean="0"/>
          </a:p>
          <a:p>
            <a:r>
              <a:rPr lang="en-US" dirty="0" smtClean="0"/>
              <a:t>Tolerate leaks with Melt:  </a:t>
            </a:r>
            <a:r>
              <a:rPr lang="en-US" b="1" dirty="0" smtClean="0"/>
              <a:t>illusion of fix</a:t>
            </a:r>
          </a:p>
          <a:p>
            <a:pPr lvl="1"/>
            <a:r>
              <a:rPr lang="en-US" dirty="0" smtClean="0"/>
              <a:t>Time &amp; space proportional to live memory</a:t>
            </a:r>
          </a:p>
          <a:p>
            <a:pPr lvl="1"/>
            <a:r>
              <a:rPr lang="en-US" dirty="0" smtClean="0"/>
              <a:t>Preserve semantics</a:t>
            </a:r>
          </a:p>
          <a:p>
            <a:r>
              <a:rPr lang="en-US" dirty="0" smtClean="0"/>
              <a:t>Buys developers time to fix leaks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81400" y="5943600"/>
            <a:ext cx="2743200" cy="762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Thank you!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Triggering Melt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1752600" y="1600200"/>
            <a:ext cx="2209800" cy="2209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INACTIVE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791200" y="1600200"/>
            <a:ext cx="2209800" cy="2209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MARK STALE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752600" y="4343400"/>
            <a:ext cx="2209800" cy="2209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MOVE &amp; MARK STALE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791200" y="4343400"/>
            <a:ext cx="2209800" cy="2209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WAIT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3962400" y="2705100"/>
            <a:ext cx="1828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6" idx="6"/>
          </p:cNvCxnSpPr>
          <p:nvPr/>
        </p:nvCxnSpPr>
        <p:spPr>
          <a:xfrm rot="10800000">
            <a:off x="3962400" y="5448300"/>
            <a:ext cx="1828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886200" y="50292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86200" y="4572000"/>
            <a:ext cx="2026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not nearly full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67200" y="5410200"/>
            <a:ext cx="1296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full or</a:t>
            </a:r>
          </a:p>
          <a:p>
            <a:pPr algn="ctr"/>
            <a:r>
              <a:rPr lang="en-US" dirty="0" smtClean="0"/>
              <a:t>nearly full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53" idx="3"/>
            <a:endCxn id="4" idx="2"/>
          </p:cNvCxnSpPr>
          <p:nvPr/>
        </p:nvCxnSpPr>
        <p:spPr>
          <a:xfrm flipV="1">
            <a:off x="942923" y="2705100"/>
            <a:ext cx="809677" cy="58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6" idx="2"/>
            <a:endCxn id="6" idx="1"/>
          </p:cNvCxnSpPr>
          <p:nvPr/>
        </p:nvCxnSpPr>
        <p:spPr>
          <a:xfrm rot="10800000" flipH="1">
            <a:off x="1752600" y="4667018"/>
            <a:ext cx="323618" cy="781283"/>
          </a:xfrm>
          <a:prstGeom prst="curvedConnector4">
            <a:avLst>
              <a:gd name="adj1" fmla="val -94998"/>
              <a:gd name="adj2" fmla="val 110144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143000" y="3962400"/>
            <a:ext cx="1296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full or</a:t>
            </a:r>
          </a:p>
          <a:p>
            <a:pPr algn="ctr"/>
            <a:r>
              <a:rPr lang="en-US" dirty="0" smtClean="0"/>
              <a:t>nearly full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04800" y="2526268"/>
            <a:ext cx="638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56" name="Elbow Connector 38"/>
          <p:cNvCxnSpPr/>
          <p:nvPr/>
        </p:nvCxnSpPr>
        <p:spPr>
          <a:xfrm rot="16200000" flipV="1">
            <a:off x="3429000" y="1752600"/>
            <a:ext cx="457200" cy="457200"/>
          </a:xfrm>
          <a:prstGeom prst="curvedConnector3">
            <a:avLst>
              <a:gd name="adj1" fmla="val 115517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733800" y="1371600"/>
            <a:ext cx="1548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Expected heap</a:t>
            </a:r>
          </a:p>
          <a:p>
            <a:pPr algn="ctr"/>
            <a:r>
              <a:rPr lang="en-US" dirty="0" smtClean="0"/>
              <a:t>fullness</a:t>
            </a:r>
            <a:endParaRPr lang="en-US" dirty="0"/>
          </a:p>
        </p:txBody>
      </p:sp>
      <p:cxnSp>
        <p:nvCxnSpPr>
          <p:cNvPr id="89" name="Elbow Connector 38"/>
          <p:cNvCxnSpPr>
            <a:stCxn id="7" idx="6"/>
          </p:cNvCxnSpPr>
          <p:nvPr/>
        </p:nvCxnSpPr>
        <p:spPr>
          <a:xfrm flipH="1" flipV="1">
            <a:off x="7772400" y="4724400"/>
            <a:ext cx="228600" cy="723900"/>
          </a:xfrm>
          <a:prstGeom prst="curvedConnector4">
            <a:avLst>
              <a:gd name="adj1" fmla="val -100000"/>
              <a:gd name="adj2" fmla="val 1098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620000" y="4001869"/>
            <a:ext cx="1089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Heap not</a:t>
            </a:r>
          </a:p>
          <a:p>
            <a:pPr algn="ctr"/>
            <a:r>
              <a:rPr lang="en-US" dirty="0" smtClean="0"/>
              <a:t>nearly full</a:t>
            </a:r>
            <a:endParaRPr lang="en-US" dirty="0"/>
          </a:p>
        </p:txBody>
      </p:sp>
      <p:cxnSp>
        <p:nvCxnSpPr>
          <p:cNvPr id="94" name="Straight Arrow Connector 93"/>
          <p:cNvCxnSpPr>
            <a:stCxn id="5" idx="4"/>
            <a:endCxn id="7" idx="0"/>
          </p:cNvCxnSpPr>
          <p:nvPr/>
        </p:nvCxnSpPr>
        <p:spPr>
          <a:xfrm rot="5400000">
            <a:off x="6629400" y="4076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867400" y="3733800"/>
            <a:ext cx="926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After</a:t>
            </a:r>
          </a:p>
          <a:p>
            <a:pPr algn="ctr"/>
            <a:r>
              <a:rPr lang="en-US" dirty="0" smtClean="0"/>
              <a:t>marking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3962400" y="2667000"/>
            <a:ext cx="1363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Unexpected</a:t>
            </a:r>
          </a:p>
          <a:p>
            <a:pPr algn="ctr"/>
            <a:r>
              <a:rPr lang="en-US" dirty="0" smtClean="0"/>
              <a:t>heap fullness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291511" y="6336268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" action="ppaction://noaction"/>
              </a:rPr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Finding bugs before deployment is hard</a:t>
            </a:r>
          </a:p>
          <a:p>
            <a:endParaRPr lang="en-US" sz="1050" dirty="0" smtClean="0"/>
          </a:p>
          <a:p>
            <a:r>
              <a:rPr lang="en-US" dirty="0" smtClean="0"/>
              <a:t>Online diagnosis helps developers</a:t>
            </a:r>
          </a:p>
          <a:p>
            <a:r>
              <a:rPr lang="en-US" dirty="0" smtClean="0"/>
              <a:t>To help </a:t>
            </a:r>
            <a:r>
              <a:rPr lang="en-US" b="1" dirty="0" smtClean="0"/>
              <a:t>users </a:t>
            </a:r>
            <a:r>
              <a:rPr lang="en-US" dirty="0" smtClean="0"/>
              <a:t>in meantime,  tolerate bugs</a:t>
            </a:r>
          </a:p>
          <a:p>
            <a:endParaRPr lang="en-US" sz="1050" dirty="0" smtClean="0"/>
          </a:p>
          <a:p>
            <a:r>
              <a:rPr lang="en-US" dirty="0" smtClean="0"/>
              <a:t>Tolerate leaks with Melt:  </a:t>
            </a:r>
            <a:r>
              <a:rPr lang="en-US" b="1" dirty="0" smtClean="0"/>
              <a:t>illusion of fix</a:t>
            </a:r>
          </a:p>
        </p:txBody>
      </p:sp>
      <p:grpSp>
        <p:nvGrpSpPr>
          <p:cNvPr id="4" name="Group 14"/>
          <p:cNvGrpSpPr/>
          <p:nvPr/>
        </p:nvGrpSpPr>
        <p:grpSpPr>
          <a:xfrm>
            <a:off x="1600200" y="4419600"/>
            <a:ext cx="6934200" cy="2057400"/>
            <a:chOff x="609600" y="3886200"/>
            <a:chExt cx="8001000" cy="2667000"/>
          </a:xfrm>
        </p:grpSpPr>
        <p:pic>
          <p:nvPicPr>
            <p:cNvPr id="11" name="Picture 3" descr="j040197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21363" y="4241800"/>
              <a:ext cx="2789237" cy="1735032"/>
            </a:xfrm>
            <a:prstGeom prst="rect">
              <a:avLst/>
            </a:prstGeom>
            <a:noFill/>
          </p:spPr>
        </p:pic>
        <p:pic>
          <p:nvPicPr>
            <p:cNvPr id="12" name="Picture 4" descr="The image “http://www.upgradecomputermemory.com/images/products/large/512mb-ddr333-ecc-reg-ram-memory-p-n-am33100-am33100.jpg” cannot be displayed, because it contains errors.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09600" y="3886200"/>
              <a:ext cx="2857500" cy="2667000"/>
            </a:xfrm>
            <a:prstGeom prst="rect">
              <a:avLst/>
            </a:prstGeom>
            <a:noFill/>
          </p:spPr>
        </p:pic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2740025" y="4959561"/>
              <a:ext cx="2974975" cy="696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7" y="189"/>
                </a:cxn>
                <a:cxn ang="0">
                  <a:pos x="1874" y="114"/>
                </a:cxn>
              </a:cxnLst>
              <a:rect l="0" t="0" r="r" b="b"/>
              <a:pathLst>
                <a:path w="1874" h="208">
                  <a:moveTo>
                    <a:pt x="0" y="0"/>
                  </a:moveTo>
                  <a:cubicBezTo>
                    <a:pt x="158" y="31"/>
                    <a:pt x="635" y="170"/>
                    <a:pt x="947" y="189"/>
                  </a:cubicBezTo>
                  <a:cubicBezTo>
                    <a:pt x="1259" y="208"/>
                    <a:pt x="1681" y="130"/>
                    <a:pt x="1874" y="114"/>
                  </a:cubicBezTo>
                </a:path>
              </a:pathLst>
            </a:custGeom>
            <a:ln>
              <a:headEnd type="none" w="med" len="med"/>
              <a:tailEnd type="triangle" w="lg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2470298" y="4355317"/>
              <a:ext cx="3424910" cy="5186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/>
                <a:t>Stale objects</a:t>
              </a:r>
              <a:endParaRPr lang="en-US" sz="2000" dirty="0"/>
            </a:p>
          </p:txBody>
        </p:sp>
      </p:grpSp>
      <p:sp>
        <p:nvSpPr>
          <p:cNvPr id="9" name="Multiply 8"/>
          <p:cNvSpPr/>
          <p:nvPr/>
        </p:nvSpPr>
        <p:spPr>
          <a:xfrm>
            <a:off x="5943600" y="3962400"/>
            <a:ext cx="2971800" cy="2895600"/>
          </a:xfrm>
          <a:prstGeom prst="mathMultiply">
            <a:avLst>
              <a:gd name="adj1" fmla="val 1347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Related Work:  Tolerating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Nondeterministic errors                    </a:t>
            </a:r>
            <a:r>
              <a:rPr lang="en-US" sz="2400" dirty="0" smtClean="0"/>
              <a:t>[Atom-Aid] [</a:t>
            </a:r>
            <a:r>
              <a:rPr lang="en-US" sz="2400" dirty="0" err="1" smtClean="0"/>
              <a:t>DieHard</a:t>
            </a:r>
            <a:r>
              <a:rPr lang="en-US" sz="2400" dirty="0" smtClean="0"/>
              <a:t>] [Grace] [Rx]</a:t>
            </a:r>
            <a:endParaRPr lang="en-US" dirty="0" smtClean="0"/>
          </a:p>
          <a:p>
            <a:pPr lvl="1"/>
            <a:r>
              <a:rPr lang="en-US" dirty="0" smtClean="0"/>
              <a:t>Memory corruption:  perturb layout</a:t>
            </a:r>
          </a:p>
          <a:p>
            <a:pPr lvl="1"/>
            <a:r>
              <a:rPr lang="en-US" dirty="0" smtClean="0"/>
              <a:t>Concurrency bugs:  perturb scheduling</a:t>
            </a:r>
          </a:p>
          <a:p>
            <a:r>
              <a:rPr lang="en-US" dirty="0" smtClean="0"/>
              <a:t>General bugs</a:t>
            </a:r>
          </a:p>
          <a:p>
            <a:pPr lvl="1"/>
            <a:r>
              <a:rPr lang="en-US" dirty="0" smtClean="0"/>
              <a:t>Ignore failing operations </a:t>
            </a:r>
            <a:r>
              <a:rPr lang="en-US" sz="2000" dirty="0" smtClean="0"/>
              <a:t>[FOC]</a:t>
            </a:r>
          </a:p>
          <a:p>
            <a:pPr lvl="1"/>
            <a:r>
              <a:rPr lang="en-US" dirty="0" smtClean="0"/>
              <a:t>Need higher level, more proactive approaches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Melt’s GC Overhead</a:t>
            </a:r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152400" y="1295400"/>
          <a:ext cx="88392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48600" y="6248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" action="ppaction://noaction"/>
              </a:rPr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>
            <a:spLocks noChangeAspect="1" noChangeArrowheads="1"/>
          </p:cNvSpPr>
          <p:nvPr/>
        </p:nvSpPr>
        <p:spPr bwMode="auto">
          <a:xfrm>
            <a:off x="457201" y="840694"/>
            <a:ext cx="8383070" cy="8379506"/>
          </a:xfrm>
          <a:prstGeom prst="ellipse">
            <a:avLst/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 Leaks in Deployed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Memory leaks are a real problem</a:t>
            </a:r>
          </a:p>
          <a:p>
            <a:pPr lvl="1"/>
            <a:r>
              <a:rPr lang="en-US" dirty="0" smtClean="0"/>
              <a:t>Managed languages do not eliminate them</a:t>
            </a:r>
          </a:p>
        </p:txBody>
      </p:sp>
      <p:sp>
        <p:nvSpPr>
          <p:cNvPr id="5" name="Oval 5"/>
          <p:cNvSpPr>
            <a:spLocks noChangeAspect="1" noChangeArrowheads="1"/>
          </p:cNvSpPr>
          <p:nvPr/>
        </p:nvSpPr>
        <p:spPr bwMode="auto">
          <a:xfrm>
            <a:off x="3502356" y="3886199"/>
            <a:ext cx="2593644" cy="25923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Live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 rot="4251497">
            <a:off x="8135375" y="3448299"/>
            <a:ext cx="12298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Reachable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828800" y="4724400"/>
            <a:ext cx="7409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Dead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 Leaks in Deployed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Memory leaks are a real problem</a:t>
            </a:r>
          </a:p>
          <a:p>
            <a:pPr lvl="1"/>
            <a:r>
              <a:rPr lang="en-US" dirty="0" smtClean="0"/>
              <a:t>Managed languages do not eliminate them</a:t>
            </a:r>
          </a:p>
          <a:p>
            <a:pPr lvl="1"/>
            <a:r>
              <a:rPr lang="en-US" dirty="0" smtClean="0"/>
              <a:t>Slow &amp; crash real programs</a:t>
            </a:r>
          </a:p>
        </p:txBody>
      </p:sp>
      <p:sp>
        <p:nvSpPr>
          <p:cNvPr id="5" name="Oval 5"/>
          <p:cNvSpPr>
            <a:spLocks noChangeAspect="1" noChangeArrowheads="1"/>
          </p:cNvSpPr>
          <p:nvPr/>
        </p:nvSpPr>
        <p:spPr bwMode="auto">
          <a:xfrm>
            <a:off x="3502356" y="3886199"/>
            <a:ext cx="2593644" cy="25923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Live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828800" y="4724400"/>
            <a:ext cx="7409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Dead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8943</TotalTime>
  <Words>2409</Words>
  <Application>Microsoft Office PowerPoint</Application>
  <PresentationFormat>On-screen Show (4:3)</PresentationFormat>
  <Paragraphs>806</Paragraphs>
  <Slides>75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Solstice</vt:lpstr>
      <vt:lpstr>Tolerating Memory Leaks</vt:lpstr>
      <vt:lpstr>Bugs in Deployed Software</vt:lpstr>
      <vt:lpstr>Bugs in Deployed Software</vt:lpstr>
      <vt:lpstr>Memory Leaks in Deployed Systems</vt:lpstr>
      <vt:lpstr>Memory Leaks in Deployed Systems</vt:lpstr>
      <vt:lpstr>Memory Leaks in Deployed Systems</vt:lpstr>
      <vt:lpstr>Memory Leaks in Deployed Systems</vt:lpstr>
      <vt:lpstr>Memory Leaks in Deployed Systems</vt:lpstr>
      <vt:lpstr>Memory Leaks in Deployed Systems</vt:lpstr>
      <vt:lpstr>Memory Leaks in Deployed Systems</vt:lpstr>
      <vt:lpstr>Memory Leaks in Deployed Systems</vt:lpstr>
      <vt:lpstr>Example</vt:lpstr>
      <vt:lpstr>Example</vt:lpstr>
      <vt:lpstr>Example</vt:lpstr>
      <vt:lpstr>Example</vt:lpstr>
      <vt:lpstr>Uncertainty in Deployed Software</vt:lpstr>
      <vt:lpstr>Uncertainty in Deployed Software</vt:lpstr>
      <vt:lpstr>Uncertainty in Deployed Software</vt:lpstr>
      <vt:lpstr>Uncertainty in Deployed Software</vt:lpstr>
      <vt:lpstr>Uncertainty in Deployed Software</vt:lpstr>
      <vt:lpstr>Predicting the Future</vt:lpstr>
      <vt:lpstr>Predicting the Future</vt:lpstr>
      <vt:lpstr>Tolerating Leaks with Melt</vt:lpstr>
      <vt:lpstr>Sounds like Paging!</vt:lpstr>
      <vt:lpstr>Sounds like Paging!</vt:lpstr>
      <vt:lpstr>Sounds like Paging!</vt:lpstr>
      <vt:lpstr>Challenge #1: How does Melt identify stale objects?</vt:lpstr>
      <vt:lpstr>Challenge #1: How does Melt identify stale objects?</vt:lpstr>
      <vt:lpstr>Challenge #1: How does Melt identify stale objects?</vt:lpstr>
      <vt:lpstr>Challenge #1: How does Melt identify stale objects?</vt:lpstr>
      <vt:lpstr>Challenge #1: How does Melt identify stale objects?</vt:lpstr>
      <vt:lpstr>Challenge #1: How does Melt identify stale objects?</vt:lpstr>
      <vt:lpstr>Challenge #1: How does Melt identify stale objects?</vt:lpstr>
      <vt:lpstr>Stale Space</vt:lpstr>
      <vt:lpstr>Stale Space</vt:lpstr>
      <vt:lpstr>Challenge #2</vt:lpstr>
      <vt:lpstr>Stub-Scion Pairs</vt:lpstr>
      <vt:lpstr>Stub-Scion Pairs</vt:lpstr>
      <vt:lpstr>Stub-Scion Pairs</vt:lpstr>
      <vt:lpstr>Scion-Referenced Object Becomes Stale</vt:lpstr>
      <vt:lpstr>Scion-Referenced Object Becomes Stale</vt:lpstr>
      <vt:lpstr>Challenge #3</vt:lpstr>
      <vt:lpstr>Application Accesses Stale Object</vt:lpstr>
      <vt:lpstr>Application Accesses Stale Object</vt:lpstr>
      <vt:lpstr>Application Accesses Stale Object</vt:lpstr>
      <vt:lpstr>Application Accesses Stale Object</vt:lpstr>
      <vt:lpstr>Implementation</vt:lpstr>
      <vt:lpstr>Implementation</vt:lpstr>
      <vt:lpstr>Implementation</vt:lpstr>
      <vt:lpstr>Performance Evaluation</vt:lpstr>
      <vt:lpstr>Tolerating Leaks</vt:lpstr>
      <vt:lpstr>Tolerating Leaks</vt:lpstr>
      <vt:lpstr>Tolerating Leaks</vt:lpstr>
      <vt:lpstr>Tolerating Leaks</vt:lpstr>
      <vt:lpstr>Tolerating Leaks</vt:lpstr>
      <vt:lpstr>Tolerating Leaks</vt:lpstr>
      <vt:lpstr>Tolerating Leaks</vt:lpstr>
      <vt:lpstr>Tolerating Leaks</vt:lpstr>
      <vt:lpstr>Eclipse Diff:  Reachable Memory</vt:lpstr>
      <vt:lpstr>Eclipse Diff:  Reachable Memory</vt:lpstr>
      <vt:lpstr>Slide 61</vt:lpstr>
      <vt:lpstr>Slide 62</vt:lpstr>
      <vt:lpstr>Slide 63</vt:lpstr>
      <vt:lpstr>Slide 64</vt:lpstr>
      <vt:lpstr>Slide 65</vt:lpstr>
      <vt:lpstr>Related Work</vt:lpstr>
      <vt:lpstr>Conclusion</vt:lpstr>
      <vt:lpstr>Conclusion</vt:lpstr>
      <vt:lpstr>Conclusion</vt:lpstr>
      <vt:lpstr>Conclusion</vt:lpstr>
      <vt:lpstr>Backup</vt:lpstr>
      <vt:lpstr>Triggering Melt</vt:lpstr>
      <vt:lpstr>Conclusion</vt:lpstr>
      <vt:lpstr>Related Work:  Tolerating Bugs</vt:lpstr>
      <vt:lpstr>Melt’s GC Overhead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Tolerating Memory Leaks</dc:title>
  <dc:creator> </dc:creator>
  <cp:lastModifiedBy> </cp:lastModifiedBy>
  <cp:revision>108</cp:revision>
  <dcterms:created xsi:type="dcterms:W3CDTF">2008-10-10T15:25:01Z</dcterms:created>
  <dcterms:modified xsi:type="dcterms:W3CDTF">2008-12-23T15:40:38Z</dcterms:modified>
</cp:coreProperties>
</file>