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129.xml" ContentType="application/vnd.openxmlformats-officedocument.presentationml.slide+xml"/>
  <Override PartName="/ppt/charts/chart7.xml" ContentType="application/vnd.openxmlformats-officedocument.drawingml.chart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drawings/drawing3.xml" ContentType="application/vnd.openxmlformats-officedocument.drawingml.chartshapes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drawings/drawing1.xml" ContentType="application/vnd.openxmlformats-officedocument.drawingml.chartshap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139.xml" ContentType="application/vnd.openxmlformats-officedocument.presentationml.slide+xml"/>
  <Override PartName="/ppt/charts/chart6.xml" ContentType="application/vnd.openxmlformats-officedocument.drawingml.chart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rawings/drawing2.xml" ContentType="application/vnd.openxmlformats-officedocument.drawingml.chartshape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45"/>
  </p:notesMasterIdLst>
  <p:sldIdLst>
    <p:sldId id="256" r:id="rId4"/>
    <p:sldId id="1018" r:id="rId5"/>
    <p:sldId id="1038" r:id="rId6"/>
    <p:sldId id="1080" r:id="rId7"/>
    <p:sldId id="1042" r:id="rId8"/>
    <p:sldId id="1041" r:id="rId9"/>
    <p:sldId id="1043" r:id="rId10"/>
    <p:sldId id="1040" r:id="rId11"/>
    <p:sldId id="1048" r:id="rId12"/>
    <p:sldId id="1049" r:id="rId13"/>
    <p:sldId id="1051" r:id="rId14"/>
    <p:sldId id="1052" r:id="rId15"/>
    <p:sldId id="1005" r:id="rId16"/>
    <p:sldId id="1023" r:id="rId17"/>
    <p:sldId id="1022" r:id="rId18"/>
    <p:sldId id="1020" r:id="rId19"/>
    <p:sldId id="1021" r:id="rId20"/>
    <p:sldId id="985" r:id="rId21"/>
    <p:sldId id="1059" r:id="rId22"/>
    <p:sldId id="1057" r:id="rId23"/>
    <p:sldId id="949" r:id="rId24"/>
    <p:sldId id="1053" r:id="rId25"/>
    <p:sldId id="977" r:id="rId26"/>
    <p:sldId id="976" r:id="rId27"/>
    <p:sldId id="975" r:id="rId28"/>
    <p:sldId id="974" r:id="rId29"/>
    <p:sldId id="632" r:id="rId30"/>
    <p:sldId id="633" r:id="rId31"/>
    <p:sldId id="635" r:id="rId32"/>
    <p:sldId id="687" r:id="rId33"/>
    <p:sldId id="688" r:id="rId34"/>
    <p:sldId id="638" r:id="rId35"/>
    <p:sldId id="639" r:id="rId36"/>
    <p:sldId id="921" r:id="rId37"/>
    <p:sldId id="922" r:id="rId38"/>
    <p:sldId id="1060" r:id="rId39"/>
    <p:sldId id="1031" r:id="rId40"/>
    <p:sldId id="623" r:id="rId41"/>
    <p:sldId id="689" r:id="rId42"/>
    <p:sldId id="1027" r:id="rId43"/>
    <p:sldId id="1056" r:id="rId44"/>
    <p:sldId id="830" r:id="rId45"/>
    <p:sldId id="979" r:id="rId46"/>
    <p:sldId id="978" r:id="rId47"/>
    <p:sldId id="1054" r:id="rId48"/>
    <p:sldId id="983" r:id="rId49"/>
    <p:sldId id="1015" r:id="rId50"/>
    <p:sldId id="887" r:id="rId51"/>
    <p:sldId id="1029" r:id="rId52"/>
    <p:sldId id="1030" r:id="rId53"/>
    <p:sldId id="1081" r:id="rId54"/>
    <p:sldId id="829" r:id="rId55"/>
    <p:sldId id="1024" r:id="rId56"/>
    <p:sldId id="1025" r:id="rId57"/>
    <p:sldId id="1026" r:id="rId58"/>
    <p:sldId id="1016" r:id="rId59"/>
    <p:sldId id="1009" r:id="rId60"/>
    <p:sldId id="931" r:id="rId61"/>
    <p:sldId id="932" r:id="rId62"/>
    <p:sldId id="933" r:id="rId63"/>
    <p:sldId id="934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3" r:id="rId87"/>
    <p:sldId id="864" r:id="rId88"/>
    <p:sldId id="865" r:id="rId89"/>
    <p:sldId id="569" r:id="rId90"/>
    <p:sldId id="570" r:id="rId91"/>
    <p:sldId id="697" r:id="rId92"/>
    <p:sldId id="882" r:id="rId93"/>
    <p:sldId id="883" r:id="rId94"/>
    <p:sldId id="884" r:id="rId95"/>
    <p:sldId id="885" r:id="rId96"/>
    <p:sldId id="886" r:id="rId97"/>
    <p:sldId id="896" r:id="rId98"/>
    <p:sldId id="897" r:id="rId99"/>
    <p:sldId id="898" r:id="rId100"/>
    <p:sldId id="899" r:id="rId101"/>
    <p:sldId id="900" r:id="rId102"/>
    <p:sldId id="901" r:id="rId103"/>
    <p:sldId id="902" r:id="rId104"/>
    <p:sldId id="903" r:id="rId105"/>
    <p:sldId id="904" r:id="rId106"/>
    <p:sldId id="905" r:id="rId107"/>
    <p:sldId id="906" r:id="rId108"/>
    <p:sldId id="907" r:id="rId109"/>
    <p:sldId id="908" r:id="rId110"/>
    <p:sldId id="909" r:id="rId111"/>
    <p:sldId id="910" r:id="rId112"/>
    <p:sldId id="911" r:id="rId113"/>
    <p:sldId id="912" r:id="rId114"/>
    <p:sldId id="913" r:id="rId115"/>
    <p:sldId id="914" r:id="rId116"/>
    <p:sldId id="915" r:id="rId117"/>
    <p:sldId id="992" r:id="rId118"/>
    <p:sldId id="993" r:id="rId119"/>
    <p:sldId id="994" r:id="rId120"/>
    <p:sldId id="995" r:id="rId121"/>
    <p:sldId id="996" r:id="rId122"/>
    <p:sldId id="997" r:id="rId123"/>
    <p:sldId id="1012" r:id="rId124"/>
    <p:sldId id="1013" r:id="rId125"/>
    <p:sldId id="1039" r:id="rId126"/>
    <p:sldId id="1045" r:id="rId127"/>
    <p:sldId id="1046" r:id="rId128"/>
    <p:sldId id="1082" r:id="rId129"/>
    <p:sldId id="1083" r:id="rId130"/>
    <p:sldId id="1084" r:id="rId131"/>
    <p:sldId id="1085" r:id="rId132"/>
    <p:sldId id="1086" r:id="rId133"/>
    <p:sldId id="1087" r:id="rId134"/>
    <p:sldId id="1088" r:id="rId135"/>
    <p:sldId id="1089" r:id="rId136"/>
    <p:sldId id="1090" r:id="rId137"/>
    <p:sldId id="1091" r:id="rId138"/>
    <p:sldId id="1092" r:id="rId139"/>
    <p:sldId id="1093" r:id="rId140"/>
    <p:sldId id="1094" r:id="rId141"/>
    <p:sldId id="1095" r:id="rId142"/>
    <p:sldId id="1096" r:id="rId143"/>
    <p:sldId id="1097" r:id="rId1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6D4A7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8413" autoAdjust="0"/>
  </p:normalViewPr>
  <p:slideViewPr>
    <p:cSldViewPr>
      <p:cViewPr varScale="1">
        <p:scale>
          <a:sx n="69" d="100"/>
          <a:sy n="69" d="100"/>
        </p:scale>
        <p:origin x="-4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openxmlformats.org/officeDocument/2006/relationships/slide" Target="slides/slide141.xml"/><Relationship Id="rId149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slide" Target="slides/slide137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slide" Target="slides/slide140.xml"/><Relationship Id="rId14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plotArea>
      <c:layout>
        <c:manualLayout>
          <c:layoutTarget val="inner"/>
          <c:xMode val="edge"/>
          <c:yMode val="edge"/>
          <c:x val="0.10684142607174103"/>
          <c:y val="3.7529296513992151E-2"/>
          <c:w val="0.69303007436570563"/>
          <c:h val="0.75202266089978265"/>
        </c:manualLayout>
      </c:layout>
      <c:scatterChart>
        <c:scatterStyle val="lineMarker"/>
        <c:ser>
          <c:idx val="1"/>
          <c:order val="0"/>
          <c:tx>
            <c:strRef>
              <c:f>Sheet1!$B$1</c:f>
              <c:strCache>
                <c:ptCount val="1"/>
                <c:pt idx="0">
                  <c:v>eclipse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9.9999997764827278E-3</c:v>
                </c:pt>
                <c:pt idx="2">
                  <c:v>2.9999999329447712E-2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1.3318593784834798</c:v>
                </c:pt>
                <c:pt idx="1">
                  <c:v>1.6127077708142301</c:v>
                </c:pt>
                <c:pt idx="2">
                  <c:v>2.01692821224206</c:v>
                </c:pt>
                <c:pt idx="3">
                  <c:v>2.8285214211399801</c:v>
                </c:pt>
                <c:pt idx="4">
                  <c:v>3.9435696326389</c:v>
                </c:pt>
                <c:pt idx="5">
                  <c:v>6.8818934392727034</c:v>
                </c:pt>
                <c:pt idx="6">
                  <c:v>11.426133295350304</c:v>
                </c:pt>
                <c:pt idx="7">
                  <c:v>20.368907608560889</c:v>
                </c:pt>
              </c:numCache>
            </c:numRef>
          </c:y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hsqldb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9.9999997764827278E-3</c:v>
                </c:pt>
                <c:pt idx="2">
                  <c:v>2.9999999329447712E-2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1.32441847219977</c:v>
                </c:pt>
                <c:pt idx="1">
                  <c:v>1.4348339192099384</c:v>
                </c:pt>
                <c:pt idx="2">
                  <c:v>1.5948749261583501</c:v>
                </c:pt>
                <c:pt idx="3">
                  <c:v>2.0052146109770401</c:v>
                </c:pt>
                <c:pt idx="4">
                  <c:v>2.4996980108451177</c:v>
                </c:pt>
                <c:pt idx="5">
                  <c:v>4.24625493712532</c:v>
                </c:pt>
                <c:pt idx="6">
                  <c:v>6.7152811810424904</c:v>
                </c:pt>
                <c:pt idx="7">
                  <c:v>12.843694122072399</c:v>
                </c:pt>
              </c:numCache>
            </c:numRef>
          </c:y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xalan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9.9999997764827278E-3</c:v>
                </c:pt>
                <c:pt idx="2">
                  <c:v>2.9999999329447712E-2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1.3406784143067647</c:v>
                </c:pt>
                <c:pt idx="1">
                  <c:v>1.5054087214606999</c:v>
                </c:pt>
                <c:pt idx="2">
                  <c:v>1.78139641263633</c:v>
                </c:pt>
                <c:pt idx="3">
                  <c:v>2.0615621892099787</c:v>
                </c:pt>
                <c:pt idx="4">
                  <c:v>2.7187649620626018</c:v>
                </c:pt>
                <c:pt idx="5">
                  <c:v>4.8487693228750404</c:v>
                </c:pt>
                <c:pt idx="6">
                  <c:v>7.3307208152009196</c:v>
                </c:pt>
                <c:pt idx="7">
                  <c:v>12.039618925761799</c:v>
                </c:pt>
              </c:numCache>
            </c:numRef>
          </c:yVal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pseudojbb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9.9999997764827278E-3</c:v>
                </c:pt>
                <c:pt idx="2">
                  <c:v>2.9999999329447712E-2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1.3052492080873657</c:v>
                </c:pt>
                <c:pt idx="1">
                  <c:v>1.5351528302268529</c:v>
                </c:pt>
                <c:pt idx="2">
                  <c:v>2.0947357674834812</c:v>
                </c:pt>
                <c:pt idx="3">
                  <c:v>2.62419183499324</c:v>
                </c:pt>
                <c:pt idx="4">
                  <c:v>3.40263640207298</c:v>
                </c:pt>
                <c:pt idx="5">
                  <c:v>5.4345556091683545</c:v>
                </c:pt>
                <c:pt idx="6">
                  <c:v>7.3099558994480365</c:v>
                </c:pt>
                <c:pt idx="7">
                  <c:v>10.029032783111701</c:v>
                </c:pt>
              </c:numCache>
            </c:numRef>
          </c:yVal>
        </c:ser>
        <c:axId val="92733440"/>
        <c:axId val="92953216"/>
      </c:scatterChart>
      <c:valAx>
        <c:axId val="92733440"/>
        <c:scaling>
          <c:orientation val="minMax"/>
          <c:max val="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Sampling rate</a:t>
                </a:r>
              </a:p>
            </c:rich>
          </c:tx>
          <c:layout>
            <c:manualLayout>
              <c:xMode val="edge"/>
              <c:yMode val="edge"/>
              <c:x val="0.37515507436570478"/>
              <c:y val="0.88738253668995593"/>
            </c:manualLayout>
          </c:layout>
        </c:title>
        <c:numFmt formatCode="0%" sourceLinked="0"/>
        <c:tickLblPos val="nextTo"/>
        <c:crossAx val="92953216"/>
        <c:crosses val="autoZero"/>
        <c:crossBetween val="midCat"/>
      </c:valAx>
      <c:valAx>
        <c:axId val="92953216"/>
        <c:scaling>
          <c:orientation val="minMax"/>
          <c:max val="2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Slowdown</a:t>
                </a:r>
              </a:p>
            </c:rich>
          </c:tx>
          <c:layout/>
        </c:title>
        <c:numFmt formatCode="General" sourceLinked="0"/>
        <c:minorTickMark val="out"/>
        <c:tickLblPos val="nextTo"/>
        <c:crossAx val="92733440"/>
        <c:crosses val="autoZero"/>
        <c:crossBetween val="midCat"/>
        <c:majorUnit val="5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autoTitleDeleted val="1"/>
    <c:plotArea>
      <c:layout>
        <c:manualLayout>
          <c:layoutTarget val="inner"/>
          <c:xMode val="edge"/>
          <c:yMode val="edge"/>
          <c:x val="0.1084246500437453"/>
          <c:y val="3.8065429321334825E-2"/>
          <c:w val="0.83390157480314964"/>
          <c:h val="0.77584626921634792"/>
        </c:manualLayout>
      </c:layout>
      <c:lineChart>
        <c:grouping val="standard"/>
        <c:ser>
          <c:idx val="4"/>
          <c:order val="0"/>
          <c:tx>
            <c:strRef>
              <c:f>Sheet1!$F$1</c:f>
              <c:strCache>
                <c:ptCount val="1"/>
                <c:pt idx="0">
                  <c:v>r = 1%</c:v>
                </c:pt>
              </c:strCache>
            </c:strRef>
          </c:tx>
          <c:spPr>
            <a:ln w="31750">
              <a:noFill/>
            </a:ln>
          </c:spPr>
          <c:marker>
            <c:spPr>
              <a:solidFill>
                <a:schemeClr val="accent1"/>
              </a:solidFill>
            </c:spPr>
          </c:marker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Sheet1!$F$2:$F$28</c:f>
              <c:numCache>
                <c:formatCode>General</c:formatCode>
                <c:ptCount val="27"/>
                <c:pt idx="0">
                  <c:v>1.0000000000000024E-3</c:v>
                </c:pt>
                <c:pt idx="1">
                  <c:v>2.0425529999999999E-3</c:v>
                </c:pt>
                <c:pt idx="2">
                  <c:v>3.0967740000000048E-3</c:v>
                </c:pt>
                <c:pt idx="3">
                  <c:v>6.0000000000000097E-3</c:v>
                </c:pt>
                <c:pt idx="4">
                  <c:v>6.0000000000000097E-3</c:v>
                </c:pt>
                <c:pt idx="5">
                  <c:v>6.85714300000001E-3</c:v>
                </c:pt>
                <c:pt idx="6">
                  <c:v>8.1702130000000008E-3</c:v>
                </c:pt>
                <c:pt idx="7">
                  <c:v>8.7272729999999989E-3</c:v>
                </c:pt>
                <c:pt idx="8">
                  <c:v>8.9302330000000027E-3</c:v>
                </c:pt>
                <c:pt idx="9">
                  <c:v>8.9302330000000027E-3</c:v>
                </c:pt>
                <c:pt idx="10">
                  <c:v>1.0212765999999998E-2</c:v>
                </c:pt>
                <c:pt idx="11">
                  <c:v>1.1428571000000047E-2</c:v>
                </c:pt>
                <c:pt idx="12">
                  <c:v>1.2255318999999976E-2</c:v>
                </c:pt>
                <c:pt idx="13">
                  <c:v>1.3090909000000001E-2</c:v>
                </c:pt>
                <c:pt idx="14">
                  <c:v>1.3090909000000001E-2</c:v>
                </c:pt>
                <c:pt idx="15">
                  <c:v>1.3333332999999998E-2</c:v>
                </c:pt>
                <c:pt idx="16">
                  <c:v>1.4E-2</c:v>
                </c:pt>
                <c:pt idx="17">
                  <c:v>1.404878E-2</c:v>
                </c:pt>
                <c:pt idx="18">
                  <c:v>2.3414633999999997E-2</c:v>
                </c:pt>
                <c:pt idx="19">
                  <c:v>2.4510637999999998E-2</c:v>
                </c:pt>
                <c:pt idx="20">
                  <c:v>2.8000000000000001E-2</c:v>
                </c:pt>
                <c:pt idx="21">
                  <c:v>3.0545454999999978E-2</c:v>
                </c:pt>
                <c:pt idx="22">
                  <c:v>3.0545454999999978E-2</c:v>
                </c:pt>
                <c:pt idx="23">
                  <c:v>3.8808511000000004E-2</c:v>
                </c:pt>
                <c:pt idx="24">
                  <c:v>4.4936169999999998E-2</c:v>
                </c:pt>
                <c:pt idx="25">
                  <c:v>6.720000000000001E-2</c:v>
                </c:pt>
                <c:pt idx="26">
                  <c:v>0.102857143</c:v>
                </c:pt>
              </c:numCache>
            </c:numRef>
          </c:val>
        </c:ser>
        <c:marker val="1"/>
        <c:axId val="93483392"/>
        <c:axId val="93485696"/>
      </c:lineChart>
      <c:catAx>
        <c:axId val="934833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Distinct races </a:t>
                </a:r>
                <a:r>
                  <a:rPr lang="en-US" dirty="0" smtClean="0"/>
                  <a:t>(ordered </a:t>
                </a:r>
                <a:r>
                  <a:rPr lang="en-US" dirty="0"/>
                  <a:t>by detection rate)</a:t>
                </a:r>
              </a:p>
            </c:rich>
          </c:tx>
          <c:layout>
            <c:manualLayout>
              <c:xMode val="edge"/>
              <c:yMode val="edge"/>
              <c:x val="0.29915660542432232"/>
              <c:y val="0.8448640794900637"/>
            </c:manualLayout>
          </c:layout>
        </c:title>
        <c:numFmt formatCode="General" sourceLinked="1"/>
        <c:majorTickMark val="none"/>
        <c:minorTickMark val="out"/>
        <c:tickLblPos val="none"/>
        <c:txPr>
          <a:bodyPr/>
          <a:lstStyle/>
          <a:p>
            <a:pPr>
              <a:defRPr sz="1600" baseline="0"/>
            </a:pPr>
            <a:endParaRPr lang="en-US"/>
          </a:p>
        </c:txPr>
        <c:crossAx val="93485696"/>
        <c:crossesAt val="1.0000000000000041E-3"/>
        <c:auto val="1"/>
        <c:lblAlgn val="ctr"/>
        <c:lblOffset val="0"/>
      </c:catAx>
      <c:valAx>
        <c:axId val="93485696"/>
        <c:scaling>
          <c:logBase val="10"/>
          <c:orientation val="minMax"/>
          <c:max val="0.1200000000000000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Detection  rate</a:t>
                </a:r>
              </a:p>
            </c:rich>
          </c:tx>
          <c:layout>
            <c:manualLayout>
              <c:xMode val="edge"/>
              <c:yMode val="edge"/>
              <c:x val="1.3888888888889128E-3"/>
              <c:y val="0.28441713535808238"/>
            </c:manualLayout>
          </c:layout>
        </c:title>
        <c:numFmt formatCode="0%" sourceLinked="0"/>
        <c:minorTickMark val="out"/>
        <c:tickLblPos val="nextTo"/>
        <c:crossAx val="934833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>
        <c:manualLayout>
          <c:layoutTarget val="inner"/>
          <c:xMode val="edge"/>
          <c:yMode val="edge"/>
          <c:x val="0.10842465004374539"/>
          <c:y val="3.8065429321334825E-2"/>
          <c:w val="0.76723490813648365"/>
          <c:h val="0.7829891263592051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 = 25%</c:v>
                </c:pt>
              </c:strCache>
            </c:strRef>
          </c:tx>
          <c:spPr>
            <a:ln>
              <a:noFill/>
            </a:ln>
          </c:spPr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3.0967741999999999E-2</c:v>
                </c:pt>
                <c:pt idx="1">
                  <c:v>0.16</c:v>
                </c:pt>
                <c:pt idx="2">
                  <c:v>0.20425531899999999</c:v>
                </c:pt>
                <c:pt idx="3">
                  <c:v>0.20425531899999999</c:v>
                </c:pt>
                <c:pt idx="4">
                  <c:v>0.24000000000000021</c:v>
                </c:pt>
                <c:pt idx="5">
                  <c:v>0.28000000000000008</c:v>
                </c:pt>
                <c:pt idx="6">
                  <c:v>0.29538461500000646</c:v>
                </c:pt>
                <c:pt idx="7">
                  <c:v>0.32000000000000317</c:v>
                </c:pt>
                <c:pt idx="8">
                  <c:v>0.32000000000000317</c:v>
                </c:pt>
                <c:pt idx="9">
                  <c:v>0.36765957400000032</c:v>
                </c:pt>
                <c:pt idx="10">
                  <c:v>0.36765957400000032</c:v>
                </c:pt>
                <c:pt idx="11">
                  <c:v>0.38808510600000318</c:v>
                </c:pt>
                <c:pt idx="12">
                  <c:v>0.42893617000000317</c:v>
                </c:pt>
                <c:pt idx="13">
                  <c:v>0.469787234</c:v>
                </c:pt>
                <c:pt idx="14">
                  <c:v>0.48000000000000032</c:v>
                </c:pt>
                <c:pt idx="15">
                  <c:v>0.49116279100000504</c:v>
                </c:pt>
                <c:pt idx="16">
                  <c:v>0.49116279100000504</c:v>
                </c:pt>
                <c:pt idx="17">
                  <c:v>0.49170731699999998</c:v>
                </c:pt>
                <c:pt idx="18">
                  <c:v>0.50181818199999251</c:v>
                </c:pt>
                <c:pt idx="19">
                  <c:v>0.50181818199999251</c:v>
                </c:pt>
                <c:pt idx="20">
                  <c:v>0.54</c:v>
                </c:pt>
                <c:pt idx="21">
                  <c:v>0.5890909089999995</c:v>
                </c:pt>
                <c:pt idx="22">
                  <c:v>0.5890909089999995</c:v>
                </c:pt>
                <c:pt idx="23">
                  <c:v>0.67902439000000725</c:v>
                </c:pt>
                <c:pt idx="24">
                  <c:v>0.74666666699999995</c:v>
                </c:pt>
                <c:pt idx="25">
                  <c:v>0.8914285709999995</c:v>
                </c:pt>
                <c:pt idx="26">
                  <c:v>0.89600000000000002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 = 10%</c:v>
                </c:pt>
              </c:strCache>
            </c:strRef>
          </c:tx>
          <c:spPr>
            <a:ln>
              <a:noFill/>
            </a:ln>
          </c:spPr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3.7676609000000055E-2</c:v>
                </c:pt>
                <c:pt idx="1">
                  <c:v>4.0816327000000777E-2</c:v>
                </c:pt>
                <c:pt idx="2">
                  <c:v>5.4421769000000002E-2</c:v>
                </c:pt>
                <c:pt idx="3">
                  <c:v>5.9369202000000114E-2</c:v>
                </c:pt>
                <c:pt idx="4">
                  <c:v>6.997084499999999E-2</c:v>
                </c:pt>
                <c:pt idx="5">
                  <c:v>0.12244898</c:v>
                </c:pt>
                <c:pt idx="6">
                  <c:v>0.12505427699999988</c:v>
                </c:pt>
                <c:pt idx="7">
                  <c:v>0.12505427699999988</c:v>
                </c:pt>
                <c:pt idx="8">
                  <c:v>0.12639894700000001</c:v>
                </c:pt>
                <c:pt idx="9">
                  <c:v>0.14589665700000001</c:v>
                </c:pt>
                <c:pt idx="10">
                  <c:v>0.16326530600000044</c:v>
                </c:pt>
                <c:pt idx="11">
                  <c:v>0.16673903600000173</c:v>
                </c:pt>
                <c:pt idx="12">
                  <c:v>0.18658892099999999</c:v>
                </c:pt>
                <c:pt idx="13">
                  <c:v>0.18758141600000044</c:v>
                </c:pt>
                <c:pt idx="14">
                  <c:v>0.20842379500000024</c:v>
                </c:pt>
                <c:pt idx="15">
                  <c:v>0.22781205500000001</c:v>
                </c:pt>
                <c:pt idx="16">
                  <c:v>0.22781205500000001</c:v>
                </c:pt>
                <c:pt idx="17">
                  <c:v>0.22926617499999999</c:v>
                </c:pt>
                <c:pt idx="18">
                  <c:v>0.24489795900000041</c:v>
                </c:pt>
                <c:pt idx="19">
                  <c:v>0.24489795900000041</c:v>
                </c:pt>
                <c:pt idx="20">
                  <c:v>0.26281732200000002</c:v>
                </c:pt>
                <c:pt idx="21">
                  <c:v>0.33449477400000516</c:v>
                </c:pt>
                <c:pt idx="22">
                  <c:v>0.36734693900000487</c:v>
                </c:pt>
                <c:pt idx="23">
                  <c:v>0.40074211500000001</c:v>
                </c:pt>
                <c:pt idx="24">
                  <c:v>0.40074211500000001</c:v>
                </c:pt>
                <c:pt idx="25">
                  <c:v>0.41982507300000516</c:v>
                </c:pt>
                <c:pt idx="26">
                  <c:v>0.42448979600000425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 = 5%</c:v>
                </c:pt>
              </c:strCache>
            </c:strRef>
          </c:tx>
          <c:spPr>
            <a:ln>
              <a:noFill/>
            </a:ln>
          </c:spPr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Sheet1!$D$2:$D$28</c:f>
              <c:numCache>
                <c:formatCode>General</c:formatCode>
                <c:ptCount val="27"/>
                <c:pt idx="0">
                  <c:v>5.0000000000000114E-3</c:v>
                </c:pt>
                <c:pt idx="1">
                  <c:v>2.7692307692307922E-2</c:v>
                </c:pt>
                <c:pt idx="2">
                  <c:v>3.0638297872340799E-2</c:v>
                </c:pt>
                <c:pt idx="3">
                  <c:v>3.0967741935483798E-2</c:v>
                </c:pt>
                <c:pt idx="4">
                  <c:v>0.05</c:v>
                </c:pt>
                <c:pt idx="5">
                  <c:v>5.0909090909090904E-2</c:v>
                </c:pt>
                <c:pt idx="6">
                  <c:v>5.5000000000000014E-2</c:v>
                </c:pt>
                <c:pt idx="7">
                  <c:v>5.6170212765956747E-2</c:v>
                </c:pt>
                <c:pt idx="8">
                  <c:v>6.0000000000000032E-2</c:v>
                </c:pt>
                <c:pt idx="9">
                  <c:v>6.8571428571428505E-2</c:v>
                </c:pt>
                <c:pt idx="10">
                  <c:v>9.1914893617021223E-2</c:v>
                </c:pt>
                <c:pt idx="11">
                  <c:v>9.7021276595744596E-2</c:v>
                </c:pt>
                <c:pt idx="12">
                  <c:v>0.122553191489361</c:v>
                </c:pt>
                <c:pt idx="13">
                  <c:v>0.12279069767441812</c:v>
                </c:pt>
                <c:pt idx="14">
                  <c:v>0.12279069767441812</c:v>
                </c:pt>
                <c:pt idx="15">
                  <c:v>0.12571428571428594</c:v>
                </c:pt>
                <c:pt idx="16">
                  <c:v>0.13276595744680841</c:v>
                </c:pt>
                <c:pt idx="17">
                  <c:v>0.13787234042553101</c:v>
                </c:pt>
                <c:pt idx="18">
                  <c:v>0.14181818181818293</c:v>
                </c:pt>
                <c:pt idx="19">
                  <c:v>0.14181818181818293</c:v>
                </c:pt>
                <c:pt idx="20">
                  <c:v>0.14634146341463444</c:v>
                </c:pt>
                <c:pt idx="21">
                  <c:v>0.18000000000000024</c:v>
                </c:pt>
                <c:pt idx="22">
                  <c:v>0.19317073170731697</c:v>
                </c:pt>
                <c:pt idx="23">
                  <c:v>0.19636363636363588</c:v>
                </c:pt>
                <c:pt idx="24">
                  <c:v>0.19636363636363588</c:v>
                </c:pt>
                <c:pt idx="25">
                  <c:v>0.28800000000000031</c:v>
                </c:pt>
                <c:pt idx="26">
                  <c:v>0.45428571428571402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 = 3%</c:v>
                </c:pt>
              </c:strCache>
            </c:strRef>
          </c:tx>
          <c:spPr>
            <a:ln>
              <a:noFill/>
            </a:ln>
          </c:spPr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Sheet1!$E$2:$E$28</c:f>
              <c:numCache>
                <c:formatCode>General</c:formatCode>
                <c:ptCount val="27"/>
                <c:pt idx="0">
                  <c:v>1.2230857434068132E-2</c:v>
                </c:pt>
                <c:pt idx="1">
                  <c:v>2.2109626900045993E-2</c:v>
                </c:pt>
                <c:pt idx="2">
                  <c:v>2.3952095808383197E-2</c:v>
                </c:pt>
                <c:pt idx="3">
                  <c:v>2.994011976047934E-2</c:v>
                </c:pt>
                <c:pt idx="4">
                  <c:v>3.0577143585170632E-2</c:v>
                </c:pt>
                <c:pt idx="5">
                  <c:v>3.5928143712574814E-2</c:v>
                </c:pt>
                <c:pt idx="6">
                  <c:v>3.9194338595536199E-2</c:v>
                </c:pt>
                <c:pt idx="7">
                  <c:v>3.9750286660721099E-2</c:v>
                </c:pt>
                <c:pt idx="8">
                  <c:v>4.1723005601699795E-2</c:v>
                </c:pt>
                <c:pt idx="9">
                  <c:v>4.3447987745439322E-2</c:v>
                </c:pt>
                <c:pt idx="10">
                  <c:v>4.3447987745439322E-2</c:v>
                </c:pt>
                <c:pt idx="11">
                  <c:v>4.8923429736272096E-2</c:v>
                </c:pt>
                <c:pt idx="12">
                  <c:v>4.8923429736272096E-2</c:v>
                </c:pt>
                <c:pt idx="13">
                  <c:v>5.1325919589392546E-2</c:v>
                </c:pt>
                <c:pt idx="14">
                  <c:v>5.1325919589392546E-2</c:v>
                </c:pt>
                <c:pt idx="15">
                  <c:v>5.5038858453306097E-2</c:v>
                </c:pt>
                <c:pt idx="16">
                  <c:v>5.8791507893304423E-2</c:v>
                </c:pt>
                <c:pt idx="17">
                  <c:v>5.8791507893304423E-2</c:v>
                </c:pt>
                <c:pt idx="18">
                  <c:v>6.3093325544033824E-2</c:v>
                </c:pt>
                <c:pt idx="19">
                  <c:v>6.7269715887374099E-2</c:v>
                </c:pt>
                <c:pt idx="20">
                  <c:v>8.3832335329341298E-2</c:v>
                </c:pt>
                <c:pt idx="21">
                  <c:v>8.682634730539085E-2</c:v>
                </c:pt>
                <c:pt idx="22">
                  <c:v>9.1134803563605246E-2</c:v>
                </c:pt>
                <c:pt idx="23">
                  <c:v>9.4719651605879127E-2</c:v>
                </c:pt>
                <c:pt idx="24">
                  <c:v>9.4719651605879127E-2</c:v>
                </c:pt>
                <c:pt idx="25">
                  <c:v>0.17724550898203664</c:v>
                </c:pt>
                <c:pt idx="26">
                  <c:v>0.2668947818648495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 = 1%</c:v>
                </c:pt>
              </c:strCache>
            </c:strRef>
          </c:tx>
          <c:spPr>
            <a:ln>
              <a:noFill/>
            </a:ln>
          </c:spPr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Sheet1!$F$2:$F$28</c:f>
              <c:numCache>
                <c:formatCode>General</c:formatCode>
                <c:ptCount val="27"/>
                <c:pt idx="0">
                  <c:v>1.0000000000000041E-3</c:v>
                </c:pt>
                <c:pt idx="1">
                  <c:v>2.0425529999999999E-3</c:v>
                </c:pt>
                <c:pt idx="2">
                  <c:v>3.0967740000000092E-3</c:v>
                </c:pt>
                <c:pt idx="3">
                  <c:v>6.0000000000000114E-3</c:v>
                </c:pt>
                <c:pt idx="4">
                  <c:v>6.0000000000000114E-3</c:v>
                </c:pt>
                <c:pt idx="5">
                  <c:v>6.8571430000000134E-3</c:v>
                </c:pt>
                <c:pt idx="6">
                  <c:v>8.1702130000000008E-3</c:v>
                </c:pt>
                <c:pt idx="7">
                  <c:v>8.7272730000000007E-3</c:v>
                </c:pt>
                <c:pt idx="8">
                  <c:v>8.9302330000000027E-3</c:v>
                </c:pt>
                <c:pt idx="9">
                  <c:v>8.9302330000000027E-3</c:v>
                </c:pt>
                <c:pt idx="10">
                  <c:v>1.0212765999999998E-2</c:v>
                </c:pt>
                <c:pt idx="11">
                  <c:v>1.1428571000000229E-2</c:v>
                </c:pt>
                <c:pt idx="12">
                  <c:v>1.2255318999999956E-2</c:v>
                </c:pt>
                <c:pt idx="13">
                  <c:v>1.3090909000000001E-2</c:v>
                </c:pt>
                <c:pt idx="14">
                  <c:v>1.3090909000000001E-2</c:v>
                </c:pt>
                <c:pt idx="15">
                  <c:v>1.3333332999999998E-2</c:v>
                </c:pt>
                <c:pt idx="16">
                  <c:v>1.4E-2</c:v>
                </c:pt>
                <c:pt idx="17">
                  <c:v>1.404878E-2</c:v>
                </c:pt>
                <c:pt idx="18">
                  <c:v>2.3414633999999997E-2</c:v>
                </c:pt>
                <c:pt idx="19">
                  <c:v>2.4510637999999998E-2</c:v>
                </c:pt>
                <c:pt idx="20">
                  <c:v>2.8000000000000001E-2</c:v>
                </c:pt>
                <c:pt idx="21">
                  <c:v>3.0545454999999978E-2</c:v>
                </c:pt>
                <c:pt idx="22">
                  <c:v>3.0545454999999978E-2</c:v>
                </c:pt>
                <c:pt idx="23">
                  <c:v>3.8808511000000004E-2</c:v>
                </c:pt>
                <c:pt idx="24">
                  <c:v>4.4936169999999998E-2</c:v>
                </c:pt>
                <c:pt idx="25">
                  <c:v>6.720000000000001E-2</c:v>
                </c:pt>
                <c:pt idx="26">
                  <c:v>0.102857143</c:v>
                </c:pt>
              </c:numCache>
            </c:numRef>
          </c:val>
        </c:ser>
        <c:marker val="1"/>
        <c:axId val="94419584"/>
        <c:axId val="94434048"/>
      </c:lineChart>
      <c:catAx>
        <c:axId val="94419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Distinct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races (each line sorted by detection rate)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4434048"/>
        <c:crossesAt val="1.0000000000000041E-3"/>
        <c:auto val="1"/>
        <c:lblAlgn val="ctr"/>
        <c:lblOffset val="0"/>
      </c:catAx>
      <c:valAx>
        <c:axId val="94434048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Detection  rate</a:t>
                </a:r>
              </a:p>
            </c:rich>
          </c:tx>
          <c:layout>
            <c:manualLayout>
              <c:xMode val="edge"/>
              <c:yMode val="edge"/>
              <c:x val="1.3888888888889143E-3"/>
              <c:y val="0.28441713535808238"/>
            </c:manualLayout>
          </c:layout>
        </c:title>
        <c:numFmt formatCode="0%" sourceLinked="0"/>
        <c:minorTickMark val="out"/>
        <c:tickLblPos val="nextTo"/>
        <c:crossAx val="94419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222222222222157"/>
          <c:y val="0.25859992500937384"/>
          <c:w val="0.11777777777777777"/>
          <c:h val="0.33041901012373481"/>
        </c:manualLayout>
      </c:layout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/>
      <c:scatterChart>
        <c:scatterStyle val="lineMarker"/>
        <c:ser>
          <c:idx val="8"/>
          <c:order val="0"/>
          <c:tx>
            <c:strRef>
              <c:f>Sheet1!$J$1</c:f>
              <c:strCache>
                <c:ptCount val="1"/>
                <c:pt idx="0">
                  <c:v>r=100%</c:v>
                </c:pt>
              </c:strCache>
            </c:strRef>
          </c:tx>
          <c:marker>
            <c:symbol val="none"/>
          </c:marker>
          <c:xVal>
            <c:numRef>
              <c:f>Sheet1!$I$2:$I$46</c:f>
              <c:numCache>
                <c:formatCode>General</c:formatCode>
                <c:ptCount val="45"/>
                <c:pt idx="0">
                  <c:v>1.4890041140400699E-2</c:v>
                </c:pt>
                <c:pt idx="1">
                  <c:v>1.5191720700408801E-2</c:v>
                </c:pt>
                <c:pt idx="2">
                  <c:v>1.55149488004175E-2</c:v>
                </c:pt>
                <c:pt idx="3">
                  <c:v>1.7691351340476103E-2</c:v>
                </c:pt>
                <c:pt idx="4">
                  <c:v>1.9135103520514899E-2</c:v>
                </c:pt>
                <c:pt idx="5">
                  <c:v>1.9623537093861693E-2</c:v>
                </c:pt>
                <c:pt idx="6">
                  <c:v>2.1117569200568273E-2</c:v>
                </c:pt>
                <c:pt idx="7">
                  <c:v>2.2403298753936499E-2</c:v>
                </c:pt>
                <c:pt idx="8">
                  <c:v>2.4270838887320265E-2</c:v>
                </c:pt>
                <c:pt idx="9">
                  <c:v>2.7337914414069662E-2</c:v>
                </c:pt>
                <c:pt idx="10">
                  <c:v>3.0002750527474548E-2</c:v>
                </c:pt>
                <c:pt idx="11">
                  <c:v>4.3233554087830223E-2</c:v>
                </c:pt>
                <c:pt idx="12">
                  <c:v>6.2397388995013417E-2</c:v>
                </c:pt>
                <c:pt idx="13">
                  <c:v>8.0713647995505539E-2</c:v>
                </c:pt>
                <c:pt idx="14">
                  <c:v>0.11152087734966798</c:v>
                </c:pt>
                <c:pt idx="15">
                  <c:v>0.12712202031008504</c:v>
                </c:pt>
                <c:pt idx="16">
                  <c:v>0.15274323437077958</c:v>
                </c:pt>
                <c:pt idx="17">
                  <c:v>0.17870204222480901</c:v>
                </c:pt>
                <c:pt idx="18">
                  <c:v>0.18841325091840658</c:v>
                </c:pt>
                <c:pt idx="19">
                  <c:v>0.195754120211935</c:v>
                </c:pt>
                <c:pt idx="20">
                  <c:v>0.20466085007884097</c:v>
                </c:pt>
                <c:pt idx="21">
                  <c:v>0.21578707956580867</c:v>
                </c:pt>
                <c:pt idx="22">
                  <c:v>0.22651106963942899</c:v>
                </c:pt>
                <c:pt idx="23">
                  <c:v>0.23920315969977099</c:v>
                </c:pt>
                <c:pt idx="24">
                  <c:v>0.25282183698013699</c:v>
                </c:pt>
                <c:pt idx="25">
                  <c:v>0.26811411753388198</c:v>
                </c:pt>
                <c:pt idx="26">
                  <c:v>0.28638009660771063</c:v>
                </c:pt>
                <c:pt idx="27">
                  <c:v>0.30504831509488239</c:v>
                </c:pt>
                <c:pt idx="28">
                  <c:v>0.32442763540206904</c:v>
                </c:pt>
                <c:pt idx="29">
                  <c:v>0.34522915934929138</c:v>
                </c:pt>
                <c:pt idx="30">
                  <c:v>0.36797723474323601</c:v>
                </c:pt>
                <c:pt idx="31">
                  <c:v>0.39274369005057008</c:v>
                </c:pt>
                <c:pt idx="32">
                  <c:v>0.42169774496468232</c:v>
                </c:pt>
                <c:pt idx="33">
                  <c:v>0.45344592723220617</c:v>
                </c:pt>
                <c:pt idx="34">
                  <c:v>0.48449019052637199</c:v>
                </c:pt>
                <c:pt idx="35">
                  <c:v>0.51783296475392748</c:v>
                </c:pt>
                <c:pt idx="36">
                  <c:v>0.55330904444155804</c:v>
                </c:pt>
                <c:pt idx="37">
                  <c:v>0.59409324781598849</c:v>
                </c:pt>
                <c:pt idx="38">
                  <c:v>0.63400832674372964</c:v>
                </c:pt>
                <c:pt idx="39">
                  <c:v>0.67681809287822225</c:v>
                </c:pt>
                <c:pt idx="40">
                  <c:v>0.71776031887931702</c:v>
                </c:pt>
                <c:pt idx="41">
                  <c:v>0.75855888794708104</c:v>
                </c:pt>
                <c:pt idx="42">
                  <c:v>0.80549879091501198</c:v>
                </c:pt>
                <c:pt idx="43">
                  <c:v>0.89839454685751197</c:v>
                </c:pt>
                <c:pt idx="44">
                  <c:v>0.97153029161948634</c:v>
                </c:pt>
              </c:numCache>
            </c:numRef>
          </c:xVal>
          <c:yVal>
            <c:numRef>
              <c:f>Sheet1!$J$2:$J$46</c:f>
              <c:numCache>
                <c:formatCode>General</c:formatCode>
                <c:ptCount val="45"/>
                <c:pt idx="0">
                  <c:v>25.62890625</c:v>
                </c:pt>
                <c:pt idx="1">
                  <c:v>29.484375</c:v>
                </c:pt>
                <c:pt idx="2">
                  <c:v>37.07421875</c:v>
                </c:pt>
                <c:pt idx="3">
                  <c:v>51.871093749999993</c:v>
                </c:pt>
                <c:pt idx="4">
                  <c:v>61.39453125</c:v>
                </c:pt>
                <c:pt idx="5">
                  <c:v>75.20703125</c:v>
                </c:pt>
                <c:pt idx="6">
                  <c:v>78.16796875</c:v>
                </c:pt>
                <c:pt idx="7">
                  <c:v>93.73828125</c:v>
                </c:pt>
                <c:pt idx="8">
                  <c:v>79.746093750000227</c:v>
                </c:pt>
                <c:pt idx="9">
                  <c:v>124.98828125</c:v>
                </c:pt>
                <c:pt idx="10">
                  <c:v>149.75390625</c:v>
                </c:pt>
                <c:pt idx="11">
                  <c:v>106.17187499999955</c:v>
                </c:pt>
                <c:pt idx="12">
                  <c:v>144.40234375000145</c:v>
                </c:pt>
                <c:pt idx="13">
                  <c:v>102.33203124999955</c:v>
                </c:pt>
                <c:pt idx="14">
                  <c:v>180.484375</c:v>
                </c:pt>
                <c:pt idx="15">
                  <c:v>116.46484375000072</c:v>
                </c:pt>
                <c:pt idx="16">
                  <c:v>109.1171875</c:v>
                </c:pt>
                <c:pt idx="17">
                  <c:v>151.73437499999972</c:v>
                </c:pt>
                <c:pt idx="18">
                  <c:v>188.58984375</c:v>
                </c:pt>
                <c:pt idx="19">
                  <c:v>181.4453125</c:v>
                </c:pt>
                <c:pt idx="20">
                  <c:v>192.82421875000145</c:v>
                </c:pt>
                <c:pt idx="21">
                  <c:v>219.3046875</c:v>
                </c:pt>
                <c:pt idx="22">
                  <c:v>220.47656249999972</c:v>
                </c:pt>
                <c:pt idx="23">
                  <c:v>227.68359374999972</c:v>
                </c:pt>
                <c:pt idx="24">
                  <c:v>230.6171875</c:v>
                </c:pt>
                <c:pt idx="25">
                  <c:v>258.45703124999869</c:v>
                </c:pt>
                <c:pt idx="26">
                  <c:v>285.515625</c:v>
                </c:pt>
                <c:pt idx="27">
                  <c:v>291.109375</c:v>
                </c:pt>
                <c:pt idx="28">
                  <c:v>349.22265624999869</c:v>
                </c:pt>
                <c:pt idx="29">
                  <c:v>331.71093749999869</c:v>
                </c:pt>
                <c:pt idx="30">
                  <c:v>327.58984375</c:v>
                </c:pt>
                <c:pt idx="31">
                  <c:v>350.30078125</c:v>
                </c:pt>
                <c:pt idx="32">
                  <c:v>377.0625</c:v>
                </c:pt>
                <c:pt idx="33">
                  <c:v>432.35546875</c:v>
                </c:pt>
                <c:pt idx="34">
                  <c:v>464.33984375</c:v>
                </c:pt>
                <c:pt idx="35">
                  <c:v>481.45703124999869</c:v>
                </c:pt>
                <c:pt idx="36">
                  <c:v>512.64453125000352</c:v>
                </c:pt>
                <c:pt idx="37">
                  <c:v>548.67968750000352</c:v>
                </c:pt>
                <c:pt idx="38">
                  <c:v>579.08984375000352</c:v>
                </c:pt>
                <c:pt idx="39">
                  <c:v>635.94140625</c:v>
                </c:pt>
                <c:pt idx="40">
                  <c:v>656.45312499999739</c:v>
                </c:pt>
                <c:pt idx="41">
                  <c:v>710.39453125000352</c:v>
                </c:pt>
                <c:pt idx="42">
                  <c:v>665.33984375</c:v>
                </c:pt>
                <c:pt idx="43">
                  <c:v>669.06640625</c:v>
                </c:pt>
                <c:pt idx="44">
                  <c:v>703.56249999999739</c:v>
                </c:pt>
              </c:numCache>
            </c:numRef>
          </c:yVal>
        </c:ser>
        <c:ser>
          <c:idx val="6"/>
          <c:order val="1"/>
          <c:tx>
            <c:strRef>
              <c:f>Sheet1!$H$1</c:f>
              <c:strCache>
                <c:ptCount val="1"/>
                <c:pt idx="0">
                  <c:v>r=25%</c:v>
                </c:pt>
              </c:strCache>
            </c:strRef>
          </c:tx>
          <c:marker>
            <c:symbol val="none"/>
          </c:marker>
          <c:xVal>
            <c:numRef>
              <c:f>Sheet1!$G$2:$G$31</c:f>
              <c:numCache>
                <c:formatCode>General</c:formatCode>
                <c:ptCount val="30"/>
                <c:pt idx="0">
                  <c:v>4.9459054074264396E-2</c:v>
                </c:pt>
                <c:pt idx="1">
                  <c:v>4.9980869782387395E-2</c:v>
                </c:pt>
                <c:pt idx="2">
                  <c:v>5.0911063001215333E-2</c:v>
                </c:pt>
                <c:pt idx="3">
                  <c:v>5.7059413301272899E-2</c:v>
                </c:pt>
                <c:pt idx="4">
                  <c:v>5.9623116562920603E-2</c:v>
                </c:pt>
                <c:pt idx="5">
                  <c:v>6.1710379395412497E-2</c:v>
                </c:pt>
                <c:pt idx="6">
                  <c:v>6.4909336562601103E-2</c:v>
                </c:pt>
                <c:pt idx="7">
                  <c:v>7.0649309351953807E-2</c:v>
                </c:pt>
                <c:pt idx="8">
                  <c:v>7.6094342828019704E-2</c:v>
                </c:pt>
                <c:pt idx="9">
                  <c:v>9.5038521796833267E-2</c:v>
                </c:pt>
                <c:pt idx="10">
                  <c:v>0.11759003544353804</c:v>
                </c:pt>
                <c:pt idx="11">
                  <c:v>0.14728815552758198</c:v>
                </c:pt>
                <c:pt idx="12">
                  <c:v>0.16382744471113161</c:v>
                </c:pt>
                <c:pt idx="13">
                  <c:v>0.20334931269157441</c:v>
                </c:pt>
                <c:pt idx="14">
                  <c:v>0.22208930290503401</c:v>
                </c:pt>
                <c:pt idx="15">
                  <c:v>0.2437333109723982</c:v>
                </c:pt>
                <c:pt idx="16">
                  <c:v>0.26542269431872717</c:v>
                </c:pt>
                <c:pt idx="17">
                  <c:v>0.29040178539017991</c:v>
                </c:pt>
                <c:pt idx="18">
                  <c:v>0.32155191440116893</c:v>
                </c:pt>
                <c:pt idx="19">
                  <c:v>0.35224829062249002</c:v>
                </c:pt>
                <c:pt idx="20">
                  <c:v>0.39031814967598916</c:v>
                </c:pt>
                <c:pt idx="21">
                  <c:v>0.43269866023136438</c:v>
                </c:pt>
                <c:pt idx="22">
                  <c:v>0.47668999319008304</c:v>
                </c:pt>
                <c:pt idx="23">
                  <c:v>0.52124851713589027</c:v>
                </c:pt>
                <c:pt idx="24">
                  <c:v>0.56784892863521363</c:v>
                </c:pt>
                <c:pt idx="25">
                  <c:v>0.62209507464053082</c:v>
                </c:pt>
                <c:pt idx="26">
                  <c:v>0.68094681146100233</c:v>
                </c:pt>
                <c:pt idx="27">
                  <c:v>0.74122786956894204</c:v>
                </c:pt>
                <c:pt idx="28">
                  <c:v>0.80402725565957656</c:v>
                </c:pt>
                <c:pt idx="29">
                  <c:v>0.94591575299004904</c:v>
                </c:pt>
              </c:numCache>
            </c:numRef>
          </c:xVal>
          <c:yVal>
            <c:numRef>
              <c:f>Sheet1!$H$2:$H$46</c:f>
              <c:numCache>
                <c:formatCode>General</c:formatCode>
                <c:ptCount val="45"/>
                <c:pt idx="0">
                  <c:v>25.445312499999716</c:v>
                </c:pt>
                <c:pt idx="1">
                  <c:v>28.90625</c:v>
                </c:pt>
                <c:pt idx="2">
                  <c:v>35.52734375</c:v>
                </c:pt>
                <c:pt idx="3">
                  <c:v>48.984375</c:v>
                </c:pt>
                <c:pt idx="4">
                  <c:v>58.07421875</c:v>
                </c:pt>
                <c:pt idx="5">
                  <c:v>61.320312500000163</c:v>
                </c:pt>
                <c:pt idx="6">
                  <c:v>52.816406249999993</c:v>
                </c:pt>
                <c:pt idx="7">
                  <c:v>85.79296875</c:v>
                </c:pt>
                <c:pt idx="8">
                  <c:v>78.37109375</c:v>
                </c:pt>
                <c:pt idx="9">
                  <c:v>98.18359375</c:v>
                </c:pt>
                <c:pt idx="10">
                  <c:v>91.398437499999858</c:v>
                </c:pt>
                <c:pt idx="11">
                  <c:v>153.45703125000145</c:v>
                </c:pt>
                <c:pt idx="12">
                  <c:v>112.9609375</c:v>
                </c:pt>
                <c:pt idx="13">
                  <c:v>117.50390625</c:v>
                </c:pt>
                <c:pt idx="14">
                  <c:v>120.52343749999955</c:v>
                </c:pt>
                <c:pt idx="15">
                  <c:v>139.41015625</c:v>
                </c:pt>
                <c:pt idx="16">
                  <c:v>139.91796875</c:v>
                </c:pt>
                <c:pt idx="17">
                  <c:v>166.859375</c:v>
                </c:pt>
                <c:pt idx="18">
                  <c:v>189.70703125</c:v>
                </c:pt>
                <c:pt idx="19">
                  <c:v>180.86328125</c:v>
                </c:pt>
                <c:pt idx="20">
                  <c:v>176.8125</c:v>
                </c:pt>
                <c:pt idx="21">
                  <c:v>198.1953125</c:v>
                </c:pt>
                <c:pt idx="22">
                  <c:v>223.32421875000145</c:v>
                </c:pt>
                <c:pt idx="23">
                  <c:v>244.13671875</c:v>
                </c:pt>
                <c:pt idx="24">
                  <c:v>252.6328125</c:v>
                </c:pt>
                <c:pt idx="25">
                  <c:v>266.87109374999869</c:v>
                </c:pt>
                <c:pt idx="26">
                  <c:v>290.52343749999869</c:v>
                </c:pt>
                <c:pt idx="27">
                  <c:v>315.73046874999869</c:v>
                </c:pt>
                <c:pt idx="28">
                  <c:v>335.58203124999869</c:v>
                </c:pt>
                <c:pt idx="29">
                  <c:v>370.26171874999454</c:v>
                </c:pt>
              </c:numCache>
            </c:numRef>
          </c:yVal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r=5%</c:v>
                </c:pt>
              </c:strCache>
            </c:strRef>
          </c:tx>
          <c:marker>
            <c:symbol val="none"/>
          </c:marker>
          <c:xVal>
            <c:numRef>
              <c:f>Sheet1!$E$2:$E$25</c:f>
              <c:numCache>
                <c:formatCode>General</c:formatCode>
                <c:ptCount val="24"/>
                <c:pt idx="0">
                  <c:v>0.12670442375038199</c:v>
                </c:pt>
                <c:pt idx="1">
                  <c:v>0.12826922785456801</c:v>
                </c:pt>
                <c:pt idx="2">
                  <c:v>0.13077291442126501</c:v>
                </c:pt>
                <c:pt idx="3">
                  <c:v>0.14427493840595701</c:v>
                </c:pt>
                <c:pt idx="4">
                  <c:v>0.14856697252029832</c:v>
                </c:pt>
                <c:pt idx="5">
                  <c:v>0.15406614122929532</c:v>
                </c:pt>
                <c:pt idx="6">
                  <c:v>0.16014652289127301</c:v>
                </c:pt>
                <c:pt idx="7">
                  <c:v>0.16797054341220299</c:v>
                </c:pt>
                <c:pt idx="8">
                  <c:v>0.19019076169164587</c:v>
                </c:pt>
                <c:pt idx="9">
                  <c:v>0.26373655458838696</c:v>
                </c:pt>
                <c:pt idx="10">
                  <c:v>0.30460029605199401</c:v>
                </c:pt>
                <c:pt idx="11">
                  <c:v>0.35127616704543463</c:v>
                </c:pt>
                <c:pt idx="12">
                  <c:v>0.37917438878863763</c:v>
                </c:pt>
                <c:pt idx="13">
                  <c:v>0.41154347940094138</c:v>
                </c:pt>
                <c:pt idx="14">
                  <c:v>0.44319723099419073</c:v>
                </c:pt>
                <c:pt idx="15">
                  <c:v>0.47525336078566038</c:v>
                </c:pt>
                <c:pt idx="16">
                  <c:v>0.520006758165382</c:v>
                </c:pt>
                <c:pt idx="17">
                  <c:v>0.56833685064038764</c:v>
                </c:pt>
                <c:pt idx="18">
                  <c:v>0.61519155638860323</c:v>
                </c:pt>
                <c:pt idx="19">
                  <c:v>0.6716586302053692</c:v>
                </c:pt>
                <c:pt idx="20">
                  <c:v>0.72973521681501796</c:v>
                </c:pt>
                <c:pt idx="21">
                  <c:v>0.79554640656820763</c:v>
                </c:pt>
                <c:pt idx="22">
                  <c:v>0.84539659445870663</c:v>
                </c:pt>
                <c:pt idx="23">
                  <c:v>0.98739138974141238</c:v>
                </c:pt>
              </c:numCache>
            </c:numRef>
          </c:xVal>
          <c:yVal>
            <c:numRef>
              <c:f>Sheet1!$F$2:$F$46</c:f>
              <c:numCache>
                <c:formatCode>General</c:formatCode>
                <c:ptCount val="45"/>
                <c:pt idx="0">
                  <c:v>25.90625</c:v>
                </c:pt>
                <c:pt idx="1">
                  <c:v>28.40625</c:v>
                </c:pt>
                <c:pt idx="2">
                  <c:v>35.54296875</c:v>
                </c:pt>
                <c:pt idx="3">
                  <c:v>47.04296875</c:v>
                </c:pt>
                <c:pt idx="4">
                  <c:v>53.30859375</c:v>
                </c:pt>
                <c:pt idx="5">
                  <c:v>51.05859375</c:v>
                </c:pt>
                <c:pt idx="6">
                  <c:v>64.421875</c:v>
                </c:pt>
                <c:pt idx="7">
                  <c:v>70.925781249999858</c:v>
                </c:pt>
                <c:pt idx="8">
                  <c:v>70.80859375</c:v>
                </c:pt>
                <c:pt idx="9">
                  <c:v>110.12499999999999</c:v>
                </c:pt>
                <c:pt idx="10">
                  <c:v>100.89453125</c:v>
                </c:pt>
                <c:pt idx="11">
                  <c:v>97.578125</c:v>
                </c:pt>
                <c:pt idx="12">
                  <c:v>94.640625000000227</c:v>
                </c:pt>
                <c:pt idx="13">
                  <c:v>100.56640625</c:v>
                </c:pt>
                <c:pt idx="14">
                  <c:v>116.37890624999955</c:v>
                </c:pt>
                <c:pt idx="15">
                  <c:v>116.65234374999955</c:v>
                </c:pt>
                <c:pt idx="16">
                  <c:v>140.01953124999972</c:v>
                </c:pt>
                <c:pt idx="17">
                  <c:v>152.17578124999972</c:v>
                </c:pt>
                <c:pt idx="18">
                  <c:v>163.18359374999972</c:v>
                </c:pt>
                <c:pt idx="19">
                  <c:v>182.64843750000145</c:v>
                </c:pt>
                <c:pt idx="20">
                  <c:v>199.23046875</c:v>
                </c:pt>
                <c:pt idx="21">
                  <c:v>221.86328125</c:v>
                </c:pt>
                <c:pt idx="22">
                  <c:v>220.41796875</c:v>
                </c:pt>
                <c:pt idx="23">
                  <c:v>237.35546875000145</c:v>
                </c:pt>
              </c:numCache>
            </c:numRef>
          </c:y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r=1%</c:v>
                </c:pt>
              </c:strCache>
            </c:strRef>
          </c:tx>
          <c:marker>
            <c:symbol val="none"/>
          </c:marker>
          <c:xVal>
            <c:numRef>
              <c:f>Sheet1!$C$2:$C$19</c:f>
              <c:numCache>
                <c:formatCode>General</c:formatCode>
                <c:ptCount val="18"/>
                <c:pt idx="0">
                  <c:v>0.14847796773295699</c:v>
                </c:pt>
                <c:pt idx="1">
                  <c:v>0.160974370395741</c:v>
                </c:pt>
                <c:pt idx="2">
                  <c:v>0.16585462232321604</c:v>
                </c:pt>
                <c:pt idx="3">
                  <c:v>0.18404465223472599</c:v>
                </c:pt>
                <c:pt idx="4">
                  <c:v>0.19476641783297446</c:v>
                </c:pt>
                <c:pt idx="5">
                  <c:v>0.20193890930214553</c:v>
                </c:pt>
                <c:pt idx="6">
                  <c:v>0.21347405022163701</c:v>
                </c:pt>
                <c:pt idx="7">
                  <c:v>0.22552679361828587</c:v>
                </c:pt>
                <c:pt idx="8">
                  <c:v>0.28157574757325698</c:v>
                </c:pt>
                <c:pt idx="9">
                  <c:v>0.40883201374278932</c:v>
                </c:pt>
                <c:pt idx="10">
                  <c:v>0.45793030586165817</c:v>
                </c:pt>
                <c:pt idx="11">
                  <c:v>0.49985610651134998</c:v>
                </c:pt>
                <c:pt idx="12">
                  <c:v>0.5424473960602455</c:v>
                </c:pt>
                <c:pt idx="13">
                  <c:v>0.60478152295211995</c:v>
                </c:pt>
                <c:pt idx="14">
                  <c:v>0.67924233645166665</c:v>
                </c:pt>
                <c:pt idx="15">
                  <c:v>0.74586516958283899</c:v>
                </c:pt>
                <c:pt idx="16">
                  <c:v>0.83282238574516165</c:v>
                </c:pt>
                <c:pt idx="17">
                  <c:v>0.97568066944042464</c:v>
                </c:pt>
              </c:numCache>
            </c:numRef>
          </c:xVal>
          <c:yVal>
            <c:numRef>
              <c:f>Sheet1!$D$2:$D$46</c:f>
              <c:numCache>
                <c:formatCode>General</c:formatCode>
                <c:ptCount val="45"/>
                <c:pt idx="0">
                  <c:v>25.789062499999989</c:v>
                </c:pt>
                <c:pt idx="1">
                  <c:v>27.9375</c:v>
                </c:pt>
                <c:pt idx="2">
                  <c:v>35.421875</c:v>
                </c:pt>
                <c:pt idx="3">
                  <c:v>46.20703125</c:v>
                </c:pt>
                <c:pt idx="4">
                  <c:v>51.617187499999844</c:v>
                </c:pt>
                <c:pt idx="5">
                  <c:v>51.703125000000163</c:v>
                </c:pt>
                <c:pt idx="6">
                  <c:v>63.56640625</c:v>
                </c:pt>
                <c:pt idx="7">
                  <c:v>66.01171875</c:v>
                </c:pt>
                <c:pt idx="8">
                  <c:v>72.19921875</c:v>
                </c:pt>
                <c:pt idx="9">
                  <c:v>80.2265625</c:v>
                </c:pt>
                <c:pt idx="10">
                  <c:v>85.148437499999858</c:v>
                </c:pt>
                <c:pt idx="11">
                  <c:v>96.97265625</c:v>
                </c:pt>
                <c:pt idx="12">
                  <c:v>103.5</c:v>
                </c:pt>
                <c:pt idx="13">
                  <c:v>125.44921875000072</c:v>
                </c:pt>
                <c:pt idx="14">
                  <c:v>144.2734375</c:v>
                </c:pt>
                <c:pt idx="15">
                  <c:v>160.65625</c:v>
                </c:pt>
                <c:pt idx="16">
                  <c:v>184.125</c:v>
                </c:pt>
                <c:pt idx="17">
                  <c:v>190.22656249999972</c:v>
                </c:pt>
              </c:numCache>
            </c:numRef>
          </c:yVal>
        </c:ser>
        <c:ser>
          <c:idx val="0"/>
          <c:order val="4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0.24830320724975988</c:v>
                </c:pt>
                <c:pt idx="1">
                  <c:v>0.25079490610087002</c:v>
                </c:pt>
                <c:pt idx="2">
                  <c:v>0.26812846332598966</c:v>
                </c:pt>
                <c:pt idx="3">
                  <c:v>0.29662049801477025</c:v>
                </c:pt>
                <c:pt idx="4">
                  <c:v>0.30452893349872717</c:v>
                </c:pt>
                <c:pt idx="5">
                  <c:v>0.31796244034818738</c:v>
                </c:pt>
                <c:pt idx="6">
                  <c:v>0.33139594719765758</c:v>
                </c:pt>
                <c:pt idx="7">
                  <c:v>0.34114607313677808</c:v>
                </c:pt>
                <c:pt idx="8">
                  <c:v>0.43323059589519702</c:v>
                </c:pt>
                <c:pt idx="9">
                  <c:v>0.51719001370434303</c:v>
                </c:pt>
                <c:pt idx="10">
                  <c:v>0.57114071056751825</c:v>
                </c:pt>
                <c:pt idx="11">
                  <c:v>0.63126648719212597</c:v>
                </c:pt>
                <c:pt idx="12">
                  <c:v>0.68099212948167198</c:v>
                </c:pt>
                <c:pt idx="13">
                  <c:v>0.75725978127217564</c:v>
                </c:pt>
                <c:pt idx="14">
                  <c:v>0.85205267234701865</c:v>
                </c:pt>
                <c:pt idx="15">
                  <c:v>0.97284589925954479</c:v>
                </c:pt>
              </c:numCache>
            </c:numRef>
          </c:xVal>
          <c:yVal>
            <c:numRef>
              <c:f>Sheet1!$B$2:$B$46</c:f>
              <c:numCache>
                <c:formatCode>General</c:formatCode>
                <c:ptCount val="45"/>
                <c:pt idx="0">
                  <c:v>23.339843750000131</c:v>
                </c:pt>
                <c:pt idx="1">
                  <c:v>27.292968750000131</c:v>
                </c:pt>
                <c:pt idx="2">
                  <c:v>31.1796875</c:v>
                </c:pt>
                <c:pt idx="3">
                  <c:v>38.593750000000163</c:v>
                </c:pt>
                <c:pt idx="4">
                  <c:v>42.8828125</c:v>
                </c:pt>
                <c:pt idx="5">
                  <c:v>42.292968750000163</c:v>
                </c:pt>
                <c:pt idx="6">
                  <c:v>56.054687499999162</c:v>
                </c:pt>
                <c:pt idx="7">
                  <c:v>50.7421875</c:v>
                </c:pt>
                <c:pt idx="8">
                  <c:v>55.55859375</c:v>
                </c:pt>
                <c:pt idx="9">
                  <c:v>67.61328125</c:v>
                </c:pt>
                <c:pt idx="10">
                  <c:v>77.8125</c:v>
                </c:pt>
                <c:pt idx="11">
                  <c:v>90.582031249999858</c:v>
                </c:pt>
                <c:pt idx="12">
                  <c:v>103.328125</c:v>
                </c:pt>
                <c:pt idx="13">
                  <c:v>120.22265625</c:v>
                </c:pt>
                <c:pt idx="14">
                  <c:v>143.83984375</c:v>
                </c:pt>
                <c:pt idx="15">
                  <c:v>149.84374999999997</c:v>
                </c:pt>
              </c:numCache>
            </c:numRef>
          </c:yVal>
        </c:ser>
        <c:axId val="97265152"/>
        <c:axId val="97267072"/>
      </c:scatterChart>
      <c:valAx>
        <c:axId val="97265152"/>
        <c:scaling>
          <c:orientation val="minMax"/>
          <c:max val="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Fraction of program execution</a:t>
                </a:r>
              </a:p>
            </c:rich>
          </c:tx>
          <c:layout/>
        </c:title>
        <c:numFmt formatCode="General" sourceLinked="1"/>
        <c:tickLblPos val="nextTo"/>
        <c:crossAx val="97267072"/>
        <c:crosses val="autoZero"/>
        <c:crossBetween val="midCat"/>
      </c:valAx>
      <c:valAx>
        <c:axId val="972670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Live memory (MB)</a:t>
                </a:r>
              </a:p>
            </c:rich>
          </c:tx>
          <c:layout/>
        </c:title>
        <c:numFmt formatCode="General" sourceLinked="1"/>
        <c:minorTickMark val="out"/>
        <c:tickLblPos val="nextTo"/>
        <c:crossAx val="97265152"/>
        <c:crosses val="autoZero"/>
        <c:crossBetween val="midCat"/>
        <c:majorUnit val="200"/>
        <c:minorUnit val="100"/>
      </c:valAx>
    </c:plotArea>
    <c:legend>
      <c:legendPos val="r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>
        <c:manualLayout>
          <c:layoutTarget val="inner"/>
          <c:xMode val="edge"/>
          <c:yMode val="edge"/>
          <c:x val="9.9966426071741263E-2"/>
          <c:y val="3.7529296513992089E-2"/>
          <c:w val="0.70439468503937064"/>
          <c:h val="0.77314942146317844"/>
        </c:manualLayout>
      </c:layout>
      <c:scatterChart>
        <c:scatterStyle val="lineMarker"/>
        <c:ser>
          <c:idx val="1"/>
          <c:order val="0"/>
          <c:tx>
            <c:strRef>
              <c:f>Sheet1!$B$1</c:f>
              <c:strCache>
                <c:ptCount val="1"/>
                <c:pt idx="0">
                  <c:v>eclipse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9.9999997764827417E-3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1.3318593784834798</c:v>
                </c:pt>
                <c:pt idx="1">
                  <c:v>1.6127077708142301</c:v>
                </c:pt>
                <c:pt idx="2">
                  <c:v>2.01692821224206</c:v>
                </c:pt>
                <c:pt idx="3">
                  <c:v>2.8285214211399801</c:v>
                </c:pt>
                <c:pt idx="4">
                  <c:v>3.9435696326389</c:v>
                </c:pt>
                <c:pt idx="5">
                  <c:v>6.8818934392727034</c:v>
                </c:pt>
                <c:pt idx="6">
                  <c:v>11.426133295350304</c:v>
                </c:pt>
                <c:pt idx="7">
                  <c:v>20.368907608560889</c:v>
                </c:pt>
              </c:numCache>
            </c:numRef>
          </c:y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hsqldb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9.9999997764827417E-3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1.32441847219977</c:v>
                </c:pt>
                <c:pt idx="1">
                  <c:v>1.4348339192099366</c:v>
                </c:pt>
                <c:pt idx="2">
                  <c:v>1.5948749261583501</c:v>
                </c:pt>
                <c:pt idx="3">
                  <c:v>2.0052146109770401</c:v>
                </c:pt>
                <c:pt idx="4">
                  <c:v>2.4996980108451177</c:v>
                </c:pt>
                <c:pt idx="5">
                  <c:v>4.24625493712532</c:v>
                </c:pt>
                <c:pt idx="6">
                  <c:v>6.7152811810424904</c:v>
                </c:pt>
                <c:pt idx="7">
                  <c:v>12.843694122072399</c:v>
                </c:pt>
              </c:numCache>
            </c:numRef>
          </c:y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xalan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9.9999997764827417E-3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1.3406784143067669</c:v>
                </c:pt>
                <c:pt idx="1">
                  <c:v>1.5054087214606999</c:v>
                </c:pt>
                <c:pt idx="2">
                  <c:v>1.7813964126363298</c:v>
                </c:pt>
                <c:pt idx="3">
                  <c:v>2.0615621892099787</c:v>
                </c:pt>
                <c:pt idx="4">
                  <c:v>2.7187649620626058</c:v>
                </c:pt>
                <c:pt idx="5">
                  <c:v>4.8487693228750404</c:v>
                </c:pt>
                <c:pt idx="6">
                  <c:v>7.3307208152009196</c:v>
                </c:pt>
                <c:pt idx="7">
                  <c:v>12.039618925761799</c:v>
                </c:pt>
              </c:numCache>
            </c:numRef>
          </c:yVal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pseudojbb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9.9999997764827417E-3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1.3052492080873637</c:v>
                </c:pt>
                <c:pt idx="1">
                  <c:v>1.5351528302268549</c:v>
                </c:pt>
                <c:pt idx="2">
                  <c:v>2.0947357674834812</c:v>
                </c:pt>
                <c:pt idx="3">
                  <c:v>2.62419183499324</c:v>
                </c:pt>
                <c:pt idx="4">
                  <c:v>3.40263640207298</c:v>
                </c:pt>
                <c:pt idx="5">
                  <c:v>5.4345556091683545</c:v>
                </c:pt>
                <c:pt idx="6">
                  <c:v>7.3099558994480365</c:v>
                </c:pt>
                <c:pt idx="7">
                  <c:v>10.029032783111701</c:v>
                </c:pt>
              </c:numCache>
            </c:numRef>
          </c:yVal>
        </c:ser>
        <c:axId val="97071104"/>
        <c:axId val="97073024"/>
      </c:scatterChart>
      <c:valAx>
        <c:axId val="97071104"/>
        <c:scaling>
          <c:orientation val="minMax"/>
          <c:max val="0.1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Sampling rate</a:t>
                </a: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7073024"/>
        <c:crosses val="autoZero"/>
        <c:crossBetween val="midCat"/>
      </c:valAx>
      <c:valAx>
        <c:axId val="97073024"/>
        <c:scaling>
          <c:orientation val="minMax"/>
          <c:max val="4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Slowdown</a:t>
                </a:r>
              </a:p>
            </c:rich>
          </c:tx>
          <c:layout/>
        </c:title>
        <c:numFmt formatCode="General" sourceLinked="0"/>
        <c:minorTickMark val="out"/>
        <c:tickLblPos val="nextTo"/>
        <c:crossAx val="97071104"/>
        <c:crosses val="autoZero"/>
        <c:crossBetween val="midCat"/>
        <c:majorUnit val="1"/>
      </c:valAx>
    </c:plotArea>
    <c:legend>
      <c:legendPos val="r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>
        <c:manualLayout>
          <c:layoutTarget val="inner"/>
          <c:xMode val="edge"/>
          <c:yMode val="edge"/>
          <c:x val="9.9966426071741263E-2"/>
          <c:y val="3.7529296513992089E-2"/>
          <c:w val="0.70439468503937064"/>
          <c:h val="0.77314942146317911"/>
        </c:manualLayout>
      </c:layout>
      <c:scatterChart>
        <c:scatterStyle val="lineMarker"/>
        <c:ser>
          <c:idx val="1"/>
          <c:order val="0"/>
          <c:tx>
            <c:strRef>
              <c:f>Sheet1!$B$1</c:f>
              <c:strCache>
                <c:ptCount val="1"/>
                <c:pt idx="0">
                  <c:v>eclipse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9.9999997764827486E-3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1.3318593784834798</c:v>
                </c:pt>
                <c:pt idx="1">
                  <c:v>1.6127077708142301</c:v>
                </c:pt>
                <c:pt idx="2">
                  <c:v>2.01692821224206</c:v>
                </c:pt>
                <c:pt idx="3">
                  <c:v>2.8285214211399801</c:v>
                </c:pt>
                <c:pt idx="4">
                  <c:v>3.9435696326389</c:v>
                </c:pt>
                <c:pt idx="5">
                  <c:v>6.8818934392727034</c:v>
                </c:pt>
                <c:pt idx="6">
                  <c:v>11.426133295350304</c:v>
                </c:pt>
                <c:pt idx="7">
                  <c:v>20.368907608560889</c:v>
                </c:pt>
              </c:numCache>
            </c:numRef>
          </c:y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hsqldb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9.9999997764827486E-3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1.32441847219977</c:v>
                </c:pt>
                <c:pt idx="1">
                  <c:v>1.4348339192099362</c:v>
                </c:pt>
                <c:pt idx="2">
                  <c:v>1.5948749261583501</c:v>
                </c:pt>
                <c:pt idx="3">
                  <c:v>2.0052146109770401</c:v>
                </c:pt>
                <c:pt idx="4">
                  <c:v>2.4996980108451177</c:v>
                </c:pt>
                <c:pt idx="5">
                  <c:v>4.24625493712532</c:v>
                </c:pt>
                <c:pt idx="6">
                  <c:v>6.7152811810424904</c:v>
                </c:pt>
                <c:pt idx="7">
                  <c:v>12.843694122072399</c:v>
                </c:pt>
              </c:numCache>
            </c:numRef>
          </c:y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xalan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9.9999997764827486E-3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1.3406784143067676</c:v>
                </c:pt>
                <c:pt idx="1">
                  <c:v>1.5054087214606999</c:v>
                </c:pt>
                <c:pt idx="2">
                  <c:v>1.7813964126363298</c:v>
                </c:pt>
                <c:pt idx="3">
                  <c:v>2.0615621892099787</c:v>
                </c:pt>
                <c:pt idx="4">
                  <c:v>2.7187649620626066</c:v>
                </c:pt>
                <c:pt idx="5">
                  <c:v>4.8487693228750404</c:v>
                </c:pt>
                <c:pt idx="6">
                  <c:v>7.3307208152009196</c:v>
                </c:pt>
                <c:pt idx="7">
                  <c:v>12.039618925761799</c:v>
                </c:pt>
              </c:numCache>
            </c:numRef>
          </c:yVal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pseudojbb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9.9999997764827486E-3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1.3052492080873632</c:v>
                </c:pt>
                <c:pt idx="1">
                  <c:v>1.5351528302268553</c:v>
                </c:pt>
                <c:pt idx="2">
                  <c:v>2.0947357674834812</c:v>
                </c:pt>
                <c:pt idx="3">
                  <c:v>2.62419183499324</c:v>
                </c:pt>
                <c:pt idx="4">
                  <c:v>3.40263640207298</c:v>
                </c:pt>
                <c:pt idx="5">
                  <c:v>5.4345556091683545</c:v>
                </c:pt>
                <c:pt idx="6">
                  <c:v>7.3099558994480365</c:v>
                </c:pt>
                <c:pt idx="7">
                  <c:v>10.029032783111701</c:v>
                </c:pt>
              </c:numCache>
            </c:numRef>
          </c:yVal>
        </c:ser>
        <c:axId val="97340032"/>
        <c:axId val="97354496"/>
      </c:scatterChart>
      <c:valAx>
        <c:axId val="97340032"/>
        <c:scaling>
          <c:orientation val="minMax"/>
          <c:max val="0.1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Sampling rate</a:t>
                </a: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7354496"/>
        <c:crosses val="autoZero"/>
        <c:crossBetween val="midCat"/>
      </c:valAx>
      <c:valAx>
        <c:axId val="97354496"/>
        <c:scaling>
          <c:orientation val="minMax"/>
          <c:max val="4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Slowdown</a:t>
                </a:r>
              </a:p>
            </c:rich>
          </c:tx>
          <c:layout/>
        </c:title>
        <c:numFmt formatCode="General" sourceLinked="0"/>
        <c:minorTickMark val="out"/>
        <c:tickLblPos val="nextTo"/>
        <c:crossAx val="97340032"/>
        <c:crosses val="autoZero"/>
        <c:crossBetween val="midCat"/>
        <c:majorUnit val="1"/>
      </c:valAx>
    </c:plotArea>
    <c:legend>
      <c:legendPos val="r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>
        <c:manualLayout>
          <c:layoutTarget val="inner"/>
          <c:xMode val="edge"/>
          <c:yMode val="edge"/>
          <c:x val="9.9966426071741263E-2"/>
          <c:y val="3.7529296513992089E-2"/>
          <c:w val="0.70439468503937064"/>
          <c:h val="0.77314942146317978"/>
        </c:manualLayout>
      </c:layout>
      <c:scatterChart>
        <c:scatterStyle val="lineMarker"/>
        <c:ser>
          <c:idx val="1"/>
          <c:order val="0"/>
          <c:tx>
            <c:strRef>
              <c:f>Sheet1!$B$1</c:f>
              <c:strCache>
                <c:ptCount val="1"/>
                <c:pt idx="0">
                  <c:v>eclipse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9.9999997764827538E-3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1.3318593784834798</c:v>
                </c:pt>
                <c:pt idx="1">
                  <c:v>1.6127077708142301</c:v>
                </c:pt>
                <c:pt idx="2">
                  <c:v>2.01692821224206</c:v>
                </c:pt>
                <c:pt idx="3">
                  <c:v>2.8285214211399801</c:v>
                </c:pt>
                <c:pt idx="4">
                  <c:v>3.9435696326389</c:v>
                </c:pt>
                <c:pt idx="5">
                  <c:v>6.8818934392727034</c:v>
                </c:pt>
                <c:pt idx="6">
                  <c:v>11.426133295350304</c:v>
                </c:pt>
                <c:pt idx="7">
                  <c:v>20.368907608560889</c:v>
                </c:pt>
              </c:numCache>
            </c:numRef>
          </c:y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hsqldb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9.9999997764827538E-3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1.32441847219977</c:v>
                </c:pt>
                <c:pt idx="1">
                  <c:v>1.4348339192099357</c:v>
                </c:pt>
                <c:pt idx="2">
                  <c:v>1.5948749261583501</c:v>
                </c:pt>
                <c:pt idx="3">
                  <c:v>2.0052146109770401</c:v>
                </c:pt>
                <c:pt idx="4">
                  <c:v>2.4996980108451177</c:v>
                </c:pt>
                <c:pt idx="5">
                  <c:v>4.24625493712532</c:v>
                </c:pt>
                <c:pt idx="6">
                  <c:v>6.7152811810424904</c:v>
                </c:pt>
                <c:pt idx="7">
                  <c:v>12.843694122072399</c:v>
                </c:pt>
              </c:numCache>
            </c:numRef>
          </c:y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xalan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9.9999997764827538E-3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1.3406784143067683</c:v>
                </c:pt>
                <c:pt idx="1">
                  <c:v>1.5054087214606999</c:v>
                </c:pt>
                <c:pt idx="2">
                  <c:v>1.7813964126363298</c:v>
                </c:pt>
                <c:pt idx="3">
                  <c:v>2.0615621892099787</c:v>
                </c:pt>
                <c:pt idx="4">
                  <c:v>2.7187649620626075</c:v>
                </c:pt>
                <c:pt idx="5">
                  <c:v>4.8487693228750404</c:v>
                </c:pt>
                <c:pt idx="6">
                  <c:v>7.3307208152009196</c:v>
                </c:pt>
                <c:pt idx="7">
                  <c:v>12.039618925761799</c:v>
                </c:pt>
              </c:numCache>
            </c:numRef>
          </c:yVal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pseudojbb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9.9999997764827538E-3</c:v>
                </c:pt>
                <c:pt idx="2">
                  <c:v>2.9999999329447701E-2</c:v>
                </c:pt>
                <c:pt idx="3">
                  <c:v>5.0000000745057997E-2</c:v>
                </c:pt>
                <c:pt idx="4">
                  <c:v>0.10000000149011599</c:v>
                </c:pt>
                <c:pt idx="5">
                  <c:v>0.25</c:v>
                </c:pt>
                <c:pt idx="6">
                  <c:v>0.5</c:v>
                </c:pt>
                <c:pt idx="7">
                  <c:v>1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1.3052492080873628</c:v>
                </c:pt>
                <c:pt idx="1">
                  <c:v>1.535152830226856</c:v>
                </c:pt>
                <c:pt idx="2">
                  <c:v>2.0947357674834812</c:v>
                </c:pt>
                <c:pt idx="3">
                  <c:v>2.62419183499324</c:v>
                </c:pt>
                <c:pt idx="4">
                  <c:v>3.40263640207298</c:v>
                </c:pt>
                <c:pt idx="5">
                  <c:v>5.4345556091683545</c:v>
                </c:pt>
                <c:pt idx="6">
                  <c:v>7.3099558994480365</c:v>
                </c:pt>
                <c:pt idx="7">
                  <c:v>10.029032783111701</c:v>
                </c:pt>
              </c:numCache>
            </c:numRef>
          </c:yVal>
        </c:ser>
        <c:axId val="9663232"/>
        <c:axId val="9665152"/>
      </c:scatterChart>
      <c:valAx>
        <c:axId val="9663232"/>
        <c:scaling>
          <c:orientation val="minMax"/>
          <c:max val="0.1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Sampling rate</a:t>
                </a: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665152"/>
        <c:crosses val="autoZero"/>
        <c:crossBetween val="midCat"/>
      </c:valAx>
      <c:valAx>
        <c:axId val="9665152"/>
        <c:scaling>
          <c:orientation val="minMax"/>
          <c:max val="4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Slowdown</a:t>
                </a:r>
              </a:p>
            </c:rich>
          </c:tx>
          <c:layout/>
        </c:title>
        <c:numFmt formatCode="General" sourceLinked="0"/>
        <c:minorTickMark val="out"/>
        <c:tickLblPos val="nextTo"/>
        <c:crossAx val="9663232"/>
        <c:crosses val="autoZero"/>
        <c:crossBetween val="midCat"/>
        <c:majorUnit val="1"/>
      </c:valAx>
    </c:plotArea>
    <c:legend>
      <c:legendPos val="r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>
        <c:manualLayout>
          <c:layoutTarget val="inner"/>
          <c:xMode val="edge"/>
          <c:yMode val="edge"/>
          <c:x val="8.3008092738408867E-2"/>
          <c:y val="3.7529296513992089E-2"/>
          <c:w val="0.74965507436571444"/>
          <c:h val="0.8224451961110496"/>
        </c:manualLayout>
      </c:layout>
      <c:scatterChart>
        <c:scatterStyle val="lineMarker"/>
        <c:ser>
          <c:idx val="1"/>
          <c:order val="0"/>
          <c:tx>
            <c:strRef>
              <c:f>Sheet1!$B$1</c:f>
              <c:strCache>
                <c:ptCount val="1"/>
                <c:pt idx="0">
                  <c:v>eclipse</c:v>
                </c:pt>
              </c:strCache>
            </c:strRef>
          </c:tx>
          <c:x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0.25018946053149099</c:v>
                </c:pt>
                <c:pt idx="2">
                  <c:v>0.10505200066746198</c:v>
                </c:pt>
                <c:pt idx="3">
                  <c:v>4.5696280152732797E-2</c:v>
                </c:pt>
                <c:pt idx="4">
                  <c:v>2.6968786893827788E-2</c:v>
                </c:pt>
                <c:pt idx="5">
                  <c:v>8.9276568996017776E-3</c:v>
                </c:pt>
                <c:pt idx="6">
                  <c:v>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20.368907608560889</c:v>
                </c:pt>
                <c:pt idx="1">
                  <c:v>6.8818934392727034</c:v>
                </c:pt>
                <c:pt idx="2">
                  <c:v>3.9435696326389</c:v>
                </c:pt>
                <c:pt idx="3">
                  <c:v>2.8285214211399801</c:v>
                </c:pt>
                <c:pt idx="4">
                  <c:v>2.01692821224206</c:v>
                </c:pt>
                <c:pt idx="5">
                  <c:v>1.6127077708142301</c:v>
                </c:pt>
                <c:pt idx="6">
                  <c:v>1.3318593784834798</c:v>
                </c:pt>
              </c:numCache>
            </c:numRef>
          </c:yVal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hsqldb</c:v>
                </c:pt>
              </c:strCache>
            </c:strRef>
          </c:tx>
          <c:x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0.55740306796362749</c:v>
                </c:pt>
                <c:pt idx="2">
                  <c:v>0.32551516327913066</c:v>
                </c:pt>
                <c:pt idx="3">
                  <c:v>0.219853072303307</c:v>
                </c:pt>
                <c:pt idx="4">
                  <c:v>0.12378141290871802</c:v>
                </c:pt>
                <c:pt idx="5">
                  <c:v>3.3268747256069806E-2</c:v>
                </c:pt>
                <c:pt idx="6">
                  <c:v>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12.843694122072399</c:v>
                </c:pt>
                <c:pt idx="1">
                  <c:v>4.24625493712532</c:v>
                </c:pt>
                <c:pt idx="2">
                  <c:v>2.4996980108451177</c:v>
                </c:pt>
                <c:pt idx="3">
                  <c:v>2.0052146109770401</c:v>
                </c:pt>
                <c:pt idx="4">
                  <c:v>1.5948749261583501</c:v>
                </c:pt>
                <c:pt idx="5">
                  <c:v>1.4348339192099397</c:v>
                </c:pt>
                <c:pt idx="6">
                  <c:v>1.32441847219977</c:v>
                </c:pt>
              </c:numCache>
            </c:numRef>
          </c:yVal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xalan</c:v>
                </c:pt>
              </c:strCache>
            </c:strRef>
          </c:tx>
          <c:x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0.33860004714732461</c:v>
                </c:pt>
                <c:pt idx="2">
                  <c:v>0.16728954723706299</c:v>
                </c:pt>
                <c:pt idx="3">
                  <c:v>8.6742601383468093E-2</c:v>
                </c:pt>
                <c:pt idx="4">
                  <c:v>6.0759412832982029E-2</c:v>
                </c:pt>
                <c:pt idx="5">
                  <c:v>1.38963689662852E-2</c:v>
                </c:pt>
                <c:pt idx="6">
                  <c:v>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12.039618925761799</c:v>
                </c:pt>
                <c:pt idx="1">
                  <c:v>4.8487693228750404</c:v>
                </c:pt>
                <c:pt idx="2">
                  <c:v>2.7187649620625987</c:v>
                </c:pt>
                <c:pt idx="3">
                  <c:v>2.0615621892099787</c:v>
                </c:pt>
                <c:pt idx="4">
                  <c:v>1.7813964126363298</c:v>
                </c:pt>
                <c:pt idx="5">
                  <c:v>1.5054087214606999</c:v>
                </c:pt>
                <c:pt idx="6">
                  <c:v>1.3406784143067629</c:v>
                </c:pt>
              </c:numCache>
            </c:numRef>
          </c:yVal>
        </c:ser>
        <c:ser>
          <c:idx val="6"/>
          <c:order val="3"/>
          <c:tx>
            <c:strRef>
              <c:f>Sheet1!$H$1</c:f>
              <c:strCache>
                <c:ptCount val="1"/>
                <c:pt idx="0">
                  <c:v>pseudojbb</c:v>
                </c:pt>
              </c:strCache>
            </c:strRef>
          </c:tx>
          <c:xVal>
            <c:numRef>
              <c:f>Sheet1!$H$2:$H$8</c:f>
              <c:numCache>
                <c:formatCode>General</c:formatCode>
                <c:ptCount val="7"/>
                <c:pt idx="0">
                  <c:v>1</c:v>
                </c:pt>
                <c:pt idx="1">
                  <c:v>0.65524349304502039</c:v>
                </c:pt>
                <c:pt idx="2">
                  <c:v>0.41188352047905336</c:v>
                </c:pt>
                <c:pt idx="3">
                  <c:v>0.25668330972853975</c:v>
                </c:pt>
                <c:pt idx="4">
                  <c:v>0.17083108605967101</c:v>
                </c:pt>
                <c:pt idx="5">
                  <c:v>5.2601628779313986E-2</c:v>
                </c:pt>
                <c:pt idx="6">
                  <c:v>0</c:v>
                </c:pt>
              </c:numCache>
            </c:numRef>
          </c:xVal>
          <c:yVal>
            <c:numRef>
              <c:f>Sheet1!$I$2:$I$8</c:f>
              <c:numCache>
                <c:formatCode>General</c:formatCode>
                <c:ptCount val="7"/>
                <c:pt idx="0">
                  <c:v>10.029032783111701</c:v>
                </c:pt>
                <c:pt idx="1">
                  <c:v>5.4345556091683545</c:v>
                </c:pt>
                <c:pt idx="2">
                  <c:v>3.40263640207298</c:v>
                </c:pt>
                <c:pt idx="3">
                  <c:v>2.62419183499324</c:v>
                </c:pt>
                <c:pt idx="4">
                  <c:v>2.0947357674834812</c:v>
                </c:pt>
                <c:pt idx="5">
                  <c:v>1.5351528302268513</c:v>
                </c:pt>
                <c:pt idx="6">
                  <c:v>1.3052492080873672</c:v>
                </c:pt>
              </c:numCache>
            </c:numRef>
          </c:yVal>
        </c:ser>
        <c:axId val="97766016"/>
        <c:axId val="98607872"/>
      </c:scatterChart>
      <c:valAx>
        <c:axId val="97766016"/>
        <c:scaling>
          <c:orientation val="minMax"/>
          <c:max val="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Detection rate </a:t>
                </a:r>
                <a:r>
                  <a:rPr lang="en-US" baseline="0" dirty="0" smtClean="0"/>
                  <a:t>(</a:t>
                </a:r>
                <a:r>
                  <a:rPr lang="en-US" baseline="0" dirty="0" smtClean="0">
                    <a:sym typeface="Symbol"/>
                  </a:rPr>
                  <a:t> </a:t>
                </a:r>
                <a:r>
                  <a:rPr lang="en-US" baseline="0" dirty="0" smtClean="0"/>
                  <a:t>sampling rate)</a:t>
                </a:r>
                <a:endParaRPr lang="en-US" dirty="0"/>
              </a:p>
            </c:rich>
          </c:tx>
          <c:layout/>
        </c:title>
        <c:numFmt formatCode="0%" sourceLinked="0"/>
        <c:tickLblPos val="nextTo"/>
        <c:crossAx val="98607872"/>
        <c:crosses val="autoZero"/>
        <c:crossBetween val="midCat"/>
      </c:valAx>
      <c:valAx>
        <c:axId val="98607872"/>
        <c:scaling>
          <c:orientation val="minMax"/>
          <c:max val="2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Slowdown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3384349931610719"/>
            </c:manualLayout>
          </c:layout>
        </c:title>
        <c:numFmt formatCode="General" sourceLinked="0"/>
        <c:minorTickMark val="out"/>
        <c:tickLblPos val="nextTo"/>
        <c:crossAx val="97766016"/>
        <c:crosses val="autoZero"/>
        <c:crossBetween val="midCat"/>
        <c:majorUnit val="5"/>
      </c:valAx>
    </c:plotArea>
    <c:legend>
      <c:legendPos val="r"/>
      <c:layout>
        <c:manualLayout>
          <c:xMode val="edge"/>
          <c:yMode val="edge"/>
          <c:x val="0.85142355643044665"/>
          <c:y val="0.3790835828620065"/>
          <c:w val="0.14857644356955391"/>
          <c:h val="0.26061217699900513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>
        <c:manualLayout>
          <c:layoutTarget val="inner"/>
          <c:xMode val="edge"/>
          <c:yMode val="edge"/>
          <c:x val="8.3008092738408909E-2"/>
          <c:y val="3.7529296513992089E-2"/>
          <c:w val="0.74965507436571488"/>
          <c:h val="0.8224451961110496"/>
        </c:manualLayout>
      </c:layout>
      <c:scatterChart>
        <c:scatterStyle val="lineMarker"/>
        <c:ser>
          <c:idx val="1"/>
          <c:order val="0"/>
          <c:tx>
            <c:strRef>
              <c:f>Sheet1!$B$1</c:f>
              <c:strCache>
                <c:ptCount val="1"/>
                <c:pt idx="0">
                  <c:v>eclipse</c:v>
                </c:pt>
              </c:strCache>
            </c:strRef>
          </c:tx>
          <c:x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0.25018946053149099</c:v>
                </c:pt>
                <c:pt idx="2">
                  <c:v>0.10505200066746198</c:v>
                </c:pt>
                <c:pt idx="3">
                  <c:v>4.5696280152732797E-2</c:v>
                </c:pt>
                <c:pt idx="4">
                  <c:v>2.6968786893827788E-2</c:v>
                </c:pt>
                <c:pt idx="5">
                  <c:v>8.9276568996017776E-3</c:v>
                </c:pt>
                <c:pt idx="6">
                  <c:v>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20.368907608560889</c:v>
                </c:pt>
                <c:pt idx="1">
                  <c:v>6.8818934392727034</c:v>
                </c:pt>
                <c:pt idx="2">
                  <c:v>3.9435696326389</c:v>
                </c:pt>
                <c:pt idx="3">
                  <c:v>2.8285214211399801</c:v>
                </c:pt>
                <c:pt idx="4">
                  <c:v>2.01692821224206</c:v>
                </c:pt>
                <c:pt idx="5">
                  <c:v>1.6127077708142301</c:v>
                </c:pt>
                <c:pt idx="6">
                  <c:v>1.3318593784834798</c:v>
                </c:pt>
              </c:numCache>
            </c:numRef>
          </c:yVal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hsqldb</c:v>
                </c:pt>
              </c:strCache>
            </c:strRef>
          </c:tx>
          <c:x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0.55740306796362749</c:v>
                </c:pt>
                <c:pt idx="2">
                  <c:v>0.32551516327913066</c:v>
                </c:pt>
                <c:pt idx="3">
                  <c:v>0.219853072303307</c:v>
                </c:pt>
                <c:pt idx="4">
                  <c:v>0.12378141290871802</c:v>
                </c:pt>
                <c:pt idx="5">
                  <c:v>3.3268747256069806E-2</c:v>
                </c:pt>
                <c:pt idx="6">
                  <c:v>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12.843694122072399</c:v>
                </c:pt>
                <c:pt idx="1">
                  <c:v>4.24625493712532</c:v>
                </c:pt>
                <c:pt idx="2">
                  <c:v>2.4996980108451177</c:v>
                </c:pt>
                <c:pt idx="3">
                  <c:v>2.0052146109770401</c:v>
                </c:pt>
                <c:pt idx="4">
                  <c:v>1.5948749261583501</c:v>
                </c:pt>
                <c:pt idx="5">
                  <c:v>1.4348339192099397</c:v>
                </c:pt>
                <c:pt idx="6">
                  <c:v>1.32441847219977</c:v>
                </c:pt>
              </c:numCache>
            </c:numRef>
          </c:yVal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xalan</c:v>
                </c:pt>
              </c:strCache>
            </c:strRef>
          </c:tx>
          <c:x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0.33860004714732461</c:v>
                </c:pt>
                <c:pt idx="2">
                  <c:v>0.16728954723706299</c:v>
                </c:pt>
                <c:pt idx="3">
                  <c:v>8.6742601383468093E-2</c:v>
                </c:pt>
                <c:pt idx="4">
                  <c:v>6.0759412832982029E-2</c:v>
                </c:pt>
                <c:pt idx="5">
                  <c:v>1.38963689662852E-2</c:v>
                </c:pt>
                <c:pt idx="6">
                  <c:v>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12.039618925761799</c:v>
                </c:pt>
                <c:pt idx="1">
                  <c:v>4.8487693228750404</c:v>
                </c:pt>
                <c:pt idx="2">
                  <c:v>2.7187649620625987</c:v>
                </c:pt>
                <c:pt idx="3">
                  <c:v>2.0615621892099787</c:v>
                </c:pt>
                <c:pt idx="4">
                  <c:v>1.7813964126363298</c:v>
                </c:pt>
                <c:pt idx="5">
                  <c:v>1.5054087214606999</c:v>
                </c:pt>
                <c:pt idx="6">
                  <c:v>1.3406784143067629</c:v>
                </c:pt>
              </c:numCache>
            </c:numRef>
          </c:yVal>
        </c:ser>
        <c:ser>
          <c:idx val="6"/>
          <c:order val="3"/>
          <c:tx>
            <c:strRef>
              <c:f>Sheet1!$H$1</c:f>
              <c:strCache>
                <c:ptCount val="1"/>
                <c:pt idx="0">
                  <c:v>pseudojbb</c:v>
                </c:pt>
              </c:strCache>
            </c:strRef>
          </c:tx>
          <c:xVal>
            <c:numRef>
              <c:f>Sheet1!$H$2:$H$8</c:f>
              <c:numCache>
                <c:formatCode>General</c:formatCode>
                <c:ptCount val="7"/>
                <c:pt idx="0">
                  <c:v>1</c:v>
                </c:pt>
                <c:pt idx="1">
                  <c:v>0.65524349304502039</c:v>
                </c:pt>
                <c:pt idx="2">
                  <c:v>0.41188352047905336</c:v>
                </c:pt>
                <c:pt idx="3">
                  <c:v>0.25668330972853975</c:v>
                </c:pt>
                <c:pt idx="4">
                  <c:v>0.17083108605967101</c:v>
                </c:pt>
                <c:pt idx="5">
                  <c:v>5.2601628779313986E-2</c:v>
                </c:pt>
                <c:pt idx="6">
                  <c:v>0</c:v>
                </c:pt>
              </c:numCache>
            </c:numRef>
          </c:xVal>
          <c:yVal>
            <c:numRef>
              <c:f>Sheet1!$I$2:$I$8</c:f>
              <c:numCache>
                <c:formatCode>General</c:formatCode>
                <c:ptCount val="7"/>
                <c:pt idx="0">
                  <c:v>10.029032783111701</c:v>
                </c:pt>
                <c:pt idx="1">
                  <c:v>5.4345556091683545</c:v>
                </c:pt>
                <c:pt idx="2">
                  <c:v>3.40263640207298</c:v>
                </c:pt>
                <c:pt idx="3">
                  <c:v>2.62419183499324</c:v>
                </c:pt>
                <c:pt idx="4">
                  <c:v>2.0947357674834812</c:v>
                </c:pt>
                <c:pt idx="5">
                  <c:v>1.5351528302268513</c:v>
                </c:pt>
                <c:pt idx="6">
                  <c:v>1.3052492080873672</c:v>
                </c:pt>
              </c:numCache>
            </c:numRef>
          </c:yVal>
        </c:ser>
        <c:axId val="90426368"/>
        <c:axId val="97825920"/>
      </c:scatterChart>
      <c:valAx>
        <c:axId val="90426368"/>
        <c:scaling>
          <c:orientation val="minMax"/>
          <c:max val="0.1500000000000002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Detection rate </a:t>
                </a:r>
                <a:r>
                  <a:rPr lang="en-US" baseline="0" dirty="0" smtClean="0"/>
                  <a:t>(</a:t>
                </a:r>
                <a:r>
                  <a:rPr lang="en-US" baseline="0" dirty="0" smtClean="0">
                    <a:sym typeface="Symbol"/>
                  </a:rPr>
                  <a:t> </a:t>
                </a:r>
                <a:r>
                  <a:rPr lang="en-US" baseline="0" dirty="0" smtClean="0"/>
                  <a:t>sampling rate)</a:t>
                </a:r>
                <a:endParaRPr lang="en-US" dirty="0"/>
              </a:p>
            </c:rich>
          </c:tx>
          <c:layout/>
        </c:title>
        <c:numFmt formatCode="0%" sourceLinked="0"/>
        <c:minorTickMark val="out"/>
        <c:tickLblPos val="nextTo"/>
        <c:crossAx val="97825920"/>
        <c:crosses val="autoZero"/>
        <c:crossBetween val="midCat"/>
      </c:valAx>
      <c:valAx>
        <c:axId val="97825920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Slowdown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33843499316107212"/>
            </c:manualLayout>
          </c:layout>
        </c:title>
        <c:numFmt formatCode="General" sourceLinked="0"/>
        <c:minorTickMark val="out"/>
        <c:tickLblPos val="nextTo"/>
        <c:crossAx val="90426368"/>
        <c:crosses val="autoZero"/>
        <c:crossBetween val="midCat"/>
        <c:majorUnit val="1"/>
      </c:valAx>
    </c:plotArea>
    <c:legend>
      <c:legendPos val="r"/>
      <c:layout>
        <c:manualLayout>
          <c:xMode val="edge"/>
          <c:yMode val="edge"/>
          <c:x val="0.85142355643044665"/>
          <c:y val="0.37908358286200672"/>
          <c:w val="0.14857644356955391"/>
          <c:h val="0.26061217699900535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</cdr:x>
      <cdr:y>0.77465</cdr:y>
    </cdr:from>
    <cdr:to>
      <cdr:x>0.09167</cdr:x>
      <cdr:y>0.81691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57200" y="4190999"/>
          <a:ext cx="381030" cy="228635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0.175</cdr:x>
      <cdr:y>0.33803</cdr:y>
    </cdr:from>
    <cdr:to>
      <cdr:x>0.225</cdr:x>
      <cdr:y>0.47887</cdr:y>
    </cdr:to>
    <cdr:sp macro="" textlink="">
      <cdr:nvSpPr>
        <cdr:cNvPr id="4" name="Straight Connector 3"/>
        <cdr:cNvSpPr/>
      </cdr:nvSpPr>
      <cdr:spPr>
        <a:xfrm xmlns:a="http://schemas.openxmlformats.org/drawingml/2006/main" rot="5400000" flipH="1" flipV="1">
          <a:off x="1447801" y="1981198"/>
          <a:ext cx="761999" cy="457201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orbe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orbe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orbe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orbe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orbe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orbe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orbe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orbe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orbel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0.10833</cdr:x>
      <cdr:y>0.57746</cdr:y>
    </cdr:from>
    <cdr:to>
      <cdr:x>0.16667</cdr:x>
      <cdr:y>0.67606</cdr:y>
    </cdr:to>
    <cdr:sp macro="" textlink="">
      <cdr:nvSpPr>
        <cdr:cNvPr id="5" name="Straight Connector 4"/>
        <cdr:cNvSpPr/>
      </cdr:nvSpPr>
      <cdr:spPr>
        <a:xfrm xmlns:a="http://schemas.openxmlformats.org/drawingml/2006/main" rot="5400000" flipH="1">
          <a:off x="990601" y="3124199"/>
          <a:ext cx="533400" cy="53339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 cap="rnd" cmpd="sng" algn="ctr">
          <a:solidFill>
            <a:sysClr val="windowText" lastClr="000000">
              <a:shade val="95000"/>
              <a:satMod val="105000"/>
            </a:sys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orbe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orbe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orbe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orbe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orbe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orbe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orbe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orbe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orbel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0.18333</cdr:x>
      <cdr:y>0.69014</cdr:y>
    </cdr:from>
    <cdr:to>
      <cdr:x>0.34167</cdr:x>
      <cdr:y>0.8169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676400" y="3733799"/>
          <a:ext cx="14478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33% base overhead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0.175</cdr:x>
      <cdr:y>0.26761</cdr:y>
    </cdr:from>
    <cdr:to>
      <cdr:x>0.375</cdr:x>
      <cdr:y>0.35211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600200" y="1447799"/>
          <a:ext cx="18288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rbel"/>
            </a:defRPr>
          </a:lvl1pPr>
          <a:lvl2pPr marL="457200" indent="0">
            <a:defRPr sz="1100">
              <a:latin typeface="Corbel"/>
            </a:defRPr>
          </a:lvl2pPr>
          <a:lvl3pPr marL="914400" indent="0">
            <a:defRPr sz="1100">
              <a:latin typeface="Corbel"/>
            </a:defRPr>
          </a:lvl3pPr>
          <a:lvl4pPr marL="1371600" indent="0">
            <a:defRPr sz="1100">
              <a:latin typeface="Corbel"/>
            </a:defRPr>
          </a:lvl4pPr>
          <a:lvl5pPr marL="1828800" indent="0">
            <a:defRPr sz="1100">
              <a:latin typeface="Corbel"/>
            </a:defRPr>
          </a:lvl5pPr>
          <a:lvl6pPr marL="2286000" indent="0">
            <a:defRPr sz="1100">
              <a:latin typeface="Corbel"/>
            </a:defRPr>
          </a:lvl6pPr>
          <a:lvl7pPr marL="2743200" indent="0">
            <a:defRPr sz="1100">
              <a:latin typeface="Corbel"/>
            </a:defRPr>
          </a:lvl7pPr>
          <a:lvl8pPr marL="3200400" indent="0">
            <a:defRPr sz="1100">
              <a:latin typeface="Corbel"/>
            </a:defRPr>
          </a:lvl8pPr>
          <a:lvl9pPr marL="3657600" indent="0">
            <a:defRPr sz="1100">
              <a:latin typeface="Corbel"/>
            </a:defRPr>
          </a:lvl9pPr>
        </a:lstStyle>
        <a:p xmlns:a="http://schemas.openxmlformats.org/drawingml/2006/main">
          <a:r>
            <a:rPr lang="en-US" sz="1800" dirty="0" smtClean="0"/>
            <a:t>52% overhead</a:t>
          </a:r>
          <a:endParaRPr lang="en-US" sz="18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0.175</cdr:x>
      <cdr:y>0.33803</cdr:y>
    </cdr:from>
    <cdr:to>
      <cdr:x>0.225</cdr:x>
      <cdr:y>0.47887</cdr:y>
    </cdr:to>
    <cdr:sp macro="" textlink="">
      <cdr:nvSpPr>
        <cdr:cNvPr id="4" name="Straight Connector 3"/>
        <cdr:cNvSpPr/>
      </cdr:nvSpPr>
      <cdr:spPr>
        <a:xfrm xmlns:a="http://schemas.openxmlformats.org/drawingml/2006/main" rot="5400000" flipH="1" flipV="1">
          <a:off x="1447801" y="1981198"/>
          <a:ext cx="761999" cy="457201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orbe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orbe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orbe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orbe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orbe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orbe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orbe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orbe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orbel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0.10833</cdr:x>
      <cdr:y>0.57746</cdr:y>
    </cdr:from>
    <cdr:to>
      <cdr:x>0.16667</cdr:x>
      <cdr:y>0.67606</cdr:y>
    </cdr:to>
    <cdr:sp macro="" textlink="">
      <cdr:nvSpPr>
        <cdr:cNvPr id="5" name="Straight Connector 4"/>
        <cdr:cNvSpPr/>
      </cdr:nvSpPr>
      <cdr:spPr>
        <a:xfrm xmlns:a="http://schemas.openxmlformats.org/drawingml/2006/main" rot="5400000" flipH="1">
          <a:off x="990601" y="3124199"/>
          <a:ext cx="533400" cy="53339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 cap="rnd" cmpd="sng" algn="ctr">
          <a:solidFill>
            <a:sysClr val="windowText" lastClr="000000">
              <a:shade val="95000"/>
              <a:satMod val="105000"/>
            </a:sys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orbe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orbe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orbe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orbe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orbe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orbe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orbe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orbe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orbel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0.18333</cdr:x>
      <cdr:y>0.69014</cdr:y>
    </cdr:from>
    <cdr:to>
      <cdr:x>0.34167</cdr:x>
      <cdr:y>0.8169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676400" y="3733799"/>
          <a:ext cx="14478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33% base overhead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0.175</cdr:x>
      <cdr:y>0.26761</cdr:y>
    </cdr:from>
    <cdr:to>
      <cdr:x>0.375</cdr:x>
      <cdr:y>0.35211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600200" y="1447799"/>
          <a:ext cx="18288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rbel"/>
            </a:defRPr>
          </a:lvl1pPr>
          <a:lvl2pPr marL="457200" indent="0">
            <a:defRPr sz="1100">
              <a:latin typeface="Corbel"/>
            </a:defRPr>
          </a:lvl2pPr>
          <a:lvl3pPr marL="914400" indent="0">
            <a:defRPr sz="1100">
              <a:latin typeface="Corbel"/>
            </a:defRPr>
          </a:lvl3pPr>
          <a:lvl4pPr marL="1371600" indent="0">
            <a:defRPr sz="1100">
              <a:latin typeface="Corbel"/>
            </a:defRPr>
          </a:lvl4pPr>
          <a:lvl5pPr marL="1828800" indent="0">
            <a:defRPr sz="1100">
              <a:latin typeface="Corbel"/>
            </a:defRPr>
          </a:lvl5pPr>
          <a:lvl6pPr marL="2286000" indent="0">
            <a:defRPr sz="1100">
              <a:latin typeface="Corbel"/>
            </a:defRPr>
          </a:lvl6pPr>
          <a:lvl7pPr marL="2743200" indent="0">
            <a:defRPr sz="1100">
              <a:latin typeface="Corbel"/>
            </a:defRPr>
          </a:lvl7pPr>
          <a:lvl8pPr marL="3200400" indent="0">
            <a:defRPr sz="1100">
              <a:latin typeface="Corbel"/>
            </a:defRPr>
          </a:lvl8pPr>
          <a:lvl9pPr marL="3657600" indent="0">
            <a:defRPr sz="1100">
              <a:latin typeface="Corbel"/>
            </a:defRPr>
          </a:lvl9pPr>
        </a:lstStyle>
        <a:p xmlns:a="http://schemas.openxmlformats.org/drawingml/2006/main">
          <a:r>
            <a:rPr lang="en-US" sz="1800" dirty="0" smtClean="0"/>
            <a:t>52% overhead</a:t>
          </a:r>
          <a:endParaRPr lang="en-US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E494E-3D14-47D4-972E-7A67DB6E3E33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664C5-E707-4FF2-A81F-7F17EB7C6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64C5-E707-4FF2-A81F-7F17EB7C6F9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9E55-791A-4F77-B183-293997ABA3A2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6C-4497-4BEE-8B0B-60309BC78C5B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A73-6438-4D11-8E45-4DEB7931EBA9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5EEA-5979-4217-B8E1-049EA8D1B5F8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6019800"/>
          </a:xfrm>
        </p:spPr>
        <p:txBody>
          <a:bodyPr/>
          <a:lstStyle>
            <a:lvl1pPr algn="ctr"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C370-DBC6-4932-BB85-EED82ED26981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C88D-AFFE-4578-9EF1-158ADC242D56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AEFA-E656-48CD-8E77-D12D0F631AC1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9432-27D2-4E76-A3D7-D3701AEFB184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56FB-8E47-415D-A70F-D4896E6CE5ED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726-AC04-4792-A2C7-6F83E86BCFC6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AC0A-7FBD-4381-8854-964501B8C15E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BD1-2FD4-4B04-AD48-E6F8F6F01ADE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B6E0E76-10D7-46D1-B434-DB01A42B0267}" type="datetime1">
              <a:rPr lang="en-US" smtClean="0"/>
              <a:pPr/>
              <a:t>6/18/2010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847-D52E-47BF-933E-7FD3232FD702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831-4F9D-475E-9DF9-04ACB6DF15A0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D58B-61A4-4CC3-8F82-67DC4B60A216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6019800"/>
          </a:xfrm>
        </p:spPr>
        <p:txBody>
          <a:bodyPr/>
          <a:lstStyle>
            <a:lvl1pPr algn="ctr"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26C8-2DF7-4AF4-B1D8-648F0AEFA4A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E34D-A7DB-4DFA-9E66-6EEE8DD5517C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D757-A5AF-4EEE-9CA0-F1EF0C1C941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721-F10E-40F3-ACBA-E4E4C3AAB13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A0EB-22E4-4598-86CC-683F14A1CC8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876C-146D-4A29-A606-1DCFB41B336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7372-4C1F-4EAB-B104-FF762BFEEDEA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939-8BF9-47D8-99AB-E4995FFE040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241B30F-222C-4F7B-A86A-C5CB2BDDB21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5868-374B-4437-B5E0-B114751563A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52A4-2A60-4976-BE8C-F7C792EFBE0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8414-E131-4190-A430-262437B32613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6BD-C31D-4589-ADCF-57AC224923A5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B48-0CFB-4508-BF2E-0A4867ECFFC0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DCBF-9C89-4059-8A68-07C5AAB8CDFF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94A4-AEF3-41D1-98C5-E9B0FC30AA8E}" type="datetime1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9DD18D7-0618-4C11-BC2A-65A6E3E4807A}" type="datetime1">
              <a:rPr lang="en-US" smtClean="0"/>
              <a:pPr/>
              <a:t>6/18/2010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5BF8A2-9D40-4885-A353-89F9804BBA9C}" type="datetime1">
              <a:rPr lang="en-US" smtClean="0"/>
              <a:pPr/>
              <a:t>6/18/2010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001"/>
            <a:ext cx="8229600" cy="6019800"/>
          </a:xfrm>
          <a:prstGeom prst="rect">
            <a:avLst/>
          </a:prstGeom>
        </p:spPr>
        <p:txBody>
          <a:bodyPr vert="horz" lIns="54864" tIns="91440" rtlCol="0" anchor="ctr" anchorCtr="0">
            <a:normAutofit/>
          </a:bodyPr>
          <a:lstStyle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FCDBA7-C830-4440-98D2-8F422C9AE962}" type="datetime1">
              <a:rPr lang="en-US" smtClean="0"/>
              <a:pPr/>
              <a:t>6/18/2010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ctr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None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001"/>
            <a:ext cx="8229600" cy="6019800"/>
          </a:xfrm>
          <a:prstGeom prst="rect">
            <a:avLst/>
          </a:prstGeom>
        </p:spPr>
        <p:txBody>
          <a:bodyPr vert="horz" lIns="54864" tIns="91440" rtlCol="0" anchor="ctr" anchorCtr="0">
            <a:normAutofit/>
          </a:bodyPr>
          <a:lstStyle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5736E0-EF3E-4A3D-9093-5BE0510A631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6/18/2010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ctr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None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086600" cy="167335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Pacer: Proportional Detection of Data Races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8077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smtClean="0"/>
              <a:t>Bond</a:t>
            </a:r>
            <a:endParaRPr lang="en-US" dirty="0" smtClean="0"/>
          </a:p>
          <a:p>
            <a:r>
              <a:rPr lang="en-US" dirty="0" smtClean="0"/>
              <a:t>Katherine Coons</a:t>
            </a:r>
          </a:p>
          <a:p>
            <a:r>
              <a:rPr lang="en-US" dirty="0" smtClean="0"/>
              <a:t>Kathryn McKinley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University of</a:t>
            </a:r>
            <a:r>
              <a:rPr lang="en-US" sz="1200" dirty="0" smtClean="0">
                <a:solidFill>
                  <a:schemeClr val="accent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Texas at Austin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1800" y="2526268"/>
            <a:ext cx="2819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49251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Sampling period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2192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Thread A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2192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Thread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6275" y="1882914"/>
            <a:ext cx="22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Non-sampling period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4659868"/>
            <a:ext cx="28194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59533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Sampling period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6275" y="3465493"/>
            <a:ext cx="228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Non-sampling period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549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Non-sampling period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81800" y="2057400"/>
            <a:ext cx="20574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Vector clocks</a:t>
            </a:r>
            <a:endParaRPr lang="en-US" sz="2400" dirty="0"/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rot="5400000">
            <a:off x="1323883" y="3324131"/>
            <a:ext cx="1752599" cy="43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4419600"/>
            <a:ext cx="228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A’s logical time</a:t>
            </a:r>
            <a:endParaRPr lang="en-US" dirty="0"/>
          </a:p>
        </p:txBody>
      </p:sp>
      <p:cxnSp>
        <p:nvCxnSpPr>
          <p:cNvPr id="27" name="Straight Connector 26"/>
          <p:cNvCxnSpPr>
            <a:endCxn id="28" idx="0"/>
          </p:cNvCxnSpPr>
          <p:nvPr/>
        </p:nvCxnSpPr>
        <p:spPr>
          <a:xfrm rot="16200000" flipH="1">
            <a:off x="5208318" y="3238214"/>
            <a:ext cx="1775936" cy="610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58174" y="4431268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B’s logical time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Vector Clock-Based Race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81800" y="2057400"/>
            <a:ext cx="20574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Vector clocks</a:t>
            </a:r>
            <a:endParaRPr lang="en-US" sz="2400" dirty="0"/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rot="16200000" flipH="1">
            <a:off x="2329562" y="3233036"/>
            <a:ext cx="1676400" cy="544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29682" y="4343400"/>
            <a:ext cx="34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logical time “received” from B</a:t>
            </a:r>
            <a:endParaRPr lang="en-US" dirty="0"/>
          </a:p>
        </p:txBody>
      </p:sp>
      <p:cxnSp>
        <p:nvCxnSpPr>
          <p:cNvPr id="27" name="Straight Connector 26"/>
          <p:cNvCxnSpPr>
            <a:endCxn id="28" idx="0"/>
          </p:cNvCxnSpPr>
          <p:nvPr/>
        </p:nvCxnSpPr>
        <p:spPr>
          <a:xfrm rot="16200000" flipH="1">
            <a:off x="4701222" y="3223584"/>
            <a:ext cx="1142997" cy="29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81400" y="3810000"/>
            <a:ext cx="341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logical time “received” from A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Vector Clock-Based Race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Vector Clock-Based Race Detection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57400" y="1676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953000" y="1676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76200" y="3886200"/>
            <a:ext cx="19050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Increment clock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Vector Clock-Based Race Detection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57400" y="1676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953000" y="1676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5105400" y="4800600"/>
            <a:ext cx="838200" cy="381000"/>
            <a:chOff x="4800600" y="2438400"/>
            <a:chExt cx="838200" cy="381000"/>
          </a:xfrm>
        </p:grpSpPr>
        <p:sp>
          <p:nvSpPr>
            <p:cNvPr id="46" name="Rectangle 45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3" name="Shape 38"/>
          <p:cNvCxnSpPr>
            <a:endCxn id="47" idx="3"/>
          </p:cNvCxnSpPr>
          <p:nvPr/>
        </p:nvCxnSpPr>
        <p:spPr>
          <a:xfrm>
            <a:off x="5943600" y="2552700"/>
            <a:ext cx="1588" cy="2438400"/>
          </a:xfrm>
          <a:prstGeom prst="bentConnector3">
            <a:avLst>
              <a:gd name="adj1" fmla="val 39696612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hape 38"/>
          <p:cNvCxnSpPr>
            <a:endCxn id="46" idx="1"/>
          </p:cNvCxnSpPr>
          <p:nvPr/>
        </p:nvCxnSpPr>
        <p:spPr>
          <a:xfrm>
            <a:off x="3810000" y="3924300"/>
            <a:ext cx="12954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6934200" y="4419600"/>
            <a:ext cx="17526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Join</a:t>
            </a:r>
          </a:p>
          <a:p>
            <a:pPr algn="ctr"/>
            <a:r>
              <a:rPr lang="en-US" sz="2400" dirty="0" smtClean="0"/>
              <a:t>clocks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Vector Clock-Based Race Detection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57400" y="1676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953000" y="1676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5105400" y="4800600"/>
            <a:ext cx="838200" cy="381000"/>
            <a:chOff x="4800600" y="2438400"/>
            <a:chExt cx="838200" cy="381000"/>
          </a:xfrm>
        </p:grpSpPr>
        <p:sp>
          <p:nvSpPr>
            <p:cNvPr id="46" name="Rectangle 45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10400" y="4933890"/>
            <a:ext cx="181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 = # of threads</a:t>
            </a:r>
            <a:endParaRPr lang="en-US" sz="2000" dirty="0"/>
          </a:p>
        </p:txBody>
      </p:sp>
      <p:cxnSp>
        <p:nvCxnSpPr>
          <p:cNvPr id="53" name="Shape 38"/>
          <p:cNvCxnSpPr>
            <a:endCxn id="47" idx="3"/>
          </p:cNvCxnSpPr>
          <p:nvPr/>
        </p:nvCxnSpPr>
        <p:spPr>
          <a:xfrm>
            <a:off x="5943600" y="2552700"/>
            <a:ext cx="1588" cy="2438400"/>
          </a:xfrm>
          <a:prstGeom prst="bentConnector3">
            <a:avLst>
              <a:gd name="adj1" fmla="val 39696612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858000" y="4312622"/>
            <a:ext cx="21336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O(n) time</a:t>
            </a:r>
            <a:endParaRPr lang="en-US" sz="2800" dirty="0"/>
          </a:p>
        </p:txBody>
      </p:sp>
      <p:cxnSp>
        <p:nvCxnSpPr>
          <p:cNvPr id="55" name="Shape 38"/>
          <p:cNvCxnSpPr>
            <a:endCxn id="46" idx="1"/>
          </p:cNvCxnSpPr>
          <p:nvPr/>
        </p:nvCxnSpPr>
        <p:spPr>
          <a:xfrm>
            <a:off x="3810000" y="3924300"/>
            <a:ext cx="12954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352800"/>
            <a:ext cx="9144000" cy="3505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3581400"/>
            <a:ext cx="609600" cy="304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2819400"/>
            <a:ext cx="9144000" cy="609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3581400"/>
            <a:ext cx="609600" cy="304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057400" y="2362200"/>
            <a:ext cx="11430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2819400"/>
            <a:ext cx="9144000" cy="609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38" name="Rectangle 3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057400" y="2362200"/>
            <a:ext cx="11430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2819400"/>
            <a:ext cx="9144000" cy="1066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8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31" name="Rectangle 3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1800" y="2526268"/>
            <a:ext cx="2819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2192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Thread A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2192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Thread B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4659868"/>
            <a:ext cx="28194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7642" y="2438400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write x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07842" y="5029200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 x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07842" y="3124200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 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4583668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write y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2" idx="3"/>
            <a:endCxn id="13" idx="1"/>
          </p:cNvCxnSpPr>
          <p:nvPr/>
        </p:nvCxnSpPr>
        <p:spPr>
          <a:xfrm>
            <a:off x="4053130" y="2623066"/>
            <a:ext cx="754712" cy="259080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1"/>
            <a:endCxn id="15" idx="3"/>
          </p:cNvCxnSpPr>
          <p:nvPr/>
        </p:nvCxnSpPr>
        <p:spPr>
          <a:xfrm rot="10800000" flipV="1">
            <a:off x="4049094" y="3308866"/>
            <a:ext cx="758748" cy="1459468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26"/>
          <p:cNvGrpSpPr/>
          <p:nvPr/>
        </p:nvGrpSpPr>
        <p:grpSpPr>
          <a:xfrm>
            <a:off x="5105400" y="4800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2362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819400"/>
            <a:ext cx="9144000" cy="1066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hape 38"/>
          <p:cNvCxnSpPr>
            <a:stCxn id="22" idx="3"/>
            <a:endCxn id="29" idx="3"/>
          </p:cNvCxnSpPr>
          <p:nvPr/>
        </p:nvCxnSpPr>
        <p:spPr>
          <a:xfrm>
            <a:off x="5943600" y="2552700"/>
            <a:ext cx="1588" cy="2438400"/>
          </a:xfrm>
          <a:prstGeom prst="bentConnector3">
            <a:avLst>
              <a:gd name="adj1" fmla="val 39696612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39" name="Rectangle 38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276600" y="3810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hape 38"/>
          <p:cNvCxnSpPr>
            <a:stCxn id="40" idx="3"/>
            <a:endCxn id="28" idx="1"/>
          </p:cNvCxnSpPr>
          <p:nvPr/>
        </p:nvCxnSpPr>
        <p:spPr>
          <a:xfrm>
            <a:off x="3810000" y="3924300"/>
            <a:ext cx="12954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6"/>
          <p:cNvGrpSpPr/>
          <p:nvPr/>
        </p:nvGrpSpPr>
        <p:grpSpPr>
          <a:xfrm>
            <a:off x="5105400" y="4800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2362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819400"/>
            <a:ext cx="91440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9" name="Shape 38"/>
          <p:cNvCxnSpPr>
            <a:stCxn id="54" idx="3"/>
            <a:endCxn id="29" idx="3"/>
          </p:cNvCxnSpPr>
          <p:nvPr/>
        </p:nvCxnSpPr>
        <p:spPr>
          <a:xfrm>
            <a:off x="3733800" y="3124200"/>
            <a:ext cx="2209800" cy="1866900"/>
          </a:xfrm>
          <a:prstGeom prst="bentConnector3">
            <a:avLst>
              <a:gd name="adj1" fmla="val 14294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34200" y="3810000"/>
            <a:ext cx="21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Happens before?</a:t>
            </a:r>
            <a:endParaRPr lang="en-US" dirty="0"/>
          </a:p>
        </p:txBody>
      </p:sp>
      <p:grpSp>
        <p:nvGrpSpPr>
          <p:cNvPr id="10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31" name="Rectangle 3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276600" y="3810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6"/>
          <p:cNvGrpSpPr/>
          <p:nvPr/>
        </p:nvGrpSpPr>
        <p:grpSpPr>
          <a:xfrm>
            <a:off x="5105400" y="4800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2362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819400"/>
            <a:ext cx="91440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867400" y="55626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4@B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37" name="Rectangle 36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76600" y="3810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181600"/>
            <a:ext cx="9144000" cy="914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6"/>
          <p:cNvGrpSpPr/>
          <p:nvPr/>
        </p:nvGrpSpPr>
        <p:grpSpPr>
          <a:xfrm>
            <a:off x="5105400" y="4800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2362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819400"/>
            <a:ext cx="91440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9" name="Shape 38"/>
          <p:cNvCxnSpPr>
            <a:stCxn id="31" idx="3"/>
            <a:endCxn id="27" idx="3"/>
          </p:cNvCxnSpPr>
          <p:nvPr/>
        </p:nvCxnSpPr>
        <p:spPr>
          <a:xfrm flipH="1" flipV="1">
            <a:off x="3048000" y="4229100"/>
            <a:ext cx="3505200" cy="1485900"/>
          </a:xfrm>
          <a:prstGeom prst="bentConnector3">
            <a:avLst>
              <a:gd name="adj1" fmla="val -652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4648200"/>
            <a:ext cx="21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Happens before?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67400" y="55626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4@B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37" name="Rectangle 36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276600" y="3810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0" y="2971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733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181600"/>
            <a:ext cx="9144000" cy="914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6"/>
          <p:cNvGrpSpPr/>
          <p:nvPr/>
        </p:nvGrpSpPr>
        <p:grpSpPr>
          <a:xfrm>
            <a:off x="5105400" y="4800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2362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819400"/>
            <a:ext cx="91440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5"/>
          <p:cNvGrpSpPr/>
          <p:nvPr/>
        </p:nvGrpSpPr>
        <p:grpSpPr>
          <a:xfrm>
            <a:off x="2209800" y="4038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9" name="Shape 38"/>
          <p:cNvCxnSpPr>
            <a:stCxn id="31" idx="3"/>
            <a:endCxn id="27" idx="3"/>
          </p:cNvCxnSpPr>
          <p:nvPr/>
        </p:nvCxnSpPr>
        <p:spPr>
          <a:xfrm flipH="1" flipV="1">
            <a:off x="3048000" y="4229100"/>
            <a:ext cx="3505200" cy="1485900"/>
          </a:xfrm>
          <a:prstGeom prst="bentConnector3">
            <a:avLst>
              <a:gd name="adj1" fmla="val -652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4648200"/>
            <a:ext cx="21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Happens before?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67400" y="55626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4@B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10800000" flipV="1">
            <a:off x="2971800" y="5638798"/>
            <a:ext cx="1981200" cy="6858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20420814">
            <a:off x="3622115" y="5613911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Race!</a:t>
            </a:r>
            <a:endParaRPr lang="en-US" b="1" dirty="0">
              <a:solidFill>
                <a:schemeClr val="accent6"/>
              </a:solidFill>
            </a:endParaRPr>
          </a:p>
        </p:txBody>
      </p:sp>
      <p:grpSp>
        <p:nvGrpSpPr>
          <p:cNvPr id="10" name="Group 25"/>
          <p:cNvGrpSpPr/>
          <p:nvPr/>
        </p:nvGrpSpPr>
        <p:grpSpPr>
          <a:xfrm>
            <a:off x="3276600" y="3810000"/>
            <a:ext cx="533400" cy="228600"/>
            <a:chOff x="381000" y="4038600"/>
            <a:chExt cx="838200" cy="381000"/>
          </a:xfrm>
        </p:grpSpPr>
        <p:sp>
          <p:nvSpPr>
            <p:cNvPr id="38" name="Rectangle 3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76600" y="3810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813560"/>
          <a:ext cx="8762999" cy="167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819400"/>
                <a:gridCol w="3505199"/>
              </a:tblGrid>
              <a:tr h="8534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FastTrack</a:t>
                      </a:r>
                      <a:endParaRPr lang="en-US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[Flanagan &amp; Freund ’09]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Detection</a:t>
                      </a:r>
                      <a:r>
                        <a:rPr lang="en-US" sz="2800" baseline="0" dirty="0" smtClean="0"/>
                        <a:t>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 × r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Prior Work Isn’t Deployable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543800" y="3733800"/>
            <a:ext cx="12954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0799" y="4495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Sampling rate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813560"/>
          <a:ext cx="8762999" cy="250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819400"/>
                <a:gridCol w="3505199"/>
              </a:tblGrid>
              <a:tr h="8534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FastTrack</a:t>
                      </a:r>
                      <a:endParaRPr lang="en-US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[Flanagan &amp; Freund ’09]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Detection</a:t>
                      </a:r>
                      <a:r>
                        <a:rPr lang="en-US" sz="2800" baseline="0" dirty="0" smtClean="0"/>
                        <a:t>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 × 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Running time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(Theoretical) Accuracy &amp; 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4372064" y="4390937"/>
            <a:ext cx="1009470" cy="6095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threads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813560"/>
          <a:ext cx="8762999" cy="250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819400"/>
                <a:gridCol w="3505199"/>
              </a:tblGrid>
              <a:tr h="8534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FastTrack</a:t>
                      </a:r>
                      <a:endParaRPr lang="en-US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[Flanagan &amp; Freund ’09]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Detection</a:t>
                      </a:r>
                      <a:r>
                        <a:rPr lang="en-US" sz="2800" baseline="0" dirty="0" smtClean="0"/>
                        <a:t>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 × 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Running time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(Theoretical) Accuracy &amp; Performance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781300" y="4324172"/>
            <a:ext cx="990600" cy="76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5253335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Reads &amp; writes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219664" y="4238536"/>
            <a:ext cx="1009470" cy="9143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8200" y="5253335"/>
            <a:ext cx="243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Synchronization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813560"/>
          <a:ext cx="8762999" cy="250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819400"/>
                <a:gridCol w="3505199"/>
              </a:tblGrid>
              <a:tr h="8534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FastTrack</a:t>
                      </a:r>
                      <a:endParaRPr lang="en-US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[Flanagan &amp; Freund ’09]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Detection</a:t>
                      </a:r>
                      <a:r>
                        <a:rPr lang="en-US" sz="2800" baseline="0" dirty="0" smtClean="0"/>
                        <a:t>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 × 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Running time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(Theoretical) Accuracy &amp; Performance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781300" y="4324172"/>
            <a:ext cx="990600" cy="76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5253335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Reads &amp; writes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219664" y="4238536"/>
            <a:ext cx="1009470" cy="9143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981200" y="5791201"/>
            <a:ext cx="18288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Problem today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5791201"/>
            <a:ext cx="21336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Problem in future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5253335"/>
            <a:ext cx="243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Synchronization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813560"/>
          <a:ext cx="8762999" cy="250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819400"/>
                <a:gridCol w="3505199"/>
              </a:tblGrid>
              <a:tr h="8534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FastTrack</a:t>
                      </a:r>
                      <a:endParaRPr lang="en-US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[Flanagan &amp; Freund ’09]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Detection</a:t>
                      </a:r>
                      <a:r>
                        <a:rPr lang="en-US" sz="2800" baseline="0" dirty="0" smtClean="0"/>
                        <a:t>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 × 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Running time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t[(c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r>
                        <a:rPr lang="en-US" sz="2800" b="1" dirty="0" smtClean="0"/>
                        <a:t>r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3</a:t>
                      </a:r>
                      <a:r>
                        <a:rPr lang="en-US" sz="2800" dirty="0" smtClean="0"/>
                        <a:t>]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44958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Overhead in sampling periods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48400" y="4419599"/>
            <a:ext cx="1143002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6134100" y="4305297"/>
            <a:ext cx="22860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7277100" y="4305299"/>
            <a:ext cx="22860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(Theoretical) Accuracy &amp;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#1:</a:t>
            </a:r>
          </a:p>
          <a:p>
            <a:r>
              <a:rPr lang="en-US" dirty="0" smtClean="0"/>
              <a:t>Stop tracking variable after</a:t>
            </a:r>
          </a:p>
          <a:p>
            <a:r>
              <a:rPr lang="en-US" dirty="0" smtClean="0"/>
              <a:t>non-sampled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813560"/>
          <a:ext cx="8762999" cy="250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819400"/>
                <a:gridCol w="3505199"/>
              </a:tblGrid>
              <a:tr h="8534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FastTrack</a:t>
                      </a:r>
                      <a:endParaRPr lang="en-US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[Flanagan &amp; Freund ’09]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Detection</a:t>
                      </a:r>
                      <a:r>
                        <a:rPr lang="en-US" sz="2800" baseline="0" dirty="0" smtClean="0"/>
                        <a:t>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 × r</a:t>
                      </a:r>
                      <a:endParaRPr lang="en-US" sz="2800" dirty="0"/>
                    </a:p>
                  </a:txBody>
                  <a:tcPr anchor="ctr"/>
                </a:tc>
              </a:tr>
              <a:tr h="8247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Running time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t[(c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r>
                        <a:rPr lang="en-US" sz="2800" b="1" dirty="0" smtClean="0"/>
                        <a:t>r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3</a:t>
                      </a:r>
                      <a:r>
                        <a:rPr lang="en-US" sz="2800" dirty="0" smtClean="0"/>
                        <a:t>]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4488597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Overhead in sampling periods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6972301" y="4755300"/>
            <a:ext cx="1676403" cy="3809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7150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Overhead in non-sampling periods (small)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48400" y="4412396"/>
            <a:ext cx="1143002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6134100" y="4305297"/>
            <a:ext cx="22860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7277100" y="4305299"/>
            <a:ext cx="22860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(Theoretical) Accuracy &amp;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2000" t="19200" r="14400" b="18400"/>
          <a:stretch>
            <a:fillRect/>
          </a:stretch>
        </p:blipFill>
        <p:spPr bwMode="auto">
          <a:xfrm>
            <a:off x="2819400" y="2590800"/>
            <a:ext cx="350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748742"/>
            <a:ext cx="3962400" cy="273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0772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Detecting Data Races in Production</a:t>
            </a:r>
            <a:endParaRPr lang="en-US" dirty="0"/>
          </a:p>
        </p:txBody>
      </p:sp>
      <p:pic>
        <p:nvPicPr>
          <p:cNvPr id="4" name="Picture 2" descr="http://images.businessweek.com/ss/07/03/0308_crucial_computers/image/1_power_gr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0" y="2209800"/>
            <a:ext cx="1885950" cy="1371600"/>
          </a:xfrm>
          <a:prstGeom prst="rect">
            <a:avLst/>
          </a:prstGeom>
          <a:noFill/>
        </p:spPr>
      </p:pic>
      <p:pic>
        <p:nvPicPr>
          <p:cNvPr id="5" name="Picture 4" descr="C:\Documents and Settings\Mike\Local Settings\Temporary Internet Files\Content.IE5\IJOLA5U7\MCj04415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355068"/>
            <a:ext cx="1210385" cy="1193574"/>
          </a:xfrm>
          <a:prstGeom prst="rect">
            <a:avLst/>
          </a:prstGeom>
          <a:noFill/>
        </p:spPr>
      </p:pic>
      <p:pic>
        <p:nvPicPr>
          <p:cNvPr id="6" name="Picture 18" descr="C:\Documents and Settings\Mike\Local Settings\Temporary Internet Files\Content.IE5\ATUNA1IJ\MCj0441539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751788" y="4355068"/>
            <a:ext cx="1210612" cy="11935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91402" y="5879068"/>
            <a:ext cx="334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race occurs </a:t>
            </a:r>
            <a:r>
              <a:rPr lang="en-US" b="1" dirty="0" smtClean="0"/>
              <a:t>extremely rarely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399903" y="4228703"/>
            <a:ext cx="4495800" cy="79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3657600"/>
            <a:ext cx="334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race occurs </a:t>
            </a:r>
            <a:r>
              <a:rPr lang="en-US" b="1" dirty="0" smtClean="0"/>
              <a:t>extremely rarely</a:t>
            </a:r>
            <a:endParaRPr lang="en-US" dirty="0"/>
          </a:p>
        </p:txBody>
      </p:sp>
      <p:pic>
        <p:nvPicPr>
          <p:cNvPr id="125954" name="Picture 2" descr="http://lifeboat.com/images/electric.gri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4410074"/>
            <a:ext cx="2667000" cy="168592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15000" y="6183868"/>
            <a:ext cx="28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race occurs </a:t>
            </a:r>
            <a:r>
              <a:rPr lang="en-US" b="1" dirty="0" smtClean="0"/>
              <a:t>periodically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1600200"/>
            <a:ext cx="169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Pre-deployment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619495" y="1600200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Deployed</a:t>
            </a:r>
            <a:endParaRPr lang="en-US" u="sng" dirty="0"/>
          </a:p>
        </p:txBody>
      </p:sp>
      <p:pic>
        <p:nvPicPr>
          <p:cNvPr id="125956" name="Picture 4" descr="http://www.floridaventureblog.com/uploaded_images/gri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2209800"/>
            <a:ext cx="1951990" cy="2019300"/>
          </a:xfrm>
          <a:prstGeom prst="rect">
            <a:avLst/>
          </a:prstGeom>
          <a:noFill/>
        </p:spPr>
      </p:pic>
      <p:cxnSp>
        <p:nvCxnSpPr>
          <p:cNvPr id="20" name="Straight Connector 19"/>
          <p:cNvCxnSpPr/>
          <p:nvPr/>
        </p:nvCxnSpPr>
        <p:spPr>
          <a:xfrm rot="5400000">
            <a:off x="4267199" y="3962401"/>
            <a:ext cx="381002" cy="76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Data Races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lvl="0" indent="0" algn="ctr">
              <a:buClrTx/>
              <a:buSzTx/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“We test </a:t>
            </a:r>
            <a:r>
              <a:rPr lang="en-US" sz="2800" b="1" dirty="0" smtClean="0">
                <a:solidFill>
                  <a:prstClr val="black"/>
                </a:solidFill>
              </a:rPr>
              <a:t>exhaustively</a:t>
            </a:r>
            <a:r>
              <a:rPr lang="en-US" sz="2800" dirty="0" smtClean="0">
                <a:solidFill>
                  <a:prstClr val="black"/>
                </a:solidFill>
              </a:rPr>
              <a:t> … we had in excess of three million online operational hours [342 years] in which </a:t>
            </a:r>
            <a:r>
              <a:rPr lang="en-US" sz="2800" b="1" dirty="0" smtClean="0">
                <a:solidFill>
                  <a:prstClr val="black"/>
                </a:solidFill>
              </a:rPr>
              <a:t>nothing had ever exercised </a:t>
            </a:r>
            <a:r>
              <a:rPr lang="en-US" sz="2800" dirty="0" smtClean="0">
                <a:solidFill>
                  <a:prstClr val="black"/>
                </a:solidFill>
              </a:rPr>
              <a:t>that bug.”</a:t>
            </a:r>
          </a:p>
          <a:p>
            <a:pPr marL="0" lvl="0" indent="0">
              <a:buClrTx/>
              <a:buSzTx/>
              <a:buNone/>
            </a:pPr>
            <a:endParaRPr lang="en-US" sz="600" dirty="0" smtClean="0">
              <a:solidFill>
                <a:prstClr val="black"/>
              </a:solidFill>
            </a:endParaRPr>
          </a:p>
          <a:p>
            <a:pPr marL="0" lvl="0" indent="0" algn="ctr">
              <a:buClrTx/>
              <a:buSz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–Mike Unum, manager of commercial solutions, GE Energy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446"/>
            <a:ext cx="374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http://www.securityfocus.com/news/8412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Data Races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5888" indent="3175" algn="ctr">
              <a:buNone/>
            </a:pPr>
            <a:r>
              <a:rPr lang="en-US" dirty="0" smtClean="0"/>
              <a:t>Data race  </a:t>
            </a:r>
            <a:r>
              <a:rPr lang="en-US" sz="3600" dirty="0" smtClean="0">
                <a:sym typeface="Symbol"/>
              </a:rPr>
              <a:t></a:t>
            </a:r>
            <a:r>
              <a:rPr lang="en-US" dirty="0" smtClean="0">
                <a:sym typeface="Wingdings" pitchFamily="2" charset="2"/>
              </a:rPr>
              <a:t>  buggy execution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733800" y="4114800"/>
            <a:ext cx="533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81800" y="1295400"/>
            <a:ext cx="20574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Vector clocks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81800" y="1295400"/>
            <a:ext cx="20574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Vector clocks</a:t>
            </a:r>
            <a:endParaRPr lang="en-US" sz="2400" dirty="0"/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rot="5400000">
            <a:off x="1323883" y="2562131"/>
            <a:ext cx="1752599" cy="43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3657600"/>
            <a:ext cx="228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A’s logical time</a:t>
            </a:r>
            <a:endParaRPr lang="en-US" dirty="0"/>
          </a:p>
        </p:txBody>
      </p:sp>
      <p:cxnSp>
        <p:nvCxnSpPr>
          <p:cNvPr id="27" name="Straight Connector 26"/>
          <p:cNvCxnSpPr>
            <a:endCxn id="28" idx="0"/>
          </p:cNvCxnSpPr>
          <p:nvPr/>
        </p:nvCxnSpPr>
        <p:spPr>
          <a:xfrm rot="16200000" flipH="1">
            <a:off x="5208318" y="2476214"/>
            <a:ext cx="1775936" cy="610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58174" y="3669268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B’s logical time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81800" y="1295400"/>
            <a:ext cx="20574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Vector clocks</a:t>
            </a:r>
            <a:endParaRPr lang="en-US" sz="2400" dirty="0"/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rot="16200000" flipH="1">
            <a:off x="2329562" y="2471036"/>
            <a:ext cx="1676400" cy="544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29682" y="3581400"/>
            <a:ext cx="34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logical time “received” from B</a:t>
            </a:r>
            <a:endParaRPr lang="en-US" dirty="0"/>
          </a:p>
        </p:txBody>
      </p:sp>
      <p:cxnSp>
        <p:nvCxnSpPr>
          <p:cNvPr id="27" name="Straight Connector 26"/>
          <p:cNvCxnSpPr>
            <a:endCxn id="28" idx="0"/>
          </p:cNvCxnSpPr>
          <p:nvPr/>
        </p:nvCxnSpPr>
        <p:spPr>
          <a:xfrm rot="16200000" flipH="1">
            <a:off x="4701222" y="2461584"/>
            <a:ext cx="1142997" cy="29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81400" y="3048000"/>
            <a:ext cx="341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logical time “received” from 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914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953000" y="914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76200" y="3124200"/>
            <a:ext cx="19050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Increment clock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762000"/>
            <a:ext cx="144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914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953000" y="914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5105400" y="4038600"/>
            <a:ext cx="838200" cy="381000"/>
            <a:chOff x="4800600" y="2438400"/>
            <a:chExt cx="838200" cy="381000"/>
          </a:xfrm>
        </p:grpSpPr>
        <p:sp>
          <p:nvSpPr>
            <p:cNvPr id="46" name="Rectangle 45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3" name="Shape 38"/>
          <p:cNvCxnSpPr/>
          <p:nvPr/>
        </p:nvCxnSpPr>
        <p:spPr>
          <a:xfrm>
            <a:off x="5943600" y="1790700"/>
            <a:ext cx="1588" cy="2438400"/>
          </a:xfrm>
          <a:prstGeom prst="bentConnector3">
            <a:avLst>
              <a:gd name="adj1" fmla="val 39696612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hape 38"/>
          <p:cNvCxnSpPr/>
          <p:nvPr/>
        </p:nvCxnSpPr>
        <p:spPr>
          <a:xfrm>
            <a:off x="3810000" y="3162300"/>
            <a:ext cx="12954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6934200" y="3657600"/>
            <a:ext cx="17526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Join</a:t>
            </a:r>
          </a:p>
          <a:p>
            <a:pPr algn="ctr"/>
            <a:r>
              <a:rPr lang="en-US" sz="2400" dirty="0" smtClean="0"/>
              <a:t>clocks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914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953000" y="9144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5105400" y="4038600"/>
            <a:ext cx="838200" cy="381000"/>
            <a:chOff x="4800600" y="2438400"/>
            <a:chExt cx="838200" cy="381000"/>
          </a:xfrm>
        </p:grpSpPr>
        <p:sp>
          <p:nvSpPr>
            <p:cNvPr id="46" name="Rectangle 45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10400" y="4171890"/>
            <a:ext cx="181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 = # of threads</a:t>
            </a:r>
            <a:endParaRPr lang="en-US" sz="2000" dirty="0"/>
          </a:p>
        </p:txBody>
      </p:sp>
      <p:cxnSp>
        <p:nvCxnSpPr>
          <p:cNvPr id="53" name="Shape 38"/>
          <p:cNvCxnSpPr/>
          <p:nvPr/>
        </p:nvCxnSpPr>
        <p:spPr>
          <a:xfrm>
            <a:off x="5943600" y="1790700"/>
            <a:ext cx="1588" cy="2438400"/>
          </a:xfrm>
          <a:prstGeom prst="bentConnector3">
            <a:avLst>
              <a:gd name="adj1" fmla="val 39696612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858000" y="3550622"/>
            <a:ext cx="21336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O(n) time</a:t>
            </a:r>
            <a:endParaRPr lang="en-US" sz="2800" dirty="0"/>
          </a:p>
        </p:txBody>
      </p:sp>
      <p:cxnSp>
        <p:nvCxnSpPr>
          <p:cNvPr id="55" name="Shape 38"/>
          <p:cNvCxnSpPr/>
          <p:nvPr/>
        </p:nvCxnSpPr>
        <p:spPr>
          <a:xfrm>
            <a:off x="3810000" y="3162300"/>
            <a:ext cx="12954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1371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352800"/>
            <a:ext cx="9144000" cy="3505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124200"/>
            <a:ext cx="9144000" cy="2971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2819400"/>
            <a:ext cx="609600" cy="304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2819400"/>
            <a:ext cx="9144000" cy="609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124200"/>
            <a:ext cx="9144000" cy="2971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2819400"/>
            <a:ext cx="609600" cy="304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057400" y="1600200"/>
            <a:ext cx="11430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2057400"/>
            <a:ext cx="9144000" cy="609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38" name="Rectangle 3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9624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057400" y="1600200"/>
            <a:ext cx="11430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2057400"/>
            <a:ext cx="9144000" cy="1066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31" name="Rectangle 3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9624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5105400" y="4038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1600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057400"/>
            <a:ext cx="9144000" cy="1066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hape 38"/>
          <p:cNvCxnSpPr/>
          <p:nvPr/>
        </p:nvCxnSpPr>
        <p:spPr>
          <a:xfrm>
            <a:off x="5943600" y="1790700"/>
            <a:ext cx="1588" cy="2438400"/>
          </a:xfrm>
          <a:prstGeom prst="bentConnector3">
            <a:avLst>
              <a:gd name="adj1" fmla="val 39696612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39" name="Rectangle 38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276600" y="3048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hape 38"/>
          <p:cNvCxnSpPr/>
          <p:nvPr/>
        </p:nvCxnSpPr>
        <p:spPr>
          <a:xfrm>
            <a:off x="3810000" y="3162300"/>
            <a:ext cx="12954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9144000" cy="1066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6"/>
          <p:cNvGrpSpPr/>
          <p:nvPr/>
        </p:nvGrpSpPr>
        <p:grpSpPr>
          <a:xfrm>
            <a:off x="5105400" y="4038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1600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057400"/>
            <a:ext cx="91440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9" name="Shape 38"/>
          <p:cNvCxnSpPr>
            <a:stCxn id="54" idx="3"/>
          </p:cNvCxnSpPr>
          <p:nvPr/>
        </p:nvCxnSpPr>
        <p:spPr>
          <a:xfrm>
            <a:off x="3733800" y="2362200"/>
            <a:ext cx="2209800" cy="1866900"/>
          </a:xfrm>
          <a:prstGeom prst="bentConnector3">
            <a:avLst>
              <a:gd name="adj1" fmla="val 14294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34200" y="3048000"/>
            <a:ext cx="21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Happens before?</a:t>
            </a:r>
            <a:endParaRPr lang="en-US" dirty="0"/>
          </a:p>
        </p:txBody>
      </p:sp>
      <p:grpSp>
        <p:nvGrpSpPr>
          <p:cNvPr id="8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31" name="Rectangle 3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276600" y="3048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9144000" cy="1066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6"/>
          <p:cNvGrpSpPr/>
          <p:nvPr/>
        </p:nvGrpSpPr>
        <p:grpSpPr>
          <a:xfrm>
            <a:off x="5105400" y="4038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1600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057400"/>
            <a:ext cx="91440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867400" y="48006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4@B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37" name="Rectangle 36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76600" y="3048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419600"/>
            <a:ext cx="9144000" cy="914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6"/>
          <p:cNvGrpSpPr/>
          <p:nvPr/>
        </p:nvGrpSpPr>
        <p:grpSpPr>
          <a:xfrm>
            <a:off x="5105400" y="4038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1600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057400"/>
            <a:ext cx="91440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9" name="Shape 38"/>
          <p:cNvCxnSpPr>
            <a:stCxn id="31" idx="3"/>
          </p:cNvCxnSpPr>
          <p:nvPr/>
        </p:nvCxnSpPr>
        <p:spPr>
          <a:xfrm flipH="1" flipV="1">
            <a:off x="3048000" y="3467100"/>
            <a:ext cx="3505200" cy="1485900"/>
          </a:xfrm>
          <a:prstGeom prst="bentConnector3">
            <a:avLst>
              <a:gd name="adj1" fmla="val -652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886200"/>
            <a:ext cx="21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Happens before?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67400" y="48006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4@B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37" name="Rectangle 36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276600" y="3048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0" y="22098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9718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46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011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9144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9144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600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600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1295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419600"/>
            <a:ext cx="9144000" cy="914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6"/>
          <p:cNvGrpSpPr/>
          <p:nvPr/>
        </p:nvGrpSpPr>
        <p:grpSpPr>
          <a:xfrm>
            <a:off x="5105400" y="40386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7400" y="1600200"/>
            <a:ext cx="39624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2057400"/>
            <a:ext cx="91440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2209800" y="32766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9" name="Shape 38"/>
          <p:cNvCxnSpPr>
            <a:stCxn id="31" idx="3"/>
          </p:cNvCxnSpPr>
          <p:nvPr/>
        </p:nvCxnSpPr>
        <p:spPr>
          <a:xfrm flipH="1" flipV="1">
            <a:off x="3048000" y="3467100"/>
            <a:ext cx="3505200" cy="1485900"/>
          </a:xfrm>
          <a:prstGeom prst="bentConnector3">
            <a:avLst>
              <a:gd name="adj1" fmla="val -652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886200"/>
            <a:ext cx="21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Happens before?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67400" y="48006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4@B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10800000" flipV="1">
            <a:off x="2971800" y="4876798"/>
            <a:ext cx="1981200" cy="6858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20420814">
            <a:off x="3622115" y="4851911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Race!</a:t>
            </a:r>
            <a:endParaRPr 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3276600" y="3048000"/>
            <a:ext cx="533400" cy="228600"/>
            <a:chOff x="381000" y="4038600"/>
            <a:chExt cx="838200" cy="381000"/>
          </a:xfrm>
        </p:grpSpPr>
        <p:sp>
          <p:nvSpPr>
            <p:cNvPr id="38" name="Rectangle 3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76600" y="3048000"/>
            <a:ext cx="548640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rot="10800000" flipV="1">
            <a:off x="2971800" y="4724398"/>
            <a:ext cx="1981200" cy="6858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20420814">
            <a:off x="3622115" y="4699511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Race!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rot="10800000" flipV="1">
            <a:off x="2971800" y="4724398"/>
            <a:ext cx="1981200" cy="6858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20420814">
            <a:off x="3622115" y="4699511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Race!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38100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25908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3352800"/>
            <a:ext cx="12192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" y="19050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00400" y="1443335"/>
            <a:ext cx="1814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Vector clocks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data races in 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38100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" y="19050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00400" y="1443335"/>
            <a:ext cx="1814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Vector clocks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" y="25908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3352800"/>
            <a:ext cx="12192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00400" y="1443335"/>
            <a:ext cx="1814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Vector clocks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38100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25908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3352800"/>
            <a:ext cx="12192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38100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" y="25908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9200" y="3352800"/>
            <a:ext cx="12192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b="1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38100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2895600"/>
            <a:ext cx="548640" cy="304800"/>
          </a:xfrm>
          <a:prstGeom prst="rect">
            <a:avLst/>
          </a:prstGeom>
          <a:solidFill>
            <a:srgbClr val="A6D4A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029200" y="3352800"/>
            <a:ext cx="12192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4800" y="19050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b="1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38100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47800"/>
            <a:ext cx="38862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2895600"/>
            <a:ext cx="548640" cy="304800"/>
          </a:xfrm>
          <a:prstGeom prst="rect">
            <a:avLst/>
          </a:prstGeom>
          <a:solidFill>
            <a:srgbClr val="A6D4A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029200" y="3352800"/>
            <a:ext cx="12192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4800" y="19050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600" y="2895600"/>
            <a:ext cx="17526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Increment</a:t>
            </a:r>
          </a:p>
          <a:p>
            <a:pPr algn="ctr"/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38100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6"/>
          <p:cNvGrpSpPr/>
          <p:nvPr/>
        </p:nvGrpSpPr>
        <p:grpSpPr>
          <a:xfrm>
            <a:off x="5105400" y="3886200"/>
            <a:ext cx="838200" cy="381000"/>
            <a:chOff x="4800600" y="2438400"/>
            <a:chExt cx="838200" cy="3810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1447800"/>
            <a:ext cx="91440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hape 38"/>
          <p:cNvCxnSpPr/>
          <p:nvPr/>
        </p:nvCxnSpPr>
        <p:spPr>
          <a:xfrm>
            <a:off x="5943600" y="1638300"/>
            <a:ext cx="1588" cy="2438400"/>
          </a:xfrm>
          <a:prstGeom prst="bentConnector3">
            <a:avLst>
              <a:gd name="adj1" fmla="val 39696612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9" name="Shape 38"/>
          <p:cNvCxnSpPr/>
          <p:nvPr/>
        </p:nvCxnSpPr>
        <p:spPr>
          <a:xfrm>
            <a:off x="3810000" y="3009900"/>
            <a:ext cx="12954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934200" y="3505200"/>
            <a:ext cx="17526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Join</a:t>
            </a:r>
          </a:p>
          <a:p>
            <a:pPr algn="ctr"/>
            <a:r>
              <a:rPr lang="en-US" sz="2400" dirty="0" smtClean="0"/>
              <a:t>clocks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304800" y="1905000"/>
            <a:ext cx="2819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600" y="2590800"/>
            <a:ext cx="2743200" cy="381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2895600"/>
            <a:ext cx="548640" cy="304800"/>
          </a:xfrm>
          <a:prstGeom prst="rect">
            <a:avLst/>
          </a:prstGeom>
          <a:solidFill>
            <a:srgbClr val="A6D4A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write x</a:t>
            </a:r>
            <a:endParaRPr lang="en-US" sz="2400" b="1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4800600"/>
            <a:ext cx="9144000" cy="1143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6"/>
          <p:cNvGrpSpPr/>
          <p:nvPr/>
        </p:nvGrpSpPr>
        <p:grpSpPr>
          <a:xfrm>
            <a:off x="5105400" y="3886200"/>
            <a:ext cx="838200" cy="381000"/>
            <a:chOff x="4800600" y="2438400"/>
            <a:chExt cx="838200" cy="3810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057400" y="1447800"/>
            <a:ext cx="3962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31" name="Rectangle 3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1905000"/>
            <a:ext cx="9144000" cy="18288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2" name="Shape 38"/>
          <p:cNvCxnSpPr>
            <a:stCxn id="54" idx="3"/>
          </p:cNvCxnSpPr>
          <p:nvPr/>
        </p:nvCxnSpPr>
        <p:spPr>
          <a:xfrm>
            <a:off x="3733800" y="2209800"/>
            <a:ext cx="2209800" cy="1866900"/>
          </a:xfrm>
          <a:prstGeom prst="bentConnector3">
            <a:avLst>
              <a:gd name="adj1" fmla="val 12664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05600" y="2743200"/>
            <a:ext cx="21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Happens before?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write x</a:t>
            </a:r>
            <a:endParaRPr lang="en-US" sz="2400" b="1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5029200"/>
            <a:ext cx="9144000" cy="914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6"/>
          <p:cNvGrpSpPr/>
          <p:nvPr/>
        </p:nvGrpSpPr>
        <p:grpSpPr>
          <a:xfrm>
            <a:off x="5105400" y="3886200"/>
            <a:ext cx="838200" cy="381000"/>
            <a:chOff x="4800600" y="2438400"/>
            <a:chExt cx="838200" cy="3810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057400" y="1447800"/>
            <a:ext cx="3962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67400" y="4648200"/>
            <a:ext cx="6858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1905000"/>
            <a:ext cx="9144000" cy="18288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read 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4343400"/>
            <a:ext cx="9144000" cy="914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6"/>
          <p:cNvGrpSpPr/>
          <p:nvPr/>
        </p:nvGrpSpPr>
        <p:grpSpPr>
          <a:xfrm>
            <a:off x="5105400" y="3886200"/>
            <a:ext cx="838200" cy="381000"/>
            <a:chOff x="4800600" y="2438400"/>
            <a:chExt cx="838200" cy="3810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057400" y="1447800"/>
            <a:ext cx="3962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1905000"/>
            <a:ext cx="9144000" cy="18288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67400" y="4648200"/>
            <a:ext cx="6858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685800"/>
          <a:ext cx="8686800" cy="16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6122"/>
                <a:gridCol w="6420678"/>
              </a:tblGrid>
              <a:tr h="81491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Overhead</a:t>
                      </a:r>
                      <a:endParaRPr lang="en-US" sz="2800" dirty="0"/>
                    </a:p>
                  </a:txBody>
                  <a:tcPr marL="90601" marR="90601" anchor="ctr"/>
                </a:tc>
              </a:tr>
              <a:tr h="785287">
                <a:tc>
                  <a:txBody>
                    <a:bodyPr/>
                    <a:lstStyle/>
                    <a:p>
                      <a:r>
                        <a:rPr lang="en-US" sz="2800" smtClean="0"/>
                        <a:t>FastTrack</a:t>
                      </a:r>
                    </a:p>
                    <a:p>
                      <a:r>
                        <a:rPr lang="en-US" sz="1600" smtClean="0"/>
                        <a:t>[Flanagan &amp;</a:t>
                      </a:r>
                      <a:r>
                        <a:rPr lang="en-US" sz="1600" baseline="0" smtClean="0"/>
                        <a:t> Freund ’09]</a:t>
                      </a:r>
                      <a:endParaRPr lang="en-US" sz="16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80x 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800" dirty="0" smtClean="0">
                          <a:sym typeface="Wingdings" pitchFamily="2" charset="2"/>
                        </a:rPr>
                        <a:t>  </a:t>
                      </a:r>
                      <a:r>
                        <a:rPr lang="en-US" sz="2800" dirty="0" smtClean="0"/>
                        <a:t>8x</a:t>
                      </a:r>
                    </a:p>
                  </a:txBody>
                  <a:tcPr marL="90601" marR="9060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read 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4343400"/>
            <a:ext cx="9144000" cy="914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6"/>
          <p:cNvGrpSpPr/>
          <p:nvPr/>
        </p:nvGrpSpPr>
        <p:grpSpPr>
          <a:xfrm>
            <a:off x="5105400" y="3886200"/>
            <a:ext cx="838200" cy="381000"/>
            <a:chOff x="4800600" y="2438400"/>
            <a:chExt cx="838200" cy="3810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057400" y="1447800"/>
            <a:ext cx="3962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1905000"/>
            <a:ext cx="9144000" cy="18288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67400" y="4648200"/>
            <a:ext cx="6858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52400" y="4724400"/>
            <a:ext cx="1828800" cy="990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work performed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12192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read 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4343400"/>
            <a:ext cx="9144000" cy="914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6"/>
          <p:cNvGrpSpPr/>
          <p:nvPr/>
        </p:nvGrpSpPr>
        <p:grpSpPr>
          <a:xfrm>
            <a:off x="5105400" y="3886200"/>
            <a:ext cx="838200" cy="381000"/>
            <a:chOff x="4800600" y="2438400"/>
            <a:chExt cx="838200" cy="3810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057400" y="1447800"/>
            <a:ext cx="39624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5@A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1905000"/>
            <a:ext cx="9144000" cy="18288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67400" y="4648200"/>
            <a:ext cx="6858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52400" y="4724400"/>
            <a:ext cx="1828800" cy="99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Race uncaught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24384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read 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write x</a:t>
            </a:r>
            <a:endParaRPr lang="en-US" sz="2400" b="1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5105400" y="3886200"/>
            <a:ext cx="838200" cy="381000"/>
            <a:chOff x="4800600" y="2438400"/>
            <a:chExt cx="838200" cy="3810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1447800"/>
            <a:ext cx="9144000" cy="990600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31" name="Rectangle 3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2438400"/>
            <a:ext cx="9144000" cy="12954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867400" y="46482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4@B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048000" y="2057400"/>
            <a:ext cx="6858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2438400"/>
            <a:ext cx="9144000" cy="259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2819400"/>
            <a:ext cx="1600200" cy="6858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762000"/>
            <a:ext cx="144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read 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7620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write x</a:t>
            </a:r>
            <a:endParaRPr lang="en-US" sz="2400" b="1" dirty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14478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14478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5105400" y="3886200"/>
            <a:ext cx="838200" cy="381000"/>
            <a:chOff x="4800600" y="2438400"/>
            <a:chExt cx="838200" cy="3810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25"/>
          <p:cNvGrpSpPr/>
          <p:nvPr/>
        </p:nvGrpSpPr>
        <p:grpSpPr>
          <a:xfrm>
            <a:off x="3276600" y="2895600"/>
            <a:ext cx="533400" cy="228600"/>
            <a:chOff x="381000" y="4038600"/>
            <a:chExt cx="838200" cy="381000"/>
          </a:xfrm>
        </p:grpSpPr>
        <p:sp>
          <p:nvSpPr>
            <p:cNvPr id="42" name="Rectangle 41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1447800"/>
            <a:ext cx="9144000" cy="990600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2438400"/>
            <a:ext cx="9144000" cy="12954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5"/>
          <p:cNvGrpSpPr/>
          <p:nvPr/>
        </p:nvGrpSpPr>
        <p:grpSpPr>
          <a:xfrm>
            <a:off x="2209800" y="3124200"/>
            <a:ext cx="838200" cy="3810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867400" y="4648200"/>
            <a:ext cx="6858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4@B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38"/>
          <p:cNvCxnSpPr>
            <a:stCxn id="41" idx="3"/>
          </p:cNvCxnSpPr>
          <p:nvPr/>
        </p:nvCxnSpPr>
        <p:spPr>
          <a:xfrm flipH="1" flipV="1">
            <a:off x="2209800" y="3314700"/>
            <a:ext cx="4343400" cy="1485900"/>
          </a:xfrm>
          <a:prstGeom prst="bentConnector5">
            <a:avLst>
              <a:gd name="adj1" fmla="val -5263"/>
              <a:gd name="adj2" fmla="val -64103"/>
              <a:gd name="adj3" fmla="val 11674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1800" y="5117068"/>
            <a:ext cx="21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Happens before?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rot="10800000" flipV="1">
            <a:off x="2971800" y="4724398"/>
            <a:ext cx="1981200" cy="6858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20420814">
            <a:off x="3622115" y="4699511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Race!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79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605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41433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56188" y="114300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5888" indent="3175" algn="ctr">
              <a:buNone/>
            </a:pPr>
            <a:r>
              <a:rPr lang="en-US" dirty="0" smtClean="0"/>
              <a:t>Insight #2: We only care whether</a:t>
            </a:r>
          </a:p>
          <a:p>
            <a:pPr marL="115888" indent="3175" algn="ctr">
              <a:buNone/>
            </a:pPr>
            <a:r>
              <a:rPr lang="en-US" dirty="0" smtClean="0"/>
              <a:t>“A happens before B”</a:t>
            </a:r>
          </a:p>
          <a:p>
            <a:pPr marL="115888" indent="3175" algn="ctr">
              <a:buNone/>
            </a:pPr>
            <a:r>
              <a:rPr lang="en-US" dirty="0" smtClean="0"/>
              <a:t>if A is </a:t>
            </a:r>
            <a:r>
              <a:rPr lang="en-US" b="1" dirty="0" smtClean="0"/>
              <a:t>sampled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2249984"/>
            <a:ext cx="2819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106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Thread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06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Thread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600" y="4231184"/>
            <a:ext cx="2819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867400" y="2590800"/>
            <a:ext cx="381000" cy="16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451318"/>
            <a:ext cx="266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Do these events happen before other events?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We don’t care!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2249984"/>
            <a:ext cx="2819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21623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Increment clocks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106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Thread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06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Thread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2475" y="1606630"/>
            <a:ext cx="228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Don’t increment clocks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4231184"/>
            <a:ext cx="2819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427363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Increment clocks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2475" y="3189209"/>
            <a:ext cx="228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Don’t increment clocks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5069384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Don’t increment clocks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867400" y="2590800"/>
            <a:ext cx="381000" cy="16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451318"/>
            <a:ext cx="266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Do these events happen before other events?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We don’t care!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651272"/>
            <a:ext cx="9144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533400"/>
            <a:ext cx="152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…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unlock m2</a:t>
            </a:r>
            <a:endParaRPr lang="en-US" sz="1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533400"/>
            <a:ext cx="152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m1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m2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022872"/>
            <a:ext cx="685800" cy="6096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3048000" y="1184672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029200" y="1184672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191000" y="4308872"/>
            <a:ext cx="609600" cy="5334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24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5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71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52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651272"/>
            <a:ext cx="9144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533400"/>
            <a:ext cx="152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…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unlock m2</a:t>
            </a:r>
            <a:endParaRPr lang="en-US" sz="1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533400"/>
            <a:ext cx="152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lock m1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m2</a:t>
            </a:r>
            <a:endParaRPr lang="en-US" sz="2400" dirty="0"/>
          </a:p>
        </p:txBody>
      </p:sp>
      <p:grpSp>
        <p:nvGrpSpPr>
          <p:cNvPr id="2" name="Group 19"/>
          <p:cNvGrpSpPr/>
          <p:nvPr/>
        </p:nvGrpSpPr>
        <p:grpSpPr>
          <a:xfrm>
            <a:off x="3048000" y="1184672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029200" y="1184672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5029200" y="3013472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191000" y="4308872"/>
            <a:ext cx="609600" cy="5334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" name="Group 26"/>
          <p:cNvGrpSpPr/>
          <p:nvPr/>
        </p:nvGrpSpPr>
        <p:grpSpPr>
          <a:xfrm>
            <a:off x="5029200" y="5223272"/>
            <a:ext cx="838200" cy="381000"/>
            <a:chOff x="4800600" y="2438400"/>
            <a:chExt cx="838200" cy="381000"/>
          </a:xfrm>
        </p:grpSpPr>
        <p:sp>
          <p:nvSpPr>
            <p:cNvPr id="54" name="Rectangle 53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0" y="3546872"/>
            <a:ext cx="9144000" cy="2438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H="1">
            <a:off x="2590800" y="2556272"/>
            <a:ext cx="8382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876800" y="1565672"/>
            <a:ext cx="4267200" cy="533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00600" y="1184672"/>
            <a:ext cx="4343400" cy="381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641872"/>
            <a:ext cx="9144000" cy="685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022872"/>
            <a:ext cx="685800" cy="6096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hape 38"/>
          <p:cNvCxnSpPr/>
          <p:nvPr/>
        </p:nvCxnSpPr>
        <p:spPr>
          <a:xfrm>
            <a:off x="4648200" y="1984772"/>
            <a:ext cx="381000" cy="1219200"/>
          </a:xfrm>
          <a:prstGeom prst="bentConnector3">
            <a:avLst>
              <a:gd name="adj1" fmla="val 39859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hape 38"/>
          <p:cNvCxnSpPr/>
          <p:nvPr/>
        </p:nvCxnSpPr>
        <p:spPr>
          <a:xfrm>
            <a:off x="5867400" y="1375172"/>
            <a:ext cx="1588" cy="1828800"/>
          </a:xfrm>
          <a:prstGeom prst="bentConnector3">
            <a:avLst>
              <a:gd name="adj1" fmla="val 38824193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25"/>
          <p:cNvGrpSpPr/>
          <p:nvPr/>
        </p:nvGrpSpPr>
        <p:grpSpPr>
          <a:xfrm>
            <a:off x="4114800" y="1870472"/>
            <a:ext cx="533400" cy="228600"/>
            <a:chOff x="381000" y="4038600"/>
            <a:chExt cx="838200" cy="381000"/>
          </a:xfrm>
        </p:grpSpPr>
        <p:sp>
          <p:nvSpPr>
            <p:cNvPr id="43" name="Rectangle 42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2667000" y="2403872"/>
            <a:ext cx="17526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clock increment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3124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05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71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52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651272"/>
            <a:ext cx="9144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533400"/>
            <a:ext cx="152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…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b="1" dirty="0" smtClean="0"/>
              <a:t>unlock m2</a:t>
            </a:r>
            <a:endParaRPr lang="en-US" sz="1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533400"/>
            <a:ext cx="152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m1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lock m2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022872"/>
            <a:ext cx="685800" cy="6096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3048000" y="1184672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029200" y="1184672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5029200" y="3013472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191000" y="4308872"/>
            <a:ext cx="609600" cy="5334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" name="Group 26"/>
          <p:cNvGrpSpPr/>
          <p:nvPr/>
        </p:nvGrpSpPr>
        <p:grpSpPr>
          <a:xfrm>
            <a:off x="5029200" y="5223272"/>
            <a:ext cx="838200" cy="381000"/>
            <a:chOff x="4800600" y="2438400"/>
            <a:chExt cx="838200" cy="381000"/>
          </a:xfrm>
        </p:grpSpPr>
        <p:sp>
          <p:nvSpPr>
            <p:cNvPr id="54" name="Rectangle 53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4114800" y="1870472"/>
            <a:ext cx="533400" cy="228600"/>
            <a:chOff x="381000" y="4038600"/>
            <a:chExt cx="838200" cy="381000"/>
          </a:xfrm>
        </p:grpSpPr>
        <p:sp>
          <p:nvSpPr>
            <p:cNvPr id="37" name="Rectangle 36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0" y="1641872"/>
            <a:ext cx="91440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00600" y="1184672"/>
            <a:ext cx="4343400" cy="381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hape 38"/>
          <p:cNvCxnSpPr/>
          <p:nvPr/>
        </p:nvCxnSpPr>
        <p:spPr>
          <a:xfrm>
            <a:off x="4648200" y="4346972"/>
            <a:ext cx="381000" cy="1066800"/>
          </a:xfrm>
          <a:prstGeom prst="bentConnector3">
            <a:avLst>
              <a:gd name="adj1" fmla="val 39859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hape 38"/>
          <p:cNvCxnSpPr/>
          <p:nvPr/>
        </p:nvCxnSpPr>
        <p:spPr>
          <a:xfrm>
            <a:off x="5867400" y="3203972"/>
            <a:ext cx="1588" cy="2209800"/>
          </a:xfrm>
          <a:prstGeom prst="bentConnector3">
            <a:avLst>
              <a:gd name="adj1" fmla="val 23992451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76800" y="1565672"/>
            <a:ext cx="4267200" cy="533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5"/>
          <p:cNvGrpSpPr/>
          <p:nvPr/>
        </p:nvGrpSpPr>
        <p:grpSpPr>
          <a:xfrm>
            <a:off x="4114800" y="4232672"/>
            <a:ext cx="533400" cy="2286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3124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05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71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52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685800"/>
          <a:ext cx="8686800" cy="16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6122"/>
                <a:gridCol w="6420678"/>
              </a:tblGrid>
              <a:tr h="81491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Overhead</a:t>
                      </a:r>
                      <a:endParaRPr lang="en-US" sz="2800" dirty="0"/>
                    </a:p>
                  </a:txBody>
                  <a:tcPr marL="90601" marR="90601" anchor="ctr"/>
                </a:tc>
              </a:tr>
              <a:tr h="785287">
                <a:tc>
                  <a:txBody>
                    <a:bodyPr/>
                    <a:lstStyle/>
                    <a:p>
                      <a:r>
                        <a:rPr lang="en-US" sz="2800" smtClean="0"/>
                        <a:t>FastTrack</a:t>
                      </a:r>
                    </a:p>
                    <a:p>
                      <a:r>
                        <a:rPr lang="en-US" sz="1600" smtClean="0"/>
                        <a:t>[Flanagan &amp;</a:t>
                      </a:r>
                      <a:r>
                        <a:rPr lang="en-US" sz="1600" baseline="0" smtClean="0"/>
                        <a:t> Freund ’09]</a:t>
                      </a:r>
                      <a:endParaRPr lang="en-US" sz="16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  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reads&amp;writes</a:t>
                      </a:r>
                      <a:r>
                        <a:rPr lang="en-US" sz="2800" dirty="0" smtClean="0"/>
                        <a:t>  + 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sync</a:t>
                      </a:r>
                      <a:r>
                        <a:rPr lang="en-US" sz="2800" dirty="0" smtClean="0"/>
                        <a:t> n</a:t>
                      </a:r>
                    </a:p>
                  </a:txBody>
                  <a:tcPr marL="90601" marR="90601" anchor="ctr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6200000" flipH="1">
            <a:off x="5362664" y="2257337"/>
            <a:ext cx="1009470" cy="6095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29673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 of threads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651272"/>
            <a:ext cx="9144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533400"/>
            <a:ext cx="152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…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b="1" dirty="0" smtClean="0"/>
              <a:t>unlock m2</a:t>
            </a:r>
            <a:endParaRPr lang="en-US" sz="1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533400"/>
            <a:ext cx="152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m1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lock m2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022872"/>
            <a:ext cx="685800" cy="6096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3048000" y="1184672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029200" y="1184672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5029200" y="3013472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191000" y="4308872"/>
            <a:ext cx="609600" cy="5334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" name="Group 26"/>
          <p:cNvGrpSpPr/>
          <p:nvPr/>
        </p:nvGrpSpPr>
        <p:grpSpPr>
          <a:xfrm>
            <a:off x="5029200" y="5223272"/>
            <a:ext cx="838200" cy="381000"/>
            <a:chOff x="4800600" y="2438400"/>
            <a:chExt cx="838200" cy="381000"/>
          </a:xfrm>
        </p:grpSpPr>
        <p:sp>
          <p:nvSpPr>
            <p:cNvPr id="54" name="Rectangle 53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4114800" y="1870472"/>
            <a:ext cx="533400" cy="228600"/>
            <a:chOff x="381000" y="4038600"/>
            <a:chExt cx="838200" cy="381000"/>
          </a:xfrm>
        </p:grpSpPr>
        <p:sp>
          <p:nvSpPr>
            <p:cNvPr id="37" name="Rectangle 36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0" y="1641872"/>
            <a:ext cx="91440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00600" y="1184672"/>
            <a:ext cx="4343400" cy="381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hape 38"/>
          <p:cNvCxnSpPr/>
          <p:nvPr/>
        </p:nvCxnSpPr>
        <p:spPr>
          <a:xfrm>
            <a:off x="4648200" y="4346972"/>
            <a:ext cx="381000" cy="1066800"/>
          </a:xfrm>
          <a:prstGeom prst="bentConnector3">
            <a:avLst>
              <a:gd name="adj1" fmla="val 39859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hape 38"/>
          <p:cNvCxnSpPr/>
          <p:nvPr/>
        </p:nvCxnSpPr>
        <p:spPr>
          <a:xfrm>
            <a:off x="5867400" y="3203972"/>
            <a:ext cx="1588" cy="2209800"/>
          </a:xfrm>
          <a:prstGeom prst="bentConnector3">
            <a:avLst>
              <a:gd name="adj1" fmla="val 23992451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76800" y="1565672"/>
            <a:ext cx="4267200" cy="533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5"/>
          <p:cNvGrpSpPr/>
          <p:nvPr/>
        </p:nvGrpSpPr>
        <p:grpSpPr>
          <a:xfrm>
            <a:off x="4114800" y="4232672"/>
            <a:ext cx="533400" cy="2286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553200" y="4724400"/>
            <a:ext cx="2209800" cy="1143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Unnecessary join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3124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05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71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52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651272"/>
            <a:ext cx="9144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533400"/>
            <a:ext cx="152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…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b="1" dirty="0" smtClean="0"/>
              <a:t>unlock m2</a:t>
            </a:r>
            <a:endParaRPr lang="en-US" sz="1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533400"/>
            <a:ext cx="152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m1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lock m2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022872"/>
            <a:ext cx="685800" cy="6096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3048000" y="1184672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029200" y="1184672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5029200" y="3013472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191000" y="4308872"/>
            <a:ext cx="609600" cy="5334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" name="Group 26"/>
          <p:cNvGrpSpPr/>
          <p:nvPr/>
        </p:nvGrpSpPr>
        <p:grpSpPr>
          <a:xfrm>
            <a:off x="5029200" y="5223272"/>
            <a:ext cx="838200" cy="381000"/>
            <a:chOff x="4800600" y="2438400"/>
            <a:chExt cx="838200" cy="381000"/>
          </a:xfrm>
        </p:grpSpPr>
        <p:sp>
          <p:nvSpPr>
            <p:cNvPr id="54" name="Rectangle 53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4114800" y="1870472"/>
            <a:ext cx="533400" cy="228600"/>
            <a:chOff x="381000" y="4038600"/>
            <a:chExt cx="838200" cy="381000"/>
          </a:xfrm>
        </p:grpSpPr>
        <p:sp>
          <p:nvSpPr>
            <p:cNvPr id="37" name="Rectangle 36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0" y="1641872"/>
            <a:ext cx="91440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00600" y="1184672"/>
            <a:ext cx="4343400" cy="381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hape 38"/>
          <p:cNvCxnSpPr/>
          <p:nvPr/>
        </p:nvCxnSpPr>
        <p:spPr>
          <a:xfrm>
            <a:off x="4648200" y="4346972"/>
            <a:ext cx="381000" cy="1066800"/>
          </a:xfrm>
          <a:prstGeom prst="bentConnector3">
            <a:avLst>
              <a:gd name="adj1" fmla="val 39859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hape 38"/>
          <p:cNvCxnSpPr/>
          <p:nvPr/>
        </p:nvCxnSpPr>
        <p:spPr>
          <a:xfrm>
            <a:off x="5867400" y="3203972"/>
            <a:ext cx="1588" cy="2209800"/>
          </a:xfrm>
          <a:prstGeom prst="bentConnector3">
            <a:avLst>
              <a:gd name="adj1" fmla="val 23992451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76800" y="1565672"/>
            <a:ext cx="4267200" cy="533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5"/>
          <p:cNvGrpSpPr/>
          <p:nvPr/>
        </p:nvGrpSpPr>
        <p:grpSpPr>
          <a:xfrm>
            <a:off x="4114800" y="4232672"/>
            <a:ext cx="533400" cy="2286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553200" y="4724400"/>
            <a:ext cx="2209800" cy="1143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O(n)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Symbol"/>
              </a:rPr>
              <a:t> O</a:t>
            </a:r>
            <a:r>
              <a:rPr lang="en-US" sz="2400" dirty="0" smtClean="0">
                <a:sym typeface="Wingdings" pitchFamily="2" charset="2"/>
              </a:rPr>
              <a:t>(1)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3124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05200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71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52645" y="879872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1125" indent="7938" algn="ctr">
              <a:buNone/>
            </a:pPr>
            <a:r>
              <a:rPr lang="en-US" dirty="0" smtClean="0"/>
              <a:t>http://jikesrvm.org/Research+Archive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345668"/>
            <a:ext cx="384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Qualitative improvement</a:t>
            </a:r>
          </a:p>
          <a:p>
            <a:pPr algn="ctr">
              <a:buNone/>
            </a:pPr>
            <a:r>
              <a:rPr lang="en-US" dirty="0" smtClean="0"/>
              <a:t>in time &amp;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Probability (detecting any race) = r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3729335"/>
            <a:ext cx="53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?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Per-Race Accuracy</a:t>
            </a:r>
            <a:br>
              <a:rPr lang="en-US" dirty="0" smtClean="0"/>
            </a:br>
            <a:r>
              <a:rPr lang="en-US" sz="3600" dirty="0" smtClean="0"/>
              <a:t>(eclipse, r = 1%)</a:t>
            </a:r>
            <a:endParaRPr lang="en-US" sz="44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0" y="1524000"/>
          <a:ext cx="9144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8534400" y="5879592"/>
            <a:ext cx="152400" cy="21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1125" indent="7938" algn="ctr">
              <a:buNone/>
            </a:pPr>
            <a:r>
              <a:rPr lang="en-US" sz="3600" u="sng" dirty="0" err="1" smtClean="0"/>
              <a:t>LiteRace</a:t>
            </a:r>
            <a:r>
              <a:rPr lang="en-US" sz="3600" dirty="0" smtClean="0"/>
              <a:t> </a:t>
            </a:r>
            <a:r>
              <a:rPr lang="en-US" sz="2400" dirty="0" smtClean="0"/>
              <a:t>[Marino et al. ’09]</a:t>
            </a:r>
          </a:p>
          <a:p>
            <a:pPr marL="111125" indent="7938" algn="ctr">
              <a:buNone/>
            </a:pPr>
            <a:endParaRPr lang="en-US" sz="1600" dirty="0" smtClean="0"/>
          </a:p>
          <a:p>
            <a:pPr marL="111125" indent="7938" algn="ctr">
              <a:buClr>
                <a:srgbClr val="F0AD00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Cold-region hypothesis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</a:rPr>
              <a:t>Chilimbi</a:t>
            </a:r>
            <a:r>
              <a:rPr lang="en-US" sz="2000" dirty="0" smtClean="0">
                <a:solidFill>
                  <a:prstClr val="black"/>
                </a:solidFill>
              </a:rPr>
              <a:t> &amp; </a:t>
            </a:r>
            <a:r>
              <a:rPr lang="en-US" sz="2000" dirty="0" err="1" smtClean="0">
                <a:solidFill>
                  <a:prstClr val="black"/>
                </a:solidFill>
              </a:rPr>
              <a:t>Hauswirth</a:t>
            </a:r>
            <a:r>
              <a:rPr lang="en-US" sz="2000" dirty="0" smtClean="0">
                <a:solidFill>
                  <a:prstClr val="black"/>
                </a:solidFill>
              </a:rPr>
              <a:t> ’04]</a:t>
            </a:r>
            <a:endParaRPr lang="en-US" dirty="0" smtClean="0"/>
          </a:p>
          <a:p>
            <a:pPr marL="111125" indent="7938" algn="ctr">
              <a:buNone/>
            </a:pPr>
            <a:r>
              <a:rPr lang="en-US" dirty="0" smtClean="0"/>
              <a:t>Full analysis at synchronization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Deployable Race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1125" indent="7938" algn="ctr">
              <a:buNone/>
            </a:pPr>
            <a:r>
              <a:rPr lang="en-US" dirty="0" smtClean="0"/>
              <a:t>Accuracy, time, space  </a:t>
            </a:r>
            <a:r>
              <a:rPr lang="en-US" sz="3600" dirty="0" smtClean="0">
                <a:sym typeface="Symbol"/>
              </a:rPr>
              <a:t>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 sampling rate</a:t>
            </a:r>
          </a:p>
          <a:p>
            <a:pPr marL="111125" indent="7938" algn="ctr">
              <a:buNone/>
            </a:pPr>
            <a:r>
              <a:rPr lang="en-US" dirty="0" smtClean="0"/>
              <a:t>Detect race  </a:t>
            </a:r>
            <a:r>
              <a:rPr lang="en-US" dirty="0" smtClean="0">
                <a:sym typeface="Symbol"/>
              </a:rPr>
              <a:t> </a:t>
            </a:r>
            <a:r>
              <a:rPr lang="en-US" dirty="0" smtClean="0"/>
              <a:t> first access sampled</a:t>
            </a:r>
            <a:br>
              <a:rPr lang="en-US" dirty="0" smtClean="0"/>
            </a:br>
            <a:endParaRPr lang="en-US" dirty="0" smtClean="0"/>
          </a:p>
          <a:p>
            <a:pPr marL="111125" indent="7938" algn="ctr">
              <a:buNone/>
            </a:pPr>
            <a:endParaRPr lang="en-US" dirty="0" smtClean="0"/>
          </a:p>
          <a:p>
            <a:pPr marL="111125" indent="7938"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Deployable Race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1125" indent="7938" algn="ctr">
              <a:buNone/>
            </a:pPr>
            <a:r>
              <a:rPr lang="en-US" dirty="0" smtClean="0"/>
              <a:t>Accuracy, time, space  </a:t>
            </a:r>
            <a:r>
              <a:rPr lang="en-US" sz="3600" dirty="0" smtClean="0">
                <a:sym typeface="Symbol"/>
              </a:rPr>
              <a:t>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 sampling rate</a:t>
            </a:r>
          </a:p>
          <a:p>
            <a:pPr marL="111125" indent="7938" algn="ctr">
              <a:buNone/>
            </a:pPr>
            <a:r>
              <a:rPr lang="en-US" dirty="0" smtClean="0"/>
              <a:t>Detect race  </a:t>
            </a:r>
            <a:r>
              <a:rPr lang="en-US" dirty="0" smtClean="0">
                <a:sym typeface="Symbol"/>
              </a:rPr>
              <a:t> </a:t>
            </a:r>
            <a:r>
              <a:rPr lang="en-US" dirty="0" smtClean="0"/>
              <a:t> first access sampled</a:t>
            </a:r>
            <a:br>
              <a:rPr lang="en-US" dirty="0" smtClean="0"/>
            </a:br>
            <a:endParaRPr lang="en-US" dirty="0" smtClean="0"/>
          </a:p>
          <a:p>
            <a:pPr marL="111125" indent="7938" algn="ctr">
              <a:buNone/>
            </a:pPr>
            <a:r>
              <a:rPr lang="en-US" dirty="0" smtClean="0"/>
              <a:t>Qualitative improvement</a:t>
            </a:r>
          </a:p>
          <a:p>
            <a:pPr marL="111125" indent="7938"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685800"/>
          <a:ext cx="8686800" cy="16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6122"/>
                <a:gridCol w="6420678"/>
              </a:tblGrid>
              <a:tr h="81491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Overhead</a:t>
                      </a:r>
                      <a:endParaRPr lang="en-US" sz="2800" dirty="0"/>
                    </a:p>
                  </a:txBody>
                  <a:tcPr marL="90601" marR="90601" anchor="ctr"/>
                </a:tc>
              </a:tr>
              <a:tr h="785287">
                <a:tc>
                  <a:txBody>
                    <a:bodyPr/>
                    <a:lstStyle/>
                    <a:p>
                      <a:r>
                        <a:rPr lang="en-US" sz="2800" smtClean="0"/>
                        <a:t>FastTrack</a:t>
                      </a:r>
                    </a:p>
                    <a:p>
                      <a:r>
                        <a:rPr lang="en-US" sz="1600" smtClean="0"/>
                        <a:t>[Flanagan &amp;</a:t>
                      </a:r>
                      <a:r>
                        <a:rPr lang="en-US" sz="1600" baseline="0" smtClean="0"/>
                        <a:t> Freund ’09]</a:t>
                      </a:r>
                      <a:endParaRPr lang="en-US" sz="16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  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reads&amp;writes</a:t>
                      </a:r>
                      <a:r>
                        <a:rPr lang="en-US" sz="2800" dirty="0" smtClean="0"/>
                        <a:t>  + 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sync</a:t>
                      </a:r>
                      <a:r>
                        <a:rPr lang="en-US" sz="2800" dirty="0" smtClean="0"/>
                        <a:t> n</a:t>
                      </a:r>
                    </a:p>
                  </a:txBody>
                  <a:tcPr marL="90601" marR="90601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95800" y="2286000"/>
            <a:ext cx="13082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 Problem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in future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2286000"/>
            <a:ext cx="13082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 Problem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today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600200"/>
            <a:ext cx="1600200" cy="6096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1600200"/>
            <a:ext cx="1024128" cy="6096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Deployable Race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1125" indent="7938" algn="ctr">
              <a:buNone/>
            </a:pPr>
            <a:r>
              <a:rPr lang="en-US" dirty="0" smtClean="0"/>
              <a:t>Accuracy, time, space  </a:t>
            </a:r>
            <a:r>
              <a:rPr lang="en-US" sz="3600" dirty="0" smtClean="0">
                <a:sym typeface="Symbol"/>
              </a:rPr>
              <a:t>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 sampling rate</a:t>
            </a:r>
          </a:p>
          <a:p>
            <a:pPr marL="111125" indent="7938" algn="ctr">
              <a:buNone/>
            </a:pPr>
            <a:r>
              <a:rPr lang="en-US" dirty="0" smtClean="0"/>
              <a:t>Detect race  </a:t>
            </a:r>
            <a:r>
              <a:rPr lang="en-US" dirty="0" smtClean="0">
                <a:sym typeface="Symbol"/>
              </a:rPr>
              <a:t> </a:t>
            </a:r>
            <a:r>
              <a:rPr lang="en-US" dirty="0" smtClean="0"/>
              <a:t> first access sampled</a:t>
            </a:r>
            <a:br>
              <a:rPr lang="en-US" dirty="0" smtClean="0"/>
            </a:br>
            <a:endParaRPr lang="en-US" dirty="0" smtClean="0"/>
          </a:p>
          <a:p>
            <a:pPr marL="111125" indent="7938" algn="ctr">
              <a:buNone/>
            </a:pPr>
            <a:r>
              <a:rPr lang="en-US" dirty="0" smtClean="0"/>
              <a:t>Qualitative improvement</a:t>
            </a:r>
          </a:p>
          <a:p>
            <a:pPr marL="111125" indent="7938" algn="ctr">
              <a:buNone/>
            </a:pPr>
            <a:r>
              <a:rPr lang="en-US" dirty="0" smtClean="0"/>
              <a:t>Help developers fix difficult-to-reproduce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Deployable Race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1125" indent="7938" algn="ctr">
              <a:buNone/>
            </a:pPr>
            <a:r>
              <a:rPr lang="en-US" dirty="0" smtClean="0"/>
              <a:t>Accuracy, time, space  </a:t>
            </a:r>
            <a:r>
              <a:rPr lang="en-US" sz="3600" dirty="0" smtClean="0">
                <a:sym typeface="Symbol"/>
              </a:rPr>
              <a:t>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 sampling rate</a:t>
            </a:r>
          </a:p>
          <a:p>
            <a:pPr marL="111125" indent="7938" algn="ctr">
              <a:buNone/>
            </a:pPr>
            <a:r>
              <a:rPr lang="en-US" dirty="0" smtClean="0"/>
              <a:t>Detect race  </a:t>
            </a:r>
            <a:r>
              <a:rPr lang="en-US" dirty="0" smtClean="0">
                <a:sym typeface="Symbol"/>
              </a:rPr>
              <a:t> </a:t>
            </a:r>
            <a:r>
              <a:rPr lang="en-US" dirty="0" smtClean="0"/>
              <a:t> first access sampled</a:t>
            </a:r>
            <a:br>
              <a:rPr lang="en-US" dirty="0" smtClean="0"/>
            </a:br>
            <a:endParaRPr lang="en-US" dirty="0" smtClean="0"/>
          </a:p>
          <a:p>
            <a:pPr marL="111125" indent="7938" algn="ctr">
              <a:buNone/>
            </a:pPr>
            <a:r>
              <a:rPr lang="en-US" dirty="0" smtClean="0"/>
              <a:t>Qualitative improvement</a:t>
            </a:r>
          </a:p>
          <a:p>
            <a:pPr marL="111125" indent="7938" algn="ctr">
              <a:buNone/>
            </a:pPr>
            <a:r>
              <a:rPr lang="en-US" dirty="0" smtClean="0"/>
              <a:t>Help developers fix difficult-to-reproduce bugs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5791200"/>
            <a:ext cx="2117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</a:rPr>
              <a:t>Thank you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524000"/>
            <a:ext cx="9144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406128"/>
            <a:ext cx="152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…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unlock m2</a:t>
            </a:r>
            <a:endParaRPr lang="en-US" sz="1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1406128"/>
            <a:ext cx="152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m1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m2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895600"/>
            <a:ext cx="685800" cy="6096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3048000" y="20574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029200" y="20574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5029200" y="38862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124200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5200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71645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52645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191000" y="5181600"/>
            <a:ext cx="609600" cy="5334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0AD00">
                    <a:satMod val="150000"/>
                  </a:srgbClr>
                </a:solidFill>
              </a:rPr>
              <a:t>Example: “Timeless” Non-Sampling Periods</a:t>
            </a:r>
            <a:endParaRPr lang="en-US" sz="3600" dirty="0"/>
          </a:p>
        </p:txBody>
      </p:sp>
      <p:grpSp>
        <p:nvGrpSpPr>
          <p:cNvPr id="7" name="Group 26"/>
          <p:cNvGrpSpPr/>
          <p:nvPr/>
        </p:nvGrpSpPr>
        <p:grpSpPr>
          <a:xfrm>
            <a:off x="5029200" y="6096000"/>
            <a:ext cx="838200" cy="381000"/>
            <a:chOff x="4800600" y="2438400"/>
            <a:chExt cx="838200" cy="381000"/>
          </a:xfrm>
        </p:grpSpPr>
        <p:sp>
          <p:nvSpPr>
            <p:cNvPr id="54" name="Rectangle 53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86000" y="2047845"/>
            <a:ext cx="4572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v6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0" y="2514600"/>
            <a:ext cx="9144000" cy="4343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28600" y="3429000"/>
            <a:ext cx="2209800" cy="1143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Vector clock versions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524000"/>
            <a:ext cx="9144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406128"/>
            <a:ext cx="152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…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unlock m2</a:t>
            </a:r>
            <a:endParaRPr lang="en-US" sz="1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1406128"/>
            <a:ext cx="152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m1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m2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895600"/>
            <a:ext cx="685800" cy="6096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3048000" y="20574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029200" y="20574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5029200" y="38862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124200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5200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71645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52645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191000" y="5181600"/>
            <a:ext cx="609600" cy="5334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0AD00">
                    <a:satMod val="150000"/>
                  </a:srgbClr>
                </a:solidFill>
              </a:rPr>
              <a:t>Example: “Timeless” Non-Sampling Periods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0" y="2047845"/>
            <a:ext cx="4572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v6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0" y="4419600"/>
            <a:ext cx="9144000" cy="2438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4114800" y="2743200"/>
            <a:ext cx="533400" cy="2286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724400" y="2740224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4191000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800600" y="2057400"/>
            <a:ext cx="4343400" cy="381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76800" y="2438400"/>
            <a:ext cx="4267200" cy="228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524000"/>
            <a:ext cx="9144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406128"/>
            <a:ext cx="152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unlock m1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…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unlock m2</a:t>
            </a:r>
            <a:endParaRPr lang="en-US" sz="1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1406128"/>
            <a:ext cx="152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m1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m2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2895600"/>
            <a:ext cx="685800" cy="6096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3048000" y="20574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029200" y="20574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124200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5200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71645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52645" y="17526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191000" y="5181600"/>
            <a:ext cx="609600" cy="5334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0AD00">
                    <a:satMod val="150000"/>
                  </a:srgbClr>
                </a:solidFill>
              </a:rPr>
              <a:t>Example: “Timeless” Non-Sampling Periods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0" y="2047845"/>
            <a:ext cx="4572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v6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0" y="4419600"/>
            <a:ext cx="9144000" cy="457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5"/>
          <p:cNvGrpSpPr/>
          <p:nvPr/>
        </p:nvGrpSpPr>
        <p:grpSpPr>
          <a:xfrm>
            <a:off x="4114800" y="2743200"/>
            <a:ext cx="533400" cy="228600"/>
            <a:chOff x="381000" y="4038600"/>
            <a:chExt cx="838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724400" y="2740224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0" y="2514600"/>
            <a:ext cx="9144000" cy="2133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5"/>
          <p:cNvGrpSpPr/>
          <p:nvPr/>
        </p:nvGrpSpPr>
        <p:grpSpPr>
          <a:xfrm>
            <a:off x="4114800" y="5105400"/>
            <a:ext cx="533400" cy="228600"/>
            <a:chOff x="381000" y="4038600"/>
            <a:chExt cx="838200" cy="381000"/>
          </a:xfrm>
        </p:grpSpPr>
        <p:sp>
          <p:nvSpPr>
            <p:cNvPr id="41" name="Rectangle 40"/>
            <p:cNvSpPr/>
            <p:nvPr/>
          </p:nvSpPr>
          <p:spPr>
            <a:xfrm>
              <a:off x="3810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40386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724400" y="5102424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410200"/>
            <a:ext cx="2209800" cy="1143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Join unnecessary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4800600" y="2057400"/>
            <a:ext cx="4343400" cy="381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76800" y="2438400"/>
            <a:ext cx="4267200" cy="152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6"/>
          <p:cNvGrpSpPr/>
          <p:nvPr/>
        </p:nvGrpSpPr>
        <p:grpSpPr>
          <a:xfrm>
            <a:off x="5029200" y="3886200"/>
            <a:ext cx="838200" cy="381000"/>
            <a:chOff x="4800600" y="2438400"/>
            <a:chExt cx="838200" cy="381000"/>
          </a:xfrm>
        </p:grpSpPr>
        <p:sp>
          <p:nvSpPr>
            <p:cNvPr id="28" name="Rectangle 27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876800" y="4191000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/>
              <a:t>v6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Per-Race Accuracy (Eclipse)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0" y="1524000"/>
          <a:ext cx="9144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Performance (eclipse)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774825"/>
          <a:ext cx="9144000" cy="508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</a:t>
            </a:r>
            <a:r>
              <a:rPr lang="en-US" sz="4000" dirty="0" smtClean="0"/>
              <a:t>(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4000" dirty="0" smtClean="0">
                <a:cs typeface="Arial" pitchFamily="34" charset="0"/>
              </a:rPr>
              <a:t>-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4000" dirty="0" smtClean="0"/>
              <a:t>% sampling rate)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57150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685800" y="3886200"/>
            <a:ext cx="1143000" cy="8382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</a:t>
            </a:r>
            <a:r>
              <a:rPr lang="en-US" sz="4000" dirty="0" smtClean="0"/>
              <a:t>(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4000" dirty="0" smtClean="0">
                <a:cs typeface="Arial" pitchFamily="34" charset="0"/>
              </a:rPr>
              <a:t>-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4000" dirty="0" smtClean="0"/>
              <a:t>% sampling rate)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57150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685800"/>
          <a:ext cx="8686800" cy="2415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6122"/>
                <a:gridCol w="6420678"/>
              </a:tblGrid>
              <a:tr h="81491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Overhead</a:t>
                      </a:r>
                      <a:endParaRPr lang="en-US" sz="2800" dirty="0"/>
                    </a:p>
                  </a:txBody>
                  <a:tcPr marL="90601" marR="90601" anchor="ctr"/>
                </a:tc>
              </a:tr>
              <a:tr h="785287">
                <a:tc>
                  <a:txBody>
                    <a:bodyPr/>
                    <a:lstStyle/>
                    <a:p>
                      <a:r>
                        <a:rPr lang="en-US" sz="2800" smtClean="0"/>
                        <a:t>FastTrack</a:t>
                      </a:r>
                    </a:p>
                    <a:p>
                      <a:r>
                        <a:rPr lang="en-US" sz="1600" smtClean="0"/>
                        <a:t>[Flanagan &amp;</a:t>
                      </a:r>
                      <a:r>
                        <a:rPr lang="en-US" sz="1600" baseline="0" smtClean="0"/>
                        <a:t> Freund ’09]</a:t>
                      </a:r>
                      <a:endParaRPr lang="en-US" sz="16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/>
                        <a:t>  </a:t>
                      </a:r>
                      <a:r>
                        <a:rPr lang="en-US" sz="2000" smtClean="0"/>
                        <a:t> </a:t>
                      </a:r>
                      <a:r>
                        <a:rPr lang="en-US" sz="2800" smtClean="0"/>
                        <a:t>c</a:t>
                      </a:r>
                      <a:r>
                        <a:rPr lang="en-US" sz="2800" baseline="-25000" smtClean="0"/>
                        <a:t>reads&amp;writes</a:t>
                      </a:r>
                      <a:r>
                        <a:rPr lang="en-US" sz="2800" smtClean="0"/>
                        <a:t>  </a:t>
                      </a:r>
                      <a:r>
                        <a:rPr lang="en-US" sz="2800" dirty="0" smtClean="0"/>
                        <a:t>+  </a:t>
                      </a:r>
                      <a:r>
                        <a:rPr lang="en-US" sz="2800" err="1" smtClean="0"/>
                        <a:t>c</a:t>
                      </a:r>
                      <a:r>
                        <a:rPr lang="en-US" sz="2800" baseline="-25000" err="1" smtClean="0"/>
                        <a:t>sync</a:t>
                      </a:r>
                      <a:r>
                        <a:rPr lang="en-US" sz="2800" smtClean="0"/>
                        <a:t> n</a:t>
                      </a:r>
                      <a:endParaRPr lang="en-US" sz="2800" dirty="0" smtClean="0"/>
                    </a:p>
                  </a:txBody>
                  <a:tcPr marL="90601" marR="90601" anchor="ctr"/>
                </a:tc>
              </a:tr>
              <a:tr h="81491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reads&amp;writes</a:t>
                      </a:r>
                      <a:r>
                        <a:rPr lang="en-US" sz="2800" dirty="0" smtClean="0"/>
                        <a:t>  + 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sync</a:t>
                      </a:r>
                      <a:r>
                        <a:rPr lang="en-US" sz="2800" dirty="0" smtClean="0"/>
                        <a:t> n) r  + 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non</a:t>
                      </a:r>
                      <a:r>
                        <a:rPr lang="en-US" sz="2800" baseline="-25000" dirty="0" smtClean="0"/>
                        <a:t>-sampling</a:t>
                      </a:r>
                      <a:r>
                        <a:rPr lang="en-US" sz="2800" dirty="0" smtClean="0"/>
                        <a:t> (1 – r) </a:t>
                      </a:r>
                    </a:p>
                  </a:txBody>
                  <a:tcPr marL="90601" marR="90601"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6200000" flipH="1">
            <a:off x="5486400" y="3200400"/>
            <a:ext cx="9906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3810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Sampling rate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7734300" y="3086100"/>
            <a:ext cx="990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685800" y="3886200"/>
            <a:ext cx="1143000" cy="8382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</a:t>
            </a:r>
            <a:r>
              <a:rPr lang="en-US" sz="4000" dirty="0" smtClean="0"/>
              <a:t>(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4000" dirty="0" smtClean="0">
                <a:cs typeface="Arial" pitchFamily="34" charset="0"/>
              </a:rPr>
              <a:t>-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4000" dirty="0" smtClean="0"/>
              <a:t>% sampling rate)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4267200"/>
            <a:ext cx="2895600" cy="1447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Qualitative improvement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1000" y="57150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en-US" dirty="0" smtClean="0"/>
              <a:t>Core 2 Quad (4 cores)</a:t>
            </a:r>
          </a:p>
          <a:p>
            <a:r>
              <a:rPr lang="en-US" dirty="0" smtClean="0"/>
              <a:t>Multithreaded benchmarks </a:t>
            </a:r>
            <a:r>
              <a:rPr lang="en-US" sz="2400" dirty="0" smtClean="0"/>
              <a:t>(</a:t>
            </a:r>
            <a:r>
              <a:rPr lang="en-US" sz="2400" dirty="0" err="1" smtClean="0"/>
              <a:t>DaCapo</a:t>
            </a:r>
            <a:r>
              <a:rPr lang="en-US" sz="2400" dirty="0" smtClean="0"/>
              <a:t> &amp; SPECjbb2000)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Evaluating sampling-based race detection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cs typeface="Arial" pitchFamily="34" charset="0"/>
              </a:rPr>
              <a:t>100</a:t>
            </a:r>
            <a:r>
              <a:rPr lang="en-US" dirty="0" smtClean="0"/>
              <a:t>s of trials to evaluate</a:t>
            </a:r>
          </a:p>
          <a:p>
            <a:pPr lvl="1"/>
            <a:r>
              <a:rPr lang="en-US" dirty="0" smtClean="0"/>
              <a:t>Some races are rare</a:t>
            </a:r>
          </a:p>
          <a:p>
            <a:pPr lvl="1"/>
            <a:r>
              <a:rPr lang="en-US" dirty="0" smtClean="0"/>
              <a:t>Evaluate only frequent 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7244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accesses to same variable (one is a write) </a:t>
            </a:r>
          </a:p>
          <a:p>
            <a:r>
              <a:rPr lang="en-US" dirty="0" smtClean="0"/>
              <a:t>One access doesn’t </a:t>
            </a:r>
            <a:r>
              <a:rPr lang="en-US" b="1" dirty="0" smtClean="0"/>
              <a:t>happen before </a:t>
            </a:r>
            <a:r>
              <a:rPr lang="en-US" dirty="0" smtClean="0"/>
              <a:t>the other</a:t>
            </a:r>
          </a:p>
          <a:p>
            <a:pPr lvl="1"/>
            <a:r>
              <a:rPr lang="en-US" dirty="0" smtClean="0"/>
              <a:t>Program order</a:t>
            </a:r>
          </a:p>
          <a:p>
            <a:pPr lvl="1"/>
            <a:r>
              <a:rPr lang="en-US" dirty="0" smtClean="0"/>
              <a:t>Synchronization order</a:t>
            </a:r>
          </a:p>
          <a:p>
            <a:pPr lvl="2"/>
            <a:r>
              <a:rPr lang="en-US" dirty="0" smtClean="0"/>
              <a:t>Acquire-release</a:t>
            </a:r>
          </a:p>
          <a:p>
            <a:pPr lvl="2"/>
            <a:r>
              <a:rPr lang="en-US" dirty="0" smtClean="0"/>
              <a:t>Wait-notify</a:t>
            </a:r>
          </a:p>
          <a:p>
            <a:pPr lvl="2"/>
            <a:r>
              <a:rPr lang="en-US" dirty="0" smtClean="0"/>
              <a:t>Fork-join</a:t>
            </a:r>
          </a:p>
          <a:p>
            <a:pPr lvl="2"/>
            <a:r>
              <a:rPr lang="en-US" dirty="0" smtClean="0"/>
              <a:t>Volatile read-write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1981200"/>
            <a:ext cx="144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315200" y="1981200"/>
            <a:ext cx="144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676900" y="33147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7244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accesses to same variable (one is a write) </a:t>
            </a:r>
          </a:p>
          <a:p>
            <a:r>
              <a:rPr lang="en-US" dirty="0" smtClean="0"/>
              <a:t>One access doesn’t </a:t>
            </a:r>
            <a:r>
              <a:rPr lang="en-US" b="1" dirty="0" smtClean="0"/>
              <a:t>happen before </a:t>
            </a:r>
            <a:r>
              <a:rPr lang="en-US" dirty="0" smtClean="0"/>
              <a:t>the other</a:t>
            </a:r>
          </a:p>
          <a:p>
            <a:pPr lvl="1"/>
            <a:r>
              <a:rPr lang="en-US" dirty="0" smtClean="0"/>
              <a:t>Program order</a:t>
            </a:r>
          </a:p>
          <a:p>
            <a:pPr lvl="1"/>
            <a:r>
              <a:rPr lang="en-US" dirty="0" smtClean="0"/>
              <a:t>Synchronization order</a:t>
            </a:r>
          </a:p>
          <a:p>
            <a:pPr lvl="2"/>
            <a:r>
              <a:rPr lang="en-US" dirty="0" smtClean="0"/>
              <a:t>Acquire-release</a:t>
            </a:r>
          </a:p>
          <a:p>
            <a:pPr lvl="2"/>
            <a:r>
              <a:rPr lang="en-US" dirty="0" smtClean="0"/>
              <a:t>Wait-notify</a:t>
            </a:r>
          </a:p>
          <a:p>
            <a:pPr lvl="2"/>
            <a:r>
              <a:rPr lang="en-US" dirty="0" smtClean="0"/>
              <a:t>Fork-join</a:t>
            </a:r>
          </a:p>
          <a:p>
            <a:pPr lvl="2"/>
            <a:r>
              <a:rPr lang="en-US" dirty="0" smtClean="0"/>
              <a:t>Volatile read-write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1981200"/>
            <a:ext cx="144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315200" y="19812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676900" y="33147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3810000"/>
            <a:ext cx="762000" cy="4572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581900" y="4762499"/>
            <a:ext cx="381001" cy="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7244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accesses to same variable (one is a write) </a:t>
            </a:r>
          </a:p>
          <a:p>
            <a:r>
              <a:rPr lang="en-US" dirty="0" smtClean="0"/>
              <a:t>One access doesn’t </a:t>
            </a:r>
            <a:r>
              <a:rPr lang="en-US" b="1" dirty="0" smtClean="0"/>
              <a:t>happen before </a:t>
            </a:r>
            <a:r>
              <a:rPr lang="en-US" dirty="0" smtClean="0"/>
              <a:t>the other</a:t>
            </a:r>
          </a:p>
          <a:p>
            <a:pPr lvl="1"/>
            <a:r>
              <a:rPr lang="en-US" dirty="0" smtClean="0"/>
              <a:t>Program order</a:t>
            </a:r>
          </a:p>
          <a:p>
            <a:pPr lvl="1"/>
            <a:r>
              <a:rPr lang="en-US" dirty="0" smtClean="0"/>
              <a:t>Synchronization order</a:t>
            </a:r>
          </a:p>
          <a:p>
            <a:pPr lvl="2"/>
            <a:r>
              <a:rPr lang="en-US" dirty="0" smtClean="0"/>
              <a:t>Acquire-release</a:t>
            </a:r>
          </a:p>
          <a:p>
            <a:pPr lvl="2"/>
            <a:r>
              <a:rPr lang="en-US" dirty="0" smtClean="0"/>
              <a:t>Wait-notify</a:t>
            </a:r>
          </a:p>
          <a:p>
            <a:pPr lvl="2"/>
            <a:r>
              <a:rPr lang="en-US" dirty="0" smtClean="0"/>
              <a:t>Fork-join</a:t>
            </a:r>
          </a:p>
          <a:p>
            <a:pPr lvl="2"/>
            <a:r>
              <a:rPr lang="en-US" dirty="0" smtClean="0"/>
              <a:t>Volatile read-write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19812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315200" y="19812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676900" y="33147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991894" y="4761705"/>
            <a:ext cx="1752603" cy="159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3810000"/>
            <a:ext cx="762000" cy="4572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581900" y="4762499"/>
            <a:ext cx="381001" cy="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7244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accesses to same variable (one is a write) </a:t>
            </a:r>
          </a:p>
          <a:p>
            <a:r>
              <a:rPr lang="en-US" dirty="0" smtClean="0"/>
              <a:t>One access doesn’t </a:t>
            </a:r>
            <a:r>
              <a:rPr lang="en-US" b="1" dirty="0" smtClean="0"/>
              <a:t>happen before </a:t>
            </a:r>
            <a:r>
              <a:rPr lang="en-US" dirty="0" smtClean="0"/>
              <a:t>the other</a:t>
            </a:r>
          </a:p>
          <a:p>
            <a:pPr lvl="1"/>
            <a:r>
              <a:rPr lang="en-US" dirty="0" smtClean="0"/>
              <a:t>Program order</a:t>
            </a:r>
          </a:p>
          <a:p>
            <a:pPr lvl="1"/>
            <a:r>
              <a:rPr lang="en-US" dirty="0" smtClean="0"/>
              <a:t>Synchronization order</a:t>
            </a:r>
          </a:p>
          <a:p>
            <a:pPr lvl="2"/>
            <a:r>
              <a:rPr lang="en-US" dirty="0" smtClean="0"/>
              <a:t>Acquire-release</a:t>
            </a:r>
          </a:p>
          <a:p>
            <a:pPr lvl="2"/>
            <a:r>
              <a:rPr lang="en-US" dirty="0" smtClean="0"/>
              <a:t>Wait-notify</a:t>
            </a:r>
          </a:p>
          <a:p>
            <a:pPr lvl="2"/>
            <a:r>
              <a:rPr lang="en-US" dirty="0" smtClean="0"/>
              <a:t>Fork-join</a:t>
            </a:r>
          </a:p>
          <a:p>
            <a:pPr lvl="2"/>
            <a:r>
              <a:rPr lang="en-US" dirty="0" smtClean="0"/>
              <a:t>Volatile read-write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1981200"/>
            <a:ext cx="144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r>
              <a:rPr lang="en-US" sz="2400" dirty="0" smtClean="0"/>
              <a:t>write  x</a:t>
            </a:r>
          </a:p>
          <a:p>
            <a:endParaRPr lang="en-US" sz="2400" dirty="0" smtClean="0"/>
          </a:p>
          <a:p>
            <a:r>
              <a:rPr lang="en-US" sz="2400" dirty="0" smtClean="0"/>
              <a:t>unlock 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read x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315200" y="1981200"/>
            <a:ext cx="144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lock m</a:t>
            </a:r>
          </a:p>
          <a:p>
            <a:endParaRPr lang="en-US" sz="2400" dirty="0" smtClean="0"/>
          </a:p>
          <a:p>
            <a:r>
              <a:rPr lang="en-US" sz="2400" b="1" dirty="0" smtClean="0"/>
              <a:t>write x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676900" y="33147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991894" y="4761705"/>
            <a:ext cx="1752603" cy="159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3810000"/>
            <a:ext cx="762000" cy="4572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581900" y="4762499"/>
            <a:ext cx="381001" cy="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6172200" y="5257800"/>
            <a:ext cx="1143000" cy="5334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986274">
            <a:off x="6332768" y="5203494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Race!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7244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accesses to same variable (one is a write) </a:t>
            </a:r>
          </a:p>
          <a:p>
            <a:r>
              <a:rPr lang="en-US" dirty="0" smtClean="0"/>
              <a:t>One access doesn’t </a:t>
            </a:r>
            <a:r>
              <a:rPr lang="en-US" b="1" dirty="0" smtClean="0"/>
              <a:t>happen before </a:t>
            </a:r>
            <a:r>
              <a:rPr lang="en-US" dirty="0" smtClean="0"/>
              <a:t>the other</a:t>
            </a:r>
          </a:p>
          <a:p>
            <a:pPr lvl="1"/>
            <a:r>
              <a:rPr lang="en-US" dirty="0" smtClean="0"/>
              <a:t>Program order</a:t>
            </a:r>
          </a:p>
          <a:p>
            <a:pPr lvl="1"/>
            <a:r>
              <a:rPr lang="en-US" dirty="0" smtClean="0"/>
              <a:t>Synchronization order</a:t>
            </a:r>
          </a:p>
          <a:p>
            <a:pPr lvl="2"/>
            <a:r>
              <a:rPr lang="en-US" dirty="0" smtClean="0"/>
              <a:t>Acquire-release</a:t>
            </a:r>
          </a:p>
          <a:p>
            <a:pPr lvl="2"/>
            <a:r>
              <a:rPr lang="en-US" dirty="0" smtClean="0"/>
              <a:t>Wait-notify</a:t>
            </a:r>
          </a:p>
          <a:p>
            <a:pPr lvl="2"/>
            <a:r>
              <a:rPr lang="en-US" dirty="0" smtClean="0"/>
              <a:t>Fork-join</a:t>
            </a:r>
          </a:p>
          <a:p>
            <a:pPr lvl="2"/>
            <a:r>
              <a:rPr lang="en-US" dirty="0" smtClean="0"/>
              <a:t>Volatile read-write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5776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Races indicate</a:t>
            </a:r>
          </a:p>
          <a:p>
            <a:r>
              <a:rPr lang="en-US" dirty="0" smtClean="0"/>
              <a:t>Atomicity violations</a:t>
            </a:r>
          </a:p>
          <a:p>
            <a:r>
              <a:rPr lang="en-US" dirty="0" smtClean="0"/>
              <a:t>Order violations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8636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Races indicate</a:t>
            </a:r>
          </a:p>
          <a:p>
            <a:r>
              <a:rPr lang="en-US" dirty="0" smtClean="0"/>
              <a:t>Atomicity violations</a:t>
            </a:r>
          </a:p>
          <a:p>
            <a:r>
              <a:rPr lang="en-US" dirty="0" smtClean="0"/>
              <a:t>Order violations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Races lead to</a:t>
            </a:r>
          </a:p>
          <a:p>
            <a:r>
              <a:rPr lang="en-US" b="1" dirty="0" smtClean="0"/>
              <a:t>Sequential consistency violations</a:t>
            </a:r>
          </a:p>
          <a:p>
            <a:pPr lvl="1"/>
            <a:r>
              <a:rPr lang="en-US" dirty="0" smtClean="0"/>
              <a:t>No races </a:t>
            </a:r>
            <a:r>
              <a:rPr lang="en-US" dirty="0" smtClean="0">
                <a:sym typeface="Wingdings" pitchFamily="2" charset="2"/>
              </a:rPr>
              <a:t> sequential consistency (Java/C++)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Races  writes observed out of order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8542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Races indicate</a:t>
            </a:r>
          </a:p>
          <a:p>
            <a:r>
              <a:rPr lang="en-US" dirty="0" smtClean="0"/>
              <a:t>Atomicity violations</a:t>
            </a:r>
          </a:p>
          <a:p>
            <a:r>
              <a:rPr lang="en-US" dirty="0" smtClean="0"/>
              <a:t>Order violations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Races lead to</a:t>
            </a:r>
          </a:p>
          <a:p>
            <a:r>
              <a:rPr lang="en-US" b="1" dirty="0" smtClean="0"/>
              <a:t>Sequential consistency violations</a:t>
            </a:r>
          </a:p>
          <a:p>
            <a:pPr lvl="1"/>
            <a:r>
              <a:rPr lang="en-US" dirty="0" smtClean="0"/>
              <a:t>No races </a:t>
            </a:r>
            <a:r>
              <a:rPr lang="en-US" dirty="0" smtClean="0">
                <a:sym typeface="Wingdings" pitchFamily="2" charset="2"/>
              </a:rPr>
              <a:t> sequential consistency (Java/C++)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Races  writes observed out of order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Most races </a:t>
            </a:r>
            <a:r>
              <a:rPr lang="en-US" b="1" dirty="0" smtClean="0">
                <a:sym typeface="Wingdings" pitchFamily="2" charset="2"/>
              </a:rPr>
              <a:t>potentially </a:t>
            </a:r>
            <a:r>
              <a:rPr lang="en-US" dirty="0" smtClean="0">
                <a:sym typeface="Wingdings" pitchFamily="2" charset="2"/>
              </a:rPr>
              <a:t>harmful  </a:t>
            </a:r>
            <a:r>
              <a:rPr lang="en-US" sz="2400" dirty="0" smtClean="0">
                <a:sym typeface="Wingdings" pitchFamily="2" charset="2"/>
              </a:rPr>
              <a:t>[Flanagan &amp; Freund ’10]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685800"/>
          <a:ext cx="8686800" cy="2415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6122"/>
                <a:gridCol w="6420678"/>
              </a:tblGrid>
              <a:tr h="81491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Overhead</a:t>
                      </a:r>
                      <a:endParaRPr lang="en-US" sz="2800" dirty="0"/>
                    </a:p>
                  </a:txBody>
                  <a:tcPr marL="90601" marR="90601" anchor="ctr"/>
                </a:tc>
              </a:tr>
              <a:tr h="785287">
                <a:tc>
                  <a:txBody>
                    <a:bodyPr/>
                    <a:lstStyle/>
                    <a:p>
                      <a:r>
                        <a:rPr lang="en-US" sz="2800" smtClean="0"/>
                        <a:t>FastTrack</a:t>
                      </a:r>
                    </a:p>
                    <a:p>
                      <a:r>
                        <a:rPr lang="en-US" sz="1600" smtClean="0"/>
                        <a:t>[Flanagan &amp;</a:t>
                      </a:r>
                      <a:r>
                        <a:rPr lang="en-US" sz="1600" baseline="0" smtClean="0"/>
                        <a:t> Freund ’09]</a:t>
                      </a:r>
                      <a:endParaRPr lang="en-US" sz="16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/>
                        <a:t>  </a:t>
                      </a:r>
                      <a:r>
                        <a:rPr lang="en-US" sz="2000" smtClean="0"/>
                        <a:t> </a:t>
                      </a:r>
                      <a:r>
                        <a:rPr lang="en-US" sz="2800" smtClean="0"/>
                        <a:t>c</a:t>
                      </a:r>
                      <a:r>
                        <a:rPr lang="en-US" sz="2800" baseline="-25000" smtClean="0"/>
                        <a:t>reads&amp;writes</a:t>
                      </a:r>
                      <a:r>
                        <a:rPr lang="en-US" sz="2800" smtClean="0"/>
                        <a:t>  </a:t>
                      </a:r>
                      <a:r>
                        <a:rPr lang="en-US" sz="2800" dirty="0" smtClean="0"/>
                        <a:t>+  </a:t>
                      </a:r>
                      <a:r>
                        <a:rPr lang="en-US" sz="2800" err="1" smtClean="0"/>
                        <a:t>c</a:t>
                      </a:r>
                      <a:r>
                        <a:rPr lang="en-US" sz="2800" baseline="-25000" err="1" smtClean="0"/>
                        <a:t>sync</a:t>
                      </a:r>
                      <a:r>
                        <a:rPr lang="en-US" sz="2800" smtClean="0"/>
                        <a:t> n</a:t>
                      </a:r>
                      <a:endParaRPr lang="en-US" sz="2800" dirty="0" smtClean="0"/>
                    </a:p>
                  </a:txBody>
                  <a:tcPr marL="90601" marR="90601" anchor="ctr"/>
                </a:tc>
              </a:tr>
              <a:tr h="81491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reads&amp;writes</a:t>
                      </a:r>
                      <a:r>
                        <a:rPr lang="en-US" sz="2800" dirty="0" smtClean="0"/>
                        <a:t>  + 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sync</a:t>
                      </a:r>
                      <a:r>
                        <a:rPr lang="en-US" sz="2800" dirty="0" smtClean="0"/>
                        <a:t> n) r  + 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non</a:t>
                      </a:r>
                      <a:r>
                        <a:rPr lang="en-US" sz="2800" baseline="-25000" dirty="0" smtClean="0"/>
                        <a:t>-sampling</a:t>
                      </a:r>
                      <a:r>
                        <a:rPr lang="en-US" sz="2800" dirty="0" smtClean="0"/>
                        <a:t> (1 – r) </a:t>
                      </a:r>
                    </a:p>
                  </a:txBody>
                  <a:tcPr marL="90601" marR="9060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3505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Sampling periods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V="1">
            <a:off x="6172201" y="3276601"/>
            <a:ext cx="685800" cy="76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3581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Non-sampling periods</a:t>
            </a:r>
            <a:endParaRPr lang="en-US" sz="2400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4000500" y="1866900"/>
            <a:ext cx="381000" cy="27432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ProducerConsumer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produce()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x = …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consume()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while (!ready)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 = 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Race?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ProducerConsumer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produce()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x = …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consume()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while (!ready)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… = 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Race?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ProducerConsumer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produce()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x = …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consume()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while (!ready)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… = 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4267200"/>
            <a:ext cx="5105400" cy="106680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ProducerConsumer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produce()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x = …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consume()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while (!ready)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… = 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4267200"/>
            <a:ext cx="5105400" cy="106680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ProducerConsumer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produce()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x = …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consume()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while (!ready)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… = 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590800" y="5486400"/>
            <a:ext cx="2438400" cy="6096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Can read old value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ProducerConsumer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produce()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x = …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consume()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… = x;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while (!ready)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029200"/>
            <a:ext cx="3200400" cy="1066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Legal reordering by compiler or hardware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ProducerConsumer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produce()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x = …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consume()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while (!ready)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… = 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4267200"/>
            <a:ext cx="5105400" cy="106680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Properly Synchronized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ProducerConsumer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volatile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produce()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x = …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ready = true;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consume()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while (!ready)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… = 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Straight Arrow Connector 9"/>
          <p:cNvCxnSpPr/>
          <p:nvPr/>
        </p:nvCxnSpPr>
        <p:spPr>
          <a:xfrm rot="16200000" flipH="1">
            <a:off x="4114800" y="43434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9600" y="4191000"/>
            <a:ext cx="239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Happens- before edge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06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LibraryBook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Set&lt;Person&gt; borrowers;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on Demand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3352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LibraryBook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Set&lt;Person&gt; borrowers;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addBorrower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(Person p)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(borrowers == null)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borrowers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&lt;Person&gt;();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borrowers.add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685800"/>
          <a:ext cx="8686800" cy="2415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6122"/>
                <a:gridCol w="6420678"/>
              </a:tblGrid>
              <a:tr h="81491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Overhead</a:t>
                      </a:r>
                      <a:endParaRPr lang="en-US" sz="2800" dirty="0"/>
                    </a:p>
                  </a:txBody>
                  <a:tcPr marL="90601" marR="90601" anchor="ctr"/>
                </a:tc>
              </a:tr>
              <a:tr h="785287">
                <a:tc>
                  <a:txBody>
                    <a:bodyPr/>
                    <a:lstStyle/>
                    <a:p>
                      <a:r>
                        <a:rPr lang="en-US" sz="2800" smtClean="0"/>
                        <a:t>FastTrack</a:t>
                      </a:r>
                    </a:p>
                    <a:p>
                      <a:r>
                        <a:rPr lang="en-US" sz="1600" smtClean="0"/>
                        <a:t>[Flanagan &amp;</a:t>
                      </a:r>
                      <a:r>
                        <a:rPr lang="en-US" sz="1600" baseline="0" smtClean="0"/>
                        <a:t> Freund ’09]</a:t>
                      </a:r>
                      <a:endParaRPr lang="en-US" sz="16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/>
                        <a:t>  </a:t>
                      </a:r>
                      <a:r>
                        <a:rPr lang="en-US" sz="2000" smtClean="0"/>
                        <a:t> </a:t>
                      </a:r>
                      <a:r>
                        <a:rPr lang="en-US" sz="2800" smtClean="0"/>
                        <a:t>c</a:t>
                      </a:r>
                      <a:r>
                        <a:rPr lang="en-US" sz="2800" baseline="-25000" smtClean="0"/>
                        <a:t>reads&amp;writes</a:t>
                      </a:r>
                      <a:r>
                        <a:rPr lang="en-US" sz="2800" smtClean="0"/>
                        <a:t>  </a:t>
                      </a:r>
                      <a:r>
                        <a:rPr lang="en-US" sz="2800" dirty="0" smtClean="0"/>
                        <a:t>+  </a:t>
                      </a:r>
                      <a:r>
                        <a:rPr lang="en-US" sz="2800" err="1" smtClean="0"/>
                        <a:t>c</a:t>
                      </a:r>
                      <a:r>
                        <a:rPr lang="en-US" sz="2800" baseline="-25000" err="1" smtClean="0"/>
                        <a:t>sync</a:t>
                      </a:r>
                      <a:r>
                        <a:rPr lang="en-US" sz="2800" smtClean="0"/>
                        <a:t> n</a:t>
                      </a:r>
                      <a:endParaRPr lang="en-US" sz="2800" dirty="0" smtClean="0"/>
                    </a:p>
                  </a:txBody>
                  <a:tcPr marL="90601" marR="90601" anchor="ctr"/>
                </a:tc>
              </a:tr>
              <a:tr h="81491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reads&amp;writes</a:t>
                      </a:r>
                      <a:r>
                        <a:rPr lang="en-US" sz="2800" dirty="0" smtClean="0"/>
                        <a:t>  + 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sync</a:t>
                      </a:r>
                      <a:r>
                        <a:rPr lang="en-US" sz="2800" dirty="0" smtClean="0"/>
                        <a:t> n) r  +  </a:t>
                      </a:r>
                      <a:r>
                        <a:rPr lang="en-US" sz="2800" dirty="0" err="1" smtClean="0"/>
                        <a:t>c</a:t>
                      </a:r>
                      <a:r>
                        <a:rPr lang="en-US" sz="2800" baseline="-25000" dirty="0" err="1" smtClean="0"/>
                        <a:t>non</a:t>
                      </a:r>
                      <a:r>
                        <a:rPr lang="en-US" sz="2800" baseline="-25000" dirty="0" smtClean="0"/>
                        <a:t>-sampling</a:t>
                      </a:r>
                      <a:r>
                        <a:rPr lang="en-US" sz="2800" dirty="0" smtClean="0"/>
                        <a:t> (1 – r) </a:t>
                      </a:r>
                    </a:p>
                  </a:txBody>
                  <a:tcPr marL="90601" marR="90601"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228600" y="3505200"/>
          <a:ext cx="8686800" cy="22679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6122"/>
                <a:gridCol w="6420678"/>
              </a:tblGrid>
              <a:tr h="74396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Probability (detecting</a:t>
                      </a:r>
                      <a:r>
                        <a:rPr lang="en-US" sz="2800" baseline="0" dirty="0" smtClean="0"/>
                        <a:t> any race)</a:t>
                      </a:r>
                      <a:endParaRPr lang="en-US" sz="2800" dirty="0"/>
                    </a:p>
                  </a:txBody>
                  <a:tcPr anchor="ctr"/>
                </a:tc>
              </a:tr>
              <a:tr h="78003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FastTrack</a:t>
                      </a:r>
                      <a:endParaRPr lang="en-US" sz="2800" dirty="0" smtClean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</a:t>
                      </a:r>
                    </a:p>
                  </a:txBody>
                  <a:tcPr anchor="ctr"/>
                </a:tc>
              </a:tr>
              <a:tr h="74396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marL="90601" marR="9060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Synchronized but Slow?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3962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LibraryBook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Set&lt;Person&gt; borrowers;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addBorrower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(Person p)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synchronized (this)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if (borrowers == null)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borrowers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&lt;Person&gt;();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borrowers.add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Double-Checked Locking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LibraryBook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Set&lt;Person&gt; borrowers;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addBorrower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(Person p)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(borrowers == null)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synchronized (this)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if (borrowers == null)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borrowers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&lt;Person&gt;();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borrowers.add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It Race?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LibraryBook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Set&lt;Person&gt; borrowers;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addBorrower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(Person p)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(borrowers == null)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synchronized (this)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if (borrowers == null)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borrowers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&lt;Person&gt;();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borrowers.add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Race?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71628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addBorrower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(Person p)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if (borrowers == null)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synchronized (this)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 (borrowers == null)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borrowers 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borrowers.add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76400"/>
            <a:ext cx="5105400" cy="480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addBorrower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(Person p)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if (borrowers == null)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borrowers.add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3200400"/>
            <a:ext cx="3886200" cy="91440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71628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addBorrower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(Person p)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if (borrowers == null)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synchronized (this)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 (borrowers == null)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obj.&lt;init&gt;();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borrowers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borrowers.add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76400"/>
            <a:ext cx="5105400" cy="480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addBorrower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(Person p)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if (borrowers == null)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borrowers.add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71628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addBorrower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(Person p)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if (borrowers == null)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synchronized (this)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 (borrowers == null)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borrowers = 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obj.&lt;init&gt;();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borrowers.add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76400"/>
            <a:ext cx="5105400" cy="480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addBorrower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(Person p)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if (borrowers == null)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borrowers.add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71628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addBorrower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(Person p)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if (borrowers == null)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synchronized (this)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 (borrowers == null)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borrowers = 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obj.&lt;init&gt;();</a:t>
            </a:r>
            <a:endParaRPr 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}}}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borrowers.add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76400"/>
            <a:ext cx="5105400" cy="480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addBorrower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(Person p)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if (borrowers == null)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borrowers.add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(p);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Accuracy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Accuracy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traight Connector 6"/>
          <p:cNvSpPr/>
          <p:nvPr/>
        </p:nvSpPr>
        <p:spPr>
          <a:xfrm rot="5400000" flipH="1" flipV="1">
            <a:off x="1028700" y="3619500"/>
            <a:ext cx="1219200" cy="53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Straight Connector 7"/>
          <p:cNvSpPr/>
          <p:nvPr/>
        </p:nvSpPr>
        <p:spPr>
          <a:xfrm rot="5400000" flipH="1">
            <a:off x="838207" y="5029147"/>
            <a:ext cx="533446" cy="533460"/>
          </a:xfrm>
          <a:prstGeom prst="line">
            <a:avLst/>
          </a:prstGeom>
          <a:noFill/>
          <a:ln w="1270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3"/>
          <p:cNvSpPr txBox="1"/>
          <p:nvPr/>
        </p:nvSpPr>
        <p:spPr>
          <a:xfrm>
            <a:off x="1295400" y="5486400"/>
            <a:ext cx="2286000" cy="3810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33% base overhead</a:t>
            </a:r>
            <a:endParaRPr lang="en-US" sz="1800" dirty="0"/>
          </a:p>
        </p:txBody>
      </p:sp>
      <p:sp>
        <p:nvSpPr>
          <p:cNvPr id="10" name="TextBox 1"/>
          <p:cNvSpPr txBox="1"/>
          <p:nvPr/>
        </p:nvSpPr>
        <p:spPr>
          <a:xfrm>
            <a:off x="1066800" y="2971838"/>
            <a:ext cx="1828800" cy="45716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~50% overhead</a:t>
            </a:r>
            <a:endParaRPr lang="en-US" sz="1800" dirty="0"/>
          </a:p>
        </p:txBody>
      </p:sp>
      <p:sp>
        <p:nvSpPr>
          <p:cNvPr id="11" name="Oval 10"/>
          <p:cNvSpPr/>
          <p:nvPr/>
        </p:nvSpPr>
        <p:spPr>
          <a:xfrm>
            <a:off x="533400" y="4343400"/>
            <a:ext cx="1143000" cy="83820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&amp; 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813560"/>
          <a:ext cx="88392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274"/>
                <a:gridCol w="1495926"/>
                <a:gridCol w="2590800"/>
                <a:gridCol w="31242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Program alone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FastTrack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Pacer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Detection</a:t>
                      </a:r>
                      <a:r>
                        <a:rPr lang="en-US" sz="2800" baseline="0" dirty="0" smtClean="0"/>
                        <a:t>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occurrence rate × r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Running time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t[(c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r>
                        <a:rPr lang="en-US" sz="2800" b="1" dirty="0" smtClean="0"/>
                        <a:t>r</a:t>
                      </a:r>
                      <a:r>
                        <a:rPr lang="en-US" sz="2800" dirty="0" smtClean="0"/>
                        <a:t> + c</a:t>
                      </a:r>
                      <a:r>
                        <a:rPr lang="en-US" sz="2800" baseline="-25000" dirty="0" smtClean="0"/>
                        <a:t>3</a:t>
                      </a:r>
                      <a:r>
                        <a:rPr lang="en-US" sz="2800" dirty="0" smtClean="0"/>
                        <a:t>]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953000"/>
            <a:ext cx="8229600" cy="1676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dirty="0" smtClean="0"/>
              <a:t>Evaluate only frequent races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scaling with 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dirty="0" smtClean="0"/>
              <a:t>Don’t evaluate scaling with 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race  </a:t>
            </a:r>
            <a:r>
              <a:rPr lang="en-US" dirty="0" smtClean="0">
                <a:sym typeface="Symbol"/>
              </a:rPr>
              <a:t>  </a:t>
            </a:r>
            <a:r>
              <a:rPr lang="en-US" dirty="0" smtClean="0"/>
              <a:t>first access sampled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Northeast Blackout of 2003</a:t>
            </a:r>
            <a:endParaRPr lang="en-US" dirty="0"/>
          </a:p>
        </p:txBody>
      </p:sp>
      <p:pic>
        <p:nvPicPr>
          <p:cNvPr id="119810" name="Picture 2" descr="http://hea-www.harvard.edu/~bradw/home/blackout2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158" y="1295400"/>
            <a:ext cx="6316642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Northeast Blackout of 2003</a:t>
            </a:r>
            <a:endParaRPr lang="en-US" dirty="0"/>
          </a:p>
        </p:txBody>
      </p:sp>
      <p:pic>
        <p:nvPicPr>
          <p:cNvPr id="119810" name="Picture 2" descr="http://hea-www.harvard.edu/~bradw/home/blackout2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158" y="1295400"/>
            <a:ext cx="6316642" cy="5562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705600" y="3657600"/>
            <a:ext cx="21523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50 million people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4000" y="3048000"/>
            <a:ext cx="1447800" cy="106680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Northeast Blackout of 2003</a:t>
            </a:r>
            <a:endParaRPr lang="en-US" dirty="0"/>
          </a:p>
        </p:txBody>
      </p:sp>
      <p:pic>
        <p:nvPicPr>
          <p:cNvPr id="119810" name="Picture 2" descr="http://hea-www.harvard.edu/~bradw/home/blackout2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158" y="1295400"/>
            <a:ext cx="6316642" cy="5562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2040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Energy Management System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Alarm and Event Processing Routine (1 MLOC)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88668"/>
            <a:ext cx="419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http://www.securityfocus.com/news/8412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Northeast Blackout of 2003</a:t>
            </a:r>
            <a:endParaRPr lang="en-US" dirty="0"/>
          </a:p>
        </p:txBody>
      </p:sp>
      <p:pic>
        <p:nvPicPr>
          <p:cNvPr id="119810" name="Picture 2" descr="http://hea-www.harvard.edu/~bradw/home/blackout2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158" y="1295400"/>
            <a:ext cx="6316642" cy="5562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Energy Management System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Alarm and Event Processing Routine (1 MLOC)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Post-mortem analysis: 8 weeks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"This fault was so deeply embedded, it took them weeks of poring through millions of lines of code and data to find it.”  </a:t>
            </a:r>
            <a:r>
              <a:rPr lang="en-US" sz="2200" dirty="0" smtClean="0">
                <a:solidFill>
                  <a:schemeClr val="bg1"/>
                </a:solidFill>
              </a:rPr>
              <a:t>–Ralph </a:t>
            </a:r>
            <a:r>
              <a:rPr lang="en-US" sz="2200" dirty="0" err="1" smtClean="0">
                <a:solidFill>
                  <a:schemeClr val="bg1"/>
                </a:solidFill>
              </a:rPr>
              <a:t>DiNicola</a:t>
            </a:r>
            <a:r>
              <a:rPr lang="en-US" sz="2200" dirty="0" smtClean="0">
                <a:solidFill>
                  <a:schemeClr val="bg1"/>
                </a:solidFill>
              </a:rPr>
              <a:t>, FirstEnergy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88668"/>
            <a:ext cx="419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http://www.securityfocus.com/news/8412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Northeast Blackout of 2003</a:t>
            </a:r>
            <a:endParaRPr lang="en-US" dirty="0"/>
          </a:p>
        </p:txBody>
      </p:sp>
      <p:pic>
        <p:nvPicPr>
          <p:cNvPr id="119810" name="Picture 2" descr="http://hea-www.harvard.edu/~bradw/home/blackout2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158" y="1295400"/>
            <a:ext cx="6316642" cy="5562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Race condition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Two threads writing to data structure simultaneously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Usually occurs without error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Small window for causing data corruption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419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http://www.securityfocus.com/news/8412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en-US" dirty="0" smtClean="0"/>
              <a:t>Tracks happens-before: sound &amp; precise</a:t>
            </a:r>
          </a:p>
          <a:p>
            <a:pPr lvl="1"/>
            <a:r>
              <a:rPr lang="en-US" b="1" dirty="0" smtClean="0"/>
              <a:t>80X</a:t>
            </a:r>
            <a:r>
              <a:rPr lang="en-US" dirty="0" smtClean="0"/>
              <a:t> slowdown</a:t>
            </a:r>
          </a:p>
          <a:p>
            <a:pPr lvl="1"/>
            <a:r>
              <a:rPr lang="en-US" dirty="0" smtClean="0"/>
              <a:t>Each analysis step: </a:t>
            </a:r>
            <a:r>
              <a:rPr lang="en-US" b="1" dirty="0" smtClean="0"/>
              <a:t>O(n)</a:t>
            </a:r>
            <a:r>
              <a:rPr lang="en-US" dirty="0" smtClean="0"/>
              <a:t> time                 </a:t>
            </a:r>
            <a:r>
              <a:rPr lang="en-US" sz="2400" dirty="0" smtClean="0"/>
              <a:t>(n = # of threads)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en-US" dirty="0" smtClean="0"/>
              <a:t>Tracks happens-before: sound &amp; precise</a:t>
            </a:r>
          </a:p>
          <a:p>
            <a:pPr lvl="1"/>
            <a:r>
              <a:rPr lang="en-US" b="1" dirty="0" smtClean="0"/>
              <a:t>80X</a:t>
            </a:r>
            <a:r>
              <a:rPr lang="en-US" dirty="0" smtClean="0"/>
              <a:t> slowdown</a:t>
            </a:r>
          </a:p>
          <a:p>
            <a:pPr lvl="1"/>
            <a:r>
              <a:rPr lang="en-US" dirty="0" smtClean="0"/>
              <a:t>Each analysis step: </a:t>
            </a:r>
            <a:r>
              <a:rPr lang="en-US" b="1" dirty="0" smtClean="0"/>
              <a:t>O(n)</a:t>
            </a:r>
            <a:r>
              <a:rPr lang="en-US" dirty="0" smtClean="0"/>
              <a:t> time                 </a:t>
            </a:r>
            <a:r>
              <a:rPr lang="en-US" sz="2400" dirty="0" smtClean="0"/>
              <a:t>(n = # of threads)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FastTrack</a:t>
            </a:r>
            <a:r>
              <a:rPr lang="en-US" dirty="0" smtClean="0"/>
              <a:t>  </a:t>
            </a:r>
            <a:r>
              <a:rPr lang="en-US" sz="2400" dirty="0" smtClean="0"/>
              <a:t>[Flanagan &amp; Freund ’09]</a:t>
            </a:r>
          </a:p>
          <a:p>
            <a:pPr lvl="1"/>
            <a:r>
              <a:rPr lang="en-US" dirty="0" smtClean="0"/>
              <a:t>Reads &amp; writes (97%): </a:t>
            </a:r>
            <a:r>
              <a:rPr lang="en-US" b="1" dirty="0" smtClean="0"/>
              <a:t>O(1)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Synchronization (3%): </a:t>
            </a:r>
            <a:r>
              <a:rPr lang="en-US" b="1" dirty="0" smtClean="0"/>
              <a:t>O(n)</a:t>
            </a:r>
            <a:r>
              <a:rPr lang="en-US" dirty="0" smtClean="0"/>
              <a:t> time</a:t>
            </a:r>
          </a:p>
          <a:p>
            <a:pPr lvl="1"/>
            <a:r>
              <a:rPr lang="en-US" b="1" dirty="0" smtClean="0"/>
              <a:t>8X</a:t>
            </a:r>
            <a:r>
              <a:rPr lang="en-US" dirty="0" smtClean="0"/>
              <a:t> slowdown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en-US" dirty="0" smtClean="0"/>
              <a:t>Tracks happens-before: sound &amp; precise</a:t>
            </a:r>
          </a:p>
          <a:p>
            <a:pPr lvl="1"/>
            <a:r>
              <a:rPr lang="en-US" b="1" dirty="0" smtClean="0"/>
              <a:t>80X</a:t>
            </a:r>
            <a:r>
              <a:rPr lang="en-US" dirty="0" smtClean="0"/>
              <a:t> slowdown</a:t>
            </a:r>
          </a:p>
          <a:p>
            <a:pPr lvl="1"/>
            <a:r>
              <a:rPr lang="en-US" dirty="0" smtClean="0"/>
              <a:t>Each analysis step: </a:t>
            </a:r>
            <a:r>
              <a:rPr lang="en-US" b="1" dirty="0" smtClean="0"/>
              <a:t>O(n)</a:t>
            </a:r>
            <a:r>
              <a:rPr lang="en-US" dirty="0" smtClean="0"/>
              <a:t> time                 </a:t>
            </a:r>
            <a:r>
              <a:rPr lang="en-US" sz="2400" dirty="0" smtClean="0"/>
              <a:t>(n = # of threads)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FastTrack</a:t>
            </a:r>
            <a:r>
              <a:rPr lang="en-US" dirty="0" smtClean="0"/>
              <a:t>  </a:t>
            </a:r>
            <a:r>
              <a:rPr lang="en-US" sz="2400" dirty="0" smtClean="0"/>
              <a:t>[Flanagan &amp; Freund ’09]</a:t>
            </a:r>
          </a:p>
          <a:p>
            <a:pPr lvl="1"/>
            <a:r>
              <a:rPr lang="en-US" dirty="0" smtClean="0"/>
              <a:t>Reads &amp; writes (97%): </a:t>
            </a:r>
            <a:r>
              <a:rPr lang="en-US" b="1" dirty="0" smtClean="0"/>
              <a:t>O(1)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Synchronization (3%): </a:t>
            </a:r>
            <a:r>
              <a:rPr lang="en-US" b="1" dirty="0" smtClean="0"/>
              <a:t>O(n)</a:t>
            </a:r>
            <a:r>
              <a:rPr lang="en-US" dirty="0" smtClean="0"/>
              <a:t> time</a:t>
            </a:r>
          </a:p>
          <a:p>
            <a:pPr lvl="1"/>
            <a:r>
              <a:rPr lang="en-US" b="1" dirty="0" smtClean="0"/>
              <a:t>8X</a:t>
            </a:r>
            <a:r>
              <a:rPr lang="en-US" dirty="0" smtClean="0"/>
              <a:t> slowdown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0" y="4419600"/>
            <a:ext cx="18288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Problem today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096000" y="5029200"/>
            <a:ext cx="21336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Problem in future</a:t>
            </a:r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886200"/>
            <a:ext cx="5791200" cy="2133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en-US" dirty="0" smtClean="0"/>
              <a:t>Tracks happens-before: sound &amp; precise</a:t>
            </a:r>
          </a:p>
          <a:p>
            <a:pPr lvl="1"/>
            <a:r>
              <a:rPr lang="en-US" b="1" dirty="0" smtClean="0"/>
              <a:t>80X</a:t>
            </a:r>
            <a:r>
              <a:rPr lang="en-US" dirty="0" smtClean="0"/>
              <a:t> slowdown</a:t>
            </a:r>
          </a:p>
          <a:p>
            <a:pPr lvl="1"/>
            <a:r>
              <a:rPr lang="en-US" dirty="0" smtClean="0"/>
              <a:t>Each analysis step: </a:t>
            </a:r>
            <a:r>
              <a:rPr lang="en-US" b="1" dirty="0" smtClean="0"/>
              <a:t>O(n)</a:t>
            </a:r>
            <a:r>
              <a:rPr lang="en-US" dirty="0" smtClean="0"/>
              <a:t> time                 </a:t>
            </a:r>
            <a:r>
              <a:rPr lang="en-US" sz="2400" dirty="0" smtClean="0"/>
              <a:t>(n = # of threads)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FastTrack</a:t>
            </a:r>
            <a:r>
              <a:rPr lang="en-US" dirty="0" smtClean="0"/>
              <a:t>  </a:t>
            </a:r>
            <a:r>
              <a:rPr lang="en-US" sz="2400" dirty="0" smtClean="0"/>
              <a:t>[Flanagan &amp; Freund ’09]</a:t>
            </a:r>
          </a:p>
          <a:p>
            <a:pPr lvl="1"/>
            <a:r>
              <a:rPr lang="en-US" dirty="0" smtClean="0"/>
              <a:t>Reads &amp; writes (97%): </a:t>
            </a:r>
            <a:r>
              <a:rPr lang="en-US" b="1" dirty="0" smtClean="0"/>
              <a:t>O(1)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Synchronization (3%): </a:t>
            </a:r>
            <a:r>
              <a:rPr lang="en-US" b="1" dirty="0" smtClean="0"/>
              <a:t>O(n)</a:t>
            </a:r>
            <a:r>
              <a:rPr lang="en-US" dirty="0" smtClean="0"/>
              <a:t> time</a:t>
            </a:r>
          </a:p>
          <a:p>
            <a:pPr lvl="1"/>
            <a:r>
              <a:rPr lang="en-US" b="1" dirty="0" smtClean="0"/>
              <a:t>8X</a:t>
            </a:r>
            <a:r>
              <a:rPr lang="en-US" dirty="0" smtClean="0"/>
              <a:t> slowdown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0574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ounded Rectangle 69"/>
          <p:cNvSpPr/>
          <p:nvPr/>
        </p:nvSpPr>
        <p:spPr>
          <a:xfrm>
            <a:off x="4953000" y="2133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3773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4535984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0AD00">
                    <a:satMod val="150000"/>
                  </a:srgbClr>
                </a:solidFill>
              </a:rPr>
              <a:t>Vector Clock-Based Race Detection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A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44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Thread 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  <p:grpSp>
        <p:nvGrpSpPr>
          <p:cNvPr id="3" name="Group 19"/>
          <p:cNvGrpSpPr/>
          <p:nvPr/>
        </p:nvGrpSpPr>
        <p:grpSpPr>
          <a:xfrm>
            <a:off x="2209800" y="2362200"/>
            <a:ext cx="838200" cy="381000"/>
            <a:chOff x="152400" y="2438400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524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2438400"/>
              <a:ext cx="5334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105400" y="2362200"/>
            <a:ext cx="838200" cy="381000"/>
            <a:chOff x="4800600" y="2438400"/>
            <a:chExt cx="8382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8006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9700" y="2438400"/>
              <a:ext cx="4191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286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7845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05740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81800" y="2057400"/>
            <a:ext cx="20574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Vector clocks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13724</TotalTime>
  <Words>4071</Words>
  <Application>Microsoft Office PowerPoint</Application>
  <PresentationFormat>On-screen Show (4:3)</PresentationFormat>
  <Paragraphs>2775</Paragraphs>
  <Slides>141</Slides>
  <Notes>1</Notes>
  <HiddenSlides>16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141</vt:i4>
      </vt:variant>
    </vt:vector>
  </HeadingPairs>
  <TitlesOfParts>
    <vt:vector size="144" baseType="lpstr">
      <vt:lpstr>Module</vt:lpstr>
      <vt:lpstr>1_Module</vt:lpstr>
      <vt:lpstr>2_Module</vt:lpstr>
      <vt:lpstr>Pacer: Proportional Detection of Data Races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Implementation</vt:lpstr>
      <vt:lpstr>Performance</vt:lpstr>
      <vt:lpstr>Performance</vt:lpstr>
      <vt:lpstr>Accuracy</vt:lpstr>
      <vt:lpstr>Per-Race Accuracy (eclipse, r = 1%)</vt:lpstr>
      <vt:lpstr>Related Work</vt:lpstr>
      <vt:lpstr>Deployable Race Detection</vt:lpstr>
      <vt:lpstr>Deployable Race Detection</vt:lpstr>
      <vt:lpstr>Deployable Race Detection</vt:lpstr>
      <vt:lpstr>Deployable Race Detection</vt:lpstr>
      <vt:lpstr>Backup</vt:lpstr>
      <vt:lpstr>Example: “Timeless” Non-Sampling Periods</vt:lpstr>
      <vt:lpstr>Example: “Timeless” Non-Sampling Periods</vt:lpstr>
      <vt:lpstr>Example: “Timeless” Non-Sampling Periods</vt:lpstr>
      <vt:lpstr>Per-Race Accuracy (Eclipse)</vt:lpstr>
      <vt:lpstr>Space Performance (eclipse)</vt:lpstr>
      <vt:lpstr>Performance (0-10% sampling rate)</vt:lpstr>
      <vt:lpstr>Performance (0-10% sampling rate)</vt:lpstr>
      <vt:lpstr>Performance (0-10% sampling rate)</vt:lpstr>
      <vt:lpstr>Methodology</vt:lpstr>
      <vt:lpstr>Data Races</vt:lpstr>
      <vt:lpstr>Data Races</vt:lpstr>
      <vt:lpstr>Data Races</vt:lpstr>
      <vt:lpstr>Data Races</vt:lpstr>
      <vt:lpstr>Data Races</vt:lpstr>
      <vt:lpstr>Why Do We Care?</vt:lpstr>
      <vt:lpstr>Why Do We Care?</vt:lpstr>
      <vt:lpstr>Why Do We Care?</vt:lpstr>
      <vt:lpstr>Producer-Consumer Example</vt:lpstr>
      <vt:lpstr>Does It Race?</vt:lpstr>
      <vt:lpstr>Does It Race?</vt:lpstr>
      <vt:lpstr>So What?</vt:lpstr>
      <vt:lpstr>So What?</vt:lpstr>
      <vt:lpstr>So What?</vt:lpstr>
      <vt:lpstr>How to Fix?</vt:lpstr>
      <vt:lpstr>Properly Synchronized</vt:lpstr>
      <vt:lpstr>Example #2</vt:lpstr>
      <vt:lpstr>Initialization on Demand</vt:lpstr>
      <vt:lpstr>Synchronized but Slow?</vt:lpstr>
      <vt:lpstr>Double-Checked Locking</vt:lpstr>
      <vt:lpstr>Does It Race?</vt:lpstr>
      <vt:lpstr>Does It Race?</vt:lpstr>
      <vt:lpstr>So What?</vt:lpstr>
      <vt:lpstr>So What?</vt:lpstr>
      <vt:lpstr>So What?</vt:lpstr>
      <vt:lpstr>Performance vs. Accuracy</vt:lpstr>
      <vt:lpstr>Performance vs. Accuracy</vt:lpstr>
      <vt:lpstr>Accuracy &amp; Performance</vt:lpstr>
      <vt:lpstr>Northeast Blackout of 2003</vt:lpstr>
      <vt:lpstr>Northeast Blackout of 2003</vt:lpstr>
      <vt:lpstr>Northeast Blackout of 2003</vt:lpstr>
      <vt:lpstr>Northeast Blackout of 2003</vt:lpstr>
      <vt:lpstr>Northeast Blackout of 2003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Vector Clock-Based Race Detection</vt:lpstr>
      <vt:lpstr>Prior Work Isn’t Deployable</vt:lpstr>
      <vt:lpstr>(Theoretical) Accuracy &amp; Performance</vt:lpstr>
      <vt:lpstr>(Theoretical) Accuracy &amp; Performance</vt:lpstr>
      <vt:lpstr>(Theoretical) Accuracy &amp; Performance</vt:lpstr>
      <vt:lpstr>(Theoretical) Accuracy &amp; Performance</vt:lpstr>
      <vt:lpstr>(Theoretical) Accuracy &amp; Performance</vt:lpstr>
      <vt:lpstr>Pacer</vt:lpstr>
      <vt:lpstr>Pacer</vt:lpstr>
      <vt:lpstr>Detecting Data Races in Production</vt:lpstr>
      <vt:lpstr>Detecting Data Races in Production</vt:lpstr>
      <vt:lpstr>Detecting Data Races in Production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Software Robust in Deployed Systems</dc:title>
  <dc:creator> </dc:creator>
  <cp:lastModifiedBy> </cp:lastModifiedBy>
  <cp:revision>583</cp:revision>
  <dcterms:created xsi:type="dcterms:W3CDTF">2010-01-20T14:34:27Z</dcterms:created>
  <dcterms:modified xsi:type="dcterms:W3CDTF">2010-06-18T14:56:20Z</dcterms:modified>
</cp:coreProperties>
</file>