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2" r:id="rId3"/>
  </p:sldMasterIdLst>
  <p:notesMasterIdLst>
    <p:notesMasterId r:id="rId41"/>
  </p:notesMasterIdLst>
  <p:sldIdLst>
    <p:sldId id="256" r:id="rId4"/>
    <p:sldId id="258" r:id="rId5"/>
    <p:sldId id="265" r:id="rId6"/>
    <p:sldId id="259" r:id="rId7"/>
    <p:sldId id="266" r:id="rId8"/>
    <p:sldId id="260" r:id="rId9"/>
    <p:sldId id="268" r:id="rId10"/>
    <p:sldId id="269" r:id="rId11"/>
    <p:sldId id="321" r:id="rId12"/>
    <p:sldId id="324" r:id="rId13"/>
    <p:sldId id="327" r:id="rId14"/>
    <p:sldId id="270" r:id="rId15"/>
    <p:sldId id="271" r:id="rId16"/>
    <p:sldId id="272" r:id="rId17"/>
    <p:sldId id="276" r:id="rId18"/>
    <p:sldId id="277" r:id="rId19"/>
    <p:sldId id="278" r:id="rId20"/>
    <p:sldId id="279" r:id="rId21"/>
    <p:sldId id="280" r:id="rId22"/>
    <p:sldId id="281" r:id="rId23"/>
    <p:sldId id="282" r:id="rId24"/>
    <p:sldId id="283" r:id="rId25"/>
    <p:sldId id="284" r:id="rId26"/>
    <p:sldId id="285" r:id="rId27"/>
    <p:sldId id="309" r:id="rId28"/>
    <p:sldId id="287" r:id="rId29"/>
    <p:sldId id="299" r:id="rId30"/>
    <p:sldId id="290" r:id="rId31"/>
    <p:sldId id="291" r:id="rId32"/>
    <p:sldId id="293" r:id="rId33"/>
    <p:sldId id="311" r:id="rId34"/>
    <p:sldId id="297" r:id="rId35"/>
    <p:sldId id="313" r:id="rId36"/>
    <p:sldId id="318" r:id="rId37"/>
    <p:sldId id="316" r:id="rId38"/>
    <p:sldId id="298" r:id="rId39"/>
    <p:sldId id="30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4" autoAdjust="0"/>
    <p:restoredTop sz="64207" autoAdjust="0"/>
  </p:normalViewPr>
  <p:slideViewPr>
    <p:cSldViewPr snapToGrid="0">
      <p:cViewPr varScale="1">
        <p:scale>
          <a:sx n="46" d="100"/>
          <a:sy n="46" d="100"/>
        </p:scale>
        <p:origin x="158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i="0" dirty="0"/>
              <a:t>Run-time Overhead (%) of RaceChaser</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RaceChaser (max = 0%)</c:v>
                </c:pt>
              </c:strCache>
            </c:strRef>
          </c:tx>
          <c:spPr>
            <a:solidFill>
              <a:schemeClr val="accent1"/>
            </a:solidFill>
            <a:ln>
              <a:noFill/>
            </a:ln>
            <a:effectLst/>
          </c:spPr>
          <c:invertIfNegative val="0"/>
          <c:cat>
            <c:strRef>
              <c:f>Sheet1!$A$2:$A$12</c:f>
              <c:strCache>
                <c:ptCount val="11"/>
                <c:pt idx="0">
                  <c:v>hsqdb6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Sheet1!$B$2:$B$12</c:f>
              <c:numCache>
                <c:formatCode>General</c:formatCode>
                <c:ptCount val="11"/>
                <c:pt idx="0">
                  <c:v>0.6</c:v>
                </c:pt>
                <c:pt idx="1">
                  <c:v>3</c:v>
                </c:pt>
                <c:pt idx="2">
                  <c:v>0.8</c:v>
                </c:pt>
                <c:pt idx="3">
                  <c:v>0</c:v>
                </c:pt>
                <c:pt idx="4">
                  <c:v>0.8</c:v>
                </c:pt>
                <c:pt idx="5">
                  <c:v>0.1</c:v>
                </c:pt>
                <c:pt idx="6">
                  <c:v>1.8</c:v>
                </c:pt>
                <c:pt idx="7">
                  <c:v>0.2</c:v>
                </c:pt>
                <c:pt idx="8">
                  <c:v>0.2</c:v>
                </c:pt>
                <c:pt idx="9">
                  <c:v>3.5</c:v>
                </c:pt>
                <c:pt idx="10">
                  <c:v>1</c:v>
                </c:pt>
              </c:numCache>
            </c:numRef>
          </c:val>
          <c:extLst>
            <c:ext xmlns:c16="http://schemas.microsoft.com/office/drawing/2014/chart" uri="{C3380CC4-5D6E-409C-BE32-E72D297353CC}">
              <c16:uniqueId val="{00000000-9BE2-4359-A496-329300ED5E8D}"/>
            </c:ext>
          </c:extLst>
        </c:ser>
        <c:ser>
          <c:idx val="1"/>
          <c:order val="1"/>
          <c:tx>
            <c:strRef>
              <c:f>Sheet1!$C$1</c:f>
              <c:strCache>
                <c:ptCount val="1"/>
                <c:pt idx="0">
                  <c:v>RaceChaser (max = 5%)</c:v>
                </c:pt>
              </c:strCache>
            </c:strRef>
          </c:tx>
          <c:spPr>
            <a:solidFill>
              <a:schemeClr val="accent2"/>
            </a:solidFill>
            <a:ln>
              <a:noFill/>
            </a:ln>
            <a:effectLst/>
          </c:spPr>
          <c:invertIfNegative val="0"/>
          <c:cat>
            <c:strRef>
              <c:f>Sheet1!$A$2:$A$12</c:f>
              <c:strCache>
                <c:ptCount val="11"/>
                <c:pt idx="0">
                  <c:v>hsqdb6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Sheet1!$C$2:$C$12</c:f>
              <c:numCache>
                <c:formatCode>General</c:formatCode>
                <c:ptCount val="11"/>
                <c:pt idx="0">
                  <c:v>0.4</c:v>
                </c:pt>
                <c:pt idx="1">
                  <c:v>3.3</c:v>
                </c:pt>
                <c:pt idx="2">
                  <c:v>0.8</c:v>
                </c:pt>
                <c:pt idx="3">
                  <c:v>0.7</c:v>
                </c:pt>
                <c:pt idx="4">
                  <c:v>0.4</c:v>
                </c:pt>
                <c:pt idx="5">
                  <c:v>0.2</c:v>
                </c:pt>
                <c:pt idx="6">
                  <c:v>2.5</c:v>
                </c:pt>
                <c:pt idx="7">
                  <c:v>0.2</c:v>
                </c:pt>
                <c:pt idx="8">
                  <c:v>1</c:v>
                </c:pt>
                <c:pt idx="9">
                  <c:v>2.7</c:v>
                </c:pt>
                <c:pt idx="10">
                  <c:v>1.2</c:v>
                </c:pt>
              </c:numCache>
            </c:numRef>
          </c:val>
          <c:extLst>
            <c:ext xmlns:c16="http://schemas.microsoft.com/office/drawing/2014/chart" uri="{C3380CC4-5D6E-409C-BE32-E72D297353CC}">
              <c16:uniqueId val="{00000001-9BE2-4359-A496-329300ED5E8D}"/>
            </c:ext>
          </c:extLst>
        </c:ser>
        <c:ser>
          <c:idx val="2"/>
          <c:order val="2"/>
          <c:tx>
            <c:strRef>
              <c:f>Sheet1!$D$1</c:f>
              <c:strCache>
                <c:ptCount val="1"/>
                <c:pt idx="0">
                  <c:v>RaceChaser (max = 10%)</c:v>
                </c:pt>
              </c:strCache>
            </c:strRef>
          </c:tx>
          <c:spPr>
            <a:solidFill>
              <a:schemeClr val="accent3"/>
            </a:solidFill>
            <a:ln>
              <a:noFill/>
            </a:ln>
            <a:effectLst/>
          </c:spPr>
          <c:invertIfNegative val="0"/>
          <c:cat>
            <c:strRef>
              <c:f>Sheet1!$A$2:$A$12</c:f>
              <c:strCache>
                <c:ptCount val="11"/>
                <c:pt idx="0">
                  <c:v>hsqdb6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Sheet1!$D$2:$D$12</c:f>
              <c:numCache>
                <c:formatCode>General</c:formatCode>
                <c:ptCount val="11"/>
                <c:pt idx="0">
                  <c:v>1.3</c:v>
                </c:pt>
                <c:pt idx="1">
                  <c:v>2.2999999999999998</c:v>
                </c:pt>
                <c:pt idx="2">
                  <c:v>1</c:v>
                </c:pt>
                <c:pt idx="3">
                  <c:v>1</c:v>
                </c:pt>
                <c:pt idx="4">
                  <c:v>0.8</c:v>
                </c:pt>
                <c:pt idx="5">
                  <c:v>0</c:v>
                </c:pt>
                <c:pt idx="6">
                  <c:v>3.8</c:v>
                </c:pt>
                <c:pt idx="7">
                  <c:v>0.4</c:v>
                </c:pt>
                <c:pt idx="8">
                  <c:v>2.2999999999999998</c:v>
                </c:pt>
                <c:pt idx="9">
                  <c:v>1.9</c:v>
                </c:pt>
                <c:pt idx="10">
                  <c:v>1.5</c:v>
                </c:pt>
              </c:numCache>
            </c:numRef>
          </c:val>
          <c:extLst>
            <c:ext xmlns:c16="http://schemas.microsoft.com/office/drawing/2014/chart" uri="{C3380CC4-5D6E-409C-BE32-E72D297353CC}">
              <c16:uniqueId val="{00000002-9BE2-4359-A496-329300ED5E8D}"/>
            </c:ext>
          </c:extLst>
        </c:ser>
        <c:ser>
          <c:idx val="3"/>
          <c:order val="3"/>
          <c:tx>
            <c:strRef>
              <c:f>Sheet1!$E$1</c:f>
              <c:strCache>
                <c:ptCount val="1"/>
                <c:pt idx="0">
                  <c:v>LiteHB</c:v>
                </c:pt>
              </c:strCache>
            </c:strRef>
          </c:tx>
          <c:spPr>
            <a:solidFill>
              <a:schemeClr val="accent4"/>
            </a:solidFill>
            <a:ln>
              <a:noFill/>
            </a:ln>
            <a:effectLst/>
          </c:spPr>
          <c:invertIfNegative val="0"/>
          <c:cat>
            <c:strRef>
              <c:f>Sheet1!$A$2:$A$12</c:f>
              <c:strCache>
                <c:ptCount val="11"/>
                <c:pt idx="0">
                  <c:v>hsqdb6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Sheet1!$E$2:$E$12</c:f>
              <c:numCache>
                <c:formatCode>General</c:formatCode>
                <c:ptCount val="11"/>
                <c:pt idx="0">
                  <c:v>22.7</c:v>
                </c:pt>
                <c:pt idx="1">
                  <c:v>3.5</c:v>
                </c:pt>
                <c:pt idx="2">
                  <c:v>10.1</c:v>
                </c:pt>
                <c:pt idx="3">
                  <c:v>3</c:v>
                </c:pt>
                <c:pt idx="4">
                  <c:v>2.7</c:v>
                </c:pt>
                <c:pt idx="5">
                  <c:v>18.7</c:v>
                </c:pt>
                <c:pt idx="6">
                  <c:v>45</c:v>
                </c:pt>
                <c:pt idx="7">
                  <c:v>4.3</c:v>
                </c:pt>
                <c:pt idx="8">
                  <c:v>21.8</c:v>
                </c:pt>
                <c:pt idx="9">
                  <c:v>6.4</c:v>
                </c:pt>
                <c:pt idx="10">
                  <c:v>20</c:v>
                </c:pt>
              </c:numCache>
            </c:numRef>
          </c:val>
          <c:extLst>
            <c:ext xmlns:c16="http://schemas.microsoft.com/office/drawing/2014/chart" uri="{C3380CC4-5D6E-409C-BE32-E72D297353CC}">
              <c16:uniqueId val="{00000003-9BE2-4359-A496-329300ED5E8D}"/>
            </c:ext>
          </c:extLst>
        </c:ser>
        <c:ser>
          <c:idx val="4"/>
          <c:order val="4"/>
          <c:tx>
            <c:strRef>
              <c:f>Sheet1!$F$1</c:f>
              <c:strCache>
                <c:ptCount val="1"/>
                <c:pt idx="0">
                  <c:v>FullHB</c:v>
                </c:pt>
              </c:strCache>
            </c:strRef>
          </c:tx>
          <c:spPr>
            <a:solidFill>
              <a:schemeClr val="accent5"/>
            </a:solidFill>
            <a:ln>
              <a:noFill/>
            </a:ln>
            <a:effectLst/>
          </c:spPr>
          <c:invertIfNegative val="0"/>
          <c:cat>
            <c:strRef>
              <c:f>Sheet1!$A$2:$A$12</c:f>
              <c:strCache>
                <c:ptCount val="11"/>
                <c:pt idx="0">
                  <c:v>hsqdb6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Sheet1!$F$2:$F$12</c:f>
              <c:numCache>
                <c:formatCode>General</c:formatCode>
                <c:ptCount val="11"/>
                <c:pt idx="0">
                  <c:v>29.9</c:v>
                </c:pt>
                <c:pt idx="1">
                  <c:v>2.5</c:v>
                </c:pt>
                <c:pt idx="2">
                  <c:v>10.4</c:v>
                </c:pt>
                <c:pt idx="3">
                  <c:v>8.6</c:v>
                </c:pt>
                <c:pt idx="4">
                  <c:v>3.1</c:v>
                </c:pt>
                <c:pt idx="5">
                  <c:v>19.5</c:v>
                </c:pt>
                <c:pt idx="6">
                  <c:v>45</c:v>
                </c:pt>
                <c:pt idx="7">
                  <c:v>4.0999999999999996</c:v>
                </c:pt>
                <c:pt idx="8">
                  <c:v>34.200000000000003</c:v>
                </c:pt>
                <c:pt idx="9">
                  <c:v>38.700000000000003</c:v>
                </c:pt>
                <c:pt idx="10">
                  <c:v>37.299999999999997</c:v>
                </c:pt>
              </c:numCache>
            </c:numRef>
          </c:val>
          <c:extLst>
            <c:ext xmlns:c16="http://schemas.microsoft.com/office/drawing/2014/chart" uri="{C3380CC4-5D6E-409C-BE32-E72D297353CC}">
              <c16:uniqueId val="{00000004-9BE2-4359-A496-329300ED5E8D}"/>
            </c:ext>
          </c:extLst>
        </c:ser>
        <c:dLbls>
          <c:showLegendKey val="0"/>
          <c:showVal val="0"/>
          <c:showCatName val="0"/>
          <c:showSerName val="0"/>
          <c:showPercent val="0"/>
          <c:showBubbleSize val="0"/>
        </c:dLbls>
        <c:gapWidth val="150"/>
        <c:axId val="1457331935"/>
        <c:axId val="1457328191"/>
      </c:barChart>
      <c:catAx>
        <c:axId val="1457331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57328191"/>
        <c:crosses val="autoZero"/>
        <c:auto val="1"/>
        <c:lblAlgn val="ctr"/>
        <c:lblOffset val="100"/>
        <c:noMultiLvlLbl val="0"/>
      </c:catAx>
      <c:valAx>
        <c:axId val="145732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57331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dirty="0"/>
              <a:t>Run-time Overhead (%) of Caper</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DEA</c:v>
                </c:pt>
              </c:strCache>
            </c:strRef>
          </c:tx>
          <c:spPr>
            <a:solidFill>
              <a:schemeClr val="accent2">
                <a:shade val="65000"/>
              </a:schemeClr>
            </a:solidFill>
            <a:ln>
              <a:noFill/>
            </a:ln>
            <a:effectLst/>
          </c:spPr>
          <c:invertIfNegative val="0"/>
          <c:cat>
            <c:strRef>
              <c:f>Sheet1!$A$2:$A$12</c:f>
              <c:strCache>
                <c:ptCount val="11"/>
                <c:pt idx="0">
                  <c:v>hsqldb6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Sheet1!$B$2:$B$12</c:f>
              <c:numCache>
                <c:formatCode>General</c:formatCode>
                <c:ptCount val="11"/>
                <c:pt idx="0">
                  <c:v>13.2</c:v>
                </c:pt>
                <c:pt idx="1">
                  <c:v>0.5</c:v>
                </c:pt>
                <c:pt idx="2">
                  <c:v>6.1</c:v>
                </c:pt>
                <c:pt idx="3">
                  <c:v>3.1</c:v>
                </c:pt>
                <c:pt idx="4">
                  <c:v>1.3</c:v>
                </c:pt>
                <c:pt idx="5">
                  <c:v>5.6</c:v>
                </c:pt>
                <c:pt idx="6">
                  <c:v>3.5</c:v>
                </c:pt>
                <c:pt idx="7">
                  <c:v>1</c:v>
                </c:pt>
                <c:pt idx="8">
                  <c:v>4.0999999999999996</c:v>
                </c:pt>
                <c:pt idx="9">
                  <c:v>1</c:v>
                </c:pt>
                <c:pt idx="10">
                  <c:v>3.4</c:v>
                </c:pt>
              </c:numCache>
            </c:numRef>
          </c:val>
          <c:extLst>
            <c:ext xmlns:c16="http://schemas.microsoft.com/office/drawing/2014/chart" uri="{C3380CC4-5D6E-409C-BE32-E72D297353CC}">
              <c16:uniqueId val="{00000000-3FF6-46E7-BBC5-D2DED7CEC302}"/>
            </c:ext>
          </c:extLst>
        </c:ser>
        <c:ser>
          <c:idx val="1"/>
          <c:order val="1"/>
          <c:tx>
            <c:strRef>
              <c:f>Sheet1!$C$1</c:f>
              <c:strCache>
                <c:ptCount val="1"/>
                <c:pt idx="0">
                  <c:v>Caper (first run)</c:v>
                </c:pt>
              </c:strCache>
            </c:strRef>
          </c:tx>
          <c:spPr>
            <a:solidFill>
              <a:schemeClr val="accent2"/>
            </a:solidFill>
            <a:ln>
              <a:noFill/>
            </a:ln>
            <a:effectLst/>
          </c:spPr>
          <c:invertIfNegative val="0"/>
          <c:cat>
            <c:strRef>
              <c:f>Sheet1!$A$2:$A$12</c:f>
              <c:strCache>
                <c:ptCount val="11"/>
                <c:pt idx="0">
                  <c:v>hsqldb6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Sheet1!$C$2:$C$12</c:f>
              <c:numCache>
                <c:formatCode>General</c:formatCode>
                <c:ptCount val="11"/>
                <c:pt idx="0">
                  <c:v>59.4</c:v>
                </c:pt>
                <c:pt idx="1">
                  <c:v>64.8</c:v>
                </c:pt>
                <c:pt idx="2">
                  <c:v>68.599999999999994</c:v>
                </c:pt>
                <c:pt idx="3">
                  <c:v>17</c:v>
                </c:pt>
                <c:pt idx="4">
                  <c:v>12.2</c:v>
                </c:pt>
                <c:pt idx="5">
                  <c:v>26.6</c:v>
                </c:pt>
                <c:pt idx="6">
                  <c:v>106.5</c:v>
                </c:pt>
                <c:pt idx="7">
                  <c:v>1</c:v>
                </c:pt>
                <c:pt idx="8">
                  <c:v>20.3</c:v>
                </c:pt>
                <c:pt idx="9">
                  <c:v>1</c:v>
                </c:pt>
                <c:pt idx="10">
                  <c:v>30.3</c:v>
                </c:pt>
              </c:numCache>
            </c:numRef>
          </c:val>
          <c:extLst>
            <c:ext xmlns:c16="http://schemas.microsoft.com/office/drawing/2014/chart" uri="{C3380CC4-5D6E-409C-BE32-E72D297353CC}">
              <c16:uniqueId val="{00000001-3FF6-46E7-BBC5-D2DED7CEC302}"/>
            </c:ext>
          </c:extLst>
        </c:ser>
        <c:ser>
          <c:idx val="2"/>
          <c:order val="2"/>
          <c:tx>
            <c:strRef>
              <c:f>Sheet1!$D$1</c:f>
              <c:strCache>
                <c:ptCount val="1"/>
                <c:pt idx="0">
                  <c:v>Caper (steady state)</c:v>
                </c:pt>
              </c:strCache>
            </c:strRef>
          </c:tx>
          <c:spPr>
            <a:solidFill>
              <a:schemeClr val="accent2">
                <a:tint val="65000"/>
              </a:schemeClr>
            </a:solidFill>
            <a:ln>
              <a:noFill/>
            </a:ln>
            <a:effectLst/>
          </c:spPr>
          <c:invertIfNegative val="0"/>
          <c:cat>
            <c:strRef>
              <c:f>Sheet1!$A$2:$A$12</c:f>
              <c:strCache>
                <c:ptCount val="11"/>
                <c:pt idx="0">
                  <c:v>hsqldb6</c:v>
                </c:pt>
                <c:pt idx="1">
                  <c:v>lusearch6</c:v>
                </c:pt>
                <c:pt idx="2">
                  <c:v>xalan6</c:v>
                </c:pt>
                <c:pt idx="3">
                  <c:v>avrora9</c:v>
                </c:pt>
                <c:pt idx="4">
                  <c:v>luindex9</c:v>
                </c:pt>
                <c:pt idx="5">
                  <c:v>lusearch9</c:v>
                </c:pt>
                <c:pt idx="6">
                  <c:v>sunflow9</c:v>
                </c:pt>
                <c:pt idx="7">
                  <c:v>xalan9</c:v>
                </c:pt>
                <c:pt idx="8">
                  <c:v>pjbb2000</c:v>
                </c:pt>
                <c:pt idx="9">
                  <c:v>pjbb2005</c:v>
                </c:pt>
                <c:pt idx="10">
                  <c:v>geomean</c:v>
                </c:pt>
              </c:strCache>
            </c:strRef>
          </c:cat>
          <c:val>
            <c:numRef>
              <c:f>Sheet1!$D$2:$D$12</c:f>
              <c:numCache>
                <c:formatCode>General</c:formatCode>
                <c:ptCount val="11"/>
                <c:pt idx="0">
                  <c:v>12.8</c:v>
                </c:pt>
                <c:pt idx="1">
                  <c:v>2.8</c:v>
                </c:pt>
                <c:pt idx="2">
                  <c:v>11.2</c:v>
                </c:pt>
                <c:pt idx="3">
                  <c:v>3.2</c:v>
                </c:pt>
                <c:pt idx="4">
                  <c:v>11.2</c:v>
                </c:pt>
                <c:pt idx="5">
                  <c:v>24.2</c:v>
                </c:pt>
                <c:pt idx="6">
                  <c:v>12.3</c:v>
                </c:pt>
                <c:pt idx="7">
                  <c:v>1</c:v>
                </c:pt>
                <c:pt idx="8">
                  <c:v>5.6</c:v>
                </c:pt>
                <c:pt idx="9">
                  <c:v>1</c:v>
                </c:pt>
                <c:pt idx="10">
                  <c:v>7.8</c:v>
                </c:pt>
              </c:numCache>
            </c:numRef>
          </c:val>
          <c:extLst>
            <c:ext xmlns:c16="http://schemas.microsoft.com/office/drawing/2014/chart" uri="{C3380CC4-5D6E-409C-BE32-E72D297353CC}">
              <c16:uniqueId val="{00000002-3FF6-46E7-BBC5-D2DED7CEC302}"/>
            </c:ext>
          </c:extLst>
        </c:ser>
        <c:dLbls>
          <c:showLegendKey val="0"/>
          <c:showVal val="0"/>
          <c:showCatName val="0"/>
          <c:showSerName val="0"/>
          <c:showPercent val="0"/>
          <c:showBubbleSize val="0"/>
        </c:dLbls>
        <c:gapWidth val="219"/>
        <c:overlap val="-27"/>
        <c:axId val="1513993536"/>
        <c:axId val="1513993120"/>
      </c:barChart>
      <c:catAx>
        <c:axId val="151399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3993120"/>
        <c:crosses val="autoZero"/>
        <c:auto val="1"/>
        <c:lblAlgn val="ctr"/>
        <c:lblOffset val="100"/>
        <c:noMultiLvlLbl val="0"/>
      </c:catAx>
      <c:valAx>
        <c:axId val="151399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399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b="1" dirty="0"/>
              <a:t>Efficiency vs Precision</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20"/>
            <c:spPr>
              <a:solidFill>
                <a:schemeClr val="tx2"/>
              </a:solidFill>
              <a:ln w="9525">
                <a:solidFill>
                  <a:schemeClr val="accent1"/>
                </a:solidFill>
              </a:ln>
              <a:effectLst/>
            </c:spPr>
          </c:marker>
          <c:xVal>
            <c:numRef>
              <c:f>Sheet1!$A$2:$A$4</c:f>
              <c:numCache>
                <c:formatCode>General</c:formatCode>
                <c:ptCount val="3"/>
                <c:pt idx="0">
                  <c:v>9</c:v>
                </c:pt>
                <c:pt idx="1">
                  <c:v>0</c:v>
                </c:pt>
                <c:pt idx="2">
                  <c:v>1200</c:v>
                </c:pt>
              </c:numCache>
            </c:numRef>
          </c:xVal>
          <c:yVal>
            <c:numRef>
              <c:f>Sheet1!$B$2:$B$4</c:f>
              <c:numCache>
                <c:formatCode>General</c:formatCode>
                <c:ptCount val="3"/>
                <c:pt idx="0">
                  <c:v>32.4</c:v>
                </c:pt>
                <c:pt idx="1">
                  <c:v>75.599999999999994</c:v>
                </c:pt>
                <c:pt idx="2">
                  <c:v>28.4</c:v>
                </c:pt>
              </c:numCache>
            </c:numRef>
          </c:yVal>
          <c:smooth val="0"/>
          <c:extLst>
            <c:ext xmlns:c16="http://schemas.microsoft.com/office/drawing/2014/chart" uri="{C3380CC4-5D6E-409C-BE32-E72D297353CC}">
              <c16:uniqueId val="{00000000-B41B-4690-9927-63BDB6B8319A}"/>
            </c:ext>
          </c:extLst>
        </c:ser>
        <c:dLbls>
          <c:showLegendKey val="0"/>
          <c:showVal val="0"/>
          <c:showCatName val="0"/>
          <c:showSerName val="0"/>
          <c:showPercent val="0"/>
          <c:showBubbleSize val="0"/>
        </c:dLbls>
        <c:axId val="1615367648"/>
        <c:axId val="1615364736"/>
      </c:scatterChart>
      <c:valAx>
        <c:axId val="16153676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b="1" dirty="0"/>
                  <a:t>Run-time overhead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15364736"/>
        <c:crosses val="autoZero"/>
        <c:crossBetween val="midCat"/>
      </c:valAx>
      <c:valAx>
        <c:axId val="161536473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b="1" dirty="0"/>
                  <a:t>%</a:t>
                </a:r>
                <a:r>
                  <a:rPr lang="en-US" sz="2000" b="1" baseline="0" dirty="0"/>
                  <a:t> of dynamic accesses that need to be instrumented</a:t>
                </a:r>
                <a:endParaRPr lang="en-US" sz="2000"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15367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BA9AD-9939-4D95-A58F-D33E08076D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8FF938C-8E88-484B-902C-DFF0D283A8D8}">
      <dgm:prSet phldrT="[Text]" custT="1"/>
      <dgm:spPr/>
      <dgm:t>
        <a:bodyPr/>
        <a:lstStyle/>
        <a:p>
          <a:r>
            <a:rPr lang="en-US" sz="3200" b="1" dirty="0"/>
            <a:t>Data race</a:t>
          </a:r>
        </a:p>
      </dgm:t>
    </dgm:pt>
    <dgm:pt modelId="{5E1995BA-34B0-40D4-AA1B-B73034B376C2}" type="parTrans" cxnId="{A678C8FF-0043-403D-9FF7-04424A85FFA9}">
      <dgm:prSet/>
      <dgm:spPr/>
      <dgm:t>
        <a:bodyPr/>
        <a:lstStyle/>
        <a:p>
          <a:endParaRPr lang="en-US" sz="1200"/>
        </a:p>
      </dgm:t>
    </dgm:pt>
    <dgm:pt modelId="{7F645487-53AA-4031-9DFD-40CFBC2BE16C}" type="sibTrans" cxnId="{A678C8FF-0043-403D-9FF7-04424A85FFA9}">
      <dgm:prSet/>
      <dgm:spPr/>
      <dgm:t>
        <a:bodyPr/>
        <a:lstStyle/>
        <a:p>
          <a:endParaRPr lang="en-US" sz="1200"/>
        </a:p>
      </dgm:t>
    </dgm:pt>
    <dgm:pt modelId="{C14C6C91-5C23-4983-9988-9489E31C7D3D}">
      <dgm:prSet phldrT="[Text]" custT="1"/>
      <dgm:spPr/>
      <dgm:t>
        <a:bodyPr/>
        <a:lstStyle/>
        <a:p>
          <a:r>
            <a:rPr lang="en-US" sz="2400" b="1" dirty="0"/>
            <a:t>Conflicting accesses</a:t>
          </a:r>
          <a:r>
            <a:rPr lang="en-US" sz="2400" dirty="0"/>
            <a:t> – two threads access the same shared variable where at least one access is a write</a:t>
          </a:r>
        </a:p>
      </dgm:t>
    </dgm:pt>
    <dgm:pt modelId="{0585C73D-7D3F-407D-987B-F0C4E63353B6}" type="parTrans" cxnId="{0DFC919A-3BEE-4CCD-9A0F-7DE8B7B4A61E}">
      <dgm:prSet/>
      <dgm:spPr/>
      <dgm:t>
        <a:bodyPr/>
        <a:lstStyle/>
        <a:p>
          <a:endParaRPr lang="en-US" sz="1200"/>
        </a:p>
      </dgm:t>
    </dgm:pt>
    <dgm:pt modelId="{908566CA-4DD8-4F32-A97C-F404649FFE30}" type="sibTrans" cxnId="{0DFC919A-3BEE-4CCD-9A0F-7DE8B7B4A61E}">
      <dgm:prSet/>
      <dgm:spPr/>
      <dgm:t>
        <a:bodyPr/>
        <a:lstStyle/>
        <a:p>
          <a:endParaRPr lang="en-US" sz="1200"/>
        </a:p>
      </dgm:t>
    </dgm:pt>
    <dgm:pt modelId="{9F78A2D9-2C9D-49B6-8E84-60899E1B908D}">
      <dgm:prSet phldrT="[Text]" custT="1"/>
      <dgm:spPr/>
      <dgm:t>
        <a:bodyPr/>
        <a:lstStyle/>
        <a:p>
          <a:r>
            <a:rPr lang="en-US" sz="2400" b="1" dirty="0"/>
            <a:t>Concurrent accesses</a:t>
          </a:r>
          <a:r>
            <a:rPr lang="en-US" sz="2400" dirty="0"/>
            <a:t> – accesses are not ordered by synchronization operations</a:t>
          </a:r>
        </a:p>
      </dgm:t>
    </dgm:pt>
    <dgm:pt modelId="{E87D37A6-B167-4F6E-A634-ED624E602F90}" type="parTrans" cxnId="{1B5EE981-0164-47A4-8A9E-FEA70EFDB60C}">
      <dgm:prSet/>
      <dgm:spPr/>
      <dgm:t>
        <a:bodyPr/>
        <a:lstStyle/>
        <a:p>
          <a:endParaRPr lang="en-US" sz="1200"/>
        </a:p>
      </dgm:t>
    </dgm:pt>
    <dgm:pt modelId="{BE02F94F-4A46-4B59-9CFC-C8CD0907782B}" type="sibTrans" cxnId="{1B5EE981-0164-47A4-8A9E-FEA70EFDB60C}">
      <dgm:prSet/>
      <dgm:spPr/>
      <dgm:t>
        <a:bodyPr/>
        <a:lstStyle/>
        <a:p>
          <a:endParaRPr lang="en-US" sz="1200"/>
        </a:p>
      </dgm:t>
    </dgm:pt>
    <dgm:pt modelId="{9DB5302B-F878-4966-B242-F05B8632DF30}" type="pres">
      <dgm:prSet presAssocID="{6F8BA9AD-9939-4D95-A58F-D33E08076DEE}" presName="vert0" presStyleCnt="0">
        <dgm:presLayoutVars>
          <dgm:dir/>
          <dgm:animOne val="branch"/>
          <dgm:animLvl val="lvl"/>
        </dgm:presLayoutVars>
      </dgm:prSet>
      <dgm:spPr/>
    </dgm:pt>
    <dgm:pt modelId="{C76DA4E4-08F8-45D6-9B93-3BC760645FC5}" type="pres">
      <dgm:prSet presAssocID="{98FF938C-8E88-484B-902C-DFF0D283A8D8}" presName="thickLine" presStyleLbl="alignNode1" presStyleIdx="0" presStyleCnt="1"/>
      <dgm:spPr>
        <a:ln w="25400"/>
      </dgm:spPr>
    </dgm:pt>
    <dgm:pt modelId="{B5AA1D5F-0686-4E59-9BF9-570D9D87BCB8}" type="pres">
      <dgm:prSet presAssocID="{98FF938C-8E88-484B-902C-DFF0D283A8D8}" presName="horz1" presStyleCnt="0"/>
      <dgm:spPr/>
    </dgm:pt>
    <dgm:pt modelId="{FCED5F29-1A05-4091-948E-4636B68D246B}" type="pres">
      <dgm:prSet presAssocID="{98FF938C-8E88-484B-902C-DFF0D283A8D8}" presName="tx1" presStyleLbl="revTx" presStyleIdx="0" presStyleCnt="3"/>
      <dgm:spPr/>
    </dgm:pt>
    <dgm:pt modelId="{B89E6A04-3C5C-4E67-AC04-9D5FC6608936}" type="pres">
      <dgm:prSet presAssocID="{98FF938C-8E88-484B-902C-DFF0D283A8D8}" presName="vert1" presStyleCnt="0"/>
      <dgm:spPr/>
    </dgm:pt>
    <dgm:pt modelId="{A1A2A541-C584-48A9-835B-FABD62395B10}" type="pres">
      <dgm:prSet presAssocID="{C14C6C91-5C23-4983-9988-9489E31C7D3D}" presName="vertSpace2a" presStyleCnt="0"/>
      <dgm:spPr/>
    </dgm:pt>
    <dgm:pt modelId="{C47A49DD-4078-4786-BE61-F9B0EB81778A}" type="pres">
      <dgm:prSet presAssocID="{C14C6C91-5C23-4983-9988-9489E31C7D3D}" presName="horz2" presStyleCnt="0"/>
      <dgm:spPr/>
    </dgm:pt>
    <dgm:pt modelId="{CB4046CB-FDA7-431B-BC12-43417227B189}" type="pres">
      <dgm:prSet presAssocID="{C14C6C91-5C23-4983-9988-9489E31C7D3D}" presName="horzSpace2" presStyleCnt="0"/>
      <dgm:spPr/>
    </dgm:pt>
    <dgm:pt modelId="{4F4F99A2-E475-4B90-9BA9-B4CDBB9B4CE1}" type="pres">
      <dgm:prSet presAssocID="{C14C6C91-5C23-4983-9988-9489E31C7D3D}" presName="tx2" presStyleLbl="revTx" presStyleIdx="1" presStyleCnt="3"/>
      <dgm:spPr/>
    </dgm:pt>
    <dgm:pt modelId="{1E6C4562-0C36-4E0E-9A82-971167069680}" type="pres">
      <dgm:prSet presAssocID="{C14C6C91-5C23-4983-9988-9489E31C7D3D}" presName="vert2" presStyleCnt="0"/>
      <dgm:spPr/>
    </dgm:pt>
    <dgm:pt modelId="{AC924253-F815-469D-B7AE-21E9A4A8E7FB}" type="pres">
      <dgm:prSet presAssocID="{C14C6C91-5C23-4983-9988-9489E31C7D3D}" presName="thinLine2b" presStyleLbl="callout" presStyleIdx="0" presStyleCnt="2"/>
      <dgm:spPr/>
    </dgm:pt>
    <dgm:pt modelId="{DE34F696-0259-4246-B1F5-8EEF55676AE6}" type="pres">
      <dgm:prSet presAssocID="{C14C6C91-5C23-4983-9988-9489E31C7D3D}" presName="vertSpace2b" presStyleCnt="0"/>
      <dgm:spPr/>
    </dgm:pt>
    <dgm:pt modelId="{05942A35-F024-4EBF-9B6A-9608439E0B20}" type="pres">
      <dgm:prSet presAssocID="{9F78A2D9-2C9D-49B6-8E84-60899E1B908D}" presName="horz2" presStyleCnt="0"/>
      <dgm:spPr/>
    </dgm:pt>
    <dgm:pt modelId="{60ECB972-5C30-493F-99BD-D940B1EDD302}" type="pres">
      <dgm:prSet presAssocID="{9F78A2D9-2C9D-49B6-8E84-60899E1B908D}" presName="horzSpace2" presStyleCnt="0"/>
      <dgm:spPr/>
    </dgm:pt>
    <dgm:pt modelId="{0D9CEC60-EB2F-4AB3-8417-2BA2CFCEB1A8}" type="pres">
      <dgm:prSet presAssocID="{9F78A2D9-2C9D-49B6-8E84-60899E1B908D}" presName="tx2" presStyleLbl="revTx" presStyleIdx="2" presStyleCnt="3"/>
      <dgm:spPr/>
    </dgm:pt>
    <dgm:pt modelId="{8C372D47-DC43-4CF4-A889-B30E0B5D1506}" type="pres">
      <dgm:prSet presAssocID="{9F78A2D9-2C9D-49B6-8E84-60899E1B908D}" presName="vert2" presStyleCnt="0"/>
      <dgm:spPr/>
    </dgm:pt>
    <dgm:pt modelId="{7ABE4D8A-C58D-4962-8FA0-8EA98F96E09E}" type="pres">
      <dgm:prSet presAssocID="{9F78A2D9-2C9D-49B6-8E84-60899E1B908D}" presName="thinLine2b" presStyleLbl="callout" presStyleIdx="1" presStyleCnt="2"/>
      <dgm:spPr/>
    </dgm:pt>
    <dgm:pt modelId="{816D9DCD-9B19-4A86-BA7F-8E5D2B0E8BB4}" type="pres">
      <dgm:prSet presAssocID="{9F78A2D9-2C9D-49B6-8E84-60899E1B908D}" presName="vertSpace2b" presStyleCnt="0"/>
      <dgm:spPr/>
    </dgm:pt>
  </dgm:ptLst>
  <dgm:cxnLst>
    <dgm:cxn modelId="{325D4588-B936-416D-B3D8-C2762D949595}" type="presOf" srcId="{98FF938C-8E88-484B-902C-DFF0D283A8D8}" destId="{FCED5F29-1A05-4091-948E-4636B68D246B}" srcOrd="0" destOrd="0" presId="urn:microsoft.com/office/officeart/2008/layout/LinedList"/>
    <dgm:cxn modelId="{16B1E8FD-587B-44ED-8481-C24F7964710F}" type="presOf" srcId="{6F8BA9AD-9939-4D95-A58F-D33E08076DEE}" destId="{9DB5302B-F878-4966-B242-F05B8632DF30}" srcOrd="0" destOrd="0" presId="urn:microsoft.com/office/officeart/2008/layout/LinedList"/>
    <dgm:cxn modelId="{F22E53DE-95D0-4786-A683-3DECBA4EB859}" type="presOf" srcId="{9F78A2D9-2C9D-49B6-8E84-60899E1B908D}" destId="{0D9CEC60-EB2F-4AB3-8417-2BA2CFCEB1A8}" srcOrd="0" destOrd="0" presId="urn:microsoft.com/office/officeart/2008/layout/LinedList"/>
    <dgm:cxn modelId="{0DFC919A-3BEE-4CCD-9A0F-7DE8B7B4A61E}" srcId="{98FF938C-8E88-484B-902C-DFF0D283A8D8}" destId="{C14C6C91-5C23-4983-9988-9489E31C7D3D}" srcOrd="0" destOrd="0" parTransId="{0585C73D-7D3F-407D-987B-F0C4E63353B6}" sibTransId="{908566CA-4DD8-4F32-A97C-F404649FFE30}"/>
    <dgm:cxn modelId="{1B5EE981-0164-47A4-8A9E-FEA70EFDB60C}" srcId="{98FF938C-8E88-484B-902C-DFF0D283A8D8}" destId="{9F78A2D9-2C9D-49B6-8E84-60899E1B908D}" srcOrd="1" destOrd="0" parTransId="{E87D37A6-B167-4F6E-A634-ED624E602F90}" sibTransId="{BE02F94F-4A46-4B59-9CFC-C8CD0907782B}"/>
    <dgm:cxn modelId="{A678C8FF-0043-403D-9FF7-04424A85FFA9}" srcId="{6F8BA9AD-9939-4D95-A58F-D33E08076DEE}" destId="{98FF938C-8E88-484B-902C-DFF0D283A8D8}" srcOrd="0" destOrd="0" parTransId="{5E1995BA-34B0-40D4-AA1B-B73034B376C2}" sibTransId="{7F645487-53AA-4031-9DFD-40CFBC2BE16C}"/>
    <dgm:cxn modelId="{D5708436-FC9B-41C4-975D-A3B90B5D0C3F}" type="presOf" srcId="{C14C6C91-5C23-4983-9988-9489E31C7D3D}" destId="{4F4F99A2-E475-4B90-9BA9-B4CDBB9B4CE1}" srcOrd="0" destOrd="0" presId="urn:microsoft.com/office/officeart/2008/layout/LinedList"/>
    <dgm:cxn modelId="{1ED2E4F7-5D62-4F75-8B32-34047EC27833}" type="presParOf" srcId="{9DB5302B-F878-4966-B242-F05B8632DF30}" destId="{C76DA4E4-08F8-45D6-9B93-3BC760645FC5}" srcOrd="0" destOrd="0" presId="urn:microsoft.com/office/officeart/2008/layout/LinedList"/>
    <dgm:cxn modelId="{58F88BE0-1BF0-455A-B9F3-FC479A29B7FF}" type="presParOf" srcId="{9DB5302B-F878-4966-B242-F05B8632DF30}" destId="{B5AA1D5F-0686-4E59-9BF9-570D9D87BCB8}" srcOrd="1" destOrd="0" presId="urn:microsoft.com/office/officeart/2008/layout/LinedList"/>
    <dgm:cxn modelId="{EC7132DD-9C08-4007-BFFE-294214DA9D10}" type="presParOf" srcId="{B5AA1D5F-0686-4E59-9BF9-570D9D87BCB8}" destId="{FCED5F29-1A05-4091-948E-4636B68D246B}" srcOrd="0" destOrd="0" presId="urn:microsoft.com/office/officeart/2008/layout/LinedList"/>
    <dgm:cxn modelId="{7CB5FDE9-B741-4FB5-9EA0-525F15D19B22}" type="presParOf" srcId="{B5AA1D5F-0686-4E59-9BF9-570D9D87BCB8}" destId="{B89E6A04-3C5C-4E67-AC04-9D5FC6608936}" srcOrd="1" destOrd="0" presId="urn:microsoft.com/office/officeart/2008/layout/LinedList"/>
    <dgm:cxn modelId="{B782C5E8-1955-4E64-AE2A-8DA7D61E2D35}" type="presParOf" srcId="{B89E6A04-3C5C-4E67-AC04-9D5FC6608936}" destId="{A1A2A541-C584-48A9-835B-FABD62395B10}" srcOrd="0" destOrd="0" presId="urn:microsoft.com/office/officeart/2008/layout/LinedList"/>
    <dgm:cxn modelId="{2BA58E14-2B37-430D-A7BB-C7EE0832912B}" type="presParOf" srcId="{B89E6A04-3C5C-4E67-AC04-9D5FC6608936}" destId="{C47A49DD-4078-4786-BE61-F9B0EB81778A}" srcOrd="1" destOrd="0" presId="urn:microsoft.com/office/officeart/2008/layout/LinedList"/>
    <dgm:cxn modelId="{2CAA9BF9-D552-47A7-92F3-27EC2CB2E5B1}" type="presParOf" srcId="{C47A49DD-4078-4786-BE61-F9B0EB81778A}" destId="{CB4046CB-FDA7-431B-BC12-43417227B189}" srcOrd="0" destOrd="0" presId="urn:microsoft.com/office/officeart/2008/layout/LinedList"/>
    <dgm:cxn modelId="{DFF34DA3-1E08-4892-8B69-D5E028E02352}" type="presParOf" srcId="{C47A49DD-4078-4786-BE61-F9B0EB81778A}" destId="{4F4F99A2-E475-4B90-9BA9-B4CDBB9B4CE1}" srcOrd="1" destOrd="0" presId="urn:microsoft.com/office/officeart/2008/layout/LinedList"/>
    <dgm:cxn modelId="{7F25DFD3-3DC3-43A3-BF6A-4A75DF04ECC9}" type="presParOf" srcId="{C47A49DD-4078-4786-BE61-F9B0EB81778A}" destId="{1E6C4562-0C36-4E0E-9A82-971167069680}" srcOrd="2" destOrd="0" presId="urn:microsoft.com/office/officeart/2008/layout/LinedList"/>
    <dgm:cxn modelId="{F202D0C4-B111-477C-9886-4566F7D93D18}" type="presParOf" srcId="{B89E6A04-3C5C-4E67-AC04-9D5FC6608936}" destId="{AC924253-F815-469D-B7AE-21E9A4A8E7FB}" srcOrd="2" destOrd="0" presId="urn:microsoft.com/office/officeart/2008/layout/LinedList"/>
    <dgm:cxn modelId="{AC7B753F-2C61-4386-9B1D-C773CF45F946}" type="presParOf" srcId="{B89E6A04-3C5C-4E67-AC04-9D5FC6608936}" destId="{DE34F696-0259-4246-B1F5-8EEF55676AE6}" srcOrd="3" destOrd="0" presId="urn:microsoft.com/office/officeart/2008/layout/LinedList"/>
    <dgm:cxn modelId="{76201C7B-C233-4730-87D8-2683B0444C6A}" type="presParOf" srcId="{B89E6A04-3C5C-4E67-AC04-9D5FC6608936}" destId="{05942A35-F024-4EBF-9B6A-9608439E0B20}" srcOrd="4" destOrd="0" presId="urn:microsoft.com/office/officeart/2008/layout/LinedList"/>
    <dgm:cxn modelId="{CAFA2B00-6516-4488-AA26-02FDB39E3F01}" type="presParOf" srcId="{05942A35-F024-4EBF-9B6A-9608439E0B20}" destId="{60ECB972-5C30-493F-99BD-D940B1EDD302}" srcOrd="0" destOrd="0" presId="urn:microsoft.com/office/officeart/2008/layout/LinedList"/>
    <dgm:cxn modelId="{AEC8A7F1-02F7-4D97-9E78-3633B38D3E22}" type="presParOf" srcId="{05942A35-F024-4EBF-9B6A-9608439E0B20}" destId="{0D9CEC60-EB2F-4AB3-8417-2BA2CFCEB1A8}" srcOrd="1" destOrd="0" presId="urn:microsoft.com/office/officeart/2008/layout/LinedList"/>
    <dgm:cxn modelId="{0F1BF92D-9B80-41BB-8A96-470456E92E65}" type="presParOf" srcId="{05942A35-F024-4EBF-9B6A-9608439E0B20}" destId="{8C372D47-DC43-4CF4-A889-B30E0B5D1506}" srcOrd="2" destOrd="0" presId="urn:microsoft.com/office/officeart/2008/layout/LinedList"/>
    <dgm:cxn modelId="{37607D4C-D066-424B-B2A7-88E96B8B958F}" type="presParOf" srcId="{B89E6A04-3C5C-4E67-AC04-9D5FC6608936}" destId="{7ABE4D8A-C58D-4962-8FA0-8EA98F96E09E}" srcOrd="5" destOrd="0" presId="urn:microsoft.com/office/officeart/2008/layout/LinedList"/>
    <dgm:cxn modelId="{B76455EF-60D6-4509-AFF8-5066D88481F9}" type="presParOf" srcId="{B89E6A04-3C5C-4E67-AC04-9D5FC6608936}" destId="{816D9DCD-9B19-4A86-BA7F-8E5D2B0E8BB4}"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B0450-3BDC-4478-B907-A48E0C6D86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A7F195C-0665-4102-B204-7C5204E60D39}">
      <dgm:prSet phldrT="[Tex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3500000" scaled="1"/>
          <a:tileRect/>
        </a:gradFill>
      </dgm:spPr>
      <dgm:t>
        <a:bodyPr/>
        <a:lstStyle/>
        <a:p>
          <a:r>
            <a:rPr lang="en-US" sz="3200" dirty="0"/>
            <a:t>Static and predictive analyses</a:t>
          </a:r>
        </a:p>
      </dgm:t>
    </dgm:pt>
    <dgm:pt modelId="{E80A6943-5D52-4B9C-A62A-C99F0CA49197}" type="parTrans" cxnId="{D8E490DE-242E-4019-89C0-2EAE038BB597}">
      <dgm:prSet/>
      <dgm:spPr/>
      <dgm:t>
        <a:bodyPr/>
        <a:lstStyle/>
        <a:p>
          <a:endParaRPr lang="en-US"/>
        </a:p>
      </dgm:t>
    </dgm:pt>
    <dgm:pt modelId="{991AD871-9FE3-442B-8CCC-880EB5BB42AE}" type="sibTrans" cxnId="{D8E490DE-242E-4019-89C0-2EAE038BB597}">
      <dgm:prSet/>
      <dgm:spPr/>
      <dgm:t>
        <a:bodyPr/>
        <a:lstStyle/>
        <a:p>
          <a:endParaRPr lang="en-US"/>
        </a:p>
      </dgm:t>
    </dgm:pt>
    <dgm:pt modelId="{11C466E2-F297-4566-B738-9904EDE54B7E}">
      <dgm:prSet phldrT="[Text]" custT="1"/>
      <dgm:spPr/>
      <dgm:t>
        <a:bodyPr/>
        <a:lstStyle/>
        <a:p>
          <a:r>
            <a:rPr lang="en-US" sz="2400" dirty="0"/>
            <a:t>Too many false positives, do not scale</a:t>
          </a:r>
        </a:p>
      </dgm:t>
    </dgm:pt>
    <dgm:pt modelId="{247B5C51-58D4-48F0-8514-137B1BB1D0DD}" type="parTrans" cxnId="{E7FC8F71-D09B-46DE-BF52-889D5074862E}">
      <dgm:prSet/>
      <dgm:spPr/>
      <dgm:t>
        <a:bodyPr/>
        <a:lstStyle/>
        <a:p>
          <a:endParaRPr lang="en-US"/>
        </a:p>
      </dgm:t>
    </dgm:pt>
    <dgm:pt modelId="{2BF42A34-92F9-4DC9-AFB1-532889F6EABE}" type="sibTrans" cxnId="{E7FC8F71-D09B-46DE-BF52-889D5074862E}">
      <dgm:prSet/>
      <dgm:spPr/>
      <dgm:t>
        <a:bodyPr/>
        <a:lstStyle/>
        <a:p>
          <a:endParaRPr lang="en-US"/>
        </a:p>
      </dgm:t>
    </dgm:pt>
    <dgm:pt modelId="{F743CDBE-4E71-44F8-9403-0A21673942F9}" type="pres">
      <dgm:prSet presAssocID="{F5CB0450-3BDC-4478-B907-A48E0C6D8656}" presName="linear" presStyleCnt="0">
        <dgm:presLayoutVars>
          <dgm:animLvl val="lvl"/>
          <dgm:resizeHandles val="exact"/>
        </dgm:presLayoutVars>
      </dgm:prSet>
      <dgm:spPr/>
    </dgm:pt>
    <dgm:pt modelId="{CD12F039-C67E-4F3A-8350-00830C4CB24E}" type="pres">
      <dgm:prSet presAssocID="{1A7F195C-0665-4102-B204-7C5204E60D39}" presName="parentText" presStyleLbl="node1" presStyleIdx="0" presStyleCnt="1" custLinFactNeighborY="-4300">
        <dgm:presLayoutVars>
          <dgm:chMax val="0"/>
          <dgm:bulletEnabled val="1"/>
        </dgm:presLayoutVars>
      </dgm:prSet>
      <dgm:spPr/>
    </dgm:pt>
    <dgm:pt modelId="{7F47CEA3-DC5F-444B-A691-E9342D6B619D}" type="pres">
      <dgm:prSet presAssocID="{1A7F195C-0665-4102-B204-7C5204E60D39}" presName="childText" presStyleLbl="revTx" presStyleIdx="0" presStyleCnt="1">
        <dgm:presLayoutVars>
          <dgm:bulletEnabled val="1"/>
        </dgm:presLayoutVars>
      </dgm:prSet>
      <dgm:spPr/>
    </dgm:pt>
  </dgm:ptLst>
  <dgm:cxnLst>
    <dgm:cxn modelId="{D8E490DE-242E-4019-89C0-2EAE038BB597}" srcId="{F5CB0450-3BDC-4478-B907-A48E0C6D8656}" destId="{1A7F195C-0665-4102-B204-7C5204E60D39}" srcOrd="0" destOrd="0" parTransId="{E80A6943-5D52-4B9C-A62A-C99F0CA49197}" sibTransId="{991AD871-9FE3-442B-8CCC-880EB5BB42AE}"/>
    <dgm:cxn modelId="{FED155F9-9FF1-4616-A2E4-BBBB79D42C0D}" type="presOf" srcId="{11C466E2-F297-4566-B738-9904EDE54B7E}" destId="{7F47CEA3-DC5F-444B-A691-E9342D6B619D}" srcOrd="0" destOrd="0" presId="urn:microsoft.com/office/officeart/2005/8/layout/vList2"/>
    <dgm:cxn modelId="{745E635D-6054-4C41-91E4-CB06C5234F6B}" type="presOf" srcId="{1A7F195C-0665-4102-B204-7C5204E60D39}" destId="{CD12F039-C67E-4F3A-8350-00830C4CB24E}" srcOrd="0" destOrd="0" presId="urn:microsoft.com/office/officeart/2005/8/layout/vList2"/>
    <dgm:cxn modelId="{1E425F73-0F4A-4308-AF69-A9FE2A74C7D8}" type="presOf" srcId="{F5CB0450-3BDC-4478-B907-A48E0C6D8656}" destId="{F743CDBE-4E71-44F8-9403-0A21673942F9}" srcOrd="0" destOrd="0" presId="urn:microsoft.com/office/officeart/2005/8/layout/vList2"/>
    <dgm:cxn modelId="{E7FC8F71-D09B-46DE-BF52-889D5074862E}" srcId="{1A7F195C-0665-4102-B204-7C5204E60D39}" destId="{11C466E2-F297-4566-B738-9904EDE54B7E}" srcOrd="0" destOrd="0" parTransId="{247B5C51-58D4-48F0-8514-137B1BB1D0DD}" sibTransId="{2BF42A34-92F9-4DC9-AFB1-532889F6EABE}"/>
    <dgm:cxn modelId="{F8EF1B47-2DBB-443C-8C90-127C5DFCDCAB}" type="presParOf" srcId="{F743CDBE-4E71-44F8-9403-0A21673942F9}" destId="{CD12F039-C67E-4F3A-8350-00830C4CB24E}" srcOrd="0" destOrd="0" presId="urn:microsoft.com/office/officeart/2005/8/layout/vList2"/>
    <dgm:cxn modelId="{CDD38E18-6BFD-48E6-911A-66AC7396A63D}" type="presParOf" srcId="{F743CDBE-4E71-44F8-9403-0A21673942F9}" destId="{7F47CEA3-DC5F-444B-A691-E9342D6B619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25E0C1-78A2-445A-A901-FF97D32A97E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1B501F3-4D7F-42D9-977C-5D0ACABB07A0}">
      <dgm:prSet phldrT="[Text]"/>
      <dgm:spPr/>
      <dgm:t>
        <a:bodyPr/>
        <a:lstStyle/>
        <a:p>
          <a:r>
            <a:rPr lang="en-US" dirty="0"/>
            <a:t>Dynamic analysis</a:t>
          </a:r>
        </a:p>
      </dgm:t>
    </dgm:pt>
    <dgm:pt modelId="{06F8B7F2-1003-4C2F-8252-9BD2E7372696}" type="parTrans" cxnId="{37848638-FC1B-4D6F-8E47-8C67A030C36D}">
      <dgm:prSet/>
      <dgm:spPr/>
      <dgm:t>
        <a:bodyPr/>
        <a:lstStyle/>
        <a:p>
          <a:endParaRPr lang="en-US"/>
        </a:p>
      </dgm:t>
    </dgm:pt>
    <dgm:pt modelId="{C6B12A52-B1B9-4B45-BFAE-980314ACCA7D}" type="sibTrans" cxnId="{37848638-FC1B-4D6F-8E47-8C67A030C36D}">
      <dgm:prSet/>
      <dgm:spPr/>
      <dgm:t>
        <a:bodyPr/>
        <a:lstStyle/>
        <a:p>
          <a:endParaRPr lang="en-US"/>
        </a:p>
      </dgm:t>
    </dgm:pt>
    <dgm:pt modelId="{C608F7D7-B68E-4DB3-8C37-07252D0B3473}">
      <dgm:prSet phldrT="[Text]" custT="1"/>
      <dgm:spPr/>
      <dgm:t>
        <a:bodyPr/>
        <a:lstStyle/>
        <a:p>
          <a:r>
            <a:rPr lang="en-US" sz="2800" dirty="0"/>
            <a:t>Lockset analysis</a:t>
          </a:r>
        </a:p>
      </dgm:t>
    </dgm:pt>
    <dgm:pt modelId="{AD75F0A0-092C-4697-BE5A-21E7D6CD014A}" type="parTrans" cxnId="{EF9FE76B-3548-4D52-8589-64069920A69C}">
      <dgm:prSet/>
      <dgm:spPr/>
      <dgm:t>
        <a:bodyPr/>
        <a:lstStyle/>
        <a:p>
          <a:endParaRPr lang="en-US"/>
        </a:p>
      </dgm:t>
    </dgm:pt>
    <dgm:pt modelId="{4822C965-6D63-4055-8B14-D513DA5D188B}" type="sibTrans" cxnId="{EF9FE76B-3548-4D52-8589-64069920A69C}">
      <dgm:prSet/>
      <dgm:spPr/>
      <dgm:t>
        <a:bodyPr/>
        <a:lstStyle/>
        <a:p>
          <a:endParaRPr lang="en-US"/>
        </a:p>
      </dgm:t>
    </dgm:pt>
    <dgm:pt modelId="{EEB8251E-F769-4A13-ADE0-AF61A59385C9}">
      <dgm:prSet phldrT="[Text]" custT="1"/>
      <dgm:spPr/>
      <dgm:t>
        <a:bodyPr/>
        <a:lstStyle/>
        <a:p>
          <a:r>
            <a:rPr lang="en-US" sz="2800" dirty="0"/>
            <a:t>Happens-before analysis</a:t>
          </a:r>
        </a:p>
      </dgm:t>
    </dgm:pt>
    <dgm:pt modelId="{21DCF645-3905-43C0-ABD6-7B3E388B9259}" type="parTrans" cxnId="{1EB23394-2734-4945-AC02-38E455F0BB31}">
      <dgm:prSet/>
      <dgm:spPr/>
      <dgm:t>
        <a:bodyPr/>
        <a:lstStyle/>
        <a:p>
          <a:endParaRPr lang="en-US"/>
        </a:p>
      </dgm:t>
    </dgm:pt>
    <dgm:pt modelId="{122C2698-B653-479E-AE82-898539FCBC34}" type="sibTrans" cxnId="{1EB23394-2734-4945-AC02-38E455F0BB31}">
      <dgm:prSet/>
      <dgm:spPr/>
      <dgm:t>
        <a:bodyPr/>
        <a:lstStyle/>
        <a:p>
          <a:endParaRPr lang="en-US"/>
        </a:p>
      </dgm:t>
    </dgm:pt>
    <dgm:pt modelId="{F86474BA-E12D-4AD1-95ED-E974BC5A4EB6}">
      <dgm:prSet phldrT="[Text]" custT="1"/>
      <dgm:spPr/>
      <dgm:t>
        <a:bodyPr/>
        <a:lstStyle/>
        <a:p>
          <a:r>
            <a:rPr lang="en-US" sz="2400" dirty="0"/>
            <a:t>Expensive, reports many false positives</a:t>
          </a:r>
        </a:p>
      </dgm:t>
    </dgm:pt>
    <dgm:pt modelId="{06332FC9-B0DA-4A02-91A6-04FB832D42F3}" type="parTrans" cxnId="{FA621030-7880-4694-9131-A9A969CD3E4F}">
      <dgm:prSet/>
      <dgm:spPr/>
      <dgm:t>
        <a:bodyPr/>
        <a:lstStyle/>
        <a:p>
          <a:endParaRPr lang="en-US"/>
        </a:p>
      </dgm:t>
    </dgm:pt>
    <dgm:pt modelId="{4F7676F1-EEDF-4A03-B4F9-4D604266EC1E}" type="sibTrans" cxnId="{FA621030-7880-4694-9131-A9A969CD3E4F}">
      <dgm:prSet/>
      <dgm:spPr/>
      <dgm:t>
        <a:bodyPr/>
        <a:lstStyle/>
        <a:p>
          <a:endParaRPr lang="en-US"/>
        </a:p>
      </dgm:t>
    </dgm:pt>
    <dgm:pt modelId="{0BACDAD8-A3F1-4B17-AC52-A70DE60B6E80}">
      <dgm:prSet phldrT="[Text]" custT="1"/>
      <dgm:spPr/>
      <dgm:t>
        <a:bodyPr/>
        <a:lstStyle/>
        <a:p>
          <a:r>
            <a:rPr lang="en-US" sz="2400" dirty="0"/>
            <a:t>Sound and precise</a:t>
          </a:r>
        </a:p>
      </dgm:t>
    </dgm:pt>
    <dgm:pt modelId="{4165903B-AB31-4DF6-8FDC-0ED54BC4613E}" type="parTrans" cxnId="{4E559F58-90CD-4644-91C3-287816CAFE0F}">
      <dgm:prSet/>
      <dgm:spPr/>
      <dgm:t>
        <a:bodyPr/>
        <a:lstStyle/>
        <a:p>
          <a:endParaRPr lang="en-US"/>
        </a:p>
      </dgm:t>
    </dgm:pt>
    <dgm:pt modelId="{EF3F31D9-8700-4631-AA51-7D44255109F2}" type="sibTrans" cxnId="{4E559F58-90CD-4644-91C3-287816CAFE0F}">
      <dgm:prSet/>
      <dgm:spPr/>
      <dgm:t>
        <a:bodyPr/>
        <a:lstStyle/>
        <a:p>
          <a:endParaRPr lang="en-US"/>
        </a:p>
      </dgm:t>
    </dgm:pt>
    <dgm:pt modelId="{21545B3F-1561-4F0C-B54D-48D4004A5453}">
      <dgm:prSet phldrT="[Text]" custT="1"/>
      <dgm:spPr/>
      <dgm:t>
        <a:bodyPr/>
        <a:lstStyle/>
        <a:p>
          <a:r>
            <a:rPr lang="en-US" sz="2400" dirty="0"/>
            <a:t>Expensive, not scalable, incurs space overhead</a:t>
          </a:r>
        </a:p>
      </dgm:t>
    </dgm:pt>
    <dgm:pt modelId="{941BDFD7-A755-4354-BA0E-8948F1961DF1}" type="parTrans" cxnId="{0888BA32-B938-422A-857A-3BBE9CD4E9CF}">
      <dgm:prSet/>
      <dgm:spPr/>
      <dgm:t>
        <a:bodyPr/>
        <a:lstStyle/>
        <a:p>
          <a:endParaRPr lang="en-US"/>
        </a:p>
      </dgm:t>
    </dgm:pt>
    <dgm:pt modelId="{687E00E5-41C4-44E2-A5A0-9729A162B21E}" type="sibTrans" cxnId="{0888BA32-B938-422A-857A-3BBE9CD4E9CF}">
      <dgm:prSet/>
      <dgm:spPr/>
      <dgm:t>
        <a:bodyPr/>
        <a:lstStyle/>
        <a:p>
          <a:endParaRPr lang="en-US"/>
        </a:p>
      </dgm:t>
    </dgm:pt>
    <dgm:pt modelId="{331B462D-F5C9-42FD-8D62-4C61EA83BBC5}">
      <dgm:prSet phldrT="[Text]" custT="1"/>
      <dgm:spPr/>
      <dgm:t>
        <a:bodyPr/>
        <a:lstStyle/>
        <a:p>
          <a:r>
            <a:rPr lang="en-US" sz="2400" dirty="0"/>
            <a:t>Coverage limited to observed executions</a:t>
          </a:r>
        </a:p>
      </dgm:t>
    </dgm:pt>
    <dgm:pt modelId="{50DA3994-E38C-4DFC-99F1-84A0FCAFFE34}" type="parTrans" cxnId="{B26A7D86-D348-47F0-945D-65612FC2B2B1}">
      <dgm:prSet/>
      <dgm:spPr/>
      <dgm:t>
        <a:bodyPr/>
        <a:lstStyle/>
        <a:p>
          <a:endParaRPr lang="en-US"/>
        </a:p>
      </dgm:t>
    </dgm:pt>
    <dgm:pt modelId="{EC9A6666-ED60-452B-9F9B-89724066BA41}" type="sibTrans" cxnId="{B26A7D86-D348-47F0-945D-65612FC2B2B1}">
      <dgm:prSet/>
      <dgm:spPr/>
      <dgm:t>
        <a:bodyPr/>
        <a:lstStyle/>
        <a:p>
          <a:endParaRPr lang="en-US"/>
        </a:p>
      </dgm:t>
    </dgm:pt>
    <dgm:pt modelId="{6540F646-1C66-40B1-AFCE-D058DA7EBD28}" type="pres">
      <dgm:prSet presAssocID="{E825E0C1-78A2-445A-A901-FF97D32A97E3}" presName="vert0" presStyleCnt="0">
        <dgm:presLayoutVars>
          <dgm:dir/>
          <dgm:animOne val="branch"/>
          <dgm:animLvl val="lvl"/>
        </dgm:presLayoutVars>
      </dgm:prSet>
      <dgm:spPr/>
    </dgm:pt>
    <dgm:pt modelId="{40AACBDF-2792-4974-BAE8-8676337AC5BE}" type="pres">
      <dgm:prSet presAssocID="{61B501F3-4D7F-42D9-977C-5D0ACABB07A0}" presName="thickLine" presStyleLbl="alignNode1" presStyleIdx="0" presStyleCnt="1"/>
      <dgm:spPr/>
    </dgm:pt>
    <dgm:pt modelId="{44393AB7-2EAA-4B53-8C29-70F951A23E66}" type="pres">
      <dgm:prSet presAssocID="{61B501F3-4D7F-42D9-977C-5D0ACABB07A0}" presName="horz1" presStyleCnt="0"/>
      <dgm:spPr/>
    </dgm:pt>
    <dgm:pt modelId="{8088AD07-7A7E-4A19-A664-521DA12D92D6}" type="pres">
      <dgm:prSet presAssocID="{61B501F3-4D7F-42D9-977C-5D0ACABB07A0}" presName="tx1" presStyleLbl="revTx" presStyleIdx="0" presStyleCnt="7"/>
      <dgm:spPr/>
    </dgm:pt>
    <dgm:pt modelId="{B8B835B0-B854-4041-B9A0-2CC7D9DAA235}" type="pres">
      <dgm:prSet presAssocID="{61B501F3-4D7F-42D9-977C-5D0ACABB07A0}" presName="vert1" presStyleCnt="0"/>
      <dgm:spPr/>
    </dgm:pt>
    <dgm:pt modelId="{99D5E9D7-3214-42F0-BA5E-1645448F12B7}" type="pres">
      <dgm:prSet presAssocID="{C608F7D7-B68E-4DB3-8C37-07252D0B3473}" presName="vertSpace2a" presStyleCnt="0"/>
      <dgm:spPr/>
    </dgm:pt>
    <dgm:pt modelId="{5F20371D-F8B0-4E95-800F-767426FC8ACC}" type="pres">
      <dgm:prSet presAssocID="{C608F7D7-B68E-4DB3-8C37-07252D0B3473}" presName="horz2" presStyleCnt="0"/>
      <dgm:spPr/>
    </dgm:pt>
    <dgm:pt modelId="{7EE34EA8-9A21-4875-BFD0-22609FA21C95}" type="pres">
      <dgm:prSet presAssocID="{C608F7D7-B68E-4DB3-8C37-07252D0B3473}" presName="horzSpace2" presStyleCnt="0"/>
      <dgm:spPr/>
    </dgm:pt>
    <dgm:pt modelId="{08805FB4-C90F-4249-A09D-FDD8C29F7B80}" type="pres">
      <dgm:prSet presAssocID="{C608F7D7-B68E-4DB3-8C37-07252D0B3473}" presName="tx2" presStyleLbl="revTx" presStyleIdx="1" presStyleCnt="7"/>
      <dgm:spPr/>
    </dgm:pt>
    <dgm:pt modelId="{9167F72A-45D3-4EF8-99B1-66C47710B29E}" type="pres">
      <dgm:prSet presAssocID="{C608F7D7-B68E-4DB3-8C37-07252D0B3473}" presName="vert2" presStyleCnt="0"/>
      <dgm:spPr/>
    </dgm:pt>
    <dgm:pt modelId="{5E9D6A99-5AD6-4E47-A384-098C9E59F4F2}" type="pres">
      <dgm:prSet presAssocID="{F86474BA-E12D-4AD1-95ED-E974BC5A4EB6}" presName="horz3" presStyleCnt="0"/>
      <dgm:spPr/>
    </dgm:pt>
    <dgm:pt modelId="{8379E7F1-898F-46C3-88BD-3BED162D3E42}" type="pres">
      <dgm:prSet presAssocID="{F86474BA-E12D-4AD1-95ED-E974BC5A4EB6}" presName="horzSpace3" presStyleCnt="0"/>
      <dgm:spPr/>
    </dgm:pt>
    <dgm:pt modelId="{988F7B7F-6E72-4B65-AA91-4D72A302B430}" type="pres">
      <dgm:prSet presAssocID="{F86474BA-E12D-4AD1-95ED-E974BC5A4EB6}" presName="tx3" presStyleLbl="revTx" presStyleIdx="2" presStyleCnt="7"/>
      <dgm:spPr/>
    </dgm:pt>
    <dgm:pt modelId="{FE16A05F-AF67-4F66-A2B3-DBCA49422D56}" type="pres">
      <dgm:prSet presAssocID="{F86474BA-E12D-4AD1-95ED-E974BC5A4EB6}" presName="vert3" presStyleCnt="0"/>
      <dgm:spPr/>
    </dgm:pt>
    <dgm:pt modelId="{B626E4EA-E516-41C4-BC85-0268434840A1}" type="pres">
      <dgm:prSet presAssocID="{C608F7D7-B68E-4DB3-8C37-07252D0B3473}" presName="thinLine2b" presStyleLbl="callout" presStyleIdx="0" presStyleCnt="4" custLinFactY="-600000" custLinFactNeighborY="-646817"/>
      <dgm:spPr/>
    </dgm:pt>
    <dgm:pt modelId="{6A23D02C-4C39-4FA4-B3F3-1E64DA527223}" type="pres">
      <dgm:prSet presAssocID="{C608F7D7-B68E-4DB3-8C37-07252D0B3473}" presName="vertSpace2b" presStyleCnt="0"/>
      <dgm:spPr/>
    </dgm:pt>
    <dgm:pt modelId="{DB0FC08C-1446-49D9-95C3-12310467D7C8}" type="pres">
      <dgm:prSet presAssocID="{EEB8251E-F769-4A13-ADE0-AF61A59385C9}" presName="horz2" presStyleCnt="0"/>
      <dgm:spPr/>
    </dgm:pt>
    <dgm:pt modelId="{5D07C20B-74BB-4354-9FF8-35082FF0B3D6}" type="pres">
      <dgm:prSet presAssocID="{EEB8251E-F769-4A13-ADE0-AF61A59385C9}" presName="horzSpace2" presStyleCnt="0"/>
      <dgm:spPr/>
    </dgm:pt>
    <dgm:pt modelId="{00448D6D-6D1F-4D61-8491-21B7A7F5995D}" type="pres">
      <dgm:prSet presAssocID="{EEB8251E-F769-4A13-ADE0-AF61A59385C9}" presName="tx2" presStyleLbl="revTx" presStyleIdx="3" presStyleCnt="7" custLinFactNeighborY="-44442"/>
      <dgm:spPr/>
    </dgm:pt>
    <dgm:pt modelId="{34C00DF3-A497-4A92-9FA6-EB904621EC4B}" type="pres">
      <dgm:prSet presAssocID="{EEB8251E-F769-4A13-ADE0-AF61A59385C9}" presName="vert2" presStyleCnt="0"/>
      <dgm:spPr/>
    </dgm:pt>
    <dgm:pt modelId="{93DE001D-AFD9-4B39-A701-4B780AC8D699}" type="pres">
      <dgm:prSet presAssocID="{0BACDAD8-A3F1-4B17-AC52-A70DE60B6E80}" presName="horz3" presStyleCnt="0"/>
      <dgm:spPr/>
    </dgm:pt>
    <dgm:pt modelId="{701A0487-862B-4835-B243-E0EC519AA00B}" type="pres">
      <dgm:prSet presAssocID="{0BACDAD8-A3F1-4B17-AC52-A70DE60B6E80}" presName="horzSpace3" presStyleCnt="0"/>
      <dgm:spPr/>
    </dgm:pt>
    <dgm:pt modelId="{A58C6517-2C10-4764-9895-8A99BB5AD314}" type="pres">
      <dgm:prSet presAssocID="{0BACDAD8-A3F1-4B17-AC52-A70DE60B6E80}" presName="tx3" presStyleLbl="revTx" presStyleIdx="4" presStyleCnt="7" custLinFactY="-47004" custLinFactNeighborY="-100000"/>
      <dgm:spPr/>
    </dgm:pt>
    <dgm:pt modelId="{A81E7EDD-05E7-4437-9B49-4C7AA608B41F}" type="pres">
      <dgm:prSet presAssocID="{0BACDAD8-A3F1-4B17-AC52-A70DE60B6E80}" presName="vert3" presStyleCnt="0"/>
      <dgm:spPr/>
    </dgm:pt>
    <dgm:pt modelId="{4AB30B2E-7AB6-4F61-A642-0FECFE1A4102}" type="pres">
      <dgm:prSet presAssocID="{EF3F31D9-8700-4631-AA51-7D44255109F2}" presName="thinLine3" presStyleLbl="callout" presStyleIdx="1" presStyleCnt="4" custLinFactY="-18327" custLinFactNeighborY="-100000"/>
      <dgm:spPr/>
    </dgm:pt>
    <dgm:pt modelId="{E0F12FEA-0CD5-4904-9706-455468BEC584}" type="pres">
      <dgm:prSet presAssocID="{21545B3F-1561-4F0C-B54D-48D4004A5453}" presName="horz3" presStyleCnt="0"/>
      <dgm:spPr/>
    </dgm:pt>
    <dgm:pt modelId="{A76F26EA-A360-4DED-80BC-5425B52E61DC}" type="pres">
      <dgm:prSet presAssocID="{21545B3F-1561-4F0C-B54D-48D4004A5453}" presName="horzSpace3" presStyleCnt="0"/>
      <dgm:spPr/>
    </dgm:pt>
    <dgm:pt modelId="{F29E1F13-19B3-4D83-BD91-36A89C66236D}" type="pres">
      <dgm:prSet presAssocID="{21545B3F-1561-4F0C-B54D-48D4004A5453}" presName="tx3" presStyleLbl="revTx" presStyleIdx="5" presStyleCnt="7" custScaleY="127364" custLinFactY="-17980" custLinFactNeighborY="-100000"/>
      <dgm:spPr/>
    </dgm:pt>
    <dgm:pt modelId="{86E6409B-D883-40E1-AD2A-38BC1181F275}" type="pres">
      <dgm:prSet presAssocID="{21545B3F-1561-4F0C-B54D-48D4004A5453}" presName="vert3" presStyleCnt="0"/>
      <dgm:spPr/>
    </dgm:pt>
    <dgm:pt modelId="{6E2341ED-9111-4886-9278-FDE96BABE07A}" type="pres">
      <dgm:prSet presAssocID="{687E00E5-41C4-44E2-A5A0-9729A162B21E}" presName="thinLine3" presStyleLbl="callout" presStyleIdx="2" presStyleCnt="4" custLinFactNeighborY="-30352"/>
      <dgm:spPr/>
    </dgm:pt>
    <dgm:pt modelId="{7BCB55BD-D5C9-41E6-A99A-6BF6AB894553}" type="pres">
      <dgm:prSet presAssocID="{331B462D-F5C9-42FD-8D62-4C61EA83BBC5}" presName="horz3" presStyleCnt="0"/>
      <dgm:spPr/>
    </dgm:pt>
    <dgm:pt modelId="{CB4DBE48-1597-4811-9D87-F360F517C836}" type="pres">
      <dgm:prSet presAssocID="{331B462D-F5C9-42FD-8D62-4C61EA83BBC5}" presName="horzSpace3" presStyleCnt="0"/>
      <dgm:spPr/>
    </dgm:pt>
    <dgm:pt modelId="{269A6615-EA43-4688-A21F-EDA31624ABAB}" type="pres">
      <dgm:prSet presAssocID="{331B462D-F5C9-42FD-8D62-4C61EA83BBC5}" presName="tx3" presStyleLbl="revTx" presStyleIdx="6" presStyleCnt="7" custScaleY="158217" custLinFactNeighborY="-36352"/>
      <dgm:spPr/>
    </dgm:pt>
    <dgm:pt modelId="{50700221-3B91-477E-8D7B-96AF2C98AA94}" type="pres">
      <dgm:prSet presAssocID="{331B462D-F5C9-42FD-8D62-4C61EA83BBC5}" presName="vert3" presStyleCnt="0"/>
      <dgm:spPr/>
    </dgm:pt>
    <dgm:pt modelId="{B1179FCB-B50E-45E8-B138-996CAEED9A1C}" type="pres">
      <dgm:prSet presAssocID="{EEB8251E-F769-4A13-ADE0-AF61A59385C9}" presName="thinLine2b" presStyleLbl="callout" presStyleIdx="3" presStyleCnt="4"/>
      <dgm:spPr/>
    </dgm:pt>
    <dgm:pt modelId="{84BF29E6-AA14-4FB0-B83F-2D0A251A2E37}" type="pres">
      <dgm:prSet presAssocID="{EEB8251E-F769-4A13-ADE0-AF61A59385C9}" presName="vertSpace2b" presStyleCnt="0"/>
      <dgm:spPr/>
    </dgm:pt>
  </dgm:ptLst>
  <dgm:cxnLst>
    <dgm:cxn modelId="{1EB23394-2734-4945-AC02-38E455F0BB31}" srcId="{61B501F3-4D7F-42D9-977C-5D0ACABB07A0}" destId="{EEB8251E-F769-4A13-ADE0-AF61A59385C9}" srcOrd="1" destOrd="0" parTransId="{21DCF645-3905-43C0-ABD6-7B3E388B9259}" sibTransId="{122C2698-B653-479E-AE82-898539FCBC34}"/>
    <dgm:cxn modelId="{6D4AD5CD-5EFE-4A26-A040-75240CBEC7A9}" type="presOf" srcId="{0BACDAD8-A3F1-4B17-AC52-A70DE60B6E80}" destId="{A58C6517-2C10-4764-9895-8A99BB5AD314}" srcOrd="0" destOrd="0" presId="urn:microsoft.com/office/officeart/2008/layout/LinedList"/>
    <dgm:cxn modelId="{41747C90-5FAD-4BF0-B2EC-6808BFDACFAD}" type="presOf" srcId="{EEB8251E-F769-4A13-ADE0-AF61A59385C9}" destId="{00448D6D-6D1F-4D61-8491-21B7A7F5995D}" srcOrd="0" destOrd="0" presId="urn:microsoft.com/office/officeart/2008/layout/LinedList"/>
    <dgm:cxn modelId="{51BD4201-9653-45C1-B41E-F2DEFAB66007}" type="presOf" srcId="{E825E0C1-78A2-445A-A901-FF97D32A97E3}" destId="{6540F646-1C66-40B1-AFCE-D058DA7EBD28}" srcOrd="0" destOrd="0" presId="urn:microsoft.com/office/officeart/2008/layout/LinedList"/>
    <dgm:cxn modelId="{059DF1FE-0E6C-40AA-AC60-2265CDB10006}" type="presOf" srcId="{21545B3F-1561-4F0C-B54D-48D4004A5453}" destId="{F29E1F13-19B3-4D83-BD91-36A89C66236D}" srcOrd="0" destOrd="0" presId="urn:microsoft.com/office/officeart/2008/layout/LinedList"/>
    <dgm:cxn modelId="{EF9FE76B-3548-4D52-8589-64069920A69C}" srcId="{61B501F3-4D7F-42D9-977C-5D0ACABB07A0}" destId="{C608F7D7-B68E-4DB3-8C37-07252D0B3473}" srcOrd="0" destOrd="0" parTransId="{AD75F0A0-092C-4697-BE5A-21E7D6CD014A}" sibTransId="{4822C965-6D63-4055-8B14-D513DA5D188B}"/>
    <dgm:cxn modelId="{567EFCE1-2423-4C2E-9DD5-73603B892DC3}" type="presOf" srcId="{61B501F3-4D7F-42D9-977C-5D0ACABB07A0}" destId="{8088AD07-7A7E-4A19-A664-521DA12D92D6}" srcOrd="0" destOrd="0" presId="urn:microsoft.com/office/officeart/2008/layout/LinedList"/>
    <dgm:cxn modelId="{37848638-FC1B-4D6F-8E47-8C67A030C36D}" srcId="{E825E0C1-78A2-445A-A901-FF97D32A97E3}" destId="{61B501F3-4D7F-42D9-977C-5D0ACABB07A0}" srcOrd="0" destOrd="0" parTransId="{06F8B7F2-1003-4C2F-8252-9BD2E7372696}" sibTransId="{C6B12A52-B1B9-4B45-BFAE-980314ACCA7D}"/>
    <dgm:cxn modelId="{B26A7D86-D348-47F0-945D-65612FC2B2B1}" srcId="{EEB8251E-F769-4A13-ADE0-AF61A59385C9}" destId="{331B462D-F5C9-42FD-8D62-4C61EA83BBC5}" srcOrd="2" destOrd="0" parTransId="{50DA3994-E38C-4DFC-99F1-84A0FCAFFE34}" sibTransId="{EC9A6666-ED60-452B-9F9B-89724066BA41}"/>
    <dgm:cxn modelId="{0888BA32-B938-422A-857A-3BBE9CD4E9CF}" srcId="{EEB8251E-F769-4A13-ADE0-AF61A59385C9}" destId="{21545B3F-1561-4F0C-B54D-48D4004A5453}" srcOrd="1" destOrd="0" parTransId="{941BDFD7-A755-4354-BA0E-8948F1961DF1}" sibTransId="{687E00E5-41C4-44E2-A5A0-9729A162B21E}"/>
    <dgm:cxn modelId="{FA621030-7880-4694-9131-A9A969CD3E4F}" srcId="{C608F7D7-B68E-4DB3-8C37-07252D0B3473}" destId="{F86474BA-E12D-4AD1-95ED-E974BC5A4EB6}" srcOrd="0" destOrd="0" parTransId="{06332FC9-B0DA-4A02-91A6-04FB832D42F3}" sibTransId="{4F7676F1-EEDF-4A03-B4F9-4D604266EC1E}"/>
    <dgm:cxn modelId="{F9E5356F-B683-4A3E-9074-813FCEFD62AD}" type="presOf" srcId="{C608F7D7-B68E-4DB3-8C37-07252D0B3473}" destId="{08805FB4-C90F-4249-A09D-FDD8C29F7B80}" srcOrd="0" destOrd="0" presId="urn:microsoft.com/office/officeart/2008/layout/LinedList"/>
    <dgm:cxn modelId="{4E559F58-90CD-4644-91C3-287816CAFE0F}" srcId="{EEB8251E-F769-4A13-ADE0-AF61A59385C9}" destId="{0BACDAD8-A3F1-4B17-AC52-A70DE60B6E80}" srcOrd="0" destOrd="0" parTransId="{4165903B-AB31-4DF6-8FDC-0ED54BC4613E}" sibTransId="{EF3F31D9-8700-4631-AA51-7D44255109F2}"/>
    <dgm:cxn modelId="{39E88D51-9D50-41CD-A665-0C24980E8833}" type="presOf" srcId="{F86474BA-E12D-4AD1-95ED-E974BC5A4EB6}" destId="{988F7B7F-6E72-4B65-AA91-4D72A302B430}" srcOrd="0" destOrd="0" presId="urn:microsoft.com/office/officeart/2008/layout/LinedList"/>
    <dgm:cxn modelId="{327AA27F-89A1-448D-9378-F480C4F0FB1C}" type="presOf" srcId="{331B462D-F5C9-42FD-8D62-4C61EA83BBC5}" destId="{269A6615-EA43-4688-A21F-EDA31624ABAB}" srcOrd="0" destOrd="0" presId="urn:microsoft.com/office/officeart/2008/layout/LinedList"/>
    <dgm:cxn modelId="{1DF07B61-7E4D-4C3F-901C-07F219327089}" type="presParOf" srcId="{6540F646-1C66-40B1-AFCE-D058DA7EBD28}" destId="{40AACBDF-2792-4974-BAE8-8676337AC5BE}" srcOrd="0" destOrd="0" presId="urn:microsoft.com/office/officeart/2008/layout/LinedList"/>
    <dgm:cxn modelId="{99515269-DD6F-4339-B9CB-89E3DF868CAF}" type="presParOf" srcId="{6540F646-1C66-40B1-AFCE-D058DA7EBD28}" destId="{44393AB7-2EAA-4B53-8C29-70F951A23E66}" srcOrd="1" destOrd="0" presId="urn:microsoft.com/office/officeart/2008/layout/LinedList"/>
    <dgm:cxn modelId="{FC4E97D2-89C5-4C80-A4F2-5E1CE4342B0A}" type="presParOf" srcId="{44393AB7-2EAA-4B53-8C29-70F951A23E66}" destId="{8088AD07-7A7E-4A19-A664-521DA12D92D6}" srcOrd="0" destOrd="0" presId="urn:microsoft.com/office/officeart/2008/layout/LinedList"/>
    <dgm:cxn modelId="{EC7936D3-7A82-460F-8FC3-4115B8F3A1B3}" type="presParOf" srcId="{44393AB7-2EAA-4B53-8C29-70F951A23E66}" destId="{B8B835B0-B854-4041-B9A0-2CC7D9DAA235}" srcOrd="1" destOrd="0" presId="urn:microsoft.com/office/officeart/2008/layout/LinedList"/>
    <dgm:cxn modelId="{71590D53-BC94-4CEE-A9A2-C0B849375B6D}" type="presParOf" srcId="{B8B835B0-B854-4041-B9A0-2CC7D9DAA235}" destId="{99D5E9D7-3214-42F0-BA5E-1645448F12B7}" srcOrd="0" destOrd="0" presId="urn:microsoft.com/office/officeart/2008/layout/LinedList"/>
    <dgm:cxn modelId="{0D2096EC-1408-4642-9838-275C7AC715C6}" type="presParOf" srcId="{B8B835B0-B854-4041-B9A0-2CC7D9DAA235}" destId="{5F20371D-F8B0-4E95-800F-767426FC8ACC}" srcOrd="1" destOrd="0" presId="urn:microsoft.com/office/officeart/2008/layout/LinedList"/>
    <dgm:cxn modelId="{D8C86F39-12C3-456B-9769-E6932A528AFC}" type="presParOf" srcId="{5F20371D-F8B0-4E95-800F-767426FC8ACC}" destId="{7EE34EA8-9A21-4875-BFD0-22609FA21C95}" srcOrd="0" destOrd="0" presId="urn:microsoft.com/office/officeart/2008/layout/LinedList"/>
    <dgm:cxn modelId="{31F9B4B4-E832-4752-9666-14ADE0519787}" type="presParOf" srcId="{5F20371D-F8B0-4E95-800F-767426FC8ACC}" destId="{08805FB4-C90F-4249-A09D-FDD8C29F7B80}" srcOrd="1" destOrd="0" presId="urn:microsoft.com/office/officeart/2008/layout/LinedList"/>
    <dgm:cxn modelId="{EE30BE5B-2A43-40F6-9E98-25AD19BD9F6E}" type="presParOf" srcId="{5F20371D-F8B0-4E95-800F-767426FC8ACC}" destId="{9167F72A-45D3-4EF8-99B1-66C47710B29E}" srcOrd="2" destOrd="0" presId="urn:microsoft.com/office/officeart/2008/layout/LinedList"/>
    <dgm:cxn modelId="{4B9B429A-EA08-48A9-9BD9-72B7CA2C5884}" type="presParOf" srcId="{9167F72A-45D3-4EF8-99B1-66C47710B29E}" destId="{5E9D6A99-5AD6-4E47-A384-098C9E59F4F2}" srcOrd="0" destOrd="0" presId="urn:microsoft.com/office/officeart/2008/layout/LinedList"/>
    <dgm:cxn modelId="{66A43869-41CC-47FA-A0B4-E9157D24AF69}" type="presParOf" srcId="{5E9D6A99-5AD6-4E47-A384-098C9E59F4F2}" destId="{8379E7F1-898F-46C3-88BD-3BED162D3E42}" srcOrd="0" destOrd="0" presId="urn:microsoft.com/office/officeart/2008/layout/LinedList"/>
    <dgm:cxn modelId="{B17C6289-4AE3-49FF-862E-8A8DDB88D890}" type="presParOf" srcId="{5E9D6A99-5AD6-4E47-A384-098C9E59F4F2}" destId="{988F7B7F-6E72-4B65-AA91-4D72A302B430}" srcOrd="1" destOrd="0" presId="urn:microsoft.com/office/officeart/2008/layout/LinedList"/>
    <dgm:cxn modelId="{BFA06F5A-1368-4FF8-9420-31BE8BB0C779}" type="presParOf" srcId="{5E9D6A99-5AD6-4E47-A384-098C9E59F4F2}" destId="{FE16A05F-AF67-4F66-A2B3-DBCA49422D56}" srcOrd="2" destOrd="0" presId="urn:microsoft.com/office/officeart/2008/layout/LinedList"/>
    <dgm:cxn modelId="{3E8D2D0F-D87D-4CFA-B882-18864F524090}" type="presParOf" srcId="{B8B835B0-B854-4041-B9A0-2CC7D9DAA235}" destId="{B626E4EA-E516-41C4-BC85-0268434840A1}" srcOrd="2" destOrd="0" presId="urn:microsoft.com/office/officeart/2008/layout/LinedList"/>
    <dgm:cxn modelId="{772EF27D-FFCF-4529-8EEC-640DC552A630}" type="presParOf" srcId="{B8B835B0-B854-4041-B9A0-2CC7D9DAA235}" destId="{6A23D02C-4C39-4FA4-B3F3-1E64DA527223}" srcOrd="3" destOrd="0" presId="urn:microsoft.com/office/officeart/2008/layout/LinedList"/>
    <dgm:cxn modelId="{5CBF976D-CE74-40F9-860F-BB7F69C14780}" type="presParOf" srcId="{B8B835B0-B854-4041-B9A0-2CC7D9DAA235}" destId="{DB0FC08C-1446-49D9-95C3-12310467D7C8}" srcOrd="4" destOrd="0" presId="urn:microsoft.com/office/officeart/2008/layout/LinedList"/>
    <dgm:cxn modelId="{B593749D-4F07-4B8D-89DD-F87E28405E4E}" type="presParOf" srcId="{DB0FC08C-1446-49D9-95C3-12310467D7C8}" destId="{5D07C20B-74BB-4354-9FF8-35082FF0B3D6}" srcOrd="0" destOrd="0" presId="urn:microsoft.com/office/officeart/2008/layout/LinedList"/>
    <dgm:cxn modelId="{12332D94-134A-44FB-8DCA-773BB50309B3}" type="presParOf" srcId="{DB0FC08C-1446-49D9-95C3-12310467D7C8}" destId="{00448D6D-6D1F-4D61-8491-21B7A7F5995D}" srcOrd="1" destOrd="0" presId="urn:microsoft.com/office/officeart/2008/layout/LinedList"/>
    <dgm:cxn modelId="{801EAFCD-0703-4E2C-A25B-1B7BDF6CF14E}" type="presParOf" srcId="{DB0FC08C-1446-49D9-95C3-12310467D7C8}" destId="{34C00DF3-A497-4A92-9FA6-EB904621EC4B}" srcOrd="2" destOrd="0" presId="urn:microsoft.com/office/officeart/2008/layout/LinedList"/>
    <dgm:cxn modelId="{0B998D24-EB22-4196-AC84-659BEEC2ADF2}" type="presParOf" srcId="{34C00DF3-A497-4A92-9FA6-EB904621EC4B}" destId="{93DE001D-AFD9-4B39-A701-4B780AC8D699}" srcOrd="0" destOrd="0" presId="urn:microsoft.com/office/officeart/2008/layout/LinedList"/>
    <dgm:cxn modelId="{83E54D56-4D7D-4880-8231-40FB97671650}" type="presParOf" srcId="{93DE001D-AFD9-4B39-A701-4B780AC8D699}" destId="{701A0487-862B-4835-B243-E0EC519AA00B}" srcOrd="0" destOrd="0" presId="urn:microsoft.com/office/officeart/2008/layout/LinedList"/>
    <dgm:cxn modelId="{3B2206FE-4E04-475E-A5A2-8EA2F98206A0}" type="presParOf" srcId="{93DE001D-AFD9-4B39-A701-4B780AC8D699}" destId="{A58C6517-2C10-4764-9895-8A99BB5AD314}" srcOrd="1" destOrd="0" presId="urn:microsoft.com/office/officeart/2008/layout/LinedList"/>
    <dgm:cxn modelId="{35C65F4D-818E-4754-A877-39B9D8F51E0A}" type="presParOf" srcId="{93DE001D-AFD9-4B39-A701-4B780AC8D699}" destId="{A81E7EDD-05E7-4437-9B49-4C7AA608B41F}" srcOrd="2" destOrd="0" presId="urn:microsoft.com/office/officeart/2008/layout/LinedList"/>
    <dgm:cxn modelId="{5BE0ECF2-4EC2-4D8B-9BAE-1E078E80072C}" type="presParOf" srcId="{34C00DF3-A497-4A92-9FA6-EB904621EC4B}" destId="{4AB30B2E-7AB6-4F61-A642-0FECFE1A4102}" srcOrd="1" destOrd="0" presId="urn:microsoft.com/office/officeart/2008/layout/LinedList"/>
    <dgm:cxn modelId="{B735746F-6B23-4486-9C76-17BEA9A329CD}" type="presParOf" srcId="{34C00DF3-A497-4A92-9FA6-EB904621EC4B}" destId="{E0F12FEA-0CD5-4904-9706-455468BEC584}" srcOrd="2" destOrd="0" presId="urn:microsoft.com/office/officeart/2008/layout/LinedList"/>
    <dgm:cxn modelId="{39670965-3278-4B68-867B-9ECCF36663DC}" type="presParOf" srcId="{E0F12FEA-0CD5-4904-9706-455468BEC584}" destId="{A76F26EA-A360-4DED-80BC-5425B52E61DC}" srcOrd="0" destOrd="0" presId="urn:microsoft.com/office/officeart/2008/layout/LinedList"/>
    <dgm:cxn modelId="{A6681A57-5FDE-4F5E-87F6-C40F574383D4}" type="presParOf" srcId="{E0F12FEA-0CD5-4904-9706-455468BEC584}" destId="{F29E1F13-19B3-4D83-BD91-36A89C66236D}" srcOrd="1" destOrd="0" presId="urn:microsoft.com/office/officeart/2008/layout/LinedList"/>
    <dgm:cxn modelId="{5D8F7F2B-D528-461E-A45A-9992871D35ED}" type="presParOf" srcId="{E0F12FEA-0CD5-4904-9706-455468BEC584}" destId="{86E6409B-D883-40E1-AD2A-38BC1181F275}" srcOrd="2" destOrd="0" presId="urn:microsoft.com/office/officeart/2008/layout/LinedList"/>
    <dgm:cxn modelId="{3791ED0E-7ACB-4B03-8D44-2F9E412AB8E1}" type="presParOf" srcId="{34C00DF3-A497-4A92-9FA6-EB904621EC4B}" destId="{6E2341ED-9111-4886-9278-FDE96BABE07A}" srcOrd="3" destOrd="0" presId="urn:microsoft.com/office/officeart/2008/layout/LinedList"/>
    <dgm:cxn modelId="{46A6C7B5-A1F9-4BCB-99FC-F15C307CAD9B}" type="presParOf" srcId="{34C00DF3-A497-4A92-9FA6-EB904621EC4B}" destId="{7BCB55BD-D5C9-41E6-A99A-6BF6AB894553}" srcOrd="4" destOrd="0" presId="urn:microsoft.com/office/officeart/2008/layout/LinedList"/>
    <dgm:cxn modelId="{63C31F84-33B9-494F-A169-52A2668E7F44}" type="presParOf" srcId="{7BCB55BD-D5C9-41E6-A99A-6BF6AB894553}" destId="{CB4DBE48-1597-4811-9D87-F360F517C836}" srcOrd="0" destOrd="0" presId="urn:microsoft.com/office/officeart/2008/layout/LinedList"/>
    <dgm:cxn modelId="{BDB0D0C4-9D1B-4EC6-8AEC-EC1F8830A034}" type="presParOf" srcId="{7BCB55BD-D5C9-41E6-A99A-6BF6AB894553}" destId="{269A6615-EA43-4688-A21F-EDA31624ABAB}" srcOrd="1" destOrd="0" presId="urn:microsoft.com/office/officeart/2008/layout/LinedList"/>
    <dgm:cxn modelId="{03577F1E-7A32-470A-997E-DE7EC8C55909}" type="presParOf" srcId="{7BCB55BD-D5C9-41E6-A99A-6BF6AB894553}" destId="{50700221-3B91-477E-8D7B-96AF2C98AA94}" srcOrd="2" destOrd="0" presId="urn:microsoft.com/office/officeart/2008/layout/LinedList"/>
    <dgm:cxn modelId="{EE537482-E4E9-4B0C-BA2B-CA281D1C37D6}" type="presParOf" srcId="{B8B835B0-B854-4041-B9A0-2CC7D9DAA235}" destId="{B1179FCB-B50E-45E8-B138-996CAEED9A1C}" srcOrd="5" destOrd="0" presId="urn:microsoft.com/office/officeart/2008/layout/LinedList"/>
    <dgm:cxn modelId="{3E07AD43-FCC6-4A73-ACB4-7D50F02D0B2A}" type="presParOf" srcId="{B8B835B0-B854-4041-B9A0-2CC7D9DAA235}" destId="{84BF29E6-AA14-4FB0-B83F-2D0A251A2E37}"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DA4E4-08F8-45D6-9B93-3BC760645FC5}">
      <dsp:nvSpPr>
        <dsp:cNvPr id="0" name=""/>
        <dsp:cNvSpPr/>
      </dsp:nvSpPr>
      <dsp:spPr>
        <a:xfrm>
          <a:off x="0" y="0"/>
          <a:ext cx="9670821" cy="0"/>
        </a:xfrm>
        <a:prstGeom prst="line">
          <a:avLst/>
        </a:prstGeom>
        <a:solidFill>
          <a:schemeClr val="accent1">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D5F29-1A05-4091-948E-4636B68D246B}">
      <dsp:nvSpPr>
        <dsp:cNvPr id="0" name=""/>
        <dsp:cNvSpPr/>
      </dsp:nvSpPr>
      <dsp:spPr>
        <a:xfrm>
          <a:off x="0" y="0"/>
          <a:ext cx="1934164" cy="2240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Data race</a:t>
          </a:r>
        </a:p>
      </dsp:txBody>
      <dsp:txXfrm>
        <a:off x="0" y="0"/>
        <a:ext cx="1934164" cy="2240024"/>
      </dsp:txXfrm>
    </dsp:sp>
    <dsp:sp modelId="{4F4F99A2-E475-4B90-9BA9-B4CDBB9B4CE1}">
      <dsp:nvSpPr>
        <dsp:cNvPr id="0" name=""/>
        <dsp:cNvSpPr/>
      </dsp:nvSpPr>
      <dsp:spPr>
        <a:xfrm>
          <a:off x="2079226" y="52063"/>
          <a:ext cx="7591594" cy="10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Conflicting accesses</a:t>
          </a:r>
          <a:r>
            <a:rPr lang="en-US" sz="2400" kern="1200" dirty="0"/>
            <a:t> – two threads access the same shared variable where at least one access is a write</a:t>
          </a:r>
        </a:p>
      </dsp:txBody>
      <dsp:txXfrm>
        <a:off x="2079226" y="52063"/>
        <a:ext cx="7591594" cy="1041261"/>
      </dsp:txXfrm>
    </dsp:sp>
    <dsp:sp modelId="{AC924253-F815-469D-B7AE-21E9A4A8E7FB}">
      <dsp:nvSpPr>
        <dsp:cNvPr id="0" name=""/>
        <dsp:cNvSpPr/>
      </dsp:nvSpPr>
      <dsp:spPr>
        <a:xfrm>
          <a:off x="1934164" y="1093324"/>
          <a:ext cx="773665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9CEC60-EB2F-4AB3-8417-2BA2CFCEB1A8}">
      <dsp:nvSpPr>
        <dsp:cNvPr id="0" name=""/>
        <dsp:cNvSpPr/>
      </dsp:nvSpPr>
      <dsp:spPr>
        <a:xfrm>
          <a:off x="2079226" y="1145387"/>
          <a:ext cx="7591594" cy="10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Concurrent accesses</a:t>
          </a:r>
          <a:r>
            <a:rPr lang="en-US" sz="2400" kern="1200" dirty="0"/>
            <a:t> – accesses are not ordered by synchronization operations</a:t>
          </a:r>
        </a:p>
      </dsp:txBody>
      <dsp:txXfrm>
        <a:off x="2079226" y="1145387"/>
        <a:ext cx="7591594" cy="1041261"/>
      </dsp:txXfrm>
    </dsp:sp>
    <dsp:sp modelId="{7ABE4D8A-C58D-4962-8FA0-8EA98F96E09E}">
      <dsp:nvSpPr>
        <dsp:cNvPr id="0" name=""/>
        <dsp:cNvSpPr/>
      </dsp:nvSpPr>
      <dsp:spPr>
        <a:xfrm>
          <a:off x="1934164" y="2186648"/>
          <a:ext cx="773665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2F039-C67E-4F3A-8350-00830C4CB24E}">
      <dsp:nvSpPr>
        <dsp:cNvPr id="0" name=""/>
        <dsp:cNvSpPr/>
      </dsp:nvSpPr>
      <dsp:spPr>
        <a:xfrm>
          <a:off x="0" y="0"/>
          <a:ext cx="10515600" cy="898560"/>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Static and predictive analyses</a:t>
          </a:r>
        </a:p>
      </dsp:txBody>
      <dsp:txXfrm>
        <a:off x="43864" y="43864"/>
        <a:ext cx="10427872" cy="810832"/>
      </dsp:txXfrm>
    </dsp:sp>
    <dsp:sp modelId="{7F47CEA3-DC5F-444B-A691-E9342D6B619D}">
      <dsp:nvSpPr>
        <dsp:cNvPr id="0" name=""/>
        <dsp:cNvSpPr/>
      </dsp:nvSpPr>
      <dsp:spPr>
        <a:xfrm>
          <a:off x="0" y="91242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Too many false positives, do not scale</a:t>
          </a:r>
        </a:p>
      </dsp:txBody>
      <dsp:txXfrm>
        <a:off x="0" y="912423"/>
        <a:ext cx="10515600" cy="794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ACBDF-2792-4974-BAE8-8676337AC5BE}">
      <dsp:nvSpPr>
        <dsp:cNvPr id="0" name=""/>
        <dsp:cNvSpPr/>
      </dsp:nvSpPr>
      <dsp:spPr>
        <a:xfrm>
          <a:off x="0" y="181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8AD07-7A7E-4A19-A664-521DA12D92D6}">
      <dsp:nvSpPr>
        <dsp:cNvPr id="0" name=""/>
        <dsp:cNvSpPr/>
      </dsp:nvSpPr>
      <dsp:spPr>
        <a:xfrm>
          <a:off x="0" y="1813"/>
          <a:ext cx="2103120" cy="3710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Dynamic analysis</a:t>
          </a:r>
        </a:p>
      </dsp:txBody>
      <dsp:txXfrm>
        <a:off x="0" y="1813"/>
        <a:ext cx="2103120" cy="3710487"/>
      </dsp:txXfrm>
    </dsp:sp>
    <dsp:sp modelId="{08805FB4-C90F-4249-A09D-FDD8C29F7B80}">
      <dsp:nvSpPr>
        <dsp:cNvPr id="0" name=""/>
        <dsp:cNvSpPr/>
      </dsp:nvSpPr>
      <dsp:spPr>
        <a:xfrm>
          <a:off x="2260853" y="88053"/>
          <a:ext cx="4048506" cy="172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Lockset analysis</a:t>
          </a:r>
        </a:p>
      </dsp:txBody>
      <dsp:txXfrm>
        <a:off x="2260853" y="88053"/>
        <a:ext cx="4048506" cy="1724797"/>
      </dsp:txXfrm>
    </dsp:sp>
    <dsp:sp modelId="{988F7B7F-6E72-4B65-AA91-4D72A302B430}">
      <dsp:nvSpPr>
        <dsp:cNvPr id="0" name=""/>
        <dsp:cNvSpPr/>
      </dsp:nvSpPr>
      <dsp:spPr>
        <a:xfrm>
          <a:off x="6467094" y="88053"/>
          <a:ext cx="4048506" cy="172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Expensive, reports many false positives</a:t>
          </a:r>
        </a:p>
      </dsp:txBody>
      <dsp:txXfrm>
        <a:off x="6467094" y="88053"/>
        <a:ext cx="4048506" cy="1724797"/>
      </dsp:txXfrm>
    </dsp:sp>
    <dsp:sp modelId="{B626E4EA-E516-41C4-BC85-0268434840A1}">
      <dsp:nvSpPr>
        <dsp:cNvPr id="0" name=""/>
        <dsp:cNvSpPr/>
      </dsp:nvSpPr>
      <dsp:spPr>
        <a:xfrm>
          <a:off x="2103119" y="1039036"/>
          <a:ext cx="8412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448D6D-6D1F-4D61-8491-21B7A7F5995D}">
      <dsp:nvSpPr>
        <dsp:cNvPr id="0" name=""/>
        <dsp:cNvSpPr/>
      </dsp:nvSpPr>
      <dsp:spPr>
        <a:xfrm>
          <a:off x="2260853" y="1132556"/>
          <a:ext cx="4048506" cy="172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Happens-before analysis</a:t>
          </a:r>
        </a:p>
      </dsp:txBody>
      <dsp:txXfrm>
        <a:off x="2260853" y="1132556"/>
        <a:ext cx="4048506" cy="1724797"/>
      </dsp:txXfrm>
    </dsp:sp>
    <dsp:sp modelId="{A58C6517-2C10-4764-9895-8A99BB5AD314}">
      <dsp:nvSpPr>
        <dsp:cNvPr id="0" name=""/>
        <dsp:cNvSpPr/>
      </dsp:nvSpPr>
      <dsp:spPr>
        <a:xfrm>
          <a:off x="6467094" y="1241687"/>
          <a:ext cx="4048506" cy="44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Sound and precise</a:t>
          </a:r>
        </a:p>
      </dsp:txBody>
      <dsp:txXfrm>
        <a:off x="6467094" y="1241687"/>
        <a:ext cx="4048506" cy="447200"/>
      </dsp:txXfrm>
    </dsp:sp>
    <dsp:sp modelId="{4AB30B2E-7AB6-4F61-A642-0FECFE1A4102}">
      <dsp:nvSpPr>
        <dsp:cNvPr id="0" name=""/>
        <dsp:cNvSpPr/>
      </dsp:nvSpPr>
      <dsp:spPr>
        <a:xfrm>
          <a:off x="6309360" y="1770120"/>
          <a:ext cx="404850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9E1F13-19B3-4D83-BD91-36A89C66236D}">
      <dsp:nvSpPr>
        <dsp:cNvPr id="0" name=""/>
        <dsp:cNvSpPr/>
      </dsp:nvSpPr>
      <dsp:spPr>
        <a:xfrm>
          <a:off x="6467094" y="1818683"/>
          <a:ext cx="4048506" cy="56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Expensive, not scalable, incurs space overhead</a:t>
          </a:r>
        </a:p>
      </dsp:txBody>
      <dsp:txXfrm>
        <a:off x="6467094" y="1818683"/>
        <a:ext cx="4048506" cy="569572"/>
      </dsp:txXfrm>
    </dsp:sp>
    <dsp:sp modelId="{6E2341ED-9111-4886-9278-FDE96BABE07A}">
      <dsp:nvSpPr>
        <dsp:cNvPr id="0" name=""/>
        <dsp:cNvSpPr/>
      </dsp:nvSpPr>
      <dsp:spPr>
        <a:xfrm>
          <a:off x="6309360" y="2701109"/>
          <a:ext cx="404850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9A6615-EA43-4688-A21F-EDA31624ABAB}">
      <dsp:nvSpPr>
        <dsp:cNvPr id="0" name=""/>
        <dsp:cNvSpPr/>
      </dsp:nvSpPr>
      <dsp:spPr>
        <a:xfrm>
          <a:off x="6467094" y="2753297"/>
          <a:ext cx="4048506" cy="707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Coverage limited to observed executions</a:t>
          </a:r>
        </a:p>
      </dsp:txBody>
      <dsp:txXfrm>
        <a:off x="6467094" y="2753297"/>
        <a:ext cx="4048506" cy="707547"/>
      </dsp:txXfrm>
    </dsp:sp>
    <dsp:sp modelId="{B1179FCB-B50E-45E8-B138-996CAEED9A1C}">
      <dsp:nvSpPr>
        <dsp:cNvPr id="0" name=""/>
        <dsp:cNvSpPr/>
      </dsp:nvSpPr>
      <dsp:spPr>
        <a:xfrm>
          <a:off x="2103119" y="3623887"/>
          <a:ext cx="8412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0.92387</cdr:x>
      <cdr:y>0.5</cdr:y>
    </cdr:from>
    <cdr:to>
      <cdr:x>0.97814</cdr:x>
      <cdr:y>0.56333</cdr:y>
    </cdr:to>
    <cdr:sp macro="" textlink="">
      <cdr:nvSpPr>
        <cdr:cNvPr id="2" name="TextBox 1"/>
        <cdr:cNvSpPr txBox="1"/>
      </cdr:nvSpPr>
      <cdr:spPr>
        <a:xfrm xmlns:a="http://schemas.openxmlformats.org/drawingml/2006/main">
          <a:off x="10967093" y="2915920"/>
          <a:ext cx="64423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b="1" dirty="0"/>
            <a:t>20%</a:t>
          </a:r>
        </a:p>
      </cdr:txBody>
    </cdr:sp>
  </cdr:relSizeAnchor>
  <cdr:relSizeAnchor xmlns:cdr="http://schemas.openxmlformats.org/drawingml/2006/chartDrawing">
    <cdr:from>
      <cdr:x>0.94573</cdr:x>
      <cdr:y>0.25927</cdr:y>
    </cdr:from>
    <cdr:to>
      <cdr:x>1</cdr:x>
      <cdr:y>0.3226</cdr:y>
    </cdr:to>
    <cdr:sp macro="" textlink="">
      <cdr:nvSpPr>
        <cdr:cNvPr id="3" name="TextBox 1"/>
        <cdr:cNvSpPr txBox="1"/>
      </cdr:nvSpPr>
      <cdr:spPr>
        <a:xfrm xmlns:a="http://schemas.openxmlformats.org/drawingml/2006/main">
          <a:off x="11226635" y="1511993"/>
          <a:ext cx="64423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t>37%</a:t>
          </a:r>
        </a:p>
      </cdr:txBody>
    </cdr:sp>
  </cdr:relSizeAnchor>
  <cdr:relSizeAnchor xmlns:cdr="http://schemas.openxmlformats.org/drawingml/2006/chartDrawing">
    <cdr:from>
      <cdr:x>0.90311</cdr:x>
      <cdr:y>0.75261</cdr:y>
    </cdr:from>
    <cdr:to>
      <cdr:x>0.95738</cdr:x>
      <cdr:y>0.81594</cdr:y>
    </cdr:to>
    <cdr:sp macro="" textlink="">
      <cdr:nvSpPr>
        <cdr:cNvPr id="4" name="TextBox 1"/>
        <cdr:cNvSpPr txBox="1"/>
      </cdr:nvSpPr>
      <cdr:spPr>
        <a:xfrm xmlns:a="http://schemas.openxmlformats.org/drawingml/2006/main">
          <a:off x="10720713" y="4389120"/>
          <a:ext cx="64423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a:t>&lt; 2%</a:t>
          </a:r>
        </a:p>
      </cdr:txBody>
    </cdr:sp>
  </cdr:relSizeAnchor>
</c:userShapes>
</file>

<file path=ppt/drawings/drawing2.xml><?xml version="1.0" encoding="utf-8"?>
<c:userShapes xmlns:c="http://schemas.openxmlformats.org/drawingml/2006/chart">
  <cdr:relSizeAnchor xmlns:cdr="http://schemas.openxmlformats.org/drawingml/2006/chartDrawing">
    <cdr:from>
      <cdr:x>0.76143</cdr:x>
      <cdr:y>0.51241</cdr:y>
    </cdr:from>
    <cdr:to>
      <cdr:x>0.88985</cdr:x>
      <cdr:y>0.65807</cdr:y>
    </cdr:to>
    <cdr:sp macro="" textlink="">
      <cdr:nvSpPr>
        <cdr:cNvPr id="2" name="TextBox 1"/>
        <cdr:cNvSpPr txBox="1"/>
      </cdr:nvSpPr>
      <cdr:spPr>
        <a:xfrm xmlns:a="http://schemas.openxmlformats.org/drawingml/2006/main">
          <a:off x="6766378" y="3216728"/>
          <a:ext cx="114118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a:t>Dynamic alias </a:t>
          </a:r>
        </a:p>
        <a:p xmlns:a="http://schemas.openxmlformats.org/drawingml/2006/main">
          <a:r>
            <a:rPr lang="en-US" sz="2000" dirty="0"/>
            <a:t>analysis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19456-2CED-42DC-8CCD-142A96357B38}"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564D3-68D7-43BB-A7FF-CCA75FEA7B63}" type="slidenum">
              <a:rPr lang="en-US" smtClean="0"/>
              <a:t>‹#›</a:t>
            </a:fld>
            <a:endParaRPr lang="en-US"/>
          </a:p>
        </p:txBody>
      </p:sp>
    </p:spTree>
    <p:extLst>
      <p:ext uri="{BB962C8B-B14F-4D97-AF65-F5344CB8AC3E}">
        <p14:creationId xmlns:p14="http://schemas.microsoft.com/office/powerpoint/2010/main" val="82776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 me start by briefly telling you about data races. </a:t>
            </a:r>
            <a:r>
              <a:rPr lang="en" dirty="0"/>
              <a:t>This is a simple Java program, which uses a commonly used synchronization paradigm. X and done are shared variables. This code snippet has a data race on done.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6735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scalability and coverage from tracking synchronization operations</a:t>
            </a:r>
          </a:p>
        </p:txBody>
      </p:sp>
      <p:sp>
        <p:nvSpPr>
          <p:cNvPr id="4" name="Slide Number Placeholder 3"/>
          <p:cNvSpPr>
            <a:spLocks noGrp="1"/>
          </p:cNvSpPr>
          <p:nvPr>
            <p:ph type="sldNum" sz="quarter" idx="10"/>
          </p:nvPr>
        </p:nvSpPr>
        <p:spPr/>
        <p:txBody>
          <a:bodyPr/>
          <a:lstStyle/>
          <a:p>
            <a:fld id="{73E564D3-68D7-43BB-A7FF-CCA75FEA7B63}" type="slidenum">
              <a:rPr lang="en-US" smtClean="0"/>
              <a:t>12</a:t>
            </a:fld>
            <a:endParaRPr lang="en-US"/>
          </a:p>
        </p:txBody>
      </p:sp>
    </p:spTree>
    <p:extLst>
      <p:ext uri="{BB962C8B-B14F-4D97-AF65-F5344CB8AC3E}">
        <p14:creationId xmlns:p14="http://schemas.microsoft.com/office/powerpoint/2010/main" val="33468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So far, I have talked about data races and its problems. I have highlighted the need for detecting data races on production systems, and have pointed drawbacks of existing approaches to detect data races on production systems. Next, I will talk about our contribution, two efficient data race detection techniques. I will discuss them one after the other.</a:t>
            </a:r>
          </a:p>
        </p:txBody>
      </p:sp>
    </p:spTree>
    <p:extLst>
      <p:ext uri="{BB962C8B-B14F-4D97-AF65-F5344CB8AC3E}">
        <p14:creationId xmlns:p14="http://schemas.microsoft.com/office/powerpoint/2010/main" val="80742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15</a:t>
            </a:fld>
            <a:endParaRPr lang="en-US"/>
          </a:p>
        </p:txBody>
      </p:sp>
    </p:spTree>
    <p:extLst>
      <p:ext uri="{BB962C8B-B14F-4D97-AF65-F5344CB8AC3E}">
        <p14:creationId xmlns:p14="http://schemas.microsoft.com/office/powerpoint/2010/main" val="174003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a:t>The first approach is called RaceChaser, which is a precise data race detector. Detecting precise data races enables developers to find and fix software bugs, ultimately improving software reliability. Note that RaceChaser can miss data races, so it basically under-approximates the set of all data races possibly in the system. The second approach is called Caper, which is a dynamically sound data race detector. Caper is imprecise, so it over-approximates data races from several observed runs.  It is useful for record and replay,</a:t>
            </a:r>
            <a:r>
              <a:rPr lang="en-US" baseline="0" dirty="0"/>
              <a:t> or for generating a set of data races for RaceChaser/</a:t>
            </a:r>
            <a:r>
              <a:rPr lang="en-US" baseline="0" dirty="0" err="1"/>
              <a:t>RaceMob</a:t>
            </a:r>
            <a:r>
              <a:rPr lang="en-US" baseline="0" dirty="0"/>
              <a:t>/</a:t>
            </a:r>
            <a:r>
              <a:rPr lang="en-US" baseline="0" dirty="0" err="1"/>
              <a:t>DataCollider</a:t>
            </a:r>
            <a:r>
              <a:rPr lang="en-US" baseline="0" dirty="0"/>
              <a:t>. </a:t>
            </a:r>
            <a:r>
              <a:rPr lang="en" dirty="0"/>
              <a:t>We believe that separate analyses that each provide soundness or precision are beneficial. </a:t>
            </a:r>
            <a:r>
              <a:rPr lang="en-US" dirty="0"/>
              <a:t>An important takeaway is we show that soundness and precision alone can each be efficient.  We will now look at each of these analysis in more detail.</a:t>
            </a:r>
          </a:p>
        </p:txBody>
      </p:sp>
      <p:sp>
        <p:nvSpPr>
          <p:cNvPr id="4" name="Slide Number Placeholder 3"/>
          <p:cNvSpPr>
            <a:spLocks noGrp="1"/>
          </p:cNvSpPr>
          <p:nvPr>
            <p:ph type="sldNum" sz="quarter" idx="10"/>
          </p:nvPr>
        </p:nvSpPr>
        <p:spPr/>
        <p:txBody>
          <a:bodyPr/>
          <a:lstStyle/>
          <a:p>
            <a:fld id="{73E564D3-68D7-43BB-A7FF-CCA75FEA7B63}" type="slidenum">
              <a:rPr lang="en-US" smtClean="0"/>
              <a:t>16</a:t>
            </a:fld>
            <a:endParaRPr lang="en-US"/>
          </a:p>
        </p:txBody>
      </p:sp>
    </p:spTree>
    <p:extLst>
      <p:ext uri="{BB962C8B-B14F-4D97-AF65-F5344CB8AC3E}">
        <p14:creationId xmlns:p14="http://schemas.microsoft.com/office/powerpoint/2010/main" val="411377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Is it possible to design a data race detection analysis that has all these desriable properties? Our proposed solution for this is RaceChaser. Collision, i.e, making two</a:t>
            </a:r>
            <a:r>
              <a:rPr lang="en" baseline="0" dirty="0"/>
              <a:t> accesses happen at the same time, is a sufficient condition for a data race, and is well suited for sampling. RaceChaser is not just RaceMob + collision analysis.</a:t>
            </a:r>
          </a:p>
        </p:txBody>
      </p:sp>
    </p:spTree>
    <p:extLst>
      <p:ext uri="{BB962C8B-B14F-4D97-AF65-F5344CB8AC3E}">
        <p14:creationId xmlns:p14="http://schemas.microsoft.com/office/powerpoint/2010/main" val="1049014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1926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405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08128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90526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Same variable</a:t>
            </a:r>
            <a:endParaRPr dirty="0"/>
          </a:p>
        </p:txBody>
      </p:sp>
    </p:spTree>
    <p:extLst>
      <p:ext uri="{BB962C8B-B14F-4D97-AF65-F5344CB8AC3E}">
        <p14:creationId xmlns:p14="http://schemas.microsoft.com/office/powerpoint/2010/main" val="358728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Implies the absence of a happens-before ordering.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What are some of the interleavings/outcomes</a:t>
            </a:r>
            <a:r>
              <a:rPr lang="en-US" sz="1200" kern="1200" baseline="0" dirty="0">
                <a:solidFill>
                  <a:schemeClr val="tx1"/>
                </a:solidFill>
                <a:effectLst/>
                <a:latin typeface="+mn-lt"/>
                <a:ea typeface="+mn-ea"/>
                <a:cs typeface="+mn-cs"/>
              </a:rPr>
              <a:t> possible for the simple program after compiler optimizations?</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dirty="0"/>
          </a:p>
        </p:txBody>
      </p:sp>
    </p:spTree>
    <p:extLst>
      <p:ext uri="{BB962C8B-B14F-4D97-AF65-F5344CB8AC3E}">
        <p14:creationId xmlns:p14="http://schemas.microsoft.com/office/powerpoint/2010/main" val="2197920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So, although RaceChaser is oblivious to synchronization patterns, it can miss data races.</a:t>
            </a:r>
          </a:p>
        </p:txBody>
      </p:sp>
    </p:spTree>
    <p:extLst>
      <p:ext uri="{BB962C8B-B14F-4D97-AF65-F5344CB8AC3E}">
        <p14:creationId xmlns:p14="http://schemas.microsoft.com/office/powerpoint/2010/main" val="2946305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Before</a:t>
            </a:r>
            <a:r>
              <a:rPr lang="en" baseline="0" dirty="0"/>
              <a:t> talking about Caper, l</a:t>
            </a:r>
            <a:r>
              <a:rPr lang="en" dirty="0"/>
              <a:t>et us see how this simple scheme compares to more elaborate approaches.</a:t>
            </a:r>
          </a:p>
        </p:txBody>
      </p:sp>
    </p:spTree>
    <p:extLst>
      <p:ext uri="{BB962C8B-B14F-4D97-AF65-F5344CB8AC3E}">
        <p14:creationId xmlns:p14="http://schemas.microsoft.com/office/powerpoint/2010/main" val="365319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a:t>
            </a:r>
            <a:r>
              <a:rPr lang="en-US" dirty="0" err="1"/>
              <a:t>LiteHB</a:t>
            </a:r>
            <a:r>
              <a:rPr lang="en-US" dirty="0"/>
              <a:t> slower than RaceChaser? You talked about remote cache misses, but why's that more of an issue for HB than collision analysis? </a:t>
            </a:r>
          </a:p>
          <a:p>
            <a:r>
              <a:rPr lang="en-US" dirty="0"/>
              <a:t>Update per variable metadata at read only accesses</a:t>
            </a:r>
          </a:p>
          <a:p>
            <a:endParaRPr lang="en-US" dirty="0"/>
          </a:p>
          <a:p>
            <a:r>
              <a:rPr lang="en-US" dirty="0" err="1"/>
              <a:t>RaceMob</a:t>
            </a:r>
            <a:r>
              <a:rPr lang="en-US" dirty="0"/>
              <a:t> evaluated on PARSEC benchmarks. Java programs have more synchronization operations.</a:t>
            </a:r>
          </a:p>
        </p:txBody>
      </p:sp>
      <p:sp>
        <p:nvSpPr>
          <p:cNvPr id="4" name="Slide Number Placeholder 3"/>
          <p:cNvSpPr>
            <a:spLocks noGrp="1"/>
          </p:cNvSpPr>
          <p:nvPr>
            <p:ph type="sldNum" sz="quarter" idx="10"/>
          </p:nvPr>
        </p:nvSpPr>
        <p:spPr/>
        <p:txBody>
          <a:bodyPr/>
          <a:lstStyle/>
          <a:p>
            <a:fld id="{73E564D3-68D7-43BB-A7FF-CCA75FEA7B63}" type="slidenum">
              <a:rPr lang="en-US" smtClean="0"/>
              <a:t>25</a:t>
            </a:fld>
            <a:endParaRPr lang="en-US"/>
          </a:p>
        </p:txBody>
      </p:sp>
    </p:spTree>
    <p:extLst>
      <p:ext uri="{BB962C8B-B14F-4D97-AF65-F5344CB8AC3E}">
        <p14:creationId xmlns:p14="http://schemas.microsoft.com/office/powerpoint/2010/main" val="3236115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Other than run-time performance, the other interesting question about RaceChaser is data race coverage. For our experiments, </a:t>
            </a:r>
          </a:p>
          <a:p>
            <a:pPr lvl="0">
              <a:spcBef>
                <a:spcPts val="0"/>
              </a:spcBef>
              <a:buNone/>
            </a:pPr>
            <a:endParaRPr lang="en" dirty="0"/>
          </a:p>
          <a:p>
            <a:pPr lvl="0">
              <a:spcBef>
                <a:spcPts val="0"/>
              </a:spcBef>
              <a:buNone/>
            </a:pPr>
            <a:r>
              <a:rPr lang="en" dirty="0"/>
              <a:t>One</a:t>
            </a:r>
            <a:r>
              <a:rPr lang="en" baseline="0" dirty="0"/>
              <a:t> reason is that the inputs are the same.</a:t>
            </a:r>
            <a:endParaRPr lang="en" dirty="0"/>
          </a:p>
        </p:txBody>
      </p:sp>
    </p:spTree>
    <p:extLst>
      <p:ext uri="{BB962C8B-B14F-4D97-AF65-F5344CB8AC3E}">
        <p14:creationId xmlns:p14="http://schemas.microsoft.com/office/powerpoint/2010/main" val="567025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Shape 4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Now that we</a:t>
            </a:r>
            <a:r>
              <a:rPr lang="en" baseline="0" dirty="0"/>
              <a:t> have discussed how to design a precise but efficient data race detector, let us see how can we design a sound and efficient data race detector.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 baseline="0" dirty="0"/>
              <a:t>Many dynamic analyses need a sound knowledge about all possible data races for correctness.</a:t>
            </a:r>
            <a:endParaRPr lang="en" dirty="0"/>
          </a:p>
          <a:p>
            <a:pPr lvl="0" rtl="0">
              <a:spcBef>
                <a:spcPts val="0"/>
              </a:spcBef>
              <a:buNone/>
            </a:pPr>
            <a:endParaRPr dirty="0"/>
          </a:p>
        </p:txBody>
      </p:sp>
    </p:spTree>
    <p:extLst>
      <p:ext uri="{BB962C8B-B14F-4D97-AF65-F5344CB8AC3E}">
        <p14:creationId xmlns:p14="http://schemas.microsoft.com/office/powerpoint/2010/main" val="668375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We have two options. We could use static analysis to generate the set offline, but then there are too many false positives. During our experiments, static analysis can generate hundred</a:t>
            </a:r>
            <a:r>
              <a:rPr lang="en" baseline="0" dirty="0"/>
              <a:t> thousand potential race pairs, which makes precise data race detection intractable. </a:t>
            </a:r>
          </a:p>
          <a:p>
            <a:pPr lvl="0">
              <a:spcBef>
                <a:spcPts val="0"/>
              </a:spcBef>
              <a:buNone/>
            </a:pPr>
            <a:endParaRPr lang="en" baseline="0" dirty="0"/>
          </a:p>
          <a:p>
            <a:pPr lvl="0">
              <a:spcBef>
                <a:spcPts val="0"/>
              </a:spcBef>
              <a:buNone/>
            </a:pPr>
            <a:r>
              <a:rPr lang="en" baseline="0" dirty="0"/>
              <a:t>So you need to use a dynamic analysis for a more precise estimate. </a:t>
            </a:r>
            <a:r>
              <a:rPr lang="en" dirty="0"/>
              <a:t>So you need to generate the set on actual production machines, otherwise you run into the coverage problem. </a:t>
            </a:r>
          </a:p>
        </p:txBody>
      </p:sp>
    </p:spTree>
    <p:extLst>
      <p:ext uri="{BB962C8B-B14F-4D97-AF65-F5344CB8AC3E}">
        <p14:creationId xmlns:p14="http://schemas.microsoft.com/office/powerpoint/2010/main" val="41959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Is it possible to exploit the production setting in order to detect all data races soundly, i.e., without missing any true races that have occurred in production runs? Yes. Our proposed solution is called </a:t>
            </a:r>
          </a:p>
          <a:p>
            <a:pPr lvl="0">
              <a:spcBef>
                <a:spcPts val="0"/>
              </a:spcBef>
              <a:buNone/>
            </a:pPr>
            <a:endParaRPr lang="en" dirty="0"/>
          </a:p>
          <a:p>
            <a:pPr lvl="0">
              <a:spcBef>
                <a:spcPts val="0"/>
              </a:spcBef>
              <a:buNone/>
            </a:pPr>
            <a:r>
              <a:rPr lang="en" dirty="0"/>
              <a:t>Caper. Caper takes an input program, and observes the program over multiple runs, and generates a sound set of all potential race pairs that could have occurred during those runs.</a:t>
            </a:r>
          </a:p>
        </p:txBody>
      </p:sp>
    </p:spTree>
    <p:extLst>
      <p:ext uri="{BB962C8B-B14F-4D97-AF65-F5344CB8AC3E}">
        <p14:creationId xmlns:p14="http://schemas.microsoft.com/office/powerpoint/2010/main" val="4142113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Caper incurs low run-time overhead by using two insights. First, Caper refines spPairs and dpPairs on each successive program execution, so that in steady state, production runs are unlikely to detect and move any new pairs from spPairs to dpPairs. This feature allows Caper to optimize for not detecting new pairs in spPairs that should move to dpPairs. Second, Caper employs lightweight, sound dynamic escape analysis, described next.</a:t>
            </a:r>
          </a:p>
        </p:txBody>
      </p:sp>
    </p:spTree>
    <p:extLst>
      <p:ext uri="{BB962C8B-B14F-4D97-AF65-F5344CB8AC3E}">
        <p14:creationId xmlns:p14="http://schemas.microsoft.com/office/powerpoint/2010/main" val="2135364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Researchers have used different variants of escape analysis for data race detection, but they have generally been unsound.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Not everyone might know escape analysis</a:t>
            </a:r>
          </a:p>
          <a:p>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31</a:t>
            </a:fld>
            <a:endParaRPr lang="en-US"/>
          </a:p>
        </p:txBody>
      </p:sp>
    </p:spTree>
    <p:extLst>
      <p:ext uri="{BB962C8B-B14F-4D97-AF65-F5344CB8AC3E}">
        <p14:creationId xmlns:p14="http://schemas.microsoft.com/office/powerpoint/2010/main" val="2566812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The dynamic escape analysis in Caper produces a set called deSites, which contains the set of all sites that have escaped during an analyzed execution. </a:t>
            </a:r>
          </a:p>
          <a:p>
            <a:pPr lvl="0">
              <a:spcBef>
                <a:spcPts val="0"/>
              </a:spcBef>
              <a:buNone/>
            </a:pPr>
            <a:endParaRPr dirty="0"/>
          </a:p>
          <a:p>
            <a:pPr lvl="0">
              <a:spcBef>
                <a:spcPts val="0"/>
              </a:spcBef>
              <a:buNone/>
            </a:pPr>
            <a:r>
              <a:rPr lang="en" dirty="0"/>
              <a:t>A race</a:t>
            </a:r>
            <a:r>
              <a:rPr lang="en" baseline="0" dirty="0"/>
              <a:t> pair from spPairs is promoted to dpPairs if both s1 and s2 belong to deSites.</a:t>
            </a:r>
            <a:endParaRPr lang="en" dirty="0"/>
          </a:p>
        </p:txBody>
      </p:sp>
    </p:spTree>
    <p:extLst>
      <p:ext uri="{BB962C8B-B14F-4D97-AF65-F5344CB8AC3E}">
        <p14:creationId xmlns:p14="http://schemas.microsoft.com/office/powerpoint/2010/main" val="275243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racy code snippet</a:t>
            </a:r>
            <a:r>
              <a:rPr lang="en-US" sz="1200" kern="1200" baseline="0" dirty="0">
                <a:solidFill>
                  <a:schemeClr val="tx1"/>
                </a:solidFill>
                <a:effectLst/>
                <a:latin typeface="+mn-lt"/>
                <a:ea typeface="+mn-ea"/>
                <a:cs typeface="+mn-cs"/>
              </a:rPr>
              <a:t> can lead to an infinite loop, NPE, or can see a partially initialized object, all because of </a:t>
            </a:r>
            <a:r>
              <a:rPr lang="en-US" dirty="0"/>
              <a:t>compiler and hardware reorderings</a:t>
            </a:r>
            <a:r>
              <a:rPr lang="en-US" baseline="0" dirty="0"/>
              <a:t> in the presence of data races.</a:t>
            </a:r>
          </a:p>
          <a:p>
            <a:endParaRPr lang="en-US" baseline="0" dirty="0"/>
          </a:p>
          <a:p>
            <a:r>
              <a:rPr lang="en-US" baseline="0" dirty="0"/>
              <a:t>So you see, presence of data races can lead to nondeterministic and erroneous behavior for even simple programs.</a:t>
            </a:r>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318121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about dynamic alias analysis, 13X.</a:t>
            </a:r>
            <a:r>
              <a:rPr lang="en-US" baseline="0" dirty="0"/>
              <a:t> </a:t>
            </a:r>
          </a:p>
          <a:p>
            <a:r>
              <a:rPr lang="en-US" baseline="0" dirty="0"/>
              <a:t> For comparison with Caper, we have implemented a dynamic alias analysis, which detects all pairs of aliasing sites. It reports s1,s2 if and only if accesses at s1 and s2 by threads T1 and T2 at memory locations m1 and m2 such that T1 != T2 ∧ m1 = m2. </a:t>
            </a:r>
          </a:p>
          <a:p>
            <a:endParaRPr lang="en-US" baseline="0" dirty="0"/>
          </a:p>
          <a:p>
            <a:r>
              <a:rPr lang="en-US" baseline="0" dirty="0"/>
              <a:t>Dynamic lockset analysis is around 18X.</a:t>
            </a:r>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33</a:t>
            </a:fld>
            <a:endParaRPr lang="en-US"/>
          </a:p>
        </p:txBody>
      </p:sp>
    </p:spTree>
    <p:extLst>
      <p:ext uri="{BB962C8B-B14F-4D97-AF65-F5344CB8AC3E}">
        <p14:creationId xmlns:p14="http://schemas.microsoft.com/office/powerpoint/2010/main" val="3207437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3" name="Shape 5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The important</a:t>
            </a:r>
            <a:r>
              <a:rPr lang="en" baseline="0" dirty="0"/>
              <a:t> question over here is why are we claiming Caper to be better than a sound static analysis or a more expensive but more precise dynamic analysis?</a:t>
            </a:r>
          </a:p>
          <a:p>
            <a:pPr lvl="0" rtl="0">
              <a:spcBef>
                <a:spcPts val="0"/>
              </a:spcBef>
              <a:buNone/>
            </a:pPr>
            <a:endParaRPr lang="en" dirty="0"/>
          </a:p>
          <a:p>
            <a:pPr lvl="0" rtl="0">
              <a:spcBef>
                <a:spcPts val="0"/>
              </a:spcBef>
              <a:buNone/>
            </a:pPr>
            <a:r>
              <a:rPr lang="en" dirty="0"/>
              <a:t>To get a sense of the savings with Caper, we did the following study. </a:t>
            </a:r>
          </a:p>
        </p:txBody>
      </p:sp>
    </p:spTree>
    <p:extLst>
      <p:ext uri="{BB962C8B-B14F-4D97-AF65-F5344CB8AC3E}">
        <p14:creationId xmlns:p14="http://schemas.microsoft.com/office/powerpoint/2010/main" val="85555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plot shows the tradeoff space.</a:t>
            </a:r>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35</a:t>
            </a:fld>
            <a:endParaRPr lang="en-US"/>
          </a:p>
        </p:txBody>
      </p:sp>
    </p:spTree>
    <p:extLst>
      <p:ext uri="{BB962C8B-B14F-4D97-AF65-F5344CB8AC3E}">
        <p14:creationId xmlns:p14="http://schemas.microsoft.com/office/powerpoint/2010/main" val="4219471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29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349896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sz="500" dirty="0"/>
              <a:t>Data races can have far reaching consequences on the society. </a:t>
            </a:r>
          </a:p>
          <a:p>
            <a:pPr lvl="0">
              <a:spcBef>
                <a:spcPts val="0"/>
              </a:spcBef>
              <a:buNone/>
            </a:pPr>
            <a:r>
              <a:rPr lang="en-US" sz="500" dirty="0"/>
              <a:t>This shows that data races are omnipresent, they lurk even in well-tested software. In fact, that is the big problem with data races. Whether a data race manifests is very sensitive to thread interleavings, inputs, and execution environments.  </a:t>
            </a:r>
            <a:r>
              <a:rPr lang="en-US" sz="500" baseline="0" dirty="0"/>
              <a:t>Moreover, researchers have shown that a potentially “benign” data race can lead to errors when the application is compiled and ported to a different architecture. </a:t>
            </a:r>
            <a:endParaRPr lang="en-US" sz="5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500" baseline="0" dirty="0"/>
              <a:t>Data races are bad. Then why not detect all data races and fix them? Seems straightforward.</a:t>
            </a:r>
          </a:p>
        </p:txBody>
      </p:sp>
      <p:sp>
        <p:nvSpPr>
          <p:cNvPr id="4" name="Slide Number Placeholder 3"/>
          <p:cNvSpPr>
            <a:spLocks noGrp="1"/>
          </p:cNvSpPr>
          <p:nvPr>
            <p:ph type="sldNum" sz="quarter" idx="10"/>
          </p:nvPr>
        </p:nvSpPr>
        <p:spPr/>
        <p:txBody>
          <a:bodyPr/>
          <a:lstStyle/>
          <a:p>
            <a:fld id="{1EE59AE2-EE7E-424F-8B27-B3E29FD9A885}" type="slidenum">
              <a:rPr lang="en-US" smtClean="0"/>
              <a:t>6</a:t>
            </a:fld>
            <a:endParaRPr lang="en-US"/>
          </a:p>
        </p:txBody>
      </p:sp>
    </p:spTree>
    <p:extLst>
      <p:ext uri="{BB962C8B-B14F-4D97-AF65-F5344CB8AC3E}">
        <p14:creationId xmlns:p14="http://schemas.microsoft.com/office/powerpoint/2010/main" val="925026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have been scores of papers and years of research, could possibly even be the most researched topic. And yet practical, efficient data race detection remains elusive. </a:t>
            </a:r>
            <a:endParaRPr lang="en-US" dirty="0"/>
          </a:p>
          <a:p>
            <a:endParaRPr lang="en-US"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EE59AE2-EE7E-424F-8B27-B3E29FD9A885}" type="slidenum">
              <a:rPr lang="en-US" smtClean="0"/>
              <a:t>7</a:t>
            </a:fld>
            <a:endParaRPr lang="en-US"/>
          </a:p>
        </p:txBody>
      </p:sp>
    </p:spTree>
    <p:extLst>
      <p:ext uri="{BB962C8B-B14F-4D97-AF65-F5344CB8AC3E}">
        <p14:creationId xmlns:p14="http://schemas.microsoft.com/office/powerpoint/2010/main" val="322835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turns out that soundly and precisely detecting all data races is expensive. </a:t>
            </a:r>
          </a:p>
        </p:txBody>
      </p:sp>
      <p:sp>
        <p:nvSpPr>
          <p:cNvPr id="4" name="Slide Number Placeholder 3"/>
          <p:cNvSpPr>
            <a:spLocks noGrp="1"/>
          </p:cNvSpPr>
          <p:nvPr>
            <p:ph type="sldNum" sz="quarter" idx="10"/>
          </p:nvPr>
        </p:nvSpPr>
        <p:spPr/>
        <p:txBody>
          <a:bodyPr/>
          <a:lstStyle/>
          <a:p>
            <a:fld id="{73E564D3-68D7-43BB-A7FF-CCA75FEA7B63}" type="slidenum">
              <a:rPr lang="en-US" smtClean="0"/>
              <a:t>8</a:t>
            </a:fld>
            <a:endParaRPr lang="en-US"/>
          </a:p>
        </p:txBody>
      </p:sp>
    </p:spTree>
    <p:extLst>
      <p:ext uri="{BB962C8B-B14F-4D97-AF65-F5344CB8AC3E}">
        <p14:creationId xmlns:p14="http://schemas.microsoft.com/office/powerpoint/2010/main" val="356911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9</a:t>
            </a:fld>
            <a:endParaRPr lang="en-US"/>
          </a:p>
        </p:txBody>
      </p:sp>
    </p:spTree>
    <p:extLst>
      <p:ext uri="{BB962C8B-B14F-4D97-AF65-F5344CB8AC3E}">
        <p14:creationId xmlns:p14="http://schemas.microsoft.com/office/powerpoint/2010/main" val="256947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FastTrack is a state of the art</a:t>
            </a:r>
            <a:r>
              <a:rPr lang="en-US" baseline="0" dirty="0"/>
              <a:t> sound and precise happens before analysis based data race detector. Yet it incurs ~8X slowdown. </a:t>
            </a:r>
          </a:p>
          <a:p>
            <a:endParaRPr lang="en-US" dirty="0"/>
          </a:p>
        </p:txBody>
      </p:sp>
      <p:sp>
        <p:nvSpPr>
          <p:cNvPr id="4" name="Slide Number Placeholder 3"/>
          <p:cNvSpPr>
            <a:spLocks noGrp="1"/>
          </p:cNvSpPr>
          <p:nvPr>
            <p:ph type="sldNum" sz="quarter" idx="10"/>
          </p:nvPr>
        </p:nvSpPr>
        <p:spPr/>
        <p:txBody>
          <a:bodyPr/>
          <a:lstStyle/>
          <a:p>
            <a:fld id="{73E564D3-68D7-43BB-A7FF-CCA75FEA7B63}" type="slidenum">
              <a:rPr lang="en-US" smtClean="0"/>
              <a:t>10</a:t>
            </a:fld>
            <a:endParaRPr lang="en-US"/>
          </a:p>
        </p:txBody>
      </p:sp>
    </p:spTree>
    <p:extLst>
      <p:ext uri="{BB962C8B-B14F-4D97-AF65-F5344CB8AC3E}">
        <p14:creationId xmlns:p14="http://schemas.microsoft.com/office/powerpoint/2010/main" val="352103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33130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225958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283851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15600" y="5640767"/>
            <a:ext cx="7998400" cy="8068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8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6655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5600" y="740800"/>
            <a:ext cx="3744000" cy="1007600"/>
          </a:xfrm>
          <a:prstGeom prst="rect">
            <a:avLst/>
          </a:prstGeom>
        </p:spPr>
        <p:txBody>
          <a:bodyPr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4" name="Shape 34"/>
          <p:cNvSpPr txBox="1">
            <a:spLocks noGrp="1"/>
          </p:cNvSpPr>
          <p:nvPr>
            <p:ph type="body" idx="1"/>
          </p:nvPr>
        </p:nvSpPr>
        <p:spPr>
          <a:xfrm>
            <a:off x="415600" y="1852800"/>
            <a:ext cx="3744000" cy="42392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5" name="Shape 35"/>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115628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44305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8">
    <p:bg>
      <p:bgPr>
        <a:solidFill>
          <a:srgbClr val="FFFFFF"/>
        </a:solidFill>
        <a:effectLst/>
      </p:bgPr>
    </p:bg>
    <p:spTree>
      <p:nvGrpSpPr>
        <p:cNvPr id="1" name="Shape 96"/>
        <p:cNvGrpSpPr/>
        <p:nvPr/>
      </p:nvGrpSpPr>
      <p:grpSpPr>
        <a:xfrm>
          <a:off x="0" y="0"/>
          <a:ext cx="0" cy="0"/>
          <a:chOff x="0" y="0"/>
          <a:chExt cx="0" cy="0"/>
        </a:xfrm>
      </p:grpSpPr>
      <p:sp>
        <p:nvSpPr>
          <p:cNvPr id="97" name="Shape 97"/>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98" name="Shape 98"/>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99" name="Shape 99"/>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100" name="Shape 100"/>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101" name="Shape 101"/>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102" name="Shape 102"/>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3591240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5800370" y="3807169"/>
            <a:ext cx="591451" cy="140843"/>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grpSp>
      <p:sp>
        <p:nvSpPr>
          <p:cNvPr id="14" name="Shape 14"/>
          <p:cNvSpPr txBox="1">
            <a:spLocks noGrp="1"/>
          </p:cNvSpPr>
          <p:nvPr>
            <p:ph type="ctrTitle"/>
          </p:nvPr>
        </p:nvSpPr>
        <p:spPr>
          <a:xfrm>
            <a:off x="895009" y="1321067"/>
            <a:ext cx="10402000" cy="2306800"/>
          </a:xfrm>
          <a:prstGeom prst="rect">
            <a:avLst/>
          </a:prstGeom>
        </p:spPr>
        <p:txBody>
          <a:bodyPr lIns="91425" tIns="91425" rIns="91425" bIns="91425" anchor="b" anchorCtr="0"/>
          <a:lstStyle>
            <a:lvl1pPr lvl="0" algn="ctr">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
        <p:nvSpPr>
          <p:cNvPr id="15" name="Shape 15"/>
          <p:cNvSpPr txBox="1">
            <a:spLocks noGrp="1"/>
          </p:cNvSpPr>
          <p:nvPr>
            <p:ph type="subTitle" idx="1"/>
          </p:nvPr>
        </p:nvSpPr>
        <p:spPr>
          <a:xfrm>
            <a:off x="895000" y="4233167"/>
            <a:ext cx="104020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6" name="Shape 16"/>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369039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95000" y="2855000"/>
            <a:ext cx="10469600" cy="1148000"/>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54868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0736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7" name="Shape 27"/>
          <p:cNvSpPr txBox="1">
            <a:spLocks noGrp="1"/>
          </p:cNvSpPr>
          <p:nvPr>
            <p:ph type="body" idx="2"/>
          </p:nvPr>
        </p:nvSpPr>
        <p:spPr>
          <a:xfrm>
            <a:off x="64432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8" name="Shape 2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8459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201984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5600" y="740800"/>
            <a:ext cx="3744000" cy="1007600"/>
          </a:xfrm>
          <a:prstGeom prst="rect">
            <a:avLst/>
          </a:prstGeom>
        </p:spPr>
        <p:txBody>
          <a:bodyPr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4" name="Shape 34"/>
          <p:cNvSpPr txBox="1">
            <a:spLocks noGrp="1"/>
          </p:cNvSpPr>
          <p:nvPr>
            <p:ph type="body" idx="1"/>
          </p:nvPr>
        </p:nvSpPr>
        <p:spPr>
          <a:xfrm>
            <a:off x="415600" y="1852800"/>
            <a:ext cx="3744000" cy="42392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5" name="Shape 35"/>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015032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53667" y="701800"/>
            <a:ext cx="8302800" cy="5454400"/>
          </a:xfrm>
          <a:prstGeom prst="rect">
            <a:avLst/>
          </a:prstGeom>
        </p:spPr>
        <p:txBody>
          <a:bodyPr lIns="91425" tIns="91425" rIns="91425" bIns="91425" anchor="ctr" anchorCtr="0"/>
          <a:lstStyle>
            <a:lvl1pPr lvl="0">
              <a:spcBef>
                <a:spcPts val="0"/>
              </a:spcBef>
              <a:buClr>
                <a:schemeClr val="lt1"/>
              </a:buClr>
              <a:buSzPct val="100000"/>
              <a:defRPr sz="6400">
                <a:solidFill>
                  <a:schemeClr val="lt1"/>
                </a:solidFill>
              </a:defRPr>
            </a:lvl1pPr>
            <a:lvl2pPr lvl="1">
              <a:spcBef>
                <a:spcPts val="0"/>
              </a:spcBef>
              <a:buClr>
                <a:schemeClr val="lt1"/>
              </a:buClr>
              <a:buSzPct val="100000"/>
              <a:defRPr sz="6400">
                <a:solidFill>
                  <a:schemeClr val="lt1"/>
                </a:solidFill>
              </a:defRPr>
            </a:lvl2pPr>
            <a:lvl3pPr lvl="2">
              <a:spcBef>
                <a:spcPts val="0"/>
              </a:spcBef>
              <a:buClr>
                <a:schemeClr val="lt1"/>
              </a:buClr>
              <a:buSzPct val="100000"/>
              <a:defRPr sz="6400">
                <a:solidFill>
                  <a:schemeClr val="lt1"/>
                </a:solidFill>
              </a:defRPr>
            </a:lvl3pPr>
            <a:lvl4pPr lvl="3">
              <a:spcBef>
                <a:spcPts val="0"/>
              </a:spcBef>
              <a:buClr>
                <a:schemeClr val="lt1"/>
              </a:buClr>
              <a:buSzPct val="100000"/>
              <a:defRPr sz="6400">
                <a:solidFill>
                  <a:schemeClr val="lt1"/>
                </a:solidFill>
              </a:defRPr>
            </a:lvl4pPr>
            <a:lvl5pPr lvl="4">
              <a:spcBef>
                <a:spcPts val="0"/>
              </a:spcBef>
              <a:buClr>
                <a:schemeClr val="lt1"/>
              </a:buClr>
              <a:buSzPct val="100000"/>
              <a:defRPr sz="6400">
                <a:solidFill>
                  <a:schemeClr val="lt1"/>
                </a:solidFill>
              </a:defRPr>
            </a:lvl5pPr>
            <a:lvl6pPr lvl="5">
              <a:spcBef>
                <a:spcPts val="0"/>
              </a:spcBef>
              <a:buClr>
                <a:schemeClr val="lt1"/>
              </a:buClr>
              <a:buSzPct val="100000"/>
              <a:defRPr sz="6400">
                <a:solidFill>
                  <a:schemeClr val="lt1"/>
                </a:solidFill>
              </a:defRPr>
            </a:lvl6pPr>
            <a:lvl7pPr lvl="6">
              <a:spcBef>
                <a:spcPts val="0"/>
              </a:spcBef>
              <a:buClr>
                <a:schemeClr val="lt1"/>
              </a:buClr>
              <a:buSzPct val="100000"/>
              <a:defRPr sz="6400">
                <a:solidFill>
                  <a:schemeClr val="lt1"/>
                </a:solidFill>
              </a:defRPr>
            </a:lvl7pPr>
            <a:lvl8pPr lvl="7">
              <a:spcBef>
                <a:spcPts val="0"/>
              </a:spcBef>
              <a:buClr>
                <a:schemeClr val="lt1"/>
              </a:buClr>
              <a:buSzPct val="100000"/>
              <a:defRPr sz="6400">
                <a:solidFill>
                  <a:schemeClr val="lt1"/>
                </a:solidFill>
              </a:defRPr>
            </a:lvl8pPr>
            <a:lvl9pPr lvl="8">
              <a:spcBef>
                <a:spcPts val="0"/>
              </a:spcBef>
              <a:buClr>
                <a:schemeClr val="lt1"/>
              </a:buClr>
              <a:buSzPct val="100000"/>
              <a:defRPr sz="6400">
                <a:solidFill>
                  <a:schemeClr val="lt1"/>
                </a:solidFill>
              </a:defRPr>
            </a:lvl9pPr>
          </a:lstStyle>
          <a:p>
            <a:endParaRPr/>
          </a:p>
        </p:txBody>
      </p:sp>
      <p:sp>
        <p:nvSpPr>
          <p:cNvPr id="38" name="Shape 3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493684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15600" y="5640767"/>
            <a:ext cx="7998400" cy="8068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8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288637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0" y="1673700"/>
            <a:ext cx="11360800" cy="2520800"/>
          </a:xfrm>
          <a:prstGeom prst="rect">
            <a:avLst/>
          </a:prstGeom>
        </p:spPr>
        <p:txBody>
          <a:bodyPr lIns="91425" tIns="91425" rIns="91425" bIns="91425"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51" name="Shape 51"/>
          <p:cNvSpPr txBox="1">
            <a:spLocks noGrp="1"/>
          </p:cNvSpPr>
          <p:nvPr>
            <p:ph type="body" idx="1"/>
          </p:nvPr>
        </p:nvSpPr>
        <p:spPr>
          <a:xfrm>
            <a:off x="415600" y="4304567"/>
            <a:ext cx="113608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5063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5"/>
        <p:cNvGrpSpPr/>
        <p:nvPr/>
      </p:nvGrpSpPr>
      <p:grpSpPr>
        <a:xfrm>
          <a:off x="0" y="0"/>
          <a:ext cx="0" cy="0"/>
          <a:chOff x="0" y="0"/>
          <a:chExt cx="0" cy="0"/>
        </a:xfrm>
      </p:grpSpPr>
      <p:sp>
        <p:nvSpPr>
          <p:cNvPr id="56" name="Shape 56"/>
          <p:cNvSpPr/>
          <p:nvPr/>
        </p:nvSpPr>
        <p:spPr>
          <a:xfrm>
            <a:off x="0" y="0"/>
            <a:ext cx="12192000" cy="6858000"/>
          </a:xfrm>
          <a:prstGeom prst="rect">
            <a:avLst/>
          </a:prstGeom>
          <a:solidFill>
            <a:srgbClr val="546E7A"/>
          </a:solidFill>
          <a:ln>
            <a:noFill/>
          </a:ln>
        </p:spPr>
        <p:txBody>
          <a:bodyPr lIns="121900" tIns="121900" rIns="121900" bIns="121900" anchor="ctr" anchorCtr="0">
            <a:noAutofit/>
          </a:bodyPr>
          <a:lstStyle/>
          <a:p>
            <a:pPr lvl="0">
              <a:spcBef>
                <a:spcPts val="0"/>
              </a:spcBef>
              <a:buNone/>
            </a:pPr>
            <a:endParaRPr sz="2400"/>
          </a:p>
        </p:txBody>
      </p:sp>
      <p:sp>
        <p:nvSpPr>
          <p:cNvPr id="57" name="Shape 57"/>
          <p:cNvSpPr/>
          <p:nvPr/>
        </p:nvSpPr>
        <p:spPr>
          <a:xfrm>
            <a:off x="0" y="1410267"/>
            <a:ext cx="12192000" cy="955200"/>
          </a:xfrm>
          <a:prstGeom prst="rect">
            <a:avLst/>
          </a:prstGeom>
          <a:solidFill>
            <a:srgbClr val="78909C"/>
          </a:solidFill>
          <a:ln>
            <a:noFill/>
          </a:ln>
        </p:spPr>
        <p:txBody>
          <a:bodyPr lIns="121900" tIns="121900" rIns="121900" bIns="121900" anchor="ctr" anchorCtr="0">
            <a:noAutofit/>
          </a:bodyPr>
          <a:lstStyle/>
          <a:p>
            <a:pPr lvl="0">
              <a:spcBef>
                <a:spcPts val="0"/>
              </a:spcBef>
              <a:buNone/>
            </a:pPr>
            <a:endParaRPr sz="2400"/>
          </a:p>
        </p:txBody>
      </p:sp>
      <p:sp>
        <p:nvSpPr>
          <p:cNvPr id="58" name="Shape 58"/>
          <p:cNvSpPr txBox="1">
            <a:spLocks noGrp="1"/>
          </p:cNvSpPr>
          <p:nvPr>
            <p:ph type="ctrTitle"/>
          </p:nvPr>
        </p:nvSpPr>
        <p:spPr>
          <a:xfrm>
            <a:off x="460867" y="1410267"/>
            <a:ext cx="9562800" cy="955200"/>
          </a:xfrm>
          <a:prstGeom prst="rect">
            <a:avLst/>
          </a:prstGeom>
          <a:noFill/>
        </p:spPr>
        <p:txBody>
          <a:bodyPr lIns="91425" tIns="91425" rIns="91425" bIns="91425" anchor="ctr" anchorCtr="0"/>
          <a:lstStyle>
            <a:lvl1pPr lvl="0" algn="l" rtl="0">
              <a:lnSpc>
                <a:spcPct val="100000"/>
              </a:lnSpc>
              <a:spcBef>
                <a:spcPts val="0"/>
              </a:spcBef>
              <a:spcAft>
                <a:spcPts val="0"/>
              </a:spcAft>
              <a:buClr>
                <a:srgbClr val="FFFFFF"/>
              </a:buClr>
              <a:buSzPct val="100000"/>
              <a:buNone/>
              <a:defRPr sz="3200">
                <a:solidFill>
                  <a:srgbClr val="FFFFFF"/>
                </a:solidFill>
              </a:defRPr>
            </a:lvl1pPr>
            <a:lvl2pPr lvl="1" algn="l" rtl="0">
              <a:lnSpc>
                <a:spcPct val="100000"/>
              </a:lnSpc>
              <a:spcBef>
                <a:spcPts val="0"/>
              </a:spcBef>
              <a:spcAft>
                <a:spcPts val="0"/>
              </a:spcAft>
              <a:buClr>
                <a:srgbClr val="FFFFFF"/>
              </a:buClr>
              <a:buSzPct val="100000"/>
              <a:buNone/>
              <a:defRPr sz="3200">
                <a:solidFill>
                  <a:srgbClr val="FFFFFF"/>
                </a:solidFill>
              </a:defRPr>
            </a:lvl2pPr>
            <a:lvl3pPr lvl="2" algn="l" rtl="0">
              <a:lnSpc>
                <a:spcPct val="100000"/>
              </a:lnSpc>
              <a:spcBef>
                <a:spcPts val="0"/>
              </a:spcBef>
              <a:spcAft>
                <a:spcPts val="0"/>
              </a:spcAft>
              <a:buClr>
                <a:srgbClr val="FFFFFF"/>
              </a:buClr>
              <a:buSzPct val="100000"/>
              <a:buNone/>
              <a:defRPr sz="3200">
                <a:solidFill>
                  <a:srgbClr val="FFFFFF"/>
                </a:solidFill>
              </a:defRPr>
            </a:lvl3pPr>
            <a:lvl4pPr lvl="3" algn="l" rtl="0">
              <a:lnSpc>
                <a:spcPct val="100000"/>
              </a:lnSpc>
              <a:spcBef>
                <a:spcPts val="0"/>
              </a:spcBef>
              <a:spcAft>
                <a:spcPts val="0"/>
              </a:spcAft>
              <a:buClr>
                <a:srgbClr val="FFFFFF"/>
              </a:buClr>
              <a:buSzPct val="100000"/>
              <a:buNone/>
              <a:defRPr sz="3200">
                <a:solidFill>
                  <a:srgbClr val="FFFFFF"/>
                </a:solidFill>
              </a:defRPr>
            </a:lvl4pPr>
            <a:lvl5pPr lvl="4" algn="l" rtl="0">
              <a:lnSpc>
                <a:spcPct val="100000"/>
              </a:lnSpc>
              <a:spcBef>
                <a:spcPts val="0"/>
              </a:spcBef>
              <a:spcAft>
                <a:spcPts val="0"/>
              </a:spcAft>
              <a:buClr>
                <a:srgbClr val="FFFFFF"/>
              </a:buClr>
              <a:buSzPct val="100000"/>
              <a:buNone/>
              <a:defRPr sz="3200">
                <a:solidFill>
                  <a:srgbClr val="FFFFFF"/>
                </a:solidFill>
              </a:defRPr>
            </a:lvl5pPr>
            <a:lvl6pPr lvl="5" algn="l" rtl="0">
              <a:lnSpc>
                <a:spcPct val="100000"/>
              </a:lnSpc>
              <a:spcBef>
                <a:spcPts val="0"/>
              </a:spcBef>
              <a:spcAft>
                <a:spcPts val="0"/>
              </a:spcAft>
              <a:buClr>
                <a:srgbClr val="FFFFFF"/>
              </a:buClr>
              <a:buSzPct val="100000"/>
              <a:buNone/>
              <a:defRPr sz="3200">
                <a:solidFill>
                  <a:srgbClr val="FFFFFF"/>
                </a:solidFill>
              </a:defRPr>
            </a:lvl6pPr>
            <a:lvl7pPr lvl="6" algn="l" rtl="0">
              <a:lnSpc>
                <a:spcPct val="100000"/>
              </a:lnSpc>
              <a:spcBef>
                <a:spcPts val="0"/>
              </a:spcBef>
              <a:spcAft>
                <a:spcPts val="0"/>
              </a:spcAft>
              <a:buClr>
                <a:srgbClr val="FFFFFF"/>
              </a:buClr>
              <a:buSzPct val="100000"/>
              <a:buNone/>
              <a:defRPr sz="3200">
                <a:solidFill>
                  <a:srgbClr val="FFFFFF"/>
                </a:solidFill>
              </a:defRPr>
            </a:lvl7pPr>
            <a:lvl8pPr lvl="7" algn="l" rtl="0">
              <a:lnSpc>
                <a:spcPct val="100000"/>
              </a:lnSpc>
              <a:spcBef>
                <a:spcPts val="0"/>
              </a:spcBef>
              <a:spcAft>
                <a:spcPts val="0"/>
              </a:spcAft>
              <a:buClr>
                <a:srgbClr val="FFFFFF"/>
              </a:buClr>
              <a:buSzPct val="100000"/>
              <a:buNone/>
              <a:defRPr sz="3200">
                <a:solidFill>
                  <a:srgbClr val="FFFFFF"/>
                </a:solidFill>
              </a:defRPr>
            </a:lvl8pPr>
            <a:lvl9pPr lvl="8" algn="l" rtl="0">
              <a:lnSpc>
                <a:spcPct val="100000"/>
              </a:lnSpc>
              <a:spcBef>
                <a:spcPts val="0"/>
              </a:spcBef>
              <a:spcAft>
                <a:spcPts val="0"/>
              </a:spcAft>
              <a:buClr>
                <a:srgbClr val="FFFFFF"/>
              </a:buClr>
              <a:buSzPct val="100000"/>
              <a:buNone/>
              <a:defRPr sz="3200">
                <a:solidFill>
                  <a:srgbClr val="FFFFFF"/>
                </a:solidFill>
              </a:defRPr>
            </a:lvl9pPr>
          </a:lstStyle>
          <a:p>
            <a:endParaRPr/>
          </a:p>
        </p:txBody>
      </p:sp>
      <p:sp>
        <p:nvSpPr>
          <p:cNvPr id="59" name="Shape 59"/>
          <p:cNvSpPr txBox="1">
            <a:spLocks noGrp="1"/>
          </p:cNvSpPr>
          <p:nvPr>
            <p:ph type="subTitle" idx="1"/>
          </p:nvPr>
        </p:nvSpPr>
        <p:spPr>
          <a:xfrm>
            <a:off x="460867" y="2566700"/>
            <a:ext cx="9562800" cy="2653200"/>
          </a:xfrm>
          <a:prstGeom prst="rect">
            <a:avLst/>
          </a:prstGeom>
          <a:noFill/>
        </p:spPr>
        <p:txBody>
          <a:bodyPr lIns="91425" tIns="91425" rIns="91425" bIns="91425" anchor="t" anchorCtr="0"/>
          <a:lstStyle>
            <a:lvl1pPr lvl="0" algn="l" rtl="0">
              <a:lnSpc>
                <a:spcPct val="100000"/>
              </a:lnSpc>
              <a:spcBef>
                <a:spcPts val="0"/>
              </a:spcBef>
              <a:spcAft>
                <a:spcPts val="0"/>
              </a:spcAft>
              <a:buClr>
                <a:srgbClr val="FFFFFF"/>
              </a:buClr>
              <a:buSzPct val="100000"/>
              <a:buNone/>
              <a:defRPr sz="2133">
                <a:solidFill>
                  <a:srgbClr val="FFFFFF"/>
                </a:solidFill>
              </a:defRPr>
            </a:lvl1pPr>
            <a:lvl2pPr lvl="1" algn="l" rtl="0">
              <a:lnSpc>
                <a:spcPct val="100000"/>
              </a:lnSpc>
              <a:spcBef>
                <a:spcPts val="0"/>
              </a:spcBef>
              <a:spcAft>
                <a:spcPts val="0"/>
              </a:spcAft>
              <a:buClr>
                <a:srgbClr val="FFFFFF"/>
              </a:buClr>
              <a:buSzPct val="100000"/>
              <a:buNone/>
              <a:defRPr sz="2133">
                <a:solidFill>
                  <a:srgbClr val="FFFFFF"/>
                </a:solidFill>
              </a:defRPr>
            </a:lvl2pPr>
            <a:lvl3pPr lvl="2" algn="l" rtl="0">
              <a:lnSpc>
                <a:spcPct val="100000"/>
              </a:lnSpc>
              <a:spcBef>
                <a:spcPts val="0"/>
              </a:spcBef>
              <a:spcAft>
                <a:spcPts val="0"/>
              </a:spcAft>
              <a:buClr>
                <a:srgbClr val="FFFFFF"/>
              </a:buClr>
              <a:buSzPct val="100000"/>
              <a:buNone/>
              <a:defRPr sz="2133">
                <a:solidFill>
                  <a:srgbClr val="FFFFFF"/>
                </a:solidFill>
              </a:defRPr>
            </a:lvl3pPr>
            <a:lvl4pPr lvl="3" algn="l" rtl="0">
              <a:lnSpc>
                <a:spcPct val="100000"/>
              </a:lnSpc>
              <a:spcBef>
                <a:spcPts val="0"/>
              </a:spcBef>
              <a:spcAft>
                <a:spcPts val="0"/>
              </a:spcAft>
              <a:buClr>
                <a:srgbClr val="FFFFFF"/>
              </a:buClr>
              <a:buSzPct val="100000"/>
              <a:buNone/>
              <a:defRPr sz="2133">
                <a:solidFill>
                  <a:srgbClr val="FFFFFF"/>
                </a:solidFill>
              </a:defRPr>
            </a:lvl4pPr>
            <a:lvl5pPr lvl="4" algn="l" rtl="0">
              <a:lnSpc>
                <a:spcPct val="100000"/>
              </a:lnSpc>
              <a:spcBef>
                <a:spcPts val="0"/>
              </a:spcBef>
              <a:spcAft>
                <a:spcPts val="0"/>
              </a:spcAft>
              <a:buClr>
                <a:srgbClr val="FFFFFF"/>
              </a:buClr>
              <a:buSzPct val="100000"/>
              <a:buNone/>
              <a:defRPr sz="2133">
                <a:solidFill>
                  <a:srgbClr val="FFFFFF"/>
                </a:solidFill>
              </a:defRPr>
            </a:lvl5pPr>
            <a:lvl6pPr lvl="5" algn="l" rtl="0">
              <a:lnSpc>
                <a:spcPct val="100000"/>
              </a:lnSpc>
              <a:spcBef>
                <a:spcPts val="0"/>
              </a:spcBef>
              <a:spcAft>
                <a:spcPts val="0"/>
              </a:spcAft>
              <a:buClr>
                <a:srgbClr val="FFFFFF"/>
              </a:buClr>
              <a:buSzPct val="100000"/>
              <a:buNone/>
              <a:defRPr sz="2133">
                <a:solidFill>
                  <a:srgbClr val="FFFFFF"/>
                </a:solidFill>
              </a:defRPr>
            </a:lvl6pPr>
            <a:lvl7pPr lvl="6" algn="l" rtl="0">
              <a:lnSpc>
                <a:spcPct val="100000"/>
              </a:lnSpc>
              <a:spcBef>
                <a:spcPts val="0"/>
              </a:spcBef>
              <a:spcAft>
                <a:spcPts val="0"/>
              </a:spcAft>
              <a:buClr>
                <a:srgbClr val="FFFFFF"/>
              </a:buClr>
              <a:buSzPct val="100000"/>
              <a:buNone/>
              <a:defRPr sz="2133">
                <a:solidFill>
                  <a:srgbClr val="FFFFFF"/>
                </a:solidFill>
              </a:defRPr>
            </a:lvl7pPr>
            <a:lvl8pPr lvl="7" algn="l" rtl="0">
              <a:lnSpc>
                <a:spcPct val="100000"/>
              </a:lnSpc>
              <a:spcBef>
                <a:spcPts val="0"/>
              </a:spcBef>
              <a:spcAft>
                <a:spcPts val="0"/>
              </a:spcAft>
              <a:buClr>
                <a:srgbClr val="FFFFFF"/>
              </a:buClr>
              <a:buSzPct val="100000"/>
              <a:buNone/>
              <a:defRPr sz="2133">
                <a:solidFill>
                  <a:srgbClr val="FFFFFF"/>
                </a:solidFill>
              </a:defRPr>
            </a:lvl8pPr>
            <a:lvl9pPr lvl="8" algn="l" rtl="0">
              <a:lnSpc>
                <a:spcPct val="100000"/>
              </a:lnSpc>
              <a:spcBef>
                <a:spcPts val="0"/>
              </a:spcBef>
              <a:spcAft>
                <a:spcPts val="0"/>
              </a:spcAft>
              <a:buClr>
                <a:srgbClr val="FFFFFF"/>
              </a:buClr>
              <a:buSzPct val="100000"/>
              <a:buNone/>
              <a:defRPr sz="2133">
                <a:solidFill>
                  <a:srgbClr val="FFFFFF"/>
                </a:solidFill>
              </a:defRPr>
            </a:lvl9pPr>
          </a:lstStyle>
          <a:p>
            <a:endParaRPr/>
          </a:p>
        </p:txBody>
      </p:sp>
      <p:sp>
        <p:nvSpPr>
          <p:cNvPr id="60" name="Shape 60"/>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rgbClr val="FFFFFF"/>
                </a:solidFill>
              </a:rPr>
              <a:pPr algn="r"/>
              <a:t>‹#›</a:t>
            </a:fld>
            <a:endParaRPr lang="en" sz="1333">
              <a:solidFill>
                <a:srgbClr val="FFFFFF"/>
              </a:solidFill>
            </a:endParaRPr>
          </a:p>
        </p:txBody>
      </p:sp>
    </p:spTree>
    <p:extLst>
      <p:ext uri="{BB962C8B-B14F-4D97-AF65-F5344CB8AC3E}">
        <p14:creationId xmlns:p14="http://schemas.microsoft.com/office/powerpoint/2010/main" val="381628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63" name="Shape 63"/>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64" name="Shape 64"/>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65" name="Shape 65"/>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66" name="Shape 66"/>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67" name="Shape 67"/>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1495091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68"/>
        <p:cNvGrpSpPr/>
        <p:nvPr/>
      </p:nvGrpSpPr>
      <p:grpSpPr>
        <a:xfrm>
          <a:off x="0" y="0"/>
          <a:ext cx="0" cy="0"/>
          <a:chOff x="0" y="0"/>
          <a:chExt cx="0" cy="0"/>
        </a:xfrm>
      </p:grpSpPr>
      <p:sp>
        <p:nvSpPr>
          <p:cNvPr id="69" name="Shape 69"/>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70" name="Shape 70"/>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71" name="Shape 71"/>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72" name="Shape 72"/>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73" name="Shape 73"/>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74" name="Shape 74"/>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1262648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82"/>
        <p:cNvGrpSpPr/>
        <p:nvPr/>
      </p:nvGrpSpPr>
      <p:grpSpPr>
        <a:xfrm>
          <a:off x="0" y="0"/>
          <a:ext cx="0" cy="0"/>
          <a:chOff x="0" y="0"/>
          <a:chExt cx="0" cy="0"/>
        </a:xfrm>
      </p:grpSpPr>
      <p:sp>
        <p:nvSpPr>
          <p:cNvPr id="83" name="Shape 83"/>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84" name="Shape 84"/>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85" name="Shape 85"/>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86" name="Shape 86"/>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87" name="Shape 87"/>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88" name="Shape 88"/>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804657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7">
    <p:bg>
      <p:bgPr>
        <a:solidFill>
          <a:srgbClr val="FFFFFF"/>
        </a:solidFill>
        <a:effectLst/>
      </p:bgPr>
    </p:bg>
    <p:spTree>
      <p:nvGrpSpPr>
        <p:cNvPr id="1" name="Shape 89"/>
        <p:cNvGrpSpPr/>
        <p:nvPr/>
      </p:nvGrpSpPr>
      <p:grpSpPr>
        <a:xfrm>
          <a:off x="0" y="0"/>
          <a:ext cx="0" cy="0"/>
          <a:chOff x="0" y="0"/>
          <a:chExt cx="0" cy="0"/>
        </a:xfrm>
      </p:grpSpPr>
      <p:sp>
        <p:nvSpPr>
          <p:cNvPr id="90" name="Shape 90"/>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91" name="Shape 91"/>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92" name="Shape 92"/>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93" name="Shape 93"/>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94" name="Shape 94"/>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95" name="Shape 95"/>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486628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5800370" y="3807169"/>
            <a:ext cx="591451" cy="140843"/>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sz="2400"/>
            </a:p>
          </p:txBody>
        </p:sp>
      </p:grpSp>
      <p:sp>
        <p:nvSpPr>
          <p:cNvPr id="14" name="Shape 14"/>
          <p:cNvSpPr txBox="1">
            <a:spLocks noGrp="1"/>
          </p:cNvSpPr>
          <p:nvPr>
            <p:ph type="ctrTitle"/>
          </p:nvPr>
        </p:nvSpPr>
        <p:spPr>
          <a:xfrm>
            <a:off x="895009" y="1321067"/>
            <a:ext cx="10402000" cy="2306800"/>
          </a:xfrm>
          <a:prstGeom prst="rect">
            <a:avLst/>
          </a:prstGeom>
        </p:spPr>
        <p:txBody>
          <a:bodyPr lIns="91425" tIns="91425" rIns="91425" bIns="91425" anchor="b" anchorCtr="0"/>
          <a:lstStyle>
            <a:lvl1pPr lvl="0" algn="ctr">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
        <p:nvSpPr>
          <p:cNvPr id="15" name="Shape 15"/>
          <p:cNvSpPr txBox="1">
            <a:spLocks noGrp="1"/>
          </p:cNvSpPr>
          <p:nvPr>
            <p:ph type="subTitle" idx="1"/>
          </p:nvPr>
        </p:nvSpPr>
        <p:spPr>
          <a:xfrm>
            <a:off x="895000" y="4233167"/>
            <a:ext cx="104020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6" name="Shape 16"/>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99291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2597985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95000" y="2855000"/>
            <a:ext cx="10469600" cy="1148000"/>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65868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7" name="Shape 27"/>
          <p:cNvSpPr txBox="1">
            <a:spLocks noGrp="1"/>
          </p:cNvSpPr>
          <p:nvPr>
            <p:ph type="body" idx="2"/>
          </p:nvPr>
        </p:nvSpPr>
        <p:spPr>
          <a:xfrm>
            <a:off x="6443200" y="1536633"/>
            <a:ext cx="5333200"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8" name="Shape 2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780447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15600" y="740800"/>
            <a:ext cx="3744000" cy="1007600"/>
          </a:xfrm>
          <a:prstGeom prst="rect">
            <a:avLst/>
          </a:prstGeom>
        </p:spPr>
        <p:txBody>
          <a:bodyPr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4" name="Shape 34"/>
          <p:cNvSpPr txBox="1">
            <a:spLocks noGrp="1"/>
          </p:cNvSpPr>
          <p:nvPr>
            <p:ph type="body" idx="1"/>
          </p:nvPr>
        </p:nvSpPr>
        <p:spPr>
          <a:xfrm>
            <a:off x="415600" y="1852800"/>
            <a:ext cx="3744000" cy="42392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5" name="Shape 35"/>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128257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53667" y="701800"/>
            <a:ext cx="8302800" cy="5454400"/>
          </a:xfrm>
          <a:prstGeom prst="rect">
            <a:avLst/>
          </a:prstGeom>
        </p:spPr>
        <p:txBody>
          <a:bodyPr lIns="91425" tIns="91425" rIns="91425" bIns="91425" anchor="ctr" anchorCtr="0"/>
          <a:lstStyle>
            <a:lvl1pPr lvl="0">
              <a:spcBef>
                <a:spcPts val="0"/>
              </a:spcBef>
              <a:buClr>
                <a:schemeClr val="lt1"/>
              </a:buClr>
              <a:buSzPct val="100000"/>
              <a:defRPr sz="6400">
                <a:solidFill>
                  <a:schemeClr val="lt1"/>
                </a:solidFill>
              </a:defRPr>
            </a:lvl1pPr>
            <a:lvl2pPr lvl="1">
              <a:spcBef>
                <a:spcPts val="0"/>
              </a:spcBef>
              <a:buClr>
                <a:schemeClr val="lt1"/>
              </a:buClr>
              <a:buSzPct val="100000"/>
              <a:defRPr sz="6400">
                <a:solidFill>
                  <a:schemeClr val="lt1"/>
                </a:solidFill>
              </a:defRPr>
            </a:lvl2pPr>
            <a:lvl3pPr lvl="2">
              <a:spcBef>
                <a:spcPts val="0"/>
              </a:spcBef>
              <a:buClr>
                <a:schemeClr val="lt1"/>
              </a:buClr>
              <a:buSzPct val="100000"/>
              <a:defRPr sz="6400">
                <a:solidFill>
                  <a:schemeClr val="lt1"/>
                </a:solidFill>
              </a:defRPr>
            </a:lvl3pPr>
            <a:lvl4pPr lvl="3">
              <a:spcBef>
                <a:spcPts val="0"/>
              </a:spcBef>
              <a:buClr>
                <a:schemeClr val="lt1"/>
              </a:buClr>
              <a:buSzPct val="100000"/>
              <a:defRPr sz="6400">
                <a:solidFill>
                  <a:schemeClr val="lt1"/>
                </a:solidFill>
              </a:defRPr>
            </a:lvl4pPr>
            <a:lvl5pPr lvl="4">
              <a:spcBef>
                <a:spcPts val="0"/>
              </a:spcBef>
              <a:buClr>
                <a:schemeClr val="lt1"/>
              </a:buClr>
              <a:buSzPct val="100000"/>
              <a:defRPr sz="6400">
                <a:solidFill>
                  <a:schemeClr val="lt1"/>
                </a:solidFill>
              </a:defRPr>
            </a:lvl5pPr>
            <a:lvl6pPr lvl="5">
              <a:spcBef>
                <a:spcPts val="0"/>
              </a:spcBef>
              <a:buClr>
                <a:schemeClr val="lt1"/>
              </a:buClr>
              <a:buSzPct val="100000"/>
              <a:defRPr sz="6400">
                <a:solidFill>
                  <a:schemeClr val="lt1"/>
                </a:solidFill>
              </a:defRPr>
            </a:lvl6pPr>
            <a:lvl7pPr lvl="6">
              <a:spcBef>
                <a:spcPts val="0"/>
              </a:spcBef>
              <a:buClr>
                <a:schemeClr val="lt1"/>
              </a:buClr>
              <a:buSzPct val="100000"/>
              <a:defRPr sz="6400">
                <a:solidFill>
                  <a:schemeClr val="lt1"/>
                </a:solidFill>
              </a:defRPr>
            </a:lvl7pPr>
            <a:lvl8pPr lvl="7">
              <a:spcBef>
                <a:spcPts val="0"/>
              </a:spcBef>
              <a:buClr>
                <a:schemeClr val="lt1"/>
              </a:buClr>
              <a:buSzPct val="100000"/>
              <a:defRPr sz="6400">
                <a:solidFill>
                  <a:schemeClr val="lt1"/>
                </a:solidFill>
              </a:defRPr>
            </a:lvl8pPr>
            <a:lvl9pPr lvl="8">
              <a:spcBef>
                <a:spcPts val="0"/>
              </a:spcBef>
              <a:buClr>
                <a:schemeClr val="lt1"/>
              </a:buClr>
              <a:buSzPct val="100000"/>
              <a:defRPr sz="6400">
                <a:solidFill>
                  <a:schemeClr val="lt1"/>
                </a:solidFill>
              </a:defRPr>
            </a:lvl9pPr>
          </a:lstStyle>
          <a:p>
            <a:endParaRPr/>
          </a:p>
        </p:txBody>
      </p:sp>
      <p:sp>
        <p:nvSpPr>
          <p:cNvPr id="38" name="Shape 3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2907192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15600" y="5640767"/>
            <a:ext cx="7998400" cy="8068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8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588792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0" y="1673700"/>
            <a:ext cx="11360800" cy="2520800"/>
          </a:xfrm>
          <a:prstGeom prst="rect">
            <a:avLst/>
          </a:prstGeom>
        </p:spPr>
        <p:txBody>
          <a:bodyPr lIns="91425" tIns="91425" rIns="91425" bIns="91425"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51" name="Shape 51"/>
          <p:cNvSpPr txBox="1">
            <a:spLocks noGrp="1"/>
          </p:cNvSpPr>
          <p:nvPr>
            <p:ph type="body" idx="1"/>
          </p:nvPr>
        </p:nvSpPr>
        <p:spPr>
          <a:xfrm>
            <a:off x="415600" y="4304567"/>
            <a:ext cx="113608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655097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11320333" y="6241345"/>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678758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5"/>
        <p:cNvGrpSpPr/>
        <p:nvPr/>
      </p:nvGrpSpPr>
      <p:grpSpPr>
        <a:xfrm>
          <a:off x="0" y="0"/>
          <a:ext cx="0" cy="0"/>
          <a:chOff x="0" y="0"/>
          <a:chExt cx="0" cy="0"/>
        </a:xfrm>
      </p:grpSpPr>
      <p:sp>
        <p:nvSpPr>
          <p:cNvPr id="56" name="Shape 56"/>
          <p:cNvSpPr/>
          <p:nvPr/>
        </p:nvSpPr>
        <p:spPr>
          <a:xfrm>
            <a:off x="0" y="0"/>
            <a:ext cx="12192000" cy="6858000"/>
          </a:xfrm>
          <a:prstGeom prst="rect">
            <a:avLst/>
          </a:prstGeom>
          <a:solidFill>
            <a:srgbClr val="546E7A"/>
          </a:solidFill>
          <a:ln>
            <a:noFill/>
          </a:ln>
        </p:spPr>
        <p:txBody>
          <a:bodyPr lIns="121900" tIns="121900" rIns="121900" bIns="121900" anchor="ctr" anchorCtr="0">
            <a:noAutofit/>
          </a:bodyPr>
          <a:lstStyle/>
          <a:p>
            <a:pPr lvl="0">
              <a:spcBef>
                <a:spcPts val="0"/>
              </a:spcBef>
              <a:buNone/>
            </a:pPr>
            <a:endParaRPr sz="2400"/>
          </a:p>
        </p:txBody>
      </p:sp>
      <p:sp>
        <p:nvSpPr>
          <p:cNvPr id="57" name="Shape 57"/>
          <p:cNvSpPr/>
          <p:nvPr/>
        </p:nvSpPr>
        <p:spPr>
          <a:xfrm>
            <a:off x="0" y="1410267"/>
            <a:ext cx="12192000" cy="955200"/>
          </a:xfrm>
          <a:prstGeom prst="rect">
            <a:avLst/>
          </a:prstGeom>
          <a:solidFill>
            <a:srgbClr val="78909C"/>
          </a:solidFill>
          <a:ln>
            <a:noFill/>
          </a:ln>
        </p:spPr>
        <p:txBody>
          <a:bodyPr lIns="121900" tIns="121900" rIns="121900" bIns="121900" anchor="ctr" anchorCtr="0">
            <a:noAutofit/>
          </a:bodyPr>
          <a:lstStyle/>
          <a:p>
            <a:pPr lvl="0">
              <a:spcBef>
                <a:spcPts val="0"/>
              </a:spcBef>
              <a:buNone/>
            </a:pPr>
            <a:endParaRPr sz="2400"/>
          </a:p>
        </p:txBody>
      </p:sp>
      <p:sp>
        <p:nvSpPr>
          <p:cNvPr id="58" name="Shape 58"/>
          <p:cNvSpPr txBox="1">
            <a:spLocks noGrp="1"/>
          </p:cNvSpPr>
          <p:nvPr>
            <p:ph type="ctrTitle"/>
          </p:nvPr>
        </p:nvSpPr>
        <p:spPr>
          <a:xfrm>
            <a:off x="460867" y="1410267"/>
            <a:ext cx="9562800" cy="955200"/>
          </a:xfrm>
          <a:prstGeom prst="rect">
            <a:avLst/>
          </a:prstGeom>
          <a:noFill/>
        </p:spPr>
        <p:txBody>
          <a:bodyPr lIns="91425" tIns="91425" rIns="91425" bIns="91425" anchor="ctr" anchorCtr="0"/>
          <a:lstStyle>
            <a:lvl1pPr lvl="0" algn="l" rtl="0">
              <a:lnSpc>
                <a:spcPct val="100000"/>
              </a:lnSpc>
              <a:spcBef>
                <a:spcPts val="0"/>
              </a:spcBef>
              <a:spcAft>
                <a:spcPts val="0"/>
              </a:spcAft>
              <a:buClr>
                <a:srgbClr val="FFFFFF"/>
              </a:buClr>
              <a:buSzPct val="100000"/>
              <a:buNone/>
              <a:defRPr sz="3200">
                <a:solidFill>
                  <a:srgbClr val="FFFFFF"/>
                </a:solidFill>
              </a:defRPr>
            </a:lvl1pPr>
            <a:lvl2pPr lvl="1" algn="l" rtl="0">
              <a:lnSpc>
                <a:spcPct val="100000"/>
              </a:lnSpc>
              <a:spcBef>
                <a:spcPts val="0"/>
              </a:spcBef>
              <a:spcAft>
                <a:spcPts val="0"/>
              </a:spcAft>
              <a:buClr>
                <a:srgbClr val="FFFFFF"/>
              </a:buClr>
              <a:buSzPct val="100000"/>
              <a:buNone/>
              <a:defRPr sz="3200">
                <a:solidFill>
                  <a:srgbClr val="FFFFFF"/>
                </a:solidFill>
              </a:defRPr>
            </a:lvl2pPr>
            <a:lvl3pPr lvl="2" algn="l" rtl="0">
              <a:lnSpc>
                <a:spcPct val="100000"/>
              </a:lnSpc>
              <a:spcBef>
                <a:spcPts val="0"/>
              </a:spcBef>
              <a:spcAft>
                <a:spcPts val="0"/>
              </a:spcAft>
              <a:buClr>
                <a:srgbClr val="FFFFFF"/>
              </a:buClr>
              <a:buSzPct val="100000"/>
              <a:buNone/>
              <a:defRPr sz="3200">
                <a:solidFill>
                  <a:srgbClr val="FFFFFF"/>
                </a:solidFill>
              </a:defRPr>
            </a:lvl3pPr>
            <a:lvl4pPr lvl="3" algn="l" rtl="0">
              <a:lnSpc>
                <a:spcPct val="100000"/>
              </a:lnSpc>
              <a:spcBef>
                <a:spcPts val="0"/>
              </a:spcBef>
              <a:spcAft>
                <a:spcPts val="0"/>
              </a:spcAft>
              <a:buClr>
                <a:srgbClr val="FFFFFF"/>
              </a:buClr>
              <a:buSzPct val="100000"/>
              <a:buNone/>
              <a:defRPr sz="3200">
                <a:solidFill>
                  <a:srgbClr val="FFFFFF"/>
                </a:solidFill>
              </a:defRPr>
            </a:lvl4pPr>
            <a:lvl5pPr lvl="4" algn="l" rtl="0">
              <a:lnSpc>
                <a:spcPct val="100000"/>
              </a:lnSpc>
              <a:spcBef>
                <a:spcPts val="0"/>
              </a:spcBef>
              <a:spcAft>
                <a:spcPts val="0"/>
              </a:spcAft>
              <a:buClr>
                <a:srgbClr val="FFFFFF"/>
              </a:buClr>
              <a:buSzPct val="100000"/>
              <a:buNone/>
              <a:defRPr sz="3200">
                <a:solidFill>
                  <a:srgbClr val="FFFFFF"/>
                </a:solidFill>
              </a:defRPr>
            </a:lvl5pPr>
            <a:lvl6pPr lvl="5" algn="l" rtl="0">
              <a:lnSpc>
                <a:spcPct val="100000"/>
              </a:lnSpc>
              <a:spcBef>
                <a:spcPts val="0"/>
              </a:spcBef>
              <a:spcAft>
                <a:spcPts val="0"/>
              </a:spcAft>
              <a:buClr>
                <a:srgbClr val="FFFFFF"/>
              </a:buClr>
              <a:buSzPct val="100000"/>
              <a:buNone/>
              <a:defRPr sz="3200">
                <a:solidFill>
                  <a:srgbClr val="FFFFFF"/>
                </a:solidFill>
              </a:defRPr>
            </a:lvl6pPr>
            <a:lvl7pPr lvl="6" algn="l" rtl="0">
              <a:lnSpc>
                <a:spcPct val="100000"/>
              </a:lnSpc>
              <a:spcBef>
                <a:spcPts val="0"/>
              </a:spcBef>
              <a:spcAft>
                <a:spcPts val="0"/>
              </a:spcAft>
              <a:buClr>
                <a:srgbClr val="FFFFFF"/>
              </a:buClr>
              <a:buSzPct val="100000"/>
              <a:buNone/>
              <a:defRPr sz="3200">
                <a:solidFill>
                  <a:srgbClr val="FFFFFF"/>
                </a:solidFill>
              </a:defRPr>
            </a:lvl7pPr>
            <a:lvl8pPr lvl="7" algn="l" rtl="0">
              <a:lnSpc>
                <a:spcPct val="100000"/>
              </a:lnSpc>
              <a:spcBef>
                <a:spcPts val="0"/>
              </a:spcBef>
              <a:spcAft>
                <a:spcPts val="0"/>
              </a:spcAft>
              <a:buClr>
                <a:srgbClr val="FFFFFF"/>
              </a:buClr>
              <a:buSzPct val="100000"/>
              <a:buNone/>
              <a:defRPr sz="3200">
                <a:solidFill>
                  <a:srgbClr val="FFFFFF"/>
                </a:solidFill>
              </a:defRPr>
            </a:lvl8pPr>
            <a:lvl9pPr lvl="8" algn="l" rtl="0">
              <a:lnSpc>
                <a:spcPct val="100000"/>
              </a:lnSpc>
              <a:spcBef>
                <a:spcPts val="0"/>
              </a:spcBef>
              <a:spcAft>
                <a:spcPts val="0"/>
              </a:spcAft>
              <a:buClr>
                <a:srgbClr val="FFFFFF"/>
              </a:buClr>
              <a:buSzPct val="100000"/>
              <a:buNone/>
              <a:defRPr sz="3200">
                <a:solidFill>
                  <a:srgbClr val="FFFFFF"/>
                </a:solidFill>
              </a:defRPr>
            </a:lvl9pPr>
          </a:lstStyle>
          <a:p>
            <a:endParaRPr/>
          </a:p>
        </p:txBody>
      </p:sp>
      <p:sp>
        <p:nvSpPr>
          <p:cNvPr id="59" name="Shape 59"/>
          <p:cNvSpPr txBox="1">
            <a:spLocks noGrp="1"/>
          </p:cNvSpPr>
          <p:nvPr>
            <p:ph type="subTitle" idx="1"/>
          </p:nvPr>
        </p:nvSpPr>
        <p:spPr>
          <a:xfrm>
            <a:off x="460867" y="2566700"/>
            <a:ext cx="9562800" cy="2653200"/>
          </a:xfrm>
          <a:prstGeom prst="rect">
            <a:avLst/>
          </a:prstGeom>
          <a:noFill/>
        </p:spPr>
        <p:txBody>
          <a:bodyPr lIns="91425" tIns="91425" rIns="91425" bIns="91425" anchor="t" anchorCtr="0"/>
          <a:lstStyle>
            <a:lvl1pPr lvl="0" algn="l" rtl="0">
              <a:lnSpc>
                <a:spcPct val="100000"/>
              </a:lnSpc>
              <a:spcBef>
                <a:spcPts val="0"/>
              </a:spcBef>
              <a:spcAft>
                <a:spcPts val="0"/>
              </a:spcAft>
              <a:buClr>
                <a:srgbClr val="FFFFFF"/>
              </a:buClr>
              <a:buSzPct val="100000"/>
              <a:buNone/>
              <a:defRPr sz="2133">
                <a:solidFill>
                  <a:srgbClr val="FFFFFF"/>
                </a:solidFill>
              </a:defRPr>
            </a:lvl1pPr>
            <a:lvl2pPr lvl="1" algn="l" rtl="0">
              <a:lnSpc>
                <a:spcPct val="100000"/>
              </a:lnSpc>
              <a:spcBef>
                <a:spcPts val="0"/>
              </a:spcBef>
              <a:spcAft>
                <a:spcPts val="0"/>
              </a:spcAft>
              <a:buClr>
                <a:srgbClr val="FFFFFF"/>
              </a:buClr>
              <a:buSzPct val="100000"/>
              <a:buNone/>
              <a:defRPr sz="2133">
                <a:solidFill>
                  <a:srgbClr val="FFFFFF"/>
                </a:solidFill>
              </a:defRPr>
            </a:lvl2pPr>
            <a:lvl3pPr lvl="2" algn="l" rtl="0">
              <a:lnSpc>
                <a:spcPct val="100000"/>
              </a:lnSpc>
              <a:spcBef>
                <a:spcPts val="0"/>
              </a:spcBef>
              <a:spcAft>
                <a:spcPts val="0"/>
              </a:spcAft>
              <a:buClr>
                <a:srgbClr val="FFFFFF"/>
              </a:buClr>
              <a:buSzPct val="100000"/>
              <a:buNone/>
              <a:defRPr sz="2133">
                <a:solidFill>
                  <a:srgbClr val="FFFFFF"/>
                </a:solidFill>
              </a:defRPr>
            </a:lvl3pPr>
            <a:lvl4pPr lvl="3" algn="l" rtl="0">
              <a:lnSpc>
                <a:spcPct val="100000"/>
              </a:lnSpc>
              <a:spcBef>
                <a:spcPts val="0"/>
              </a:spcBef>
              <a:spcAft>
                <a:spcPts val="0"/>
              </a:spcAft>
              <a:buClr>
                <a:srgbClr val="FFFFFF"/>
              </a:buClr>
              <a:buSzPct val="100000"/>
              <a:buNone/>
              <a:defRPr sz="2133">
                <a:solidFill>
                  <a:srgbClr val="FFFFFF"/>
                </a:solidFill>
              </a:defRPr>
            </a:lvl4pPr>
            <a:lvl5pPr lvl="4" algn="l" rtl="0">
              <a:lnSpc>
                <a:spcPct val="100000"/>
              </a:lnSpc>
              <a:spcBef>
                <a:spcPts val="0"/>
              </a:spcBef>
              <a:spcAft>
                <a:spcPts val="0"/>
              </a:spcAft>
              <a:buClr>
                <a:srgbClr val="FFFFFF"/>
              </a:buClr>
              <a:buSzPct val="100000"/>
              <a:buNone/>
              <a:defRPr sz="2133">
                <a:solidFill>
                  <a:srgbClr val="FFFFFF"/>
                </a:solidFill>
              </a:defRPr>
            </a:lvl5pPr>
            <a:lvl6pPr lvl="5" algn="l" rtl="0">
              <a:lnSpc>
                <a:spcPct val="100000"/>
              </a:lnSpc>
              <a:spcBef>
                <a:spcPts val="0"/>
              </a:spcBef>
              <a:spcAft>
                <a:spcPts val="0"/>
              </a:spcAft>
              <a:buClr>
                <a:srgbClr val="FFFFFF"/>
              </a:buClr>
              <a:buSzPct val="100000"/>
              <a:buNone/>
              <a:defRPr sz="2133">
                <a:solidFill>
                  <a:srgbClr val="FFFFFF"/>
                </a:solidFill>
              </a:defRPr>
            </a:lvl6pPr>
            <a:lvl7pPr lvl="6" algn="l" rtl="0">
              <a:lnSpc>
                <a:spcPct val="100000"/>
              </a:lnSpc>
              <a:spcBef>
                <a:spcPts val="0"/>
              </a:spcBef>
              <a:spcAft>
                <a:spcPts val="0"/>
              </a:spcAft>
              <a:buClr>
                <a:srgbClr val="FFFFFF"/>
              </a:buClr>
              <a:buSzPct val="100000"/>
              <a:buNone/>
              <a:defRPr sz="2133">
                <a:solidFill>
                  <a:srgbClr val="FFFFFF"/>
                </a:solidFill>
              </a:defRPr>
            </a:lvl7pPr>
            <a:lvl8pPr lvl="7" algn="l" rtl="0">
              <a:lnSpc>
                <a:spcPct val="100000"/>
              </a:lnSpc>
              <a:spcBef>
                <a:spcPts val="0"/>
              </a:spcBef>
              <a:spcAft>
                <a:spcPts val="0"/>
              </a:spcAft>
              <a:buClr>
                <a:srgbClr val="FFFFFF"/>
              </a:buClr>
              <a:buSzPct val="100000"/>
              <a:buNone/>
              <a:defRPr sz="2133">
                <a:solidFill>
                  <a:srgbClr val="FFFFFF"/>
                </a:solidFill>
              </a:defRPr>
            </a:lvl8pPr>
            <a:lvl9pPr lvl="8" algn="l" rtl="0">
              <a:lnSpc>
                <a:spcPct val="100000"/>
              </a:lnSpc>
              <a:spcBef>
                <a:spcPts val="0"/>
              </a:spcBef>
              <a:spcAft>
                <a:spcPts val="0"/>
              </a:spcAft>
              <a:buClr>
                <a:srgbClr val="FFFFFF"/>
              </a:buClr>
              <a:buSzPct val="100000"/>
              <a:buNone/>
              <a:defRPr sz="2133">
                <a:solidFill>
                  <a:srgbClr val="FFFFFF"/>
                </a:solidFill>
              </a:defRPr>
            </a:lvl9pPr>
          </a:lstStyle>
          <a:p>
            <a:endParaRPr/>
          </a:p>
        </p:txBody>
      </p:sp>
      <p:sp>
        <p:nvSpPr>
          <p:cNvPr id="60" name="Shape 60"/>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rgbClr val="FFFFFF"/>
                </a:solidFill>
              </a:rPr>
              <a:pPr algn="r"/>
              <a:t>‹#›</a:t>
            </a:fld>
            <a:endParaRPr lang="en" sz="1333">
              <a:solidFill>
                <a:srgbClr val="FFFFFF"/>
              </a:solidFill>
            </a:endParaRPr>
          </a:p>
        </p:txBody>
      </p:sp>
    </p:spTree>
    <p:extLst>
      <p:ext uri="{BB962C8B-B14F-4D97-AF65-F5344CB8AC3E}">
        <p14:creationId xmlns:p14="http://schemas.microsoft.com/office/powerpoint/2010/main" val="23268399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63" name="Shape 63"/>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64" name="Shape 64"/>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65" name="Shape 65"/>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66" name="Shape 66"/>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67" name="Shape 67"/>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5922026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68"/>
        <p:cNvGrpSpPr/>
        <p:nvPr/>
      </p:nvGrpSpPr>
      <p:grpSpPr>
        <a:xfrm>
          <a:off x="0" y="0"/>
          <a:ext cx="0" cy="0"/>
          <a:chOff x="0" y="0"/>
          <a:chExt cx="0" cy="0"/>
        </a:xfrm>
      </p:grpSpPr>
      <p:sp>
        <p:nvSpPr>
          <p:cNvPr id="69" name="Shape 69"/>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70" name="Shape 70"/>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71" name="Shape 71"/>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72" name="Shape 72"/>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73" name="Shape 73"/>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74" name="Shape 74"/>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171554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3410070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ustom layout 3">
    <p:bg>
      <p:bgPr>
        <a:solidFill>
          <a:srgbClr val="FFFFFF"/>
        </a:solidFill>
        <a:effectLst/>
      </p:bgPr>
    </p:bg>
    <p:spTree>
      <p:nvGrpSpPr>
        <p:cNvPr id="1" name="Shape 75"/>
        <p:cNvGrpSpPr/>
        <p:nvPr/>
      </p:nvGrpSpPr>
      <p:grpSpPr>
        <a:xfrm>
          <a:off x="0" y="0"/>
          <a:ext cx="0" cy="0"/>
          <a:chOff x="0" y="0"/>
          <a:chExt cx="0" cy="0"/>
        </a:xfrm>
      </p:grpSpPr>
      <p:sp>
        <p:nvSpPr>
          <p:cNvPr id="76" name="Shape 76"/>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sp>
        <p:nvSpPr>
          <p:cNvPr id="77" name="Shape 77"/>
          <p:cNvSpPr/>
          <p:nvPr/>
        </p:nvSpPr>
        <p:spPr>
          <a:xfrm>
            <a:off x="2480800" y="0"/>
            <a:ext cx="9711200" cy="6858000"/>
          </a:xfrm>
          <a:prstGeom prst="rect">
            <a:avLst/>
          </a:prstGeom>
          <a:solidFill>
            <a:schemeClr val="dk1"/>
          </a:solidFill>
          <a:ln>
            <a:noFill/>
          </a:ln>
        </p:spPr>
        <p:txBody>
          <a:bodyPr lIns="121900" tIns="121900" rIns="121900" bIns="121900" anchor="b" anchorCtr="0">
            <a:noAutofit/>
          </a:bodyPr>
          <a:lstStyle/>
          <a:p>
            <a:pPr lvl="0">
              <a:spcBef>
                <a:spcPts val="0"/>
              </a:spcBef>
              <a:buNone/>
            </a:pPr>
            <a:endParaRPr sz="2400"/>
          </a:p>
        </p:txBody>
      </p:sp>
      <p:cxnSp>
        <p:nvCxnSpPr>
          <p:cNvPr id="78" name="Shape 78"/>
          <p:cNvCxnSpPr/>
          <p:nvPr/>
        </p:nvCxnSpPr>
        <p:spPr>
          <a:xfrm>
            <a:off x="3449167" y="2154133"/>
            <a:ext cx="407600" cy="0"/>
          </a:xfrm>
          <a:prstGeom prst="straightConnector1">
            <a:avLst/>
          </a:prstGeom>
          <a:noFill/>
          <a:ln w="38100" cap="flat" cmpd="sng">
            <a:solidFill>
              <a:schemeClr val="lt1"/>
            </a:solidFill>
            <a:prstDash val="solid"/>
            <a:round/>
            <a:headEnd type="none" w="med" len="med"/>
            <a:tailEnd type="none" w="med" len="med"/>
          </a:ln>
        </p:spPr>
      </p:cxnSp>
      <p:sp>
        <p:nvSpPr>
          <p:cNvPr id="79" name="Shape 79"/>
          <p:cNvSpPr txBox="1">
            <a:spLocks noGrp="1"/>
          </p:cNvSpPr>
          <p:nvPr>
            <p:ph type="title"/>
          </p:nvPr>
        </p:nvSpPr>
        <p:spPr>
          <a:xfrm>
            <a:off x="3293033" y="568267"/>
            <a:ext cx="7823200" cy="1326800"/>
          </a:xfrm>
          <a:prstGeom prst="rect">
            <a:avLst/>
          </a:prstGeom>
          <a:noFill/>
        </p:spPr>
        <p:txBody>
          <a:bodyPr lIns="91425" tIns="91425" rIns="91425" bIns="91425" anchor="b" anchorCtr="0"/>
          <a:lstStyle>
            <a:lvl1pPr lvl="0" algn="l">
              <a:lnSpc>
                <a:spcPct val="100000"/>
              </a:lnSpc>
              <a:spcBef>
                <a:spcPts val="0"/>
              </a:spcBef>
              <a:spcAft>
                <a:spcPts val="0"/>
              </a:spcAft>
              <a:buClr>
                <a:schemeClr val="lt1"/>
              </a:buClr>
              <a:buSzPct val="100000"/>
              <a:buNone/>
              <a:defRPr sz="4267" b="1">
                <a:solidFill>
                  <a:schemeClr val="lt1"/>
                </a:solidFill>
              </a:defRPr>
            </a:lvl1pPr>
            <a:lvl2pPr lvl="1" algn="l">
              <a:lnSpc>
                <a:spcPct val="100000"/>
              </a:lnSpc>
              <a:spcBef>
                <a:spcPts val="0"/>
              </a:spcBef>
              <a:spcAft>
                <a:spcPts val="0"/>
              </a:spcAft>
              <a:buClr>
                <a:schemeClr val="lt1"/>
              </a:buClr>
              <a:buSzPct val="100000"/>
              <a:buNone/>
              <a:defRPr sz="4267" b="1">
                <a:solidFill>
                  <a:schemeClr val="lt1"/>
                </a:solidFill>
              </a:defRPr>
            </a:lvl2pPr>
            <a:lvl3pPr lvl="2" algn="l">
              <a:lnSpc>
                <a:spcPct val="100000"/>
              </a:lnSpc>
              <a:spcBef>
                <a:spcPts val="0"/>
              </a:spcBef>
              <a:spcAft>
                <a:spcPts val="0"/>
              </a:spcAft>
              <a:buClr>
                <a:schemeClr val="lt1"/>
              </a:buClr>
              <a:buSzPct val="100000"/>
              <a:buNone/>
              <a:defRPr sz="4267" b="1">
                <a:solidFill>
                  <a:schemeClr val="lt1"/>
                </a:solidFill>
              </a:defRPr>
            </a:lvl3pPr>
            <a:lvl4pPr lvl="3" algn="l">
              <a:lnSpc>
                <a:spcPct val="100000"/>
              </a:lnSpc>
              <a:spcBef>
                <a:spcPts val="0"/>
              </a:spcBef>
              <a:spcAft>
                <a:spcPts val="0"/>
              </a:spcAft>
              <a:buClr>
                <a:schemeClr val="lt1"/>
              </a:buClr>
              <a:buSzPct val="100000"/>
              <a:buNone/>
              <a:defRPr sz="4267" b="1">
                <a:solidFill>
                  <a:schemeClr val="lt1"/>
                </a:solidFill>
              </a:defRPr>
            </a:lvl4pPr>
            <a:lvl5pPr lvl="4" algn="l">
              <a:lnSpc>
                <a:spcPct val="100000"/>
              </a:lnSpc>
              <a:spcBef>
                <a:spcPts val="0"/>
              </a:spcBef>
              <a:spcAft>
                <a:spcPts val="0"/>
              </a:spcAft>
              <a:buClr>
                <a:schemeClr val="lt1"/>
              </a:buClr>
              <a:buSzPct val="100000"/>
              <a:buNone/>
              <a:defRPr sz="4267" b="1">
                <a:solidFill>
                  <a:schemeClr val="lt1"/>
                </a:solidFill>
              </a:defRPr>
            </a:lvl5pPr>
            <a:lvl6pPr lvl="5" algn="l">
              <a:lnSpc>
                <a:spcPct val="100000"/>
              </a:lnSpc>
              <a:spcBef>
                <a:spcPts val="0"/>
              </a:spcBef>
              <a:spcAft>
                <a:spcPts val="0"/>
              </a:spcAft>
              <a:buClr>
                <a:schemeClr val="lt1"/>
              </a:buClr>
              <a:buSzPct val="100000"/>
              <a:buNone/>
              <a:defRPr sz="4267" b="1">
                <a:solidFill>
                  <a:schemeClr val="lt1"/>
                </a:solidFill>
              </a:defRPr>
            </a:lvl6pPr>
            <a:lvl7pPr lvl="6" algn="l">
              <a:lnSpc>
                <a:spcPct val="100000"/>
              </a:lnSpc>
              <a:spcBef>
                <a:spcPts val="0"/>
              </a:spcBef>
              <a:spcAft>
                <a:spcPts val="0"/>
              </a:spcAft>
              <a:buClr>
                <a:schemeClr val="lt1"/>
              </a:buClr>
              <a:buSzPct val="100000"/>
              <a:buNone/>
              <a:defRPr sz="4267" b="1">
                <a:solidFill>
                  <a:schemeClr val="lt1"/>
                </a:solidFill>
              </a:defRPr>
            </a:lvl7pPr>
            <a:lvl8pPr lvl="7" algn="l">
              <a:lnSpc>
                <a:spcPct val="100000"/>
              </a:lnSpc>
              <a:spcBef>
                <a:spcPts val="0"/>
              </a:spcBef>
              <a:spcAft>
                <a:spcPts val="0"/>
              </a:spcAft>
              <a:buClr>
                <a:schemeClr val="lt1"/>
              </a:buClr>
              <a:buSzPct val="100000"/>
              <a:buNone/>
              <a:defRPr sz="4267" b="1">
                <a:solidFill>
                  <a:schemeClr val="lt1"/>
                </a:solidFill>
              </a:defRPr>
            </a:lvl8pPr>
            <a:lvl9pPr lvl="8" algn="l">
              <a:lnSpc>
                <a:spcPct val="100000"/>
              </a:lnSpc>
              <a:spcBef>
                <a:spcPts val="0"/>
              </a:spcBef>
              <a:spcAft>
                <a:spcPts val="0"/>
              </a:spcAft>
              <a:buClr>
                <a:schemeClr val="lt1"/>
              </a:buClr>
              <a:buSzPct val="100000"/>
              <a:buNone/>
              <a:defRPr sz="4267" b="1">
                <a:solidFill>
                  <a:schemeClr val="lt1"/>
                </a:solidFill>
              </a:defRPr>
            </a:lvl9pPr>
          </a:lstStyle>
          <a:p>
            <a:endParaRPr/>
          </a:p>
        </p:txBody>
      </p:sp>
      <p:sp>
        <p:nvSpPr>
          <p:cNvPr id="80" name="Shape 80"/>
          <p:cNvSpPr txBox="1">
            <a:spLocks noGrp="1"/>
          </p:cNvSpPr>
          <p:nvPr>
            <p:ph type="body" idx="1"/>
          </p:nvPr>
        </p:nvSpPr>
        <p:spPr>
          <a:xfrm>
            <a:off x="3293033" y="2498967"/>
            <a:ext cx="7823200" cy="3400800"/>
          </a:xfrm>
          <a:prstGeom prst="rect">
            <a:avLst/>
          </a:prstGeom>
          <a:noFill/>
        </p:spPr>
        <p:txBody>
          <a:bodyPr lIns="91425" tIns="91425" rIns="91425" bIns="91425" anchor="t" anchorCtr="0"/>
          <a:lstStyle>
            <a:lvl1pPr lvl="0" algn="l">
              <a:lnSpc>
                <a:spcPct val="115000"/>
              </a:lnSpc>
              <a:spcBef>
                <a:spcPts val="0"/>
              </a:spcBef>
              <a:spcAft>
                <a:spcPts val="2133"/>
              </a:spcAft>
              <a:buClr>
                <a:schemeClr val="lt1"/>
              </a:buClr>
              <a:buSzPct val="100000"/>
              <a:defRPr sz="2400">
                <a:solidFill>
                  <a:schemeClr val="lt1"/>
                </a:solidFill>
              </a:defRPr>
            </a:lvl1pPr>
            <a:lvl2pPr lvl="1" algn="l">
              <a:lnSpc>
                <a:spcPct val="115000"/>
              </a:lnSpc>
              <a:spcBef>
                <a:spcPts val="0"/>
              </a:spcBef>
              <a:spcAft>
                <a:spcPts val="2133"/>
              </a:spcAft>
              <a:buClr>
                <a:schemeClr val="lt1"/>
              </a:buClr>
              <a:defRPr sz="1867">
                <a:solidFill>
                  <a:schemeClr val="lt1"/>
                </a:solidFill>
              </a:defRPr>
            </a:lvl2pPr>
            <a:lvl3pPr lvl="2" algn="l">
              <a:lnSpc>
                <a:spcPct val="115000"/>
              </a:lnSpc>
              <a:spcBef>
                <a:spcPts val="0"/>
              </a:spcBef>
              <a:spcAft>
                <a:spcPts val="2133"/>
              </a:spcAft>
              <a:buClr>
                <a:schemeClr val="lt1"/>
              </a:buClr>
              <a:defRPr sz="1867">
                <a:solidFill>
                  <a:schemeClr val="lt1"/>
                </a:solidFill>
              </a:defRPr>
            </a:lvl3pPr>
            <a:lvl4pPr lvl="3" algn="l">
              <a:lnSpc>
                <a:spcPct val="115000"/>
              </a:lnSpc>
              <a:spcBef>
                <a:spcPts val="0"/>
              </a:spcBef>
              <a:spcAft>
                <a:spcPts val="2133"/>
              </a:spcAft>
              <a:buClr>
                <a:schemeClr val="lt1"/>
              </a:buClr>
              <a:defRPr sz="1867">
                <a:solidFill>
                  <a:schemeClr val="lt1"/>
                </a:solidFill>
              </a:defRPr>
            </a:lvl4pPr>
            <a:lvl5pPr lvl="4" algn="l">
              <a:lnSpc>
                <a:spcPct val="115000"/>
              </a:lnSpc>
              <a:spcBef>
                <a:spcPts val="0"/>
              </a:spcBef>
              <a:spcAft>
                <a:spcPts val="2133"/>
              </a:spcAft>
              <a:buClr>
                <a:schemeClr val="lt1"/>
              </a:buClr>
              <a:defRPr sz="1867">
                <a:solidFill>
                  <a:schemeClr val="lt1"/>
                </a:solidFill>
              </a:defRPr>
            </a:lvl5pPr>
            <a:lvl6pPr lvl="5" algn="l">
              <a:lnSpc>
                <a:spcPct val="115000"/>
              </a:lnSpc>
              <a:spcBef>
                <a:spcPts val="0"/>
              </a:spcBef>
              <a:spcAft>
                <a:spcPts val="2133"/>
              </a:spcAft>
              <a:buClr>
                <a:schemeClr val="lt1"/>
              </a:buClr>
              <a:defRPr sz="1867">
                <a:solidFill>
                  <a:schemeClr val="lt1"/>
                </a:solidFill>
              </a:defRPr>
            </a:lvl6pPr>
            <a:lvl7pPr lvl="6" algn="l">
              <a:lnSpc>
                <a:spcPct val="115000"/>
              </a:lnSpc>
              <a:spcBef>
                <a:spcPts val="0"/>
              </a:spcBef>
              <a:spcAft>
                <a:spcPts val="2133"/>
              </a:spcAft>
              <a:buClr>
                <a:schemeClr val="lt1"/>
              </a:buClr>
              <a:defRPr sz="1867">
                <a:solidFill>
                  <a:schemeClr val="lt1"/>
                </a:solidFill>
              </a:defRPr>
            </a:lvl7pPr>
            <a:lvl8pPr lvl="7" algn="l">
              <a:lnSpc>
                <a:spcPct val="115000"/>
              </a:lnSpc>
              <a:spcBef>
                <a:spcPts val="0"/>
              </a:spcBef>
              <a:spcAft>
                <a:spcPts val="2133"/>
              </a:spcAft>
              <a:buClr>
                <a:schemeClr val="lt1"/>
              </a:buClr>
              <a:defRPr sz="1867">
                <a:solidFill>
                  <a:schemeClr val="lt1"/>
                </a:solidFill>
              </a:defRPr>
            </a:lvl8pPr>
            <a:lvl9pPr lvl="8" algn="l">
              <a:lnSpc>
                <a:spcPct val="115000"/>
              </a:lnSpc>
              <a:spcBef>
                <a:spcPts val="0"/>
              </a:spcBef>
              <a:spcAft>
                <a:spcPts val="2133"/>
              </a:spcAft>
              <a:buClr>
                <a:schemeClr val="lt1"/>
              </a:buClr>
              <a:defRPr sz="1867">
                <a:solidFill>
                  <a:schemeClr val="lt1"/>
                </a:solidFill>
              </a:defRPr>
            </a:lvl9pPr>
          </a:lstStyle>
          <a:p>
            <a:endParaRPr/>
          </a:p>
        </p:txBody>
      </p:sp>
      <p:sp>
        <p:nvSpPr>
          <p:cNvPr id="81" name="Shape 81"/>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lt1"/>
                </a:solidFill>
              </a:rPr>
              <a:pPr algn="r"/>
              <a:t>‹#›</a:t>
            </a:fld>
            <a:endParaRPr lang="en" sz="1333">
              <a:solidFill>
                <a:schemeClr val="lt1"/>
              </a:solidFill>
            </a:endParaRPr>
          </a:p>
        </p:txBody>
      </p:sp>
    </p:spTree>
    <p:extLst>
      <p:ext uri="{BB962C8B-B14F-4D97-AF65-F5344CB8AC3E}">
        <p14:creationId xmlns:p14="http://schemas.microsoft.com/office/powerpoint/2010/main" val="14348134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82"/>
        <p:cNvGrpSpPr/>
        <p:nvPr/>
      </p:nvGrpSpPr>
      <p:grpSpPr>
        <a:xfrm>
          <a:off x="0" y="0"/>
          <a:ext cx="0" cy="0"/>
          <a:chOff x="0" y="0"/>
          <a:chExt cx="0" cy="0"/>
        </a:xfrm>
      </p:grpSpPr>
      <p:sp>
        <p:nvSpPr>
          <p:cNvPr id="83" name="Shape 83"/>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84" name="Shape 84"/>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85" name="Shape 85"/>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86" name="Shape 86"/>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87" name="Shape 87"/>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88" name="Shape 88"/>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1418603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ustom layout 7">
    <p:bg>
      <p:bgPr>
        <a:solidFill>
          <a:srgbClr val="FFFFFF"/>
        </a:solidFill>
        <a:effectLst/>
      </p:bgPr>
    </p:bg>
    <p:spTree>
      <p:nvGrpSpPr>
        <p:cNvPr id="1" name="Shape 89"/>
        <p:cNvGrpSpPr/>
        <p:nvPr/>
      </p:nvGrpSpPr>
      <p:grpSpPr>
        <a:xfrm>
          <a:off x="0" y="0"/>
          <a:ext cx="0" cy="0"/>
          <a:chOff x="0" y="0"/>
          <a:chExt cx="0" cy="0"/>
        </a:xfrm>
      </p:grpSpPr>
      <p:sp>
        <p:nvSpPr>
          <p:cNvPr id="90" name="Shape 90"/>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91" name="Shape 91"/>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92" name="Shape 92"/>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93" name="Shape 93"/>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94" name="Shape 94"/>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95" name="Shape 95"/>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34355585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ustom layout 8">
    <p:bg>
      <p:bgPr>
        <a:solidFill>
          <a:srgbClr val="FFFFFF"/>
        </a:solidFill>
        <a:effectLst/>
      </p:bgPr>
    </p:bg>
    <p:spTree>
      <p:nvGrpSpPr>
        <p:cNvPr id="1" name="Shape 96"/>
        <p:cNvGrpSpPr/>
        <p:nvPr/>
      </p:nvGrpSpPr>
      <p:grpSpPr>
        <a:xfrm>
          <a:off x="0" y="0"/>
          <a:ext cx="0" cy="0"/>
          <a:chOff x="0" y="0"/>
          <a:chExt cx="0" cy="0"/>
        </a:xfrm>
      </p:grpSpPr>
      <p:sp>
        <p:nvSpPr>
          <p:cNvPr id="97" name="Shape 97"/>
          <p:cNvSpPr/>
          <p:nvPr/>
        </p:nvSpPr>
        <p:spPr>
          <a:xfrm>
            <a:off x="0" y="0"/>
            <a:ext cx="12192000" cy="6858000"/>
          </a:xfrm>
          <a:prstGeom prst="rect">
            <a:avLst/>
          </a:prstGeom>
          <a:solidFill>
            <a:schemeClr val="lt1"/>
          </a:solidFill>
          <a:ln>
            <a:noFill/>
          </a:ln>
        </p:spPr>
        <p:txBody>
          <a:bodyPr lIns="121900" tIns="121900" rIns="121900" bIns="121900" anchor="ctr" anchorCtr="0">
            <a:noAutofit/>
          </a:bodyPr>
          <a:lstStyle/>
          <a:p>
            <a:pPr lvl="0">
              <a:spcBef>
                <a:spcPts val="0"/>
              </a:spcBef>
              <a:buNone/>
            </a:pPr>
            <a:endParaRPr sz="2400"/>
          </a:p>
        </p:txBody>
      </p:sp>
      <p:cxnSp>
        <p:nvCxnSpPr>
          <p:cNvPr id="98" name="Shape 98"/>
          <p:cNvCxnSpPr/>
          <p:nvPr/>
        </p:nvCxnSpPr>
        <p:spPr>
          <a:xfrm>
            <a:off x="4036629" y="0"/>
            <a:ext cx="0" cy="68444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99" name="Shape 99"/>
          <p:cNvSpPr/>
          <p:nvPr/>
        </p:nvSpPr>
        <p:spPr>
          <a:xfrm>
            <a:off x="0" y="0"/>
            <a:ext cx="4064000" cy="6858000"/>
          </a:xfrm>
          <a:prstGeom prst="rect">
            <a:avLst/>
          </a:prstGeom>
          <a:solidFill>
            <a:schemeClr val="dk1"/>
          </a:solidFill>
          <a:ln>
            <a:noFill/>
          </a:ln>
        </p:spPr>
        <p:txBody>
          <a:bodyPr lIns="121900" tIns="121900" rIns="121900" bIns="121900" anchor="ctr" anchorCtr="0">
            <a:noAutofit/>
          </a:bodyPr>
          <a:lstStyle/>
          <a:p>
            <a:pPr lvl="0">
              <a:spcBef>
                <a:spcPts val="0"/>
              </a:spcBef>
              <a:buNone/>
            </a:pPr>
            <a:endParaRPr sz="2400"/>
          </a:p>
        </p:txBody>
      </p:sp>
      <p:sp>
        <p:nvSpPr>
          <p:cNvPr id="100" name="Shape 100"/>
          <p:cNvSpPr txBox="1">
            <a:spLocks noGrp="1"/>
          </p:cNvSpPr>
          <p:nvPr>
            <p:ph type="title"/>
          </p:nvPr>
        </p:nvSpPr>
        <p:spPr>
          <a:xfrm>
            <a:off x="378800" y="410633"/>
            <a:ext cx="3306400" cy="56916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4000" b="1">
                <a:solidFill>
                  <a:schemeClr val="lt1"/>
                </a:solidFill>
              </a:defRPr>
            </a:lvl1pPr>
            <a:lvl2pPr lvl="1" algn="l">
              <a:lnSpc>
                <a:spcPct val="100000"/>
              </a:lnSpc>
              <a:spcBef>
                <a:spcPts val="0"/>
              </a:spcBef>
              <a:spcAft>
                <a:spcPts val="0"/>
              </a:spcAft>
              <a:buClr>
                <a:schemeClr val="lt1"/>
              </a:buClr>
              <a:buSzPct val="100000"/>
              <a:buNone/>
              <a:defRPr sz="4000" b="1">
                <a:solidFill>
                  <a:schemeClr val="lt1"/>
                </a:solidFill>
              </a:defRPr>
            </a:lvl2pPr>
            <a:lvl3pPr lvl="2" algn="l">
              <a:lnSpc>
                <a:spcPct val="100000"/>
              </a:lnSpc>
              <a:spcBef>
                <a:spcPts val="0"/>
              </a:spcBef>
              <a:spcAft>
                <a:spcPts val="0"/>
              </a:spcAft>
              <a:buClr>
                <a:schemeClr val="lt1"/>
              </a:buClr>
              <a:buSzPct val="100000"/>
              <a:buNone/>
              <a:defRPr sz="4000" b="1">
                <a:solidFill>
                  <a:schemeClr val="lt1"/>
                </a:solidFill>
              </a:defRPr>
            </a:lvl3pPr>
            <a:lvl4pPr lvl="3" algn="l">
              <a:lnSpc>
                <a:spcPct val="100000"/>
              </a:lnSpc>
              <a:spcBef>
                <a:spcPts val="0"/>
              </a:spcBef>
              <a:spcAft>
                <a:spcPts val="0"/>
              </a:spcAft>
              <a:buClr>
                <a:schemeClr val="lt1"/>
              </a:buClr>
              <a:buSzPct val="100000"/>
              <a:buNone/>
              <a:defRPr sz="4000" b="1">
                <a:solidFill>
                  <a:schemeClr val="lt1"/>
                </a:solidFill>
              </a:defRPr>
            </a:lvl4pPr>
            <a:lvl5pPr lvl="4" algn="l">
              <a:lnSpc>
                <a:spcPct val="100000"/>
              </a:lnSpc>
              <a:spcBef>
                <a:spcPts val="0"/>
              </a:spcBef>
              <a:spcAft>
                <a:spcPts val="0"/>
              </a:spcAft>
              <a:buClr>
                <a:schemeClr val="lt1"/>
              </a:buClr>
              <a:buSzPct val="100000"/>
              <a:buNone/>
              <a:defRPr sz="4000" b="1">
                <a:solidFill>
                  <a:schemeClr val="lt1"/>
                </a:solidFill>
              </a:defRPr>
            </a:lvl5pPr>
            <a:lvl6pPr lvl="5" algn="l">
              <a:lnSpc>
                <a:spcPct val="100000"/>
              </a:lnSpc>
              <a:spcBef>
                <a:spcPts val="0"/>
              </a:spcBef>
              <a:spcAft>
                <a:spcPts val="0"/>
              </a:spcAft>
              <a:buClr>
                <a:schemeClr val="lt1"/>
              </a:buClr>
              <a:buSzPct val="100000"/>
              <a:buNone/>
              <a:defRPr sz="4000" b="1">
                <a:solidFill>
                  <a:schemeClr val="lt1"/>
                </a:solidFill>
              </a:defRPr>
            </a:lvl6pPr>
            <a:lvl7pPr lvl="6" algn="l">
              <a:lnSpc>
                <a:spcPct val="100000"/>
              </a:lnSpc>
              <a:spcBef>
                <a:spcPts val="0"/>
              </a:spcBef>
              <a:spcAft>
                <a:spcPts val="0"/>
              </a:spcAft>
              <a:buClr>
                <a:schemeClr val="lt1"/>
              </a:buClr>
              <a:buSzPct val="100000"/>
              <a:buNone/>
              <a:defRPr sz="4000" b="1">
                <a:solidFill>
                  <a:schemeClr val="lt1"/>
                </a:solidFill>
              </a:defRPr>
            </a:lvl7pPr>
            <a:lvl8pPr lvl="7" algn="l">
              <a:lnSpc>
                <a:spcPct val="100000"/>
              </a:lnSpc>
              <a:spcBef>
                <a:spcPts val="0"/>
              </a:spcBef>
              <a:spcAft>
                <a:spcPts val="0"/>
              </a:spcAft>
              <a:buClr>
                <a:schemeClr val="lt1"/>
              </a:buClr>
              <a:buSzPct val="100000"/>
              <a:buNone/>
              <a:defRPr sz="4000" b="1">
                <a:solidFill>
                  <a:schemeClr val="lt1"/>
                </a:solidFill>
              </a:defRPr>
            </a:lvl8pPr>
            <a:lvl9pPr lvl="8" algn="l">
              <a:lnSpc>
                <a:spcPct val="100000"/>
              </a:lnSpc>
              <a:spcBef>
                <a:spcPts val="0"/>
              </a:spcBef>
              <a:spcAft>
                <a:spcPts val="0"/>
              </a:spcAft>
              <a:buClr>
                <a:schemeClr val="lt1"/>
              </a:buClr>
              <a:buSzPct val="100000"/>
              <a:buNone/>
              <a:defRPr sz="4000" b="1">
                <a:solidFill>
                  <a:schemeClr val="lt1"/>
                </a:solidFill>
              </a:defRPr>
            </a:lvl9pPr>
          </a:lstStyle>
          <a:p>
            <a:endParaRPr/>
          </a:p>
        </p:txBody>
      </p:sp>
      <p:sp>
        <p:nvSpPr>
          <p:cNvPr id="101" name="Shape 101"/>
          <p:cNvSpPr txBox="1">
            <a:spLocks noGrp="1"/>
          </p:cNvSpPr>
          <p:nvPr>
            <p:ph type="body" idx="1"/>
          </p:nvPr>
        </p:nvSpPr>
        <p:spPr>
          <a:xfrm>
            <a:off x="4508133" y="410633"/>
            <a:ext cx="7268400" cy="5691600"/>
          </a:xfrm>
          <a:prstGeom prst="rect">
            <a:avLst/>
          </a:prstGeom>
          <a:noFill/>
        </p:spPr>
        <p:txBody>
          <a:bodyPr lIns="91425" tIns="91425" rIns="91425" bIns="91425" anchor="t" anchorCtr="0"/>
          <a:lstStyle>
            <a:lvl1pPr lvl="0" algn="l">
              <a:lnSpc>
                <a:spcPct val="115000"/>
              </a:lnSpc>
              <a:spcBef>
                <a:spcPts val="0"/>
              </a:spcBef>
              <a:spcAft>
                <a:spcPts val="2133"/>
              </a:spcAft>
              <a:buClr>
                <a:schemeClr val="dk2"/>
              </a:buClr>
              <a:buSzPct val="100000"/>
              <a:defRPr sz="2400">
                <a:solidFill>
                  <a:schemeClr val="dk2"/>
                </a:solidFill>
              </a:defRPr>
            </a:lvl1pPr>
            <a:lvl2pPr lvl="1" algn="l">
              <a:lnSpc>
                <a:spcPct val="115000"/>
              </a:lnSpc>
              <a:spcBef>
                <a:spcPts val="0"/>
              </a:spcBef>
              <a:spcAft>
                <a:spcPts val="2133"/>
              </a:spcAft>
              <a:buClr>
                <a:schemeClr val="dk2"/>
              </a:buClr>
              <a:defRPr sz="1867">
                <a:solidFill>
                  <a:schemeClr val="dk2"/>
                </a:solidFill>
              </a:defRPr>
            </a:lvl2pPr>
            <a:lvl3pPr lvl="2" algn="l">
              <a:lnSpc>
                <a:spcPct val="115000"/>
              </a:lnSpc>
              <a:spcBef>
                <a:spcPts val="0"/>
              </a:spcBef>
              <a:spcAft>
                <a:spcPts val="2133"/>
              </a:spcAft>
              <a:buClr>
                <a:schemeClr val="dk2"/>
              </a:buClr>
              <a:defRPr sz="1867">
                <a:solidFill>
                  <a:schemeClr val="dk2"/>
                </a:solidFill>
              </a:defRPr>
            </a:lvl3pPr>
            <a:lvl4pPr lvl="3" algn="l">
              <a:lnSpc>
                <a:spcPct val="115000"/>
              </a:lnSpc>
              <a:spcBef>
                <a:spcPts val="0"/>
              </a:spcBef>
              <a:spcAft>
                <a:spcPts val="2133"/>
              </a:spcAft>
              <a:buClr>
                <a:schemeClr val="dk2"/>
              </a:buClr>
              <a:defRPr sz="1867">
                <a:solidFill>
                  <a:schemeClr val="dk2"/>
                </a:solidFill>
              </a:defRPr>
            </a:lvl4pPr>
            <a:lvl5pPr lvl="4" algn="l">
              <a:lnSpc>
                <a:spcPct val="115000"/>
              </a:lnSpc>
              <a:spcBef>
                <a:spcPts val="0"/>
              </a:spcBef>
              <a:spcAft>
                <a:spcPts val="2133"/>
              </a:spcAft>
              <a:buClr>
                <a:schemeClr val="dk2"/>
              </a:buClr>
              <a:defRPr sz="1867">
                <a:solidFill>
                  <a:schemeClr val="dk2"/>
                </a:solidFill>
              </a:defRPr>
            </a:lvl5pPr>
            <a:lvl6pPr lvl="5" algn="l">
              <a:lnSpc>
                <a:spcPct val="115000"/>
              </a:lnSpc>
              <a:spcBef>
                <a:spcPts val="0"/>
              </a:spcBef>
              <a:spcAft>
                <a:spcPts val="2133"/>
              </a:spcAft>
              <a:buClr>
                <a:schemeClr val="dk2"/>
              </a:buClr>
              <a:defRPr sz="1867">
                <a:solidFill>
                  <a:schemeClr val="dk2"/>
                </a:solidFill>
              </a:defRPr>
            </a:lvl6pPr>
            <a:lvl7pPr lvl="6" algn="l">
              <a:lnSpc>
                <a:spcPct val="115000"/>
              </a:lnSpc>
              <a:spcBef>
                <a:spcPts val="0"/>
              </a:spcBef>
              <a:spcAft>
                <a:spcPts val="2133"/>
              </a:spcAft>
              <a:buClr>
                <a:schemeClr val="dk2"/>
              </a:buClr>
              <a:defRPr sz="1867">
                <a:solidFill>
                  <a:schemeClr val="dk2"/>
                </a:solidFill>
              </a:defRPr>
            </a:lvl7pPr>
            <a:lvl8pPr lvl="7" algn="l">
              <a:lnSpc>
                <a:spcPct val="115000"/>
              </a:lnSpc>
              <a:spcBef>
                <a:spcPts val="0"/>
              </a:spcBef>
              <a:spcAft>
                <a:spcPts val="2133"/>
              </a:spcAft>
              <a:buClr>
                <a:schemeClr val="dk2"/>
              </a:buClr>
              <a:defRPr sz="1867">
                <a:solidFill>
                  <a:schemeClr val="dk2"/>
                </a:solidFill>
              </a:defRPr>
            </a:lvl8pPr>
            <a:lvl9pPr lvl="8" algn="l">
              <a:lnSpc>
                <a:spcPct val="115000"/>
              </a:lnSpc>
              <a:spcBef>
                <a:spcPts val="0"/>
              </a:spcBef>
              <a:spcAft>
                <a:spcPts val="2133"/>
              </a:spcAft>
              <a:buClr>
                <a:schemeClr val="dk2"/>
              </a:buClr>
              <a:defRPr sz="1867">
                <a:solidFill>
                  <a:schemeClr val="dk2"/>
                </a:solidFill>
              </a:defRPr>
            </a:lvl9pPr>
          </a:lstStyle>
          <a:p>
            <a:endParaRPr/>
          </a:p>
        </p:txBody>
      </p:sp>
      <p:sp>
        <p:nvSpPr>
          <p:cNvPr id="102" name="Shape 102"/>
          <p:cNvSpPr txBox="1">
            <a:spLocks noGrp="1"/>
          </p:cNvSpPr>
          <p:nvPr>
            <p:ph type="sldNum" idx="12"/>
          </p:nvPr>
        </p:nvSpPr>
        <p:spPr>
          <a:xfrm>
            <a:off x="11296609" y="6217621"/>
            <a:ext cx="731600" cy="524800"/>
          </a:xfrm>
          <a:prstGeom prst="rect">
            <a:avLst/>
          </a:prstGeom>
          <a:noFill/>
        </p:spPr>
        <p:txBody>
          <a:bodyPr lIns="91425" tIns="91425" rIns="91425" bIns="91425" anchor="ctr" anchorCtr="0">
            <a:noAutofit/>
          </a:bodyPr>
          <a:lstStyle/>
          <a:p>
            <a:pPr algn="r"/>
            <a:fld id="{00000000-1234-1234-1234-123412341234}" type="slidenum">
              <a:rPr lang="en" sz="1333" smtClean="0">
                <a:solidFill>
                  <a:schemeClr val="dk2"/>
                </a:solidFill>
              </a:rPr>
              <a:pPr algn="r"/>
              <a:t>‹#›</a:t>
            </a:fld>
            <a:endParaRPr lang="en" sz="1333">
              <a:solidFill>
                <a:schemeClr val="dk2"/>
              </a:solidFill>
            </a:endParaRPr>
          </a:p>
        </p:txBody>
      </p:sp>
    </p:spTree>
    <p:extLst>
      <p:ext uri="{BB962C8B-B14F-4D97-AF65-F5344CB8AC3E}">
        <p14:creationId xmlns:p14="http://schemas.microsoft.com/office/powerpoint/2010/main" val="91324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172532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11017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45155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317482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6923C-A1AE-4495-9536-7E058A40B657}" type="slidenum">
              <a:rPr lang="en-US" smtClean="0"/>
              <a:t>‹#›</a:t>
            </a:fld>
            <a:endParaRPr lang="en-US"/>
          </a:p>
        </p:txBody>
      </p:sp>
    </p:spTree>
    <p:extLst>
      <p:ext uri="{BB962C8B-B14F-4D97-AF65-F5344CB8AC3E}">
        <p14:creationId xmlns:p14="http://schemas.microsoft.com/office/powerpoint/2010/main" val="2420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6923C-A1AE-4495-9536-7E058A40B657}" type="slidenum">
              <a:rPr lang="en-US" smtClean="0"/>
              <a:t>‹#›</a:t>
            </a:fld>
            <a:endParaRPr lang="en-US"/>
          </a:p>
        </p:txBody>
      </p:sp>
    </p:spTree>
    <p:extLst>
      <p:ext uri="{BB962C8B-B14F-4D97-AF65-F5344CB8AC3E}">
        <p14:creationId xmlns:p14="http://schemas.microsoft.com/office/powerpoint/2010/main" val="301002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700"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11320333" y="6241345"/>
            <a:ext cx="731600" cy="524800"/>
          </a:xfrm>
          <a:prstGeom prst="rect">
            <a:avLst/>
          </a:prstGeom>
          <a:noFill/>
          <a:ln>
            <a:noFill/>
          </a:ln>
        </p:spPr>
        <p:txBody>
          <a:bodyPr lIns="91425" tIns="91425" rIns="91425" bIns="91425" anchor="ctr" anchorCtr="0">
            <a:noAutofit/>
          </a:bodyPr>
          <a:lstStyle/>
          <a:p>
            <a:pPr algn="r"/>
            <a:fld id="{00000000-1234-1234-1234-123412341234}" type="slidenum">
              <a:rPr lang="en" sz="1333" smtClean="0">
                <a:solidFill>
                  <a:schemeClr val="accent3"/>
                </a:solidFill>
                <a:latin typeface="Average"/>
                <a:ea typeface="Average"/>
                <a:cs typeface="Average"/>
                <a:sym typeface="Average"/>
              </a:rPr>
              <a:pPr algn="r"/>
              <a:t>‹#›</a:t>
            </a:fld>
            <a:endParaRPr lang="en" sz="1333">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18751206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 id="2147483668" r:id="rId6"/>
    <p:sldLayoutId id="2147483669" r:id="rId7"/>
    <p:sldLayoutId id="2147483670" r:id="rId8"/>
    <p:sldLayoutId id="2147483672" r:id="rId9"/>
    <p:sldLayoutId id="2147483673" r:id="rId10"/>
    <p:sldLayoutId id="2147483674"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11320333" y="6241345"/>
            <a:ext cx="731600" cy="524800"/>
          </a:xfrm>
          <a:prstGeom prst="rect">
            <a:avLst/>
          </a:prstGeom>
          <a:noFill/>
          <a:ln>
            <a:noFill/>
          </a:ln>
        </p:spPr>
        <p:txBody>
          <a:bodyPr lIns="91425" tIns="91425" rIns="91425" bIns="91425" anchor="ctr" anchorCtr="0">
            <a:noAutofit/>
          </a:bodyPr>
          <a:lstStyle/>
          <a:p>
            <a:pPr algn="r"/>
            <a:fld id="{00000000-1234-1234-1234-123412341234}" type="slidenum">
              <a:rPr lang="en" sz="1333" smtClean="0">
                <a:solidFill>
                  <a:schemeClr val="accent3"/>
                </a:solidFill>
                <a:latin typeface="Average"/>
                <a:ea typeface="Average"/>
                <a:cs typeface="Average"/>
                <a:sym typeface="Average"/>
              </a:rPr>
              <a:pPr algn="r"/>
              <a:t>‹#›</a:t>
            </a:fld>
            <a:endParaRPr lang="en" sz="1333">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475097910"/>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6"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t">
            <a:normAutofit/>
          </a:bodyPr>
          <a:lstStyle/>
          <a:p>
            <a:r>
              <a:rPr lang="en" sz="4800" dirty="0">
                <a:latin typeface="Droid Serif"/>
                <a:ea typeface="Droid Serif"/>
                <a:cs typeface="Droid Serif"/>
                <a:sym typeface="Droid Serif"/>
              </a:rPr>
              <a:t>Lightweight Data Race Detection for Production Runs</a:t>
            </a:r>
            <a:endParaRPr lang="en-US" sz="4800" dirty="0"/>
          </a:p>
        </p:txBody>
      </p:sp>
      <p:sp>
        <p:nvSpPr>
          <p:cNvPr id="3" name="Subtitle 2"/>
          <p:cNvSpPr>
            <a:spLocks noGrp="1"/>
          </p:cNvSpPr>
          <p:nvPr>
            <p:ph type="subTitle" idx="1"/>
          </p:nvPr>
        </p:nvSpPr>
        <p:spPr>
          <a:xfrm>
            <a:off x="1524000" y="3384884"/>
            <a:ext cx="9144000" cy="2422357"/>
          </a:xfrm>
        </p:spPr>
        <p:txBody>
          <a:bodyPr>
            <a:normAutofit fontScale="92500" lnSpcReduction="20000"/>
          </a:bodyPr>
          <a:lstStyle/>
          <a:p>
            <a:pPr lvl="0">
              <a:spcBef>
                <a:spcPts val="0"/>
              </a:spcBef>
            </a:pPr>
            <a:r>
              <a:rPr lang="en-US" sz="2800" b="1" dirty="0"/>
              <a:t>Swarnendu Biswas</a:t>
            </a:r>
            <a:r>
              <a:rPr lang="en-US" dirty="0"/>
              <a:t>, UT Austin</a:t>
            </a:r>
          </a:p>
          <a:p>
            <a:pPr lvl="0">
              <a:spcBef>
                <a:spcPts val="0"/>
              </a:spcBef>
            </a:pPr>
            <a:r>
              <a:rPr lang="en-US" sz="2800" dirty="0"/>
              <a:t>Man Cao</a:t>
            </a:r>
            <a:r>
              <a:rPr lang="en-US" dirty="0"/>
              <a:t>, Ohio State University</a:t>
            </a:r>
          </a:p>
          <a:p>
            <a:pPr lvl="0">
              <a:spcBef>
                <a:spcPts val="0"/>
              </a:spcBef>
            </a:pPr>
            <a:r>
              <a:rPr lang="en-US" sz="2800" dirty="0"/>
              <a:t>Minjia Zhang</a:t>
            </a:r>
            <a:r>
              <a:rPr lang="en-US" dirty="0"/>
              <a:t>, Microsoft Research</a:t>
            </a:r>
          </a:p>
          <a:p>
            <a:pPr lvl="0">
              <a:spcBef>
                <a:spcPts val="0"/>
              </a:spcBef>
            </a:pPr>
            <a:r>
              <a:rPr lang="en-US" sz="2800" dirty="0"/>
              <a:t>Michael D. Bond</a:t>
            </a:r>
            <a:r>
              <a:rPr lang="en-US" dirty="0"/>
              <a:t>, Ohio State University</a:t>
            </a:r>
          </a:p>
          <a:p>
            <a:pPr lvl="0">
              <a:spcBef>
                <a:spcPts val="0"/>
              </a:spcBef>
            </a:pPr>
            <a:r>
              <a:rPr lang="en-US" sz="2800" dirty="0"/>
              <a:t>Benjamin P. Wood</a:t>
            </a:r>
            <a:r>
              <a:rPr lang="en-US" dirty="0"/>
              <a:t>, Wellesley College</a:t>
            </a:r>
          </a:p>
          <a:p>
            <a:pPr lvl="0">
              <a:spcBef>
                <a:spcPts val="0"/>
              </a:spcBef>
            </a:pPr>
            <a:endParaRPr lang="en-US" dirty="0"/>
          </a:p>
          <a:p>
            <a:pPr lvl="0">
              <a:spcBef>
                <a:spcPts val="0"/>
              </a:spcBef>
            </a:pPr>
            <a:endParaRPr lang="en-US" dirty="0"/>
          </a:p>
          <a:p>
            <a:pPr lvl="0">
              <a:spcBef>
                <a:spcPts val="0"/>
              </a:spcBef>
            </a:pPr>
            <a:r>
              <a:rPr lang="en-US" sz="3200" b="1" dirty="0"/>
              <a:t>CC 2017</a:t>
            </a:r>
          </a:p>
          <a:p>
            <a:endParaRPr lang="en-US" dirty="0"/>
          </a:p>
        </p:txBody>
      </p:sp>
    </p:spTree>
    <p:extLst>
      <p:ext uri="{BB962C8B-B14F-4D97-AF65-F5344CB8AC3E}">
        <p14:creationId xmlns:p14="http://schemas.microsoft.com/office/powerpoint/2010/main" val="1192488989"/>
      </p:ext>
    </p:extLst>
  </p:cSld>
  <p:clrMapOvr>
    <a:masterClrMapping/>
  </p:clrMapOvr>
  <mc:AlternateContent xmlns:mc="http://schemas.openxmlformats.org/markup-compatibility/2006" xmlns:p14="http://schemas.microsoft.com/office/powerpoint/2010/main">
    <mc:Choice Requires="p14">
      <p:transition spd="slow" p14:dur="2000" advTm="11737"/>
    </mc:Choice>
    <mc:Fallback xmlns="">
      <p:transition spd="slow" advTm="117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885"/>
            <a:ext cx="10515600" cy="1325563"/>
          </a:xfrm>
        </p:spPr>
        <p:txBody>
          <a:bodyPr/>
          <a:lstStyle/>
          <a:p>
            <a:r>
              <a:rPr lang="en-US" b="1" dirty="0"/>
              <a:t>Data Race Detection Techniques</a:t>
            </a:r>
          </a:p>
        </p:txBody>
      </p:sp>
      <p:graphicFrame>
        <p:nvGraphicFramePr>
          <p:cNvPr id="7" name="Diagram 6"/>
          <p:cNvGraphicFramePr/>
          <p:nvPr>
            <p:extLst>
              <p:ext uri="{D42A27DB-BD31-4B8C-83A1-F6EECF244321}">
                <p14:modId xmlns:p14="http://schemas.microsoft.com/office/powerpoint/2010/main" val="3920199928"/>
              </p:ext>
            </p:extLst>
          </p:nvPr>
        </p:nvGraphicFramePr>
        <p:xfrm>
          <a:off x="838200" y="1503679"/>
          <a:ext cx="10515600" cy="3714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Document 4"/>
          <p:cNvSpPr/>
          <p:nvPr/>
        </p:nvSpPr>
        <p:spPr>
          <a:xfrm>
            <a:off x="388219" y="3738198"/>
            <a:ext cx="3128210" cy="1171074"/>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t="100000" r="100000"/>
            </a:path>
            <a:tileRect l="-100000" b="-100000"/>
          </a:gra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rPr>
              <a:t>sound – no missed races</a:t>
            </a:r>
          </a:p>
          <a:p>
            <a:r>
              <a:rPr lang="en-US" sz="2000" dirty="0">
                <a:solidFill>
                  <a:schemeClr val="bg1"/>
                </a:solidFill>
              </a:rPr>
              <a:t>precise – no false races</a:t>
            </a:r>
          </a:p>
        </p:txBody>
      </p:sp>
      <p:cxnSp>
        <p:nvCxnSpPr>
          <p:cNvPr id="6" name="Straight Connector 5"/>
          <p:cNvCxnSpPr/>
          <p:nvPr/>
        </p:nvCxnSpPr>
        <p:spPr>
          <a:xfrm>
            <a:off x="765263" y="6078355"/>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46976" y="6078355"/>
            <a:ext cx="10097808" cy="340793"/>
            <a:chOff x="746976" y="5901893"/>
            <a:chExt cx="10097808" cy="340793"/>
          </a:xfrm>
        </p:grpSpPr>
        <p:sp>
          <p:nvSpPr>
            <p:cNvPr id="11" name="TextBox 10"/>
            <p:cNvSpPr txBox="1"/>
            <p:nvPr/>
          </p:nvSpPr>
          <p:spPr>
            <a:xfrm>
              <a:off x="746976" y="5904132"/>
              <a:ext cx="10079520" cy="338554"/>
            </a:xfrm>
            <a:prstGeom prst="rect">
              <a:avLst/>
            </a:prstGeom>
            <a:noFill/>
          </p:spPr>
          <p:txBody>
            <a:bodyPr wrap="square" rtlCol="0">
              <a:spAutoFit/>
            </a:bodyPr>
            <a:lstStyle/>
            <a:p>
              <a:r>
                <a:rPr lang="en-US" sz="1600" dirty="0"/>
                <a:t>C. Flanagan and S. Freund. FastTrack: Efficient and Precise Dynamic Data Race Detection. PLDI 2009.</a:t>
              </a:r>
            </a:p>
          </p:txBody>
        </p:sp>
        <p:cxnSp>
          <p:nvCxnSpPr>
            <p:cNvPr id="12" name="Straight Connector 11"/>
            <p:cNvCxnSpPr/>
            <p:nvPr/>
          </p:nvCxnSpPr>
          <p:spPr>
            <a:xfrm>
              <a:off x="765263" y="5901893"/>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628514"/>
      </p:ext>
    </p:extLst>
  </p:cSld>
  <p:clrMapOvr>
    <a:masterClrMapping/>
  </p:clrMapOvr>
  <mc:AlternateContent xmlns:mc="http://schemas.openxmlformats.org/markup-compatibility/2006" xmlns:p14="http://schemas.microsoft.com/office/powerpoint/2010/main">
    <mc:Choice Requires="p14">
      <p:transition spd="slow" p14:dur="2000" advTm="34957"/>
    </mc:Choice>
    <mc:Fallback xmlns="">
      <p:transition spd="slow" advTm="349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845"/>
            <a:ext cx="10515600" cy="1325563"/>
          </a:xfrm>
        </p:spPr>
        <p:txBody>
          <a:bodyPr>
            <a:normAutofit/>
          </a:bodyPr>
          <a:lstStyle/>
          <a:p>
            <a:r>
              <a:rPr lang="en-US" sz="4000" b="1" dirty="0"/>
              <a:t>Existing Approaches for Data Race Detection on Production Runs</a:t>
            </a:r>
          </a:p>
        </p:txBody>
      </p:sp>
      <p:sp>
        <p:nvSpPr>
          <p:cNvPr id="3" name="Content Placeholder 2"/>
          <p:cNvSpPr>
            <a:spLocks noGrp="1"/>
          </p:cNvSpPr>
          <p:nvPr>
            <p:ph idx="1"/>
          </p:nvPr>
        </p:nvSpPr>
        <p:spPr/>
        <p:txBody>
          <a:bodyPr/>
          <a:lstStyle/>
          <a:p>
            <a:r>
              <a:rPr lang="en-US" b="1" dirty="0"/>
              <a:t>Happens-before-based sampling approaches</a:t>
            </a:r>
          </a:p>
          <a:p>
            <a:pPr lvl="1"/>
            <a:r>
              <a:rPr lang="en-US" dirty="0"/>
              <a:t>E.g., LiteRace</a:t>
            </a:r>
            <a:r>
              <a:rPr lang="en-US" baseline="30000" dirty="0"/>
              <a:t>1</a:t>
            </a:r>
            <a:r>
              <a:rPr lang="en-US" dirty="0"/>
              <a:t>, Pacer</a:t>
            </a:r>
            <a:r>
              <a:rPr lang="en-US" baseline="30000" dirty="0"/>
              <a:t>2</a:t>
            </a:r>
          </a:p>
          <a:p>
            <a:pPr lvl="1"/>
            <a:r>
              <a:rPr lang="en-US" dirty="0"/>
              <a:t>Overheads are still too high for a reasonable sampling rate</a:t>
            </a:r>
          </a:p>
          <a:p>
            <a:pPr lvl="2"/>
            <a:r>
              <a:rPr lang="en-US" dirty="0"/>
              <a:t>Pacer with 3% sampling rate incurs 86% overhead!!!</a:t>
            </a:r>
          </a:p>
        </p:txBody>
      </p:sp>
      <p:grpSp>
        <p:nvGrpSpPr>
          <p:cNvPr id="7" name="Group 6"/>
          <p:cNvGrpSpPr/>
          <p:nvPr/>
        </p:nvGrpSpPr>
        <p:grpSpPr>
          <a:xfrm>
            <a:off x="746976" y="5966061"/>
            <a:ext cx="10097808" cy="587014"/>
            <a:chOff x="746976" y="5966061"/>
            <a:chExt cx="10097808" cy="587014"/>
          </a:xfrm>
        </p:grpSpPr>
        <p:sp>
          <p:nvSpPr>
            <p:cNvPr id="5" name="TextBox 4"/>
            <p:cNvSpPr txBox="1"/>
            <p:nvPr/>
          </p:nvSpPr>
          <p:spPr>
            <a:xfrm>
              <a:off x="746976" y="5968300"/>
              <a:ext cx="10079520" cy="584775"/>
            </a:xfrm>
            <a:prstGeom prst="rect">
              <a:avLst/>
            </a:prstGeom>
            <a:noFill/>
          </p:spPr>
          <p:txBody>
            <a:bodyPr wrap="square" rtlCol="0">
              <a:spAutoFit/>
            </a:bodyPr>
            <a:lstStyle/>
            <a:p>
              <a:pPr marL="342900" indent="-342900">
                <a:buFont typeface="+mj-lt"/>
                <a:buAutoNum type="arabicPeriod"/>
              </a:pPr>
              <a:r>
                <a:rPr lang="en-US" sz="1600" dirty="0"/>
                <a:t>D. Marino et al. </a:t>
              </a:r>
              <a:r>
                <a:rPr lang="en-US" sz="1600" dirty="0" err="1"/>
                <a:t>LiteRace</a:t>
              </a:r>
              <a:r>
                <a:rPr lang="en-US" sz="1600" dirty="0"/>
                <a:t>: Effective Sampling for Lightweight Data-Race Detection. PLDI 2009.</a:t>
              </a:r>
            </a:p>
            <a:p>
              <a:pPr marL="342900" indent="-342900">
                <a:buFont typeface="+mj-lt"/>
                <a:buAutoNum type="arabicPeriod"/>
              </a:pPr>
              <a:r>
                <a:rPr lang="en-US" sz="1600" dirty="0"/>
                <a:t>M. D. Bond et al. Pacer: Proportional Detection of Data Races. PLDI 2010.</a:t>
              </a:r>
            </a:p>
          </p:txBody>
        </p:sp>
        <p:cxnSp>
          <p:nvCxnSpPr>
            <p:cNvPr id="6" name="Straight Connector 5"/>
            <p:cNvCxnSpPr/>
            <p:nvPr/>
          </p:nvCxnSpPr>
          <p:spPr>
            <a:xfrm>
              <a:off x="765263" y="5966061"/>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3023967"/>
      </p:ext>
    </p:extLst>
  </p:cSld>
  <p:clrMapOvr>
    <a:masterClrMapping/>
  </p:clrMapOvr>
  <mc:AlternateContent xmlns:mc="http://schemas.openxmlformats.org/markup-compatibility/2006" xmlns:p14="http://schemas.microsoft.com/office/powerpoint/2010/main">
    <mc:Choice Requires="p14">
      <p:transition spd="slow" p14:dur="2000" advTm="18718"/>
    </mc:Choice>
    <mc:Fallback xmlns="">
      <p:transition spd="slow" advTm="1871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845"/>
            <a:ext cx="10515600" cy="1325563"/>
          </a:xfrm>
        </p:spPr>
        <p:txBody>
          <a:bodyPr>
            <a:normAutofit/>
          </a:bodyPr>
          <a:lstStyle/>
          <a:p>
            <a:r>
              <a:rPr lang="en-US" sz="4000" b="1" dirty="0"/>
              <a:t>Existing Approaches for Data Race Detection on Production Runs</a:t>
            </a:r>
          </a:p>
        </p:txBody>
      </p:sp>
      <p:sp>
        <p:nvSpPr>
          <p:cNvPr id="3" name="Content Placeholder 2"/>
          <p:cNvSpPr>
            <a:spLocks noGrp="1"/>
          </p:cNvSpPr>
          <p:nvPr>
            <p:ph idx="1"/>
          </p:nvPr>
        </p:nvSpPr>
        <p:spPr/>
        <p:txBody>
          <a:bodyPr/>
          <a:lstStyle/>
          <a:p>
            <a:r>
              <a:rPr lang="en-US" b="1" dirty="0">
                <a:solidFill>
                  <a:schemeClr val="bg1">
                    <a:lumMod val="65000"/>
                  </a:schemeClr>
                </a:solidFill>
              </a:rPr>
              <a:t>Happens-before-based sampling approaches</a:t>
            </a:r>
          </a:p>
          <a:p>
            <a:pPr lvl="1"/>
            <a:r>
              <a:rPr lang="en-US" dirty="0">
                <a:solidFill>
                  <a:schemeClr val="bg1">
                    <a:lumMod val="65000"/>
                  </a:schemeClr>
                </a:solidFill>
              </a:rPr>
              <a:t>E.g., LiteRace</a:t>
            </a:r>
            <a:r>
              <a:rPr lang="en-US" baseline="30000" dirty="0">
                <a:solidFill>
                  <a:schemeClr val="bg1">
                    <a:lumMod val="65000"/>
                  </a:schemeClr>
                </a:solidFill>
              </a:rPr>
              <a:t>1</a:t>
            </a:r>
            <a:r>
              <a:rPr lang="en-US" dirty="0">
                <a:solidFill>
                  <a:schemeClr val="bg1">
                    <a:lumMod val="65000"/>
                  </a:schemeClr>
                </a:solidFill>
              </a:rPr>
              <a:t>, Pacer</a:t>
            </a:r>
            <a:r>
              <a:rPr lang="en-US" baseline="30000" dirty="0">
                <a:solidFill>
                  <a:schemeClr val="bg1">
                    <a:lumMod val="65000"/>
                  </a:schemeClr>
                </a:solidFill>
              </a:rPr>
              <a:t>2</a:t>
            </a:r>
          </a:p>
          <a:p>
            <a:pPr lvl="1"/>
            <a:r>
              <a:rPr lang="en-US" dirty="0">
                <a:solidFill>
                  <a:schemeClr val="bg1">
                    <a:lumMod val="65000"/>
                  </a:schemeClr>
                </a:solidFill>
              </a:rPr>
              <a:t>Overheads are still too high for a reasonable sampling rate</a:t>
            </a:r>
          </a:p>
          <a:p>
            <a:pPr lvl="2"/>
            <a:r>
              <a:rPr lang="en-US" dirty="0">
                <a:solidFill>
                  <a:schemeClr val="bg1">
                    <a:lumMod val="65000"/>
                  </a:schemeClr>
                </a:solidFill>
              </a:rPr>
              <a:t>Pacer with 3% sampling rate incurs 86% overhead!!!</a:t>
            </a:r>
          </a:p>
          <a:p>
            <a:pPr marL="457200" lvl="1" indent="0">
              <a:buNone/>
            </a:pPr>
            <a:endParaRPr lang="en-US" dirty="0"/>
          </a:p>
          <a:p>
            <a:r>
              <a:rPr lang="en-US" b="1" dirty="0"/>
              <a:t>RaceMob</a:t>
            </a:r>
            <a:r>
              <a:rPr lang="en-US" baseline="30000" dirty="0"/>
              <a:t>3</a:t>
            </a:r>
          </a:p>
          <a:p>
            <a:pPr lvl="1"/>
            <a:r>
              <a:rPr lang="en-US" dirty="0"/>
              <a:t>Optimizes tracking of happens-before relations</a:t>
            </a:r>
          </a:p>
          <a:p>
            <a:pPr lvl="1"/>
            <a:r>
              <a:rPr lang="en-US" dirty="0"/>
              <a:t>Monitors only one race per run to minimize overhead</a:t>
            </a:r>
          </a:p>
          <a:p>
            <a:pPr lvl="1"/>
            <a:r>
              <a:rPr lang="en-US" dirty="0"/>
              <a:t>Cannot bound overhead, limited scalability and coverage</a:t>
            </a:r>
          </a:p>
        </p:txBody>
      </p:sp>
      <p:grpSp>
        <p:nvGrpSpPr>
          <p:cNvPr id="7" name="Group 6"/>
          <p:cNvGrpSpPr/>
          <p:nvPr/>
        </p:nvGrpSpPr>
        <p:grpSpPr>
          <a:xfrm>
            <a:off x="746976" y="5966061"/>
            <a:ext cx="10097808" cy="833236"/>
            <a:chOff x="746976" y="5966061"/>
            <a:chExt cx="10097808" cy="833236"/>
          </a:xfrm>
        </p:grpSpPr>
        <p:sp>
          <p:nvSpPr>
            <p:cNvPr id="5" name="TextBox 4"/>
            <p:cNvSpPr txBox="1"/>
            <p:nvPr/>
          </p:nvSpPr>
          <p:spPr>
            <a:xfrm>
              <a:off x="746976" y="5968300"/>
              <a:ext cx="10079520" cy="830997"/>
            </a:xfrm>
            <a:prstGeom prst="rect">
              <a:avLst/>
            </a:prstGeom>
            <a:noFill/>
          </p:spPr>
          <p:txBody>
            <a:bodyPr wrap="square" rtlCol="0">
              <a:spAutoFit/>
            </a:bodyPr>
            <a:lstStyle/>
            <a:p>
              <a:pPr marL="342900" indent="-342900">
                <a:buFont typeface="+mj-lt"/>
                <a:buAutoNum type="arabicPeriod"/>
              </a:pPr>
              <a:r>
                <a:rPr lang="en-US" sz="1600" dirty="0">
                  <a:solidFill>
                    <a:schemeClr val="bg1">
                      <a:lumMod val="65000"/>
                    </a:schemeClr>
                  </a:solidFill>
                </a:rPr>
                <a:t>D. Marino et al. </a:t>
              </a:r>
              <a:r>
                <a:rPr lang="en-US" sz="1600" dirty="0" err="1">
                  <a:solidFill>
                    <a:schemeClr val="bg1">
                      <a:lumMod val="65000"/>
                    </a:schemeClr>
                  </a:solidFill>
                </a:rPr>
                <a:t>LiteRace</a:t>
              </a:r>
              <a:r>
                <a:rPr lang="en-US" sz="1600" dirty="0">
                  <a:solidFill>
                    <a:schemeClr val="bg1">
                      <a:lumMod val="65000"/>
                    </a:schemeClr>
                  </a:solidFill>
                </a:rPr>
                <a:t>: Effective Sampling for Lightweight Data-Race Detection. PLDI 2009.</a:t>
              </a:r>
            </a:p>
            <a:p>
              <a:pPr marL="342900" indent="-342900">
                <a:buFont typeface="+mj-lt"/>
                <a:buAutoNum type="arabicPeriod"/>
              </a:pPr>
              <a:r>
                <a:rPr lang="en-US" sz="1600" dirty="0">
                  <a:solidFill>
                    <a:schemeClr val="bg1">
                      <a:lumMod val="65000"/>
                    </a:schemeClr>
                  </a:solidFill>
                </a:rPr>
                <a:t>M. D. Bond et al. Pacer: Proportional Detection of Data Races. PLDI 2010.</a:t>
              </a:r>
            </a:p>
            <a:p>
              <a:pPr marL="342900" indent="-342900">
                <a:buFont typeface="+mj-lt"/>
                <a:buAutoNum type="arabicPeriod"/>
              </a:pPr>
              <a:r>
                <a:rPr lang="en-US" sz="1600" dirty="0"/>
                <a:t>B. </a:t>
              </a:r>
              <a:r>
                <a:rPr lang="en-US" sz="1600" dirty="0" err="1"/>
                <a:t>Kasikci</a:t>
              </a:r>
              <a:r>
                <a:rPr lang="en-US" sz="1600" dirty="0"/>
                <a:t> et al. </a:t>
              </a:r>
              <a:r>
                <a:rPr lang="en-US" sz="1600" dirty="0" err="1"/>
                <a:t>RaceMob</a:t>
              </a:r>
              <a:r>
                <a:rPr lang="en-US" sz="1600" dirty="0"/>
                <a:t>: Crowdsourced Data Race Detection. SOSP 2013.</a:t>
              </a:r>
            </a:p>
          </p:txBody>
        </p:sp>
        <p:cxnSp>
          <p:nvCxnSpPr>
            <p:cNvPr id="6" name="Straight Connector 5"/>
            <p:cNvCxnSpPr/>
            <p:nvPr/>
          </p:nvCxnSpPr>
          <p:spPr>
            <a:xfrm>
              <a:off x="765263" y="5966061"/>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5585533"/>
      </p:ext>
    </p:extLst>
  </p:cSld>
  <p:clrMapOvr>
    <a:masterClrMapping/>
  </p:clrMapOvr>
  <mc:AlternateContent xmlns:mc="http://schemas.openxmlformats.org/markup-compatibility/2006" xmlns:p14="http://schemas.microsoft.com/office/powerpoint/2010/main">
    <mc:Choice Requires="p14">
      <p:transition spd="slow" p14:dur="2000" advTm="13834"/>
    </mc:Choice>
    <mc:Fallback xmlns="">
      <p:transition spd="slow" advTm="1383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Existing Approaches  for Data Race Detection on Production Runs</a:t>
            </a:r>
          </a:p>
        </p:txBody>
      </p:sp>
      <p:sp>
        <p:nvSpPr>
          <p:cNvPr id="3" name="Content Placeholder 2"/>
          <p:cNvSpPr>
            <a:spLocks noGrp="1"/>
          </p:cNvSpPr>
          <p:nvPr>
            <p:ph idx="1"/>
          </p:nvPr>
        </p:nvSpPr>
        <p:spPr/>
        <p:txBody>
          <a:bodyPr/>
          <a:lstStyle/>
          <a:p>
            <a:r>
              <a:rPr lang="en-US" b="1" dirty="0"/>
              <a:t>DataCollider</a:t>
            </a:r>
            <a:r>
              <a:rPr lang="en-US" baseline="30000" dirty="0"/>
              <a:t>4</a:t>
            </a:r>
          </a:p>
          <a:p>
            <a:pPr lvl="1"/>
            <a:r>
              <a:rPr lang="en-US" dirty="0"/>
              <a:t>Tries to collide racy accesses, synchronization oblivious</a:t>
            </a:r>
          </a:p>
          <a:p>
            <a:pPr lvl="1"/>
            <a:r>
              <a:rPr lang="en-US" dirty="0"/>
              <a:t>Samples accesses, and uses hardware debug registers for performance</a:t>
            </a:r>
          </a:p>
          <a:p>
            <a:pPr lvl="1"/>
            <a:r>
              <a:rPr lang="en-US" dirty="0"/>
              <a:t>Dependence on debug registers</a:t>
            </a:r>
          </a:p>
          <a:p>
            <a:pPr lvl="2"/>
            <a:r>
              <a:rPr lang="en-US" dirty="0"/>
              <a:t>Not portable,  and may not scale well</a:t>
            </a:r>
          </a:p>
          <a:p>
            <a:pPr lvl="2"/>
            <a:r>
              <a:rPr lang="en-US" dirty="0"/>
              <a:t>Few debug registers</a:t>
            </a:r>
          </a:p>
          <a:p>
            <a:pPr lvl="2"/>
            <a:r>
              <a:rPr lang="en-US" dirty="0"/>
              <a:t>Cannot bound overhead</a:t>
            </a:r>
          </a:p>
        </p:txBody>
      </p:sp>
      <p:sp>
        <p:nvSpPr>
          <p:cNvPr id="5" name="TextBox 4"/>
          <p:cNvSpPr txBox="1"/>
          <p:nvPr/>
        </p:nvSpPr>
        <p:spPr>
          <a:xfrm>
            <a:off x="746976" y="5968300"/>
            <a:ext cx="10079520" cy="338554"/>
          </a:xfrm>
          <a:prstGeom prst="rect">
            <a:avLst/>
          </a:prstGeom>
          <a:noFill/>
        </p:spPr>
        <p:txBody>
          <a:bodyPr wrap="square" rtlCol="0">
            <a:spAutoFit/>
          </a:bodyPr>
          <a:lstStyle/>
          <a:p>
            <a:pPr marL="342900" indent="-342900">
              <a:buFont typeface="+mj-lt"/>
              <a:buAutoNum type="arabicPeriod" startAt="4"/>
            </a:pPr>
            <a:r>
              <a:rPr lang="en-US" sz="1600" dirty="0"/>
              <a:t>J. Erickson et al. Effective Data-Race Detection for the Kernel. OSDI 2009.</a:t>
            </a:r>
          </a:p>
        </p:txBody>
      </p:sp>
      <p:cxnSp>
        <p:nvCxnSpPr>
          <p:cNvPr id="6" name="Straight Connector 5"/>
          <p:cNvCxnSpPr/>
          <p:nvPr/>
        </p:nvCxnSpPr>
        <p:spPr>
          <a:xfrm>
            <a:off x="765263" y="5966061"/>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470349"/>
      </p:ext>
    </p:extLst>
  </p:cSld>
  <p:clrMapOvr>
    <a:masterClrMapping/>
  </p:clrMapOvr>
  <mc:AlternateContent xmlns:mc="http://schemas.openxmlformats.org/markup-compatibility/2006" xmlns:p14="http://schemas.microsoft.com/office/powerpoint/2010/main">
    <mc:Choice Requires="p14">
      <p:transition spd="slow" p14:dur="2000" advTm="32967"/>
    </mc:Choice>
    <mc:Fallback xmlns="">
      <p:transition spd="slow" advTm="329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dirty="0"/>
              <a:t>Outline</a:t>
            </a:r>
          </a:p>
        </p:txBody>
      </p:sp>
      <p:sp>
        <p:nvSpPr>
          <p:cNvPr id="223" name="Shape 223"/>
          <p:cNvSpPr txBox="1">
            <a:spLocks noGrp="1"/>
          </p:cNvSpPr>
          <p:nvPr>
            <p:ph type="body" idx="1"/>
          </p:nvPr>
        </p:nvSpPr>
        <p:spPr>
          <a:xfrm>
            <a:off x="4508133" y="410633"/>
            <a:ext cx="7268400" cy="5691600"/>
          </a:xfrm>
          <a:prstGeom prst="rect">
            <a:avLst/>
          </a:prstGeom>
        </p:spPr>
        <p:txBody>
          <a:bodyPr lIns="121900" tIns="121900" rIns="121900" bIns="121900" anchor="t" anchorCtr="0">
            <a:noAutofit/>
          </a:bodyPr>
          <a:lstStyle/>
          <a:p>
            <a:pPr marL="126997">
              <a:spcAft>
                <a:spcPts val="1200"/>
              </a:spcAft>
              <a:buClr>
                <a:srgbClr val="FFFFFF"/>
              </a:buClr>
            </a:pPr>
            <a:r>
              <a:rPr lang="en" sz="2800" strike="sngStrike" dirty="0">
                <a:solidFill>
                  <a:srgbClr val="FFFFFF"/>
                </a:solidFill>
              </a:rPr>
              <a:t>Data Races</a:t>
            </a:r>
          </a:p>
          <a:p>
            <a:pPr marL="770448" lvl="1">
              <a:spcAft>
                <a:spcPts val="1200"/>
              </a:spcAft>
              <a:buClr>
                <a:srgbClr val="FFFFFF"/>
              </a:buClr>
              <a:buSzPct val="100000"/>
            </a:pPr>
            <a:r>
              <a:rPr lang="en" sz="2400" strike="sngStrike" dirty="0">
                <a:solidFill>
                  <a:srgbClr val="FFFFFF"/>
                </a:solidFill>
              </a:rPr>
              <a:t>Problems and Challenges</a:t>
            </a:r>
          </a:p>
          <a:p>
            <a:pPr marL="770448" lvl="1">
              <a:spcAft>
                <a:spcPts val="1200"/>
              </a:spcAft>
              <a:buClr>
                <a:srgbClr val="FFFFFF"/>
              </a:buClr>
              <a:buSzPct val="100000"/>
            </a:pPr>
            <a:r>
              <a:rPr lang="en" sz="2400" strike="sngStrike" dirty="0">
                <a:solidFill>
                  <a:srgbClr val="FFFFFF"/>
                </a:solidFill>
              </a:rPr>
              <a:t>Data Race Detection in Production Systems</a:t>
            </a:r>
          </a:p>
          <a:p>
            <a:pPr marL="770448" lvl="1">
              <a:spcAft>
                <a:spcPts val="1200"/>
              </a:spcAft>
              <a:buClr>
                <a:srgbClr val="FFFFFF"/>
              </a:buClr>
              <a:buSzPct val="100000"/>
            </a:pPr>
            <a:r>
              <a:rPr lang="en" sz="2400" strike="sngStrike" dirty="0">
                <a:solidFill>
                  <a:srgbClr val="FFFFFF"/>
                </a:solidFill>
              </a:rPr>
              <a:t>Drawbacks of existing approaches</a:t>
            </a:r>
          </a:p>
          <a:p>
            <a:pPr marL="126997">
              <a:spcAft>
                <a:spcPts val="1200"/>
              </a:spcAft>
              <a:buClr>
                <a:srgbClr val="FFFFFF"/>
              </a:buClr>
            </a:pPr>
            <a:r>
              <a:rPr lang="en" sz="2800" dirty="0">
                <a:solidFill>
                  <a:srgbClr val="FFFFFF"/>
                </a:solidFill>
              </a:rPr>
              <a:t>Our contribution: efficient, complementary analyses</a:t>
            </a:r>
          </a:p>
          <a:p>
            <a:pPr marL="770448" lvl="1">
              <a:spcAft>
                <a:spcPts val="1200"/>
              </a:spcAft>
              <a:buClr>
                <a:srgbClr val="FFFFFF"/>
              </a:buClr>
              <a:buSzPct val="100000"/>
            </a:pPr>
            <a:r>
              <a:rPr lang="en" sz="2400" dirty="0">
                <a:solidFill>
                  <a:srgbClr val="FFFFFF"/>
                </a:solidFill>
              </a:rPr>
              <a:t>RaceChaser: Precise data race detection</a:t>
            </a:r>
          </a:p>
          <a:p>
            <a:pPr marL="770448" lvl="1">
              <a:spcAft>
                <a:spcPts val="1200"/>
              </a:spcAft>
              <a:buClr>
                <a:srgbClr val="FFFFFF"/>
              </a:buClr>
              <a:buSzPct val="100000"/>
            </a:pPr>
            <a:r>
              <a:rPr lang="en" sz="2400" dirty="0">
                <a:solidFill>
                  <a:srgbClr val="FFFFFF"/>
                </a:solidFill>
              </a:rPr>
              <a:t>Caper: Sound data race detection</a:t>
            </a:r>
          </a:p>
        </p:txBody>
      </p:sp>
    </p:spTree>
    <p:extLst>
      <p:ext uri="{BB962C8B-B14F-4D97-AF65-F5344CB8AC3E}">
        <p14:creationId xmlns:p14="http://schemas.microsoft.com/office/powerpoint/2010/main" val="3455380285"/>
      </p:ext>
    </p:extLst>
  </p:cSld>
  <p:clrMapOvr>
    <a:masterClrMapping/>
  </p:clrMapOvr>
  <mc:AlternateContent xmlns:mc="http://schemas.openxmlformats.org/markup-compatibility/2006" xmlns:p14="http://schemas.microsoft.com/office/powerpoint/2010/main">
    <mc:Choice Requires="p14">
      <p:transition spd="slow" p14:dur="2000" advTm="26796"/>
    </mc:Choice>
    <mc:Fallback xmlns="">
      <p:transition spd="slow" advTm="267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Our Insight</a:t>
            </a:r>
          </a:p>
        </p:txBody>
      </p:sp>
      <p:sp>
        <p:nvSpPr>
          <p:cNvPr id="6" name="Rounded Rectangle 5"/>
          <p:cNvSpPr/>
          <p:nvPr/>
        </p:nvSpPr>
        <p:spPr>
          <a:xfrm>
            <a:off x="1748589" y="1690688"/>
            <a:ext cx="8582527" cy="1427747"/>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Decouple data race detection into two lightweight and complementary analysis</a:t>
            </a:r>
          </a:p>
        </p:txBody>
      </p:sp>
    </p:spTree>
    <p:extLst>
      <p:ext uri="{BB962C8B-B14F-4D97-AF65-F5344CB8AC3E}">
        <p14:creationId xmlns:p14="http://schemas.microsoft.com/office/powerpoint/2010/main" val="536465118"/>
      </p:ext>
    </p:extLst>
  </p:cSld>
  <p:clrMapOvr>
    <a:masterClrMapping/>
  </p:clrMapOvr>
  <mc:AlternateContent xmlns:mc="http://schemas.openxmlformats.org/markup-compatibility/2006" xmlns:p14="http://schemas.microsoft.com/office/powerpoint/2010/main">
    <mc:Choice Requires="p14">
      <p:transition spd="slow" p14:dur="2000" advTm="11540"/>
    </mc:Choice>
    <mc:Fallback xmlns="">
      <p:transition spd="slow" advTm="115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Our Contributions</a:t>
            </a:r>
          </a:p>
        </p:txBody>
      </p:sp>
      <p:sp>
        <p:nvSpPr>
          <p:cNvPr id="6" name="Rounded Rectangle 5"/>
          <p:cNvSpPr/>
          <p:nvPr/>
        </p:nvSpPr>
        <p:spPr>
          <a:xfrm>
            <a:off x="1748589" y="1690688"/>
            <a:ext cx="8582527" cy="1427747"/>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lumOff val="25000"/>
                  </a:schemeClr>
                </a:solidFill>
              </a:rPr>
              <a:t>Decouple data race detection into two lightweight and complementary analysis</a:t>
            </a:r>
          </a:p>
        </p:txBody>
      </p:sp>
      <p:sp>
        <p:nvSpPr>
          <p:cNvPr id="2" name="Flowchart: Alternate Process 1"/>
          <p:cNvSpPr/>
          <p:nvPr/>
        </p:nvSpPr>
        <p:spPr>
          <a:xfrm>
            <a:off x="1748589" y="3883337"/>
            <a:ext cx="8582527" cy="1110582"/>
          </a:xfrm>
          <a:prstGeom prst="flowChartAlternateProcess">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RaceChaser</a:t>
            </a:r>
            <a:r>
              <a:rPr lang="en-US" sz="2600" dirty="0"/>
              <a:t> – Precise data race detector</a:t>
            </a:r>
          </a:p>
          <a:p>
            <a:pPr marL="742950" lvl="1" indent="-285750">
              <a:buFont typeface="Arial" panose="020B0604020202020204" pitchFamily="34" charset="0"/>
              <a:buChar char="•"/>
            </a:pPr>
            <a:r>
              <a:rPr lang="en-US" sz="2600" dirty="0"/>
              <a:t>Under-approximates data races</a:t>
            </a:r>
          </a:p>
        </p:txBody>
      </p:sp>
      <p:sp>
        <p:nvSpPr>
          <p:cNvPr id="5" name="Rounded Rectangle 4"/>
          <p:cNvSpPr/>
          <p:nvPr/>
        </p:nvSpPr>
        <p:spPr>
          <a:xfrm>
            <a:off x="1748589" y="5241470"/>
            <a:ext cx="8582527" cy="111488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t>Caper</a:t>
            </a:r>
            <a:r>
              <a:rPr lang="en-US" sz="2600" dirty="0"/>
              <a:t> – Dynamically sound data race detector</a:t>
            </a:r>
          </a:p>
          <a:p>
            <a:pPr marL="742950" lvl="1" indent="-285750">
              <a:buFont typeface="Arial" panose="020B0604020202020204" pitchFamily="34" charset="0"/>
              <a:buChar char="•"/>
            </a:pPr>
            <a:r>
              <a:rPr lang="en-US" sz="2600" dirty="0"/>
              <a:t>Over-approximates data races</a:t>
            </a:r>
          </a:p>
        </p:txBody>
      </p:sp>
      <p:sp>
        <p:nvSpPr>
          <p:cNvPr id="3" name="Rounded Rectangular Callout 2"/>
          <p:cNvSpPr/>
          <p:nvPr/>
        </p:nvSpPr>
        <p:spPr>
          <a:xfrm>
            <a:off x="10125851" y="3291971"/>
            <a:ext cx="1849582" cy="935182"/>
          </a:xfrm>
          <a:prstGeom prst="wedgeRoundRectCallout">
            <a:avLst>
              <a:gd name="adj1" fmla="val -50046"/>
              <a:gd name="adj2" fmla="val 7361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Can miss true data races</a:t>
            </a:r>
          </a:p>
        </p:txBody>
      </p:sp>
      <p:sp>
        <p:nvSpPr>
          <p:cNvPr id="7" name="Rounded Rectangular Callout 6"/>
          <p:cNvSpPr/>
          <p:nvPr/>
        </p:nvSpPr>
        <p:spPr>
          <a:xfrm>
            <a:off x="9878658" y="4754014"/>
            <a:ext cx="2096775" cy="935182"/>
          </a:xfrm>
          <a:prstGeom prst="wedgeRoundRectCallout">
            <a:avLst>
              <a:gd name="adj1" fmla="val -48585"/>
              <a:gd name="adj2" fmla="val 73611"/>
              <a:gd name="adj3"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Can report false data races</a:t>
            </a:r>
          </a:p>
        </p:txBody>
      </p:sp>
      <p:sp>
        <p:nvSpPr>
          <p:cNvPr id="8" name="Double Brace 7"/>
          <p:cNvSpPr/>
          <p:nvPr/>
        </p:nvSpPr>
        <p:spPr>
          <a:xfrm>
            <a:off x="332509" y="3883336"/>
            <a:ext cx="1226127" cy="247301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16200000">
            <a:off x="-37460" y="4735123"/>
            <a:ext cx="2089483" cy="769441"/>
          </a:xfrm>
          <a:prstGeom prst="rect">
            <a:avLst/>
          </a:prstGeom>
          <a:noFill/>
        </p:spPr>
        <p:txBody>
          <a:bodyPr wrap="none" rtlCol="0">
            <a:spAutoFit/>
          </a:bodyPr>
          <a:lstStyle/>
          <a:p>
            <a:r>
              <a:rPr lang="en-US" sz="4400" b="1" dirty="0"/>
              <a:t>Efficient</a:t>
            </a:r>
          </a:p>
        </p:txBody>
      </p:sp>
    </p:spTree>
    <p:extLst>
      <p:ext uri="{BB962C8B-B14F-4D97-AF65-F5344CB8AC3E}">
        <p14:creationId xmlns:p14="http://schemas.microsoft.com/office/powerpoint/2010/main" val="878485774"/>
      </p:ext>
    </p:extLst>
  </p:cSld>
  <p:clrMapOvr>
    <a:masterClrMapping/>
  </p:clrMapOvr>
  <mc:AlternateContent xmlns:mc="http://schemas.openxmlformats.org/markup-compatibility/2006" xmlns:p14="http://schemas.microsoft.com/office/powerpoint/2010/main">
    <mc:Choice Requires="p14">
      <p:transition spd="slow" p14:dur="2000" advTm="46589"/>
    </mc:Choice>
    <mc:Fallback xmlns="">
      <p:transition spd="slow" advTm="465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pPr>
              <a:spcBef>
                <a:spcPts val="0"/>
              </a:spcBef>
            </a:pPr>
            <a:r>
              <a:rPr lang="en" b="1" dirty="0"/>
              <a:t>RaceChaser: Precise Data Race Detection</a:t>
            </a:r>
          </a:p>
        </p:txBody>
      </p:sp>
      <p:sp>
        <p:nvSpPr>
          <p:cNvPr id="245" name="Shape 245"/>
          <p:cNvSpPr/>
          <p:nvPr/>
        </p:nvSpPr>
        <p:spPr>
          <a:xfrm>
            <a:off x="547218" y="1741684"/>
            <a:ext cx="6949200" cy="2159267"/>
          </a:xfrm>
          <a:prstGeom prst="flowChartInternalStorag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800" b="1" dirty="0">
                <a:latin typeface="Average"/>
                <a:ea typeface="Average"/>
                <a:cs typeface="Average"/>
                <a:sym typeface="Average"/>
              </a:rPr>
              <a:t>Desired Properties</a:t>
            </a:r>
            <a:r>
              <a:rPr lang="en" sz="2267" dirty="0">
                <a:latin typeface="Average"/>
                <a:ea typeface="Average"/>
                <a:cs typeface="Average"/>
                <a:sym typeface="Average"/>
              </a:rPr>
              <a:t>:</a:t>
            </a:r>
          </a:p>
          <a:p>
            <a:pPr marL="609585" indent="-448722">
              <a:buSzPct val="100000"/>
              <a:buFont typeface="Average"/>
              <a:buChar char="●"/>
            </a:pPr>
            <a:r>
              <a:rPr lang="en" sz="2267" dirty="0">
                <a:latin typeface="Average"/>
                <a:ea typeface="Average"/>
                <a:cs typeface="Average"/>
                <a:sym typeface="Average"/>
              </a:rPr>
              <a:t>Performance and Scalability </a:t>
            </a:r>
            <a:r>
              <a:rPr lang="en" sz="2800" b="1" dirty="0">
                <a:latin typeface="Average"/>
                <a:ea typeface="Average"/>
                <a:cs typeface="Average"/>
                <a:sym typeface="Average"/>
              </a:rPr>
              <a:t>?</a:t>
            </a:r>
            <a:endParaRPr lang="en" sz="2267" dirty="0">
              <a:latin typeface="Average"/>
              <a:ea typeface="Average"/>
              <a:cs typeface="Average"/>
              <a:sym typeface="Average"/>
            </a:endParaRPr>
          </a:p>
          <a:p>
            <a:pPr marL="609585" indent="-448722">
              <a:buSzPct val="100000"/>
              <a:buFont typeface="Average"/>
              <a:buChar char="●"/>
            </a:pPr>
            <a:r>
              <a:rPr lang="en" sz="2267" dirty="0">
                <a:latin typeface="Average"/>
                <a:ea typeface="Average"/>
                <a:cs typeface="Average"/>
                <a:sym typeface="Average"/>
              </a:rPr>
              <a:t>Bounded time and space overhead </a:t>
            </a:r>
            <a:r>
              <a:rPr lang="en" sz="2800" b="1" dirty="0">
                <a:latin typeface="Average"/>
                <a:ea typeface="Average"/>
                <a:cs typeface="Average"/>
                <a:sym typeface="Average"/>
              </a:rPr>
              <a:t>?</a:t>
            </a:r>
            <a:endParaRPr lang="en" sz="2267" b="1" dirty="0">
              <a:latin typeface="Average"/>
              <a:ea typeface="Average"/>
              <a:cs typeface="Average"/>
              <a:sym typeface="Average"/>
            </a:endParaRPr>
          </a:p>
          <a:p>
            <a:pPr marL="609585" indent="-448722">
              <a:buSzPct val="100000"/>
              <a:buFont typeface="Average"/>
              <a:buChar char="●"/>
            </a:pPr>
            <a:r>
              <a:rPr lang="en" sz="2267" dirty="0">
                <a:latin typeface="Average"/>
                <a:ea typeface="Average"/>
                <a:cs typeface="Average"/>
                <a:sym typeface="Average"/>
              </a:rPr>
              <a:t>Coverage and Portability </a:t>
            </a:r>
            <a:r>
              <a:rPr lang="en" sz="2800" b="1" dirty="0">
                <a:latin typeface="Average"/>
                <a:ea typeface="Average"/>
                <a:cs typeface="Average"/>
                <a:sym typeface="Average"/>
              </a:rPr>
              <a:t>?</a:t>
            </a:r>
            <a:endParaRPr lang="en" sz="2267" b="1" dirty="0">
              <a:latin typeface="Average"/>
              <a:ea typeface="Average"/>
              <a:cs typeface="Average"/>
              <a:sym typeface="Average"/>
            </a:endParaRPr>
          </a:p>
        </p:txBody>
      </p:sp>
      <p:sp>
        <p:nvSpPr>
          <p:cNvPr id="247" name="Shape 247"/>
          <p:cNvSpPr/>
          <p:nvPr/>
        </p:nvSpPr>
        <p:spPr>
          <a:xfrm>
            <a:off x="3560617" y="4530436"/>
            <a:ext cx="7994073" cy="1911927"/>
          </a:xfrm>
          <a:prstGeom prst="roundRect">
            <a:avLst>
              <a:gd name="adj" fmla="val 16667"/>
            </a:avLst>
          </a:prstGeom>
          <a:solidFill>
            <a:schemeClr val="accent1">
              <a:lumMod val="50000"/>
            </a:schemeClr>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800" b="1" dirty="0">
                <a:solidFill>
                  <a:schemeClr val="bg1"/>
                </a:solidFill>
                <a:latin typeface="Average"/>
                <a:ea typeface="Average"/>
                <a:cs typeface="Average"/>
                <a:sym typeface="Average"/>
              </a:rPr>
              <a:t>Design</a:t>
            </a:r>
            <a:r>
              <a:rPr lang="en" sz="2533" dirty="0">
                <a:solidFill>
                  <a:schemeClr val="bg1"/>
                </a:solidFill>
                <a:latin typeface="Average"/>
                <a:ea typeface="Average"/>
                <a:cs typeface="Average"/>
                <a:sym typeface="Average"/>
              </a:rPr>
              <a:t>: </a:t>
            </a:r>
          </a:p>
          <a:p>
            <a:pPr marL="342900" indent="-342900">
              <a:buFont typeface="Arial" panose="020B0604020202020204" pitchFamily="34" charset="0"/>
              <a:buChar char="•"/>
            </a:pPr>
            <a:r>
              <a:rPr lang="en" sz="2400" dirty="0">
                <a:solidFill>
                  <a:schemeClr val="bg1"/>
                </a:solidFill>
                <a:latin typeface="Average"/>
                <a:ea typeface="Average"/>
                <a:cs typeface="Average"/>
                <a:sym typeface="Average"/>
              </a:rPr>
              <a:t>Monitor one data race (two source locations) per run </a:t>
            </a:r>
          </a:p>
          <a:p>
            <a:pPr marL="342900" indent="-342900">
              <a:buFont typeface="Arial" panose="020B0604020202020204" pitchFamily="34" charset="0"/>
              <a:buChar char="•"/>
            </a:pPr>
            <a:r>
              <a:rPr lang="en" sz="2400" dirty="0">
                <a:solidFill>
                  <a:schemeClr val="bg1"/>
                </a:solidFill>
                <a:latin typeface="Average"/>
                <a:ea typeface="Average"/>
                <a:cs typeface="Average"/>
                <a:sym typeface="Average"/>
              </a:rPr>
              <a:t>Use collision analysis</a:t>
            </a:r>
          </a:p>
          <a:p>
            <a:pPr marL="342900" indent="-342900">
              <a:buFont typeface="Arial" panose="020B0604020202020204" pitchFamily="34" charset="0"/>
              <a:buChar char="•"/>
            </a:pPr>
            <a:r>
              <a:rPr lang="en" sz="2400" dirty="0">
                <a:solidFill>
                  <a:schemeClr val="bg1"/>
                </a:solidFill>
                <a:latin typeface="Average"/>
                <a:ea typeface="Average"/>
                <a:cs typeface="Average"/>
                <a:sym typeface="Average"/>
              </a:rPr>
              <a:t>Bound overhead introduced</a:t>
            </a:r>
          </a:p>
        </p:txBody>
      </p:sp>
    </p:spTree>
    <p:extLst>
      <p:ext uri="{BB962C8B-B14F-4D97-AF65-F5344CB8AC3E}">
        <p14:creationId xmlns:p14="http://schemas.microsoft.com/office/powerpoint/2010/main" val="1797464049"/>
      </p:ext>
    </p:extLst>
  </p:cSld>
  <p:clrMapOvr>
    <a:masterClrMapping/>
  </p:clrMapOvr>
  <mc:AlternateContent xmlns:mc="http://schemas.openxmlformats.org/markup-compatibility/2006" xmlns:p14="http://schemas.microsoft.com/office/powerpoint/2010/main">
    <mc:Choice Requires="p14">
      <p:transition spd="slow" p14:dur="2000" advTm="46404"/>
    </mc:Choice>
    <mc:Fallback xmlns="">
      <p:transition spd="slow" advTm="4640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415600" y="5640767"/>
            <a:ext cx="7998400" cy="806800"/>
          </a:xfrm>
          <a:prstGeom prst="rect">
            <a:avLst/>
          </a:prstGeom>
        </p:spPr>
        <p:txBody>
          <a:bodyPr vert="horz" lIns="121900" tIns="121900" rIns="121900" bIns="121900" rtlCol="0" anchor="ctr" anchorCtr="0">
            <a:noAutofit/>
          </a:bodyPr>
          <a:lstStyle/>
          <a:p>
            <a:r>
              <a:rPr lang="en" sz="3600" b="1" dirty="0"/>
              <a:t>RaceChaser Algorithm</a:t>
            </a:r>
          </a:p>
        </p:txBody>
      </p:sp>
      <p:sp>
        <p:nvSpPr>
          <p:cNvPr id="254" name="Shape 254"/>
          <p:cNvSpPr/>
          <p:nvPr/>
        </p:nvSpPr>
        <p:spPr>
          <a:xfrm>
            <a:off x="4804600" y="3299767"/>
            <a:ext cx="3406200" cy="1490200"/>
          </a:xfrm>
          <a:prstGeom prst="flowChartPredefinedProcess">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800" b="1" dirty="0">
                <a:latin typeface="Average"/>
                <a:ea typeface="Average"/>
                <a:cs typeface="Average"/>
                <a:sym typeface="Average"/>
              </a:rPr>
              <a:t>RaceChaser</a:t>
            </a:r>
          </a:p>
        </p:txBody>
      </p:sp>
      <p:sp>
        <p:nvSpPr>
          <p:cNvPr id="255" name="Shape 255"/>
          <p:cNvSpPr/>
          <p:nvPr/>
        </p:nvSpPr>
        <p:spPr>
          <a:xfrm>
            <a:off x="415599" y="2519048"/>
            <a:ext cx="2914468" cy="1463352"/>
          </a:xfrm>
          <a:prstGeom prst="roundRect">
            <a:avLst>
              <a:gd name="adj" fmla="val 16667"/>
            </a:avLst>
          </a:prstGeom>
          <a:solidFill>
            <a:schemeClr val="accent1">
              <a:lumMod val="75000"/>
            </a:schemeClr>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solidFill>
                  <a:schemeClr val="bg1"/>
                </a:solidFill>
                <a:latin typeface="Average"/>
                <a:ea typeface="Average"/>
                <a:cs typeface="Average"/>
                <a:sym typeface="Average"/>
              </a:rPr>
              <a:t>Two static sites involved in a potential data race</a:t>
            </a:r>
          </a:p>
        </p:txBody>
      </p:sp>
      <p:sp>
        <p:nvSpPr>
          <p:cNvPr id="256" name="Shape 256"/>
          <p:cNvSpPr/>
          <p:nvPr/>
        </p:nvSpPr>
        <p:spPr>
          <a:xfrm>
            <a:off x="415599" y="4428010"/>
            <a:ext cx="2914468" cy="806800"/>
          </a:xfrm>
          <a:prstGeom prst="roundRect">
            <a:avLst>
              <a:gd name="adj" fmla="val 16667"/>
            </a:avLst>
          </a:prstGeom>
          <a:solidFill>
            <a:schemeClr val="accent1">
              <a:lumMod val="75000"/>
            </a:schemeClr>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solidFill>
                  <a:schemeClr val="bg1"/>
                </a:solidFill>
                <a:latin typeface="Average"/>
                <a:ea typeface="Average"/>
                <a:cs typeface="Average"/>
                <a:sym typeface="Average"/>
              </a:rPr>
              <a:t>Max overhead 5%</a:t>
            </a:r>
          </a:p>
        </p:txBody>
      </p:sp>
      <p:sp>
        <p:nvSpPr>
          <p:cNvPr id="257" name="Shape 257"/>
          <p:cNvSpPr/>
          <p:nvPr/>
        </p:nvSpPr>
        <p:spPr>
          <a:xfrm>
            <a:off x="9278372" y="2835967"/>
            <a:ext cx="2235200" cy="927600"/>
          </a:xfrm>
          <a:prstGeom prst="roundRect">
            <a:avLst>
              <a:gd name="adj" fmla="val 16667"/>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08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solidFill>
                  <a:schemeClr val="bg1"/>
                </a:solidFill>
                <a:latin typeface="Average"/>
                <a:ea typeface="Average"/>
                <a:cs typeface="Average"/>
                <a:sym typeface="Average"/>
              </a:rPr>
              <a:t>True data race!</a:t>
            </a:r>
          </a:p>
        </p:txBody>
      </p:sp>
      <p:sp>
        <p:nvSpPr>
          <p:cNvPr id="258" name="Shape 258"/>
          <p:cNvSpPr/>
          <p:nvPr/>
        </p:nvSpPr>
        <p:spPr>
          <a:xfrm>
            <a:off x="415599" y="375173"/>
            <a:ext cx="5263305" cy="1737917"/>
          </a:xfrm>
          <a:prstGeom prst="wedgeRoundRectCallout">
            <a:avLst>
              <a:gd name="adj1" fmla="val -30827"/>
              <a:gd name="adj2" fmla="val 71711"/>
              <a:gd name="adj3" fmla="val 0"/>
            </a:avLst>
          </a:prstGeom>
          <a:gradFill flip="none" rotWithShape="1">
            <a:gsLst>
              <a:gs pos="0">
                <a:srgbClr val="E6B8AF">
                  <a:tint val="66000"/>
                  <a:satMod val="160000"/>
                </a:srgbClr>
              </a:gs>
              <a:gs pos="50000">
                <a:srgbClr val="E6B8AF">
                  <a:tint val="44500"/>
                  <a:satMod val="160000"/>
                </a:srgbClr>
              </a:gs>
              <a:gs pos="100000">
                <a:srgbClr val="E6B8AF">
                  <a:tint val="23500"/>
                  <a:satMod val="160000"/>
                </a:srgbClr>
              </a:gs>
            </a:gsLst>
            <a:lin ang="2700000" scaled="1"/>
            <a:tileRect/>
          </a:gradFill>
          <a:ln w="9525" cap="flat" cmpd="sng">
            <a:solidFill>
              <a:schemeClr val="dk2"/>
            </a:solidFill>
            <a:prstDash val="solid"/>
            <a:round/>
            <a:headEnd type="none" w="med" len="med"/>
            <a:tailEnd type="none" w="med" len="med"/>
          </a:ln>
        </p:spPr>
        <p:txBody>
          <a:bodyPr lIns="121900" tIns="121900" rIns="121900" bIns="121900" anchor="t" anchorCtr="0">
            <a:noAutofit/>
          </a:bodyPr>
          <a:lstStyle/>
          <a:p>
            <a:pPr algn="ctr"/>
            <a:r>
              <a:rPr lang="en-US" dirty="0">
                <a:latin typeface="Courier New"/>
                <a:ea typeface="Courier New"/>
                <a:cs typeface="Courier New"/>
                <a:sym typeface="Courier New"/>
              </a:rPr>
              <a:t>a</a:t>
            </a:r>
            <a:r>
              <a:rPr lang="en" dirty="0">
                <a:latin typeface="Courier New"/>
                <a:ea typeface="Courier New"/>
                <a:cs typeface="Courier New"/>
                <a:sym typeface="Courier New"/>
              </a:rPr>
              <a:t>vrora.sim.radio.Medium:access$302()byte offset 0 </a:t>
            </a:r>
          </a:p>
          <a:p>
            <a:pPr algn="ctr"/>
            <a:r>
              <a:rPr lang="en" dirty="0">
                <a:latin typeface="Courier New"/>
                <a:ea typeface="Courier New"/>
                <a:cs typeface="Courier New"/>
                <a:sym typeface="Courier New"/>
              </a:rPr>
              <a:t>←→ </a:t>
            </a:r>
          </a:p>
          <a:p>
            <a:pPr algn="ctr"/>
            <a:r>
              <a:rPr lang="en" dirty="0">
                <a:latin typeface="Courier New"/>
                <a:ea typeface="Courier New"/>
                <a:cs typeface="Courier New"/>
                <a:sym typeface="Courier New"/>
              </a:rPr>
              <a:t>avrora.sim.radio.Medium:access$402() byte offset 2</a:t>
            </a:r>
          </a:p>
          <a:p>
            <a:pPr algn="ctr"/>
            <a:endParaRPr dirty="0">
              <a:latin typeface="Courier New"/>
              <a:ea typeface="Courier New"/>
              <a:cs typeface="Courier New"/>
              <a:sym typeface="Courier New"/>
            </a:endParaRPr>
          </a:p>
        </p:txBody>
      </p:sp>
      <p:cxnSp>
        <p:nvCxnSpPr>
          <p:cNvPr id="260" name="Shape 260"/>
          <p:cNvCxnSpPr>
            <a:stCxn id="254" idx="3"/>
            <a:endCxn id="257" idx="1"/>
          </p:cNvCxnSpPr>
          <p:nvPr/>
        </p:nvCxnSpPr>
        <p:spPr>
          <a:xfrm flipV="1">
            <a:off x="8210800" y="3299767"/>
            <a:ext cx="1067572" cy="745100"/>
          </a:xfrm>
          <a:prstGeom prst="straightConnector1">
            <a:avLst/>
          </a:prstGeom>
          <a:noFill/>
          <a:ln w="38100" cap="flat" cmpd="sng">
            <a:solidFill>
              <a:schemeClr val="dk2"/>
            </a:solidFill>
            <a:prstDash val="solid"/>
            <a:round/>
            <a:headEnd type="none" w="lg" len="lg"/>
            <a:tailEnd type="triangle" w="lg" len="lg"/>
          </a:ln>
        </p:spPr>
      </p:cxnSp>
      <p:cxnSp>
        <p:nvCxnSpPr>
          <p:cNvPr id="3" name="Straight Arrow Connector 2"/>
          <p:cNvCxnSpPr>
            <a:stCxn id="255" idx="3"/>
            <a:endCxn id="254" idx="1"/>
          </p:cNvCxnSpPr>
          <p:nvPr/>
        </p:nvCxnSpPr>
        <p:spPr>
          <a:xfrm>
            <a:off x="3330067" y="3250724"/>
            <a:ext cx="1474533" cy="794143"/>
          </a:xfrm>
          <a:prstGeom prst="straightConnector1">
            <a:avLst/>
          </a:prstGeom>
          <a:noFill/>
          <a:ln w="38100" cap="flat" cmpd="sng">
            <a:solidFill>
              <a:schemeClr val="dk2"/>
            </a:solidFill>
            <a:prstDash val="solid"/>
            <a:round/>
            <a:headEnd type="none" w="lg" len="lg"/>
            <a:tailEnd type="triangle" w="lg" len="lg"/>
          </a:ln>
        </p:spPr>
      </p:cxnSp>
      <p:cxnSp>
        <p:nvCxnSpPr>
          <p:cNvPr id="5" name="Straight Arrow Connector 4"/>
          <p:cNvCxnSpPr>
            <a:stCxn id="256" idx="3"/>
            <a:endCxn id="254" idx="1"/>
          </p:cNvCxnSpPr>
          <p:nvPr/>
        </p:nvCxnSpPr>
        <p:spPr>
          <a:xfrm flipV="1">
            <a:off x="3330067" y="4044867"/>
            <a:ext cx="1474533" cy="786543"/>
          </a:xfrm>
          <a:prstGeom prst="straightConnector1">
            <a:avLst/>
          </a:prstGeom>
          <a:noFill/>
          <a:ln w="38100" cap="flat" cmpd="sng">
            <a:solidFill>
              <a:schemeClr val="dk2"/>
            </a:solidFill>
            <a:prstDash val="solid"/>
            <a:round/>
            <a:headEnd type="none" w="lg" len="lg"/>
            <a:tailEnd type="triangle" w="lg" len="lg"/>
          </a:ln>
        </p:spPr>
      </p:cxnSp>
      <p:sp>
        <p:nvSpPr>
          <p:cNvPr id="13" name="Shape 257"/>
          <p:cNvSpPr/>
          <p:nvPr/>
        </p:nvSpPr>
        <p:spPr>
          <a:xfrm>
            <a:off x="9278372" y="4341185"/>
            <a:ext cx="2235200" cy="9276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latin typeface="Average"/>
                <a:ea typeface="Average"/>
                <a:cs typeface="Average"/>
                <a:sym typeface="Average"/>
              </a:rPr>
              <a:t>Data race not reproduced</a:t>
            </a:r>
          </a:p>
        </p:txBody>
      </p:sp>
      <p:cxnSp>
        <p:nvCxnSpPr>
          <p:cNvPr id="14" name="Shape 260"/>
          <p:cNvCxnSpPr>
            <a:stCxn id="254" idx="3"/>
            <a:endCxn id="13" idx="1"/>
          </p:cNvCxnSpPr>
          <p:nvPr/>
        </p:nvCxnSpPr>
        <p:spPr>
          <a:xfrm>
            <a:off x="8210800" y="4044867"/>
            <a:ext cx="1067572" cy="760118"/>
          </a:xfrm>
          <a:prstGeom prst="straightConnector1">
            <a:avLst/>
          </a:prstGeom>
          <a:noFill/>
          <a:ln w="3810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4108129553"/>
      </p:ext>
    </p:extLst>
  </p:cSld>
  <p:clrMapOvr>
    <a:masterClrMapping/>
  </p:clrMapOvr>
  <mc:AlternateContent xmlns:mc="http://schemas.openxmlformats.org/markup-compatibility/2006" xmlns:p14="http://schemas.microsoft.com/office/powerpoint/2010/main">
    <mc:Choice Requires="p14">
      <p:transition spd="slow" p14:dur="2000" advTm="33842"/>
    </mc:Choice>
    <mc:Fallback xmlns="">
      <p:transition spd="slow" advTm="338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415600" y="1852800"/>
            <a:ext cx="3744000" cy="4239200"/>
          </a:xfrm>
          <a:prstGeom prst="rect">
            <a:avLst/>
          </a:prstGeom>
        </p:spPr>
        <p:txBody>
          <a:bodyPr vert="horz" lIns="121900" tIns="121900" rIns="121900" bIns="121900" rtlCol="0" anchor="t" anchorCtr="0">
            <a:noAutofit/>
          </a:bodyPr>
          <a:lstStyle/>
          <a:p>
            <a:pPr marL="495296" indent="-342900"/>
            <a:r>
              <a:rPr lang="en" sz="2400" dirty="0"/>
              <a:t>Limited to one potential race pair</a:t>
            </a:r>
          </a:p>
        </p:txBody>
      </p:sp>
      <p:sp>
        <p:nvSpPr>
          <p:cNvPr id="267" name="Shape 267"/>
          <p:cNvSpPr txBox="1">
            <a:spLocks noGrp="1"/>
          </p:cNvSpPr>
          <p:nvPr>
            <p:ph type="title"/>
          </p:nvPr>
        </p:nvSpPr>
        <p:spPr>
          <a:xfrm>
            <a:off x="415600" y="740800"/>
            <a:ext cx="3744000" cy="1007600"/>
          </a:xfrm>
          <a:prstGeom prst="rect">
            <a:avLst/>
          </a:prstGeom>
        </p:spPr>
        <p:txBody>
          <a:bodyPr vert="horz" lIns="121900" tIns="121900" rIns="121900" bIns="121900" rtlCol="0" anchor="b" anchorCtr="0">
            <a:noAutofit/>
          </a:bodyPr>
          <a:lstStyle/>
          <a:p>
            <a:r>
              <a:rPr lang="en" sz="3600" b="1" dirty="0"/>
              <a:t>Instrumenting Racy Accesses</a:t>
            </a:r>
          </a:p>
        </p:txBody>
      </p:sp>
      <p:sp>
        <p:nvSpPr>
          <p:cNvPr id="268" name="Shape 268"/>
          <p:cNvSpPr/>
          <p:nvPr/>
        </p:nvSpPr>
        <p:spPr>
          <a:xfrm>
            <a:off x="4368800" y="649433"/>
            <a:ext cx="3507873"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1600" dirty="0">
                <a:latin typeface="Courier New"/>
                <a:ea typeface="Courier New"/>
                <a:cs typeface="Courier New"/>
                <a:sym typeface="Courier New"/>
              </a:rPr>
              <a:t>avrora.sim.radio.Medium:</a:t>
            </a:r>
          </a:p>
          <a:p>
            <a:pPr algn="ctr"/>
            <a:r>
              <a:rPr lang="en" sz="1600" dirty="0">
                <a:latin typeface="Courier New"/>
                <a:ea typeface="Courier New"/>
                <a:cs typeface="Courier New"/>
                <a:sym typeface="Courier New"/>
              </a:rPr>
              <a:t>access$302() byte offset 0 </a:t>
            </a:r>
          </a:p>
        </p:txBody>
      </p:sp>
      <p:sp>
        <p:nvSpPr>
          <p:cNvPr id="269" name="Shape 269"/>
          <p:cNvSpPr/>
          <p:nvPr/>
        </p:nvSpPr>
        <p:spPr>
          <a:xfrm>
            <a:off x="8351520" y="649433"/>
            <a:ext cx="3551722" cy="7148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1600" dirty="0">
                <a:solidFill>
                  <a:srgbClr val="FFFFFF"/>
                </a:solidFill>
                <a:latin typeface="Courier New"/>
                <a:ea typeface="Courier New"/>
                <a:cs typeface="Courier New"/>
                <a:sym typeface="Courier New"/>
              </a:rPr>
              <a:t>avrora.sim.radio.Medium:</a:t>
            </a:r>
          </a:p>
          <a:p>
            <a:pPr algn="ctr"/>
            <a:r>
              <a:rPr lang="en" sz="1600" dirty="0">
                <a:solidFill>
                  <a:srgbClr val="FFFFFF"/>
                </a:solidFill>
                <a:latin typeface="Courier New"/>
                <a:ea typeface="Courier New"/>
                <a:cs typeface="Courier New"/>
                <a:sym typeface="Courier New"/>
              </a:rPr>
              <a:t>access$402() byte offset 2 </a:t>
            </a:r>
          </a:p>
        </p:txBody>
      </p:sp>
    </p:spTree>
    <p:extLst>
      <p:ext uri="{BB962C8B-B14F-4D97-AF65-F5344CB8AC3E}">
        <p14:creationId xmlns:p14="http://schemas.microsoft.com/office/powerpoint/2010/main" val="4031409037"/>
      </p:ext>
    </p:extLst>
  </p:cSld>
  <p:clrMapOvr>
    <a:masterClrMapping/>
  </p:clrMapOvr>
  <mc:AlternateContent xmlns:mc="http://schemas.openxmlformats.org/markup-compatibility/2006" xmlns:p14="http://schemas.microsoft.com/office/powerpoint/2010/main">
    <mc:Choice Requires="p14">
      <p:transition spd="slow" p14:dur="2000" advTm="20541"/>
    </mc:Choice>
    <mc:Fallback xmlns="">
      <p:transition spd="slow" advTm="205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 Java Program With a Data Race</a:t>
            </a:r>
          </a:p>
        </p:txBody>
      </p:sp>
      <p:grpSp>
        <p:nvGrpSpPr>
          <p:cNvPr id="9" name="Group 8"/>
          <p:cNvGrpSpPr/>
          <p:nvPr/>
        </p:nvGrpSpPr>
        <p:grpSpPr>
          <a:xfrm>
            <a:off x="1574694" y="2612263"/>
            <a:ext cx="4050727" cy="2513877"/>
            <a:chOff x="1863450" y="2612263"/>
            <a:chExt cx="4050727" cy="2513877"/>
          </a:xfrm>
        </p:grpSpPr>
        <p:sp>
          <p:nvSpPr>
            <p:cNvPr id="7" name="Rounded Rectangle 6"/>
            <p:cNvSpPr/>
            <p:nvPr/>
          </p:nvSpPr>
          <p:spPr>
            <a:xfrm>
              <a:off x="1863450" y="3459172"/>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Consolas" pitchFamily="49" charset="0"/>
                  <a:cs typeface="Consolas" pitchFamily="49" charset="0"/>
                </a:rPr>
                <a:t>X = </a:t>
              </a:r>
              <a:r>
                <a:rPr lang="en-US" sz="2000" b="1" dirty="0">
                  <a:solidFill>
                    <a:schemeClr val="tx1"/>
                  </a:solidFill>
                  <a:latin typeface="Consolas" pitchFamily="49" charset="0"/>
                  <a:cs typeface="Consolas" pitchFamily="49" charset="0"/>
                </a:rPr>
                <a:t>new</a:t>
              </a:r>
              <a:r>
                <a:rPr lang="en-US" sz="2000" dirty="0">
                  <a:solidFill>
                    <a:schemeClr val="tx1"/>
                  </a:solidFill>
                  <a:latin typeface="Consolas" pitchFamily="49" charset="0"/>
                  <a:cs typeface="Consolas" pitchFamily="49" charset="0"/>
                </a:rPr>
                <a:t> Object();</a:t>
              </a:r>
            </a:p>
            <a:p>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 </a:t>
              </a:r>
              <a:r>
                <a:rPr lang="en-US" sz="2000" b="1" dirty="0">
                  <a:solidFill>
                    <a:schemeClr val="tx1"/>
                  </a:solidFill>
                  <a:latin typeface="Consolas" pitchFamily="49" charset="0"/>
                  <a:cs typeface="Consolas" pitchFamily="49" charset="0"/>
                </a:rPr>
                <a:t>true;</a:t>
              </a:r>
            </a:p>
          </p:txBody>
        </p:sp>
        <p:sp>
          <p:nvSpPr>
            <p:cNvPr id="5" name="TextBox 4"/>
            <p:cNvSpPr txBox="1"/>
            <p:nvPr/>
          </p:nvSpPr>
          <p:spPr>
            <a:xfrm>
              <a:off x="2883352" y="2612263"/>
              <a:ext cx="2010922" cy="461665"/>
            </a:xfrm>
            <a:prstGeom prst="rect">
              <a:avLst/>
            </a:prstGeom>
            <a:noFill/>
          </p:spPr>
          <p:txBody>
            <a:bodyPr wrap="square" rtlCol="0">
              <a:spAutoFit/>
            </a:bodyPr>
            <a:lstStyle/>
            <a:p>
              <a:r>
                <a:rPr lang="en-US" sz="2400" b="1" dirty="0"/>
                <a:t>    Thread T1</a:t>
              </a:r>
            </a:p>
          </p:txBody>
        </p:sp>
      </p:grpSp>
      <p:sp>
        <p:nvSpPr>
          <p:cNvPr id="8" name="Rounded Rectangle 7"/>
          <p:cNvSpPr/>
          <p:nvPr/>
        </p:nvSpPr>
        <p:spPr>
          <a:xfrm>
            <a:off x="6580432" y="3459172"/>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endParaRPr lang="en-US" sz="2000" b="1" dirty="0">
              <a:solidFill>
                <a:schemeClr val="tx1"/>
              </a:solidFill>
              <a:latin typeface="Consolas" pitchFamily="49" charset="0"/>
              <a:cs typeface="Consolas" pitchFamily="49" charset="0"/>
            </a:endParaRPr>
          </a:p>
          <a:p>
            <a:r>
              <a:rPr lang="en-US" sz="2000" b="1" dirty="0">
                <a:solidFill>
                  <a:schemeClr val="tx1"/>
                </a:solidFill>
                <a:latin typeface="Consolas" pitchFamily="49" charset="0"/>
                <a:cs typeface="Consolas" pitchFamily="49" charset="0"/>
              </a:rPr>
              <a:t>while </a:t>
            </a:r>
            <a:r>
              <a:rPr lang="en-US" sz="2000" dirty="0">
                <a:solidFill>
                  <a:schemeClr val="tx1"/>
                </a:solidFill>
                <a:latin typeface="Consolas" pitchFamily="49" charset="0"/>
                <a:cs typeface="Consolas" pitchFamily="49" charset="0"/>
              </a:rPr>
              <a:t>(!</a:t>
            </a:r>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a:t>
            </a:r>
            <a:r>
              <a:rPr lang="en-US" sz="2000" b="1" dirty="0">
                <a:solidFill>
                  <a:schemeClr val="tx1"/>
                </a:solidFill>
                <a:latin typeface="Consolas" pitchFamily="49" charset="0"/>
                <a:cs typeface="Consolas" pitchFamily="49" charset="0"/>
              </a:rPr>
              <a:t> </a:t>
            </a:r>
          </a:p>
          <a:p>
            <a:r>
              <a:rPr lang="en-US" sz="2000" dirty="0" err="1">
                <a:solidFill>
                  <a:schemeClr val="tx1"/>
                </a:solidFill>
                <a:latin typeface="Consolas" pitchFamily="49" charset="0"/>
                <a:cs typeface="Consolas" pitchFamily="49" charset="0"/>
              </a:rPr>
              <a:t>X.compute</a:t>
            </a:r>
            <a:r>
              <a:rPr lang="en-US" sz="2000" dirty="0">
                <a:solidFill>
                  <a:schemeClr val="tx1"/>
                </a:solidFill>
                <a:latin typeface="Consolas" pitchFamily="49" charset="0"/>
                <a:cs typeface="Consolas" pitchFamily="49" charset="0"/>
              </a:rPr>
              <a:t>();</a:t>
            </a:r>
          </a:p>
          <a:p>
            <a:endParaRPr lang="en-US" sz="2000" b="1" dirty="0">
              <a:solidFill>
                <a:schemeClr val="tx1"/>
              </a:solidFill>
              <a:latin typeface="Consolas" pitchFamily="49" charset="0"/>
              <a:cs typeface="Consolas" pitchFamily="49" charset="0"/>
            </a:endParaRPr>
          </a:p>
        </p:txBody>
      </p:sp>
      <p:sp>
        <p:nvSpPr>
          <p:cNvPr id="6" name="TextBox 5"/>
          <p:cNvSpPr txBox="1"/>
          <p:nvPr/>
        </p:nvSpPr>
        <p:spPr>
          <a:xfrm>
            <a:off x="7600334" y="2612263"/>
            <a:ext cx="2010922" cy="461665"/>
          </a:xfrm>
          <a:prstGeom prst="rect">
            <a:avLst/>
          </a:prstGeom>
          <a:noFill/>
        </p:spPr>
        <p:txBody>
          <a:bodyPr wrap="square" rtlCol="0">
            <a:spAutoFit/>
          </a:bodyPr>
          <a:lstStyle/>
          <a:p>
            <a:r>
              <a:rPr lang="en-US" sz="2400" b="1" dirty="0"/>
              <a:t>    Thread T2</a:t>
            </a:r>
          </a:p>
        </p:txBody>
      </p:sp>
      <p:sp>
        <p:nvSpPr>
          <p:cNvPr id="12" name="TextBox 11"/>
          <p:cNvSpPr txBox="1"/>
          <p:nvPr/>
        </p:nvSpPr>
        <p:spPr>
          <a:xfrm>
            <a:off x="4481279" y="1691322"/>
            <a:ext cx="3144253" cy="707886"/>
          </a:xfrm>
          <a:prstGeom prst="rect">
            <a:avLst/>
          </a:prstGeom>
          <a:noFill/>
        </p:spPr>
        <p:txBody>
          <a:bodyPr wrap="square" rtlCol="0">
            <a:spAutoFit/>
          </a:bodyPr>
          <a:lstStyle/>
          <a:p>
            <a:pPr algn="ctr"/>
            <a:r>
              <a:rPr lang="en-US" sz="2000" dirty="0">
                <a:latin typeface="Consolas" pitchFamily="49" charset="0"/>
                <a:cs typeface="Consolas" pitchFamily="49" charset="0"/>
              </a:rPr>
              <a:t>Object X = </a:t>
            </a:r>
            <a:r>
              <a:rPr lang="en-US" sz="2000" b="1" dirty="0">
                <a:latin typeface="Consolas" pitchFamily="49" charset="0"/>
                <a:cs typeface="Consolas" pitchFamily="49" charset="0"/>
              </a:rPr>
              <a:t>null</a:t>
            </a:r>
            <a:r>
              <a:rPr lang="en-US" sz="2000" dirty="0">
                <a:latin typeface="Consolas" pitchFamily="49" charset="0"/>
                <a:cs typeface="Consolas" pitchFamily="49" charset="0"/>
              </a:rPr>
              <a:t>;</a:t>
            </a:r>
          </a:p>
          <a:p>
            <a:pPr algn="ctr"/>
            <a:r>
              <a:rPr lang="en-US" sz="2000" b="1" dirty="0" err="1">
                <a:latin typeface="Consolas" pitchFamily="49" charset="0"/>
                <a:cs typeface="Consolas" pitchFamily="49" charset="0"/>
              </a:rPr>
              <a:t>boolean</a:t>
            </a:r>
            <a:r>
              <a:rPr lang="en-US" sz="2000" dirty="0">
                <a:latin typeface="Consolas" pitchFamily="49" charset="0"/>
                <a:cs typeface="Consolas" pitchFamily="49" charset="0"/>
              </a:rPr>
              <a:t> done= </a:t>
            </a:r>
            <a:r>
              <a:rPr lang="en-US" sz="2000" b="1" dirty="0">
                <a:latin typeface="Consolas" pitchFamily="49" charset="0"/>
                <a:cs typeface="Consolas" pitchFamily="49" charset="0"/>
              </a:rPr>
              <a:t>false</a:t>
            </a:r>
            <a:r>
              <a:rPr lang="en-US" sz="2000" dirty="0">
                <a:latin typeface="Consolas" pitchFamily="49" charset="0"/>
                <a:cs typeface="Consolas" pitchFamily="49" charset="0"/>
              </a:rPr>
              <a:t>;</a:t>
            </a:r>
          </a:p>
        </p:txBody>
      </p:sp>
    </p:spTree>
    <p:extLst>
      <p:ext uri="{BB962C8B-B14F-4D97-AF65-F5344CB8AC3E}">
        <p14:creationId xmlns:p14="http://schemas.microsoft.com/office/powerpoint/2010/main" val="763064442"/>
      </p:ext>
    </p:extLst>
  </p:cSld>
  <p:clrMapOvr>
    <a:masterClrMapping/>
  </p:clrMapOvr>
  <mc:AlternateContent xmlns:mc="http://schemas.openxmlformats.org/markup-compatibility/2006" xmlns:p14="http://schemas.microsoft.com/office/powerpoint/2010/main">
    <mc:Choice Requires="p14">
      <p:transition spd="med" p14:dur="700" advTm="33902">
        <p:fade/>
      </p:transition>
    </mc:Choice>
    <mc:Fallback xmlns="">
      <p:transition spd="med" advTm="3390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415600" y="1852800"/>
            <a:ext cx="3744000" cy="4239200"/>
          </a:xfrm>
          <a:prstGeom prst="rect">
            <a:avLst/>
          </a:prstGeom>
        </p:spPr>
        <p:txBody>
          <a:bodyPr vert="horz" lIns="121900" tIns="121900" rIns="121900" bIns="121900" rtlCol="0" anchor="t" anchorCtr="0">
            <a:noAutofit/>
          </a:bodyPr>
          <a:lstStyle/>
          <a:p>
            <a:pPr marL="609585" indent="-457189"/>
            <a:r>
              <a:rPr lang="en" sz="2400" dirty="0"/>
              <a:t>Use frequency of samples taken</a:t>
            </a:r>
          </a:p>
          <a:p>
            <a:pPr>
              <a:buNone/>
            </a:pPr>
            <a:r>
              <a:rPr lang="en" sz="2400" b="1" dirty="0"/>
              <a:t>                 </a:t>
            </a:r>
            <a:r>
              <a:rPr lang="en" sz="2667" b="1" dirty="0"/>
              <a:t>and</a:t>
            </a:r>
          </a:p>
          <a:p>
            <a:pPr marL="609585" indent="-457189">
              <a:buClr>
                <a:srgbClr val="FFFFFF"/>
              </a:buClr>
            </a:pPr>
            <a:r>
              <a:rPr lang="en" sz="2400" dirty="0"/>
              <a:t>Compute overhead introduced by waiting</a:t>
            </a:r>
          </a:p>
        </p:txBody>
      </p:sp>
      <p:sp>
        <p:nvSpPr>
          <p:cNvPr id="276" name="Shape 276"/>
          <p:cNvSpPr txBox="1">
            <a:spLocks noGrp="1"/>
          </p:cNvSpPr>
          <p:nvPr>
            <p:ph type="title"/>
          </p:nvPr>
        </p:nvSpPr>
        <p:spPr>
          <a:xfrm>
            <a:off x="415600" y="740800"/>
            <a:ext cx="3744000" cy="1007600"/>
          </a:xfrm>
          <a:prstGeom prst="rect">
            <a:avLst/>
          </a:prstGeom>
        </p:spPr>
        <p:txBody>
          <a:bodyPr vert="horz" lIns="121900" tIns="121900" rIns="121900" bIns="121900" rtlCol="0" anchor="b" anchorCtr="0">
            <a:noAutofit/>
          </a:bodyPr>
          <a:lstStyle/>
          <a:p>
            <a:r>
              <a:rPr lang="en" sz="3600" b="1" dirty="0"/>
              <a:t>Randomly Sample Racy Accesses</a:t>
            </a:r>
          </a:p>
        </p:txBody>
      </p:sp>
      <p:sp>
        <p:nvSpPr>
          <p:cNvPr id="279" name="Shape 279"/>
          <p:cNvSpPr/>
          <p:nvPr/>
        </p:nvSpPr>
        <p:spPr>
          <a:xfrm>
            <a:off x="4807336" y="1852800"/>
            <a:ext cx="2630800" cy="610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992</a:t>
            </a:r>
          </a:p>
        </p:txBody>
      </p:sp>
      <p:sp>
        <p:nvSpPr>
          <p:cNvPr id="280" name="Shape 280"/>
          <p:cNvSpPr/>
          <p:nvPr/>
        </p:nvSpPr>
        <p:spPr>
          <a:xfrm>
            <a:off x="4807336" y="3166067"/>
            <a:ext cx="2630800"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993</a:t>
            </a:r>
          </a:p>
        </p:txBody>
      </p:sp>
      <p:sp>
        <p:nvSpPr>
          <p:cNvPr id="281" name="Shape 281"/>
          <p:cNvSpPr/>
          <p:nvPr/>
        </p:nvSpPr>
        <p:spPr>
          <a:xfrm>
            <a:off x="7487433" y="2752333"/>
            <a:ext cx="2250400" cy="714800"/>
          </a:xfrm>
          <a:prstGeom prst="cloudCallout">
            <a:avLst>
              <a:gd name="adj1" fmla="val -47563"/>
              <a:gd name="adj2" fmla="val 81892"/>
            </a:avLst>
          </a:prstGeom>
          <a:gradFill flip="none" rotWithShape="1">
            <a:gsLst>
              <a:gs pos="0">
                <a:schemeClr val="lt2">
                  <a:shade val="30000"/>
                  <a:satMod val="115000"/>
                </a:schemeClr>
              </a:gs>
              <a:gs pos="50000">
                <a:schemeClr val="lt2">
                  <a:shade val="67500"/>
                  <a:satMod val="115000"/>
                </a:schemeClr>
              </a:gs>
              <a:gs pos="100000">
                <a:schemeClr val="lt2">
                  <a:shade val="100000"/>
                  <a:satMod val="115000"/>
                </a:schemeClr>
              </a:gs>
            </a:gsLst>
            <a:lin ang="135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Sampled</a:t>
            </a:r>
          </a:p>
        </p:txBody>
      </p:sp>
      <p:sp>
        <p:nvSpPr>
          <p:cNvPr id="10" name="Shape 268"/>
          <p:cNvSpPr/>
          <p:nvPr/>
        </p:nvSpPr>
        <p:spPr>
          <a:xfrm>
            <a:off x="4368800" y="649433"/>
            <a:ext cx="3507873"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1600" dirty="0">
                <a:latin typeface="Courier New"/>
                <a:ea typeface="Courier New"/>
                <a:cs typeface="Courier New"/>
                <a:sym typeface="Courier New"/>
              </a:rPr>
              <a:t>avrora.sim.radio.Medium:</a:t>
            </a:r>
          </a:p>
          <a:p>
            <a:pPr algn="ctr"/>
            <a:r>
              <a:rPr lang="en" sz="1600" dirty="0">
                <a:latin typeface="Courier New"/>
                <a:ea typeface="Courier New"/>
                <a:cs typeface="Courier New"/>
                <a:sym typeface="Courier New"/>
              </a:rPr>
              <a:t>access$302() byte offset 0 </a:t>
            </a:r>
          </a:p>
        </p:txBody>
      </p:sp>
      <p:sp>
        <p:nvSpPr>
          <p:cNvPr id="11" name="Shape 269"/>
          <p:cNvSpPr/>
          <p:nvPr/>
        </p:nvSpPr>
        <p:spPr>
          <a:xfrm>
            <a:off x="8351520" y="649433"/>
            <a:ext cx="3551722" cy="7148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1600" dirty="0">
                <a:solidFill>
                  <a:srgbClr val="FFFFFF"/>
                </a:solidFill>
                <a:latin typeface="Courier New"/>
                <a:ea typeface="Courier New"/>
                <a:cs typeface="Courier New"/>
                <a:sym typeface="Courier New"/>
              </a:rPr>
              <a:t>avrora.sim.radio.Medium:</a:t>
            </a:r>
          </a:p>
          <a:p>
            <a:pPr algn="ctr"/>
            <a:r>
              <a:rPr lang="en" sz="1600" dirty="0">
                <a:solidFill>
                  <a:srgbClr val="FFFFFF"/>
                </a:solidFill>
                <a:latin typeface="Courier New"/>
                <a:ea typeface="Courier New"/>
                <a:cs typeface="Courier New"/>
                <a:sym typeface="Courier New"/>
              </a:rPr>
              <a:t>access$402() byte offset 2 </a:t>
            </a:r>
          </a:p>
        </p:txBody>
      </p:sp>
    </p:spTree>
    <p:extLst>
      <p:ext uri="{BB962C8B-B14F-4D97-AF65-F5344CB8AC3E}">
        <p14:creationId xmlns:p14="http://schemas.microsoft.com/office/powerpoint/2010/main" val="2127937405"/>
      </p:ext>
    </p:extLst>
  </p:cSld>
  <p:clrMapOvr>
    <a:masterClrMapping/>
  </p:clrMapOvr>
  <mc:AlternateContent xmlns:mc="http://schemas.openxmlformats.org/markup-compatibility/2006" xmlns:p14="http://schemas.microsoft.com/office/powerpoint/2010/main">
    <mc:Choice Requires="p14">
      <p:transition spd="slow" p14:dur="2000" advTm="17402"/>
    </mc:Choice>
    <mc:Fallback xmlns="">
      <p:transition spd="slow" advTm="174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415600" y="1852800"/>
            <a:ext cx="3744000" cy="4239200"/>
          </a:xfrm>
          <a:prstGeom prst="rect">
            <a:avLst/>
          </a:prstGeom>
        </p:spPr>
        <p:txBody>
          <a:bodyPr vert="horz" lIns="121900" tIns="121900" rIns="121900" bIns="121900" rtlCol="0" anchor="t" anchorCtr="0">
            <a:noAutofit/>
          </a:bodyPr>
          <a:lstStyle/>
          <a:p>
            <a:pPr marL="609585" indent="-457189"/>
            <a:r>
              <a:rPr lang="en" sz="2400" dirty="0"/>
              <a:t>Block thread for some time</a:t>
            </a:r>
          </a:p>
        </p:txBody>
      </p:sp>
      <p:sp>
        <p:nvSpPr>
          <p:cNvPr id="288" name="Shape 288"/>
          <p:cNvSpPr txBox="1">
            <a:spLocks noGrp="1"/>
          </p:cNvSpPr>
          <p:nvPr>
            <p:ph type="title"/>
          </p:nvPr>
        </p:nvSpPr>
        <p:spPr>
          <a:xfrm>
            <a:off x="415600" y="740800"/>
            <a:ext cx="3744000" cy="1007600"/>
          </a:xfrm>
          <a:prstGeom prst="rect">
            <a:avLst/>
          </a:prstGeom>
        </p:spPr>
        <p:txBody>
          <a:bodyPr vert="horz" lIns="121900" tIns="121900" rIns="121900" bIns="121900" rtlCol="0" anchor="ctr" anchorCtr="0">
            <a:noAutofit/>
          </a:bodyPr>
          <a:lstStyle/>
          <a:p>
            <a:r>
              <a:rPr lang="en" sz="3600" b="1" dirty="0"/>
              <a:t>Try to Collide Racy Accesses</a:t>
            </a:r>
          </a:p>
        </p:txBody>
      </p:sp>
      <p:sp>
        <p:nvSpPr>
          <p:cNvPr id="291" name="Shape 291"/>
          <p:cNvSpPr/>
          <p:nvPr/>
        </p:nvSpPr>
        <p:spPr>
          <a:xfrm>
            <a:off x="4807336" y="1852800"/>
            <a:ext cx="2630800" cy="610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992</a:t>
            </a:r>
          </a:p>
        </p:txBody>
      </p:sp>
      <p:sp>
        <p:nvSpPr>
          <p:cNvPr id="292" name="Shape 292"/>
          <p:cNvSpPr/>
          <p:nvPr/>
        </p:nvSpPr>
        <p:spPr>
          <a:xfrm>
            <a:off x="4807336" y="3166067"/>
            <a:ext cx="2630800"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993</a:t>
            </a:r>
          </a:p>
        </p:txBody>
      </p:sp>
      <p:sp>
        <p:nvSpPr>
          <p:cNvPr id="293" name="Shape 293"/>
          <p:cNvSpPr/>
          <p:nvPr/>
        </p:nvSpPr>
        <p:spPr>
          <a:xfrm rot="-5400000">
            <a:off x="3749867" y="4175867"/>
            <a:ext cx="1228800" cy="6388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94" name="Shape 294"/>
          <p:cNvSpPr/>
          <p:nvPr/>
        </p:nvSpPr>
        <p:spPr>
          <a:xfrm>
            <a:off x="6023936" y="4212133"/>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95" name="Shape 295"/>
          <p:cNvSpPr/>
          <p:nvPr/>
        </p:nvSpPr>
        <p:spPr>
          <a:xfrm>
            <a:off x="6023936" y="4749900"/>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2" name="Shape 268"/>
          <p:cNvSpPr/>
          <p:nvPr/>
        </p:nvSpPr>
        <p:spPr>
          <a:xfrm>
            <a:off x="4368800" y="649433"/>
            <a:ext cx="3507873"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1600" dirty="0">
                <a:latin typeface="Courier New"/>
                <a:ea typeface="Courier New"/>
                <a:cs typeface="Courier New"/>
                <a:sym typeface="Courier New"/>
              </a:rPr>
              <a:t>avrora.sim.radio.Medium:</a:t>
            </a:r>
          </a:p>
          <a:p>
            <a:pPr algn="ctr"/>
            <a:r>
              <a:rPr lang="en" sz="1600" dirty="0">
                <a:latin typeface="Courier New"/>
                <a:ea typeface="Courier New"/>
                <a:cs typeface="Courier New"/>
                <a:sym typeface="Courier New"/>
              </a:rPr>
              <a:t>access$302() byte offset 0 </a:t>
            </a:r>
          </a:p>
        </p:txBody>
      </p:sp>
      <p:sp>
        <p:nvSpPr>
          <p:cNvPr id="13" name="Shape 269"/>
          <p:cNvSpPr/>
          <p:nvPr/>
        </p:nvSpPr>
        <p:spPr>
          <a:xfrm>
            <a:off x="8351520" y="649433"/>
            <a:ext cx="3551722" cy="7148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1600" dirty="0">
                <a:solidFill>
                  <a:srgbClr val="FFFFFF"/>
                </a:solidFill>
                <a:latin typeface="Courier New"/>
                <a:ea typeface="Courier New"/>
                <a:cs typeface="Courier New"/>
                <a:sym typeface="Courier New"/>
              </a:rPr>
              <a:t>avrora.sim.radio.Medium:</a:t>
            </a:r>
          </a:p>
          <a:p>
            <a:pPr algn="ctr"/>
            <a:r>
              <a:rPr lang="en" sz="1600" dirty="0">
                <a:solidFill>
                  <a:srgbClr val="FFFFFF"/>
                </a:solidFill>
                <a:latin typeface="Courier New"/>
                <a:ea typeface="Courier New"/>
                <a:cs typeface="Courier New"/>
                <a:sym typeface="Courier New"/>
              </a:rPr>
              <a:t>access$402() byte offset 2 </a:t>
            </a:r>
          </a:p>
        </p:txBody>
      </p:sp>
      <p:sp>
        <p:nvSpPr>
          <p:cNvPr id="11" name="Shape 281"/>
          <p:cNvSpPr/>
          <p:nvPr/>
        </p:nvSpPr>
        <p:spPr>
          <a:xfrm>
            <a:off x="7487433" y="2752333"/>
            <a:ext cx="2250400" cy="714800"/>
          </a:xfrm>
          <a:prstGeom prst="cloudCallout">
            <a:avLst>
              <a:gd name="adj1" fmla="val -47563"/>
              <a:gd name="adj2" fmla="val 81892"/>
            </a:avLst>
          </a:prstGeom>
          <a:gradFill flip="none" rotWithShape="1">
            <a:gsLst>
              <a:gs pos="0">
                <a:schemeClr val="lt2">
                  <a:shade val="30000"/>
                  <a:satMod val="115000"/>
                </a:schemeClr>
              </a:gs>
              <a:gs pos="50000">
                <a:schemeClr val="lt2">
                  <a:shade val="67500"/>
                  <a:satMod val="115000"/>
                </a:schemeClr>
              </a:gs>
              <a:gs pos="100000">
                <a:schemeClr val="lt2">
                  <a:shade val="100000"/>
                  <a:satMod val="115000"/>
                </a:schemeClr>
              </a:gs>
            </a:gsLst>
            <a:lin ang="135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Sampled</a:t>
            </a:r>
          </a:p>
        </p:txBody>
      </p:sp>
    </p:spTree>
    <p:extLst>
      <p:ext uri="{BB962C8B-B14F-4D97-AF65-F5344CB8AC3E}">
        <p14:creationId xmlns:p14="http://schemas.microsoft.com/office/powerpoint/2010/main" val="1634072958"/>
      </p:ext>
    </p:extLst>
  </p:cSld>
  <p:clrMapOvr>
    <a:masterClrMapping/>
  </p:clrMapOvr>
  <mc:AlternateContent xmlns:mc="http://schemas.openxmlformats.org/markup-compatibility/2006" xmlns:p14="http://schemas.microsoft.com/office/powerpoint/2010/main">
    <mc:Choice Requires="p14">
      <p:transition spd="slow" p14:dur="2000" advTm="9172"/>
    </mc:Choice>
    <mc:Fallback xmlns="">
      <p:transition spd="slow" advTm="917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15600" y="740800"/>
            <a:ext cx="3744000" cy="1007600"/>
          </a:xfrm>
          <a:prstGeom prst="rect">
            <a:avLst/>
          </a:prstGeom>
        </p:spPr>
        <p:txBody>
          <a:bodyPr vert="horz" lIns="121900" tIns="121900" rIns="121900" bIns="121900" rtlCol="0" anchor="ctr" anchorCtr="0">
            <a:noAutofit/>
          </a:bodyPr>
          <a:lstStyle/>
          <a:p>
            <a:r>
              <a:rPr lang="en" sz="3600" b="1" dirty="0"/>
              <a:t>Collision is Successful</a:t>
            </a:r>
          </a:p>
        </p:txBody>
      </p:sp>
      <p:sp>
        <p:nvSpPr>
          <p:cNvPr id="304" name="Shape 304"/>
          <p:cNvSpPr/>
          <p:nvPr/>
        </p:nvSpPr>
        <p:spPr>
          <a:xfrm>
            <a:off x="4807336" y="1852800"/>
            <a:ext cx="2630800" cy="610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t>Dynamic instance 992</a:t>
            </a:r>
          </a:p>
        </p:txBody>
      </p:sp>
      <p:sp>
        <p:nvSpPr>
          <p:cNvPr id="305" name="Shape 305"/>
          <p:cNvSpPr/>
          <p:nvPr/>
        </p:nvSpPr>
        <p:spPr>
          <a:xfrm>
            <a:off x="4807336" y="3166067"/>
            <a:ext cx="2630800"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993</a:t>
            </a:r>
          </a:p>
        </p:txBody>
      </p:sp>
      <p:sp>
        <p:nvSpPr>
          <p:cNvPr id="306" name="Shape 306"/>
          <p:cNvSpPr/>
          <p:nvPr/>
        </p:nvSpPr>
        <p:spPr>
          <a:xfrm rot="-5400000">
            <a:off x="3749867" y="4175867"/>
            <a:ext cx="1228800" cy="6388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07" name="Shape 307"/>
          <p:cNvSpPr/>
          <p:nvPr/>
        </p:nvSpPr>
        <p:spPr>
          <a:xfrm>
            <a:off x="6016133" y="4212133"/>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08" name="Shape 308"/>
          <p:cNvSpPr/>
          <p:nvPr/>
        </p:nvSpPr>
        <p:spPr>
          <a:xfrm>
            <a:off x="6073233" y="4749900"/>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09" name="Shape 309"/>
          <p:cNvSpPr/>
          <p:nvPr/>
        </p:nvSpPr>
        <p:spPr>
          <a:xfrm>
            <a:off x="8880000" y="4303773"/>
            <a:ext cx="2630800" cy="721376"/>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2400">
                <a:solidFill>
                  <a:srgbClr val="FFFFFF"/>
                </a:solidFill>
              </a:rPr>
              <a:t>Dynamic instance 215</a:t>
            </a:r>
          </a:p>
        </p:txBody>
      </p:sp>
      <p:sp>
        <p:nvSpPr>
          <p:cNvPr id="310" name="Shape 310"/>
          <p:cNvSpPr/>
          <p:nvPr/>
        </p:nvSpPr>
        <p:spPr>
          <a:xfrm>
            <a:off x="5617067" y="4065550"/>
            <a:ext cx="3567528" cy="1657511"/>
          </a:xfrm>
          <a:prstGeom prst="irregularSeal1">
            <a:avLst/>
          </a:prstGeom>
          <a:solidFill>
            <a:srgbClr val="FFFFFF"/>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133" b="1"/>
              <a:t>True data race detected</a:t>
            </a:r>
          </a:p>
        </p:txBody>
      </p:sp>
      <p:sp>
        <p:nvSpPr>
          <p:cNvPr id="13" name="Shape 268"/>
          <p:cNvSpPr/>
          <p:nvPr/>
        </p:nvSpPr>
        <p:spPr>
          <a:xfrm>
            <a:off x="4368800" y="649433"/>
            <a:ext cx="3507873"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1600" dirty="0">
                <a:latin typeface="Courier New"/>
                <a:ea typeface="Courier New"/>
                <a:cs typeface="Courier New"/>
                <a:sym typeface="Courier New"/>
              </a:rPr>
              <a:t>avrora.sim.radio.Medium:</a:t>
            </a:r>
          </a:p>
          <a:p>
            <a:pPr algn="ctr"/>
            <a:r>
              <a:rPr lang="en" sz="1600" dirty="0">
                <a:latin typeface="Courier New"/>
                <a:ea typeface="Courier New"/>
                <a:cs typeface="Courier New"/>
                <a:sym typeface="Courier New"/>
              </a:rPr>
              <a:t>access$302() byte offset 0 </a:t>
            </a:r>
          </a:p>
        </p:txBody>
      </p:sp>
      <p:sp>
        <p:nvSpPr>
          <p:cNvPr id="14" name="Shape 269"/>
          <p:cNvSpPr/>
          <p:nvPr/>
        </p:nvSpPr>
        <p:spPr>
          <a:xfrm>
            <a:off x="8351520" y="649433"/>
            <a:ext cx="3551722" cy="7148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1600" dirty="0">
                <a:solidFill>
                  <a:srgbClr val="FFFFFF"/>
                </a:solidFill>
                <a:latin typeface="Courier New"/>
                <a:ea typeface="Courier New"/>
                <a:cs typeface="Courier New"/>
                <a:sym typeface="Courier New"/>
              </a:rPr>
              <a:t>avrora.sim.radio.Medium:</a:t>
            </a:r>
          </a:p>
          <a:p>
            <a:pPr algn="ctr"/>
            <a:r>
              <a:rPr lang="en" sz="1600" dirty="0">
                <a:solidFill>
                  <a:srgbClr val="FFFFFF"/>
                </a:solidFill>
                <a:latin typeface="Courier New"/>
                <a:ea typeface="Courier New"/>
                <a:cs typeface="Courier New"/>
                <a:sym typeface="Courier New"/>
              </a:rPr>
              <a:t>access$402() byte offset 2 </a:t>
            </a:r>
          </a:p>
        </p:txBody>
      </p:sp>
      <p:sp>
        <p:nvSpPr>
          <p:cNvPr id="12" name="Shape 281"/>
          <p:cNvSpPr/>
          <p:nvPr/>
        </p:nvSpPr>
        <p:spPr>
          <a:xfrm>
            <a:off x="7487433" y="2752333"/>
            <a:ext cx="2250400" cy="714800"/>
          </a:xfrm>
          <a:prstGeom prst="cloudCallout">
            <a:avLst>
              <a:gd name="adj1" fmla="val -47563"/>
              <a:gd name="adj2" fmla="val 81892"/>
            </a:avLst>
          </a:prstGeom>
          <a:gradFill flip="none" rotWithShape="1">
            <a:gsLst>
              <a:gs pos="0">
                <a:schemeClr val="lt2">
                  <a:shade val="30000"/>
                  <a:satMod val="115000"/>
                </a:schemeClr>
              </a:gs>
              <a:gs pos="50000">
                <a:schemeClr val="lt2">
                  <a:shade val="67500"/>
                  <a:satMod val="115000"/>
                </a:schemeClr>
              </a:gs>
              <a:gs pos="100000">
                <a:schemeClr val="lt2">
                  <a:shade val="100000"/>
                  <a:satMod val="115000"/>
                </a:schemeClr>
              </a:gs>
            </a:gsLst>
            <a:lin ang="135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Sampled</a:t>
            </a:r>
          </a:p>
        </p:txBody>
      </p:sp>
    </p:spTree>
    <p:extLst>
      <p:ext uri="{BB962C8B-B14F-4D97-AF65-F5344CB8AC3E}">
        <p14:creationId xmlns:p14="http://schemas.microsoft.com/office/powerpoint/2010/main" val="1688601933"/>
      </p:ext>
    </p:extLst>
  </p:cSld>
  <p:clrMapOvr>
    <a:masterClrMapping/>
  </p:clrMapOvr>
  <mc:AlternateContent xmlns:mc="http://schemas.openxmlformats.org/markup-compatibility/2006" xmlns:p14="http://schemas.microsoft.com/office/powerpoint/2010/main">
    <mc:Choice Requires="p14">
      <p:transition spd="slow" p14:dur="2000" advTm="13433"/>
    </mc:Choice>
    <mc:Fallback xmlns="">
      <p:transition spd="slow" advTm="134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415600" y="1852800"/>
            <a:ext cx="3744000" cy="4239200"/>
          </a:xfrm>
          <a:prstGeom prst="rect">
            <a:avLst/>
          </a:prstGeom>
        </p:spPr>
        <p:txBody>
          <a:bodyPr vert="horz" lIns="121900" tIns="121900" rIns="121900" bIns="121900" rtlCol="0" anchor="t" anchorCtr="0">
            <a:noAutofit/>
          </a:bodyPr>
          <a:lstStyle/>
          <a:p>
            <a:pPr marL="609585" indent="-457189"/>
            <a:r>
              <a:rPr lang="en" sz="2400" dirty="0"/>
              <a:t>Thread unblocks, resets the analysis state, and continues execution</a:t>
            </a:r>
          </a:p>
        </p:txBody>
      </p:sp>
      <p:sp>
        <p:nvSpPr>
          <p:cNvPr id="317" name="Shape 317"/>
          <p:cNvSpPr txBox="1">
            <a:spLocks noGrp="1"/>
          </p:cNvSpPr>
          <p:nvPr>
            <p:ph type="title"/>
          </p:nvPr>
        </p:nvSpPr>
        <p:spPr>
          <a:xfrm>
            <a:off x="415600" y="740800"/>
            <a:ext cx="3744000" cy="1007600"/>
          </a:xfrm>
          <a:prstGeom prst="rect">
            <a:avLst/>
          </a:prstGeom>
        </p:spPr>
        <p:txBody>
          <a:bodyPr vert="horz" lIns="121900" tIns="121900" rIns="121900" bIns="121900" rtlCol="0" anchor="ctr" anchorCtr="0">
            <a:noAutofit/>
          </a:bodyPr>
          <a:lstStyle/>
          <a:p>
            <a:r>
              <a:rPr lang="en" sz="3600" b="1" dirty="0"/>
              <a:t>Collision  is Unsuccessful</a:t>
            </a:r>
          </a:p>
        </p:txBody>
      </p:sp>
      <p:sp>
        <p:nvSpPr>
          <p:cNvPr id="320" name="Shape 320"/>
          <p:cNvSpPr/>
          <p:nvPr/>
        </p:nvSpPr>
        <p:spPr>
          <a:xfrm>
            <a:off x="4807336" y="1852800"/>
            <a:ext cx="2630800" cy="610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992</a:t>
            </a:r>
          </a:p>
        </p:txBody>
      </p:sp>
      <p:sp>
        <p:nvSpPr>
          <p:cNvPr id="321" name="Shape 321"/>
          <p:cNvSpPr/>
          <p:nvPr/>
        </p:nvSpPr>
        <p:spPr>
          <a:xfrm>
            <a:off x="4807336" y="3166067"/>
            <a:ext cx="2630800"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Dynamic instance 993</a:t>
            </a:r>
          </a:p>
        </p:txBody>
      </p:sp>
      <p:sp>
        <p:nvSpPr>
          <p:cNvPr id="322" name="Shape 322"/>
          <p:cNvSpPr/>
          <p:nvPr/>
        </p:nvSpPr>
        <p:spPr>
          <a:xfrm rot="-5400000">
            <a:off x="3749867" y="4175867"/>
            <a:ext cx="1228800" cy="6388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23" name="Shape 323"/>
          <p:cNvSpPr/>
          <p:nvPr/>
        </p:nvSpPr>
        <p:spPr>
          <a:xfrm>
            <a:off x="6023936" y="4212133"/>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24" name="Shape 324"/>
          <p:cNvSpPr/>
          <p:nvPr/>
        </p:nvSpPr>
        <p:spPr>
          <a:xfrm>
            <a:off x="6023936" y="4749900"/>
            <a:ext cx="197600" cy="288800"/>
          </a:xfrm>
          <a:prstGeom prst="ellipse">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25" name="Shape 325"/>
          <p:cNvSpPr/>
          <p:nvPr/>
        </p:nvSpPr>
        <p:spPr>
          <a:xfrm>
            <a:off x="4807336" y="5287667"/>
            <a:ext cx="2630800"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Next instruction</a:t>
            </a:r>
          </a:p>
        </p:txBody>
      </p:sp>
      <p:sp>
        <p:nvSpPr>
          <p:cNvPr id="13" name="Shape 268"/>
          <p:cNvSpPr/>
          <p:nvPr/>
        </p:nvSpPr>
        <p:spPr>
          <a:xfrm>
            <a:off x="4368800" y="649433"/>
            <a:ext cx="3507873" cy="714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1600" dirty="0">
                <a:latin typeface="Courier New"/>
                <a:ea typeface="Courier New"/>
                <a:cs typeface="Courier New"/>
                <a:sym typeface="Courier New"/>
              </a:rPr>
              <a:t>avrora.sim.radio.Medium:</a:t>
            </a:r>
          </a:p>
          <a:p>
            <a:pPr algn="ctr"/>
            <a:r>
              <a:rPr lang="en" sz="1600" dirty="0">
                <a:latin typeface="Courier New"/>
                <a:ea typeface="Courier New"/>
                <a:cs typeface="Courier New"/>
                <a:sym typeface="Courier New"/>
              </a:rPr>
              <a:t>access$302() byte offset 0 </a:t>
            </a:r>
          </a:p>
        </p:txBody>
      </p:sp>
      <p:sp>
        <p:nvSpPr>
          <p:cNvPr id="14" name="Shape 269"/>
          <p:cNvSpPr/>
          <p:nvPr/>
        </p:nvSpPr>
        <p:spPr>
          <a:xfrm>
            <a:off x="8351520" y="649433"/>
            <a:ext cx="3551722" cy="7148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121900" tIns="121900" rIns="121900" bIns="121900" anchor="ctr" anchorCtr="0">
            <a:noAutofit/>
          </a:bodyPr>
          <a:lstStyle/>
          <a:p>
            <a:pPr algn="ctr"/>
            <a:r>
              <a:rPr lang="en" sz="1600" dirty="0">
                <a:solidFill>
                  <a:srgbClr val="FFFFFF"/>
                </a:solidFill>
                <a:latin typeface="Courier New"/>
                <a:ea typeface="Courier New"/>
                <a:cs typeface="Courier New"/>
                <a:sym typeface="Courier New"/>
              </a:rPr>
              <a:t>avrora.sim.radio.Medium:</a:t>
            </a:r>
          </a:p>
          <a:p>
            <a:pPr algn="ctr"/>
            <a:r>
              <a:rPr lang="en" sz="1600" dirty="0">
                <a:solidFill>
                  <a:srgbClr val="FFFFFF"/>
                </a:solidFill>
                <a:latin typeface="Courier New"/>
                <a:ea typeface="Courier New"/>
                <a:cs typeface="Courier New"/>
                <a:sym typeface="Courier New"/>
              </a:rPr>
              <a:t>access$402() byte offset 2 </a:t>
            </a:r>
          </a:p>
        </p:txBody>
      </p:sp>
      <p:sp>
        <p:nvSpPr>
          <p:cNvPr id="12" name="Shape 281"/>
          <p:cNvSpPr/>
          <p:nvPr/>
        </p:nvSpPr>
        <p:spPr>
          <a:xfrm>
            <a:off x="7487433" y="2752333"/>
            <a:ext cx="2250400" cy="714800"/>
          </a:xfrm>
          <a:prstGeom prst="cloudCallout">
            <a:avLst>
              <a:gd name="adj1" fmla="val -47563"/>
              <a:gd name="adj2" fmla="val 81892"/>
            </a:avLst>
          </a:prstGeom>
          <a:gradFill flip="none" rotWithShape="1">
            <a:gsLst>
              <a:gs pos="0">
                <a:schemeClr val="lt2">
                  <a:shade val="30000"/>
                  <a:satMod val="115000"/>
                </a:schemeClr>
              </a:gs>
              <a:gs pos="50000">
                <a:schemeClr val="lt2">
                  <a:shade val="67500"/>
                  <a:satMod val="115000"/>
                </a:schemeClr>
              </a:gs>
              <a:gs pos="100000">
                <a:schemeClr val="lt2">
                  <a:shade val="100000"/>
                  <a:satMod val="115000"/>
                </a:schemeClr>
              </a:gs>
            </a:gsLst>
            <a:lin ang="135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Sampled</a:t>
            </a:r>
          </a:p>
        </p:txBody>
      </p:sp>
    </p:spTree>
    <p:extLst>
      <p:ext uri="{BB962C8B-B14F-4D97-AF65-F5344CB8AC3E}">
        <p14:creationId xmlns:p14="http://schemas.microsoft.com/office/powerpoint/2010/main" val="4201119571"/>
      </p:ext>
    </p:extLst>
  </p:cSld>
  <p:clrMapOvr>
    <a:masterClrMapping/>
  </p:clrMapOvr>
  <mc:AlternateContent xmlns:mc="http://schemas.openxmlformats.org/markup-compatibility/2006" xmlns:p14="http://schemas.microsoft.com/office/powerpoint/2010/main">
    <mc:Choice Requires="p14">
      <p:transition spd="slow" p14:dur="2000" advTm="8566"/>
    </mc:Choice>
    <mc:Fallback xmlns="">
      <p:transition spd="slow" advTm="85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a:t>Evaluation of RaceChaser</a:t>
            </a:r>
          </a:p>
        </p:txBody>
      </p:sp>
      <p:sp>
        <p:nvSpPr>
          <p:cNvPr id="332" name="Shape 332"/>
          <p:cNvSpPr txBox="1">
            <a:spLocks noGrp="1"/>
          </p:cNvSpPr>
          <p:nvPr>
            <p:ph type="body" idx="1"/>
          </p:nvPr>
        </p:nvSpPr>
        <p:spPr>
          <a:xfrm>
            <a:off x="4508133" y="410633"/>
            <a:ext cx="7268400" cy="5691600"/>
          </a:xfrm>
          <a:prstGeom prst="rect">
            <a:avLst/>
          </a:prstGeom>
        </p:spPr>
        <p:txBody>
          <a:bodyPr lIns="121900" tIns="121900" rIns="121900" bIns="121900" anchor="t" anchorCtr="0">
            <a:noAutofit/>
          </a:bodyPr>
          <a:lstStyle/>
          <a:p>
            <a:pPr marL="609585" indent="-465655">
              <a:spcAft>
                <a:spcPts val="1200"/>
              </a:spcAft>
              <a:buClr>
                <a:srgbClr val="FFFFFF"/>
              </a:buClr>
              <a:buFont typeface="Arial" panose="020B0604020202020204" pitchFamily="34" charset="0"/>
              <a:buChar char="•"/>
            </a:pPr>
            <a:r>
              <a:rPr lang="en" sz="2533" dirty="0">
                <a:solidFill>
                  <a:srgbClr val="FFFFFF"/>
                </a:solidFill>
              </a:rPr>
              <a:t>Implementation is publicly available</a:t>
            </a:r>
          </a:p>
          <a:p>
            <a:pPr marL="1219170" indent="-431789">
              <a:spcAft>
                <a:spcPts val="1200"/>
              </a:spcAft>
              <a:buClr>
                <a:srgbClr val="FFFFFF"/>
              </a:buClr>
              <a:buFont typeface="Arial" panose="020B0604020202020204" pitchFamily="34" charset="0"/>
              <a:buChar char="•"/>
            </a:pPr>
            <a:r>
              <a:rPr lang="en" sz="2533" dirty="0">
                <a:solidFill>
                  <a:srgbClr val="FFFFFF"/>
                </a:solidFill>
              </a:rPr>
              <a:t>Jikes RVM 3.1.3</a:t>
            </a:r>
          </a:p>
          <a:p>
            <a:pPr marL="609585" indent="-465655">
              <a:buClr>
                <a:srgbClr val="FFFFFF"/>
              </a:buClr>
              <a:buFont typeface="Arial" panose="020B0604020202020204" pitchFamily="34" charset="0"/>
              <a:buChar char="•"/>
            </a:pPr>
            <a:r>
              <a:rPr lang="en" sz="2533" dirty="0">
                <a:solidFill>
                  <a:srgbClr val="FFFFFF"/>
                </a:solidFill>
              </a:rPr>
              <a:t>Benchmarks </a:t>
            </a:r>
          </a:p>
          <a:p>
            <a:pPr marL="1219170" lvl="1" indent="-431789">
              <a:spcAft>
                <a:spcPts val="1200"/>
              </a:spcAft>
              <a:buClr>
                <a:srgbClr val="FFFFFF"/>
              </a:buClr>
              <a:buSzPct val="100000"/>
              <a:buFont typeface="Arial" panose="020B0604020202020204" pitchFamily="34" charset="0"/>
              <a:buChar char="•"/>
            </a:pPr>
            <a:r>
              <a:rPr lang="en" sz="2000" dirty="0">
                <a:solidFill>
                  <a:srgbClr val="FFFFFF"/>
                </a:solidFill>
              </a:rPr>
              <a:t>Large workload sizes of DaCapo 2006 and 9.12-bach suite</a:t>
            </a:r>
          </a:p>
          <a:p>
            <a:pPr marL="1219170" lvl="1" indent="-431789">
              <a:spcAft>
                <a:spcPts val="1200"/>
              </a:spcAft>
              <a:buClr>
                <a:srgbClr val="FFFFFF"/>
              </a:buClr>
              <a:buSzPct val="100000"/>
              <a:buFont typeface="Arial" panose="020B0604020202020204" pitchFamily="34" charset="0"/>
              <a:buChar char="•"/>
            </a:pPr>
            <a:r>
              <a:rPr lang="en" sz="2000" dirty="0">
                <a:solidFill>
                  <a:srgbClr val="FFFFFF"/>
                </a:solidFill>
              </a:rPr>
              <a:t>Fixed-workload versions of SPECjbb2000 and SPECjbb2005 </a:t>
            </a:r>
          </a:p>
          <a:p>
            <a:pPr marL="609585" indent="-465655">
              <a:spcAft>
                <a:spcPts val="1200"/>
              </a:spcAft>
              <a:buClr>
                <a:srgbClr val="FFFFFF"/>
              </a:buClr>
              <a:buFont typeface="Arial" panose="020B0604020202020204" pitchFamily="34" charset="0"/>
              <a:buChar char="•"/>
            </a:pPr>
            <a:r>
              <a:rPr lang="en" sz="2533" dirty="0">
                <a:solidFill>
                  <a:srgbClr val="FFFFFF"/>
                </a:solidFill>
              </a:rPr>
              <a:t>Platform </a:t>
            </a:r>
          </a:p>
          <a:p>
            <a:pPr marL="1219170" lvl="1" indent="-431789">
              <a:spcAft>
                <a:spcPts val="1200"/>
              </a:spcAft>
              <a:buClr>
                <a:srgbClr val="FFFFFF"/>
              </a:buClr>
              <a:buSzPct val="100000"/>
              <a:buFont typeface="Arial" panose="020B0604020202020204" pitchFamily="34" charset="0"/>
              <a:buChar char="•"/>
            </a:pPr>
            <a:r>
              <a:rPr lang="en" sz="2000" dirty="0">
                <a:solidFill>
                  <a:srgbClr val="FFFFFF"/>
                </a:solidFill>
              </a:rPr>
              <a:t>64-core AMD Opteron 6272</a:t>
            </a:r>
            <a:endParaRPr lang="en" dirty="0">
              <a:solidFill>
                <a:srgbClr val="FFFFFF"/>
              </a:solidFill>
            </a:endParaRPr>
          </a:p>
          <a:p>
            <a:pPr marL="1219170" lvl="1" indent="-431789">
              <a:spcAft>
                <a:spcPts val="1200"/>
              </a:spcAft>
              <a:buClr>
                <a:srgbClr val="FFFFFF"/>
              </a:buClr>
              <a:buSzPct val="100000"/>
              <a:buFont typeface="Arial" panose="020B0604020202020204" pitchFamily="34" charset="0"/>
              <a:buChar char="•"/>
            </a:pPr>
            <a:endParaRPr lang="en" sz="2533" dirty="0">
              <a:solidFill>
                <a:srgbClr val="FFFFFF"/>
              </a:solidFill>
            </a:endParaRPr>
          </a:p>
          <a:p>
            <a:endParaRPr sz="2533" dirty="0">
              <a:solidFill>
                <a:srgbClr val="FFFFFF"/>
              </a:solidFill>
            </a:endParaRPr>
          </a:p>
          <a:p>
            <a:endParaRPr sz="2533" dirty="0">
              <a:solidFill>
                <a:srgbClr val="FFFFFF"/>
              </a:solidFill>
            </a:endParaRPr>
          </a:p>
          <a:p>
            <a:endParaRPr sz="2533" dirty="0">
              <a:solidFill>
                <a:srgbClr val="FFFFFF"/>
              </a:solidFill>
            </a:endParaRPr>
          </a:p>
          <a:p>
            <a:endParaRPr sz="2533" dirty="0">
              <a:solidFill>
                <a:srgbClr val="FFFFFF"/>
              </a:solidFill>
            </a:endParaRPr>
          </a:p>
        </p:txBody>
      </p:sp>
    </p:spTree>
    <p:extLst>
      <p:ext uri="{BB962C8B-B14F-4D97-AF65-F5344CB8AC3E}">
        <p14:creationId xmlns:p14="http://schemas.microsoft.com/office/powerpoint/2010/main" val="667566869"/>
      </p:ext>
    </p:extLst>
  </p:cSld>
  <p:clrMapOvr>
    <a:masterClrMapping/>
  </p:clrMapOvr>
  <mc:AlternateContent xmlns:mc="http://schemas.openxmlformats.org/markup-compatibility/2006" xmlns:p14="http://schemas.microsoft.com/office/powerpoint/2010/main">
    <mc:Choice Requires="p14">
      <p:transition spd="slow" p14:dur="2000" advTm="24846"/>
    </mc:Choice>
    <mc:Fallback xmlns="">
      <p:transition spd="slow" advTm="2484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401398691"/>
              </p:ext>
            </p:extLst>
          </p:nvPr>
        </p:nvGraphicFramePr>
        <p:xfrm>
          <a:off x="130629" y="1"/>
          <a:ext cx="11870871" cy="583184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765263" y="6374285"/>
            <a:ext cx="10079521" cy="5131"/>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6976" y="6376524"/>
            <a:ext cx="10079520" cy="338554"/>
          </a:xfrm>
          <a:prstGeom prst="rect">
            <a:avLst/>
          </a:prstGeom>
          <a:noFill/>
        </p:spPr>
        <p:txBody>
          <a:bodyPr wrap="square" rtlCol="0">
            <a:spAutoFit/>
          </a:bodyPr>
          <a:lstStyle/>
          <a:p>
            <a:pPr marL="342900" indent="-342900">
              <a:buFont typeface="+mj-lt"/>
              <a:buAutoNum type="arabicPeriod"/>
            </a:pPr>
            <a:r>
              <a:rPr lang="en-US" sz="1600" dirty="0"/>
              <a:t>B. </a:t>
            </a:r>
            <a:r>
              <a:rPr lang="en-US" sz="1600" dirty="0" err="1"/>
              <a:t>Kasikci</a:t>
            </a:r>
            <a:r>
              <a:rPr lang="en-US" sz="1600" dirty="0"/>
              <a:t> et al. </a:t>
            </a:r>
            <a:r>
              <a:rPr lang="en-US" sz="1600" dirty="0" err="1"/>
              <a:t>RaceMob</a:t>
            </a:r>
            <a:r>
              <a:rPr lang="en-US" sz="1600" dirty="0"/>
              <a:t>: Crowdsourced Data Race Detection. SOSP 2013.</a:t>
            </a:r>
          </a:p>
        </p:txBody>
      </p:sp>
      <p:sp>
        <p:nvSpPr>
          <p:cNvPr id="2" name="Oval Callout 1"/>
          <p:cNvSpPr/>
          <p:nvPr/>
        </p:nvSpPr>
        <p:spPr>
          <a:xfrm>
            <a:off x="9347200" y="5770882"/>
            <a:ext cx="2072640" cy="542444"/>
          </a:xfrm>
          <a:prstGeom prst="wedgeEllipseCallout">
            <a:avLst>
              <a:gd name="adj1" fmla="val -98496"/>
              <a:gd name="adj2" fmla="val 8354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adapted from</a:t>
            </a:r>
          </a:p>
        </p:txBody>
      </p:sp>
    </p:spTree>
    <p:extLst>
      <p:ext uri="{BB962C8B-B14F-4D97-AF65-F5344CB8AC3E}">
        <p14:creationId xmlns:p14="http://schemas.microsoft.com/office/powerpoint/2010/main" val="2185967456"/>
      </p:ext>
    </p:extLst>
  </p:cSld>
  <p:clrMapOvr>
    <a:masterClrMapping/>
  </p:clrMapOvr>
  <mc:AlternateContent xmlns:mc="http://schemas.openxmlformats.org/markup-compatibility/2006" xmlns:p14="http://schemas.microsoft.com/office/powerpoint/2010/main">
    <mc:Choice Requires="p14">
      <p:transition spd="slow" p14:dur="2000" advTm="108903"/>
    </mc:Choice>
    <mc:Fallback xmlns="">
      <p:transition spd="slow" advTm="10890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sz="3600" dirty="0"/>
              <a:t>Effectiveness of RaceChaser</a:t>
            </a:r>
          </a:p>
        </p:txBody>
      </p:sp>
      <p:sp>
        <p:nvSpPr>
          <p:cNvPr id="345" name="Shape 345"/>
          <p:cNvSpPr txBox="1">
            <a:spLocks noGrp="1"/>
          </p:cNvSpPr>
          <p:nvPr>
            <p:ph type="body" idx="1"/>
          </p:nvPr>
        </p:nvSpPr>
        <p:spPr>
          <a:xfrm>
            <a:off x="4508133" y="410633"/>
            <a:ext cx="7268400" cy="6029600"/>
          </a:xfrm>
          <a:prstGeom prst="rect">
            <a:avLst/>
          </a:prstGeom>
        </p:spPr>
        <p:txBody>
          <a:bodyPr lIns="121900" tIns="121900" rIns="121900" bIns="121900" anchor="t" anchorCtr="0">
            <a:noAutofit/>
          </a:bodyPr>
          <a:lstStyle/>
          <a:p>
            <a:pPr marL="609585" indent="-465655">
              <a:buClr>
                <a:srgbClr val="FFFFFF"/>
              </a:buClr>
              <a:buFont typeface="Arial" panose="020B0604020202020204" pitchFamily="34" charset="0"/>
              <a:buChar char="•"/>
            </a:pPr>
            <a:r>
              <a:rPr lang="en" sz="2533" dirty="0">
                <a:solidFill>
                  <a:srgbClr val="FFFFFF"/>
                </a:solidFill>
              </a:rPr>
              <a:t>Collision analysis can potentially detect data races that are hidden by spurious happens-before relations</a:t>
            </a:r>
          </a:p>
          <a:p>
            <a:pPr marL="457200" indent="-457200">
              <a:buFont typeface="Arial" panose="020B0604020202020204" pitchFamily="34" charset="0"/>
              <a:buChar char="•"/>
            </a:pPr>
            <a:endParaRPr sz="2533" dirty="0">
              <a:solidFill>
                <a:srgbClr val="FFFFFF"/>
              </a:solidFill>
            </a:endParaRPr>
          </a:p>
          <a:p>
            <a:pPr marL="609585" indent="-465655">
              <a:spcAft>
                <a:spcPts val="1200"/>
              </a:spcAft>
              <a:buClr>
                <a:srgbClr val="FFFFFF"/>
              </a:buClr>
              <a:buFont typeface="Arial" panose="020B0604020202020204" pitchFamily="34" charset="0"/>
              <a:buChar char="•"/>
            </a:pPr>
            <a:r>
              <a:rPr lang="en" sz="2533" dirty="0">
                <a:solidFill>
                  <a:srgbClr val="FFFFFF"/>
                </a:solidFill>
              </a:rPr>
              <a:t>Data race coverage of collision analysis depends on the perturbation and the delay </a:t>
            </a:r>
          </a:p>
          <a:p>
            <a:pPr marL="1219170" lvl="1" indent="-431789">
              <a:spcAft>
                <a:spcPts val="1200"/>
              </a:spcAft>
              <a:buClr>
                <a:srgbClr val="FFFFFF"/>
              </a:buClr>
              <a:buSzPct val="100000"/>
              <a:buFont typeface="Arial" panose="020B0604020202020204" pitchFamily="34" charset="0"/>
              <a:buChar char="•"/>
            </a:pPr>
            <a:r>
              <a:rPr lang="en" sz="2000" dirty="0">
                <a:solidFill>
                  <a:srgbClr val="FFFFFF"/>
                </a:solidFill>
              </a:rPr>
              <a:t>Prior studies seem to indicate that data races often occur close in time</a:t>
            </a:r>
          </a:p>
          <a:p>
            <a:pPr marL="952485" indent="-342900">
              <a:buFont typeface="Arial" panose="020B0604020202020204" pitchFamily="34" charset="0"/>
              <a:buChar char="•"/>
            </a:pPr>
            <a:endParaRPr sz="2000" dirty="0">
              <a:solidFill>
                <a:srgbClr val="FFFFFF"/>
              </a:solidFill>
            </a:endParaRPr>
          </a:p>
          <a:p>
            <a:pPr marL="647693" indent="-342900">
              <a:buClr>
                <a:srgbClr val="FFFFFF"/>
              </a:buClr>
              <a:buFont typeface="Arial" panose="020B0604020202020204" pitchFamily="34" charset="0"/>
              <a:buChar char="•"/>
            </a:pPr>
            <a:r>
              <a:rPr lang="en" dirty="0">
                <a:solidFill>
                  <a:srgbClr val="FFFFFF"/>
                </a:solidFill>
              </a:rPr>
              <a:t>RaceChaser did as well as RaceMob/LiteHB over a number of runs</a:t>
            </a:r>
          </a:p>
        </p:txBody>
      </p:sp>
    </p:spTree>
    <p:extLst>
      <p:ext uri="{BB962C8B-B14F-4D97-AF65-F5344CB8AC3E}">
        <p14:creationId xmlns:p14="http://schemas.microsoft.com/office/powerpoint/2010/main" val="3578715063"/>
      </p:ext>
    </p:extLst>
  </p:cSld>
  <p:clrMapOvr>
    <a:masterClrMapping/>
  </p:clrMapOvr>
  <mc:AlternateContent xmlns:mc="http://schemas.openxmlformats.org/markup-compatibility/2006" xmlns:p14="http://schemas.microsoft.com/office/powerpoint/2010/main">
    <mc:Choice Requires="p14">
      <p:transition spd="slow" p14:dur="2000" advTm="46273"/>
    </mc:Choice>
    <mc:Fallback xmlns="">
      <p:transition spd="slow" advTm="4627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a:t>Outline</a:t>
            </a:r>
          </a:p>
        </p:txBody>
      </p:sp>
      <p:sp>
        <p:nvSpPr>
          <p:cNvPr id="470" name="Shape 470"/>
          <p:cNvSpPr txBox="1">
            <a:spLocks noGrp="1"/>
          </p:cNvSpPr>
          <p:nvPr>
            <p:ph type="body" idx="1"/>
          </p:nvPr>
        </p:nvSpPr>
        <p:spPr>
          <a:xfrm>
            <a:off x="4508133" y="410633"/>
            <a:ext cx="7268400" cy="5691600"/>
          </a:xfrm>
          <a:prstGeom prst="rect">
            <a:avLst/>
          </a:prstGeom>
        </p:spPr>
        <p:txBody>
          <a:bodyPr lIns="121900" tIns="121900" rIns="121900" bIns="121900" anchor="t" anchorCtr="0">
            <a:noAutofit/>
          </a:bodyPr>
          <a:lstStyle/>
          <a:p>
            <a:pPr marL="609585" indent="-482588">
              <a:spcAft>
                <a:spcPts val="1200"/>
              </a:spcAft>
              <a:buClr>
                <a:srgbClr val="FFFFFF"/>
              </a:buClr>
            </a:pPr>
            <a:r>
              <a:rPr lang="en" sz="3200" strike="sngStrike" dirty="0">
                <a:solidFill>
                  <a:srgbClr val="FFFFFF"/>
                </a:solidFill>
              </a:rPr>
              <a:t>Data Races</a:t>
            </a:r>
          </a:p>
          <a:p>
            <a:pPr marL="1219170" lvl="1" indent="-448722">
              <a:spcAft>
                <a:spcPts val="1200"/>
              </a:spcAft>
              <a:buClr>
                <a:srgbClr val="FFFFFF"/>
              </a:buClr>
              <a:buSzPct val="100000"/>
            </a:pPr>
            <a:r>
              <a:rPr lang="en" sz="2400" strike="sngStrike" dirty="0">
                <a:solidFill>
                  <a:srgbClr val="FFFFFF"/>
                </a:solidFill>
              </a:rPr>
              <a:t>Problems and Challenges</a:t>
            </a:r>
          </a:p>
          <a:p>
            <a:pPr marL="1219170" lvl="1" indent="-448722">
              <a:spcAft>
                <a:spcPts val="1200"/>
              </a:spcAft>
              <a:buClr>
                <a:srgbClr val="FFFFFF"/>
              </a:buClr>
              <a:buSzPct val="100000"/>
            </a:pPr>
            <a:r>
              <a:rPr lang="en" sz="2400" strike="sngStrike" dirty="0">
                <a:solidFill>
                  <a:srgbClr val="FFFFFF"/>
                </a:solidFill>
              </a:rPr>
              <a:t>Data Race Detection in Production Systems</a:t>
            </a:r>
          </a:p>
          <a:p>
            <a:pPr marL="1219170" lvl="1" indent="-448722">
              <a:spcAft>
                <a:spcPts val="1200"/>
              </a:spcAft>
              <a:buClr>
                <a:srgbClr val="FFFFFF"/>
              </a:buClr>
              <a:buSzPct val="100000"/>
            </a:pPr>
            <a:r>
              <a:rPr lang="en" sz="2400" strike="sngStrike" dirty="0">
                <a:solidFill>
                  <a:srgbClr val="FFFFFF"/>
                </a:solidFill>
              </a:rPr>
              <a:t>Drawbacks of existing approaches</a:t>
            </a:r>
          </a:p>
          <a:p>
            <a:pPr marL="609585" indent="-482588">
              <a:spcAft>
                <a:spcPts val="1200"/>
              </a:spcAft>
              <a:buClr>
                <a:srgbClr val="FFFFFF"/>
              </a:buClr>
            </a:pPr>
            <a:r>
              <a:rPr lang="en" sz="3200" dirty="0">
                <a:solidFill>
                  <a:srgbClr val="FFFFFF"/>
                </a:solidFill>
              </a:rPr>
              <a:t>Our contribution: efficient, complementary analyses</a:t>
            </a:r>
          </a:p>
          <a:p>
            <a:pPr marL="1219170" lvl="1" indent="-448722">
              <a:spcAft>
                <a:spcPts val="1200"/>
              </a:spcAft>
              <a:buClr>
                <a:srgbClr val="FFFFFF"/>
              </a:buClr>
              <a:buSzPct val="100000"/>
            </a:pPr>
            <a:r>
              <a:rPr lang="en" sz="2400" strike="sngStrike" dirty="0">
                <a:solidFill>
                  <a:srgbClr val="FFFFFF"/>
                </a:solidFill>
              </a:rPr>
              <a:t>RaceChaser: Precise data race detection</a:t>
            </a:r>
          </a:p>
          <a:p>
            <a:pPr marL="1219170" lvl="1" indent="-448722">
              <a:spcAft>
                <a:spcPts val="1200"/>
              </a:spcAft>
              <a:buClr>
                <a:srgbClr val="FFFFFF"/>
              </a:buClr>
              <a:buSzPct val="100000"/>
            </a:pPr>
            <a:r>
              <a:rPr lang="en" sz="2400" dirty="0">
                <a:solidFill>
                  <a:srgbClr val="FFFFFF"/>
                </a:solidFill>
              </a:rPr>
              <a:t>Caper: Sound data race detection</a:t>
            </a:r>
          </a:p>
        </p:txBody>
      </p:sp>
    </p:spTree>
    <p:extLst>
      <p:ext uri="{BB962C8B-B14F-4D97-AF65-F5344CB8AC3E}">
        <p14:creationId xmlns:p14="http://schemas.microsoft.com/office/powerpoint/2010/main" val="3336036624"/>
      </p:ext>
    </p:extLst>
  </p:cSld>
  <p:clrMapOvr>
    <a:masterClrMapping/>
  </p:clrMapOvr>
  <mc:AlternateContent xmlns:mc="http://schemas.openxmlformats.org/markup-compatibility/2006" xmlns:p14="http://schemas.microsoft.com/office/powerpoint/2010/main">
    <mc:Choice Requires="p14">
      <p:transition spd="slow" p14:dur="2000" advTm="16706"/>
    </mc:Choice>
    <mc:Fallback xmlns="">
      <p:transition spd="slow" advTm="1670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pPr>
              <a:spcBef>
                <a:spcPts val="0"/>
              </a:spcBef>
            </a:pPr>
            <a:r>
              <a:rPr lang="en" b="1" dirty="0"/>
              <a:t>Sound, Efficient Data Race Detection</a:t>
            </a:r>
          </a:p>
        </p:txBody>
      </p:sp>
      <p:sp>
        <p:nvSpPr>
          <p:cNvPr id="365" name="Shape 365"/>
          <p:cNvSpPr/>
          <p:nvPr/>
        </p:nvSpPr>
        <p:spPr>
          <a:xfrm>
            <a:off x="10725115" y="2967511"/>
            <a:ext cx="770800" cy="763600"/>
          </a:xfrm>
          <a:prstGeom prst="smileyFace">
            <a:avLst>
              <a:gd name="adj" fmla="val -4653"/>
            </a:avLst>
          </a:prstGeom>
          <a:solidFill>
            <a:srgbClr val="FFFFFF"/>
          </a:solid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67" name="Shape 367"/>
          <p:cNvSpPr/>
          <p:nvPr/>
        </p:nvSpPr>
        <p:spPr>
          <a:xfrm>
            <a:off x="1697505" y="3311136"/>
            <a:ext cx="5844447" cy="1017024"/>
          </a:xfrm>
          <a:prstGeom prst="foldedCorner">
            <a:avLst>
              <a:gd name="adj" fmla="val 16667"/>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800" dirty="0">
                <a:solidFill>
                  <a:schemeClr val="bg1"/>
                </a:solidFill>
                <a:latin typeface="Average"/>
                <a:ea typeface="Average"/>
                <a:cs typeface="Average"/>
                <a:sym typeface="Average"/>
              </a:rPr>
              <a:t>Use static analysis offline</a:t>
            </a:r>
          </a:p>
        </p:txBody>
      </p:sp>
      <p:sp>
        <p:nvSpPr>
          <p:cNvPr id="2" name="Rounded Rectangle 1"/>
          <p:cNvSpPr/>
          <p:nvPr/>
        </p:nvSpPr>
        <p:spPr>
          <a:xfrm>
            <a:off x="999330" y="1922767"/>
            <a:ext cx="1779159" cy="830992"/>
          </a:xfrm>
          <a:prstGeom prst="roundRect">
            <a:avLst/>
          </a:prstGeom>
          <a:solidFill>
            <a:schemeClr val="accent2">
              <a:lumMod val="50000"/>
            </a:schemeClr>
          </a:solidFill>
          <a:ln>
            <a:noFill/>
          </a:ln>
        </p:spPr>
        <p:txBody>
          <a:bodyPr lIns="121900" tIns="121900" rIns="121900" bIns="121900" anchor="ctr" anchorCtr="0">
            <a:noAutofit/>
          </a:bodyPr>
          <a:lstStyle/>
          <a:p>
            <a:pPr algn="ctr"/>
            <a:r>
              <a:rPr lang="en-US" sz="2800" b="1" dirty="0">
                <a:solidFill>
                  <a:schemeClr val="bg1"/>
                </a:solidFill>
                <a:latin typeface="Average"/>
                <a:ea typeface="Average"/>
                <a:cs typeface="Average"/>
              </a:rPr>
              <a:t>Options</a:t>
            </a:r>
          </a:p>
        </p:txBody>
      </p:sp>
      <p:sp>
        <p:nvSpPr>
          <p:cNvPr id="6" name="Shape 367"/>
          <p:cNvSpPr/>
          <p:nvPr/>
        </p:nvSpPr>
        <p:spPr>
          <a:xfrm>
            <a:off x="1697504" y="4885537"/>
            <a:ext cx="5844447" cy="1017024"/>
          </a:xfrm>
          <a:prstGeom prst="foldedCorner">
            <a:avLst>
              <a:gd name="adj" fmla="val 16667"/>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t="100000" r="100000"/>
            </a:path>
            <a:tileRect l="-100000" b="-10000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solidFill>
                  <a:schemeClr val="bg1"/>
                </a:solidFill>
                <a:latin typeface="Average"/>
                <a:ea typeface="Average"/>
                <a:cs typeface="Average"/>
                <a:sym typeface="Average"/>
              </a:rPr>
              <a:t>Use dynamic analysis online</a:t>
            </a:r>
          </a:p>
        </p:txBody>
      </p:sp>
      <p:sp>
        <p:nvSpPr>
          <p:cNvPr id="3" name="Rounded Rectangular Callout 2"/>
          <p:cNvSpPr/>
          <p:nvPr/>
        </p:nvSpPr>
        <p:spPr>
          <a:xfrm>
            <a:off x="8224797" y="2816367"/>
            <a:ext cx="2202873" cy="1065889"/>
          </a:xfrm>
          <a:prstGeom prst="wedgeRoundRectCallout">
            <a:avLst>
              <a:gd name="adj1" fmla="val -75550"/>
              <a:gd name="adj2" fmla="val 43003"/>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Too many false positives</a:t>
            </a:r>
          </a:p>
        </p:txBody>
      </p:sp>
      <p:sp>
        <p:nvSpPr>
          <p:cNvPr id="8" name="Rounded Rectangular Callout 7"/>
          <p:cNvSpPr/>
          <p:nvPr/>
        </p:nvSpPr>
        <p:spPr>
          <a:xfrm>
            <a:off x="8522242" y="4604128"/>
            <a:ext cx="2973673" cy="1065889"/>
          </a:xfrm>
          <a:prstGeom prst="wedgeRoundRectCallout">
            <a:avLst>
              <a:gd name="adj1" fmla="val -79044"/>
              <a:gd name="adj2" fmla="val 23506"/>
              <a:gd name="adj3" fmla="val 166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Efficient enough for production runs?</a:t>
            </a:r>
          </a:p>
        </p:txBody>
      </p:sp>
    </p:spTree>
    <p:extLst>
      <p:ext uri="{BB962C8B-B14F-4D97-AF65-F5344CB8AC3E}">
        <p14:creationId xmlns:p14="http://schemas.microsoft.com/office/powerpoint/2010/main" val="3228343932"/>
      </p:ext>
    </p:extLst>
  </p:cSld>
  <p:clrMapOvr>
    <a:masterClrMapping/>
  </p:clrMapOvr>
  <mc:AlternateContent xmlns:mc="http://schemas.openxmlformats.org/markup-compatibility/2006" xmlns:p14="http://schemas.microsoft.com/office/powerpoint/2010/main">
    <mc:Choice Requires="p14">
      <p:transition spd="slow" p14:dur="2000" advTm="34295"/>
    </mc:Choice>
    <mc:Fallback xmlns="">
      <p:transition spd="slow" advTm="3429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b="1" dirty="0"/>
              <a:t>Caper: Sound Data Race Detection</a:t>
            </a:r>
          </a:p>
        </p:txBody>
      </p:sp>
      <p:sp>
        <p:nvSpPr>
          <p:cNvPr id="375" name="Shape 375"/>
          <p:cNvSpPr/>
          <p:nvPr/>
        </p:nvSpPr>
        <p:spPr>
          <a:xfrm>
            <a:off x="855981" y="1921133"/>
            <a:ext cx="1627200" cy="9884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solidFill>
                  <a:schemeClr val="bg1"/>
                </a:solidFill>
                <a:latin typeface="Average"/>
                <a:ea typeface="Average"/>
                <a:cs typeface="Average"/>
                <a:sym typeface="Average"/>
              </a:rPr>
              <a:t>Input program</a:t>
            </a:r>
          </a:p>
        </p:txBody>
      </p:sp>
      <p:sp>
        <p:nvSpPr>
          <p:cNvPr id="376" name="Shape 376"/>
          <p:cNvSpPr/>
          <p:nvPr/>
        </p:nvSpPr>
        <p:spPr>
          <a:xfrm>
            <a:off x="4626062" y="1795733"/>
            <a:ext cx="2747623" cy="1239200"/>
          </a:xfrm>
          <a:prstGeom prst="roundRect">
            <a:avLst>
              <a:gd name="adj" fmla="val 16667"/>
            </a:avLst>
          </a:prstGeom>
          <a:solidFill>
            <a:schemeClr val="accent6">
              <a:lumMod val="50000"/>
            </a:schemeClr>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3200" b="1" dirty="0">
                <a:solidFill>
                  <a:schemeClr val="bg1"/>
                </a:solidFill>
                <a:latin typeface="Average"/>
                <a:ea typeface="Average"/>
                <a:cs typeface="Average"/>
                <a:sym typeface="Average"/>
              </a:rPr>
              <a:t>Caper algorithm</a:t>
            </a:r>
          </a:p>
        </p:txBody>
      </p:sp>
      <p:sp>
        <p:nvSpPr>
          <p:cNvPr id="377" name="Shape 377"/>
          <p:cNvSpPr/>
          <p:nvPr/>
        </p:nvSpPr>
        <p:spPr>
          <a:xfrm>
            <a:off x="9135758" y="1795733"/>
            <a:ext cx="2294240" cy="12392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267" dirty="0">
                <a:latin typeface="Average"/>
                <a:ea typeface="Average"/>
                <a:cs typeface="Average"/>
                <a:sym typeface="Average"/>
              </a:rPr>
              <a:t>Set of potential race pairs</a:t>
            </a:r>
          </a:p>
        </p:txBody>
      </p:sp>
      <p:sp>
        <p:nvSpPr>
          <p:cNvPr id="380" name="Shape 380"/>
          <p:cNvSpPr/>
          <p:nvPr/>
        </p:nvSpPr>
        <p:spPr>
          <a:xfrm>
            <a:off x="3422047" y="1664133"/>
            <a:ext cx="1163920" cy="1502400"/>
          </a:xfrm>
          <a:prstGeom prst="rightArrowCallout">
            <a:avLst>
              <a:gd name="adj1" fmla="val 25000"/>
              <a:gd name="adj2" fmla="val 25000"/>
              <a:gd name="adj3" fmla="val 25000"/>
              <a:gd name="adj4" fmla="val 64977"/>
            </a:avLst>
          </a:prstGeom>
          <a:solidFill>
            <a:schemeClr val="bg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381" name="Shape 381"/>
          <p:cNvSpPr txBox="1"/>
          <p:nvPr/>
        </p:nvSpPr>
        <p:spPr>
          <a:xfrm rot="16200000">
            <a:off x="3063127" y="2128950"/>
            <a:ext cx="1370800" cy="572768"/>
          </a:xfrm>
          <a:prstGeom prst="rect">
            <a:avLst/>
          </a:prstGeom>
          <a:solidFill>
            <a:schemeClr val="bg2"/>
          </a:solidFill>
          <a:ln>
            <a:noFill/>
          </a:ln>
        </p:spPr>
        <p:txBody>
          <a:bodyPr lIns="121900" tIns="121900" rIns="121900" bIns="121900" anchor="ctr" anchorCtr="0">
            <a:noAutofit/>
          </a:bodyPr>
          <a:lstStyle/>
          <a:p>
            <a:pPr algn="ctr"/>
            <a:r>
              <a:rPr lang="en" sz="2000" dirty="0">
                <a:latin typeface="Average"/>
                <a:ea typeface="Average"/>
                <a:cs typeface="Average"/>
                <a:sym typeface="Average"/>
              </a:rPr>
              <a:t>multiple runs</a:t>
            </a:r>
          </a:p>
        </p:txBody>
      </p:sp>
      <p:sp>
        <p:nvSpPr>
          <p:cNvPr id="382" name="Shape 382"/>
          <p:cNvSpPr/>
          <p:nvPr/>
        </p:nvSpPr>
        <p:spPr>
          <a:xfrm>
            <a:off x="7373686" y="2170129"/>
            <a:ext cx="1731772" cy="490408"/>
          </a:xfrm>
          <a:prstGeom prst="strip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4" name="Straight Arrow Connector 3"/>
          <p:cNvCxnSpPr/>
          <p:nvPr/>
        </p:nvCxnSpPr>
        <p:spPr>
          <a:xfrm>
            <a:off x="2483181" y="2415333"/>
            <a:ext cx="93886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Shape 398"/>
          <p:cNvSpPr/>
          <p:nvPr/>
        </p:nvSpPr>
        <p:spPr>
          <a:xfrm>
            <a:off x="3446843" y="4648245"/>
            <a:ext cx="1831706" cy="934408"/>
          </a:xfrm>
          <a:prstGeom prst="roundRect">
            <a:avLst>
              <a:gd name="adj" fmla="val 16667"/>
            </a:avLst>
          </a:prstGeom>
          <a:solidFill>
            <a:schemeClr val="bg1">
              <a:lumMod val="95000"/>
            </a:schemeClr>
          </a:solidFill>
          <a:ln w="38100" cap="flat" cmpd="sng">
            <a:solidFill>
              <a:schemeClr val="dk2"/>
            </a:solidFill>
            <a:prstDash val="sysDash"/>
            <a:round/>
            <a:headEnd type="none" w="med" len="med"/>
            <a:tailEnd type="none" w="med" len="med"/>
          </a:ln>
        </p:spPr>
        <p:txBody>
          <a:bodyPr lIns="91425" tIns="91425" rIns="91425" bIns="91425" anchor="ctr" anchorCtr="0">
            <a:noAutofit/>
          </a:bodyPr>
          <a:lstStyle/>
          <a:p>
            <a:pPr lvl="0" algn="ctr" rtl="0">
              <a:spcBef>
                <a:spcPts val="0"/>
              </a:spcBef>
              <a:buNone/>
            </a:pPr>
            <a:r>
              <a:rPr lang="en" sz="2400">
                <a:latin typeface="Average"/>
                <a:ea typeface="Average"/>
                <a:cs typeface="Average"/>
                <a:sym typeface="Average"/>
              </a:rPr>
              <a:t>Static analysis</a:t>
            </a:r>
          </a:p>
        </p:txBody>
      </p:sp>
      <p:sp>
        <p:nvSpPr>
          <p:cNvPr id="19" name="Shape 399"/>
          <p:cNvSpPr/>
          <p:nvPr/>
        </p:nvSpPr>
        <p:spPr>
          <a:xfrm>
            <a:off x="6659122" y="4648245"/>
            <a:ext cx="1780673" cy="934408"/>
          </a:xfrm>
          <a:prstGeom prst="roundRect">
            <a:avLst>
              <a:gd name="adj" fmla="val 16667"/>
            </a:avLst>
          </a:prstGeom>
          <a:solidFill>
            <a:schemeClr val="bg1">
              <a:lumMod val="95000"/>
            </a:schemeClr>
          </a:solidFill>
          <a:ln w="38100" cap="flat" cmpd="sng">
            <a:solidFill>
              <a:schemeClr val="dk2"/>
            </a:solidFill>
            <a:prstDash val="sysDash"/>
            <a:round/>
            <a:headEnd type="none" w="med" len="med"/>
            <a:tailEnd type="none" w="med" len="med"/>
          </a:ln>
        </p:spPr>
        <p:txBody>
          <a:bodyPr lIns="91425" tIns="91425" rIns="91425" bIns="91425" anchor="ctr" anchorCtr="0">
            <a:noAutofit/>
          </a:bodyPr>
          <a:lstStyle/>
          <a:p>
            <a:pPr algn="ctr"/>
            <a:r>
              <a:rPr lang="en" sz="2400">
                <a:latin typeface="Average"/>
                <a:ea typeface="Average"/>
                <a:cs typeface="Average"/>
                <a:sym typeface="Average"/>
              </a:rPr>
              <a:t>Dynamic analysis</a:t>
            </a:r>
          </a:p>
        </p:txBody>
      </p:sp>
      <p:cxnSp>
        <p:nvCxnSpPr>
          <p:cNvPr id="20" name="Straight Arrow Connector 19"/>
          <p:cNvCxnSpPr>
            <a:stCxn id="376" idx="2"/>
            <a:endCxn id="18" idx="0"/>
          </p:cNvCxnSpPr>
          <p:nvPr/>
        </p:nvCxnSpPr>
        <p:spPr>
          <a:xfrm flipH="1">
            <a:off x="4362696" y="3034933"/>
            <a:ext cx="1637178" cy="16133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76" idx="2"/>
            <a:endCxn id="19" idx="0"/>
          </p:cNvCxnSpPr>
          <p:nvPr/>
        </p:nvCxnSpPr>
        <p:spPr>
          <a:xfrm>
            <a:off x="5999874" y="3034933"/>
            <a:ext cx="1549585" cy="16133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a:endCxn id="19" idx="1"/>
          </p:cNvCxnSpPr>
          <p:nvPr/>
        </p:nvCxnSpPr>
        <p:spPr>
          <a:xfrm>
            <a:off x="5278549" y="5115449"/>
            <a:ext cx="13805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549458" y="1619142"/>
            <a:ext cx="1950469" cy="707886"/>
          </a:xfrm>
          <a:prstGeom prst="rect">
            <a:avLst/>
          </a:prstGeom>
          <a:noFill/>
        </p:spPr>
        <p:txBody>
          <a:bodyPr wrap="square" rtlCol="0">
            <a:spAutoFit/>
          </a:bodyPr>
          <a:lstStyle/>
          <a:p>
            <a:r>
              <a:rPr lang="en-US" sz="2000" dirty="0"/>
              <a:t>dynamically </a:t>
            </a:r>
          </a:p>
          <a:p>
            <a:r>
              <a:rPr lang="en-US" sz="2000" dirty="0"/>
              <a:t>sound</a:t>
            </a:r>
          </a:p>
        </p:txBody>
      </p:sp>
    </p:spTree>
    <p:extLst>
      <p:ext uri="{BB962C8B-B14F-4D97-AF65-F5344CB8AC3E}">
        <p14:creationId xmlns:p14="http://schemas.microsoft.com/office/powerpoint/2010/main" val="3767426475"/>
      </p:ext>
    </p:extLst>
  </p:cSld>
  <p:clrMapOvr>
    <a:masterClrMapping/>
  </p:clrMapOvr>
  <mc:AlternateContent xmlns:mc="http://schemas.openxmlformats.org/markup-compatibility/2006" xmlns:p14="http://schemas.microsoft.com/office/powerpoint/2010/main">
    <mc:Choice Requires="p14">
      <p:transition spd="slow" p14:dur="2000" advTm="15126"/>
    </mc:Choice>
    <mc:Fallback xmlns="">
      <p:transition spd="slow" advTm="151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670946" y="1104306"/>
            <a:ext cx="4050727" cy="2513877"/>
            <a:chOff x="1863450" y="2612263"/>
            <a:chExt cx="4050727" cy="2513877"/>
          </a:xfrm>
        </p:grpSpPr>
        <p:sp>
          <p:nvSpPr>
            <p:cNvPr id="7" name="Rounded Rectangle 6"/>
            <p:cNvSpPr/>
            <p:nvPr/>
          </p:nvSpPr>
          <p:spPr>
            <a:xfrm>
              <a:off x="1863450" y="3459172"/>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Consolas" pitchFamily="49" charset="0"/>
                  <a:cs typeface="Consolas" pitchFamily="49" charset="0"/>
                </a:rPr>
                <a:t>X = </a:t>
              </a:r>
              <a:r>
                <a:rPr lang="en-US" sz="2000" b="1" dirty="0">
                  <a:solidFill>
                    <a:schemeClr val="tx1"/>
                  </a:solidFill>
                  <a:latin typeface="Consolas" pitchFamily="49" charset="0"/>
                  <a:cs typeface="Consolas" pitchFamily="49" charset="0"/>
                </a:rPr>
                <a:t>new</a:t>
              </a:r>
              <a:r>
                <a:rPr lang="en-US" sz="2000" dirty="0">
                  <a:solidFill>
                    <a:schemeClr val="tx1"/>
                  </a:solidFill>
                  <a:latin typeface="Consolas" pitchFamily="49" charset="0"/>
                  <a:cs typeface="Consolas" pitchFamily="49" charset="0"/>
                </a:rPr>
                <a:t> Object();</a:t>
              </a:r>
            </a:p>
            <a:p>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 </a:t>
              </a:r>
              <a:r>
                <a:rPr lang="en-US" sz="2000" b="1" dirty="0">
                  <a:solidFill>
                    <a:schemeClr val="tx1"/>
                  </a:solidFill>
                  <a:latin typeface="Consolas" pitchFamily="49" charset="0"/>
                  <a:cs typeface="Consolas" pitchFamily="49" charset="0"/>
                </a:rPr>
                <a:t>true;</a:t>
              </a:r>
            </a:p>
          </p:txBody>
        </p:sp>
        <p:sp>
          <p:nvSpPr>
            <p:cNvPr id="5" name="TextBox 4"/>
            <p:cNvSpPr txBox="1"/>
            <p:nvPr/>
          </p:nvSpPr>
          <p:spPr>
            <a:xfrm>
              <a:off x="2883352" y="2612263"/>
              <a:ext cx="2010922" cy="461665"/>
            </a:xfrm>
            <a:prstGeom prst="rect">
              <a:avLst/>
            </a:prstGeom>
            <a:noFill/>
          </p:spPr>
          <p:txBody>
            <a:bodyPr wrap="square" rtlCol="0">
              <a:spAutoFit/>
            </a:bodyPr>
            <a:lstStyle/>
            <a:p>
              <a:r>
                <a:rPr lang="en-US" sz="2400" b="1" dirty="0"/>
                <a:t>    Thread T1</a:t>
              </a:r>
            </a:p>
          </p:txBody>
        </p:sp>
      </p:grpSp>
      <p:sp>
        <p:nvSpPr>
          <p:cNvPr id="8" name="Rounded Rectangle 7"/>
          <p:cNvSpPr/>
          <p:nvPr/>
        </p:nvSpPr>
        <p:spPr>
          <a:xfrm>
            <a:off x="6676684" y="1951215"/>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endParaRPr lang="en-US" sz="2000" b="1" dirty="0">
              <a:solidFill>
                <a:schemeClr val="tx1"/>
              </a:solidFill>
              <a:latin typeface="Consolas" pitchFamily="49" charset="0"/>
              <a:cs typeface="Consolas" pitchFamily="49" charset="0"/>
            </a:endParaRPr>
          </a:p>
          <a:p>
            <a:r>
              <a:rPr lang="en-US" sz="2000" b="1" dirty="0">
                <a:solidFill>
                  <a:schemeClr val="tx1"/>
                </a:solidFill>
                <a:latin typeface="Consolas" pitchFamily="49" charset="0"/>
                <a:cs typeface="Consolas" pitchFamily="49" charset="0"/>
              </a:rPr>
              <a:t>while </a:t>
            </a:r>
            <a:r>
              <a:rPr lang="en-US" sz="2000" dirty="0">
                <a:solidFill>
                  <a:schemeClr val="tx1"/>
                </a:solidFill>
                <a:latin typeface="Consolas" pitchFamily="49" charset="0"/>
                <a:cs typeface="Consolas" pitchFamily="49" charset="0"/>
              </a:rPr>
              <a:t>(!</a:t>
            </a:r>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a:t>
            </a:r>
            <a:r>
              <a:rPr lang="en-US" sz="2000" b="1" dirty="0">
                <a:solidFill>
                  <a:schemeClr val="tx1"/>
                </a:solidFill>
                <a:latin typeface="Consolas" pitchFamily="49" charset="0"/>
                <a:cs typeface="Consolas" pitchFamily="49" charset="0"/>
              </a:rPr>
              <a:t> </a:t>
            </a:r>
          </a:p>
          <a:p>
            <a:r>
              <a:rPr lang="en-US" sz="2000" dirty="0" err="1">
                <a:solidFill>
                  <a:schemeClr val="tx1"/>
                </a:solidFill>
                <a:latin typeface="Consolas" pitchFamily="49" charset="0"/>
                <a:cs typeface="Consolas" pitchFamily="49" charset="0"/>
              </a:rPr>
              <a:t>X.compute</a:t>
            </a:r>
            <a:r>
              <a:rPr lang="en-US" sz="2000" dirty="0">
                <a:solidFill>
                  <a:schemeClr val="tx1"/>
                </a:solidFill>
                <a:latin typeface="Consolas" pitchFamily="49" charset="0"/>
                <a:cs typeface="Consolas" pitchFamily="49" charset="0"/>
              </a:rPr>
              <a:t>();</a:t>
            </a:r>
          </a:p>
          <a:p>
            <a:endParaRPr lang="en-US" sz="2000" b="1" dirty="0">
              <a:solidFill>
                <a:schemeClr val="tx1"/>
              </a:solidFill>
              <a:latin typeface="Consolas" pitchFamily="49" charset="0"/>
              <a:cs typeface="Consolas" pitchFamily="49" charset="0"/>
            </a:endParaRPr>
          </a:p>
        </p:txBody>
      </p:sp>
      <p:sp>
        <p:nvSpPr>
          <p:cNvPr id="3" name="Oval Callout 2"/>
          <p:cNvSpPr/>
          <p:nvPr/>
        </p:nvSpPr>
        <p:spPr>
          <a:xfrm>
            <a:off x="272042" y="2085448"/>
            <a:ext cx="1398904" cy="753979"/>
          </a:xfrm>
          <a:prstGeom prst="wedgeEllipseCallout">
            <a:avLst>
              <a:gd name="adj1" fmla="val 59178"/>
              <a:gd name="adj2" fmla="val 6462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write</a:t>
            </a:r>
          </a:p>
        </p:txBody>
      </p:sp>
      <p:sp>
        <p:nvSpPr>
          <p:cNvPr id="6" name="TextBox 5"/>
          <p:cNvSpPr txBox="1"/>
          <p:nvPr/>
        </p:nvSpPr>
        <p:spPr>
          <a:xfrm>
            <a:off x="7696586" y="1104306"/>
            <a:ext cx="2010922" cy="461665"/>
          </a:xfrm>
          <a:prstGeom prst="rect">
            <a:avLst/>
          </a:prstGeom>
          <a:noFill/>
        </p:spPr>
        <p:txBody>
          <a:bodyPr wrap="square" rtlCol="0">
            <a:spAutoFit/>
          </a:bodyPr>
          <a:lstStyle/>
          <a:p>
            <a:r>
              <a:rPr lang="en-US" sz="2400" b="1" dirty="0"/>
              <a:t>    Thread T2</a:t>
            </a:r>
          </a:p>
        </p:txBody>
      </p:sp>
      <p:sp>
        <p:nvSpPr>
          <p:cNvPr id="12" name="TextBox 11"/>
          <p:cNvSpPr txBox="1"/>
          <p:nvPr/>
        </p:nvSpPr>
        <p:spPr>
          <a:xfrm>
            <a:off x="4577531" y="183365"/>
            <a:ext cx="3144253" cy="707886"/>
          </a:xfrm>
          <a:prstGeom prst="rect">
            <a:avLst/>
          </a:prstGeom>
          <a:noFill/>
        </p:spPr>
        <p:txBody>
          <a:bodyPr wrap="square" rtlCol="0">
            <a:spAutoFit/>
          </a:bodyPr>
          <a:lstStyle/>
          <a:p>
            <a:pPr algn="ctr"/>
            <a:r>
              <a:rPr lang="en-US" sz="2000" dirty="0">
                <a:latin typeface="Consolas" pitchFamily="49" charset="0"/>
                <a:cs typeface="Consolas" pitchFamily="49" charset="0"/>
              </a:rPr>
              <a:t>Object X = </a:t>
            </a:r>
            <a:r>
              <a:rPr lang="en-US" sz="2000" b="1" dirty="0">
                <a:latin typeface="Consolas" pitchFamily="49" charset="0"/>
                <a:cs typeface="Consolas" pitchFamily="49" charset="0"/>
              </a:rPr>
              <a:t>null</a:t>
            </a:r>
            <a:r>
              <a:rPr lang="en-US" sz="2000" dirty="0">
                <a:latin typeface="Consolas" pitchFamily="49" charset="0"/>
                <a:cs typeface="Consolas" pitchFamily="49" charset="0"/>
              </a:rPr>
              <a:t>;</a:t>
            </a:r>
          </a:p>
          <a:p>
            <a:pPr algn="ctr"/>
            <a:r>
              <a:rPr lang="en-US" sz="2000" b="1" dirty="0" err="1">
                <a:latin typeface="Consolas" pitchFamily="49" charset="0"/>
                <a:cs typeface="Consolas" pitchFamily="49" charset="0"/>
              </a:rPr>
              <a:t>boolean</a:t>
            </a:r>
            <a:r>
              <a:rPr lang="en-US" sz="2000" dirty="0">
                <a:latin typeface="Consolas" pitchFamily="49" charset="0"/>
                <a:cs typeface="Consolas" pitchFamily="49" charset="0"/>
              </a:rPr>
              <a:t> done= </a:t>
            </a:r>
            <a:r>
              <a:rPr lang="en-US" sz="2000" b="1" dirty="0">
                <a:latin typeface="Consolas" pitchFamily="49" charset="0"/>
                <a:cs typeface="Consolas" pitchFamily="49" charset="0"/>
              </a:rPr>
              <a:t>false</a:t>
            </a:r>
            <a:r>
              <a:rPr lang="en-US" sz="2000" dirty="0">
                <a:latin typeface="Consolas" pitchFamily="49" charset="0"/>
                <a:cs typeface="Consolas" pitchFamily="49" charset="0"/>
              </a:rPr>
              <a:t>;</a:t>
            </a:r>
          </a:p>
        </p:txBody>
      </p:sp>
      <p:cxnSp>
        <p:nvCxnSpPr>
          <p:cNvPr id="11" name="Shape 139"/>
          <p:cNvCxnSpPr/>
          <p:nvPr/>
        </p:nvCxnSpPr>
        <p:spPr>
          <a:xfrm flipV="1">
            <a:off x="3596791" y="2659735"/>
            <a:ext cx="2900261" cy="359385"/>
          </a:xfrm>
          <a:prstGeom prst="straightConnector1">
            <a:avLst/>
          </a:prstGeom>
          <a:noFill/>
          <a:ln w="38100" cap="flat" cmpd="sng">
            <a:solidFill>
              <a:srgbClr val="000000"/>
            </a:solidFill>
            <a:prstDash val="dash"/>
            <a:round/>
            <a:headEnd type="triangle" w="lg" len="lg"/>
            <a:tailEnd type="triangle" w="lg" len="lg"/>
          </a:ln>
        </p:spPr>
      </p:cxnSp>
      <p:sp>
        <p:nvSpPr>
          <p:cNvPr id="14" name="Oval Callout 13"/>
          <p:cNvSpPr/>
          <p:nvPr/>
        </p:nvSpPr>
        <p:spPr>
          <a:xfrm>
            <a:off x="8537258" y="1565971"/>
            <a:ext cx="1349882" cy="753979"/>
          </a:xfrm>
          <a:prstGeom prst="wedgeEllipseCallout">
            <a:avLst>
              <a:gd name="adj1" fmla="val -61866"/>
              <a:gd name="adj2" fmla="val 77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a:t>
            </a:r>
          </a:p>
        </p:txBody>
      </p:sp>
      <p:graphicFrame>
        <p:nvGraphicFramePr>
          <p:cNvPr id="16" name="Diagram 15"/>
          <p:cNvGraphicFramePr/>
          <p:nvPr>
            <p:extLst>
              <p:ext uri="{D42A27DB-BD31-4B8C-83A1-F6EECF244321}">
                <p14:modId xmlns:p14="http://schemas.microsoft.com/office/powerpoint/2010/main" val="2944140593"/>
              </p:ext>
            </p:extLst>
          </p:nvPr>
        </p:nvGraphicFramePr>
        <p:xfrm>
          <a:off x="1350105" y="4208902"/>
          <a:ext cx="9670821" cy="2240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9445626"/>
      </p:ext>
    </p:extLst>
  </p:cSld>
  <p:clrMapOvr>
    <a:masterClrMapping/>
  </p:clrMapOvr>
  <mc:AlternateContent xmlns:mc="http://schemas.openxmlformats.org/markup-compatibility/2006" xmlns:p14="http://schemas.microsoft.com/office/powerpoint/2010/main">
    <mc:Choice Requires="p14">
      <p:transition spd="med" p14:dur="700" advTm="38125">
        <p:fade/>
      </p:transition>
    </mc:Choice>
    <mc:Fallback xmlns="">
      <p:transition spd="med" advTm="3812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pPr>
              <a:spcBef>
                <a:spcPts val="0"/>
              </a:spcBef>
            </a:pPr>
            <a:r>
              <a:rPr lang="en" b="1" dirty="0"/>
              <a:t>Caper Algorithm</a:t>
            </a:r>
          </a:p>
        </p:txBody>
      </p:sp>
      <p:cxnSp>
        <p:nvCxnSpPr>
          <p:cNvPr id="420" name="Shape 420"/>
          <p:cNvCxnSpPr>
            <a:stCxn id="421" idx="3"/>
            <a:endCxn id="422" idx="1"/>
          </p:cNvCxnSpPr>
          <p:nvPr/>
        </p:nvCxnSpPr>
        <p:spPr>
          <a:xfrm>
            <a:off x="4527505" y="5020992"/>
            <a:ext cx="1752982" cy="0"/>
          </a:xfrm>
          <a:prstGeom prst="straightConnector1">
            <a:avLst/>
          </a:prstGeom>
          <a:noFill/>
          <a:ln w="38100" cap="flat" cmpd="sng">
            <a:solidFill>
              <a:schemeClr val="dk2"/>
            </a:solidFill>
            <a:prstDash val="solid"/>
            <a:round/>
            <a:headEnd type="none" w="lg" len="lg"/>
            <a:tailEnd type="triangle" w="lg" len="lg"/>
          </a:ln>
        </p:spPr>
      </p:cxnSp>
      <p:sp>
        <p:nvSpPr>
          <p:cNvPr id="423" name="Shape 423"/>
          <p:cNvSpPr/>
          <p:nvPr/>
        </p:nvSpPr>
        <p:spPr>
          <a:xfrm>
            <a:off x="2875540" y="1833214"/>
            <a:ext cx="1610401" cy="891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latin typeface="Average"/>
                <a:ea typeface="Average"/>
                <a:cs typeface="Average"/>
                <a:sym typeface="Average"/>
              </a:rPr>
              <a:t>Static analysis</a:t>
            </a:r>
          </a:p>
        </p:txBody>
      </p:sp>
      <p:sp>
        <p:nvSpPr>
          <p:cNvPr id="424" name="Shape 424"/>
          <p:cNvSpPr/>
          <p:nvPr/>
        </p:nvSpPr>
        <p:spPr>
          <a:xfrm>
            <a:off x="6280487" y="1833214"/>
            <a:ext cx="1531200" cy="891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latin typeface="Average"/>
                <a:ea typeface="Average"/>
                <a:cs typeface="Average"/>
                <a:sym typeface="Average"/>
              </a:rPr>
              <a:t>Dynamic analysis</a:t>
            </a:r>
          </a:p>
        </p:txBody>
      </p:sp>
      <p:cxnSp>
        <p:nvCxnSpPr>
          <p:cNvPr id="425" name="Shape 425"/>
          <p:cNvCxnSpPr>
            <a:stCxn id="423" idx="3"/>
            <a:endCxn id="424" idx="1"/>
          </p:cNvCxnSpPr>
          <p:nvPr/>
        </p:nvCxnSpPr>
        <p:spPr>
          <a:xfrm>
            <a:off x="4485941" y="2279114"/>
            <a:ext cx="1794546" cy="0"/>
          </a:xfrm>
          <a:prstGeom prst="straightConnector1">
            <a:avLst/>
          </a:prstGeom>
          <a:noFill/>
          <a:ln w="38100" cap="flat" cmpd="sng">
            <a:solidFill>
              <a:schemeClr val="dk2"/>
            </a:solidFill>
            <a:prstDash val="solid"/>
            <a:round/>
            <a:headEnd type="none" w="lg" len="lg"/>
            <a:tailEnd type="triangle" w="lg" len="lg"/>
          </a:ln>
        </p:spPr>
      </p:cxnSp>
      <p:sp>
        <p:nvSpPr>
          <p:cNvPr id="426" name="Shape 426"/>
          <p:cNvSpPr/>
          <p:nvPr/>
        </p:nvSpPr>
        <p:spPr>
          <a:xfrm rot="5400000">
            <a:off x="3174594" y="3333567"/>
            <a:ext cx="887600" cy="571600"/>
          </a:xfrm>
          <a:prstGeom prst="notchedRightArrow">
            <a:avLst>
              <a:gd name="adj1" fmla="val 50000"/>
              <a:gd name="adj2" fmla="val 50000"/>
            </a:avLst>
          </a:prstGeom>
          <a:solidFill>
            <a:schemeClr val="lt2"/>
          </a:solidFill>
          <a:ln w="9525" cap="flat" cmpd="sng">
            <a:solidFill>
              <a:schemeClr val="dk2"/>
            </a:solidFill>
            <a:prstDash val="lgDash"/>
            <a:round/>
            <a:headEnd type="none" w="med" len="med"/>
            <a:tailEnd type="none" w="med" len="med"/>
          </a:ln>
        </p:spPr>
        <p:txBody>
          <a:bodyPr lIns="121900" tIns="121900" rIns="121900" bIns="121900" anchor="ctr" anchorCtr="0">
            <a:noAutofit/>
          </a:bodyPr>
          <a:lstStyle/>
          <a:p>
            <a:endParaRPr sz="2400"/>
          </a:p>
        </p:txBody>
      </p:sp>
      <p:sp>
        <p:nvSpPr>
          <p:cNvPr id="421" name="Shape 421"/>
          <p:cNvSpPr/>
          <p:nvPr/>
        </p:nvSpPr>
        <p:spPr>
          <a:xfrm>
            <a:off x="2453360" y="4523500"/>
            <a:ext cx="2074145" cy="99498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200" dirty="0">
                <a:latin typeface="Average"/>
                <a:ea typeface="Average"/>
                <a:cs typeface="Average"/>
                <a:sym typeface="Average"/>
              </a:rPr>
              <a:t>Static data race detector</a:t>
            </a:r>
          </a:p>
        </p:txBody>
      </p:sp>
      <p:sp>
        <p:nvSpPr>
          <p:cNvPr id="422" name="Shape 422"/>
          <p:cNvSpPr/>
          <p:nvPr/>
        </p:nvSpPr>
        <p:spPr>
          <a:xfrm>
            <a:off x="6280487" y="4523500"/>
            <a:ext cx="1531200" cy="994984"/>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latin typeface="Average"/>
                <a:ea typeface="Average"/>
                <a:cs typeface="Average"/>
                <a:sym typeface="Average"/>
              </a:rPr>
              <a:t>Dynamic analysis</a:t>
            </a:r>
          </a:p>
        </p:txBody>
      </p:sp>
      <p:grpSp>
        <p:nvGrpSpPr>
          <p:cNvPr id="7" name="Group 6"/>
          <p:cNvGrpSpPr/>
          <p:nvPr/>
        </p:nvGrpSpPr>
        <p:grpSpPr>
          <a:xfrm>
            <a:off x="8243745" y="4266393"/>
            <a:ext cx="1204611" cy="1576317"/>
            <a:chOff x="8202181" y="4266393"/>
            <a:chExt cx="1204611" cy="1576317"/>
          </a:xfrm>
        </p:grpSpPr>
        <p:sp>
          <p:nvSpPr>
            <p:cNvPr id="428" name="Shape 428"/>
            <p:cNvSpPr/>
            <p:nvPr/>
          </p:nvSpPr>
          <p:spPr>
            <a:xfrm>
              <a:off x="8308392" y="4266394"/>
              <a:ext cx="1098400" cy="1502400"/>
            </a:xfrm>
            <a:prstGeom prst="rightArrowCallout">
              <a:avLst>
                <a:gd name="adj1" fmla="val 25000"/>
                <a:gd name="adj2" fmla="val 24735"/>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latin typeface="Average"/>
                <a:ea typeface="Average"/>
                <a:cs typeface="Average"/>
                <a:sym typeface="Average"/>
              </a:endParaRPr>
            </a:p>
          </p:txBody>
        </p:sp>
        <p:sp>
          <p:nvSpPr>
            <p:cNvPr id="429" name="Shape 429"/>
            <p:cNvSpPr txBox="1"/>
            <p:nvPr/>
          </p:nvSpPr>
          <p:spPr>
            <a:xfrm rot="-5400000">
              <a:off x="7706622" y="4761952"/>
              <a:ext cx="1576317" cy="585200"/>
            </a:xfrm>
            <a:prstGeom prst="rect">
              <a:avLst/>
            </a:prstGeom>
            <a:noFill/>
            <a:ln>
              <a:noFill/>
            </a:ln>
          </p:spPr>
          <p:txBody>
            <a:bodyPr lIns="121900" tIns="121900" rIns="121900" bIns="121900" anchor="t" anchorCtr="0">
              <a:noAutofit/>
            </a:bodyPr>
            <a:lstStyle/>
            <a:p>
              <a:pPr algn="ctr"/>
              <a:r>
                <a:rPr lang="en" sz="2400" dirty="0">
                  <a:latin typeface="Average"/>
                  <a:ea typeface="Average"/>
                  <a:cs typeface="Average"/>
                  <a:sym typeface="Average"/>
                </a:rPr>
                <a:t>multiple runs</a:t>
              </a:r>
            </a:p>
          </p:txBody>
        </p:sp>
      </p:grpSp>
      <p:sp>
        <p:nvSpPr>
          <p:cNvPr id="430" name="Shape 430"/>
          <p:cNvSpPr txBox="1"/>
          <p:nvPr/>
        </p:nvSpPr>
        <p:spPr>
          <a:xfrm>
            <a:off x="9510052" y="4523500"/>
            <a:ext cx="2330417" cy="994984"/>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defPPr>
              <a:defRPr lang="en-US"/>
            </a:defPPr>
            <a:lvl1pPr algn="ctr">
              <a:defRPr sz="2400">
                <a:solidFill>
                  <a:schemeClr val="bg1"/>
                </a:solidFill>
                <a:latin typeface="Average"/>
                <a:ea typeface="Average"/>
                <a:cs typeface="Average"/>
              </a:defRPr>
            </a:lvl1pPr>
          </a:lstStyle>
          <a:p>
            <a:r>
              <a:rPr lang="en" dirty="0">
                <a:sym typeface="Average"/>
              </a:rPr>
              <a:t>dynamic race </a:t>
            </a:r>
          </a:p>
          <a:p>
            <a:r>
              <a:rPr lang="en" dirty="0">
                <a:sym typeface="Average"/>
              </a:rPr>
              <a:t>pairs (dpPairs)</a:t>
            </a:r>
          </a:p>
        </p:txBody>
      </p:sp>
      <p:cxnSp>
        <p:nvCxnSpPr>
          <p:cNvPr id="431" name="Shape 431"/>
          <p:cNvCxnSpPr>
            <a:stCxn id="422" idx="3"/>
            <a:endCxn id="428" idx="1"/>
          </p:cNvCxnSpPr>
          <p:nvPr/>
        </p:nvCxnSpPr>
        <p:spPr>
          <a:xfrm flipV="1">
            <a:off x="7811687" y="5017594"/>
            <a:ext cx="538269" cy="3398"/>
          </a:xfrm>
          <a:prstGeom prst="straightConnector1">
            <a:avLst/>
          </a:prstGeom>
          <a:noFill/>
          <a:ln w="38100" cap="flat" cmpd="sng">
            <a:solidFill>
              <a:schemeClr val="dk2"/>
            </a:solidFill>
            <a:prstDash val="solid"/>
            <a:round/>
            <a:headEnd type="none" w="lg" len="lg"/>
            <a:tailEnd type="triangle" w="lg" len="lg"/>
          </a:ln>
        </p:spPr>
      </p:cxnSp>
      <p:sp>
        <p:nvSpPr>
          <p:cNvPr id="432" name="Shape 432"/>
          <p:cNvSpPr/>
          <p:nvPr/>
        </p:nvSpPr>
        <p:spPr>
          <a:xfrm>
            <a:off x="332472" y="1833214"/>
            <a:ext cx="1647267" cy="8918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solidFill>
                  <a:schemeClr val="bg1"/>
                </a:solidFill>
                <a:latin typeface="Average"/>
                <a:ea typeface="Average"/>
                <a:cs typeface="Average"/>
                <a:sym typeface="Average"/>
              </a:rPr>
              <a:t>Input program</a:t>
            </a:r>
          </a:p>
        </p:txBody>
      </p:sp>
      <p:cxnSp>
        <p:nvCxnSpPr>
          <p:cNvPr id="433" name="Shape 433"/>
          <p:cNvCxnSpPr>
            <a:stCxn id="432" idx="3"/>
            <a:endCxn id="423" idx="1"/>
          </p:cNvCxnSpPr>
          <p:nvPr/>
        </p:nvCxnSpPr>
        <p:spPr>
          <a:xfrm>
            <a:off x="1979739" y="2279114"/>
            <a:ext cx="895801" cy="0"/>
          </a:xfrm>
          <a:prstGeom prst="straightConnector1">
            <a:avLst/>
          </a:prstGeom>
          <a:noFill/>
          <a:ln w="38100" cap="flat" cmpd="sng">
            <a:solidFill>
              <a:schemeClr val="dk2"/>
            </a:solidFill>
            <a:prstDash val="solid"/>
            <a:round/>
            <a:headEnd type="none" w="lg" len="lg"/>
            <a:tailEnd type="triangle" w="lg" len="lg"/>
          </a:ln>
        </p:spPr>
      </p:cxnSp>
      <p:sp>
        <p:nvSpPr>
          <p:cNvPr id="434" name="Shape 434"/>
          <p:cNvSpPr/>
          <p:nvPr/>
        </p:nvSpPr>
        <p:spPr>
          <a:xfrm>
            <a:off x="332472" y="4523500"/>
            <a:ext cx="1647267" cy="994984"/>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dirty="0">
                <a:solidFill>
                  <a:schemeClr val="bg1"/>
                </a:solidFill>
                <a:latin typeface="Average"/>
                <a:ea typeface="Average"/>
                <a:cs typeface="Average"/>
                <a:sym typeface="Average"/>
              </a:rPr>
              <a:t>Input program</a:t>
            </a:r>
          </a:p>
        </p:txBody>
      </p:sp>
      <p:cxnSp>
        <p:nvCxnSpPr>
          <p:cNvPr id="435" name="Shape 435"/>
          <p:cNvCxnSpPr>
            <a:stCxn id="434" idx="3"/>
            <a:endCxn id="421" idx="1"/>
          </p:cNvCxnSpPr>
          <p:nvPr/>
        </p:nvCxnSpPr>
        <p:spPr>
          <a:xfrm>
            <a:off x="1979739" y="5020992"/>
            <a:ext cx="473621" cy="0"/>
          </a:xfrm>
          <a:prstGeom prst="straightConnector1">
            <a:avLst/>
          </a:prstGeom>
          <a:noFill/>
          <a:ln w="38100" cap="flat" cmpd="sng">
            <a:solidFill>
              <a:schemeClr val="dk2"/>
            </a:solidFill>
            <a:prstDash val="solid"/>
            <a:round/>
            <a:headEnd type="none" w="lg" len="lg"/>
            <a:tailEnd type="triangle" w="lg" len="lg"/>
          </a:ln>
        </p:spPr>
      </p:cxnSp>
      <p:sp>
        <p:nvSpPr>
          <p:cNvPr id="2" name="TextBox 1"/>
          <p:cNvSpPr txBox="1"/>
          <p:nvPr/>
        </p:nvSpPr>
        <p:spPr>
          <a:xfrm>
            <a:off x="4533354" y="4663651"/>
            <a:ext cx="1734559" cy="707886"/>
          </a:xfrm>
          <a:prstGeom prst="rect">
            <a:avLst/>
          </a:prstGeom>
          <a:noFill/>
        </p:spPr>
        <p:txBody>
          <a:bodyPr wrap="square" rtlCol="0">
            <a:spAutoFit/>
          </a:bodyPr>
          <a:lstStyle/>
          <a:p>
            <a:r>
              <a:rPr lang="en-US" sz="2000" dirty="0"/>
              <a:t>Static race </a:t>
            </a:r>
          </a:p>
          <a:p>
            <a:r>
              <a:rPr lang="en-US" sz="2000" dirty="0"/>
              <a:t>pairs (</a:t>
            </a:r>
            <a:r>
              <a:rPr lang="en-US" sz="2000" dirty="0" err="1"/>
              <a:t>spPairs</a:t>
            </a:r>
            <a:r>
              <a:rPr lang="en-US" sz="2000" dirty="0"/>
              <a:t>)</a:t>
            </a:r>
          </a:p>
        </p:txBody>
      </p:sp>
      <p:sp>
        <p:nvSpPr>
          <p:cNvPr id="20" name="Shape 377"/>
          <p:cNvSpPr/>
          <p:nvPr/>
        </p:nvSpPr>
        <p:spPr>
          <a:xfrm>
            <a:off x="9135758" y="1833214"/>
            <a:ext cx="2294240" cy="891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267" dirty="0">
                <a:latin typeface="Average"/>
                <a:ea typeface="Average"/>
                <a:cs typeface="Average"/>
                <a:sym typeface="Average"/>
              </a:rPr>
              <a:t>Set of potential race pairs</a:t>
            </a:r>
          </a:p>
        </p:txBody>
      </p:sp>
      <p:cxnSp>
        <p:nvCxnSpPr>
          <p:cNvPr id="4" name="Straight Arrow Connector 3"/>
          <p:cNvCxnSpPr>
            <a:stCxn id="424" idx="3"/>
            <a:endCxn id="20" idx="1"/>
          </p:cNvCxnSpPr>
          <p:nvPr/>
        </p:nvCxnSpPr>
        <p:spPr>
          <a:xfrm>
            <a:off x="7811687" y="2279114"/>
            <a:ext cx="1324071" cy="0"/>
          </a:xfrm>
          <a:prstGeom prst="straightConnector1">
            <a:avLst/>
          </a:prstGeom>
          <a:noFill/>
          <a:ln w="3810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522752500"/>
      </p:ext>
    </p:extLst>
  </p:cSld>
  <p:clrMapOvr>
    <a:masterClrMapping/>
  </p:clrMapOvr>
  <mc:AlternateContent xmlns:mc="http://schemas.openxmlformats.org/markup-compatibility/2006" xmlns:p14="http://schemas.microsoft.com/office/powerpoint/2010/main">
    <mc:Choice Requires="p14">
      <p:transition spd="slow" p14:dur="2000" advTm="65062"/>
    </mc:Choice>
    <mc:Fallback xmlns="">
      <p:transition spd="slow" advTm="6506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370609" y="4697017"/>
            <a:ext cx="1973851" cy="1896844"/>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6168" y="194649"/>
            <a:ext cx="10515600" cy="1325563"/>
          </a:xfrm>
        </p:spPr>
        <p:txBody>
          <a:bodyPr>
            <a:normAutofit/>
          </a:bodyPr>
          <a:lstStyle/>
          <a:p>
            <a:r>
              <a:rPr lang="en" sz="3600" b="1" dirty="0"/>
              <a:t>Sound Dynamic Escape Analysis for Data Race Detection</a:t>
            </a:r>
            <a:endParaRPr lang="en-US" sz="3600" dirty="0"/>
          </a:p>
        </p:txBody>
      </p:sp>
      <p:sp>
        <p:nvSpPr>
          <p:cNvPr id="4" name="Rounded Rectangle 3"/>
          <p:cNvSpPr/>
          <p:nvPr/>
        </p:nvSpPr>
        <p:spPr>
          <a:xfrm>
            <a:off x="914400" y="2318657"/>
            <a:ext cx="3445329" cy="1159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Reachability-based analysis</a:t>
            </a:r>
          </a:p>
        </p:txBody>
      </p:sp>
      <p:sp>
        <p:nvSpPr>
          <p:cNvPr id="31" name="TextBox 30"/>
          <p:cNvSpPr txBox="1"/>
          <p:nvPr/>
        </p:nvSpPr>
        <p:spPr>
          <a:xfrm>
            <a:off x="8700846" y="4762777"/>
            <a:ext cx="1313373" cy="461665"/>
          </a:xfrm>
          <a:prstGeom prst="rect">
            <a:avLst/>
          </a:prstGeom>
          <a:noFill/>
        </p:spPr>
        <p:txBody>
          <a:bodyPr wrap="none" rtlCol="0">
            <a:spAutoFit/>
          </a:bodyPr>
          <a:lstStyle/>
          <a:p>
            <a:r>
              <a:rPr lang="en-US" sz="2400" dirty="0"/>
              <a:t>ESCAPED</a:t>
            </a:r>
          </a:p>
        </p:txBody>
      </p:sp>
      <p:sp>
        <p:nvSpPr>
          <p:cNvPr id="9" name="TextBox 8"/>
          <p:cNvSpPr txBox="1"/>
          <p:nvPr/>
        </p:nvSpPr>
        <p:spPr>
          <a:xfrm>
            <a:off x="5078027" y="4112241"/>
            <a:ext cx="404278" cy="584775"/>
          </a:xfrm>
          <a:prstGeom prst="rect">
            <a:avLst/>
          </a:prstGeom>
          <a:noFill/>
        </p:spPr>
        <p:txBody>
          <a:bodyPr wrap="none" rtlCol="0">
            <a:spAutoFit/>
          </a:bodyPr>
          <a:lstStyle/>
          <a:p>
            <a:r>
              <a:rPr lang="en-US" sz="3200" b="1" dirty="0"/>
              <a:t>q</a:t>
            </a:r>
            <a:endParaRPr lang="en-US" b="1" dirty="0"/>
          </a:p>
        </p:txBody>
      </p:sp>
      <p:sp>
        <p:nvSpPr>
          <p:cNvPr id="7" name="Rectangle 6"/>
          <p:cNvSpPr/>
          <p:nvPr/>
        </p:nvSpPr>
        <p:spPr>
          <a:xfrm>
            <a:off x="5231980" y="4689700"/>
            <a:ext cx="1973851" cy="1904161"/>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5377030" y="5292379"/>
            <a:ext cx="1665515" cy="469095"/>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f</a:t>
            </a:r>
            <a:endParaRPr lang="en-US" b="1" dirty="0">
              <a:solidFill>
                <a:schemeClr val="tx1"/>
              </a:solidFill>
            </a:endParaRPr>
          </a:p>
        </p:txBody>
      </p:sp>
      <p:sp>
        <p:nvSpPr>
          <p:cNvPr id="8" name="TextBox 7"/>
          <p:cNvSpPr txBox="1"/>
          <p:nvPr/>
        </p:nvSpPr>
        <p:spPr>
          <a:xfrm>
            <a:off x="5553099" y="4762777"/>
            <a:ext cx="1313373" cy="461665"/>
          </a:xfrm>
          <a:prstGeom prst="rect">
            <a:avLst/>
          </a:prstGeom>
          <a:noFill/>
        </p:spPr>
        <p:txBody>
          <a:bodyPr wrap="none" rtlCol="0">
            <a:spAutoFit/>
          </a:bodyPr>
          <a:lstStyle/>
          <a:p>
            <a:r>
              <a:rPr lang="en-US" sz="2400" dirty="0"/>
              <a:t>ESCAPED</a:t>
            </a:r>
          </a:p>
        </p:txBody>
      </p:sp>
      <p:sp>
        <p:nvSpPr>
          <p:cNvPr id="10" name="Oval 9"/>
          <p:cNvSpPr/>
          <p:nvPr/>
        </p:nvSpPr>
        <p:spPr>
          <a:xfrm>
            <a:off x="5377029" y="5957043"/>
            <a:ext cx="1665515" cy="436443"/>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a:t>
            </a:r>
            <a:endParaRPr lang="en-US" b="1" dirty="0">
              <a:solidFill>
                <a:schemeClr val="tx1"/>
              </a:solidFill>
            </a:endParaRPr>
          </a:p>
        </p:txBody>
      </p:sp>
      <p:sp>
        <p:nvSpPr>
          <p:cNvPr id="12" name="TextBox 11"/>
          <p:cNvSpPr txBox="1"/>
          <p:nvPr/>
        </p:nvSpPr>
        <p:spPr>
          <a:xfrm>
            <a:off x="8376331" y="4112241"/>
            <a:ext cx="404278" cy="584775"/>
          </a:xfrm>
          <a:prstGeom prst="rect">
            <a:avLst/>
          </a:prstGeom>
          <a:noFill/>
        </p:spPr>
        <p:txBody>
          <a:bodyPr wrap="none" rtlCol="0">
            <a:spAutoFit/>
          </a:bodyPr>
          <a:lstStyle/>
          <a:p>
            <a:r>
              <a:rPr lang="en-US" sz="3200" b="1" dirty="0"/>
              <a:t>p</a:t>
            </a:r>
            <a:endParaRPr lang="en-US" b="1" dirty="0"/>
          </a:p>
        </p:txBody>
      </p:sp>
      <p:cxnSp>
        <p:nvCxnSpPr>
          <p:cNvPr id="34" name="Straight Arrow Connector 33"/>
          <p:cNvCxnSpPr>
            <a:stCxn id="14" idx="3"/>
          </p:cNvCxnSpPr>
          <p:nvPr/>
        </p:nvCxnSpPr>
        <p:spPr>
          <a:xfrm flipV="1">
            <a:off x="10344460" y="5147297"/>
            <a:ext cx="1046940" cy="498142"/>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3"/>
          </p:cNvCxnSpPr>
          <p:nvPr/>
        </p:nvCxnSpPr>
        <p:spPr>
          <a:xfrm>
            <a:off x="10344460" y="5645439"/>
            <a:ext cx="1184908" cy="77509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67943" y="4033155"/>
            <a:ext cx="6874328" cy="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2468584" y="4512557"/>
            <a:ext cx="1891145" cy="461665"/>
          </a:xfrm>
          <a:prstGeom prst="rect">
            <a:avLst/>
          </a:prstGeom>
          <a:solidFill>
            <a:schemeClr val="bg1">
              <a:lumMod val="85000"/>
            </a:schemeClr>
          </a:solidFill>
        </p:spPr>
        <p:txBody>
          <a:bodyPr wrap="square" rtlCol="0" anchor="ctr">
            <a:spAutoFit/>
          </a:bodyPr>
          <a:lstStyle/>
          <a:p>
            <a:pPr algn="ctr"/>
            <a:r>
              <a:rPr lang="en-US" sz="2400" b="1" dirty="0" err="1">
                <a:latin typeface="Courier New" panose="02070309020205020404" pitchFamily="49" charset="0"/>
                <a:cs typeface="Courier New" panose="02070309020205020404" pitchFamily="49" charset="0"/>
              </a:rPr>
              <a:t>q.f</a:t>
            </a:r>
            <a:r>
              <a:rPr lang="en-US" sz="2400" b="1" dirty="0">
                <a:latin typeface="Courier New" panose="02070309020205020404" pitchFamily="49" charset="0"/>
                <a:cs typeface="Courier New" panose="02070309020205020404" pitchFamily="49" charset="0"/>
              </a:rPr>
              <a:t> = p</a:t>
            </a:r>
          </a:p>
        </p:txBody>
      </p:sp>
      <p:grpSp>
        <p:nvGrpSpPr>
          <p:cNvPr id="35" name="Group 34"/>
          <p:cNvGrpSpPr/>
          <p:nvPr/>
        </p:nvGrpSpPr>
        <p:grpSpPr>
          <a:xfrm>
            <a:off x="5078027" y="1411507"/>
            <a:ext cx="7080165" cy="2481620"/>
            <a:chOff x="5029537" y="1259107"/>
            <a:chExt cx="7080165" cy="2481620"/>
          </a:xfrm>
        </p:grpSpPr>
        <p:grpSp>
          <p:nvGrpSpPr>
            <p:cNvPr id="41" name="Group 40"/>
            <p:cNvGrpSpPr/>
            <p:nvPr/>
          </p:nvGrpSpPr>
          <p:grpSpPr>
            <a:xfrm>
              <a:off x="5029537" y="1259107"/>
              <a:ext cx="5266433" cy="2481620"/>
              <a:chOff x="5029537" y="1259107"/>
              <a:chExt cx="5266433" cy="2481620"/>
            </a:xfrm>
          </p:grpSpPr>
          <p:sp>
            <p:nvSpPr>
              <p:cNvPr id="46" name="TextBox 45"/>
              <p:cNvSpPr txBox="1"/>
              <p:nvPr/>
            </p:nvSpPr>
            <p:spPr>
              <a:xfrm>
                <a:off x="5029537" y="1259107"/>
                <a:ext cx="404278" cy="584775"/>
              </a:xfrm>
              <a:prstGeom prst="rect">
                <a:avLst/>
              </a:prstGeom>
              <a:noFill/>
            </p:spPr>
            <p:txBody>
              <a:bodyPr wrap="none" rtlCol="0">
                <a:spAutoFit/>
              </a:bodyPr>
              <a:lstStyle/>
              <a:p>
                <a:r>
                  <a:rPr lang="en-US" sz="3200" b="1" dirty="0"/>
                  <a:t>q</a:t>
                </a:r>
                <a:endParaRPr lang="en-US" b="1" dirty="0"/>
              </a:p>
            </p:txBody>
          </p:sp>
          <p:sp>
            <p:nvSpPr>
              <p:cNvPr id="47" name="Rectangle 46"/>
              <p:cNvSpPr/>
              <p:nvPr/>
            </p:nvSpPr>
            <p:spPr>
              <a:xfrm>
                <a:off x="5183490" y="1836566"/>
                <a:ext cx="1973851" cy="1904161"/>
              </a:xfrm>
              <a:prstGeom prst="rect">
                <a:avLst/>
              </a:prstGeom>
              <a:solidFill>
                <a:schemeClr val="accent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5328540" y="2439245"/>
                <a:ext cx="1665515" cy="469095"/>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f</a:t>
                </a:r>
                <a:endParaRPr lang="en-US" b="1" dirty="0">
                  <a:solidFill>
                    <a:schemeClr val="tx1"/>
                  </a:solidFill>
                </a:endParaRPr>
              </a:p>
            </p:txBody>
          </p:sp>
          <p:sp>
            <p:nvSpPr>
              <p:cNvPr id="49" name="TextBox 48"/>
              <p:cNvSpPr txBox="1"/>
              <p:nvPr/>
            </p:nvSpPr>
            <p:spPr>
              <a:xfrm>
                <a:off x="5504609" y="1894053"/>
                <a:ext cx="1313373" cy="461665"/>
              </a:xfrm>
              <a:prstGeom prst="rect">
                <a:avLst/>
              </a:prstGeom>
              <a:noFill/>
            </p:spPr>
            <p:txBody>
              <a:bodyPr wrap="none" rtlCol="0">
                <a:spAutoFit/>
              </a:bodyPr>
              <a:lstStyle/>
              <a:p>
                <a:r>
                  <a:rPr lang="en-US" sz="2400" dirty="0"/>
                  <a:t>ESCAPED</a:t>
                </a:r>
              </a:p>
            </p:txBody>
          </p:sp>
          <p:sp>
            <p:nvSpPr>
              <p:cNvPr id="50" name="Oval 49"/>
              <p:cNvSpPr/>
              <p:nvPr/>
            </p:nvSpPr>
            <p:spPr>
              <a:xfrm>
                <a:off x="5328539" y="3103909"/>
                <a:ext cx="1665515" cy="436443"/>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g</a:t>
                </a:r>
                <a:endParaRPr lang="en-US" b="1" dirty="0">
                  <a:solidFill>
                    <a:schemeClr val="tx1"/>
                  </a:solidFill>
                </a:endParaRPr>
              </a:p>
            </p:txBody>
          </p:sp>
          <p:sp>
            <p:nvSpPr>
              <p:cNvPr id="51" name="TextBox 50"/>
              <p:cNvSpPr txBox="1"/>
              <p:nvPr/>
            </p:nvSpPr>
            <p:spPr>
              <a:xfrm>
                <a:off x="8455156" y="1894053"/>
                <a:ext cx="1707775" cy="400110"/>
              </a:xfrm>
              <a:prstGeom prst="rect">
                <a:avLst/>
              </a:prstGeom>
              <a:noFill/>
            </p:spPr>
            <p:txBody>
              <a:bodyPr wrap="none" rtlCol="0">
                <a:spAutoFit/>
              </a:bodyPr>
              <a:lstStyle/>
              <a:p>
                <a:r>
                  <a:rPr lang="en-US" sz="2000" dirty="0"/>
                  <a:t>NOT_ESCAPED</a:t>
                </a:r>
              </a:p>
            </p:txBody>
          </p:sp>
          <p:sp>
            <p:nvSpPr>
              <p:cNvPr id="52" name="TextBox 51"/>
              <p:cNvSpPr txBox="1"/>
              <p:nvPr/>
            </p:nvSpPr>
            <p:spPr>
              <a:xfrm>
                <a:off x="8327841" y="1259107"/>
                <a:ext cx="404278" cy="584775"/>
              </a:xfrm>
              <a:prstGeom prst="rect">
                <a:avLst/>
              </a:prstGeom>
              <a:noFill/>
            </p:spPr>
            <p:txBody>
              <a:bodyPr wrap="none" rtlCol="0">
                <a:spAutoFit/>
              </a:bodyPr>
              <a:lstStyle/>
              <a:p>
                <a:r>
                  <a:rPr lang="en-US" sz="3200" b="1" dirty="0"/>
                  <a:t>p</a:t>
                </a:r>
                <a:endParaRPr lang="en-US" b="1" dirty="0"/>
              </a:p>
            </p:txBody>
          </p:sp>
          <p:sp>
            <p:nvSpPr>
              <p:cNvPr id="53" name="Rectangle 52"/>
              <p:cNvSpPr/>
              <p:nvPr/>
            </p:nvSpPr>
            <p:spPr>
              <a:xfrm>
                <a:off x="8322119" y="1843883"/>
                <a:ext cx="1973851" cy="189684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p:cNvCxnSpPr>
              <a:stCxn id="53" idx="3"/>
            </p:cNvCxnSpPr>
            <p:nvPr/>
          </p:nvCxnSpPr>
          <p:spPr>
            <a:xfrm flipV="1">
              <a:off x="10295970" y="2294163"/>
              <a:ext cx="1046940" cy="498142"/>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3" idx="3"/>
            </p:cNvCxnSpPr>
            <p:nvPr/>
          </p:nvCxnSpPr>
          <p:spPr>
            <a:xfrm>
              <a:off x="10295970" y="2792305"/>
              <a:ext cx="1184908" cy="77509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01927" y="1800367"/>
              <a:ext cx="1707775" cy="400110"/>
            </a:xfrm>
            <a:prstGeom prst="rect">
              <a:avLst/>
            </a:prstGeom>
            <a:noFill/>
          </p:spPr>
          <p:txBody>
            <a:bodyPr wrap="none" rtlCol="0">
              <a:spAutoFit/>
            </a:bodyPr>
            <a:lstStyle/>
            <a:p>
              <a:r>
                <a:rPr lang="en-US" sz="2000" dirty="0"/>
                <a:t>NOT_ESCAPED</a:t>
              </a:r>
            </a:p>
          </p:txBody>
        </p:sp>
      </p:grpSp>
      <p:sp>
        <p:nvSpPr>
          <p:cNvPr id="54" name="TextBox 53"/>
          <p:cNvSpPr txBox="1"/>
          <p:nvPr/>
        </p:nvSpPr>
        <p:spPr>
          <a:xfrm>
            <a:off x="10520238" y="4703871"/>
            <a:ext cx="1313373" cy="461665"/>
          </a:xfrm>
          <a:prstGeom prst="rect">
            <a:avLst/>
          </a:prstGeom>
          <a:noFill/>
        </p:spPr>
        <p:txBody>
          <a:bodyPr wrap="none" rtlCol="0">
            <a:spAutoFit/>
          </a:bodyPr>
          <a:lstStyle/>
          <a:p>
            <a:r>
              <a:rPr lang="en-US" sz="2400" dirty="0"/>
              <a:t>ESCAPED</a:t>
            </a:r>
          </a:p>
        </p:txBody>
      </p:sp>
      <p:cxnSp>
        <p:nvCxnSpPr>
          <p:cNvPr id="55" name="Straight Arrow Connector 54"/>
          <p:cNvCxnSpPr>
            <a:endCxn id="14" idx="1"/>
          </p:cNvCxnSpPr>
          <p:nvPr/>
        </p:nvCxnSpPr>
        <p:spPr>
          <a:xfrm>
            <a:off x="7042544" y="5551214"/>
            <a:ext cx="1328065" cy="94225"/>
          </a:xfrm>
          <a:prstGeom prst="straightConnector1">
            <a:avLst/>
          </a:prstGeom>
          <a:ln w="444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946305"/>
      </p:ext>
    </p:extLst>
  </p:cSld>
  <p:clrMapOvr>
    <a:masterClrMapping/>
  </p:clrMapOvr>
  <mc:AlternateContent xmlns:mc="http://schemas.openxmlformats.org/markup-compatibility/2006" xmlns:p14="http://schemas.microsoft.com/office/powerpoint/2010/main">
    <mc:Choice Requires="p14">
      <p:transition spd="slow" p14:dur="2000" advTm="19003"/>
    </mc:Choice>
    <mc:Fallback xmlns="">
      <p:transition spd="slow" advTm="1900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pPr>
              <a:spcBef>
                <a:spcPts val="0"/>
              </a:spcBef>
            </a:pPr>
            <a:r>
              <a:rPr lang="en" b="1" dirty="0"/>
              <a:t>Caper’s Dynamic Analysis</a:t>
            </a:r>
          </a:p>
        </p:txBody>
      </p:sp>
      <p:sp>
        <p:nvSpPr>
          <p:cNvPr id="449" name="Shape 449"/>
          <p:cNvSpPr/>
          <p:nvPr/>
        </p:nvSpPr>
        <p:spPr>
          <a:xfrm>
            <a:off x="1226127" y="1893366"/>
            <a:ext cx="10016837" cy="1722669"/>
          </a:xfrm>
          <a:prstGeom prst="roundRect">
            <a:avLst>
              <a:gd name="adj" fmla="val 16667"/>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3200" dirty="0">
                <a:solidFill>
                  <a:schemeClr val="bg1"/>
                </a:solidFill>
                <a:latin typeface="Average"/>
                <a:ea typeface="Average"/>
                <a:cs typeface="Average"/>
                <a:sym typeface="Average"/>
              </a:rPr>
              <a:t>deSites =  { s | ( ∃ s’ |〈s, s’〉∈ spPairs </a:t>
            </a:r>
            <a:r>
              <a:rPr lang="en" sz="2800" dirty="0">
                <a:solidFill>
                  <a:schemeClr val="bg1"/>
                </a:solidFill>
                <a:latin typeface="Average"/>
                <a:ea typeface="Average"/>
                <a:cs typeface="Average"/>
                <a:sym typeface="Average"/>
              </a:rPr>
              <a:t>⋃</a:t>
            </a:r>
            <a:r>
              <a:rPr lang="en" sz="3200" dirty="0">
                <a:solidFill>
                  <a:schemeClr val="bg1"/>
                </a:solidFill>
                <a:latin typeface="Average"/>
                <a:ea typeface="Average"/>
                <a:cs typeface="Average"/>
                <a:sym typeface="Average"/>
              </a:rPr>
              <a:t> dpPairs) </a:t>
            </a:r>
            <a:r>
              <a:rPr lang="en" sz="2800" dirty="0">
                <a:solidFill>
                  <a:schemeClr val="bg1"/>
                </a:solidFill>
                <a:latin typeface="Average"/>
                <a:ea typeface="Average"/>
                <a:cs typeface="Average"/>
                <a:sym typeface="Average"/>
              </a:rPr>
              <a:t>∧</a:t>
            </a:r>
            <a:r>
              <a:rPr lang="en" sz="3200" dirty="0">
                <a:solidFill>
                  <a:schemeClr val="bg1"/>
                </a:solidFill>
                <a:latin typeface="Average"/>
                <a:ea typeface="Average"/>
                <a:cs typeface="Average"/>
                <a:sym typeface="Average"/>
              </a:rPr>
              <a:t> </a:t>
            </a:r>
          </a:p>
          <a:p>
            <a:r>
              <a:rPr lang="en" sz="3200" dirty="0">
                <a:solidFill>
                  <a:schemeClr val="bg1"/>
                </a:solidFill>
                <a:latin typeface="Average"/>
                <a:ea typeface="Average"/>
                <a:cs typeface="Average"/>
                <a:sym typeface="Average"/>
              </a:rPr>
              <a:t>                         s </a:t>
            </a:r>
            <a:r>
              <a:rPr lang="en" sz="3000" dirty="0">
                <a:solidFill>
                  <a:schemeClr val="bg1"/>
                </a:solidFill>
                <a:latin typeface="Average"/>
                <a:ea typeface="Average"/>
                <a:cs typeface="Average"/>
                <a:sym typeface="Average"/>
              </a:rPr>
              <a:t>escaped in an analyzed execution</a:t>
            </a:r>
            <a:r>
              <a:rPr lang="en" sz="3200" dirty="0">
                <a:solidFill>
                  <a:schemeClr val="bg1"/>
                </a:solidFill>
                <a:latin typeface="Average"/>
                <a:ea typeface="Average"/>
                <a:cs typeface="Average"/>
                <a:sym typeface="Average"/>
              </a:rPr>
              <a:t> } </a:t>
            </a:r>
          </a:p>
        </p:txBody>
      </p:sp>
      <p:sp>
        <p:nvSpPr>
          <p:cNvPr id="450" name="Shape 450"/>
          <p:cNvSpPr/>
          <p:nvPr/>
        </p:nvSpPr>
        <p:spPr>
          <a:xfrm>
            <a:off x="1226127" y="4248759"/>
            <a:ext cx="10016837" cy="1482800"/>
          </a:xfrm>
          <a:prstGeom prst="roundRect">
            <a:avLst>
              <a:gd name="adj" fmla="val 16667"/>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path path="circle">
              <a:fillToRect l="50000" t="50000" r="50000" b="50000"/>
            </a:path>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3200" dirty="0">
                <a:solidFill>
                  <a:schemeClr val="bg1"/>
                </a:solidFill>
                <a:latin typeface="Average"/>
                <a:ea typeface="Average"/>
                <a:cs typeface="Average"/>
                <a:sym typeface="Average"/>
              </a:rPr>
              <a:t>dpPairs = {〈s</a:t>
            </a:r>
            <a:r>
              <a:rPr lang="en" sz="3200" baseline="-25000" dirty="0">
                <a:solidFill>
                  <a:schemeClr val="bg1"/>
                </a:solidFill>
                <a:latin typeface="Average"/>
                <a:ea typeface="Average"/>
                <a:cs typeface="Average"/>
                <a:sym typeface="Average"/>
              </a:rPr>
              <a:t>1</a:t>
            </a:r>
            <a:r>
              <a:rPr lang="en" sz="3200" dirty="0">
                <a:solidFill>
                  <a:schemeClr val="bg1"/>
                </a:solidFill>
                <a:latin typeface="Average"/>
                <a:ea typeface="Average"/>
                <a:cs typeface="Average"/>
                <a:sym typeface="Average"/>
              </a:rPr>
              <a:t>, s</a:t>
            </a:r>
            <a:r>
              <a:rPr lang="en" sz="3200" baseline="-25000" dirty="0">
                <a:solidFill>
                  <a:schemeClr val="bg1"/>
                </a:solidFill>
                <a:latin typeface="Average"/>
                <a:ea typeface="Average"/>
                <a:cs typeface="Average"/>
                <a:sym typeface="Average"/>
              </a:rPr>
              <a:t>2</a:t>
            </a:r>
            <a:r>
              <a:rPr lang="en" sz="3200" dirty="0">
                <a:solidFill>
                  <a:schemeClr val="bg1"/>
                </a:solidFill>
                <a:latin typeface="Average"/>
                <a:ea typeface="Average"/>
                <a:cs typeface="Average"/>
                <a:sym typeface="Average"/>
              </a:rPr>
              <a:t>〉| s</a:t>
            </a:r>
            <a:r>
              <a:rPr lang="en" sz="3200" baseline="-25000" dirty="0">
                <a:solidFill>
                  <a:schemeClr val="bg1"/>
                </a:solidFill>
                <a:latin typeface="Average"/>
                <a:ea typeface="Average"/>
                <a:cs typeface="Average"/>
                <a:sym typeface="Average"/>
              </a:rPr>
              <a:t>1</a:t>
            </a:r>
            <a:r>
              <a:rPr lang="en" sz="3200" dirty="0">
                <a:solidFill>
                  <a:schemeClr val="bg1"/>
                </a:solidFill>
                <a:latin typeface="Average"/>
                <a:ea typeface="Average"/>
                <a:cs typeface="Average"/>
                <a:sym typeface="Average"/>
              </a:rPr>
              <a:t> ∈ deSites ∧ s</a:t>
            </a:r>
            <a:r>
              <a:rPr lang="en" sz="3200" baseline="-25000" dirty="0">
                <a:solidFill>
                  <a:schemeClr val="bg1"/>
                </a:solidFill>
                <a:latin typeface="Average"/>
                <a:ea typeface="Average"/>
                <a:cs typeface="Average"/>
                <a:sym typeface="Average"/>
              </a:rPr>
              <a:t>2</a:t>
            </a:r>
            <a:r>
              <a:rPr lang="en" sz="3200" dirty="0">
                <a:solidFill>
                  <a:schemeClr val="bg1"/>
                </a:solidFill>
                <a:latin typeface="Average"/>
                <a:ea typeface="Average"/>
                <a:cs typeface="Average"/>
                <a:sym typeface="Average"/>
              </a:rPr>
              <a:t> ∈ deSites }</a:t>
            </a:r>
          </a:p>
        </p:txBody>
      </p:sp>
    </p:spTree>
    <p:extLst>
      <p:ext uri="{BB962C8B-B14F-4D97-AF65-F5344CB8AC3E}">
        <p14:creationId xmlns:p14="http://schemas.microsoft.com/office/powerpoint/2010/main" val="3025901064"/>
      </p:ext>
    </p:extLst>
  </p:cSld>
  <p:clrMapOvr>
    <a:masterClrMapping/>
  </p:clrMapOvr>
  <mc:AlternateContent xmlns:mc="http://schemas.openxmlformats.org/markup-compatibility/2006" xmlns:p14="http://schemas.microsoft.com/office/powerpoint/2010/main">
    <mc:Choice Requires="p14">
      <p:transition spd="slow" p14:dur="2000" advTm="27564"/>
    </mc:Choice>
    <mc:Fallback xmlns="">
      <p:transition spd="slow" advTm="2756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2338340444"/>
              </p:ext>
            </p:extLst>
          </p:nvPr>
        </p:nvGraphicFramePr>
        <p:xfrm>
          <a:off x="440871" y="310243"/>
          <a:ext cx="11315700" cy="622118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0827327" y="4226255"/>
            <a:ext cx="644236" cy="369332"/>
          </a:xfrm>
          <a:prstGeom prst="rect">
            <a:avLst/>
          </a:prstGeom>
          <a:noFill/>
        </p:spPr>
        <p:txBody>
          <a:bodyPr wrap="square" rtlCol="0">
            <a:spAutoFit/>
          </a:bodyPr>
          <a:lstStyle/>
          <a:p>
            <a:r>
              <a:rPr lang="en-US" b="1" dirty="0"/>
              <a:t>27%</a:t>
            </a:r>
          </a:p>
        </p:txBody>
      </p:sp>
      <p:sp>
        <p:nvSpPr>
          <p:cNvPr id="4" name="TextBox 3"/>
          <p:cNvSpPr txBox="1"/>
          <p:nvPr/>
        </p:nvSpPr>
        <p:spPr>
          <a:xfrm>
            <a:off x="10609119" y="5266913"/>
            <a:ext cx="644236" cy="369332"/>
          </a:xfrm>
          <a:prstGeom prst="rect">
            <a:avLst/>
          </a:prstGeom>
          <a:noFill/>
        </p:spPr>
        <p:txBody>
          <a:bodyPr wrap="square" rtlCol="0">
            <a:spAutoFit/>
          </a:bodyPr>
          <a:lstStyle/>
          <a:p>
            <a:r>
              <a:rPr lang="en-US" b="1" dirty="0"/>
              <a:t>3%</a:t>
            </a:r>
          </a:p>
        </p:txBody>
      </p:sp>
      <p:sp>
        <p:nvSpPr>
          <p:cNvPr id="5" name="TextBox 4"/>
          <p:cNvSpPr txBox="1"/>
          <p:nvPr/>
        </p:nvSpPr>
        <p:spPr>
          <a:xfrm>
            <a:off x="11170227" y="5082247"/>
            <a:ext cx="644236" cy="369332"/>
          </a:xfrm>
          <a:prstGeom prst="rect">
            <a:avLst/>
          </a:prstGeom>
          <a:noFill/>
        </p:spPr>
        <p:txBody>
          <a:bodyPr wrap="square" rtlCol="0">
            <a:spAutoFit/>
          </a:bodyPr>
          <a:lstStyle/>
          <a:p>
            <a:r>
              <a:rPr lang="en-US" b="1" dirty="0"/>
              <a:t>9%</a:t>
            </a:r>
          </a:p>
        </p:txBody>
      </p:sp>
    </p:spTree>
    <p:extLst>
      <p:ext uri="{BB962C8B-B14F-4D97-AF65-F5344CB8AC3E}">
        <p14:creationId xmlns:p14="http://schemas.microsoft.com/office/powerpoint/2010/main" val="62202617"/>
      </p:ext>
    </p:extLst>
  </p:cSld>
  <p:clrMapOvr>
    <a:masterClrMapping/>
  </p:clrMapOvr>
  <mc:AlternateContent xmlns:mc="http://schemas.openxmlformats.org/markup-compatibility/2006" xmlns:p14="http://schemas.microsoft.com/office/powerpoint/2010/main">
    <mc:Choice Requires="p14">
      <p:transition spd="slow" p14:dur="2000" advTm="52884"/>
    </mc:Choice>
    <mc:Fallback xmlns="">
      <p:transition spd="slow" advTm="5288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Shape 545"/>
          <p:cNvSpPr txBox="1">
            <a:spLocks noGrp="1"/>
          </p:cNvSpPr>
          <p:nvPr>
            <p:ph type="title"/>
          </p:nvPr>
        </p:nvSpPr>
        <p:spPr>
          <a:xfrm>
            <a:off x="838200" y="365125"/>
            <a:ext cx="10515600" cy="892175"/>
          </a:xfrm>
          <a:prstGeom prst="rect">
            <a:avLst/>
          </a:prstGeom>
        </p:spPr>
        <p:txBody>
          <a:bodyPr lIns="121900" tIns="121900" rIns="121900" bIns="121900" anchor="t" anchorCtr="0">
            <a:noAutofit/>
          </a:bodyPr>
          <a:lstStyle/>
          <a:p>
            <a:r>
              <a:rPr lang="en" sz="3600" b="1" dirty="0"/>
              <a:t>Effectiveness of Caper</a:t>
            </a:r>
          </a:p>
        </p:txBody>
      </p:sp>
      <p:graphicFrame>
        <p:nvGraphicFramePr>
          <p:cNvPr id="2" name="Table 1"/>
          <p:cNvGraphicFramePr>
            <a:graphicFrameLocks noGrp="1"/>
          </p:cNvGraphicFramePr>
          <p:nvPr>
            <p:extLst>
              <p:ext uri="{D42A27DB-BD31-4B8C-83A1-F6EECF244321}">
                <p14:modId xmlns:p14="http://schemas.microsoft.com/office/powerpoint/2010/main" val="3598205014"/>
              </p:ext>
            </p:extLst>
          </p:nvPr>
        </p:nvGraphicFramePr>
        <p:xfrm>
          <a:off x="1558838" y="1159329"/>
          <a:ext cx="9192988" cy="5464940"/>
        </p:xfrm>
        <a:graphic>
          <a:graphicData uri="http://schemas.openxmlformats.org/drawingml/2006/table">
            <a:tbl>
              <a:tblPr firstRow="1" bandRow="1">
                <a:tableStyleId>{5C22544A-7EE6-4342-B048-85BDC9FD1C3A}</a:tableStyleId>
              </a:tblPr>
              <a:tblGrid>
                <a:gridCol w="1997162">
                  <a:extLst>
                    <a:ext uri="{9D8B030D-6E8A-4147-A177-3AD203B41FA5}">
                      <a16:colId xmlns:a16="http://schemas.microsoft.com/office/drawing/2014/main" val="3498874196"/>
                    </a:ext>
                  </a:extLst>
                </a:gridCol>
                <a:gridCol w="3027680">
                  <a:extLst>
                    <a:ext uri="{9D8B030D-6E8A-4147-A177-3AD203B41FA5}">
                      <a16:colId xmlns:a16="http://schemas.microsoft.com/office/drawing/2014/main" val="2895567439"/>
                    </a:ext>
                  </a:extLst>
                </a:gridCol>
                <a:gridCol w="1869899">
                  <a:extLst>
                    <a:ext uri="{9D8B030D-6E8A-4147-A177-3AD203B41FA5}">
                      <a16:colId xmlns:a16="http://schemas.microsoft.com/office/drawing/2014/main" val="965112465"/>
                    </a:ext>
                  </a:extLst>
                </a:gridCol>
                <a:gridCol w="2298247">
                  <a:extLst>
                    <a:ext uri="{9D8B030D-6E8A-4147-A177-3AD203B41FA5}">
                      <a16:colId xmlns:a16="http://schemas.microsoft.com/office/drawing/2014/main" val="3400292364"/>
                    </a:ext>
                  </a:extLst>
                </a:gridCol>
              </a:tblGrid>
              <a:tr h="898071">
                <a:tc>
                  <a:txBody>
                    <a:bodyPr/>
                    <a:lstStyle/>
                    <a:p>
                      <a:endParaRPr lang="en-US" dirty="0"/>
                    </a:p>
                  </a:txBody>
                  <a:tcPr/>
                </a:tc>
                <a:tc>
                  <a:txBody>
                    <a:bodyPr/>
                    <a:lstStyle/>
                    <a:p>
                      <a:pPr algn="ctr"/>
                      <a:r>
                        <a:rPr lang="en-US" sz="2800" dirty="0"/>
                        <a:t>Sound static data race detector</a:t>
                      </a:r>
                    </a:p>
                  </a:txBody>
                  <a:tcPr/>
                </a:tc>
                <a:tc>
                  <a:txBody>
                    <a:bodyPr/>
                    <a:lstStyle/>
                    <a:p>
                      <a:pPr algn="ctr"/>
                      <a:r>
                        <a:rPr lang="en-US" sz="2800" dirty="0"/>
                        <a:t>Caper</a:t>
                      </a:r>
                    </a:p>
                  </a:txBody>
                  <a:tcPr/>
                </a:tc>
                <a:tc>
                  <a:txBody>
                    <a:bodyPr/>
                    <a:lstStyle/>
                    <a:p>
                      <a:pPr algn="ctr"/>
                      <a:r>
                        <a:rPr lang="en-US" sz="2800" dirty="0"/>
                        <a:t>Dynamic alias analysis</a:t>
                      </a:r>
                    </a:p>
                  </a:txBody>
                  <a:tcPr/>
                </a:tc>
                <a:extLst>
                  <a:ext uri="{0D108BD9-81ED-4DB2-BD59-A6C34878D82A}">
                    <a16:rowId xmlns:a16="http://schemas.microsoft.com/office/drawing/2014/main" val="3586832429"/>
                  </a:ext>
                </a:extLst>
              </a:tr>
              <a:tr h="449780">
                <a:tc>
                  <a:txBody>
                    <a:bodyPr/>
                    <a:lstStyle/>
                    <a:p>
                      <a:r>
                        <a:rPr lang="en-US" sz="2000" dirty="0"/>
                        <a:t>hsqldb6</a:t>
                      </a:r>
                    </a:p>
                  </a:txBody>
                  <a:tcPr/>
                </a:tc>
                <a:tc>
                  <a:txBody>
                    <a:bodyPr/>
                    <a:lstStyle/>
                    <a:p>
                      <a:pPr algn="r"/>
                      <a:r>
                        <a:rPr lang="en-US" sz="2400" b="1" dirty="0"/>
                        <a:t>212,205</a:t>
                      </a:r>
                    </a:p>
                  </a:txBody>
                  <a:tcPr/>
                </a:tc>
                <a:tc>
                  <a:txBody>
                    <a:bodyPr/>
                    <a:lstStyle/>
                    <a:p>
                      <a:pPr algn="r"/>
                      <a:r>
                        <a:rPr lang="en-US" sz="2400" b="1" dirty="0"/>
                        <a:t>1,612</a:t>
                      </a:r>
                    </a:p>
                  </a:txBody>
                  <a:tcPr/>
                </a:tc>
                <a:tc>
                  <a:txBody>
                    <a:bodyPr/>
                    <a:lstStyle/>
                    <a:p>
                      <a:pPr algn="r"/>
                      <a:r>
                        <a:rPr lang="en-US" sz="2400" b="1" dirty="0"/>
                        <a:t>757</a:t>
                      </a:r>
                    </a:p>
                  </a:txBody>
                  <a:tcPr/>
                </a:tc>
                <a:extLst>
                  <a:ext uri="{0D108BD9-81ED-4DB2-BD59-A6C34878D82A}">
                    <a16:rowId xmlns:a16="http://schemas.microsoft.com/office/drawing/2014/main" val="2686962488"/>
                  </a:ext>
                </a:extLst>
              </a:tr>
              <a:tr h="449780">
                <a:tc>
                  <a:txBody>
                    <a:bodyPr/>
                    <a:lstStyle/>
                    <a:p>
                      <a:r>
                        <a:rPr lang="en-US" sz="2000" dirty="0"/>
                        <a:t>lusearch6</a:t>
                      </a:r>
                    </a:p>
                  </a:txBody>
                  <a:tcPr/>
                </a:tc>
                <a:tc>
                  <a:txBody>
                    <a:bodyPr/>
                    <a:lstStyle/>
                    <a:p>
                      <a:pPr algn="r"/>
                      <a:r>
                        <a:rPr lang="en-US" sz="2000" dirty="0"/>
                        <a:t>4,692</a:t>
                      </a:r>
                    </a:p>
                  </a:txBody>
                  <a:tcPr/>
                </a:tc>
                <a:tc>
                  <a:txBody>
                    <a:bodyPr/>
                    <a:lstStyle/>
                    <a:p>
                      <a:pPr algn="r"/>
                      <a:r>
                        <a:rPr lang="en-US" sz="2000" dirty="0"/>
                        <a:t>302</a:t>
                      </a:r>
                    </a:p>
                  </a:txBody>
                  <a:tcPr/>
                </a:tc>
                <a:tc>
                  <a:txBody>
                    <a:bodyPr/>
                    <a:lstStyle/>
                    <a:p>
                      <a:pPr algn="r"/>
                      <a:r>
                        <a:rPr lang="en-US" sz="2000" dirty="0"/>
                        <a:t>292</a:t>
                      </a:r>
                    </a:p>
                  </a:txBody>
                  <a:tcPr/>
                </a:tc>
                <a:extLst>
                  <a:ext uri="{0D108BD9-81ED-4DB2-BD59-A6C34878D82A}">
                    <a16:rowId xmlns:a16="http://schemas.microsoft.com/office/drawing/2014/main" val="3530536997"/>
                  </a:ext>
                </a:extLst>
              </a:tr>
              <a:tr h="449780">
                <a:tc>
                  <a:txBody>
                    <a:bodyPr/>
                    <a:lstStyle/>
                    <a:p>
                      <a:r>
                        <a:rPr lang="en-US" sz="2000" dirty="0"/>
                        <a:t>xalan6</a:t>
                      </a:r>
                    </a:p>
                  </a:txBody>
                  <a:tcPr/>
                </a:tc>
                <a:tc>
                  <a:txBody>
                    <a:bodyPr/>
                    <a:lstStyle/>
                    <a:p>
                      <a:pPr algn="r"/>
                      <a:r>
                        <a:rPr lang="en-US" sz="2400" b="1" dirty="0"/>
                        <a:t>83,488</a:t>
                      </a:r>
                    </a:p>
                  </a:txBody>
                  <a:tcPr/>
                </a:tc>
                <a:tc>
                  <a:txBody>
                    <a:bodyPr/>
                    <a:lstStyle/>
                    <a:p>
                      <a:pPr algn="r"/>
                      <a:r>
                        <a:rPr lang="en-US" sz="2400" b="1" dirty="0"/>
                        <a:t>1,241</a:t>
                      </a:r>
                    </a:p>
                  </a:txBody>
                  <a:tcPr/>
                </a:tc>
                <a:tc>
                  <a:txBody>
                    <a:bodyPr/>
                    <a:lstStyle/>
                    <a:p>
                      <a:pPr algn="r"/>
                      <a:r>
                        <a:rPr lang="en-US" sz="2400" b="1" dirty="0"/>
                        <a:t>581</a:t>
                      </a:r>
                    </a:p>
                  </a:txBody>
                  <a:tcPr/>
                </a:tc>
                <a:extLst>
                  <a:ext uri="{0D108BD9-81ED-4DB2-BD59-A6C34878D82A}">
                    <a16:rowId xmlns:a16="http://schemas.microsoft.com/office/drawing/2014/main" val="814028359"/>
                  </a:ext>
                </a:extLst>
              </a:tr>
              <a:tr h="449780">
                <a:tc>
                  <a:txBody>
                    <a:bodyPr/>
                    <a:lstStyle/>
                    <a:p>
                      <a:r>
                        <a:rPr lang="en-US" sz="2000" dirty="0"/>
                        <a:t>avrora9</a:t>
                      </a:r>
                    </a:p>
                  </a:txBody>
                  <a:tcPr/>
                </a:tc>
                <a:tc>
                  <a:txBody>
                    <a:bodyPr/>
                    <a:lstStyle/>
                    <a:p>
                      <a:pPr algn="r"/>
                      <a:r>
                        <a:rPr lang="en-US" sz="2400" b="1" dirty="0"/>
                        <a:t>61,193</a:t>
                      </a:r>
                    </a:p>
                  </a:txBody>
                  <a:tcPr/>
                </a:tc>
                <a:tc>
                  <a:txBody>
                    <a:bodyPr/>
                    <a:lstStyle/>
                    <a:p>
                      <a:pPr algn="r"/>
                      <a:r>
                        <a:rPr lang="en-US" sz="2400" b="1" dirty="0"/>
                        <a:t>19,941</a:t>
                      </a:r>
                    </a:p>
                  </a:txBody>
                  <a:tcPr/>
                </a:tc>
                <a:tc>
                  <a:txBody>
                    <a:bodyPr/>
                    <a:lstStyle/>
                    <a:p>
                      <a:pPr algn="r"/>
                      <a:r>
                        <a:rPr lang="en-US" sz="2400" b="1" dirty="0"/>
                        <a:t>570</a:t>
                      </a:r>
                    </a:p>
                  </a:txBody>
                  <a:tcPr/>
                </a:tc>
                <a:extLst>
                  <a:ext uri="{0D108BD9-81ED-4DB2-BD59-A6C34878D82A}">
                    <a16:rowId xmlns:a16="http://schemas.microsoft.com/office/drawing/2014/main" val="4020583697"/>
                  </a:ext>
                </a:extLst>
              </a:tr>
              <a:tr h="449780">
                <a:tc>
                  <a:txBody>
                    <a:bodyPr/>
                    <a:lstStyle/>
                    <a:p>
                      <a:r>
                        <a:rPr lang="en-US" sz="2000" dirty="0"/>
                        <a:t>luindex9</a:t>
                      </a:r>
                    </a:p>
                  </a:txBody>
                  <a:tcPr/>
                </a:tc>
                <a:tc>
                  <a:txBody>
                    <a:bodyPr/>
                    <a:lstStyle/>
                    <a:p>
                      <a:pPr algn="r"/>
                      <a:r>
                        <a:rPr lang="en-US" sz="2000" dirty="0"/>
                        <a:t>10,257</a:t>
                      </a:r>
                    </a:p>
                  </a:txBody>
                  <a:tcPr/>
                </a:tc>
                <a:tc>
                  <a:txBody>
                    <a:bodyPr/>
                    <a:lstStyle/>
                    <a:p>
                      <a:pPr algn="r"/>
                      <a:r>
                        <a:rPr lang="en-US" sz="2000" dirty="0"/>
                        <a:t>192</a:t>
                      </a:r>
                    </a:p>
                  </a:txBody>
                  <a:tcPr/>
                </a:tc>
                <a:tc>
                  <a:txBody>
                    <a:bodyPr/>
                    <a:lstStyle/>
                    <a:p>
                      <a:pPr algn="r"/>
                      <a:r>
                        <a:rPr lang="en-US" sz="2000" dirty="0"/>
                        <a:t>193</a:t>
                      </a:r>
                    </a:p>
                  </a:txBody>
                  <a:tcPr/>
                </a:tc>
                <a:extLst>
                  <a:ext uri="{0D108BD9-81ED-4DB2-BD59-A6C34878D82A}">
                    <a16:rowId xmlns:a16="http://schemas.microsoft.com/office/drawing/2014/main" val="1585747544"/>
                  </a:ext>
                </a:extLst>
              </a:tr>
              <a:tr h="449780">
                <a:tc>
                  <a:txBody>
                    <a:bodyPr/>
                    <a:lstStyle/>
                    <a:p>
                      <a:r>
                        <a:rPr lang="en-US" sz="2000" dirty="0"/>
                        <a:t>lusearch9</a:t>
                      </a:r>
                    </a:p>
                  </a:txBody>
                  <a:tcPr/>
                </a:tc>
                <a:tc>
                  <a:txBody>
                    <a:bodyPr/>
                    <a:lstStyle/>
                    <a:p>
                      <a:pPr algn="r"/>
                      <a:r>
                        <a:rPr lang="en-US" sz="2000" dirty="0"/>
                        <a:t>7,303</a:t>
                      </a:r>
                    </a:p>
                  </a:txBody>
                  <a:tcPr/>
                </a:tc>
                <a:tc>
                  <a:txBody>
                    <a:bodyPr/>
                    <a:lstStyle/>
                    <a:p>
                      <a:pPr algn="r"/>
                      <a:r>
                        <a:rPr lang="en-US" sz="2000" dirty="0"/>
                        <a:t>34</a:t>
                      </a:r>
                    </a:p>
                  </a:txBody>
                  <a:tcPr/>
                </a:tc>
                <a:tc>
                  <a:txBody>
                    <a:bodyPr/>
                    <a:lstStyle/>
                    <a:p>
                      <a:pPr algn="r"/>
                      <a:r>
                        <a:rPr lang="en-US" sz="2000" dirty="0"/>
                        <a:t>39</a:t>
                      </a:r>
                    </a:p>
                  </a:txBody>
                  <a:tcPr/>
                </a:tc>
                <a:extLst>
                  <a:ext uri="{0D108BD9-81ED-4DB2-BD59-A6C34878D82A}">
                    <a16:rowId xmlns:a16="http://schemas.microsoft.com/office/drawing/2014/main" val="1389616169"/>
                  </a:ext>
                </a:extLst>
              </a:tr>
              <a:tr h="449780">
                <a:tc>
                  <a:txBody>
                    <a:bodyPr/>
                    <a:lstStyle/>
                    <a:p>
                      <a:r>
                        <a:rPr lang="en-US" sz="2000" dirty="0"/>
                        <a:t>sunflow9</a:t>
                      </a:r>
                    </a:p>
                  </a:txBody>
                  <a:tcPr/>
                </a:tc>
                <a:tc>
                  <a:txBody>
                    <a:bodyPr/>
                    <a:lstStyle/>
                    <a:p>
                      <a:pPr algn="r"/>
                      <a:r>
                        <a:rPr lang="en-US" sz="2000" dirty="0"/>
                        <a:t>28,587</a:t>
                      </a:r>
                    </a:p>
                  </a:txBody>
                  <a:tcPr/>
                </a:tc>
                <a:tc>
                  <a:txBody>
                    <a:bodyPr/>
                    <a:lstStyle/>
                    <a:p>
                      <a:pPr algn="r"/>
                      <a:r>
                        <a:rPr lang="en-US" sz="2000" dirty="0"/>
                        <a:t>200</a:t>
                      </a:r>
                    </a:p>
                  </a:txBody>
                  <a:tcPr/>
                </a:tc>
                <a:tc>
                  <a:txBody>
                    <a:bodyPr/>
                    <a:lstStyle/>
                    <a:p>
                      <a:pPr algn="r"/>
                      <a:r>
                        <a:rPr lang="en-US" sz="2000" dirty="0"/>
                        <a:t>1,086</a:t>
                      </a:r>
                    </a:p>
                  </a:txBody>
                  <a:tcPr/>
                </a:tc>
                <a:extLst>
                  <a:ext uri="{0D108BD9-81ED-4DB2-BD59-A6C34878D82A}">
                    <a16:rowId xmlns:a16="http://schemas.microsoft.com/office/drawing/2014/main" val="1757315574"/>
                  </a:ext>
                </a:extLst>
              </a:tr>
              <a:tr h="449780">
                <a:tc>
                  <a:txBody>
                    <a:bodyPr/>
                    <a:lstStyle/>
                    <a:p>
                      <a:r>
                        <a:rPr lang="en-US" sz="2000" dirty="0"/>
                        <a:t>xalan9</a:t>
                      </a:r>
                    </a:p>
                  </a:txBody>
                  <a:tcPr/>
                </a:tc>
                <a:tc>
                  <a:txBody>
                    <a:bodyPr/>
                    <a:lstStyle/>
                    <a:p>
                      <a:pPr algn="r"/>
                      <a:r>
                        <a:rPr lang="en-US" sz="2000" dirty="0"/>
                        <a:t>20,036</a:t>
                      </a:r>
                    </a:p>
                  </a:txBody>
                  <a:tcPr/>
                </a:tc>
                <a:tc>
                  <a:txBody>
                    <a:bodyPr/>
                    <a:lstStyle/>
                    <a:p>
                      <a:pPr algn="r"/>
                      <a:r>
                        <a:rPr lang="en-US" sz="2000" dirty="0"/>
                        <a:t>1,861</a:t>
                      </a:r>
                    </a:p>
                  </a:txBody>
                  <a:tcPr/>
                </a:tc>
                <a:tc>
                  <a:txBody>
                    <a:bodyPr/>
                    <a:lstStyle/>
                    <a:p>
                      <a:pPr algn="r"/>
                      <a:r>
                        <a:rPr lang="en-US" sz="2000" dirty="0"/>
                        <a:t>600</a:t>
                      </a:r>
                    </a:p>
                  </a:txBody>
                  <a:tcPr/>
                </a:tc>
                <a:extLst>
                  <a:ext uri="{0D108BD9-81ED-4DB2-BD59-A6C34878D82A}">
                    <a16:rowId xmlns:a16="http://schemas.microsoft.com/office/drawing/2014/main" val="2372978075"/>
                  </a:ext>
                </a:extLst>
              </a:tr>
              <a:tr h="449780">
                <a:tc>
                  <a:txBody>
                    <a:bodyPr/>
                    <a:lstStyle/>
                    <a:p>
                      <a:r>
                        <a:rPr lang="en-US" sz="2000" dirty="0"/>
                        <a:t>pjbb2000</a:t>
                      </a:r>
                    </a:p>
                  </a:txBody>
                  <a:tcPr/>
                </a:tc>
                <a:tc>
                  <a:txBody>
                    <a:bodyPr/>
                    <a:lstStyle/>
                    <a:p>
                      <a:pPr algn="r"/>
                      <a:r>
                        <a:rPr lang="en-US" sz="2000" dirty="0"/>
                        <a:t>29,604</a:t>
                      </a:r>
                    </a:p>
                  </a:txBody>
                  <a:tcPr/>
                </a:tc>
                <a:tc>
                  <a:txBody>
                    <a:bodyPr/>
                    <a:lstStyle/>
                    <a:p>
                      <a:pPr algn="r"/>
                      <a:r>
                        <a:rPr lang="en-US" sz="2000" dirty="0"/>
                        <a:t>11,243</a:t>
                      </a:r>
                    </a:p>
                  </a:txBody>
                  <a:tcPr/>
                </a:tc>
                <a:tc>
                  <a:txBody>
                    <a:bodyPr/>
                    <a:lstStyle/>
                    <a:p>
                      <a:pPr algn="r"/>
                      <a:r>
                        <a:rPr lang="en-US" sz="2000" dirty="0"/>
                        <a:t>1,679</a:t>
                      </a:r>
                    </a:p>
                  </a:txBody>
                  <a:tcPr/>
                </a:tc>
                <a:extLst>
                  <a:ext uri="{0D108BD9-81ED-4DB2-BD59-A6C34878D82A}">
                    <a16:rowId xmlns:a16="http://schemas.microsoft.com/office/drawing/2014/main" val="4278865988"/>
                  </a:ext>
                </a:extLst>
              </a:tr>
              <a:tr h="449780">
                <a:tc>
                  <a:txBody>
                    <a:bodyPr/>
                    <a:lstStyle/>
                    <a:p>
                      <a:r>
                        <a:rPr lang="en-US" sz="2000" dirty="0"/>
                        <a:t>pjbb2005</a:t>
                      </a:r>
                    </a:p>
                  </a:txBody>
                  <a:tcPr/>
                </a:tc>
                <a:tc>
                  <a:txBody>
                    <a:bodyPr/>
                    <a:lstStyle/>
                    <a:p>
                      <a:pPr algn="r"/>
                      <a:r>
                        <a:rPr lang="en-US" sz="2000" dirty="0"/>
                        <a:t>2,552</a:t>
                      </a:r>
                    </a:p>
                  </a:txBody>
                  <a:tcPr/>
                </a:tc>
                <a:tc>
                  <a:txBody>
                    <a:bodyPr/>
                    <a:lstStyle/>
                    <a:p>
                      <a:pPr algn="r"/>
                      <a:r>
                        <a:rPr lang="en-US" sz="2000" dirty="0"/>
                        <a:t>984</a:t>
                      </a:r>
                    </a:p>
                  </a:txBody>
                  <a:tcPr/>
                </a:tc>
                <a:tc>
                  <a:txBody>
                    <a:bodyPr/>
                    <a:lstStyle/>
                    <a:p>
                      <a:pPr algn="r"/>
                      <a:r>
                        <a:rPr lang="en-US" sz="2000" dirty="0"/>
                        <a:t>447</a:t>
                      </a:r>
                    </a:p>
                  </a:txBody>
                  <a:tcPr/>
                </a:tc>
                <a:extLst>
                  <a:ext uri="{0D108BD9-81ED-4DB2-BD59-A6C34878D82A}">
                    <a16:rowId xmlns:a16="http://schemas.microsoft.com/office/drawing/2014/main" val="1916209994"/>
                  </a:ext>
                </a:extLst>
              </a:tr>
            </a:tbl>
          </a:graphicData>
        </a:graphic>
      </p:graphicFrame>
    </p:spTree>
    <p:extLst>
      <p:ext uri="{BB962C8B-B14F-4D97-AF65-F5344CB8AC3E}">
        <p14:creationId xmlns:p14="http://schemas.microsoft.com/office/powerpoint/2010/main" val="4128587559"/>
      </p:ext>
    </p:extLst>
  </p:cSld>
  <p:clrMapOvr>
    <a:masterClrMapping/>
  </p:clrMapOvr>
  <mc:AlternateContent xmlns:mc="http://schemas.openxmlformats.org/markup-compatibility/2006" xmlns:p14="http://schemas.microsoft.com/office/powerpoint/2010/main">
    <mc:Choice Requires="p14">
      <p:transition spd="slow" p14:dur="2000" advTm="59905"/>
    </mc:Choice>
    <mc:Fallback xmlns="">
      <p:transition spd="slow" advTm="5990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1570220850"/>
              </p:ext>
            </p:extLst>
          </p:nvPr>
        </p:nvGraphicFramePr>
        <p:xfrm>
          <a:off x="768928" y="261258"/>
          <a:ext cx="10584872" cy="626423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2293895" y="3695106"/>
            <a:ext cx="797013" cy="400110"/>
          </a:xfrm>
          <a:prstGeom prst="rect">
            <a:avLst/>
          </a:prstGeom>
          <a:noFill/>
        </p:spPr>
        <p:txBody>
          <a:bodyPr wrap="none" rtlCol="0">
            <a:spAutoFit/>
          </a:bodyPr>
          <a:lstStyle/>
          <a:p>
            <a:r>
              <a:rPr lang="en-US" sz="2000" dirty="0"/>
              <a:t>Caper</a:t>
            </a:r>
          </a:p>
        </p:txBody>
      </p:sp>
      <p:sp>
        <p:nvSpPr>
          <p:cNvPr id="8" name="TextBox 7"/>
          <p:cNvSpPr txBox="1"/>
          <p:nvPr/>
        </p:nvSpPr>
        <p:spPr>
          <a:xfrm>
            <a:off x="2293895" y="1824294"/>
            <a:ext cx="2834366" cy="707886"/>
          </a:xfrm>
          <a:prstGeom prst="rect">
            <a:avLst/>
          </a:prstGeom>
          <a:noFill/>
        </p:spPr>
        <p:txBody>
          <a:bodyPr wrap="none" rtlCol="0">
            <a:spAutoFit/>
          </a:bodyPr>
          <a:lstStyle/>
          <a:p>
            <a:r>
              <a:rPr lang="en-US" sz="2000" dirty="0"/>
              <a:t>Static data race detector, </a:t>
            </a:r>
          </a:p>
          <a:p>
            <a:r>
              <a:rPr lang="en-US" sz="2000" dirty="0"/>
              <a:t>e.g., Chord</a:t>
            </a:r>
          </a:p>
        </p:txBody>
      </p:sp>
    </p:spTree>
    <p:extLst>
      <p:ext uri="{BB962C8B-B14F-4D97-AF65-F5344CB8AC3E}">
        <p14:creationId xmlns:p14="http://schemas.microsoft.com/office/powerpoint/2010/main" val="1032329119"/>
      </p:ext>
    </p:extLst>
  </p:cSld>
  <p:clrMapOvr>
    <a:masterClrMapping/>
  </p:clrMapOvr>
  <mc:AlternateContent xmlns:mc="http://schemas.openxmlformats.org/markup-compatibility/2006" xmlns:p14="http://schemas.microsoft.com/office/powerpoint/2010/main">
    <mc:Choice Requires="p14">
      <p:transition spd="slow" p14:dur="2000" advTm="45853"/>
    </mc:Choice>
    <mc:Fallback xmlns="">
      <p:transition spd="slow" advTm="4585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dirty="0"/>
              <a:t>Usefulness of Caper</a:t>
            </a:r>
          </a:p>
        </p:txBody>
      </p:sp>
      <p:sp>
        <p:nvSpPr>
          <p:cNvPr id="463" name="Shape 463"/>
          <p:cNvSpPr txBox="1">
            <a:spLocks noGrp="1"/>
          </p:cNvSpPr>
          <p:nvPr>
            <p:ph type="body" idx="1"/>
          </p:nvPr>
        </p:nvSpPr>
        <p:spPr>
          <a:xfrm>
            <a:off x="4384964" y="410633"/>
            <a:ext cx="7391569" cy="5691600"/>
          </a:xfrm>
          <a:prstGeom prst="rect">
            <a:avLst/>
          </a:prstGeom>
        </p:spPr>
        <p:txBody>
          <a:bodyPr lIns="121900" tIns="121900" rIns="121900" bIns="121900" anchor="t" anchorCtr="0">
            <a:noAutofit/>
          </a:bodyPr>
          <a:lstStyle/>
          <a:p>
            <a:pPr marL="609585" indent="-474121">
              <a:buClr>
                <a:srgbClr val="FFFFFF"/>
              </a:buClr>
              <a:buFont typeface="Arial" panose="020B0604020202020204" pitchFamily="34" charset="0"/>
              <a:buChar char="•"/>
            </a:pPr>
            <a:r>
              <a:rPr lang="en" sz="2700" dirty="0">
                <a:solidFill>
                  <a:srgbClr val="FFFFFF"/>
                </a:solidFill>
              </a:rPr>
              <a:t>Improve performance of analyses whose correctness relies on knowing all data races</a:t>
            </a:r>
          </a:p>
          <a:p>
            <a:pPr marL="135464">
              <a:spcAft>
                <a:spcPts val="600"/>
              </a:spcAft>
              <a:buClr>
                <a:srgbClr val="FFFFFF"/>
              </a:buClr>
            </a:pPr>
            <a:r>
              <a:rPr lang="en" dirty="0">
                <a:solidFill>
                  <a:srgbClr val="FFFFFF"/>
                </a:solidFill>
              </a:rPr>
              <a:t>          Record and replay systems</a:t>
            </a:r>
          </a:p>
          <a:p>
            <a:pPr marL="135464">
              <a:spcAft>
                <a:spcPts val="600"/>
              </a:spcAft>
              <a:buClr>
                <a:srgbClr val="FFFFFF"/>
              </a:buClr>
            </a:pPr>
            <a:r>
              <a:rPr lang="en" dirty="0">
                <a:solidFill>
                  <a:srgbClr val="FFFFFF"/>
                </a:solidFill>
              </a:rPr>
              <a:t>          Atomicity checking</a:t>
            </a:r>
          </a:p>
          <a:p>
            <a:pPr marL="135464">
              <a:spcAft>
                <a:spcPts val="600"/>
              </a:spcAft>
              <a:buClr>
                <a:srgbClr val="FFFFFF"/>
              </a:buClr>
            </a:pPr>
            <a:r>
              <a:rPr lang="en" dirty="0">
                <a:solidFill>
                  <a:srgbClr val="FFFFFF"/>
                </a:solidFill>
              </a:rPr>
              <a:t>          Software transactional memory</a:t>
            </a:r>
          </a:p>
          <a:p>
            <a:pPr marL="135464">
              <a:spcAft>
                <a:spcPts val="600"/>
              </a:spcAft>
              <a:buClr>
                <a:srgbClr val="FFFFFF"/>
              </a:buClr>
            </a:pPr>
            <a:endParaRPr lang="en" sz="2667" dirty="0">
              <a:solidFill>
                <a:srgbClr val="FFFFFF"/>
              </a:solidFill>
            </a:endParaRPr>
          </a:p>
          <a:p>
            <a:pPr marL="609585" indent="-474121">
              <a:spcAft>
                <a:spcPts val="600"/>
              </a:spcAft>
              <a:buClr>
                <a:srgbClr val="FFFFFF"/>
              </a:buClr>
              <a:buFont typeface="Arial" panose="020B0604020202020204" pitchFamily="34" charset="0"/>
              <a:buChar char="•"/>
            </a:pPr>
            <a:r>
              <a:rPr lang="en" sz="2700" dirty="0">
                <a:solidFill>
                  <a:srgbClr val="FFFFFF"/>
                </a:solidFill>
              </a:rPr>
              <a:t>Generate potential data races for analyses like RaceChaser/RaceMob/DataCollider</a:t>
            </a:r>
            <a:endParaRPr lang="en" sz="2133" dirty="0">
              <a:solidFill>
                <a:srgbClr val="FFFFFF"/>
              </a:solidFill>
            </a:endParaRPr>
          </a:p>
          <a:p>
            <a:pPr marL="457200" indent="-457200">
              <a:buFont typeface="Arial" panose="020B0604020202020204" pitchFamily="34" charset="0"/>
              <a:buChar char="•"/>
            </a:pPr>
            <a:endParaRPr sz="2667" dirty="0">
              <a:solidFill>
                <a:srgbClr val="FFFFFF"/>
              </a:solidFill>
            </a:endParaRPr>
          </a:p>
        </p:txBody>
      </p:sp>
    </p:spTree>
    <p:extLst>
      <p:ext uri="{BB962C8B-B14F-4D97-AF65-F5344CB8AC3E}">
        <p14:creationId xmlns:p14="http://schemas.microsoft.com/office/powerpoint/2010/main" val="2599671332"/>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t">
            <a:normAutofit/>
          </a:bodyPr>
          <a:lstStyle/>
          <a:p>
            <a:r>
              <a:rPr lang="en" sz="4800" dirty="0">
                <a:latin typeface="Droid Serif"/>
                <a:ea typeface="Droid Serif"/>
                <a:cs typeface="Droid Serif"/>
                <a:sym typeface="Droid Serif"/>
              </a:rPr>
              <a:t>Lightweight Data Race Detection for Production Runs</a:t>
            </a:r>
            <a:endParaRPr lang="en-US" sz="4800" dirty="0"/>
          </a:p>
        </p:txBody>
      </p:sp>
      <p:sp>
        <p:nvSpPr>
          <p:cNvPr id="3" name="Subtitle 2"/>
          <p:cNvSpPr>
            <a:spLocks noGrp="1"/>
          </p:cNvSpPr>
          <p:nvPr>
            <p:ph type="subTitle" idx="1"/>
          </p:nvPr>
        </p:nvSpPr>
        <p:spPr>
          <a:xfrm>
            <a:off x="1524000" y="3384884"/>
            <a:ext cx="9144000" cy="2422357"/>
          </a:xfrm>
        </p:spPr>
        <p:txBody>
          <a:bodyPr>
            <a:normAutofit fontScale="92500" lnSpcReduction="20000"/>
          </a:bodyPr>
          <a:lstStyle/>
          <a:p>
            <a:pPr lvl="0">
              <a:spcBef>
                <a:spcPts val="0"/>
              </a:spcBef>
            </a:pPr>
            <a:r>
              <a:rPr lang="en-US" sz="2800" b="1" dirty="0"/>
              <a:t>Swarnendu Biswas</a:t>
            </a:r>
            <a:r>
              <a:rPr lang="en-US" dirty="0"/>
              <a:t>, UT Austin</a:t>
            </a:r>
          </a:p>
          <a:p>
            <a:pPr lvl="0">
              <a:spcBef>
                <a:spcPts val="0"/>
              </a:spcBef>
            </a:pPr>
            <a:r>
              <a:rPr lang="en-US" sz="2800" dirty="0"/>
              <a:t>Man Cao</a:t>
            </a:r>
            <a:r>
              <a:rPr lang="en-US" dirty="0"/>
              <a:t>, Ohio State University</a:t>
            </a:r>
          </a:p>
          <a:p>
            <a:pPr lvl="0">
              <a:spcBef>
                <a:spcPts val="0"/>
              </a:spcBef>
            </a:pPr>
            <a:r>
              <a:rPr lang="en-US" sz="2800" dirty="0"/>
              <a:t>Minjia Zhang</a:t>
            </a:r>
            <a:r>
              <a:rPr lang="en-US" dirty="0"/>
              <a:t>, Microsoft Research</a:t>
            </a:r>
          </a:p>
          <a:p>
            <a:pPr lvl="0">
              <a:spcBef>
                <a:spcPts val="0"/>
              </a:spcBef>
            </a:pPr>
            <a:r>
              <a:rPr lang="en-US" sz="2800" dirty="0"/>
              <a:t>Michael D. Bond</a:t>
            </a:r>
            <a:r>
              <a:rPr lang="en-US" dirty="0"/>
              <a:t>, Ohio State University</a:t>
            </a:r>
          </a:p>
          <a:p>
            <a:pPr lvl="0">
              <a:spcBef>
                <a:spcPts val="0"/>
              </a:spcBef>
            </a:pPr>
            <a:r>
              <a:rPr lang="en-US" sz="2800" dirty="0"/>
              <a:t>Benjamin P. Wood</a:t>
            </a:r>
            <a:r>
              <a:rPr lang="en-US" dirty="0"/>
              <a:t>, Wellesley College</a:t>
            </a:r>
          </a:p>
          <a:p>
            <a:pPr lvl="0">
              <a:spcBef>
                <a:spcPts val="0"/>
              </a:spcBef>
            </a:pPr>
            <a:endParaRPr lang="en-US" dirty="0"/>
          </a:p>
          <a:p>
            <a:pPr lvl="0">
              <a:spcBef>
                <a:spcPts val="0"/>
              </a:spcBef>
            </a:pPr>
            <a:endParaRPr lang="en-US" dirty="0"/>
          </a:p>
          <a:p>
            <a:pPr lvl="0">
              <a:spcBef>
                <a:spcPts val="0"/>
              </a:spcBef>
            </a:pPr>
            <a:r>
              <a:rPr lang="en-US" sz="3200" b="1" dirty="0"/>
              <a:t>CC 2017</a:t>
            </a:r>
          </a:p>
          <a:p>
            <a:endParaRPr lang="en-US" dirty="0"/>
          </a:p>
        </p:txBody>
      </p:sp>
    </p:spTree>
    <p:extLst>
      <p:ext uri="{BB962C8B-B14F-4D97-AF65-F5344CB8AC3E}">
        <p14:creationId xmlns:p14="http://schemas.microsoft.com/office/powerpoint/2010/main" val="2313921238"/>
      </p:ext>
    </p:extLst>
  </p:cSld>
  <p:clrMapOvr>
    <a:masterClrMapping/>
  </p:clrMapOvr>
  <mc:AlternateContent xmlns:mc="http://schemas.openxmlformats.org/markup-compatibility/2006" xmlns:p14="http://schemas.microsoft.com/office/powerpoint/2010/main">
    <mc:Choice Requires="p14">
      <p:transition spd="slow" p14:dur="2000" advTm="2729"/>
    </mc:Choice>
    <mc:Fallback xmlns="">
      <p:transition spd="slow" advTm="272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716171" y="4423178"/>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 </a:t>
            </a:r>
            <a:r>
              <a:rPr lang="en-US" sz="2000" b="1" dirty="0">
                <a:solidFill>
                  <a:schemeClr val="tx1"/>
                </a:solidFill>
                <a:latin typeface="Consolas" pitchFamily="49" charset="0"/>
                <a:cs typeface="Consolas" pitchFamily="49" charset="0"/>
              </a:rPr>
              <a:t>true;</a:t>
            </a:r>
          </a:p>
          <a:p>
            <a:endParaRPr lang="en-US" sz="2000" dirty="0">
              <a:solidFill>
                <a:srgbClr val="FF0000"/>
              </a:solidFill>
              <a:latin typeface="Consolas" pitchFamily="49" charset="0"/>
              <a:cs typeface="Consolas" pitchFamily="49" charset="0"/>
            </a:endParaRPr>
          </a:p>
          <a:p>
            <a:endParaRPr lang="en-US" sz="2000" dirty="0">
              <a:solidFill>
                <a:srgbClr val="FF0000"/>
              </a:solidFill>
              <a:latin typeface="Consolas" pitchFamily="49" charset="0"/>
              <a:cs typeface="Consolas" pitchFamily="49" charset="0"/>
            </a:endParaRPr>
          </a:p>
          <a:p>
            <a:endParaRPr lang="en-US" sz="2000" dirty="0">
              <a:solidFill>
                <a:srgbClr val="FF0000"/>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X = </a:t>
            </a:r>
            <a:r>
              <a:rPr lang="en-US" sz="2000" b="1" dirty="0">
                <a:solidFill>
                  <a:schemeClr val="tx1"/>
                </a:solidFill>
                <a:latin typeface="Consolas" pitchFamily="49" charset="0"/>
                <a:cs typeface="Consolas" pitchFamily="49" charset="0"/>
              </a:rPr>
              <a:t>new</a:t>
            </a:r>
            <a:r>
              <a:rPr lang="en-US" sz="2000" dirty="0">
                <a:solidFill>
                  <a:schemeClr val="tx1"/>
                </a:solidFill>
                <a:latin typeface="Consolas" pitchFamily="49" charset="0"/>
                <a:cs typeface="Consolas" pitchFamily="49" charset="0"/>
              </a:rPr>
              <a:t> Object();</a:t>
            </a:r>
          </a:p>
        </p:txBody>
      </p:sp>
      <p:sp>
        <p:nvSpPr>
          <p:cNvPr id="14" name="Rounded Rectangle 13"/>
          <p:cNvSpPr/>
          <p:nvPr/>
        </p:nvSpPr>
        <p:spPr>
          <a:xfrm>
            <a:off x="7144397" y="4423178"/>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1"/>
              </a:solidFill>
              <a:latin typeface="Consolas" pitchFamily="49" charset="0"/>
              <a:cs typeface="Consolas" pitchFamily="49" charset="0"/>
            </a:endParaRPr>
          </a:p>
          <a:p>
            <a:r>
              <a:rPr lang="en-US" sz="2000" b="1" dirty="0">
                <a:solidFill>
                  <a:schemeClr val="tx1"/>
                </a:solidFill>
                <a:latin typeface="Consolas" pitchFamily="49" charset="0"/>
                <a:cs typeface="Consolas" pitchFamily="49" charset="0"/>
              </a:rPr>
              <a:t>while </a:t>
            </a:r>
            <a:r>
              <a:rPr lang="en-US" sz="2000" dirty="0">
                <a:solidFill>
                  <a:schemeClr val="tx1"/>
                </a:solidFill>
                <a:latin typeface="Consolas" pitchFamily="49" charset="0"/>
                <a:cs typeface="Consolas" pitchFamily="49" charset="0"/>
              </a:rPr>
              <a:t>(!</a:t>
            </a:r>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 </a:t>
            </a:r>
          </a:p>
          <a:p>
            <a:r>
              <a:rPr lang="en-US" sz="2000" dirty="0" err="1">
                <a:solidFill>
                  <a:schemeClr val="tx1"/>
                </a:solidFill>
                <a:latin typeface="Consolas" pitchFamily="49" charset="0"/>
                <a:cs typeface="Consolas" pitchFamily="49" charset="0"/>
              </a:rPr>
              <a:t>X.compute</a:t>
            </a:r>
            <a:r>
              <a:rPr lang="en-US" sz="2000" dirty="0">
                <a:solidFill>
                  <a:schemeClr val="tx1"/>
                </a:solidFill>
                <a:latin typeface="Consolas" pitchFamily="49" charset="0"/>
                <a:cs typeface="Consolas" pitchFamily="49" charset="0"/>
              </a:rPr>
              <a:t>();</a:t>
            </a:r>
          </a:p>
          <a:p>
            <a:endParaRPr lang="en-US" sz="2000" dirty="0">
              <a:solidFill>
                <a:schemeClr val="tx1"/>
              </a:solidFill>
              <a:latin typeface="Consolas" pitchFamily="49" charset="0"/>
              <a:cs typeface="Consolas" pitchFamily="49" charset="0"/>
            </a:endParaRPr>
          </a:p>
        </p:txBody>
      </p:sp>
      <p:sp>
        <p:nvSpPr>
          <p:cNvPr id="15" name="TextBox 14"/>
          <p:cNvSpPr txBox="1"/>
          <p:nvPr/>
        </p:nvSpPr>
        <p:spPr>
          <a:xfrm>
            <a:off x="3736073" y="3576269"/>
            <a:ext cx="2010922" cy="461665"/>
          </a:xfrm>
          <a:prstGeom prst="rect">
            <a:avLst/>
          </a:prstGeom>
          <a:noFill/>
        </p:spPr>
        <p:txBody>
          <a:bodyPr wrap="square" rtlCol="0">
            <a:spAutoFit/>
          </a:bodyPr>
          <a:lstStyle/>
          <a:p>
            <a:r>
              <a:rPr lang="en-US" sz="2400" b="1" dirty="0"/>
              <a:t>    Thread T1</a:t>
            </a:r>
          </a:p>
        </p:txBody>
      </p:sp>
      <p:sp>
        <p:nvSpPr>
          <p:cNvPr id="16" name="TextBox 15"/>
          <p:cNvSpPr txBox="1"/>
          <p:nvPr/>
        </p:nvSpPr>
        <p:spPr>
          <a:xfrm>
            <a:off x="8164299" y="3576269"/>
            <a:ext cx="2010922" cy="461665"/>
          </a:xfrm>
          <a:prstGeom prst="rect">
            <a:avLst/>
          </a:prstGeom>
          <a:noFill/>
        </p:spPr>
        <p:txBody>
          <a:bodyPr wrap="square" rtlCol="0">
            <a:spAutoFit/>
          </a:bodyPr>
          <a:lstStyle/>
          <a:p>
            <a:r>
              <a:rPr lang="en-US" sz="2400" b="1" dirty="0"/>
              <a:t>    Thread T2</a:t>
            </a:r>
          </a:p>
        </p:txBody>
      </p:sp>
      <p:sp>
        <p:nvSpPr>
          <p:cNvPr id="17" name="Explosion 2 16"/>
          <p:cNvSpPr/>
          <p:nvPr/>
        </p:nvSpPr>
        <p:spPr>
          <a:xfrm>
            <a:off x="9641306" y="4772188"/>
            <a:ext cx="1801771" cy="1470020"/>
          </a:xfrm>
          <a:prstGeom prst="irregularSeal2">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NPE</a:t>
            </a:r>
          </a:p>
        </p:txBody>
      </p:sp>
      <p:sp>
        <p:nvSpPr>
          <p:cNvPr id="9" name="Curved Down Arrow 8"/>
          <p:cNvSpPr/>
          <p:nvPr/>
        </p:nvSpPr>
        <p:spPr>
          <a:xfrm rot="16200000">
            <a:off x="1622869" y="4920466"/>
            <a:ext cx="1216152" cy="731520"/>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2" name="Group 1"/>
          <p:cNvGrpSpPr/>
          <p:nvPr/>
        </p:nvGrpSpPr>
        <p:grpSpPr>
          <a:xfrm>
            <a:off x="205582" y="440037"/>
            <a:ext cx="8478953" cy="2513877"/>
            <a:chOff x="3510255" y="3466299"/>
            <a:chExt cx="8478953" cy="2513877"/>
          </a:xfrm>
        </p:grpSpPr>
        <p:sp>
          <p:nvSpPr>
            <p:cNvPr id="7" name="Rounded Rectangle 6"/>
            <p:cNvSpPr/>
            <p:nvPr/>
          </p:nvSpPr>
          <p:spPr>
            <a:xfrm>
              <a:off x="3510255" y="4313208"/>
              <a:ext cx="4050727" cy="1666968"/>
            </a:xfrm>
            <a:prstGeom prst="roundRect">
              <a:avLst>
                <a:gd name="adj" fmla="val 6587"/>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tx1"/>
                  </a:solidFill>
                  <a:latin typeface="Consolas" pitchFamily="49" charset="0"/>
                  <a:cs typeface="Consolas" pitchFamily="49" charset="0"/>
                </a:rPr>
                <a:t>X = </a:t>
              </a:r>
              <a:r>
                <a:rPr lang="en-US" sz="2000" b="1" dirty="0">
                  <a:solidFill>
                    <a:schemeClr val="tx1"/>
                  </a:solidFill>
                  <a:latin typeface="Consolas" pitchFamily="49" charset="0"/>
                  <a:cs typeface="Consolas" pitchFamily="49" charset="0"/>
                </a:rPr>
                <a:t>new</a:t>
              </a:r>
              <a:r>
                <a:rPr lang="en-US" sz="2000" dirty="0">
                  <a:solidFill>
                    <a:schemeClr val="tx1"/>
                  </a:solidFill>
                  <a:latin typeface="Consolas" pitchFamily="49" charset="0"/>
                  <a:cs typeface="Consolas" pitchFamily="49" charset="0"/>
                </a:rPr>
                <a:t> Object();</a:t>
              </a:r>
            </a:p>
            <a:p>
              <a:endParaRPr lang="en-US" sz="2000" dirty="0">
                <a:solidFill>
                  <a:schemeClr val="tx1"/>
                </a:solidFill>
                <a:latin typeface="Consolas" pitchFamily="49" charset="0"/>
                <a:cs typeface="Consolas" pitchFamily="49" charset="0"/>
              </a:endParaRPr>
            </a:p>
            <a:p>
              <a:endParaRPr lang="en-US" sz="2000" dirty="0">
                <a:solidFill>
                  <a:schemeClr val="tx1"/>
                </a:solidFill>
                <a:latin typeface="Consolas" pitchFamily="49" charset="0"/>
                <a:cs typeface="Consolas" pitchFamily="49" charset="0"/>
              </a:endParaRPr>
            </a:p>
            <a:p>
              <a:endParaRPr lang="en-US" sz="2000" dirty="0">
                <a:solidFill>
                  <a:schemeClr val="tx1"/>
                </a:solidFill>
                <a:latin typeface="Consolas" pitchFamily="49" charset="0"/>
                <a:cs typeface="Consolas" pitchFamily="49" charset="0"/>
              </a:endParaRPr>
            </a:p>
            <a:p>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 = </a:t>
              </a:r>
              <a:r>
                <a:rPr lang="en-US" sz="2000" b="1" dirty="0">
                  <a:solidFill>
                    <a:schemeClr val="tx1"/>
                  </a:solidFill>
                  <a:latin typeface="Consolas" pitchFamily="49" charset="0"/>
                  <a:cs typeface="Consolas" pitchFamily="49" charset="0"/>
                </a:rPr>
                <a:t>true;</a:t>
              </a:r>
            </a:p>
          </p:txBody>
        </p:sp>
        <p:sp>
          <p:nvSpPr>
            <p:cNvPr id="8" name="Rounded Rectangle 7"/>
            <p:cNvSpPr/>
            <p:nvPr/>
          </p:nvSpPr>
          <p:spPr>
            <a:xfrm>
              <a:off x="7938481" y="4313208"/>
              <a:ext cx="4050727" cy="1666968"/>
            </a:xfrm>
            <a:prstGeom prst="roundRect">
              <a:avLst>
                <a:gd name="adj" fmla="val 658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1"/>
                </a:solidFill>
                <a:latin typeface="Consolas" pitchFamily="49" charset="0"/>
                <a:cs typeface="Consolas" pitchFamily="49" charset="0"/>
              </a:endParaRPr>
            </a:p>
            <a:p>
              <a:r>
                <a:rPr lang="en-US" sz="2000" dirty="0">
                  <a:solidFill>
                    <a:schemeClr val="tx1"/>
                  </a:solidFill>
                  <a:latin typeface="Consolas" pitchFamily="49" charset="0"/>
                  <a:cs typeface="Consolas" pitchFamily="49" charset="0"/>
                </a:rPr>
                <a:t>temp = </a:t>
              </a:r>
              <a:r>
                <a:rPr lang="en-US" sz="2000" dirty="0">
                  <a:solidFill>
                    <a:srgbClr val="C00000"/>
                  </a:solidFill>
                  <a:latin typeface="Consolas" pitchFamily="49" charset="0"/>
                  <a:cs typeface="Consolas" pitchFamily="49" charset="0"/>
                </a:rPr>
                <a:t>done</a:t>
              </a:r>
              <a:r>
                <a:rPr lang="en-US" sz="2000" dirty="0">
                  <a:solidFill>
                    <a:schemeClr val="tx1"/>
                  </a:solidFill>
                  <a:latin typeface="Consolas" pitchFamily="49" charset="0"/>
                  <a:cs typeface="Consolas" pitchFamily="49" charset="0"/>
                </a:rPr>
                <a:t>;</a:t>
              </a:r>
            </a:p>
            <a:p>
              <a:endParaRPr lang="en-US" sz="2000" dirty="0">
                <a:solidFill>
                  <a:schemeClr val="tx1"/>
                </a:solidFill>
                <a:latin typeface="Consolas" pitchFamily="49" charset="0"/>
                <a:cs typeface="Consolas" pitchFamily="49" charset="0"/>
              </a:endParaRPr>
            </a:p>
            <a:p>
              <a:r>
                <a:rPr lang="en-US" sz="2000" b="1" dirty="0">
                  <a:solidFill>
                    <a:schemeClr val="tx1"/>
                  </a:solidFill>
                  <a:latin typeface="Consolas" pitchFamily="49" charset="0"/>
                  <a:cs typeface="Consolas" pitchFamily="49" charset="0"/>
                </a:rPr>
                <a:t>while </a:t>
              </a:r>
              <a:r>
                <a:rPr lang="en-US" sz="2000" dirty="0">
                  <a:solidFill>
                    <a:schemeClr val="tx1"/>
                  </a:solidFill>
                  <a:latin typeface="Consolas" pitchFamily="49" charset="0"/>
                  <a:cs typeface="Consolas" pitchFamily="49" charset="0"/>
                </a:rPr>
                <a:t>(!temp) {} </a:t>
              </a:r>
            </a:p>
            <a:p>
              <a:endParaRPr lang="en-US" sz="2000" dirty="0">
                <a:solidFill>
                  <a:schemeClr val="tx1"/>
                </a:solidFill>
                <a:latin typeface="Consolas" pitchFamily="49" charset="0"/>
                <a:cs typeface="Consolas" pitchFamily="49" charset="0"/>
              </a:endParaRPr>
            </a:p>
          </p:txBody>
        </p:sp>
        <p:sp>
          <p:nvSpPr>
            <p:cNvPr id="5" name="TextBox 4"/>
            <p:cNvSpPr txBox="1"/>
            <p:nvPr/>
          </p:nvSpPr>
          <p:spPr>
            <a:xfrm>
              <a:off x="4530157" y="3466299"/>
              <a:ext cx="2010922" cy="461665"/>
            </a:xfrm>
            <a:prstGeom prst="rect">
              <a:avLst/>
            </a:prstGeom>
            <a:noFill/>
          </p:spPr>
          <p:txBody>
            <a:bodyPr wrap="square" rtlCol="0">
              <a:spAutoFit/>
            </a:bodyPr>
            <a:lstStyle/>
            <a:p>
              <a:r>
                <a:rPr lang="en-US" sz="2400" b="1" dirty="0"/>
                <a:t>    Thread T1</a:t>
              </a:r>
            </a:p>
          </p:txBody>
        </p:sp>
        <p:sp>
          <p:nvSpPr>
            <p:cNvPr id="6" name="TextBox 5"/>
            <p:cNvSpPr txBox="1"/>
            <p:nvPr/>
          </p:nvSpPr>
          <p:spPr>
            <a:xfrm>
              <a:off x="8958383" y="3466299"/>
              <a:ext cx="2010922" cy="461665"/>
            </a:xfrm>
            <a:prstGeom prst="rect">
              <a:avLst/>
            </a:prstGeom>
            <a:noFill/>
          </p:spPr>
          <p:txBody>
            <a:bodyPr wrap="square" rtlCol="0">
              <a:spAutoFit/>
            </a:bodyPr>
            <a:lstStyle/>
            <a:p>
              <a:r>
                <a:rPr lang="en-US" sz="2400" b="1" dirty="0"/>
                <a:t>    Thread T2</a:t>
              </a:r>
            </a:p>
          </p:txBody>
        </p:sp>
      </p:grpSp>
      <p:sp>
        <p:nvSpPr>
          <p:cNvPr id="3" name="Explosion 1 2"/>
          <p:cNvSpPr/>
          <p:nvPr/>
        </p:nvSpPr>
        <p:spPr>
          <a:xfrm>
            <a:off x="7914465" y="1286946"/>
            <a:ext cx="2510589" cy="1203158"/>
          </a:xfrm>
          <a:prstGeom prst="irregularSeal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t>Infinite loop</a:t>
            </a:r>
          </a:p>
        </p:txBody>
      </p:sp>
      <p:sp>
        <p:nvSpPr>
          <p:cNvPr id="10" name="Bent-Up Arrow 9"/>
          <p:cNvSpPr/>
          <p:nvPr/>
        </p:nvSpPr>
        <p:spPr>
          <a:xfrm rot="16200000">
            <a:off x="6590597" y="1769038"/>
            <a:ext cx="622378" cy="4852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rot="16200000">
            <a:off x="6746485" y="1569428"/>
            <a:ext cx="1267691" cy="400110"/>
          </a:xfrm>
          <a:prstGeom prst="rect">
            <a:avLst/>
          </a:prstGeom>
          <a:noFill/>
        </p:spPr>
        <p:txBody>
          <a:bodyPr wrap="square" rtlCol="0">
            <a:spAutoFit/>
          </a:bodyPr>
          <a:lstStyle/>
          <a:p>
            <a:r>
              <a:rPr lang="en-US" sz="2000" b="1" dirty="0"/>
              <a:t>LICM</a:t>
            </a:r>
          </a:p>
        </p:txBody>
      </p:sp>
    </p:spTree>
    <p:extLst>
      <p:ext uri="{BB962C8B-B14F-4D97-AF65-F5344CB8AC3E}">
        <p14:creationId xmlns:p14="http://schemas.microsoft.com/office/powerpoint/2010/main" val="2618991607"/>
      </p:ext>
    </p:extLst>
  </p:cSld>
  <p:clrMapOvr>
    <a:masterClrMapping/>
  </p:clrMapOvr>
  <mc:AlternateContent xmlns:mc="http://schemas.openxmlformats.org/markup-compatibility/2006" xmlns:p14="http://schemas.microsoft.com/office/powerpoint/2010/main">
    <mc:Choice Requires="p14">
      <p:transition spd="med" p14:dur="700" advTm="27044">
        <p:fade/>
      </p:transition>
    </mc:Choice>
    <mc:Fallback xmlns="">
      <p:transition spd="med" advTm="270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78800" y="410633"/>
            <a:ext cx="3306400" cy="5691600"/>
          </a:xfrm>
          <a:prstGeom prst="rect">
            <a:avLst/>
          </a:prstGeom>
        </p:spPr>
        <p:txBody>
          <a:bodyPr lIns="121900" tIns="121900" rIns="121900" bIns="121900" anchor="t" anchorCtr="0">
            <a:noAutofit/>
          </a:bodyPr>
          <a:lstStyle/>
          <a:p>
            <a:r>
              <a:rPr lang="en" dirty="0"/>
              <a:t>Data Races are Evil</a:t>
            </a:r>
          </a:p>
        </p:txBody>
      </p:sp>
      <p:sp>
        <p:nvSpPr>
          <p:cNvPr id="147" name="Shape 147"/>
          <p:cNvSpPr txBox="1">
            <a:spLocks noGrp="1"/>
          </p:cNvSpPr>
          <p:nvPr>
            <p:ph type="body" idx="1"/>
          </p:nvPr>
        </p:nvSpPr>
        <p:spPr>
          <a:xfrm>
            <a:off x="4508133" y="410633"/>
            <a:ext cx="7268400" cy="5691600"/>
          </a:xfrm>
          <a:prstGeom prst="rect">
            <a:avLst/>
          </a:prstGeom>
        </p:spPr>
        <p:txBody>
          <a:bodyPr lIns="121900" tIns="121900" rIns="121900" bIns="121900" anchor="t" anchorCtr="0">
            <a:noAutofit/>
          </a:bodyPr>
          <a:lstStyle/>
          <a:p>
            <a:pPr marL="609585" indent="-474121">
              <a:spcAft>
                <a:spcPts val="1200"/>
              </a:spcAft>
              <a:buClr>
                <a:srgbClr val="FFFFFF"/>
              </a:buClr>
              <a:buChar char="●"/>
            </a:pPr>
            <a:r>
              <a:rPr lang="en" sz="2667" dirty="0">
                <a:solidFill>
                  <a:srgbClr val="FFFFFF"/>
                </a:solidFill>
              </a:rPr>
              <a:t>Challenging to reason about the correctness of racy executions</a:t>
            </a:r>
          </a:p>
          <a:p>
            <a:pPr marL="1219170" lvl="1" indent="-440256">
              <a:spcAft>
                <a:spcPts val="1200"/>
              </a:spcAft>
              <a:buClr>
                <a:srgbClr val="FFFFFF"/>
              </a:buClr>
              <a:buSzPct val="100000"/>
              <a:buChar char="○"/>
            </a:pPr>
            <a:r>
              <a:rPr lang="en" sz="2133" dirty="0">
                <a:solidFill>
                  <a:srgbClr val="FFFFFF"/>
                </a:solidFill>
              </a:rPr>
              <a:t>May unpredictably break code</a:t>
            </a:r>
            <a:endParaRPr lang="en" sz="2667" dirty="0">
              <a:solidFill>
                <a:srgbClr val="FFFFFF"/>
              </a:solidFill>
            </a:endParaRPr>
          </a:p>
          <a:p>
            <a:pPr marL="609585" indent="-474121">
              <a:buClr>
                <a:srgbClr val="FFFFFF"/>
              </a:buClr>
              <a:buChar char="●"/>
            </a:pPr>
            <a:r>
              <a:rPr lang="en" sz="2667" dirty="0">
                <a:solidFill>
                  <a:srgbClr val="FFFFFF"/>
                </a:solidFill>
              </a:rPr>
              <a:t>Lack of semantic guarantees in most mainstream multithreaded languages</a:t>
            </a:r>
          </a:p>
          <a:p>
            <a:pPr marL="609585" indent="-474121">
              <a:spcAft>
                <a:spcPts val="1200"/>
              </a:spcAft>
              <a:buClr>
                <a:srgbClr val="FFFFFF"/>
              </a:buClr>
              <a:buChar char="●"/>
            </a:pPr>
            <a:r>
              <a:rPr lang="en" sz="2667" dirty="0">
                <a:solidFill>
                  <a:srgbClr val="FFFFFF"/>
                </a:solidFill>
              </a:rPr>
              <a:t>Usually indicate other concurrency errors</a:t>
            </a:r>
          </a:p>
          <a:p>
            <a:pPr marL="1219170" lvl="1" indent="-440256">
              <a:spcAft>
                <a:spcPts val="1200"/>
              </a:spcAft>
              <a:buClr>
                <a:srgbClr val="FFFFFF"/>
              </a:buClr>
              <a:buSzPct val="100000"/>
              <a:buChar char="○"/>
            </a:pPr>
            <a:r>
              <a:rPr lang="en" sz="2133" dirty="0">
                <a:solidFill>
                  <a:srgbClr val="FFFFFF"/>
                </a:solidFill>
              </a:rPr>
              <a:t>Atomicity, order, or sequential consistency violations</a:t>
            </a:r>
          </a:p>
        </p:txBody>
      </p:sp>
      <p:cxnSp>
        <p:nvCxnSpPr>
          <p:cNvPr id="5" name="Shape 216"/>
          <p:cNvCxnSpPr/>
          <p:nvPr/>
        </p:nvCxnSpPr>
        <p:spPr>
          <a:xfrm flipV="1">
            <a:off x="4411579" y="5574635"/>
            <a:ext cx="7483276" cy="8018"/>
          </a:xfrm>
          <a:prstGeom prst="straightConnector1">
            <a:avLst/>
          </a:prstGeom>
          <a:noFill/>
          <a:ln w="38100" cap="flat" cmpd="sng">
            <a:solidFill>
              <a:schemeClr val="dk2"/>
            </a:solidFill>
            <a:prstDash val="solid"/>
            <a:round/>
            <a:headEnd type="none" w="lg" len="lg"/>
            <a:tailEnd type="none" w="lg" len="lg"/>
          </a:ln>
        </p:spPr>
      </p:cxnSp>
      <p:sp>
        <p:nvSpPr>
          <p:cNvPr id="2" name="TextBox 1"/>
          <p:cNvSpPr txBox="1"/>
          <p:nvPr/>
        </p:nvSpPr>
        <p:spPr>
          <a:xfrm>
            <a:off x="4315325" y="5694227"/>
            <a:ext cx="7712883"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S. </a:t>
            </a:r>
            <a:r>
              <a:rPr lang="en-US" sz="1200" dirty="0" err="1"/>
              <a:t>Adve</a:t>
            </a:r>
            <a:r>
              <a:rPr lang="en-US" sz="1200" dirty="0"/>
              <a:t> and H. Boehm. Memory Models: A Case for Rethinking Parallel Languages and Hardware. CACM 2010.</a:t>
            </a:r>
          </a:p>
          <a:p>
            <a:pPr marL="285750" indent="-285750">
              <a:buFont typeface="Arial" panose="020B0604020202020204" pitchFamily="34" charset="0"/>
              <a:buChar char="•"/>
            </a:pPr>
            <a:r>
              <a:rPr lang="en-US" sz="1200" dirty="0"/>
              <a:t>S. </a:t>
            </a:r>
            <a:r>
              <a:rPr lang="en-US" sz="1200" dirty="0" err="1"/>
              <a:t>Adve</a:t>
            </a:r>
            <a:r>
              <a:rPr lang="en-US" sz="1200" dirty="0"/>
              <a:t>. Data Races Are Evil with No Exceptions: Technical Perspective. CACM 2010.</a:t>
            </a:r>
          </a:p>
        </p:txBody>
      </p:sp>
    </p:spTree>
    <p:extLst>
      <p:ext uri="{BB962C8B-B14F-4D97-AF65-F5344CB8AC3E}">
        <p14:creationId xmlns:p14="http://schemas.microsoft.com/office/powerpoint/2010/main" val="791571200"/>
      </p:ext>
    </p:extLst>
  </p:cSld>
  <p:clrMapOvr>
    <a:masterClrMapping/>
  </p:clrMapOvr>
  <mc:AlternateContent xmlns:mc="http://schemas.openxmlformats.org/markup-compatibility/2006" xmlns:p14="http://schemas.microsoft.com/office/powerpoint/2010/main">
    <mc:Choice Requires="p14">
      <p:transition spd="slow" p14:dur="2000" advTm="21574"/>
    </mc:Choice>
    <mc:Fallback xmlns="">
      <p:transition spd="slow" advTm="2157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hape 188" descr="blackout.jpg"/>
          <p:cNvPicPr preferRelativeResize="0"/>
          <p:nvPr/>
        </p:nvPicPr>
        <p:blipFill>
          <a:blip r:embed="rId3">
            <a:alphaModFix/>
          </a:blip>
          <a:stretch>
            <a:fillRect/>
          </a:stretch>
        </p:blipFill>
        <p:spPr>
          <a:xfrm>
            <a:off x="6741702" y="1203159"/>
            <a:ext cx="4867275" cy="428625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739" y="1388870"/>
            <a:ext cx="5006774" cy="2949196"/>
          </a:xfrm>
          <a:prstGeom prst="rect">
            <a:avLst/>
          </a:prstGeom>
          <a:ln w="28575">
            <a:solidFill>
              <a:srgbClr val="C00000"/>
            </a:solidFill>
          </a:ln>
        </p:spPr>
      </p:pic>
      <p:sp>
        <p:nvSpPr>
          <p:cNvPr id="2" name="Title 1"/>
          <p:cNvSpPr>
            <a:spLocks noGrp="1"/>
          </p:cNvSpPr>
          <p:nvPr>
            <p:ph type="title"/>
          </p:nvPr>
        </p:nvSpPr>
        <p:spPr>
          <a:xfrm>
            <a:off x="845127" y="216472"/>
            <a:ext cx="10515600" cy="1325562"/>
          </a:xfrm>
        </p:spPr>
        <p:txBody>
          <a:bodyPr/>
          <a:lstStyle/>
          <a:p>
            <a:r>
              <a:rPr lang="en-US" b="1" dirty="0"/>
              <a:t>Far-Reaching Impact of Data Races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5" y="3345411"/>
            <a:ext cx="5700052" cy="2825975"/>
          </a:xfrm>
          <a:prstGeom prst="rect">
            <a:avLst/>
          </a:prstGeom>
        </p:spPr>
      </p:pic>
      <p:sp>
        <p:nvSpPr>
          <p:cNvPr id="8" name="Rounded Rectangle 7"/>
          <p:cNvSpPr/>
          <p:nvPr/>
        </p:nvSpPr>
        <p:spPr>
          <a:xfrm rot="21394063">
            <a:off x="393069" y="1819839"/>
            <a:ext cx="3329505" cy="1201760"/>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lvl="0" algn="ctr"/>
            <a:r>
              <a:rPr lang="en" sz="2800" dirty="0">
                <a:solidFill>
                  <a:schemeClr val="tx1"/>
                </a:solidFill>
                <a:ea typeface="Calibri"/>
                <a:cs typeface="Calibri"/>
                <a:sym typeface="Calibri"/>
              </a:rPr>
              <a:t>Therac-25 accidents, 1985-87</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29463">
            <a:off x="6124844" y="4363044"/>
            <a:ext cx="5596207" cy="1855294"/>
          </a:xfrm>
          <a:prstGeom prst="rect">
            <a:avLst/>
          </a:prstGeom>
        </p:spPr>
      </p:pic>
      <p:sp>
        <p:nvSpPr>
          <p:cNvPr id="12" name="Shape 191"/>
          <p:cNvSpPr/>
          <p:nvPr/>
        </p:nvSpPr>
        <p:spPr>
          <a:xfrm>
            <a:off x="9928962" y="2740311"/>
            <a:ext cx="1060500" cy="605100"/>
          </a:xfrm>
          <a:prstGeom prst="ellipse">
            <a:avLst/>
          </a:prstGeom>
          <a:noFill/>
          <a:ln w="76200" cap="flat" cmpd="sng">
            <a:solidFill>
              <a:srgbClr val="F1C23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Oval Callout 13"/>
          <p:cNvSpPr/>
          <p:nvPr/>
        </p:nvSpPr>
        <p:spPr>
          <a:xfrm>
            <a:off x="8749144" y="1388870"/>
            <a:ext cx="2791512" cy="1031849"/>
          </a:xfrm>
          <a:prstGeom prst="wedgeEllipseCallout">
            <a:avLst>
              <a:gd name="adj1" fmla="val 10595"/>
              <a:gd name="adj2" fmla="val 75969"/>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~50 million people affected</a:t>
            </a:r>
          </a:p>
        </p:txBody>
      </p:sp>
    </p:spTree>
    <p:extLst>
      <p:ext uri="{BB962C8B-B14F-4D97-AF65-F5344CB8AC3E}">
        <p14:creationId xmlns:p14="http://schemas.microsoft.com/office/powerpoint/2010/main" val="556676823"/>
      </p:ext>
    </p:extLst>
  </p:cSld>
  <p:clrMapOvr>
    <a:masterClrMapping/>
  </p:clrMapOvr>
  <mc:AlternateContent xmlns:mc="http://schemas.openxmlformats.org/markup-compatibility/2006" xmlns:p14="http://schemas.microsoft.com/office/powerpoint/2010/main">
    <mc:Choice Requires="p14">
      <p:transition spd="slow" p14:dur="2000" advTm="55735"/>
    </mc:Choice>
    <mc:Fallback xmlns="">
      <p:transition spd="slow" advTm="557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 Rid of Data Races!!!</a:t>
            </a:r>
          </a:p>
        </p:txBody>
      </p:sp>
      <p:sp>
        <p:nvSpPr>
          <p:cNvPr id="4" name="Rounded Rectangle 3"/>
          <p:cNvSpPr/>
          <p:nvPr/>
        </p:nvSpPr>
        <p:spPr>
          <a:xfrm>
            <a:off x="1052763" y="2813944"/>
            <a:ext cx="10086473" cy="1674005"/>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35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Avoiding and/or eliminating data races </a:t>
            </a:r>
            <a:r>
              <a:rPr lang="en-US" sz="4800" b="1" dirty="0"/>
              <a:t>efficiently</a:t>
            </a:r>
            <a:r>
              <a:rPr lang="en-US" sz="3600" dirty="0"/>
              <a:t> is a challenging and unsolved problem</a:t>
            </a:r>
          </a:p>
        </p:txBody>
      </p:sp>
    </p:spTree>
    <p:extLst>
      <p:ext uri="{BB962C8B-B14F-4D97-AF65-F5344CB8AC3E}">
        <p14:creationId xmlns:p14="http://schemas.microsoft.com/office/powerpoint/2010/main" val="2266289344"/>
      </p:ext>
    </p:extLst>
  </p:cSld>
  <p:clrMapOvr>
    <a:masterClrMapping/>
  </p:clrMapOvr>
  <mc:AlternateContent xmlns:mc="http://schemas.openxmlformats.org/markup-compatibility/2006" xmlns:p14="http://schemas.microsoft.com/office/powerpoint/2010/main">
    <mc:Choice Requires="p14">
      <p:transition spd="slow" p14:dur="2000" advTm="16732"/>
    </mc:Choice>
    <mc:Fallback xmlns="">
      <p:transition spd="slow" advTm="167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Race Detection on Production Systems</a:t>
            </a:r>
          </a:p>
        </p:txBody>
      </p:sp>
      <p:sp>
        <p:nvSpPr>
          <p:cNvPr id="3" name="Rounded Rectangle 2"/>
          <p:cNvSpPr/>
          <p:nvPr/>
        </p:nvSpPr>
        <p:spPr>
          <a:xfrm>
            <a:off x="2931693" y="4391892"/>
            <a:ext cx="6328611" cy="1155032"/>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270000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No satisfactory solution to date</a:t>
            </a:r>
          </a:p>
        </p:txBody>
      </p:sp>
      <p:sp>
        <p:nvSpPr>
          <p:cNvPr id="4" name="Rounded Rectangle 3"/>
          <p:cNvSpPr/>
          <p:nvPr/>
        </p:nvSpPr>
        <p:spPr>
          <a:xfrm>
            <a:off x="1052763" y="1857980"/>
            <a:ext cx="10086473" cy="1674005"/>
          </a:xfrm>
          <a:prstGeom prst="roundRect">
            <a:avLst/>
          </a:prstGeom>
          <a:solidFill>
            <a:schemeClr val="bg1">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Avoiding and/or eliminating data races </a:t>
            </a:r>
            <a:r>
              <a:rPr lang="en-US" sz="4800" b="1" dirty="0">
                <a:solidFill>
                  <a:schemeClr val="tx1"/>
                </a:solidFill>
              </a:rPr>
              <a:t>efficiently</a:t>
            </a:r>
            <a:r>
              <a:rPr lang="en-US" sz="3600" dirty="0">
                <a:solidFill>
                  <a:schemeClr val="tx1"/>
                </a:solidFill>
              </a:rPr>
              <a:t> is a challenging and unsolved problem</a:t>
            </a:r>
          </a:p>
        </p:txBody>
      </p:sp>
    </p:spTree>
    <p:extLst>
      <p:ext uri="{BB962C8B-B14F-4D97-AF65-F5344CB8AC3E}">
        <p14:creationId xmlns:p14="http://schemas.microsoft.com/office/powerpoint/2010/main" val="890485115"/>
      </p:ext>
    </p:extLst>
  </p:cSld>
  <p:clrMapOvr>
    <a:masterClrMapping/>
  </p:clrMapOvr>
  <mc:AlternateContent xmlns:mc="http://schemas.openxmlformats.org/markup-compatibility/2006" xmlns:p14="http://schemas.microsoft.com/office/powerpoint/2010/main">
    <mc:Choice Requires="p14">
      <p:transition spd="slow" p14:dur="2000" advTm="9492"/>
    </mc:Choice>
    <mc:Fallback xmlns="">
      <p:transition spd="slow" advTm="94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885"/>
            <a:ext cx="10515600" cy="1325563"/>
          </a:xfrm>
        </p:spPr>
        <p:txBody>
          <a:bodyPr/>
          <a:lstStyle/>
          <a:p>
            <a:r>
              <a:rPr lang="en-US" b="1" dirty="0"/>
              <a:t>Data Race Detection Techniques</a:t>
            </a:r>
          </a:p>
        </p:txBody>
      </p:sp>
      <p:graphicFrame>
        <p:nvGraphicFramePr>
          <p:cNvPr id="8" name="Diagram 7"/>
          <p:cNvGraphicFramePr/>
          <p:nvPr>
            <p:extLst>
              <p:ext uri="{D42A27DB-BD31-4B8C-83A1-F6EECF244321}">
                <p14:modId xmlns:p14="http://schemas.microsoft.com/office/powerpoint/2010/main" val="392072242"/>
              </p:ext>
            </p:extLst>
          </p:nvPr>
        </p:nvGraphicFramePr>
        <p:xfrm>
          <a:off x="838200" y="1832928"/>
          <a:ext cx="10515600" cy="1721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661347"/>
      </p:ext>
    </p:extLst>
  </p:cSld>
  <p:clrMapOvr>
    <a:masterClrMapping/>
  </p:clrMapOvr>
  <mc:AlternateContent xmlns:mc="http://schemas.openxmlformats.org/markup-compatibility/2006" xmlns:p14="http://schemas.microsoft.com/office/powerpoint/2010/main">
    <mc:Choice Requires="p14">
      <p:transition spd="slow" p14:dur="2000" advTm="10032"/>
    </mc:Choice>
    <mc:Fallback xmlns="">
      <p:transition spd="slow" advTm="1003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2637</Words>
  <Application>Microsoft Office PowerPoint</Application>
  <PresentationFormat>Widescreen</PresentationFormat>
  <Paragraphs>420</Paragraphs>
  <Slides>37</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Average</vt:lpstr>
      <vt:lpstr>Calibri</vt:lpstr>
      <vt:lpstr>Calibri Light</vt:lpstr>
      <vt:lpstr>Consolas</vt:lpstr>
      <vt:lpstr>Courier New</vt:lpstr>
      <vt:lpstr>Droid Serif</vt:lpstr>
      <vt:lpstr>Oswald</vt:lpstr>
      <vt:lpstr>Office Theme</vt:lpstr>
      <vt:lpstr>slate</vt:lpstr>
      <vt:lpstr>1_slate</vt:lpstr>
      <vt:lpstr>Lightweight Data Race Detection for Production Runs</vt:lpstr>
      <vt:lpstr>A Java Program With a Data Race</vt:lpstr>
      <vt:lpstr>PowerPoint Presentation</vt:lpstr>
      <vt:lpstr>PowerPoint Presentation</vt:lpstr>
      <vt:lpstr>Data Races are Evil</vt:lpstr>
      <vt:lpstr>Far-Reaching Impact of Data Races</vt:lpstr>
      <vt:lpstr>Get Rid of Data Races!!!</vt:lpstr>
      <vt:lpstr>Data Race Detection on Production Systems</vt:lpstr>
      <vt:lpstr>Data Race Detection Techniques</vt:lpstr>
      <vt:lpstr>Data Race Detection Techniques</vt:lpstr>
      <vt:lpstr>Existing Approaches for Data Race Detection on Production Runs</vt:lpstr>
      <vt:lpstr>Existing Approaches for Data Race Detection on Production Runs</vt:lpstr>
      <vt:lpstr>Existing Approaches  for Data Race Detection on Production Runs</vt:lpstr>
      <vt:lpstr>Outline</vt:lpstr>
      <vt:lpstr>Our Insight</vt:lpstr>
      <vt:lpstr>Our Contributions</vt:lpstr>
      <vt:lpstr>RaceChaser: Precise Data Race Detection</vt:lpstr>
      <vt:lpstr>PowerPoint Presentation</vt:lpstr>
      <vt:lpstr>Instrumenting Racy Accesses</vt:lpstr>
      <vt:lpstr>Randomly Sample Racy Accesses</vt:lpstr>
      <vt:lpstr>Try to Collide Racy Accesses</vt:lpstr>
      <vt:lpstr>Collision is Successful</vt:lpstr>
      <vt:lpstr>Collision  is Unsuccessful</vt:lpstr>
      <vt:lpstr>Evaluation of RaceChaser</vt:lpstr>
      <vt:lpstr>PowerPoint Presentation</vt:lpstr>
      <vt:lpstr>Effectiveness of RaceChaser</vt:lpstr>
      <vt:lpstr>Outline</vt:lpstr>
      <vt:lpstr>Sound, Efficient Data Race Detection</vt:lpstr>
      <vt:lpstr>Caper: Sound Data Race Detection</vt:lpstr>
      <vt:lpstr>Caper Algorithm</vt:lpstr>
      <vt:lpstr>Sound Dynamic Escape Analysis for Data Race Detection</vt:lpstr>
      <vt:lpstr>Caper’s Dynamic Analysis</vt:lpstr>
      <vt:lpstr>PowerPoint Presentation</vt:lpstr>
      <vt:lpstr>Effectiveness of Caper</vt:lpstr>
      <vt:lpstr>PowerPoint Presentation</vt:lpstr>
      <vt:lpstr>Usefulness of Caper</vt:lpstr>
      <vt:lpstr>Lightweight Data Race Detection for Production Runs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Data Race Detection for Production Runs</dc:title>
  <dc:creator>Swarnendu Biswas</dc:creator>
  <cp:lastModifiedBy>Swarnendu Biswas</cp:lastModifiedBy>
  <cp:revision>170</cp:revision>
  <dcterms:created xsi:type="dcterms:W3CDTF">2017-01-29T17:34:38Z</dcterms:created>
  <dcterms:modified xsi:type="dcterms:W3CDTF">2017-02-09T09:18:21Z</dcterms:modified>
</cp:coreProperties>
</file>