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86" r:id="rId3"/>
    <p:sldId id="259" r:id="rId4"/>
    <p:sldId id="287" r:id="rId5"/>
    <p:sldId id="312" r:id="rId6"/>
    <p:sldId id="317" r:id="rId7"/>
    <p:sldId id="289" r:id="rId8"/>
    <p:sldId id="260" r:id="rId9"/>
    <p:sldId id="288" r:id="rId10"/>
    <p:sldId id="258" r:id="rId11"/>
    <p:sldId id="262" r:id="rId12"/>
    <p:sldId id="292" r:id="rId13"/>
    <p:sldId id="294" r:id="rId14"/>
    <p:sldId id="293" r:id="rId15"/>
    <p:sldId id="325" r:id="rId16"/>
    <p:sldId id="330" r:id="rId17"/>
    <p:sldId id="291" r:id="rId18"/>
    <p:sldId id="272" r:id="rId19"/>
    <p:sldId id="295" r:id="rId20"/>
    <p:sldId id="326" r:id="rId21"/>
    <p:sldId id="270" r:id="rId22"/>
    <p:sldId id="300" r:id="rId23"/>
    <p:sldId id="301" r:id="rId24"/>
    <p:sldId id="302" r:id="rId25"/>
    <p:sldId id="306" r:id="rId26"/>
    <p:sldId id="303" r:id="rId27"/>
    <p:sldId id="307" r:id="rId28"/>
    <p:sldId id="311" r:id="rId29"/>
    <p:sldId id="297" r:id="rId30"/>
    <p:sldId id="277" r:id="rId31"/>
    <p:sldId id="318" r:id="rId32"/>
    <p:sldId id="314" r:id="rId33"/>
    <p:sldId id="315" r:id="rId34"/>
    <p:sldId id="316" r:id="rId35"/>
    <p:sldId id="280" r:id="rId36"/>
    <p:sldId id="329" r:id="rId37"/>
    <p:sldId id="281" r:id="rId38"/>
    <p:sldId id="308" r:id="rId39"/>
    <p:sldId id="327" r:id="rId40"/>
    <p:sldId id="282" r:id="rId41"/>
    <p:sldId id="328" r:id="rId42"/>
    <p:sldId id="284" r:id="rId43"/>
    <p:sldId id="285" r:id="rId44"/>
    <p:sldId id="310" r:id="rId45"/>
    <p:sldId id="283" r:id="rId46"/>
    <p:sldId id="290" r:id="rId47"/>
    <p:sldId id="320" r:id="rId48"/>
    <p:sldId id="321" r:id="rId49"/>
    <p:sldId id="322" r:id="rId50"/>
    <p:sldId id="323" r:id="rId51"/>
    <p:sldId id="32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767" autoAdjust="0"/>
  </p:normalViewPr>
  <p:slideViewPr>
    <p:cSldViewPr snapToGrid="0">
      <p:cViewPr varScale="1">
        <p:scale>
          <a:sx n="67" d="100"/>
          <a:sy n="67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in8Home\workspace\roctet-submission\camera-ready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in8Home\workspace\roctet-submission\camera-ready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in8Home\workspace\roctet-submission\camera-ready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1"/>
              <c:layout/>
              <c:tx>
                <c:rich>
                  <a:bodyPr/>
                  <a:lstStyle/>
                  <a:p>
                    <a:fld id="{AC8284DF-4F9D-41F6-9351-046D7A0A65C2}" type="VALUE">
                      <a:rPr lang="en-US" sz="1600" dirty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hsqldb6</c:v>
                </c:pt>
                <c:pt idx="1">
                  <c:v>lusearch6</c:v>
                </c:pt>
                <c:pt idx="2">
                  <c:v>xalan6</c:v>
                </c:pt>
                <c:pt idx="3">
                  <c:v>avrora9</c:v>
                </c:pt>
                <c:pt idx="4">
                  <c:v>jython9</c:v>
                </c:pt>
                <c:pt idx="5">
                  <c:v>luindex9</c:v>
                </c:pt>
                <c:pt idx="6">
                  <c:v>lusearch9</c:v>
                </c:pt>
                <c:pt idx="7">
                  <c:v>pmd9</c:v>
                </c:pt>
                <c:pt idx="8">
                  <c:v>sunflow9</c:v>
                </c:pt>
                <c:pt idx="9">
                  <c:v>pjbb2000</c:v>
                </c:pt>
                <c:pt idx="10">
                  <c:v>pjbb2005</c:v>
                </c:pt>
                <c:pt idx="11">
                  <c:v>geomean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95.236859182349093</c:v>
                </c:pt>
                <c:pt idx="1">
                  <c:v>2.2678647061282899</c:v>
                </c:pt>
                <c:pt idx="2">
                  <c:v>67.877271561438704</c:v>
                </c:pt>
                <c:pt idx="3">
                  <c:v>63.180380813041701</c:v>
                </c:pt>
                <c:pt idx="4">
                  <c:v>50.710339462731497</c:v>
                </c:pt>
                <c:pt idx="5">
                  <c:v>70.493427243999307</c:v>
                </c:pt>
                <c:pt idx="6">
                  <c:v>4.8140654606181501</c:v>
                </c:pt>
                <c:pt idx="7">
                  <c:v>17.674392927577699</c:v>
                </c:pt>
                <c:pt idx="8">
                  <c:v>29.7829377954893</c:v>
                </c:pt>
                <c:pt idx="9">
                  <c:v>18.7381811603172</c:v>
                </c:pt>
                <c:pt idx="10">
                  <c:v>112.71884502681201</c:v>
                </c:pt>
                <c:pt idx="11">
                  <c:v>44.3784772189954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REPLAY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1"/>
              <c:layout>
                <c:manualLayout>
                  <c:x val="1.2916484985256358E-2"/>
                  <c:y val="-7.4696537962505869E-3"/>
                </c:manualLayout>
              </c:layout>
              <c:tx>
                <c:rich>
                  <a:bodyPr/>
                  <a:lstStyle/>
                  <a:p>
                    <a:fld id="{386CCB2F-8E64-4936-81D2-48CA3D73E4A0}" type="VALUE">
                      <a:rPr lang="en-US" sz="16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hsqldb6</c:v>
                </c:pt>
                <c:pt idx="1">
                  <c:v>lusearch6</c:v>
                </c:pt>
                <c:pt idx="2">
                  <c:v>xalan6</c:v>
                </c:pt>
                <c:pt idx="3">
                  <c:v>avrora9</c:v>
                </c:pt>
                <c:pt idx="4">
                  <c:v>jython9</c:v>
                </c:pt>
                <c:pt idx="5">
                  <c:v>luindex9</c:v>
                </c:pt>
                <c:pt idx="6">
                  <c:v>lusearch9</c:v>
                </c:pt>
                <c:pt idx="7">
                  <c:v>pmd9</c:v>
                </c:pt>
                <c:pt idx="8">
                  <c:v>sunflow9</c:v>
                </c:pt>
                <c:pt idx="9">
                  <c:v>pjbb2000</c:v>
                </c:pt>
                <c:pt idx="10">
                  <c:v>pjbb2005</c:v>
                </c:pt>
                <c:pt idx="11">
                  <c:v>geomean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105.002710233996</c:v>
                </c:pt>
                <c:pt idx="1">
                  <c:v>3.444151377606</c:v>
                </c:pt>
                <c:pt idx="2">
                  <c:v>55.385514887259397</c:v>
                </c:pt>
                <c:pt idx="3">
                  <c:v>1.1603420016608299</c:v>
                </c:pt>
                <c:pt idx="4">
                  <c:v>54.863304730764703</c:v>
                </c:pt>
                <c:pt idx="5">
                  <c:v>94.906733236252606</c:v>
                </c:pt>
                <c:pt idx="6">
                  <c:v>5.3528593626866101</c:v>
                </c:pt>
                <c:pt idx="7">
                  <c:v>23.725699970303101</c:v>
                </c:pt>
                <c:pt idx="8">
                  <c:v>38.064645083477998</c:v>
                </c:pt>
                <c:pt idx="9">
                  <c:v>7.6285194671643204</c:v>
                </c:pt>
                <c:pt idx="10">
                  <c:v>-15.8819905532861</c:v>
                </c:pt>
                <c:pt idx="11">
                  <c:v>28.950863731010301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4498888"/>
        <c:axId val="244496536"/>
      </c:barChart>
      <c:catAx>
        <c:axId val="244498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496536"/>
        <c:crosses val="autoZero"/>
        <c:auto val="1"/>
        <c:lblAlgn val="ctr"/>
        <c:lblOffset val="100"/>
        <c:noMultiLvlLbl val="0"/>
      </c:catAx>
      <c:valAx>
        <c:axId val="244496536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498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853049048618126"/>
          <c:y val="6.439135653226126E-2"/>
          <c:w val="0.27351465970193523"/>
          <c:h val="6.7365740959026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RECORD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1"/>
              <c:layout/>
              <c:tx>
                <c:rich>
                  <a:bodyPr/>
                  <a:lstStyle/>
                  <a:p>
                    <a:fld id="{AC8284DF-4F9D-41F6-9351-046D7A0A65C2}" type="VALUE">
                      <a:rPr lang="en-US" sz="1600" dirty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hsqldb6</c:v>
                </c:pt>
                <c:pt idx="1">
                  <c:v>lusearch6</c:v>
                </c:pt>
                <c:pt idx="2">
                  <c:v>xalan6</c:v>
                </c:pt>
                <c:pt idx="3">
                  <c:v>avrora9</c:v>
                </c:pt>
                <c:pt idx="4">
                  <c:v>jython9</c:v>
                </c:pt>
                <c:pt idx="5">
                  <c:v>luindex9</c:v>
                </c:pt>
                <c:pt idx="6">
                  <c:v>lusearch9</c:v>
                </c:pt>
                <c:pt idx="7">
                  <c:v>pmd9</c:v>
                </c:pt>
                <c:pt idx="8">
                  <c:v>sunflow9</c:v>
                </c:pt>
                <c:pt idx="9">
                  <c:v>pjbb2000</c:v>
                </c:pt>
                <c:pt idx="10">
                  <c:v>pjbb2005</c:v>
                </c:pt>
                <c:pt idx="11">
                  <c:v>geomean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95.236859182349093</c:v>
                </c:pt>
                <c:pt idx="1">
                  <c:v>2.2678647061282899</c:v>
                </c:pt>
                <c:pt idx="2">
                  <c:v>67.877271561438704</c:v>
                </c:pt>
                <c:pt idx="3">
                  <c:v>63.180380813041701</c:v>
                </c:pt>
                <c:pt idx="4">
                  <c:v>50.710339462731497</c:v>
                </c:pt>
                <c:pt idx="5">
                  <c:v>70.493427243999307</c:v>
                </c:pt>
                <c:pt idx="6">
                  <c:v>4.8140654606181501</c:v>
                </c:pt>
                <c:pt idx="7">
                  <c:v>17.674392927577699</c:v>
                </c:pt>
                <c:pt idx="8">
                  <c:v>29.7829377954893</c:v>
                </c:pt>
                <c:pt idx="9">
                  <c:v>18.7381811603172</c:v>
                </c:pt>
                <c:pt idx="10">
                  <c:v>112.71884502681201</c:v>
                </c:pt>
                <c:pt idx="11">
                  <c:v>44.3784772189954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REPLAY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1"/>
              <c:layout>
                <c:manualLayout>
                  <c:x val="1.2916484985256358E-2"/>
                  <c:y val="-7.4696537962505869E-3"/>
                </c:manualLayout>
              </c:layout>
              <c:tx>
                <c:rich>
                  <a:bodyPr/>
                  <a:lstStyle/>
                  <a:p>
                    <a:fld id="{386CCB2F-8E64-4936-81D2-48CA3D73E4A0}" type="VALUE">
                      <a:rPr lang="en-US" sz="160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hsqldb6</c:v>
                </c:pt>
                <c:pt idx="1">
                  <c:v>lusearch6</c:v>
                </c:pt>
                <c:pt idx="2">
                  <c:v>xalan6</c:v>
                </c:pt>
                <c:pt idx="3">
                  <c:v>avrora9</c:v>
                </c:pt>
                <c:pt idx="4">
                  <c:v>jython9</c:v>
                </c:pt>
                <c:pt idx="5">
                  <c:v>luindex9</c:v>
                </c:pt>
                <c:pt idx="6">
                  <c:v>lusearch9</c:v>
                </c:pt>
                <c:pt idx="7">
                  <c:v>pmd9</c:v>
                </c:pt>
                <c:pt idx="8">
                  <c:v>sunflow9</c:v>
                </c:pt>
                <c:pt idx="9">
                  <c:v>pjbb2000</c:v>
                </c:pt>
                <c:pt idx="10">
                  <c:v>pjbb2005</c:v>
                </c:pt>
                <c:pt idx="11">
                  <c:v>geomean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105.002710233996</c:v>
                </c:pt>
                <c:pt idx="1">
                  <c:v>3.444151377606</c:v>
                </c:pt>
                <c:pt idx="2">
                  <c:v>55.385514887259397</c:v>
                </c:pt>
                <c:pt idx="3">
                  <c:v>1.1603420016608299</c:v>
                </c:pt>
                <c:pt idx="4">
                  <c:v>54.863304730764703</c:v>
                </c:pt>
                <c:pt idx="5">
                  <c:v>94.906733236252606</c:v>
                </c:pt>
                <c:pt idx="6">
                  <c:v>5.3528593626866101</c:v>
                </c:pt>
                <c:pt idx="7">
                  <c:v>23.725699970303101</c:v>
                </c:pt>
                <c:pt idx="8">
                  <c:v>38.064645083477998</c:v>
                </c:pt>
                <c:pt idx="9">
                  <c:v>7.6285194671643204</c:v>
                </c:pt>
                <c:pt idx="10">
                  <c:v>-15.8819905532861</c:v>
                </c:pt>
                <c:pt idx="11">
                  <c:v>28.950863731010301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729152"/>
        <c:axId val="279726800"/>
      </c:barChart>
      <c:catAx>
        <c:axId val="27972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726800"/>
        <c:crosses val="autoZero"/>
        <c:auto val="1"/>
        <c:lblAlgn val="ctr"/>
        <c:lblOffset val="100"/>
        <c:noMultiLvlLbl val="0"/>
      </c:catAx>
      <c:valAx>
        <c:axId val="279726800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72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853049048618126"/>
          <c:y val="6.439135653226126E-2"/>
          <c:w val="0.27351465970193523"/>
          <c:h val="6.7365740959026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Octet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8.6862102162534142E-3"/>
                  <c:y val="5.292756092295664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BE4F0C4-A2B4-4A04-894D-E20B6CC3089C}" type="VALUE">
                      <a:rPr lang="en-US" sz="1800" smtClean="0"/>
                      <a:pPr>
                        <a:defRPr sz="1800"/>
                      </a:pPr>
                      <a:t>[VALUE]</a:t>
                    </a:fld>
                    <a:endParaRPr lang="en-US"/>
                  </a:p>
                </c:rich>
              </c:tx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Sheet2!$A$2:$A$14</c:f>
              <c:strCache>
                <c:ptCount val="13"/>
                <c:pt idx="0">
                  <c:v>hsqldb6</c:v>
                </c:pt>
                <c:pt idx="1">
                  <c:v>lusearch6</c:v>
                </c:pt>
                <c:pt idx="2">
                  <c:v>xalan6</c:v>
                </c:pt>
                <c:pt idx="3">
                  <c:v>avrora9</c:v>
                </c:pt>
                <c:pt idx="4">
                  <c:v>jython9</c:v>
                </c:pt>
                <c:pt idx="5">
                  <c:v>luindex9</c:v>
                </c:pt>
                <c:pt idx="6">
                  <c:v>lusearch9</c:v>
                </c:pt>
                <c:pt idx="7">
                  <c:v>pmd9</c:v>
                </c:pt>
                <c:pt idx="8">
                  <c:v>sunflow9</c:v>
                </c:pt>
                <c:pt idx="9">
                  <c:v>xalan9</c:v>
                </c:pt>
                <c:pt idx="10">
                  <c:v>pjbb2000</c:v>
                </c:pt>
                <c:pt idx="11">
                  <c:v>pjbb2005</c:v>
                </c:pt>
                <c:pt idx="12">
                  <c:v>geomean</c:v>
                </c:pt>
              </c:strCache>
            </c:strRef>
          </c:cat>
          <c:val>
            <c:numRef>
              <c:f>Sheet2!$B$2:$B$14</c:f>
              <c:numCache>
                <c:formatCode>General</c:formatCode>
                <c:ptCount val="13"/>
                <c:pt idx="0">
                  <c:v>19.672643595627999</c:v>
                </c:pt>
                <c:pt idx="1">
                  <c:v>5.4024557976358896</c:v>
                </c:pt>
                <c:pt idx="2">
                  <c:v>41.4687330104625</c:v>
                </c:pt>
                <c:pt idx="3">
                  <c:v>31.555028659069901</c:v>
                </c:pt>
                <c:pt idx="4">
                  <c:v>17.4377533558708</c:v>
                </c:pt>
                <c:pt idx="5">
                  <c:v>24.780638775424801</c:v>
                </c:pt>
                <c:pt idx="6">
                  <c:v>19.733225418214801</c:v>
                </c:pt>
                <c:pt idx="7">
                  <c:v>15.7735919544868</c:v>
                </c:pt>
                <c:pt idx="8">
                  <c:v>40.124836898056699</c:v>
                </c:pt>
                <c:pt idx="9">
                  <c:v>27.772534053343701</c:v>
                </c:pt>
                <c:pt idx="10">
                  <c:v>19.768842305309501</c:v>
                </c:pt>
                <c:pt idx="11">
                  <c:v>68.062188535737405</c:v>
                </c:pt>
                <c:pt idx="12">
                  <c:v>26.237722814883799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RECORD Nondet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1.6131533258756339E-2"/>
                  <c:y val="1.32318902307391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9CD10AD-2726-4758-B71E-B455A233AFBA}" type="VALUE">
                      <a:rPr lang="en-US" sz="1800" smtClean="0"/>
                      <a:pPr>
                        <a:defRPr sz="1800"/>
                      </a:pPr>
                      <a:t>[VALUE]</a:t>
                    </a:fld>
                    <a:endParaRPr lang="en-US"/>
                  </a:p>
                </c:rich>
              </c:tx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Sheet2!$A$2:$A$14</c:f>
              <c:strCache>
                <c:ptCount val="13"/>
                <c:pt idx="0">
                  <c:v>hsqldb6</c:v>
                </c:pt>
                <c:pt idx="1">
                  <c:v>lusearch6</c:v>
                </c:pt>
                <c:pt idx="2">
                  <c:v>xalan6</c:v>
                </c:pt>
                <c:pt idx="3">
                  <c:v>avrora9</c:v>
                </c:pt>
                <c:pt idx="4">
                  <c:v>jython9</c:v>
                </c:pt>
                <c:pt idx="5">
                  <c:v>luindex9</c:v>
                </c:pt>
                <c:pt idx="6">
                  <c:v>lusearch9</c:v>
                </c:pt>
                <c:pt idx="7">
                  <c:v>pmd9</c:v>
                </c:pt>
                <c:pt idx="8">
                  <c:v>sunflow9</c:v>
                </c:pt>
                <c:pt idx="9">
                  <c:v>xalan9</c:v>
                </c:pt>
                <c:pt idx="10">
                  <c:v>pjbb2000</c:v>
                </c:pt>
                <c:pt idx="11">
                  <c:v>pjbb2005</c:v>
                </c:pt>
                <c:pt idx="12">
                  <c:v>geomean</c:v>
                </c:pt>
              </c:strCache>
            </c:strRef>
          </c:cat>
          <c:val>
            <c:numRef>
              <c:f>Sheet2!$C$2:$C$14</c:f>
              <c:numCache>
                <c:formatCode>General</c:formatCode>
                <c:ptCount val="13"/>
                <c:pt idx="0">
                  <c:v>39.657725775177298</c:v>
                </c:pt>
                <c:pt idx="1">
                  <c:v>16.5182291147567</c:v>
                </c:pt>
                <c:pt idx="2">
                  <c:v>71.206668763993093</c:v>
                </c:pt>
                <c:pt idx="3">
                  <c:v>44.846125586851599</c:v>
                </c:pt>
                <c:pt idx="4">
                  <c:v>30.231051436448201</c:v>
                </c:pt>
                <c:pt idx="5">
                  <c:v>57.416458713805703</c:v>
                </c:pt>
                <c:pt idx="6">
                  <c:v>29.281085598061701</c:v>
                </c:pt>
                <c:pt idx="7">
                  <c:v>27.182663681038999</c:v>
                </c:pt>
                <c:pt idx="8">
                  <c:v>61.235852568114197</c:v>
                </c:pt>
                <c:pt idx="9">
                  <c:v>47.530754009242898</c:v>
                </c:pt>
                <c:pt idx="10">
                  <c:v>34.261506980075602</c:v>
                </c:pt>
                <c:pt idx="11">
                  <c:v>82.572008190055897</c:v>
                </c:pt>
                <c:pt idx="12">
                  <c:v>43.1448679816015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RECORD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9.9270973900037196E-3"/>
                  <c:y val="-1.0585512184591328E-2"/>
                </c:manualLayout>
              </c:layout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Sheet2!$A$2:$A$14</c:f>
              <c:strCache>
                <c:ptCount val="13"/>
                <c:pt idx="0">
                  <c:v>hsqldb6</c:v>
                </c:pt>
                <c:pt idx="1">
                  <c:v>lusearch6</c:v>
                </c:pt>
                <c:pt idx="2">
                  <c:v>xalan6</c:v>
                </c:pt>
                <c:pt idx="3">
                  <c:v>avrora9</c:v>
                </c:pt>
                <c:pt idx="4">
                  <c:v>jython9</c:v>
                </c:pt>
                <c:pt idx="5">
                  <c:v>luindex9</c:v>
                </c:pt>
                <c:pt idx="6">
                  <c:v>lusearch9</c:v>
                </c:pt>
                <c:pt idx="7">
                  <c:v>pmd9</c:v>
                </c:pt>
                <c:pt idx="8">
                  <c:v>sunflow9</c:v>
                </c:pt>
                <c:pt idx="9">
                  <c:v>xalan9</c:v>
                </c:pt>
                <c:pt idx="10">
                  <c:v>pjbb2000</c:v>
                </c:pt>
                <c:pt idx="11">
                  <c:v>pjbb2005</c:v>
                </c:pt>
                <c:pt idx="12">
                  <c:v>geomean</c:v>
                </c:pt>
              </c:strCache>
            </c:strRef>
          </c:cat>
          <c:val>
            <c:numRef>
              <c:f>Sheet2!$D$2:$D$14</c:f>
              <c:numCache>
                <c:formatCode>General</c:formatCode>
                <c:ptCount val="13"/>
                <c:pt idx="0">
                  <c:v>40.906396866638701</c:v>
                </c:pt>
                <c:pt idx="1">
                  <c:v>31.1356070723782</c:v>
                </c:pt>
                <c:pt idx="2">
                  <c:v>74.8495926916126</c:v>
                </c:pt>
                <c:pt idx="3">
                  <c:v>46.921107147531302</c:v>
                </c:pt>
                <c:pt idx="4">
                  <c:v>34.318242948930703</c:v>
                </c:pt>
                <c:pt idx="5">
                  <c:v>60.762013634272499</c:v>
                </c:pt>
                <c:pt idx="6">
                  <c:v>34.238961912620198</c:v>
                </c:pt>
                <c:pt idx="7">
                  <c:v>26.508130146921399</c:v>
                </c:pt>
                <c:pt idx="8">
                  <c:v>73.934611970762305</c:v>
                </c:pt>
                <c:pt idx="9">
                  <c:v>52.799821254292603</c:v>
                </c:pt>
                <c:pt idx="10">
                  <c:v>37.686054722869201</c:v>
                </c:pt>
                <c:pt idx="11">
                  <c:v>83.144276285817696</c:v>
                </c:pt>
                <c:pt idx="12">
                  <c:v>48.676495398276103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724056"/>
        <c:axId val="279729936"/>
      </c:barChart>
      <c:catAx>
        <c:axId val="27972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729936"/>
        <c:crosses val="autoZero"/>
        <c:auto val="1"/>
        <c:lblAlgn val="ctr"/>
        <c:lblOffset val="100"/>
        <c:noMultiLvlLbl val="0"/>
      </c:catAx>
      <c:valAx>
        <c:axId val="27972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72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004403293021434"/>
          <c:y val="5.3353273548805466E-2"/>
          <c:w val="0.66570343206919491"/>
          <c:h val="6.54074345357993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CBBB0-7403-43DD-907E-1CFC932EF24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453B-A739-426A-ADED-658081C3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handles transitive </a:t>
            </a:r>
            <a:r>
              <a:rPr lang="en-US" baseline="0" dirty="0" err="1" smtClean="0"/>
              <a:t>dependeces</a:t>
            </a:r>
            <a:r>
              <a:rPr lang="en-US" baseline="0" dirty="0" smtClean="0"/>
              <a:t>: upgrading and fence transitions</a:t>
            </a:r>
          </a:p>
          <a:p>
            <a:r>
              <a:rPr lang="en-US" baseline="0" dirty="0" smtClean="0"/>
              <a:t>Different counters, more complicated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45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36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4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30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7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40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Custom hardware</a:t>
            </a:r>
          </a:p>
          <a:p>
            <a:pPr lvl="1"/>
            <a:r>
              <a:rPr lang="en-US" dirty="0" smtClean="0"/>
              <a:t>5X slowdown</a:t>
            </a:r>
          </a:p>
          <a:p>
            <a:pPr lvl="1"/>
            <a:r>
              <a:rPr lang="en-US" dirty="0" smtClean="0"/>
              <a:t>Always-on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5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5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handles transitive </a:t>
            </a:r>
            <a:r>
              <a:rPr lang="en-US" baseline="0" dirty="0" err="1" smtClean="0"/>
              <a:t>dependeces</a:t>
            </a:r>
            <a:r>
              <a:rPr lang="en-US" baseline="0" dirty="0" smtClean="0"/>
              <a:t>: upgrading and fence transitions</a:t>
            </a:r>
          </a:p>
          <a:p>
            <a:r>
              <a:rPr lang="en-US" baseline="0" dirty="0" smtClean="0"/>
              <a:t>Different counters, more complicated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Data-race-free (DRF) executions</a:t>
            </a:r>
          </a:p>
          <a:p>
            <a:pPr lvl="1"/>
            <a:r>
              <a:rPr lang="en-US" dirty="0" smtClean="0"/>
              <a:t>Recording and replaying </a:t>
            </a:r>
            <a:r>
              <a:rPr lang="en-US" b="1" i="1" dirty="0" smtClean="0"/>
              <a:t>order of synchronization operations </a:t>
            </a:r>
            <a:r>
              <a:rPr lang="en-US" dirty="0" smtClean="0"/>
              <a:t>is sufficient</a:t>
            </a:r>
          </a:p>
          <a:p>
            <a:pPr lvl="1"/>
            <a:r>
              <a:rPr lang="en-US" dirty="0" smtClean="0"/>
              <a:t>Implies all cross-thread dependences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3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2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E453B-A739-426A-ADED-658081C3FE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8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35CBF-F959-4654-BF98-2FD6A9C44BB9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8649-1E33-435E-B7A1-A09D0AF0207A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4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E1FA-DBE9-4354-8BA3-76EE04049F15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290F-5FB3-44A8-AA62-EECD303483AC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4369-A828-45F4-89A1-BA92B376DD6A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AF46F-F46D-4E44-8934-AD3BC0C21B7B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49A8-22F6-4706-B208-BAEF839B9183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70E8-F547-4509-A5DD-5B12D004EA7F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D2EF-2729-4F5D-9E72-8575235166D7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1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6CF-52D3-4F76-8F7E-AC26F4C598A8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10F7E-448F-4E7E-9D23-C61187C8C188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7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48799-4FA6-4C32-8CFA-FB0B8DDE160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5AA5-8F49-4AFE-BFB1-0DBD07B2E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7969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Efficient Deterministic Replay of Multithreaded Executions</a:t>
            </a:r>
            <a:br>
              <a:rPr lang="en-US" sz="4400" dirty="0"/>
            </a:br>
            <a:r>
              <a:rPr lang="en-US" sz="4400" dirty="0"/>
              <a:t>in a Managed Language Virtual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37399"/>
          </a:xfrm>
        </p:spPr>
        <p:txBody>
          <a:bodyPr>
            <a:normAutofit/>
          </a:bodyPr>
          <a:lstStyle/>
          <a:p>
            <a:r>
              <a:rPr lang="en-US" dirty="0" smtClean="0"/>
              <a:t>Michael </a:t>
            </a:r>
            <a:r>
              <a:rPr lang="en-US" dirty="0"/>
              <a:t>Bond</a:t>
            </a:r>
          </a:p>
          <a:p>
            <a:r>
              <a:rPr lang="en-US" dirty="0" err="1"/>
              <a:t>Milind</a:t>
            </a:r>
            <a:r>
              <a:rPr lang="en-US" dirty="0"/>
              <a:t> Kulkarni</a:t>
            </a:r>
          </a:p>
          <a:p>
            <a:r>
              <a:rPr lang="en-US" i="1" dirty="0"/>
              <a:t>Man </a:t>
            </a:r>
            <a:r>
              <a:rPr lang="en-US" i="1" dirty="0" smtClean="0"/>
              <a:t>Cao</a:t>
            </a:r>
          </a:p>
          <a:p>
            <a:r>
              <a:rPr lang="en-US" dirty="0" err="1"/>
              <a:t>Meisam</a:t>
            </a:r>
            <a:r>
              <a:rPr lang="en-US" dirty="0"/>
              <a:t> </a:t>
            </a:r>
            <a:r>
              <a:rPr lang="en-US" dirty="0" err="1"/>
              <a:t>Fathi</a:t>
            </a:r>
            <a:r>
              <a:rPr lang="en-US" dirty="0"/>
              <a:t> </a:t>
            </a:r>
            <a:r>
              <a:rPr lang="en-US" dirty="0" err="1" smtClean="0"/>
              <a:t>Salmi</a:t>
            </a:r>
            <a:endParaRPr lang="en-US" dirty="0" smtClean="0"/>
          </a:p>
          <a:p>
            <a:r>
              <a:rPr lang="en-US" dirty="0" err="1"/>
              <a:t>Jipeng</a:t>
            </a:r>
            <a:r>
              <a:rPr lang="en-US" dirty="0"/>
              <a:t> Huang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66468" y="4014731"/>
            <a:ext cx="1099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/>
              </a:rPr>
              <a:t>Purdue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rbel"/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flipH="1" flipV="1">
            <a:off x="7337650" y="4245563"/>
            <a:ext cx="728818" cy="1"/>
          </a:xfrm>
          <a:prstGeom prst="line">
            <a:avLst/>
          </a:prstGeom>
          <a:noFill/>
          <a:ln w="6350" cap="rnd" cmpd="sng" algn="ctr">
            <a:solidFill>
              <a:srgbClr val="5A6378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8066468" y="5404637"/>
            <a:ext cx="1404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/>
              </a:rPr>
              <a:t>Microsoft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orbel"/>
            </a:endParaRPr>
          </a:p>
        </p:txBody>
      </p:sp>
      <p:cxnSp>
        <p:nvCxnSpPr>
          <p:cNvPr id="9" name="Straight Connector 8"/>
          <p:cNvCxnSpPr>
            <a:stCxn id="8" idx="1"/>
          </p:cNvCxnSpPr>
          <p:nvPr/>
        </p:nvCxnSpPr>
        <p:spPr>
          <a:xfrm flipH="1">
            <a:off x="7337650" y="5635470"/>
            <a:ext cx="728818" cy="0"/>
          </a:xfrm>
          <a:prstGeom prst="line">
            <a:avLst/>
          </a:prstGeom>
          <a:noFill/>
          <a:ln w="6350" cap="rnd" cmpd="sng" algn="ctr">
            <a:solidFill>
              <a:srgbClr val="5A6378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2680952" y="4291627"/>
            <a:ext cx="1550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Corbel"/>
              </a:rPr>
              <a:t>Ohio State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231889" y="4522460"/>
            <a:ext cx="996934" cy="101562"/>
          </a:xfrm>
          <a:prstGeom prst="line">
            <a:avLst/>
          </a:prstGeom>
          <a:noFill/>
          <a:ln w="6350" cap="rnd" cmpd="sng" algn="ctr">
            <a:solidFill>
              <a:srgbClr val="5A6378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 flipH="1" flipV="1">
            <a:off x="4231889" y="4753293"/>
            <a:ext cx="597688" cy="267443"/>
          </a:xfrm>
          <a:prstGeom prst="line">
            <a:avLst/>
          </a:prstGeom>
          <a:noFill/>
          <a:ln w="6350" cap="rnd" cmpd="sng" algn="ctr">
            <a:solidFill>
              <a:srgbClr val="5A6378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24" name="Straight Connector 23"/>
          <p:cNvCxnSpPr/>
          <p:nvPr/>
        </p:nvCxnSpPr>
        <p:spPr>
          <a:xfrm flipH="1">
            <a:off x="4231891" y="3856152"/>
            <a:ext cx="855264" cy="446343"/>
          </a:xfrm>
          <a:prstGeom prst="line">
            <a:avLst/>
          </a:prstGeom>
          <a:noFill/>
          <a:ln w="6350" cap="rnd" cmpd="sng" algn="ctr">
            <a:solidFill>
              <a:srgbClr val="5A6378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existing multithreaded record and replay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overhead for recording cross-thread dependences</a:t>
            </a:r>
          </a:p>
          <a:p>
            <a:r>
              <a:rPr lang="en-US" dirty="0" smtClean="0"/>
              <a:t>OR do not handle racy execution</a:t>
            </a:r>
          </a:p>
          <a:p>
            <a:r>
              <a:rPr lang="en-US" dirty="0" smtClean="0"/>
              <a:t>OR support only offline or online replay, but not both</a:t>
            </a:r>
          </a:p>
          <a:p>
            <a:r>
              <a:rPr lang="en-US" dirty="0" smtClean="0"/>
              <a:t>OR rely on speculation and extra cores</a:t>
            </a:r>
          </a:p>
          <a:p>
            <a:r>
              <a:rPr lang="en-US" dirty="0" smtClean="0"/>
              <a:t>OR need custom hardware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6075" y="4931874"/>
            <a:ext cx="8268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Our approach overcomes all of these limitations at the same time!</a:t>
            </a:r>
            <a:endParaRPr lang="en-US" sz="32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Builds </a:t>
            </a:r>
            <a:r>
              <a:rPr lang="en-US" sz="2800" dirty="0"/>
              <a:t>on our prior work “Octet</a:t>
            </a:r>
            <a:r>
              <a:rPr lang="en-US" sz="2800" dirty="0" smtClean="0"/>
              <a:t>”</a:t>
            </a:r>
          </a:p>
          <a:p>
            <a:r>
              <a:rPr lang="en-US" dirty="0" smtClean="0"/>
              <a:t>Octet tracks cross-thread dependences at object granularity</a:t>
            </a:r>
          </a:p>
          <a:p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ach object</a:t>
            </a:r>
            <a:r>
              <a:rPr lang="en-US" dirty="0"/>
              <a:t> </a:t>
            </a:r>
            <a:r>
              <a:rPr lang="en-US" dirty="0" smtClean="0"/>
              <a:t>has an ownership state</a:t>
            </a:r>
          </a:p>
          <a:p>
            <a:pPr lvl="1"/>
            <a:r>
              <a:rPr lang="en-US" dirty="0" smtClean="0"/>
              <a:t>Analogous to cache coherence protocol</a:t>
            </a:r>
            <a:endParaRPr lang="en-US" dirty="0"/>
          </a:p>
          <a:p>
            <a:endParaRPr lang="en-US" sz="2400" dirty="0" smtClean="0"/>
          </a:p>
          <a:p>
            <a:r>
              <a:rPr lang="en-US" dirty="0" smtClean="0"/>
              <a:t>For simplicity, consider</a:t>
            </a:r>
          </a:p>
          <a:p>
            <a:pPr marL="457200" lvl="1" indent="0">
              <a:buNone/>
            </a:pPr>
            <a:r>
              <a:rPr lang="en-US" sz="2800" dirty="0" smtClean="0"/>
              <a:t>                </a:t>
            </a:r>
            <a:r>
              <a:rPr lang="en-US" sz="2800" dirty="0" err="1" smtClean="0"/>
              <a:t>o.state</a:t>
            </a:r>
            <a:r>
              <a:rPr lang="en-US" sz="2800" dirty="0" smtClean="0"/>
              <a:t> </a:t>
            </a:r>
            <a:r>
              <a:rPr lang="az-Cyrl-AZ" sz="2800" dirty="0"/>
              <a:t>Є</a:t>
            </a:r>
            <a:r>
              <a:rPr lang="en-US" sz="2800" dirty="0"/>
              <a:t>  { </a:t>
            </a:r>
            <a:r>
              <a:rPr lang="en-US" sz="2800" dirty="0" err="1"/>
              <a:t>Wr</a:t>
            </a:r>
            <a:r>
              <a:rPr lang="en-US" sz="2800" baseline="-25000" dirty="0" err="1"/>
              <a:t>T</a:t>
            </a:r>
            <a:r>
              <a:rPr lang="en-US" sz="2800" baseline="-25000" dirty="0"/>
              <a:t> </a:t>
            </a:r>
            <a:r>
              <a:rPr lang="en-US" sz="2800" dirty="0"/>
              <a:t>, </a:t>
            </a:r>
            <a:r>
              <a:rPr lang="en-US" sz="2800" dirty="0" err="1"/>
              <a:t>Rd</a:t>
            </a:r>
            <a:r>
              <a:rPr lang="en-US" sz="2800" baseline="-25000" dirty="0" err="1"/>
              <a:t>T</a:t>
            </a:r>
            <a:r>
              <a:rPr lang="en-US" sz="2800" dirty="0"/>
              <a:t> }</a:t>
            </a:r>
          </a:p>
          <a:p>
            <a:r>
              <a:rPr lang="en-US" dirty="0" smtClean="0"/>
              <a:t>Cross-thread dependence =&gt; state transition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833"/>
            <a:ext cx="10515600" cy="672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transition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write check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12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81033" y="627502"/>
            <a:ext cx="498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Initially </a:t>
            </a:r>
            <a:r>
              <a:rPr lang="en-US" sz="2000" dirty="0" err="1" smtClean="0"/>
              <a:t>o.state</a:t>
            </a:r>
            <a:r>
              <a:rPr lang="en-US" sz="2000" dirty="0" smtClean="0"/>
              <a:t>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T1</a:t>
            </a:r>
            <a:r>
              <a:rPr lang="en-US" sz="2000" dirty="0" smtClean="0"/>
              <a:t>, </a:t>
            </a:r>
            <a:r>
              <a:rPr lang="en-US" sz="2000" dirty="0" err="1" smtClean="0"/>
              <a:t>p.state</a:t>
            </a:r>
            <a:r>
              <a:rPr lang="en-US" sz="2000" dirty="0" smtClean="0"/>
              <a:t>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T2</a:t>
            </a:r>
            <a:r>
              <a:rPr lang="en-US" sz="2000" dirty="0"/>
              <a:t> 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0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State transition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44822" y="2288984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check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write check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82822" y="2403284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13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State transition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44822" y="3889184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11222" y="3203384"/>
            <a:ext cx="1371600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44822" y="2288984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82822" y="2403284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>
            <a:off x="5282822" y="3470084"/>
            <a:ext cx="762000" cy="114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0610" y="3279524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14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State transition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44822" y="3889184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11222" y="3203384"/>
            <a:ext cx="1371600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44822" y="2288984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82822" y="2403284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>
            <a:off x="5282822" y="3470084"/>
            <a:ext cx="762000" cy="114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0610" y="3279524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15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7086600" y="3736783"/>
            <a:ext cx="4986337" cy="2984691"/>
          </a:xfrm>
          <a:prstGeom prst="cloudCallout">
            <a:avLst>
              <a:gd name="adj1" fmla="val -92033"/>
              <a:gd name="adj2" fmla="val -387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to record this cross-thread dependence?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State transition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44822" y="3889184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11222" y="3203384"/>
            <a:ext cx="1371600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44822" y="2288984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82822" y="2403284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>
            <a:off x="5282822" y="3470084"/>
            <a:ext cx="762000" cy="114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0610" y="3279524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16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7086600" y="3736783"/>
            <a:ext cx="4986337" cy="2984691"/>
          </a:xfrm>
          <a:prstGeom prst="cloudCallout">
            <a:avLst>
              <a:gd name="adj1" fmla="val -92033"/>
              <a:gd name="adj2" fmla="val -387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to record this cross-thread dependence?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64512" y="3133531"/>
            <a:ext cx="1198619" cy="7620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sz="2800" dirty="0" smtClean="0"/>
              <a:t>Response edge</a:t>
            </a:r>
          </a:p>
          <a:p>
            <a:pPr lvl="1"/>
            <a:r>
              <a:rPr lang="en-US" sz="2800" dirty="0" smtClean="0"/>
              <a:t>Per-thread response counter</a:t>
            </a:r>
          </a:p>
          <a:p>
            <a:endParaRPr lang="en-US" dirty="0" smtClean="0"/>
          </a:p>
          <a:p>
            <a:r>
              <a:rPr lang="en-US" dirty="0" smtClean="0"/>
              <a:t>Where in execution?</a:t>
            </a:r>
          </a:p>
          <a:p>
            <a:pPr lvl="1"/>
            <a:r>
              <a:rPr lang="en-US" sz="2800" dirty="0" smtClean="0"/>
              <a:t>Dynamic </a:t>
            </a:r>
            <a:r>
              <a:rPr lang="en-US" sz="2800" dirty="0"/>
              <a:t>Program Location (DPL)</a:t>
            </a:r>
          </a:p>
          <a:p>
            <a:endParaRPr lang="en-US" dirty="0" smtClean="0"/>
          </a:p>
          <a:p>
            <a:r>
              <a:rPr lang="en-US" sz="3200" dirty="0" smtClean="0"/>
              <a:t>Per-thread </a:t>
            </a:r>
            <a:r>
              <a:rPr lang="en-US" sz="3200" dirty="0"/>
              <a:t>log </a:t>
            </a:r>
            <a:r>
              <a:rPr lang="en-US" sz="3200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4926"/>
            <a:ext cx="2743200" cy="365125"/>
          </a:xfrm>
        </p:spPr>
        <p:txBody>
          <a:bodyPr/>
          <a:lstStyle/>
          <a:p>
            <a:fld id="{20B25AA5-8F49-4AFE-BFB1-0DBD07B2EC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RECORD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44822" y="3889184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11222" y="3203384"/>
            <a:ext cx="1371600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44822" y="2288984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82822" y="2403284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>
            <a:off x="5282822" y="3470084"/>
            <a:ext cx="762000" cy="114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0610" y="3279524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377" y="3381352"/>
            <a:ext cx="383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++</a:t>
            </a:r>
            <a:br>
              <a:rPr lang="en-US" sz="2000" dirty="0" smtClean="0"/>
            </a:br>
            <a:r>
              <a:rPr lang="en-US" sz="2000" dirty="0" smtClean="0"/>
              <a:t>T1.record (DPL, RESPONSE)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988490" y="3430219"/>
            <a:ext cx="366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T2.record (DPL, REQUEST,</a:t>
            </a:r>
          </a:p>
          <a:p>
            <a:r>
              <a:rPr lang="en-US" sz="2000" dirty="0" smtClean="0"/>
              <a:t>                    T1, </a:t>
            </a:r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18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011467" y="4342844"/>
            <a:ext cx="3043237" cy="307777"/>
          </a:xfrm>
          <a:prstGeom prst="wedgeRectCallout">
            <a:avLst>
              <a:gd name="adj1" fmla="val -10035"/>
              <a:gd name="adj2" fmla="val -1505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000" dirty="0" smtClean="0"/>
              <a:t>Dynamic Program Location</a:t>
            </a:r>
          </a:p>
        </p:txBody>
      </p:sp>
    </p:spTree>
    <p:extLst>
      <p:ext uri="{BB962C8B-B14F-4D97-AF65-F5344CB8AC3E}">
        <p14:creationId xmlns:p14="http://schemas.microsoft.com/office/powerpoint/2010/main" val="18257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RECORD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44822" y="3889184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11222" y="3203384"/>
            <a:ext cx="1371600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44822" y="2288984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82822" y="2403284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>
            <a:off x="5282822" y="3470084"/>
            <a:ext cx="762000" cy="114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0610" y="3279524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377" y="3381352"/>
            <a:ext cx="383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++</a:t>
            </a:r>
            <a:br>
              <a:rPr lang="en-US" sz="2000" dirty="0" smtClean="0"/>
            </a:br>
            <a:r>
              <a:rPr lang="en-US" sz="2000" dirty="0" smtClean="0"/>
              <a:t>T1.record (DPL, RESPONSE)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988490" y="3430219"/>
            <a:ext cx="366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T2.record (DPL, REQUEST,</a:t>
            </a:r>
          </a:p>
          <a:p>
            <a:r>
              <a:rPr lang="en-US" sz="2000" dirty="0" smtClean="0"/>
              <a:t>                    T1, </a:t>
            </a:r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19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48591" y="5179128"/>
            <a:ext cx="1219200" cy="430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41410" y="4574984"/>
            <a:ext cx="1219200" cy="5316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60609" y="4640739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11222" y="5375896"/>
            <a:ext cx="1371600" cy="7875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41410" y="5698741"/>
            <a:ext cx="1226381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11222" y="6245227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0425" y="5769680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86591" y="5413184"/>
            <a:ext cx="762000" cy="114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59720" y="6019800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7947" y="5641238"/>
            <a:ext cx="383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T2.resp</a:t>
            </a:r>
            <a:r>
              <a:rPr lang="en-US" sz="2000" dirty="0" smtClean="0"/>
              <a:t>++</a:t>
            </a:r>
            <a:br>
              <a:rPr lang="en-US" sz="2000" dirty="0" smtClean="0"/>
            </a:br>
            <a:r>
              <a:rPr lang="en-US" sz="2000" dirty="0" smtClean="0"/>
              <a:t>T2.record (DPL, RESPONSE)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82710" y="6057900"/>
            <a:ext cx="33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T1.record (DPL, REQUEST,</a:t>
            </a:r>
          </a:p>
          <a:p>
            <a:r>
              <a:rPr lang="en-US" sz="2000" dirty="0" smtClean="0"/>
              <a:t>                    T2, </a:t>
            </a:r>
            <a:r>
              <a:rPr lang="en-US" sz="2000" dirty="0" smtClean="0">
                <a:solidFill>
                  <a:srgbClr val="FF0000"/>
                </a:solidFill>
              </a:rPr>
              <a:t>T2.resp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7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Nondeterminism is problematic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4525"/>
            <a:ext cx="10515600" cy="4262438"/>
          </a:xfrm>
        </p:spPr>
        <p:txBody>
          <a:bodyPr>
            <a:normAutofit/>
          </a:bodyPr>
          <a:lstStyle/>
          <a:p>
            <a:r>
              <a:rPr lang="en-US" dirty="0" smtClean="0"/>
              <a:t>Reproduce and Debug</a:t>
            </a:r>
          </a:p>
          <a:p>
            <a:endParaRPr lang="en-US" dirty="0" smtClean="0"/>
          </a:p>
          <a:p>
            <a:r>
              <a:rPr lang="en-US" dirty="0" smtClean="0"/>
              <a:t>Replication for fault-tolerance</a:t>
            </a:r>
          </a:p>
          <a:p>
            <a:endParaRPr lang="en-US" dirty="0"/>
          </a:p>
          <a:p>
            <a:r>
              <a:rPr lang="en-US" dirty="0" smtClean="0"/>
              <a:t>Record and Replay!</a:t>
            </a:r>
          </a:p>
          <a:p>
            <a:pPr lvl="1"/>
            <a:r>
              <a:rPr lang="en-US" sz="1600" dirty="0" err="1" smtClean="0"/>
              <a:t>RecPlay</a:t>
            </a:r>
            <a:r>
              <a:rPr lang="en-US" sz="1600" dirty="0" smtClean="0"/>
              <a:t>, </a:t>
            </a:r>
            <a:r>
              <a:rPr lang="en-US" sz="1600" dirty="0"/>
              <a:t>M. </a:t>
            </a:r>
            <a:r>
              <a:rPr lang="en-US" sz="1600" dirty="0" err="1" smtClean="0"/>
              <a:t>Ronsse</a:t>
            </a:r>
            <a:r>
              <a:rPr lang="en-US" sz="1600" dirty="0" smtClean="0"/>
              <a:t>, et al, 1999</a:t>
            </a:r>
          </a:p>
          <a:p>
            <a:pPr lvl="1"/>
            <a:r>
              <a:rPr lang="en-US" sz="1600" dirty="0" err="1" smtClean="0"/>
              <a:t>Respec</a:t>
            </a:r>
            <a:r>
              <a:rPr lang="en-US" sz="1600" dirty="0" smtClean="0"/>
              <a:t>, D. Lee, et al, 2010</a:t>
            </a:r>
          </a:p>
          <a:p>
            <a:pPr lvl="1"/>
            <a:r>
              <a:rPr lang="en-US" sz="1600" dirty="0" err="1" smtClean="0"/>
              <a:t>DoublePlay</a:t>
            </a:r>
            <a:r>
              <a:rPr lang="en-US" sz="1600" dirty="0" smtClean="0"/>
              <a:t>, </a:t>
            </a:r>
            <a:r>
              <a:rPr lang="en-US" sz="1600" dirty="0"/>
              <a:t>K. </a:t>
            </a:r>
            <a:r>
              <a:rPr lang="en-US" sz="1600" dirty="0" err="1" smtClean="0"/>
              <a:t>Veeraraghavan</a:t>
            </a:r>
            <a:r>
              <a:rPr lang="en-US" sz="1600" dirty="0" smtClean="0"/>
              <a:t>, et al, 2011</a:t>
            </a:r>
          </a:p>
          <a:p>
            <a:pPr lvl="1"/>
            <a:r>
              <a:rPr lang="en-US" sz="1600" dirty="0" smtClean="0"/>
              <a:t>Chimera, </a:t>
            </a:r>
            <a:r>
              <a:rPr lang="en-US" sz="1600" dirty="0"/>
              <a:t>D. </a:t>
            </a:r>
            <a:r>
              <a:rPr lang="en-US" sz="1600" dirty="0" smtClean="0"/>
              <a:t>Lee, et al, 2012</a:t>
            </a:r>
          </a:p>
          <a:p>
            <a:pPr lvl="1"/>
            <a:r>
              <a:rPr lang="en-US" sz="1600" dirty="0" smtClean="0"/>
              <a:t>CLAP, </a:t>
            </a:r>
            <a:r>
              <a:rPr lang="en-US" sz="1600" dirty="0"/>
              <a:t>J. </a:t>
            </a:r>
            <a:r>
              <a:rPr lang="en-US" sz="1600" dirty="0" smtClean="0"/>
              <a:t>Huang, et al, 2013</a:t>
            </a:r>
          </a:p>
          <a:p>
            <a:pPr marL="457200" lvl="1" indent="0">
              <a:buNone/>
            </a:pPr>
            <a:r>
              <a:rPr lang="en-US" sz="1600" dirty="0" smtClean="0"/>
              <a:t>And many others…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2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780663" y="1771711"/>
            <a:ext cx="5659874" cy="2274033"/>
            <a:chOff x="5460253" y="1601788"/>
            <a:chExt cx="5659874" cy="2274033"/>
          </a:xfrm>
        </p:grpSpPr>
        <p:grpSp>
          <p:nvGrpSpPr>
            <p:cNvPr id="5" name="Group 4"/>
            <p:cNvGrpSpPr/>
            <p:nvPr/>
          </p:nvGrpSpPr>
          <p:grpSpPr>
            <a:xfrm>
              <a:off x="6963896" y="1970587"/>
              <a:ext cx="2382590" cy="643943"/>
              <a:chOff x="2266682" y="3335628"/>
              <a:chExt cx="1944710" cy="643943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2369714" y="3438629"/>
                <a:ext cx="1712890" cy="115940"/>
              </a:xfrm>
              <a:custGeom>
                <a:avLst/>
                <a:gdLst>
                  <a:gd name="connsiteX0" fmla="*/ 0 w 2318197"/>
                  <a:gd name="connsiteY0" fmla="*/ 218971 h 231850"/>
                  <a:gd name="connsiteX1" fmla="*/ 386366 w 2318197"/>
                  <a:gd name="connsiteY1" fmla="*/ 30 h 231850"/>
                  <a:gd name="connsiteX2" fmla="*/ 708338 w 2318197"/>
                  <a:gd name="connsiteY2" fmla="*/ 231850 h 231850"/>
                  <a:gd name="connsiteX3" fmla="*/ 1004552 w 2318197"/>
                  <a:gd name="connsiteY3" fmla="*/ 30 h 231850"/>
                  <a:gd name="connsiteX4" fmla="*/ 1365160 w 2318197"/>
                  <a:gd name="connsiteY4" fmla="*/ 218971 h 231850"/>
                  <a:gd name="connsiteX5" fmla="*/ 1635617 w 2318197"/>
                  <a:gd name="connsiteY5" fmla="*/ 12909 h 231850"/>
                  <a:gd name="connsiteX6" fmla="*/ 1970467 w 2318197"/>
                  <a:gd name="connsiteY6" fmla="*/ 218971 h 231850"/>
                  <a:gd name="connsiteX7" fmla="*/ 2318197 w 2318197"/>
                  <a:gd name="connsiteY7" fmla="*/ 12909 h 23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8197" h="231850">
                    <a:moveTo>
                      <a:pt x="0" y="218971"/>
                    </a:moveTo>
                    <a:cubicBezTo>
                      <a:pt x="134155" y="108427"/>
                      <a:pt x="268310" y="-2116"/>
                      <a:pt x="386366" y="30"/>
                    </a:cubicBezTo>
                    <a:cubicBezTo>
                      <a:pt x="504422" y="2176"/>
                      <a:pt x="605307" y="231850"/>
                      <a:pt x="708338" y="231850"/>
                    </a:cubicBezTo>
                    <a:cubicBezTo>
                      <a:pt x="811369" y="231850"/>
                      <a:pt x="895082" y="2176"/>
                      <a:pt x="1004552" y="30"/>
                    </a:cubicBezTo>
                    <a:cubicBezTo>
                      <a:pt x="1114022" y="-2117"/>
                      <a:pt x="1259983" y="216825"/>
                      <a:pt x="1365160" y="218971"/>
                    </a:cubicBezTo>
                    <a:cubicBezTo>
                      <a:pt x="1470337" y="221117"/>
                      <a:pt x="1534733" y="12909"/>
                      <a:pt x="1635617" y="12909"/>
                    </a:cubicBezTo>
                    <a:cubicBezTo>
                      <a:pt x="1736501" y="12909"/>
                      <a:pt x="1856704" y="218971"/>
                      <a:pt x="1970467" y="218971"/>
                    </a:cubicBezTo>
                    <a:cubicBezTo>
                      <a:pt x="2084230" y="218971"/>
                      <a:pt x="2201213" y="115940"/>
                      <a:pt x="2318197" y="1290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369714" y="3612233"/>
                <a:ext cx="1712890" cy="115940"/>
              </a:xfrm>
              <a:custGeom>
                <a:avLst/>
                <a:gdLst>
                  <a:gd name="connsiteX0" fmla="*/ 0 w 2318197"/>
                  <a:gd name="connsiteY0" fmla="*/ 218971 h 231850"/>
                  <a:gd name="connsiteX1" fmla="*/ 386366 w 2318197"/>
                  <a:gd name="connsiteY1" fmla="*/ 30 h 231850"/>
                  <a:gd name="connsiteX2" fmla="*/ 708338 w 2318197"/>
                  <a:gd name="connsiteY2" fmla="*/ 231850 h 231850"/>
                  <a:gd name="connsiteX3" fmla="*/ 1004552 w 2318197"/>
                  <a:gd name="connsiteY3" fmla="*/ 30 h 231850"/>
                  <a:gd name="connsiteX4" fmla="*/ 1365160 w 2318197"/>
                  <a:gd name="connsiteY4" fmla="*/ 218971 h 231850"/>
                  <a:gd name="connsiteX5" fmla="*/ 1635617 w 2318197"/>
                  <a:gd name="connsiteY5" fmla="*/ 12909 h 231850"/>
                  <a:gd name="connsiteX6" fmla="*/ 1970467 w 2318197"/>
                  <a:gd name="connsiteY6" fmla="*/ 218971 h 231850"/>
                  <a:gd name="connsiteX7" fmla="*/ 2318197 w 2318197"/>
                  <a:gd name="connsiteY7" fmla="*/ 12909 h 23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8197" h="231850">
                    <a:moveTo>
                      <a:pt x="0" y="218971"/>
                    </a:moveTo>
                    <a:cubicBezTo>
                      <a:pt x="134155" y="108427"/>
                      <a:pt x="268310" y="-2116"/>
                      <a:pt x="386366" y="30"/>
                    </a:cubicBezTo>
                    <a:cubicBezTo>
                      <a:pt x="504422" y="2176"/>
                      <a:pt x="605307" y="231850"/>
                      <a:pt x="708338" y="231850"/>
                    </a:cubicBezTo>
                    <a:cubicBezTo>
                      <a:pt x="811369" y="231850"/>
                      <a:pt x="895082" y="2176"/>
                      <a:pt x="1004552" y="30"/>
                    </a:cubicBezTo>
                    <a:cubicBezTo>
                      <a:pt x="1114022" y="-2117"/>
                      <a:pt x="1259983" y="216825"/>
                      <a:pt x="1365160" y="218971"/>
                    </a:cubicBezTo>
                    <a:cubicBezTo>
                      <a:pt x="1470337" y="221117"/>
                      <a:pt x="1534733" y="12909"/>
                      <a:pt x="1635617" y="12909"/>
                    </a:cubicBezTo>
                    <a:cubicBezTo>
                      <a:pt x="1736501" y="12909"/>
                      <a:pt x="1856704" y="218971"/>
                      <a:pt x="1970467" y="218971"/>
                    </a:cubicBezTo>
                    <a:cubicBezTo>
                      <a:pt x="2084230" y="218971"/>
                      <a:pt x="2201213" y="115940"/>
                      <a:pt x="2318197" y="1290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2369714" y="3759773"/>
                <a:ext cx="1712890" cy="115940"/>
              </a:xfrm>
              <a:custGeom>
                <a:avLst/>
                <a:gdLst>
                  <a:gd name="connsiteX0" fmla="*/ 0 w 2318197"/>
                  <a:gd name="connsiteY0" fmla="*/ 218971 h 231850"/>
                  <a:gd name="connsiteX1" fmla="*/ 386366 w 2318197"/>
                  <a:gd name="connsiteY1" fmla="*/ 30 h 231850"/>
                  <a:gd name="connsiteX2" fmla="*/ 708338 w 2318197"/>
                  <a:gd name="connsiteY2" fmla="*/ 231850 h 231850"/>
                  <a:gd name="connsiteX3" fmla="*/ 1004552 w 2318197"/>
                  <a:gd name="connsiteY3" fmla="*/ 30 h 231850"/>
                  <a:gd name="connsiteX4" fmla="*/ 1365160 w 2318197"/>
                  <a:gd name="connsiteY4" fmla="*/ 218971 h 231850"/>
                  <a:gd name="connsiteX5" fmla="*/ 1635617 w 2318197"/>
                  <a:gd name="connsiteY5" fmla="*/ 12909 h 231850"/>
                  <a:gd name="connsiteX6" fmla="*/ 1970467 w 2318197"/>
                  <a:gd name="connsiteY6" fmla="*/ 218971 h 231850"/>
                  <a:gd name="connsiteX7" fmla="*/ 2318197 w 2318197"/>
                  <a:gd name="connsiteY7" fmla="*/ 12909 h 23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8197" h="231850">
                    <a:moveTo>
                      <a:pt x="0" y="218971"/>
                    </a:moveTo>
                    <a:cubicBezTo>
                      <a:pt x="134155" y="108427"/>
                      <a:pt x="268310" y="-2116"/>
                      <a:pt x="386366" y="30"/>
                    </a:cubicBezTo>
                    <a:cubicBezTo>
                      <a:pt x="504422" y="2176"/>
                      <a:pt x="605307" y="231850"/>
                      <a:pt x="708338" y="231850"/>
                    </a:cubicBezTo>
                    <a:cubicBezTo>
                      <a:pt x="811369" y="231850"/>
                      <a:pt x="895082" y="2176"/>
                      <a:pt x="1004552" y="30"/>
                    </a:cubicBezTo>
                    <a:cubicBezTo>
                      <a:pt x="1114022" y="-2117"/>
                      <a:pt x="1259983" y="216825"/>
                      <a:pt x="1365160" y="218971"/>
                    </a:cubicBezTo>
                    <a:cubicBezTo>
                      <a:pt x="1470337" y="221117"/>
                      <a:pt x="1534733" y="12909"/>
                      <a:pt x="1635617" y="12909"/>
                    </a:cubicBezTo>
                    <a:cubicBezTo>
                      <a:pt x="1736501" y="12909"/>
                      <a:pt x="1856704" y="218971"/>
                      <a:pt x="1970467" y="218971"/>
                    </a:cubicBezTo>
                    <a:cubicBezTo>
                      <a:pt x="2084230" y="218971"/>
                      <a:pt x="2201213" y="115940"/>
                      <a:pt x="2318197" y="1290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266682" y="3335628"/>
                <a:ext cx="1944710" cy="6439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963896" y="3231878"/>
              <a:ext cx="2382590" cy="643943"/>
              <a:chOff x="2266682" y="3335628"/>
              <a:chExt cx="1944710" cy="643943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2369714" y="3438629"/>
                <a:ext cx="1712890" cy="115940"/>
              </a:xfrm>
              <a:custGeom>
                <a:avLst/>
                <a:gdLst>
                  <a:gd name="connsiteX0" fmla="*/ 0 w 2318197"/>
                  <a:gd name="connsiteY0" fmla="*/ 218971 h 231850"/>
                  <a:gd name="connsiteX1" fmla="*/ 386366 w 2318197"/>
                  <a:gd name="connsiteY1" fmla="*/ 30 h 231850"/>
                  <a:gd name="connsiteX2" fmla="*/ 708338 w 2318197"/>
                  <a:gd name="connsiteY2" fmla="*/ 231850 h 231850"/>
                  <a:gd name="connsiteX3" fmla="*/ 1004552 w 2318197"/>
                  <a:gd name="connsiteY3" fmla="*/ 30 h 231850"/>
                  <a:gd name="connsiteX4" fmla="*/ 1365160 w 2318197"/>
                  <a:gd name="connsiteY4" fmla="*/ 218971 h 231850"/>
                  <a:gd name="connsiteX5" fmla="*/ 1635617 w 2318197"/>
                  <a:gd name="connsiteY5" fmla="*/ 12909 h 231850"/>
                  <a:gd name="connsiteX6" fmla="*/ 1970467 w 2318197"/>
                  <a:gd name="connsiteY6" fmla="*/ 218971 h 231850"/>
                  <a:gd name="connsiteX7" fmla="*/ 2318197 w 2318197"/>
                  <a:gd name="connsiteY7" fmla="*/ 12909 h 23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8197" h="231850">
                    <a:moveTo>
                      <a:pt x="0" y="218971"/>
                    </a:moveTo>
                    <a:cubicBezTo>
                      <a:pt x="134155" y="108427"/>
                      <a:pt x="268310" y="-2116"/>
                      <a:pt x="386366" y="30"/>
                    </a:cubicBezTo>
                    <a:cubicBezTo>
                      <a:pt x="504422" y="2176"/>
                      <a:pt x="605307" y="231850"/>
                      <a:pt x="708338" y="231850"/>
                    </a:cubicBezTo>
                    <a:cubicBezTo>
                      <a:pt x="811369" y="231850"/>
                      <a:pt x="895082" y="2176"/>
                      <a:pt x="1004552" y="30"/>
                    </a:cubicBezTo>
                    <a:cubicBezTo>
                      <a:pt x="1114022" y="-2117"/>
                      <a:pt x="1259983" y="216825"/>
                      <a:pt x="1365160" y="218971"/>
                    </a:cubicBezTo>
                    <a:cubicBezTo>
                      <a:pt x="1470337" y="221117"/>
                      <a:pt x="1534733" y="12909"/>
                      <a:pt x="1635617" y="12909"/>
                    </a:cubicBezTo>
                    <a:cubicBezTo>
                      <a:pt x="1736501" y="12909"/>
                      <a:pt x="1856704" y="218971"/>
                      <a:pt x="1970467" y="218971"/>
                    </a:cubicBezTo>
                    <a:cubicBezTo>
                      <a:pt x="2084230" y="218971"/>
                      <a:pt x="2201213" y="115940"/>
                      <a:pt x="2318197" y="1290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369714" y="3612233"/>
                <a:ext cx="1712890" cy="115940"/>
              </a:xfrm>
              <a:custGeom>
                <a:avLst/>
                <a:gdLst>
                  <a:gd name="connsiteX0" fmla="*/ 0 w 2318197"/>
                  <a:gd name="connsiteY0" fmla="*/ 218971 h 231850"/>
                  <a:gd name="connsiteX1" fmla="*/ 386366 w 2318197"/>
                  <a:gd name="connsiteY1" fmla="*/ 30 h 231850"/>
                  <a:gd name="connsiteX2" fmla="*/ 708338 w 2318197"/>
                  <a:gd name="connsiteY2" fmla="*/ 231850 h 231850"/>
                  <a:gd name="connsiteX3" fmla="*/ 1004552 w 2318197"/>
                  <a:gd name="connsiteY3" fmla="*/ 30 h 231850"/>
                  <a:gd name="connsiteX4" fmla="*/ 1365160 w 2318197"/>
                  <a:gd name="connsiteY4" fmla="*/ 218971 h 231850"/>
                  <a:gd name="connsiteX5" fmla="*/ 1635617 w 2318197"/>
                  <a:gd name="connsiteY5" fmla="*/ 12909 h 231850"/>
                  <a:gd name="connsiteX6" fmla="*/ 1970467 w 2318197"/>
                  <a:gd name="connsiteY6" fmla="*/ 218971 h 231850"/>
                  <a:gd name="connsiteX7" fmla="*/ 2318197 w 2318197"/>
                  <a:gd name="connsiteY7" fmla="*/ 12909 h 23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8197" h="231850">
                    <a:moveTo>
                      <a:pt x="0" y="218971"/>
                    </a:moveTo>
                    <a:cubicBezTo>
                      <a:pt x="134155" y="108427"/>
                      <a:pt x="268310" y="-2116"/>
                      <a:pt x="386366" y="30"/>
                    </a:cubicBezTo>
                    <a:cubicBezTo>
                      <a:pt x="504422" y="2176"/>
                      <a:pt x="605307" y="231850"/>
                      <a:pt x="708338" y="231850"/>
                    </a:cubicBezTo>
                    <a:cubicBezTo>
                      <a:pt x="811369" y="231850"/>
                      <a:pt x="895082" y="2176"/>
                      <a:pt x="1004552" y="30"/>
                    </a:cubicBezTo>
                    <a:cubicBezTo>
                      <a:pt x="1114022" y="-2117"/>
                      <a:pt x="1259983" y="216825"/>
                      <a:pt x="1365160" y="218971"/>
                    </a:cubicBezTo>
                    <a:cubicBezTo>
                      <a:pt x="1470337" y="221117"/>
                      <a:pt x="1534733" y="12909"/>
                      <a:pt x="1635617" y="12909"/>
                    </a:cubicBezTo>
                    <a:cubicBezTo>
                      <a:pt x="1736501" y="12909"/>
                      <a:pt x="1856704" y="218971"/>
                      <a:pt x="1970467" y="218971"/>
                    </a:cubicBezTo>
                    <a:cubicBezTo>
                      <a:pt x="2084230" y="218971"/>
                      <a:pt x="2201213" y="115940"/>
                      <a:pt x="2318197" y="1290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369714" y="3759773"/>
                <a:ext cx="1712890" cy="115940"/>
              </a:xfrm>
              <a:custGeom>
                <a:avLst/>
                <a:gdLst>
                  <a:gd name="connsiteX0" fmla="*/ 0 w 2318197"/>
                  <a:gd name="connsiteY0" fmla="*/ 218971 h 231850"/>
                  <a:gd name="connsiteX1" fmla="*/ 386366 w 2318197"/>
                  <a:gd name="connsiteY1" fmla="*/ 30 h 231850"/>
                  <a:gd name="connsiteX2" fmla="*/ 708338 w 2318197"/>
                  <a:gd name="connsiteY2" fmla="*/ 231850 h 231850"/>
                  <a:gd name="connsiteX3" fmla="*/ 1004552 w 2318197"/>
                  <a:gd name="connsiteY3" fmla="*/ 30 h 231850"/>
                  <a:gd name="connsiteX4" fmla="*/ 1365160 w 2318197"/>
                  <a:gd name="connsiteY4" fmla="*/ 218971 h 231850"/>
                  <a:gd name="connsiteX5" fmla="*/ 1635617 w 2318197"/>
                  <a:gd name="connsiteY5" fmla="*/ 12909 h 231850"/>
                  <a:gd name="connsiteX6" fmla="*/ 1970467 w 2318197"/>
                  <a:gd name="connsiteY6" fmla="*/ 218971 h 231850"/>
                  <a:gd name="connsiteX7" fmla="*/ 2318197 w 2318197"/>
                  <a:gd name="connsiteY7" fmla="*/ 12909 h 231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8197" h="231850">
                    <a:moveTo>
                      <a:pt x="0" y="218971"/>
                    </a:moveTo>
                    <a:cubicBezTo>
                      <a:pt x="134155" y="108427"/>
                      <a:pt x="268310" y="-2116"/>
                      <a:pt x="386366" y="30"/>
                    </a:cubicBezTo>
                    <a:cubicBezTo>
                      <a:pt x="504422" y="2176"/>
                      <a:pt x="605307" y="231850"/>
                      <a:pt x="708338" y="231850"/>
                    </a:cubicBezTo>
                    <a:cubicBezTo>
                      <a:pt x="811369" y="231850"/>
                      <a:pt x="895082" y="2176"/>
                      <a:pt x="1004552" y="30"/>
                    </a:cubicBezTo>
                    <a:cubicBezTo>
                      <a:pt x="1114022" y="-2117"/>
                      <a:pt x="1259983" y="216825"/>
                      <a:pt x="1365160" y="218971"/>
                    </a:cubicBezTo>
                    <a:cubicBezTo>
                      <a:pt x="1470337" y="221117"/>
                      <a:pt x="1534733" y="12909"/>
                      <a:pt x="1635617" y="12909"/>
                    </a:cubicBezTo>
                    <a:cubicBezTo>
                      <a:pt x="1736501" y="12909"/>
                      <a:pt x="1856704" y="218971"/>
                      <a:pt x="1970467" y="218971"/>
                    </a:cubicBezTo>
                    <a:cubicBezTo>
                      <a:pt x="2084230" y="218971"/>
                      <a:pt x="2201213" y="115940"/>
                      <a:pt x="2318197" y="1290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266682" y="3335628"/>
                <a:ext cx="1944710" cy="6439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381446" y="1601788"/>
              <a:ext cx="1601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Execution e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81446" y="2860021"/>
              <a:ext cx="1601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Execution e’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0253" y="2749860"/>
              <a:ext cx="917303" cy="310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Input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Bent Arrow 23"/>
            <p:cNvSpPr/>
            <p:nvPr/>
          </p:nvSpPr>
          <p:spPr>
            <a:xfrm>
              <a:off x="6215063" y="2131558"/>
              <a:ext cx="748832" cy="618302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Bent Arrow 26"/>
            <p:cNvSpPr/>
            <p:nvPr/>
          </p:nvSpPr>
          <p:spPr>
            <a:xfrm rot="10800000" flipH="1">
              <a:off x="6215063" y="3060074"/>
              <a:ext cx="748832" cy="617349"/>
            </a:xfrm>
            <a:prstGeom prst="ben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9346486" y="2093570"/>
              <a:ext cx="511889" cy="40011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9346485" y="3353794"/>
              <a:ext cx="511889" cy="40011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858374" y="3396733"/>
              <a:ext cx="1261753" cy="339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Output o’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858373" y="2122838"/>
              <a:ext cx="1261753" cy="339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Output 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23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Adds low overhead</a:t>
            </a:r>
          </a:p>
          <a:p>
            <a:pPr lvl="1"/>
            <a:r>
              <a:rPr lang="en-US" sz="3200" dirty="0"/>
              <a:t>Most accesses (&gt;99%) are same-state</a:t>
            </a:r>
          </a:p>
          <a:p>
            <a:pPr lvl="1"/>
            <a:r>
              <a:rPr lang="en-US" sz="3200" dirty="0"/>
              <a:t>Only one load and one if </a:t>
            </a:r>
            <a:r>
              <a:rPr lang="en-US" sz="3200" dirty="0" smtClean="0"/>
              <a:t>check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enforce recorded edges</a:t>
            </a:r>
          </a:p>
          <a:p>
            <a:endParaRPr lang="en-US" dirty="0"/>
          </a:p>
          <a:p>
            <a:r>
              <a:rPr lang="en-US" dirty="0" smtClean="0"/>
              <a:t>Instrument every possible edge source and sink</a:t>
            </a:r>
          </a:p>
          <a:p>
            <a:pPr lvl="1"/>
            <a:r>
              <a:rPr lang="en-US" dirty="0" smtClean="0"/>
              <a:t>Check if DPL matches</a:t>
            </a:r>
            <a:endParaRPr lang="en-US" altLang="zh-CN" dirty="0" smtClean="0"/>
          </a:p>
          <a:p>
            <a:r>
              <a:rPr lang="en-US" altLang="zh-CN" dirty="0" smtClean="0"/>
              <a:t>Edge source</a:t>
            </a:r>
          </a:p>
          <a:p>
            <a:pPr lvl="1"/>
            <a:r>
              <a:rPr lang="en-US" altLang="zh-CN" dirty="0" smtClean="0"/>
              <a:t>Increment counter</a:t>
            </a:r>
          </a:p>
          <a:p>
            <a:r>
              <a:rPr lang="en-US" altLang="zh-CN" dirty="0" smtClean="0"/>
              <a:t>Edge sink</a:t>
            </a:r>
          </a:p>
          <a:p>
            <a:pPr lvl="1"/>
            <a:r>
              <a:rPr lang="en-US" altLang="zh-CN" dirty="0" smtClean="0"/>
              <a:t>Wait for counter to reach recorded value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REPLAY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94646" y="1937885"/>
            <a:ext cx="1506938" cy="4816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804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1247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24836" y="1948741"/>
            <a:ext cx="1488742" cy="4599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24836" y="1403355"/>
            <a:ext cx="1488743" cy="48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794645" y="1403355"/>
            <a:ext cx="1506939" cy="48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06352" y="1403354"/>
            <a:ext cx="1028027" cy="400110"/>
            <a:chOff x="7606352" y="1760561"/>
            <a:chExt cx="1028027" cy="40011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99155"/>
            <a:ext cx="2743200" cy="365125"/>
          </a:xfrm>
        </p:spPr>
        <p:txBody>
          <a:bodyPr/>
          <a:lstStyle/>
          <a:p>
            <a:fld id="{20B25AA5-8F49-4AFE-BFB1-0DBD07B2EC13}" type="slidenum">
              <a:rPr lang="en-US" smtClean="0"/>
              <a:t>22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449586" y="1391302"/>
            <a:ext cx="925927" cy="400110"/>
            <a:chOff x="2571733" y="1839590"/>
            <a:chExt cx="925927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2571733" y="1839590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0628" y="1882878"/>
              <a:ext cx="317032" cy="317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7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REPLAY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94646" y="1937885"/>
            <a:ext cx="1506938" cy="4816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804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1247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33150" y="3281073"/>
            <a:ext cx="1488742" cy="4599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24836" y="1403355"/>
            <a:ext cx="1488743" cy="1810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794645" y="1403355"/>
            <a:ext cx="1506939" cy="48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06352" y="1875778"/>
            <a:ext cx="4203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while(</a:t>
            </a:r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 &lt; recorded_T1_resp)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mem_fence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mem_fence</a:t>
            </a: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06352" y="1403354"/>
            <a:ext cx="1028027" cy="400110"/>
            <a:chOff x="7606352" y="1760561"/>
            <a:chExt cx="1028027" cy="40011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99155"/>
            <a:ext cx="2743200" cy="365125"/>
          </a:xfrm>
        </p:spPr>
        <p:txBody>
          <a:bodyPr/>
          <a:lstStyle/>
          <a:p>
            <a:fld id="{20B25AA5-8F49-4AFE-BFB1-0DBD07B2EC13}" type="slidenum">
              <a:rPr lang="en-US" smtClean="0"/>
              <a:t>23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449586" y="1391302"/>
            <a:ext cx="925927" cy="400110"/>
            <a:chOff x="2571733" y="1839590"/>
            <a:chExt cx="925927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2571733" y="1839590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0628" y="1882878"/>
              <a:ext cx="317032" cy="317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4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REPLAY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94646" y="1937885"/>
            <a:ext cx="1506938" cy="4816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804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1247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33150" y="3281073"/>
            <a:ext cx="1488742" cy="4599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94645" y="3247441"/>
            <a:ext cx="1500689" cy="461987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24836" y="1403355"/>
            <a:ext cx="1488743" cy="1810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794645" y="1403355"/>
            <a:ext cx="1506939" cy="48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06352" y="1875778"/>
            <a:ext cx="4203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while(</a:t>
            </a:r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 &lt; recorded_T1_resp)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mem_fence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mem_fence</a:t>
            </a:r>
            <a:endParaRPr lang="en-US" sz="2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06352" y="1403354"/>
            <a:ext cx="1028027" cy="400110"/>
            <a:chOff x="7606352" y="1760561"/>
            <a:chExt cx="1028027" cy="40011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56938" y="2658209"/>
            <a:ext cx="1028027" cy="400110"/>
            <a:chOff x="7606352" y="1760561"/>
            <a:chExt cx="1028027" cy="40011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99155"/>
            <a:ext cx="2743200" cy="365125"/>
          </a:xfrm>
        </p:spPr>
        <p:txBody>
          <a:bodyPr/>
          <a:lstStyle/>
          <a:p>
            <a:fld id="{20B25AA5-8F49-4AFE-BFB1-0DBD07B2EC13}" type="slidenum">
              <a:rPr lang="en-US" smtClean="0"/>
              <a:t>24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01562" y="2716912"/>
            <a:ext cx="1506939" cy="48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449586" y="1391302"/>
            <a:ext cx="925927" cy="400110"/>
            <a:chOff x="2571733" y="1839590"/>
            <a:chExt cx="925927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2571733" y="1839590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0628" y="1882878"/>
              <a:ext cx="317032" cy="317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8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REPLAY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94646" y="1937885"/>
            <a:ext cx="1506938" cy="4816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804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1247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33150" y="3281073"/>
            <a:ext cx="1488742" cy="4599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94645" y="3247441"/>
            <a:ext cx="1500689" cy="461987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24836" y="1403355"/>
            <a:ext cx="1488743" cy="1810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794645" y="1403355"/>
            <a:ext cx="1506939" cy="48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5045" y="2991635"/>
            <a:ext cx="1455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mem_fence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T1.resp</a:t>
            </a:r>
            <a:r>
              <a:rPr lang="en-US" sz="2000" dirty="0"/>
              <a:t>++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6352" y="1875778"/>
            <a:ext cx="4203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while(</a:t>
            </a:r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 &lt; recorded_T1_resp)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mem_fence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mem_fence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36" idx="3"/>
          </p:cNvCxnSpPr>
          <p:nvPr/>
        </p:nvCxnSpPr>
        <p:spPr>
          <a:xfrm>
            <a:off x="5308501" y="2959079"/>
            <a:ext cx="616336" cy="22732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06352" y="1403354"/>
            <a:ext cx="1028027" cy="400110"/>
            <a:chOff x="7606352" y="1760561"/>
            <a:chExt cx="1028027" cy="40011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56938" y="2658209"/>
            <a:ext cx="1028027" cy="400110"/>
            <a:chOff x="7606352" y="1760561"/>
            <a:chExt cx="1028027" cy="40011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99155"/>
            <a:ext cx="2743200" cy="365125"/>
          </a:xfrm>
        </p:spPr>
        <p:txBody>
          <a:bodyPr/>
          <a:lstStyle/>
          <a:p>
            <a:fld id="{20B25AA5-8F49-4AFE-BFB1-0DBD07B2EC13}" type="slidenum">
              <a:rPr lang="en-US" smtClean="0"/>
              <a:t>25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01562" y="2716912"/>
            <a:ext cx="1506939" cy="48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449586" y="1391302"/>
            <a:ext cx="925927" cy="400110"/>
            <a:chOff x="2571733" y="1839590"/>
            <a:chExt cx="925927" cy="400110"/>
          </a:xfrm>
        </p:grpSpPr>
        <p:sp>
          <p:nvSpPr>
            <p:cNvPr id="31" name="TextBox 30"/>
            <p:cNvSpPr txBox="1"/>
            <p:nvPr/>
          </p:nvSpPr>
          <p:spPr>
            <a:xfrm>
              <a:off x="2571733" y="1839590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0628" y="1882878"/>
              <a:ext cx="317032" cy="317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1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REPLAY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94646" y="1937885"/>
            <a:ext cx="1506938" cy="4816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804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1247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33150" y="3281073"/>
            <a:ext cx="1488742" cy="4599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94645" y="3247441"/>
            <a:ext cx="1500689" cy="461987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24836" y="1403355"/>
            <a:ext cx="1488743" cy="1810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794645" y="1403355"/>
            <a:ext cx="1506939" cy="48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5045" y="2991635"/>
            <a:ext cx="1455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mem_fence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T1.resp</a:t>
            </a:r>
            <a:r>
              <a:rPr lang="en-US" sz="2000" dirty="0"/>
              <a:t>++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6352" y="1875778"/>
            <a:ext cx="4203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while(</a:t>
            </a:r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 &lt; recorded_T1_resp)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mem_fence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mem_fence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36" idx="3"/>
          </p:cNvCxnSpPr>
          <p:nvPr/>
        </p:nvCxnSpPr>
        <p:spPr>
          <a:xfrm>
            <a:off x="5308501" y="2959079"/>
            <a:ext cx="616336" cy="22732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606352" y="4065133"/>
            <a:ext cx="925927" cy="400110"/>
            <a:chOff x="2571733" y="1839590"/>
            <a:chExt cx="925927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2571733" y="1839590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0628" y="1882878"/>
              <a:ext cx="317032" cy="317032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606352" y="1403354"/>
            <a:ext cx="1028027" cy="400110"/>
            <a:chOff x="7606352" y="1760561"/>
            <a:chExt cx="1028027" cy="40011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56938" y="2658209"/>
            <a:ext cx="1028027" cy="400110"/>
            <a:chOff x="7606352" y="1760561"/>
            <a:chExt cx="1028027" cy="40011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99155"/>
            <a:ext cx="2743200" cy="365125"/>
          </a:xfrm>
        </p:spPr>
        <p:txBody>
          <a:bodyPr/>
          <a:lstStyle/>
          <a:p>
            <a:fld id="{20B25AA5-8F49-4AFE-BFB1-0DBD07B2EC13}" type="slidenum">
              <a:rPr lang="en-US" smtClean="0"/>
              <a:t>26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24836" y="4014883"/>
            <a:ext cx="1488742" cy="5006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01562" y="2716912"/>
            <a:ext cx="1506939" cy="48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88395" y="4014518"/>
            <a:ext cx="1506939" cy="20656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87274" y="6143103"/>
            <a:ext cx="1508060" cy="4816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32888" y="4683021"/>
            <a:ext cx="3132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while(</a:t>
            </a:r>
            <a:r>
              <a:rPr lang="en-US" sz="2000" dirty="0" smtClean="0">
                <a:solidFill>
                  <a:srgbClr val="FF0000"/>
                </a:solidFill>
              </a:rPr>
              <a:t>T2.resp</a:t>
            </a:r>
            <a:r>
              <a:rPr lang="en-US" sz="2000" dirty="0" smtClean="0"/>
              <a:t> &lt;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recorded_T2_resp)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mem_fence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mem_fence</a:t>
            </a:r>
            <a:endParaRPr lang="en-US" sz="2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2456938" y="4377931"/>
            <a:ext cx="1028027" cy="400110"/>
            <a:chOff x="7606352" y="1760561"/>
            <a:chExt cx="1028027" cy="40011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924836" y="4592273"/>
            <a:ext cx="1488742" cy="4599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449586" y="1391302"/>
            <a:ext cx="925927" cy="400110"/>
            <a:chOff x="2571733" y="1839590"/>
            <a:chExt cx="925927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2571733" y="1839590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0628" y="1882878"/>
              <a:ext cx="317032" cy="317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36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REPLAY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94646" y="1937885"/>
            <a:ext cx="1506938" cy="4816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804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12476" y="99492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33150" y="3281073"/>
            <a:ext cx="1488742" cy="4599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94645" y="3247441"/>
            <a:ext cx="1500689" cy="461987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24836" y="1403355"/>
            <a:ext cx="1488743" cy="18100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794645" y="1403355"/>
            <a:ext cx="1506939" cy="48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35045" y="2991635"/>
            <a:ext cx="1455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mem_fence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T1.resp</a:t>
            </a:r>
            <a:r>
              <a:rPr lang="en-US" sz="2000" dirty="0"/>
              <a:t>++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6352" y="1875778"/>
            <a:ext cx="4203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while(</a:t>
            </a:r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 &lt; recorded_T1_resp)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mem_fence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mem_fence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36" idx="3"/>
          </p:cNvCxnSpPr>
          <p:nvPr/>
        </p:nvCxnSpPr>
        <p:spPr>
          <a:xfrm>
            <a:off x="5308501" y="2959079"/>
            <a:ext cx="616336" cy="22732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606352" y="4065133"/>
            <a:ext cx="925927" cy="400110"/>
            <a:chOff x="2571733" y="1839590"/>
            <a:chExt cx="925927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2571733" y="1839590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0628" y="1882878"/>
              <a:ext cx="317032" cy="317032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606352" y="1403354"/>
            <a:ext cx="1028027" cy="400110"/>
            <a:chOff x="7606352" y="1760561"/>
            <a:chExt cx="1028027" cy="40011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56938" y="2658209"/>
            <a:ext cx="1028027" cy="400110"/>
            <a:chOff x="7606352" y="1760561"/>
            <a:chExt cx="1028027" cy="40011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999155"/>
            <a:ext cx="2743200" cy="365125"/>
          </a:xfrm>
        </p:spPr>
        <p:txBody>
          <a:bodyPr/>
          <a:lstStyle/>
          <a:p>
            <a:fld id="{20B25AA5-8F49-4AFE-BFB1-0DBD07B2EC13}" type="slidenum">
              <a:rPr lang="en-US" smtClean="0"/>
              <a:t>27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24836" y="5880877"/>
            <a:ext cx="1494715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24836" y="4014883"/>
            <a:ext cx="1488742" cy="5006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933150" y="5292890"/>
            <a:ext cx="1488742" cy="5271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01562" y="2716912"/>
            <a:ext cx="1506939" cy="4843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88395" y="4014518"/>
            <a:ext cx="1506939" cy="20656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 check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87274" y="6143103"/>
            <a:ext cx="1508060" cy="4816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84623" y="5542528"/>
            <a:ext cx="1455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mem_fence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T2.resp</a:t>
            </a:r>
            <a:r>
              <a:rPr lang="en-US" sz="2000" dirty="0"/>
              <a:t>++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607022" y="5196680"/>
            <a:ext cx="1028027" cy="400110"/>
            <a:chOff x="7606352" y="1760561"/>
            <a:chExt cx="1028027" cy="400110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232888" y="4683021"/>
            <a:ext cx="3132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while(</a:t>
            </a:r>
            <a:r>
              <a:rPr lang="en-US" sz="2000" dirty="0" smtClean="0">
                <a:solidFill>
                  <a:srgbClr val="FF0000"/>
                </a:solidFill>
              </a:rPr>
              <a:t>T2.resp</a:t>
            </a:r>
            <a:r>
              <a:rPr lang="en-US" sz="2000" dirty="0" smtClean="0"/>
              <a:t> &lt;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recorded_T2_resp)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mem_fence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err="1" smtClean="0"/>
              <a:t>mem_fence</a:t>
            </a:r>
            <a:endParaRPr lang="en-US" sz="2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2456938" y="4377931"/>
            <a:ext cx="1028027" cy="400110"/>
            <a:chOff x="7606352" y="1760561"/>
            <a:chExt cx="1028027" cy="40011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75" y="1775405"/>
              <a:ext cx="424004" cy="37042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606352" y="1760561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 flipH="1">
            <a:off x="5271212" y="5556460"/>
            <a:ext cx="637816" cy="34001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924836" y="4592273"/>
            <a:ext cx="1488742" cy="4599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449586" y="1391302"/>
            <a:ext cx="925927" cy="400110"/>
            <a:chOff x="2571733" y="1839590"/>
            <a:chExt cx="925927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2571733" y="1839590"/>
              <a:ext cx="6088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DPL</a:t>
              </a:r>
              <a:endParaRPr lang="en-US" sz="20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80628" y="1882878"/>
              <a:ext cx="317032" cy="317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2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A more complicated case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097206" y="227804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30606" y="11350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15036" y="11350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0806" y="395444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88206" y="479264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72436" y="11467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7206" y="3268640"/>
            <a:ext cx="1371600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650406" y="5440340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955206" y="11467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30806" y="2354240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097206" y="151604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88206" y="406874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650406" y="4716440"/>
            <a:ext cx="1371600" cy="5715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9" idx="1"/>
          </p:cNvCxnSpPr>
          <p:nvPr/>
        </p:nvCxnSpPr>
        <p:spPr>
          <a:xfrm>
            <a:off x="5450006" y="3649640"/>
            <a:ext cx="838200" cy="70485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468806" y="2468540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>
            <a:off x="3468806" y="3535340"/>
            <a:ext cx="762000" cy="114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50" idx="1"/>
          </p:cNvCxnSpPr>
          <p:nvPr/>
        </p:nvCxnSpPr>
        <p:spPr>
          <a:xfrm>
            <a:off x="7659806" y="4354490"/>
            <a:ext cx="990600" cy="6477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68806" y="1600200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46594" y="3344780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T2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95915" y="4154435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RdSh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031105" y="4802135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RdSh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610" y="1509005"/>
            <a:ext cx="10515600" cy="13176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 not track object’s state</a:t>
            </a:r>
          </a:p>
          <a:p>
            <a:pPr lvl="1"/>
            <a:r>
              <a:rPr lang="en-US" dirty="0" smtClean="0"/>
              <a:t>Only per-thread or global counters</a:t>
            </a:r>
          </a:p>
          <a:p>
            <a:r>
              <a:rPr lang="en-US" dirty="0" smtClean="0"/>
              <a:t>How about program synchronization?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0310" y="3171825"/>
            <a:ext cx="26860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synchronized(m){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safepoint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6360" y="3171825"/>
            <a:ext cx="2686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T2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synchronized(m){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…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86113" y="4686300"/>
            <a:ext cx="373116" cy="793849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7951" y="3171825"/>
            <a:ext cx="26860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T1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synchronized(m){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o.f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safepoint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1" y="3171825"/>
            <a:ext cx="2686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synchronized(m){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wait for T1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1639" y="2787133"/>
            <a:ext cx="127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RECORD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506509" y="2787132"/>
            <a:ext cx="127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REPLAY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230910" y="3076730"/>
            <a:ext cx="0" cy="343167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8338" y="5172373"/>
            <a:ext cx="185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Deadlock!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4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and Replay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2328" cy="1226668"/>
          </a:xfrm>
        </p:spPr>
        <p:txBody>
          <a:bodyPr/>
          <a:lstStyle/>
          <a:p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Debugging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437776" y="2286249"/>
            <a:ext cx="2382590" cy="643943"/>
            <a:chOff x="2266682" y="3335628"/>
            <a:chExt cx="1944710" cy="643943"/>
          </a:xfrm>
        </p:grpSpPr>
        <p:sp>
          <p:nvSpPr>
            <p:cNvPr id="18" name="Freeform 17"/>
            <p:cNvSpPr/>
            <p:nvPr/>
          </p:nvSpPr>
          <p:spPr>
            <a:xfrm>
              <a:off x="2369714" y="3438629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369714" y="361223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369714" y="375977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266682" y="3335628"/>
              <a:ext cx="1944710" cy="643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67905" y="1883888"/>
            <a:ext cx="225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Recorded Execution</a:t>
            </a:r>
            <a:endParaRPr lang="en-US" sz="2000" dirty="0"/>
          </a:p>
        </p:txBody>
      </p:sp>
      <p:sp>
        <p:nvSpPr>
          <p:cNvPr id="23" name="Right Arrow 22"/>
          <p:cNvSpPr/>
          <p:nvPr/>
        </p:nvSpPr>
        <p:spPr>
          <a:xfrm>
            <a:off x="7541621" y="2389250"/>
            <a:ext cx="725490" cy="437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24" name="Group 23"/>
          <p:cNvGrpSpPr/>
          <p:nvPr/>
        </p:nvGrpSpPr>
        <p:grpSpPr>
          <a:xfrm>
            <a:off x="4936663" y="2286249"/>
            <a:ext cx="2382590" cy="643943"/>
            <a:chOff x="2266682" y="3335628"/>
            <a:chExt cx="1944710" cy="643943"/>
          </a:xfrm>
        </p:grpSpPr>
        <p:sp>
          <p:nvSpPr>
            <p:cNvPr id="25" name="Freeform 24"/>
            <p:cNvSpPr/>
            <p:nvPr/>
          </p:nvSpPr>
          <p:spPr>
            <a:xfrm>
              <a:off x="2369714" y="3438629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369714" y="361223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369714" y="375977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66682" y="3335628"/>
              <a:ext cx="1944710" cy="643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37224" y="1883888"/>
            <a:ext cx="225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Replayed Execution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36663" y="1720208"/>
            <a:ext cx="588370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72272" y="1333092"/>
            <a:ext cx="8018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Time</a:t>
            </a:r>
            <a:endParaRPr lang="en-US" sz="2000" dirty="0">
              <a:solidFill>
                <a:schemeClr val="accent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324465" y="5290239"/>
            <a:ext cx="2382590" cy="643943"/>
            <a:chOff x="2266682" y="3335628"/>
            <a:chExt cx="1944710" cy="643943"/>
          </a:xfrm>
        </p:grpSpPr>
        <p:sp>
          <p:nvSpPr>
            <p:cNvPr id="37" name="Freeform 36"/>
            <p:cNvSpPr/>
            <p:nvPr/>
          </p:nvSpPr>
          <p:spPr>
            <a:xfrm>
              <a:off x="2369714" y="3438629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369714" y="361223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369714" y="375977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266682" y="3335628"/>
              <a:ext cx="1944710" cy="643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989679" y="3525447"/>
            <a:ext cx="225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Recorded Execution</a:t>
            </a:r>
            <a:endParaRPr lang="en-US" sz="2000" dirty="0"/>
          </a:p>
        </p:txBody>
      </p:sp>
      <p:sp>
        <p:nvSpPr>
          <p:cNvPr id="42" name="Right Arrow 41"/>
          <p:cNvSpPr/>
          <p:nvPr/>
        </p:nvSpPr>
        <p:spPr>
          <a:xfrm rot="3613571">
            <a:off x="5754327" y="4633293"/>
            <a:ext cx="428514" cy="437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43" name="Group 42"/>
          <p:cNvGrpSpPr/>
          <p:nvPr/>
        </p:nvGrpSpPr>
        <p:grpSpPr>
          <a:xfrm>
            <a:off x="4958437" y="3927808"/>
            <a:ext cx="2382590" cy="643943"/>
            <a:chOff x="2266682" y="3335628"/>
            <a:chExt cx="1944710" cy="643943"/>
          </a:xfrm>
        </p:grpSpPr>
        <p:sp>
          <p:nvSpPr>
            <p:cNvPr id="44" name="Freeform 43"/>
            <p:cNvSpPr/>
            <p:nvPr/>
          </p:nvSpPr>
          <p:spPr>
            <a:xfrm>
              <a:off x="2369714" y="3438629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2369714" y="361223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369714" y="375977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66682" y="3335628"/>
              <a:ext cx="1944710" cy="643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371802" y="4973906"/>
            <a:ext cx="225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Replayed Execution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618963"/>
            <a:ext cx="357925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Online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Fault tolerance</a:t>
            </a:r>
          </a:p>
          <a:p>
            <a:pPr marL="5143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Distribute dynamic analysis</a:t>
            </a:r>
          </a:p>
          <a:p>
            <a:pPr marL="571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23" grpId="0" animBg="1"/>
      <p:bldP spid="29" grpId="0"/>
      <p:bldP spid="34" grpId="0" uiExpand="1"/>
      <p:bldP spid="41" grpId="0"/>
      <p:bldP spid="42" grpId="0" animBg="1"/>
      <p:bldP spid="48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Elide program </a:t>
            </a:r>
            <a:r>
              <a:rPr lang="en-US" dirty="0"/>
              <a:t>s</a:t>
            </a:r>
            <a:r>
              <a:rPr lang="en-US" dirty="0" smtClean="0"/>
              <a:t>ynchronization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Necessary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RECORD </a:t>
            </a:r>
            <a:r>
              <a:rPr lang="en-US" sz="2400" dirty="0"/>
              <a:t>does not track synchronization</a:t>
            </a:r>
          </a:p>
          <a:p>
            <a:pPr lvl="1"/>
            <a:r>
              <a:rPr lang="en-US" dirty="0" smtClean="0"/>
              <a:t>Otherwise deadlock</a:t>
            </a:r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Side </a:t>
            </a:r>
            <a:r>
              <a:rPr lang="en-US" sz="2800" dirty="0"/>
              <a:t>effect: </a:t>
            </a:r>
            <a:r>
              <a:rPr lang="en-US" sz="2800" dirty="0" smtClean="0"/>
              <a:t>more </a:t>
            </a:r>
            <a:r>
              <a:rPr lang="en-US" sz="2800" dirty="0"/>
              <a:t>parallelism </a:t>
            </a:r>
            <a:r>
              <a:rPr lang="en-US" sz="2800" dirty="0" smtClean="0"/>
              <a:t>(see Evaluation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52438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Handling external nondeterminism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Application-level </a:t>
            </a:r>
            <a:r>
              <a:rPr lang="en-US" dirty="0"/>
              <a:t>determinism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1657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000" dirty="0" smtClean="0"/>
              <a:t>No need to track JVM’s cross-thread dependences!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 </a:t>
            </a:r>
            <a:r>
              <a:rPr lang="en-US" sz="2400" dirty="0" err="1" smtClean="0"/>
              <a:t>Jikes</a:t>
            </a:r>
            <a:r>
              <a:rPr lang="en-US" sz="2400" dirty="0" smtClean="0"/>
              <a:t> RVM</a:t>
            </a:r>
          </a:p>
          <a:p>
            <a:pPr marL="228600" lvl="1">
              <a:spcBef>
                <a:spcPts val="1000"/>
              </a:spcBef>
            </a:pPr>
            <a:endParaRPr lang="en-US" sz="3200" dirty="0"/>
          </a:p>
          <a:p>
            <a:pPr marL="228600" lvl="1">
              <a:spcBef>
                <a:spcPts val="1000"/>
              </a:spcBef>
            </a:pPr>
            <a:r>
              <a:rPr lang="en-US" sz="3200" dirty="0" smtClean="0"/>
              <a:t>Contexts for compiled code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32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6357937" y="1800222"/>
            <a:ext cx="4188619" cy="1601774"/>
            <a:chOff x="6357937" y="1800222"/>
            <a:chExt cx="4188619" cy="1601774"/>
          </a:xfrm>
        </p:grpSpPr>
        <p:sp>
          <p:nvSpPr>
            <p:cNvPr id="5" name="Rounded Rectangle 4"/>
            <p:cNvSpPr/>
            <p:nvPr/>
          </p:nvSpPr>
          <p:spPr>
            <a:xfrm>
              <a:off x="6357938" y="1800222"/>
              <a:ext cx="1757362" cy="634202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VM Code</a:t>
              </a:r>
            </a:p>
          </p:txBody>
        </p:sp>
        <p:cxnSp>
          <p:nvCxnSpPr>
            <p:cNvPr id="9" name="Straight Arrow Connector 8"/>
            <p:cNvCxnSpPr>
              <a:stCxn id="5" idx="3"/>
              <a:endCxn id="33" idx="1"/>
            </p:cNvCxnSpPr>
            <p:nvPr/>
          </p:nvCxnSpPr>
          <p:spPr>
            <a:xfrm>
              <a:off x="8115300" y="2117323"/>
              <a:ext cx="569117" cy="49966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2" idx="3"/>
              <a:endCxn id="33" idx="1"/>
            </p:cNvCxnSpPr>
            <p:nvPr/>
          </p:nvCxnSpPr>
          <p:spPr>
            <a:xfrm flipV="1">
              <a:off x="8115299" y="2616990"/>
              <a:ext cx="569118" cy="46790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950869" y="2433634"/>
              <a:ext cx="0" cy="3667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546181" y="2433634"/>
              <a:ext cx="0" cy="366712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6357937" y="2767794"/>
              <a:ext cx="1757362" cy="634202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APP Code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684417" y="2299889"/>
              <a:ext cx="1862139" cy="634202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Library Code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41179" y="4052467"/>
            <a:ext cx="6117434" cy="1616478"/>
            <a:chOff x="5641179" y="4052467"/>
            <a:chExt cx="6117434" cy="1616478"/>
          </a:xfrm>
        </p:grpSpPr>
        <p:sp>
          <p:nvSpPr>
            <p:cNvPr id="37" name="Rounded Rectangle 36"/>
            <p:cNvSpPr/>
            <p:nvPr/>
          </p:nvSpPr>
          <p:spPr>
            <a:xfrm>
              <a:off x="5795956" y="4067171"/>
              <a:ext cx="1757362" cy="634202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VM Code</a:t>
              </a:r>
            </a:p>
          </p:txBody>
        </p:sp>
        <p:cxnSp>
          <p:nvCxnSpPr>
            <p:cNvPr id="38" name="Straight Arrow Connector 37"/>
            <p:cNvCxnSpPr>
              <a:stCxn id="37" idx="3"/>
              <a:endCxn id="44" idx="1"/>
            </p:cNvCxnSpPr>
            <p:nvPr/>
          </p:nvCxnSpPr>
          <p:spPr>
            <a:xfrm>
              <a:off x="7553318" y="4384272"/>
              <a:ext cx="514340" cy="78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2" idx="3"/>
              <a:endCxn id="43" idx="1"/>
            </p:cNvCxnSpPr>
            <p:nvPr/>
          </p:nvCxnSpPr>
          <p:spPr>
            <a:xfrm>
              <a:off x="7553317" y="5351844"/>
              <a:ext cx="51434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388887" y="4700583"/>
              <a:ext cx="0" cy="36671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84199" y="4700583"/>
              <a:ext cx="0" cy="366712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5795955" y="5034743"/>
              <a:ext cx="1757362" cy="634202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APP Code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067659" y="5034743"/>
              <a:ext cx="1862139" cy="634202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Library Code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067658" y="4052467"/>
              <a:ext cx="1862139" cy="665175"/>
            </a:xfrm>
            <a:prstGeom prst="round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Library Code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5641179" y="4871243"/>
              <a:ext cx="6117434" cy="0"/>
            </a:xfrm>
            <a:prstGeom prst="line">
              <a:avLst/>
            </a:prstGeom>
            <a:ln w="4445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260771" y="4199606"/>
              <a:ext cx="1497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VM context</a:t>
              </a:r>
              <a:endParaRPr lang="en-US" sz="2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260771" y="5158539"/>
              <a:ext cx="1497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APP context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7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nondeterminisms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Handled nondeterminisms</a:t>
            </a:r>
          </a:p>
          <a:p>
            <a:pPr lvl="1"/>
            <a:r>
              <a:rPr lang="en-US" dirty="0"/>
              <a:t>Stop-the-world GC, record and replay DPLs of GC points</a:t>
            </a:r>
          </a:p>
          <a:p>
            <a:pPr lvl="1"/>
            <a:r>
              <a:rPr lang="en-US" dirty="0"/>
              <a:t>Deterministic hash code</a:t>
            </a:r>
          </a:p>
          <a:p>
            <a:pPr lvl="1"/>
            <a:r>
              <a:rPr lang="en-US" dirty="0"/>
              <a:t>Deterministic “logical time”</a:t>
            </a:r>
          </a:p>
          <a:p>
            <a:pPr lvl="1"/>
            <a:r>
              <a:rPr lang="en-US" dirty="0"/>
              <a:t>Deterministic </a:t>
            </a:r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Adaptive compilation and </a:t>
            </a:r>
            <a:r>
              <a:rPr lang="en-US" dirty="0" smtClean="0"/>
              <a:t>dynamic </a:t>
            </a:r>
            <a:r>
              <a:rPr lang="en-US" dirty="0" err="1" smtClean="0"/>
              <a:t>classloading</a:t>
            </a:r>
            <a:endParaRPr lang="en-US" dirty="0"/>
          </a:p>
          <a:p>
            <a:pPr lvl="1"/>
            <a:r>
              <a:rPr lang="en-US" dirty="0"/>
              <a:t>Most challenging (esp. in </a:t>
            </a:r>
            <a:r>
              <a:rPr lang="en-US" dirty="0" err="1"/>
              <a:t>Jikes</a:t>
            </a:r>
            <a:r>
              <a:rPr lang="en-US" dirty="0"/>
              <a:t>)!</a:t>
            </a:r>
          </a:p>
          <a:p>
            <a:pPr lvl="1"/>
            <a:r>
              <a:rPr lang="en-US" dirty="0" smtClean="0"/>
              <a:t>Fork-and-recompile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Fork-and-recompile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080595" y="2707711"/>
            <a:ext cx="2382590" cy="643943"/>
            <a:chOff x="2266682" y="3335628"/>
            <a:chExt cx="1944710" cy="643943"/>
          </a:xfrm>
        </p:grpSpPr>
        <p:sp>
          <p:nvSpPr>
            <p:cNvPr id="6" name="Freeform 5"/>
            <p:cNvSpPr/>
            <p:nvPr/>
          </p:nvSpPr>
          <p:spPr>
            <a:xfrm>
              <a:off x="2369714" y="3438629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369714" y="361223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369714" y="375977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66682" y="3335628"/>
              <a:ext cx="1944710" cy="643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71476" y="2269929"/>
            <a:ext cx="225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Warmup Execution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24139" y="2705460"/>
            <a:ext cx="2382590" cy="643943"/>
            <a:chOff x="2266682" y="3335628"/>
            <a:chExt cx="1944710" cy="643943"/>
          </a:xfrm>
        </p:grpSpPr>
        <p:sp>
          <p:nvSpPr>
            <p:cNvPr id="13" name="Freeform 12"/>
            <p:cNvSpPr/>
            <p:nvPr/>
          </p:nvSpPr>
          <p:spPr>
            <a:xfrm>
              <a:off x="2369714" y="3438629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369714" y="361223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369714" y="375977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66682" y="3335628"/>
              <a:ext cx="1944710" cy="643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151483" y="2291062"/>
            <a:ext cx="225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Replayed Execution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00978" y="3999998"/>
            <a:ext cx="2382590" cy="643943"/>
            <a:chOff x="2266682" y="3335628"/>
            <a:chExt cx="1944710" cy="643943"/>
          </a:xfrm>
        </p:grpSpPr>
        <p:sp>
          <p:nvSpPr>
            <p:cNvPr id="21" name="Freeform 20"/>
            <p:cNvSpPr/>
            <p:nvPr/>
          </p:nvSpPr>
          <p:spPr>
            <a:xfrm>
              <a:off x="2369714" y="3438629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369714" y="361223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69714" y="3759773"/>
              <a:ext cx="1712890" cy="115940"/>
            </a:xfrm>
            <a:custGeom>
              <a:avLst/>
              <a:gdLst>
                <a:gd name="connsiteX0" fmla="*/ 0 w 2318197"/>
                <a:gd name="connsiteY0" fmla="*/ 218971 h 231850"/>
                <a:gd name="connsiteX1" fmla="*/ 386366 w 2318197"/>
                <a:gd name="connsiteY1" fmla="*/ 30 h 231850"/>
                <a:gd name="connsiteX2" fmla="*/ 708338 w 2318197"/>
                <a:gd name="connsiteY2" fmla="*/ 231850 h 231850"/>
                <a:gd name="connsiteX3" fmla="*/ 1004552 w 2318197"/>
                <a:gd name="connsiteY3" fmla="*/ 30 h 231850"/>
                <a:gd name="connsiteX4" fmla="*/ 1365160 w 2318197"/>
                <a:gd name="connsiteY4" fmla="*/ 218971 h 231850"/>
                <a:gd name="connsiteX5" fmla="*/ 1635617 w 2318197"/>
                <a:gd name="connsiteY5" fmla="*/ 12909 h 231850"/>
                <a:gd name="connsiteX6" fmla="*/ 1970467 w 2318197"/>
                <a:gd name="connsiteY6" fmla="*/ 218971 h 231850"/>
                <a:gd name="connsiteX7" fmla="*/ 2318197 w 2318197"/>
                <a:gd name="connsiteY7" fmla="*/ 12909 h 2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8197" h="231850">
                  <a:moveTo>
                    <a:pt x="0" y="218971"/>
                  </a:moveTo>
                  <a:cubicBezTo>
                    <a:pt x="134155" y="108427"/>
                    <a:pt x="268310" y="-2116"/>
                    <a:pt x="386366" y="30"/>
                  </a:cubicBezTo>
                  <a:cubicBezTo>
                    <a:pt x="504422" y="2176"/>
                    <a:pt x="605307" y="231850"/>
                    <a:pt x="708338" y="231850"/>
                  </a:cubicBezTo>
                  <a:cubicBezTo>
                    <a:pt x="811369" y="231850"/>
                    <a:pt x="895082" y="2176"/>
                    <a:pt x="1004552" y="30"/>
                  </a:cubicBezTo>
                  <a:cubicBezTo>
                    <a:pt x="1114022" y="-2117"/>
                    <a:pt x="1259983" y="216825"/>
                    <a:pt x="1365160" y="218971"/>
                  </a:cubicBezTo>
                  <a:cubicBezTo>
                    <a:pt x="1470337" y="221117"/>
                    <a:pt x="1534733" y="12909"/>
                    <a:pt x="1635617" y="12909"/>
                  </a:cubicBezTo>
                  <a:cubicBezTo>
                    <a:pt x="1736501" y="12909"/>
                    <a:pt x="1856704" y="218971"/>
                    <a:pt x="1970467" y="218971"/>
                  </a:cubicBezTo>
                  <a:cubicBezTo>
                    <a:pt x="2084230" y="218971"/>
                    <a:pt x="2201213" y="115940"/>
                    <a:pt x="2318197" y="129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266682" y="3335628"/>
              <a:ext cx="1944710" cy="6439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978381" y="3599031"/>
            <a:ext cx="225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Recorded Execution</a:t>
            </a:r>
            <a:endParaRPr lang="en-US" sz="2000" dirty="0"/>
          </a:p>
        </p:txBody>
      </p:sp>
      <p:cxnSp>
        <p:nvCxnSpPr>
          <p:cNvPr id="30" name="Straight Arrow Connector 29"/>
          <p:cNvCxnSpPr>
            <a:stCxn id="16" idx="3"/>
            <a:endCxn id="37" idx="1"/>
          </p:cNvCxnSpPr>
          <p:nvPr/>
        </p:nvCxnSpPr>
        <p:spPr>
          <a:xfrm>
            <a:off x="3806729" y="3027432"/>
            <a:ext cx="3870052" cy="13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499461" y="3999141"/>
            <a:ext cx="403262" cy="64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76781" y="2705460"/>
            <a:ext cx="403262" cy="6466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endCxn id="36" idx="1"/>
          </p:cNvCxnSpPr>
          <p:nvPr/>
        </p:nvCxnSpPr>
        <p:spPr>
          <a:xfrm rot="16200000" flipH="1">
            <a:off x="3627906" y="3449985"/>
            <a:ext cx="1294109" cy="449002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594660" y="3384678"/>
            <a:ext cx="1306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Recompile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15043" y="4678559"/>
            <a:ext cx="1314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Recompile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rot="19597432">
            <a:off x="7210673" y="3377456"/>
            <a:ext cx="428514" cy="437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8" name="TextBox 77"/>
          <p:cNvSpPr txBox="1"/>
          <p:nvPr/>
        </p:nvSpPr>
        <p:spPr>
          <a:xfrm>
            <a:off x="4112468" y="3113759"/>
            <a:ext cx="74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Fork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40688" y="2610453"/>
            <a:ext cx="147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Wait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24139" y="1948480"/>
            <a:ext cx="903904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55180" y="1561363"/>
            <a:ext cx="80183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Time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</a:t>
            </a:r>
            <a:r>
              <a:rPr lang="en-US" dirty="0"/>
              <a:t>in </a:t>
            </a:r>
            <a:r>
              <a:rPr lang="en-US" dirty="0" err="1"/>
              <a:t>Jikes</a:t>
            </a:r>
            <a:r>
              <a:rPr lang="en-US" dirty="0"/>
              <a:t> </a:t>
            </a:r>
            <a:r>
              <a:rPr lang="en-US" dirty="0" smtClean="0"/>
              <a:t>RVM</a:t>
            </a:r>
          </a:p>
          <a:p>
            <a:pPr lvl="1"/>
            <a:r>
              <a:rPr lang="en-US" dirty="0" smtClean="0"/>
              <a:t>Publicly available </a:t>
            </a:r>
            <a:r>
              <a:rPr lang="en-US" dirty="0"/>
              <a:t>(http://sourceforge.net/p/jikesrvm/research-archive/49/)</a:t>
            </a:r>
            <a:endParaRPr lang="en-US" dirty="0" smtClean="0"/>
          </a:p>
          <a:p>
            <a:r>
              <a:rPr lang="en-US" dirty="0" smtClean="0"/>
              <a:t>DaCapo 2006 </a:t>
            </a:r>
            <a:r>
              <a:rPr lang="en-US" dirty="0"/>
              <a:t>&amp; </a:t>
            </a:r>
            <a:r>
              <a:rPr lang="en-US" dirty="0" smtClean="0"/>
              <a:t>2009, SPEC </a:t>
            </a:r>
            <a:r>
              <a:rPr lang="en-US" dirty="0"/>
              <a:t>JBB 2000 &amp; </a:t>
            </a:r>
            <a:r>
              <a:rPr lang="en-US" dirty="0" smtClean="0"/>
              <a:t>2005</a:t>
            </a:r>
          </a:p>
          <a:p>
            <a:r>
              <a:rPr lang="en-US" dirty="0" smtClean="0"/>
              <a:t>64 </a:t>
            </a:r>
            <a:r>
              <a:rPr lang="en-US" dirty="0"/>
              <a:t>cores (AMD Opteron </a:t>
            </a:r>
            <a:r>
              <a:rPr lang="en-US" dirty="0" smtClean="0"/>
              <a:t>6272)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385772"/>
              </p:ext>
            </p:extLst>
          </p:nvPr>
        </p:nvGraphicFramePr>
        <p:xfrm>
          <a:off x="1864517" y="1153475"/>
          <a:ext cx="4536283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2"/>
                <a:gridCol w="316468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REPLAY Success 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Default</a:t>
                      </a:r>
                    </a:p>
                    <a:p>
                      <a:pPr algn="r"/>
                      <a:r>
                        <a:rPr lang="en-US" sz="2000" dirty="0" smtClean="0"/>
                        <a:t>w/ v</a:t>
                      </a:r>
                      <a:r>
                        <a:rPr lang="en-US" sz="2000" baseline="0" dirty="0" smtClean="0"/>
                        <a:t>alue logging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hsqldb6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lusearch6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xalan6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avrora9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jython9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luindex9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lusearch9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pmd9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sunflow9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xalan9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60%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pjbb2000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pjbb2005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384"/>
            <a:ext cx="10515600" cy="1325563"/>
          </a:xfrm>
        </p:spPr>
        <p:txBody>
          <a:bodyPr/>
          <a:lstStyle/>
          <a:p>
            <a:r>
              <a:rPr lang="en-US" dirty="0" smtClean="0"/>
              <a:t>REPLAY Efficacy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364985"/>
              </p:ext>
            </p:extLst>
          </p:nvPr>
        </p:nvGraphicFramePr>
        <p:xfrm>
          <a:off x="1864517" y="1153475"/>
          <a:ext cx="7203748" cy="552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2"/>
                <a:gridCol w="3164681"/>
                <a:gridCol w="266746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REPLAY Success Rate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Default</a:t>
                      </a:r>
                    </a:p>
                    <a:p>
                      <a:pPr algn="r"/>
                      <a:r>
                        <a:rPr lang="en-US" sz="2000" dirty="0" smtClean="0"/>
                        <a:t>w/ v</a:t>
                      </a:r>
                      <a:r>
                        <a:rPr lang="en-US" sz="2000" baseline="0" dirty="0" smtClean="0"/>
                        <a:t>alue logging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Ignore HB edge</a:t>
                      </a:r>
                    </a:p>
                    <a:p>
                      <a:pPr algn="r"/>
                      <a:r>
                        <a:rPr lang="en-US" sz="2000" dirty="0" smtClean="0"/>
                        <a:t> w/</a:t>
                      </a:r>
                      <a:r>
                        <a:rPr lang="en-US" sz="2000" baseline="0" dirty="0" smtClean="0"/>
                        <a:t> value logging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hsqldb6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lusearch6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xalan6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avrora9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jython9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luindex9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lusearch9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pmd9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sunflow9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xalan9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60%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pjbb2000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500"/>
                        </a:lnSpc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pjbb2005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100%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</a:rPr>
                        <a:t>0%</a:t>
                      </a: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384"/>
            <a:ext cx="10515600" cy="1325563"/>
          </a:xfrm>
        </p:spPr>
        <p:txBody>
          <a:bodyPr/>
          <a:lstStyle/>
          <a:p>
            <a:r>
              <a:rPr lang="en-US" dirty="0" smtClean="0"/>
              <a:t>REPLAY Efficacy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3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384"/>
            <a:ext cx="10515600" cy="1325563"/>
          </a:xfrm>
        </p:spPr>
        <p:txBody>
          <a:bodyPr/>
          <a:lstStyle/>
          <a:p>
            <a:r>
              <a:rPr lang="en-US" dirty="0" smtClean="0"/>
              <a:t>RECORD logging throughput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605256"/>
              </p:ext>
            </p:extLst>
          </p:nvPr>
        </p:nvGraphicFramePr>
        <p:xfrm>
          <a:off x="3414713" y="1175064"/>
          <a:ext cx="3814763" cy="5471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271"/>
                <a:gridCol w="1935492"/>
              </a:tblGrid>
              <a:tr h="10217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RECORD Logging</a:t>
                      </a:r>
                    </a:p>
                    <a:p>
                      <a:pPr algn="ctr"/>
                      <a:r>
                        <a:rPr lang="en-US" dirty="0" smtClean="0"/>
                        <a:t>MB/s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hsqldb6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lusearch6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xalan6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avrora9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jython9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luindex9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lusearch9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pmd9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sunflow9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xalan9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pjbb2000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pjbb2005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9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9384"/>
            <a:ext cx="10515600" cy="1325563"/>
          </a:xfrm>
        </p:spPr>
        <p:txBody>
          <a:bodyPr/>
          <a:lstStyle/>
          <a:p>
            <a:r>
              <a:rPr lang="en-US" dirty="0" smtClean="0"/>
              <a:t>RECORD logging throughput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622933"/>
              </p:ext>
            </p:extLst>
          </p:nvPr>
        </p:nvGraphicFramePr>
        <p:xfrm>
          <a:off x="3414713" y="1175064"/>
          <a:ext cx="3814763" cy="5471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271"/>
                <a:gridCol w="1935492"/>
              </a:tblGrid>
              <a:tr h="10217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RECORD Logging</a:t>
                      </a:r>
                    </a:p>
                    <a:p>
                      <a:pPr algn="ctr"/>
                      <a:r>
                        <a:rPr lang="en-US" dirty="0" smtClean="0"/>
                        <a:t>MB/s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hsqldb6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lusearch6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xalan6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7.7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avrora9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jython9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luindex9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lusearch9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pmd9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sunflow9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xalan9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9.7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pjbb2000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pjbb2005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ts val="15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</a:t>
                      </a: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9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and Replay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Single-thread, </a:t>
            </a:r>
            <a:r>
              <a:rPr lang="en-US" i="1" dirty="0" smtClean="0"/>
              <a:t>external</a:t>
            </a:r>
            <a:r>
              <a:rPr lang="en-US" dirty="0" smtClean="0"/>
              <a:t> sources </a:t>
            </a:r>
            <a:r>
              <a:rPr lang="en-US" dirty="0"/>
              <a:t>of </a:t>
            </a:r>
            <a:r>
              <a:rPr lang="en-US" dirty="0" smtClean="0"/>
              <a:t>nondeterminism</a:t>
            </a:r>
            <a:endParaRPr lang="en-US" dirty="0"/>
          </a:p>
          <a:p>
            <a:pPr lvl="1"/>
            <a:r>
              <a:rPr lang="en-US" dirty="0"/>
              <a:t>I/O, time, </a:t>
            </a:r>
            <a:r>
              <a:rPr lang="en-US" dirty="0" err="1" smtClean="0"/>
              <a:t>SysCall</a:t>
            </a:r>
            <a:r>
              <a:rPr lang="en-US" dirty="0" smtClean="0"/>
              <a:t>, etc.</a:t>
            </a:r>
            <a:endParaRPr lang="en-US" dirty="0"/>
          </a:p>
          <a:p>
            <a:pPr lvl="1"/>
            <a:r>
              <a:rPr lang="en-US" dirty="0"/>
              <a:t>Garbage </a:t>
            </a:r>
            <a:r>
              <a:rPr lang="en-US" dirty="0" smtClean="0"/>
              <a:t>collection, hash code</a:t>
            </a:r>
            <a:endParaRPr lang="en-US" dirty="0"/>
          </a:p>
          <a:p>
            <a:pPr lvl="1"/>
            <a:r>
              <a:rPr lang="en-US" dirty="0"/>
              <a:t>Adaptive </a:t>
            </a:r>
            <a:r>
              <a:rPr lang="en-US" dirty="0" smtClean="0"/>
              <a:t>compilation and dynamic </a:t>
            </a:r>
            <a:r>
              <a:rPr lang="en-US" dirty="0" err="1" smtClean="0"/>
              <a:t>classloading</a:t>
            </a:r>
            <a:endParaRPr lang="en-US" dirty="0" smtClean="0"/>
          </a:p>
          <a:p>
            <a:pPr lvl="2"/>
            <a:r>
              <a:rPr lang="en-US" sz="2400" dirty="0" smtClean="0"/>
              <a:t>Even harder for </a:t>
            </a:r>
            <a:r>
              <a:rPr lang="en-US" sz="2400" dirty="0" err="1" smtClean="0"/>
              <a:t>metacircular</a:t>
            </a:r>
            <a:r>
              <a:rPr lang="en-US" sz="2400" dirty="0" smtClean="0"/>
              <a:t> JVM (</a:t>
            </a:r>
            <a:r>
              <a:rPr lang="en-US" sz="2400" dirty="0" err="1" smtClean="0"/>
              <a:t>Jikes</a:t>
            </a:r>
            <a:r>
              <a:rPr lang="en-US" sz="2400" dirty="0" smtClean="0"/>
              <a:t> RVM)</a:t>
            </a:r>
          </a:p>
          <a:p>
            <a:endParaRPr lang="en-US" dirty="0" smtClean="0"/>
          </a:p>
          <a:p>
            <a:r>
              <a:rPr lang="en-US" dirty="0" smtClean="0"/>
              <a:t>Multithreaded, </a:t>
            </a:r>
            <a:r>
              <a:rPr lang="en-US" i="1" dirty="0"/>
              <a:t>i</a:t>
            </a:r>
            <a:r>
              <a:rPr lang="en-US" i="1" dirty="0" smtClean="0"/>
              <a:t>nternal</a:t>
            </a:r>
            <a:r>
              <a:rPr lang="en-US" dirty="0" smtClean="0"/>
              <a:t> nondeterminism</a:t>
            </a:r>
          </a:p>
          <a:p>
            <a:pPr lvl="1"/>
            <a:r>
              <a:rPr lang="en-US" dirty="0" smtClean="0"/>
              <a:t>Thread interleaving</a:t>
            </a:r>
          </a:p>
          <a:p>
            <a:pPr lvl="1"/>
            <a:r>
              <a:rPr lang="en-US" dirty="0" smtClean="0"/>
              <a:t>Hard and expensive to capture or control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397"/>
            <a:ext cx="10515600" cy="1325563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8440620"/>
              </p:ext>
            </p:extLst>
          </p:nvPr>
        </p:nvGraphicFramePr>
        <p:xfrm>
          <a:off x="728664" y="1371600"/>
          <a:ext cx="10815636" cy="510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092" y="1979987"/>
            <a:ext cx="677108" cy="2574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200" dirty="0" smtClean="0"/>
              <a:t>Overhead (%)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53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397"/>
            <a:ext cx="10515600" cy="1325563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728664" y="1371600"/>
          <a:ext cx="10815636" cy="510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9786938" y="4543424"/>
            <a:ext cx="814388" cy="771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52863" y="4424362"/>
            <a:ext cx="814388" cy="771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092" y="1979987"/>
            <a:ext cx="677108" cy="25740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200" dirty="0" smtClean="0"/>
              <a:t>Overhead (%)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40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Handle both external and internal nondeterminisms</a:t>
            </a:r>
          </a:p>
          <a:p>
            <a:pPr lvl="1"/>
            <a:r>
              <a:rPr lang="en-US" sz="2800" dirty="0" err="1" smtClean="0"/>
              <a:t>Metacircular</a:t>
            </a:r>
            <a:r>
              <a:rPr lang="en-US" sz="2800" dirty="0" smtClean="0"/>
              <a:t> JVM</a:t>
            </a:r>
          </a:p>
          <a:p>
            <a:pPr lvl="1"/>
            <a:r>
              <a:rPr lang="en-US" sz="2800" dirty="0" smtClean="0"/>
              <a:t>fork-and-recompile</a:t>
            </a:r>
          </a:p>
          <a:p>
            <a:endParaRPr lang="en-US" dirty="0" smtClean="0"/>
          </a:p>
          <a:p>
            <a:r>
              <a:rPr lang="en-US" dirty="0"/>
              <a:t>Efficient record and </a:t>
            </a:r>
            <a:r>
              <a:rPr lang="en-US" dirty="0" smtClean="0"/>
              <a:t>replay</a:t>
            </a:r>
            <a:endParaRPr lang="en-US" dirty="0"/>
          </a:p>
          <a:p>
            <a:pPr lvl="1"/>
            <a:r>
              <a:rPr lang="en-US" sz="2800" dirty="0"/>
              <a:t>Low overhead in RECORD</a:t>
            </a:r>
          </a:p>
          <a:p>
            <a:pPr marL="685800" lvl="2">
              <a:spcBef>
                <a:spcPts val="1000"/>
              </a:spcBef>
            </a:pPr>
            <a:r>
              <a:rPr lang="en-US" sz="2800" dirty="0"/>
              <a:t>More parallelism in REPLAY</a:t>
            </a:r>
          </a:p>
          <a:p>
            <a:endParaRPr lang="en-US" dirty="0" smtClean="0"/>
          </a:p>
          <a:p>
            <a:r>
              <a:rPr lang="en-US" dirty="0" smtClean="0"/>
              <a:t>Overcome many limitations simultaneously</a:t>
            </a:r>
          </a:p>
          <a:p>
            <a:pPr lvl="1"/>
            <a:r>
              <a:rPr lang="en-US" sz="2800" dirty="0" smtClean="0"/>
              <a:t>Online/offline, software-only, no speculation,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 smtClean="0"/>
              <a:t>o.state</a:t>
            </a:r>
            <a:r>
              <a:rPr lang="en-US" sz="4400" dirty="0" smtClean="0"/>
              <a:t> </a:t>
            </a:r>
            <a:r>
              <a:rPr lang="az-Cyrl-AZ" sz="4400" dirty="0"/>
              <a:t>Є</a:t>
            </a:r>
            <a:r>
              <a:rPr lang="en-US" sz="4400" dirty="0"/>
              <a:t>  { </a:t>
            </a:r>
            <a:r>
              <a:rPr lang="en-US" sz="4400" dirty="0" err="1"/>
              <a:t>WrEx</a:t>
            </a:r>
            <a:r>
              <a:rPr lang="en-US" sz="4400" baseline="-25000" dirty="0" err="1"/>
              <a:t>T</a:t>
            </a:r>
            <a:r>
              <a:rPr lang="en-US" sz="4400" baseline="-25000" dirty="0"/>
              <a:t> </a:t>
            </a:r>
            <a:r>
              <a:rPr lang="en-US" sz="4400" dirty="0"/>
              <a:t>, </a:t>
            </a:r>
            <a:r>
              <a:rPr lang="en-US" sz="4400" dirty="0" err="1"/>
              <a:t>RdEx</a:t>
            </a:r>
            <a:r>
              <a:rPr lang="en-US" sz="4400" baseline="-25000" dirty="0" err="1"/>
              <a:t>T</a:t>
            </a:r>
            <a:r>
              <a:rPr lang="en-US" sz="4400" baseline="-25000" dirty="0"/>
              <a:t> </a:t>
            </a:r>
            <a:r>
              <a:rPr lang="en-US" sz="4400" dirty="0"/>
              <a:t>, </a:t>
            </a:r>
            <a:r>
              <a:rPr lang="en-US" sz="4400" dirty="0" err="1"/>
              <a:t>RdSh</a:t>
            </a:r>
            <a:r>
              <a:rPr lang="en-US" sz="4400" baseline="-25000" dirty="0" err="1"/>
              <a:t>c</a:t>
            </a:r>
            <a:r>
              <a:rPr lang="en-US" sz="4400" dirty="0"/>
              <a:t> </a:t>
            </a:r>
            <a:r>
              <a:rPr lang="en-US" sz="4400" dirty="0" smtClean="0"/>
              <a:t>}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3200" dirty="0"/>
              <a:t>Dynamic Program Location (DPL)</a:t>
            </a:r>
          </a:p>
          <a:p>
            <a:pPr marL="0" indent="0">
              <a:buNone/>
            </a:pPr>
            <a:r>
              <a:rPr lang="en-US" sz="3200" dirty="0"/>
              <a:t>   (</a:t>
            </a:r>
            <a:r>
              <a:rPr lang="en-US" sz="3200" dirty="0" err="1"/>
              <a:t>T.dynCtr</a:t>
            </a:r>
            <a:r>
              <a:rPr lang="en-US" sz="3200" dirty="0"/>
              <a:t>, </a:t>
            </a:r>
            <a:r>
              <a:rPr lang="en-US" sz="3200" dirty="0" err="1"/>
              <a:t>static_site_ID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performance w/o fork-and-recompile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562651"/>
              </p:ext>
            </p:extLst>
          </p:nvPr>
        </p:nvGraphicFramePr>
        <p:xfrm>
          <a:off x="838200" y="1557338"/>
          <a:ext cx="10234613" cy="4799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76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record and replay of cross-thread dependency at low overhead</a:t>
            </a:r>
          </a:p>
          <a:p>
            <a:pPr lvl="1"/>
            <a:r>
              <a:rPr lang="en-US" dirty="0" smtClean="0"/>
              <a:t>No speculation or rollback, offline constraint solving</a:t>
            </a:r>
          </a:p>
          <a:p>
            <a:pPr lvl="1"/>
            <a:r>
              <a:rPr lang="en-US" dirty="0" smtClean="0"/>
              <a:t>Desirable properties for doing other dynamic analyses in replayed execution</a:t>
            </a:r>
          </a:p>
          <a:p>
            <a:r>
              <a:rPr lang="en-US" dirty="0" smtClean="0"/>
              <a:t>Lock-free instrumentation in replayed execution for most accesses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0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transitions imply cross-thread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13180" y="1536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9081" y="15476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64" y="3652722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99835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450458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96466" y="5004601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p.g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79770" y="2801472"/>
            <a:ext cx="1320792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83072" y="5846388"/>
            <a:ext cx="1317489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p.g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31919" y="1906182"/>
            <a:ext cx="216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o.state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: Wr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15665" y="3098703"/>
            <a:ext cx="2079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o.state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= Rd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15666" y="4507810"/>
            <a:ext cx="189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p.state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T2</a:t>
            </a:r>
            <a:endParaRPr lang="en-US" sz="2000" baseline="-25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7992" y="5030729"/>
            <a:ext cx="1955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p.state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>
                <a:solidFill>
                  <a:schemeClr val="accent2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79769" y="2155060"/>
            <a:ext cx="1320793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86376" y="5206185"/>
            <a:ext cx="1314186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96465" y="3001368"/>
            <a:ext cx="1219200" cy="5678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096465" y="4363714"/>
            <a:ext cx="1219200" cy="56781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9706" y="1139187"/>
            <a:ext cx="498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Initially </a:t>
            </a:r>
            <a:r>
              <a:rPr lang="en-US" sz="2000" dirty="0" err="1" smtClean="0"/>
              <a:t>o.state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r>
              <a:rPr lang="en-US" sz="2000" dirty="0" smtClean="0"/>
              <a:t>, </a:t>
            </a:r>
            <a:r>
              <a:rPr lang="en-US" sz="2000" dirty="0" err="1" smtClean="0"/>
              <a:t>p.state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T2</a:t>
            </a:r>
            <a:r>
              <a:rPr lang="en-US" sz="2000" dirty="0" smtClean="0"/>
              <a:t> 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9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833"/>
            <a:ext cx="10515600" cy="6726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WrEx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47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81033" y="627502"/>
            <a:ext cx="498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Initially </a:t>
            </a:r>
            <a:r>
              <a:rPr lang="en-US" sz="2000" dirty="0" err="1" smtClean="0"/>
              <a:t>o.state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WrEx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r>
              <a:rPr lang="en-US" sz="2000" dirty="0" smtClean="0"/>
              <a:t>, </a:t>
            </a:r>
            <a:r>
              <a:rPr lang="en-US" sz="2000" dirty="0" err="1" smtClean="0"/>
              <a:t>p.state</a:t>
            </a:r>
            <a:r>
              <a:rPr lang="en-US" sz="2000" dirty="0" smtClean="0"/>
              <a:t> =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RdSh</a:t>
            </a:r>
            <a:r>
              <a:rPr lang="en-US" sz="2000" baseline="-25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000" dirty="0" smtClean="0"/>
              <a:t> 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70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RECORD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44822" y="2288984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82822" y="2403284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WrEx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48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9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RECORD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44822" y="3889184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11222" y="3203384"/>
            <a:ext cx="1371600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44822" y="2288984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82822" y="2403284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>
            <a:off x="5282822" y="3470084"/>
            <a:ext cx="762000" cy="114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WrEx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60610" y="3279524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RdEx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T2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49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Handle both nondeterminisms</a:t>
            </a:r>
          </a:p>
          <a:p>
            <a:r>
              <a:rPr lang="en-US" dirty="0" smtClean="0"/>
              <a:t>External (VM, system, I/O)</a:t>
            </a:r>
          </a:p>
          <a:p>
            <a:pPr lvl="1"/>
            <a:r>
              <a:rPr lang="en-US" dirty="0" smtClean="0"/>
              <a:t>Non-trivial engineering effort</a:t>
            </a:r>
          </a:p>
          <a:p>
            <a:pPr lvl="1"/>
            <a:r>
              <a:rPr lang="en-US" dirty="0" smtClean="0"/>
              <a:t>Novel methodology to sidestep nondeterminisms</a:t>
            </a:r>
          </a:p>
          <a:p>
            <a:pPr lvl="2"/>
            <a:r>
              <a:rPr lang="en-US" sz="2400" dirty="0" smtClean="0"/>
              <a:t>Fork-and-recompile</a:t>
            </a:r>
            <a:endParaRPr lang="en-US" dirty="0" smtClean="0"/>
          </a:p>
          <a:p>
            <a:r>
              <a:rPr lang="en-US" dirty="0" smtClean="0"/>
              <a:t>Internal (multithreading)</a:t>
            </a:r>
          </a:p>
          <a:p>
            <a:pPr lvl="1"/>
            <a:r>
              <a:rPr lang="en-US" dirty="0"/>
              <a:t>Two dynamic analyses</a:t>
            </a:r>
          </a:p>
          <a:p>
            <a:pPr lvl="2"/>
            <a:r>
              <a:rPr lang="en-US" dirty="0"/>
              <a:t>RECORD</a:t>
            </a:r>
          </a:p>
          <a:p>
            <a:pPr lvl="2"/>
            <a:r>
              <a:rPr lang="en-US" dirty="0"/>
              <a:t>REPLAY</a:t>
            </a:r>
          </a:p>
          <a:p>
            <a:pPr lvl="1"/>
            <a:r>
              <a:rPr lang="en-US" dirty="0" smtClean="0"/>
              <a:t>Low overhead</a:t>
            </a:r>
          </a:p>
          <a:p>
            <a:pPr lvl="1"/>
            <a:r>
              <a:rPr lang="en-US" dirty="0" smtClean="0"/>
              <a:t>Fewer limitations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RECORD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44822" y="3889184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11222" y="3203384"/>
            <a:ext cx="1371600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44822" y="2288984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82822" y="2403284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>
            <a:off x="5282822" y="3470084"/>
            <a:ext cx="762000" cy="114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WrEx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60610" y="3279524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RdEx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T2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377" y="3381352"/>
            <a:ext cx="383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++</a:t>
            </a:r>
            <a:br>
              <a:rPr lang="en-US" sz="2000" dirty="0" smtClean="0"/>
            </a:br>
            <a:r>
              <a:rPr lang="en-US" sz="2000" dirty="0" smtClean="0"/>
              <a:t>T1.record (DPL, RESPONSE)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988490" y="3430219"/>
            <a:ext cx="366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T2.record (DPL, REQUEST,</a:t>
            </a:r>
          </a:p>
          <a:p>
            <a:r>
              <a:rPr lang="en-US" sz="2000" dirty="0" smtClean="0"/>
              <a:t>                    T1, </a:t>
            </a:r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50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011467" y="4342844"/>
            <a:ext cx="3043237" cy="307777"/>
          </a:xfrm>
          <a:prstGeom prst="wedgeRectCallout">
            <a:avLst>
              <a:gd name="adj1" fmla="val -10035"/>
              <a:gd name="adj2" fmla="val -1505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2000" dirty="0" smtClean="0"/>
              <a:t>Dynamic Program Location</a:t>
            </a:r>
          </a:p>
        </p:txBody>
      </p:sp>
    </p:spTree>
    <p:extLst>
      <p:ext uri="{BB962C8B-B14F-4D97-AF65-F5344CB8AC3E}">
        <p14:creationId xmlns:p14="http://schemas.microsoft.com/office/powerpoint/2010/main" val="215878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RECORD example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911222" y="2212784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4462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29052" y="1069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44822" y="3889184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11222" y="3203384"/>
            <a:ext cx="1371600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44822" y="2288984"/>
            <a:ext cx="12192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11222" y="1449645"/>
            <a:ext cx="1356814" cy="5726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282822" y="2403284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</p:cNvCxnSpPr>
          <p:nvPr/>
        </p:nvCxnSpPr>
        <p:spPr>
          <a:xfrm>
            <a:off x="5282822" y="3470084"/>
            <a:ext cx="762000" cy="114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21843" y="1508386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WrEx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60610" y="3279524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RdEx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T2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1377" y="3381352"/>
            <a:ext cx="383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++</a:t>
            </a:r>
            <a:br>
              <a:rPr lang="en-US" sz="2000" dirty="0" smtClean="0"/>
            </a:br>
            <a:r>
              <a:rPr lang="en-US" sz="2000" dirty="0" smtClean="0"/>
              <a:t>T1.record (DPL, RESPONSE)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7988490" y="3430219"/>
            <a:ext cx="3666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T2.record (DPL, REQUEST,</a:t>
            </a:r>
          </a:p>
          <a:p>
            <a:r>
              <a:rPr lang="en-US" sz="2000" dirty="0" smtClean="0"/>
              <a:t>                    T1, </a:t>
            </a:r>
            <a:r>
              <a:rPr lang="en-US" sz="2000" dirty="0" smtClean="0">
                <a:solidFill>
                  <a:srgbClr val="FF0000"/>
                </a:solidFill>
              </a:rPr>
              <a:t>T1.resp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51</a:t>
            </a:fld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1222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121845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48591" y="5179128"/>
            <a:ext cx="1219200" cy="4301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p.g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41410" y="4574984"/>
            <a:ext cx="1219200" cy="5316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check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60609" y="4640739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RdSh</a:t>
            </a:r>
            <a:r>
              <a:rPr lang="en-US" sz="2000" baseline="-25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11222" y="5375896"/>
            <a:ext cx="1371600" cy="7875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check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41410" y="5698741"/>
            <a:ext cx="1226381" cy="533400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point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11222" y="6245227"/>
            <a:ext cx="13716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</a:t>
            </a:r>
            <a:r>
              <a:rPr lang="en-US" dirty="0" smtClean="0"/>
              <a:t> </a:t>
            </a:r>
            <a:r>
              <a:rPr lang="en-US" dirty="0" err="1" smtClean="0"/>
              <a:t>o.f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40425" y="5769680"/>
            <a:ext cx="91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WrEx</a:t>
            </a:r>
            <a:r>
              <a:rPr lang="en-US" sz="2000" baseline="-25000" dirty="0" smtClean="0">
                <a:solidFill>
                  <a:schemeClr val="accent2">
                    <a:lumMod val="75000"/>
                  </a:schemeClr>
                </a:solidFill>
              </a:rPr>
              <a:t>T1</a:t>
            </a:r>
            <a:endParaRPr lang="en-US" sz="20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286591" y="5413184"/>
            <a:ext cx="762000" cy="1143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59720" y="6019800"/>
            <a:ext cx="762000" cy="762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7947" y="5641238"/>
            <a:ext cx="383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T2.resp</a:t>
            </a:r>
            <a:r>
              <a:rPr lang="en-US" sz="2000" dirty="0" smtClean="0"/>
              <a:t>++</a:t>
            </a:r>
            <a:br>
              <a:rPr lang="en-US" sz="2000" dirty="0" smtClean="0"/>
            </a:br>
            <a:r>
              <a:rPr lang="en-US" sz="2000" dirty="0" smtClean="0"/>
              <a:t>T2.record (DPL, RESPONSE)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82710" y="6057900"/>
            <a:ext cx="33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T1.record (DPL, REQUEST,</a:t>
            </a:r>
          </a:p>
          <a:p>
            <a:r>
              <a:rPr lang="en-US" sz="2000" dirty="0" smtClean="0"/>
              <a:t>                    T2, </a:t>
            </a:r>
            <a:r>
              <a:rPr lang="en-US" sz="2000" dirty="0" smtClean="0">
                <a:solidFill>
                  <a:srgbClr val="FF0000"/>
                </a:solidFill>
              </a:rPr>
              <a:t>T2.resp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68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52438"/>
            <a:ext cx="10515600" cy="285273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Handling internal nondeterminism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75848" y="5019736"/>
            <a:ext cx="2700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synchronized(m){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5946" y="2842040"/>
            <a:ext cx="27002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synchronized(m){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5848" y="1805874"/>
            <a:ext cx="2700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synchronized(m){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case: data-race-free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5779" y="1536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9081" y="15476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6466" y="3247346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99835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450458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96466" y="3965425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73164" y="2176721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73164" y="5414756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57788" y="2943220"/>
            <a:ext cx="1198158" cy="63775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57788" y="4902470"/>
            <a:ext cx="1206299" cy="186339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case</a:t>
            </a:r>
            <a:r>
              <a:rPr lang="en-US" dirty="0"/>
              <a:t>: </a:t>
            </a:r>
            <a:r>
              <a:rPr lang="en-US" dirty="0" smtClean="0"/>
              <a:t>executions </a:t>
            </a:r>
            <a:r>
              <a:rPr lang="en-US" dirty="0"/>
              <a:t>with data </a:t>
            </a:r>
            <a:r>
              <a:rPr lang="en-US" dirty="0" smtClean="0"/>
              <a:t>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most real-world programs have data races</a:t>
            </a:r>
          </a:p>
          <a:p>
            <a:pPr lvl="1"/>
            <a:r>
              <a:rPr lang="en-US" dirty="0" smtClean="0"/>
              <a:t>Instrument all potentially racy memory accesses to capture </a:t>
            </a:r>
            <a:r>
              <a:rPr lang="en-US" i="1" dirty="0" smtClean="0"/>
              <a:t>cross-thread data dependences</a:t>
            </a:r>
          </a:p>
          <a:p>
            <a:pPr lvl="1"/>
            <a:r>
              <a:rPr lang="en-US" dirty="0" smtClean="0"/>
              <a:t>Add many synchronization operations, very expensive!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7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Cross-thread data dependences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5AA5-8F49-4AFE-BFB1-0DBD07B2EC1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94467" y="17761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3068" y="17761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0453" y="3112851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99835" y="17526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450458" y="369346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Time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60453" y="425106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11852" y="2317236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11852" y="499401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90129" y="17761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38730" y="17761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56115" y="3112851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56115" y="499401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07514" y="2317236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107514" y="4076144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82329" y="17761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30930" y="17761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948315" y="2398182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948315" y="421587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499714" y="3112851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o.f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499714" y="5019410"/>
            <a:ext cx="1219200" cy="533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p.g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730722" y="2121131"/>
            <a:ext cx="0" cy="343167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40672" y="2095731"/>
            <a:ext cx="0" cy="343167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96806" y="5739396"/>
            <a:ext cx="484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Same </a:t>
            </a:r>
            <a:r>
              <a:rPr lang="en-US" sz="2400" dirty="0"/>
              <a:t>cross-thread </a:t>
            </a:r>
            <a:r>
              <a:rPr lang="en-US" sz="2400" dirty="0" smtClean="0"/>
              <a:t>data dependences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7453084" y="5758151"/>
            <a:ext cx="278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Deterministic replay</a:t>
            </a:r>
            <a:endParaRPr lang="en-US" sz="2400" dirty="0"/>
          </a:p>
        </p:txBody>
      </p:sp>
      <p:sp>
        <p:nvSpPr>
          <p:cNvPr id="52" name="Right Arrow 51"/>
          <p:cNvSpPr/>
          <p:nvPr/>
        </p:nvSpPr>
        <p:spPr>
          <a:xfrm>
            <a:off x="6919950" y="5879017"/>
            <a:ext cx="445561" cy="241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929755" y="2770228"/>
            <a:ext cx="321681" cy="34262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1"/>
          </p:cNvCxnSpPr>
          <p:nvPr/>
        </p:nvCxnSpPr>
        <p:spPr>
          <a:xfrm flipH="1">
            <a:off x="2751326" y="4517760"/>
            <a:ext cx="409127" cy="47625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339704" y="2725083"/>
            <a:ext cx="321681" cy="342623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354553" y="4517760"/>
            <a:ext cx="383225" cy="476250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1"/>
          </p:cNvCxnSpPr>
          <p:nvPr/>
        </p:nvCxnSpPr>
        <p:spPr>
          <a:xfrm flipH="1">
            <a:off x="9547823" y="4482570"/>
            <a:ext cx="400492" cy="509171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1"/>
          </p:cNvCxnSpPr>
          <p:nvPr/>
        </p:nvCxnSpPr>
        <p:spPr>
          <a:xfrm flipH="1">
            <a:off x="9543567" y="2664882"/>
            <a:ext cx="404748" cy="441456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6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9" grpId="0" animBg="1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50" grpId="0"/>
      <p:bldP spid="51" grpId="0"/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1725</Words>
  <Application>Microsoft Office PowerPoint</Application>
  <PresentationFormat>Widescreen</PresentationFormat>
  <Paragraphs>790</Paragraphs>
  <Slides>51</Slides>
  <Notes>22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宋体</vt:lpstr>
      <vt:lpstr>Arial</vt:lpstr>
      <vt:lpstr>Calibri</vt:lpstr>
      <vt:lpstr>Calibri Light</vt:lpstr>
      <vt:lpstr>Corbel</vt:lpstr>
      <vt:lpstr>Courier New</vt:lpstr>
      <vt:lpstr>Office Theme</vt:lpstr>
      <vt:lpstr>Efficient Deterministic Replay of Multithreaded Executions in a Managed Language Virtual Machine</vt:lpstr>
      <vt:lpstr>Nondeterminism is problematic</vt:lpstr>
      <vt:lpstr>Record and Replay Types</vt:lpstr>
      <vt:lpstr>Record and Replay Challenges</vt:lpstr>
      <vt:lpstr>Contributions</vt:lpstr>
      <vt:lpstr>Handling internal nondeterminism</vt:lpstr>
      <vt:lpstr>Easy case: data-race-free execution</vt:lpstr>
      <vt:lpstr>Hard case: executions with data races</vt:lpstr>
      <vt:lpstr>Cross-thread data dependences</vt:lpstr>
      <vt:lpstr>Limitations of existing multithreaded record and replay approaches</vt:lpstr>
      <vt:lpstr>RECORD</vt:lpstr>
      <vt:lpstr>State transition example</vt:lpstr>
      <vt:lpstr>State transition example</vt:lpstr>
      <vt:lpstr>State transition example</vt:lpstr>
      <vt:lpstr>State transition example</vt:lpstr>
      <vt:lpstr>State transition example</vt:lpstr>
      <vt:lpstr>RECORD Design</vt:lpstr>
      <vt:lpstr>RECORD example</vt:lpstr>
      <vt:lpstr>RECORD example</vt:lpstr>
      <vt:lpstr>RECORD observation</vt:lpstr>
      <vt:lpstr>REPLAY</vt:lpstr>
      <vt:lpstr>REPLAY example</vt:lpstr>
      <vt:lpstr>REPLAY example</vt:lpstr>
      <vt:lpstr>REPLAY example</vt:lpstr>
      <vt:lpstr>REPLAY example</vt:lpstr>
      <vt:lpstr>REPLAY example</vt:lpstr>
      <vt:lpstr>REPLAY example</vt:lpstr>
      <vt:lpstr>A more complicated case</vt:lpstr>
      <vt:lpstr>REPLAY observations</vt:lpstr>
      <vt:lpstr>Elide program synchronization</vt:lpstr>
      <vt:lpstr>Handling external nondeterminism</vt:lpstr>
      <vt:lpstr>Goal: Application-level determinism</vt:lpstr>
      <vt:lpstr>External nondeterminisms</vt:lpstr>
      <vt:lpstr>Fork-and-recompile</vt:lpstr>
      <vt:lpstr>Evaluation</vt:lpstr>
      <vt:lpstr>REPLAY Efficacy</vt:lpstr>
      <vt:lpstr>REPLAY Efficacy</vt:lpstr>
      <vt:lpstr>RECORD logging throughput</vt:lpstr>
      <vt:lpstr>RECORD logging throughput</vt:lpstr>
      <vt:lpstr>Performance</vt:lpstr>
      <vt:lpstr>Performance</vt:lpstr>
      <vt:lpstr>Conclusion</vt:lpstr>
      <vt:lpstr>Backup</vt:lpstr>
      <vt:lpstr>RECORD performance w/o fork-and-recompile </vt:lpstr>
      <vt:lpstr>Discussion</vt:lpstr>
      <vt:lpstr>State transitions imply cross-thread dependences</vt:lpstr>
      <vt:lpstr>RECORD example</vt:lpstr>
      <vt:lpstr>RECORD example</vt:lpstr>
      <vt:lpstr>RECORD example</vt:lpstr>
      <vt:lpstr>RECORD example</vt:lpstr>
      <vt:lpstr>RECORD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Deterministic Replay of Multithreaded Executions in a Managed Language Virtual Machine</dc:title>
  <dc:creator>Man Cao</dc:creator>
  <cp:lastModifiedBy>Man Cao</cp:lastModifiedBy>
  <cp:revision>561</cp:revision>
  <dcterms:created xsi:type="dcterms:W3CDTF">2015-08-09T20:39:46Z</dcterms:created>
  <dcterms:modified xsi:type="dcterms:W3CDTF">2015-09-09T20:11:06Z</dcterms:modified>
</cp:coreProperties>
</file>