
<file path=[Content_Types].xml><?xml version="1.0" encoding="utf-8"?>
<Types xmlns="http://schemas.openxmlformats.org/package/2006/content-types">
  <Default Extension="bin" ContentType="application/vnd.openxmlformats-officedocument.presentationml.printerSettings"/>
  <Override PartName="/ppt/notesSlides/notesSlide24.xml" ContentType="application/vnd.openxmlformats-officedocument.presentationml.notesSlide+xml"/>
  <Override PartName="/ppt/slides/slide14.xml" ContentType="application/vnd.openxmlformats-officedocument.presentationml.slide+xml"/>
  <Default Extension="rels" ContentType="application/vnd.openxmlformats-package.relationships+xml"/>
  <Override PartName="/ppt/notesSlides/notesSlide16.xml" ContentType="application/vnd.openxmlformats-officedocument.presentationml.notes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Default Extension="gif" ContentType="image/gif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332" r:id="rId3"/>
    <p:sldId id="396" r:id="rId4"/>
    <p:sldId id="333" r:id="rId5"/>
    <p:sldId id="395" r:id="rId6"/>
    <p:sldId id="336" r:id="rId7"/>
    <p:sldId id="339" r:id="rId8"/>
    <p:sldId id="340" r:id="rId9"/>
    <p:sldId id="341" r:id="rId10"/>
    <p:sldId id="343" r:id="rId11"/>
    <p:sldId id="344" r:id="rId12"/>
    <p:sldId id="346" r:id="rId13"/>
    <p:sldId id="347" r:id="rId14"/>
    <p:sldId id="385" r:id="rId15"/>
    <p:sldId id="363" r:id="rId16"/>
    <p:sldId id="349" r:id="rId17"/>
    <p:sldId id="357" r:id="rId18"/>
    <p:sldId id="391" r:id="rId19"/>
    <p:sldId id="392" r:id="rId20"/>
    <p:sldId id="350" r:id="rId21"/>
    <p:sldId id="393" r:id="rId22"/>
    <p:sldId id="290" r:id="rId23"/>
    <p:sldId id="291" r:id="rId24"/>
    <p:sldId id="292" r:id="rId25"/>
    <p:sldId id="378" r:id="rId26"/>
    <p:sldId id="294" r:id="rId27"/>
    <p:sldId id="296" r:id="rId28"/>
    <p:sldId id="297" r:id="rId29"/>
    <p:sldId id="371" r:id="rId30"/>
    <p:sldId id="382" r:id="rId31"/>
    <p:sldId id="370" r:id="rId32"/>
    <p:sldId id="379" r:id="rId33"/>
    <p:sldId id="394" r:id="rId34"/>
    <p:sldId id="324" r:id="rId35"/>
    <p:sldId id="373" r:id="rId36"/>
    <p:sldId id="298" r:id="rId37"/>
    <p:sldId id="360" r:id="rId38"/>
    <p:sldId id="372" r:id="rId39"/>
    <p:sldId id="376" r:id="rId40"/>
    <p:sldId id="374" r:id="rId41"/>
    <p:sldId id="387" r:id="rId42"/>
    <p:sldId id="381" r:id="rId43"/>
    <p:sldId id="358" r:id="rId44"/>
    <p:sldId id="355" r:id="rId45"/>
    <p:sldId id="331" r:id="rId46"/>
    <p:sldId id="388" r:id="rId47"/>
    <p:sldId id="389" r:id="rId48"/>
    <p:sldId id="397" r:id="rId49"/>
    <p:sldId id="383" r:id="rId50"/>
    <p:sldId id="384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C7448"/>
    <a:srgbClr val="BC8C55"/>
    <a:srgbClr val="BE986E"/>
    <a:srgbClr val="996633"/>
    <a:srgbClr val="D44645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6332" autoAdjust="0"/>
  </p:normalViewPr>
  <p:slideViewPr>
    <p:cSldViewPr>
      <p:cViewPr varScale="1">
        <p:scale>
          <a:sx n="105" d="100"/>
          <a:sy n="105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D27F-6E1F-3544-B665-E465DEED6010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7B51-D3B0-BF47-8FCA-FC28997F0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I’d like to start with an example</a:t>
            </a:r>
            <a:endParaRPr lang="en-US" baseline="0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dirty="0" smtClean="0"/>
              <a:t>dynamic data race detector</a:t>
            </a:r>
          </a:p>
          <a:p>
            <a:r>
              <a:rPr lang="en-US" dirty="0" smtClean="0"/>
              <a:t>Here’s a </a:t>
            </a:r>
            <a:r>
              <a:rPr lang="en-US" baseline="0" dirty="0" smtClean="0"/>
              <a:t>program with a race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hard would</a:t>
            </a:r>
            <a:r>
              <a:rPr lang="en-US" baseline="0" dirty="0" smtClean="0"/>
              <a:t> it be to produce these two stack traces?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the stack trace</a:t>
            </a:r>
            <a:r>
              <a:rPr lang="en-US" baseline="0" dirty="0" smtClean="0"/>
              <a:t> at the point of failure</a:t>
            </a:r>
            <a:r>
              <a:rPr lang="en-US" dirty="0" smtClean="0"/>
              <a:t> is easy</a:t>
            </a:r>
            <a:r>
              <a:rPr lang="en-US" baseline="0" dirty="0" smtClean="0"/>
              <a:t> – just walk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other stack trace</a:t>
            </a:r>
            <a:r>
              <a:rPr lang="en-US" baseline="0" dirty="0" smtClean="0"/>
              <a:t> is harder to get</a:t>
            </a:r>
          </a:p>
          <a:p>
            <a:r>
              <a:rPr lang="en-US" baseline="0" dirty="0" smtClean="0"/>
              <a:t>The other thread no longer at this point</a:t>
            </a:r>
          </a:p>
          <a:p>
            <a:r>
              <a:rPr lang="en-US" baseline="0" dirty="0" smtClean="0"/>
              <a:t>Stack trace must come from previously recorded information</a:t>
            </a:r>
          </a:p>
          <a:p>
            <a:r>
              <a:rPr lang="en-US" baseline="0" dirty="0" smtClean="0"/>
              <a:t>Why is this a challenge?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events occur that *might* need a stack</a:t>
            </a:r>
            <a:r>
              <a:rPr lang="en-US" baseline="0" dirty="0" smtClean="0"/>
              <a:t> trace at some later point</a:t>
            </a:r>
          </a:p>
          <a:p>
            <a:r>
              <a:rPr lang="en-US" baseline="0" dirty="0" smtClean="0"/>
              <a:t>We don’t know which ones – example: race detector</a:t>
            </a:r>
          </a:p>
          <a:p>
            <a:r>
              <a:rPr lang="en-US" dirty="0" smtClean="0"/>
              <a:t>Not</a:t>
            </a:r>
            <a:r>
              <a:rPr lang="en-US" baseline="0" dirty="0" smtClean="0"/>
              <a:t> surprisingly, walking the stack so frequently is very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goal</a:t>
            </a:r>
            <a:r>
              <a:rPr lang="en-US" baseline="0" dirty="0" smtClean="0"/>
              <a:t> – three parts</a:t>
            </a:r>
          </a:p>
          <a:p>
            <a:r>
              <a:rPr lang="en-US" baseline="0" dirty="0" smtClean="0"/>
              <a:t>- Something that can easily replace static program locations in the analysis</a:t>
            </a:r>
          </a:p>
          <a:p>
            <a:pPr>
              <a:buFontTx/>
              <a:buChar char="-"/>
            </a:pPr>
            <a:r>
              <a:rPr lang="en-US" dirty="0" smtClean="0"/>
              <a:t> Overheads low enough for deployment or field-testing</a:t>
            </a:r>
          </a:p>
          <a:p>
            <a:pPr>
              <a:buFontTx/>
              <a:buChar char="-"/>
            </a:pPr>
            <a:r>
              <a:rPr lang="en-US" dirty="0" smtClean="0"/>
              <a:t> For reporting purpose – can occur offline, be more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 with Mike’s prior work on </a:t>
            </a:r>
            <a:r>
              <a:rPr lang="en-US" dirty="0" err="1" smtClean="0"/>
              <a:t>prob</a:t>
            </a:r>
            <a:r>
              <a:rPr lang="en-US" baseline="0" dirty="0" smtClean="0"/>
              <a:t> calling context, which provides 2 out of 3</a:t>
            </a:r>
          </a:p>
          <a:p>
            <a:pPr>
              <a:buFontTx/>
              <a:buChar char="-"/>
            </a:pPr>
            <a:r>
              <a:rPr lang="en-US" baseline="0" dirty="0" smtClean="0"/>
              <a:t> essentially a hash of the sequence of call sites</a:t>
            </a:r>
          </a:p>
          <a:p>
            <a:pPr>
              <a:buFontTx/>
              <a:buChar char="-"/>
            </a:pPr>
            <a:r>
              <a:rPr lang="en-US" baseline="0" dirty="0" smtClean="0"/>
              <a:t> they are computed incrementally, at each call</a:t>
            </a:r>
          </a:p>
          <a:p>
            <a:pPr>
              <a:buFontTx/>
              <a:buChar char="-"/>
            </a:pPr>
            <a:r>
              <a:rPr lang="en-US" baseline="0" dirty="0" smtClean="0"/>
              <a:t> can distinguish, but not identify different calling contexts</a:t>
            </a:r>
          </a:p>
          <a:p>
            <a:pPr>
              <a:buFontTx/>
              <a:buNone/>
            </a:pPr>
            <a:r>
              <a:rPr lang="en-US" baseline="0" dirty="0" smtClean="0"/>
              <a:t>How to fix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static locations with PCC value</a:t>
            </a:r>
          </a:p>
          <a:p>
            <a:r>
              <a:rPr lang="en-US" baseline="0" dirty="0" smtClean="0"/>
              <a:t>Get context sensitivity</a:t>
            </a:r>
          </a:p>
          <a:p>
            <a:r>
              <a:rPr lang="en-US" baseline="0" dirty="0" smtClean="0"/>
              <a:t>Nothing meaningful to report</a:t>
            </a:r>
          </a:p>
          <a:p>
            <a:r>
              <a:rPr lang="en-US" baseline="0" dirty="0" smtClean="0"/>
              <a:t>First, look at how PCC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PCC</a:t>
            </a:r>
            <a:r>
              <a:rPr lang="en-US" baseline="0" dirty="0" smtClean="0"/>
              <a:t> values are c</a:t>
            </a:r>
            <a:r>
              <a:rPr lang="en-US" dirty="0" smtClean="0"/>
              <a:t>omputed incrementally</a:t>
            </a:r>
            <a:endParaRPr lang="en-US" baseline="0" dirty="0" smtClean="0"/>
          </a:p>
          <a:p>
            <a:r>
              <a:rPr lang="en-US" baseline="0" dirty="0" smtClean="0"/>
              <a:t>We’re in </a:t>
            </a:r>
            <a:r>
              <a:rPr lang="en-US" baseline="0" dirty="0" err="1" smtClean="0"/>
              <a:t>m</a:t>
            </a:r>
            <a:r>
              <a:rPr lang="en-US" baseline="0" dirty="0" smtClean="0"/>
              <a:t>() and we encounter </a:t>
            </a:r>
            <a:r>
              <a:rPr lang="en-US" baseline="0" dirty="0" err="1" smtClean="0"/>
              <a:t>k</a:t>
            </a:r>
            <a:r>
              <a:rPr lang="en-US" baseline="0" dirty="0" smtClean="0"/>
              <a:t>()</a:t>
            </a:r>
          </a:p>
          <a:p>
            <a:r>
              <a:rPr lang="en-US" baseline="0" dirty="0" smtClean="0"/>
              <a:t>Current PCC value and call site ID go into instrumentation</a:t>
            </a:r>
          </a:p>
          <a:p>
            <a:r>
              <a:rPr lang="en-US" baseline="0" dirty="0" smtClean="0"/>
              <a:t>Computes a simple hash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 detected</a:t>
            </a:r>
          </a:p>
          <a:p>
            <a:r>
              <a:rPr lang="en-US" dirty="0" smtClean="0"/>
              <a:t>get PCC values for relevant events</a:t>
            </a:r>
          </a:p>
          <a:p>
            <a:r>
              <a:rPr lang="en-US" dirty="0" smtClean="0"/>
              <a:t>invert the hash</a:t>
            </a:r>
            <a:r>
              <a:rPr lang="en-US" baseline="0" dirty="0" smtClean="0"/>
              <a:t> to reveal the sequence of call sites (stack trace)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</a:t>
            </a:r>
            <a:r>
              <a:rPr lang="en-US" dirty="0" smtClean="0"/>
              <a:t>’, the PCC value in the caller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doesn’t work</a:t>
            </a:r>
          </a:p>
          <a:p>
            <a:r>
              <a:rPr lang="en-US" dirty="0" smtClean="0"/>
              <a:t>too many possible paths through call graph</a:t>
            </a:r>
          </a:p>
          <a:p>
            <a:r>
              <a:rPr lang="en-US" dirty="0" smtClean="0"/>
              <a:t>We need more information</a:t>
            </a:r>
          </a:p>
          <a:p>
            <a:r>
              <a:rPr lang="en-US" dirty="0" smtClean="0"/>
              <a:t>as</a:t>
            </a:r>
            <a:r>
              <a:rPr lang="en-US" baseline="0" dirty="0" smtClean="0"/>
              <a:t> we move up</a:t>
            </a:r>
            <a:r>
              <a:rPr lang="en-US" dirty="0" smtClean="0"/>
              <a:t>, which is the right caller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what we did…</a:t>
            </a:r>
          </a:p>
          <a:p>
            <a:r>
              <a:rPr lang="en-US" dirty="0" smtClean="0"/>
              <a:t>During execution</a:t>
            </a:r>
          </a:p>
          <a:p>
            <a:r>
              <a:rPr lang="en-US" dirty="0" smtClean="0"/>
              <a:t>Record the PCC values</a:t>
            </a:r>
            <a:r>
              <a:rPr lang="en-US" baseline="0" dirty="0" smtClean="0"/>
              <a:t> computed at each call site.</a:t>
            </a:r>
          </a:p>
          <a:p>
            <a:r>
              <a:rPr lang="en-US" baseline="0" dirty="0" smtClean="0"/>
              <a:t>Tells us about contexts that actually happened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r>
              <a:rPr lang="en-US" baseline="0" dirty="0" smtClean="0"/>
              <a:t> is the runtime overhead</a:t>
            </a:r>
            <a:endParaRPr lang="en-US" dirty="0" smtClean="0"/>
          </a:p>
          <a:p>
            <a:r>
              <a:rPr lang="en-US" dirty="0" smtClean="0"/>
              <a:t>I’m showing the overhead of this technique for </a:t>
            </a:r>
            <a:r>
              <a:rPr lang="en-US" dirty="0" err="1" smtClean="0"/>
              <a:t>DaCapo</a:t>
            </a:r>
            <a:r>
              <a:rPr lang="en-US" dirty="0" smtClean="0"/>
              <a:t> benchmarks running on modified </a:t>
            </a:r>
            <a:r>
              <a:rPr lang="en-US" dirty="0" err="1" smtClean="0"/>
              <a:t>JikesRVM</a:t>
            </a:r>
            <a:endParaRPr lang="en-US" dirty="0" smtClean="0"/>
          </a:p>
          <a:p>
            <a:r>
              <a:rPr lang="en-US" dirty="0" smtClean="0"/>
              <a:t>Gray</a:t>
            </a:r>
            <a:r>
              <a:rPr lang="en-US" baseline="0" dirty="0" smtClean="0"/>
              <a:t> bars show just the cost of PCC (computing </a:t>
            </a:r>
            <a:r>
              <a:rPr lang="en-US" baseline="0" dirty="0" err="1" smtClean="0"/>
              <a:t>f</a:t>
            </a:r>
            <a:r>
              <a:rPr lang="en-US" baseline="0" dirty="0" smtClean="0"/>
              <a:t> at each call site)</a:t>
            </a:r>
          </a:p>
          <a:p>
            <a:r>
              <a:rPr lang="en-US" baseline="0" dirty="0" smtClean="0"/>
              <a:t>With per-</a:t>
            </a:r>
            <a:r>
              <a:rPr lang="en-US" baseline="0" dirty="0" err="1" smtClean="0"/>
              <a:t>callsite</a:t>
            </a:r>
            <a:r>
              <a:rPr lang="en-US" baseline="0" dirty="0" smtClean="0"/>
              <a:t> sets – almost 2X slowdown. </a:t>
            </a:r>
          </a:p>
          <a:p>
            <a:r>
              <a:rPr lang="en-US" baseline="0" dirty="0" smtClean="0"/>
              <a:t>Not surprising – essentially building the calling context tree</a:t>
            </a:r>
          </a:p>
          <a:p>
            <a:r>
              <a:rPr lang="en-US" baseline="0" dirty="0" smtClean="0"/>
              <a:t>Can see why it’s expensive: # of set operations in millions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few frequently executed call sites account for most of the cost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 recording</a:t>
            </a:r>
            <a:r>
              <a:rPr lang="en-US" baseline="0" dirty="0" smtClean="0"/>
              <a:t> PCC values at those call sites</a:t>
            </a:r>
          </a:p>
          <a:p>
            <a:r>
              <a:rPr lang="en-US" baseline="0" dirty="0" smtClean="0"/>
              <a:t>throw out the set and the instrumentation (recompile)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we’ll have dynamic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times, we’ll have to search static call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to throw out too much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</a:t>
            </a:r>
            <a:r>
              <a:rPr lang="en-US" baseline="0" dirty="0" smtClean="0"/>
              <a:t> algorithms</a:t>
            </a:r>
          </a:p>
          <a:p>
            <a:r>
              <a:rPr lang="en-US" baseline="0" dirty="0" smtClean="0"/>
              <a:t>The way they work is record info about each read, write</a:t>
            </a:r>
          </a:p>
          <a:p>
            <a:r>
              <a:rPr lang="en-US" baseline="0" dirty="0" smtClean="0"/>
              <a:t>Vector clock, lockset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information do we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record: location of each read, write</a:t>
            </a:r>
          </a:p>
          <a:p>
            <a:r>
              <a:rPr lang="en-US" dirty="0" smtClean="0"/>
              <a:t>Program counter, </a:t>
            </a:r>
            <a:r>
              <a:rPr lang="en-US" dirty="0" err="1" smtClean="0"/>
              <a:t>bytecode</a:t>
            </a:r>
            <a:r>
              <a:rPr lang="en-US" dirty="0" smtClean="0"/>
              <a:t> offset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it out</a:t>
            </a:r>
          </a:p>
          <a:p>
            <a:r>
              <a:rPr lang="en-US" dirty="0" smtClean="0"/>
              <a:t>Here’s an example from the eclipse benchmark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Notice: code for abstract </a:t>
            </a:r>
            <a:r>
              <a:rPr lang="en-US" dirty="0" err="1" smtClean="0"/>
              <a:t>datatype</a:t>
            </a:r>
            <a:r>
              <a:rPr lang="en-US" dirty="0" smtClean="0"/>
              <a:t>;</a:t>
            </a:r>
            <a:endParaRPr lang="en-US" baseline="0" dirty="0" smtClean="0"/>
          </a:p>
          <a:p>
            <a:r>
              <a:rPr lang="en-US" baseline="0" dirty="0" smtClean="0"/>
              <a:t>what is concrete type? for what purpose?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is program doing?</a:t>
            </a:r>
            <a:endParaRPr lang="en-US" dirty="0" smtClean="0"/>
          </a:p>
          <a:p>
            <a:r>
              <a:rPr lang="en-US" baseline="0" dirty="0" smtClean="0"/>
              <a:t>what level of locking do we need?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really want: full stack</a:t>
            </a:r>
            <a:r>
              <a:rPr lang="en-US" baseline="0" dirty="0" smtClean="0"/>
              <a:t> trace for both accesses</a:t>
            </a:r>
          </a:p>
          <a:p>
            <a:r>
              <a:rPr lang="en-US" baseline="0" dirty="0" smtClean="0"/>
              <a:t>Just like any other failure</a:t>
            </a:r>
            <a:endParaRPr lang="en-US" dirty="0" smtClean="0"/>
          </a:p>
          <a:p>
            <a:r>
              <a:rPr lang="en-US" dirty="0" smtClean="0"/>
              <a:t>Now we can see what’s going on; probably need to lock </a:t>
            </a:r>
            <a:r>
              <a:rPr lang="en-US" dirty="0" err="1" smtClean="0"/>
              <a:t>ElementTree</a:t>
            </a:r>
            <a:endParaRPr lang="en-US" dirty="0" smtClean="0"/>
          </a:p>
          <a:p>
            <a:r>
              <a:rPr lang="en-US" dirty="0" smtClean="0"/>
              <a:t>Also notice: many levels deep; layers of infrastructure; virtual dispatch</a:t>
            </a:r>
          </a:p>
          <a:p>
            <a:r>
              <a:rPr lang="en-US" dirty="0" smtClean="0"/>
              <a:t>A lot more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What we’re talking about is context sensitivity</a:t>
            </a:r>
          </a:p>
          <a:p>
            <a:r>
              <a:rPr lang="en-US" baseline="0" dirty="0" smtClean="0"/>
              <a:t>which has had a significant impact on static analysis</a:t>
            </a:r>
          </a:p>
          <a:p>
            <a:r>
              <a:rPr lang="en-US" baseline="0" dirty="0" smtClean="0"/>
              <a:t>especially for big ugly OO applications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7B51-D3B0-BF47-8FCA-FC28997F0E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670149"/>
            <a:ext cx="9144000" cy="218785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813530"/>
            <a:ext cx="2249424" cy="19530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813530"/>
            <a:ext cx="6784848" cy="194388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2601354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264158"/>
            <a:ext cx="6705600" cy="1471679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264158"/>
            <a:ext cx="2057400" cy="149034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18552C-A39B-3C46-8BFC-2EEC2EB4043F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C35C4-BD9C-F64C-A547-20801A466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218552C-A39B-3C46-8BFC-2EEC2EB4043F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35C4-BD9C-F64C-A547-20801A466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1218552C-A39B-3C46-8BFC-2EEC2EB4043F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E1C35C4-BD9C-F64C-A547-20801A466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62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218552C-A39B-3C46-8BFC-2EEC2EB4043F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1C35C4-BD9C-F64C-A547-20801A466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371600"/>
            <a:ext cx="8153400" cy="472439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218552C-A39B-3C46-8BFC-2EEC2EB4043F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E1C35C4-BD9C-F64C-A547-20801A466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218552C-A39B-3C46-8BFC-2EEC2EB4043F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1C35C4-BD9C-F64C-A547-20801A466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218552C-A39B-3C46-8BFC-2EEC2EB4043F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1C35C4-BD9C-F64C-A547-20801A466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218552C-A39B-3C46-8BFC-2EEC2EB4043F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1C35C4-BD9C-F64C-A547-20801A4666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218552C-A39B-3C46-8BFC-2EEC2EB4043F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C35C4-BD9C-F64C-A547-20801A46662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tuft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2134830"/>
            <a:ext cx="3771900" cy="3771900"/>
          </a:xfrm>
          <a:prstGeom prst="rect">
            <a:avLst/>
          </a:prstGeom>
          <a:noFill/>
        </p:spPr>
      </p:pic>
      <p:pic>
        <p:nvPicPr>
          <p:cNvPr id="6" name="Picture 38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19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longhorn_mark.gif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5600" y="6159500"/>
            <a:ext cx="1087582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218552C-A39B-3C46-8BFC-2EEC2EB4043F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1C35C4-BD9C-F64C-A547-20801A466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218552C-A39B-3C46-8BFC-2EEC2EB4043F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E1C35C4-BD9C-F64C-A547-20801A4666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5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tufts"/>
          <p:cNvPicPr>
            <a:picLocks noChangeAspect="1" noChangeArrowheads="1"/>
          </p:cNvPicPr>
          <p:nvPr userDrawn="1"/>
        </p:nvPicPr>
        <p:blipFill>
          <a:blip r:embed="rId13">
            <a:alphaModFix amt="81000"/>
          </a:blip>
          <a:srcRect/>
          <a:stretch>
            <a:fillRect/>
          </a:stretch>
        </p:blipFill>
        <p:spPr bwMode="auto">
          <a:xfrm>
            <a:off x="2628900" y="2134830"/>
            <a:ext cx="3771900" cy="3771900"/>
          </a:xfrm>
          <a:prstGeom prst="rect">
            <a:avLst/>
          </a:prstGeom>
          <a:noFill/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747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80366"/>
            <a:ext cx="8153400" cy="50966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039842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085562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085562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077624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1C35C4-BD9C-F64C-A547-20801A46662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38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52400" y="6019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longhorn_mark.gif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75600" y="6159500"/>
            <a:ext cx="1087582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3055" y="1219200"/>
            <a:ext cx="6477000" cy="18288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Breadcrumbs: Efficient Context Sensitivity for Dynamic Bug Detection Analyses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1561" y="4980227"/>
            <a:ext cx="2285882" cy="759182"/>
          </a:xfrm>
        </p:spPr>
        <p:txBody>
          <a:bodyPr wrap="none" lIns="0" rIns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400" dirty="0" smtClean="0"/>
              <a:t>Michael D. Bond</a:t>
            </a:r>
          </a:p>
          <a:p>
            <a:pPr algn="ctr">
              <a:spcBef>
                <a:spcPts val="400"/>
              </a:spcBef>
            </a:pPr>
            <a:r>
              <a:rPr lang="en-US" sz="1600" dirty="0" smtClean="0"/>
              <a:t>University of Texas at Austin</a:t>
            </a:r>
            <a:endParaRPr lang="en-US" sz="1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12760" y="4987020"/>
            <a:ext cx="2432657" cy="759182"/>
          </a:xfrm>
          <a:prstGeom prst="rect">
            <a:avLst/>
          </a:prstGeom>
        </p:spPr>
        <p:txBody>
          <a:bodyPr vert="horz" wrap="none" lIns="0" r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Graham Z. Baker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1600" dirty="0" smtClean="0">
                <a:solidFill>
                  <a:srgbClr val="FFFFFF"/>
                </a:solidFill>
              </a:rPr>
              <a:t>Tufts / MIT Lincoln Laboratory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3580" y="3588603"/>
            <a:ext cx="6273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2"/>
                </a:solidFill>
              </a:rPr>
              <a:t>We </a:t>
            </a:r>
            <a:r>
              <a:rPr lang="en-US" sz="2400" i="1" dirty="0">
                <a:solidFill>
                  <a:schemeClr val="tx2"/>
                </a:solidFill>
              </a:rPr>
              <a:t>don't make a lot of the</a:t>
            </a:r>
            <a:r>
              <a:rPr lang="en-US" sz="2400" i="1" dirty="0" smtClean="0">
                <a:solidFill>
                  <a:schemeClr val="tx2"/>
                </a:solidFill>
              </a:rPr>
              <a:t> bug detectors you use. </a:t>
            </a:r>
            <a:br>
              <a:rPr lang="en-US" sz="2400" i="1" dirty="0" smtClean="0">
                <a:solidFill>
                  <a:schemeClr val="tx2"/>
                </a:solidFill>
              </a:rPr>
            </a:br>
            <a:r>
              <a:rPr lang="en-US" sz="2400" i="1" dirty="0" smtClean="0">
                <a:solidFill>
                  <a:schemeClr val="tx2"/>
                </a:solidFill>
              </a:rPr>
              <a:t>We </a:t>
            </a:r>
            <a:r>
              <a:rPr lang="en-US" sz="2400" i="1" dirty="0">
                <a:solidFill>
                  <a:schemeClr val="tx2"/>
                </a:solidFill>
              </a:rPr>
              <a:t>make a lot of the</a:t>
            </a:r>
            <a:r>
              <a:rPr lang="en-US" sz="2400" i="1" dirty="0" smtClean="0">
                <a:solidFill>
                  <a:schemeClr val="tx2"/>
                </a:solidFill>
              </a:rPr>
              <a:t> bug detectors you use </a:t>
            </a:r>
            <a:r>
              <a:rPr lang="en-US" sz="2400" i="1" u="sng" dirty="0" smtClean="0">
                <a:solidFill>
                  <a:schemeClr val="tx2"/>
                </a:solidFill>
              </a:rPr>
              <a:t>better</a:t>
            </a:r>
            <a:r>
              <a:rPr lang="en-US" sz="2400" i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717132" y="5791200"/>
            <a:ext cx="2064668" cy="759182"/>
          </a:xfrm>
          <a:prstGeom prst="rect">
            <a:avLst/>
          </a:prstGeom>
        </p:spPr>
        <p:txBody>
          <a:bodyPr vert="horz" wrap="none" lIns="0" r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Samuel Z. </a:t>
            </a:r>
            <a:r>
              <a:rPr lang="en-US" sz="2400" dirty="0" err="1" smtClean="0">
                <a:solidFill>
                  <a:srgbClr val="FFFFFF"/>
                </a:solidFill>
              </a:rPr>
              <a:t>Guyer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1600" dirty="0" smtClean="0">
                <a:solidFill>
                  <a:srgbClr val="FFFFFF"/>
                </a:solidFill>
              </a:rPr>
              <a:t>Tufts University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ontext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44766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Big impact on static analysis</a:t>
            </a:r>
            <a:endParaRPr lang="en-US" dirty="0" smtClean="0"/>
          </a:p>
          <a:p>
            <a:pPr lvl="1"/>
            <a:r>
              <a:rPr lang="en-US" dirty="0" smtClean="0"/>
              <a:t>Better information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Better precision</a:t>
            </a:r>
          </a:p>
          <a:p>
            <a:r>
              <a:rPr lang="en-US" dirty="0" smtClean="0"/>
              <a:t>Critical in</a:t>
            </a:r>
            <a:r>
              <a:rPr lang="en-US" dirty="0" smtClean="0"/>
              <a:t> modern software:</a:t>
            </a:r>
          </a:p>
          <a:p>
            <a:pPr lvl="1"/>
            <a:r>
              <a:rPr lang="en-US" dirty="0" smtClean="0"/>
              <a:t>Intensive code </a:t>
            </a:r>
            <a:r>
              <a:rPr lang="en-US" dirty="0" smtClean="0"/>
              <a:t>reuse (e.g., frameworks)</a:t>
            </a:r>
          </a:p>
          <a:p>
            <a:pPr lvl="1"/>
            <a:r>
              <a:rPr lang="en-US" dirty="0" smtClean="0"/>
              <a:t>Many small methods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Highly dynamic behavior</a:t>
            </a: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5410200"/>
            <a:ext cx="5823605" cy="646331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 dynamic analysis?</a:t>
            </a:r>
            <a:endParaRPr kumimoji="0" lang="en-US" sz="3600" b="0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is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0" y="1600200"/>
            <a:ext cx="151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BFBFBF"/>
                </a:solidFill>
              </a:rPr>
              <a:t>Thread A</a:t>
            </a:r>
            <a:endParaRPr lang="en-US" sz="2800" u="sng" dirty="0">
              <a:solidFill>
                <a:srgbClr val="BFBF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2200" y="1600200"/>
            <a:ext cx="1473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BFBFBF"/>
                </a:solidFill>
              </a:rPr>
              <a:t>Thread B</a:t>
            </a:r>
            <a:endParaRPr lang="en-US" sz="2800" u="sng" dirty="0">
              <a:solidFill>
                <a:srgbClr val="BFBFBF"/>
              </a:solidFill>
            </a:endParaRPr>
          </a:p>
        </p:txBody>
      </p:sp>
      <p:cxnSp>
        <p:nvCxnSpPr>
          <p:cNvPr id="7" name="Straight Connector 6"/>
          <p:cNvCxnSpPr>
            <a:stCxn id="15" idx="2"/>
          </p:cNvCxnSpPr>
          <p:nvPr/>
        </p:nvCxnSpPr>
        <p:spPr>
          <a:xfrm rot="5400000">
            <a:off x="2913712" y="5384261"/>
            <a:ext cx="763077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2"/>
          </p:cNvCxnSpPr>
          <p:nvPr/>
        </p:nvCxnSpPr>
        <p:spPr>
          <a:xfrm rot="16200000" flipH="1">
            <a:off x="5004925" y="5124110"/>
            <a:ext cx="1276339" cy="86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20772" y="4108101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5510" y="4620567"/>
            <a:ext cx="101948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18" name="Straight Connector 17"/>
          <p:cNvCxnSpPr>
            <a:endCxn id="13" idx="1"/>
          </p:cNvCxnSpPr>
          <p:nvPr/>
        </p:nvCxnSpPr>
        <p:spPr>
          <a:xfrm>
            <a:off x="3911600" y="3365500"/>
            <a:ext cx="1249372" cy="300912"/>
          </a:xfrm>
          <a:prstGeom prst="line">
            <a:avLst/>
          </a:prstGeom>
          <a:ln w="53975" cap="flat" cmpd="sng" algn="ctr">
            <a:solidFill>
              <a:schemeClr val="accent1">
                <a:alpha val="35000"/>
              </a:schemeClr>
            </a:solidFill>
            <a:prstDash val="sysDash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95610" y="4394200"/>
            <a:ext cx="1398690" cy="417445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601870">
            <a:off x="4038600" y="4165600"/>
            <a:ext cx="79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race!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6582" y="4343400"/>
            <a:ext cx="633336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</a:t>
            </a:r>
            <a:r>
              <a:rPr lang="en-US" sz="1600" dirty="0" smtClean="0"/>
              <a:t>@</a:t>
            </a: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16550" y="5014887"/>
            <a:ext cx="716242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T’’</a:t>
            </a:r>
            <a:r>
              <a:rPr lang="en-US" sz="1600" dirty="0" smtClean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7245" y="2410767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write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2643" y="3047422"/>
            <a:ext cx="1225215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unlock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0972" y="3475334"/>
            <a:ext cx="95561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lock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stCxn id="12" idx="2"/>
            <a:endCxn id="15" idx="0"/>
          </p:cNvCxnSpPr>
          <p:nvPr/>
        </p:nvCxnSpPr>
        <p:spPr>
          <a:xfrm rot="5400000">
            <a:off x="2699757" y="4025072"/>
            <a:ext cx="1190989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2" idx="0"/>
          </p:cNvCxnSpPr>
          <p:nvPr/>
        </p:nvCxnSpPr>
        <p:spPr>
          <a:xfrm rot="5400000">
            <a:off x="3168002" y="2920172"/>
            <a:ext cx="254499" cy="1588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11" idx="0"/>
          </p:cNvCxnSpPr>
          <p:nvPr/>
        </p:nvCxnSpPr>
        <p:spPr>
          <a:xfrm rot="16200000" flipH="1">
            <a:off x="3151577" y="2267092"/>
            <a:ext cx="287347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3" idx="0"/>
          </p:cNvCxnSpPr>
          <p:nvPr/>
        </p:nvCxnSpPr>
        <p:spPr>
          <a:xfrm rot="5400000">
            <a:off x="4962821" y="2799377"/>
            <a:ext cx="1351914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4" idx="0"/>
          </p:cNvCxnSpPr>
          <p:nvPr/>
        </p:nvCxnSpPr>
        <p:spPr>
          <a:xfrm rot="16200000" flipH="1">
            <a:off x="5513472" y="3982794"/>
            <a:ext cx="250611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3256" y="2667000"/>
            <a:ext cx="603781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@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599" y="2667000"/>
            <a:ext cx="552911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loc1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9918" y="4343400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loc2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143144" y="5014887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loc3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" y="1752600"/>
            <a:ext cx="4722542" cy="2893100"/>
          </a:xfrm>
          <a:prstGeom prst="rect">
            <a:avLst/>
          </a:prstGeom>
          <a:solidFill>
            <a:srgbClr val="CDD8E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AbstractDataTreeNode.indexOfChild():426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AbstractDataTreeNode.childAtOrNull():212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DeltaDataTree.lookup():666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ElementTree.includes():528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Workspace.getResourceInfo():1135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Resource.getResourceInfo():973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Project.hasNature():479  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JavaProject.hasJavaNature():224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JavaProject.computeExpandedClasspath():430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JavaProject.getExpandedClasspath():1444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      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EclipseStarter.run():376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33" name="Elbow Connector 32"/>
          <p:cNvCxnSpPr>
            <a:stCxn id="29" idx="2"/>
            <a:endCxn id="31" idx="2"/>
          </p:cNvCxnSpPr>
          <p:nvPr/>
        </p:nvCxnSpPr>
        <p:spPr>
          <a:xfrm rot="5400000" flipH="1">
            <a:off x="3108918" y="4050454"/>
            <a:ext cx="715436" cy="1905929"/>
          </a:xfrm>
          <a:prstGeom prst="bentConnector3">
            <a:avLst>
              <a:gd name="adj1" fmla="val -67456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0" y="381000"/>
            <a:ext cx="4399324" cy="2677656"/>
          </a:xfrm>
          <a:prstGeom prst="rect">
            <a:avLst/>
          </a:prstGeom>
          <a:solidFill>
            <a:srgbClr val="CDD8E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AbstractDataTreeNode.storeStrings():536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DataTreeNode.storeStrings():343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AbstractDataTreeNode.storeStrings():541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DataTreeNode.storeStrings():343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ElementTree.shareStrings():706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SaveManager.shareStrings():1154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StringPoolJob.shareStrings():124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Worker.run():76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35" name="Elbow Connector 34"/>
          <p:cNvCxnSpPr>
            <a:stCxn id="28" idx="0"/>
            <a:endCxn id="32" idx="2"/>
          </p:cNvCxnSpPr>
          <p:nvPr/>
        </p:nvCxnSpPr>
        <p:spPr>
          <a:xfrm rot="16200000" flipV="1">
            <a:off x="6256646" y="3573672"/>
            <a:ext cx="1284744" cy="254712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is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0" y="1600200"/>
            <a:ext cx="151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BFBFBF"/>
                </a:solidFill>
              </a:rPr>
              <a:t>Thread A</a:t>
            </a:r>
            <a:endParaRPr lang="en-US" sz="2800" u="sng" dirty="0">
              <a:solidFill>
                <a:srgbClr val="BFBF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2200" y="1600200"/>
            <a:ext cx="1473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BFBFBF"/>
                </a:solidFill>
              </a:rPr>
              <a:t>Thread B</a:t>
            </a:r>
            <a:endParaRPr lang="en-US" sz="2800" u="sng" dirty="0">
              <a:solidFill>
                <a:srgbClr val="BFBFBF"/>
              </a:solidFill>
            </a:endParaRPr>
          </a:p>
        </p:txBody>
      </p:sp>
      <p:cxnSp>
        <p:nvCxnSpPr>
          <p:cNvPr id="7" name="Straight Connector 6"/>
          <p:cNvCxnSpPr>
            <a:stCxn id="15" idx="2"/>
          </p:cNvCxnSpPr>
          <p:nvPr/>
        </p:nvCxnSpPr>
        <p:spPr>
          <a:xfrm rot="5400000">
            <a:off x="2913712" y="5384261"/>
            <a:ext cx="763077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2"/>
          </p:cNvCxnSpPr>
          <p:nvPr/>
        </p:nvCxnSpPr>
        <p:spPr>
          <a:xfrm rot="16200000" flipH="1">
            <a:off x="5004925" y="5124110"/>
            <a:ext cx="1276339" cy="86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20772" y="4108101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5510" y="4620567"/>
            <a:ext cx="101948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18" name="Straight Connector 17"/>
          <p:cNvCxnSpPr>
            <a:endCxn id="13" idx="1"/>
          </p:cNvCxnSpPr>
          <p:nvPr/>
        </p:nvCxnSpPr>
        <p:spPr>
          <a:xfrm>
            <a:off x="3911600" y="3365500"/>
            <a:ext cx="1249372" cy="300912"/>
          </a:xfrm>
          <a:prstGeom prst="line">
            <a:avLst/>
          </a:prstGeom>
          <a:ln w="53975" cap="flat" cmpd="sng" algn="ctr">
            <a:solidFill>
              <a:schemeClr val="accent1">
                <a:alpha val="35000"/>
              </a:schemeClr>
            </a:solidFill>
            <a:prstDash val="sysDash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95610" y="4394200"/>
            <a:ext cx="1398690" cy="417445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601870">
            <a:off x="4038600" y="4165600"/>
            <a:ext cx="79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race!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6582" y="4343400"/>
            <a:ext cx="633336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</a:t>
            </a:r>
            <a:r>
              <a:rPr lang="en-US" sz="1600" dirty="0" smtClean="0"/>
              <a:t>@</a:t>
            </a: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16550" y="5014887"/>
            <a:ext cx="716242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T’’</a:t>
            </a:r>
            <a:r>
              <a:rPr lang="en-US" sz="1600" dirty="0" smtClean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7245" y="2410767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write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2643" y="3047422"/>
            <a:ext cx="1225215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unlock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0972" y="3475334"/>
            <a:ext cx="95561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lock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stCxn id="12" idx="2"/>
            <a:endCxn id="15" idx="0"/>
          </p:cNvCxnSpPr>
          <p:nvPr/>
        </p:nvCxnSpPr>
        <p:spPr>
          <a:xfrm rot="5400000">
            <a:off x="2699757" y="4025072"/>
            <a:ext cx="1190989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2" idx="0"/>
          </p:cNvCxnSpPr>
          <p:nvPr/>
        </p:nvCxnSpPr>
        <p:spPr>
          <a:xfrm rot="5400000">
            <a:off x="3168002" y="2920172"/>
            <a:ext cx="254499" cy="1588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11" idx="0"/>
          </p:cNvCxnSpPr>
          <p:nvPr/>
        </p:nvCxnSpPr>
        <p:spPr>
          <a:xfrm rot="16200000" flipH="1">
            <a:off x="3151577" y="2267092"/>
            <a:ext cx="287347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3" idx="0"/>
          </p:cNvCxnSpPr>
          <p:nvPr/>
        </p:nvCxnSpPr>
        <p:spPr>
          <a:xfrm rot="5400000">
            <a:off x="4962821" y="2799377"/>
            <a:ext cx="1351914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4" idx="0"/>
          </p:cNvCxnSpPr>
          <p:nvPr/>
        </p:nvCxnSpPr>
        <p:spPr>
          <a:xfrm rot="16200000" flipH="1">
            <a:off x="5513472" y="3982794"/>
            <a:ext cx="250611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3256" y="2667000"/>
            <a:ext cx="603781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@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599" y="2667000"/>
            <a:ext cx="552911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loc1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9918" y="4343400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loc2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143144" y="5014887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loc3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" y="1752600"/>
            <a:ext cx="4722542" cy="2893100"/>
          </a:xfrm>
          <a:prstGeom prst="rect">
            <a:avLst/>
          </a:prstGeom>
          <a:solidFill>
            <a:srgbClr val="CDD8E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AbstractDataTreeNode.indexOfChild():426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AbstractDataTreeNode.childAtOrNull():212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DeltaDataTree.lookup():666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ElementTree.includes():528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Workspace.getResourceInfo():1135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Resource.getResourceInfo():973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Project.hasNature():479  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JavaProject.hasJavaNature():224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JavaProject.computeExpandedClasspath():430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JavaProject.getExpandedClasspath():1444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      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EclipseStarter.run():376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33" name="Elbow Connector 32"/>
          <p:cNvCxnSpPr>
            <a:stCxn id="29" idx="2"/>
            <a:endCxn id="31" idx="2"/>
          </p:cNvCxnSpPr>
          <p:nvPr/>
        </p:nvCxnSpPr>
        <p:spPr>
          <a:xfrm rot="5400000" flipH="1">
            <a:off x="3108918" y="4050454"/>
            <a:ext cx="715436" cy="1905929"/>
          </a:xfrm>
          <a:prstGeom prst="bentConnector3">
            <a:avLst>
              <a:gd name="adj1" fmla="val -67456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0" y="381000"/>
            <a:ext cx="4399324" cy="2677656"/>
          </a:xfrm>
          <a:prstGeom prst="rect">
            <a:avLst/>
          </a:prstGeom>
          <a:solidFill>
            <a:srgbClr val="CDD8E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AbstractDataTreeNode.storeStrings():536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DataTreeNode.storeStrings():343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AbstractDataTreeNode.storeStrings():541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DataTreeNode.storeStrings():343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ElementTree.shareStrings():706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SaveManager.shareStrings():1154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StringPoolJob.shareStrings():124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Worker.run():76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35" name="Elbow Connector 34"/>
          <p:cNvCxnSpPr>
            <a:stCxn id="28" idx="0"/>
            <a:endCxn id="32" idx="2"/>
          </p:cNvCxnSpPr>
          <p:nvPr/>
        </p:nvCxnSpPr>
        <p:spPr>
          <a:xfrm rot="16200000" flipV="1">
            <a:off x="6256646" y="3573672"/>
            <a:ext cx="1284744" cy="254712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xplosion 1 36"/>
          <p:cNvSpPr/>
          <p:nvPr/>
        </p:nvSpPr>
        <p:spPr>
          <a:xfrm>
            <a:off x="914400" y="2133600"/>
            <a:ext cx="3276600" cy="2133600"/>
          </a:xfrm>
          <a:prstGeom prst="irregularSeal1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EASY</a:t>
            </a:r>
            <a:endParaRPr lang="en-US" sz="5400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381000" y="5002723"/>
            <a:ext cx="1676400" cy="1321877"/>
          </a:xfrm>
          <a:prstGeom prst="wedgeRoundRectCallout">
            <a:avLst>
              <a:gd name="adj1" fmla="val 110929"/>
              <a:gd name="adj2" fmla="val -457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Race discovered here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is this?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0" y="1600200"/>
            <a:ext cx="151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BFBFBF"/>
                </a:solidFill>
              </a:rPr>
              <a:t>Thread A</a:t>
            </a:r>
            <a:endParaRPr lang="en-US" sz="2800" u="sng" dirty="0">
              <a:solidFill>
                <a:srgbClr val="BFBF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2200" y="1600200"/>
            <a:ext cx="1473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BFBFBF"/>
                </a:solidFill>
              </a:rPr>
              <a:t>Thread B</a:t>
            </a:r>
            <a:endParaRPr lang="en-US" sz="2800" u="sng" dirty="0">
              <a:solidFill>
                <a:srgbClr val="BFBFBF"/>
              </a:solidFill>
            </a:endParaRPr>
          </a:p>
        </p:txBody>
      </p:sp>
      <p:cxnSp>
        <p:nvCxnSpPr>
          <p:cNvPr id="7" name="Straight Connector 6"/>
          <p:cNvCxnSpPr>
            <a:stCxn id="15" idx="2"/>
          </p:cNvCxnSpPr>
          <p:nvPr/>
        </p:nvCxnSpPr>
        <p:spPr>
          <a:xfrm rot="5400000">
            <a:off x="2913712" y="5384261"/>
            <a:ext cx="763077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2"/>
          </p:cNvCxnSpPr>
          <p:nvPr/>
        </p:nvCxnSpPr>
        <p:spPr>
          <a:xfrm rot="16200000" flipH="1">
            <a:off x="5004925" y="5124110"/>
            <a:ext cx="1276339" cy="86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20772" y="4108101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5510" y="4620567"/>
            <a:ext cx="101948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18" name="Straight Connector 17"/>
          <p:cNvCxnSpPr>
            <a:endCxn id="13" idx="1"/>
          </p:cNvCxnSpPr>
          <p:nvPr/>
        </p:nvCxnSpPr>
        <p:spPr>
          <a:xfrm>
            <a:off x="3911600" y="3365500"/>
            <a:ext cx="1249372" cy="300912"/>
          </a:xfrm>
          <a:prstGeom prst="line">
            <a:avLst/>
          </a:prstGeom>
          <a:ln w="53975" cap="flat" cmpd="sng" algn="ctr">
            <a:solidFill>
              <a:schemeClr val="accent1">
                <a:alpha val="35000"/>
              </a:schemeClr>
            </a:solidFill>
            <a:prstDash val="sysDash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95610" y="4394200"/>
            <a:ext cx="1398690" cy="417445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601870">
            <a:off x="4038600" y="4165600"/>
            <a:ext cx="79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race!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6582" y="4343400"/>
            <a:ext cx="633336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</a:t>
            </a:r>
            <a:r>
              <a:rPr lang="en-US" sz="1600" dirty="0" smtClean="0"/>
              <a:t>@</a:t>
            </a: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16550" y="5014887"/>
            <a:ext cx="716242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T’’</a:t>
            </a:r>
            <a:r>
              <a:rPr lang="en-US" sz="1600" dirty="0" smtClean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7245" y="2410767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write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2643" y="3047422"/>
            <a:ext cx="1225215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unlock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0972" y="3475334"/>
            <a:ext cx="95561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lock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stCxn id="12" idx="2"/>
            <a:endCxn id="15" idx="0"/>
          </p:cNvCxnSpPr>
          <p:nvPr/>
        </p:nvCxnSpPr>
        <p:spPr>
          <a:xfrm rot="5400000">
            <a:off x="2699757" y="4025072"/>
            <a:ext cx="1190989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2" idx="0"/>
          </p:cNvCxnSpPr>
          <p:nvPr/>
        </p:nvCxnSpPr>
        <p:spPr>
          <a:xfrm rot="5400000">
            <a:off x="3168002" y="2920172"/>
            <a:ext cx="254499" cy="1588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11" idx="0"/>
          </p:cNvCxnSpPr>
          <p:nvPr/>
        </p:nvCxnSpPr>
        <p:spPr>
          <a:xfrm rot="16200000" flipH="1">
            <a:off x="3151577" y="2267092"/>
            <a:ext cx="287347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3" idx="0"/>
          </p:cNvCxnSpPr>
          <p:nvPr/>
        </p:nvCxnSpPr>
        <p:spPr>
          <a:xfrm rot="5400000">
            <a:off x="4962821" y="2799377"/>
            <a:ext cx="1351914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4" idx="0"/>
          </p:cNvCxnSpPr>
          <p:nvPr/>
        </p:nvCxnSpPr>
        <p:spPr>
          <a:xfrm rot="16200000" flipH="1">
            <a:off x="5513472" y="3982794"/>
            <a:ext cx="250611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3256" y="2667000"/>
            <a:ext cx="603781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@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599" y="2667000"/>
            <a:ext cx="552911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loc1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9918" y="4343400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loc2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143144" y="5014887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loc3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" y="1752600"/>
            <a:ext cx="4722542" cy="2893100"/>
          </a:xfrm>
          <a:prstGeom prst="rect">
            <a:avLst/>
          </a:prstGeom>
          <a:solidFill>
            <a:srgbClr val="CDD8E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AbstractDataTreeNode.indexOfChild():426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AbstractDataTreeNode.childAtOrNull():212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DeltaDataTree.lookup():666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ElementTree.includes():528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Workspace.getResourceInfo():1135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Resource.getResourceInfo():973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Project.hasNature():479  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JavaProject.hasJavaNature():224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JavaProject.computeExpandedClasspath():430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JavaProject.getExpandedClasspath():1444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      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EclipseStarter.run():376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33" name="Elbow Connector 32"/>
          <p:cNvCxnSpPr>
            <a:stCxn id="29" idx="2"/>
            <a:endCxn id="31" idx="2"/>
          </p:cNvCxnSpPr>
          <p:nvPr/>
        </p:nvCxnSpPr>
        <p:spPr>
          <a:xfrm rot="5400000" flipH="1">
            <a:off x="3108918" y="4050454"/>
            <a:ext cx="715436" cy="1905929"/>
          </a:xfrm>
          <a:prstGeom prst="bentConnector3">
            <a:avLst>
              <a:gd name="adj1" fmla="val -67456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0" y="381000"/>
            <a:ext cx="4399324" cy="2677656"/>
          </a:xfrm>
          <a:prstGeom prst="rect">
            <a:avLst/>
          </a:prstGeom>
          <a:solidFill>
            <a:srgbClr val="CDD8E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AbstractDataTreeNode.storeStrings():536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DataTreeNode.storeStrings():343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AbstractDataTreeNode.storeStrings():541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DataTreeNode.storeStrings():343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ElementTree.shareStrings():706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SaveManager.shareStrings():1154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StringPoolJob.shareStrings():124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Worker.run():76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35" name="Elbow Connector 34"/>
          <p:cNvCxnSpPr>
            <a:stCxn id="28" idx="0"/>
            <a:endCxn id="32" idx="2"/>
          </p:cNvCxnSpPr>
          <p:nvPr/>
        </p:nvCxnSpPr>
        <p:spPr>
          <a:xfrm rot="16200000" flipV="1">
            <a:off x="6256646" y="3573672"/>
            <a:ext cx="1284744" cy="254712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xplosion 1 36"/>
          <p:cNvSpPr/>
          <p:nvPr/>
        </p:nvSpPr>
        <p:spPr>
          <a:xfrm>
            <a:off x="914400" y="2133600"/>
            <a:ext cx="3276600" cy="2133600"/>
          </a:xfrm>
          <a:prstGeom prst="irregularSeal1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EASY</a:t>
            </a:r>
            <a:endParaRPr lang="en-US" sz="5400" dirty="0"/>
          </a:p>
        </p:txBody>
      </p:sp>
      <p:sp>
        <p:nvSpPr>
          <p:cNvPr id="36" name="Explosion 1 35"/>
          <p:cNvSpPr/>
          <p:nvPr/>
        </p:nvSpPr>
        <p:spPr>
          <a:xfrm>
            <a:off x="5105400" y="609600"/>
            <a:ext cx="3276600" cy="2133600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HARD</a:t>
            </a:r>
            <a:endParaRPr lang="en-US" sz="5400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6063583" y="5361136"/>
            <a:ext cx="1925582" cy="1321877"/>
          </a:xfrm>
          <a:prstGeom prst="wedgeRoundRectCallout">
            <a:avLst>
              <a:gd name="adj1" fmla="val -3313"/>
              <a:gd name="adj2" fmla="val -97674"/>
              <a:gd name="adj3" fmla="val 1666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Previously recorded information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352800"/>
            <a:ext cx="8153400" cy="2743199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Many events </a:t>
            </a:r>
            <a:r>
              <a:rPr lang="en-US" b="1" i="1" dirty="0" smtClean="0"/>
              <a:t>might </a:t>
            </a:r>
            <a:r>
              <a:rPr lang="en-US" dirty="0" smtClean="0"/>
              <a:t>need context information</a:t>
            </a:r>
            <a:br>
              <a:rPr lang="en-US" dirty="0" smtClean="0"/>
            </a:br>
            <a:r>
              <a:rPr lang="en-US" sz="2400" i="1" dirty="0" smtClean="0"/>
              <a:t> e.g., race detector: every read and write (!)</a:t>
            </a:r>
            <a:endParaRPr lang="en-US" i="1" dirty="0" smtClean="0"/>
          </a:p>
          <a:p>
            <a:r>
              <a:rPr lang="en-US" dirty="0" smtClean="0"/>
              <a:t>Existing approaches</a:t>
            </a:r>
          </a:p>
          <a:p>
            <a:pPr lvl="1"/>
            <a:r>
              <a:rPr lang="en-US" sz="2400" dirty="0" smtClean="0"/>
              <a:t>Walk the stack: up to 100X slowdown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Build calling context tree: 2-3X, plus </a:t>
            </a:r>
            <a:r>
              <a:rPr lang="en-US" sz="2400" dirty="0" smtClean="0"/>
              <a:t>space</a:t>
            </a:r>
            <a:endParaRPr lang="en-US" sz="24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3400" y="1677988"/>
            <a:ext cx="7391400" cy="1588"/>
          </a:xfrm>
          <a:prstGeom prst="straightConnector1">
            <a:avLst/>
          </a:prstGeom>
          <a:ln>
            <a:headEnd type="oval"/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1" y="2057400"/>
            <a:ext cx="102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6" name="Straight Connector 5"/>
          <p:cNvCxnSpPr>
            <a:endCxn id="5" idx="0"/>
          </p:cNvCxnSpPr>
          <p:nvPr/>
        </p:nvCxnSpPr>
        <p:spPr>
          <a:xfrm rot="5400000">
            <a:off x="892407" y="1905001"/>
            <a:ext cx="3047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7863" y="2630269"/>
            <a:ext cx="102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8" name="Straight Connector 7"/>
          <p:cNvCxnSpPr>
            <a:endCxn id="7" idx="0"/>
          </p:cNvCxnSpPr>
          <p:nvPr/>
        </p:nvCxnSpPr>
        <p:spPr>
          <a:xfrm rot="5400000">
            <a:off x="1190434" y="2191434"/>
            <a:ext cx="8776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5382" y="2056607"/>
            <a:ext cx="102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10" name="Straight Connector 9"/>
          <p:cNvCxnSpPr>
            <a:endCxn id="9" idx="0"/>
          </p:cNvCxnSpPr>
          <p:nvPr/>
        </p:nvCxnSpPr>
        <p:spPr>
          <a:xfrm rot="5400000">
            <a:off x="2134785" y="1904604"/>
            <a:ext cx="3040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71248" y="2056607"/>
            <a:ext cx="102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 rot="5400000">
            <a:off x="3230651" y="1904604"/>
            <a:ext cx="3040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55710" y="2629476"/>
            <a:ext cx="102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 rot="5400000">
            <a:off x="3528677" y="2191038"/>
            <a:ext cx="8768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3230" y="2057400"/>
            <a:ext cx="102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 rot="5400000">
            <a:off x="4472236" y="1905001"/>
            <a:ext cx="3047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97692" y="2630269"/>
            <a:ext cx="102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 rot="5400000">
            <a:off x="4770262" y="2191434"/>
            <a:ext cx="87766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55211" y="2056607"/>
            <a:ext cx="102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 rot="5400000">
            <a:off x="5714614" y="1904604"/>
            <a:ext cx="3040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39673" y="2629476"/>
            <a:ext cx="102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 rot="5400000">
            <a:off x="6012640" y="2191038"/>
            <a:ext cx="8768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97193" y="2057400"/>
            <a:ext cx="102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 rot="5400000">
            <a:off x="6956198" y="1905001"/>
            <a:ext cx="30479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7" idx="0"/>
          </p:cNvCxnSpPr>
          <p:nvPr/>
        </p:nvCxnSpPr>
        <p:spPr>
          <a:xfrm rot="5400000">
            <a:off x="2432811" y="2191038"/>
            <a:ext cx="8768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359844" y="2514600"/>
            <a:ext cx="949751" cy="609600"/>
          </a:xfrm>
          <a:prstGeom prst="ellipse">
            <a:avLst/>
          </a:prstGeom>
          <a:solidFill>
            <a:srgbClr val="DD80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59844" y="2629476"/>
            <a:ext cx="102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Explosion 2 27"/>
          <p:cNvSpPr/>
          <p:nvPr/>
        </p:nvSpPr>
        <p:spPr>
          <a:xfrm>
            <a:off x="7620000" y="1600200"/>
            <a:ext cx="1447800" cy="914400"/>
          </a:xfrm>
          <a:prstGeom prst="irregularSeal2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194301"/>
            <a:ext cx="7848600" cy="42826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3600"/>
              </a:spcAft>
              <a:buNone/>
            </a:pPr>
            <a:r>
              <a:rPr lang="en-US" dirty="0" smtClean="0"/>
              <a:t>	</a:t>
            </a:r>
            <a:r>
              <a:rPr lang="en-US" dirty="0" smtClean="0"/>
              <a:t>Compact </a:t>
            </a:r>
            <a:r>
              <a:rPr lang="en-US" dirty="0" smtClean="0"/>
              <a:t>representation of calling contexts</a:t>
            </a:r>
            <a:endParaRPr lang="en-US" sz="2400" i="1" dirty="0" smtClean="0">
              <a:solidFill>
                <a:schemeClr val="tx2"/>
              </a:solidFill>
            </a:endParaRPr>
          </a:p>
          <a:p>
            <a:pPr>
              <a:spcAft>
                <a:spcPts val="3600"/>
              </a:spcAft>
              <a:buNone/>
            </a:pPr>
            <a:r>
              <a:rPr lang="en-US" dirty="0" smtClean="0"/>
              <a:t>	Fast correct </a:t>
            </a:r>
            <a:r>
              <a:rPr lang="en-US" dirty="0" smtClean="0"/>
              <a:t>execution</a:t>
            </a:r>
            <a:endParaRPr lang="en-US" sz="2400" dirty="0" smtClean="0">
              <a:solidFill>
                <a:srgbClr val="775F55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Print out </a:t>
            </a:r>
            <a:r>
              <a:rPr lang="en-US" dirty="0" smtClean="0"/>
              <a:t>stack </a:t>
            </a:r>
            <a:r>
              <a:rPr lang="en-US" dirty="0" smtClean="0"/>
              <a:t>trace when</a:t>
            </a:r>
            <a:r>
              <a:rPr lang="en-US" dirty="0" smtClean="0"/>
              <a:t> </a:t>
            </a:r>
            <a:r>
              <a:rPr lang="en-US" dirty="0" smtClean="0"/>
              <a:t>bug detected</a:t>
            </a:r>
            <a:endParaRPr lang="en-US" sz="2400" i="1" dirty="0" smtClean="0">
              <a:solidFill>
                <a:srgbClr val="775F5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956301"/>
            <a:ext cx="304800" cy="3048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3946901"/>
            <a:ext cx="304800" cy="3048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4937501"/>
            <a:ext cx="304800" cy="3048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0995" y="1390471"/>
            <a:ext cx="7957205" cy="1200329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fficient context sensitivity for </a:t>
            </a:r>
            <a:b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dynamic bug detectors</a:t>
            </a:r>
            <a:endParaRPr kumimoji="0" lang="en-US" sz="3600" b="0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3074" y="2819401"/>
            <a:ext cx="8138526" cy="3428999"/>
          </a:xfrm>
        </p:spPr>
        <p:txBody>
          <a:bodyPr>
            <a:normAutofit/>
          </a:bodyPr>
          <a:lstStyle/>
          <a:p>
            <a:pPr>
              <a:spcAft>
                <a:spcPts val="3600"/>
              </a:spcAft>
              <a:buNone/>
            </a:pPr>
            <a:r>
              <a:rPr lang="en-US" dirty="0" smtClean="0"/>
              <a:t>	</a:t>
            </a:r>
            <a:r>
              <a:rPr lang="en-US" dirty="0" smtClean="0"/>
              <a:t>Represent a c</a:t>
            </a:r>
            <a:r>
              <a:rPr lang="en-US" dirty="0" smtClean="0"/>
              <a:t>alling context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1 </a:t>
            </a:r>
            <a:r>
              <a:rPr lang="en-US" dirty="0" smtClean="0"/>
              <a:t>word ⎯  </a:t>
            </a:r>
            <a:r>
              <a:rPr lang="en-US" b="1" dirty="0" smtClean="0">
                <a:solidFill>
                  <a:schemeClr val="accent2"/>
                </a:solidFill>
              </a:rPr>
              <a:t>PCC value</a:t>
            </a:r>
            <a:endParaRPr lang="en-US" sz="2400" i="1" dirty="0" smtClean="0">
              <a:solidFill>
                <a:srgbClr val="775F55"/>
              </a:solidFill>
            </a:endParaRPr>
          </a:p>
          <a:p>
            <a:pPr>
              <a:spcAft>
                <a:spcPts val="3600"/>
              </a:spcAft>
              <a:buNone/>
            </a:pPr>
            <a:r>
              <a:rPr lang="en-US" dirty="0" smtClean="0"/>
              <a:t>	Computed</a:t>
            </a:r>
            <a:r>
              <a:rPr lang="en-US" dirty="0" smtClean="0"/>
              <a:t> online, </a:t>
            </a:r>
            <a:r>
              <a:rPr lang="en-US" dirty="0" smtClean="0"/>
              <a:t>low </a:t>
            </a:r>
            <a:r>
              <a:rPr lang="en-US" dirty="0" smtClean="0"/>
              <a:t>overhead  ⎯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chemeClr val="accent2"/>
                </a:solidFill>
              </a:rPr>
              <a:t>&lt;</a:t>
            </a:r>
            <a:r>
              <a:rPr lang="en-US" b="1" dirty="0" smtClean="0">
                <a:solidFill>
                  <a:schemeClr val="accent2"/>
                </a:solidFill>
              </a:rPr>
              <a:t>5%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/>
              <a:t>	BUT, no way to decode a PCC </a:t>
            </a:r>
            <a:r>
              <a:rPr lang="en-US" dirty="0" smtClean="0"/>
              <a:t>value</a:t>
            </a:r>
          </a:p>
          <a:p>
            <a:pPr lvl="1"/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1447801"/>
            <a:ext cx="81534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36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Probabilistic Calling Context</a:t>
            </a: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37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Bond and McKinley OOPSLA 07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7627" y="2971801"/>
            <a:ext cx="304800" cy="3048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7627" y="3962401"/>
            <a:ext cx="304800" cy="3048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7627" y="4953001"/>
            <a:ext cx="304800" cy="3048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3267" y="271236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✓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427" y="369978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✓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72440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PCC: analysis is context sensitive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0" y="1600200"/>
            <a:ext cx="151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 A</a:t>
            </a:r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02200" y="1600200"/>
            <a:ext cx="1473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 B</a:t>
            </a:r>
            <a:endParaRPr lang="en-US" sz="2800" u="sng" dirty="0"/>
          </a:p>
        </p:txBody>
      </p:sp>
      <p:cxnSp>
        <p:nvCxnSpPr>
          <p:cNvPr id="7" name="Straight Connector 6"/>
          <p:cNvCxnSpPr>
            <a:stCxn id="15" idx="2"/>
          </p:cNvCxnSpPr>
          <p:nvPr/>
        </p:nvCxnSpPr>
        <p:spPr>
          <a:xfrm rot="5400000">
            <a:off x="2913712" y="5384261"/>
            <a:ext cx="763077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2"/>
          </p:cNvCxnSpPr>
          <p:nvPr/>
        </p:nvCxnSpPr>
        <p:spPr>
          <a:xfrm rot="16200000" flipH="1">
            <a:off x="5004925" y="5124110"/>
            <a:ext cx="1276339" cy="86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7245" y="2410767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2643" y="3047422"/>
            <a:ext cx="1225215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unlock </a:t>
            </a:r>
            <a:r>
              <a:rPr lang="en-US" sz="2400" dirty="0" err="1" smtClean="0"/>
              <a:t>m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0972" y="3475334"/>
            <a:ext cx="95561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lock </a:t>
            </a:r>
            <a:r>
              <a:rPr lang="en-US" sz="2400" dirty="0" err="1" smtClean="0"/>
              <a:t>m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0772" y="4108101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5510" y="4620567"/>
            <a:ext cx="101948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18" name="Straight Connector 17"/>
          <p:cNvCxnSpPr>
            <a:endCxn id="13" idx="1"/>
          </p:cNvCxnSpPr>
          <p:nvPr/>
        </p:nvCxnSpPr>
        <p:spPr>
          <a:xfrm>
            <a:off x="3911600" y="3365500"/>
            <a:ext cx="1249372" cy="300912"/>
          </a:xfrm>
          <a:prstGeom prst="line">
            <a:avLst/>
          </a:prstGeom>
          <a:ln w="539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5" idx="0"/>
          </p:cNvCxnSpPr>
          <p:nvPr/>
        </p:nvCxnSpPr>
        <p:spPr>
          <a:xfrm rot="5400000">
            <a:off x="2699757" y="4025072"/>
            <a:ext cx="1190989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2" idx="0"/>
          </p:cNvCxnSpPr>
          <p:nvPr/>
        </p:nvCxnSpPr>
        <p:spPr>
          <a:xfrm rot="5400000">
            <a:off x="3168002" y="2920172"/>
            <a:ext cx="254499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11" idx="0"/>
          </p:cNvCxnSpPr>
          <p:nvPr/>
        </p:nvCxnSpPr>
        <p:spPr>
          <a:xfrm rot="16200000" flipH="1">
            <a:off x="3151577" y="2267092"/>
            <a:ext cx="287347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3" idx="0"/>
          </p:cNvCxnSpPr>
          <p:nvPr/>
        </p:nvCxnSpPr>
        <p:spPr>
          <a:xfrm rot="5400000">
            <a:off x="4962821" y="2799377"/>
            <a:ext cx="1351914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4" idx="0"/>
          </p:cNvCxnSpPr>
          <p:nvPr/>
        </p:nvCxnSpPr>
        <p:spPr>
          <a:xfrm rot="16200000" flipH="1">
            <a:off x="5513472" y="3982794"/>
            <a:ext cx="250611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95610" y="4394200"/>
            <a:ext cx="1398690" cy="417445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601870">
            <a:off x="4038600" y="4165600"/>
            <a:ext cx="79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race!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3256" y="2667000"/>
            <a:ext cx="603781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en-US" sz="1600" dirty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116582" y="4343400"/>
            <a:ext cx="633336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</a:t>
            </a:r>
            <a:r>
              <a:rPr lang="en-US" sz="1600" dirty="0" smtClean="0"/>
              <a:t>@</a:t>
            </a: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16550" y="5014887"/>
            <a:ext cx="716242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T’’</a:t>
            </a:r>
            <a:r>
              <a:rPr lang="en-US" sz="1600" dirty="0" smtClean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419599" y="2667000"/>
            <a:ext cx="608640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pcc1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749918" y="4343400"/>
            <a:ext cx="608640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pcc2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143144" y="5014887"/>
            <a:ext cx="608640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pcc3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989445" y="3723088"/>
            <a:ext cx="141597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0xFE9A651B</a:t>
            </a:r>
          </a:p>
        </p:txBody>
      </p:sp>
      <p:cxnSp>
        <p:nvCxnSpPr>
          <p:cNvPr id="33" name="Elbow Connector 32"/>
          <p:cNvCxnSpPr>
            <a:stCxn id="29" idx="2"/>
            <a:endCxn id="32" idx="2"/>
          </p:cNvCxnSpPr>
          <p:nvPr/>
        </p:nvCxnSpPr>
        <p:spPr>
          <a:xfrm rot="5400000" flipH="1">
            <a:off x="2422701" y="3336373"/>
            <a:ext cx="1299494" cy="2750032"/>
          </a:xfrm>
          <a:prstGeom prst="bentConnector3">
            <a:avLst>
              <a:gd name="adj1" fmla="val -43487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62800" y="2241489"/>
            <a:ext cx="141597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0x59C2DF08</a:t>
            </a:r>
          </a:p>
        </p:txBody>
      </p:sp>
      <p:cxnSp>
        <p:nvCxnSpPr>
          <p:cNvPr id="36" name="Elbow Connector 35"/>
          <p:cNvCxnSpPr>
            <a:stCxn id="28" idx="2"/>
            <a:endCxn id="35" idx="2"/>
          </p:cNvCxnSpPr>
          <p:nvPr/>
        </p:nvCxnSpPr>
        <p:spPr>
          <a:xfrm rot="5400000" flipH="1" flipV="1">
            <a:off x="6407709" y="3226571"/>
            <a:ext cx="2109606" cy="816549"/>
          </a:xfrm>
          <a:prstGeom prst="bentConnector3">
            <a:avLst>
              <a:gd name="adj1" fmla="val -10836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PCC works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51740" y="1828800"/>
            <a:ext cx="11807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Caller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751740" y="4267200"/>
            <a:ext cx="12492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Callee</a:t>
            </a:r>
            <a:endParaRPr lang="en-US" sz="3200" dirty="0"/>
          </a:p>
        </p:txBody>
      </p:sp>
      <p:sp>
        <p:nvSpPr>
          <p:cNvPr id="5" name="Trapezoid 4"/>
          <p:cNvSpPr/>
          <p:nvPr/>
        </p:nvSpPr>
        <p:spPr>
          <a:xfrm>
            <a:off x="4922940" y="2120563"/>
            <a:ext cx="1722783" cy="1239864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B3D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4660412" y="4334359"/>
            <a:ext cx="1981200" cy="1239864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09475" y="2037905"/>
            <a:ext cx="83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/>
                <a:cs typeface="Courier New"/>
              </a:rPr>
              <a:t>m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3336" y="4251702"/>
            <a:ext cx="83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/>
                <a:cs typeface="Courier New"/>
              </a:rPr>
              <a:t>k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08819" y="3079968"/>
            <a:ext cx="825964" cy="349032"/>
          </a:xfrm>
          <a:prstGeom prst="roundRect">
            <a:avLst/>
          </a:prstGeom>
          <a:solidFill>
            <a:srgbClr val="BC7448"/>
          </a:solidFill>
          <a:ln w="12700" cap="flat" cmpd="sng" algn="ctr">
            <a:solidFill>
              <a:srgbClr val="7B3D1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50800" tIns="0" rIns="50800" bIns="38100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k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Arrow Connector 9"/>
          <p:cNvCxnSpPr>
            <a:stCxn id="9" idx="2"/>
            <a:endCxn id="6" idx="0"/>
          </p:cNvCxnSpPr>
          <p:nvPr/>
        </p:nvCxnSpPr>
        <p:spPr>
          <a:xfrm rot="5400000">
            <a:off x="5283728" y="3796285"/>
            <a:ext cx="905359" cy="170789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832690" y="5302137"/>
            <a:ext cx="778231" cy="349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50800" tIns="0" rIns="50800" bIns="38100" rtlCol="0"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j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 rot="16200000" flipH="1">
            <a:off x="5487138" y="1823368"/>
            <a:ext cx="495946" cy="98443"/>
          </a:xfrm>
          <a:prstGeom prst="straightConnector1">
            <a:avLst/>
          </a:prstGeom>
          <a:ln w="38100" cap="flat" cmpd="sng" algn="ctr">
            <a:solidFill>
              <a:srgbClr val="7B3D17"/>
            </a:solidFill>
            <a:prstDash val="solid"/>
            <a:round/>
            <a:headEnd type="none" w="med" len="med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</p:cNvCxnSpPr>
          <p:nvPr/>
        </p:nvCxnSpPr>
        <p:spPr>
          <a:xfrm rot="5400000">
            <a:off x="4799354" y="5856787"/>
            <a:ext cx="628071" cy="216835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694082" y="5302137"/>
            <a:ext cx="778231" cy="349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50800" tIns="0" rIns="50800" bIns="38100" rtlCol="0"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>
            <a:stCxn id="21" idx="2"/>
          </p:cNvCxnSpPr>
          <p:nvPr/>
        </p:nvCxnSpPr>
        <p:spPr>
          <a:xfrm rot="16200000" flipH="1">
            <a:off x="5919161" y="5815206"/>
            <a:ext cx="628071" cy="299997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018980" y="2148126"/>
            <a:ext cx="4742160" cy="595075"/>
            <a:chOff x="972840" y="2148126"/>
            <a:chExt cx="4742160" cy="595075"/>
          </a:xfrm>
        </p:grpSpPr>
        <p:cxnSp>
          <p:nvCxnSpPr>
            <p:cNvPr id="66" name="Straight Arrow Connector 65"/>
            <p:cNvCxnSpPr>
              <a:endCxn id="82" idx="3"/>
            </p:cNvCxnSpPr>
            <p:nvPr/>
          </p:nvCxnSpPr>
          <p:spPr>
            <a:xfrm rot="10800000">
              <a:off x="2438400" y="2369464"/>
              <a:ext cx="3276600" cy="373737"/>
            </a:xfrm>
            <a:prstGeom prst="curved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972840" y="2148126"/>
              <a:ext cx="1465560" cy="4426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lvl="0"/>
              <a:r>
                <a:rPr lang="en-US" sz="2000" b="1" dirty="0" smtClean="0">
                  <a:solidFill>
                    <a:prstClr val="black"/>
                  </a:solidFill>
                </a:rPr>
                <a:t>current 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PCC</a:t>
              </a:r>
              <a:endParaRPr lang="en-US" sz="2000" b="1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560740" y="2833926"/>
            <a:ext cx="2848079" cy="442674"/>
            <a:chOff x="2514600" y="2833926"/>
            <a:chExt cx="2848079" cy="442674"/>
          </a:xfrm>
        </p:grpSpPr>
        <p:cxnSp>
          <p:nvCxnSpPr>
            <p:cNvPr id="70" name="Straight Arrow Connector 69"/>
            <p:cNvCxnSpPr>
              <a:stCxn id="9" idx="1"/>
              <a:endCxn id="83" idx="3"/>
            </p:cNvCxnSpPr>
            <p:nvPr/>
          </p:nvCxnSpPr>
          <p:spPr>
            <a:xfrm rot="10800000">
              <a:off x="3770105" y="3055264"/>
              <a:ext cx="1592574" cy="199221"/>
            </a:xfrm>
            <a:prstGeom prst="curved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2514600" y="2833926"/>
              <a:ext cx="1255505" cy="4426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lvl="0"/>
              <a:r>
                <a:rPr lang="en-US" sz="2000" b="1" dirty="0" err="1" smtClean="0">
                  <a:solidFill>
                    <a:prstClr val="black"/>
                  </a:solidFill>
                </a:rPr>
                <a:t>callsite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 ID</a:t>
              </a:r>
              <a:endParaRPr lang="en-US" sz="2000" b="1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63747" y="2590800"/>
            <a:ext cx="3373393" cy="2445068"/>
            <a:chOff x="817607" y="2590800"/>
            <a:chExt cx="3373393" cy="2445068"/>
          </a:xfrm>
        </p:grpSpPr>
        <p:sp>
          <p:nvSpPr>
            <p:cNvPr id="106" name="Terminator 105"/>
            <p:cNvSpPr/>
            <p:nvPr/>
          </p:nvSpPr>
          <p:spPr>
            <a:xfrm>
              <a:off x="817607" y="3650933"/>
              <a:ext cx="3373393" cy="1384935"/>
            </a:xfrm>
            <a:prstGeom prst="flowChartTerminator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>
              <a:noAutofit/>
            </a:bodyPr>
            <a:lstStyle/>
            <a:p>
              <a:pPr lvl="0"/>
              <a:r>
                <a:rPr lang="en-US" sz="3200" dirty="0" err="1" smtClean="0">
                  <a:solidFill>
                    <a:prstClr val="black"/>
                  </a:solidFill>
                </a:rPr>
                <a:t>p</a:t>
              </a:r>
              <a:r>
                <a:rPr lang="en-US" sz="3200" dirty="0" smtClean="0">
                  <a:solidFill>
                    <a:prstClr val="black"/>
                  </a:solidFill>
                </a:rPr>
                <a:t>’ = </a:t>
              </a:r>
              <a:r>
                <a:rPr lang="en-US" sz="3200" i="1" dirty="0" err="1" smtClean="0">
                  <a:solidFill>
                    <a:prstClr val="black"/>
                  </a:solidFill>
                </a:rPr>
                <a:t>f</a:t>
              </a:r>
              <a:r>
                <a:rPr lang="en-US" sz="3200" i="1" dirty="0" smtClean="0">
                  <a:solidFill>
                    <a:prstClr val="black"/>
                  </a:solidFill>
                </a:rPr>
                <a:t> </a:t>
              </a:r>
              <a:r>
                <a:rPr lang="en-US" sz="3200" dirty="0" smtClean="0">
                  <a:solidFill>
                    <a:prstClr val="black"/>
                  </a:solidFill>
                </a:rPr>
                <a:t>(</a:t>
              </a:r>
              <a:r>
                <a:rPr lang="en-US" sz="3200" dirty="0" err="1" smtClean="0">
                  <a:solidFill>
                    <a:prstClr val="black"/>
                  </a:solidFill>
                </a:rPr>
                <a:t>p</a:t>
              </a:r>
              <a:r>
                <a:rPr lang="en-US" sz="3200" dirty="0" smtClean="0">
                  <a:solidFill>
                    <a:prstClr val="black"/>
                  </a:solidFill>
                </a:rPr>
                <a:t>,  </a:t>
              </a:r>
              <a:r>
                <a:rPr lang="en-US" sz="3200" dirty="0" err="1" smtClean="0">
                  <a:solidFill>
                    <a:prstClr val="black"/>
                  </a:solidFill>
                </a:rPr>
                <a:t>c</a:t>
              </a:r>
              <a:r>
                <a:rPr lang="en-US" sz="3200" dirty="0" smtClean="0">
                  <a:solidFill>
                    <a:prstClr val="black"/>
                  </a:solidFill>
                </a:rPr>
                <a:t>)</a:t>
              </a:r>
            </a:p>
            <a:p>
              <a:pPr lvl="0"/>
              <a:r>
                <a:rPr lang="en-US" sz="3200" dirty="0" smtClean="0">
                  <a:solidFill>
                    <a:prstClr val="black"/>
                  </a:solidFill>
                </a:rPr>
                <a:t>   </a:t>
              </a:r>
              <a:r>
                <a:rPr lang="en-US" sz="3200" dirty="0" smtClean="0">
                  <a:solidFill>
                    <a:prstClr val="black"/>
                  </a:solidFill>
                </a:rPr>
                <a:t> </a:t>
              </a:r>
              <a:endParaRPr lang="en-US" sz="2000" baseline="30000" dirty="0" smtClean="0">
                <a:solidFill>
                  <a:prstClr val="black"/>
                </a:solidFill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2949" y="3581400"/>
              <a:ext cx="938051" cy="838200"/>
            </a:xfrm>
            <a:prstGeom prst="rect">
              <a:avLst/>
            </a:prstGeom>
          </p:spPr>
        </p:pic>
        <p:cxnSp>
          <p:nvCxnSpPr>
            <p:cNvPr id="84" name="Straight Arrow Connector 64"/>
            <p:cNvCxnSpPr>
              <a:stCxn id="82" idx="2"/>
            </p:cNvCxnSpPr>
            <p:nvPr/>
          </p:nvCxnSpPr>
          <p:spPr>
            <a:xfrm rot="16200000" flipH="1">
              <a:off x="1356150" y="2986410"/>
              <a:ext cx="1447800" cy="656580"/>
            </a:xfrm>
            <a:prstGeom prst="curved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72"/>
            <p:cNvCxnSpPr>
              <a:stCxn id="83" idx="2"/>
            </p:cNvCxnSpPr>
            <p:nvPr/>
          </p:nvCxnSpPr>
          <p:spPr>
            <a:xfrm rot="5400000">
              <a:off x="2622947" y="3519194"/>
              <a:ext cx="762000" cy="276813"/>
            </a:xfrm>
            <a:prstGeom prst="curved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1265340" y="4495799"/>
            <a:ext cx="4419600" cy="1371601"/>
            <a:chOff x="1219200" y="4495799"/>
            <a:chExt cx="4419600" cy="1371601"/>
          </a:xfrm>
        </p:grpSpPr>
        <p:sp>
          <p:nvSpPr>
            <p:cNvPr id="89" name="Rounded Rectangle 88"/>
            <p:cNvSpPr/>
            <p:nvPr/>
          </p:nvSpPr>
          <p:spPr>
            <a:xfrm>
              <a:off x="2098287" y="5424726"/>
              <a:ext cx="1178313" cy="4426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lvl="0"/>
              <a:r>
                <a:rPr lang="en-US" sz="2000" b="1" dirty="0" smtClean="0">
                  <a:solidFill>
                    <a:prstClr val="black"/>
                  </a:solidFill>
                </a:rPr>
                <a:t>new PCC</a:t>
              </a:r>
              <a:endParaRPr lang="en-US" sz="2000" b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78" name="Straight Arrow Connector 64"/>
            <p:cNvCxnSpPr>
              <a:stCxn id="89" idx="3"/>
            </p:cNvCxnSpPr>
            <p:nvPr/>
          </p:nvCxnSpPr>
          <p:spPr>
            <a:xfrm flipV="1">
              <a:off x="3276600" y="4953000"/>
              <a:ext cx="2362200" cy="693063"/>
            </a:xfrm>
            <a:prstGeom prst="curved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64"/>
            <p:cNvCxnSpPr>
              <a:endCxn id="89" idx="1"/>
            </p:cNvCxnSpPr>
            <p:nvPr/>
          </p:nvCxnSpPr>
          <p:spPr>
            <a:xfrm rot="16200000" flipH="1">
              <a:off x="1083612" y="4631387"/>
              <a:ext cx="1150263" cy="879087"/>
            </a:xfrm>
            <a:prstGeom prst="curvedConnector2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1440420" y="4292024"/>
            <a:ext cx="27552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 smtClean="0">
                <a:solidFill>
                  <a:prstClr val="black"/>
                </a:solidFill>
              </a:rPr>
              <a:t>=</a:t>
            </a:r>
            <a:r>
              <a:rPr lang="en-US" sz="3200" dirty="0" smtClean="0">
                <a:solidFill>
                  <a:prstClr val="black"/>
                </a:solidFill>
              </a:rPr>
              <a:t> (</a:t>
            </a:r>
            <a:r>
              <a:rPr lang="en-US" sz="2800" dirty="0" smtClean="0">
                <a:solidFill>
                  <a:prstClr val="black"/>
                </a:solidFill>
              </a:rPr>
              <a:t>3</a:t>
            </a:r>
            <a:r>
              <a:rPr lang="en-US" sz="3000" dirty="0" smtClean="0">
                <a:solidFill>
                  <a:prstClr val="black"/>
                </a:solidFill>
              </a:rPr>
              <a:t>p </a:t>
            </a:r>
            <a:r>
              <a:rPr lang="en-US" sz="3000" dirty="0" smtClean="0">
                <a:solidFill>
                  <a:prstClr val="black"/>
                </a:solidFill>
              </a:rPr>
              <a:t>+ </a:t>
            </a:r>
            <a:r>
              <a:rPr lang="en-US" sz="3000" dirty="0" err="1" smtClean="0">
                <a:solidFill>
                  <a:prstClr val="black"/>
                </a:solidFill>
              </a:rPr>
              <a:t>c</a:t>
            </a:r>
            <a:r>
              <a:rPr lang="en-US" sz="3000" dirty="0" smtClean="0">
                <a:solidFill>
                  <a:prstClr val="black"/>
                </a:solidFill>
              </a:rPr>
              <a:t>) </a:t>
            </a:r>
            <a:r>
              <a:rPr lang="en-US" sz="2000" dirty="0" smtClean="0">
                <a:solidFill>
                  <a:prstClr val="black"/>
                </a:solidFill>
              </a:rPr>
              <a:t>mod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2</a:t>
            </a:r>
            <a:r>
              <a:rPr lang="en-US" sz="2000" baseline="30000" dirty="0" smtClean="0">
                <a:solidFill>
                  <a:prstClr val="black"/>
                </a:solidFill>
              </a:rPr>
              <a:t>32</a:t>
            </a:r>
            <a:endParaRPr lang="en-US" sz="2000" baseline="30000" dirty="0" smtClean="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48565" y="10668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94340" y="5968424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156705" y="5968424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itle 1"/>
          <p:cNvSpPr txBox="1">
            <a:spLocks/>
          </p:cNvSpPr>
          <p:nvPr/>
        </p:nvSpPr>
        <p:spPr>
          <a:xfrm>
            <a:off x="764872" y="1295400"/>
            <a:ext cx="5823605" cy="584776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</a:t>
            </a: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each call site…</a:t>
            </a:r>
            <a:endParaRPr kumimoji="0" lang="en-US" sz="3200" b="0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753113" y="1295400"/>
            <a:ext cx="5823605" cy="584776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</a:t>
            </a: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each call site…</a:t>
            </a:r>
            <a:endParaRPr kumimoji="0" lang="en-US" sz="3200" b="0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1740" y="1828800"/>
            <a:ext cx="11807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Caller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751740" y="4267200"/>
            <a:ext cx="12492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Callee</a:t>
            </a:r>
            <a:endParaRPr lang="en-US" sz="3200" dirty="0"/>
          </a:p>
        </p:txBody>
      </p:sp>
      <p:sp>
        <p:nvSpPr>
          <p:cNvPr id="5" name="Trapezoid 4"/>
          <p:cNvSpPr/>
          <p:nvPr/>
        </p:nvSpPr>
        <p:spPr>
          <a:xfrm>
            <a:off x="4922940" y="2120563"/>
            <a:ext cx="1722783" cy="1239864"/>
          </a:xfrm>
          <a:prstGeom prst="trapezoi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B3D1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4660412" y="4334359"/>
            <a:ext cx="1981200" cy="1239864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09475" y="2037905"/>
            <a:ext cx="83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/>
                <a:cs typeface="Courier New"/>
              </a:rPr>
              <a:t>m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3336" y="4251702"/>
            <a:ext cx="83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/>
                <a:cs typeface="Courier New"/>
              </a:rPr>
              <a:t>k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08819" y="3079968"/>
            <a:ext cx="825964" cy="349032"/>
          </a:xfrm>
          <a:prstGeom prst="roundRect">
            <a:avLst/>
          </a:prstGeom>
          <a:solidFill>
            <a:srgbClr val="BC7448"/>
          </a:solidFill>
          <a:ln w="12700" cap="flat" cmpd="sng" algn="ctr">
            <a:solidFill>
              <a:srgbClr val="7B3D1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50800" tIns="0" rIns="50800" bIns="38100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k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10" name="Straight Arrow Connector 9"/>
          <p:cNvCxnSpPr>
            <a:stCxn id="9" idx="2"/>
            <a:endCxn id="6" idx="0"/>
          </p:cNvCxnSpPr>
          <p:nvPr/>
        </p:nvCxnSpPr>
        <p:spPr>
          <a:xfrm rot="5400000">
            <a:off x="5283728" y="3796285"/>
            <a:ext cx="905359" cy="170789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832690" y="5302137"/>
            <a:ext cx="778231" cy="349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50800" tIns="0" rIns="50800" bIns="38100" rtlCol="0"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j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 rot="16200000" flipH="1">
            <a:off x="5487138" y="1823368"/>
            <a:ext cx="495946" cy="98443"/>
          </a:xfrm>
          <a:prstGeom prst="straightConnector1">
            <a:avLst/>
          </a:prstGeom>
          <a:ln w="38100" cap="flat" cmpd="sng" algn="ctr">
            <a:solidFill>
              <a:srgbClr val="7B3D17"/>
            </a:solidFill>
            <a:prstDash val="solid"/>
            <a:round/>
            <a:headEnd type="none" w="med" len="med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</p:cNvCxnSpPr>
          <p:nvPr/>
        </p:nvCxnSpPr>
        <p:spPr>
          <a:xfrm rot="5400000">
            <a:off x="4799354" y="5856787"/>
            <a:ext cx="628071" cy="216835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694082" y="5302137"/>
            <a:ext cx="778231" cy="349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50800" tIns="0" rIns="50800" bIns="38100" rtlCol="0"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h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>
            <a:stCxn id="21" idx="2"/>
          </p:cNvCxnSpPr>
          <p:nvPr/>
        </p:nvCxnSpPr>
        <p:spPr>
          <a:xfrm rot="16200000" flipH="1">
            <a:off x="5919161" y="5815206"/>
            <a:ext cx="628071" cy="299997"/>
          </a:xfrm>
          <a:prstGeom prst="straightConnector1">
            <a:avLst/>
          </a:prstGeom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120"/>
          <p:cNvGrpSpPr/>
          <p:nvPr/>
        </p:nvGrpSpPr>
        <p:grpSpPr>
          <a:xfrm>
            <a:off x="1018980" y="2148126"/>
            <a:ext cx="4742160" cy="595075"/>
            <a:chOff x="972840" y="2148126"/>
            <a:chExt cx="4742160" cy="595075"/>
          </a:xfrm>
        </p:grpSpPr>
        <p:cxnSp>
          <p:nvCxnSpPr>
            <p:cNvPr id="66" name="Straight Arrow Connector 65"/>
            <p:cNvCxnSpPr>
              <a:endCxn id="82" idx="3"/>
            </p:cNvCxnSpPr>
            <p:nvPr/>
          </p:nvCxnSpPr>
          <p:spPr>
            <a:xfrm rot="10800000">
              <a:off x="2438400" y="2369464"/>
              <a:ext cx="3276600" cy="373737"/>
            </a:xfrm>
            <a:prstGeom prst="curved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972840" y="2148126"/>
              <a:ext cx="1465560" cy="4426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lvl="0"/>
              <a:r>
                <a:rPr lang="en-US" sz="2000" b="1" dirty="0" smtClean="0">
                  <a:solidFill>
                    <a:prstClr val="black"/>
                  </a:solidFill>
                </a:rPr>
                <a:t>current </a:t>
              </a:r>
              <a:r>
                <a:rPr lang="en-US" sz="2000" b="1" dirty="0" smtClean="0">
                  <a:solidFill>
                    <a:prstClr val="black"/>
                  </a:solidFill>
                </a:rPr>
                <a:t>PCC</a:t>
              </a:r>
              <a:endParaRPr lang="en-US" sz="2000" b="1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21"/>
          <p:cNvGrpSpPr/>
          <p:nvPr/>
        </p:nvGrpSpPr>
        <p:grpSpPr>
          <a:xfrm>
            <a:off x="2560740" y="2833926"/>
            <a:ext cx="2894220" cy="442674"/>
            <a:chOff x="2514600" y="2833926"/>
            <a:chExt cx="2894220" cy="442674"/>
          </a:xfrm>
        </p:grpSpPr>
        <p:cxnSp>
          <p:nvCxnSpPr>
            <p:cNvPr id="70" name="Straight Arrow Connector 69"/>
            <p:cNvCxnSpPr>
              <a:stCxn id="9" idx="1"/>
              <a:endCxn id="83" idx="3"/>
            </p:cNvCxnSpPr>
            <p:nvPr/>
          </p:nvCxnSpPr>
          <p:spPr>
            <a:xfrm rot="10800000">
              <a:off x="3699873" y="3055264"/>
              <a:ext cx="1708947" cy="199221"/>
            </a:xfrm>
            <a:prstGeom prst="curved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2514600" y="2833926"/>
              <a:ext cx="1185272" cy="4426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lvl="0"/>
              <a:r>
                <a:rPr lang="en-US" sz="2000" b="1" dirty="0" err="1" smtClean="0">
                  <a:solidFill>
                    <a:prstClr val="black"/>
                  </a:solidFill>
                </a:rPr>
                <a:t>callsiteID</a:t>
              </a:r>
              <a:endParaRPr lang="en-US" sz="2000" b="1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22"/>
          <p:cNvGrpSpPr/>
          <p:nvPr/>
        </p:nvGrpSpPr>
        <p:grpSpPr>
          <a:xfrm>
            <a:off x="863747" y="2590800"/>
            <a:ext cx="3373393" cy="2445068"/>
            <a:chOff x="817607" y="2590800"/>
            <a:chExt cx="3373393" cy="2445068"/>
          </a:xfrm>
        </p:grpSpPr>
        <p:sp>
          <p:nvSpPr>
            <p:cNvPr id="106" name="Terminator 105"/>
            <p:cNvSpPr/>
            <p:nvPr/>
          </p:nvSpPr>
          <p:spPr>
            <a:xfrm>
              <a:off x="817607" y="3650933"/>
              <a:ext cx="3373393" cy="1384935"/>
            </a:xfrm>
            <a:prstGeom prst="flowChartTerminator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>
              <a:noAutofit/>
            </a:bodyPr>
            <a:lstStyle/>
            <a:p>
              <a:pPr lvl="0"/>
              <a:r>
                <a:rPr lang="en-US" sz="3200" dirty="0" err="1" smtClean="0">
                  <a:solidFill>
                    <a:prstClr val="black"/>
                  </a:solidFill>
                </a:rPr>
                <a:t>p</a:t>
              </a:r>
              <a:r>
                <a:rPr lang="en-US" sz="3200" dirty="0" smtClean="0">
                  <a:solidFill>
                    <a:prstClr val="black"/>
                  </a:solidFill>
                </a:rPr>
                <a:t>’ = </a:t>
              </a:r>
              <a:r>
                <a:rPr lang="en-US" sz="3200" i="1" dirty="0" err="1" smtClean="0">
                  <a:solidFill>
                    <a:prstClr val="black"/>
                  </a:solidFill>
                </a:rPr>
                <a:t>f</a:t>
              </a:r>
              <a:r>
                <a:rPr lang="en-US" sz="3200" i="1" dirty="0" smtClean="0">
                  <a:solidFill>
                    <a:prstClr val="black"/>
                  </a:solidFill>
                </a:rPr>
                <a:t> </a:t>
              </a:r>
              <a:r>
                <a:rPr lang="en-US" sz="3200" dirty="0" smtClean="0">
                  <a:solidFill>
                    <a:prstClr val="black"/>
                  </a:solidFill>
                </a:rPr>
                <a:t>(</a:t>
              </a:r>
              <a:r>
                <a:rPr lang="en-US" sz="3200" dirty="0" err="1" smtClean="0">
                  <a:solidFill>
                    <a:prstClr val="black"/>
                  </a:solidFill>
                </a:rPr>
                <a:t>p</a:t>
              </a:r>
              <a:r>
                <a:rPr lang="en-US" sz="3200" dirty="0" smtClean="0">
                  <a:solidFill>
                    <a:prstClr val="black"/>
                  </a:solidFill>
                </a:rPr>
                <a:t>,  </a:t>
              </a:r>
              <a:r>
                <a:rPr lang="en-US" sz="3200" dirty="0" err="1" smtClean="0">
                  <a:solidFill>
                    <a:prstClr val="black"/>
                  </a:solidFill>
                </a:rPr>
                <a:t>c</a:t>
              </a:r>
              <a:r>
                <a:rPr lang="en-US" sz="3200" dirty="0" smtClean="0">
                  <a:solidFill>
                    <a:prstClr val="black"/>
                  </a:solidFill>
                </a:rPr>
                <a:t>)</a:t>
              </a:r>
            </a:p>
            <a:p>
              <a:pPr lvl="0"/>
              <a:r>
                <a:rPr lang="en-US" sz="3200" dirty="0" smtClean="0">
                  <a:solidFill>
                    <a:prstClr val="black"/>
                  </a:solidFill>
                </a:rPr>
                <a:t>   </a:t>
              </a:r>
              <a:r>
                <a:rPr lang="en-US" sz="3200" dirty="0" smtClean="0">
                  <a:solidFill>
                    <a:prstClr val="black"/>
                  </a:solidFill>
                </a:rPr>
                <a:t> </a:t>
              </a:r>
              <a:endParaRPr lang="en-US" sz="2000" baseline="30000" dirty="0" smtClean="0">
                <a:solidFill>
                  <a:prstClr val="black"/>
                </a:solidFill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2949" y="3581400"/>
              <a:ext cx="938051" cy="838200"/>
            </a:xfrm>
            <a:prstGeom prst="rect">
              <a:avLst/>
            </a:prstGeom>
          </p:spPr>
        </p:pic>
        <p:cxnSp>
          <p:nvCxnSpPr>
            <p:cNvPr id="84" name="Straight Arrow Connector 64"/>
            <p:cNvCxnSpPr>
              <a:stCxn id="82" idx="2"/>
            </p:cNvCxnSpPr>
            <p:nvPr/>
          </p:nvCxnSpPr>
          <p:spPr>
            <a:xfrm rot="16200000" flipH="1">
              <a:off x="1356150" y="2986410"/>
              <a:ext cx="1447800" cy="656580"/>
            </a:xfrm>
            <a:prstGeom prst="curved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72"/>
            <p:cNvCxnSpPr>
              <a:stCxn id="83" idx="2"/>
            </p:cNvCxnSpPr>
            <p:nvPr/>
          </p:nvCxnSpPr>
          <p:spPr>
            <a:xfrm rot="5400000">
              <a:off x="2628458" y="3513682"/>
              <a:ext cx="762000" cy="287836"/>
            </a:xfrm>
            <a:prstGeom prst="curved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33"/>
          <p:cNvGrpSpPr/>
          <p:nvPr/>
        </p:nvGrpSpPr>
        <p:grpSpPr>
          <a:xfrm>
            <a:off x="1265340" y="4495799"/>
            <a:ext cx="4419600" cy="1371601"/>
            <a:chOff x="1219200" y="4495799"/>
            <a:chExt cx="4419600" cy="1371601"/>
          </a:xfrm>
        </p:grpSpPr>
        <p:sp>
          <p:nvSpPr>
            <p:cNvPr id="89" name="Rounded Rectangle 88"/>
            <p:cNvSpPr/>
            <p:nvPr/>
          </p:nvSpPr>
          <p:spPr>
            <a:xfrm>
              <a:off x="2098287" y="5424726"/>
              <a:ext cx="1178313" cy="44267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lvl="0"/>
              <a:r>
                <a:rPr lang="en-US" sz="2000" b="1" dirty="0" smtClean="0">
                  <a:solidFill>
                    <a:prstClr val="black"/>
                  </a:solidFill>
                </a:rPr>
                <a:t>new PCC</a:t>
              </a:r>
              <a:endParaRPr lang="en-US" sz="2000" b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78" name="Straight Arrow Connector 64"/>
            <p:cNvCxnSpPr>
              <a:stCxn id="89" idx="3"/>
            </p:cNvCxnSpPr>
            <p:nvPr/>
          </p:nvCxnSpPr>
          <p:spPr>
            <a:xfrm flipV="1">
              <a:off x="3276600" y="4953000"/>
              <a:ext cx="2362200" cy="693063"/>
            </a:xfrm>
            <a:prstGeom prst="curvedConnector3">
              <a:avLst>
                <a:gd name="adj1" fmla="val 50000"/>
              </a:avLst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64"/>
            <p:cNvCxnSpPr>
              <a:endCxn id="89" idx="1"/>
            </p:cNvCxnSpPr>
            <p:nvPr/>
          </p:nvCxnSpPr>
          <p:spPr>
            <a:xfrm rot="16200000" flipH="1">
              <a:off x="1083612" y="4631387"/>
              <a:ext cx="1150263" cy="879087"/>
            </a:xfrm>
            <a:prstGeom prst="curvedConnector2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1440420" y="4292024"/>
            <a:ext cx="27552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 smtClean="0">
                <a:solidFill>
                  <a:prstClr val="black"/>
                </a:solidFill>
              </a:rPr>
              <a:t>=</a:t>
            </a:r>
            <a:r>
              <a:rPr lang="en-US" sz="3200" dirty="0" smtClean="0">
                <a:solidFill>
                  <a:prstClr val="black"/>
                </a:solidFill>
              </a:rPr>
              <a:t> (</a:t>
            </a:r>
            <a:r>
              <a:rPr lang="en-US" sz="2800" dirty="0" smtClean="0">
                <a:solidFill>
                  <a:prstClr val="black"/>
                </a:solidFill>
              </a:rPr>
              <a:t>3</a:t>
            </a:r>
            <a:r>
              <a:rPr lang="en-US" sz="3000" dirty="0" smtClean="0">
                <a:solidFill>
                  <a:prstClr val="black"/>
                </a:solidFill>
              </a:rPr>
              <a:t>p </a:t>
            </a:r>
            <a:r>
              <a:rPr lang="en-US" sz="3000" dirty="0" smtClean="0">
                <a:solidFill>
                  <a:prstClr val="black"/>
                </a:solidFill>
              </a:rPr>
              <a:t>+ </a:t>
            </a:r>
            <a:r>
              <a:rPr lang="en-US" sz="3000" dirty="0" err="1" smtClean="0">
                <a:solidFill>
                  <a:prstClr val="black"/>
                </a:solidFill>
              </a:rPr>
              <a:t>c</a:t>
            </a:r>
            <a:r>
              <a:rPr lang="en-US" sz="3000" dirty="0" smtClean="0">
                <a:solidFill>
                  <a:prstClr val="black"/>
                </a:solidFill>
              </a:rPr>
              <a:t>) </a:t>
            </a:r>
            <a:r>
              <a:rPr lang="en-US" sz="2000" dirty="0" smtClean="0">
                <a:solidFill>
                  <a:prstClr val="black"/>
                </a:solidFill>
              </a:rPr>
              <a:t>mod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2</a:t>
            </a:r>
            <a:r>
              <a:rPr lang="en-US" sz="2000" baseline="30000" dirty="0" smtClean="0">
                <a:solidFill>
                  <a:prstClr val="black"/>
                </a:solidFill>
              </a:rPr>
              <a:t>32</a:t>
            </a:r>
            <a:endParaRPr lang="en-US" sz="2000" baseline="30000" dirty="0" smtClean="0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48565" y="10668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94340" y="5968424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156705" y="5968424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0820" y="1371600"/>
            <a:ext cx="7086600" cy="5257800"/>
          </a:xfrm>
          <a:prstGeom prst="rect">
            <a:avLst/>
          </a:prstGeom>
          <a:solidFill>
            <a:srgbClr val="FFFFFF">
              <a:alpha val="5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377206" y="2364304"/>
            <a:ext cx="5856189" cy="2343904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38100" dist="508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bIns="101600" rtlCol="0" anchor="ctr">
            <a:spAutoFit/>
          </a:bodyPr>
          <a:lstStyle/>
          <a:p>
            <a:pPr marL="0" lvl="1" algn="ctr"/>
            <a:r>
              <a:rPr lang="en-US" sz="3200" dirty="0" err="1" smtClean="0">
                <a:solidFill>
                  <a:schemeClr val="tx1"/>
                </a:solidFill>
              </a:rPr>
              <a:t>p</a:t>
            </a:r>
            <a:r>
              <a:rPr lang="en-US" sz="3200" dirty="0" smtClean="0">
                <a:solidFill>
                  <a:schemeClr val="tx1"/>
                </a:solidFill>
              </a:rPr>
              <a:t> = 0 in main()</a:t>
            </a:r>
          </a:p>
          <a:p>
            <a:pPr marL="0" lvl="1" algn="ctr"/>
            <a:r>
              <a:rPr lang="en-US" sz="3200" dirty="0" smtClean="0">
                <a:solidFill>
                  <a:schemeClr val="tx1"/>
                </a:solidFill>
              </a:rPr>
              <a:t>…</a:t>
            </a:r>
          </a:p>
          <a:p>
            <a:pPr marL="0" lvl="1" algn="ctr"/>
            <a:r>
              <a:rPr lang="en-US" sz="3200" dirty="0" smtClean="0">
                <a:solidFill>
                  <a:schemeClr val="tx1"/>
                </a:solidFill>
              </a:rPr>
              <a:t>…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0" lvl="1" algn="ctr"/>
            <a:r>
              <a:rPr lang="en-US" sz="3200" dirty="0" err="1" smtClean="0">
                <a:solidFill>
                  <a:schemeClr val="tx1"/>
                </a:solidFill>
              </a:rPr>
              <a:t>p</a:t>
            </a:r>
            <a:r>
              <a:rPr lang="en-US" sz="3200" dirty="0" smtClean="0">
                <a:solidFill>
                  <a:schemeClr val="tx1"/>
                </a:solidFill>
              </a:rPr>
              <a:t> = </a:t>
            </a:r>
            <a:r>
              <a:rPr lang="en-US" sz="3200" i="1" dirty="0" err="1" smtClean="0">
                <a:solidFill>
                  <a:schemeClr val="tx1"/>
                </a:solidFill>
              </a:rPr>
              <a:t>f</a:t>
            </a:r>
            <a:r>
              <a:rPr lang="en-US" sz="3200" dirty="0" smtClean="0">
                <a:solidFill>
                  <a:schemeClr val="tx1"/>
                </a:solidFill>
              </a:rPr>
              <a:t>(…</a:t>
            </a:r>
            <a:r>
              <a:rPr lang="en-US" sz="3200" i="1" dirty="0" err="1" smtClean="0">
                <a:solidFill>
                  <a:schemeClr val="tx1"/>
                </a:solidFill>
              </a:rPr>
              <a:t>f</a:t>
            </a:r>
            <a:r>
              <a:rPr lang="en-US" sz="3200" dirty="0" smtClean="0">
                <a:solidFill>
                  <a:schemeClr val="tx1"/>
                </a:solidFill>
              </a:rPr>
              <a:t>( </a:t>
            </a:r>
            <a:r>
              <a:rPr lang="en-US" sz="3200" i="1" dirty="0" err="1" smtClean="0">
                <a:solidFill>
                  <a:schemeClr val="tx1"/>
                </a:solidFill>
              </a:rPr>
              <a:t>f</a:t>
            </a:r>
            <a:r>
              <a:rPr lang="en-US" sz="3200" dirty="0" smtClean="0">
                <a:solidFill>
                  <a:schemeClr val="tx1"/>
                </a:solidFill>
              </a:rPr>
              <a:t>( </a:t>
            </a:r>
            <a:r>
              <a:rPr lang="en-US" sz="3200" i="1" dirty="0" smtClean="0">
                <a:solidFill>
                  <a:schemeClr val="tx1"/>
                </a:solidFill>
              </a:rPr>
              <a:t>f</a:t>
            </a:r>
            <a:r>
              <a:rPr lang="en-US" sz="3200" dirty="0" smtClean="0">
                <a:solidFill>
                  <a:schemeClr val="tx1"/>
                </a:solidFill>
              </a:rPr>
              <a:t>(0, c</a:t>
            </a:r>
            <a:r>
              <a:rPr lang="en-US" sz="3200" baseline="-25000" dirty="0" smtClean="0">
                <a:solidFill>
                  <a:schemeClr val="tx1"/>
                </a:solidFill>
              </a:rPr>
              <a:t>0</a:t>
            </a:r>
            <a:r>
              <a:rPr lang="en-US" sz="3200" dirty="0" smtClean="0">
                <a:solidFill>
                  <a:schemeClr val="tx1"/>
                </a:solidFill>
              </a:rPr>
              <a:t>), c</a:t>
            </a:r>
            <a:r>
              <a:rPr lang="en-US" sz="3200" baseline="-25000" dirty="0" smtClean="0">
                <a:solidFill>
                  <a:schemeClr val="tx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</a:rPr>
              <a:t>), c</a:t>
            </a:r>
            <a:r>
              <a:rPr lang="en-US" sz="3200" baseline="-25000" dirty="0" smtClean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)…, </a:t>
            </a:r>
            <a:r>
              <a:rPr lang="en-US" sz="3200" dirty="0" err="1" smtClean="0">
                <a:solidFill>
                  <a:schemeClr val="tx1"/>
                </a:solidFill>
              </a:rPr>
              <a:t>c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en-US" sz="3200" baseline="30000" dirty="0" smtClean="0">
              <a:solidFill>
                <a:schemeClr val="tx1"/>
              </a:solidFill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PCC 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dirty="0" smtClean="0"/>
              <a:t> Dynamic data </a:t>
            </a:r>
            <a:r>
              <a:rPr lang="en-US" dirty="0" smtClean="0"/>
              <a:t>race </a:t>
            </a:r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0" y="1600200"/>
            <a:ext cx="151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 A</a:t>
            </a:r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02200" y="1600200"/>
            <a:ext cx="1473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 B</a:t>
            </a:r>
            <a:endParaRPr lang="en-US" sz="2800" u="sng" dirty="0"/>
          </a:p>
        </p:txBody>
      </p:sp>
      <p:cxnSp>
        <p:nvCxnSpPr>
          <p:cNvPr id="7" name="Straight Connector 6"/>
          <p:cNvCxnSpPr>
            <a:stCxn id="15" idx="2"/>
          </p:cNvCxnSpPr>
          <p:nvPr/>
        </p:nvCxnSpPr>
        <p:spPr>
          <a:xfrm rot="5400000">
            <a:off x="2913712" y="5384261"/>
            <a:ext cx="763077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2"/>
          </p:cNvCxnSpPr>
          <p:nvPr/>
        </p:nvCxnSpPr>
        <p:spPr>
          <a:xfrm rot="16200000" flipH="1">
            <a:off x="5004925" y="5124110"/>
            <a:ext cx="1276339" cy="86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7245" y="2410767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2643" y="3047422"/>
            <a:ext cx="1225215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unlock </a:t>
            </a:r>
            <a:r>
              <a:rPr lang="en-US" sz="2400" dirty="0" err="1" smtClean="0"/>
              <a:t>m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0972" y="3475334"/>
            <a:ext cx="95561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lock </a:t>
            </a:r>
            <a:r>
              <a:rPr lang="en-US" sz="2400" dirty="0" err="1" smtClean="0"/>
              <a:t>m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0772" y="4108101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5510" y="4620567"/>
            <a:ext cx="101948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18" name="Straight Connector 17"/>
          <p:cNvCxnSpPr>
            <a:endCxn id="13" idx="1"/>
          </p:cNvCxnSpPr>
          <p:nvPr/>
        </p:nvCxnSpPr>
        <p:spPr>
          <a:xfrm>
            <a:off x="3911600" y="3365500"/>
            <a:ext cx="1249372" cy="300912"/>
          </a:xfrm>
          <a:prstGeom prst="line">
            <a:avLst/>
          </a:prstGeom>
          <a:ln w="539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5" idx="0"/>
          </p:cNvCxnSpPr>
          <p:nvPr/>
        </p:nvCxnSpPr>
        <p:spPr>
          <a:xfrm rot="5400000">
            <a:off x="2699757" y="4025072"/>
            <a:ext cx="1190989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2" idx="0"/>
          </p:cNvCxnSpPr>
          <p:nvPr/>
        </p:nvCxnSpPr>
        <p:spPr>
          <a:xfrm rot="5400000">
            <a:off x="3168002" y="2920172"/>
            <a:ext cx="254499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11" idx="0"/>
          </p:cNvCxnSpPr>
          <p:nvPr/>
        </p:nvCxnSpPr>
        <p:spPr>
          <a:xfrm rot="16200000" flipH="1">
            <a:off x="3151577" y="2267092"/>
            <a:ext cx="287347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3" idx="0"/>
          </p:cNvCxnSpPr>
          <p:nvPr/>
        </p:nvCxnSpPr>
        <p:spPr>
          <a:xfrm rot="5400000">
            <a:off x="4962821" y="2799377"/>
            <a:ext cx="1351914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4" idx="0"/>
          </p:cNvCxnSpPr>
          <p:nvPr/>
        </p:nvCxnSpPr>
        <p:spPr>
          <a:xfrm rot="16200000" flipH="1">
            <a:off x="5513472" y="3982794"/>
            <a:ext cx="250611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Breadcrumbs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719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srgbClr val="775F55"/>
                </a:solidFill>
              </a:rPr>
              <a:t>Problem</a:t>
            </a:r>
            <a:r>
              <a:rPr lang="en-US" dirty="0" smtClean="0"/>
              <a:t>: decode </a:t>
            </a:r>
            <a:r>
              <a:rPr lang="en-US" dirty="0" smtClean="0"/>
              <a:t>PCC </a:t>
            </a:r>
            <a:r>
              <a:rPr lang="en-US" dirty="0" smtClean="0"/>
              <a:t>value 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 smtClean="0"/>
              <a:t>Find </a:t>
            </a:r>
            <a:r>
              <a:rPr lang="en-US" dirty="0" smtClean="0"/>
              <a:t>a sequence of </a:t>
            </a:r>
            <a:r>
              <a:rPr lang="en-US" dirty="0" err="1" smtClean="0"/>
              <a:t>callsite</a:t>
            </a:r>
            <a:r>
              <a:rPr lang="en-US" dirty="0" smtClean="0"/>
              <a:t> IDs such that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800" dirty="0" smtClean="0"/>
              <a:t>	  </a:t>
            </a:r>
            <a:r>
              <a:rPr lang="en-US" sz="2800" dirty="0" err="1" smtClean="0"/>
              <a:t>p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f</a:t>
            </a:r>
            <a:r>
              <a:rPr lang="en-US" sz="2800" dirty="0" smtClean="0"/>
              <a:t>(…</a:t>
            </a:r>
            <a:r>
              <a:rPr lang="en-US" sz="2800" i="1" dirty="0" err="1" smtClean="0"/>
              <a:t>f</a:t>
            </a:r>
            <a:r>
              <a:rPr lang="en-US" sz="2800" dirty="0" smtClean="0"/>
              <a:t>( </a:t>
            </a:r>
            <a:r>
              <a:rPr lang="en-US" sz="2800" i="1" dirty="0" err="1" smtClean="0"/>
              <a:t>f</a:t>
            </a:r>
            <a:r>
              <a:rPr lang="en-US" sz="2800" dirty="0" smtClean="0"/>
              <a:t>( </a:t>
            </a:r>
            <a:r>
              <a:rPr lang="en-US" sz="2800" i="1" dirty="0" smtClean="0"/>
              <a:t>f</a:t>
            </a:r>
            <a:r>
              <a:rPr lang="en-US" sz="2800" dirty="0" smtClean="0"/>
              <a:t>(0, c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),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), 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)…,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</a:t>
            </a:r>
            <a:endParaRPr lang="en-US" dirty="0" smtClean="0"/>
          </a:p>
          <a:p>
            <a:pPr lvl="1">
              <a:spcAft>
                <a:spcPts val="2400"/>
              </a:spcAft>
              <a:buNone/>
            </a:pPr>
            <a:r>
              <a:rPr lang="en-US" sz="2800" i="1" dirty="0" smtClean="0">
                <a:solidFill>
                  <a:srgbClr val="775F55"/>
                </a:solidFill>
              </a:rPr>
              <a:t>i.e., </a:t>
            </a:r>
            <a:r>
              <a:rPr lang="en-US" sz="2800" i="1" dirty="0" smtClean="0">
                <a:solidFill>
                  <a:srgbClr val="775F55"/>
                </a:solidFill>
              </a:rPr>
              <a:t>i</a:t>
            </a:r>
            <a:r>
              <a:rPr lang="en-US" sz="2800" i="1" dirty="0" smtClean="0">
                <a:solidFill>
                  <a:srgbClr val="775F55"/>
                </a:solidFill>
              </a:rPr>
              <a:t>nvert </a:t>
            </a:r>
            <a:r>
              <a:rPr lang="en-US" sz="2800" i="1" dirty="0" smtClean="0">
                <a:solidFill>
                  <a:srgbClr val="775F55"/>
                </a:solidFill>
              </a:rPr>
              <a:t>the hash </a:t>
            </a:r>
            <a:r>
              <a:rPr lang="en-US" sz="2800" i="1" dirty="0" smtClean="0">
                <a:solidFill>
                  <a:srgbClr val="775F55"/>
                </a:solidFill>
              </a:rPr>
              <a:t>function</a:t>
            </a:r>
          </a:p>
          <a:p>
            <a:pPr lvl="1">
              <a:spcAft>
                <a:spcPts val="2400"/>
              </a:spcAft>
              <a:buNone/>
            </a:pPr>
            <a:endParaRPr lang="en-US" sz="2800" i="1" dirty="0" smtClean="0">
              <a:solidFill>
                <a:srgbClr val="775F5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Breadcrumbs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srgbClr val="775F55"/>
                </a:solidFill>
              </a:rPr>
              <a:t>Problem</a:t>
            </a:r>
            <a:r>
              <a:rPr lang="en-US" dirty="0" smtClean="0"/>
              <a:t>: </a:t>
            </a:r>
            <a:r>
              <a:rPr lang="en-US" dirty="0" smtClean="0"/>
              <a:t>decode PCC value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endParaRPr lang="en-US" dirty="0" smtClean="0"/>
          </a:p>
          <a:p>
            <a:pPr lvl="1">
              <a:spcAft>
                <a:spcPts val="600"/>
              </a:spcAft>
              <a:buNone/>
            </a:pPr>
            <a:r>
              <a:rPr lang="en-US" dirty="0" smtClean="0"/>
              <a:t>Find </a:t>
            </a:r>
            <a:r>
              <a:rPr lang="en-US" dirty="0" smtClean="0"/>
              <a:t>a sequence of </a:t>
            </a:r>
            <a:r>
              <a:rPr lang="en-US" dirty="0" err="1" smtClean="0"/>
              <a:t>callsite</a:t>
            </a:r>
            <a:r>
              <a:rPr lang="en-US" dirty="0" smtClean="0"/>
              <a:t> </a:t>
            </a:r>
            <a:r>
              <a:rPr lang="en-US" dirty="0" smtClean="0"/>
              <a:t>IDs such </a:t>
            </a:r>
            <a:r>
              <a:rPr lang="en-US" dirty="0" smtClean="0"/>
              <a:t>that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800" dirty="0" smtClean="0"/>
              <a:t>	  </a:t>
            </a:r>
            <a:r>
              <a:rPr lang="en-US" sz="2800" dirty="0" err="1" smtClean="0"/>
              <a:t>p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f</a:t>
            </a:r>
            <a:r>
              <a:rPr lang="en-US" sz="2800" dirty="0" smtClean="0"/>
              <a:t>(…</a:t>
            </a:r>
            <a:r>
              <a:rPr lang="en-US" sz="2800" i="1" dirty="0" err="1" smtClean="0"/>
              <a:t>f</a:t>
            </a:r>
            <a:r>
              <a:rPr lang="en-US" sz="2800" dirty="0" smtClean="0"/>
              <a:t>( </a:t>
            </a:r>
            <a:r>
              <a:rPr lang="en-US" sz="2800" i="1" dirty="0" err="1" smtClean="0"/>
              <a:t>f</a:t>
            </a:r>
            <a:r>
              <a:rPr lang="en-US" sz="2800" dirty="0" smtClean="0"/>
              <a:t>( </a:t>
            </a:r>
            <a:r>
              <a:rPr lang="en-US" sz="2800" i="1" dirty="0" smtClean="0"/>
              <a:t>f</a:t>
            </a:r>
            <a:r>
              <a:rPr lang="en-US" sz="2800" dirty="0" smtClean="0"/>
              <a:t>(0, c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),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), c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)…,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)</a:t>
            </a:r>
            <a:endParaRPr lang="en-US" dirty="0" smtClean="0"/>
          </a:p>
          <a:p>
            <a:pPr lvl="1">
              <a:spcAft>
                <a:spcPts val="2400"/>
              </a:spcAft>
              <a:buNone/>
            </a:pPr>
            <a:r>
              <a:rPr lang="en-US" sz="2800" i="1" dirty="0" smtClean="0">
                <a:solidFill>
                  <a:srgbClr val="775F55"/>
                </a:solidFill>
              </a:rPr>
              <a:t>i.e., </a:t>
            </a:r>
            <a:r>
              <a:rPr lang="en-US" sz="2800" i="1" dirty="0" smtClean="0">
                <a:solidFill>
                  <a:srgbClr val="775F55"/>
                </a:solidFill>
              </a:rPr>
              <a:t>i</a:t>
            </a:r>
            <a:r>
              <a:rPr lang="en-US" sz="2800" i="1" dirty="0" smtClean="0">
                <a:solidFill>
                  <a:srgbClr val="775F55"/>
                </a:solidFill>
              </a:rPr>
              <a:t>nvert </a:t>
            </a:r>
            <a:r>
              <a:rPr lang="en-US" sz="2800" i="1" dirty="0" smtClean="0">
                <a:solidFill>
                  <a:srgbClr val="775F55"/>
                </a:solidFill>
              </a:rPr>
              <a:t>the hash </a:t>
            </a:r>
            <a:r>
              <a:rPr lang="en-US" sz="2800" i="1" dirty="0" smtClean="0">
                <a:solidFill>
                  <a:srgbClr val="775F55"/>
                </a:solidFill>
              </a:rPr>
              <a:t>function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dirty="0" smtClean="0"/>
              <a:t>:</a:t>
            </a:r>
            <a:r>
              <a:rPr lang="en-US" dirty="0" smtClean="0"/>
              <a:t>  </a:t>
            </a:r>
            <a:r>
              <a:rPr lang="en-US" i="1" dirty="0" err="1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is invertible</a:t>
            </a:r>
          </a:p>
          <a:p>
            <a:pPr lvl="1"/>
            <a:r>
              <a:rPr lang="en-US" dirty="0" smtClean="0"/>
              <a:t>Given </a:t>
            </a:r>
            <a:r>
              <a:rPr lang="en-US" dirty="0" err="1" smtClean="0"/>
              <a:t>p</a:t>
            </a:r>
            <a:r>
              <a:rPr lang="en-US" dirty="0" smtClean="0"/>
              <a:t>’ </a:t>
            </a:r>
            <a:r>
              <a:rPr lang="en-US" dirty="0" smtClean="0"/>
              <a:t>and </a:t>
            </a:r>
            <a:r>
              <a:rPr lang="en-US" dirty="0" err="1" smtClean="0"/>
              <a:t>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unique </a:t>
            </a:r>
            <a:r>
              <a:rPr lang="en-US" dirty="0" err="1" smtClean="0"/>
              <a:t>p</a:t>
            </a:r>
            <a:r>
              <a:rPr lang="en-US" dirty="0" smtClean="0"/>
              <a:t> such that  </a:t>
            </a:r>
            <a:r>
              <a:rPr lang="en-US" dirty="0" err="1" smtClean="0"/>
              <a:t>p</a:t>
            </a:r>
            <a:r>
              <a:rPr lang="en-US" dirty="0" smtClean="0"/>
              <a:t>’ </a:t>
            </a:r>
            <a:r>
              <a:rPr lang="en-US" dirty="0" smtClean="0"/>
              <a:t>= </a:t>
            </a:r>
            <a:r>
              <a:rPr lang="en-US" i="1" dirty="0" err="1" smtClean="0"/>
              <a:t>f</a:t>
            </a:r>
            <a:r>
              <a:rPr lang="en-US" dirty="0" err="1" smtClean="0"/>
              <a:t>(p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“Peel off” </a:t>
            </a:r>
            <a:r>
              <a:rPr lang="en-US" dirty="0" err="1" smtClean="0"/>
              <a:t>callsites</a:t>
            </a:r>
            <a:r>
              <a:rPr lang="en-US" dirty="0" smtClean="0"/>
              <a:t> until we reach 0 (main)</a:t>
            </a:r>
          </a:p>
          <a:p>
            <a:pPr lvl="1">
              <a:spcAft>
                <a:spcPts val="2400"/>
              </a:spcAft>
              <a:buNone/>
            </a:pPr>
            <a:endParaRPr lang="en-US" sz="2800" i="1" dirty="0" smtClean="0">
              <a:solidFill>
                <a:srgbClr val="775F55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029200" y="3886200"/>
            <a:ext cx="1905000" cy="914400"/>
          </a:xfrm>
          <a:prstGeom prst="wedgeRoundRectCallout">
            <a:avLst>
              <a:gd name="adj1" fmla="val -53781"/>
              <a:gd name="adj2" fmla="val 9191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 and 2</a:t>
            </a:r>
            <a:r>
              <a:rPr lang="en-US" sz="2000" baseline="30000" dirty="0" smtClean="0"/>
              <a:t>32</a:t>
            </a:r>
            <a:r>
              <a:rPr lang="en-US" sz="2000" dirty="0" smtClean="0"/>
              <a:t> relatively prime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xplosion 1 6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stack trace bottom-up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800" dirty="0" smtClean="0"/>
              <a:t>Start at bottom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of call stack</a:t>
            </a:r>
            <a:endParaRPr lang="en-US" sz="28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xplosion 1 9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stack trace bottom-up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26477" y="4964668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0x089C3A02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" y="1828800"/>
            <a:ext cx="3352800" cy="15240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800" dirty="0" smtClean="0"/>
              <a:t>Use </a:t>
            </a:r>
            <a:r>
              <a:rPr lang="en-US" sz="2800" b="1" dirty="0" smtClean="0"/>
              <a:t>static call graph </a:t>
            </a:r>
            <a:r>
              <a:rPr lang="en-US" sz="2800" dirty="0" smtClean="0"/>
              <a:t>to determine callers</a:t>
            </a:r>
            <a:br>
              <a:rPr lang="en-US" sz="2800" dirty="0" smtClean="0"/>
            </a:br>
            <a:r>
              <a:rPr lang="en-US" sz="2800" dirty="0" smtClean="0"/>
              <a:t>and apply </a:t>
            </a:r>
            <a:r>
              <a:rPr lang="en-US" sz="2800" i="1" dirty="0" smtClean="0"/>
              <a:t>f</a:t>
            </a:r>
            <a:r>
              <a:rPr lang="en-US" sz="2800" i="1" baseline="30000" dirty="0" smtClean="0"/>
              <a:t>-1</a:t>
            </a:r>
          </a:p>
        </p:txBody>
      </p:sp>
      <p:cxnSp>
        <p:nvCxnSpPr>
          <p:cNvPr id="14" name="Shape 13"/>
          <p:cNvCxnSpPr>
            <a:stCxn id="53" idx="3"/>
            <a:endCxn id="13" idx="2"/>
          </p:cNvCxnSpPr>
          <p:nvPr/>
        </p:nvCxnSpPr>
        <p:spPr>
          <a:xfrm flipV="1">
            <a:off x="5486400" y="5334000"/>
            <a:ext cx="1682139" cy="111073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91200" y="5619274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g</a:t>
            </a:r>
            <a:r>
              <a:rPr lang="en-US" b="1" dirty="0" smtClean="0">
                <a:solidFill>
                  <a:srgbClr val="000000"/>
                </a:solidFill>
              </a:rPr>
              <a:t>():2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xplosion 1 20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stack trace bottom-up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934200" y="1002268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PCC value = 0x0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26477" y="4964668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0x089C3A02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00829" y="3669268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0x59C2DF08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800" dirty="0" smtClean="0"/>
              <a:t>Continue until main() and </a:t>
            </a:r>
            <a:r>
              <a:rPr lang="en-US" sz="2800" dirty="0" err="1" smtClean="0"/>
              <a:t>p</a:t>
            </a:r>
            <a:r>
              <a:rPr lang="en-US" sz="2800" dirty="0" smtClean="0"/>
              <a:t> = 0</a:t>
            </a:r>
            <a:endParaRPr lang="en-US" sz="2800" baseline="30000" dirty="0" smtClean="0"/>
          </a:p>
        </p:txBody>
      </p:sp>
      <p:cxnSp>
        <p:nvCxnSpPr>
          <p:cNvPr id="23" name="Shape 22"/>
          <p:cNvCxnSpPr/>
          <p:nvPr/>
        </p:nvCxnSpPr>
        <p:spPr>
          <a:xfrm flipV="1">
            <a:off x="5486400" y="5334000"/>
            <a:ext cx="1682139" cy="1110734"/>
          </a:xfrm>
          <a:prstGeom prst="curvedConnector2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791200" y="5619274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g</a:t>
            </a:r>
            <a:r>
              <a:rPr lang="en-US" b="1" dirty="0" smtClean="0">
                <a:solidFill>
                  <a:srgbClr val="000000"/>
                </a:solidFill>
              </a:rPr>
              <a:t>():2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0" name="Straight Arrow Connector 29"/>
          <p:cNvCxnSpPr>
            <a:stCxn id="18" idx="0"/>
            <a:endCxn id="19" idx="2"/>
          </p:cNvCxnSpPr>
          <p:nvPr/>
        </p:nvCxnSpPr>
        <p:spPr>
          <a:xfrm rot="16200000" flipV="1">
            <a:off x="6699093" y="4495222"/>
            <a:ext cx="926068" cy="1282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400800" y="4267200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b="1" dirty="0" smtClean="0">
                <a:solidFill>
                  <a:srgbClr val="000000"/>
                </a:solidFill>
              </a:rPr>
              <a:t> d():9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xplosion 1 20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stack trace bottom-up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934200" y="1002268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PCC value = 0x0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26477" y="4964668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0x089C3A02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00829" y="3669268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0x59C2DF08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800" dirty="0" smtClean="0"/>
              <a:t>Continue until main() and </a:t>
            </a:r>
            <a:r>
              <a:rPr lang="en-US" sz="2800" dirty="0" err="1" smtClean="0"/>
              <a:t>p</a:t>
            </a:r>
            <a:r>
              <a:rPr lang="en-US" sz="2800" dirty="0" smtClean="0"/>
              <a:t> = 0</a:t>
            </a:r>
            <a:endParaRPr lang="en-US" sz="2800" baseline="30000" dirty="0" smtClean="0"/>
          </a:p>
        </p:txBody>
      </p:sp>
      <p:cxnSp>
        <p:nvCxnSpPr>
          <p:cNvPr id="23" name="Shape 22"/>
          <p:cNvCxnSpPr/>
          <p:nvPr/>
        </p:nvCxnSpPr>
        <p:spPr>
          <a:xfrm flipV="1">
            <a:off x="5486400" y="5334000"/>
            <a:ext cx="1682139" cy="1110734"/>
          </a:xfrm>
          <a:prstGeom prst="curvedConnector2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791200" y="5619274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g</a:t>
            </a:r>
            <a:r>
              <a:rPr lang="en-US" b="1" dirty="0" smtClean="0">
                <a:solidFill>
                  <a:srgbClr val="000000"/>
                </a:solidFill>
              </a:rPr>
              <a:t>():2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0" name="Straight Arrow Connector 29"/>
          <p:cNvCxnSpPr>
            <a:stCxn id="18" idx="0"/>
            <a:endCxn id="19" idx="2"/>
          </p:cNvCxnSpPr>
          <p:nvPr/>
        </p:nvCxnSpPr>
        <p:spPr>
          <a:xfrm rot="16200000" flipV="1">
            <a:off x="6699093" y="4495222"/>
            <a:ext cx="926068" cy="12824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400800" y="4267200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 smtClean="0">
                <a:solidFill>
                  <a:srgbClr val="000000"/>
                </a:solidFill>
              </a:rPr>
              <a:t>d():9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>
            <a:stCxn id="19" idx="0"/>
          </p:cNvCxnSpPr>
          <p:nvPr/>
        </p:nvCxnSpPr>
        <p:spPr>
          <a:xfrm rot="16200000" flipV="1">
            <a:off x="6689138" y="3202691"/>
            <a:ext cx="468868" cy="464286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96000" y="27548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6629400" y="2286000"/>
            <a:ext cx="457200" cy="4572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xplosion 1 38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: blind search of call graph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21478" y="54980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010400" y="1002268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PCC value = 0x0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7200" y="1828800"/>
            <a:ext cx="3352800" cy="11430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800" dirty="0" smtClean="0"/>
              <a:t>Statically possible contexts  &gt;&gt;  2</a:t>
            </a:r>
            <a:r>
              <a:rPr lang="en-US" sz="2800" baseline="30000" dirty="0" smtClean="0"/>
              <a:t>64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629400" y="4648200"/>
            <a:ext cx="2259678" cy="1200329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Need more</a:t>
            </a:r>
            <a:b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information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Idea</a:t>
            </a:r>
            <a:r>
              <a:rPr lang="en-US" dirty="0" smtClean="0"/>
              <a:t>: record per-</a:t>
            </a:r>
            <a:r>
              <a:rPr lang="en-US" dirty="0" err="1" smtClean="0"/>
              <a:t>callsite</a:t>
            </a:r>
            <a:r>
              <a:rPr lang="en-US" dirty="0" smtClean="0"/>
              <a:t> PCC values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21478" y="54980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0" idx="0"/>
          </p:cNvCxnSpPr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6" idx="0"/>
          </p:cNvCxnSpPr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64" idx="0"/>
          </p:cNvCxnSpPr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72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600" y="14478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86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53000" y="1981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958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Add </a:t>
            </a:r>
            <a:r>
              <a:rPr lang="en-US" sz="2800" dirty="0" smtClean="0"/>
              <a:t>hash table </a:t>
            </a:r>
            <a:r>
              <a:rPr lang="en-US" sz="2800" dirty="0" smtClean="0"/>
              <a:t>at </a:t>
            </a:r>
            <a:br>
              <a:rPr lang="en-US" sz="2800" dirty="0" smtClean="0"/>
            </a:br>
            <a:r>
              <a:rPr lang="en-US" sz="2800" dirty="0" smtClean="0"/>
              <a:t>each call site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5562600" y="5105400"/>
            <a:ext cx="1596148" cy="369332"/>
          </a:xfrm>
          <a:prstGeom prst="rect">
            <a:avLst/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0x089C3A02</a:t>
            </a:r>
            <a:endParaRPr lang="en-US" dirty="0"/>
          </a:p>
        </p:txBody>
      </p:sp>
      <p:cxnSp>
        <p:nvCxnSpPr>
          <p:cNvPr id="57" name="Curved Connector 56"/>
          <p:cNvCxnSpPr>
            <a:stCxn id="44" idx="3"/>
            <a:endCxn id="45" idx="3"/>
          </p:cNvCxnSpPr>
          <p:nvPr/>
        </p:nvCxnSpPr>
        <p:spPr>
          <a:xfrm flipH="1" flipV="1">
            <a:off x="6553200" y="4533900"/>
            <a:ext cx="605548" cy="756166"/>
          </a:xfrm>
          <a:prstGeom prst="curvedConnector3">
            <a:avLst>
              <a:gd name="adj1" fmla="val -37751"/>
            </a:avLst>
          </a:prstGeom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xplosion 1 51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easy search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21478" y="54980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0" idx="0"/>
          </p:cNvCxnSpPr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6" idx="0"/>
          </p:cNvCxnSpPr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64" idx="0"/>
          </p:cNvCxnSpPr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72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600" y="14478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86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53000" y="1981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958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Which caller is the right one?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10400" y="99060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PCC value = 0x0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276600" y="4038600"/>
            <a:ext cx="3581400" cy="990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xplosion 1 51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easy search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21478" y="54980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0" idx="0"/>
          </p:cNvCxnSpPr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6" idx="0"/>
          </p:cNvCxnSpPr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64" idx="0"/>
          </p:cNvCxnSpPr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72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600" y="14478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86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53000" y="1981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958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Invert </a:t>
            </a:r>
            <a:r>
              <a:rPr lang="en-US" sz="2800" dirty="0" err="1" smtClean="0">
                <a:solidFill>
                  <a:schemeClr val="bg1"/>
                </a:solidFill>
              </a:rPr>
              <a:t>f</a:t>
            </a:r>
            <a:r>
              <a:rPr lang="en-US" sz="2800" dirty="0" smtClean="0">
                <a:solidFill>
                  <a:schemeClr val="bg1"/>
                </a:solidFill>
              </a:rPr>
              <a:t> to find 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10400" y="99060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PCC value = 0x0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76600" y="4038600"/>
            <a:ext cx="3581400" cy="990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endCxn id="78" idx="2"/>
          </p:cNvCxnSpPr>
          <p:nvPr/>
        </p:nvCxnSpPr>
        <p:spPr>
          <a:xfrm flipV="1">
            <a:off x="5486400" y="5410200"/>
            <a:ext cx="2322074" cy="11986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6324875" y="5619274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g</a:t>
            </a:r>
            <a:r>
              <a:rPr lang="en-US" b="1" dirty="0" smtClean="0">
                <a:solidFill>
                  <a:srgbClr val="000000"/>
                </a:solidFill>
              </a:rPr>
              <a:t>():2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010400" y="5040868"/>
            <a:ext cx="1596148" cy="369332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0x089C3A02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dirty="0" smtClean="0"/>
              <a:t> dynamic data </a:t>
            </a:r>
            <a:r>
              <a:rPr lang="en-US" dirty="0" smtClean="0"/>
              <a:t>race </a:t>
            </a:r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0" y="1600200"/>
            <a:ext cx="151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 A</a:t>
            </a:r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02200" y="1600200"/>
            <a:ext cx="1473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 B</a:t>
            </a:r>
            <a:endParaRPr lang="en-US" sz="2800" u="sng" dirty="0"/>
          </a:p>
        </p:txBody>
      </p:sp>
      <p:cxnSp>
        <p:nvCxnSpPr>
          <p:cNvPr id="7" name="Straight Connector 6"/>
          <p:cNvCxnSpPr>
            <a:stCxn id="15" idx="2"/>
          </p:cNvCxnSpPr>
          <p:nvPr/>
        </p:nvCxnSpPr>
        <p:spPr>
          <a:xfrm rot="5400000">
            <a:off x="2913712" y="5384261"/>
            <a:ext cx="763077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2"/>
          </p:cNvCxnSpPr>
          <p:nvPr/>
        </p:nvCxnSpPr>
        <p:spPr>
          <a:xfrm rot="16200000" flipH="1">
            <a:off x="5004925" y="5124110"/>
            <a:ext cx="1276339" cy="86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7245" y="2410767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2643" y="3047422"/>
            <a:ext cx="1225215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unlock </a:t>
            </a:r>
            <a:r>
              <a:rPr lang="en-US" sz="2400" dirty="0" err="1" smtClean="0"/>
              <a:t>m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0972" y="3475334"/>
            <a:ext cx="95561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lock </a:t>
            </a:r>
            <a:r>
              <a:rPr lang="en-US" sz="2400" dirty="0" err="1" smtClean="0"/>
              <a:t>m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0772" y="4108101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5510" y="4620567"/>
            <a:ext cx="101948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18" name="Straight Connector 17"/>
          <p:cNvCxnSpPr>
            <a:endCxn id="13" idx="1"/>
          </p:cNvCxnSpPr>
          <p:nvPr/>
        </p:nvCxnSpPr>
        <p:spPr>
          <a:xfrm>
            <a:off x="3911600" y="3365500"/>
            <a:ext cx="1249372" cy="300912"/>
          </a:xfrm>
          <a:prstGeom prst="line">
            <a:avLst/>
          </a:prstGeom>
          <a:ln w="539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5" idx="0"/>
          </p:cNvCxnSpPr>
          <p:nvPr/>
        </p:nvCxnSpPr>
        <p:spPr>
          <a:xfrm rot="5400000">
            <a:off x="2699757" y="4025072"/>
            <a:ext cx="1190989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2" idx="0"/>
          </p:cNvCxnSpPr>
          <p:nvPr/>
        </p:nvCxnSpPr>
        <p:spPr>
          <a:xfrm rot="5400000">
            <a:off x="3168002" y="2920172"/>
            <a:ext cx="254499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11" idx="0"/>
          </p:cNvCxnSpPr>
          <p:nvPr/>
        </p:nvCxnSpPr>
        <p:spPr>
          <a:xfrm rot="16200000" flipH="1">
            <a:off x="3151577" y="2267092"/>
            <a:ext cx="287347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3" idx="0"/>
          </p:cNvCxnSpPr>
          <p:nvPr/>
        </p:nvCxnSpPr>
        <p:spPr>
          <a:xfrm rot="5400000">
            <a:off x="4962821" y="2799377"/>
            <a:ext cx="1351914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4" idx="0"/>
          </p:cNvCxnSpPr>
          <p:nvPr/>
        </p:nvCxnSpPr>
        <p:spPr>
          <a:xfrm rot="16200000" flipH="1">
            <a:off x="5513472" y="3982794"/>
            <a:ext cx="250611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95610" y="4394200"/>
            <a:ext cx="1398690" cy="417445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601870">
            <a:off x="4038600" y="4165600"/>
            <a:ext cx="79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race!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xplosion 1 51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easy search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21478" y="54980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0" idx="0"/>
          </p:cNvCxnSpPr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6" idx="0"/>
          </p:cNvCxnSpPr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64" idx="0"/>
          </p:cNvCxnSpPr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72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600" y="14478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86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53000" y="1981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958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New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</a:t>
            </a:r>
            <a:r>
              <a:rPr lang="en-US" sz="2800" dirty="0" smtClean="0">
                <a:solidFill>
                  <a:schemeClr val="bg1"/>
                </a:solidFill>
              </a:rPr>
              <a:t> value will </a:t>
            </a:r>
            <a:r>
              <a:rPr lang="en-US" sz="2800" dirty="0" smtClean="0">
                <a:solidFill>
                  <a:schemeClr val="bg1"/>
                </a:solidFill>
              </a:rPr>
              <a:t>be in caller’s </a:t>
            </a:r>
            <a:r>
              <a:rPr lang="en-US" sz="2800" dirty="0" smtClean="0">
                <a:solidFill>
                  <a:schemeClr val="bg1"/>
                </a:solidFill>
              </a:rPr>
              <a:t>hash table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10400" y="99060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PCC value = 0x0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76600" y="4038600"/>
            <a:ext cx="3581400" cy="990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172200" y="410735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✓</a:t>
            </a:r>
            <a:endParaRPr lang="en-US" sz="4400" dirty="0">
              <a:solidFill>
                <a:srgbClr val="008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06669" y="418355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✘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hape 75"/>
          <p:cNvCxnSpPr>
            <a:endCxn id="78" idx="2"/>
          </p:cNvCxnSpPr>
          <p:nvPr/>
        </p:nvCxnSpPr>
        <p:spPr>
          <a:xfrm flipV="1">
            <a:off x="5486400" y="5410200"/>
            <a:ext cx="2322074" cy="11986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6324875" y="5619274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g</a:t>
            </a:r>
            <a:r>
              <a:rPr lang="en-US" b="1" dirty="0" smtClean="0">
                <a:solidFill>
                  <a:srgbClr val="000000"/>
                </a:solidFill>
              </a:rPr>
              <a:t>():2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010400" y="5040868"/>
            <a:ext cx="1596148" cy="369332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0x089C3A02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xplosion 1 51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easy search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21478" y="54980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0" idx="0"/>
          </p:cNvCxnSpPr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6" idx="0"/>
          </p:cNvCxnSpPr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64" idx="0"/>
          </p:cNvCxnSpPr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72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600" y="14478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86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53000" y="1981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958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And continue…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10400" y="99060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PCC value = 0x0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010400" y="3777224"/>
            <a:ext cx="154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0x59C2DF08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" name="Straight Arrow Connector 79"/>
          <p:cNvCxnSpPr>
            <a:stCxn id="84" idx="0"/>
            <a:endCxn id="77" idx="2"/>
          </p:cNvCxnSpPr>
          <p:nvPr/>
        </p:nvCxnSpPr>
        <p:spPr>
          <a:xfrm rot="16200000" flipV="1">
            <a:off x="7348469" y="4580863"/>
            <a:ext cx="894312" cy="2569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705600" y="4367506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 smtClean="0">
                <a:solidFill>
                  <a:srgbClr val="000000"/>
                </a:solidFill>
              </a:rPr>
              <a:t>d():9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2" name="Shape 81"/>
          <p:cNvCxnSpPr>
            <a:endCxn id="84" idx="2"/>
          </p:cNvCxnSpPr>
          <p:nvPr/>
        </p:nvCxnSpPr>
        <p:spPr>
          <a:xfrm flipV="1">
            <a:off x="5486400" y="5410200"/>
            <a:ext cx="2322074" cy="11986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324875" y="5619274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g</a:t>
            </a:r>
            <a:r>
              <a:rPr lang="en-US" b="1" dirty="0" smtClean="0">
                <a:solidFill>
                  <a:srgbClr val="000000"/>
                </a:solidFill>
              </a:rPr>
              <a:t>():2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010400" y="5040868"/>
            <a:ext cx="1596148" cy="369332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0x089C3A02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419600" y="2928376"/>
            <a:ext cx="3810000" cy="8382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xplosion 1 51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easy search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21478" y="54980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rgbClr val="A6A6A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0" idx="0"/>
          </p:cNvCxnSpPr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6" idx="0"/>
          </p:cNvCxnSpPr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rgbClr val="A6A6A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64" idx="0"/>
          </p:cNvCxnSpPr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72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600" y="14478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86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53000" y="1981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958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10400" y="99060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PCC value = 0x0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73469" y="29718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✓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30480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419600" y="2928376"/>
            <a:ext cx="3810000" cy="8382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10400" y="3777224"/>
            <a:ext cx="154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0x59C2DF08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>
            <a:stCxn id="78" idx="0"/>
            <a:endCxn id="57" idx="2"/>
          </p:cNvCxnSpPr>
          <p:nvPr/>
        </p:nvCxnSpPr>
        <p:spPr>
          <a:xfrm rot="16200000" flipV="1">
            <a:off x="7348469" y="4580863"/>
            <a:ext cx="894312" cy="2569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705600" y="4367506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 smtClean="0">
                <a:solidFill>
                  <a:srgbClr val="000000"/>
                </a:solidFill>
              </a:rPr>
              <a:t>d():9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5" name="Shape 74"/>
          <p:cNvCxnSpPr>
            <a:endCxn id="78" idx="2"/>
          </p:cNvCxnSpPr>
          <p:nvPr/>
        </p:nvCxnSpPr>
        <p:spPr>
          <a:xfrm flipV="1">
            <a:off x="5486400" y="5410200"/>
            <a:ext cx="2322074" cy="11986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324875" y="5619274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g</a:t>
            </a:r>
            <a:r>
              <a:rPr lang="en-US" b="1" dirty="0" smtClean="0">
                <a:solidFill>
                  <a:srgbClr val="000000"/>
                </a:solidFill>
              </a:rPr>
              <a:t>():2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010400" y="5040868"/>
            <a:ext cx="1596148" cy="369332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0x089C3A02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And continue…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xplosion 1 51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easy search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21478" y="54980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rgbClr val="A6A6A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0" idx="0"/>
          </p:cNvCxnSpPr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6" idx="0"/>
          </p:cNvCxnSpPr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rgbClr val="A6A6A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rgbClr val="A6A6A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64" idx="0"/>
          </p:cNvCxnSpPr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72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600" y="14478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86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53000" y="1981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958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010400" y="99060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PCC value = 0x0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10400" y="3777224"/>
            <a:ext cx="154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0x59C2DF08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>
            <a:stCxn id="78" idx="0"/>
            <a:endCxn id="57" idx="2"/>
          </p:cNvCxnSpPr>
          <p:nvPr/>
        </p:nvCxnSpPr>
        <p:spPr>
          <a:xfrm rot="16200000" flipV="1">
            <a:off x="7348469" y="4580863"/>
            <a:ext cx="894312" cy="2569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705600" y="4367506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 smtClean="0">
                <a:solidFill>
                  <a:srgbClr val="000000"/>
                </a:solidFill>
              </a:rPr>
              <a:t>d():9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5" name="Shape 74"/>
          <p:cNvCxnSpPr>
            <a:endCxn id="78" idx="2"/>
          </p:cNvCxnSpPr>
          <p:nvPr/>
        </p:nvCxnSpPr>
        <p:spPr>
          <a:xfrm flipV="1">
            <a:off x="5486400" y="5410200"/>
            <a:ext cx="2322074" cy="11986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324875" y="5619274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g</a:t>
            </a:r>
            <a:r>
              <a:rPr lang="en-US" b="1" dirty="0" smtClean="0">
                <a:solidFill>
                  <a:srgbClr val="000000"/>
                </a:solidFill>
              </a:rPr>
              <a:t>():2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010400" y="5040868"/>
            <a:ext cx="1596148" cy="369332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0x089C3A02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Not really searching at all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16200000" flipV="1">
            <a:off x="6246109" y="3202691"/>
            <a:ext cx="468868" cy="464286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943600" y="27548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rot="5400000" flipH="1" flipV="1">
            <a:off x="6477000" y="2286000"/>
            <a:ext cx="457200" cy="45720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/>
          <p:cNvGrpSpPr/>
          <p:nvPr/>
        </p:nvGrpSpPr>
        <p:grpSpPr>
          <a:xfrm>
            <a:off x="1371600" y="1754161"/>
            <a:ext cx="1225290" cy="4600982"/>
            <a:chOff x="152872" y="946760"/>
            <a:chExt cx="1225290" cy="5012975"/>
          </a:xfrm>
        </p:grpSpPr>
        <p:sp>
          <p:nvSpPr>
            <p:cNvPr id="201" name="TextBox 200"/>
            <p:cNvSpPr txBox="1"/>
            <p:nvPr/>
          </p:nvSpPr>
          <p:spPr>
            <a:xfrm>
              <a:off x="680535" y="946760"/>
              <a:ext cx="697627" cy="4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antlr</a:t>
              </a:r>
              <a:endParaRPr lang="en-US" sz="2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16415" y="1383130"/>
              <a:ext cx="761747" cy="4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chart</a:t>
              </a:r>
              <a:endParaRPr lang="en-US" sz="2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29490" y="1814043"/>
              <a:ext cx="948672" cy="4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eclipse</a:t>
              </a:r>
              <a:endParaRPr lang="en-US" sz="2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08462" y="2247685"/>
              <a:ext cx="569700" cy="4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fop</a:t>
              </a:r>
              <a:endParaRPr lang="en-US" sz="22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47123" y="2681326"/>
              <a:ext cx="931039" cy="4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hsqldb</a:t>
              </a:r>
              <a:endParaRPr lang="en-US" sz="2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5921" y="3114966"/>
              <a:ext cx="852241" cy="4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jython</a:t>
              </a:r>
              <a:endParaRPr lang="en-US" sz="22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93259" y="3548607"/>
              <a:ext cx="984903" cy="4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luindex</a:t>
              </a:r>
              <a:endParaRPr lang="en-US" sz="22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93985" y="3982249"/>
              <a:ext cx="684177" cy="4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pmd</a:t>
              </a:r>
              <a:endParaRPr lang="en-US" sz="22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55676" y="4415890"/>
              <a:ext cx="822486" cy="4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xalan</a:t>
              </a:r>
              <a:endParaRPr lang="en-US" sz="22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823065" y="4849531"/>
              <a:ext cx="555097" cy="4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jbb</a:t>
              </a:r>
              <a:endParaRPr lang="en-US" sz="22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52872" y="5490264"/>
              <a:ext cx="1225290" cy="4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geomean</a:t>
              </a:r>
              <a:endParaRPr lang="en-US" sz="2200" dirty="0"/>
            </a:p>
          </p:txBody>
        </p:sp>
      </p:grpSp>
      <p:grpSp>
        <p:nvGrpSpPr>
          <p:cNvPr id="4" name="Group 217"/>
          <p:cNvGrpSpPr/>
          <p:nvPr/>
        </p:nvGrpSpPr>
        <p:grpSpPr>
          <a:xfrm rot="5400000">
            <a:off x="2269950" y="1995975"/>
            <a:ext cx="4784645" cy="4025006"/>
            <a:chOff x="2057400" y="805128"/>
            <a:chExt cx="6070600" cy="4687092"/>
          </a:xfrm>
        </p:grpSpPr>
        <p:cxnSp>
          <p:nvCxnSpPr>
            <p:cNvPr id="149" name="Straight Connector 148"/>
            <p:cNvCxnSpPr/>
            <p:nvPr/>
          </p:nvCxnSpPr>
          <p:spPr>
            <a:xfrm rot="5400000">
              <a:off x="-100276" y="3148277"/>
              <a:ext cx="4686299" cy="158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057400" y="5453327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057400" y="487230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429127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057400" y="371025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057400" y="312922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057400" y="254820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2057400" y="196717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057400" y="138615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2057400" y="80512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150533" y="5156994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150533" y="4577633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150533" y="3998270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150533" y="3418907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150533" y="2839544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150533" y="2260181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150533" y="1680818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150533" y="1101455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9"/>
          <p:cNvGrpSpPr/>
          <p:nvPr/>
        </p:nvGrpSpPr>
        <p:grpSpPr>
          <a:xfrm rot="5400000">
            <a:off x="2489055" y="2052078"/>
            <a:ext cx="4453907" cy="4067950"/>
            <a:chOff x="2264040" y="717550"/>
            <a:chExt cx="5650970" cy="4737100"/>
          </a:xfrm>
          <a:solidFill>
            <a:schemeClr val="accent2"/>
          </a:solidFill>
        </p:grpSpPr>
        <p:sp>
          <p:nvSpPr>
            <p:cNvPr id="37" name="Rectangle 36"/>
            <p:cNvSpPr/>
            <p:nvPr/>
          </p:nvSpPr>
          <p:spPr>
            <a:xfrm>
              <a:off x="2264040" y="3124200"/>
              <a:ext cx="364860" cy="23304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67424" y="4114800"/>
              <a:ext cx="364860" cy="13398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69220" y="3200400"/>
              <a:ext cx="364860" cy="2254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774192" y="4826000"/>
              <a:ext cx="364860" cy="6286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79164" y="1898650"/>
              <a:ext cx="364860" cy="355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84136" y="1117600"/>
              <a:ext cx="364860" cy="43370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89108" y="2476500"/>
              <a:ext cx="364860" cy="29781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4080" y="2794000"/>
              <a:ext cx="364860" cy="26606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99052" y="717550"/>
              <a:ext cx="364860" cy="47371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04024" y="3098800"/>
              <a:ext cx="364860" cy="23558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50150" y="2851150"/>
              <a:ext cx="364860" cy="2603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10" name="Group 226"/>
          <p:cNvGrpSpPr/>
          <p:nvPr/>
        </p:nvGrpSpPr>
        <p:grpSpPr>
          <a:xfrm rot="5400000">
            <a:off x="523242" y="3949728"/>
            <a:ext cx="4453907" cy="272651"/>
            <a:chOff x="2264040" y="5216525"/>
            <a:chExt cx="5650970" cy="317500"/>
          </a:xfrm>
        </p:grpSpPr>
        <p:sp>
          <p:nvSpPr>
            <p:cNvPr id="137" name="Rectangle 136"/>
            <p:cNvSpPr/>
            <p:nvPr/>
          </p:nvSpPr>
          <p:spPr>
            <a:xfrm>
              <a:off x="7550150" y="5343525"/>
              <a:ext cx="364860" cy="111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04024" y="5343525"/>
              <a:ext cx="364860" cy="1111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299052" y="5302250"/>
              <a:ext cx="364860" cy="1523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794080" y="5308600"/>
              <a:ext cx="364860" cy="14604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9108" y="5219700"/>
              <a:ext cx="364860" cy="23494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784136" y="5216525"/>
              <a:ext cx="364860" cy="2381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279164" y="5356225"/>
              <a:ext cx="364860" cy="984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269220" y="5280025"/>
              <a:ext cx="364860" cy="1746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67424" y="5399343"/>
              <a:ext cx="364860" cy="539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264040" y="5289550"/>
              <a:ext cx="364860" cy="16510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23" name="Rectangle 222"/>
            <p:cNvSpPr/>
            <p:nvPr/>
          </p:nvSpPr>
          <p:spPr>
            <a:xfrm flipV="1">
              <a:off x="3774192" y="5382429"/>
              <a:ext cx="364860" cy="151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513057" y="914400"/>
            <a:ext cx="4423870" cy="694611"/>
            <a:chOff x="1294329" y="31803"/>
            <a:chExt cx="4423870" cy="756810"/>
          </a:xfrm>
        </p:grpSpPr>
        <p:sp>
          <p:nvSpPr>
            <p:cNvPr id="167" name="TextBox 166"/>
            <p:cNvSpPr txBox="1"/>
            <p:nvPr/>
          </p:nvSpPr>
          <p:spPr>
            <a:xfrm>
              <a:off x="1294329" y="419743"/>
              <a:ext cx="297878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760495" y="419743"/>
              <a:ext cx="411090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20</a:t>
              </a:r>
              <a:endParaRPr lang="en-US" sz="16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256797" y="419743"/>
              <a:ext cx="411090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40</a:t>
              </a:r>
              <a:endParaRPr lang="en-US" sz="16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755748" y="419743"/>
              <a:ext cx="411090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60</a:t>
              </a:r>
              <a:endParaRPr lang="en-US" sz="16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39474" y="419743"/>
              <a:ext cx="411090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80</a:t>
              </a:r>
              <a:endParaRPr lang="en-US" sz="16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709009" y="419743"/>
              <a:ext cx="524302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</a:t>
              </a:r>
              <a:endParaRPr lang="en-US" sz="16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206531" y="419743"/>
              <a:ext cx="524302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120</a:t>
              </a:r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94946" y="419743"/>
              <a:ext cx="524302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140</a:t>
              </a:r>
              <a:endParaRPr lang="en-US" sz="16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93897" y="419743"/>
              <a:ext cx="524302" cy="368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160</a:t>
              </a:r>
              <a:endParaRPr lang="en-US" sz="16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510827" y="31803"/>
              <a:ext cx="1567481" cy="4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 overhead</a:t>
              </a:r>
              <a:endParaRPr lang="en-US" sz="2200" dirty="0"/>
            </a:p>
          </p:txBody>
        </p:sp>
      </p:grpSp>
      <p:sp>
        <p:nvSpPr>
          <p:cNvPr id="81" name="Title 1"/>
          <p:cNvSpPr txBox="1">
            <a:spLocks/>
          </p:cNvSpPr>
          <p:nvPr/>
        </p:nvSpPr>
        <p:spPr>
          <a:xfrm>
            <a:off x="177468" y="76200"/>
            <a:ext cx="4017972" cy="1200329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With per-</a:t>
            </a:r>
            <a:r>
              <a:rPr lang="en-US" sz="36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callsite</a:t>
            </a: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sets</a:t>
            </a:r>
            <a:endParaRPr kumimoji="0" lang="en-US" sz="3600" b="0" i="0" u="none" strike="noStrike" kern="120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JikesRVM</a:t>
            </a:r>
            <a:endParaRPr lang="en-US" noProof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DaCapo</a:t>
            </a:r>
            <a:r>
              <a:rPr kumimoji="0" lang="en-US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benchmarks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174835" y="1249579"/>
            <a:ext cx="1371600" cy="4547234"/>
            <a:chOff x="7239000" y="1249579"/>
            <a:chExt cx="1371600" cy="4547234"/>
          </a:xfrm>
        </p:grpSpPr>
        <p:sp>
          <p:nvSpPr>
            <p:cNvPr id="150" name="TextBox 149"/>
            <p:cNvSpPr txBox="1"/>
            <p:nvPr/>
          </p:nvSpPr>
          <p:spPr>
            <a:xfrm>
              <a:off x="7291406" y="1249579"/>
              <a:ext cx="12719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#</a:t>
              </a:r>
              <a:r>
                <a:rPr lang="en-US" sz="2200" b="1" dirty="0" smtClean="0"/>
                <a:t> set ops</a:t>
              </a:r>
              <a:endParaRPr lang="en-US" sz="2200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542157" y="1783905"/>
              <a:ext cx="839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528m</a:t>
              </a:r>
              <a:endParaRPr lang="en-US" sz="2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542157" y="2184412"/>
              <a:ext cx="839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201m</a:t>
              </a:r>
              <a:endParaRPr lang="en-US" sz="22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542157" y="2579910"/>
              <a:ext cx="839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857m</a:t>
              </a:r>
              <a:endParaRPr lang="en-US" sz="2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697823" y="2977913"/>
              <a:ext cx="6841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21m</a:t>
              </a:r>
              <a:endParaRPr lang="en-US" sz="2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542157" y="3375914"/>
              <a:ext cx="839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158m</a:t>
              </a:r>
              <a:endParaRPr lang="en-US" sz="22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324637" y="3773916"/>
              <a:ext cx="10573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3,624m</a:t>
              </a:r>
              <a:endParaRPr lang="en-US" sz="2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7542157" y="4171919"/>
              <a:ext cx="839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217m</a:t>
              </a:r>
              <a:endParaRPr lang="en-US" sz="2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542157" y="4569921"/>
              <a:ext cx="839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270m</a:t>
              </a:r>
              <a:endParaRPr lang="en-US" sz="2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542157" y="4967923"/>
              <a:ext cx="839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738m</a:t>
              </a:r>
              <a:endParaRPr lang="en-US" sz="22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542157" y="5365926"/>
              <a:ext cx="839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137m</a:t>
              </a:r>
              <a:endParaRPr lang="en-US" sz="22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7239000" y="1752600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7162800" y="304800"/>
            <a:ext cx="1600200" cy="457200"/>
            <a:chOff x="228600" y="1905000"/>
            <a:chExt cx="1600200" cy="457200"/>
          </a:xfrm>
        </p:grpSpPr>
        <p:sp>
          <p:nvSpPr>
            <p:cNvPr id="87" name="Rectangle 86"/>
            <p:cNvSpPr/>
            <p:nvPr/>
          </p:nvSpPr>
          <p:spPr>
            <a:xfrm>
              <a:off x="304800" y="1981200"/>
              <a:ext cx="381000" cy="304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800" y="1939020"/>
              <a:ext cx="1025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PCC only</a:t>
              </a:r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600" y="1905000"/>
              <a:ext cx="1600200" cy="4572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</a:t>
            </a:r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21478" y="54980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0" idx="0"/>
          </p:cNvCxnSpPr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6" idx="0"/>
          </p:cNvCxnSpPr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7" name="Straight Arrow Connector 166"/>
          <p:cNvCxnSpPr>
            <a:stCxn id="166" idx="2"/>
          </p:cNvCxnSpPr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64" idx="0"/>
          </p:cNvCxnSpPr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72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600" y="14478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86400" y="3124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53000" y="1981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958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57200" y="1676400"/>
            <a:ext cx="3352800" cy="14478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 few </a:t>
            </a:r>
            <a:r>
              <a:rPr lang="en-US" sz="2800" dirty="0" smtClean="0"/>
              <a:t>call sites account for a huge fraction of cost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Idea</a:t>
            </a:r>
            <a:r>
              <a:rPr lang="en-US" dirty="0" smtClean="0"/>
              <a:t>: stop tracking hot call sites</a:t>
            </a:r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0" idx="0"/>
          </p:cNvCxnSpPr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6" idx="0"/>
          </p:cNvCxnSpPr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64" idx="0"/>
          </p:cNvCxnSpPr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600" y="14478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53000" y="1981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57200" y="1828800"/>
            <a:ext cx="3352800" cy="11430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Throw out </a:t>
            </a:r>
            <a:r>
              <a:rPr lang="en-US" sz="2800" dirty="0" smtClean="0"/>
              <a:t>hash table </a:t>
            </a:r>
            <a:r>
              <a:rPr lang="en-US" sz="2800" dirty="0" smtClean="0"/>
              <a:t>and instrumentation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/>
          <p:nvPr/>
        </p:nvGrpSpPr>
        <p:grpSpPr>
          <a:xfrm>
            <a:off x="762000" y="1021607"/>
            <a:ext cx="1225290" cy="4785322"/>
            <a:chOff x="152872" y="946760"/>
            <a:chExt cx="1225290" cy="4993099"/>
          </a:xfrm>
        </p:grpSpPr>
        <p:sp>
          <p:nvSpPr>
            <p:cNvPr id="201" name="TextBox 200"/>
            <p:cNvSpPr txBox="1"/>
            <p:nvPr/>
          </p:nvSpPr>
          <p:spPr>
            <a:xfrm>
              <a:off x="680535" y="946760"/>
              <a:ext cx="697627" cy="44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antlr</a:t>
              </a:r>
              <a:endParaRPr lang="en-US" sz="2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16415" y="1383130"/>
              <a:ext cx="761747" cy="44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chart</a:t>
              </a:r>
              <a:endParaRPr lang="en-US" sz="2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29490" y="1814043"/>
              <a:ext cx="948672" cy="44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eclipse</a:t>
              </a:r>
              <a:endParaRPr lang="en-US" sz="2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08462" y="2247685"/>
              <a:ext cx="569700" cy="44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fop</a:t>
              </a:r>
              <a:endParaRPr lang="en-US" sz="22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47123" y="2681325"/>
              <a:ext cx="931039" cy="44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hsqldb</a:t>
              </a:r>
              <a:endParaRPr lang="en-US" sz="2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5921" y="3114966"/>
              <a:ext cx="852241" cy="44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jython</a:t>
              </a:r>
              <a:endParaRPr lang="en-US" sz="22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93259" y="3548607"/>
              <a:ext cx="984903" cy="44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luindex</a:t>
              </a:r>
              <a:endParaRPr lang="en-US" sz="22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93985" y="3982249"/>
              <a:ext cx="684177" cy="44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pmd</a:t>
              </a:r>
              <a:endParaRPr lang="en-US" sz="22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55676" y="4415890"/>
              <a:ext cx="822486" cy="44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xalan</a:t>
              </a:r>
              <a:endParaRPr lang="en-US" sz="22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823065" y="4849531"/>
              <a:ext cx="555097" cy="44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jbb</a:t>
              </a:r>
              <a:endParaRPr lang="en-US" sz="22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52872" y="5490263"/>
              <a:ext cx="1225290" cy="44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geomean</a:t>
              </a:r>
              <a:endParaRPr lang="en-US" sz="2200" dirty="0"/>
            </a:p>
          </p:txBody>
        </p:sp>
      </p:grpSp>
      <p:grpSp>
        <p:nvGrpSpPr>
          <p:cNvPr id="4" name="Group 217"/>
          <p:cNvGrpSpPr/>
          <p:nvPr/>
        </p:nvGrpSpPr>
        <p:grpSpPr>
          <a:xfrm rot="5400000">
            <a:off x="1554595" y="1356819"/>
            <a:ext cx="4996155" cy="4025006"/>
            <a:chOff x="2057400" y="805128"/>
            <a:chExt cx="6070600" cy="4687092"/>
          </a:xfrm>
        </p:grpSpPr>
        <p:cxnSp>
          <p:nvCxnSpPr>
            <p:cNvPr id="149" name="Straight Connector 148"/>
            <p:cNvCxnSpPr/>
            <p:nvPr/>
          </p:nvCxnSpPr>
          <p:spPr>
            <a:xfrm rot="5400000">
              <a:off x="-100276" y="3148277"/>
              <a:ext cx="4686299" cy="158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057400" y="5453327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057400" y="487230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429127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057400" y="371025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057400" y="312922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057400" y="254820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2057400" y="196717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057400" y="138615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2057400" y="80512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150533" y="5156994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150533" y="4577633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150533" y="3998270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150533" y="3418907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150533" y="2839544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150533" y="2260181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150533" y="1680818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150533" y="1101455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9"/>
          <p:cNvGrpSpPr/>
          <p:nvPr/>
        </p:nvGrpSpPr>
        <p:grpSpPr>
          <a:xfrm rot="5400000">
            <a:off x="1781010" y="1427367"/>
            <a:ext cx="4650797" cy="4067950"/>
            <a:chOff x="2264040" y="717550"/>
            <a:chExt cx="5650970" cy="4737100"/>
          </a:xfrm>
          <a:solidFill>
            <a:schemeClr val="accent2"/>
          </a:solidFill>
        </p:grpSpPr>
        <p:sp>
          <p:nvSpPr>
            <p:cNvPr id="37" name="Rectangle 36"/>
            <p:cNvSpPr/>
            <p:nvPr/>
          </p:nvSpPr>
          <p:spPr>
            <a:xfrm>
              <a:off x="2264040" y="3124200"/>
              <a:ext cx="364860" cy="23304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67424" y="4114800"/>
              <a:ext cx="364860" cy="13398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69220" y="3200400"/>
              <a:ext cx="364860" cy="2254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774192" y="4826000"/>
              <a:ext cx="364860" cy="6286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79164" y="1898650"/>
              <a:ext cx="364860" cy="355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84136" y="1117600"/>
              <a:ext cx="364860" cy="43370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89108" y="2476500"/>
              <a:ext cx="364860" cy="29781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4080" y="2794000"/>
              <a:ext cx="364860" cy="26606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99052" y="717550"/>
              <a:ext cx="364860" cy="47371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04024" y="3098800"/>
              <a:ext cx="364860" cy="23558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50150" y="2851150"/>
              <a:ext cx="364860" cy="2603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6" name="Group 220"/>
          <p:cNvGrpSpPr/>
          <p:nvPr/>
        </p:nvGrpSpPr>
        <p:grpSpPr>
          <a:xfrm rot="5400000">
            <a:off x="798557" y="2409817"/>
            <a:ext cx="4650795" cy="2103047"/>
            <a:chOff x="2264040" y="3005667"/>
            <a:chExt cx="5650970" cy="2448983"/>
          </a:xfrm>
          <a:solidFill>
            <a:schemeClr val="accent4"/>
          </a:solidFill>
        </p:grpSpPr>
        <p:sp>
          <p:nvSpPr>
            <p:cNvPr id="69" name="Rectangle 68"/>
            <p:cNvSpPr/>
            <p:nvPr/>
          </p:nvSpPr>
          <p:spPr>
            <a:xfrm>
              <a:off x="2264040" y="3691467"/>
              <a:ext cx="364860" cy="17631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67424" y="5232400"/>
              <a:ext cx="364860" cy="222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269220" y="4521200"/>
              <a:ext cx="364860" cy="9334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74192" y="5012267"/>
              <a:ext cx="364860" cy="4423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279164" y="3852333"/>
              <a:ext cx="364860" cy="16023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84136" y="3005667"/>
              <a:ext cx="364860" cy="24489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89108" y="4910667"/>
              <a:ext cx="364860" cy="5439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94080" y="4605867"/>
              <a:ext cx="364860" cy="8487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299052" y="4419600"/>
              <a:ext cx="364860" cy="10350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04024" y="4631267"/>
              <a:ext cx="364860" cy="8233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550150" y="4432300"/>
              <a:ext cx="364860" cy="1022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7" name="Group 223"/>
          <p:cNvGrpSpPr/>
          <p:nvPr/>
        </p:nvGrpSpPr>
        <p:grpSpPr>
          <a:xfrm rot="5400000">
            <a:off x="175096" y="3033280"/>
            <a:ext cx="4650797" cy="856124"/>
            <a:chOff x="2264040" y="4457700"/>
            <a:chExt cx="5650970" cy="996950"/>
          </a:xfrm>
        </p:grpSpPr>
        <p:sp>
          <p:nvSpPr>
            <p:cNvPr id="80" name="Rectangle 79"/>
            <p:cNvSpPr/>
            <p:nvPr/>
          </p:nvSpPr>
          <p:spPr>
            <a:xfrm>
              <a:off x="6804024" y="5177367"/>
              <a:ext cx="364860" cy="27728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299052" y="5054600"/>
              <a:ext cx="364860" cy="4000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94080" y="5046133"/>
              <a:ext cx="364860" cy="40851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289108" y="5092700"/>
              <a:ext cx="364860" cy="3619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784136" y="4622800"/>
              <a:ext cx="364860" cy="8318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279164" y="4639733"/>
              <a:ext cx="364860" cy="81491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74192" y="5308600"/>
              <a:ext cx="364860" cy="1460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69220" y="5008033"/>
              <a:ext cx="364860" cy="44661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767424" y="5325532"/>
              <a:ext cx="361684" cy="12911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64040" y="4457700"/>
              <a:ext cx="360096" cy="9969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50150" y="4986867"/>
              <a:ext cx="364860" cy="46778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8" name="Group 224"/>
          <p:cNvGrpSpPr/>
          <p:nvPr/>
        </p:nvGrpSpPr>
        <p:grpSpPr>
          <a:xfrm rot="5400000">
            <a:off x="-34849" y="3243218"/>
            <a:ext cx="4650797" cy="436248"/>
            <a:chOff x="2264040" y="4946651"/>
            <a:chExt cx="5650970" cy="508008"/>
          </a:xfrm>
          <a:solidFill>
            <a:schemeClr val="accent1"/>
          </a:solidFill>
        </p:grpSpPr>
        <p:sp>
          <p:nvSpPr>
            <p:cNvPr id="115" name="Rectangle 114"/>
            <p:cNvSpPr/>
            <p:nvPr/>
          </p:nvSpPr>
          <p:spPr>
            <a:xfrm>
              <a:off x="7550150" y="5203825"/>
              <a:ext cx="364860" cy="250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804024" y="5222876"/>
              <a:ext cx="364860" cy="2317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299052" y="5213351"/>
              <a:ext cx="364860" cy="241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94080" y="5197476"/>
              <a:ext cx="364860" cy="2571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289108" y="5118101"/>
              <a:ext cx="364860" cy="3365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84136" y="5029200"/>
              <a:ext cx="364860" cy="42545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279164" y="5235575"/>
              <a:ext cx="364860" cy="2190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774192" y="5325538"/>
              <a:ext cx="364860" cy="1291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69220" y="5108575"/>
              <a:ext cx="364860" cy="3460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767424" y="5346700"/>
              <a:ext cx="364860" cy="1079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264040" y="4946651"/>
              <a:ext cx="364860" cy="5080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9" name="Group 225"/>
          <p:cNvGrpSpPr/>
          <p:nvPr/>
        </p:nvGrpSpPr>
        <p:grpSpPr>
          <a:xfrm rot="5400000">
            <a:off x="-105734" y="3284120"/>
            <a:ext cx="4650797" cy="354444"/>
            <a:chOff x="2264040" y="5076826"/>
            <a:chExt cx="5650970" cy="412748"/>
          </a:xfrm>
          <a:solidFill>
            <a:schemeClr val="tx2"/>
          </a:solidFill>
        </p:grpSpPr>
        <p:sp>
          <p:nvSpPr>
            <p:cNvPr id="126" name="Rectangle 125"/>
            <p:cNvSpPr/>
            <p:nvPr/>
          </p:nvSpPr>
          <p:spPr>
            <a:xfrm>
              <a:off x="7550150" y="5251450"/>
              <a:ext cx="364860" cy="2031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04024" y="5286376"/>
              <a:ext cx="364860" cy="1682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299052" y="5235576"/>
              <a:ext cx="364860" cy="2190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794080" y="5235576"/>
              <a:ext cx="364860" cy="2190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289108" y="5140326"/>
              <a:ext cx="364860" cy="314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784136" y="5076826"/>
              <a:ext cx="364860" cy="377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79164" y="5276850"/>
              <a:ext cx="364860" cy="177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269220" y="5178426"/>
              <a:ext cx="364860" cy="2762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767424" y="5375275"/>
              <a:ext cx="364860" cy="793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264040" y="5105400"/>
              <a:ext cx="364860" cy="349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774192" y="5343525"/>
              <a:ext cx="364860" cy="1460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10" name="Group 226"/>
          <p:cNvGrpSpPr/>
          <p:nvPr/>
        </p:nvGrpSpPr>
        <p:grpSpPr>
          <a:xfrm rot="5400000">
            <a:off x="-184803" y="3325015"/>
            <a:ext cx="4650795" cy="272651"/>
            <a:chOff x="2264040" y="5216525"/>
            <a:chExt cx="5650970" cy="317500"/>
          </a:xfrm>
        </p:grpSpPr>
        <p:sp>
          <p:nvSpPr>
            <p:cNvPr id="137" name="Rectangle 136"/>
            <p:cNvSpPr/>
            <p:nvPr/>
          </p:nvSpPr>
          <p:spPr>
            <a:xfrm>
              <a:off x="7550150" y="5343525"/>
              <a:ext cx="364860" cy="111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04024" y="5343525"/>
              <a:ext cx="364860" cy="1111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299052" y="5302250"/>
              <a:ext cx="364860" cy="1523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794080" y="5308600"/>
              <a:ext cx="364860" cy="14604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9108" y="5219700"/>
              <a:ext cx="364860" cy="23494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784136" y="5216525"/>
              <a:ext cx="364860" cy="2381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279164" y="5356225"/>
              <a:ext cx="364860" cy="984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269220" y="5280025"/>
              <a:ext cx="364860" cy="1746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67424" y="5399343"/>
              <a:ext cx="364860" cy="539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264040" y="5289550"/>
              <a:ext cx="364860" cy="16510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23" name="Rectangle 222"/>
            <p:cNvSpPr/>
            <p:nvPr/>
          </p:nvSpPr>
          <p:spPr>
            <a:xfrm flipV="1">
              <a:off x="3774192" y="5382429"/>
              <a:ext cx="364860" cy="151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903457" y="494589"/>
            <a:ext cx="4423870" cy="338554"/>
            <a:chOff x="1293857" y="387940"/>
            <a:chExt cx="4423870" cy="353254"/>
          </a:xfrm>
        </p:grpSpPr>
        <p:sp>
          <p:nvSpPr>
            <p:cNvPr id="167" name="TextBox 166"/>
            <p:cNvSpPr txBox="1"/>
            <p:nvPr/>
          </p:nvSpPr>
          <p:spPr>
            <a:xfrm>
              <a:off x="1293857" y="387940"/>
              <a:ext cx="297878" cy="35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760023" y="387940"/>
              <a:ext cx="411090" cy="35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20</a:t>
              </a:r>
              <a:endParaRPr lang="en-US" sz="16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256325" y="387940"/>
              <a:ext cx="411090" cy="35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40</a:t>
              </a:r>
              <a:endParaRPr lang="en-US" sz="16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755276" y="387940"/>
              <a:ext cx="411090" cy="35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60</a:t>
              </a:r>
              <a:endParaRPr lang="en-US" sz="16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39002" y="387940"/>
              <a:ext cx="411090" cy="35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80</a:t>
              </a:r>
              <a:endParaRPr lang="en-US" sz="16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708537" y="387940"/>
              <a:ext cx="524302" cy="35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</a:t>
              </a:r>
              <a:endParaRPr lang="en-US" sz="16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206059" y="387940"/>
              <a:ext cx="524302" cy="35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120</a:t>
              </a:r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94474" y="387940"/>
              <a:ext cx="524302" cy="35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140</a:t>
              </a:r>
              <a:endParaRPr lang="en-US" sz="16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93425" y="387940"/>
              <a:ext cx="524302" cy="35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160</a:t>
              </a:r>
              <a:endParaRPr lang="en-US" sz="160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3429000" y="76197"/>
            <a:ext cx="131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 overhead</a:t>
            </a:r>
            <a:endParaRPr lang="en-US" dirty="0"/>
          </a:p>
        </p:txBody>
      </p:sp>
      <p:grpSp>
        <p:nvGrpSpPr>
          <p:cNvPr id="221" name="Group 220"/>
          <p:cNvGrpSpPr/>
          <p:nvPr/>
        </p:nvGrpSpPr>
        <p:grpSpPr>
          <a:xfrm>
            <a:off x="6934200" y="3189698"/>
            <a:ext cx="1750910" cy="369332"/>
            <a:chOff x="7086600" y="598898"/>
            <a:chExt cx="1750910" cy="369332"/>
          </a:xfrm>
        </p:grpSpPr>
        <p:sp>
          <p:nvSpPr>
            <p:cNvPr id="176" name="TextBox 175"/>
            <p:cNvSpPr txBox="1"/>
            <p:nvPr/>
          </p:nvSpPr>
          <p:spPr>
            <a:xfrm>
              <a:off x="7494173" y="598898"/>
              <a:ext cx="134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dirty="0" smtClean="0"/>
                <a:t> = 100,000</a:t>
              </a:r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086600" y="685800"/>
              <a:ext cx="381000" cy="2286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934200" y="4114800"/>
            <a:ext cx="1318211" cy="369332"/>
            <a:chOff x="7086600" y="1524000"/>
            <a:chExt cx="1318211" cy="369332"/>
          </a:xfrm>
        </p:grpSpPr>
        <p:sp>
          <p:nvSpPr>
            <p:cNvPr id="194" name="TextBox 193"/>
            <p:cNvSpPr txBox="1"/>
            <p:nvPr/>
          </p:nvSpPr>
          <p:spPr>
            <a:xfrm>
              <a:off x="7494173" y="1524000"/>
              <a:ext cx="910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dirty="0" smtClean="0"/>
                <a:t> = 100</a:t>
              </a:r>
              <a:endParaRPr lang="en-US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086600" y="1600200"/>
              <a:ext cx="381000" cy="2286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6934200" y="3505200"/>
            <a:ext cx="1623546" cy="369332"/>
            <a:chOff x="7086600" y="914400"/>
            <a:chExt cx="162354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7494173" y="914400"/>
              <a:ext cx="121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dirty="0" smtClean="0"/>
                <a:t> = 10,000</a:t>
              </a:r>
              <a:endParaRPr lang="en-US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086600" y="990600"/>
              <a:ext cx="381000" cy="2286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6934200" y="2895600"/>
            <a:ext cx="1752600" cy="369332"/>
            <a:chOff x="7086600" y="304800"/>
            <a:chExt cx="1752600" cy="369332"/>
          </a:xfrm>
        </p:grpSpPr>
        <p:sp>
          <p:nvSpPr>
            <p:cNvPr id="200" name="TextBox 199"/>
            <p:cNvSpPr txBox="1"/>
            <p:nvPr/>
          </p:nvSpPr>
          <p:spPr>
            <a:xfrm>
              <a:off x="7494173" y="304800"/>
              <a:ext cx="1345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threshold</a:t>
              </a:r>
              <a:endParaRPr lang="en-US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086600" y="381000"/>
              <a:ext cx="381000" cy="228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6934200" y="3810000"/>
            <a:ext cx="1496182" cy="369332"/>
            <a:chOff x="7086600" y="1219200"/>
            <a:chExt cx="1496182" cy="369332"/>
          </a:xfrm>
        </p:grpSpPr>
        <p:sp>
          <p:nvSpPr>
            <p:cNvPr id="214" name="TextBox 213"/>
            <p:cNvSpPr txBox="1"/>
            <p:nvPr/>
          </p:nvSpPr>
          <p:spPr>
            <a:xfrm>
              <a:off x="7494173" y="1219200"/>
              <a:ext cx="108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dirty="0" smtClean="0"/>
                <a:t> = 1,000</a:t>
              </a:r>
              <a:endParaRPr lang="en-US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086600" y="1295400"/>
              <a:ext cx="381000" cy="2286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6934200" y="4419600"/>
            <a:ext cx="1432726" cy="369332"/>
            <a:chOff x="7086600" y="1828800"/>
            <a:chExt cx="1432726" cy="369332"/>
          </a:xfrm>
        </p:grpSpPr>
        <p:sp>
          <p:nvSpPr>
            <p:cNvPr id="218" name="TextBox 217"/>
            <p:cNvSpPr txBox="1"/>
            <p:nvPr/>
          </p:nvSpPr>
          <p:spPr>
            <a:xfrm>
              <a:off x="7494173" y="1828800"/>
              <a:ext cx="1025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PCC only</a:t>
              </a:r>
              <a:endParaRPr lang="en-US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7086600" y="1905000"/>
              <a:ext cx="381000" cy="2286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220" name="Rectangle 219"/>
          <p:cNvSpPr/>
          <p:nvPr/>
        </p:nvSpPr>
        <p:spPr>
          <a:xfrm>
            <a:off x="6781800" y="2819400"/>
            <a:ext cx="19812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111373" y="6019800"/>
            <a:ext cx="461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Is it enough information?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>
          <a:xfrm>
            <a:off x="6705600" y="838200"/>
            <a:ext cx="2133600" cy="1754327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Tunable</a:t>
            </a: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“</a:t>
            </a:r>
            <a:r>
              <a:rPr lang="en-US" sz="36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hotness” threshold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xplosion 1 38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Decoding: hybrid search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21478" y="54980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0" idx="0"/>
          </p:cNvCxnSpPr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6" idx="0"/>
          </p:cNvCxnSpPr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64" idx="0"/>
          </p:cNvCxnSpPr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600" y="14478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53000" y="1981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Which caller is the right one?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76600" y="4038600"/>
            <a:ext cx="3581400" cy="990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xplosion 1 38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Decoding: hybrid search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21478" y="54980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0" idx="0"/>
          </p:cNvCxnSpPr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6" idx="0"/>
          </p:cNvCxnSpPr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64" idx="0"/>
          </p:cNvCxnSpPr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600" y="14478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53000" y="1981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Which caller is the right one?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76600" y="4038600"/>
            <a:ext cx="3581400" cy="9906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72200" y="410735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✓</a:t>
            </a:r>
            <a:endParaRPr lang="en-US" sz="4400" dirty="0">
              <a:solidFill>
                <a:srgbClr val="008000"/>
              </a:solidFill>
            </a:endParaRPr>
          </a:p>
        </p:txBody>
      </p:sp>
      <p:cxnSp>
        <p:nvCxnSpPr>
          <p:cNvPr id="51" name="Shape 50"/>
          <p:cNvCxnSpPr>
            <a:endCxn id="53" idx="2"/>
          </p:cNvCxnSpPr>
          <p:nvPr/>
        </p:nvCxnSpPr>
        <p:spPr>
          <a:xfrm flipV="1">
            <a:off x="5486400" y="5410200"/>
            <a:ext cx="2322074" cy="11986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324875" y="5619274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g</a:t>
            </a:r>
            <a:r>
              <a:rPr lang="en-US" b="1" dirty="0" smtClean="0">
                <a:solidFill>
                  <a:srgbClr val="000000"/>
                </a:solidFill>
              </a:rPr>
              <a:t>():2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10400" y="5040868"/>
            <a:ext cx="1596148" cy="369332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0x089C3A02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dynamic data race detector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0" y="1600200"/>
            <a:ext cx="151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 A</a:t>
            </a:r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02200" y="1600200"/>
            <a:ext cx="1473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 B</a:t>
            </a:r>
            <a:endParaRPr lang="en-US" sz="2800" u="sng" dirty="0"/>
          </a:p>
        </p:txBody>
      </p:sp>
      <p:cxnSp>
        <p:nvCxnSpPr>
          <p:cNvPr id="7" name="Straight Connector 6"/>
          <p:cNvCxnSpPr>
            <a:stCxn id="15" idx="2"/>
          </p:cNvCxnSpPr>
          <p:nvPr/>
        </p:nvCxnSpPr>
        <p:spPr>
          <a:xfrm rot="5400000">
            <a:off x="2913712" y="5384261"/>
            <a:ext cx="763077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2"/>
          </p:cNvCxnSpPr>
          <p:nvPr/>
        </p:nvCxnSpPr>
        <p:spPr>
          <a:xfrm rot="16200000" flipH="1">
            <a:off x="5004925" y="5124110"/>
            <a:ext cx="1276339" cy="86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7245" y="2410767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2643" y="3047422"/>
            <a:ext cx="1225215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unlock </a:t>
            </a:r>
            <a:r>
              <a:rPr lang="en-US" sz="2400" dirty="0" err="1" smtClean="0"/>
              <a:t>m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0972" y="3475334"/>
            <a:ext cx="95561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lock </a:t>
            </a:r>
            <a:r>
              <a:rPr lang="en-US" sz="2400" dirty="0" err="1" smtClean="0"/>
              <a:t>m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0772" y="4108101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5510" y="4620567"/>
            <a:ext cx="101948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18" name="Straight Connector 17"/>
          <p:cNvCxnSpPr>
            <a:endCxn id="13" idx="1"/>
          </p:cNvCxnSpPr>
          <p:nvPr/>
        </p:nvCxnSpPr>
        <p:spPr>
          <a:xfrm>
            <a:off x="3911600" y="3365500"/>
            <a:ext cx="1249372" cy="300912"/>
          </a:xfrm>
          <a:prstGeom prst="line">
            <a:avLst/>
          </a:prstGeom>
          <a:ln w="539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5" idx="0"/>
          </p:cNvCxnSpPr>
          <p:nvPr/>
        </p:nvCxnSpPr>
        <p:spPr>
          <a:xfrm rot="5400000">
            <a:off x="2699757" y="4025072"/>
            <a:ext cx="1190989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2" idx="0"/>
          </p:cNvCxnSpPr>
          <p:nvPr/>
        </p:nvCxnSpPr>
        <p:spPr>
          <a:xfrm rot="5400000">
            <a:off x="3168002" y="2920172"/>
            <a:ext cx="254499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11" idx="0"/>
          </p:cNvCxnSpPr>
          <p:nvPr/>
        </p:nvCxnSpPr>
        <p:spPr>
          <a:xfrm rot="16200000" flipH="1">
            <a:off x="3151577" y="2267092"/>
            <a:ext cx="287347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3" idx="0"/>
          </p:cNvCxnSpPr>
          <p:nvPr/>
        </p:nvCxnSpPr>
        <p:spPr>
          <a:xfrm rot="5400000">
            <a:off x="4962821" y="2799377"/>
            <a:ext cx="1351914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4" idx="0"/>
          </p:cNvCxnSpPr>
          <p:nvPr/>
        </p:nvCxnSpPr>
        <p:spPr>
          <a:xfrm rot="16200000" flipH="1">
            <a:off x="5513472" y="3982794"/>
            <a:ext cx="250611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95610" y="4394200"/>
            <a:ext cx="1398690" cy="417445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601870">
            <a:off x="4038600" y="4165600"/>
            <a:ext cx="79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race!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3256" y="2667000"/>
            <a:ext cx="603781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en-US" sz="1600" dirty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116582" y="4343400"/>
            <a:ext cx="633336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</a:t>
            </a:r>
            <a:r>
              <a:rPr lang="en-US" sz="1600" dirty="0" smtClean="0"/>
              <a:t>@</a:t>
            </a: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416550" y="5014887"/>
            <a:ext cx="716242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T’’</a:t>
            </a:r>
            <a:r>
              <a:rPr lang="en-US" sz="1600" dirty="0" smtClean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xplosion 1 38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Decoding: hybrid search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21478" y="54980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rgbClr val="7F7F7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0" idx="0"/>
          </p:cNvCxnSpPr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6" idx="0"/>
          </p:cNvCxnSpPr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64" idx="0"/>
          </p:cNvCxnSpPr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600" y="14478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53000" y="1981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No information: must explore both paths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0400" y="3777224"/>
            <a:ext cx="154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0x59C2DF08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Arrow Connector 50"/>
          <p:cNvCxnSpPr>
            <a:stCxn id="63" idx="0"/>
            <a:endCxn id="49" idx="2"/>
          </p:cNvCxnSpPr>
          <p:nvPr/>
        </p:nvCxnSpPr>
        <p:spPr>
          <a:xfrm rot="16200000" flipV="1">
            <a:off x="7348469" y="4580863"/>
            <a:ext cx="894312" cy="2569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705600" y="4367506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 smtClean="0">
                <a:solidFill>
                  <a:srgbClr val="000000"/>
                </a:solidFill>
              </a:rPr>
              <a:t>d():9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3" name="Shape 52"/>
          <p:cNvCxnSpPr>
            <a:endCxn id="63" idx="2"/>
          </p:cNvCxnSpPr>
          <p:nvPr/>
        </p:nvCxnSpPr>
        <p:spPr>
          <a:xfrm flipV="1">
            <a:off x="5486400" y="5410200"/>
            <a:ext cx="2322074" cy="11986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324875" y="5619274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g</a:t>
            </a:r>
            <a:r>
              <a:rPr lang="en-US" b="1" dirty="0" smtClean="0">
                <a:solidFill>
                  <a:srgbClr val="000000"/>
                </a:solidFill>
              </a:rPr>
              <a:t>():2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5040868"/>
            <a:ext cx="1596148" cy="369332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0x089C3A02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419600" y="2928376"/>
            <a:ext cx="3429000" cy="8382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xplosion 1 38"/>
          <p:cNvSpPr/>
          <p:nvPr/>
        </p:nvSpPr>
        <p:spPr>
          <a:xfrm>
            <a:off x="4038600" y="5105400"/>
            <a:ext cx="1600200" cy="1219200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 search </a:t>
            </a:r>
            <a:r>
              <a:rPr lang="en-US" sz="2800" dirty="0" smtClean="0"/>
              <a:t>(see paper)</a:t>
            </a:r>
            <a:endParaRPr lang="en-US" sz="2800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19638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830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f():4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8478" y="5421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g():2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21478" y="54980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92878" y="4278868"/>
            <a:ext cx="762000" cy="533400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d():9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rot="5400000">
            <a:off x="5087681" y="4735671"/>
            <a:ext cx="609600" cy="762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54678" y="3135074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a():5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rot="16200000" flipH="1">
            <a:off x="5011878" y="3592274"/>
            <a:ext cx="6096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78678" y="1459468"/>
            <a:ext cx="12954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main():44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 flipV="1">
            <a:off x="5181600" y="2667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73878" y="2297668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Arrow Connector 67"/>
          <p:cNvCxnSpPr>
            <a:stCxn id="65" idx="2"/>
          </p:cNvCxnSpPr>
          <p:nvPr/>
        </p:nvCxnSpPr>
        <p:spPr>
          <a:xfrm rot="5400000">
            <a:off x="6313450" y="1977038"/>
            <a:ext cx="397099" cy="4287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564078" y="4278868"/>
            <a:ext cx="762000" cy="533400"/>
          </a:xfrm>
          <a:prstGeom prst="rect">
            <a:avLst/>
          </a:prstGeom>
          <a:solidFill>
            <a:srgbClr val="7F7F7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038600" y="4800600"/>
            <a:ext cx="668478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495201" y="4278868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>
            <a:stCxn id="116" idx="2"/>
          </p:cNvCxnSpPr>
          <p:nvPr/>
        </p:nvCxnSpPr>
        <p:spPr>
          <a:xfrm rot="16200000" flipH="1">
            <a:off x="1723801" y="4964668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 flipV="1">
            <a:off x="2485802" y="4800600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70" idx="0"/>
          </p:cNvCxnSpPr>
          <p:nvPr/>
        </p:nvCxnSpPr>
        <p:spPr>
          <a:xfrm rot="16200000" flipH="1">
            <a:off x="35259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6200000" flipH="1">
            <a:off x="1087578" y="3859768"/>
            <a:ext cx="609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16" idx="0"/>
          </p:cNvCxnSpPr>
          <p:nvPr/>
        </p:nvCxnSpPr>
        <p:spPr>
          <a:xfrm rot="5400000">
            <a:off x="1577140" y="3968330"/>
            <a:ext cx="609600" cy="114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295400" y="3200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657600" y="12954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/>
          <p:cNvCxnSpPr>
            <a:endCxn id="55" idx="0"/>
          </p:cNvCxnSpPr>
          <p:nvPr/>
        </p:nvCxnSpPr>
        <p:spPr>
          <a:xfrm rot="5400000">
            <a:off x="3414506" y="4950172"/>
            <a:ext cx="621268" cy="32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934200" y="3124200"/>
            <a:ext cx="762000" cy="533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j():8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 rot="10800000" flipV="1">
            <a:off x="5855924" y="3645932"/>
            <a:ext cx="1247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6200000" flipH="1">
            <a:off x="4343400" y="2667000"/>
            <a:ext cx="6096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429000" y="32766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4114800" y="1676400"/>
            <a:ext cx="381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64" idx="0"/>
          </p:cNvCxnSpPr>
          <p:nvPr/>
        </p:nvCxnSpPr>
        <p:spPr>
          <a:xfrm rot="5400000">
            <a:off x="7277100" y="26289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7696200" y="22098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246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67600" y="14478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267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14800" y="1981200"/>
            <a:ext cx="762000" cy="533400"/>
          </a:xfrm>
          <a:prstGeom prst="rect">
            <a:avLst/>
          </a:prstGeom>
          <a:solidFill>
            <a:srgbClr val="54769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b():3</a:t>
            </a:r>
            <a:endParaRPr lang="en-US" sz="2000" baseline="-25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53000" y="1981200"/>
            <a:ext cx="228600" cy="533400"/>
          </a:xfrm>
          <a:prstGeom prst="rect">
            <a:avLst/>
          </a:prstGeom>
          <a:gradFill>
            <a:gsLst>
              <a:gs pos="0">
                <a:srgbClr val="FFFFFF"/>
              </a:gs>
              <a:gs pos="16000">
                <a:srgbClr val="1F1F1F"/>
              </a:gs>
              <a:gs pos="17999">
                <a:srgbClr val="FFFFFF"/>
              </a:gs>
              <a:gs pos="42000">
                <a:srgbClr val="636363"/>
              </a:gs>
              <a:gs pos="53000">
                <a:srgbClr val="CFCFCF"/>
              </a:gs>
              <a:gs pos="66000">
                <a:srgbClr val="CFCFCF"/>
              </a:gs>
              <a:gs pos="75999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57200" y="1828800"/>
            <a:ext cx="3352800" cy="1295400"/>
          </a:xfrm>
          <a:prstGeom prst="roundRect">
            <a:avLst/>
          </a:prstGeom>
          <a:solidFill>
            <a:srgbClr val="BC8C5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Sometimes fails to decode a context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62200" y="6260068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PCC value = 0x5A93CF09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0400" y="3777224"/>
            <a:ext cx="154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0x59C2DF08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Arrow Connector 50"/>
          <p:cNvCxnSpPr>
            <a:stCxn id="63" idx="0"/>
            <a:endCxn id="49" idx="2"/>
          </p:cNvCxnSpPr>
          <p:nvPr/>
        </p:nvCxnSpPr>
        <p:spPr>
          <a:xfrm rot="16200000" flipV="1">
            <a:off x="7348469" y="4580863"/>
            <a:ext cx="894312" cy="2569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705600" y="4367506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 smtClean="0">
                <a:solidFill>
                  <a:srgbClr val="000000"/>
                </a:solidFill>
              </a:rPr>
              <a:t>d():9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3" name="Shape 52"/>
          <p:cNvCxnSpPr>
            <a:endCxn id="63" idx="2"/>
          </p:cNvCxnSpPr>
          <p:nvPr/>
        </p:nvCxnSpPr>
        <p:spPr>
          <a:xfrm flipV="1">
            <a:off x="5486400" y="5410200"/>
            <a:ext cx="2322074" cy="119860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324875" y="5619274"/>
            <a:ext cx="2285725" cy="4767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200" i="1" dirty="0" smtClean="0">
                <a:solidFill>
                  <a:srgbClr val="000000"/>
                </a:solidFill>
              </a:rPr>
              <a:t>f</a:t>
            </a:r>
            <a:r>
              <a:rPr lang="en-US" sz="2200" i="1" baseline="30000" dirty="0" smtClean="0">
                <a:solidFill>
                  <a:srgbClr val="000000"/>
                </a:solidFill>
              </a:rPr>
              <a:t>-1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00000"/>
                </a:solidFill>
              </a:rPr>
              <a:t>0x5A93CF09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g</a:t>
            </a:r>
            <a:r>
              <a:rPr lang="en-US" b="1" dirty="0" smtClean="0">
                <a:solidFill>
                  <a:srgbClr val="000000"/>
                </a:solidFill>
              </a:rPr>
              <a:t>():2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5040868"/>
            <a:ext cx="1596148" cy="369332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0x089C3A02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419600" y="2928376"/>
            <a:ext cx="3429000" cy="8382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00"/>
          <p:cNvSpPr txBox="1"/>
          <p:nvPr/>
        </p:nvSpPr>
        <p:spPr>
          <a:xfrm>
            <a:off x="603863" y="1033278"/>
            <a:ext cx="697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</a:rPr>
              <a:t>antlr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39743" y="1456891"/>
            <a:ext cx="761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chart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52818" y="1875207"/>
            <a:ext cx="948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eclipse</a:t>
            </a:r>
            <a:endParaRPr lang="en-US" sz="2200" dirty="0"/>
          </a:p>
        </p:txBody>
      </p:sp>
      <p:sp>
        <p:nvSpPr>
          <p:cNvPr id="204" name="TextBox 203"/>
          <p:cNvSpPr txBox="1"/>
          <p:nvPr/>
        </p:nvSpPr>
        <p:spPr>
          <a:xfrm>
            <a:off x="731790" y="2296172"/>
            <a:ext cx="569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fop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70451" y="2717135"/>
            <a:ext cx="931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hsqldb</a:t>
            </a:r>
            <a:endParaRPr lang="en-US" sz="2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49249" y="3138099"/>
            <a:ext cx="85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</a:rPr>
              <a:t>jython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16587" y="3559063"/>
            <a:ext cx="984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</a:rPr>
              <a:t>luindex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17313" y="3980029"/>
            <a:ext cx="684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</a:rPr>
              <a:t>pmd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79004" y="4400993"/>
            <a:ext cx="822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xalan</a:t>
            </a:r>
            <a:endParaRPr lang="en-US" sz="2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46393" y="4821957"/>
            <a:ext cx="555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jbb</a:t>
            </a:r>
            <a:endParaRPr lang="en-US" sz="2200" dirty="0"/>
          </a:p>
        </p:txBody>
      </p:sp>
      <p:grpSp>
        <p:nvGrpSpPr>
          <p:cNvPr id="3" name="Group 217"/>
          <p:cNvGrpSpPr/>
          <p:nvPr/>
        </p:nvGrpSpPr>
        <p:grpSpPr>
          <a:xfrm rot="5400000">
            <a:off x="836529" y="1400756"/>
            <a:ext cx="5060687" cy="4025006"/>
            <a:chOff x="2057400" y="805128"/>
            <a:chExt cx="6070600" cy="4687092"/>
          </a:xfrm>
        </p:grpSpPr>
        <p:cxnSp>
          <p:nvCxnSpPr>
            <p:cNvPr id="149" name="Straight Connector 148"/>
            <p:cNvCxnSpPr/>
            <p:nvPr/>
          </p:nvCxnSpPr>
          <p:spPr>
            <a:xfrm rot="5400000">
              <a:off x="-100276" y="3148277"/>
              <a:ext cx="4686299" cy="158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057400" y="5453327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057400" y="487230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429127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057400" y="371025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057400" y="312922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057400" y="254820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2057400" y="196717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057400" y="138615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2057400" y="80512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150533" y="5156994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150533" y="4577633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150533" y="3998270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150533" y="3418907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150533" y="2839544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150533" y="2260181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150533" y="1680818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150533" y="1101455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 rot="5400000">
            <a:off x="2235181" y="299067"/>
            <a:ext cx="304162" cy="20012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9" name="Rectangle 58"/>
          <p:cNvSpPr/>
          <p:nvPr/>
        </p:nvSpPr>
        <p:spPr>
          <a:xfrm rot="5400000">
            <a:off x="1809846" y="1144043"/>
            <a:ext cx="304162" cy="1150586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0" name="Rectangle 59"/>
          <p:cNvSpPr/>
          <p:nvPr/>
        </p:nvSpPr>
        <p:spPr>
          <a:xfrm rot="5400000">
            <a:off x="2202463" y="1169742"/>
            <a:ext cx="304162" cy="19358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1504477" y="2288693"/>
            <a:ext cx="304162" cy="539849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 rot="5400000">
            <a:off x="2761397" y="1452737"/>
            <a:ext cx="304162" cy="30536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 rot="5400000">
            <a:off x="3096758" y="1538341"/>
            <a:ext cx="304162" cy="3724410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4" name="Rectangle 63"/>
          <p:cNvSpPr/>
          <p:nvPr/>
        </p:nvSpPr>
        <p:spPr>
          <a:xfrm rot="5400000">
            <a:off x="2513285" y="2542778"/>
            <a:ext cx="304162" cy="2557465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76960" y="3100067"/>
            <a:ext cx="304162" cy="2284814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6" name="Rectangle 65"/>
          <p:cNvSpPr/>
          <p:nvPr/>
        </p:nvSpPr>
        <p:spPr>
          <a:xfrm rot="5400000">
            <a:off x="3268528" y="2629464"/>
            <a:ext cx="304162" cy="406795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2246087" y="4072869"/>
            <a:ext cx="304162" cy="202306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9" name="Rectangle 68"/>
          <p:cNvSpPr/>
          <p:nvPr/>
        </p:nvSpPr>
        <p:spPr>
          <a:xfrm rot="5400000">
            <a:off x="1991611" y="542634"/>
            <a:ext cx="304161" cy="15141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0" name="Rectangle 69"/>
          <p:cNvSpPr/>
          <p:nvPr/>
        </p:nvSpPr>
        <p:spPr>
          <a:xfrm rot="5400000">
            <a:off x="1329978" y="1623907"/>
            <a:ext cx="304161" cy="190856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1" name="Rectangle 70"/>
          <p:cNvSpPr/>
          <p:nvPr/>
        </p:nvSpPr>
        <p:spPr>
          <a:xfrm rot="5400000">
            <a:off x="1635347" y="1736855"/>
            <a:ext cx="304161" cy="80159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2" name="Rectangle 71"/>
          <p:cNvSpPr/>
          <p:nvPr/>
        </p:nvSpPr>
        <p:spPr>
          <a:xfrm rot="5400000">
            <a:off x="1424497" y="2368669"/>
            <a:ext cx="304161" cy="379893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3" name="Rectangle 72"/>
          <p:cNvSpPr/>
          <p:nvPr/>
        </p:nvSpPr>
        <p:spPr>
          <a:xfrm rot="5400000">
            <a:off x="1922540" y="2291591"/>
            <a:ext cx="304161" cy="137597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4" name="Rectangle 73"/>
          <p:cNvSpPr/>
          <p:nvPr/>
        </p:nvSpPr>
        <p:spPr>
          <a:xfrm rot="5400000">
            <a:off x="2286074" y="2349021"/>
            <a:ext cx="304161" cy="2103047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5" name="Rectangle 74"/>
          <p:cNvSpPr/>
          <p:nvPr/>
        </p:nvSpPr>
        <p:spPr>
          <a:xfrm rot="5400000">
            <a:off x="1468121" y="3587938"/>
            <a:ext cx="304161" cy="467142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6" name="Rectangle 75"/>
          <p:cNvSpPr/>
          <p:nvPr/>
        </p:nvSpPr>
        <p:spPr>
          <a:xfrm rot="5400000">
            <a:off x="1598994" y="3878029"/>
            <a:ext cx="304161" cy="728886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7" name="Rectangle 76"/>
          <p:cNvSpPr/>
          <p:nvPr/>
        </p:nvSpPr>
        <p:spPr>
          <a:xfrm rot="5400000">
            <a:off x="1678971" y="4219016"/>
            <a:ext cx="304161" cy="8888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8" name="Rectangle 77"/>
          <p:cNvSpPr/>
          <p:nvPr/>
        </p:nvSpPr>
        <p:spPr>
          <a:xfrm rot="5400000">
            <a:off x="1588087" y="4730864"/>
            <a:ext cx="304161" cy="70707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80" name="Rectangle 79"/>
          <p:cNvSpPr/>
          <p:nvPr/>
        </p:nvSpPr>
        <p:spPr>
          <a:xfrm rot="5400000">
            <a:off x="1353609" y="4965346"/>
            <a:ext cx="304162" cy="23811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5" name="Rectangle 104"/>
          <p:cNvSpPr/>
          <p:nvPr/>
        </p:nvSpPr>
        <p:spPr>
          <a:xfrm rot="5400000">
            <a:off x="1406322" y="4491669"/>
            <a:ext cx="304162" cy="34354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6" name="Rectangle 105"/>
          <p:cNvSpPr/>
          <p:nvPr/>
        </p:nvSpPr>
        <p:spPr>
          <a:xfrm rot="5400000">
            <a:off x="1409957" y="4067069"/>
            <a:ext cx="304162" cy="350811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7" name="Rectangle 106"/>
          <p:cNvSpPr/>
          <p:nvPr/>
        </p:nvSpPr>
        <p:spPr>
          <a:xfrm rot="5400000">
            <a:off x="1389963" y="3666099"/>
            <a:ext cx="304162" cy="310822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8" name="Rectangle 107"/>
          <p:cNvSpPr/>
          <p:nvPr/>
        </p:nvSpPr>
        <p:spPr>
          <a:xfrm rot="5400000">
            <a:off x="1591724" y="3043373"/>
            <a:ext cx="304162" cy="714346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9" name="Rectangle 108"/>
          <p:cNvSpPr/>
          <p:nvPr/>
        </p:nvSpPr>
        <p:spPr>
          <a:xfrm rot="5400000">
            <a:off x="1584454" y="2629679"/>
            <a:ext cx="304162" cy="69980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0" name="Rectangle 109"/>
          <p:cNvSpPr/>
          <p:nvPr/>
        </p:nvSpPr>
        <p:spPr>
          <a:xfrm rot="5400000">
            <a:off x="1297261" y="2495907"/>
            <a:ext cx="304162" cy="125419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1" name="Rectangle 110"/>
          <p:cNvSpPr/>
          <p:nvPr/>
        </p:nvSpPr>
        <p:spPr>
          <a:xfrm rot="5400000">
            <a:off x="1426316" y="1945888"/>
            <a:ext cx="304162" cy="3835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2" name="Rectangle 111"/>
          <p:cNvSpPr/>
          <p:nvPr/>
        </p:nvSpPr>
        <p:spPr>
          <a:xfrm rot="5400000">
            <a:off x="1291316" y="1662573"/>
            <a:ext cx="301514" cy="110878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3" name="Rectangle 112"/>
          <p:cNvSpPr/>
          <p:nvPr/>
        </p:nvSpPr>
        <p:spPr>
          <a:xfrm rot="5400000">
            <a:off x="1664599" y="869648"/>
            <a:ext cx="300190" cy="856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6" name="Rectangle 115"/>
          <p:cNvSpPr/>
          <p:nvPr/>
        </p:nvSpPr>
        <p:spPr>
          <a:xfrm rot="5400000">
            <a:off x="1334070" y="4984886"/>
            <a:ext cx="304162" cy="19903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7" name="Rectangle 116"/>
          <p:cNvSpPr/>
          <p:nvPr/>
        </p:nvSpPr>
        <p:spPr>
          <a:xfrm rot="5400000">
            <a:off x="1338159" y="4559831"/>
            <a:ext cx="304162" cy="2072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8" name="Rectangle 117"/>
          <p:cNvSpPr/>
          <p:nvPr/>
        </p:nvSpPr>
        <p:spPr>
          <a:xfrm rot="5400000">
            <a:off x="1344975" y="4132050"/>
            <a:ext cx="304162" cy="220848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9" name="Rectangle 118"/>
          <p:cNvSpPr/>
          <p:nvPr/>
        </p:nvSpPr>
        <p:spPr>
          <a:xfrm rot="5400000">
            <a:off x="1379056" y="3677004"/>
            <a:ext cx="304162" cy="289011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0" name="Rectangle 119"/>
          <p:cNvSpPr/>
          <p:nvPr/>
        </p:nvSpPr>
        <p:spPr>
          <a:xfrm rot="5400000">
            <a:off x="1417227" y="3217868"/>
            <a:ext cx="304162" cy="365355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1" name="Rectangle 120"/>
          <p:cNvSpPr/>
          <p:nvPr/>
        </p:nvSpPr>
        <p:spPr>
          <a:xfrm rot="5400000">
            <a:off x="1328615" y="2885515"/>
            <a:ext cx="304162" cy="1881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2" name="Rectangle 121"/>
          <p:cNvSpPr/>
          <p:nvPr/>
        </p:nvSpPr>
        <p:spPr>
          <a:xfrm rot="5400000">
            <a:off x="1289987" y="2503178"/>
            <a:ext cx="304162" cy="110878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3" name="Rectangle 122"/>
          <p:cNvSpPr/>
          <p:nvPr/>
        </p:nvSpPr>
        <p:spPr>
          <a:xfrm rot="5400000">
            <a:off x="1383145" y="1989055"/>
            <a:ext cx="304162" cy="29719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4" name="Rectangle 123"/>
          <p:cNvSpPr/>
          <p:nvPr/>
        </p:nvSpPr>
        <p:spPr>
          <a:xfrm rot="5400000">
            <a:off x="1280904" y="1672986"/>
            <a:ext cx="304162" cy="92700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5" name="Rectangle 124"/>
          <p:cNvSpPr/>
          <p:nvPr/>
        </p:nvSpPr>
        <p:spPr>
          <a:xfrm rot="5400000">
            <a:off x="1452669" y="1081571"/>
            <a:ext cx="304162" cy="4362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7" name="Rectangle 126"/>
          <p:cNvSpPr/>
          <p:nvPr/>
        </p:nvSpPr>
        <p:spPr>
          <a:xfrm rot="5400000">
            <a:off x="1306804" y="5012151"/>
            <a:ext cx="304162" cy="14450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8" name="Rectangle 127"/>
          <p:cNvSpPr/>
          <p:nvPr/>
        </p:nvSpPr>
        <p:spPr>
          <a:xfrm rot="5400000">
            <a:off x="1328616" y="4569375"/>
            <a:ext cx="304162" cy="1881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9" name="Rectangle 128"/>
          <p:cNvSpPr/>
          <p:nvPr/>
        </p:nvSpPr>
        <p:spPr>
          <a:xfrm rot="5400000">
            <a:off x="1328616" y="4148410"/>
            <a:ext cx="304162" cy="188128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0" name="Rectangle 129"/>
          <p:cNvSpPr/>
          <p:nvPr/>
        </p:nvSpPr>
        <p:spPr>
          <a:xfrm rot="5400000">
            <a:off x="1369514" y="3686548"/>
            <a:ext cx="304162" cy="269923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1" name="Rectangle 130"/>
          <p:cNvSpPr/>
          <p:nvPr/>
        </p:nvSpPr>
        <p:spPr>
          <a:xfrm rot="5400000">
            <a:off x="1396779" y="3238319"/>
            <a:ext cx="304162" cy="324453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2" name="Rectangle 131"/>
          <p:cNvSpPr/>
          <p:nvPr/>
        </p:nvSpPr>
        <p:spPr>
          <a:xfrm rot="5400000">
            <a:off x="1310895" y="2903240"/>
            <a:ext cx="304162" cy="15268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4" name="Rectangle 133"/>
          <p:cNvSpPr/>
          <p:nvPr/>
        </p:nvSpPr>
        <p:spPr>
          <a:xfrm rot="5400000">
            <a:off x="1353155" y="2019050"/>
            <a:ext cx="304162" cy="23720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5" name="Rectangle 134"/>
          <p:cNvSpPr/>
          <p:nvPr/>
        </p:nvSpPr>
        <p:spPr>
          <a:xfrm rot="5400000">
            <a:off x="1268634" y="1685255"/>
            <a:ext cx="304162" cy="68162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6" name="Rectangle 135"/>
          <p:cNvSpPr/>
          <p:nvPr/>
        </p:nvSpPr>
        <p:spPr>
          <a:xfrm rot="5400000">
            <a:off x="1384510" y="1149737"/>
            <a:ext cx="304162" cy="299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22" name="Rectangle 221"/>
          <p:cNvSpPr/>
          <p:nvPr/>
        </p:nvSpPr>
        <p:spPr>
          <a:xfrm rot="5400000">
            <a:off x="1267271" y="2495908"/>
            <a:ext cx="304162" cy="125418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8" name="Rectangle 137"/>
          <p:cNvSpPr/>
          <p:nvPr/>
        </p:nvSpPr>
        <p:spPr>
          <a:xfrm rot="5400000">
            <a:off x="1282265" y="5036687"/>
            <a:ext cx="304161" cy="9542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9" name="Rectangle 138"/>
          <p:cNvSpPr/>
          <p:nvPr/>
        </p:nvSpPr>
        <p:spPr>
          <a:xfrm rot="5400000">
            <a:off x="1299988" y="4598001"/>
            <a:ext cx="304161" cy="1308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0" name="Rectangle 139"/>
          <p:cNvSpPr/>
          <p:nvPr/>
        </p:nvSpPr>
        <p:spPr>
          <a:xfrm rot="5400000">
            <a:off x="1297261" y="4179763"/>
            <a:ext cx="304161" cy="125419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1" name="Rectangle 140"/>
          <p:cNvSpPr/>
          <p:nvPr/>
        </p:nvSpPr>
        <p:spPr>
          <a:xfrm rot="5400000">
            <a:off x="1335432" y="3720628"/>
            <a:ext cx="304161" cy="201761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2" name="Rectangle 141"/>
          <p:cNvSpPr/>
          <p:nvPr/>
        </p:nvSpPr>
        <p:spPr>
          <a:xfrm rot="5400000">
            <a:off x="1336796" y="3298300"/>
            <a:ext cx="304161" cy="204487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3" name="Rectangle 142"/>
          <p:cNvSpPr/>
          <p:nvPr/>
        </p:nvSpPr>
        <p:spPr>
          <a:xfrm rot="5400000">
            <a:off x="1276812" y="2937319"/>
            <a:ext cx="304161" cy="845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5" name="Rectangle 144"/>
          <p:cNvSpPr/>
          <p:nvPr/>
        </p:nvSpPr>
        <p:spPr>
          <a:xfrm rot="5400000">
            <a:off x="1309531" y="2062673"/>
            <a:ext cx="304161" cy="1499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6" name="Rectangle 145"/>
          <p:cNvSpPr/>
          <p:nvPr/>
        </p:nvSpPr>
        <p:spPr>
          <a:xfrm rot="5400000">
            <a:off x="1258866" y="1696156"/>
            <a:ext cx="304161" cy="46358"/>
          </a:xfrm>
          <a:prstGeom prst="rect">
            <a:avLst/>
          </a:prstGeom>
          <a:solidFill>
            <a:srgbClr val="BFBFB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7" name="Rectangle 146"/>
          <p:cNvSpPr/>
          <p:nvPr/>
        </p:nvSpPr>
        <p:spPr>
          <a:xfrm rot="5400000">
            <a:off x="1305436" y="1228802"/>
            <a:ext cx="304161" cy="1417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23" name="Rectangle 222"/>
          <p:cNvSpPr/>
          <p:nvPr/>
        </p:nvSpPr>
        <p:spPr>
          <a:xfrm rot="5400000" flipV="1">
            <a:off x="1231479" y="2493525"/>
            <a:ext cx="304161" cy="130182"/>
          </a:xfrm>
          <a:prstGeom prst="rect">
            <a:avLst/>
          </a:prstGeom>
          <a:solidFill>
            <a:srgbClr val="BFBFB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10" name="Group 171"/>
          <p:cNvGrpSpPr/>
          <p:nvPr/>
        </p:nvGrpSpPr>
        <p:grpSpPr>
          <a:xfrm>
            <a:off x="1217657" y="506260"/>
            <a:ext cx="4423870" cy="338554"/>
            <a:chOff x="1293857" y="387939"/>
            <a:chExt cx="4423870" cy="348749"/>
          </a:xfrm>
        </p:grpSpPr>
        <p:sp>
          <p:nvSpPr>
            <p:cNvPr id="167" name="TextBox 166"/>
            <p:cNvSpPr txBox="1"/>
            <p:nvPr/>
          </p:nvSpPr>
          <p:spPr>
            <a:xfrm>
              <a:off x="1293857" y="387939"/>
              <a:ext cx="297878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760023" y="387939"/>
              <a:ext cx="411090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20</a:t>
              </a:r>
              <a:endParaRPr lang="en-US" sz="16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256325" y="387939"/>
              <a:ext cx="411090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40</a:t>
              </a:r>
              <a:endParaRPr lang="en-US" sz="16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755276" y="387939"/>
              <a:ext cx="411090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60</a:t>
              </a:r>
              <a:endParaRPr lang="en-US" sz="16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39002" y="387939"/>
              <a:ext cx="411090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80</a:t>
              </a:r>
              <a:endParaRPr lang="en-US" sz="16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708537" y="387939"/>
              <a:ext cx="524302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</a:t>
              </a:r>
              <a:endParaRPr lang="en-US" sz="16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206059" y="387939"/>
              <a:ext cx="524302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120</a:t>
              </a:r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94474" y="387939"/>
              <a:ext cx="524302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140</a:t>
              </a:r>
              <a:endParaRPr lang="en-US" sz="16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93425" y="387939"/>
              <a:ext cx="524302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160</a:t>
              </a:r>
              <a:endParaRPr lang="en-US" sz="160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2673029" y="133290"/>
            <a:ext cx="144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% overhead</a:t>
            </a:r>
            <a:endParaRPr lang="en-US" sz="2000" dirty="0"/>
          </a:p>
        </p:txBody>
      </p:sp>
      <p:grpSp>
        <p:nvGrpSpPr>
          <p:cNvPr id="219" name="Group 218"/>
          <p:cNvGrpSpPr/>
          <p:nvPr/>
        </p:nvGrpSpPr>
        <p:grpSpPr>
          <a:xfrm>
            <a:off x="5638800" y="1981684"/>
            <a:ext cx="3352800" cy="3253436"/>
            <a:chOff x="5638800" y="1981684"/>
            <a:chExt cx="3352800" cy="3253436"/>
          </a:xfrm>
        </p:grpSpPr>
        <p:sp>
          <p:nvSpPr>
            <p:cNvPr id="249" name="Rectangle 248"/>
            <p:cNvSpPr/>
            <p:nvPr/>
          </p:nvSpPr>
          <p:spPr>
            <a:xfrm>
              <a:off x="5638800" y="4930320"/>
              <a:ext cx="6096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100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6324600" y="4930320"/>
              <a:ext cx="6096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100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010400" y="4930320"/>
              <a:ext cx="6096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100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7696200" y="4930320"/>
              <a:ext cx="6096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100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8382000" y="4930320"/>
              <a:ext cx="609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100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5638800" y="4507140"/>
              <a:ext cx="6096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47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324600" y="4507140"/>
              <a:ext cx="6096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47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010400" y="4507140"/>
              <a:ext cx="6096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47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696200" y="4507140"/>
              <a:ext cx="6096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82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8382000" y="4507140"/>
              <a:ext cx="609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95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38800" y="2819400"/>
              <a:ext cx="6096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100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6324600" y="2819400"/>
              <a:ext cx="6096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100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7010400" y="2819400"/>
              <a:ext cx="6096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100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7696200" y="2819400"/>
              <a:ext cx="6096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100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382000" y="2819400"/>
              <a:ext cx="609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100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5638800" y="1981684"/>
              <a:ext cx="609600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89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6324600" y="1981684"/>
              <a:ext cx="609600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95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7010400" y="1981684"/>
              <a:ext cx="609600" cy="304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95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7696200" y="1981684"/>
              <a:ext cx="6096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97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8382000" y="1981684"/>
              <a:ext cx="6096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400" rIns="2540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97</a:t>
              </a:r>
              <a:r>
                <a:rPr lang="en-US" sz="1600" dirty="0" smtClean="0">
                  <a:solidFill>
                    <a:schemeClr val="tx1"/>
                  </a:solidFill>
                </a:rPr>
                <a:t>%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2" name="Title 1"/>
          <p:cNvSpPr txBox="1">
            <a:spLocks/>
          </p:cNvSpPr>
          <p:nvPr/>
        </p:nvSpPr>
        <p:spPr>
          <a:xfrm>
            <a:off x="5966809" y="17382"/>
            <a:ext cx="3031123" cy="1508105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Race detection</a:t>
            </a:r>
            <a:b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  <a:b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(go to </a:t>
            </a:r>
            <a:r>
              <a:rPr lang="en-US" sz="2000" b="1" i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Pacer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talk tomorrow!)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267200" y="5478214"/>
            <a:ext cx="1676400" cy="1227386"/>
            <a:chOff x="5791200" y="5457271"/>
            <a:chExt cx="1676400" cy="1227386"/>
          </a:xfrm>
        </p:grpSpPr>
        <p:sp>
          <p:nvSpPr>
            <p:cNvPr id="197" name="Rectangle 196"/>
            <p:cNvSpPr/>
            <p:nvPr/>
          </p:nvSpPr>
          <p:spPr>
            <a:xfrm>
              <a:off x="5791200" y="5465275"/>
              <a:ext cx="1676400" cy="121938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53" name="Group 220"/>
            <p:cNvGrpSpPr/>
            <p:nvPr/>
          </p:nvGrpSpPr>
          <p:grpSpPr>
            <a:xfrm>
              <a:off x="5909579" y="5678686"/>
              <a:ext cx="1493429" cy="307776"/>
              <a:chOff x="7086600" y="568773"/>
              <a:chExt cx="1493429" cy="408818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7494175" y="568773"/>
                <a:ext cx="1085854" cy="408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t</a:t>
                </a:r>
                <a:r>
                  <a:rPr lang="en-US" sz="1400" dirty="0" smtClean="0"/>
                  <a:t> = 100,000</a:t>
                </a:r>
                <a:endParaRPr lang="en-US" sz="1400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086600" y="685800"/>
                <a:ext cx="381000" cy="2286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/>
              </a:p>
            </p:txBody>
          </p:sp>
        </p:grpSp>
        <p:grpSp>
          <p:nvGrpSpPr>
            <p:cNvPr id="157" name="Group 226"/>
            <p:cNvGrpSpPr/>
            <p:nvPr/>
          </p:nvGrpSpPr>
          <p:grpSpPr>
            <a:xfrm>
              <a:off x="5909579" y="6363804"/>
              <a:ext cx="1156885" cy="307776"/>
              <a:chOff x="7086600" y="1478815"/>
              <a:chExt cx="1156885" cy="408818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7494174" y="1478815"/>
                <a:ext cx="749311" cy="408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t</a:t>
                </a:r>
                <a:r>
                  <a:rPr lang="en-US" sz="1400" dirty="0" smtClean="0"/>
                  <a:t> = 100</a:t>
                </a:r>
                <a:endParaRPr lang="en-US" sz="1400" dirty="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086600" y="1600200"/>
                <a:ext cx="381000" cy="228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/>
              </a:p>
            </p:txBody>
          </p:sp>
        </p:grpSp>
        <p:grpSp>
          <p:nvGrpSpPr>
            <p:cNvPr id="169" name="Group 224"/>
            <p:cNvGrpSpPr/>
            <p:nvPr/>
          </p:nvGrpSpPr>
          <p:grpSpPr>
            <a:xfrm>
              <a:off x="5909579" y="5916207"/>
              <a:ext cx="1394368" cy="307776"/>
              <a:chOff x="7086600" y="884271"/>
              <a:chExt cx="1394368" cy="408818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7494174" y="884271"/>
                <a:ext cx="986794" cy="408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t</a:t>
                </a:r>
                <a:r>
                  <a:rPr lang="en-US" sz="1400" dirty="0" smtClean="0"/>
                  <a:t> = 10,000</a:t>
                </a:r>
                <a:endParaRPr lang="en-US" sz="1400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086600" y="990600"/>
                <a:ext cx="381000" cy="2286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/>
              </a:p>
            </p:txBody>
          </p:sp>
        </p:grpSp>
        <p:grpSp>
          <p:nvGrpSpPr>
            <p:cNvPr id="172" name="Group 223"/>
            <p:cNvGrpSpPr/>
            <p:nvPr/>
          </p:nvGrpSpPr>
          <p:grpSpPr>
            <a:xfrm>
              <a:off x="5909579" y="5457271"/>
              <a:ext cx="1494743" cy="307776"/>
              <a:chOff x="7086600" y="274672"/>
              <a:chExt cx="1494743" cy="408818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7494174" y="274672"/>
                <a:ext cx="1087169" cy="408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No threshold</a:t>
                </a:r>
                <a:endParaRPr lang="en-US" sz="1400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086600" y="381000"/>
                <a:ext cx="3810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/>
              </a:p>
            </p:txBody>
          </p:sp>
        </p:grpSp>
        <p:grpSp>
          <p:nvGrpSpPr>
            <p:cNvPr id="176" name="Group 225"/>
            <p:cNvGrpSpPr/>
            <p:nvPr/>
          </p:nvGrpSpPr>
          <p:grpSpPr>
            <a:xfrm>
              <a:off x="5909579" y="6134331"/>
              <a:ext cx="1295307" cy="307776"/>
              <a:chOff x="7086600" y="1174004"/>
              <a:chExt cx="1295307" cy="408818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7494174" y="1174004"/>
                <a:ext cx="887733" cy="408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t</a:t>
                </a:r>
                <a:r>
                  <a:rPr lang="en-US" sz="1400" dirty="0" smtClean="0"/>
                  <a:t> = 1,000</a:t>
                </a:r>
                <a:endParaRPr lang="en-US" sz="1400" dirty="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086600" y="1295400"/>
                <a:ext cx="381000" cy="228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aseline="-25000" dirty="0"/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 rot="5400000">
            <a:off x="2356810" y="4596815"/>
            <a:ext cx="304162" cy="22357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13" name="Rectangle 212"/>
          <p:cNvSpPr/>
          <p:nvPr/>
        </p:nvSpPr>
        <p:spPr>
          <a:xfrm rot="5400000">
            <a:off x="1677907" y="5275713"/>
            <a:ext cx="304161" cy="87793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14" name="Rectangle 213"/>
          <p:cNvSpPr/>
          <p:nvPr/>
        </p:nvSpPr>
        <p:spPr>
          <a:xfrm rot="5400000">
            <a:off x="1439793" y="5513831"/>
            <a:ext cx="304162" cy="40170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15" name="Rectangle 214"/>
          <p:cNvSpPr/>
          <p:nvPr/>
        </p:nvSpPr>
        <p:spPr>
          <a:xfrm rot="5400000">
            <a:off x="1346639" y="5606987"/>
            <a:ext cx="304162" cy="21539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16" name="Rectangle 215"/>
          <p:cNvSpPr/>
          <p:nvPr/>
        </p:nvSpPr>
        <p:spPr>
          <a:xfrm rot="5400000">
            <a:off x="1326190" y="5627436"/>
            <a:ext cx="304162" cy="1744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17" name="Rectangle 216"/>
          <p:cNvSpPr/>
          <p:nvPr/>
        </p:nvSpPr>
        <p:spPr>
          <a:xfrm rot="5400000">
            <a:off x="1286650" y="5666964"/>
            <a:ext cx="304161" cy="9543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18" name="TextBox 217"/>
          <p:cNvSpPr txBox="1"/>
          <p:nvPr/>
        </p:nvSpPr>
        <p:spPr>
          <a:xfrm>
            <a:off x="76200" y="5443958"/>
            <a:ext cx="12252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geomean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7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Make any dynamic bug detector context sensitive</a:t>
            </a:r>
            <a:endParaRPr lang="en-US" dirty="0" smtClean="0"/>
          </a:p>
          <a:p>
            <a:r>
              <a:rPr lang="en-US" dirty="0" smtClean="0"/>
              <a:t>More in the paper:</a:t>
            </a:r>
          </a:p>
          <a:p>
            <a:pPr lvl="1"/>
            <a:r>
              <a:rPr lang="en-US" dirty="0" smtClean="0"/>
              <a:t>Description of search algorithm</a:t>
            </a:r>
          </a:p>
          <a:p>
            <a:pPr lvl="1"/>
            <a:r>
              <a:rPr lang="en-US" dirty="0" smtClean="0"/>
              <a:t>What kinds of bug detectors will benefit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Results for two real bug detectors</a:t>
            </a:r>
            <a:br>
              <a:rPr lang="en-US" dirty="0" smtClean="0"/>
            </a:br>
            <a:r>
              <a:rPr lang="en-US" i="1" dirty="0" smtClean="0"/>
              <a:t>(both quantitative and qualitative)</a:t>
            </a:r>
          </a:p>
          <a:p>
            <a:r>
              <a:rPr lang="en-US" dirty="0" smtClean="0"/>
              <a:t>Available </a:t>
            </a:r>
            <a:r>
              <a:rPr lang="en-US" dirty="0" smtClean="0"/>
              <a:t>as patch to </a:t>
            </a:r>
            <a:r>
              <a:rPr lang="en-US" dirty="0" err="1" smtClean="0"/>
              <a:t>JikesRVM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799"/>
          </a:xfrm>
        </p:spPr>
        <p:txBody>
          <a:bodyPr>
            <a:normAutofit/>
          </a:bodyPr>
          <a:lstStyle/>
          <a:p>
            <a:r>
              <a:rPr lang="en-US" dirty="0" smtClean="0"/>
              <a:t>Reconstruct </a:t>
            </a:r>
            <a:r>
              <a:rPr lang="en-US" dirty="0" smtClean="0"/>
              <a:t>contexts</a:t>
            </a:r>
            <a:r>
              <a:rPr lang="en-US" dirty="0" smtClean="0"/>
              <a:t> from </a:t>
            </a:r>
            <a:r>
              <a:rPr lang="en-US" dirty="0" smtClean="0"/>
              <a:t>PC and </a:t>
            </a:r>
            <a:r>
              <a:rPr lang="en-US" dirty="0" smtClean="0"/>
              <a:t>SP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775F55"/>
                </a:solidFill>
              </a:rPr>
              <a:t>  [</a:t>
            </a:r>
            <a:r>
              <a:rPr lang="en-US" sz="2400" b="1" dirty="0" err="1" smtClean="0">
                <a:solidFill>
                  <a:srgbClr val="775F55"/>
                </a:solidFill>
              </a:rPr>
              <a:t>Mytkowicz</a:t>
            </a:r>
            <a:r>
              <a:rPr lang="en-US" sz="2400" b="1" dirty="0" smtClean="0">
                <a:solidFill>
                  <a:srgbClr val="775F55"/>
                </a:solidFill>
              </a:rPr>
              <a:t> et al. 2009] [Inoue and </a:t>
            </a:r>
            <a:r>
              <a:rPr lang="en-US" sz="2400" b="1" dirty="0" err="1" smtClean="0">
                <a:solidFill>
                  <a:srgbClr val="775F55"/>
                </a:solidFill>
              </a:rPr>
              <a:t>Nakatani</a:t>
            </a:r>
            <a:r>
              <a:rPr lang="en-US" sz="2400" b="1" dirty="0" smtClean="0">
                <a:solidFill>
                  <a:srgbClr val="775F55"/>
                </a:solidFill>
              </a:rPr>
              <a:t> 2009</a:t>
            </a:r>
            <a:r>
              <a:rPr lang="en-US" sz="2400" b="1" dirty="0" smtClean="0">
                <a:solidFill>
                  <a:srgbClr val="775F55"/>
                </a:solidFill>
              </a:rPr>
              <a:t>]</a:t>
            </a:r>
          </a:p>
          <a:p>
            <a:pPr lvl="1">
              <a:spcAft>
                <a:spcPts val="1800"/>
              </a:spcAft>
              <a:buNone/>
            </a:pPr>
            <a:r>
              <a:rPr lang="en-US" i="1" dirty="0" smtClean="0"/>
              <a:t>V</a:t>
            </a:r>
            <a:r>
              <a:rPr lang="en-US" i="1" dirty="0" smtClean="0"/>
              <a:t>ery low overhead, but little entropy in these values</a:t>
            </a:r>
          </a:p>
          <a:p>
            <a:r>
              <a:rPr lang="en-US" dirty="0" smtClean="0"/>
              <a:t>P</a:t>
            </a:r>
            <a:r>
              <a:rPr lang="en-US" dirty="0" smtClean="0"/>
              <a:t>ath profiling approach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  [</a:t>
            </a:r>
            <a:r>
              <a:rPr lang="en-US" sz="2400" b="1" dirty="0" smtClean="0">
                <a:solidFill>
                  <a:schemeClr val="tx2"/>
                </a:solidFill>
              </a:rPr>
              <a:t>Sumner et al. 2010</a:t>
            </a:r>
            <a:r>
              <a:rPr lang="en-US" sz="2400" b="1" dirty="0" smtClean="0">
                <a:solidFill>
                  <a:schemeClr val="tx2"/>
                </a:solidFill>
              </a:rPr>
              <a:t>]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>
              <a:spcAft>
                <a:spcPts val="1800"/>
              </a:spcAft>
              <a:buNone/>
            </a:pPr>
            <a:r>
              <a:rPr lang="en-US" i="1" dirty="0" smtClean="0"/>
              <a:t>U</a:t>
            </a:r>
            <a:r>
              <a:rPr lang="en-US" i="1" dirty="0" smtClean="0"/>
              <a:t>ses </a:t>
            </a:r>
            <a:r>
              <a:rPr lang="en-US" i="1" dirty="0" smtClean="0"/>
              <a:t>multiple integers to represent calling context </a:t>
            </a:r>
            <a:r>
              <a:rPr lang="en-US" i="1" dirty="0" smtClean="0"/>
              <a:t>exactly</a:t>
            </a:r>
          </a:p>
          <a:p>
            <a:r>
              <a:rPr lang="en-US" dirty="0" smtClean="0"/>
              <a:t>Both require offline training, pre-computed info</a:t>
            </a:r>
          </a:p>
          <a:p>
            <a:pPr lvl="1">
              <a:buNone/>
            </a:pPr>
            <a:r>
              <a:rPr lang="en-US" i="1" dirty="0" smtClean="0"/>
              <a:t>Challenge for complex, highly dynamic software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11164" y="2443877"/>
            <a:ext cx="3084836" cy="2585323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524000"/>
            <a:ext cx="7848600" cy="46636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1800"/>
              </a:spcAft>
              <a:buNone/>
            </a:pPr>
            <a:r>
              <a:rPr lang="en-US" dirty="0" smtClean="0"/>
              <a:t>	Represent calling context compactly</a:t>
            </a:r>
            <a:br>
              <a:rPr lang="en-US" dirty="0" smtClean="0"/>
            </a:br>
            <a:r>
              <a:rPr lang="en-US" sz="2400" i="1" dirty="0" smtClean="0">
                <a:solidFill>
                  <a:schemeClr val="tx2"/>
                </a:solidFill>
              </a:rPr>
              <a:t>Easily take place of static program locations</a:t>
            </a:r>
          </a:p>
          <a:p>
            <a:pPr>
              <a:spcAft>
                <a:spcPts val="1800"/>
              </a:spcAft>
              <a:buNone/>
            </a:pPr>
            <a:r>
              <a:rPr lang="en-US" dirty="0" smtClean="0"/>
              <a:t>	Fast correct execution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775F55"/>
                </a:solidFill>
              </a:rPr>
              <a:t>For deployed or field-testing environment</a:t>
            </a:r>
            <a:endParaRPr lang="en-US" sz="2400" dirty="0" smtClean="0">
              <a:solidFill>
                <a:srgbClr val="775F55"/>
              </a:solidFill>
            </a:endParaRPr>
          </a:p>
          <a:p>
            <a:pPr>
              <a:buNone/>
            </a:pPr>
            <a:r>
              <a:rPr lang="en-US" dirty="0" smtClean="0"/>
              <a:t>	Decode back into stack trace when needed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775F55"/>
                </a:solidFill>
              </a:rPr>
              <a:t>Could expensive, but cost paid offline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438400"/>
            <a:ext cx="304800" cy="3048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3581400"/>
            <a:ext cx="304800" cy="3048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4701720"/>
            <a:ext cx="304800" cy="3048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context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9848" y="2667000"/>
            <a:ext cx="7616952" cy="34289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dirty="0" smtClean="0"/>
              <a:t>	</a:t>
            </a:r>
            <a:r>
              <a:rPr lang="en-US" dirty="0" smtClean="0"/>
              <a:t>Calling context</a:t>
            </a:r>
            <a:r>
              <a:rPr lang="en-US" dirty="0" smtClean="0"/>
              <a:t> </a:t>
            </a:r>
            <a:r>
              <a:rPr lang="en-US" dirty="0" smtClean="0"/>
              <a:t>stored in</a:t>
            </a:r>
            <a:r>
              <a:rPr lang="en-US" dirty="0" smtClean="0"/>
              <a:t> </a:t>
            </a:r>
            <a:r>
              <a:rPr lang="en-US" dirty="0" smtClean="0"/>
              <a:t>1 </a:t>
            </a:r>
            <a:r>
              <a:rPr lang="en-US" dirty="0" smtClean="0"/>
              <a:t>word ⎯  </a:t>
            </a:r>
            <a:r>
              <a:rPr lang="en-US" b="1" dirty="0" smtClean="0">
                <a:solidFill>
                  <a:schemeClr val="accent2"/>
                </a:solidFill>
              </a:rPr>
              <a:t>PCC </a:t>
            </a:r>
            <a:r>
              <a:rPr lang="en-US" b="1" dirty="0" smtClean="0">
                <a:solidFill>
                  <a:schemeClr val="accent2"/>
                </a:solidFill>
              </a:rPr>
              <a:t>value</a:t>
            </a:r>
            <a:r>
              <a:rPr lang="en-US" b="1" dirty="0" smtClean="0">
                <a:solidFill>
                  <a:srgbClr val="775F55"/>
                </a:solidFill>
              </a:rPr>
              <a:t/>
            </a:r>
            <a:br>
              <a:rPr lang="en-US" b="1" dirty="0" smtClean="0">
                <a:solidFill>
                  <a:srgbClr val="775F55"/>
                </a:solidFill>
              </a:rPr>
            </a:br>
            <a:r>
              <a:rPr lang="en-US" sz="2400" i="1" dirty="0" smtClean="0">
                <a:solidFill>
                  <a:srgbClr val="775F55"/>
                </a:solidFill>
              </a:rPr>
              <a:t>Essentially a hash of sequence of call site IDs</a:t>
            </a:r>
          </a:p>
          <a:p>
            <a:pPr>
              <a:spcAft>
                <a:spcPts val="1200"/>
              </a:spcAft>
              <a:buNone/>
            </a:pPr>
            <a:r>
              <a:rPr lang="en-US" dirty="0" smtClean="0"/>
              <a:t>	Computed online, low </a:t>
            </a:r>
            <a:r>
              <a:rPr lang="en-US" dirty="0" smtClean="0"/>
              <a:t>overhead  &lt;5%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775F55"/>
                </a:solidFill>
              </a:rPr>
              <a:t>PCC values computed incrementally, at each call site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	BUT, no way to decode a PCC value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775F55"/>
                </a:solidFill>
              </a:rPr>
              <a:t>Can distinguish, but not identify calling contexts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37567" y="2915694"/>
            <a:ext cx="304800" cy="3048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7567" y="3982494"/>
            <a:ext cx="304800" cy="3048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7567" y="5037954"/>
            <a:ext cx="304800" cy="3048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1367" y="264346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✓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367" y="371716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✓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3340" y="480935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1447800"/>
            <a:ext cx="8153400" cy="472439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36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Started with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Probabilistic Calling Context</a:t>
            </a: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  <a:r>
              <a:rPr kumimoji="0" lang="en-US" sz="2378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Bond and McKinley OOPSLA 07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799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Make any dynamic bug detector context sensitive</a:t>
            </a:r>
            <a:endParaRPr lang="en-US" dirty="0" smtClean="0"/>
          </a:p>
          <a:p>
            <a:r>
              <a:rPr lang="en-US" dirty="0" smtClean="0"/>
              <a:t>Tunable </a:t>
            </a:r>
            <a:r>
              <a:rPr lang="en-US" dirty="0" smtClean="0"/>
              <a:t>overhead/precision tradeoff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Sweet spot:</a:t>
            </a:r>
          </a:p>
          <a:p>
            <a:pPr lvl="1">
              <a:spcAft>
                <a:spcPts val="1200"/>
              </a:spcAft>
              <a:buNone/>
            </a:pPr>
            <a:r>
              <a:rPr lang="en-US" dirty="0" smtClean="0"/>
              <a:t>	10% to 20% overhead at threshold 1,000 to 10,000</a:t>
            </a:r>
          </a:p>
          <a:p>
            <a:r>
              <a:rPr lang="en-US" dirty="0" smtClean="0"/>
              <a:t>Challenges</a:t>
            </a:r>
            <a:endParaRPr lang="en-US" dirty="0" smtClean="0"/>
          </a:p>
          <a:p>
            <a:pPr lvl="1"/>
            <a:r>
              <a:rPr lang="en-US" dirty="0" smtClean="0"/>
              <a:t>Long sequences of hot </a:t>
            </a:r>
            <a:r>
              <a:rPr lang="en-US" dirty="0" err="1" smtClean="0"/>
              <a:t>callsites</a:t>
            </a:r>
            <a:endParaRPr lang="en-US" dirty="0" smtClean="0"/>
          </a:p>
          <a:p>
            <a:pPr lvl="1">
              <a:spcAft>
                <a:spcPts val="1800"/>
              </a:spcAft>
            </a:pPr>
            <a:r>
              <a:rPr lang="en-US" dirty="0" smtClean="0"/>
              <a:t>Deep recursion</a:t>
            </a:r>
          </a:p>
          <a:p>
            <a:r>
              <a:rPr lang="en-US" dirty="0" smtClean="0"/>
              <a:t>Available </a:t>
            </a:r>
            <a:r>
              <a:rPr lang="en-US" dirty="0" smtClean="0"/>
              <a:t>as patch to </a:t>
            </a:r>
            <a:r>
              <a:rPr lang="en-US" dirty="0" err="1" smtClean="0"/>
              <a:t>JikesRVM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2"/>
          <p:cNvGrpSpPr/>
          <p:nvPr/>
        </p:nvGrpSpPr>
        <p:grpSpPr>
          <a:xfrm>
            <a:off x="1066800" y="1185678"/>
            <a:ext cx="1225290" cy="4974390"/>
            <a:chOff x="152872" y="946760"/>
            <a:chExt cx="1225290" cy="4974390"/>
          </a:xfrm>
        </p:grpSpPr>
        <p:sp>
          <p:nvSpPr>
            <p:cNvPr id="201" name="TextBox 200"/>
            <p:cNvSpPr txBox="1"/>
            <p:nvPr/>
          </p:nvSpPr>
          <p:spPr>
            <a:xfrm>
              <a:off x="680535" y="946760"/>
              <a:ext cx="6976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/>
                <a:t>antlr</a:t>
              </a:r>
              <a:endParaRPr lang="en-US" sz="2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16415" y="1383130"/>
              <a:ext cx="7617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chart</a:t>
              </a:r>
              <a:endParaRPr lang="en-US" sz="2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29490" y="1814043"/>
              <a:ext cx="9486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eclipse</a:t>
              </a:r>
              <a:endParaRPr lang="en-US" sz="2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08462" y="2247685"/>
              <a:ext cx="5697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fop</a:t>
              </a:r>
              <a:endParaRPr lang="en-US" sz="22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47123" y="2681325"/>
              <a:ext cx="9310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/>
                <a:t>hsqldb</a:t>
              </a:r>
              <a:endParaRPr lang="en-US" sz="2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5921" y="3114966"/>
              <a:ext cx="8522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/>
                <a:t>jython</a:t>
              </a:r>
              <a:endParaRPr lang="en-US" sz="22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93259" y="3548607"/>
              <a:ext cx="9849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/>
                <a:t>luindex</a:t>
              </a:r>
              <a:endParaRPr lang="en-US" sz="22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93985" y="3982249"/>
              <a:ext cx="68417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/>
                <a:t>pmd</a:t>
              </a:r>
              <a:endParaRPr lang="en-US" sz="22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55676" y="4415890"/>
              <a:ext cx="82248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/>
                <a:t>xalan</a:t>
              </a:r>
              <a:endParaRPr lang="en-US" sz="22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823065" y="4849531"/>
              <a:ext cx="5550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/>
                <a:t>jbb</a:t>
              </a:r>
              <a:endParaRPr lang="en-US" sz="22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52872" y="5490263"/>
              <a:ext cx="12252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 smtClean="0"/>
                <a:t>geomean</a:t>
              </a:r>
              <a:endParaRPr lang="en-US" sz="2200" dirty="0"/>
            </a:p>
          </p:txBody>
        </p:sp>
      </p:grpSp>
      <p:grpSp>
        <p:nvGrpSpPr>
          <p:cNvPr id="3" name="Group 217"/>
          <p:cNvGrpSpPr/>
          <p:nvPr/>
        </p:nvGrpSpPr>
        <p:grpSpPr>
          <a:xfrm rot="5400000">
            <a:off x="1750930" y="1629354"/>
            <a:ext cx="5213085" cy="4025006"/>
            <a:chOff x="2057400" y="805128"/>
            <a:chExt cx="6070600" cy="4687092"/>
          </a:xfrm>
        </p:grpSpPr>
        <p:cxnSp>
          <p:nvCxnSpPr>
            <p:cNvPr id="149" name="Straight Connector 148"/>
            <p:cNvCxnSpPr/>
            <p:nvPr/>
          </p:nvCxnSpPr>
          <p:spPr>
            <a:xfrm rot="5400000">
              <a:off x="-100276" y="3148277"/>
              <a:ext cx="4686299" cy="158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057400" y="5453327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057400" y="487230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429127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057400" y="371025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057400" y="312922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057400" y="254820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2057400" y="196717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057400" y="138615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2057400" y="80512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150533" y="5156994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150533" y="4577633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150533" y="3998270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150533" y="3418907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150533" y="2839544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150533" y="2260181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150533" y="1680818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150533" y="1101455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19"/>
          <p:cNvGrpSpPr/>
          <p:nvPr/>
        </p:nvGrpSpPr>
        <p:grpSpPr>
          <a:xfrm rot="5400000">
            <a:off x="1984843" y="1692404"/>
            <a:ext cx="4852731" cy="4067950"/>
            <a:chOff x="2264040" y="717550"/>
            <a:chExt cx="5650970" cy="4737100"/>
          </a:xfrm>
          <a:solidFill>
            <a:schemeClr val="accent2"/>
          </a:solidFill>
        </p:grpSpPr>
        <p:sp>
          <p:nvSpPr>
            <p:cNvPr id="37" name="Rectangle 36"/>
            <p:cNvSpPr/>
            <p:nvPr/>
          </p:nvSpPr>
          <p:spPr>
            <a:xfrm>
              <a:off x="2264040" y="3124200"/>
              <a:ext cx="364860" cy="23304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67424" y="4114800"/>
              <a:ext cx="364860" cy="13398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69220" y="3200400"/>
              <a:ext cx="364860" cy="2254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774192" y="4826000"/>
              <a:ext cx="364860" cy="6286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79164" y="1898650"/>
              <a:ext cx="364860" cy="355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84136" y="1117600"/>
              <a:ext cx="364860" cy="43370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89108" y="2476500"/>
              <a:ext cx="364860" cy="29781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94080" y="2794000"/>
              <a:ext cx="364860" cy="26606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99052" y="717550"/>
              <a:ext cx="364860" cy="47371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04024" y="3098800"/>
              <a:ext cx="364860" cy="23558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50150" y="2851150"/>
              <a:ext cx="364860" cy="2603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5" name="Group 220"/>
          <p:cNvGrpSpPr/>
          <p:nvPr/>
        </p:nvGrpSpPr>
        <p:grpSpPr>
          <a:xfrm rot="5400000">
            <a:off x="1002390" y="2674856"/>
            <a:ext cx="4852731" cy="2103047"/>
            <a:chOff x="2264040" y="3005667"/>
            <a:chExt cx="5650970" cy="2448983"/>
          </a:xfrm>
          <a:solidFill>
            <a:schemeClr val="accent4"/>
          </a:solidFill>
        </p:grpSpPr>
        <p:sp>
          <p:nvSpPr>
            <p:cNvPr id="69" name="Rectangle 68"/>
            <p:cNvSpPr/>
            <p:nvPr/>
          </p:nvSpPr>
          <p:spPr>
            <a:xfrm>
              <a:off x="2264040" y="3691467"/>
              <a:ext cx="364860" cy="17631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67424" y="5232400"/>
              <a:ext cx="364860" cy="222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269220" y="4521200"/>
              <a:ext cx="364860" cy="9334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74192" y="5012267"/>
              <a:ext cx="364860" cy="4423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279164" y="3852333"/>
              <a:ext cx="364860" cy="16023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84136" y="3005667"/>
              <a:ext cx="364860" cy="24489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89108" y="4910667"/>
              <a:ext cx="364860" cy="5439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94080" y="4605867"/>
              <a:ext cx="364860" cy="8487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299052" y="4419600"/>
              <a:ext cx="364860" cy="10350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04024" y="4631267"/>
              <a:ext cx="364860" cy="8233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550150" y="4432300"/>
              <a:ext cx="364860" cy="10223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6" name="Group 223"/>
          <p:cNvGrpSpPr/>
          <p:nvPr/>
        </p:nvGrpSpPr>
        <p:grpSpPr>
          <a:xfrm rot="5400000">
            <a:off x="378929" y="3298317"/>
            <a:ext cx="4852731" cy="856124"/>
            <a:chOff x="2264040" y="4457700"/>
            <a:chExt cx="5650970" cy="996950"/>
          </a:xfrm>
        </p:grpSpPr>
        <p:sp>
          <p:nvSpPr>
            <p:cNvPr id="80" name="Rectangle 79"/>
            <p:cNvSpPr/>
            <p:nvPr/>
          </p:nvSpPr>
          <p:spPr>
            <a:xfrm>
              <a:off x="6804024" y="5177367"/>
              <a:ext cx="364860" cy="27728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299052" y="5054600"/>
              <a:ext cx="364860" cy="4000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94080" y="5046133"/>
              <a:ext cx="364860" cy="40851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289108" y="5092700"/>
              <a:ext cx="364860" cy="3619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784136" y="4622800"/>
              <a:ext cx="364860" cy="8318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279164" y="4639733"/>
              <a:ext cx="364860" cy="81491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774192" y="5308600"/>
              <a:ext cx="364860" cy="1460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69220" y="5008033"/>
              <a:ext cx="364860" cy="44661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767424" y="5325532"/>
              <a:ext cx="361684" cy="12911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264040" y="4457700"/>
              <a:ext cx="360096" cy="9969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50150" y="4986867"/>
              <a:ext cx="364860" cy="46778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7" name="Group 224"/>
          <p:cNvGrpSpPr/>
          <p:nvPr/>
        </p:nvGrpSpPr>
        <p:grpSpPr>
          <a:xfrm rot="5400000">
            <a:off x="168984" y="3508255"/>
            <a:ext cx="4852731" cy="436248"/>
            <a:chOff x="2264040" y="4946651"/>
            <a:chExt cx="5650970" cy="508008"/>
          </a:xfrm>
          <a:solidFill>
            <a:schemeClr val="accent1"/>
          </a:solidFill>
        </p:grpSpPr>
        <p:sp>
          <p:nvSpPr>
            <p:cNvPr id="115" name="Rectangle 114"/>
            <p:cNvSpPr/>
            <p:nvPr/>
          </p:nvSpPr>
          <p:spPr>
            <a:xfrm>
              <a:off x="7550150" y="5203825"/>
              <a:ext cx="364860" cy="250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804024" y="5222876"/>
              <a:ext cx="364860" cy="2317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299052" y="5213351"/>
              <a:ext cx="364860" cy="2413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94080" y="5197476"/>
              <a:ext cx="364860" cy="25717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289108" y="5118101"/>
              <a:ext cx="364860" cy="3365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84136" y="5029200"/>
              <a:ext cx="364860" cy="42545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279164" y="5235575"/>
              <a:ext cx="364860" cy="21907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774192" y="5325538"/>
              <a:ext cx="364860" cy="1291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69220" y="5108575"/>
              <a:ext cx="364860" cy="3460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767424" y="5346700"/>
              <a:ext cx="364860" cy="1079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264040" y="4946651"/>
              <a:ext cx="364860" cy="5080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8" name="Group 225"/>
          <p:cNvGrpSpPr/>
          <p:nvPr/>
        </p:nvGrpSpPr>
        <p:grpSpPr>
          <a:xfrm rot="5400000">
            <a:off x="98099" y="3549157"/>
            <a:ext cx="4852731" cy="354444"/>
            <a:chOff x="2264040" y="5076826"/>
            <a:chExt cx="5650970" cy="412748"/>
          </a:xfrm>
          <a:solidFill>
            <a:schemeClr val="tx2"/>
          </a:solidFill>
        </p:grpSpPr>
        <p:sp>
          <p:nvSpPr>
            <p:cNvPr id="126" name="Rectangle 125"/>
            <p:cNvSpPr/>
            <p:nvPr/>
          </p:nvSpPr>
          <p:spPr>
            <a:xfrm>
              <a:off x="7550150" y="5251450"/>
              <a:ext cx="364860" cy="2031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804024" y="5286376"/>
              <a:ext cx="364860" cy="1682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299052" y="5235576"/>
              <a:ext cx="364860" cy="2190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794080" y="5235576"/>
              <a:ext cx="364860" cy="2190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289108" y="5140326"/>
              <a:ext cx="364860" cy="314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784136" y="5076826"/>
              <a:ext cx="364860" cy="3778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79164" y="5276850"/>
              <a:ext cx="364860" cy="1777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269220" y="5178426"/>
              <a:ext cx="364860" cy="2762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767424" y="5375275"/>
              <a:ext cx="364860" cy="793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264040" y="5105400"/>
              <a:ext cx="364860" cy="349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774192" y="5343525"/>
              <a:ext cx="364860" cy="1460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9" name="Group 226"/>
          <p:cNvGrpSpPr/>
          <p:nvPr/>
        </p:nvGrpSpPr>
        <p:grpSpPr>
          <a:xfrm rot="5400000">
            <a:off x="19030" y="3590054"/>
            <a:ext cx="4852731" cy="272651"/>
            <a:chOff x="2264040" y="5216525"/>
            <a:chExt cx="5650970" cy="317500"/>
          </a:xfrm>
        </p:grpSpPr>
        <p:sp>
          <p:nvSpPr>
            <p:cNvPr id="137" name="Rectangle 136"/>
            <p:cNvSpPr/>
            <p:nvPr/>
          </p:nvSpPr>
          <p:spPr>
            <a:xfrm>
              <a:off x="7550150" y="5343525"/>
              <a:ext cx="364860" cy="1111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804024" y="5343525"/>
              <a:ext cx="364860" cy="1111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299052" y="5302250"/>
              <a:ext cx="364860" cy="1523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794080" y="5308600"/>
              <a:ext cx="364860" cy="14604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9108" y="5219700"/>
              <a:ext cx="364860" cy="23494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784136" y="5216525"/>
              <a:ext cx="364860" cy="2381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279164" y="5356225"/>
              <a:ext cx="364860" cy="984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269220" y="5280025"/>
              <a:ext cx="364860" cy="17462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67424" y="5399343"/>
              <a:ext cx="364860" cy="539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264040" y="5289550"/>
              <a:ext cx="364860" cy="16510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23" name="Rectangle 222"/>
            <p:cNvSpPr/>
            <p:nvPr/>
          </p:nvSpPr>
          <p:spPr>
            <a:xfrm flipV="1">
              <a:off x="3774192" y="5382429"/>
              <a:ext cx="364860" cy="151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10" name="Group 171"/>
          <p:cNvGrpSpPr/>
          <p:nvPr/>
        </p:nvGrpSpPr>
        <p:grpSpPr>
          <a:xfrm>
            <a:off x="2208257" y="658660"/>
            <a:ext cx="4423870" cy="338554"/>
            <a:chOff x="1293857" y="387939"/>
            <a:chExt cx="4423870" cy="338554"/>
          </a:xfrm>
        </p:grpSpPr>
        <p:sp>
          <p:nvSpPr>
            <p:cNvPr id="167" name="TextBox 166"/>
            <p:cNvSpPr txBox="1"/>
            <p:nvPr/>
          </p:nvSpPr>
          <p:spPr>
            <a:xfrm>
              <a:off x="1293857" y="387939"/>
              <a:ext cx="297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760023" y="387939"/>
              <a:ext cx="4110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20</a:t>
              </a:r>
              <a:endParaRPr lang="en-US" sz="16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256325" y="387939"/>
              <a:ext cx="4110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40</a:t>
              </a:r>
              <a:endParaRPr lang="en-US" sz="16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755276" y="387939"/>
              <a:ext cx="4110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60</a:t>
              </a:r>
              <a:endParaRPr lang="en-US" sz="16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39002" y="387939"/>
              <a:ext cx="4110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80</a:t>
              </a:r>
              <a:endParaRPr lang="en-US" sz="16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708537" y="387939"/>
              <a:ext cx="524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100</a:t>
              </a:r>
              <a:endParaRPr lang="en-US" sz="16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206059" y="387939"/>
              <a:ext cx="524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120</a:t>
              </a:r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94474" y="387939"/>
              <a:ext cx="524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140</a:t>
              </a:r>
              <a:endParaRPr lang="en-US" sz="16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93425" y="387939"/>
              <a:ext cx="524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160</a:t>
              </a:r>
              <a:endParaRPr lang="en-US" sz="160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3351282" y="152400"/>
            <a:ext cx="1567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% overhead</a:t>
            </a:r>
            <a:endParaRPr lang="en-US" sz="2200" dirty="0"/>
          </a:p>
        </p:txBody>
      </p:sp>
      <p:sp>
        <p:nvSpPr>
          <p:cNvPr id="154" name="Title 1"/>
          <p:cNvSpPr txBox="1">
            <a:spLocks/>
          </p:cNvSpPr>
          <p:nvPr/>
        </p:nvSpPr>
        <p:spPr>
          <a:xfrm>
            <a:off x="6553200" y="990600"/>
            <a:ext cx="1892916" cy="2308324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Tradeoff: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cost</a:t>
            </a: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decoding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220"/>
          <p:cNvGrpSpPr/>
          <p:nvPr/>
        </p:nvGrpSpPr>
        <p:grpSpPr>
          <a:xfrm>
            <a:off x="6705600" y="3951698"/>
            <a:ext cx="1750910" cy="369332"/>
            <a:chOff x="7086600" y="598898"/>
            <a:chExt cx="1750910" cy="369332"/>
          </a:xfrm>
        </p:grpSpPr>
        <p:sp>
          <p:nvSpPr>
            <p:cNvPr id="176" name="TextBox 175"/>
            <p:cNvSpPr txBox="1"/>
            <p:nvPr/>
          </p:nvSpPr>
          <p:spPr>
            <a:xfrm>
              <a:off x="7494173" y="598898"/>
              <a:ext cx="134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dirty="0" smtClean="0"/>
                <a:t> = 100,000</a:t>
              </a:r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086600" y="685800"/>
              <a:ext cx="381000" cy="2286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12" name="Group 226"/>
          <p:cNvGrpSpPr/>
          <p:nvPr/>
        </p:nvGrpSpPr>
        <p:grpSpPr>
          <a:xfrm>
            <a:off x="6705600" y="4876800"/>
            <a:ext cx="1318211" cy="369332"/>
            <a:chOff x="7086600" y="1524000"/>
            <a:chExt cx="1318211" cy="369332"/>
          </a:xfrm>
        </p:grpSpPr>
        <p:sp>
          <p:nvSpPr>
            <p:cNvPr id="194" name="TextBox 193"/>
            <p:cNvSpPr txBox="1"/>
            <p:nvPr/>
          </p:nvSpPr>
          <p:spPr>
            <a:xfrm>
              <a:off x="7494173" y="1524000"/>
              <a:ext cx="910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dirty="0" smtClean="0"/>
                <a:t> = 100</a:t>
              </a:r>
              <a:endParaRPr lang="en-US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086600" y="1600200"/>
              <a:ext cx="381000" cy="2286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13" name="Group 224"/>
          <p:cNvGrpSpPr/>
          <p:nvPr/>
        </p:nvGrpSpPr>
        <p:grpSpPr>
          <a:xfrm>
            <a:off x="6705600" y="4267200"/>
            <a:ext cx="1623546" cy="369332"/>
            <a:chOff x="7086600" y="914400"/>
            <a:chExt cx="1623546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7494173" y="914400"/>
              <a:ext cx="1215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dirty="0" smtClean="0"/>
                <a:t> = 10,000</a:t>
              </a:r>
              <a:endParaRPr lang="en-US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086600" y="990600"/>
              <a:ext cx="381000" cy="2286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14" name="Group 223"/>
          <p:cNvGrpSpPr/>
          <p:nvPr/>
        </p:nvGrpSpPr>
        <p:grpSpPr>
          <a:xfrm>
            <a:off x="6705600" y="3657600"/>
            <a:ext cx="1752600" cy="369332"/>
            <a:chOff x="7086600" y="304800"/>
            <a:chExt cx="1752600" cy="369332"/>
          </a:xfrm>
        </p:grpSpPr>
        <p:sp>
          <p:nvSpPr>
            <p:cNvPr id="200" name="TextBox 199"/>
            <p:cNvSpPr txBox="1"/>
            <p:nvPr/>
          </p:nvSpPr>
          <p:spPr>
            <a:xfrm>
              <a:off x="7494173" y="304800"/>
              <a:ext cx="1345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threshold</a:t>
              </a:r>
              <a:endParaRPr lang="en-US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086600" y="381000"/>
              <a:ext cx="381000" cy="228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15" name="Group 225"/>
          <p:cNvGrpSpPr/>
          <p:nvPr/>
        </p:nvGrpSpPr>
        <p:grpSpPr>
          <a:xfrm>
            <a:off x="6705600" y="4572000"/>
            <a:ext cx="1496182" cy="369332"/>
            <a:chOff x="7086600" y="1219200"/>
            <a:chExt cx="1496182" cy="369332"/>
          </a:xfrm>
        </p:grpSpPr>
        <p:sp>
          <p:nvSpPr>
            <p:cNvPr id="214" name="TextBox 213"/>
            <p:cNvSpPr txBox="1"/>
            <p:nvPr/>
          </p:nvSpPr>
          <p:spPr>
            <a:xfrm>
              <a:off x="7494173" y="1219200"/>
              <a:ext cx="108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</a:t>
              </a:r>
              <a:r>
                <a:rPr lang="en-US" dirty="0" smtClean="0"/>
                <a:t> = 1,000</a:t>
              </a:r>
              <a:endParaRPr lang="en-US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7086600" y="1295400"/>
              <a:ext cx="381000" cy="228600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grpSp>
        <p:nvGrpSpPr>
          <p:cNvPr id="16" name="Group 234"/>
          <p:cNvGrpSpPr/>
          <p:nvPr/>
        </p:nvGrpSpPr>
        <p:grpSpPr>
          <a:xfrm>
            <a:off x="6705600" y="5181600"/>
            <a:ext cx="1432726" cy="369332"/>
            <a:chOff x="7086600" y="1828800"/>
            <a:chExt cx="1432726" cy="369332"/>
          </a:xfrm>
        </p:grpSpPr>
        <p:sp>
          <p:nvSpPr>
            <p:cNvPr id="218" name="TextBox 217"/>
            <p:cNvSpPr txBox="1"/>
            <p:nvPr/>
          </p:nvSpPr>
          <p:spPr>
            <a:xfrm>
              <a:off x="7494173" y="1828800"/>
              <a:ext cx="1025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PCC only</a:t>
              </a:r>
              <a:endParaRPr lang="en-US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7086600" y="1905000"/>
              <a:ext cx="381000" cy="2286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220" name="Rectangle 219"/>
          <p:cNvSpPr/>
          <p:nvPr/>
        </p:nvSpPr>
        <p:spPr>
          <a:xfrm>
            <a:off x="6553200" y="3581400"/>
            <a:ext cx="19812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dynamic data race detector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0" y="1600200"/>
            <a:ext cx="151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 A</a:t>
            </a:r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02200" y="1600200"/>
            <a:ext cx="1473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 B</a:t>
            </a:r>
            <a:endParaRPr lang="en-US" sz="2800" u="sng" dirty="0"/>
          </a:p>
        </p:txBody>
      </p:sp>
      <p:cxnSp>
        <p:nvCxnSpPr>
          <p:cNvPr id="7" name="Straight Connector 6"/>
          <p:cNvCxnSpPr>
            <a:stCxn id="15" idx="2"/>
          </p:cNvCxnSpPr>
          <p:nvPr/>
        </p:nvCxnSpPr>
        <p:spPr>
          <a:xfrm rot="5400000">
            <a:off x="2913712" y="5384261"/>
            <a:ext cx="763077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2"/>
          </p:cNvCxnSpPr>
          <p:nvPr/>
        </p:nvCxnSpPr>
        <p:spPr>
          <a:xfrm rot="16200000" flipH="1">
            <a:off x="5004925" y="5124110"/>
            <a:ext cx="1276339" cy="86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7245" y="2410767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2643" y="3047422"/>
            <a:ext cx="1225215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unlock </a:t>
            </a:r>
            <a:r>
              <a:rPr lang="en-US" sz="2400" dirty="0" err="1" smtClean="0"/>
              <a:t>m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0972" y="3475334"/>
            <a:ext cx="95561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lock </a:t>
            </a:r>
            <a:r>
              <a:rPr lang="en-US" sz="2400" dirty="0" err="1" smtClean="0"/>
              <a:t>m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0772" y="4108101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5510" y="4620567"/>
            <a:ext cx="101948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18" name="Straight Connector 17"/>
          <p:cNvCxnSpPr>
            <a:endCxn id="13" idx="1"/>
          </p:cNvCxnSpPr>
          <p:nvPr/>
        </p:nvCxnSpPr>
        <p:spPr>
          <a:xfrm>
            <a:off x="3911600" y="3365500"/>
            <a:ext cx="1249372" cy="300912"/>
          </a:xfrm>
          <a:prstGeom prst="line">
            <a:avLst/>
          </a:prstGeom>
          <a:ln w="539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5" idx="0"/>
          </p:cNvCxnSpPr>
          <p:nvPr/>
        </p:nvCxnSpPr>
        <p:spPr>
          <a:xfrm rot="5400000">
            <a:off x="2699757" y="4025072"/>
            <a:ext cx="1190989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2" idx="0"/>
          </p:cNvCxnSpPr>
          <p:nvPr/>
        </p:nvCxnSpPr>
        <p:spPr>
          <a:xfrm rot="5400000">
            <a:off x="3168002" y="2920172"/>
            <a:ext cx="254499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11" idx="0"/>
          </p:cNvCxnSpPr>
          <p:nvPr/>
        </p:nvCxnSpPr>
        <p:spPr>
          <a:xfrm rot="16200000" flipH="1">
            <a:off x="3151577" y="2267092"/>
            <a:ext cx="287347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3" idx="0"/>
          </p:cNvCxnSpPr>
          <p:nvPr/>
        </p:nvCxnSpPr>
        <p:spPr>
          <a:xfrm rot="5400000">
            <a:off x="4962821" y="2799377"/>
            <a:ext cx="1351914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4" idx="0"/>
          </p:cNvCxnSpPr>
          <p:nvPr/>
        </p:nvCxnSpPr>
        <p:spPr>
          <a:xfrm rot="16200000" flipH="1">
            <a:off x="5513472" y="3982794"/>
            <a:ext cx="250611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95610" y="4394200"/>
            <a:ext cx="1398690" cy="417445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601870">
            <a:off x="4038600" y="4165600"/>
            <a:ext cx="79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race!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057400" y="5824430"/>
            <a:ext cx="4969028" cy="646331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is</a:t>
            </a: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this race </a:t>
            </a:r>
            <a:r>
              <a:rPr lang="en-US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reported?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3256" y="2667000"/>
            <a:ext cx="603781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en-US" sz="1600" dirty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116582" y="4343400"/>
            <a:ext cx="633336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</a:t>
            </a:r>
            <a:r>
              <a:rPr lang="en-US" sz="1600" dirty="0" smtClean="0"/>
              <a:t>@</a:t>
            </a: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416550" y="5014887"/>
            <a:ext cx="716242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T’’</a:t>
            </a:r>
            <a:r>
              <a:rPr lang="en-US" sz="1600" dirty="0" smtClean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248"/>
          <p:cNvSpPr/>
          <p:nvPr/>
        </p:nvSpPr>
        <p:spPr>
          <a:xfrm>
            <a:off x="5638800" y="5562600"/>
            <a:ext cx="609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6324600" y="5562600"/>
            <a:ext cx="6096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7010400" y="5562600"/>
            <a:ext cx="609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7696200" y="5562600"/>
            <a:ext cx="6096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8382000" y="5562600"/>
            <a:ext cx="6096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76200" y="1033278"/>
            <a:ext cx="1225290" cy="4841567"/>
            <a:chOff x="152872" y="946760"/>
            <a:chExt cx="1225290" cy="4987366"/>
          </a:xfrm>
        </p:grpSpPr>
        <p:sp>
          <p:nvSpPr>
            <p:cNvPr id="201" name="TextBox 200"/>
            <p:cNvSpPr txBox="1"/>
            <p:nvPr/>
          </p:nvSpPr>
          <p:spPr>
            <a:xfrm>
              <a:off x="680535" y="946760"/>
              <a:ext cx="697627" cy="44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antlr</a:t>
              </a:r>
              <a:endParaRPr lang="en-US" sz="2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16415" y="1383130"/>
              <a:ext cx="761747" cy="44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chart</a:t>
              </a:r>
              <a:endParaRPr lang="en-US" sz="2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29490" y="1814043"/>
              <a:ext cx="948672" cy="44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eclipse</a:t>
              </a:r>
              <a:endParaRPr lang="en-US" sz="2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08462" y="2247685"/>
              <a:ext cx="569700" cy="44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fop</a:t>
              </a:r>
              <a:endParaRPr lang="en-US" sz="22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47123" y="2681325"/>
              <a:ext cx="931039" cy="44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hsqldb</a:t>
              </a:r>
              <a:endParaRPr lang="en-US" sz="2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5921" y="3114966"/>
              <a:ext cx="852241" cy="44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jython</a:t>
              </a:r>
              <a:endParaRPr lang="en-US" sz="22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93259" y="3548607"/>
              <a:ext cx="984903" cy="44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luindex</a:t>
              </a:r>
              <a:endParaRPr lang="en-US" sz="22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93985" y="3982249"/>
              <a:ext cx="684177" cy="44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pmd</a:t>
              </a:r>
              <a:endParaRPr lang="en-US" sz="22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55676" y="4415890"/>
              <a:ext cx="822486" cy="44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xalan</a:t>
              </a:r>
              <a:endParaRPr lang="en-US" sz="22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823065" y="4849531"/>
              <a:ext cx="555097" cy="44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jbb</a:t>
              </a:r>
              <a:endParaRPr lang="en-US" sz="22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52872" y="5490263"/>
              <a:ext cx="1225290" cy="443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/>
                <a:t>geomean</a:t>
              </a:r>
              <a:endParaRPr lang="en-US" sz="2200" dirty="0"/>
            </a:p>
          </p:txBody>
        </p:sp>
      </p:grpSp>
      <p:grpSp>
        <p:nvGrpSpPr>
          <p:cNvPr id="3" name="Group 217"/>
          <p:cNvGrpSpPr/>
          <p:nvPr/>
        </p:nvGrpSpPr>
        <p:grpSpPr>
          <a:xfrm rot="5400000">
            <a:off x="836529" y="1400756"/>
            <a:ext cx="5060687" cy="4025006"/>
            <a:chOff x="2057400" y="805128"/>
            <a:chExt cx="6070600" cy="4687092"/>
          </a:xfrm>
        </p:grpSpPr>
        <p:cxnSp>
          <p:nvCxnSpPr>
            <p:cNvPr id="149" name="Straight Connector 148"/>
            <p:cNvCxnSpPr/>
            <p:nvPr/>
          </p:nvCxnSpPr>
          <p:spPr>
            <a:xfrm rot="5400000">
              <a:off x="-100276" y="3148277"/>
              <a:ext cx="4686299" cy="158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057400" y="5453327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2057400" y="487230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429127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057400" y="371025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057400" y="312922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057400" y="254820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2057400" y="196717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057400" y="1386153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2057400" y="805128"/>
              <a:ext cx="6070600" cy="17728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150533" y="5156994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150533" y="4577633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150533" y="3998270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150533" y="3418907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150533" y="2839544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150533" y="2260181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150533" y="1680818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150533" y="1101455"/>
              <a:ext cx="5977467" cy="17456"/>
            </a:xfrm>
            <a:prstGeom prst="line">
              <a:avLst/>
            </a:prstGeom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 rot="5400000">
            <a:off x="2235181" y="299067"/>
            <a:ext cx="304162" cy="20012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9" name="Rectangle 58"/>
          <p:cNvSpPr/>
          <p:nvPr/>
        </p:nvSpPr>
        <p:spPr>
          <a:xfrm rot="5400000">
            <a:off x="1809846" y="1144043"/>
            <a:ext cx="304162" cy="11505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0" name="Rectangle 59"/>
          <p:cNvSpPr/>
          <p:nvPr/>
        </p:nvSpPr>
        <p:spPr>
          <a:xfrm rot="5400000">
            <a:off x="2202463" y="1169742"/>
            <a:ext cx="304162" cy="19358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1504477" y="2288693"/>
            <a:ext cx="304162" cy="53984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 rot="5400000">
            <a:off x="2761397" y="1452737"/>
            <a:ext cx="304162" cy="30536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 rot="5400000">
            <a:off x="3096758" y="1538341"/>
            <a:ext cx="304162" cy="37244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4" name="Rectangle 63"/>
          <p:cNvSpPr/>
          <p:nvPr/>
        </p:nvSpPr>
        <p:spPr>
          <a:xfrm rot="5400000">
            <a:off x="2513285" y="2542778"/>
            <a:ext cx="304162" cy="255746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2376960" y="3100067"/>
            <a:ext cx="304162" cy="228481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6" name="Rectangle 65"/>
          <p:cNvSpPr/>
          <p:nvPr/>
        </p:nvSpPr>
        <p:spPr>
          <a:xfrm rot="5400000">
            <a:off x="3268528" y="2629464"/>
            <a:ext cx="304162" cy="406795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2246087" y="4072869"/>
            <a:ext cx="304162" cy="202306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8" name="Rectangle 67"/>
          <p:cNvSpPr/>
          <p:nvPr/>
        </p:nvSpPr>
        <p:spPr>
          <a:xfrm rot="5400000">
            <a:off x="2352421" y="4588534"/>
            <a:ext cx="304162" cy="22357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9" name="Rectangle 68"/>
          <p:cNvSpPr/>
          <p:nvPr/>
        </p:nvSpPr>
        <p:spPr>
          <a:xfrm rot="5400000">
            <a:off x="1991611" y="542634"/>
            <a:ext cx="304161" cy="151412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0" name="Rectangle 69"/>
          <p:cNvSpPr/>
          <p:nvPr/>
        </p:nvSpPr>
        <p:spPr>
          <a:xfrm rot="5400000">
            <a:off x="1329978" y="1623907"/>
            <a:ext cx="304161" cy="19085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1" name="Rectangle 70"/>
          <p:cNvSpPr/>
          <p:nvPr/>
        </p:nvSpPr>
        <p:spPr>
          <a:xfrm rot="5400000">
            <a:off x="1635347" y="1736855"/>
            <a:ext cx="304161" cy="80159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2" name="Rectangle 71"/>
          <p:cNvSpPr/>
          <p:nvPr/>
        </p:nvSpPr>
        <p:spPr>
          <a:xfrm rot="5400000">
            <a:off x="1424497" y="2368669"/>
            <a:ext cx="304161" cy="37989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3" name="Rectangle 72"/>
          <p:cNvSpPr/>
          <p:nvPr/>
        </p:nvSpPr>
        <p:spPr>
          <a:xfrm rot="5400000">
            <a:off x="1922540" y="2291591"/>
            <a:ext cx="304161" cy="137597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4" name="Rectangle 73"/>
          <p:cNvSpPr/>
          <p:nvPr/>
        </p:nvSpPr>
        <p:spPr>
          <a:xfrm rot="5400000">
            <a:off x="2286074" y="2349021"/>
            <a:ext cx="304161" cy="210304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5" name="Rectangle 74"/>
          <p:cNvSpPr/>
          <p:nvPr/>
        </p:nvSpPr>
        <p:spPr>
          <a:xfrm rot="5400000">
            <a:off x="1468121" y="3587938"/>
            <a:ext cx="304161" cy="4671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6" name="Rectangle 75"/>
          <p:cNvSpPr/>
          <p:nvPr/>
        </p:nvSpPr>
        <p:spPr>
          <a:xfrm rot="5400000">
            <a:off x="1598994" y="3878029"/>
            <a:ext cx="304161" cy="72888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7" name="Rectangle 76"/>
          <p:cNvSpPr/>
          <p:nvPr/>
        </p:nvSpPr>
        <p:spPr>
          <a:xfrm rot="5400000">
            <a:off x="1678971" y="4219016"/>
            <a:ext cx="304161" cy="88884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8" name="Rectangle 77"/>
          <p:cNvSpPr/>
          <p:nvPr/>
        </p:nvSpPr>
        <p:spPr>
          <a:xfrm rot="5400000">
            <a:off x="1588087" y="4730864"/>
            <a:ext cx="304161" cy="70707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9" name="Rectangle 78"/>
          <p:cNvSpPr/>
          <p:nvPr/>
        </p:nvSpPr>
        <p:spPr>
          <a:xfrm rot="5400000">
            <a:off x="1673518" y="5267432"/>
            <a:ext cx="304161" cy="87793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80" name="Rectangle 79"/>
          <p:cNvSpPr/>
          <p:nvPr/>
        </p:nvSpPr>
        <p:spPr>
          <a:xfrm rot="5400000">
            <a:off x="1353609" y="4965346"/>
            <a:ext cx="304162" cy="23811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5" name="Rectangle 104"/>
          <p:cNvSpPr/>
          <p:nvPr/>
        </p:nvSpPr>
        <p:spPr>
          <a:xfrm rot="5400000">
            <a:off x="1406322" y="4491669"/>
            <a:ext cx="304162" cy="34354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6" name="Rectangle 105"/>
          <p:cNvSpPr/>
          <p:nvPr/>
        </p:nvSpPr>
        <p:spPr>
          <a:xfrm rot="5400000">
            <a:off x="1409957" y="4067069"/>
            <a:ext cx="304162" cy="35081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7" name="Rectangle 106"/>
          <p:cNvSpPr/>
          <p:nvPr/>
        </p:nvSpPr>
        <p:spPr>
          <a:xfrm rot="5400000">
            <a:off x="1389963" y="3666099"/>
            <a:ext cx="304162" cy="31082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8" name="Rectangle 107"/>
          <p:cNvSpPr/>
          <p:nvPr/>
        </p:nvSpPr>
        <p:spPr>
          <a:xfrm rot="5400000">
            <a:off x="1591724" y="3043373"/>
            <a:ext cx="304162" cy="71434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09" name="Rectangle 108"/>
          <p:cNvSpPr/>
          <p:nvPr/>
        </p:nvSpPr>
        <p:spPr>
          <a:xfrm rot="5400000">
            <a:off x="1584454" y="2629679"/>
            <a:ext cx="304162" cy="69980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0" name="Rectangle 109"/>
          <p:cNvSpPr/>
          <p:nvPr/>
        </p:nvSpPr>
        <p:spPr>
          <a:xfrm rot="5400000">
            <a:off x="1297261" y="2495907"/>
            <a:ext cx="304162" cy="12541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1" name="Rectangle 110"/>
          <p:cNvSpPr/>
          <p:nvPr/>
        </p:nvSpPr>
        <p:spPr>
          <a:xfrm rot="5400000">
            <a:off x="1426316" y="1945888"/>
            <a:ext cx="304162" cy="38352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2" name="Rectangle 111"/>
          <p:cNvSpPr/>
          <p:nvPr/>
        </p:nvSpPr>
        <p:spPr>
          <a:xfrm rot="5400000">
            <a:off x="1291316" y="1662573"/>
            <a:ext cx="301514" cy="1108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3" name="Rectangle 112"/>
          <p:cNvSpPr/>
          <p:nvPr/>
        </p:nvSpPr>
        <p:spPr>
          <a:xfrm rot="5400000">
            <a:off x="1664599" y="869648"/>
            <a:ext cx="300190" cy="85612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4" name="Rectangle 113"/>
          <p:cNvSpPr/>
          <p:nvPr/>
        </p:nvSpPr>
        <p:spPr>
          <a:xfrm rot="5400000">
            <a:off x="1435404" y="5505550"/>
            <a:ext cx="304162" cy="40170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5" name="Rectangle 114"/>
          <p:cNvSpPr/>
          <p:nvPr/>
        </p:nvSpPr>
        <p:spPr>
          <a:xfrm rot="5400000">
            <a:off x="1342250" y="5598706"/>
            <a:ext cx="304162" cy="21539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6" name="Rectangle 115"/>
          <p:cNvSpPr/>
          <p:nvPr/>
        </p:nvSpPr>
        <p:spPr>
          <a:xfrm rot="5400000">
            <a:off x="1334070" y="4984886"/>
            <a:ext cx="304162" cy="19903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7" name="Rectangle 116"/>
          <p:cNvSpPr/>
          <p:nvPr/>
        </p:nvSpPr>
        <p:spPr>
          <a:xfrm rot="5400000">
            <a:off x="1338159" y="4559831"/>
            <a:ext cx="304162" cy="2072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8" name="Rectangle 117"/>
          <p:cNvSpPr/>
          <p:nvPr/>
        </p:nvSpPr>
        <p:spPr>
          <a:xfrm rot="5400000">
            <a:off x="1344975" y="4132050"/>
            <a:ext cx="304162" cy="2208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19" name="Rectangle 118"/>
          <p:cNvSpPr/>
          <p:nvPr/>
        </p:nvSpPr>
        <p:spPr>
          <a:xfrm rot="5400000">
            <a:off x="1379056" y="3677004"/>
            <a:ext cx="304162" cy="28901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0" name="Rectangle 119"/>
          <p:cNvSpPr/>
          <p:nvPr/>
        </p:nvSpPr>
        <p:spPr>
          <a:xfrm rot="5400000">
            <a:off x="1417227" y="3217868"/>
            <a:ext cx="304162" cy="3653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1" name="Rectangle 120"/>
          <p:cNvSpPr/>
          <p:nvPr/>
        </p:nvSpPr>
        <p:spPr>
          <a:xfrm rot="5400000">
            <a:off x="1328615" y="2885515"/>
            <a:ext cx="304162" cy="1881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2" name="Rectangle 121"/>
          <p:cNvSpPr/>
          <p:nvPr/>
        </p:nvSpPr>
        <p:spPr>
          <a:xfrm rot="5400000">
            <a:off x="1289987" y="2503178"/>
            <a:ext cx="304162" cy="11087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3" name="Rectangle 122"/>
          <p:cNvSpPr/>
          <p:nvPr/>
        </p:nvSpPr>
        <p:spPr>
          <a:xfrm rot="5400000">
            <a:off x="1383145" y="1989055"/>
            <a:ext cx="304162" cy="29719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4" name="Rectangle 123"/>
          <p:cNvSpPr/>
          <p:nvPr/>
        </p:nvSpPr>
        <p:spPr>
          <a:xfrm rot="5400000">
            <a:off x="1280904" y="1672986"/>
            <a:ext cx="304162" cy="927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5" name="Rectangle 124"/>
          <p:cNvSpPr/>
          <p:nvPr/>
        </p:nvSpPr>
        <p:spPr>
          <a:xfrm rot="5400000">
            <a:off x="1452669" y="1081571"/>
            <a:ext cx="304162" cy="43624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6" name="Rectangle 125"/>
          <p:cNvSpPr/>
          <p:nvPr/>
        </p:nvSpPr>
        <p:spPr>
          <a:xfrm rot="5400000">
            <a:off x="1321801" y="5619155"/>
            <a:ext cx="304162" cy="1744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7" name="Rectangle 126"/>
          <p:cNvSpPr/>
          <p:nvPr/>
        </p:nvSpPr>
        <p:spPr>
          <a:xfrm rot="5400000">
            <a:off x="1306804" y="5012151"/>
            <a:ext cx="304162" cy="14450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8" name="Rectangle 127"/>
          <p:cNvSpPr/>
          <p:nvPr/>
        </p:nvSpPr>
        <p:spPr>
          <a:xfrm rot="5400000">
            <a:off x="1328616" y="4569375"/>
            <a:ext cx="304162" cy="1881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9" name="Rectangle 128"/>
          <p:cNvSpPr/>
          <p:nvPr/>
        </p:nvSpPr>
        <p:spPr>
          <a:xfrm rot="5400000">
            <a:off x="1328616" y="4148410"/>
            <a:ext cx="304162" cy="18812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0" name="Rectangle 129"/>
          <p:cNvSpPr/>
          <p:nvPr/>
        </p:nvSpPr>
        <p:spPr>
          <a:xfrm rot="5400000">
            <a:off x="1369514" y="3686548"/>
            <a:ext cx="304162" cy="26992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1" name="Rectangle 130"/>
          <p:cNvSpPr/>
          <p:nvPr/>
        </p:nvSpPr>
        <p:spPr>
          <a:xfrm rot="5400000">
            <a:off x="1396779" y="3238319"/>
            <a:ext cx="304162" cy="3244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2" name="Rectangle 131"/>
          <p:cNvSpPr/>
          <p:nvPr/>
        </p:nvSpPr>
        <p:spPr>
          <a:xfrm rot="5400000">
            <a:off x="1310895" y="2903240"/>
            <a:ext cx="304162" cy="15268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4" name="Rectangle 133"/>
          <p:cNvSpPr/>
          <p:nvPr/>
        </p:nvSpPr>
        <p:spPr>
          <a:xfrm rot="5400000">
            <a:off x="1353155" y="2019050"/>
            <a:ext cx="304162" cy="23720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5" name="Rectangle 134"/>
          <p:cNvSpPr/>
          <p:nvPr/>
        </p:nvSpPr>
        <p:spPr>
          <a:xfrm rot="5400000">
            <a:off x="1268634" y="1685255"/>
            <a:ext cx="304162" cy="6816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6" name="Rectangle 135"/>
          <p:cNvSpPr/>
          <p:nvPr/>
        </p:nvSpPr>
        <p:spPr>
          <a:xfrm rot="5400000">
            <a:off x="1384510" y="1149737"/>
            <a:ext cx="304162" cy="2999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22" name="Rectangle 221"/>
          <p:cNvSpPr/>
          <p:nvPr/>
        </p:nvSpPr>
        <p:spPr>
          <a:xfrm rot="5400000">
            <a:off x="1267271" y="2495908"/>
            <a:ext cx="304162" cy="12541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7" name="Rectangle 136"/>
          <p:cNvSpPr/>
          <p:nvPr/>
        </p:nvSpPr>
        <p:spPr>
          <a:xfrm rot="5400000">
            <a:off x="1282261" y="5658683"/>
            <a:ext cx="304161" cy="9543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8" name="Rectangle 137"/>
          <p:cNvSpPr/>
          <p:nvPr/>
        </p:nvSpPr>
        <p:spPr>
          <a:xfrm rot="5400000">
            <a:off x="1282265" y="5036687"/>
            <a:ext cx="304161" cy="9542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9" name="Rectangle 138"/>
          <p:cNvSpPr/>
          <p:nvPr/>
        </p:nvSpPr>
        <p:spPr>
          <a:xfrm rot="5400000">
            <a:off x="1299988" y="4598001"/>
            <a:ext cx="304161" cy="1308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0" name="Rectangle 139"/>
          <p:cNvSpPr/>
          <p:nvPr/>
        </p:nvSpPr>
        <p:spPr>
          <a:xfrm rot="5400000">
            <a:off x="1297261" y="4179763"/>
            <a:ext cx="304161" cy="1254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1" name="Rectangle 140"/>
          <p:cNvSpPr/>
          <p:nvPr/>
        </p:nvSpPr>
        <p:spPr>
          <a:xfrm rot="5400000">
            <a:off x="1335432" y="3720628"/>
            <a:ext cx="304161" cy="20176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2" name="Rectangle 141"/>
          <p:cNvSpPr/>
          <p:nvPr/>
        </p:nvSpPr>
        <p:spPr>
          <a:xfrm rot="5400000">
            <a:off x="1336796" y="3298300"/>
            <a:ext cx="304161" cy="2044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3" name="Rectangle 142"/>
          <p:cNvSpPr/>
          <p:nvPr/>
        </p:nvSpPr>
        <p:spPr>
          <a:xfrm rot="5400000">
            <a:off x="1276812" y="2937319"/>
            <a:ext cx="304161" cy="845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5" name="Rectangle 144"/>
          <p:cNvSpPr/>
          <p:nvPr/>
        </p:nvSpPr>
        <p:spPr>
          <a:xfrm rot="5400000">
            <a:off x="1309531" y="2062673"/>
            <a:ext cx="304161" cy="1499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6" name="Rectangle 145"/>
          <p:cNvSpPr/>
          <p:nvPr/>
        </p:nvSpPr>
        <p:spPr>
          <a:xfrm rot="5400000">
            <a:off x="1258866" y="1696156"/>
            <a:ext cx="304161" cy="463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47" name="Rectangle 146"/>
          <p:cNvSpPr/>
          <p:nvPr/>
        </p:nvSpPr>
        <p:spPr>
          <a:xfrm rot="5400000">
            <a:off x="1305436" y="1228802"/>
            <a:ext cx="304161" cy="14178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23" name="Rectangle 222"/>
          <p:cNvSpPr/>
          <p:nvPr/>
        </p:nvSpPr>
        <p:spPr>
          <a:xfrm rot="5400000" flipV="1">
            <a:off x="1231479" y="2493525"/>
            <a:ext cx="304161" cy="1301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4" name="Group 171"/>
          <p:cNvGrpSpPr/>
          <p:nvPr/>
        </p:nvGrpSpPr>
        <p:grpSpPr>
          <a:xfrm>
            <a:off x="1217657" y="506260"/>
            <a:ext cx="4423870" cy="338554"/>
            <a:chOff x="1293857" y="387939"/>
            <a:chExt cx="4423870" cy="348749"/>
          </a:xfrm>
        </p:grpSpPr>
        <p:sp>
          <p:nvSpPr>
            <p:cNvPr id="167" name="TextBox 166"/>
            <p:cNvSpPr txBox="1"/>
            <p:nvPr/>
          </p:nvSpPr>
          <p:spPr>
            <a:xfrm>
              <a:off x="1293857" y="387939"/>
              <a:ext cx="297878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760023" y="387939"/>
              <a:ext cx="411090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20</a:t>
              </a:r>
              <a:endParaRPr lang="en-US" sz="16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256325" y="387939"/>
              <a:ext cx="411090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40</a:t>
              </a:r>
              <a:endParaRPr lang="en-US" sz="16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755276" y="387939"/>
              <a:ext cx="411090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60</a:t>
              </a:r>
              <a:endParaRPr lang="en-US" sz="16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39002" y="387939"/>
              <a:ext cx="411090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80</a:t>
              </a:r>
              <a:endParaRPr lang="en-US" sz="16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708537" y="387939"/>
              <a:ext cx="524302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100</a:t>
              </a:r>
              <a:endParaRPr lang="en-US" sz="16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206059" y="387939"/>
              <a:ext cx="524302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120</a:t>
              </a:r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94474" y="387939"/>
              <a:ext cx="524302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140</a:t>
              </a:r>
              <a:endParaRPr lang="en-US" sz="16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93425" y="387939"/>
              <a:ext cx="524302" cy="34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160</a:t>
              </a:r>
              <a:endParaRPr lang="en-US" sz="160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2673029" y="133290"/>
            <a:ext cx="144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% overhead</a:t>
            </a:r>
            <a:endParaRPr lang="en-US" sz="2000" dirty="0"/>
          </a:p>
        </p:txBody>
      </p:sp>
      <p:sp>
        <p:nvSpPr>
          <p:cNvPr id="254" name="Rectangle 253"/>
          <p:cNvSpPr/>
          <p:nvPr/>
        </p:nvSpPr>
        <p:spPr>
          <a:xfrm>
            <a:off x="5638800" y="4495800"/>
            <a:ext cx="609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47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6324600" y="4495800"/>
            <a:ext cx="6096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47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7010400" y="4495800"/>
            <a:ext cx="609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47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696200" y="4495800"/>
            <a:ext cx="6096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82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382000" y="4495800"/>
            <a:ext cx="6096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95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5638800" y="2819400"/>
            <a:ext cx="609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6324600" y="2819400"/>
            <a:ext cx="6096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7010400" y="2819400"/>
            <a:ext cx="609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7696200" y="2819400"/>
            <a:ext cx="6096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8382000" y="2819400"/>
            <a:ext cx="6096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5638800" y="1970344"/>
            <a:ext cx="6096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89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6324600" y="1970344"/>
            <a:ext cx="6096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95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010400" y="1970344"/>
            <a:ext cx="6096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95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7696200" y="1970344"/>
            <a:ext cx="6096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97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8382000" y="1970344"/>
            <a:ext cx="6096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400" rIns="254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97</a:t>
            </a:r>
            <a:r>
              <a:rPr lang="en-US" sz="1600" dirty="0" smtClean="0">
                <a:solidFill>
                  <a:schemeClr val="tx1"/>
                </a:solidFill>
              </a:rPr>
              <a:t>%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a race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0" y="1600200"/>
            <a:ext cx="151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 A</a:t>
            </a:r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902200" y="1600200"/>
            <a:ext cx="1473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Thread B</a:t>
            </a:r>
            <a:endParaRPr lang="en-US" sz="2800" u="sng" dirty="0"/>
          </a:p>
        </p:txBody>
      </p:sp>
      <p:cxnSp>
        <p:nvCxnSpPr>
          <p:cNvPr id="7" name="Straight Connector 6"/>
          <p:cNvCxnSpPr>
            <a:stCxn id="15" idx="2"/>
          </p:cNvCxnSpPr>
          <p:nvPr/>
        </p:nvCxnSpPr>
        <p:spPr>
          <a:xfrm rot="5400000">
            <a:off x="2913712" y="5384261"/>
            <a:ext cx="763077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2"/>
          </p:cNvCxnSpPr>
          <p:nvPr/>
        </p:nvCxnSpPr>
        <p:spPr>
          <a:xfrm rot="16200000" flipH="1">
            <a:off x="5004925" y="5124110"/>
            <a:ext cx="1276339" cy="86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7245" y="2410767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2643" y="3047422"/>
            <a:ext cx="1225215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unlock </a:t>
            </a:r>
            <a:r>
              <a:rPr lang="en-US" sz="2400" dirty="0" err="1" smtClean="0"/>
              <a:t>m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0972" y="3475334"/>
            <a:ext cx="95561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lock </a:t>
            </a:r>
            <a:r>
              <a:rPr lang="en-US" sz="2400" dirty="0" err="1" smtClean="0"/>
              <a:t>m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20772" y="4108101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5510" y="4620567"/>
            <a:ext cx="101948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18" name="Straight Connector 17"/>
          <p:cNvCxnSpPr>
            <a:endCxn id="13" idx="1"/>
          </p:cNvCxnSpPr>
          <p:nvPr/>
        </p:nvCxnSpPr>
        <p:spPr>
          <a:xfrm>
            <a:off x="3911600" y="3365500"/>
            <a:ext cx="1249372" cy="300912"/>
          </a:xfrm>
          <a:prstGeom prst="line">
            <a:avLst/>
          </a:prstGeom>
          <a:ln w="539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5" idx="0"/>
          </p:cNvCxnSpPr>
          <p:nvPr/>
        </p:nvCxnSpPr>
        <p:spPr>
          <a:xfrm rot="5400000">
            <a:off x="2699757" y="4025072"/>
            <a:ext cx="1190989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2" idx="0"/>
          </p:cNvCxnSpPr>
          <p:nvPr/>
        </p:nvCxnSpPr>
        <p:spPr>
          <a:xfrm rot="5400000">
            <a:off x="3168002" y="2920172"/>
            <a:ext cx="254499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11" idx="0"/>
          </p:cNvCxnSpPr>
          <p:nvPr/>
        </p:nvCxnSpPr>
        <p:spPr>
          <a:xfrm rot="16200000" flipH="1">
            <a:off x="3151577" y="2267092"/>
            <a:ext cx="287347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3" idx="0"/>
          </p:cNvCxnSpPr>
          <p:nvPr/>
        </p:nvCxnSpPr>
        <p:spPr>
          <a:xfrm rot="5400000">
            <a:off x="4962821" y="2799377"/>
            <a:ext cx="1351914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4" idx="0"/>
          </p:cNvCxnSpPr>
          <p:nvPr/>
        </p:nvCxnSpPr>
        <p:spPr>
          <a:xfrm rot="16200000" flipH="1">
            <a:off x="5513472" y="3982794"/>
            <a:ext cx="250611" cy="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3256" y="2667000"/>
            <a:ext cx="603781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</a:t>
            </a:r>
            <a:r>
              <a:rPr lang="en-US" sz="1600" dirty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116582" y="4343400"/>
            <a:ext cx="633336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</a:t>
            </a:r>
            <a:r>
              <a:rPr lang="en-US" sz="1600" dirty="0" smtClean="0"/>
              <a:t>@</a:t>
            </a: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16550" y="5014887"/>
            <a:ext cx="716242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T’’</a:t>
            </a:r>
            <a:r>
              <a:rPr lang="en-US" sz="1600" dirty="0" smtClean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419599" y="2667000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loc1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749918" y="4343400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loc2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143144" y="5014887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loc3</a:t>
            </a:r>
            <a:endParaRPr lang="en-US" sz="2000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795610" y="4394200"/>
            <a:ext cx="1398690" cy="417445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601870">
            <a:off x="4038600" y="4165600"/>
            <a:ext cx="79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race!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a race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0" y="1600200"/>
            <a:ext cx="151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BFBFBF"/>
                </a:solidFill>
              </a:rPr>
              <a:t>Thread A</a:t>
            </a:r>
            <a:endParaRPr lang="en-US" sz="2800" u="sng" dirty="0">
              <a:solidFill>
                <a:srgbClr val="BFBF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2200" y="1600200"/>
            <a:ext cx="1473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BFBFBF"/>
                </a:solidFill>
              </a:rPr>
              <a:t>Thread B</a:t>
            </a:r>
            <a:endParaRPr lang="en-US" sz="2800" u="sng" dirty="0">
              <a:solidFill>
                <a:srgbClr val="BFBFBF"/>
              </a:solidFill>
            </a:endParaRPr>
          </a:p>
        </p:txBody>
      </p:sp>
      <p:cxnSp>
        <p:nvCxnSpPr>
          <p:cNvPr id="7" name="Straight Connector 6"/>
          <p:cNvCxnSpPr>
            <a:stCxn id="15" idx="2"/>
          </p:cNvCxnSpPr>
          <p:nvPr/>
        </p:nvCxnSpPr>
        <p:spPr>
          <a:xfrm rot="5400000">
            <a:off x="2913712" y="5384261"/>
            <a:ext cx="763077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2"/>
          </p:cNvCxnSpPr>
          <p:nvPr/>
        </p:nvCxnSpPr>
        <p:spPr>
          <a:xfrm rot="16200000" flipH="1">
            <a:off x="5004925" y="5124110"/>
            <a:ext cx="1276339" cy="86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20772" y="4108101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5510" y="4620567"/>
            <a:ext cx="101948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18" name="Straight Connector 17"/>
          <p:cNvCxnSpPr>
            <a:endCxn id="13" idx="1"/>
          </p:cNvCxnSpPr>
          <p:nvPr/>
        </p:nvCxnSpPr>
        <p:spPr>
          <a:xfrm>
            <a:off x="3911600" y="3365500"/>
            <a:ext cx="1249372" cy="300912"/>
          </a:xfrm>
          <a:prstGeom prst="line">
            <a:avLst/>
          </a:prstGeom>
          <a:ln w="53975" cap="flat" cmpd="sng" algn="ctr">
            <a:solidFill>
              <a:schemeClr val="accent1">
                <a:alpha val="35000"/>
              </a:schemeClr>
            </a:solidFill>
            <a:prstDash val="sysDash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95610" y="4394200"/>
            <a:ext cx="1398690" cy="417445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601870">
            <a:off x="4038600" y="4165600"/>
            <a:ext cx="79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race!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6582" y="4343400"/>
            <a:ext cx="633336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</a:t>
            </a:r>
            <a:r>
              <a:rPr lang="en-US" sz="1600" dirty="0" smtClean="0"/>
              <a:t>@</a:t>
            </a: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16550" y="5014887"/>
            <a:ext cx="716242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T’’</a:t>
            </a:r>
            <a:r>
              <a:rPr lang="en-US" sz="1600" dirty="0" smtClean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7245" y="2410767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write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2643" y="3047422"/>
            <a:ext cx="1225215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unlock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0972" y="3475334"/>
            <a:ext cx="95561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lock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stCxn id="12" idx="2"/>
            <a:endCxn id="15" idx="0"/>
          </p:cNvCxnSpPr>
          <p:nvPr/>
        </p:nvCxnSpPr>
        <p:spPr>
          <a:xfrm rot="5400000">
            <a:off x="2699757" y="4025072"/>
            <a:ext cx="1190989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2" idx="0"/>
          </p:cNvCxnSpPr>
          <p:nvPr/>
        </p:nvCxnSpPr>
        <p:spPr>
          <a:xfrm rot="5400000">
            <a:off x="3168002" y="2920172"/>
            <a:ext cx="254499" cy="1588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11" idx="0"/>
          </p:cNvCxnSpPr>
          <p:nvPr/>
        </p:nvCxnSpPr>
        <p:spPr>
          <a:xfrm rot="16200000" flipH="1">
            <a:off x="3151577" y="2267092"/>
            <a:ext cx="287347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3" idx="0"/>
          </p:cNvCxnSpPr>
          <p:nvPr/>
        </p:nvCxnSpPr>
        <p:spPr>
          <a:xfrm rot="5400000">
            <a:off x="4962821" y="2799377"/>
            <a:ext cx="1351914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4" idx="0"/>
          </p:cNvCxnSpPr>
          <p:nvPr/>
        </p:nvCxnSpPr>
        <p:spPr>
          <a:xfrm rot="16200000" flipH="1">
            <a:off x="5513472" y="3982794"/>
            <a:ext cx="250611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3256" y="2667000"/>
            <a:ext cx="603781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@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599" y="2667000"/>
            <a:ext cx="552911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loc1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9918" y="4343400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loc2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143144" y="5014887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loc3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48110" y="3124200"/>
            <a:ext cx="4986762" cy="338554"/>
          </a:xfrm>
          <a:prstGeom prst="rect">
            <a:avLst/>
          </a:prstGeom>
          <a:solidFill>
            <a:srgbClr val="CDD8E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AbstractDataTreeNode.indexOfChild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():426</a:t>
            </a:r>
          </a:p>
        </p:txBody>
      </p:sp>
      <p:cxnSp>
        <p:nvCxnSpPr>
          <p:cNvPr id="33" name="Elbow Connector 32"/>
          <p:cNvCxnSpPr>
            <a:stCxn id="29" idx="2"/>
            <a:endCxn id="31" idx="2"/>
          </p:cNvCxnSpPr>
          <p:nvPr/>
        </p:nvCxnSpPr>
        <p:spPr>
          <a:xfrm rot="5400000" flipH="1">
            <a:off x="2631355" y="3572891"/>
            <a:ext cx="1898382" cy="1678109"/>
          </a:xfrm>
          <a:prstGeom prst="bentConnector3">
            <a:avLst>
              <a:gd name="adj1" fmla="val -26091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62400" y="1981200"/>
            <a:ext cx="4986762" cy="338554"/>
          </a:xfrm>
          <a:prstGeom prst="rect">
            <a:avLst/>
          </a:prstGeom>
          <a:solidFill>
            <a:srgbClr val="CDD8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AbstractDataTreeNode.storeStrings():536</a:t>
            </a:r>
          </a:p>
        </p:txBody>
      </p:sp>
      <p:cxnSp>
        <p:nvCxnSpPr>
          <p:cNvPr id="35" name="Elbow Connector 34"/>
          <p:cNvCxnSpPr>
            <a:stCxn id="28" idx="0"/>
            <a:endCxn id="32" idx="2"/>
          </p:cNvCxnSpPr>
          <p:nvPr/>
        </p:nvCxnSpPr>
        <p:spPr>
          <a:xfrm rot="16200000" flipV="1">
            <a:off x="5729255" y="3046280"/>
            <a:ext cx="2023646" cy="570593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a race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0" y="1600200"/>
            <a:ext cx="151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BFBFBF"/>
                </a:solidFill>
              </a:rPr>
              <a:t>Thread A</a:t>
            </a:r>
            <a:endParaRPr lang="en-US" sz="2800" u="sng" dirty="0">
              <a:solidFill>
                <a:srgbClr val="BFBF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2200" y="1600200"/>
            <a:ext cx="1473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BFBFBF"/>
                </a:solidFill>
              </a:rPr>
              <a:t>Thread B</a:t>
            </a:r>
            <a:endParaRPr lang="en-US" sz="2800" u="sng" dirty="0">
              <a:solidFill>
                <a:srgbClr val="BFBFBF"/>
              </a:solidFill>
            </a:endParaRPr>
          </a:p>
        </p:txBody>
      </p:sp>
      <p:cxnSp>
        <p:nvCxnSpPr>
          <p:cNvPr id="7" name="Straight Connector 6"/>
          <p:cNvCxnSpPr>
            <a:stCxn id="15" idx="2"/>
          </p:cNvCxnSpPr>
          <p:nvPr/>
        </p:nvCxnSpPr>
        <p:spPr>
          <a:xfrm rot="5400000">
            <a:off x="2913712" y="5384261"/>
            <a:ext cx="763077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2"/>
          </p:cNvCxnSpPr>
          <p:nvPr/>
        </p:nvCxnSpPr>
        <p:spPr>
          <a:xfrm rot="16200000" flipH="1">
            <a:off x="5004925" y="5124110"/>
            <a:ext cx="1276339" cy="86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20772" y="4108101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5510" y="4620567"/>
            <a:ext cx="101948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18" name="Straight Connector 17"/>
          <p:cNvCxnSpPr>
            <a:endCxn id="13" idx="1"/>
          </p:cNvCxnSpPr>
          <p:nvPr/>
        </p:nvCxnSpPr>
        <p:spPr>
          <a:xfrm>
            <a:off x="3911600" y="3365500"/>
            <a:ext cx="1249372" cy="300912"/>
          </a:xfrm>
          <a:prstGeom prst="line">
            <a:avLst/>
          </a:prstGeom>
          <a:ln w="53975" cap="flat" cmpd="sng" algn="ctr">
            <a:solidFill>
              <a:schemeClr val="accent1">
                <a:alpha val="35000"/>
              </a:schemeClr>
            </a:solidFill>
            <a:prstDash val="sysDash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95610" y="4394200"/>
            <a:ext cx="1398690" cy="417445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601870">
            <a:off x="4038600" y="4165600"/>
            <a:ext cx="79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race!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6582" y="4343400"/>
            <a:ext cx="633336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</a:t>
            </a:r>
            <a:r>
              <a:rPr lang="en-US" sz="1600" dirty="0" smtClean="0"/>
              <a:t>@</a:t>
            </a: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16550" y="5014887"/>
            <a:ext cx="716242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T’’</a:t>
            </a:r>
            <a:r>
              <a:rPr lang="en-US" sz="1600" dirty="0" smtClean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7245" y="2410767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write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2643" y="3047422"/>
            <a:ext cx="1225215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unlock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0972" y="3475334"/>
            <a:ext cx="95561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lock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stCxn id="12" idx="2"/>
            <a:endCxn id="15" idx="0"/>
          </p:cNvCxnSpPr>
          <p:nvPr/>
        </p:nvCxnSpPr>
        <p:spPr>
          <a:xfrm rot="5400000">
            <a:off x="2699757" y="4025072"/>
            <a:ext cx="1190989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2" idx="0"/>
          </p:cNvCxnSpPr>
          <p:nvPr/>
        </p:nvCxnSpPr>
        <p:spPr>
          <a:xfrm rot="5400000">
            <a:off x="3168002" y="2920172"/>
            <a:ext cx="254499" cy="1588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11" idx="0"/>
          </p:cNvCxnSpPr>
          <p:nvPr/>
        </p:nvCxnSpPr>
        <p:spPr>
          <a:xfrm rot="16200000" flipH="1">
            <a:off x="3151577" y="2267092"/>
            <a:ext cx="287347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3" idx="0"/>
          </p:cNvCxnSpPr>
          <p:nvPr/>
        </p:nvCxnSpPr>
        <p:spPr>
          <a:xfrm rot="5400000">
            <a:off x="4962821" y="2799377"/>
            <a:ext cx="1351914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4" idx="0"/>
          </p:cNvCxnSpPr>
          <p:nvPr/>
        </p:nvCxnSpPr>
        <p:spPr>
          <a:xfrm rot="16200000" flipH="1">
            <a:off x="5513472" y="3982794"/>
            <a:ext cx="250611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3256" y="2667000"/>
            <a:ext cx="603781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@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599" y="2667000"/>
            <a:ext cx="552911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loc1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9918" y="4343400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loc2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143144" y="5014887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loc3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48110" y="3124200"/>
            <a:ext cx="498676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AbstractDataTreeNode.indexOfChild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():426</a:t>
            </a:r>
          </a:p>
        </p:txBody>
      </p:sp>
      <p:cxnSp>
        <p:nvCxnSpPr>
          <p:cNvPr id="33" name="Elbow Connector 32"/>
          <p:cNvCxnSpPr>
            <a:stCxn id="29" idx="2"/>
            <a:endCxn id="31" idx="2"/>
          </p:cNvCxnSpPr>
          <p:nvPr/>
        </p:nvCxnSpPr>
        <p:spPr>
          <a:xfrm rot="5400000" flipH="1">
            <a:off x="2631355" y="3572891"/>
            <a:ext cx="1898382" cy="1678109"/>
          </a:xfrm>
          <a:prstGeom prst="bentConnector3">
            <a:avLst>
              <a:gd name="adj1" fmla="val -26091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62400" y="1981200"/>
            <a:ext cx="498676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AbstractDataTreeNode.storeStrings():536</a:t>
            </a:r>
          </a:p>
        </p:txBody>
      </p:sp>
      <p:cxnSp>
        <p:nvCxnSpPr>
          <p:cNvPr id="35" name="Elbow Connector 34"/>
          <p:cNvCxnSpPr>
            <a:stCxn id="28" idx="0"/>
            <a:endCxn id="32" idx="2"/>
          </p:cNvCxnSpPr>
          <p:nvPr/>
        </p:nvCxnSpPr>
        <p:spPr>
          <a:xfrm rot="16200000" flipV="1">
            <a:off x="5729255" y="3046280"/>
            <a:ext cx="2023646" cy="570593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1676400" y="5925234"/>
            <a:ext cx="5835777" cy="646331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US" sz="36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: not much information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62000"/>
          </a:xfrm>
        </p:spPr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ull </a:t>
            </a:r>
            <a:r>
              <a:rPr lang="en-US" dirty="0" smtClean="0"/>
              <a:t>stack traces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0" y="1600200"/>
            <a:ext cx="151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BFBFBF"/>
                </a:solidFill>
              </a:rPr>
              <a:t>Thread A</a:t>
            </a:r>
            <a:endParaRPr lang="en-US" sz="2800" u="sng" dirty="0">
              <a:solidFill>
                <a:srgbClr val="BFBFB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2200" y="1600200"/>
            <a:ext cx="1473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BFBFBF"/>
                </a:solidFill>
              </a:rPr>
              <a:t>Thread B</a:t>
            </a:r>
            <a:endParaRPr lang="en-US" sz="2800" u="sng" dirty="0">
              <a:solidFill>
                <a:srgbClr val="BFBFBF"/>
              </a:solidFill>
            </a:endParaRPr>
          </a:p>
        </p:txBody>
      </p:sp>
      <p:cxnSp>
        <p:nvCxnSpPr>
          <p:cNvPr id="7" name="Straight Connector 6"/>
          <p:cNvCxnSpPr>
            <a:stCxn id="15" idx="2"/>
          </p:cNvCxnSpPr>
          <p:nvPr/>
        </p:nvCxnSpPr>
        <p:spPr>
          <a:xfrm rot="5400000">
            <a:off x="2913712" y="5384261"/>
            <a:ext cx="763077" cy="158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4" idx="2"/>
          </p:cNvCxnSpPr>
          <p:nvPr/>
        </p:nvCxnSpPr>
        <p:spPr>
          <a:xfrm rot="16200000" flipH="1">
            <a:off x="5004925" y="5124110"/>
            <a:ext cx="1276339" cy="86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20772" y="4108101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85510" y="4620567"/>
            <a:ext cx="101948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18" name="Straight Connector 17"/>
          <p:cNvCxnSpPr>
            <a:endCxn id="13" idx="1"/>
          </p:cNvCxnSpPr>
          <p:nvPr/>
        </p:nvCxnSpPr>
        <p:spPr>
          <a:xfrm>
            <a:off x="3911600" y="3365500"/>
            <a:ext cx="1249372" cy="300912"/>
          </a:xfrm>
          <a:prstGeom prst="line">
            <a:avLst/>
          </a:prstGeom>
          <a:ln w="53975" cap="flat" cmpd="sng" algn="ctr">
            <a:solidFill>
              <a:schemeClr val="accent1">
                <a:alpha val="35000"/>
              </a:schemeClr>
            </a:solidFill>
            <a:prstDash val="sysDash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95610" y="4394200"/>
            <a:ext cx="1398690" cy="417445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601870">
            <a:off x="4038600" y="4165600"/>
            <a:ext cx="79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race!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6582" y="4343400"/>
            <a:ext cx="633336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</a:t>
            </a:r>
            <a:r>
              <a:rPr lang="en-US" sz="1600" dirty="0" smtClean="0"/>
              <a:t>@</a:t>
            </a:r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416550" y="5014887"/>
            <a:ext cx="716242" cy="346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T’’</a:t>
            </a:r>
            <a:r>
              <a:rPr lang="en-US" sz="1600" dirty="0" smtClean="0"/>
              <a:t>@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7245" y="2410767"/>
            <a:ext cx="1036011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write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2643" y="3047422"/>
            <a:ext cx="1225215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unlock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0972" y="3475334"/>
            <a:ext cx="955610" cy="382156"/>
          </a:xfrm>
          <a:prstGeom prst="rect">
            <a:avLst/>
          </a:prstGeom>
          <a:noFill/>
        </p:spPr>
        <p:txBody>
          <a:bodyPr wrap="none" tIns="0" bIns="12700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lock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>
            <a:stCxn id="12" idx="2"/>
            <a:endCxn id="15" idx="0"/>
          </p:cNvCxnSpPr>
          <p:nvPr/>
        </p:nvCxnSpPr>
        <p:spPr>
          <a:xfrm rot="5400000">
            <a:off x="2699757" y="4025072"/>
            <a:ext cx="1190989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2"/>
            <a:endCxn id="12" idx="0"/>
          </p:cNvCxnSpPr>
          <p:nvPr/>
        </p:nvCxnSpPr>
        <p:spPr>
          <a:xfrm rot="5400000">
            <a:off x="3168002" y="2920172"/>
            <a:ext cx="254499" cy="1588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11" idx="0"/>
          </p:cNvCxnSpPr>
          <p:nvPr/>
        </p:nvCxnSpPr>
        <p:spPr>
          <a:xfrm rot="16200000" flipH="1">
            <a:off x="3151577" y="2267092"/>
            <a:ext cx="287347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3" idx="0"/>
          </p:cNvCxnSpPr>
          <p:nvPr/>
        </p:nvCxnSpPr>
        <p:spPr>
          <a:xfrm rot="5400000">
            <a:off x="4962821" y="2799377"/>
            <a:ext cx="1351914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2"/>
            <a:endCxn id="14" idx="0"/>
          </p:cNvCxnSpPr>
          <p:nvPr/>
        </p:nvCxnSpPr>
        <p:spPr>
          <a:xfrm rot="16200000" flipH="1">
            <a:off x="5513472" y="3982794"/>
            <a:ext cx="250611" cy="1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3256" y="2667000"/>
            <a:ext cx="603781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@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9599" y="2667000"/>
            <a:ext cx="552911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loc1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49918" y="4343400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loc2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143144" y="5014887"/>
            <a:ext cx="552911" cy="3462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lIns="63500" tIns="12700" rIns="63500" bIns="25400" rtlCol="0">
            <a:spAutoFit/>
          </a:bodyPr>
          <a:lstStyle/>
          <a:p>
            <a:r>
              <a:rPr lang="en-US" sz="2000" dirty="0" smtClean="0"/>
              <a:t>loc3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" y="1752600"/>
            <a:ext cx="4722542" cy="2893100"/>
          </a:xfrm>
          <a:prstGeom prst="rect">
            <a:avLst/>
          </a:prstGeom>
          <a:solidFill>
            <a:srgbClr val="CDD8E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AbstractDataTreeNode.indexOfChild():426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AbstractDataTreeNode.childAtOrNull():212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DeltaDataTree.lookup():666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ElementTree.includes():528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Workspace.getResourceInfo():1135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Resource.getResourceInfo():973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Project.hasNature():479  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JavaProject.hasJavaNature():224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JavaProject.computeExpandedClasspath():430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JavaProject.getExpandedClasspath():1444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          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EclipseStarter.run():376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33" name="Elbow Connector 32"/>
          <p:cNvCxnSpPr>
            <a:stCxn id="29" idx="2"/>
            <a:endCxn id="31" idx="2"/>
          </p:cNvCxnSpPr>
          <p:nvPr/>
        </p:nvCxnSpPr>
        <p:spPr>
          <a:xfrm rot="5400000" flipH="1">
            <a:off x="3108918" y="4050454"/>
            <a:ext cx="715436" cy="1905929"/>
          </a:xfrm>
          <a:prstGeom prst="bentConnector3">
            <a:avLst>
              <a:gd name="adj1" fmla="val -67456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0" y="381000"/>
            <a:ext cx="4399324" cy="2677656"/>
          </a:xfrm>
          <a:prstGeom prst="rect">
            <a:avLst/>
          </a:prstGeom>
          <a:solidFill>
            <a:srgbClr val="CDD8E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AbstractDataTreeNode.storeStrings():536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DataTreeNode.storeStrings():343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AbstractDataTreeNode.storeStrings():541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DataTreeNode.storeStrings():343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ElementTree.shareStrings():706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SaveManager.shareStrings():1154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StringPoolJob.shareStrings():124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Worker.run():76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35" name="Elbow Connector 34"/>
          <p:cNvCxnSpPr>
            <a:stCxn id="28" idx="0"/>
            <a:endCxn id="32" idx="2"/>
          </p:cNvCxnSpPr>
          <p:nvPr/>
        </p:nvCxnSpPr>
        <p:spPr>
          <a:xfrm rot="16200000" flipV="1">
            <a:off x="6256646" y="3573672"/>
            <a:ext cx="1284744" cy="254712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101520" y="1546680"/>
            <a:ext cx="5661480" cy="1089480"/>
            <a:chOff x="3101520" y="1546680"/>
            <a:chExt cx="5661480" cy="1089480"/>
          </a:xfrm>
        </p:grpSpPr>
        <p:sp>
          <p:nvSpPr>
            <p:cNvPr id="39" name="Left Arrow 38"/>
            <p:cNvSpPr/>
            <p:nvPr/>
          </p:nvSpPr>
          <p:spPr>
            <a:xfrm>
              <a:off x="3101520" y="2483760"/>
              <a:ext cx="838200" cy="152400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rgbClr val="B95B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>
              <a:off x="7924800" y="1546680"/>
              <a:ext cx="838200" cy="152400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rgbClr val="B95B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839EBB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7740</TotalTime>
  <Words>3983</Words>
  <Application>Microsoft Macintosh PowerPoint</Application>
  <PresentationFormat>On-screen Show (4:3)</PresentationFormat>
  <Paragraphs>1041</Paragraphs>
  <Slides>50</Slides>
  <Notes>32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Median</vt:lpstr>
      <vt:lpstr>Breadcrumbs: Efficient Context Sensitivity for Dynamic Bug Detection Analyses</vt:lpstr>
      <vt:lpstr>Example: Dynamic data race detector</vt:lpstr>
      <vt:lpstr>Example: dynamic data race detector</vt:lpstr>
      <vt:lpstr>Example: dynamic data race detector</vt:lpstr>
      <vt:lpstr>Example: dynamic data race detector</vt:lpstr>
      <vt:lpstr>Reporting a race</vt:lpstr>
      <vt:lpstr>Reporting a race</vt:lpstr>
      <vt:lpstr>Reporting a race</vt:lpstr>
      <vt:lpstr>Full stack traces</vt:lpstr>
      <vt:lpstr>Context sensitivity</vt:lpstr>
      <vt:lpstr>How hard is this?</vt:lpstr>
      <vt:lpstr>How hard is this?</vt:lpstr>
      <vt:lpstr>How hard is this?</vt:lpstr>
      <vt:lpstr>Challenge</vt:lpstr>
      <vt:lpstr>Goal</vt:lpstr>
      <vt:lpstr>Starting point</vt:lpstr>
      <vt:lpstr>With PCC: analysis is context sensitive</vt:lpstr>
      <vt:lpstr>How PCC works</vt:lpstr>
      <vt:lpstr>How PCC works</vt:lpstr>
      <vt:lpstr>Breadcrumbs</vt:lpstr>
      <vt:lpstr>Breadcrumbs</vt:lpstr>
      <vt:lpstr>Decode stack trace bottom-up</vt:lpstr>
      <vt:lpstr>Decode stack trace bottom-up</vt:lpstr>
      <vt:lpstr>Decode stack trace bottom-up</vt:lpstr>
      <vt:lpstr>Decode stack trace bottom-up</vt:lpstr>
      <vt:lpstr>Problem: blind search of call graph</vt:lpstr>
      <vt:lpstr>Idea: record per-callsite PCC values</vt:lpstr>
      <vt:lpstr>Very easy search</vt:lpstr>
      <vt:lpstr>Very easy search</vt:lpstr>
      <vt:lpstr>Very easy search</vt:lpstr>
      <vt:lpstr>Very easy search</vt:lpstr>
      <vt:lpstr>Very easy search</vt:lpstr>
      <vt:lpstr>Very easy search</vt:lpstr>
      <vt:lpstr>Slide 34</vt:lpstr>
      <vt:lpstr>Observation</vt:lpstr>
      <vt:lpstr>Idea: stop tracking hot call sites</vt:lpstr>
      <vt:lpstr>Slide 37</vt:lpstr>
      <vt:lpstr>Decoding: hybrid search</vt:lpstr>
      <vt:lpstr>Decoding: hybrid search</vt:lpstr>
      <vt:lpstr>Decoding: hybrid search</vt:lpstr>
      <vt:lpstr>Heuristic search (see paper)</vt:lpstr>
      <vt:lpstr>Slide 42</vt:lpstr>
      <vt:lpstr>Summary</vt:lpstr>
      <vt:lpstr>Related work</vt:lpstr>
      <vt:lpstr>Slide 45</vt:lpstr>
      <vt:lpstr>Goals</vt:lpstr>
      <vt:lpstr>Calling context representation</vt:lpstr>
      <vt:lpstr>Summary</vt:lpstr>
      <vt:lpstr>Slide 49</vt:lpstr>
      <vt:lpstr>Slide 50</vt:lpstr>
    </vt:vector>
  </TitlesOfParts>
  <Company>Tufts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Breadcrumbs: Efficient Context Sensitivity for Dynamic Bug Detection Analyses</dc:title>
  <dc:creator>Sam Guyer</dc:creator>
  <cp:lastModifiedBy>Sam Guyer</cp:lastModifiedBy>
  <cp:revision>267</cp:revision>
  <dcterms:created xsi:type="dcterms:W3CDTF">2010-06-04T13:00:34Z</dcterms:created>
  <dcterms:modified xsi:type="dcterms:W3CDTF">2010-06-07T12:51:49Z</dcterms:modified>
</cp:coreProperties>
</file>