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package" ContentType="application/vnd.openxmlformats-officedocument.package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70" r:id="rId4"/>
    <p:sldId id="272" r:id="rId5"/>
    <p:sldId id="273" r:id="rId6"/>
    <p:sldId id="261" r:id="rId7"/>
    <p:sldId id="293" r:id="rId8"/>
    <p:sldId id="295" r:id="rId9"/>
    <p:sldId id="296" r:id="rId10"/>
    <p:sldId id="294" r:id="rId11"/>
    <p:sldId id="262" r:id="rId12"/>
    <p:sldId id="263" r:id="rId13"/>
    <p:sldId id="289" r:id="rId14"/>
    <p:sldId id="292" r:id="rId15"/>
    <p:sldId id="264" r:id="rId16"/>
    <p:sldId id="277" r:id="rId17"/>
    <p:sldId id="283" r:id="rId18"/>
    <p:sldId id="291" r:id="rId19"/>
    <p:sldId id="285" r:id="rId20"/>
    <p:sldId id="267" r:id="rId21"/>
    <p:sldId id="280" r:id="rId22"/>
    <p:sldId id="29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85D8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89" autoAdjust="0"/>
  </p:normalViewPr>
  <p:slideViewPr>
    <p:cSldViewPr>
      <p:cViewPr>
        <p:scale>
          <a:sx n="75" d="100"/>
          <a:sy n="75" d="100"/>
        </p:scale>
        <p:origin x="-9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1.package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2.package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ackage3.package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ipeng\Documents\hsqldb_spa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peng\Documents\hsqldb_sp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CCU w/o merging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 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11"/>
                <c:pt idx="0">
                  <c:v>1.355</c:v>
                </c:pt>
                <c:pt idx="1">
                  <c:v>17.52</c:v>
                </c:pt>
                <c:pt idx="2">
                  <c:v>26.335999999999999</c:v>
                </c:pt>
                <c:pt idx="3">
                  <c:v>1.637</c:v>
                </c:pt>
                <c:pt idx="4">
                  <c:v>43.705000000000013</c:v>
                </c:pt>
                <c:pt idx="5">
                  <c:v>2.9409999999999998</c:v>
                </c:pt>
                <c:pt idx="6">
                  <c:v>1.9019999999999995</c:v>
                </c:pt>
                <c:pt idx="7">
                  <c:v>21.245999999999988</c:v>
                </c:pt>
                <c:pt idx="8">
                  <c:v>15.243</c:v>
                </c:pt>
                <c:pt idx="9">
                  <c:v>22.341000000000001</c:v>
                </c:pt>
                <c:pt idx="10">
                  <c:v>18.058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CCU w/ copy merging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 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</c:strCache>
            </c:strRef>
          </c:cat>
          <c:val>
            <c:numRef>
              <c:f>Sheet1!$C$2:$C$12</c:f>
              <c:numCache>
                <c:formatCode>#,##0</c:formatCode>
                <c:ptCount val="11"/>
                <c:pt idx="0">
                  <c:v>1.2089999999999996</c:v>
                </c:pt>
                <c:pt idx="1">
                  <c:v>1.1870000000000001</c:v>
                </c:pt>
                <c:pt idx="2">
                  <c:v>2.992999999999999</c:v>
                </c:pt>
                <c:pt idx="3">
                  <c:v>1.1719999999999995</c:v>
                </c:pt>
                <c:pt idx="4">
                  <c:v>1.248</c:v>
                </c:pt>
                <c:pt idx="5">
                  <c:v>2.7229999999999999</c:v>
                </c:pt>
                <c:pt idx="6">
                  <c:v>1.5940000000000001</c:v>
                </c:pt>
                <c:pt idx="7">
                  <c:v>1.5049999999999994</c:v>
                </c:pt>
                <c:pt idx="8">
                  <c:v>1.4689999999999996</c:v>
                </c:pt>
                <c:pt idx="9">
                  <c:v>3.2930000000000001</c:v>
                </c:pt>
                <c:pt idx="10">
                  <c:v>2.6440000000000001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CCT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 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jython</c:v>
                </c:pt>
                <c:pt idx="6">
                  <c:v>luindex</c:v>
                </c:pt>
                <c:pt idx="7">
                  <c:v>lusearch</c:v>
                </c:pt>
                <c:pt idx="8">
                  <c:v>pmd</c:v>
                </c:pt>
                <c:pt idx="9">
                  <c:v>xalan</c:v>
                </c:pt>
                <c:pt idx="10">
                  <c:v>pseudojbb</c:v>
                </c:pt>
              </c:strCache>
            </c:strRef>
          </c:cat>
          <c:val>
            <c:numRef>
              <c:f>Sheet1!$D$2:$D$12</c:f>
              <c:numCache>
                <c:formatCode>#,##0</c:formatCode>
                <c:ptCount val="11"/>
                <c:pt idx="0">
                  <c:v>1.1970000000000001</c:v>
                </c:pt>
                <c:pt idx="1">
                  <c:v>1.1739999999999995</c:v>
                </c:pt>
                <c:pt idx="2">
                  <c:v>2.988</c:v>
                </c:pt>
                <c:pt idx="3">
                  <c:v>1.1659999999999995</c:v>
                </c:pt>
                <c:pt idx="4">
                  <c:v>1.2669999999999995</c:v>
                </c:pt>
                <c:pt idx="5">
                  <c:v>2.8339999999999992</c:v>
                </c:pt>
                <c:pt idx="6">
                  <c:v>1.6040000000000001</c:v>
                </c:pt>
                <c:pt idx="7">
                  <c:v>1.4169999999999996</c:v>
                </c:pt>
                <c:pt idx="8">
                  <c:v>1.4249999999999996</c:v>
                </c:pt>
                <c:pt idx="9">
                  <c:v>3.194</c:v>
                </c:pt>
                <c:pt idx="10">
                  <c:v>2.7229999999999999</c:v>
                </c:pt>
              </c:numCache>
            </c:numRef>
          </c:val>
        </c:ser>
        <c:axId val="181504256"/>
        <c:axId val="181506048"/>
      </c:barChart>
      <c:catAx>
        <c:axId val="181504256"/>
        <c:scaling>
          <c:orientation val="minMax"/>
        </c:scaling>
        <c:axPos val="b"/>
        <c:tickLblPos val="nextTo"/>
        <c:crossAx val="181506048"/>
        <c:crosses val="autoZero"/>
        <c:auto val="1"/>
        <c:lblAlgn val="ctr"/>
        <c:lblOffset val="100"/>
      </c:catAx>
      <c:valAx>
        <c:axId val="181506048"/>
        <c:scaling>
          <c:orientation val="minMax"/>
        </c:scaling>
        <c:axPos val="l"/>
        <c:majorGridlines/>
        <c:numFmt formatCode="#,##0" sourceLinked="1"/>
        <c:tickLblPos val="nextTo"/>
        <c:crossAx val="1815042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058096103371659"/>
          <c:y val="0.23784729181579653"/>
          <c:w val="0.2930087825560268"/>
          <c:h val="0.3364266284896224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Leak detection only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1.1561668620000001</c:v>
                </c:pt>
                <c:pt idx="1">
                  <c:v>1.0193605539999995</c:v>
                </c:pt>
                <c:pt idx="2">
                  <c:v>1.1498029750000001</c:v>
                </c:pt>
                <c:pt idx="3">
                  <c:v>1.13646504</c:v>
                </c:pt>
                <c:pt idx="4">
                  <c:v>1.276986768</c:v>
                </c:pt>
                <c:pt idx="5">
                  <c:v>1.1792920869999999</c:v>
                </c:pt>
                <c:pt idx="6">
                  <c:v>1.2554483719999998</c:v>
                </c:pt>
                <c:pt idx="7">
                  <c:v>1.2476824230000001</c:v>
                </c:pt>
                <c:pt idx="8">
                  <c:v>1.3520775200000004</c:v>
                </c:pt>
                <c:pt idx="9">
                  <c:v>1.1309485020000001</c:v>
                </c:pt>
                <c:pt idx="10">
                  <c:v>1.1809582377205501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Leak detection + CCU w/o merging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1.3715858869999999</c:v>
                </c:pt>
                <c:pt idx="1">
                  <c:v>1.142948847</c:v>
                </c:pt>
                <c:pt idx="2">
                  <c:v>1.3703894729999999</c:v>
                </c:pt>
                <c:pt idx="3">
                  <c:v>1.2628791909999995</c:v>
                </c:pt>
                <c:pt idx="4">
                  <c:v>1.9386918119999998</c:v>
                </c:pt>
                <c:pt idx="5">
                  <c:v>1.6087760169999998</c:v>
                </c:pt>
                <c:pt idx="6">
                  <c:v>1.5655367469999995</c:v>
                </c:pt>
                <c:pt idx="7">
                  <c:v>1.6848386499999999</c:v>
                </c:pt>
                <c:pt idx="8">
                  <c:v>1.6540612399999999</c:v>
                </c:pt>
                <c:pt idx="9">
                  <c:v>1.3425323840000001</c:v>
                </c:pt>
                <c:pt idx="10">
                  <c:v>1.4810964582880295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Leak detection + CCU w/ copy merging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1.3821705730000005</c:v>
                </c:pt>
                <c:pt idx="1">
                  <c:v>1.1460172640000004</c:v>
                </c:pt>
                <c:pt idx="2">
                  <c:v>1.3611900459999995</c:v>
                </c:pt>
                <c:pt idx="3">
                  <c:v>1.3045276640000001</c:v>
                </c:pt>
                <c:pt idx="4">
                  <c:v>1.7483666989999993</c:v>
                </c:pt>
                <c:pt idx="5">
                  <c:v>1.6118316839999995</c:v>
                </c:pt>
                <c:pt idx="6">
                  <c:v>1.6153167289999999</c:v>
                </c:pt>
                <c:pt idx="7">
                  <c:v>1.6981221230000005</c:v>
                </c:pt>
                <c:pt idx="8">
                  <c:v>1.669782147</c:v>
                </c:pt>
                <c:pt idx="9">
                  <c:v>1.327380609</c:v>
                </c:pt>
                <c:pt idx="10">
                  <c:v>1.4762932314696198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Leak detection + CCT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1.5668968559999996</c:v>
                </c:pt>
                <c:pt idx="1">
                  <c:v>1.2116711099999995</c:v>
                </c:pt>
                <c:pt idx="2">
                  <c:v>1.6097911399999998</c:v>
                </c:pt>
                <c:pt idx="3">
                  <c:v>1.3004946049999995</c:v>
                </c:pt>
                <c:pt idx="4">
                  <c:v>1.8489275300000001</c:v>
                </c:pt>
                <c:pt idx="5">
                  <c:v>2.1641715670000017</c:v>
                </c:pt>
                <c:pt idx="6">
                  <c:v>1.6611069569999999</c:v>
                </c:pt>
                <c:pt idx="7">
                  <c:v>1.8757616519999993</c:v>
                </c:pt>
                <c:pt idx="8">
                  <c:v>1.828581668</c:v>
                </c:pt>
                <c:pt idx="9">
                  <c:v>1.3558305260000001</c:v>
                </c:pt>
                <c:pt idx="10">
                  <c:v>1.6642773878288504</c:v>
                </c:pt>
              </c:numCache>
            </c:numRef>
          </c:val>
        </c:ser>
        <c:axId val="181570560"/>
        <c:axId val="181584640"/>
      </c:barChart>
      <c:catAx>
        <c:axId val="181570560"/>
        <c:scaling>
          <c:orientation val="minMax"/>
        </c:scaling>
        <c:axPos val="b"/>
        <c:tickLblPos val="nextTo"/>
        <c:crossAx val="181584640"/>
        <c:crosses val="autoZero"/>
        <c:auto val="1"/>
        <c:lblAlgn val="ctr"/>
        <c:lblOffset val="100"/>
      </c:catAx>
      <c:valAx>
        <c:axId val="181584640"/>
        <c:scaling>
          <c:orientation val="minMax"/>
          <c:max val="2.2000000000000002"/>
          <c:min val="1"/>
        </c:scaling>
        <c:axPos val="l"/>
        <c:majorGridlines/>
        <c:numFmt formatCode="General" sourceLinked="1"/>
        <c:tickLblPos val="nextTo"/>
        <c:crossAx val="1815705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068422066507793"/>
          <c:y val="0.16453171614417764"/>
          <c:w val="0.32708336343278216"/>
          <c:h val="0.615035946593632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299008740412298E-2"/>
          <c:y val="0.13121087598425188"/>
          <c:w val="0.5754477231608186"/>
          <c:h val="0.5698235728346456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Race detection only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7.5092001273671114</c:v>
                </c:pt>
                <c:pt idx="1">
                  <c:v>2.3736234831703791</c:v>
                </c:pt>
                <c:pt idx="2">
                  <c:v>12.297504636396599</c:v>
                </c:pt>
                <c:pt idx="3">
                  <c:v>2.016515673855519</c:v>
                </c:pt>
                <c:pt idx="4">
                  <c:v>6.6971475546860173</c:v>
                </c:pt>
                <c:pt idx="5">
                  <c:v>8.2614395089863173</c:v>
                </c:pt>
                <c:pt idx="6">
                  <c:v>13.000001000000001</c:v>
                </c:pt>
                <c:pt idx="7">
                  <c:v>7.4195406036080414</c:v>
                </c:pt>
                <c:pt idx="8">
                  <c:v>10.872817929029104</c:v>
                </c:pt>
                <c:pt idx="9">
                  <c:v>8.1019466687929196</c:v>
                </c:pt>
                <c:pt idx="10">
                  <c:v>7.8244972975676381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Race detection + CCU w/ copy merging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7.8470163537943485</c:v>
                </c:pt>
                <c:pt idx="1">
                  <c:v>2.4783390484769616</c:v>
                </c:pt>
                <c:pt idx="2">
                  <c:v>12.630756011565703</c:v>
                </c:pt>
                <c:pt idx="3">
                  <c:v>2.1986771426280698</c:v>
                </c:pt>
                <c:pt idx="4">
                  <c:v>7.4278162788241078</c:v>
                </c:pt>
                <c:pt idx="5">
                  <c:v>8.6015016361198402</c:v>
                </c:pt>
                <c:pt idx="6">
                  <c:v>13.000001000000001</c:v>
                </c:pt>
                <c:pt idx="7">
                  <c:v>7.6778235195546101</c:v>
                </c:pt>
                <c:pt idx="8">
                  <c:v>11.665439940471604</c:v>
                </c:pt>
                <c:pt idx="9">
                  <c:v>8.6922658847229695</c:v>
                </c:pt>
                <c:pt idx="10">
                  <c:v>8.3169654509611899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Race detection + CCT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antlr</c:v>
                </c:pt>
                <c:pt idx="1">
                  <c:v>chart</c:v>
                </c:pt>
                <c:pt idx="2">
                  <c:v>eclipse</c:v>
                </c:pt>
                <c:pt idx="3">
                  <c:v>fop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xalan</c:v>
                </c:pt>
                <c:pt idx="9">
                  <c:v>pseudojbb</c:v>
                </c:pt>
                <c:pt idx="10">
                  <c:v>geomean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8.0971961346227435</c:v>
                </c:pt>
                <c:pt idx="1">
                  <c:v>2.4394367783128299</c:v>
                </c:pt>
                <c:pt idx="2">
                  <c:v>13.000001000000001</c:v>
                </c:pt>
                <c:pt idx="3">
                  <c:v>2.2254870520323919</c:v>
                </c:pt>
                <c:pt idx="4">
                  <c:v>7.5597103006755582</c:v>
                </c:pt>
                <c:pt idx="5">
                  <c:v>9.0023559335757</c:v>
                </c:pt>
                <c:pt idx="6">
                  <c:v>13.000001000000001</c:v>
                </c:pt>
                <c:pt idx="7">
                  <c:v>7.8915423843693118</c:v>
                </c:pt>
                <c:pt idx="8">
                  <c:v>12.029160521829199</c:v>
                </c:pt>
                <c:pt idx="9">
                  <c:v>8.722114372283519</c:v>
                </c:pt>
                <c:pt idx="10">
                  <c:v>8.5524495062402863</c:v>
                </c:pt>
              </c:numCache>
            </c:numRef>
          </c:val>
        </c:ser>
        <c:axId val="181618560"/>
        <c:axId val="181620096"/>
      </c:barChart>
      <c:catAx>
        <c:axId val="181618560"/>
        <c:scaling>
          <c:orientation val="minMax"/>
        </c:scaling>
        <c:axPos val="b"/>
        <c:tickLblPos val="nextTo"/>
        <c:crossAx val="181620096"/>
        <c:crosses val="autoZero"/>
        <c:auto val="1"/>
        <c:lblAlgn val="ctr"/>
        <c:lblOffset val="100"/>
      </c:catAx>
      <c:valAx>
        <c:axId val="181620096"/>
        <c:scaling>
          <c:orientation val="minMax"/>
          <c:max val="13"/>
          <c:min val="1"/>
        </c:scaling>
        <c:axPos val="l"/>
        <c:majorGridlines/>
        <c:numFmt formatCode="General" sourceLinked="1"/>
        <c:tickLblPos val="nextTo"/>
        <c:crossAx val="1816185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99198487285864"/>
          <c:y val="0.24779172134733202"/>
          <c:w val="0.33213529760392851"/>
          <c:h val="0.50201399825021731"/>
        </c:manualLayout>
      </c:layout>
      <c:scatterChart>
        <c:scatterStyle val="smoothMarker"/>
        <c:ser>
          <c:idx val="0"/>
          <c:order val="0"/>
          <c:tx>
            <c:v>Race det + CCU w/o merging</c:v>
          </c:tx>
          <c:spPr>
            <a:ln w="25400">
              <a:solidFill>
                <a:srgbClr val="4F81BD"/>
              </a:solidFill>
              <a:prstDash val="solid"/>
            </a:ln>
          </c:spPr>
          <c:marker>
            <c:symbol val="none"/>
          </c:marker>
          <c:xVal>
            <c:numRef>
              <c:f>[eclipse_space.xlsx]Sheet1!$A$1:$A$59</c:f>
              <c:numCache>
                <c:formatCode>0.0000</c:formatCode>
                <c:ptCount val="59"/>
                <c:pt idx="0">
                  <c:v>6.0953922758992824E-3</c:v>
                </c:pt>
                <c:pt idx="1">
                  <c:v>6.7699326686044324E-3</c:v>
                </c:pt>
                <c:pt idx="2">
                  <c:v>2.0898487803083197E-2</c:v>
                </c:pt>
                <c:pt idx="3">
                  <c:v>2.1940959319082087E-2</c:v>
                </c:pt>
                <c:pt idx="4">
                  <c:v>2.4872143934655401E-2</c:v>
                </c:pt>
                <c:pt idx="5">
                  <c:v>2.5902351079877806E-2</c:v>
                </c:pt>
                <c:pt idx="6">
                  <c:v>2.8257110268957601E-2</c:v>
                </c:pt>
                <c:pt idx="7">
                  <c:v>3.0035444031543942E-2</c:v>
                </c:pt>
                <c:pt idx="8">
                  <c:v>3.2635490636152911E-2</c:v>
                </c:pt>
                <c:pt idx="9">
                  <c:v>3.7148779081889211E-2</c:v>
                </c:pt>
                <c:pt idx="10">
                  <c:v>4.1760182493837096E-2</c:v>
                </c:pt>
                <c:pt idx="11">
                  <c:v>6.1910543679556486E-2</c:v>
                </c:pt>
                <c:pt idx="12">
                  <c:v>8.0748617192194894E-2</c:v>
                </c:pt>
                <c:pt idx="13">
                  <c:v>0.108699118191741</c:v>
                </c:pt>
                <c:pt idx="14">
                  <c:v>0.13785152752738</c:v>
                </c:pt>
                <c:pt idx="15">
                  <c:v>0.17762488195543136</c:v>
                </c:pt>
                <c:pt idx="16">
                  <c:v>0.19607049560322301</c:v>
                </c:pt>
                <c:pt idx="17">
                  <c:v>0.21102076357972399</c:v>
                </c:pt>
                <c:pt idx="18">
                  <c:v>0.23117112476544288</c:v>
                </c:pt>
                <c:pt idx="19">
                  <c:v>0.25436304990372399</c:v>
                </c:pt>
                <c:pt idx="20">
                  <c:v>0.27669646908765438</c:v>
                </c:pt>
                <c:pt idx="21">
                  <c:v>0.29888271582226617</c:v>
                </c:pt>
                <c:pt idx="22">
                  <c:v>0.32109349129842885</c:v>
                </c:pt>
                <c:pt idx="23">
                  <c:v>0.34243349644946408</c:v>
                </c:pt>
                <c:pt idx="24">
                  <c:v>0.36365085789273532</c:v>
                </c:pt>
                <c:pt idx="25">
                  <c:v>0.38421820768485609</c:v>
                </c:pt>
                <c:pt idx="26">
                  <c:v>0.40454027006144438</c:v>
                </c:pt>
                <c:pt idx="27">
                  <c:v>0.42439628634852838</c:v>
                </c:pt>
                <c:pt idx="28">
                  <c:v>0.44442400382648384</c:v>
                </c:pt>
                <c:pt idx="29">
                  <c:v>0.46293093932815732</c:v>
                </c:pt>
                <c:pt idx="30">
                  <c:v>0.48049351828004438</c:v>
                </c:pt>
                <c:pt idx="31">
                  <c:v>0.49920894808491872</c:v>
                </c:pt>
                <c:pt idx="32">
                  <c:v>0.5173847455756263</c:v>
                </c:pt>
                <c:pt idx="33">
                  <c:v>0.53464071525810553</c:v>
                </c:pt>
                <c:pt idx="34">
                  <c:v>0.55276745526570703</c:v>
                </c:pt>
                <c:pt idx="35">
                  <c:v>0.56945926389246559</c:v>
                </c:pt>
                <c:pt idx="36">
                  <c:v>0.58606522192378896</c:v>
                </c:pt>
                <c:pt idx="37">
                  <c:v>0.60156738658523057</c:v>
                </c:pt>
                <c:pt idx="38">
                  <c:v>0.61352514809227698</c:v>
                </c:pt>
                <c:pt idx="39">
                  <c:v>0.62922354268614356</c:v>
                </c:pt>
                <c:pt idx="40">
                  <c:v>0.64246906312471663</c:v>
                </c:pt>
                <c:pt idx="41">
                  <c:v>0.65651176766376063</c:v>
                </c:pt>
                <c:pt idx="42">
                  <c:v>0.67028465604572318</c:v>
                </c:pt>
                <c:pt idx="43">
                  <c:v>0.68367734893361298</c:v>
                </c:pt>
                <c:pt idx="44">
                  <c:v>0.69687381188908293</c:v>
                </c:pt>
                <c:pt idx="45">
                  <c:v>0.70988630928290031</c:v>
                </c:pt>
                <c:pt idx="46">
                  <c:v>0.72457902547309994</c:v>
                </c:pt>
                <c:pt idx="47">
                  <c:v>0.74183499515557494</c:v>
                </c:pt>
                <c:pt idx="48">
                  <c:v>0.75990041330929825</c:v>
                </c:pt>
                <c:pt idx="49">
                  <c:v>0.77626108392508963</c:v>
                </c:pt>
                <c:pt idx="50">
                  <c:v>0.79290383506874162</c:v>
                </c:pt>
                <c:pt idx="51">
                  <c:v>0.80928903442608968</c:v>
                </c:pt>
                <c:pt idx="52">
                  <c:v>0.84061223738916169</c:v>
                </c:pt>
                <c:pt idx="53">
                  <c:v>0.87350527981161896</c:v>
                </c:pt>
                <c:pt idx="54">
                  <c:v>0.90493886211167895</c:v>
                </c:pt>
                <c:pt idx="55">
                  <c:v>0.93433655886284517</c:v>
                </c:pt>
                <c:pt idx="56">
                  <c:v>0.96989096974379763</c:v>
                </c:pt>
                <c:pt idx="57">
                  <c:v>0.98164023694764302</c:v>
                </c:pt>
                <c:pt idx="58">
                  <c:v>0.99047058390669007</c:v>
                </c:pt>
              </c:numCache>
            </c:numRef>
          </c:xVal>
          <c:yVal>
            <c:numRef>
              <c:f>[eclipse_space.xlsx]Sheet1!$B$1:$B$59</c:f>
              <c:numCache>
                <c:formatCode>General</c:formatCode>
                <c:ptCount val="59"/>
                <c:pt idx="0">
                  <c:v>2.5319999999999987</c:v>
                </c:pt>
                <c:pt idx="1">
                  <c:v>2.9319999999999977</c:v>
                </c:pt>
                <c:pt idx="2">
                  <c:v>3.2519999999999998</c:v>
                </c:pt>
                <c:pt idx="3">
                  <c:v>3.8519999999999968</c:v>
                </c:pt>
                <c:pt idx="4">
                  <c:v>4.6399999999999997</c:v>
                </c:pt>
                <c:pt idx="5">
                  <c:v>9.5</c:v>
                </c:pt>
                <c:pt idx="6">
                  <c:v>11.68</c:v>
                </c:pt>
                <c:pt idx="7">
                  <c:v>15.952000000000027</c:v>
                </c:pt>
                <c:pt idx="8">
                  <c:v>17.495999999999949</c:v>
                </c:pt>
                <c:pt idx="9">
                  <c:v>25.56</c:v>
                </c:pt>
                <c:pt idx="10">
                  <c:v>26.12</c:v>
                </c:pt>
                <c:pt idx="11">
                  <c:v>32.548000000000002</c:v>
                </c:pt>
                <c:pt idx="12">
                  <c:v>34.972000000000001</c:v>
                </c:pt>
                <c:pt idx="13">
                  <c:v>41.688000000000002</c:v>
                </c:pt>
                <c:pt idx="14">
                  <c:v>42.156000000000006</c:v>
                </c:pt>
                <c:pt idx="15">
                  <c:v>42.568000000000012</c:v>
                </c:pt>
                <c:pt idx="16">
                  <c:v>49.932000000000002</c:v>
                </c:pt>
                <c:pt idx="17">
                  <c:v>56.379999999999995</c:v>
                </c:pt>
                <c:pt idx="18">
                  <c:v>64.055999999999983</c:v>
                </c:pt>
                <c:pt idx="19">
                  <c:v>65.584000000000003</c:v>
                </c:pt>
                <c:pt idx="20">
                  <c:v>72.06</c:v>
                </c:pt>
                <c:pt idx="21">
                  <c:v>76.14</c:v>
                </c:pt>
                <c:pt idx="22">
                  <c:v>78.819999999999993</c:v>
                </c:pt>
                <c:pt idx="23">
                  <c:v>81.35199999999999</c:v>
                </c:pt>
                <c:pt idx="24">
                  <c:v>84.683999999999983</c:v>
                </c:pt>
                <c:pt idx="25">
                  <c:v>86.748000000000005</c:v>
                </c:pt>
                <c:pt idx="26">
                  <c:v>89.456000000000003</c:v>
                </c:pt>
                <c:pt idx="27">
                  <c:v>92.908000000000001</c:v>
                </c:pt>
                <c:pt idx="28">
                  <c:v>95.58</c:v>
                </c:pt>
                <c:pt idx="29">
                  <c:v>99.531999999999996</c:v>
                </c:pt>
                <c:pt idx="30">
                  <c:v>101.584</c:v>
                </c:pt>
                <c:pt idx="31">
                  <c:v>104.44000000000018</c:v>
                </c:pt>
                <c:pt idx="32">
                  <c:v>106.22799999999999</c:v>
                </c:pt>
                <c:pt idx="33">
                  <c:v>107.776</c:v>
                </c:pt>
                <c:pt idx="34">
                  <c:v>109.16800000000001</c:v>
                </c:pt>
                <c:pt idx="35">
                  <c:v>110.60799999999999</c:v>
                </c:pt>
                <c:pt idx="36">
                  <c:v>114.30800000000001</c:v>
                </c:pt>
                <c:pt idx="37">
                  <c:v>120.92</c:v>
                </c:pt>
                <c:pt idx="38">
                  <c:v>121.49600000000002</c:v>
                </c:pt>
                <c:pt idx="39">
                  <c:v>125.096</c:v>
                </c:pt>
                <c:pt idx="40">
                  <c:v>127.85199999999999</c:v>
                </c:pt>
                <c:pt idx="41">
                  <c:v>130.26399999999998</c:v>
                </c:pt>
                <c:pt idx="42">
                  <c:v>131.69999999999999</c:v>
                </c:pt>
                <c:pt idx="43">
                  <c:v>133.61599999999999</c:v>
                </c:pt>
                <c:pt idx="44">
                  <c:v>135.71599999999998</c:v>
                </c:pt>
                <c:pt idx="45">
                  <c:v>137.05200000000036</c:v>
                </c:pt>
                <c:pt idx="46">
                  <c:v>140.536</c:v>
                </c:pt>
                <c:pt idx="47">
                  <c:v>142.49200000000027</c:v>
                </c:pt>
                <c:pt idx="48">
                  <c:v>144.72800000000001</c:v>
                </c:pt>
                <c:pt idx="49">
                  <c:v>146.32400000000001</c:v>
                </c:pt>
                <c:pt idx="50">
                  <c:v>147.71599999999998</c:v>
                </c:pt>
                <c:pt idx="51">
                  <c:v>151.15600000000001</c:v>
                </c:pt>
                <c:pt idx="52">
                  <c:v>151.99200000000027</c:v>
                </c:pt>
                <c:pt idx="53">
                  <c:v>152.88400000000001</c:v>
                </c:pt>
                <c:pt idx="54">
                  <c:v>153.19200000000001</c:v>
                </c:pt>
                <c:pt idx="55">
                  <c:v>153.55200000000036</c:v>
                </c:pt>
                <c:pt idx="56">
                  <c:v>155.16399999999999</c:v>
                </c:pt>
                <c:pt idx="57">
                  <c:v>156.69200000000001</c:v>
                </c:pt>
                <c:pt idx="58">
                  <c:v>158.38800000000046</c:v>
                </c:pt>
              </c:numCache>
            </c:numRef>
          </c:yVal>
          <c:smooth val="1"/>
        </c:ser>
        <c:ser>
          <c:idx val="1"/>
          <c:order val="1"/>
          <c:tx>
            <c:v>Race det + CCU + Copy merging</c:v>
          </c:tx>
          <c:spPr>
            <a:ln w="25400">
              <a:solidFill>
                <a:srgbClr val="C0504D"/>
              </a:solidFill>
              <a:prstDash val="solid"/>
            </a:ln>
          </c:spPr>
          <c:marker>
            <c:symbol val="none"/>
          </c:marker>
          <c:xVal>
            <c:numRef>
              <c:f>[eclipse_space.xlsx]Sheet1!$A$62:$A$114</c:f>
              <c:numCache>
                <c:formatCode>0.0000</c:formatCode>
                <c:ptCount val="53"/>
                <c:pt idx="0">
                  <c:v>6.3590412522419844E-3</c:v>
                </c:pt>
                <c:pt idx="1">
                  <c:v>6.9234531977072503E-3</c:v>
                </c:pt>
                <c:pt idx="2">
                  <c:v>1.7785247525994256E-2</c:v>
                </c:pt>
                <c:pt idx="3">
                  <c:v>1.8813731515508705E-2</c:v>
                </c:pt>
                <c:pt idx="4">
                  <c:v>2.0858157006860712E-2</c:v>
                </c:pt>
                <c:pt idx="5">
                  <c:v>2.2200203188300422E-2</c:v>
                </c:pt>
                <c:pt idx="6">
                  <c:v>2.5348367595228811E-2</c:v>
                </c:pt>
                <c:pt idx="7">
                  <c:v>2.7442963037288801E-2</c:v>
                </c:pt>
                <c:pt idx="8">
                  <c:v>2.9688068331472799E-2</c:v>
                </c:pt>
                <c:pt idx="9">
                  <c:v>3.4215906382871995E-2</c:v>
                </c:pt>
                <c:pt idx="10">
                  <c:v>3.8405097266991955E-2</c:v>
                </c:pt>
                <c:pt idx="11">
                  <c:v>5.1210977185214897E-2</c:v>
                </c:pt>
                <c:pt idx="12">
                  <c:v>7.3674572614732398E-2</c:v>
                </c:pt>
                <c:pt idx="13">
                  <c:v>0.10042769882978488</c:v>
                </c:pt>
                <c:pt idx="14">
                  <c:v>0.13085577393420167</c:v>
                </c:pt>
                <c:pt idx="15">
                  <c:v>0.16104554177275501</c:v>
                </c:pt>
                <c:pt idx="16">
                  <c:v>0.18861392968681401</c:v>
                </c:pt>
                <c:pt idx="17">
                  <c:v>0.19933775665065387</c:v>
                </c:pt>
                <c:pt idx="18">
                  <c:v>0.21476501649337151</c:v>
                </c:pt>
                <c:pt idx="19">
                  <c:v>0.234895709214965</c:v>
                </c:pt>
                <c:pt idx="20">
                  <c:v>0.25831253370793572</c:v>
                </c:pt>
                <c:pt idx="21">
                  <c:v>0.28300869194396144</c:v>
                </c:pt>
                <c:pt idx="22">
                  <c:v>0.30720315067290399</c:v>
                </c:pt>
                <c:pt idx="23">
                  <c:v>0.33114675964830798</c:v>
                </c:pt>
                <c:pt idx="24">
                  <c:v>0.35430019190006262</c:v>
                </c:pt>
                <c:pt idx="25">
                  <c:v>0.37771701639303101</c:v>
                </c:pt>
                <c:pt idx="26">
                  <c:v>0.401121298398324</c:v>
                </c:pt>
                <c:pt idx="27">
                  <c:v>0.42465100528038702</c:v>
                </c:pt>
                <c:pt idx="28">
                  <c:v>0.44671324110423999</c:v>
                </c:pt>
                <c:pt idx="29">
                  <c:v>0.46857479712526262</c:v>
                </c:pt>
                <c:pt idx="30">
                  <c:v>0.48809090795068338</c:v>
                </c:pt>
                <c:pt idx="31">
                  <c:v>0.50805854833247599</c:v>
                </c:pt>
                <c:pt idx="32">
                  <c:v>0.52919264006823097</c:v>
                </c:pt>
                <c:pt idx="33">
                  <c:v>0.54996299966135032</c:v>
                </c:pt>
                <c:pt idx="34">
                  <c:v>0.57036962711184103</c:v>
                </c:pt>
                <c:pt idx="35">
                  <c:v>0.59052540480878901</c:v>
                </c:pt>
                <c:pt idx="36">
                  <c:v>0.60916354149681951</c:v>
                </c:pt>
                <c:pt idx="37">
                  <c:v>0.62810269788910056</c:v>
                </c:pt>
                <c:pt idx="38">
                  <c:v>0.64458352669668495</c:v>
                </c:pt>
                <c:pt idx="39">
                  <c:v>0.66199249959236905</c:v>
                </c:pt>
                <c:pt idx="40">
                  <c:v>0.67966486472927168</c:v>
                </c:pt>
                <c:pt idx="41">
                  <c:v>0.69548094168997399</c:v>
                </c:pt>
                <c:pt idx="42">
                  <c:v>0.71209973786200764</c:v>
                </c:pt>
                <c:pt idx="43">
                  <c:v>0.73136499893388862</c:v>
                </c:pt>
                <c:pt idx="44">
                  <c:v>0.75380350938805263</c:v>
                </c:pt>
                <c:pt idx="45">
                  <c:v>0.77527624829108743</c:v>
                </c:pt>
                <c:pt idx="46">
                  <c:v>0.79751407894241555</c:v>
                </c:pt>
                <c:pt idx="47">
                  <c:v>0.82991132461212302</c:v>
                </c:pt>
                <c:pt idx="48">
                  <c:v>0.87142695882301202</c:v>
                </c:pt>
                <c:pt idx="49">
                  <c:v>0.91318090029976451</c:v>
                </c:pt>
                <c:pt idx="50">
                  <c:v>0.95622671800724857</c:v>
                </c:pt>
                <c:pt idx="51">
                  <c:v>0.97983167981537556</c:v>
                </c:pt>
                <c:pt idx="52">
                  <c:v>0.99293857943784458</c:v>
                </c:pt>
              </c:numCache>
            </c:numRef>
          </c:xVal>
          <c:yVal>
            <c:numRef>
              <c:f>[eclipse_space.xlsx]Sheet1!$B$62:$B$114</c:f>
              <c:numCache>
                <c:formatCode>General</c:formatCode>
                <c:ptCount val="53"/>
                <c:pt idx="0">
                  <c:v>2.5559999999999987</c:v>
                </c:pt>
                <c:pt idx="1">
                  <c:v>2.6959999999999997</c:v>
                </c:pt>
                <c:pt idx="2">
                  <c:v>2.8119999999999967</c:v>
                </c:pt>
                <c:pt idx="3">
                  <c:v>2.8159999999999967</c:v>
                </c:pt>
                <c:pt idx="4">
                  <c:v>2.8279999999999998</c:v>
                </c:pt>
                <c:pt idx="5">
                  <c:v>2.86</c:v>
                </c:pt>
                <c:pt idx="6">
                  <c:v>2.9559999999999977</c:v>
                </c:pt>
                <c:pt idx="7">
                  <c:v>2.984</c:v>
                </c:pt>
                <c:pt idx="8">
                  <c:v>3.1119999999999997</c:v>
                </c:pt>
                <c:pt idx="9">
                  <c:v>4.1079999999999872</c:v>
                </c:pt>
                <c:pt idx="10">
                  <c:v>4.9720000000000004</c:v>
                </c:pt>
                <c:pt idx="11">
                  <c:v>3.9719999999999978</c:v>
                </c:pt>
                <c:pt idx="12">
                  <c:v>4</c:v>
                </c:pt>
                <c:pt idx="13">
                  <c:v>4.016</c:v>
                </c:pt>
                <c:pt idx="14">
                  <c:v>4</c:v>
                </c:pt>
                <c:pt idx="15">
                  <c:v>4.0119999999999996</c:v>
                </c:pt>
                <c:pt idx="16">
                  <c:v>4.4760000000000115</c:v>
                </c:pt>
                <c:pt idx="17">
                  <c:v>4.84</c:v>
                </c:pt>
                <c:pt idx="18">
                  <c:v>4.7759999999999998</c:v>
                </c:pt>
                <c:pt idx="19">
                  <c:v>4.76</c:v>
                </c:pt>
                <c:pt idx="20">
                  <c:v>4.9239999999999995</c:v>
                </c:pt>
                <c:pt idx="21">
                  <c:v>4.7639999999999985</c:v>
                </c:pt>
                <c:pt idx="22">
                  <c:v>5.2039999999999997</c:v>
                </c:pt>
                <c:pt idx="23">
                  <c:v>5.008</c:v>
                </c:pt>
                <c:pt idx="24">
                  <c:v>5.3079999999999945</c:v>
                </c:pt>
                <c:pt idx="25">
                  <c:v>4.6439999999999975</c:v>
                </c:pt>
                <c:pt idx="26">
                  <c:v>4.7759999999999998</c:v>
                </c:pt>
                <c:pt idx="27">
                  <c:v>4.8959999999999955</c:v>
                </c:pt>
                <c:pt idx="28">
                  <c:v>5.016</c:v>
                </c:pt>
                <c:pt idx="29">
                  <c:v>4.9760000000000115</c:v>
                </c:pt>
                <c:pt idx="30">
                  <c:v>5.2279999999999882</c:v>
                </c:pt>
                <c:pt idx="31">
                  <c:v>5.1679999999999851</c:v>
                </c:pt>
                <c:pt idx="32">
                  <c:v>4.992</c:v>
                </c:pt>
                <c:pt idx="33">
                  <c:v>4.7560000000000002</c:v>
                </c:pt>
                <c:pt idx="34">
                  <c:v>4.92</c:v>
                </c:pt>
                <c:pt idx="35">
                  <c:v>5.26</c:v>
                </c:pt>
                <c:pt idx="36">
                  <c:v>4.9880000000000004</c:v>
                </c:pt>
                <c:pt idx="37">
                  <c:v>5.508</c:v>
                </c:pt>
                <c:pt idx="38">
                  <c:v>5.9320000000000004</c:v>
                </c:pt>
                <c:pt idx="39">
                  <c:v>5.8319999999999999</c:v>
                </c:pt>
                <c:pt idx="40">
                  <c:v>5.8079999999999945</c:v>
                </c:pt>
                <c:pt idx="41">
                  <c:v>5.6679999999999851</c:v>
                </c:pt>
                <c:pt idx="42">
                  <c:v>5.2480000000000002</c:v>
                </c:pt>
                <c:pt idx="43">
                  <c:v>5.0239999999999965</c:v>
                </c:pt>
                <c:pt idx="44">
                  <c:v>5.1279999999999841</c:v>
                </c:pt>
                <c:pt idx="45">
                  <c:v>5.0720000000000001</c:v>
                </c:pt>
                <c:pt idx="46">
                  <c:v>5.1079999999999872</c:v>
                </c:pt>
                <c:pt idx="47">
                  <c:v>5.1719999999999997</c:v>
                </c:pt>
                <c:pt idx="48">
                  <c:v>5.1559999999999881</c:v>
                </c:pt>
                <c:pt idx="49">
                  <c:v>5.1439999999999975</c:v>
                </c:pt>
                <c:pt idx="50">
                  <c:v>5.1559999999999881</c:v>
                </c:pt>
                <c:pt idx="51">
                  <c:v>5.3839999999999995</c:v>
                </c:pt>
                <c:pt idx="52">
                  <c:v>5.3319999999999999</c:v>
                </c:pt>
              </c:numCache>
            </c:numRef>
          </c:yVal>
          <c:smooth val="1"/>
        </c:ser>
        <c:ser>
          <c:idx val="2"/>
          <c:order val="2"/>
          <c:tx>
            <c:v>Race det + CCT</c:v>
          </c:tx>
          <c:spPr>
            <a:ln w="25400">
              <a:solidFill>
                <a:srgbClr val="9BBB59"/>
              </a:solidFill>
              <a:prstDash val="solid"/>
            </a:ln>
          </c:spPr>
          <c:marker>
            <c:symbol val="none"/>
          </c:marker>
          <c:xVal>
            <c:numRef>
              <c:f>[eclipse_space.xlsx]Sheet1!$A$181:$A$231</c:f>
              <c:numCache>
                <c:formatCode>0.0000</c:formatCode>
                <c:ptCount val="51"/>
                <c:pt idx="0">
                  <c:v>9.9825245972279299E-3</c:v>
                </c:pt>
                <c:pt idx="1">
                  <c:v>1.0784478012113064E-2</c:v>
                </c:pt>
                <c:pt idx="2">
                  <c:v>2.4585258420510875E-2</c:v>
                </c:pt>
                <c:pt idx="3">
                  <c:v>2.5842051085629467E-2</c:v>
                </c:pt>
                <c:pt idx="4">
                  <c:v>2.8583056040983393E-2</c:v>
                </c:pt>
                <c:pt idx="5">
                  <c:v>3.0318626864242377E-2</c:v>
                </c:pt>
                <c:pt idx="6">
                  <c:v>3.2880090010293815E-2</c:v>
                </c:pt>
                <c:pt idx="7">
                  <c:v>3.5178225169367715E-2</c:v>
                </c:pt>
                <c:pt idx="8">
                  <c:v>3.8673305723792892E-2</c:v>
                </c:pt>
                <c:pt idx="9">
                  <c:v>4.2575347712637296E-2</c:v>
                </c:pt>
                <c:pt idx="10">
                  <c:v>5.1779857802886999E-2</c:v>
                </c:pt>
                <c:pt idx="11">
                  <c:v>7.3480477820602047E-2</c:v>
                </c:pt>
                <c:pt idx="12">
                  <c:v>9.6701218490412397E-2</c:v>
                </c:pt>
                <c:pt idx="13">
                  <c:v>0.12681636463744539</c:v>
                </c:pt>
                <c:pt idx="14">
                  <c:v>0.15786512819285145</c:v>
                </c:pt>
                <c:pt idx="15">
                  <c:v>0.18795633543197784</c:v>
                </c:pt>
                <c:pt idx="16">
                  <c:v>0.20070380389246675</c:v>
                </c:pt>
                <c:pt idx="17">
                  <c:v>0.21499533191295875</c:v>
                </c:pt>
                <c:pt idx="18">
                  <c:v>0.23312905465252601</c:v>
                </c:pt>
                <c:pt idx="19">
                  <c:v>0.25411150743302979</c:v>
                </c:pt>
                <c:pt idx="20">
                  <c:v>0.280097191966102</c:v>
                </c:pt>
                <c:pt idx="21">
                  <c:v>0.30456275584707926</c:v>
                </c:pt>
                <c:pt idx="22">
                  <c:v>0.32919589208340372</c:v>
                </c:pt>
                <c:pt idx="23">
                  <c:v>0.35100423718669932</c:v>
                </c:pt>
                <c:pt idx="24">
                  <c:v>0.37484738946209284</c:v>
                </c:pt>
                <c:pt idx="25">
                  <c:v>0.39871448064539272</c:v>
                </c:pt>
                <c:pt idx="26">
                  <c:v>0.42284489981567158</c:v>
                </c:pt>
                <c:pt idx="27">
                  <c:v>0.44525171761664201</c:v>
                </c:pt>
                <c:pt idx="28">
                  <c:v>0.46764656596366144</c:v>
                </c:pt>
                <c:pt idx="29">
                  <c:v>0.48905991908649132</c:v>
                </c:pt>
                <c:pt idx="30">
                  <c:v>0.50981495224187956</c:v>
                </c:pt>
                <c:pt idx="31">
                  <c:v>0.5312761831805225</c:v>
                </c:pt>
                <c:pt idx="32">
                  <c:v>0.55286907811265551</c:v>
                </c:pt>
                <c:pt idx="33">
                  <c:v>0.57173293754339094</c:v>
                </c:pt>
                <c:pt idx="34">
                  <c:v>0.59300265721877765</c:v>
                </c:pt>
                <c:pt idx="35">
                  <c:v>0.61122016613602004</c:v>
                </c:pt>
                <c:pt idx="36">
                  <c:v>0.63156823785698801</c:v>
                </c:pt>
                <c:pt idx="37">
                  <c:v>0.64966605223469953</c:v>
                </c:pt>
                <c:pt idx="38">
                  <c:v>0.66777583606636126</c:v>
                </c:pt>
                <c:pt idx="39">
                  <c:v>0.68613697843104249</c:v>
                </c:pt>
                <c:pt idx="40">
                  <c:v>0.70351662557154049</c:v>
                </c:pt>
                <c:pt idx="41">
                  <c:v>0.72210518756134301</c:v>
                </c:pt>
                <c:pt idx="42">
                  <c:v>0.74423670792138397</c:v>
                </c:pt>
                <c:pt idx="43">
                  <c:v>0.76839106599956963</c:v>
                </c:pt>
                <c:pt idx="44">
                  <c:v>0.789277763148445</c:v>
                </c:pt>
                <c:pt idx="45">
                  <c:v>0.810679146817322</c:v>
                </c:pt>
                <c:pt idx="46">
                  <c:v>0.85254829674670263</c:v>
                </c:pt>
                <c:pt idx="47">
                  <c:v>0.8964163454863151</c:v>
                </c:pt>
                <c:pt idx="48">
                  <c:v>0.93657386350034699</c:v>
                </c:pt>
                <c:pt idx="49">
                  <c:v>0.97442127690134761</c:v>
                </c:pt>
                <c:pt idx="50">
                  <c:v>0.98707298973020474</c:v>
                </c:pt>
              </c:numCache>
            </c:numRef>
          </c:xVal>
          <c:yVal>
            <c:numRef>
              <c:f>[eclipse_space.xlsx]Sheet1!$B$181:$B$231</c:f>
              <c:numCache>
                <c:formatCode>General</c:formatCode>
                <c:ptCount val="51"/>
                <c:pt idx="0">
                  <c:v>2.6959999999999997</c:v>
                </c:pt>
                <c:pt idx="1">
                  <c:v>2.8639999999999999</c:v>
                </c:pt>
                <c:pt idx="2">
                  <c:v>2.968</c:v>
                </c:pt>
                <c:pt idx="3">
                  <c:v>2.9759999999999978</c:v>
                </c:pt>
                <c:pt idx="4">
                  <c:v>2.9919999999999987</c:v>
                </c:pt>
                <c:pt idx="5">
                  <c:v>3.06</c:v>
                </c:pt>
                <c:pt idx="6">
                  <c:v>3.1</c:v>
                </c:pt>
                <c:pt idx="7">
                  <c:v>3.2480000000000002</c:v>
                </c:pt>
                <c:pt idx="8">
                  <c:v>4.1079999999999872</c:v>
                </c:pt>
                <c:pt idx="9">
                  <c:v>4.9960000000000004</c:v>
                </c:pt>
                <c:pt idx="10">
                  <c:v>4.1719999999999997</c:v>
                </c:pt>
                <c:pt idx="11">
                  <c:v>4.2279999999999882</c:v>
                </c:pt>
                <c:pt idx="12">
                  <c:v>4.2039999999999997</c:v>
                </c:pt>
                <c:pt idx="13">
                  <c:v>4.2080000000000002</c:v>
                </c:pt>
                <c:pt idx="14">
                  <c:v>4.2119999999999997</c:v>
                </c:pt>
                <c:pt idx="15">
                  <c:v>5.2519999999999998</c:v>
                </c:pt>
                <c:pt idx="16">
                  <c:v>5.1639999999999882</c:v>
                </c:pt>
                <c:pt idx="17">
                  <c:v>4.9119999999999999</c:v>
                </c:pt>
                <c:pt idx="18">
                  <c:v>5.6239999999999872</c:v>
                </c:pt>
                <c:pt idx="19">
                  <c:v>4.9639999999999995</c:v>
                </c:pt>
                <c:pt idx="20">
                  <c:v>38.512</c:v>
                </c:pt>
                <c:pt idx="21">
                  <c:v>39.272000000000013</c:v>
                </c:pt>
                <c:pt idx="22">
                  <c:v>37.144000000000005</c:v>
                </c:pt>
                <c:pt idx="23">
                  <c:v>37.416000000000004</c:v>
                </c:pt>
                <c:pt idx="24">
                  <c:v>37.24</c:v>
                </c:pt>
                <c:pt idx="25">
                  <c:v>37.072000000000003</c:v>
                </c:pt>
                <c:pt idx="26">
                  <c:v>37.248000000000012</c:v>
                </c:pt>
                <c:pt idx="27">
                  <c:v>37.392000000000003</c:v>
                </c:pt>
                <c:pt idx="28">
                  <c:v>37.18</c:v>
                </c:pt>
                <c:pt idx="29">
                  <c:v>37.583999999999996</c:v>
                </c:pt>
                <c:pt idx="30">
                  <c:v>37.387999999999998</c:v>
                </c:pt>
                <c:pt idx="31">
                  <c:v>37.408000000000001</c:v>
                </c:pt>
                <c:pt idx="32">
                  <c:v>37.524000000000001</c:v>
                </c:pt>
                <c:pt idx="33">
                  <c:v>37.343999999999994</c:v>
                </c:pt>
                <c:pt idx="34">
                  <c:v>37.887999999999998</c:v>
                </c:pt>
                <c:pt idx="35">
                  <c:v>37.74</c:v>
                </c:pt>
                <c:pt idx="36">
                  <c:v>37.644000000000005</c:v>
                </c:pt>
                <c:pt idx="37">
                  <c:v>37.64</c:v>
                </c:pt>
                <c:pt idx="38">
                  <c:v>37.200000000000003</c:v>
                </c:pt>
                <c:pt idx="39">
                  <c:v>37.311999999999998</c:v>
                </c:pt>
                <c:pt idx="40">
                  <c:v>37.396000000000001</c:v>
                </c:pt>
                <c:pt idx="41">
                  <c:v>37.42</c:v>
                </c:pt>
                <c:pt idx="42">
                  <c:v>37.387999999999998</c:v>
                </c:pt>
                <c:pt idx="43">
                  <c:v>37.664000000000001</c:v>
                </c:pt>
                <c:pt idx="44">
                  <c:v>37.54</c:v>
                </c:pt>
                <c:pt idx="45">
                  <c:v>37.58</c:v>
                </c:pt>
                <c:pt idx="46">
                  <c:v>37.583999999999996</c:v>
                </c:pt>
                <c:pt idx="47">
                  <c:v>37.56</c:v>
                </c:pt>
                <c:pt idx="48">
                  <c:v>37.56</c:v>
                </c:pt>
                <c:pt idx="49">
                  <c:v>37.636000000000003</c:v>
                </c:pt>
                <c:pt idx="50">
                  <c:v>37.520000000000003</c:v>
                </c:pt>
              </c:numCache>
            </c:numRef>
          </c:yVal>
          <c:smooth val="1"/>
        </c:ser>
        <c:axId val="69658496"/>
        <c:axId val="70485120"/>
      </c:scatterChart>
      <c:valAx>
        <c:axId val="69658496"/>
        <c:scaling>
          <c:orientation val="minMax"/>
          <c:max val="1"/>
        </c:scaling>
        <c:axPos val="b"/>
        <c:numFmt formatCode="#,##0.0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en-US"/>
          </a:p>
        </c:txPr>
        <c:crossAx val="70485120"/>
        <c:crosses val="autoZero"/>
        <c:crossBetween val="midCat"/>
      </c:valAx>
      <c:valAx>
        <c:axId val="7048512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en-US"/>
          </a:p>
        </c:txPr>
        <c:crossAx val="6965849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+mn-lt"/>
                <a:ea typeface="宋体"/>
                <a:cs typeface="宋体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+mn-lt"/>
                <a:ea typeface="宋体"/>
                <a:cs typeface="宋体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+mn-lt"/>
                <a:ea typeface="宋体"/>
                <a:cs typeface="宋体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777777777777851"/>
          <c:y val="1.7128718285214384E-3"/>
          <c:w val="0.51433691756272359"/>
          <c:h val="0.23962962962962925"/>
        </c:manualLayout>
      </c:layout>
      <c:spPr>
        <a:noFill/>
        <a:ln>
          <a:noFill/>
        </a:ln>
      </c:spPr>
      <c:txPr>
        <a:bodyPr/>
        <a:lstStyle/>
        <a:p>
          <a:pPr>
            <a:defRPr sz="1600" b="0" i="0" u="none" strike="noStrike" baseline="0">
              <a:solidFill>
                <a:srgbClr val="000000"/>
              </a:solidFill>
              <a:latin typeface="+mn-lt"/>
              <a:ea typeface="宋体"/>
              <a:cs typeface="宋体"/>
            </a:defRPr>
          </a:pPr>
          <a:endParaRPr lang="en-US"/>
        </a:p>
      </c:txPr>
    </c:legend>
    <c:plotVisOnly val="1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915425380744636"/>
          <c:y val="8.9458442694663576E-2"/>
          <c:w val="0.78649347175552098"/>
          <c:h val="0.75787007874015866"/>
        </c:manualLayout>
      </c:layout>
      <c:scatterChart>
        <c:scatterStyle val="smoothMarker"/>
        <c:ser>
          <c:idx val="0"/>
          <c:order val="0"/>
          <c:tx>
            <c:v>Race det + CCU w/o merging</c:v>
          </c:tx>
          <c:marker>
            <c:symbol val="none"/>
          </c:marker>
          <c:xVal>
            <c:numRef>
              <c:f>Sheet1!$A$1:$A$10</c:f>
              <c:numCache>
                <c:formatCode>0.000</c:formatCode>
                <c:ptCount val="10"/>
                <c:pt idx="0">
                  <c:v>0.10139341832196801</c:v>
                </c:pt>
                <c:pt idx="1">
                  <c:v>0.11621701749184696</c:v>
                </c:pt>
                <c:pt idx="2">
                  <c:v>0.133115920545508</c:v>
                </c:pt>
                <c:pt idx="3">
                  <c:v>0.16009487103468692</c:v>
                </c:pt>
                <c:pt idx="4">
                  <c:v>0.20100800474355091</c:v>
                </c:pt>
                <c:pt idx="5">
                  <c:v>0.27364364067595581</c:v>
                </c:pt>
                <c:pt idx="6">
                  <c:v>0.35517343611028701</c:v>
                </c:pt>
                <c:pt idx="7">
                  <c:v>0.48769641268899999</c:v>
                </c:pt>
                <c:pt idx="8">
                  <c:v>0.66469018677734903</c:v>
                </c:pt>
                <c:pt idx="9">
                  <c:v>0.95286095463978648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5</c:v>
                </c:pt>
                <c:pt idx="1">
                  <c:v>7.7359999999999998</c:v>
                </c:pt>
                <c:pt idx="2">
                  <c:v>10.068</c:v>
                </c:pt>
                <c:pt idx="3">
                  <c:v>15.66</c:v>
                </c:pt>
                <c:pt idx="4">
                  <c:v>21.716000000000001</c:v>
                </c:pt>
                <c:pt idx="5">
                  <c:v>29.391999999999999</c:v>
                </c:pt>
                <c:pt idx="6">
                  <c:v>37.496000000000002</c:v>
                </c:pt>
                <c:pt idx="7">
                  <c:v>47.076000000000001</c:v>
                </c:pt>
                <c:pt idx="8">
                  <c:v>58.951999999999998</c:v>
                </c:pt>
                <c:pt idx="9">
                  <c:v>75.98</c:v>
                </c:pt>
              </c:numCache>
            </c:numRef>
          </c:yVal>
          <c:smooth val="1"/>
        </c:ser>
        <c:ser>
          <c:idx val="1"/>
          <c:order val="1"/>
          <c:tx>
            <c:v>Race det + CCU + Copy merging</c:v>
          </c:tx>
          <c:marker>
            <c:symbol val="none"/>
          </c:marker>
          <c:xVal>
            <c:numRef>
              <c:f>Sheet1!$A$13:$A$22</c:f>
              <c:numCache>
                <c:formatCode>0.000</c:formatCode>
                <c:ptCount val="10"/>
                <c:pt idx="0">
                  <c:v>5.8784676354029036E-2</c:v>
                </c:pt>
                <c:pt idx="1">
                  <c:v>7.1664464993394905E-2</c:v>
                </c:pt>
                <c:pt idx="2">
                  <c:v>8.9828269484808473E-2</c:v>
                </c:pt>
                <c:pt idx="3">
                  <c:v>0.118229854689564</c:v>
                </c:pt>
                <c:pt idx="4">
                  <c:v>0.15785997357991999</c:v>
                </c:pt>
                <c:pt idx="5">
                  <c:v>0.20772787318361891</c:v>
                </c:pt>
                <c:pt idx="6">
                  <c:v>0.29293262879788617</c:v>
                </c:pt>
                <c:pt idx="7">
                  <c:v>0.40224570673711985</c:v>
                </c:pt>
                <c:pt idx="8">
                  <c:v>0.57067371202113648</c:v>
                </c:pt>
                <c:pt idx="9">
                  <c:v>0.77774108322324964</c:v>
                </c:pt>
              </c:numCache>
            </c:numRef>
          </c:xVal>
          <c:yVal>
            <c:numRef>
              <c:f>Sheet1!$B$13:$B$22</c:f>
              <c:numCache>
                <c:formatCode>General</c:formatCode>
                <c:ptCount val="10"/>
                <c:pt idx="0">
                  <c:v>2.8919999999999986</c:v>
                </c:pt>
                <c:pt idx="1">
                  <c:v>2.8919999999999986</c:v>
                </c:pt>
                <c:pt idx="2">
                  <c:v>2.8959999999999986</c:v>
                </c:pt>
                <c:pt idx="3">
                  <c:v>2.8959999999999986</c:v>
                </c:pt>
                <c:pt idx="4">
                  <c:v>2.8959999999999986</c:v>
                </c:pt>
                <c:pt idx="5">
                  <c:v>2.8959999999999986</c:v>
                </c:pt>
                <c:pt idx="6">
                  <c:v>2.8959999999999986</c:v>
                </c:pt>
                <c:pt idx="7">
                  <c:v>2.8959999999999986</c:v>
                </c:pt>
                <c:pt idx="8">
                  <c:v>2.8959999999999986</c:v>
                </c:pt>
                <c:pt idx="9">
                  <c:v>2.8959999999999986</c:v>
                </c:pt>
              </c:numCache>
            </c:numRef>
          </c:yVal>
          <c:smooth val="1"/>
        </c:ser>
        <c:ser>
          <c:idx val="2"/>
          <c:order val="2"/>
          <c:tx>
            <c:v>Race det + CCT + Weak refs</c:v>
          </c:tx>
          <c:marker>
            <c:symbol val="none"/>
          </c:marker>
          <c:xVal>
            <c:numRef>
              <c:f>Sheet1!$A$25:$A$33</c:f>
              <c:numCache>
                <c:formatCode>0.000</c:formatCode>
                <c:ptCount val="9"/>
                <c:pt idx="0">
                  <c:v>2.6943005181347124E-2</c:v>
                </c:pt>
                <c:pt idx="1">
                  <c:v>4.6286701208980999E-2</c:v>
                </c:pt>
                <c:pt idx="2">
                  <c:v>7.9101899827288435E-2</c:v>
                </c:pt>
                <c:pt idx="3">
                  <c:v>0.113989637305699</c:v>
                </c:pt>
                <c:pt idx="4">
                  <c:v>0.17132987910189901</c:v>
                </c:pt>
                <c:pt idx="5">
                  <c:v>0.25699481865284918</c:v>
                </c:pt>
                <c:pt idx="6">
                  <c:v>0.35544041450777197</c:v>
                </c:pt>
                <c:pt idx="7">
                  <c:v>0.50259067357512932</c:v>
                </c:pt>
                <c:pt idx="8">
                  <c:v>0.6791018998272883</c:v>
                </c:pt>
              </c:numCache>
            </c:numRef>
          </c:xVal>
          <c:yVal>
            <c:numRef>
              <c:f>Sheet1!$B$25:$B$33</c:f>
              <c:numCache>
                <c:formatCode>General</c:formatCode>
                <c:ptCount val="9"/>
                <c:pt idx="0">
                  <c:v>0.76800000000000035</c:v>
                </c:pt>
                <c:pt idx="1">
                  <c:v>0.76800000000000035</c:v>
                </c:pt>
                <c:pt idx="2">
                  <c:v>0.76800000000000035</c:v>
                </c:pt>
                <c:pt idx="3">
                  <c:v>0.76800000000000035</c:v>
                </c:pt>
                <c:pt idx="4">
                  <c:v>0.76800000000000035</c:v>
                </c:pt>
                <c:pt idx="5">
                  <c:v>0.76800000000000035</c:v>
                </c:pt>
                <c:pt idx="6">
                  <c:v>0.76800000000000035</c:v>
                </c:pt>
                <c:pt idx="7">
                  <c:v>0.76800000000000035</c:v>
                </c:pt>
                <c:pt idx="8">
                  <c:v>0.76800000000000035</c:v>
                </c:pt>
              </c:numCache>
            </c:numRef>
          </c:yVal>
          <c:smooth val="1"/>
        </c:ser>
        <c:ser>
          <c:idx val="3"/>
          <c:order val="3"/>
          <c:tx>
            <c:v>Race det + CCT + Strong refs</c:v>
          </c:tx>
          <c:marker>
            <c:symbol val="none"/>
          </c:marker>
          <c:xVal>
            <c:numRef>
              <c:f>Sheet1!$A$36:$A$44</c:f>
              <c:numCache>
                <c:formatCode>0.000</c:formatCode>
                <c:ptCount val="9"/>
                <c:pt idx="0">
                  <c:v>2.7548209366391099E-2</c:v>
                </c:pt>
                <c:pt idx="1">
                  <c:v>4.7865013774104577E-2</c:v>
                </c:pt>
                <c:pt idx="2">
                  <c:v>7.4724517906336163E-2</c:v>
                </c:pt>
                <c:pt idx="3">
                  <c:v>0.12155647382920104</c:v>
                </c:pt>
                <c:pt idx="4">
                  <c:v>0.16150137741046799</c:v>
                </c:pt>
                <c:pt idx="5">
                  <c:v>0.25860881542699699</c:v>
                </c:pt>
                <c:pt idx="6">
                  <c:v>0.36570247933884342</c:v>
                </c:pt>
                <c:pt idx="7">
                  <c:v>0.50723140495867702</c:v>
                </c:pt>
                <c:pt idx="8">
                  <c:v>0.69077134986225841</c:v>
                </c:pt>
              </c:numCache>
            </c:numRef>
          </c:xVal>
          <c:yVal>
            <c:numRef>
              <c:f>Sheet1!$B$36:$B$44</c:f>
              <c:numCache>
                <c:formatCode>General</c:formatCode>
                <c:ptCount val="9"/>
                <c:pt idx="0">
                  <c:v>3.18</c:v>
                </c:pt>
                <c:pt idx="1">
                  <c:v>3.1840000000000002</c:v>
                </c:pt>
                <c:pt idx="2">
                  <c:v>3.1840000000000002</c:v>
                </c:pt>
                <c:pt idx="3">
                  <c:v>3.1840000000000002</c:v>
                </c:pt>
                <c:pt idx="4">
                  <c:v>3.1840000000000002</c:v>
                </c:pt>
                <c:pt idx="5">
                  <c:v>3.1840000000000002</c:v>
                </c:pt>
                <c:pt idx="6">
                  <c:v>3.1840000000000002</c:v>
                </c:pt>
                <c:pt idx="7">
                  <c:v>3.1840000000000002</c:v>
                </c:pt>
                <c:pt idx="8">
                  <c:v>3.1840000000000002</c:v>
                </c:pt>
              </c:numCache>
            </c:numRef>
          </c:yVal>
          <c:smooth val="1"/>
        </c:ser>
        <c:axId val="70515328"/>
        <c:axId val="139534720"/>
      </c:scatterChart>
      <c:valAx>
        <c:axId val="70515328"/>
        <c:scaling>
          <c:orientation val="minMax"/>
          <c:max val="1"/>
        </c:scaling>
        <c:axPos val="b"/>
        <c:numFmt formatCode="#,##0.00" sourceLinked="0"/>
        <c:tickLblPos val="nextTo"/>
        <c:crossAx val="139534720"/>
        <c:crosses val="autoZero"/>
        <c:crossBetween val="midCat"/>
      </c:valAx>
      <c:valAx>
        <c:axId val="139534720"/>
        <c:scaling>
          <c:orientation val="minMax"/>
        </c:scaling>
        <c:axPos val="l"/>
        <c:majorGridlines/>
        <c:numFmt formatCode="General" sourceLinked="1"/>
        <c:tickLblPos val="nextTo"/>
        <c:crossAx val="70515328"/>
        <c:crosses val="autoZero"/>
        <c:crossBetween val="midCat"/>
      </c:valAx>
    </c:plotArea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0.37864</cdr:x>
      <cdr:y>0.075</cdr:y>
    </cdr:from>
    <cdr:to>
      <cdr:x>0.43689</cdr:x>
      <cdr:y>0.13125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304800"/>
          <a:ext cx="4572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61.9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0.39806</cdr:x>
      <cdr:y>0.0375</cdr:y>
    </cdr:from>
    <cdr:to>
      <cdr:x>0.45631</cdr:x>
      <cdr:y>0.09375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124200" y="152400"/>
          <a:ext cx="4572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 smtClean="0"/>
            <a:t>66.4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0.41748</cdr:x>
      <cdr:y>0</cdr:y>
    </cdr:from>
    <cdr:to>
      <cdr:x>0.47573</cdr:x>
      <cdr:y>0.05625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276600" y="-76200"/>
          <a:ext cx="4572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 smtClean="0"/>
            <a:t>67.9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0.25806</cdr:x>
      <cdr:y>0.91667</cdr:y>
    </cdr:from>
    <cdr:to>
      <cdr:x>0.36559</cdr:x>
      <cdr:y>0.98333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828800" y="3352800"/>
          <a:ext cx="762000" cy="243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eclipse</a:t>
          </a:r>
          <a:endParaRPr lang="en-US" sz="16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BEAC-DA17-4D55-9771-B6CFA299A37F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6A5B2-582C-4021-A349-6C0A5086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858E2-8853-46F3-92A0-44FC0A255E7A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EBD52-383C-49F1-84C3-51DF6E602D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</a:t>
            </a:r>
            <a:r>
              <a:rPr lang="en-US" smtClean="0"/>
              <a:t>similarity with CCT and</a:t>
            </a:r>
            <a:r>
              <a:rPr lang="en-US" baseline="0" smtClean="0"/>
              <a:t> lookup here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method + line number here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which one is current write, which one is old write; Mention complex software or frequent accesses or class</a:t>
            </a:r>
            <a:r>
              <a:rPr lang="en-US" baseline="0" dirty="0" smtClean="0"/>
              <a:t> loading and dynamic dispatch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slide, talk about what a client site or call site is. And we are interested in client sites and call sites. And also mention that we store the context information as object’s metadata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slide, talk about what a client site or call site is. And we are interested in client sites and call sites. And also mention that we store the context information as object’s metadata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Mention child</a:t>
            </a:r>
            <a:r>
              <a:rPr lang="en-US" altLang="zh-CN" baseline="0" dirty="0" smtClean="0"/>
              <a:t> map here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slide, talk about what a client site or call site is. And we are interested in client sites and call sites. And also mention that we store the context information as object’s metadata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EBD52-383C-49F1-84C3-51DF6E602D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760B-0381-4E3D-9412-334ABE6C7A3E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9C8E-1C21-43EE-B6D5-C4C5366EF0E3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5C7C-33B3-4E43-A2F6-BC63EC1DD0DD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B188-E6A3-4ADE-A7F3-42EA51172F5B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129-9312-4948-864F-4BA26CB3D262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17F3-0101-4A69-9FF2-E9EA8C14C888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BC76-FDBA-4664-855E-C2A7D9F58614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102E-3176-45FF-96D2-8DFC2096F367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13B8-E7C8-430F-8994-E79A9F0CBA3D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6CB0-F0A2-4BD1-A9B9-5E3FCA9711CD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C971-279E-4330-A877-4E565B66867D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838B-0558-4A71-87A8-126DDC6DA679}" type="datetime1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FAB7-7B78-477E-A483-2F21F8882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Efficient Context Sensitivity for Dynamic Analyses via Calling Context </a:t>
            </a:r>
            <a:r>
              <a:rPr lang="en-US" sz="28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Uptrees</a:t>
            </a:r>
            <a:r>
              <a:rPr lang="en-US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and Customized Memory Management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2800" y="4038600"/>
            <a:ext cx="5257800" cy="1371600"/>
          </a:xfrm>
        </p:spPr>
        <p:txBody>
          <a:bodyPr>
            <a:normAutofit lnSpcReduction="10000"/>
          </a:bodyPr>
          <a:lstStyle/>
          <a:p>
            <a:pPr marL="27432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b="1" dirty="0" err="1">
                <a:solidFill>
                  <a:schemeClr val="tx2">
                    <a:shade val="30000"/>
                    <a:satMod val="150000"/>
                  </a:schemeClr>
                </a:solidFill>
              </a:rPr>
              <a:t>Jipeng</a:t>
            </a:r>
            <a:r>
              <a:rPr lang="en-US" sz="2600" b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 Huang</a:t>
            </a:r>
            <a:r>
              <a:rPr lang="en-US" sz="26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, Michael D. 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Bond</a:t>
            </a:r>
          </a:p>
          <a:p>
            <a:pPr marL="27432" algn="l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6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algn="l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Ohio </a:t>
            </a:r>
            <a:r>
              <a:rPr lang="en-US" sz="26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State </a:t>
            </a: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University</a:t>
            </a:r>
            <a:endParaRPr lang="en-US" sz="26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pic>
        <p:nvPicPr>
          <p:cNvPr id="4" name="图片 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86200"/>
            <a:ext cx="1828800" cy="171055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71600" y="16002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2819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38400" y="2819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4"/>
            <a:endCxn id="7" idx="0"/>
          </p:cNvCxnSpPr>
          <p:nvPr/>
        </p:nvCxnSpPr>
        <p:spPr>
          <a:xfrm rot="5400000">
            <a:off x="1562100" y="2133600"/>
            <a:ext cx="457200" cy="9144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4"/>
            <a:endCxn id="11" idx="0"/>
          </p:cNvCxnSpPr>
          <p:nvPr/>
        </p:nvCxnSpPr>
        <p:spPr>
          <a:xfrm rot="16200000" flipH="1">
            <a:off x="2552700" y="2057400"/>
            <a:ext cx="457200" cy="10668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276600" y="4114800"/>
            <a:ext cx="1371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</a:t>
            </a:r>
            <a:r>
              <a:rPr lang="en-US" altLang="zh-CN" dirty="0" smtClean="0">
                <a:solidFill>
                  <a:schemeClr val="tx1"/>
                </a:solidFill>
              </a:rPr>
              <a:t>():5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05000" y="4114800"/>
            <a:ext cx="1295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</a:t>
            </a:r>
            <a:r>
              <a:rPr lang="en-US" altLang="zh-CN" dirty="0" smtClean="0">
                <a:solidFill>
                  <a:schemeClr val="tx1"/>
                </a:solidFill>
              </a:rPr>
              <a:t>():4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1" idx="4"/>
            <a:endCxn id="20" idx="0"/>
          </p:cNvCxnSpPr>
          <p:nvPr/>
        </p:nvCxnSpPr>
        <p:spPr>
          <a:xfrm rot="5400000">
            <a:off x="2667000" y="3467100"/>
            <a:ext cx="533400" cy="7620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4"/>
          </p:cNvCxnSpPr>
          <p:nvPr/>
        </p:nvCxnSpPr>
        <p:spPr>
          <a:xfrm rot="16200000" flipH="1">
            <a:off x="3333750" y="3562350"/>
            <a:ext cx="533400" cy="5715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云形标注 24"/>
          <p:cNvSpPr/>
          <p:nvPr/>
        </p:nvSpPr>
        <p:spPr>
          <a:xfrm>
            <a:off x="4495800" y="1981200"/>
            <a:ext cx="3124200" cy="1524000"/>
          </a:xfrm>
          <a:prstGeom prst="cloudCallout">
            <a:avLst>
              <a:gd name="adj1" fmla="val -50611"/>
              <a:gd name="adj2" fmla="val 830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Can we avoid the overhead due to lookup?</a:t>
            </a:r>
          </a:p>
          <a:p>
            <a:pPr algn="ctr"/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647303" y="3619897"/>
            <a:ext cx="610394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0" idx="4"/>
          </p:cNvCxnSpPr>
          <p:nvPr/>
        </p:nvCxnSpPr>
        <p:spPr>
          <a:xfrm rot="5400000" flipH="1" flipV="1">
            <a:off x="2228850" y="4933950"/>
            <a:ext cx="457200" cy="1905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0" idx="4"/>
          </p:cNvCxnSpPr>
          <p:nvPr/>
        </p:nvCxnSpPr>
        <p:spPr>
          <a:xfrm flipV="1">
            <a:off x="1219200" y="4800600"/>
            <a:ext cx="133350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695700" y="5067300"/>
            <a:ext cx="381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6" name="圆角矩形 25"/>
          <p:cNvSpPr/>
          <p:nvPr/>
        </p:nvSpPr>
        <p:spPr>
          <a:xfrm>
            <a:off x="381000" y="4038600"/>
            <a:ext cx="10668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直接连接符 26"/>
          <p:cNvCxnSpPr>
            <a:stCxn id="26" idx="0"/>
            <a:endCxn id="26" idx="2"/>
          </p:cNvCxnSpPr>
          <p:nvPr/>
        </p:nvCxnSpPr>
        <p:spPr>
          <a:xfrm rot="16200000" flipH="1">
            <a:off x="723900" y="42291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9499" y="4038600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38200" y="5180806"/>
            <a:ext cx="11430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接连接符 40"/>
          <p:cNvCxnSpPr>
            <a:stCxn id="39" idx="0"/>
            <a:endCxn id="39" idx="2"/>
          </p:cNvCxnSpPr>
          <p:nvPr/>
        </p:nvCxnSpPr>
        <p:spPr>
          <a:xfrm rot="16200000" flipH="1">
            <a:off x="1219200" y="53713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6699" y="51808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133600" y="5180806"/>
            <a:ext cx="11430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直接连接符 44"/>
          <p:cNvCxnSpPr>
            <a:stCxn id="44" idx="0"/>
            <a:endCxn id="44" idx="2"/>
          </p:cNvCxnSpPr>
          <p:nvPr/>
        </p:nvCxnSpPr>
        <p:spPr>
          <a:xfrm rot="16200000" flipH="1">
            <a:off x="2514600" y="53713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32099" y="51808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cxnSp>
        <p:nvCxnSpPr>
          <p:cNvPr id="47" name="直接箭头连接符 46"/>
          <p:cNvCxnSpPr>
            <a:endCxn id="7" idx="4"/>
          </p:cNvCxnSpPr>
          <p:nvPr/>
        </p:nvCxnSpPr>
        <p:spPr>
          <a:xfrm rot="16200000" flipV="1">
            <a:off x="1329610" y="3585290"/>
            <a:ext cx="274480" cy="2667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47800" y="3733800"/>
            <a:ext cx="914400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48"/>
          <p:cNvCxnSpPr>
            <a:stCxn id="48" idx="0"/>
            <a:endCxn id="48" idx="2"/>
          </p:cNvCxnSpPr>
          <p:nvPr/>
        </p:nvCxnSpPr>
        <p:spPr>
          <a:xfrm rot="16200000" flipH="1">
            <a:off x="1752600" y="3886200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0" y="3733800"/>
            <a:ext cx="35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x4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676400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Why not C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alling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 Tree (CCT)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4953000" y="1371600"/>
            <a:ext cx="388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class X { </a:t>
            </a:r>
            <a:r>
              <a:rPr lang="en-US" dirty="0" err="1" smtClean="0"/>
              <a:t>boolean</a:t>
            </a:r>
            <a:r>
              <a:rPr lang="en-US" dirty="0" smtClean="0"/>
              <a:t> flag;}</a:t>
            </a:r>
          </a:p>
          <a:p>
            <a:r>
              <a:rPr lang="en-US" dirty="0" smtClean="0"/>
              <a:t>2 class A {</a:t>
            </a:r>
          </a:p>
          <a:p>
            <a:r>
              <a:rPr lang="en-US" dirty="0" smtClean="0"/>
              <a:t>3  </a:t>
            </a:r>
            <a:r>
              <a:rPr lang="en-US" b="1" dirty="0" smtClean="0"/>
              <a:t>void m(X </a:t>
            </a:r>
            <a:r>
              <a:rPr lang="en-US" b="1" dirty="0" err="1" smtClean="0"/>
              <a:t>x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4   </a:t>
            </a:r>
            <a:r>
              <a:rPr lang="en-US" b="1" dirty="0" smtClean="0"/>
              <a:t>if (!</a:t>
            </a:r>
            <a:r>
              <a:rPr lang="en-US" b="1" dirty="0" err="1" smtClean="0"/>
              <a:t>x.flag</a:t>
            </a:r>
            <a:r>
              <a:rPr lang="en-US" b="1" dirty="0" smtClean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5     </a:t>
            </a:r>
            <a:r>
              <a:rPr lang="en-US" b="1" dirty="0" err="1" smtClean="0"/>
              <a:t>globalSet.add</a:t>
            </a:r>
            <a:r>
              <a:rPr lang="en-US" b="1" dirty="0" smtClean="0"/>
              <a:t>(x);</a:t>
            </a:r>
          </a:p>
          <a:p>
            <a:r>
              <a:rPr lang="en-US" dirty="0" smtClean="0"/>
              <a:t>6   }</a:t>
            </a:r>
          </a:p>
          <a:p>
            <a:r>
              <a:rPr lang="en-US" dirty="0" smtClean="0"/>
              <a:t>7 }}</a:t>
            </a:r>
          </a:p>
          <a:p>
            <a:r>
              <a:rPr lang="en-US" dirty="0" smtClean="0"/>
              <a:t>8 class B extends A {</a:t>
            </a:r>
          </a:p>
          <a:p>
            <a:r>
              <a:rPr lang="en-US" dirty="0" smtClean="0"/>
              <a:t>9  </a:t>
            </a:r>
            <a:r>
              <a:rPr lang="en-US" b="1" dirty="0" smtClean="0"/>
              <a:t>void m(X </a:t>
            </a:r>
            <a:r>
              <a:rPr lang="en-US" b="1" dirty="0" err="1" smtClean="0"/>
              <a:t>x</a:t>
            </a:r>
            <a:r>
              <a:rPr lang="en-US" b="1" dirty="0" smtClean="0"/>
              <a:t>, X y)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10  </a:t>
            </a:r>
            <a:r>
              <a:rPr lang="en-US" b="1" dirty="0" smtClean="0"/>
              <a:t>if(!</a:t>
            </a:r>
            <a:r>
              <a:rPr lang="en-US" b="1" dirty="0" err="1" smtClean="0"/>
              <a:t>x.flag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11    </a:t>
            </a:r>
            <a:r>
              <a:rPr lang="en-US" b="1" dirty="0" smtClean="0"/>
              <a:t>m(y);</a:t>
            </a:r>
          </a:p>
          <a:p>
            <a:r>
              <a:rPr lang="en-US" dirty="0" smtClean="0"/>
              <a:t>12 }}</a:t>
            </a:r>
          </a:p>
          <a:p>
            <a:r>
              <a:rPr lang="en-US" dirty="0" smtClean="0"/>
              <a:t>13 </a:t>
            </a:r>
            <a:r>
              <a:rPr lang="en-US" b="1" dirty="0" smtClean="0"/>
              <a:t>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14  X </a:t>
            </a:r>
            <a:r>
              <a:rPr lang="en-US" dirty="0" err="1" smtClean="0"/>
              <a:t>arr</a:t>
            </a:r>
            <a:r>
              <a:rPr lang="en-US" dirty="0" smtClean="0"/>
              <a:t> [] = {new X(), new X()}, </a:t>
            </a:r>
          </a:p>
          <a:p>
            <a:r>
              <a:rPr lang="en-US" dirty="0" smtClean="0"/>
              <a:t>                  B </a:t>
            </a:r>
            <a:r>
              <a:rPr lang="en-US" dirty="0" err="1" smtClean="0"/>
              <a:t>b</a:t>
            </a:r>
            <a:r>
              <a:rPr lang="en-US" dirty="0" smtClean="0"/>
              <a:t> = new B();</a:t>
            </a:r>
          </a:p>
          <a:p>
            <a:r>
              <a:rPr lang="en-US" dirty="0" smtClean="0"/>
              <a:t>15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arr.length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16   </a:t>
            </a:r>
            <a:r>
              <a:rPr lang="en-US" b="1" dirty="0" err="1" smtClean="0"/>
              <a:t>b.m</a:t>
            </a:r>
            <a:r>
              <a:rPr lang="en-US" b="1" dirty="0" smtClean="0"/>
              <a:t>(new X(), </a:t>
            </a:r>
            <a:r>
              <a:rPr lang="en-US" b="1" dirty="0" err="1" smtClean="0"/>
              <a:t>arr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]);</a:t>
            </a:r>
          </a:p>
          <a:p>
            <a:r>
              <a:rPr lang="en-US" dirty="0" smtClean="0"/>
              <a:t>17 }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3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Calling Context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Uptree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(CCU)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9624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Space &amp; time tradeoff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No lookup but instead frequent allocation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Customized GC reduces space overhead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GC naturally collects irrelevant nodes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Merging piggybacks on GC and removes duplicate nodes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Tm="10237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133600" y="13716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0" y="2667000"/>
            <a:ext cx="1447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8" idx="0"/>
            <a:endCxn id="12" idx="3"/>
          </p:cNvCxnSpPr>
          <p:nvPr/>
        </p:nvCxnSpPr>
        <p:spPr>
          <a:xfrm rot="5400000" flipH="1" flipV="1">
            <a:off x="1234585" y="1511323"/>
            <a:ext cx="644992" cy="16663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676400" y="2743200"/>
            <a:ext cx="1447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12" idx="4"/>
          </p:cNvCxnSpPr>
          <p:nvPr/>
        </p:nvCxnSpPr>
        <p:spPr>
          <a:xfrm flipV="1">
            <a:off x="2286000" y="2133600"/>
            <a:ext cx="723900" cy="6449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38200" y="39624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rot="5400000" flipH="1" flipV="1">
            <a:off x="1600200" y="3352800"/>
            <a:ext cx="4572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133600" y="3962400"/>
            <a:ext cx="1143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0"/>
            <a:endCxn id="28" idx="4"/>
          </p:cNvCxnSpPr>
          <p:nvPr/>
        </p:nvCxnSpPr>
        <p:spPr>
          <a:xfrm rot="16200000" flipV="1">
            <a:off x="2324100" y="3581400"/>
            <a:ext cx="457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-342900" y="4229100"/>
            <a:ext cx="17526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1" idx="4"/>
          </p:cNvCxnSpPr>
          <p:nvPr/>
        </p:nvCxnSpPr>
        <p:spPr>
          <a:xfrm rot="5400000" flipH="1" flipV="1">
            <a:off x="914400" y="5257800"/>
            <a:ext cx="1066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2439194" y="4953000"/>
            <a:ext cx="4564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4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1524000"/>
            <a:ext cx="335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Pointers point “up” to parent nodes to let GC naturally collect irrelevant nodes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Fast: No lookup anymore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More space: allocate more nodes</a:t>
            </a:r>
          </a:p>
          <a:p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2" name="椭圆 51"/>
          <p:cNvSpPr/>
          <p:nvPr/>
        </p:nvSpPr>
        <p:spPr>
          <a:xfrm>
            <a:off x="3962400" y="2667000"/>
            <a:ext cx="1447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3924300" y="3314700"/>
            <a:ext cx="457200" cy="685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572000" y="3886200"/>
            <a:ext cx="1143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4" idx="0"/>
            <a:endCxn id="52" idx="4"/>
          </p:cNvCxnSpPr>
          <p:nvPr/>
        </p:nvCxnSpPr>
        <p:spPr>
          <a:xfrm rot="16200000" flipV="1">
            <a:off x="4686300" y="3429000"/>
            <a:ext cx="45720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3391694" y="5219700"/>
            <a:ext cx="11422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4876800" y="4953000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53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0" name="椭圆 59"/>
          <p:cNvSpPr/>
          <p:nvPr/>
        </p:nvSpPr>
        <p:spPr>
          <a:xfrm>
            <a:off x="3352800" y="3886200"/>
            <a:ext cx="1143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52" idx="0"/>
            <a:endCxn id="12" idx="4"/>
          </p:cNvCxnSpPr>
          <p:nvPr/>
        </p:nvCxnSpPr>
        <p:spPr>
          <a:xfrm rot="16200000" flipV="1">
            <a:off x="3581400" y="1562100"/>
            <a:ext cx="533400" cy="1676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Calling Context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Uptree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(CCU)</a:t>
            </a:r>
            <a:endParaRPr 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76200" y="51054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直接连接符 32"/>
          <p:cNvCxnSpPr>
            <a:stCxn id="30" idx="0"/>
            <a:endCxn id="30" idx="2"/>
          </p:cNvCxnSpPr>
          <p:nvPr/>
        </p:nvCxnSpPr>
        <p:spPr>
          <a:xfrm rot="16200000" flipH="1">
            <a:off x="381000" y="52959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" y="5105400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143000" y="56380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接连接符 40"/>
          <p:cNvCxnSpPr>
            <a:stCxn id="38" idx="0"/>
            <a:endCxn id="38" idx="2"/>
          </p:cNvCxnSpPr>
          <p:nvPr/>
        </p:nvCxnSpPr>
        <p:spPr>
          <a:xfrm rot="16200000" flipH="1">
            <a:off x="1447800" y="58285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89099" y="56380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3657600" y="56380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直接连接符 45"/>
          <p:cNvCxnSpPr>
            <a:stCxn id="45" idx="0"/>
            <a:endCxn id="45" idx="2"/>
          </p:cNvCxnSpPr>
          <p:nvPr/>
        </p:nvCxnSpPr>
        <p:spPr>
          <a:xfrm rot="16200000" flipH="1">
            <a:off x="3962400" y="58285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03699" y="56380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" name="椭圆 38"/>
          <p:cNvSpPr/>
          <p:nvPr/>
        </p:nvSpPr>
        <p:spPr>
          <a:xfrm>
            <a:off x="5610737" y="2626192"/>
            <a:ext cx="1447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12" idx="5"/>
          </p:cNvCxnSpPr>
          <p:nvPr/>
        </p:nvCxnSpPr>
        <p:spPr>
          <a:xfrm rot="16200000" flipV="1">
            <a:off x="4679995" y="971550"/>
            <a:ext cx="604184" cy="27051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 flipH="1" flipV="1">
            <a:off x="5267837" y="4188292"/>
            <a:ext cx="17526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686937" y="51054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20337" y="5117068"/>
            <a:ext cx="41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x4</a:t>
            </a:r>
            <a:endParaRPr lang="en-US" dirty="0"/>
          </a:p>
        </p:txBody>
      </p:sp>
      <p:cxnSp>
        <p:nvCxnSpPr>
          <p:cNvPr id="63" name="直接连接符 62"/>
          <p:cNvCxnSpPr/>
          <p:nvPr/>
        </p:nvCxnSpPr>
        <p:spPr>
          <a:xfrm rot="16200000" flipH="1">
            <a:off x="5982494" y="52951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98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" grpId="0" uiExpand="1" build="allAtOnce"/>
      <p:bldP spid="30" grpId="0" animBg="1"/>
      <p:bldP spid="34" grpId="0"/>
      <p:bldP spid="39" grpId="0" animBg="1"/>
      <p:bldP spid="56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67"/>
          <p:cNvSpPr/>
          <p:nvPr/>
        </p:nvSpPr>
        <p:spPr>
          <a:xfrm>
            <a:off x="5562600" y="1600200"/>
            <a:ext cx="3301157" cy="1295400"/>
          </a:xfrm>
          <a:prstGeom prst="wedgeRoundRectCallout">
            <a:avLst>
              <a:gd name="adj1" fmla="val -55445"/>
              <a:gd name="adj2" fmla="val 111904"/>
              <a:gd name="adj3" fmla="val 1666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Duplicate context nodes </a:t>
            </a:r>
            <a:r>
              <a:rPr lang="en-US" sz="2400" dirty="0" smtClean="0">
                <a:sym typeface="Wingdings" pitchFamily="2" charset="2"/>
              </a:rPr>
              <a:t></a:t>
            </a:r>
            <a:endParaRPr 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2133600" y="13716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400" y="27432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12" idx="4"/>
          </p:cNvCxnSpPr>
          <p:nvPr/>
        </p:nvCxnSpPr>
        <p:spPr>
          <a:xfrm flipV="1">
            <a:off x="2286000" y="2133600"/>
            <a:ext cx="723900" cy="6449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38200" y="3962400"/>
            <a:ext cx="12192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rot="5400000" flipH="1" flipV="1">
            <a:off x="1600200" y="3352800"/>
            <a:ext cx="4572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133600" y="39624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0"/>
            <a:endCxn id="28" idx="4"/>
          </p:cNvCxnSpPr>
          <p:nvPr/>
        </p:nvCxnSpPr>
        <p:spPr>
          <a:xfrm rot="16200000" flipV="1">
            <a:off x="2324100" y="3581400"/>
            <a:ext cx="457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2439194" y="4953000"/>
            <a:ext cx="4564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4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2" name="椭圆 51"/>
          <p:cNvSpPr/>
          <p:nvPr/>
        </p:nvSpPr>
        <p:spPr>
          <a:xfrm>
            <a:off x="3962400" y="26670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3924300" y="3314700"/>
            <a:ext cx="457200" cy="685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572000" y="38862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4" idx="0"/>
            <a:endCxn id="52" idx="4"/>
          </p:cNvCxnSpPr>
          <p:nvPr/>
        </p:nvCxnSpPr>
        <p:spPr>
          <a:xfrm rot="16200000" flipV="1">
            <a:off x="4686300" y="3429000"/>
            <a:ext cx="45720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4876800" y="4953000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53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0" name="椭圆 59"/>
          <p:cNvSpPr/>
          <p:nvPr/>
        </p:nvSpPr>
        <p:spPr>
          <a:xfrm>
            <a:off x="3352800" y="38862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52" idx="0"/>
            <a:endCxn id="12" idx="4"/>
          </p:cNvCxnSpPr>
          <p:nvPr/>
        </p:nvCxnSpPr>
        <p:spPr>
          <a:xfrm rot="16200000" flipV="1">
            <a:off x="3581400" y="1562100"/>
            <a:ext cx="533400" cy="1676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Calling Context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Uptree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(CCU)</a:t>
            </a:r>
            <a:endParaRPr 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762000" y="5180806"/>
            <a:ext cx="1066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3239294" y="5219700"/>
            <a:ext cx="11422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90600" y="5561012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1295400" y="5751512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6699" y="5561012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505200" y="56380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直接连接符 36"/>
          <p:cNvCxnSpPr>
            <a:stCxn id="34" idx="0"/>
            <a:endCxn id="34" idx="2"/>
          </p:cNvCxnSpPr>
          <p:nvPr/>
        </p:nvCxnSpPr>
        <p:spPr>
          <a:xfrm rot="16200000" flipH="1">
            <a:off x="3810000" y="58285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51299" y="56380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1187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133600" y="13716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400" y="27432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12" idx="4"/>
          </p:cNvCxnSpPr>
          <p:nvPr/>
        </p:nvCxnSpPr>
        <p:spPr>
          <a:xfrm flipV="1">
            <a:off x="2286000" y="2133600"/>
            <a:ext cx="723900" cy="6449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38200" y="3962400"/>
            <a:ext cx="12192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rot="5400000" flipH="1" flipV="1">
            <a:off x="1600200" y="3352800"/>
            <a:ext cx="457200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133600" y="39624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0"/>
            <a:endCxn id="28" idx="4"/>
          </p:cNvCxnSpPr>
          <p:nvPr/>
        </p:nvCxnSpPr>
        <p:spPr>
          <a:xfrm rot="16200000" flipV="1">
            <a:off x="2324100" y="3581400"/>
            <a:ext cx="457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2439194" y="4953000"/>
            <a:ext cx="4564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384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2" name="椭圆 51"/>
          <p:cNvSpPr/>
          <p:nvPr/>
        </p:nvSpPr>
        <p:spPr>
          <a:xfrm>
            <a:off x="3962400" y="26670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3924300" y="3314700"/>
            <a:ext cx="457200" cy="685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572000" y="38862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4" idx="0"/>
            <a:endCxn id="52" idx="4"/>
          </p:cNvCxnSpPr>
          <p:nvPr/>
        </p:nvCxnSpPr>
        <p:spPr>
          <a:xfrm rot="16200000" flipV="1">
            <a:off x="4686300" y="3429000"/>
            <a:ext cx="45720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 flipH="1" flipV="1">
            <a:off x="4876800" y="4953000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53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0" name="椭圆 59"/>
          <p:cNvSpPr/>
          <p:nvPr/>
        </p:nvSpPr>
        <p:spPr>
          <a:xfrm>
            <a:off x="3352800" y="3886200"/>
            <a:ext cx="1143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A.m</a:t>
            </a:r>
            <a:r>
              <a:rPr lang="en-US" altLang="zh-CN" sz="1600" dirty="0" smtClean="0">
                <a:solidFill>
                  <a:schemeClr val="tx1"/>
                </a:solidFill>
              </a:rPr>
              <a:t>():4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52" idx="0"/>
            <a:endCxn id="12" idx="4"/>
          </p:cNvCxnSpPr>
          <p:nvPr/>
        </p:nvCxnSpPr>
        <p:spPr>
          <a:xfrm rot="16200000" flipV="1">
            <a:off x="3581400" y="1562100"/>
            <a:ext cx="533400" cy="1676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Calling Context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Uptree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(CCU)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2133600"/>
            <a:ext cx="342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Node equivalence</a:t>
            </a:r>
          </a:p>
          <a:p>
            <a:endParaRPr lang="en-US" altLang="zh-CN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Two nodes share the same parent or their parents are equivalent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They have the same site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762000" y="5180806"/>
            <a:ext cx="10668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3239294" y="5219700"/>
            <a:ext cx="1142206" cy="7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90600" y="5561012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直接连接符 32"/>
          <p:cNvCxnSpPr>
            <a:stCxn id="30" idx="0"/>
            <a:endCxn id="30" idx="2"/>
          </p:cNvCxnSpPr>
          <p:nvPr/>
        </p:nvCxnSpPr>
        <p:spPr>
          <a:xfrm rot="16200000" flipH="1">
            <a:off x="1295400" y="5751512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6699" y="5561012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505200" y="56380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3810000" y="58285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1299" y="56380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Tm="1187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Merging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2895600" y="1676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95600" y="2819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28800" y="41148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</a:t>
            </a:r>
            <a:r>
              <a:rPr lang="en-US" altLang="zh-CN" dirty="0" smtClean="0">
                <a:solidFill>
                  <a:schemeClr val="tx1"/>
                </a:solidFill>
              </a:rPr>
              <a:t>():4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33800" y="41148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</a:t>
            </a:r>
            <a:r>
              <a:rPr lang="en-US" altLang="zh-CN" dirty="0" smtClean="0">
                <a:solidFill>
                  <a:schemeClr val="tx1"/>
                </a:solidFill>
              </a:rPr>
              <a:t>():5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6" idx="0"/>
            <a:endCxn id="5" idx="4"/>
          </p:cNvCxnSpPr>
          <p:nvPr/>
        </p:nvCxnSpPr>
        <p:spPr>
          <a:xfrm rot="5400000" flipH="1" flipV="1">
            <a:off x="3581400" y="2628900"/>
            <a:ext cx="381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  <a:endCxn id="6" idx="4"/>
          </p:cNvCxnSpPr>
          <p:nvPr/>
        </p:nvCxnSpPr>
        <p:spPr>
          <a:xfrm rot="5400000" flipH="1" flipV="1">
            <a:off x="2971800" y="3314700"/>
            <a:ext cx="533400" cy="1066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4"/>
          </p:cNvCxnSpPr>
          <p:nvPr/>
        </p:nvCxnSpPr>
        <p:spPr>
          <a:xfrm rot="10800000">
            <a:off x="3771900" y="3581401"/>
            <a:ext cx="876300" cy="5333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4"/>
          </p:cNvCxnSpPr>
          <p:nvPr/>
        </p:nvCxnSpPr>
        <p:spPr>
          <a:xfrm flipV="1">
            <a:off x="1752600" y="4876800"/>
            <a:ext cx="9525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4"/>
          </p:cNvCxnSpPr>
          <p:nvPr/>
        </p:nvCxnSpPr>
        <p:spPr>
          <a:xfrm rot="16200000" flipV="1">
            <a:off x="2686050" y="4895850"/>
            <a:ext cx="533400" cy="4953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524000" y="5334000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1828800" y="55245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0099" y="5334000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971800" y="53332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直接连接符 24"/>
          <p:cNvCxnSpPr>
            <a:stCxn id="24" idx="0"/>
            <a:endCxn id="24" idx="2"/>
          </p:cNvCxnSpPr>
          <p:nvPr/>
        </p:nvCxnSpPr>
        <p:spPr>
          <a:xfrm rot="16200000" flipH="1">
            <a:off x="3276600" y="55237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7899" y="53332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Tm="116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95400" y="1371600"/>
            <a:ext cx="3200400" cy="39624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/>
          <p:cNvSpPr/>
          <p:nvPr/>
        </p:nvSpPr>
        <p:spPr>
          <a:xfrm>
            <a:off x="4648200" y="1371600"/>
            <a:ext cx="3200400" cy="39624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Copy merging</a:t>
            </a:r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5334000" y="1905000"/>
            <a:ext cx="1600200" cy="609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76800" y="3276600"/>
            <a:ext cx="1524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B.m</a:t>
            </a:r>
            <a:r>
              <a:rPr lang="en-US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4"/>
          </p:cNvCxnSpPr>
          <p:nvPr/>
        </p:nvCxnSpPr>
        <p:spPr>
          <a:xfrm rot="5400000" flipH="1" flipV="1">
            <a:off x="5505450" y="2647950"/>
            <a:ext cx="762000" cy="495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057400" y="1905000"/>
            <a:ext cx="1600200" cy="609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95400" y="3200400"/>
            <a:ext cx="1524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B.m</a:t>
            </a:r>
            <a:r>
              <a:rPr lang="en-US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8" idx="4"/>
          </p:cNvCxnSpPr>
          <p:nvPr/>
        </p:nvCxnSpPr>
        <p:spPr>
          <a:xfrm rot="5400000" flipH="1" flipV="1">
            <a:off x="2114550" y="2457450"/>
            <a:ext cx="685800" cy="8001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2895600" y="32004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B.m</a:t>
            </a:r>
            <a:r>
              <a:rPr lang="en-US" dirty="0" smtClean="0">
                <a:solidFill>
                  <a:schemeClr val="tx1"/>
                </a:solidFill>
              </a:rPr>
              <a:t>():11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1" idx="0"/>
            <a:endCxn id="38" idx="4"/>
          </p:cNvCxnSpPr>
          <p:nvPr/>
        </p:nvCxnSpPr>
        <p:spPr>
          <a:xfrm rot="16200000" flipV="1">
            <a:off x="2895600" y="2476500"/>
            <a:ext cx="685800" cy="7620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右箭头 55"/>
          <p:cNvSpPr/>
          <p:nvPr/>
        </p:nvSpPr>
        <p:spPr>
          <a:xfrm>
            <a:off x="4114800" y="2590800"/>
            <a:ext cx="914400" cy="533400"/>
          </a:xfrm>
          <a:prstGeom prst="rightArrow">
            <a:avLst>
              <a:gd name="adj1" fmla="val 50000"/>
              <a:gd name="adj2" fmla="val 408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574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Space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144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Mark-Sweep Space</a:t>
            </a:r>
            <a:endParaRPr lang="en-US" dirty="0"/>
          </a:p>
        </p:txBody>
      </p:sp>
      <p:cxnSp>
        <p:nvCxnSpPr>
          <p:cNvPr id="34" name="直接箭头连接符 33"/>
          <p:cNvCxnSpPr>
            <a:endCxn id="5" idx="4"/>
          </p:cNvCxnSpPr>
          <p:nvPr/>
        </p:nvCxnSpPr>
        <p:spPr>
          <a:xfrm flipV="1">
            <a:off x="2057400" y="2514600"/>
            <a:ext cx="4076700" cy="9906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7"/>
            <a:endCxn id="5" idx="4"/>
          </p:cNvCxnSpPr>
          <p:nvPr/>
        </p:nvCxnSpPr>
        <p:spPr>
          <a:xfrm rot="5400000" flipH="1" flipV="1">
            <a:off x="4734041" y="1911933"/>
            <a:ext cx="797392" cy="200272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5715000" y="2667000"/>
            <a:ext cx="7620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70" idx="4"/>
          </p:cNvCxnSpPr>
          <p:nvPr/>
        </p:nvCxnSpPr>
        <p:spPr>
          <a:xfrm rot="16200000" flipV="1">
            <a:off x="3162300" y="3924300"/>
            <a:ext cx="838200" cy="30480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1" idx="4"/>
          </p:cNvCxnSpPr>
          <p:nvPr/>
        </p:nvCxnSpPr>
        <p:spPr>
          <a:xfrm rot="16200000" flipV="1">
            <a:off x="4819650" y="3829050"/>
            <a:ext cx="838200" cy="32385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 flipH="1" flipV="1">
            <a:off x="4876800" y="5334000"/>
            <a:ext cx="762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V="1">
            <a:off x="5753100" y="4762500"/>
            <a:ext cx="762000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295400" y="4267200"/>
            <a:ext cx="1524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A.m</a:t>
            </a:r>
            <a:r>
              <a:rPr lang="en-US" dirty="0" smtClean="0">
                <a:solidFill>
                  <a:schemeClr val="tx1"/>
                </a:solidFill>
              </a:rPr>
              <a:t>():5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895600" y="42672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A.m</a:t>
            </a:r>
            <a:r>
              <a:rPr lang="en-US" dirty="0" smtClean="0">
                <a:solidFill>
                  <a:schemeClr val="tx1"/>
                </a:solidFill>
              </a:rPr>
              <a:t>():5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0" idx="0"/>
            <a:endCxn id="39" idx="4"/>
          </p:cNvCxnSpPr>
          <p:nvPr/>
        </p:nvCxnSpPr>
        <p:spPr>
          <a:xfrm rot="5400000" flipH="1" flipV="1">
            <a:off x="1905000" y="4114800"/>
            <a:ext cx="304800" cy="15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 flipH="1" flipV="1">
            <a:off x="3505994" y="4114006"/>
            <a:ext cx="304800" cy="158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724400" y="4343400"/>
            <a:ext cx="14478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A.m</a:t>
            </a:r>
            <a:r>
              <a:rPr lang="en-US" dirty="0" smtClean="0">
                <a:solidFill>
                  <a:schemeClr val="tx1"/>
                </a:solidFill>
              </a:rPr>
              <a:t>():5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rot="5400000" flipH="1" flipV="1">
            <a:off x="5029200" y="4038600"/>
            <a:ext cx="457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4"/>
          </p:cNvCxnSpPr>
          <p:nvPr/>
        </p:nvCxnSpPr>
        <p:spPr>
          <a:xfrm rot="5400000">
            <a:off x="5410200" y="4114800"/>
            <a:ext cx="304800" cy="152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" idx="4"/>
          </p:cNvCxnSpPr>
          <p:nvPr/>
        </p:nvCxnSpPr>
        <p:spPr>
          <a:xfrm flipV="1">
            <a:off x="2057400" y="4038600"/>
            <a:ext cx="3581400" cy="2286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6" idx="4"/>
          </p:cNvCxnSpPr>
          <p:nvPr/>
        </p:nvCxnSpPr>
        <p:spPr>
          <a:xfrm flipV="1">
            <a:off x="3657600" y="4038600"/>
            <a:ext cx="1981200" cy="30480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800600" y="57904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直接连接符 35"/>
          <p:cNvCxnSpPr>
            <a:stCxn id="35" idx="0"/>
            <a:endCxn id="35" idx="2"/>
          </p:cNvCxnSpPr>
          <p:nvPr/>
        </p:nvCxnSpPr>
        <p:spPr>
          <a:xfrm rot="16200000" flipH="1">
            <a:off x="5105400" y="59809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46699" y="57904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629400" y="5790406"/>
            <a:ext cx="9906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直接连接符 44"/>
          <p:cNvCxnSpPr>
            <a:stCxn id="44" idx="0"/>
            <a:endCxn id="44" idx="2"/>
          </p:cNvCxnSpPr>
          <p:nvPr/>
        </p:nvCxnSpPr>
        <p:spPr>
          <a:xfrm rot="16200000" flipH="1">
            <a:off x="6934200" y="5980906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75499" y="5790406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888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9" grpId="0" animBg="1"/>
      <p:bldP spid="70" grpId="0" animBg="1"/>
      <p:bldP spid="71" grpId="0" animBg="1"/>
      <p:bldP spid="8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Evaluation</a:t>
            </a:r>
            <a:endParaRPr 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962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</a:t>
            </a:r>
          </a:p>
          <a:p>
            <a:pPr lvl="2"/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Staleness-based leak detector (Bond and McKinley, ASPLOS’2009)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Vector-clock based race detector (Flanagan and Freund,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FastTrack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, PLDI’2009 and Bond et al., Pacer, PLDI’2010)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Implementation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Publicly available on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Jikes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RVM Research Archive</a:t>
            </a:r>
          </a:p>
          <a:p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Benchmarks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DaCapo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2006-10-MR2 and </a:t>
            </a: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pseudojbb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2000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Tm="6076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01685" y="1676400"/>
            <a:ext cx="990600" cy="47244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601685" y="1676400"/>
            <a:ext cx="990600" cy="4724400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763485" y="1676400"/>
            <a:ext cx="762000" cy="47244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057400" y="1676400"/>
            <a:ext cx="914400" cy="4724400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5485" y="1021634"/>
          <a:ext cx="4923315" cy="537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51"/>
                <a:gridCol w="946468"/>
                <a:gridCol w="766408"/>
                <a:gridCol w="766408"/>
                <a:gridCol w="1092880"/>
              </a:tblGrid>
              <a:tr h="533954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Allocations</a:t>
                      </a: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(millions)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Hash lookups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(millions)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0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CCU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CCT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CCU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CCT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antlr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329.8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329.0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387.3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380.0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eclipse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4561.0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68.5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4546.0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da-DK" sz="1800" dirty="0" smtClean="0"/>
                        <a:t>fop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42.4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smtClean="0"/>
                        <a:t>0.2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smtClean="0"/>
                        <a:t>0.3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smtClean="0"/>
                        <a:t>41.1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hsqldb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490.8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546.0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jython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3551.0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3535.6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luindex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1068.3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1066.4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lusearch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1331.8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1305.0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pmd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1645.1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12.8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1635.4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sv-SE" sz="1800" dirty="0" smtClean="0"/>
                        <a:t>xalan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dirty="0" smtClean="0"/>
                        <a:t>6242.2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000" dirty="0" smtClean="0"/>
                        <a:t>24.2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000" dirty="0" smtClean="0"/>
                        <a:t>8.6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dirty="0" smtClean="0"/>
                        <a:t>6198.6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638">
                <a:tc>
                  <a:txBody>
                    <a:bodyPr/>
                    <a:lstStyle/>
                    <a:p>
                      <a:r>
                        <a:rPr lang="fi-FI" sz="1800" dirty="0" smtClean="0"/>
                        <a:t>pseudojbb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dirty="0" smtClean="0"/>
                        <a:t>995.8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2000" dirty="0" smtClean="0"/>
                        <a:t>0.2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2000" dirty="0" smtClean="0"/>
                        <a:t>15.7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dirty="0" smtClean="0"/>
                        <a:t>996.3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2362200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CCU has about the same amount of allocations as the CCT lookups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CCT incurs significant amount more expensive lookups than CCU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Stats</a:t>
            </a:r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45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609600" y="13716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 space overhead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41740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Merging helps reduce CCU space overhead significantly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With merging, CCU has less or same amount of space  overhead as CCT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135" y="1676400"/>
            <a:ext cx="461665" cy="2209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Space overhead in MB</a:t>
            </a:r>
            <a:endParaRPr 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39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Example: dynamic race detector</a:t>
            </a:r>
          </a:p>
        </p:txBody>
      </p:sp>
      <p:cxnSp>
        <p:nvCxnSpPr>
          <p:cNvPr id="25" name="Straight Connector 24"/>
          <p:cNvCxnSpPr>
            <a:endCxn id="14" idx="1"/>
          </p:cNvCxnSpPr>
          <p:nvPr/>
        </p:nvCxnSpPr>
        <p:spPr>
          <a:xfrm>
            <a:off x="3641371" y="4572000"/>
            <a:ext cx="1387829" cy="540231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95487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24586" y="13716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28" name="Straight Connector 30"/>
          <p:cNvCxnSpPr/>
          <p:nvPr/>
        </p:nvCxnSpPr>
        <p:spPr>
          <a:xfrm rot="16200000" flipH="1">
            <a:off x="2496526" y="5352074"/>
            <a:ext cx="1141412" cy="3846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2"/>
          <p:cNvCxnSpPr/>
          <p:nvPr/>
        </p:nvCxnSpPr>
        <p:spPr>
          <a:xfrm rot="5400000">
            <a:off x="5136160" y="5593362"/>
            <a:ext cx="990602" cy="1467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4"/>
          <p:cNvSpPr txBox="1">
            <a:spLocks noChangeArrowheads="1"/>
          </p:cNvSpPr>
          <p:nvPr/>
        </p:nvSpPr>
        <p:spPr bwMode="auto">
          <a:xfrm rot="20601870">
            <a:off x="4033535" y="4294951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31" name="Straight Connector 35"/>
          <p:cNvCxnSpPr/>
          <p:nvPr/>
        </p:nvCxnSpPr>
        <p:spPr>
          <a:xfrm rot="5400000">
            <a:off x="1943099" y="3162300"/>
            <a:ext cx="2209803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9"/>
          <p:cNvCxnSpPr>
            <a:endCxn id="14" idx="0"/>
          </p:cNvCxnSpPr>
          <p:nvPr/>
        </p:nvCxnSpPr>
        <p:spPr>
          <a:xfrm rot="16200000" flipH="1">
            <a:off x="4107461" y="3360142"/>
            <a:ext cx="2971800" cy="6151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5"/>
          <p:cNvSpPr/>
          <p:nvPr/>
        </p:nvSpPr>
        <p:spPr>
          <a:xfrm>
            <a:off x="2438400" y="4343400"/>
            <a:ext cx="1126771" cy="457200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rite 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Rounded Rectangle 27"/>
          <p:cNvSpPr/>
          <p:nvPr/>
        </p:nvSpPr>
        <p:spPr>
          <a:xfrm>
            <a:off x="5029200" y="4876800"/>
            <a:ext cx="1189837" cy="470861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write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advTm="2565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 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51054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 only: 1.18X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 + CCU: 1.48X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Leak detection + CCT: 1.66X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CCU incurs 37.5% less time overhead than CCT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457200" y="1397000"/>
          <a:ext cx="83058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2133600"/>
            <a:ext cx="461665" cy="1447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Slowdown</a:t>
            </a:r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advTm="1698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 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029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 only: 7.82X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 + CCU:  8.31X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 + CCT:  8.55X</a:t>
            </a:r>
          </a:p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CCU incurs 32.3% less time overhead than CCT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685800" y="1219200"/>
          <a:ext cx="7848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209800"/>
            <a:ext cx="4616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Slowdown</a:t>
            </a:r>
            <a:endParaRPr lang="en-US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Race detection space overhead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200471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Without merging, CCU has a lot more space overhead than CCT; with merging, CCU has less or same amount of space  overhead as CCT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6290" y="1981200"/>
            <a:ext cx="430887" cy="2057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b="1" dirty="0" smtClean="0"/>
              <a:t>Space overhead in KB</a:t>
            </a:r>
            <a:endParaRPr lang="en-US" sz="1600" b="1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1066800" y="1371600"/>
          <a:ext cx="7086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5029200" y="2133600"/>
          <a:ext cx="299085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4508956" y="3568244"/>
            <a:ext cx="430887" cy="1981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b="1" dirty="0" smtClean="0"/>
              <a:t>Fraction of exec time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28690" y="2057400"/>
            <a:ext cx="430887" cy="2057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b="1" dirty="0" smtClean="0"/>
              <a:t>Space overhead in MB</a:t>
            </a:r>
            <a:endParaRPr lang="en-US" sz="1600" b="1" dirty="0"/>
          </a:p>
        </p:txBody>
      </p:sp>
      <p:sp>
        <p:nvSpPr>
          <p:cNvPr id="12" name="TextBox 1"/>
          <p:cNvSpPr txBox="1"/>
          <p:nvPr/>
        </p:nvSpPr>
        <p:spPr>
          <a:xfrm>
            <a:off x="6248400" y="4724400"/>
            <a:ext cx="762000" cy="2438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/>
              <a:t>hsqldb</a:t>
            </a:r>
            <a:endParaRPr lang="en-US" sz="16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advTm="878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Related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962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Precise calling context</a:t>
            </a:r>
          </a:p>
          <a:p>
            <a:pPr lvl="1"/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PCCE (Sumner et al. ICSE’2010)</a:t>
            </a:r>
          </a:p>
          <a:p>
            <a:pPr lvl="2"/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Hard to be applied to dynamic analyses due to large number of encoded contexts needed</a:t>
            </a:r>
          </a:p>
          <a:p>
            <a:pPr lvl="2"/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Unable to handle dynamic class loading and virtual dispatch</a:t>
            </a:r>
          </a:p>
          <a:p>
            <a:pPr lvl="2">
              <a:buFont typeface="Wingdings" pitchFamily="2" charset="2"/>
              <a:buChar char="ü"/>
            </a:pPr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Inaccurate calling context</a:t>
            </a:r>
          </a:p>
          <a:p>
            <a:pPr lvl="1"/>
            <a:r>
              <a:rPr lang="en-US" altLang="zh-CN" sz="32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Mytkowicz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et al. OOPSLA’09, Inoue et. al OOPSLA’09</a:t>
            </a:r>
          </a:p>
          <a:p>
            <a:pPr lvl="2"/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Low overhead but still not very safe enough to uniquely construct calling context</a:t>
            </a:r>
          </a:p>
          <a:p>
            <a:pPr lvl="1"/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Breadcrumbs (Bond et al. PLDI’2010)</a:t>
            </a:r>
          </a:p>
          <a:p>
            <a:pPr lvl="2"/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Tradeoff between accuracy and performance </a:t>
            </a:r>
          </a:p>
          <a:p>
            <a:pPr lvl="2">
              <a:buFont typeface="Wingdings" pitchFamily="2" charset="2"/>
              <a:buChar char="ü"/>
            </a:pPr>
            <a:endParaRPr lang="en-US" altLang="zh-CN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Tm="9776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962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Time/Space Tradeoff</a:t>
            </a:r>
          </a:p>
          <a:p>
            <a:pPr lvl="1"/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Instead of reusing existing nodes, allocate new nodes</a:t>
            </a:r>
          </a:p>
          <a:p>
            <a:pPr marL="658368" lvl="2" indent="0">
              <a:buNone/>
            </a:pPr>
            <a:r>
              <a:rPr lang="en-US" altLang="zh-CN" dirty="0" smtClean="0"/>
              <a:t>  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—Lower time but higher space</a:t>
            </a:r>
          </a:p>
          <a:p>
            <a:endParaRPr lang="en-US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Customized garbage collection and merging help reduce space overhead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advTm="47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30"/>
          <p:cNvCxnSpPr/>
          <p:nvPr/>
        </p:nvCxnSpPr>
        <p:spPr>
          <a:xfrm rot="16200000" flipH="1">
            <a:off x="2496526" y="5352074"/>
            <a:ext cx="1141412" cy="3846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Example: dynamic race detector</a:t>
            </a:r>
          </a:p>
        </p:txBody>
      </p:sp>
      <p:cxnSp>
        <p:nvCxnSpPr>
          <p:cNvPr id="19" name="Straight Connector 30"/>
          <p:cNvCxnSpPr/>
          <p:nvPr/>
        </p:nvCxnSpPr>
        <p:spPr>
          <a:xfrm>
            <a:off x="11416150" y="5179581"/>
            <a:ext cx="6101" cy="76243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/>
          <p:cNvCxnSpPr/>
          <p:nvPr/>
        </p:nvCxnSpPr>
        <p:spPr>
          <a:xfrm>
            <a:off x="13832564" y="4779168"/>
            <a:ext cx="26485" cy="11644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"/>
          <p:cNvSpPr/>
          <p:nvPr/>
        </p:nvSpPr>
        <p:spPr>
          <a:xfrm>
            <a:off x="685800" y="4267200"/>
            <a:ext cx="2971800" cy="609600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AbstractDataTreeNode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():536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23"/>
          <p:cNvSpPr/>
          <p:nvPr/>
        </p:nvSpPr>
        <p:spPr>
          <a:xfrm>
            <a:off x="4876800" y="4876800"/>
            <a:ext cx="2743200" cy="470861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DataTreeNode.init</a:t>
            </a:r>
            <a:r>
              <a:rPr lang="en-US" sz="2000" dirty="0" smtClean="0">
                <a:solidFill>
                  <a:schemeClr val="tx1"/>
                </a:solidFill>
              </a:rPr>
              <a:t>():32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995487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4586" y="13716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29" name="Straight Connector 32"/>
          <p:cNvCxnSpPr/>
          <p:nvPr/>
        </p:nvCxnSpPr>
        <p:spPr>
          <a:xfrm rot="16200000" flipH="1">
            <a:off x="5257798" y="5715000"/>
            <a:ext cx="762002" cy="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4"/>
          <p:cNvSpPr txBox="1">
            <a:spLocks noChangeArrowheads="1"/>
          </p:cNvSpPr>
          <p:nvPr/>
        </p:nvSpPr>
        <p:spPr bwMode="auto">
          <a:xfrm rot="20601870">
            <a:off x="4033535" y="4294951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31" name="Straight Connector 35"/>
          <p:cNvCxnSpPr/>
          <p:nvPr/>
        </p:nvCxnSpPr>
        <p:spPr>
          <a:xfrm rot="5400000">
            <a:off x="1943099" y="3162300"/>
            <a:ext cx="2209803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21" name="Straight Connector 24"/>
          <p:cNvCxnSpPr>
            <a:endCxn id="28" idx="1"/>
          </p:cNvCxnSpPr>
          <p:nvPr/>
        </p:nvCxnSpPr>
        <p:spPr>
          <a:xfrm>
            <a:off x="3641371" y="4572000"/>
            <a:ext cx="1235429" cy="540231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9"/>
          <p:cNvCxnSpPr/>
          <p:nvPr/>
        </p:nvCxnSpPr>
        <p:spPr>
          <a:xfrm rot="16200000" flipH="1">
            <a:off x="4107461" y="3360142"/>
            <a:ext cx="2971800" cy="6151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5293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5"/>
          <p:cNvCxnSpPr/>
          <p:nvPr/>
        </p:nvCxnSpPr>
        <p:spPr>
          <a:xfrm rot="5400000">
            <a:off x="1943099" y="3162300"/>
            <a:ext cx="2209803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893036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Full Stack Trace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24"/>
          <p:cNvCxnSpPr>
            <a:stCxn id="21" idx="3"/>
            <a:endCxn id="43" idx="1"/>
          </p:cNvCxnSpPr>
          <p:nvPr/>
        </p:nvCxnSpPr>
        <p:spPr>
          <a:xfrm>
            <a:off x="3641371" y="4572000"/>
            <a:ext cx="1387829" cy="692631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5"/>
          <p:cNvSpPr/>
          <p:nvPr/>
        </p:nvSpPr>
        <p:spPr>
          <a:xfrm>
            <a:off x="2514600" y="4343400"/>
            <a:ext cx="1126771" cy="457200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rite 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995487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24586" y="13716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25" name="Straight Connector 30"/>
          <p:cNvCxnSpPr/>
          <p:nvPr/>
        </p:nvCxnSpPr>
        <p:spPr>
          <a:xfrm rot="16200000" flipH="1">
            <a:off x="2496526" y="5352074"/>
            <a:ext cx="1141412" cy="3846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2"/>
          <p:cNvCxnSpPr/>
          <p:nvPr/>
        </p:nvCxnSpPr>
        <p:spPr>
          <a:xfrm rot="16200000" flipH="1">
            <a:off x="5257798" y="5791199"/>
            <a:ext cx="762001" cy="3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4"/>
          <p:cNvSpPr txBox="1">
            <a:spLocks noChangeArrowheads="1"/>
          </p:cNvSpPr>
          <p:nvPr/>
        </p:nvSpPr>
        <p:spPr bwMode="auto">
          <a:xfrm rot="20601870">
            <a:off x="4033535" y="4294951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race!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1905000"/>
            <a:ext cx="4572000" cy="2246769"/>
          </a:xfrm>
          <a:prstGeom prst="rect">
            <a:avLst/>
          </a:prstGeom>
          <a:solidFill>
            <a:srgbClr val="FFC000"/>
          </a:solidFill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AbstractDataTreeNode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():536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DeltaDataTree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 343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AbstractDataTreeNode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():541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ElementTree.shareStrings</a:t>
            </a:r>
            <a:r>
              <a:rPr lang="en-US" sz="2000" dirty="0" smtClean="0">
                <a:solidFill>
                  <a:schemeClr val="tx1"/>
                </a:solidFill>
              </a:rPr>
              <a:t>():</a:t>
            </a:r>
            <a:r>
              <a:rPr lang="en-US" altLang="zh-CN" sz="2000" dirty="0" smtClean="0">
                <a:solidFill>
                  <a:schemeClr val="tx1"/>
                </a:solidFill>
              </a:rPr>
              <a:t>706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Worker.run</a:t>
            </a:r>
            <a:r>
              <a:rPr lang="en-US" altLang="zh-CN" sz="2000" dirty="0" smtClean="0">
                <a:solidFill>
                  <a:schemeClr val="tx1"/>
                </a:solidFill>
              </a:rPr>
              <a:t>():76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31" name="Elbow Connector 55"/>
          <p:cNvCxnSpPr>
            <a:stCxn id="21" idx="1"/>
            <a:endCxn id="30" idx="2"/>
          </p:cNvCxnSpPr>
          <p:nvPr/>
        </p:nvCxnSpPr>
        <p:spPr>
          <a:xfrm rot="10800000">
            <a:off x="2438400" y="4151770"/>
            <a:ext cx="76200" cy="42023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2" name="Straight Connector 49"/>
          <p:cNvCxnSpPr/>
          <p:nvPr/>
        </p:nvCxnSpPr>
        <p:spPr>
          <a:xfrm rot="16200000" flipH="1">
            <a:off x="4031261" y="3436342"/>
            <a:ext cx="3124200" cy="61516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57801" y="2057400"/>
            <a:ext cx="3733799" cy="1938992"/>
          </a:xfrm>
          <a:prstGeom prst="rect">
            <a:avLst/>
          </a:prstGeom>
          <a:solidFill>
            <a:srgbClr val="FFC000"/>
          </a:solidFill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DataTreeNode.init</a:t>
            </a:r>
            <a:r>
              <a:rPr lang="en-US" sz="2000" dirty="0" smtClean="0">
                <a:solidFill>
                  <a:schemeClr val="tx1"/>
                </a:solidFill>
              </a:rPr>
              <a:t>():32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DeltaDataTree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createChild</a:t>
            </a:r>
            <a:r>
              <a:rPr lang="en-US" sz="2000" dirty="0" smtClean="0">
                <a:solidFill>
                  <a:schemeClr val="tx1"/>
                </a:solidFill>
              </a:rPr>
              <a:t>(): 330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ElementTree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createElement</a:t>
            </a:r>
            <a:r>
              <a:rPr lang="en-US" sz="2000" dirty="0" smtClean="0">
                <a:solidFill>
                  <a:schemeClr val="tx1"/>
                </a:solidFill>
              </a:rPr>
              <a:t> ():18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EclipseStarter.run</a:t>
            </a:r>
            <a:r>
              <a:rPr lang="en-US" sz="2000" dirty="0" smtClean="0">
                <a:solidFill>
                  <a:schemeClr val="tx1"/>
                </a:solidFill>
              </a:rPr>
              <a:t>():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3" name="Rounded Rectangle 27"/>
          <p:cNvSpPr/>
          <p:nvPr/>
        </p:nvSpPr>
        <p:spPr>
          <a:xfrm>
            <a:off x="5029200" y="5029200"/>
            <a:ext cx="1189837" cy="470861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write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5905500" y="4305300"/>
            <a:ext cx="1371600" cy="685800"/>
          </a:xfrm>
          <a:prstGeom prst="bentConnector3">
            <a:avLst>
              <a:gd name="adj1" fmla="val 926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971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49"/>
          <p:cNvCxnSpPr/>
          <p:nvPr/>
        </p:nvCxnSpPr>
        <p:spPr>
          <a:xfrm rot="16200000" flipH="1">
            <a:off x="4031261" y="3436342"/>
            <a:ext cx="3124200" cy="61516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893036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hard?</a:t>
            </a:r>
            <a:endParaRPr lang="en-US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25"/>
          <p:cNvSpPr/>
          <p:nvPr/>
        </p:nvSpPr>
        <p:spPr>
          <a:xfrm>
            <a:off x="2514600" y="4343400"/>
            <a:ext cx="1126771" cy="457200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rite 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95487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24586" y="13716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10" name="Straight Connector 30"/>
          <p:cNvCxnSpPr/>
          <p:nvPr/>
        </p:nvCxnSpPr>
        <p:spPr>
          <a:xfrm rot="16200000" flipH="1">
            <a:off x="2496526" y="5352074"/>
            <a:ext cx="1141412" cy="3846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/>
          <p:cNvCxnSpPr/>
          <p:nvPr/>
        </p:nvCxnSpPr>
        <p:spPr>
          <a:xfrm rot="16200000" flipH="1">
            <a:off x="5181089" y="5714490"/>
            <a:ext cx="900741" cy="1468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>
            <a:spLocks noChangeArrowheads="1"/>
          </p:cNvSpPr>
          <p:nvPr/>
        </p:nvSpPr>
        <p:spPr bwMode="auto">
          <a:xfrm rot="20601870">
            <a:off x="4033535" y="4294951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13" name="Straight Connector 35"/>
          <p:cNvCxnSpPr/>
          <p:nvPr/>
        </p:nvCxnSpPr>
        <p:spPr>
          <a:xfrm rot="5400000">
            <a:off x="1943099" y="3162300"/>
            <a:ext cx="2209803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905000"/>
            <a:ext cx="4572000" cy="2246769"/>
          </a:xfrm>
          <a:prstGeom prst="rect">
            <a:avLst/>
          </a:prstGeom>
          <a:solidFill>
            <a:srgbClr val="FFC000"/>
          </a:solidFill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AbstractDataTreeNode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():536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DeltaDataTree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 343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AbstractDataTreeNode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storeStrings</a:t>
            </a:r>
            <a:r>
              <a:rPr lang="en-US" sz="2000" dirty="0" smtClean="0">
                <a:solidFill>
                  <a:schemeClr val="tx1"/>
                </a:solidFill>
              </a:rPr>
              <a:t>():541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ElementTree.shareStrings</a:t>
            </a:r>
            <a:r>
              <a:rPr lang="en-US" sz="2000" dirty="0" smtClean="0">
                <a:solidFill>
                  <a:schemeClr val="tx1"/>
                </a:solidFill>
              </a:rPr>
              <a:t>():</a:t>
            </a:r>
            <a:r>
              <a:rPr lang="en-US" altLang="zh-CN" sz="2000" dirty="0" smtClean="0">
                <a:solidFill>
                  <a:schemeClr val="tx1"/>
                </a:solidFill>
              </a:rPr>
              <a:t>706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Worker.run</a:t>
            </a:r>
            <a:r>
              <a:rPr lang="en-US" altLang="zh-CN" sz="2000" dirty="0" smtClean="0">
                <a:solidFill>
                  <a:schemeClr val="tx1"/>
                </a:solidFill>
              </a:rPr>
              <a:t>():76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16" name="Elbow Connector 55"/>
          <p:cNvCxnSpPr>
            <a:stCxn id="6" idx="1"/>
            <a:endCxn id="15" idx="2"/>
          </p:cNvCxnSpPr>
          <p:nvPr/>
        </p:nvCxnSpPr>
        <p:spPr>
          <a:xfrm rot="10800000">
            <a:off x="2438400" y="4151770"/>
            <a:ext cx="76200" cy="42023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9"/>
          <p:cNvSpPr/>
          <p:nvPr/>
        </p:nvSpPr>
        <p:spPr>
          <a:xfrm>
            <a:off x="6781800" y="4724400"/>
            <a:ext cx="2133600" cy="1248414"/>
          </a:xfrm>
          <a:prstGeom prst="cloudCallout">
            <a:avLst>
              <a:gd name="adj1" fmla="val -56761"/>
              <a:gd name="adj2" fmla="val -1179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Easy to dump stack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Cloud Callout 40"/>
          <p:cNvSpPr/>
          <p:nvPr/>
        </p:nvSpPr>
        <p:spPr>
          <a:xfrm>
            <a:off x="304800" y="4191000"/>
            <a:ext cx="1371600" cy="1296481"/>
          </a:xfrm>
          <a:prstGeom prst="cloudCallout">
            <a:avLst>
              <a:gd name="adj1" fmla="val 26604"/>
              <a:gd name="adj2" fmla="val -733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Hard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ular Callout 11"/>
          <p:cNvSpPr/>
          <p:nvPr/>
        </p:nvSpPr>
        <p:spPr>
          <a:xfrm>
            <a:off x="685800" y="5181600"/>
            <a:ext cx="1967458" cy="1186031"/>
          </a:xfrm>
          <a:prstGeom prst="wedgeRectCallout">
            <a:avLst>
              <a:gd name="adj1" fmla="val 38046"/>
              <a:gd name="adj2" fmla="val -15949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Record previous stack </a:t>
            </a:r>
            <a:endParaRPr lang="zh-CN" altLang="en-US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information</a:t>
            </a:r>
            <a:endParaRPr lang="zh-CN" altLang="en-US" sz="24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24" name="Straight Connector 24"/>
          <p:cNvCxnSpPr>
            <a:endCxn id="33" idx="1"/>
          </p:cNvCxnSpPr>
          <p:nvPr/>
        </p:nvCxnSpPr>
        <p:spPr>
          <a:xfrm>
            <a:off x="3641371" y="4572000"/>
            <a:ext cx="1387829" cy="692631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1" y="2057400"/>
            <a:ext cx="3733799" cy="1938992"/>
          </a:xfrm>
          <a:prstGeom prst="rect">
            <a:avLst/>
          </a:prstGeom>
          <a:solidFill>
            <a:srgbClr val="FFC000"/>
          </a:solidFill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DataTreeNode.init</a:t>
            </a:r>
            <a:r>
              <a:rPr lang="en-US" sz="2000" dirty="0" smtClean="0">
                <a:solidFill>
                  <a:schemeClr val="tx1"/>
                </a:solidFill>
              </a:rPr>
              <a:t>():32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DeltaDataTree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createChild</a:t>
            </a:r>
            <a:r>
              <a:rPr lang="en-US" sz="2000" dirty="0" smtClean="0">
                <a:solidFill>
                  <a:schemeClr val="tx1"/>
                </a:solidFill>
              </a:rPr>
              <a:t>(): 330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ElementTree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createElement</a:t>
            </a:r>
            <a:r>
              <a:rPr lang="en-US" sz="2000" dirty="0" smtClean="0">
                <a:solidFill>
                  <a:schemeClr val="tx1"/>
                </a:solidFill>
              </a:rPr>
              <a:t> ():18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EclipseStarter.run</a:t>
            </a:r>
            <a:r>
              <a:rPr lang="en-US" sz="2000" dirty="0" smtClean="0">
                <a:solidFill>
                  <a:schemeClr val="tx1"/>
                </a:solidFill>
              </a:rPr>
              <a:t>():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5029200" y="5029200"/>
            <a:ext cx="1189837" cy="470861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write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26" name="肘形连接符 25"/>
          <p:cNvCxnSpPr/>
          <p:nvPr/>
        </p:nvCxnSpPr>
        <p:spPr>
          <a:xfrm rot="5400000" flipH="1" flipV="1">
            <a:off x="5905500" y="4305300"/>
            <a:ext cx="1371600" cy="685800"/>
          </a:xfrm>
          <a:prstGeom prst="bentConnector3">
            <a:avLst>
              <a:gd name="adj1" fmla="val 926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04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57400" y="2145268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alling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 Tree (CCT)</a:t>
            </a:r>
          </a:p>
        </p:txBody>
      </p:sp>
      <p:sp>
        <p:nvSpPr>
          <p:cNvPr id="15" name="矩形 14"/>
          <p:cNvSpPr/>
          <p:nvPr/>
        </p:nvSpPr>
        <p:spPr>
          <a:xfrm>
            <a:off x="3048000" y="3516868"/>
            <a:ext cx="267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dirty="0" err="1" smtClean="0"/>
              <a:t>Ammons</a:t>
            </a:r>
            <a:r>
              <a:rPr lang="en-US" dirty="0" smtClean="0"/>
              <a:t> et. al (PLDI’1997)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1348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71600" y="16002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3000" y="2819400"/>
            <a:ext cx="3962400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/>
              <a:t>13 </a:t>
            </a:r>
            <a:r>
              <a:rPr lang="en-US" sz="2000" b="1" dirty="0" smtClean="0"/>
              <a:t>main</a:t>
            </a:r>
            <a:r>
              <a:rPr lang="en-US" sz="2000" dirty="0" smtClean="0"/>
              <a:t>() {</a:t>
            </a:r>
          </a:p>
          <a:p>
            <a:pPr marL="342900" indent="-342900">
              <a:buAutoNum type="arabicPlain" startAt="14"/>
            </a:pPr>
            <a:r>
              <a:rPr lang="en-US" sz="2000" dirty="0" smtClean="0"/>
              <a:t>X </a:t>
            </a:r>
            <a:r>
              <a:rPr lang="en-US" sz="2000" dirty="0" err="1" smtClean="0"/>
              <a:t>arr</a:t>
            </a:r>
            <a:r>
              <a:rPr lang="en-US" sz="2000" dirty="0" smtClean="0"/>
              <a:t> [] = {new X(), new X()}, </a:t>
            </a:r>
            <a:br>
              <a:rPr lang="en-US" sz="2000" dirty="0" smtClean="0"/>
            </a:br>
            <a:r>
              <a:rPr lang="en-US" sz="2000" dirty="0" smtClean="0"/>
              <a:t>         B </a:t>
            </a:r>
            <a:r>
              <a:rPr lang="en-US" sz="2000" dirty="0" err="1" smtClean="0"/>
              <a:t>b</a:t>
            </a:r>
            <a:r>
              <a:rPr lang="en-US" sz="2000" dirty="0" smtClean="0"/>
              <a:t> = new B();</a:t>
            </a:r>
          </a:p>
          <a:p>
            <a:pPr marL="342900" indent="-342900"/>
            <a:r>
              <a:rPr lang="en-US" sz="2000" dirty="0" smtClean="0"/>
              <a:t>15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arr.length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marL="342900" indent="-342900"/>
            <a:r>
              <a:rPr lang="en-US" sz="2000" dirty="0" smtClean="0"/>
              <a:t>16  </a:t>
            </a:r>
            <a:r>
              <a:rPr lang="en-US" sz="2000" dirty="0" err="1" smtClean="0"/>
              <a:t>b.m</a:t>
            </a:r>
            <a:r>
              <a:rPr lang="en-US" sz="2000" dirty="0" smtClean="0"/>
              <a:t>(new X(),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   //call site</a:t>
            </a:r>
          </a:p>
          <a:p>
            <a:pPr marL="342900" indent="-342900"/>
            <a:r>
              <a:rPr lang="en-US" sz="2000" dirty="0" smtClean="0"/>
              <a:t>17 }</a:t>
            </a:r>
            <a:endParaRPr 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4953000" y="4114800"/>
            <a:ext cx="2667000" cy="304800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76400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Why not C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alling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 Tree (CCT)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1348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71600" y="16002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2819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4"/>
            <a:endCxn id="7" idx="0"/>
          </p:cNvCxnSpPr>
          <p:nvPr/>
        </p:nvCxnSpPr>
        <p:spPr>
          <a:xfrm rot="5400000">
            <a:off x="1562100" y="2133600"/>
            <a:ext cx="457200" cy="9144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647303" y="3619897"/>
            <a:ext cx="610394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00600" y="1611392"/>
            <a:ext cx="3962400" cy="16312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/>
              <a:t>8  class B extends A {</a:t>
            </a:r>
          </a:p>
          <a:p>
            <a:pPr marL="342900" indent="-342900"/>
            <a:r>
              <a:rPr lang="en-US" sz="2000" dirty="0" smtClean="0"/>
              <a:t>9   void </a:t>
            </a:r>
            <a:r>
              <a:rPr lang="en-US" sz="2000" b="1" dirty="0" smtClean="0"/>
              <a:t>m(X </a:t>
            </a:r>
            <a:r>
              <a:rPr lang="en-US" sz="2000" b="1" dirty="0" err="1" smtClean="0"/>
              <a:t>x</a:t>
            </a:r>
            <a:r>
              <a:rPr lang="en-US" sz="2000" b="1" dirty="0" smtClean="0"/>
              <a:t>, X y) </a:t>
            </a:r>
            <a:r>
              <a:rPr lang="en-US" sz="2000" dirty="0" smtClean="0"/>
              <a:t>{</a:t>
            </a:r>
          </a:p>
          <a:p>
            <a:pPr marL="342900" indent="-342900"/>
            <a:r>
              <a:rPr lang="en-US" sz="2000" dirty="0" smtClean="0"/>
              <a:t>10    if(!</a:t>
            </a:r>
            <a:r>
              <a:rPr lang="en-US" sz="2000" dirty="0" err="1" smtClean="0"/>
              <a:t>x.flag</a:t>
            </a:r>
            <a:r>
              <a:rPr lang="en-US" sz="2000" dirty="0" smtClean="0"/>
              <a:t>)             // client site</a:t>
            </a:r>
          </a:p>
          <a:p>
            <a:pPr marL="342900" indent="-342900"/>
            <a:r>
              <a:rPr lang="en-US" sz="2000" dirty="0" smtClean="0"/>
              <a:t>11      m(y);</a:t>
            </a:r>
          </a:p>
          <a:p>
            <a:pPr marL="342900" indent="-342900"/>
            <a:r>
              <a:rPr lang="en-US" sz="2000" dirty="0" smtClean="0"/>
              <a:t>12  }}</a:t>
            </a:r>
          </a:p>
        </p:txBody>
      </p:sp>
      <p:sp>
        <p:nvSpPr>
          <p:cNvPr id="22" name="矩形 21"/>
          <p:cNvSpPr/>
          <p:nvPr/>
        </p:nvSpPr>
        <p:spPr>
          <a:xfrm>
            <a:off x="4800600" y="2297192"/>
            <a:ext cx="2209800" cy="304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圆角矩形 24"/>
          <p:cNvSpPr/>
          <p:nvPr/>
        </p:nvSpPr>
        <p:spPr>
          <a:xfrm>
            <a:off x="381000" y="4038600"/>
            <a:ext cx="11430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直接连接符 27"/>
          <p:cNvCxnSpPr>
            <a:stCxn id="25" idx="0"/>
            <a:endCxn id="25" idx="2"/>
          </p:cNvCxnSpPr>
          <p:nvPr/>
        </p:nvCxnSpPr>
        <p:spPr>
          <a:xfrm rot="16200000" flipH="1">
            <a:off x="762000" y="42291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9499" y="4038600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400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Why not C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alling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 Tree (CCT)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4800600" y="3242608"/>
            <a:ext cx="3962400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/>
              <a:t>13 </a:t>
            </a:r>
            <a:r>
              <a:rPr lang="en-US" sz="2000" b="1" dirty="0" smtClean="0"/>
              <a:t>main</a:t>
            </a:r>
            <a:r>
              <a:rPr lang="en-US" sz="2000" dirty="0" smtClean="0"/>
              <a:t>() {</a:t>
            </a:r>
          </a:p>
          <a:p>
            <a:pPr marL="342900" indent="-342900">
              <a:buAutoNum type="arabicPlain" startAt="14"/>
            </a:pPr>
            <a:r>
              <a:rPr lang="en-US" sz="2000" dirty="0" smtClean="0"/>
              <a:t>X </a:t>
            </a:r>
            <a:r>
              <a:rPr lang="en-US" sz="2000" dirty="0" err="1" smtClean="0"/>
              <a:t>arr</a:t>
            </a:r>
            <a:r>
              <a:rPr lang="en-US" sz="2000" dirty="0" smtClean="0"/>
              <a:t> [] = {new X(), new X()}, </a:t>
            </a:r>
            <a:br>
              <a:rPr lang="en-US" sz="2000" dirty="0" smtClean="0"/>
            </a:br>
            <a:r>
              <a:rPr lang="en-US" sz="2000" dirty="0" smtClean="0"/>
              <a:t>         B </a:t>
            </a:r>
            <a:r>
              <a:rPr lang="en-US" sz="2000" dirty="0" err="1" smtClean="0"/>
              <a:t>b</a:t>
            </a:r>
            <a:r>
              <a:rPr lang="en-US" sz="2000" dirty="0" smtClean="0"/>
              <a:t> = new B();</a:t>
            </a:r>
          </a:p>
          <a:p>
            <a:pPr marL="342900" indent="-342900"/>
            <a:r>
              <a:rPr lang="en-US" sz="2000" dirty="0" smtClean="0"/>
              <a:t>15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arr.length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marL="342900" indent="-342900"/>
            <a:r>
              <a:rPr lang="en-US" sz="2000" dirty="0" smtClean="0"/>
              <a:t>16  </a:t>
            </a:r>
            <a:r>
              <a:rPr lang="en-US" sz="2000" dirty="0" err="1" smtClean="0"/>
              <a:t>b.m</a:t>
            </a:r>
            <a:r>
              <a:rPr lang="en-US" sz="2000" dirty="0" smtClean="0"/>
              <a:t>(new X(), </a:t>
            </a:r>
            <a:r>
              <a:rPr lang="en-US" sz="2000" dirty="0" err="1" smtClean="0"/>
              <a:t>arr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]);   //call site</a:t>
            </a:r>
          </a:p>
          <a:p>
            <a:pPr marL="342900" indent="-342900"/>
            <a:r>
              <a:rPr lang="en-US" sz="2000" dirty="0" smtClean="0"/>
              <a:t>17 }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313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71600" y="16002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main():16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2819400"/>
            <a:ext cx="1752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B.m</a:t>
            </a:r>
            <a:r>
              <a:rPr lang="en-US" altLang="zh-CN" dirty="0" smtClean="0">
                <a:solidFill>
                  <a:schemeClr val="tx1"/>
                </a:solidFill>
              </a:rPr>
              <a:t>():10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6" idx="4"/>
            <a:endCxn id="7" idx="0"/>
          </p:cNvCxnSpPr>
          <p:nvPr/>
        </p:nvCxnSpPr>
        <p:spPr>
          <a:xfrm rot="5400000">
            <a:off x="1562100" y="2133600"/>
            <a:ext cx="457200" cy="91440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647303" y="3619897"/>
            <a:ext cx="610394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000" y="4038600"/>
            <a:ext cx="11430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直接连接符 27"/>
          <p:cNvCxnSpPr>
            <a:stCxn id="25" idx="0"/>
            <a:endCxn id="25" idx="2"/>
          </p:cNvCxnSpPr>
          <p:nvPr/>
        </p:nvCxnSpPr>
        <p:spPr>
          <a:xfrm rot="16200000" flipH="1">
            <a:off x="762000" y="4229100"/>
            <a:ext cx="381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9499" y="4038600"/>
            <a:ext cx="44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Why not C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alling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 Tree (CCT)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2743200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>
                <a:solidFill>
                  <a:srgbClr val="FF0000"/>
                </a:solidFill>
              </a:rPr>
              <a:t>node.childmap.get</a:t>
            </a:r>
            <a:r>
              <a:rPr lang="en-US" sz="2000" dirty="0" smtClean="0">
                <a:solidFill>
                  <a:srgbClr val="FF0000"/>
                </a:solidFill>
              </a:rPr>
              <a:t>(site) </a:t>
            </a:r>
            <a:r>
              <a:rPr lang="en-US" sz="2000" dirty="0" smtClean="0"/>
              <a:t>== null)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node.childmap.put</a:t>
            </a:r>
            <a:r>
              <a:rPr lang="en-US" sz="2000" dirty="0" smtClean="0"/>
              <a:t>(site, new Node(site));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FAB7-7B78-477E-A483-2F21F88827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下箭头 16"/>
          <p:cNvSpPr/>
          <p:nvPr/>
        </p:nvSpPr>
        <p:spPr>
          <a:xfrm rot="17875916">
            <a:off x="2491786" y="2419200"/>
            <a:ext cx="426171" cy="10672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352800" y="1981200"/>
            <a:ext cx="1524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1905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</a:p>
          <a:p>
            <a:endParaRPr lang="en-US" dirty="0" smtClean="0"/>
          </a:p>
          <a:p>
            <a:r>
              <a:rPr lang="en-US" dirty="0" smtClean="0"/>
              <a:t>site : </a:t>
            </a:r>
            <a:r>
              <a:rPr lang="en-US" dirty="0" err="1" smtClean="0"/>
              <a:t>B.m</a:t>
            </a:r>
            <a:r>
              <a:rPr lang="en-US" dirty="0" smtClean="0"/>
              <a:t>():10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2133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Pointers point “down” to child nodes</a:t>
            </a:r>
          </a:p>
          <a:p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CCT tries to reuse nodes</a:t>
            </a:r>
          </a:p>
          <a:p>
            <a:r>
              <a:rPr lang="en-US" altLang="zh-CN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   -</a:t>
            </a:r>
            <a:r>
              <a:rPr lang="zh-CN" alt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Expensive lookup because methods have many statically possible </a:t>
            </a:r>
            <a:r>
              <a:rPr lang="en-US" sz="20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callee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targets and client sites</a:t>
            </a:r>
          </a:p>
        </p:txBody>
      </p:sp>
    </p:spTree>
    <p:custDataLst>
      <p:tags r:id="rId1"/>
    </p:custDataLst>
  </p:cSld>
  <p:clrMapOvr>
    <a:masterClrMapping/>
  </p:clrMapOvr>
  <p:transition advTm="313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 animBg="1"/>
      <p:bldP spid="17" grpId="1" animBg="1"/>
      <p:bldP spid="22" grpId="0"/>
      <p:bldP spid="2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2|0.8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|83.5|2|2.7|1|54.3|3|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|83.5|2|2.7|1|54.3|3|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|83.5|2|2.7|1|54.3|3|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|83.5|2|2.7|1|54.3|3|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5|83.5|2|2.7|1|54.3|3|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0.6|2.4|3.2|33.8|17.1|6.2|8.8|2.7|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.4|0.8|40.6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1295</Words>
  <Application>Microsoft Office PowerPoint</Application>
  <PresentationFormat>全屏显示(4:3)</PresentationFormat>
  <Paragraphs>378</Paragraphs>
  <Slides>24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Efficient Context Sensitivity for Dynamic Analyses via Calling Context Uptrees and Customized Memory Management</vt:lpstr>
      <vt:lpstr>Example: dynamic race detector</vt:lpstr>
      <vt:lpstr>Example: dynamic race detector</vt:lpstr>
      <vt:lpstr>Full Stack Trace</vt:lpstr>
      <vt:lpstr>How hard?</vt:lpstr>
      <vt:lpstr>幻灯片 6</vt:lpstr>
      <vt:lpstr>幻灯片 7</vt:lpstr>
      <vt:lpstr>幻灯片 8</vt:lpstr>
      <vt:lpstr>幻灯片 9</vt:lpstr>
      <vt:lpstr>幻灯片 10</vt:lpstr>
      <vt:lpstr>Calling Context Uptree (CCU)</vt:lpstr>
      <vt:lpstr>Calling Context Uptree (CCU)</vt:lpstr>
      <vt:lpstr>Calling Context Uptree (CCU)</vt:lpstr>
      <vt:lpstr>Calling Context Uptree (CCU)</vt:lpstr>
      <vt:lpstr>Merging</vt:lpstr>
      <vt:lpstr>Copy merging</vt:lpstr>
      <vt:lpstr>Evaluation</vt:lpstr>
      <vt:lpstr>Stats</vt:lpstr>
      <vt:lpstr>Leak detection space overhead</vt:lpstr>
      <vt:lpstr>Leak detection performance</vt:lpstr>
      <vt:lpstr>Race detection performance</vt:lpstr>
      <vt:lpstr>Race detection space overhead</vt:lpstr>
      <vt:lpstr>Related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huang.814@osu.edu</dc:creator>
  <cp:lastModifiedBy>huang.814@osu.edu</cp:lastModifiedBy>
  <cp:revision>283</cp:revision>
  <dcterms:created xsi:type="dcterms:W3CDTF">2013-08-22T15:27:13Z</dcterms:created>
  <dcterms:modified xsi:type="dcterms:W3CDTF">2013-10-29T03:07:43Z</dcterms:modified>
</cp:coreProperties>
</file>