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rts/chart1.xml" ContentType="application/vnd.openxmlformats-officedocument.drawingml.chart+xml"/>
  <Override PartName="/ppt/notesSlides/notesSlide59.xml" ContentType="application/vnd.openxmlformats-officedocument.presentationml.notesSlide+xml"/>
  <Override PartName="/ppt/charts/chart2.xml" ContentType="application/vnd.openxmlformats-officedocument.drawingml.chart+xml"/>
  <Override PartName="/ppt/notesSlides/notesSlide60.xml" ContentType="application/vnd.openxmlformats-officedocument.presentationml.notesSlide+xml"/>
  <Override PartName="/ppt/charts/chart3.xml" ContentType="application/vnd.openxmlformats-officedocument.drawingml.chart+xml"/>
  <Override PartName="/ppt/notesSlides/notesSlide61.xml" ContentType="application/vnd.openxmlformats-officedocument.presentationml.notesSlide+xml"/>
  <Override PartName="/ppt/charts/chart4.xml" ContentType="application/vnd.openxmlformats-officedocument.drawingml.chart+xml"/>
  <Override PartName="/ppt/notesSlides/notesSlide62.xml" ContentType="application/vnd.openxmlformats-officedocument.presentationml.notesSlide+xml"/>
  <Override PartName="/ppt/charts/chart5.xml" ContentType="application/vnd.openxmlformats-officedocument.drawingml.chart+xml"/>
  <Override PartName="/ppt/notesSlides/notesSlide63.xml" ContentType="application/vnd.openxmlformats-officedocument.presentationml.notesSlide+xml"/>
  <Override PartName="/ppt/charts/chart6.xml" ContentType="application/vnd.openxmlformats-officedocument.drawingml.chart+xml"/>
  <Override PartName="/ppt/notesSlides/notesSlide64.xml" ContentType="application/vnd.openxmlformats-officedocument.presentationml.notesSlide+xml"/>
  <Override PartName="/ppt/charts/chart7.xml" ContentType="application/vnd.openxmlformats-officedocument.drawingml.chart+xml"/>
  <Override PartName="/ppt/notesSlides/notesSlide65.xml" ContentType="application/vnd.openxmlformats-officedocument.presentationml.notesSlide+xml"/>
  <Override PartName="/ppt/charts/chart8.xml" ContentType="application/vnd.openxmlformats-officedocument.drawingml.chart+xml"/>
  <Override PartName="/ppt/notesSlides/notesSlide66.xml" ContentType="application/vnd.openxmlformats-officedocument.presentationml.notesSlide+xml"/>
  <Override PartName="/ppt/charts/chart9.xml" ContentType="application/vnd.openxmlformats-officedocument.drawingml.chart+xml"/>
  <Override PartName="/ppt/notesSlides/notesSlide67.xml" ContentType="application/vnd.openxmlformats-officedocument.presentationml.notesSlide+xml"/>
  <Override PartName="/ppt/charts/chart10.xml" ContentType="application/vnd.openxmlformats-officedocument.drawingml.chart+xml"/>
  <Override PartName="/ppt/notesSlides/notesSlide68.xml" ContentType="application/vnd.openxmlformats-officedocument.presentationml.notesSlide+xml"/>
  <Override PartName="/ppt/charts/chart11.xml" ContentType="application/vnd.openxmlformats-officedocument.drawingml.chart+xml"/>
  <Override PartName="/ppt/notesSlides/notesSlide69.xml" ContentType="application/vnd.openxmlformats-officedocument.presentationml.notesSlide+xml"/>
  <Override PartName="/ppt/charts/chart12.xml" ContentType="application/vnd.openxmlformats-officedocument.drawingml.chart+xml"/>
  <Override PartName="/ppt/notesSlides/notesSlide70.xml" ContentType="application/vnd.openxmlformats-officedocument.presentationml.notesSlide+xml"/>
  <Override PartName="/ppt/charts/chart13.xml" ContentType="application/vnd.openxmlformats-officedocument.drawingml.chart+xml"/>
  <Override PartName="/ppt/notesSlides/notesSlide71.xml" ContentType="application/vnd.openxmlformats-officedocument.presentationml.notesSlide+xml"/>
  <Override PartName="/ppt/charts/chart14.xml" ContentType="application/vnd.openxmlformats-officedocument.drawingml.chart+xml"/>
  <Override PartName="/ppt/notesSlides/notesSlide72.xml" ContentType="application/vnd.openxmlformats-officedocument.presentationml.notesSlide+xml"/>
  <Override PartName="/ppt/charts/chart1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74"/>
  </p:notesMasterIdLst>
  <p:handoutMasterIdLst>
    <p:handoutMasterId r:id="rId75"/>
  </p:handoutMasterIdLst>
  <p:sldIdLst>
    <p:sldId id="256" r:id="rId2"/>
    <p:sldId id="436" r:id="rId3"/>
    <p:sldId id="479" r:id="rId4"/>
    <p:sldId id="259" r:id="rId5"/>
    <p:sldId id="330" r:id="rId6"/>
    <p:sldId id="331" r:id="rId7"/>
    <p:sldId id="603" r:id="rId8"/>
    <p:sldId id="508" r:id="rId9"/>
    <p:sldId id="512" r:id="rId10"/>
    <p:sldId id="514" r:id="rId11"/>
    <p:sldId id="515" r:id="rId12"/>
    <p:sldId id="480" r:id="rId13"/>
    <p:sldId id="341" r:id="rId14"/>
    <p:sldId id="430" r:id="rId15"/>
    <p:sldId id="606" r:id="rId16"/>
    <p:sldId id="481" r:id="rId17"/>
    <p:sldId id="505" r:id="rId18"/>
    <p:sldId id="521" r:id="rId19"/>
    <p:sldId id="565" r:id="rId20"/>
    <p:sldId id="564" r:id="rId21"/>
    <p:sldId id="563" r:id="rId22"/>
    <p:sldId id="580" r:id="rId23"/>
    <p:sldId id="577" r:id="rId24"/>
    <p:sldId id="562" r:id="rId25"/>
    <p:sldId id="560" r:id="rId26"/>
    <p:sldId id="559" r:id="rId27"/>
    <p:sldId id="558" r:id="rId28"/>
    <p:sldId id="557" r:id="rId29"/>
    <p:sldId id="555" r:id="rId30"/>
    <p:sldId id="607" r:id="rId31"/>
    <p:sldId id="554" r:id="rId32"/>
    <p:sldId id="553" r:id="rId33"/>
    <p:sldId id="552" r:id="rId34"/>
    <p:sldId id="551" r:id="rId35"/>
    <p:sldId id="549" r:id="rId36"/>
    <p:sldId id="628" r:id="rId37"/>
    <p:sldId id="548" r:id="rId38"/>
    <p:sldId id="547" r:id="rId39"/>
    <p:sldId id="546" r:id="rId40"/>
    <p:sldId id="545" r:id="rId41"/>
    <p:sldId id="643" r:id="rId42"/>
    <p:sldId id="544" r:id="rId43"/>
    <p:sldId id="543" r:id="rId44"/>
    <p:sldId id="581" r:id="rId45"/>
    <p:sldId id="582" r:id="rId46"/>
    <p:sldId id="567" r:id="rId47"/>
    <p:sldId id="608" r:id="rId48"/>
    <p:sldId id="609" r:id="rId49"/>
    <p:sldId id="632" r:id="rId50"/>
    <p:sldId id="611" r:id="rId51"/>
    <p:sldId id="612" r:id="rId52"/>
    <p:sldId id="633" r:id="rId53"/>
    <p:sldId id="635" r:id="rId54"/>
    <p:sldId id="636" r:id="rId55"/>
    <p:sldId id="637" r:id="rId56"/>
    <p:sldId id="579" r:id="rId57"/>
    <p:sldId id="288" r:id="rId58"/>
    <p:sldId id="465" r:id="rId59"/>
    <p:sldId id="419" r:id="rId60"/>
    <p:sldId id="416" r:id="rId61"/>
    <p:sldId id="417" r:id="rId62"/>
    <p:sldId id="418" r:id="rId63"/>
    <p:sldId id="421" r:id="rId64"/>
    <p:sldId id="429" r:id="rId65"/>
    <p:sldId id="501" r:id="rId66"/>
    <p:sldId id="502" r:id="rId67"/>
    <p:sldId id="503" r:id="rId68"/>
    <p:sldId id="634" r:id="rId69"/>
    <p:sldId id="644" r:id="rId70"/>
    <p:sldId id="645" r:id="rId71"/>
    <p:sldId id="646" r:id="rId72"/>
    <p:sldId id="638" r:id="rId73"/>
  </p:sldIdLst>
  <p:sldSz cx="9144000" cy="6858000" type="screen4x3"/>
  <p:notesSz cx="9296400" cy="7010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2" autoAdjust="0"/>
    <p:restoredTop sz="85473" autoAdjust="0"/>
  </p:normalViewPr>
  <p:slideViewPr>
    <p:cSldViewPr>
      <p:cViewPr>
        <p:scale>
          <a:sx n="100" d="100"/>
          <a:sy n="100" d="100"/>
        </p:scale>
        <p:origin x="-480" y="51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manualLayout>
          <c:layoutTarget val="inner"/>
          <c:xMode val="edge"/>
          <c:yMode val="edge"/>
          <c:x val="0.18816535433070872"/>
          <c:y val="3.4335875984251994E-2"/>
          <c:w val="0.56757772546472929"/>
          <c:h val="0.6207876476377957"/>
        </c:manualLayout>
      </c:layout>
      <c:barChart>
        <c:barDir val="col"/>
        <c:grouping val="clustered"/>
        <c:varyColors val="0"/>
        <c:ser>
          <c:idx val="0"/>
          <c:order val="0"/>
          <c:tx>
            <c:strRef>
              <c:f>Sheet1!$B$1</c:f>
              <c:strCache>
                <c:ptCount val="1"/>
                <c:pt idx="0">
                  <c:v>Norec</c:v>
                </c:pt>
              </c:strCache>
            </c:strRef>
          </c:tx>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Sheet1!$B$2:$B$10</c:f>
              <c:numCache>
                <c:formatCode>General</c:formatCode>
                <c:ptCount val="9"/>
              </c:numCache>
            </c:numRef>
          </c:val>
        </c:ser>
        <c:ser>
          <c:idx val="1"/>
          <c:order val="1"/>
          <c:tx>
            <c:strRef>
              <c:f>Sheet1!$C$1</c:f>
              <c:strCache>
                <c:ptCount val="1"/>
                <c:pt idx="0">
                  <c:v>IntelSTM</c:v>
                </c:pt>
              </c:strCache>
            </c:strRef>
          </c:tx>
          <c:spPr>
            <a:solidFill>
              <a:srgbClr val="7030A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Sheet1!$C$2:$C$10</c:f>
              <c:numCache>
                <c:formatCode>General</c:formatCode>
                <c:ptCount val="9"/>
              </c:numCache>
            </c:numRef>
          </c:val>
        </c:ser>
        <c:ser>
          <c:idx val="2"/>
          <c:order val="2"/>
          <c:tx>
            <c:strRef>
              <c:f>Sheet1!$D$1</c:f>
              <c:strCache>
                <c:ptCount val="1"/>
                <c:pt idx="0">
                  <c:v>LarkTM-O</c:v>
                </c:pt>
              </c:strCache>
            </c:strRef>
          </c:tx>
          <c:spPr>
            <a:solidFill>
              <a:srgbClr val="00B05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Sheet1!$D$2:$D$10</c:f>
              <c:numCache>
                <c:formatCode>General</c:formatCode>
                <c:ptCount val="9"/>
              </c:numCache>
            </c:numRef>
          </c:val>
        </c:ser>
        <c:ser>
          <c:idx val="3"/>
          <c:order val="3"/>
          <c:tx>
            <c:strRef>
              <c:f>Sheet1!$E$1</c:f>
              <c:strCache>
                <c:ptCount val="1"/>
                <c:pt idx="0">
                  <c:v>LarkTM-S</c:v>
                </c:pt>
              </c:strCache>
            </c:strRef>
          </c:tx>
          <c:spPr>
            <a:solidFill>
              <a:srgbClr val="FF000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Sheet1!$E$2:$E$10</c:f>
              <c:numCache>
                <c:formatCode>General</c:formatCode>
                <c:ptCount val="9"/>
              </c:numCache>
            </c:numRef>
          </c:val>
        </c:ser>
        <c:dLbls>
          <c:showLegendKey val="0"/>
          <c:showVal val="0"/>
          <c:showCatName val="0"/>
          <c:showSerName val="0"/>
          <c:showPercent val="0"/>
          <c:showBubbleSize val="0"/>
        </c:dLbls>
        <c:gapWidth val="150"/>
        <c:axId val="146436096"/>
        <c:axId val="144375808"/>
      </c:barChart>
      <c:catAx>
        <c:axId val="146436096"/>
        <c:scaling>
          <c:orientation val="minMax"/>
        </c:scaling>
        <c:delete val="0"/>
        <c:axPos val="b"/>
        <c:majorTickMark val="out"/>
        <c:minorTickMark val="none"/>
        <c:tickLblPos val="nextTo"/>
        <c:crossAx val="144375808"/>
        <c:crosses val="autoZero"/>
        <c:auto val="1"/>
        <c:lblAlgn val="ctr"/>
        <c:lblOffset val="100"/>
        <c:noMultiLvlLbl val="0"/>
      </c:catAx>
      <c:valAx>
        <c:axId val="144375808"/>
        <c:scaling>
          <c:orientation val="minMax"/>
          <c:max val="300"/>
        </c:scaling>
        <c:delete val="0"/>
        <c:axPos val="l"/>
        <c:majorGridlines/>
        <c:title>
          <c:tx>
            <c:rich>
              <a:bodyPr rot="-5400000" vert="horz"/>
              <a:lstStyle/>
              <a:p>
                <a:pPr>
                  <a:defRPr/>
                </a:pPr>
                <a:r>
                  <a:rPr lang="en-US"/>
                  <a:t>Overhead (%)</a:t>
                </a:r>
              </a:p>
            </c:rich>
          </c:tx>
          <c:layout>
            <c:manualLayout>
              <c:xMode val="edge"/>
              <c:yMode val="edge"/>
              <c:x val="2.0462080397844997E-2"/>
              <c:y val="0.17433907480314961"/>
            </c:manualLayout>
          </c:layout>
          <c:overlay val="0"/>
        </c:title>
        <c:numFmt formatCode="General" sourceLinked="1"/>
        <c:majorTickMark val="out"/>
        <c:minorTickMark val="none"/>
        <c:tickLblPos val="nextTo"/>
        <c:crossAx val="1464360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21564129872359"/>
          <c:y val="0.17922662401574802"/>
          <c:w val="0.64859608928005796"/>
          <c:h val="0.61803371062992152"/>
        </c:manualLayout>
      </c:layout>
      <c:lineChart>
        <c:grouping val="standard"/>
        <c:varyColors val="0"/>
        <c:ser>
          <c:idx val="0"/>
          <c:order val="0"/>
          <c:tx>
            <c:strRef>
              <c:f>Sheet1!$B$1</c:f>
              <c:strCache>
                <c:ptCount val="1"/>
                <c:pt idx="0">
                  <c:v>NOrec</c:v>
                </c:pt>
              </c:strCache>
            </c:strRef>
          </c:tx>
          <c:dLbls>
            <c:dLbl>
              <c:idx val="3"/>
              <c:layout>
                <c:manualLayout>
                  <c:x val="0.32815832858970351"/>
                  <c:y val="-6.2500492125984311E-2"/>
                </c:manualLayout>
              </c:layout>
              <c:tx>
                <c:rich>
                  <a:bodyPr/>
                  <a:lstStyle/>
                  <a:p>
                    <a:r>
                      <a:rPr lang="en-US" dirty="0" err="1" smtClean="0"/>
                      <a:t>NOrec</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Sheet1!$B$2:$B$9</c:f>
              <c:numCache>
                <c:formatCode>General</c:formatCode>
                <c:ptCount val="8"/>
                <c:pt idx="0">
                  <c:v>0.33009092810000012</c:v>
                </c:pt>
                <c:pt idx="1">
                  <c:v>0.55189875190000004</c:v>
                </c:pt>
                <c:pt idx="3">
                  <c:v>0.79350101670000017</c:v>
                </c:pt>
                <c:pt idx="7">
                  <c:v>0.97838355069999994</c:v>
                </c:pt>
              </c:numCache>
            </c:numRef>
          </c:val>
          <c:smooth val="0"/>
        </c:ser>
        <c:ser>
          <c:idx val="1"/>
          <c:order val="1"/>
          <c:tx>
            <c:strRef>
              <c:f>Sheet1!$C$1</c:f>
              <c:strCache>
                <c:ptCount val="1"/>
                <c:pt idx="0">
                  <c:v>IntelSTM</c:v>
                </c:pt>
              </c:strCache>
            </c:strRef>
          </c:tx>
          <c:spPr>
            <a:ln>
              <a:solidFill>
                <a:srgbClr val="7030A0"/>
              </a:solidFill>
            </a:ln>
          </c:spPr>
          <c:marker>
            <c:spPr>
              <a:solidFill>
                <a:srgbClr val="7030A0"/>
              </a:solidFill>
              <a:ln>
                <a:solidFill>
                  <a:srgbClr val="7030A0"/>
                </a:solidFill>
              </a:ln>
            </c:spPr>
          </c:marker>
          <c:dLbls>
            <c:dLbl>
              <c:idx val="3"/>
              <c:layout>
                <c:manualLayout>
                  <c:x val="0.3205256333336039"/>
                  <c:y val="-1.5625000000000062E-2"/>
                </c:manualLayout>
              </c:layout>
              <c:tx>
                <c:rich>
                  <a:bodyPr/>
                  <a:lstStyle/>
                  <a:p>
                    <a:r>
                      <a:rPr lang="en-US" dirty="0" err="1" smtClean="0"/>
                      <a:t>IntelSTM</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Sheet1!$C$2:$C$9</c:f>
              <c:numCache>
                <c:formatCode>General</c:formatCode>
                <c:ptCount val="8"/>
                <c:pt idx="0">
                  <c:v>0.28082778480000015</c:v>
                </c:pt>
                <c:pt idx="1">
                  <c:v>0.49928698350000023</c:v>
                </c:pt>
                <c:pt idx="3">
                  <c:v>0.77494907820000047</c:v>
                </c:pt>
                <c:pt idx="7">
                  <c:v>0.87262304930000023</c:v>
                </c:pt>
              </c:numCache>
            </c:numRef>
          </c:val>
          <c:smooth val="0"/>
        </c:ser>
        <c:ser>
          <c:idx val="2"/>
          <c:order val="2"/>
          <c:tx>
            <c:strRef>
              <c:f>Sheet1!$D$1</c:f>
              <c:strCache>
                <c:ptCount val="1"/>
                <c:pt idx="0">
                  <c:v>LarkTM-O</c:v>
                </c:pt>
              </c:strCache>
            </c:strRef>
          </c:tx>
          <c:spPr>
            <a:ln>
              <a:solidFill>
                <a:srgbClr val="00B050"/>
              </a:solidFill>
            </a:ln>
          </c:spPr>
          <c:marker>
            <c:spPr>
              <a:solidFill>
                <a:srgbClr val="00B050"/>
              </a:solidFill>
              <a:ln>
                <a:solidFill>
                  <a:srgbClr val="00B050"/>
                </a:solidFill>
              </a:ln>
            </c:spPr>
          </c:marker>
          <c:dLbls>
            <c:dLbl>
              <c:idx val="3"/>
              <c:layout>
                <c:manualLayout>
                  <c:x val="0.31311249864892787"/>
                  <c:y val="-9.68754921259843E-2"/>
                </c:manualLayout>
              </c:layout>
              <c:tx>
                <c:rich>
                  <a:bodyPr/>
                  <a:lstStyle/>
                  <a:p>
                    <a:r>
                      <a:rPr lang="en-US" dirty="0" err="1" smtClean="0"/>
                      <a:t>LarkTM</a:t>
                    </a:r>
                    <a:r>
                      <a:rPr lang="en-US" dirty="0" smtClean="0"/>
                      <a:t>-O</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Sheet1!$D$2:$D$9</c:f>
              <c:numCache>
                <c:formatCode>General</c:formatCode>
                <c:ptCount val="8"/>
                <c:pt idx="0">
                  <c:v>0.76265441120000044</c:v>
                </c:pt>
                <c:pt idx="1">
                  <c:v>0.59413926539999973</c:v>
                </c:pt>
                <c:pt idx="3">
                  <c:v>0.88002194899999997</c:v>
                </c:pt>
                <c:pt idx="7">
                  <c:v>1.0726201974999996</c:v>
                </c:pt>
              </c:numCache>
            </c:numRef>
          </c:val>
          <c:smooth val="0"/>
        </c:ser>
        <c:ser>
          <c:idx val="3"/>
          <c:order val="3"/>
          <c:tx>
            <c:strRef>
              <c:f>Sheet1!$E$1</c:f>
              <c:strCache>
                <c:ptCount val="1"/>
                <c:pt idx="0">
                  <c:v>LarkTM-S</c:v>
                </c:pt>
              </c:strCache>
            </c:strRef>
          </c:tx>
          <c:spPr>
            <a:ln>
              <a:solidFill>
                <a:srgbClr val="FF0000"/>
              </a:solidFill>
            </a:ln>
          </c:spPr>
          <c:marker>
            <c:spPr>
              <a:solidFill>
                <a:srgbClr val="FF0000"/>
              </a:solidFill>
              <a:ln>
                <a:solidFill>
                  <a:srgbClr val="FF0000"/>
                </a:solidFill>
              </a:ln>
            </c:spPr>
          </c:marker>
          <c:dLbls>
            <c:dLbl>
              <c:idx val="3"/>
              <c:layout>
                <c:manualLayout>
                  <c:x val="0.32980696946256227"/>
                  <c:y val="-0.16875024606299224"/>
                </c:manualLayout>
              </c:layout>
              <c:tx>
                <c:rich>
                  <a:bodyPr/>
                  <a:lstStyle/>
                  <a:p>
                    <a:r>
                      <a:rPr lang="en-US" dirty="0" err="1" smtClean="0"/>
                      <a:t>LarkTM</a:t>
                    </a:r>
                    <a:r>
                      <a:rPr lang="en-US" dirty="0" smtClean="0"/>
                      <a:t>-S</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Sheet1!$E$2:$E$9</c:f>
              <c:numCache>
                <c:formatCode>General</c:formatCode>
                <c:ptCount val="8"/>
                <c:pt idx="0">
                  <c:v>0.5732227649999998</c:v>
                </c:pt>
                <c:pt idx="1">
                  <c:v>0.79469137730000028</c:v>
                </c:pt>
                <c:pt idx="3">
                  <c:v>1.2452463581999993</c:v>
                </c:pt>
                <c:pt idx="7">
                  <c:v>1.6911706796999999</c:v>
                </c:pt>
              </c:numCache>
            </c:numRef>
          </c:val>
          <c:smooth val="0"/>
        </c:ser>
        <c:dLbls>
          <c:showLegendKey val="0"/>
          <c:showVal val="0"/>
          <c:showCatName val="0"/>
          <c:showSerName val="0"/>
          <c:showPercent val="0"/>
          <c:showBubbleSize val="0"/>
        </c:dLbls>
        <c:marker val="1"/>
        <c:smooth val="0"/>
        <c:axId val="149854208"/>
        <c:axId val="104483648"/>
      </c:lineChart>
      <c:catAx>
        <c:axId val="149854208"/>
        <c:scaling>
          <c:orientation val="minMax"/>
        </c:scaling>
        <c:delete val="0"/>
        <c:axPos val="b"/>
        <c:title>
          <c:tx>
            <c:rich>
              <a:bodyPr/>
              <a:lstStyle/>
              <a:p>
                <a:pPr>
                  <a:defRPr/>
                </a:pPr>
                <a:r>
                  <a:rPr lang="en-US" dirty="0" smtClean="0"/>
                  <a:t>Threads</a:t>
                </a:r>
                <a:endParaRPr lang="en-US" dirty="0"/>
              </a:p>
            </c:rich>
          </c:tx>
          <c:layout/>
          <c:overlay val="0"/>
        </c:title>
        <c:numFmt formatCode="General" sourceLinked="1"/>
        <c:majorTickMark val="none"/>
        <c:minorTickMark val="none"/>
        <c:tickLblPos val="nextTo"/>
        <c:crossAx val="104483648"/>
        <c:crosses val="autoZero"/>
        <c:auto val="0"/>
        <c:lblAlgn val="ctr"/>
        <c:lblOffset val="100"/>
        <c:tickLblSkip val="1"/>
        <c:tickMarkSkip val="1"/>
        <c:noMultiLvlLbl val="0"/>
      </c:catAx>
      <c:valAx>
        <c:axId val="104483648"/>
        <c:scaling>
          <c:orientation val="minMax"/>
          <c:max val="2"/>
        </c:scaling>
        <c:delete val="0"/>
        <c:axPos val="l"/>
        <c:majorGridlines/>
        <c:title>
          <c:tx>
            <c:rich>
              <a:bodyPr/>
              <a:lstStyle/>
              <a:p>
                <a:pPr>
                  <a:defRPr/>
                </a:pPr>
                <a:r>
                  <a:rPr lang="en-US" dirty="0" smtClean="0"/>
                  <a:t>Speedup</a:t>
                </a:r>
                <a:endParaRPr lang="en-US" dirty="0"/>
              </a:p>
            </c:rich>
          </c:tx>
          <c:layout>
            <c:manualLayout>
              <c:xMode val="edge"/>
              <c:yMode val="edge"/>
              <c:x val="0"/>
              <c:y val="0.37944660433070887"/>
            </c:manualLayout>
          </c:layout>
          <c:overlay val="0"/>
        </c:title>
        <c:numFmt formatCode="General" sourceLinked="1"/>
        <c:majorTickMark val="none"/>
        <c:minorTickMark val="none"/>
        <c:tickLblPos val="nextTo"/>
        <c:crossAx val="149854208"/>
        <c:crosses val="autoZero"/>
        <c:crossBetween val="between"/>
      </c:valAx>
    </c:plotArea>
    <c:legend>
      <c:legendPos val="t"/>
      <c:layout>
        <c:manualLayout>
          <c:xMode val="edge"/>
          <c:yMode val="edge"/>
          <c:x val="0.10434355928020449"/>
          <c:y val="4.4890748031496085E-2"/>
          <c:w val="0.65604214594677768"/>
          <c:h val="8.6734990157480402E-2"/>
        </c:manualLayout>
      </c:layout>
      <c:overlay val="0"/>
    </c:legend>
    <c:plotVisOnly val="1"/>
    <c:dispBlanksAs val="span"/>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21564129872359"/>
          <c:y val="0.17922662401574802"/>
          <c:w val="0.64859608928005796"/>
          <c:h val="0.61803371062992152"/>
        </c:manualLayout>
      </c:layout>
      <c:lineChart>
        <c:grouping val="standard"/>
        <c:varyColors val="0"/>
        <c:ser>
          <c:idx val="0"/>
          <c:order val="0"/>
          <c:tx>
            <c:strRef>
              <c:f>Sheet1!$B$1</c:f>
              <c:strCache>
                <c:ptCount val="1"/>
                <c:pt idx="0">
                  <c:v>NOrec</c:v>
                </c:pt>
              </c:strCache>
            </c:strRef>
          </c:tx>
          <c:dLbls>
            <c:dLbl>
              <c:idx val="3"/>
              <c:layout>
                <c:manualLayout>
                  <c:x val="0.32815832858970351"/>
                  <c:y val="-6.2500492125984311E-2"/>
                </c:manualLayout>
              </c:layout>
              <c:tx>
                <c:rich>
                  <a:bodyPr/>
                  <a:lstStyle/>
                  <a:p>
                    <a:r>
                      <a:rPr lang="en-US" dirty="0" err="1" smtClean="0"/>
                      <a:t>NOrec</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Sheet1!$B$2:$B$9</c:f>
              <c:numCache>
                <c:formatCode>General</c:formatCode>
                <c:ptCount val="8"/>
                <c:pt idx="0">
                  <c:v>0.33009092810000012</c:v>
                </c:pt>
                <c:pt idx="1">
                  <c:v>0.55189875190000004</c:v>
                </c:pt>
                <c:pt idx="3">
                  <c:v>0.79350101670000017</c:v>
                </c:pt>
                <c:pt idx="7">
                  <c:v>0.97838355069999994</c:v>
                </c:pt>
              </c:numCache>
            </c:numRef>
          </c:val>
          <c:smooth val="0"/>
        </c:ser>
        <c:ser>
          <c:idx val="1"/>
          <c:order val="1"/>
          <c:tx>
            <c:strRef>
              <c:f>Sheet1!$C$1</c:f>
              <c:strCache>
                <c:ptCount val="1"/>
                <c:pt idx="0">
                  <c:v>IntelSTM</c:v>
                </c:pt>
              </c:strCache>
            </c:strRef>
          </c:tx>
          <c:spPr>
            <a:ln>
              <a:solidFill>
                <a:srgbClr val="7030A0"/>
              </a:solidFill>
            </a:ln>
          </c:spPr>
          <c:marker>
            <c:spPr>
              <a:solidFill>
                <a:srgbClr val="7030A0"/>
              </a:solidFill>
              <a:ln>
                <a:solidFill>
                  <a:srgbClr val="7030A0"/>
                </a:solidFill>
              </a:ln>
            </c:spPr>
          </c:marker>
          <c:dLbls>
            <c:dLbl>
              <c:idx val="3"/>
              <c:layout>
                <c:manualLayout>
                  <c:x val="0.3205256333336039"/>
                  <c:y val="-1.5625000000000062E-2"/>
                </c:manualLayout>
              </c:layout>
              <c:tx>
                <c:rich>
                  <a:bodyPr/>
                  <a:lstStyle/>
                  <a:p>
                    <a:r>
                      <a:rPr lang="en-US" dirty="0" err="1" smtClean="0"/>
                      <a:t>IntelSTM</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Sheet1!$C$2:$C$9</c:f>
              <c:numCache>
                <c:formatCode>General</c:formatCode>
                <c:ptCount val="8"/>
                <c:pt idx="0">
                  <c:v>0.28082778480000015</c:v>
                </c:pt>
                <c:pt idx="1">
                  <c:v>0.49928698350000023</c:v>
                </c:pt>
                <c:pt idx="3">
                  <c:v>0.77494907820000047</c:v>
                </c:pt>
                <c:pt idx="7">
                  <c:v>0.87262304930000023</c:v>
                </c:pt>
              </c:numCache>
            </c:numRef>
          </c:val>
          <c:smooth val="0"/>
        </c:ser>
        <c:ser>
          <c:idx val="2"/>
          <c:order val="2"/>
          <c:tx>
            <c:strRef>
              <c:f>Sheet1!$D$1</c:f>
              <c:strCache>
                <c:ptCount val="1"/>
                <c:pt idx="0">
                  <c:v>LarkTM-O</c:v>
                </c:pt>
              </c:strCache>
            </c:strRef>
          </c:tx>
          <c:spPr>
            <a:ln>
              <a:solidFill>
                <a:srgbClr val="00B050"/>
              </a:solidFill>
            </a:ln>
          </c:spPr>
          <c:marker>
            <c:spPr>
              <a:solidFill>
                <a:srgbClr val="00B050"/>
              </a:solidFill>
              <a:ln>
                <a:solidFill>
                  <a:srgbClr val="00B050"/>
                </a:solidFill>
              </a:ln>
            </c:spPr>
          </c:marker>
          <c:dLbls>
            <c:dLbl>
              <c:idx val="3"/>
              <c:layout>
                <c:manualLayout>
                  <c:x val="0.31311249864892787"/>
                  <c:y val="-9.68754921259843E-2"/>
                </c:manualLayout>
              </c:layout>
              <c:tx>
                <c:rich>
                  <a:bodyPr/>
                  <a:lstStyle/>
                  <a:p>
                    <a:r>
                      <a:rPr lang="en-US" dirty="0" err="1" smtClean="0"/>
                      <a:t>LarkTM</a:t>
                    </a:r>
                    <a:r>
                      <a:rPr lang="en-US" dirty="0" smtClean="0"/>
                      <a:t>-O</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Sheet1!$D$2:$D$9</c:f>
              <c:numCache>
                <c:formatCode>General</c:formatCode>
                <c:ptCount val="8"/>
                <c:pt idx="0">
                  <c:v>0.76265441120000044</c:v>
                </c:pt>
                <c:pt idx="1">
                  <c:v>0.59413926539999973</c:v>
                </c:pt>
                <c:pt idx="3">
                  <c:v>0.88002194899999997</c:v>
                </c:pt>
                <c:pt idx="7">
                  <c:v>1.0726201974999996</c:v>
                </c:pt>
              </c:numCache>
            </c:numRef>
          </c:val>
          <c:smooth val="0"/>
        </c:ser>
        <c:ser>
          <c:idx val="3"/>
          <c:order val="3"/>
          <c:tx>
            <c:strRef>
              <c:f>Sheet1!$E$1</c:f>
              <c:strCache>
                <c:ptCount val="1"/>
                <c:pt idx="0">
                  <c:v>LarkTM-S</c:v>
                </c:pt>
              </c:strCache>
            </c:strRef>
          </c:tx>
          <c:spPr>
            <a:ln>
              <a:solidFill>
                <a:srgbClr val="FF0000"/>
              </a:solidFill>
            </a:ln>
          </c:spPr>
          <c:marker>
            <c:spPr>
              <a:solidFill>
                <a:srgbClr val="FF0000"/>
              </a:solidFill>
              <a:ln>
                <a:solidFill>
                  <a:srgbClr val="FF0000"/>
                </a:solidFill>
              </a:ln>
            </c:spPr>
          </c:marker>
          <c:dLbls>
            <c:dLbl>
              <c:idx val="3"/>
              <c:layout>
                <c:manualLayout>
                  <c:x val="0.32980696946256227"/>
                  <c:y val="-0.16875024606299224"/>
                </c:manualLayout>
              </c:layout>
              <c:tx>
                <c:rich>
                  <a:bodyPr/>
                  <a:lstStyle/>
                  <a:p>
                    <a:r>
                      <a:rPr lang="en-US" dirty="0" err="1" smtClean="0"/>
                      <a:t>LarkTM</a:t>
                    </a:r>
                    <a:r>
                      <a:rPr lang="en-US" dirty="0" smtClean="0"/>
                      <a:t>-S</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Sheet1!$E$2:$E$9</c:f>
              <c:numCache>
                <c:formatCode>General</c:formatCode>
                <c:ptCount val="8"/>
                <c:pt idx="0">
                  <c:v>0.5732227649999998</c:v>
                </c:pt>
                <c:pt idx="1">
                  <c:v>0.79469137730000028</c:v>
                </c:pt>
                <c:pt idx="3">
                  <c:v>1.2452463581999993</c:v>
                </c:pt>
                <c:pt idx="7">
                  <c:v>1.6911706796999999</c:v>
                </c:pt>
              </c:numCache>
            </c:numRef>
          </c:val>
          <c:smooth val="0"/>
        </c:ser>
        <c:dLbls>
          <c:showLegendKey val="0"/>
          <c:showVal val="0"/>
          <c:showCatName val="0"/>
          <c:showSerName val="0"/>
          <c:showPercent val="0"/>
          <c:showBubbleSize val="0"/>
        </c:dLbls>
        <c:marker val="1"/>
        <c:smooth val="0"/>
        <c:axId val="150950912"/>
        <c:axId val="104485952"/>
      </c:lineChart>
      <c:catAx>
        <c:axId val="150950912"/>
        <c:scaling>
          <c:orientation val="minMax"/>
        </c:scaling>
        <c:delete val="0"/>
        <c:axPos val="b"/>
        <c:title>
          <c:tx>
            <c:rich>
              <a:bodyPr/>
              <a:lstStyle/>
              <a:p>
                <a:pPr>
                  <a:defRPr/>
                </a:pPr>
                <a:r>
                  <a:rPr lang="en-US" dirty="0" smtClean="0"/>
                  <a:t>Threads</a:t>
                </a:r>
                <a:endParaRPr lang="en-US" dirty="0"/>
              </a:p>
            </c:rich>
          </c:tx>
          <c:layout/>
          <c:overlay val="0"/>
        </c:title>
        <c:numFmt formatCode="General" sourceLinked="1"/>
        <c:majorTickMark val="none"/>
        <c:minorTickMark val="none"/>
        <c:tickLblPos val="nextTo"/>
        <c:crossAx val="104485952"/>
        <c:crosses val="autoZero"/>
        <c:auto val="0"/>
        <c:lblAlgn val="ctr"/>
        <c:lblOffset val="100"/>
        <c:tickLblSkip val="1"/>
        <c:tickMarkSkip val="1"/>
        <c:noMultiLvlLbl val="0"/>
      </c:catAx>
      <c:valAx>
        <c:axId val="104485952"/>
        <c:scaling>
          <c:orientation val="minMax"/>
          <c:max val="2"/>
        </c:scaling>
        <c:delete val="0"/>
        <c:axPos val="l"/>
        <c:majorGridlines/>
        <c:title>
          <c:tx>
            <c:rich>
              <a:bodyPr/>
              <a:lstStyle/>
              <a:p>
                <a:pPr>
                  <a:defRPr/>
                </a:pPr>
                <a:r>
                  <a:rPr lang="en-US" dirty="0" smtClean="0"/>
                  <a:t>Speedup</a:t>
                </a:r>
                <a:endParaRPr lang="en-US" dirty="0"/>
              </a:p>
            </c:rich>
          </c:tx>
          <c:layout>
            <c:manualLayout>
              <c:xMode val="edge"/>
              <c:yMode val="edge"/>
              <c:x val="0"/>
              <c:y val="0.37944660433070887"/>
            </c:manualLayout>
          </c:layout>
          <c:overlay val="0"/>
        </c:title>
        <c:numFmt formatCode="General" sourceLinked="1"/>
        <c:majorTickMark val="none"/>
        <c:minorTickMark val="none"/>
        <c:tickLblPos val="nextTo"/>
        <c:crossAx val="150950912"/>
        <c:crosses val="autoZero"/>
        <c:crossBetween val="between"/>
      </c:valAx>
    </c:plotArea>
    <c:plotVisOnly val="1"/>
    <c:dispBlanksAs val="span"/>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21564129872359"/>
          <c:y val="0.17922662401574802"/>
          <c:w val="0.64859608928005796"/>
          <c:h val="0.61803371062992163"/>
        </c:manualLayout>
      </c:layout>
      <c:lineChart>
        <c:grouping val="standard"/>
        <c:varyColors val="0"/>
        <c:ser>
          <c:idx val="0"/>
          <c:order val="0"/>
          <c:tx>
            <c:strRef>
              <c:f>Sheet1!$B$1</c:f>
              <c:strCache>
                <c:ptCount val="1"/>
                <c:pt idx="0">
                  <c:v>NOrec</c:v>
                </c:pt>
              </c:strCache>
            </c:strRef>
          </c:tx>
          <c:dLbls>
            <c:dLbl>
              <c:idx val="3"/>
              <c:layout>
                <c:manualLayout>
                  <c:x val="0.32815832858970362"/>
                  <c:y val="-6.2500492125984311E-2"/>
                </c:manualLayout>
              </c:layout>
              <c:tx>
                <c:rich>
                  <a:bodyPr/>
                  <a:lstStyle/>
                  <a:p>
                    <a:r>
                      <a:rPr lang="en-US" dirty="0" err="1" smtClean="0"/>
                      <a:t>NOrec</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Sheet1!$B$2:$B$9</c:f>
              <c:numCache>
                <c:formatCode>General</c:formatCode>
                <c:ptCount val="8"/>
                <c:pt idx="0">
                  <c:v>0.33009092810000024</c:v>
                </c:pt>
                <c:pt idx="1">
                  <c:v>0.55189875190000004</c:v>
                </c:pt>
                <c:pt idx="3">
                  <c:v>0.79350101670000039</c:v>
                </c:pt>
                <c:pt idx="7">
                  <c:v>0.97838355069999994</c:v>
                </c:pt>
              </c:numCache>
            </c:numRef>
          </c:val>
          <c:smooth val="0"/>
        </c:ser>
        <c:ser>
          <c:idx val="1"/>
          <c:order val="1"/>
          <c:tx>
            <c:strRef>
              <c:f>Sheet1!$C$1</c:f>
              <c:strCache>
                <c:ptCount val="1"/>
                <c:pt idx="0">
                  <c:v>IntelSTM</c:v>
                </c:pt>
              </c:strCache>
            </c:strRef>
          </c:tx>
          <c:spPr>
            <a:ln>
              <a:solidFill>
                <a:srgbClr val="7030A0"/>
              </a:solidFill>
            </a:ln>
          </c:spPr>
          <c:marker>
            <c:spPr>
              <a:solidFill>
                <a:srgbClr val="7030A0"/>
              </a:solidFill>
              <a:ln>
                <a:solidFill>
                  <a:srgbClr val="7030A0"/>
                </a:solidFill>
              </a:ln>
            </c:spPr>
          </c:marker>
          <c:dLbls>
            <c:dLbl>
              <c:idx val="3"/>
              <c:layout>
                <c:manualLayout>
                  <c:x val="0.32052563333360412"/>
                  <c:y val="-1.5625000000000062E-2"/>
                </c:manualLayout>
              </c:layout>
              <c:tx>
                <c:rich>
                  <a:bodyPr/>
                  <a:lstStyle/>
                  <a:p>
                    <a:r>
                      <a:rPr lang="en-US" dirty="0" err="1" smtClean="0"/>
                      <a:t>IntelSTM</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Sheet1!$C$2:$C$9</c:f>
              <c:numCache>
                <c:formatCode>General</c:formatCode>
                <c:ptCount val="8"/>
                <c:pt idx="0">
                  <c:v>0.28082778480000037</c:v>
                </c:pt>
                <c:pt idx="1">
                  <c:v>0.4992869835000005</c:v>
                </c:pt>
                <c:pt idx="3">
                  <c:v>0.77494907820000103</c:v>
                </c:pt>
                <c:pt idx="7">
                  <c:v>0.87262304930000045</c:v>
                </c:pt>
              </c:numCache>
            </c:numRef>
          </c:val>
          <c:smooth val="0"/>
        </c:ser>
        <c:ser>
          <c:idx val="2"/>
          <c:order val="2"/>
          <c:tx>
            <c:strRef>
              <c:f>Sheet1!$D$1</c:f>
              <c:strCache>
                <c:ptCount val="1"/>
                <c:pt idx="0">
                  <c:v>LarkTM-O</c:v>
                </c:pt>
              </c:strCache>
            </c:strRef>
          </c:tx>
          <c:spPr>
            <a:ln>
              <a:solidFill>
                <a:srgbClr val="00B050"/>
              </a:solidFill>
            </a:ln>
          </c:spPr>
          <c:marker>
            <c:spPr>
              <a:solidFill>
                <a:srgbClr val="00B050"/>
              </a:solidFill>
              <a:ln>
                <a:solidFill>
                  <a:srgbClr val="00B050"/>
                </a:solidFill>
              </a:ln>
            </c:spPr>
          </c:marker>
          <c:dLbls>
            <c:dLbl>
              <c:idx val="3"/>
              <c:layout>
                <c:manualLayout>
                  <c:x val="0.31311249864892787"/>
                  <c:y val="-9.6875492125984342E-2"/>
                </c:manualLayout>
              </c:layout>
              <c:tx>
                <c:rich>
                  <a:bodyPr/>
                  <a:lstStyle/>
                  <a:p>
                    <a:r>
                      <a:rPr lang="en-US" dirty="0" err="1" smtClean="0"/>
                      <a:t>LarkTM</a:t>
                    </a:r>
                    <a:r>
                      <a:rPr lang="en-US" dirty="0" smtClean="0"/>
                      <a:t>-O</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Sheet1!$D$2:$D$9</c:f>
              <c:numCache>
                <c:formatCode>General</c:formatCode>
                <c:ptCount val="8"/>
                <c:pt idx="0">
                  <c:v>0.76265441120000088</c:v>
                </c:pt>
                <c:pt idx="1">
                  <c:v>0.59413926539999951</c:v>
                </c:pt>
                <c:pt idx="3">
                  <c:v>0.88002194899999997</c:v>
                </c:pt>
                <c:pt idx="7">
                  <c:v>1.0726201974999992</c:v>
                </c:pt>
              </c:numCache>
            </c:numRef>
          </c:val>
          <c:smooth val="0"/>
        </c:ser>
        <c:ser>
          <c:idx val="3"/>
          <c:order val="3"/>
          <c:tx>
            <c:strRef>
              <c:f>Sheet1!$E$1</c:f>
              <c:strCache>
                <c:ptCount val="1"/>
                <c:pt idx="0">
                  <c:v>LarkTM-S</c:v>
                </c:pt>
              </c:strCache>
            </c:strRef>
          </c:tx>
          <c:spPr>
            <a:ln>
              <a:solidFill>
                <a:srgbClr val="FF0000"/>
              </a:solidFill>
            </a:ln>
          </c:spPr>
          <c:marker>
            <c:spPr>
              <a:solidFill>
                <a:srgbClr val="FF0000"/>
              </a:solidFill>
              <a:ln>
                <a:solidFill>
                  <a:srgbClr val="FF0000"/>
                </a:solidFill>
              </a:ln>
            </c:spPr>
          </c:marker>
          <c:dLbls>
            <c:dLbl>
              <c:idx val="3"/>
              <c:layout>
                <c:manualLayout>
                  <c:x val="0.3298069694625626"/>
                  <c:y val="-0.16875024606299233"/>
                </c:manualLayout>
              </c:layout>
              <c:tx>
                <c:rich>
                  <a:bodyPr/>
                  <a:lstStyle/>
                  <a:p>
                    <a:r>
                      <a:rPr lang="en-US" dirty="0" err="1" smtClean="0"/>
                      <a:t>LarkTM</a:t>
                    </a:r>
                    <a:r>
                      <a:rPr lang="en-US" dirty="0" smtClean="0"/>
                      <a:t>-S</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Sheet1!$E$2:$E$9</c:f>
              <c:numCache>
                <c:formatCode>General</c:formatCode>
                <c:ptCount val="8"/>
                <c:pt idx="0">
                  <c:v>0.57322276499999958</c:v>
                </c:pt>
                <c:pt idx="1">
                  <c:v>0.79469137730000072</c:v>
                </c:pt>
                <c:pt idx="3">
                  <c:v>1.2452463581999984</c:v>
                </c:pt>
                <c:pt idx="7">
                  <c:v>1.6911706796999999</c:v>
                </c:pt>
              </c:numCache>
            </c:numRef>
          </c:val>
          <c:smooth val="0"/>
        </c:ser>
        <c:dLbls>
          <c:showLegendKey val="0"/>
          <c:showVal val="0"/>
          <c:showCatName val="0"/>
          <c:showSerName val="0"/>
          <c:showPercent val="0"/>
          <c:showBubbleSize val="0"/>
        </c:dLbls>
        <c:marker val="1"/>
        <c:smooth val="0"/>
        <c:axId val="149754368"/>
        <c:axId val="104488256"/>
      </c:lineChart>
      <c:catAx>
        <c:axId val="149754368"/>
        <c:scaling>
          <c:orientation val="minMax"/>
        </c:scaling>
        <c:delete val="0"/>
        <c:axPos val="b"/>
        <c:title>
          <c:tx>
            <c:rich>
              <a:bodyPr/>
              <a:lstStyle/>
              <a:p>
                <a:pPr>
                  <a:defRPr/>
                </a:pPr>
                <a:r>
                  <a:rPr lang="en-US" dirty="0" smtClean="0"/>
                  <a:t>Threads</a:t>
                </a:r>
                <a:endParaRPr lang="en-US" dirty="0"/>
              </a:p>
            </c:rich>
          </c:tx>
          <c:layout/>
          <c:overlay val="0"/>
        </c:title>
        <c:numFmt formatCode="General" sourceLinked="1"/>
        <c:majorTickMark val="none"/>
        <c:minorTickMark val="none"/>
        <c:tickLblPos val="nextTo"/>
        <c:crossAx val="104488256"/>
        <c:crosses val="autoZero"/>
        <c:auto val="0"/>
        <c:lblAlgn val="ctr"/>
        <c:lblOffset val="100"/>
        <c:tickLblSkip val="1"/>
        <c:tickMarkSkip val="1"/>
        <c:noMultiLvlLbl val="0"/>
      </c:catAx>
      <c:valAx>
        <c:axId val="104488256"/>
        <c:scaling>
          <c:orientation val="minMax"/>
          <c:max val="2"/>
        </c:scaling>
        <c:delete val="0"/>
        <c:axPos val="l"/>
        <c:majorGridlines/>
        <c:title>
          <c:tx>
            <c:rich>
              <a:bodyPr/>
              <a:lstStyle/>
              <a:p>
                <a:pPr>
                  <a:defRPr/>
                </a:pPr>
                <a:r>
                  <a:rPr lang="en-US" dirty="0" smtClean="0"/>
                  <a:t>Speedup</a:t>
                </a:r>
                <a:endParaRPr lang="en-US" dirty="0"/>
              </a:p>
            </c:rich>
          </c:tx>
          <c:layout>
            <c:manualLayout>
              <c:xMode val="edge"/>
              <c:yMode val="edge"/>
              <c:x val="0"/>
              <c:y val="0.37944660433070904"/>
            </c:manualLayout>
          </c:layout>
          <c:overlay val="0"/>
        </c:title>
        <c:numFmt formatCode="General" sourceLinked="1"/>
        <c:majorTickMark val="none"/>
        <c:minorTickMark val="none"/>
        <c:tickLblPos val="nextTo"/>
        <c:crossAx val="149754368"/>
        <c:crosses val="autoZero"/>
        <c:crossBetween val="between"/>
      </c:valAx>
    </c:plotArea>
    <c:plotVisOnly val="1"/>
    <c:dispBlanksAs val="span"/>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21564129872359"/>
          <c:y val="0.17922662401574802"/>
          <c:w val="0.64859608928005796"/>
          <c:h val="0.61803371062992163"/>
        </c:manualLayout>
      </c:layout>
      <c:lineChart>
        <c:grouping val="standard"/>
        <c:varyColors val="0"/>
        <c:ser>
          <c:idx val="0"/>
          <c:order val="0"/>
          <c:tx>
            <c:strRef>
              <c:f>Sheet1!$B$1</c:f>
              <c:strCache>
                <c:ptCount val="1"/>
                <c:pt idx="0">
                  <c:v>NOrec</c:v>
                </c:pt>
              </c:strCache>
            </c:strRef>
          </c:tx>
          <c:dLbls>
            <c:dLbl>
              <c:idx val="3"/>
              <c:layout>
                <c:manualLayout>
                  <c:x val="0.32815832858970362"/>
                  <c:y val="-6.2500492125984311E-2"/>
                </c:manualLayout>
              </c:layout>
              <c:tx>
                <c:rich>
                  <a:bodyPr/>
                  <a:lstStyle/>
                  <a:p>
                    <a:r>
                      <a:rPr lang="en-US" dirty="0" err="1" smtClean="0"/>
                      <a:t>NOrec</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Sheet1!$B$2:$B$9</c:f>
              <c:numCache>
                <c:formatCode>General</c:formatCode>
                <c:ptCount val="8"/>
                <c:pt idx="0">
                  <c:v>0.33009092810000024</c:v>
                </c:pt>
                <c:pt idx="1">
                  <c:v>0.55189875190000004</c:v>
                </c:pt>
                <c:pt idx="3">
                  <c:v>0.79350101670000039</c:v>
                </c:pt>
                <c:pt idx="7">
                  <c:v>0.97838355069999994</c:v>
                </c:pt>
              </c:numCache>
            </c:numRef>
          </c:val>
          <c:smooth val="0"/>
        </c:ser>
        <c:ser>
          <c:idx val="1"/>
          <c:order val="1"/>
          <c:tx>
            <c:strRef>
              <c:f>Sheet1!$C$1</c:f>
              <c:strCache>
                <c:ptCount val="1"/>
                <c:pt idx="0">
                  <c:v>IntelSTM</c:v>
                </c:pt>
              </c:strCache>
            </c:strRef>
          </c:tx>
          <c:spPr>
            <a:ln>
              <a:solidFill>
                <a:srgbClr val="7030A0"/>
              </a:solidFill>
            </a:ln>
          </c:spPr>
          <c:marker>
            <c:spPr>
              <a:solidFill>
                <a:srgbClr val="7030A0"/>
              </a:solidFill>
              <a:ln>
                <a:solidFill>
                  <a:srgbClr val="7030A0"/>
                </a:solidFill>
              </a:ln>
            </c:spPr>
          </c:marker>
          <c:dLbls>
            <c:dLbl>
              <c:idx val="3"/>
              <c:layout>
                <c:manualLayout>
                  <c:x val="0.32052563333360412"/>
                  <c:y val="-1.5625000000000062E-2"/>
                </c:manualLayout>
              </c:layout>
              <c:tx>
                <c:rich>
                  <a:bodyPr/>
                  <a:lstStyle/>
                  <a:p>
                    <a:r>
                      <a:rPr lang="en-US" dirty="0" err="1" smtClean="0"/>
                      <a:t>IntelSTM</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Sheet1!$C$2:$C$9</c:f>
              <c:numCache>
                <c:formatCode>General</c:formatCode>
                <c:ptCount val="8"/>
                <c:pt idx="0">
                  <c:v>0.28082778480000037</c:v>
                </c:pt>
                <c:pt idx="1">
                  <c:v>0.4992869835000005</c:v>
                </c:pt>
                <c:pt idx="3">
                  <c:v>0.77494907820000103</c:v>
                </c:pt>
                <c:pt idx="7">
                  <c:v>0.87262304930000045</c:v>
                </c:pt>
              </c:numCache>
            </c:numRef>
          </c:val>
          <c:smooth val="0"/>
        </c:ser>
        <c:ser>
          <c:idx val="2"/>
          <c:order val="2"/>
          <c:tx>
            <c:strRef>
              <c:f>Sheet1!$D$1</c:f>
              <c:strCache>
                <c:ptCount val="1"/>
                <c:pt idx="0">
                  <c:v>LarkTM-O</c:v>
                </c:pt>
              </c:strCache>
            </c:strRef>
          </c:tx>
          <c:spPr>
            <a:ln>
              <a:solidFill>
                <a:srgbClr val="00B050"/>
              </a:solidFill>
            </a:ln>
          </c:spPr>
          <c:marker>
            <c:spPr>
              <a:solidFill>
                <a:srgbClr val="00B050"/>
              </a:solidFill>
              <a:ln>
                <a:solidFill>
                  <a:srgbClr val="00B050"/>
                </a:solidFill>
              </a:ln>
            </c:spPr>
          </c:marker>
          <c:dLbls>
            <c:dLbl>
              <c:idx val="3"/>
              <c:layout>
                <c:manualLayout>
                  <c:x val="0.31311249864892787"/>
                  <c:y val="-9.6875492125984342E-2"/>
                </c:manualLayout>
              </c:layout>
              <c:tx>
                <c:rich>
                  <a:bodyPr/>
                  <a:lstStyle/>
                  <a:p>
                    <a:r>
                      <a:rPr lang="en-US" dirty="0" err="1" smtClean="0"/>
                      <a:t>LarkTM</a:t>
                    </a:r>
                    <a:r>
                      <a:rPr lang="en-US" dirty="0" smtClean="0"/>
                      <a:t>-O</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Sheet1!$D$2:$D$9</c:f>
              <c:numCache>
                <c:formatCode>General</c:formatCode>
                <c:ptCount val="8"/>
                <c:pt idx="0">
                  <c:v>0.76265441120000088</c:v>
                </c:pt>
                <c:pt idx="1">
                  <c:v>0.59413926539999951</c:v>
                </c:pt>
                <c:pt idx="3">
                  <c:v>0.88002194899999997</c:v>
                </c:pt>
                <c:pt idx="7">
                  <c:v>1.0726201974999992</c:v>
                </c:pt>
              </c:numCache>
            </c:numRef>
          </c:val>
          <c:smooth val="0"/>
        </c:ser>
        <c:ser>
          <c:idx val="3"/>
          <c:order val="3"/>
          <c:tx>
            <c:strRef>
              <c:f>Sheet1!$E$1</c:f>
              <c:strCache>
                <c:ptCount val="1"/>
                <c:pt idx="0">
                  <c:v>LarkTM-S</c:v>
                </c:pt>
              </c:strCache>
            </c:strRef>
          </c:tx>
          <c:spPr>
            <a:ln>
              <a:solidFill>
                <a:srgbClr val="FF0000"/>
              </a:solidFill>
            </a:ln>
          </c:spPr>
          <c:marker>
            <c:spPr>
              <a:solidFill>
                <a:srgbClr val="FF0000"/>
              </a:solidFill>
              <a:ln>
                <a:solidFill>
                  <a:srgbClr val="FF0000"/>
                </a:solidFill>
              </a:ln>
            </c:spPr>
          </c:marker>
          <c:dLbls>
            <c:dLbl>
              <c:idx val="3"/>
              <c:layout>
                <c:manualLayout>
                  <c:x val="0.3298069694625626"/>
                  <c:y val="-0.16875024606299233"/>
                </c:manualLayout>
              </c:layout>
              <c:tx>
                <c:rich>
                  <a:bodyPr/>
                  <a:lstStyle/>
                  <a:p>
                    <a:r>
                      <a:rPr lang="en-US" dirty="0" err="1" smtClean="0"/>
                      <a:t>LarkTM</a:t>
                    </a:r>
                    <a:r>
                      <a:rPr lang="en-US" dirty="0" smtClean="0"/>
                      <a:t>-S</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Sheet1!$E$2:$E$9</c:f>
              <c:numCache>
                <c:formatCode>General</c:formatCode>
                <c:ptCount val="8"/>
                <c:pt idx="0">
                  <c:v>0.57322276499999958</c:v>
                </c:pt>
                <c:pt idx="1">
                  <c:v>0.79469137730000072</c:v>
                </c:pt>
                <c:pt idx="3">
                  <c:v>1.2452463581999984</c:v>
                </c:pt>
                <c:pt idx="7">
                  <c:v>1.6911706796999999</c:v>
                </c:pt>
              </c:numCache>
            </c:numRef>
          </c:val>
          <c:smooth val="0"/>
        </c:ser>
        <c:dLbls>
          <c:showLegendKey val="0"/>
          <c:showVal val="0"/>
          <c:showCatName val="0"/>
          <c:showSerName val="0"/>
          <c:showPercent val="0"/>
          <c:showBubbleSize val="0"/>
        </c:dLbls>
        <c:marker val="1"/>
        <c:smooth val="0"/>
        <c:axId val="151357952"/>
        <c:axId val="149554304"/>
      </c:lineChart>
      <c:catAx>
        <c:axId val="151357952"/>
        <c:scaling>
          <c:orientation val="minMax"/>
        </c:scaling>
        <c:delete val="0"/>
        <c:axPos val="b"/>
        <c:title>
          <c:tx>
            <c:rich>
              <a:bodyPr/>
              <a:lstStyle/>
              <a:p>
                <a:pPr>
                  <a:defRPr/>
                </a:pPr>
                <a:r>
                  <a:rPr lang="en-US" dirty="0" smtClean="0"/>
                  <a:t>Threads</a:t>
                </a:r>
                <a:endParaRPr lang="en-US" dirty="0"/>
              </a:p>
            </c:rich>
          </c:tx>
          <c:layout/>
          <c:overlay val="0"/>
        </c:title>
        <c:numFmt formatCode="General" sourceLinked="1"/>
        <c:majorTickMark val="none"/>
        <c:minorTickMark val="none"/>
        <c:tickLblPos val="nextTo"/>
        <c:crossAx val="149554304"/>
        <c:crosses val="autoZero"/>
        <c:auto val="0"/>
        <c:lblAlgn val="ctr"/>
        <c:lblOffset val="100"/>
        <c:tickLblSkip val="1"/>
        <c:tickMarkSkip val="1"/>
        <c:noMultiLvlLbl val="0"/>
      </c:catAx>
      <c:valAx>
        <c:axId val="149554304"/>
        <c:scaling>
          <c:orientation val="minMax"/>
          <c:max val="2"/>
        </c:scaling>
        <c:delete val="0"/>
        <c:axPos val="l"/>
        <c:majorGridlines/>
        <c:title>
          <c:tx>
            <c:rich>
              <a:bodyPr/>
              <a:lstStyle/>
              <a:p>
                <a:pPr>
                  <a:defRPr/>
                </a:pPr>
                <a:r>
                  <a:rPr lang="en-US" dirty="0" smtClean="0"/>
                  <a:t>Speedup</a:t>
                </a:r>
                <a:endParaRPr lang="en-US" dirty="0"/>
              </a:p>
            </c:rich>
          </c:tx>
          <c:layout>
            <c:manualLayout>
              <c:xMode val="edge"/>
              <c:yMode val="edge"/>
              <c:x val="0"/>
              <c:y val="0.37944660433070904"/>
            </c:manualLayout>
          </c:layout>
          <c:overlay val="0"/>
        </c:title>
        <c:numFmt formatCode="General" sourceLinked="1"/>
        <c:majorTickMark val="none"/>
        <c:minorTickMark val="none"/>
        <c:tickLblPos val="nextTo"/>
        <c:crossAx val="151357952"/>
        <c:crosses val="autoZero"/>
        <c:crossBetween val="between"/>
      </c:valAx>
    </c:plotArea>
    <c:plotVisOnly val="1"/>
    <c:dispBlanksAs val="span"/>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21564129872359"/>
          <c:y val="0.17922662401574802"/>
          <c:w val="0.64859608928005796"/>
          <c:h val="0.61803371062992163"/>
        </c:manualLayout>
      </c:layout>
      <c:lineChart>
        <c:grouping val="standard"/>
        <c:varyColors val="0"/>
        <c:ser>
          <c:idx val="0"/>
          <c:order val="0"/>
          <c:tx>
            <c:strRef>
              <c:f>Sheet1!$B$1</c:f>
              <c:strCache>
                <c:ptCount val="1"/>
                <c:pt idx="0">
                  <c:v>NOrec</c:v>
                </c:pt>
              </c:strCache>
            </c:strRef>
          </c:tx>
          <c:dLbls>
            <c:dLbl>
              <c:idx val="3"/>
              <c:layout>
                <c:manualLayout>
                  <c:x val="0.32815832858970362"/>
                  <c:y val="-6.2500492125984311E-2"/>
                </c:manualLayout>
              </c:layout>
              <c:tx>
                <c:rich>
                  <a:bodyPr/>
                  <a:lstStyle/>
                  <a:p>
                    <a:r>
                      <a:rPr lang="en-US" dirty="0" err="1" smtClean="0"/>
                      <a:t>NOrec</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Sheet1!$B$2:$B$9</c:f>
              <c:numCache>
                <c:formatCode>General</c:formatCode>
                <c:ptCount val="8"/>
                <c:pt idx="0">
                  <c:v>0.33009092810000024</c:v>
                </c:pt>
                <c:pt idx="1">
                  <c:v>0.55189875190000004</c:v>
                </c:pt>
                <c:pt idx="3">
                  <c:v>0.79350101670000039</c:v>
                </c:pt>
                <c:pt idx="7">
                  <c:v>0.97838355069999994</c:v>
                </c:pt>
              </c:numCache>
            </c:numRef>
          </c:val>
          <c:smooth val="0"/>
        </c:ser>
        <c:ser>
          <c:idx val="1"/>
          <c:order val="1"/>
          <c:tx>
            <c:strRef>
              <c:f>Sheet1!$C$1</c:f>
              <c:strCache>
                <c:ptCount val="1"/>
                <c:pt idx="0">
                  <c:v>IntelSTM</c:v>
                </c:pt>
              </c:strCache>
            </c:strRef>
          </c:tx>
          <c:spPr>
            <a:ln>
              <a:solidFill>
                <a:srgbClr val="7030A0"/>
              </a:solidFill>
            </a:ln>
          </c:spPr>
          <c:marker>
            <c:spPr>
              <a:solidFill>
                <a:srgbClr val="7030A0"/>
              </a:solidFill>
              <a:ln>
                <a:solidFill>
                  <a:srgbClr val="7030A0"/>
                </a:solidFill>
              </a:ln>
            </c:spPr>
          </c:marker>
          <c:dLbls>
            <c:dLbl>
              <c:idx val="3"/>
              <c:layout>
                <c:manualLayout>
                  <c:x val="0.32052563333360412"/>
                  <c:y val="-1.5625000000000062E-2"/>
                </c:manualLayout>
              </c:layout>
              <c:tx>
                <c:rich>
                  <a:bodyPr/>
                  <a:lstStyle/>
                  <a:p>
                    <a:r>
                      <a:rPr lang="en-US" dirty="0" err="1" smtClean="0"/>
                      <a:t>IntelSTM</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Sheet1!$C$2:$C$9</c:f>
              <c:numCache>
                <c:formatCode>General</c:formatCode>
                <c:ptCount val="8"/>
                <c:pt idx="0">
                  <c:v>0.28082778480000037</c:v>
                </c:pt>
                <c:pt idx="1">
                  <c:v>0.4992869835000005</c:v>
                </c:pt>
                <c:pt idx="3">
                  <c:v>0.77494907820000103</c:v>
                </c:pt>
                <c:pt idx="7">
                  <c:v>0.87262304930000045</c:v>
                </c:pt>
              </c:numCache>
            </c:numRef>
          </c:val>
          <c:smooth val="0"/>
        </c:ser>
        <c:ser>
          <c:idx val="2"/>
          <c:order val="2"/>
          <c:tx>
            <c:strRef>
              <c:f>Sheet1!$D$1</c:f>
              <c:strCache>
                <c:ptCount val="1"/>
                <c:pt idx="0">
                  <c:v>LarkTM-O</c:v>
                </c:pt>
              </c:strCache>
            </c:strRef>
          </c:tx>
          <c:spPr>
            <a:ln>
              <a:solidFill>
                <a:srgbClr val="00B050"/>
              </a:solidFill>
            </a:ln>
          </c:spPr>
          <c:marker>
            <c:spPr>
              <a:solidFill>
                <a:srgbClr val="00B050"/>
              </a:solidFill>
              <a:ln>
                <a:solidFill>
                  <a:srgbClr val="00B050"/>
                </a:solidFill>
              </a:ln>
            </c:spPr>
          </c:marker>
          <c:dLbls>
            <c:dLbl>
              <c:idx val="3"/>
              <c:layout>
                <c:manualLayout>
                  <c:x val="0.31311249864892787"/>
                  <c:y val="-9.6875492125984342E-2"/>
                </c:manualLayout>
              </c:layout>
              <c:tx>
                <c:rich>
                  <a:bodyPr/>
                  <a:lstStyle/>
                  <a:p>
                    <a:r>
                      <a:rPr lang="en-US" dirty="0" err="1" smtClean="0"/>
                      <a:t>LarkTM</a:t>
                    </a:r>
                    <a:r>
                      <a:rPr lang="en-US" dirty="0" smtClean="0"/>
                      <a:t>-O</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Sheet1!$D$2:$D$9</c:f>
              <c:numCache>
                <c:formatCode>General</c:formatCode>
                <c:ptCount val="8"/>
                <c:pt idx="0">
                  <c:v>0.76265441120000088</c:v>
                </c:pt>
                <c:pt idx="1">
                  <c:v>0.59413926539999951</c:v>
                </c:pt>
                <c:pt idx="3">
                  <c:v>0.88002194899999997</c:v>
                </c:pt>
                <c:pt idx="7">
                  <c:v>1.0726201974999992</c:v>
                </c:pt>
              </c:numCache>
            </c:numRef>
          </c:val>
          <c:smooth val="0"/>
        </c:ser>
        <c:ser>
          <c:idx val="3"/>
          <c:order val="3"/>
          <c:tx>
            <c:strRef>
              <c:f>Sheet1!$E$1</c:f>
              <c:strCache>
                <c:ptCount val="1"/>
                <c:pt idx="0">
                  <c:v>LarkTM-S</c:v>
                </c:pt>
              </c:strCache>
            </c:strRef>
          </c:tx>
          <c:spPr>
            <a:ln>
              <a:solidFill>
                <a:srgbClr val="FF0000"/>
              </a:solidFill>
            </a:ln>
          </c:spPr>
          <c:marker>
            <c:spPr>
              <a:solidFill>
                <a:srgbClr val="FF0000"/>
              </a:solidFill>
              <a:ln>
                <a:solidFill>
                  <a:srgbClr val="FF0000"/>
                </a:solidFill>
              </a:ln>
            </c:spPr>
          </c:marker>
          <c:dLbls>
            <c:dLbl>
              <c:idx val="3"/>
              <c:layout>
                <c:manualLayout>
                  <c:x val="0.3298069694625626"/>
                  <c:y val="-0.16875024606299233"/>
                </c:manualLayout>
              </c:layout>
              <c:tx>
                <c:rich>
                  <a:bodyPr/>
                  <a:lstStyle/>
                  <a:p>
                    <a:r>
                      <a:rPr lang="en-US" dirty="0" err="1" smtClean="0"/>
                      <a:t>LarkTM</a:t>
                    </a:r>
                    <a:r>
                      <a:rPr lang="en-US" dirty="0" smtClean="0"/>
                      <a:t>-S</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Sheet1!$E$2:$E$9</c:f>
              <c:numCache>
                <c:formatCode>General</c:formatCode>
                <c:ptCount val="8"/>
                <c:pt idx="0">
                  <c:v>0.57322276499999958</c:v>
                </c:pt>
                <c:pt idx="1">
                  <c:v>0.79469137730000072</c:v>
                </c:pt>
                <c:pt idx="3">
                  <c:v>1.2452463581999984</c:v>
                </c:pt>
                <c:pt idx="7">
                  <c:v>1.6911706796999999</c:v>
                </c:pt>
              </c:numCache>
            </c:numRef>
          </c:val>
          <c:smooth val="0"/>
        </c:ser>
        <c:dLbls>
          <c:showLegendKey val="0"/>
          <c:showVal val="0"/>
          <c:showCatName val="0"/>
          <c:showSerName val="0"/>
          <c:showPercent val="0"/>
          <c:showBubbleSize val="0"/>
        </c:dLbls>
        <c:marker val="1"/>
        <c:smooth val="0"/>
        <c:axId val="151267840"/>
        <c:axId val="149556608"/>
      </c:lineChart>
      <c:catAx>
        <c:axId val="151267840"/>
        <c:scaling>
          <c:orientation val="minMax"/>
        </c:scaling>
        <c:delete val="0"/>
        <c:axPos val="b"/>
        <c:title>
          <c:tx>
            <c:rich>
              <a:bodyPr/>
              <a:lstStyle/>
              <a:p>
                <a:pPr>
                  <a:defRPr/>
                </a:pPr>
                <a:r>
                  <a:rPr lang="en-US" dirty="0" smtClean="0"/>
                  <a:t>Threads</a:t>
                </a:r>
                <a:endParaRPr lang="en-US" dirty="0"/>
              </a:p>
            </c:rich>
          </c:tx>
          <c:layout/>
          <c:overlay val="0"/>
        </c:title>
        <c:numFmt formatCode="General" sourceLinked="1"/>
        <c:majorTickMark val="none"/>
        <c:minorTickMark val="none"/>
        <c:tickLblPos val="nextTo"/>
        <c:crossAx val="149556608"/>
        <c:crosses val="autoZero"/>
        <c:auto val="0"/>
        <c:lblAlgn val="ctr"/>
        <c:lblOffset val="100"/>
        <c:tickLblSkip val="1"/>
        <c:tickMarkSkip val="1"/>
        <c:noMultiLvlLbl val="0"/>
      </c:catAx>
      <c:valAx>
        <c:axId val="149556608"/>
        <c:scaling>
          <c:orientation val="minMax"/>
          <c:max val="2"/>
        </c:scaling>
        <c:delete val="0"/>
        <c:axPos val="l"/>
        <c:majorGridlines/>
        <c:title>
          <c:tx>
            <c:rich>
              <a:bodyPr/>
              <a:lstStyle/>
              <a:p>
                <a:pPr>
                  <a:defRPr/>
                </a:pPr>
                <a:r>
                  <a:rPr lang="en-US" dirty="0" smtClean="0"/>
                  <a:t>Speedup</a:t>
                </a:r>
                <a:endParaRPr lang="en-US" dirty="0"/>
              </a:p>
            </c:rich>
          </c:tx>
          <c:layout>
            <c:manualLayout>
              <c:xMode val="edge"/>
              <c:yMode val="edge"/>
              <c:x val="0"/>
              <c:y val="0.37944660433070904"/>
            </c:manualLayout>
          </c:layout>
          <c:overlay val="0"/>
        </c:title>
        <c:numFmt formatCode="General" sourceLinked="1"/>
        <c:majorTickMark val="none"/>
        <c:minorTickMark val="none"/>
        <c:tickLblPos val="nextTo"/>
        <c:crossAx val="151267840"/>
        <c:crosses val="autoZero"/>
        <c:crossBetween val="between"/>
      </c:valAx>
    </c:plotArea>
    <c:plotVisOnly val="1"/>
    <c:dispBlanksAs val="span"/>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21564129872359"/>
          <c:y val="0.17922662401574802"/>
          <c:w val="0.64859608928005796"/>
          <c:h val="0.61803371062992152"/>
        </c:manualLayout>
      </c:layout>
      <c:lineChart>
        <c:grouping val="standard"/>
        <c:varyColors val="0"/>
        <c:ser>
          <c:idx val="0"/>
          <c:order val="0"/>
          <c:tx>
            <c:strRef>
              <c:f>Sheet1!$B$1</c:f>
              <c:strCache>
                <c:ptCount val="1"/>
                <c:pt idx="0">
                  <c:v>NOrec</c:v>
                </c:pt>
              </c:strCache>
            </c:strRef>
          </c:tx>
          <c:dLbls>
            <c:dLbl>
              <c:idx val="3"/>
              <c:layout>
                <c:manualLayout>
                  <c:x val="0.32815832858970351"/>
                  <c:y val="-6.2500492125984311E-2"/>
                </c:manualLayout>
              </c:layout>
              <c:tx>
                <c:rich>
                  <a:bodyPr/>
                  <a:lstStyle/>
                  <a:p>
                    <a:r>
                      <a:rPr lang="en-US" dirty="0" err="1" smtClean="0"/>
                      <a:t>NOrec</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Sheet1!$B$2:$B$9</c:f>
              <c:numCache>
                <c:formatCode>General</c:formatCode>
                <c:ptCount val="8"/>
                <c:pt idx="0">
                  <c:v>0.33009092810000012</c:v>
                </c:pt>
                <c:pt idx="1">
                  <c:v>0.55189875190000004</c:v>
                </c:pt>
                <c:pt idx="3">
                  <c:v>0.79350101670000017</c:v>
                </c:pt>
                <c:pt idx="7">
                  <c:v>0.97838355069999994</c:v>
                </c:pt>
              </c:numCache>
            </c:numRef>
          </c:val>
          <c:smooth val="0"/>
        </c:ser>
        <c:ser>
          <c:idx val="1"/>
          <c:order val="1"/>
          <c:tx>
            <c:strRef>
              <c:f>Sheet1!$C$1</c:f>
              <c:strCache>
                <c:ptCount val="1"/>
                <c:pt idx="0">
                  <c:v>IntelSTM</c:v>
                </c:pt>
              </c:strCache>
            </c:strRef>
          </c:tx>
          <c:spPr>
            <a:ln>
              <a:solidFill>
                <a:srgbClr val="7030A0"/>
              </a:solidFill>
            </a:ln>
          </c:spPr>
          <c:marker>
            <c:spPr>
              <a:solidFill>
                <a:srgbClr val="7030A0"/>
              </a:solidFill>
              <a:ln>
                <a:solidFill>
                  <a:srgbClr val="7030A0"/>
                </a:solidFill>
              </a:ln>
            </c:spPr>
          </c:marker>
          <c:dLbls>
            <c:dLbl>
              <c:idx val="3"/>
              <c:layout>
                <c:manualLayout>
                  <c:x val="0.3205256333336039"/>
                  <c:y val="-1.5625000000000062E-2"/>
                </c:manualLayout>
              </c:layout>
              <c:tx>
                <c:rich>
                  <a:bodyPr/>
                  <a:lstStyle/>
                  <a:p>
                    <a:r>
                      <a:rPr lang="en-US" dirty="0" err="1" smtClean="0"/>
                      <a:t>IntelSTM</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Sheet1!$C$2:$C$9</c:f>
              <c:numCache>
                <c:formatCode>General</c:formatCode>
                <c:ptCount val="8"/>
                <c:pt idx="0">
                  <c:v>0.28082778480000015</c:v>
                </c:pt>
                <c:pt idx="1">
                  <c:v>0.49928698350000023</c:v>
                </c:pt>
                <c:pt idx="3">
                  <c:v>0.77494907820000047</c:v>
                </c:pt>
                <c:pt idx="7">
                  <c:v>0.87262304930000023</c:v>
                </c:pt>
              </c:numCache>
            </c:numRef>
          </c:val>
          <c:smooth val="0"/>
        </c:ser>
        <c:ser>
          <c:idx val="2"/>
          <c:order val="2"/>
          <c:tx>
            <c:strRef>
              <c:f>Sheet1!$D$1</c:f>
              <c:strCache>
                <c:ptCount val="1"/>
                <c:pt idx="0">
                  <c:v>LarkTM-O</c:v>
                </c:pt>
              </c:strCache>
            </c:strRef>
          </c:tx>
          <c:spPr>
            <a:ln>
              <a:solidFill>
                <a:srgbClr val="00B050"/>
              </a:solidFill>
            </a:ln>
          </c:spPr>
          <c:marker>
            <c:spPr>
              <a:solidFill>
                <a:srgbClr val="00B050"/>
              </a:solidFill>
              <a:ln>
                <a:solidFill>
                  <a:srgbClr val="00B050"/>
                </a:solidFill>
              </a:ln>
            </c:spPr>
          </c:marker>
          <c:dLbls>
            <c:dLbl>
              <c:idx val="3"/>
              <c:layout>
                <c:manualLayout>
                  <c:x val="0.31311249864892787"/>
                  <c:y val="-9.68754921259843E-2"/>
                </c:manualLayout>
              </c:layout>
              <c:tx>
                <c:rich>
                  <a:bodyPr/>
                  <a:lstStyle/>
                  <a:p>
                    <a:r>
                      <a:rPr lang="en-US" dirty="0" err="1" smtClean="0"/>
                      <a:t>LarkTM</a:t>
                    </a:r>
                    <a:r>
                      <a:rPr lang="en-US" dirty="0" smtClean="0"/>
                      <a:t>-O</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Sheet1!$D$2:$D$9</c:f>
              <c:numCache>
                <c:formatCode>General</c:formatCode>
                <c:ptCount val="8"/>
                <c:pt idx="0">
                  <c:v>0.76265441120000044</c:v>
                </c:pt>
                <c:pt idx="1">
                  <c:v>0.59413926539999973</c:v>
                </c:pt>
                <c:pt idx="3">
                  <c:v>0.88002194899999997</c:v>
                </c:pt>
                <c:pt idx="7">
                  <c:v>1.0726201974999996</c:v>
                </c:pt>
              </c:numCache>
            </c:numRef>
          </c:val>
          <c:smooth val="0"/>
        </c:ser>
        <c:ser>
          <c:idx val="3"/>
          <c:order val="3"/>
          <c:tx>
            <c:strRef>
              <c:f>Sheet1!$E$1</c:f>
              <c:strCache>
                <c:ptCount val="1"/>
                <c:pt idx="0">
                  <c:v>LarkTM-S</c:v>
                </c:pt>
              </c:strCache>
            </c:strRef>
          </c:tx>
          <c:spPr>
            <a:ln>
              <a:solidFill>
                <a:srgbClr val="FF0000"/>
              </a:solidFill>
            </a:ln>
          </c:spPr>
          <c:marker>
            <c:spPr>
              <a:solidFill>
                <a:srgbClr val="FF0000"/>
              </a:solidFill>
              <a:ln>
                <a:solidFill>
                  <a:srgbClr val="FF0000"/>
                </a:solidFill>
              </a:ln>
            </c:spPr>
          </c:marker>
          <c:dLbls>
            <c:dLbl>
              <c:idx val="3"/>
              <c:layout>
                <c:manualLayout>
                  <c:x val="0.32980696946256227"/>
                  <c:y val="-0.16875024606299224"/>
                </c:manualLayout>
              </c:layout>
              <c:tx>
                <c:rich>
                  <a:bodyPr/>
                  <a:lstStyle/>
                  <a:p>
                    <a:r>
                      <a:rPr lang="en-US" dirty="0" err="1" smtClean="0"/>
                      <a:t>LarkTM</a:t>
                    </a:r>
                    <a:r>
                      <a:rPr lang="en-US" dirty="0" smtClean="0"/>
                      <a:t>-S</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Sheet1!$E$2:$E$9</c:f>
              <c:numCache>
                <c:formatCode>General</c:formatCode>
                <c:ptCount val="8"/>
                <c:pt idx="0">
                  <c:v>0.5732227649999998</c:v>
                </c:pt>
                <c:pt idx="1">
                  <c:v>0.79469137730000028</c:v>
                </c:pt>
                <c:pt idx="3">
                  <c:v>1.2452463581999993</c:v>
                </c:pt>
                <c:pt idx="7">
                  <c:v>1.6911706796999999</c:v>
                </c:pt>
              </c:numCache>
            </c:numRef>
          </c:val>
          <c:smooth val="0"/>
        </c:ser>
        <c:dLbls>
          <c:showLegendKey val="0"/>
          <c:showVal val="0"/>
          <c:showCatName val="0"/>
          <c:showSerName val="0"/>
          <c:showPercent val="0"/>
          <c:showBubbleSize val="0"/>
        </c:dLbls>
        <c:marker val="1"/>
        <c:smooth val="0"/>
        <c:axId val="151410176"/>
        <c:axId val="149558912"/>
      </c:lineChart>
      <c:catAx>
        <c:axId val="151410176"/>
        <c:scaling>
          <c:orientation val="minMax"/>
        </c:scaling>
        <c:delete val="0"/>
        <c:axPos val="b"/>
        <c:title>
          <c:tx>
            <c:rich>
              <a:bodyPr/>
              <a:lstStyle/>
              <a:p>
                <a:pPr>
                  <a:defRPr/>
                </a:pPr>
                <a:r>
                  <a:rPr lang="en-US" dirty="0" smtClean="0"/>
                  <a:t>Threads</a:t>
                </a:r>
                <a:endParaRPr lang="en-US" dirty="0"/>
              </a:p>
            </c:rich>
          </c:tx>
          <c:layout/>
          <c:overlay val="0"/>
        </c:title>
        <c:numFmt formatCode="General" sourceLinked="1"/>
        <c:majorTickMark val="none"/>
        <c:minorTickMark val="none"/>
        <c:tickLblPos val="nextTo"/>
        <c:crossAx val="149558912"/>
        <c:crosses val="autoZero"/>
        <c:auto val="0"/>
        <c:lblAlgn val="ctr"/>
        <c:lblOffset val="100"/>
        <c:tickLblSkip val="1"/>
        <c:tickMarkSkip val="1"/>
        <c:noMultiLvlLbl val="0"/>
      </c:catAx>
      <c:valAx>
        <c:axId val="149558912"/>
        <c:scaling>
          <c:orientation val="minMax"/>
          <c:max val="2"/>
        </c:scaling>
        <c:delete val="0"/>
        <c:axPos val="l"/>
        <c:majorGridlines/>
        <c:title>
          <c:tx>
            <c:rich>
              <a:bodyPr/>
              <a:lstStyle/>
              <a:p>
                <a:pPr>
                  <a:defRPr/>
                </a:pPr>
                <a:r>
                  <a:rPr lang="en-US" dirty="0" smtClean="0"/>
                  <a:t>Speedup</a:t>
                </a:r>
                <a:endParaRPr lang="en-US" dirty="0"/>
              </a:p>
            </c:rich>
          </c:tx>
          <c:layout>
            <c:manualLayout>
              <c:xMode val="edge"/>
              <c:yMode val="edge"/>
              <c:x val="0"/>
              <c:y val="0.37944660433070887"/>
            </c:manualLayout>
          </c:layout>
          <c:overlay val="0"/>
        </c:title>
        <c:numFmt formatCode="General" sourceLinked="1"/>
        <c:majorTickMark val="none"/>
        <c:minorTickMark val="none"/>
        <c:tickLblPos val="nextTo"/>
        <c:crossAx val="151410176"/>
        <c:crosses val="autoZero"/>
        <c:crossBetween val="between"/>
      </c:valAx>
    </c:plotArea>
    <c:plotVisOnly val="1"/>
    <c:dispBlanksAs val="span"/>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manualLayout>
          <c:layoutTarget val="inner"/>
          <c:xMode val="edge"/>
          <c:yMode val="edge"/>
          <c:x val="0.18816535433070872"/>
          <c:y val="3.4335875984251987E-2"/>
          <c:w val="0.56757772546472929"/>
          <c:h val="0.6207876476377957"/>
        </c:manualLayout>
      </c:layout>
      <c:barChart>
        <c:barDir val="col"/>
        <c:grouping val="clustered"/>
        <c:varyColors val="0"/>
        <c:ser>
          <c:idx val="0"/>
          <c:order val="0"/>
          <c:tx>
            <c:strRef>
              <c:f>Sheet1!$B$1</c:f>
              <c:strCache>
                <c:ptCount val="1"/>
                <c:pt idx="0">
                  <c:v>NOrec</c:v>
                </c:pt>
              </c:strCache>
            </c:strRef>
          </c:tx>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Sheet1!$B$2:$B$10</c:f>
              <c:numCache>
                <c:formatCode>General</c:formatCode>
                <c:ptCount val="9"/>
                <c:pt idx="0">
                  <c:v>91.434706795236195</c:v>
                </c:pt>
                <c:pt idx="1">
                  <c:v>123.363825050914</c:v>
                </c:pt>
                <c:pt idx="2">
                  <c:v>9.1793071112012097</c:v>
                </c:pt>
                <c:pt idx="3">
                  <c:v>203.09684822111998</c:v>
                </c:pt>
                <c:pt idx="4">
                  <c:v>610</c:v>
                </c:pt>
                <c:pt idx="5">
                  <c:v>258.636983653073</c:v>
                </c:pt>
                <c:pt idx="6">
                  <c:v>246.07776516199692</c:v>
                </c:pt>
                <c:pt idx="7">
                  <c:v>280.00925262469201</c:v>
                </c:pt>
                <c:pt idx="8">
                  <c:v>187.80596006427695</c:v>
                </c:pt>
              </c:numCache>
            </c:numRef>
          </c:val>
        </c:ser>
        <c:ser>
          <c:idx val="1"/>
          <c:order val="1"/>
          <c:tx>
            <c:strRef>
              <c:f>Sheet1!$C$1</c:f>
              <c:strCache>
                <c:ptCount val="1"/>
                <c:pt idx="0">
                  <c:v>IntelSTM</c:v>
                </c:pt>
              </c:strCache>
            </c:strRef>
          </c:tx>
          <c:spPr>
            <a:solidFill>
              <a:srgbClr val="7030A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Sheet1!$C$2:$C$10</c:f>
              <c:numCache>
                <c:formatCode>General</c:formatCode>
                <c:ptCount val="9"/>
              </c:numCache>
            </c:numRef>
          </c:val>
        </c:ser>
        <c:ser>
          <c:idx val="2"/>
          <c:order val="2"/>
          <c:tx>
            <c:strRef>
              <c:f>Sheet1!$D$1</c:f>
              <c:strCache>
                <c:ptCount val="1"/>
                <c:pt idx="0">
                  <c:v>LarkTM-O</c:v>
                </c:pt>
              </c:strCache>
            </c:strRef>
          </c:tx>
          <c:spPr>
            <a:solidFill>
              <a:srgbClr val="00B05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Sheet1!$D$2:$D$10</c:f>
              <c:numCache>
                <c:formatCode>General</c:formatCode>
                <c:ptCount val="9"/>
              </c:numCache>
            </c:numRef>
          </c:val>
        </c:ser>
        <c:ser>
          <c:idx val="3"/>
          <c:order val="3"/>
          <c:tx>
            <c:strRef>
              <c:f>Sheet1!$E$1</c:f>
              <c:strCache>
                <c:ptCount val="1"/>
                <c:pt idx="0">
                  <c:v>LarkTM-S</c:v>
                </c:pt>
              </c:strCache>
            </c:strRef>
          </c:tx>
          <c:spPr>
            <a:solidFill>
              <a:srgbClr val="FF000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Sheet1!$E$2:$E$10</c:f>
              <c:numCache>
                <c:formatCode>General</c:formatCode>
                <c:ptCount val="9"/>
              </c:numCache>
            </c:numRef>
          </c:val>
        </c:ser>
        <c:dLbls>
          <c:showLegendKey val="0"/>
          <c:showVal val="0"/>
          <c:showCatName val="0"/>
          <c:showSerName val="0"/>
          <c:showPercent val="0"/>
          <c:showBubbleSize val="0"/>
        </c:dLbls>
        <c:gapWidth val="150"/>
        <c:axId val="146439680"/>
        <c:axId val="144378112"/>
      </c:barChart>
      <c:catAx>
        <c:axId val="146439680"/>
        <c:scaling>
          <c:orientation val="minMax"/>
        </c:scaling>
        <c:delete val="0"/>
        <c:axPos val="b"/>
        <c:majorTickMark val="out"/>
        <c:minorTickMark val="none"/>
        <c:tickLblPos val="nextTo"/>
        <c:crossAx val="144378112"/>
        <c:crosses val="autoZero"/>
        <c:auto val="1"/>
        <c:lblAlgn val="ctr"/>
        <c:lblOffset val="100"/>
        <c:noMultiLvlLbl val="0"/>
      </c:catAx>
      <c:valAx>
        <c:axId val="144378112"/>
        <c:scaling>
          <c:orientation val="minMax"/>
          <c:max val="300"/>
        </c:scaling>
        <c:delete val="0"/>
        <c:axPos val="l"/>
        <c:majorGridlines/>
        <c:title>
          <c:tx>
            <c:rich>
              <a:bodyPr rot="-5400000" vert="horz"/>
              <a:lstStyle/>
              <a:p>
                <a:pPr>
                  <a:defRPr/>
                </a:pPr>
                <a:r>
                  <a:rPr lang="en-US"/>
                  <a:t>Overhead (%)</a:t>
                </a:r>
              </a:p>
            </c:rich>
          </c:tx>
          <c:layout>
            <c:manualLayout>
              <c:xMode val="edge"/>
              <c:yMode val="edge"/>
              <c:x val="2.046208039784499E-2"/>
              <c:y val="0.17433907480314961"/>
            </c:manualLayout>
          </c:layout>
          <c:overlay val="0"/>
        </c:title>
        <c:numFmt formatCode="General" sourceLinked="1"/>
        <c:majorTickMark val="out"/>
        <c:minorTickMark val="none"/>
        <c:tickLblPos val="nextTo"/>
        <c:crossAx val="146439680"/>
        <c:crosses val="autoZero"/>
        <c:crossBetween val="between"/>
      </c:valAx>
    </c:plotArea>
    <c:legend>
      <c:legendPos val="r"/>
      <c:legendEntry>
        <c:idx val="1"/>
        <c:delete val="1"/>
      </c:legendEntry>
      <c:legendEntry>
        <c:idx val="2"/>
        <c:delete val="1"/>
      </c:legendEntry>
      <c:legendEntry>
        <c:idx val="3"/>
        <c:delete val="1"/>
      </c:legendEntry>
      <c:layout>
        <c:manualLayout>
          <c:xMode val="edge"/>
          <c:yMode val="edge"/>
          <c:x val="0.81073423167464909"/>
          <c:y val="0.13411829458243982"/>
          <c:w val="0.12320886435587304"/>
          <c:h val="0.10308677466732101"/>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manualLayout>
          <c:layoutTarget val="inner"/>
          <c:xMode val="edge"/>
          <c:yMode val="edge"/>
          <c:x val="0.18816535433070872"/>
          <c:y val="3.4335875984251987E-2"/>
          <c:w val="0.56757772546472929"/>
          <c:h val="0.6207876476377957"/>
        </c:manualLayout>
      </c:layout>
      <c:barChart>
        <c:barDir val="col"/>
        <c:grouping val="clustered"/>
        <c:varyColors val="0"/>
        <c:ser>
          <c:idx val="0"/>
          <c:order val="0"/>
          <c:tx>
            <c:strRef>
              <c:f>Sheet1!$B$1</c:f>
              <c:strCache>
                <c:ptCount val="1"/>
                <c:pt idx="0">
                  <c:v>NOrec</c:v>
                </c:pt>
              </c:strCache>
            </c:strRef>
          </c:tx>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Sheet1!$B$2:$B$10</c:f>
              <c:numCache>
                <c:formatCode>General</c:formatCode>
                <c:ptCount val="9"/>
                <c:pt idx="0">
                  <c:v>91.434706795236195</c:v>
                </c:pt>
                <c:pt idx="1">
                  <c:v>123.363825050914</c:v>
                </c:pt>
                <c:pt idx="2">
                  <c:v>9.1793071112012097</c:v>
                </c:pt>
                <c:pt idx="3">
                  <c:v>203.09684822111998</c:v>
                </c:pt>
                <c:pt idx="4">
                  <c:v>610</c:v>
                </c:pt>
                <c:pt idx="5">
                  <c:v>258.636983653073</c:v>
                </c:pt>
                <c:pt idx="6">
                  <c:v>246.07776516199692</c:v>
                </c:pt>
                <c:pt idx="7">
                  <c:v>280.00925262469201</c:v>
                </c:pt>
                <c:pt idx="8">
                  <c:v>187.80596006427695</c:v>
                </c:pt>
              </c:numCache>
            </c:numRef>
          </c:val>
        </c:ser>
        <c:ser>
          <c:idx val="1"/>
          <c:order val="1"/>
          <c:tx>
            <c:strRef>
              <c:f>Sheet1!$C$1</c:f>
              <c:strCache>
                <c:ptCount val="1"/>
                <c:pt idx="0">
                  <c:v>IntelSTM</c:v>
                </c:pt>
              </c:strCache>
            </c:strRef>
          </c:tx>
          <c:spPr>
            <a:solidFill>
              <a:srgbClr val="7030A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Sheet1!$C$2:$C$10</c:f>
              <c:numCache>
                <c:formatCode>General</c:formatCode>
                <c:ptCount val="9"/>
                <c:pt idx="0">
                  <c:v>213.87319744023407</c:v>
                </c:pt>
                <c:pt idx="1">
                  <c:v>204.47560696189399</c:v>
                </c:pt>
                <c:pt idx="2">
                  <c:v>129.72226038812505</c:v>
                </c:pt>
                <c:pt idx="3">
                  <c:v>173.81942457488194</c:v>
                </c:pt>
                <c:pt idx="4">
                  <c:v>2870</c:v>
                </c:pt>
                <c:pt idx="5">
                  <c:v>51.828510028036817</c:v>
                </c:pt>
                <c:pt idx="6">
                  <c:v>129.10149579613395</c:v>
                </c:pt>
                <c:pt idx="7">
                  <c:v>135.89946727312301</c:v>
                </c:pt>
                <c:pt idx="8">
                  <c:v>231.70820846147001</c:v>
                </c:pt>
              </c:numCache>
            </c:numRef>
          </c:val>
        </c:ser>
        <c:ser>
          <c:idx val="2"/>
          <c:order val="2"/>
          <c:tx>
            <c:strRef>
              <c:f>Sheet1!$D$1</c:f>
              <c:strCache>
                <c:ptCount val="1"/>
                <c:pt idx="0">
                  <c:v>LarkTM-O</c:v>
                </c:pt>
              </c:strCache>
            </c:strRef>
          </c:tx>
          <c:spPr>
            <a:solidFill>
              <a:srgbClr val="00B05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Sheet1!$D$2:$D$10</c:f>
              <c:numCache>
                <c:formatCode>General</c:formatCode>
                <c:ptCount val="9"/>
              </c:numCache>
            </c:numRef>
          </c:val>
        </c:ser>
        <c:ser>
          <c:idx val="3"/>
          <c:order val="3"/>
          <c:tx>
            <c:strRef>
              <c:f>Sheet1!$E$1</c:f>
              <c:strCache>
                <c:ptCount val="1"/>
                <c:pt idx="0">
                  <c:v>LarkTM-S</c:v>
                </c:pt>
              </c:strCache>
            </c:strRef>
          </c:tx>
          <c:spPr>
            <a:solidFill>
              <a:srgbClr val="FF000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Sheet1!$E$2:$E$10</c:f>
              <c:numCache>
                <c:formatCode>General</c:formatCode>
                <c:ptCount val="9"/>
              </c:numCache>
            </c:numRef>
          </c:val>
        </c:ser>
        <c:dLbls>
          <c:showLegendKey val="0"/>
          <c:showVal val="0"/>
          <c:showCatName val="0"/>
          <c:showSerName val="0"/>
          <c:showPercent val="0"/>
          <c:showBubbleSize val="0"/>
        </c:dLbls>
        <c:gapWidth val="150"/>
        <c:axId val="146529280"/>
        <c:axId val="144380416"/>
      </c:barChart>
      <c:catAx>
        <c:axId val="146529280"/>
        <c:scaling>
          <c:orientation val="minMax"/>
        </c:scaling>
        <c:delete val="0"/>
        <c:axPos val="b"/>
        <c:majorTickMark val="out"/>
        <c:minorTickMark val="none"/>
        <c:tickLblPos val="nextTo"/>
        <c:crossAx val="144380416"/>
        <c:crosses val="autoZero"/>
        <c:auto val="1"/>
        <c:lblAlgn val="ctr"/>
        <c:lblOffset val="100"/>
        <c:noMultiLvlLbl val="0"/>
      </c:catAx>
      <c:valAx>
        <c:axId val="144380416"/>
        <c:scaling>
          <c:orientation val="minMax"/>
          <c:max val="300"/>
        </c:scaling>
        <c:delete val="0"/>
        <c:axPos val="l"/>
        <c:majorGridlines/>
        <c:title>
          <c:tx>
            <c:rich>
              <a:bodyPr rot="-5400000" vert="horz"/>
              <a:lstStyle/>
              <a:p>
                <a:pPr>
                  <a:defRPr/>
                </a:pPr>
                <a:r>
                  <a:rPr lang="en-US"/>
                  <a:t>Overhead (%)</a:t>
                </a:r>
              </a:p>
            </c:rich>
          </c:tx>
          <c:layout>
            <c:manualLayout>
              <c:xMode val="edge"/>
              <c:yMode val="edge"/>
              <c:x val="2.046208039784499E-2"/>
              <c:y val="0.17433907480314961"/>
            </c:manualLayout>
          </c:layout>
          <c:overlay val="0"/>
        </c:title>
        <c:numFmt formatCode="General" sourceLinked="1"/>
        <c:majorTickMark val="out"/>
        <c:minorTickMark val="none"/>
        <c:tickLblPos val="nextTo"/>
        <c:crossAx val="146529280"/>
        <c:crosses val="autoZero"/>
        <c:crossBetween val="between"/>
      </c:valAx>
    </c:plotArea>
    <c:legend>
      <c:legendPos val="r"/>
      <c:legendEntry>
        <c:idx val="2"/>
        <c:delete val="1"/>
      </c:legendEntry>
      <c:legendEntry>
        <c:idx val="3"/>
        <c:delete val="1"/>
      </c:legendEntry>
      <c:layout>
        <c:manualLayout>
          <c:xMode val="edge"/>
          <c:yMode val="edge"/>
          <c:x val="0.80233216981897848"/>
          <c:y val="0.13692320380234688"/>
          <c:w val="0.16158535595421705"/>
          <c:h val="0.20617354933464185"/>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manualLayout>
          <c:layoutTarget val="inner"/>
          <c:xMode val="edge"/>
          <c:yMode val="edge"/>
          <c:x val="0.18816535433070872"/>
          <c:y val="3.4335875984251987E-2"/>
          <c:w val="0.56757772546472929"/>
          <c:h val="0.6207876476377957"/>
        </c:manualLayout>
      </c:layout>
      <c:barChart>
        <c:barDir val="col"/>
        <c:grouping val="clustered"/>
        <c:varyColors val="0"/>
        <c:ser>
          <c:idx val="0"/>
          <c:order val="0"/>
          <c:tx>
            <c:strRef>
              <c:f>Sheet1!$B$1</c:f>
              <c:strCache>
                <c:ptCount val="1"/>
                <c:pt idx="0">
                  <c:v>NOrec</c:v>
                </c:pt>
              </c:strCache>
            </c:strRef>
          </c:tx>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Sheet1!$B$2:$B$10</c:f>
              <c:numCache>
                <c:formatCode>General</c:formatCode>
                <c:ptCount val="9"/>
                <c:pt idx="0">
                  <c:v>91.434706795236195</c:v>
                </c:pt>
                <c:pt idx="1">
                  <c:v>123.363825050914</c:v>
                </c:pt>
                <c:pt idx="2">
                  <c:v>9.1793071112012097</c:v>
                </c:pt>
                <c:pt idx="3">
                  <c:v>203.09684822111998</c:v>
                </c:pt>
                <c:pt idx="4">
                  <c:v>610</c:v>
                </c:pt>
                <c:pt idx="5">
                  <c:v>258.636983653073</c:v>
                </c:pt>
                <c:pt idx="6">
                  <c:v>246.07776516199692</c:v>
                </c:pt>
                <c:pt idx="7">
                  <c:v>280.00925262469201</c:v>
                </c:pt>
                <c:pt idx="8">
                  <c:v>187.80596006427695</c:v>
                </c:pt>
              </c:numCache>
            </c:numRef>
          </c:val>
        </c:ser>
        <c:ser>
          <c:idx val="1"/>
          <c:order val="1"/>
          <c:tx>
            <c:strRef>
              <c:f>Sheet1!$C$1</c:f>
              <c:strCache>
                <c:ptCount val="1"/>
                <c:pt idx="0">
                  <c:v>IntelSTM</c:v>
                </c:pt>
              </c:strCache>
            </c:strRef>
          </c:tx>
          <c:spPr>
            <a:solidFill>
              <a:srgbClr val="7030A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Sheet1!$C$2:$C$10</c:f>
              <c:numCache>
                <c:formatCode>General</c:formatCode>
                <c:ptCount val="9"/>
                <c:pt idx="0">
                  <c:v>213.87319744023407</c:v>
                </c:pt>
                <c:pt idx="1">
                  <c:v>204.47560696189399</c:v>
                </c:pt>
                <c:pt idx="2">
                  <c:v>129.72226038812505</c:v>
                </c:pt>
                <c:pt idx="3">
                  <c:v>173.81942457488194</c:v>
                </c:pt>
                <c:pt idx="4">
                  <c:v>2870</c:v>
                </c:pt>
                <c:pt idx="5">
                  <c:v>51.828510028036817</c:v>
                </c:pt>
                <c:pt idx="6">
                  <c:v>129.10149579613395</c:v>
                </c:pt>
                <c:pt idx="7">
                  <c:v>135.89946727312301</c:v>
                </c:pt>
                <c:pt idx="8">
                  <c:v>231.70820846147001</c:v>
                </c:pt>
              </c:numCache>
            </c:numRef>
          </c:val>
        </c:ser>
        <c:ser>
          <c:idx val="2"/>
          <c:order val="2"/>
          <c:tx>
            <c:strRef>
              <c:f>Sheet1!$D$1</c:f>
              <c:strCache>
                <c:ptCount val="1"/>
                <c:pt idx="0">
                  <c:v>LarkTM-O</c:v>
                </c:pt>
              </c:strCache>
            </c:strRef>
          </c:tx>
          <c:spPr>
            <a:solidFill>
              <a:srgbClr val="00B05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Sheet1!$D$2:$D$10</c:f>
              <c:numCache>
                <c:formatCode>General</c:formatCode>
                <c:ptCount val="9"/>
                <c:pt idx="0">
                  <c:v>37.882543723517394</c:v>
                </c:pt>
                <c:pt idx="1">
                  <c:v>39.248629115760295</c:v>
                </c:pt>
                <c:pt idx="2">
                  <c:v>86.760141981268347</c:v>
                </c:pt>
                <c:pt idx="3">
                  <c:v>38.746228295699801</c:v>
                </c:pt>
                <c:pt idx="4">
                  <c:v>34.472763484886798</c:v>
                </c:pt>
                <c:pt idx="5">
                  <c:v>10.179289385408904</c:v>
                </c:pt>
                <c:pt idx="6">
                  <c:v>41.518324995599201</c:v>
                </c:pt>
                <c:pt idx="7">
                  <c:v>43.30608430169157</c:v>
                </c:pt>
                <c:pt idx="8">
                  <c:v>39.578854964661097</c:v>
                </c:pt>
              </c:numCache>
            </c:numRef>
          </c:val>
        </c:ser>
        <c:ser>
          <c:idx val="3"/>
          <c:order val="3"/>
          <c:tx>
            <c:strRef>
              <c:f>Sheet1!$E$1</c:f>
              <c:strCache>
                <c:ptCount val="1"/>
                <c:pt idx="0">
                  <c:v>LarkTM-S</c:v>
                </c:pt>
              </c:strCache>
            </c:strRef>
          </c:tx>
          <c:spPr>
            <a:solidFill>
              <a:srgbClr val="FF000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Sheet1!$E$2:$E$10</c:f>
              <c:numCache>
                <c:formatCode>General</c:formatCode>
                <c:ptCount val="9"/>
              </c:numCache>
            </c:numRef>
          </c:val>
        </c:ser>
        <c:dLbls>
          <c:showLegendKey val="0"/>
          <c:showVal val="0"/>
          <c:showCatName val="0"/>
          <c:showSerName val="0"/>
          <c:showPercent val="0"/>
          <c:showBubbleSize val="0"/>
        </c:dLbls>
        <c:gapWidth val="150"/>
        <c:axId val="147354112"/>
        <c:axId val="144382720"/>
      </c:barChart>
      <c:catAx>
        <c:axId val="147354112"/>
        <c:scaling>
          <c:orientation val="minMax"/>
        </c:scaling>
        <c:delete val="0"/>
        <c:axPos val="b"/>
        <c:majorTickMark val="out"/>
        <c:minorTickMark val="none"/>
        <c:tickLblPos val="nextTo"/>
        <c:crossAx val="144382720"/>
        <c:crosses val="autoZero"/>
        <c:auto val="1"/>
        <c:lblAlgn val="ctr"/>
        <c:lblOffset val="100"/>
        <c:noMultiLvlLbl val="0"/>
      </c:catAx>
      <c:valAx>
        <c:axId val="144382720"/>
        <c:scaling>
          <c:orientation val="minMax"/>
          <c:max val="300"/>
        </c:scaling>
        <c:delete val="0"/>
        <c:axPos val="l"/>
        <c:majorGridlines/>
        <c:title>
          <c:tx>
            <c:rich>
              <a:bodyPr rot="-5400000" vert="horz"/>
              <a:lstStyle/>
              <a:p>
                <a:pPr>
                  <a:defRPr/>
                </a:pPr>
                <a:r>
                  <a:rPr lang="en-US"/>
                  <a:t>Overhead (%)</a:t>
                </a:r>
              </a:p>
            </c:rich>
          </c:tx>
          <c:layout>
            <c:manualLayout>
              <c:xMode val="edge"/>
              <c:yMode val="edge"/>
              <c:x val="2.046208039784499E-2"/>
              <c:y val="0.17433907480314961"/>
            </c:manualLayout>
          </c:layout>
          <c:overlay val="0"/>
        </c:title>
        <c:numFmt formatCode="General" sourceLinked="1"/>
        <c:majorTickMark val="out"/>
        <c:minorTickMark val="none"/>
        <c:tickLblPos val="nextTo"/>
        <c:crossAx val="147354112"/>
        <c:crosses val="autoZero"/>
        <c:crossBetween val="between"/>
      </c:valAx>
    </c:plotArea>
    <c:legend>
      <c:legendPos val="r"/>
      <c:legendEntry>
        <c:idx val="3"/>
        <c:delete val="1"/>
      </c:legendEntry>
      <c:layout>
        <c:manualLayout>
          <c:xMode val="edge"/>
          <c:yMode val="edge"/>
          <c:x val="0.81073423167464909"/>
          <c:y val="0.13411829458243982"/>
          <c:w val="0.1720836377411587"/>
          <c:h val="0.31206523322187035"/>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manualLayout>
          <c:layoutTarget val="inner"/>
          <c:xMode val="edge"/>
          <c:yMode val="edge"/>
          <c:x val="0.18816535433070872"/>
          <c:y val="3.4335875984251987E-2"/>
          <c:w val="0.56757772546472929"/>
          <c:h val="0.6207876476377957"/>
        </c:manualLayout>
      </c:layout>
      <c:barChart>
        <c:barDir val="col"/>
        <c:grouping val="clustered"/>
        <c:varyColors val="0"/>
        <c:ser>
          <c:idx val="0"/>
          <c:order val="0"/>
          <c:tx>
            <c:strRef>
              <c:f>Sheet1!$B$1</c:f>
              <c:strCache>
                <c:ptCount val="1"/>
                <c:pt idx="0">
                  <c:v>NOrec</c:v>
                </c:pt>
              </c:strCache>
            </c:strRef>
          </c:tx>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Sheet1!$B$2:$B$10</c:f>
              <c:numCache>
                <c:formatCode>General</c:formatCode>
                <c:ptCount val="9"/>
                <c:pt idx="0">
                  <c:v>91.434706795236195</c:v>
                </c:pt>
                <c:pt idx="1">
                  <c:v>123.363825050914</c:v>
                </c:pt>
                <c:pt idx="2">
                  <c:v>9.1793071112012097</c:v>
                </c:pt>
                <c:pt idx="3">
                  <c:v>203.09684822111998</c:v>
                </c:pt>
                <c:pt idx="4">
                  <c:v>610</c:v>
                </c:pt>
                <c:pt idx="5">
                  <c:v>258.636983653073</c:v>
                </c:pt>
                <c:pt idx="6">
                  <c:v>246.07776516199692</c:v>
                </c:pt>
                <c:pt idx="7">
                  <c:v>280.00925262469201</c:v>
                </c:pt>
                <c:pt idx="8">
                  <c:v>187.80596006427695</c:v>
                </c:pt>
              </c:numCache>
            </c:numRef>
          </c:val>
        </c:ser>
        <c:ser>
          <c:idx val="1"/>
          <c:order val="1"/>
          <c:tx>
            <c:strRef>
              <c:f>Sheet1!$C$1</c:f>
              <c:strCache>
                <c:ptCount val="1"/>
                <c:pt idx="0">
                  <c:v>IntelSTM</c:v>
                </c:pt>
              </c:strCache>
            </c:strRef>
          </c:tx>
          <c:spPr>
            <a:solidFill>
              <a:srgbClr val="7030A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Sheet1!$C$2:$C$10</c:f>
              <c:numCache>
                <c:formatCode>General</c:formatCode>
                <c:ptCount val="9"/>
                <c:pt idx="0">
                  <c:v>213.87319744023407</c:v>
                </c:pt>
                <c:pt idx="1">
                  <c:v>204.47560696189399</c:v>
                </c:pt>
                <c:pt idx="2">
                  <c:v>129.72226038812505</c:v>
                </c:pt>
                <c:pt idx="3">
                  <c:v>173.81942457488194</c:v>
                </c:pt>
                <c:pt idx="4">
                  <c:v>2870</c:v>
                </c:pt>
                <c:pt idx="5">
                  <c:v>51.828510028036817</c:v>
                </c:pt>
                <c:pt idx="6">
                  <c:v>129.10149579613395</c:v>
                </c:pt>
                <c:pt idx="7">
                  <c:v>135.89946727312301</c:v>
                </c:pt>
                <c:pt idx="8">
                  <c:v>231.70820846147001</c:v>
                </c:pt>
              </c:numCache>
            </c:numRef>
          </c:val>
        </c:ser>
        <c:ser>
          <c:idx val="2"/>
          <c:order val="2"/>
          <c:tx>
            <c:strRef>
              <c:f>Sheet1!$D$1</c:f>
              <c:strCache>
                <c:ptCount val="1"/>
                <c:pt idx="0">
                  <c:v>LarkTM-O</c:v>
                </c:pt>
              </c:strCache>
            </c:strRef>
          </c:tx>
          <c:spPr>
            <a:solidFill>
              <a:srgbClr val="00B05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Sheet1!$D$2:$D$10</c:f>
              <c:numCache>
                <c:formatCode>General</c:formatCode>
                <c:ptCount val="9"/>
                <c:pt idx="0">
                  <c:v>37.882543723517394</c:v>
                </c:pt>
                <c:pt idx="1">
                  <c:v>39.248629115760295</c:v>
                </c:pt>
                <c:pt idx="2">
                  <c:v>86.760141981268347</c:v>
                </c:pt>
                <c:pt idx="3">
                  <c:v>38.746228295699801</c:v>
                </c:pt>
                <c:pt idx="4">
                  <c:v>34.472763484886798</c:v>
                </c:pt>
                <c:pt idx="5">
                  <c:v>10.179289385408904</c:v>
                </c:pt>
                <c:pt idx="6">
                  <c:v>41.518324995599201</c:v>
                </c:pt>
                <c:pt idx="7">
                  <c:v>43.30608430169157</c:v>
                </c:pt>
                <c:pt idx="8">
                  <c:v>39.578854964661097</c:v>
                </c:pt>
              </c:numCache>
            </c:numRef>
          </c:val>
        </c:ser>
        <c:ser>
          <c:idx val="3"/>
          <c:order val="3"/>
          <c:tx>
            <c:strRef>
              <c:f>Sheet1!$E$1</c:f>
              <c:strCache>
                <c:ptCount val="1"/>
                <c:pt idx="0">
                  <c:v>LarkTM-S</c:v>
                </c:pt>
              </c:strCache>
            </c:strRef>
          </c:tx>
          <c:spPr>
            <a:solidFill>
              <a:srgbClr val="FF000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Sheet1!$E$2:$E$10</c:f>
              <c:numCache>
                <c:formatCode>General</c:formatCode>
                <c:ptCount val="9"/>
                <c:pt idx="0">
                  <c:v>35.089452300824817</c:v>
                </c:pt>
                <c:pt idx="1">
                  <c:v>36.619071232226801</c:v>
                </c:pt>
                <c:pt idx="2">
                  <c:v>87.812894516494026</c:v>
                </c:pt>
                <c:pt idx="3">
                  <c:v>110.56186006738102</c:v>
                </c:pt>
                <c:pt idx="4">
                  <c:v>31.1530191416559</c:v>
                </c:pt>
                <c:pt idx="5">
                  <c:v>78.308157972545871</c:v>
                </c:pt>
                <c:pt idx="6">
                  <c:v>108.66830311856094</c:v>
                </c:pt>
                <c:pt idx="7">
                  <c:v>130.06791488831405</c:v>
                </c:pt>
                <c:pt idx="8">
                  <c:v>73.455266815575001</c:v>
                </c:pt>
              </c:numCache>
            </c:numRef>
          </c:val>
        </c:ser>
        <c:dLbls>
          <c:showLegendKey val="0"/>
          <c:showVal val="0"/>
          <c:showCatName val="0"/>
          <c:showSerName val="0"/>
          <c:showPercent val="0"/>
          <c:showBubbleSize val="0"/>
        </c:dLbls>
        <c:gapWidth val="150"/>
        <c:axId val="147433472"/>
        <c:axId val="147612800"/>
      </c:barChart>
      <c:catAx>
        <c:axId val="147433472"/>
        <c:scaling>
          <c:orientation val="minMax"/>
        </c:scaling>
        <c:delete val="0"/>
        <c:axPos val="b"/>
        <c:majorTickMark val="out"/>
        <c:minorTickMark val="none"/>
        <c:tickLblPos val="nextTo"/>
        <c:crossAx val="147612800"/>
        <c:crosses val="autoZero"/>
        <c:auto val="1"/>
        <c:lblAlgn val="ctr"/>
        <c:lblOffset val="100"/>
        <c:noMultiLvlLbl val="0"/>
      </c:catAx>
      <c:valAx>
        <c:axId val="147612800"/>
        <c:scaling>
          <c:orientation val="minMax"/>
          <c:max val="300"/>
        </c:scaling>
        <c:delete val="0"/>
        <c:axPos val="l"/>
        <c:majorGridlines/>
        <c:title>
          <c:tx>
            <c:rich>
              <a:bodyPr rot="-5400000" vert="horz"/>
              <a:lstStyle/>
              <a:p>
                <a:pPr>
                  <a:defRPr/>
                </a:pPr>
                <a:r>
                  <a:rPr lang="en-US"/>
                  <a:t>Overhead (%)</a:t>
                </a:r>
              </a:p>
            </c:rich>
          </c:tx>
          <c:layout>
            <c:manualLayout>
              <c:xMode val="edge"/>
              <c:yMode val="edge"/>
              <c:x val="2.046208039784499E-2"/>
              <c:y val="0.17433907480314961"/>
            </c:manualLayout>
          </c:layout>
          <c:overlay val="0"/>
        </c:title>
        <c:numFmt formatCode="General" sourceLinked="1"/>
        <c:majorTickMark val="out"/>
        <c:minorTickMark val="none"/>
        <c:tickLblPos val="nextTo"/>
        <c:crossAx val="147433472"/>
        <c:crosses val="autoZero"/>
        <c:crossBetween val="between"/>
      </c:valAx>
    </c:plotArea>
    <c:legend>
      <c:legendPos val="r"/>
      <c:layout>
        <c:manualLayout>
          <c:xMode val="edge"/>
          <c:yMode val="edge"/>
          <c:x val="0.81073423167464909"/>
          <c:y val="0.13411829458243982"/>
          <c:w val="0.1720836377411587"/>
          <c:h val="0.41234709866928398"/>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manualLayout>
          <c:layoutTarget val="inner"/>
          <c:xMode val="edge"/>
          <c:yMode val="edge"/>
          <c:x val="0.18816535433070872"/>
          <c:y val="3.4335875984251987E-2"/>
          <c:w val="0.56757772546472929"/>
          <c:h val="0.6207876476377957"/>
        </c:manualLayout>
      </c:layout>
      <c:barChart>
        <c:barDir val="col"/>
        <c:grouping val="clustered"/>
        <c:varyColors val="0"/>
        <c:ser>
          <c:idx val="0"/>
          <c:order val="0"/>
          <c:tx>
            <c:strRef>
              <c:f>Sheet1!$B$1</c:f>
              <c:strCache>
                <c:ptCount val="1"/>
                <c:pt idx="0">
                  <c:v>NOrec</c:v>
                </c:pt>
              </c:strCache>
            </c:strRef>
          </c:tx>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Sheet1!$B$2:$B$10</c:f>
              <c:numCache>
                <c:formatCode>General</c:formatCode>
                <c:ptCount val="9"/>
                <c:pt idx="0">
                  <c:v>91.434706795236195</c:v>
                </c:pt>
                <c:pt idx="1">
                  <c:v>123.363825050914</c:v>
                </c:pt>
                <c:pt idx="2">
                  <c:v>9.1793071112012097</c:v>
                </c:pt>
                <c:pt idx="3">
                  <c:v>203.09684822111998</c:v>
                </c:pt>
                <c:pt idx="4">
                  <c:v>610</c:v>
                </c:pt>
                <c:pt idx="5">
                  <c:v>258.636983653073</c:v>
                </c:pt>
                <c:pt idx="6">
                  <c:v>246.07776516199692</c:v>
                </c:pt>
                <c:pt idx="7">
                  <c:v>280.00925262469201</c:v>
                </c:pt>
                <c:pt idx="8">
                  <c:v>187.80596006427695</c:v>
                </c:pt>
              </c:numCache>
            </c:numRef>
          </c:val>
        </c:ser>
        <c:ser>
          <c:idx val="1"/>
          <c:order val="1"/>
          <c:tx>
            <c:strRef>
              <c:f>Sheet1!$C$1</c:f>
              <c:strCache>
                <c:ptCount val="1"/>
                <c:pt idx="0">
                  <c:v>IntelSTM</c:v>
                </c:pt>
              </c:strCache>
            </c:strRef>
          </c:tx>
          <c:spPr>
            <a:solidFill>
              <a:srgbClr val="7030A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Sheet1!$C$2:$C$10</c:f>
              <c:numCache>
                <c:formatCode>General</c:formatCode>
                <c:ptCount val="9"/>
                <c:pt idx="0">
                  <c:v>213.87319744023407</c:v>
                </c:pt>
                <c:pt idx="1">
                  <c:v>204.47560696189399</c:v>
                </c:pt>
                <c:pt idx="2">
                  <c:v>129.72226038812505</c:v>
                </c:pt>
                <c:pt idx="3">
                  <c:v>173.81942457488194</c:v>
                </c:pt>
                <c:pt idx="4">
                  <c:v>2870</c:v>
                </c:pt>
                <c:pt idx="5">
                  <c:v>51.828510028036817</c:v>
                </c:pt>
                <c:pt idx="6">
                  <c:v>129.10149579613395</c:v>
                </c:pt>
                <c:pt idx="7">
                  <c:v>135.89946727312301</c:v>
                </c:pt>
                <c:pt idx="8">
                  <c:v>231.70820846147001</c:v>
                </c:pt>
              </c:numCache>
            </c:numRef>
          </c:val>
        </c:ser>
        <c:ser>
          <c:idx val="2"/>
          <c:order val="2"/>
          <c:tx>
            <c:strRef>
              <c:f>Sheet1!$D$1</c:f>
              <c:strCache>
                <c:ptCount val="1"/>
                <c:pt idx="0">
                  <c:v>LarkTM-O</c:v>
                </c:pt>
              </c:strCache>
            </c:strRef>
          </c:tx>
          <c:spPr>
            <a:solidFill>
              <a:srgbClr val="00B05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Sheet1!$D$2:$D$10</c:f>
              <c:numCache>
                <c:formatCode>General</c:formatCode>
                <c:ptCount val="9"/>
                <c:pt idx="0">
                  <c:v>37.882543723517394</c:v>
                </c:pt>
                <c:pt idx="1">
                  <c:v>39.248629115760295</c:v>
                </c:pt>
                <c:pt idx="2">
                  <c:v>86.760141981268347</c:v>
                </c:pt>
                <c:pt idx="3">
                  <c:v>38.746228295699801</c:v>
                </c:pt>
                <c:pt idx="4">
                  <c:v>34.472763484886798</c:v>
                </c:pt>
                <c:pt idx="5">
                  <c:v>10.179289385408904</c:v>
                </c:pt>
                <c:pt idx="6">
                  <c:v>41.518324995599201</c:v>
                </c:pt>
                <c:pt idx="7">
                  <c:v>43.30608430169157</c:v>
                </c:pt>
                <c:pt idx="8">
                  <c:v>39.578854964661097</c:v>
                </c:pt>
              </c:numCache>
            </c:numRef>
          </c:val>
        </c:ser>
        <c:ser>
          <c:idx val="3"/>
          <c:order val="3"/>
          <c:tx>
            <c:strRef>
              <c:f>Sheet1!$E$1</c:f>
              <c:strCache>
                <c:ptCount val="1"/>
                <c:pt idx="0">
                  <c:v>LarkTM-S</c:v>
                </c:pt>
              </c:strCache>
            </c:strRef>
          </c:tx>
          <c:spPr>
            <a:solidFill>
              <a:srgbClr val="FF0000"/>
            </a:solidFill>
          </c:spPr>
          <c:invertIfNegative val="0"/>
          <c:cat>
            <c:strRef>
              <c:f>Sheet1!$A$2:$A$10</c:f>
              <c:strCache>
                <c:ptCount val="9"/>
                <c:pt idx="0">
                  <c:v>kmeans_low</c:v>
                </c:pt>
                <c:pt idx="1">
                  <c:v>kmeans_high</c:v>
                </c:pt>
                <c:pt idx="2">
                  <c:v>ssca2</c:v>
                </c:pt>
                <c:pt idx="3">
                  <c:v>intruder</c:v>
                </c:pt>
                <c:pt idx="4">
                  <c:v>labyrinth3d</c:v>
                </c:pt>
                <c:pt idx="5">
                  <c:v>genome</c:v>
                </c:pt>
                <c:pt idx="6">
                  <c:v>vacation_low</c:v>
                </c:pt>
                <c:pt idx="7">
                  <c:v>vacation_high</c:v>
                </c:pt>
                <c:pt idx="8">
                  <c:v>geomean</c:v>
                </c:pt>
              </c:strCache>
            </c:strRef>
          </c:cat>
          <c:val>
            <c:numRef>
              <c:f>Sheet1!$E$2:$E$10</c:f>
              <c:numCache>
                <c:formatCode>General</c:formatCode>
                <c:ptCount val="9"/>
                <c:pt idx="0">
                  <c:v>35.089452300824817</c:v>
                </c:pt>
                <c:pt idx="1">
                  <c:v>36.619071232226801</c:v>
                </c:pt>
                <c:pt idx="2">
                  <c:v>87.812894516494026</c:v>
                </c:pt>
                <c:pt idx="3">
                  <c:v>110.56186006738102</c:v>
                </c:pt>
                <c:pt idx="4">
                  <c:v>31.1530191416559</c:v>
                </c:pt>
                <c:pt idx="5">
                  <c:v>78.308157972545871</c:v>
                </c:pt>
                <c:pt idx="6">
                  <c:v>108.66830311856094</c:v>
                </c:pt>
                <c:pt idx="7">
                  <c:v>130.06791488831405</c:v>
                </c:pt>
                <c:pt idx="8">
                  <c:v>73.455266815575001</c:v>
                </c:pt>
              </c:numCache>
            </c:numRef>
          </c:val>
        </c:ser>
        <c:dLbls>
          <c:showLegendKey val="0"/>
          <c:showVal val="0"/>
          <c:showCatName val="0"/>
          <c:showSerName val="0"/>
          <c:showPercent val="0"/>
          <c:showBubbleSize val="0"/>
        </c:dLbls>
        <c:gapWidth val="150"/>
        <c:axId val="147513856"/>
        <c:axId val="147615104"/>
      </c:barChart>
      <c:catAx>
        <c:axId val="147513856"/>
        <c:scaling>
          <c:orientation val="minMax"/>
        </c:scaling>
        <c:delete val="0"/>
        <c:axPos val="b"/>
        <c:majorTickMark val="out"/>
        <c:minorTickMark val="none"/>
        <c:tickLblPos val="nextTo"/>
        <c:crossAx val="147615104"/>
        <c:crosses val="autoZero"/>
        <c:auto val="1"/>
        <c:lblAlgn val="ctr"/>
        <c:lblOffset val="100"/>
        <c:noMultiLvlLbl val="0"/>
      </c:catAx>
      <c:valAx>
        <c:axId val="147615104"/>
        <c:scaling>
          <c:orientation val="minMax"/>
          <c:max val="300"/>
        </c:scaling>
        <c:delete val="0"/>
        <c:axPos val="l"/>
        <c:majorGridlines/>
        <c:title>
          <c:tx>
            <c:rich>
              <a:bodyPr rot="-5400000" vert="horz"/>
              <a:lstStyle/>
              <a:p>
                <a:pPr>
                  <a:defRPr/>
                </a:pPr>
                <a:r>
                  <a:rPr lang="en-US"/>
                  <a:t>Overhead (%)</a:t>
                </a:r>
              </a:p>
            </c:rich>
          </c:tx>
          <c:layout>
            <c:manualLayout>
              <c:xMode val="edge"/>
              <c:yMode val="edge"/>
              <c:x val="2.046208039784499E-2"/>
              <c:y val="0.17433907480314961"/>
            </c:manualLayout>
          </c:layout>
          <c:overlay val="0"/>
        </c:title>
        <c:numFmt formatCode="General" sourceLinked="1"/>
        <c:majorTickMark val="out"/>
        <c:minorTickMark val="none"/>
        <c:tickLblPos val="nextTo"/>
        <c:crossAx val="147513856"/>
        <c:crosses val="autoZero"/>
        <c:crossBetween val="between"/>
      </c:valAx>
    </c:plotArea>
    <c:legend>
      <c:legendPos val="r"/>
      <c:layout>
        <c:manualLayout>
          <c:xMode val="edge"/>
          <c:yMode val="edge"/>
          <c:x val="0.81073423167464909"/>
          <c:y val="0.13411829458243982"/>
          <c:w val="0.1720836377411587"/>
          <c:h val="0.41234709866928398"/>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21564129872359"/>
          <c:y val="0.17922662401574802"/>
          <c:w val="0.64859608928005796"/>
          <c:h val="0.61803371062992152"/>
        </c:manualLayout>
      </c:layout>
      <c:lineChart>
        <c:grouping val="standard"/>
        <c:varyColors val="0"/>
        <c:ser>
          <c:idx val="0"/>
          <c:order val="0"/>
          <c:tx>
            <c:strRef>
              <c:f>Sheet1!$B$1</c:f>
              <c:strCache>
                <c:ptCount val="1"/>
                <c:pt idx="0">
                  <c:v>NOrec</c:v>
                </c:pt>
              </c:strCache>
            </c:strRef>
          </c:tx>
          <c:dLbls>
            <c:dLbl>
              <c:idx val="3"/>
              <c:layout>
                <c:manualLayout>
                  <c:x val="0.32815832858970351"/>
                  <c:y val="-6.2500492125984311E-2"/>
                </c:manualLayout>
              </c:layout>
              <c:tx>
                <c:rich>
                  <a:bodyPr/>
                  <a:lstStyle/>
                  <a:p>
                    <a:r>
                      <a:rPr lang="en-US" dirty="0" err="1" smtClean="0"/>
                      <a:t>NOrec</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Sheet1!$B$2:$B$9</c:f>
              <c:numCache>
                <c:formatCode>General</c:formatCode>
                <c:ptCount val="8"/>
                <c:pt idx="0">
                  <c:v>0.33009092810000012</c:v>
                </c:pt>
                <c:pt idx="1">
                  <c:v>0.55189875190000004</c:v>
                </c:pt>
                <c:pt idx="3">
                  <c:v>0.79350101670000017</c:v>
                </c:pt>
                <c:pt idx="7">
                  <c:v>0.97838355069999994</c:v>
                </c:pt>
              </c:numCache>
            </c:numRef>
          </c:val>
          <c:smooth val="0"/>
        </c:ser>
        <c:ser>
          <c:idx val="1"/>
          <c:order val="1"/>
          <c:tx>
            <c:strRef>
              <c:f>Sheet1!$C$1</c:f>
              <c:strCache>
                <c:ptCount val="1"/>
                <c:pt idx="0">
                  <c:v>IntelSTM</c:v>
                </c:pt>
              </c:strCache>
            </c:strRef>
          </c:tx>
          <c:spPr>
            <a:ln>
              <a:solidFill>
                <a:srgbClr val="7030A0"/>
              </a:solidFill>
            </a:ln>
          </c:spPr>
          <c:marker>
            <c:spPr>
              <a:solidFill>
                <a:srgbClr val="7030A0"/>
              </a:solidFill>
              <a:ln>
                <a:solidFill>
                  <a:srgbClr val="7030A0"/>
                </a:solidFill>
              </a:ln>
            </c:spPr>
          </c:marker>
          <c:dLbls>
            <c:dLbl>
              <c:idx val="3"/>
              <c:layout>
                <c:manualLayout>
                  <c:x val="0.3205256333336039"/>
                  <c:y val="-1.5625000000000062E-2"/>
                </c:manualLayout>
              </c:layout>
              <c:tx>
                <c:rich>
                  <a:bodyPr/>
                  <a:lstStyle/>
                  <a:p>
                    <a:r>
                      <a:rPr lang="en-US" dirty="0" err="1" smtClean="0"/>
                      <a:t>IntelSTM</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Sheet1!$C$2:$C$9</c:f>
              <c:numCache>
                <c:formatCode>General</c:formatCode>
                <c:ptCount val="8"/>
              </c:numCache>
            </c:numRef>
          </c:val>
          <c:smooth val="0"/>
        </c:ser>
        <c:ser>
          <c:idx val="2"/>
          <c:order val="2"/>
          <c:tx>
            <c:strRef>
              <c:f>Sheet1!$D$1</c:f>
              <c:strCache>
                <c:ptCount val="1"/>
                <c:pt idx="0">
                  <c:v>LarkTM-O</c:v>
                </c:pt>
              </c:strCache>
            </c:strRef>
          </c:tx>
          <c:spPr>
            <a:ln>
              <a:solidFill>
                <a:srgbClr val="00B050"/>
              </a:solidFill>
            </a:ln>
          </c:spPr>
          <c:marker>
            <c:spPr>
              <a:solidFill>
                <a:srgbClr val="00B050"/>
              </a:solidFill>
              <a:ln>
                <a:solidFill>
                  <a:srgbClr val="00B050"/>
                </a:solidFill>
              </a:ln>
            </c:spPr>
          </c:marker>
          <c:dLbls>
            <c:dLbl>
              <c:idx val="3"/>
              <c:layout>
                <c:manualLayout>
                  <c:x val="0.31311249864892787"/>
                  <c:y val="-9.68754921259843E-2"/>
                </c:manualLayout>
              </c:layout>
              <c:tx>
                <c:rich>
                  <a:bodyPr/>
                  <a:lstStyle/>
                  <a:p>
                    <a:r>
                      <a:rPr lang="en-US" dirty="0" err="1" smtClean="0"/>
                      <a:t>LarkTM</a:t>
                    </a:r>
                    <a:r>
                      <a:rPr lang="en-US" dirty="0" smtClean="0"/>
                      <a:t>-O</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Sheet1!$D$2:$D$9</c:f>
              <c:numCache>
                <c:formatCode>General</c:formatCode>
                <c:ptCount val="8"/>
              </c:numCache>
            </c:numRef>
          </c:val>
          <c:smooth val="0"/>
        </c:ser>
        <c:ser>
          <c:idx val="3"/>
          <c:order val="3"/>
          <c:tx>
            <c:strRef>
              <c:f>Sheet1!$E$1</c:f>
              <c:strCache>
                <c:ptCount val="1"/>
                <c:pt idx="0">
                  <c:v>LarkTM-S</c:v>
                </c:pt>
              </c:strCache>
            </c:strRef>
          </c:tx>
          <c:spPr>
            <a:ln>
              <a:solidFill>
                <a:srgbClr val="FF0000"/>
              </a:solidFill>
            </a:ln>
          </c:spPr>
          <c:marker>
            <c:spPr>
              <a:solidFill>
                <a:srgbClr val="FF0000"/>
              </a:solidFill>
              <a:ln>
                <a:solidFill>
                  <a:srgbClr val="FF0000"/>
                </a:solidFill>
              </a:ln>
            </c:spPr>
          </c:marker>
          <c:dLbls>
            <c:dLbl>
              <c:idx val="3"/>
              <c:layout>
                <c:manualLayout>
                  <c:x val="0.32980696946256227"/>
                  <c:y val="-0.16875024606299224"/>
                </c:manualLayout>
              </c:layout>
              <c:tx>
                <c:rich>
                  <a:bodyPr/>
                  <a:lstStyle/>
                  <a:p>
                    <a:r>
                      <a:rPr lang="en-US" dirty="0" err="1" smtClean="0"/>
                      <a:t>LarkTM</a:t>
                    </a:r>
                    <a:r>
                      <a:rPr lang="en-US" dirty="0" smtClean="0"/>
                      <a:t>-S</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Sheet1!$E$2:$E$9</c:f>
              <c:numCache>
                <c:formatCode>General</c:formatCode>
                <c:ptCount val="8"/>
              </c:numCache>
            </c:numRef>
          </c:val>
          <c:smooth val="0"/>
        </c:ser>
        <c:dLbls>
          <c:showLegendKey val="0"/>
          <c:showVal val="0"/>
          <c:showCatName val="0"/>
          <c:showSerName val="0"/>
          <c:showPercent val="0"/>
          <c:showBubbleSize val="0"/>
        </c:dLbls>
        <c:marker val="1"/>
        <c:smooth val="0"/>
        <c:axId val="2392064"/>
        <c:axId val="147618560"/>
      </c:lineChart>
      <c:catAx>
        <c:axId val="2392064"/>
        <c:scaling>
          <c:orientation val="minMax"/>
        </c:scaling>
        <c:delete val="0"/>
        <c:axPos val="b"/>
        <c:title>
          <c:tx>
            <c:rich>
              <a:bodyPr/>
              <a:lstStyle/>
              <a:p>
                <a:pPr>
                  <a:defRPr/>
                </a:pPr>
                <a:r>
                  <a:rPr lang="en-US" dirty="0" smtClean="0"/>
                  <a:t>Threads</a:t>
                </a:r>
                <a:endParaRPr lang="en-US" dirty="0"/>
              </a:p>
            </c:rich>
          </c:tx>
          <c:layout/>
          <c:overlay val="0"/>
        </c:title>
        <c:numFmt formatCode="General" sourceLinked="1"/>
        <c:majorTickMark val="none"/>
        <c:minorTickMark val="none"/>
        <c:tickLblPos val="nextTo"/>
        <c:crossAx val="147618560"/>
        <c:crosses val="autoZero"/>
        <c:auto val="0"/>
        <c:lblAlgn val="ctr"/>
        <c:lblOffset val="100"/>
        <c:tickLblSkip val="1"/>
        <c:tickMarkSkip val="1"/>
        <c:noMultiLvlLbl val="0"/>
      </c:catAx>
      <c:valAx>
        <c:axId val="147618560"/>
        <c:scaling>
          <c:orientation val="minMax"/>
          <c:max val="2"/>
        </c:scaling>
        <c:delete val="0"/>
        <c:axPos val="l"/>
        <c:majorGridlines/>
        <c:title>
          <c:tx>
            <c:rich>
              <a:bodyPr/>
              <a:lstStyle/>
              <a:p>
                <a:pPr>
                  <a:defRPr/>
                </a:pPr>
                <a:r>
                  <a:rPr lang="en-US" dirty="0" smtClean="0"/>
                  <a:t>Speedup</a:t>
                </a:r>
                <a:endParaRPr lang="en-US" dirty="0"/>
              </a:p>
            </c:rich>
          </c:tx>
          <c:layout>
            <c:manualLayout>
              <c:xMode val="edge"/>
              <c:yMode val="edge"/>
              <c:x val="0"/>
              <c:y val="0.37944660433070887"/>
            </c:manualLayout>
          </c:layout>
          <c:overlay val="0"/>
        </c:title>
        <c:numFmt formatCode="General" sourceLinked="1"/>
        <c:majorTickMark val="none"/>
        <c:minorTickMark val="none"/>
        <c:tickLblPos val="nextTo"/>
        <c:crossAx val="2392064"/>
        <c:crosses val="autoZero"/>
        <c:crossBetween val="between"/>
      </c:valAx>
    </c:plotArea>
    <c:legend>
      <c:legendPos val="t"/>
      <c:layout>
        <c:manualLayout>
          <c:xMode val="edge"/>
          <c:yMode val="edge"/>
          <c:x val="0.10434355928020449"/>
          <c:y val="4.4890748031496085E-2"/>
          <c:w val="0.65604214594677768"/>
          <c:h val="8.6734990157480402E-2"/>
        </c:manualLayout>
      </c:layout>
      <c:overlay val="0"/>
    </c:legend>
    <c:plotVisOnly val="1"/>
    <c:dispBlanksAs val="span"/>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21564129872359"/>
          <c:y val="0.17922662401574802"/>
          <c:w val="0.64859608928005796"/>
          <c:h val="0.61803371062992152"/>
        </c:manualLayout>
      </c:layout>
      <c:lineChart>
        <c:grouping val="standard"/>
        <c:varyColors val="0"/>
        <c:ser>
          <c:idx val="0"/>
          <c:order val="0"/>
          <c:tx>
            <c:strRef>
              <c:f>Sheet1!$B$1</c:f>
              <c:strCache>
                <c:ptCount val="1"/>
                <c:pt idx="0">
                  <c:v>NOrec</c:v>
                </c:pt>
              </c:strCache>
            </c:strRef>
          </c:tx>
          <c:dLbls>
            <c:dLbl>
              <c:idx val="3"/>
              <c:layout>
                <c:manualLayout>
                  <c:x val="0.32815832858970351"/>
                  <c:y val="-6.2500492125984311E-2"/>
                </c:manualLayout>
              </c:layout>
              <c:tx>
                <c:rich>
                  <a:bodyPr/>
                  <a:lstStyle/>
                  <a:p>
                    <a:r>
                      <a:rPr lang="en-US" dirty="0" err="1" smtClean="0"/>
                      <a:t>NOrec</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Sheet1!$B$2:$B$9</c:f>
              <c:numCache>
                <c:formatCode>General</c:formatCode>
                <c:ptCount val="8"/>
                <c:pt idx="0">
                  <c:v>0.33009092810000012</c:v>
                </c:pt>
                <c:pt idx="1">
                  <c:v>0.55189875190000004</c:v>
                </c:pt>
                <c:pt idx="3">
                  <c:v>0.79350101670000017</c:v>
                </c:pt>
                <c:pt idx="7">
                  <c:v>0.97838355069999994</c:v>
                </c:pt>
              </c:numCache>
            </c:numRef>
          </c:val>
          <c:smooth val="0"/>
        </c:ser>
        <c:ser>
          <c:idx val="1"/>
          <c:order val="1"/>
          <c:tx>
            <c:strRef>
              <c:f>Sheet1!$C$1</c:f>
              <c:strCache>
                <c:ptCount val="1"/>
                <c:pt idx="0">
                  <c:v>IntelSTM</c:v>
                </c:pt>
              </c:strCache>
            </c:strRef>
          </c:tx>
          <c:spPr>
            <a:ln>
              <a:solidFill>
                <a:srgbClr val="7030A0"/>
              </a:solidFill>
            </a:ln>
          </c:spPr>
          <c:marker>
            <c:spPr>
              <a:solidFill>
                <a:srgbClr val="7030A0"/>
              </a:solidFill>
              <a:ln>
                <a:solidFill>
                  <a:srgbClr val="7030A0"/>
                </a:solidFill>
              </a:ln>
            </c:spPr>
          </c:marker>
          <c:dLbls>
            <c:dLbl>
              <c:idx val="3"/>
              <c:layout>
                <c:manualLayout>
                  <c:x val="0.3205256333336039"/>
                  <c:y val="-1.5625000000000062E-2"/>
                </c:manualLayout>
              </c:layout>
              <c:tx>
                <c:rich>
                  <a:bodyPr/>
                  <a:lstStyle/>
                  <a:p>
                    <a:r>
                      <a:rPr lang="en-US" dirty="0" err="1" smtClean="0"/>
                      <a:t>IntelSTM</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Sheet1!$C$2:$C$9</c:f>
              <c:numCache>
                <c:formatCode>General</c:formatCode>
                <c:ptCount val="8"/>
                <c:pt idx="0">
                  <c:v>0.28082778480000015</c:v>
                </c:pt>
                <c:pt idx="1">
                  <c:v>0.49928698350000023</c:v>
                </c:pt>
                <c:pt idx="3">
                  <c:v>0.77494907820000047</c:v>
                </c:pt>
                <c:pt idx="7">
                  <c:v>0.87262304930000023</c:v>
                </c:pt>
              </c:numCache>
            </c:numRef>
          </c:val>
          <c:smooth val="0"/>
        </c:ser>
        <c:ser>
          <c:idx val="2"/>
          <c:order val="2"/>
          <c:tx>
            <c:strRef>
              <c:f>Sheet1!$D$1</c:f>
              <c:strCache>
                <c:ptCount val="1"/>
                <c:pt idx="0">
                  <c:v>LarkTM-O</c:v>
                </c:pt>
              </c:strCache>
            </c:strRef>
          </c:tx>
          <c:spPr>
            <a:ln>
              <a:solidFill>
                <a:srgbClr val="00B050"/>
              </a:solidFill>
            </a:ln>
          </c:spPr>
          <c:marker>
            <c:spPr>
              <a:solidFill>
                <a:srgbClr val="00B050"/>
              </a:solidFill>
              <a:ln>
                <a:solidFill>
                  <a:srgbClr val="00B050"/>
                </a:solidFill>
              </a:ln>
            </c:spPr>
          </c:marker>
          <c:dLbls>
            <c:dLbl>
              <c:idx val="3"/>
              <c:layout>
                <c:manualLayout>
                  <c:x val="0.31311249864892787"/>
                  <c:y val="-9.68754921259843E-2"/>
                </c:manualLayout>
              </c:layout>
              <c:tx>
                <c:rich>
                  <a:bodyPr/>
                  <a:lstStyle/>
                  <a:p>
                    <a:r>
                      <a:rPr lang="en-US" dirty="0" err="1" smtClean="0"/>
                      <a:t>LarkTM</a:t>
                    </a:r>
                    <a:r>
                      <a:rPr lang="en-US" dirty="0" smtClean="0"/>
                      <a:t>-O</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Sheet1!$D$2:$D$9</c:f>
              <c:numCache>
                <c:formatCode>General</c:formatCode>
                <c:ptCount val="8"/>
              </c:numCache>
            </c:numRef>
          </c:val>
          <c:smooth val="0"/>
        </c:ser>
        <c:ser>
          <c:idx val="3"/>
          <c:order val="3"/>
          <c:tx>
            <c:strRef>
              <c:f>Sheet1!$E$1</c:f>
              <c:strCache>
                <c:ptCount val="1"/>
                <c:pt idx="0">
                  <c:v>LarkTM-S</c:v>
                </c:pt>
              </c:strCache>
            </c:strRef>
          </c:tx>
          <c:spPr>
            <a:ln>
              <a:solidFill>
                <a:srgbClr val="FF0000"/>
              </a:solidFill>
            </a:ln>
          </c:spPr>
          <c:marker>
            <c:spPr>
              <a:solidFill>
                <a:srgbClr val="FF0000"/>
              </a:solidFill>
              <a:ln>
                <a:solidFill>
                  <a:srgbClr val="FF0000"/>
                </a:solidFill>
              </a:ln>
            </c:spPr>
          </c:marker>
          <c:dLbls>
            <c:dLbl>
              <c:idx val="3"/>
              <c:layout>
                <c:manualLayout>
                  <c:x val="0.32980696946256227"/>
                  <c:y val="-0.16875024606299224"/>
                </c:manualLayout>
              </c:layout>
              <c:tx>
                <c:rich>
                  <a:bodyPr/>
                  <a:lstStyle/>
                  <a:p>
                    <a:r>
                      <a:rPr lang="en-US" dirty="0" err="1" smtClean="0"/>
                      <a:t>LarkTM</a:t>
                    </a:r>
                    <a:r>
                      <a:rPr lang="en-US" dirty="0" smtClean="0"/>
                      <a:t>-S</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Sheet1!$E$2:$E$9</c:f>
              <c:numCache>
                <c:formatCode>General</c:formatCode>
                <c:ptCount val="8"/>
              </c:numCache>
            </c:numRef>
          </c:val>
          <c:smooth val="0"/>
        </c:ser>
        <c:dLbls>
          <c:showLegendKey val="0"/>
          <c:showVal val="0"/>
          <c:showCatName val="0"/>
          <c:showSerName val="0"/>
          <c:showPercent val="0"/>
          <c:showBubbleSize val="0"/>
        </c:dLbls>
        <c:marker val="1"/>
        <c:smooth val="0"/>
        <c:axId val="147661824"/>
        <c:axId val="147619136"/>
      </c:lineChart>
      <c:catAx>
        <c:axId val="147661824"/>
        <c:scaling>
          <c:orientation val="minMax"/>
        </c:scaling>
        <c:delete val="0"/>
        <c:axPos val="b"/>
        <c:title>
          <c:tx>
            <c:rich>
              <a:bodyPr/>
              <a:lstStyle/>
              <a:p>
                <a:pPr>
                  <a:defRPr/>
                </a:pPr>
                <a:r>
                  <a:rPr lang="en-US" dirty="0" smtClean="0"/>
                  <a:t>Threads</a:t>
                </a:r>
                <a:endParaRPr lang="en-US" dirty="0"/>
              </a:p>
            </c:rich>
          </c:tx>
          <c:layout/>
          <c:overlay val="0"/>
        </c:title>
        <c:numFmt formatCode="General" sourceLinked="1"/>
        <c:majorTickMark val="none"/>
        <c:minorTickMark val="none"/>
        <c:tickLblPos val="nextTo"/>
        <c:crossAx val="147619136"/>
        <c:crosses val="autoZero"/>
        <c:auto val="0"/>
        <c:lblAlgn val="ctr"/>
        <c:lblOffset val="100"/>
        <c:tickLblSkip val="1"/>
        <c:tickMarkSkip val="1"/>
        <c:noMultiLvlLbl val="0"/>
      </c:catAx>
      <c:valAx>
        <c:axId val="147619136"/>
        <c:scaling>
          <c:orientation val="minMax"/>
          <c:max val="2"/>
        </c:scaling>
        <c:delete val="0"/>
        <c:axPos val="l"/>
        <c:majorGridlines/>
        <c:title>
          <c:tx>
            <c:rich>
              <a:bodyPr/>
              <a:lstStyle/>
              <a:p>
                <a:pPr>
                  <a:defRPr/>
                </a:pPr>
                <a:r>
                  <a:rPr lang="en-US" dirty="0" smtClean="0"/>
                  <a:t>Speedup</a:t>
                </a:r>
                <a:endParaRPr lang="en-US" dirty="0"/>
              </a:p>
            </c:rich>
          </c:tx>
          <c:layout>
            <c:manualLayout>
              <c:xMode val="edge"/>
              <c:yMode val="edge"/>
              <c:x val="0"/>
              <c:y val="0.37944660433070887"/>
            </c:manualLayout>
          </c:layout>
          <c:overlay val="0"/>
        </c:title>
        <c:numFmt formatCode="General" sourceLinked="1"/>
        <c:majorTickMark val="none"/>
        <c:minorTickMark val="none"/>
        <c:tickLblPos val="nextTo"/>
        <c:crossAx val="147661824"/>
        <c:crosses val="autoZero"/>
        <c:crossBetween val="between"/>
      </c:valAx>
    </c:plotArea>
    <c:legend>
      <c:legendPos val="t"/>
      <c:layout>
        <c:manualLayout>
          <c:xMode val="edge"/>
          <c:yMode val="edge"/>
          <c:x val="0.10434355928020449"/>
          <c:y val="4.4890748031496085E-2"/>
          <c:w val="0.65604214594677768"/>
          <c:h val="8.6734990157480402E-2"/>
        </c:manualLayout>
      </c:layout>
      <c:overlay val="0"/>
    </c:legend>
    <c:plotVisOnly val="1"/>
    <c:dispBlanksAs val="span"/>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21564129872359"/>
          <c:y val="0.17922662401574802"/>
          <c:w val="0.64859608928005796"/>
          <c:h val="0.61803371062992152"/>
        </c:manualLayout>
      </c:layout>
      <c:lineChart>
        <c:grouping val="standard"/>
        <c:varyColors val="0"/>
        <c:ser>
          <c:idx val="0"/>
          <c:order val="0"/>
          <c:tx>
            <c:strRef>
              <c:f>Sheet1!$B$1</c:f>
              <c:strCache>
                <c:ptCount val="1"/>
                <c:pt idx="0">
                  <c:v>NOrec</c:v>
                </c:pt>
              </c:strCache>
            </c:strRef>
          </c:tx>
          <c:dLbls>
            <c:dLbl>
              <c:idx val="3"/>
              <c:layout>
                <c:manualLayout>
                  <c:x val="0.32815832858970351"/>
                  <c:y val="-6.2500492125984311E-2"/>
                </c:manualLayout>
              </c:layout>
              <c:tx>
                <c:rich>
                  <a:bodyPr/>
                  <a:lstStyle/>
                  <a:p>
                    <a:r>
                      <a:rPr lang="en-US" dirty="0" err="1" smtClean="0"/>
                      <a:t>NOrec</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Sheet1!$B$2:$B$9</c:f>
              <c:numCache>
                <c:formatCode>General</c:formatCode>
                <c:ptCount val="8"/>
                <c:pt idx="0">
                  <c:v>0.33009092810000012</c:v>
                </c:pt>
                <c:pt idx="1">
                  <c:v>0.55189875190000004</c:v>
                </c:pt>
                <c:pt idx="3">
                  <c:v>0.79350101670000017</c:v>
                </c:pt>
                <c:pt idx="7">
                  <c:v>0.97838355069999994</c:v>
                </c:pt>
              </c:numCache>
            </c:numRef>
          </c:val>
          <c:smooth val="0"/>
        </c:ser>
        <c:ser>
          <c:idx val="1"/>
          <c:order val="1"/>
          <c:tx>
            <c:strRef>
              <c:f>Sheet1!$C$1</c:f>
              <c:strCache>
                <c:ptCount val="1"/>
                <c:pt idx="0">
                  <c:v>IntelSTM</c:v>
                </c:pt>
              </c:strCache>
            </c:strRef>
          </c:tx>
          <c:spPr>
            <a:ln>
              <a:solidFill>
                <a:srgbClr val="7030A0"/>
              </a:solidFill>
            </a:ln>
          </c:spPr>
          <c:marker>
            <c:spPr>
              <a:solidFill>
                <a:srgbClr val="7030A0"/>
              </a:solidFill>
              <a:ln>
                <a:solidFill>
                  <a:srgbClr val="7030A0"/>
                </a:solidFill>
              </a:ln>
            </c:spPr>
          </c:marker>
          <c:dLbls>
            <c:dLbl>
              <c:idx val="3"/>
              <c:layout>
                <c:manualLayout>
                  <c:x val="0.3205256333336039"/>
                  <c:y val="-1.5625000000000062E-2"/>
                </c:manualLayout>
              </c:layout>
              <c:tx>
                <c:rich>
                  <a:bodyPr/>
                  <a:lstStyle/>
                  <a:p>
                    <a:r>
                      <a:rPr lang="en-US" dirty="0" err="1" smtClean="0"/>
                      <a:t>IntelSTM</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Sheet1!$C$2:$C$9</c:f>
              <c:numCache>
                <c:formatCode>General</c:formatCode>
                <c:ptCount val="8"/>
                <c:pt idx="0">
                  <c:v>0.28082778480000015</c:v>
                </c:pt>
                <c:pt idx="1">
                  <c:v>0.49928698350000023</c:v>
                </c:pt>
                <c:pt idx="3">
                  <c:v>0.77494907820000047</c:v>
                </c:pt>
                <c:pt idx="7">
                  <c:v>0.87262304930000023</c:v>
                </c:pt>
              </c:numCache>
            </c:numRef>
          </c:val>
          <c:smooth val="0"/>
        </c:ser>
        <c:ser>
          <c:idx val="2"/>
          <c:order val="2"/>
          <c:tx>
            <c:strRef>
              <c:f>Sheet1!$D$1</c:f>
              <c:strCache>
                <c:ptCount val="1"/>
                <c:pt idx="0">
                  <c:v>LarkTM-O</c:v>
                </c:pt>
              </c:strCache>
            </c:strRef>
          </c:tx>
          <c:spPr>
            <a:ln>
              <a:solidFill>
                <a:srgbClr val="00B050"/>
              </a:solidFill>
            </a:ln>
          </c:spPr>
          <c:marker>
            <c:spPr>
              <a:solidFill>
                <a:srgbClr val="00B050"/>
              </a:solidFill>
              <a:ln>
                <a:solidFill>
                  <a:srgbClr val="00B050"/>
                </a:solidFill>
              </a:ln>
            </c:spPr>
          </c:marker>
          <c:dLbls>
            <c:dLbl>
              <c:idx val="3"/>
              <c:layout>
                <c:manualLayout>
                  <c:x val="0.31311249864892787"/>
                  <c:y val="-9.68754921259843E-2"/>
                </c:manualLayout>
              </c:layout>
              <c:tx>
                <c:rich>
                  <a:bodyPr/>
                  <a:lstStyle/>
                  <a:p>
                    <a:r>
                      <a:rPr lang="en-US" dirty="0" err="1" smtClean="0"/>
                      <a:t>LarkTM</a:t>
                    </a:r>
                    <a:r>
                      <a:rPr lang="en-US" dirty="0" smtClean="0"/>
                      <a:t>-O</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Sheet1!$D$2:$D$9</c:f>
              <c:numCache>
                <c:formatCode>General</c:formatCode>
                <c:ptCount val="8"/>
                <c:pt idx="0">
                  <c:v>0.76265441120000044</c:v>
                </c:pt>
                <c:pt idx="1">
                  <c:v>0.59413926539999973</c:v>
                </c:pt>
                <c:pt idx="3">
                  <c:v>0.88002194899999997</c:v>
                </c:pt>
                <c:pt idx="7">
                  <c:v>1.0726201974999996</c:v>
                </c:pt>
              </c:numCache>
            </c:numRef>
          </c:val>
          <c:smooth val="0"/>
        </c:ser>
        <c:ser>
          <c:idx val="3"/>
          <c:order val="3"/>
          <c:tx>
            <c:strRef>
              <c:f>Sheet1!$E$1</c:f>
              <c:strCache>
                <c:ptCount val="1"/>
                <c:pt idx="0">
                  <c:v>LarkTM-S</c:v>
                </c:pt>
              </c:strCache>
            </c:strRef>
          </c:tx>
          <c:spPr>
            <a:ln>
              <a:solidFill>
                <a:srgbClr val="FF0000"/>
              </a:solidFill>
            </a:ln>
          </c:spPr>
          <c:marker>
            <c:spPr>
              <a:solidFill>
                <a:srgbClr val="FF0000"/>
              </a:solidFill>
              <a:ln>
                <a:solidFill>
                  <a:srgbClr val="FF0000"/>
                </a:solidFill>
              </a:ln>
            </c:spPr>
          </c:marker>
          <c:dLbls>
            <c:dLbl>
              <c:idx val="3"/>
              <c:layout>
                <c:manualLayout>
                  <c:x val="0.32980696946256227"/>
                  <c:y val="-0.16875024606299224"/>
                </c:manualLayout>
              </c:layout>
              <c:tx>
                <c:rich>
                  <a:bodyPr/>
                  <a:lstStyle/>
                  <a:p>
                    <a:r>
                      <a:rPr lang="en-US" dirty="0" err="1" smtClean="0"/>
                      <a:t>LarkTM</a:t>
                    </a:r>
                    <a:r>
                      <a:rPr lang="en-US" dirty="0" smtClean="0"/>
                      <a:t>-S</a:t>
                    </a:r>
                    <a:endParaRPr lang="en-US" dirty="0"/>
                  </a:p>
                </c:rich>
              </c:tx>
              <c:dLblPos val="r"/>
              <c:showLegendKey val="0"/>
              <c:showVal val="1"/>
              <c:showCatName val="0"/>
              <c:showSerName val="1"/>
              <c:showPercent val="0"/>
              <c:showBubbleSize val="0"/>
            </c:dLbl>
            <c:showLegendKey val="0"/>
            <c:showVal val="0"/>
            <c:showCatName val="0"/>
            <c:showSerName val="0"/>
            <c:showPercent val="0"/>
            <c:showBubbleSize val="0"/>
          </c:dLbls>
          <c:cat>
            <c:numRef>
              <c:f>Sheet1!$A$2:$A$9</c:f>
              <c:numCache>
                <c:formatCode>General</c:formatCode>
                <c:ptCount val="8"/>
                <c:pt idx="0">
                  <c:v>1</c:v>
                </c:pt>
                <c:pt idx="1">
                  <c:v>2</c:v>
                </c:pt>
                <c:pt idx="3">
                  <c:v>4</c:v>
                </c:pt>
                <c:pt idx="7">
                  <c:v>8</c:v>
                </c:pt>
              </c:numCache>
            </c:numRef>
          </c:cat>
          <c:val>
            <c:numRef>
              <c:f>Sheet1!$E$2:$E$9</c:f>
              <c:numCache>
                <c:formatCode>General</c:formatCode>
                <c:ptCount val="8"/>
              </c:numCache>
            </c:numRef>
          </c:val>
          <c:smooth val="0"/>
        </c:ser>
        <c:dLbls>
          <c:showLegendKey val="0"/>
          <c:showVal val="0"/>
          <c:showCatName val="0"/>
          <c:showSerName val="0"/>
          <c:showPercent val="0"/>
          <c:showBubbleSize val="0"/>
        </c:dLbls>
        <c:marker val="1"/>
        <c:smooth val="0"/>
        <c:axId val="147672064"/>
        <c:axId val="104481920"/>
      </c:lineChart>
      <c:catAx>
        <c:axId val="147672064"/>
        <c:scaling>
          <c:orientation val="minMax"/>
        </c:scaling>
        <c:delete val="0"/>
        <c:axPos val="b"/>
        <c:title>
          <c:tx>
            <c:rich>
              <a:bodyPr/>
              <a:lstStyle/>
              <a:p>
                <a:pPr>
                  <a:defRPr/>
                </a:pPr>
                <a:r>
                  <a:rPr lang="en-US" dirty="0" smtClean="0"/>
                  <a:t>Threads</a:t>
                </a:r>
                <a:endParaRPr lang="en-US" dirty="0"/>
              </a:p>
            </c:rich>
          </c:tx>
          <c:layout/>
          <c:overlay val="0"/>
        </c:title>
        <c:numFmt formatCode="General" sourceLinked="1"/>
        <c:majorTickMark val="none"/>
        <c:minorTickMark val="none"/>
        <c:tickLblPos val="nextTo"/>
        <c:crossAx val="104481920"/>
        <c:crosses val="autoZero"/>
        <c:auto val="0"/>
        <c:lblAlgn val="ctr"/>
        <c:lblOffset val="100"/>
        <c:tickLblSkip val="1"/>
        <c:tickMarkSkip val="1"/>
        <c:noMultiLvlLbl val="0"/>
      </c:catAx>
      <c:valAx>
        <c:axId val="104481920"/>
        <c:scaling>
          <c:orientation val="minMax"/>
          <c:max val="2"/>
        </c:scaling>
        <c:delete val="0"/>
        <c:axPos val="l"/>
        <c:majorGridlines/>
        <c:title>
          <c:tx>
            <c:rich>
              <a:bodyPr/>
              <a:lstStyle/>
              <a:p>
                <a:pPr>
                  <a:defRPr/>
                </a:pPr>
                <a:r>
                  <a:rPr lang="en-US" dirty="0" smtClean="0"/>
                  <a:t>Speedup</a:t>
                </a:r>
                <a:endParaRPr lang="en-US" dirty="0"/>
              </a:p>
            </c:rich>
          </c:tx>
          <c:layout>
            <c:manualLayout>
              <c:xMode val="edge"/>
              <c:yMode val="edge"/>
              <c:x val="0"/>
              <c:y val="0.37944660433070887"/>
            </c:manualLayout>
          </c:layout>
          <c:overlay val="0"/>
        </c:title>
        <c:numFmt formatCode="General" sourceLinked="1"/>
        <c:majorTickMark val="none"/>
        <c:minorTickMark val="none"/>
        <c:tickLblPos val="nextTo"/>
        <c:crossAx val="147672064"/>
        <c:crosses val="autoZero"/>
        <c:crossBetween val="between"/>
      </c:valAx>
    </c:plotArea>
    <c:legend>
      <c:legendPos val="t"/>
      <c:layout>
        <c:manualLayout>
          <c:xMode val="edge"/>
          <c:yMode val="edge"/>
          <c:x val="0.10434355928020449"/>
          <c:y val="4.4890748031496085E-2"/>
          <c:w val="0.65604214594677768"/>
          <c:h val="8.6734990157480402E-2"/>
        </c:manualLayout>
      </c:layout>
      <c:overlay val="0"/>
    </c:legend>
    <c:plotVisOnly val="1"/>
    <c:dispBlanksAs val="span"/>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0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0760"/>
          </a:xfrm>
          <a:prstGeom prst="rect">
            <a:avLst/>
          </a:prstGeom>
        </p:spPr>
        <p:txBody>
          <a:bodyPr vert="horz" lIns="91440" tIns="45720" rIns="91440" bIns="45720" rtlCol="0"/>
          <a:lstStyle>
            <a:lvl1pPr algn="r">
              <a:defRPr sz="1200"/>
            </a:lvl1pPr>
          </a:lstStyle>
          <a:p>
            <a:fld id="{DE967392-B755-49B6-B1B3-89EB971D6427}" type="datetimeFigureOut">
              <a:rPr lang="en-US" smtClean="0"/>
              <a:pPr/>
              <a:t>2/13/2015</a:t>
            </a:fld>
            <a:endParaRPr lang="en-US"/>
          </a:p>
        </p:txBody>
      </p:sp>
      <p:sp>
        <p:nvSpPr>
          <p:cNvPr id="4" name="Footer Placeholder 3"/>
          <p:cNvSpPr>
            <a:spLocks noGrp="1"/>
          </p:cNvSpPr>
          <p:nvPr>
            <p:ph type="ftr" sz="quarter" idx="2"/>
          </p:nvPr>
        </p:nvSpPr>
        <p:spPr>
          <a:xfrm>
            <a:off x="1" y="6658443"/>
            <a:ext cx="4029282" cy="350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3"/>
            <a:ext cx="4029282" cy="350760"/>
          </a:xfrm>
          <a:prstGeom prst="rect">
            <a:avLst/>
          </a:prstGeom>
        </p:spPr>
        <p:txBody>
          <a:bodyPr vert="horz" lIns="91440" tIns="45720" rIns="91440" bIns="45720" rtlCol="0" anchor="b"/>
          <a:lstStyle>
            <a:lvl1pPr algn="r">
              <a:defRPr sz="1200"/>
            </a:lvl1pPr>
          </a:lstStyle>
          <a:p>
            <a:fld id="{CD0A2B5B-3214-477A-85A7-1419FCBFA91E}" type="slidenum">
              <a:rPr lang="en-US" smtClean="0"/>
              <a:pPr/>
              <a:t>‹#›</a:t>
            </a:fld>
            <a:endParaRPr lang="en-US"/>
          </a:p>
        </p:txBody>
      </p:sp>
    </p:spTree>
    <p:extLst>
      <p:ext uri="{BB962C8B-B14F-4D97-AF65-F5344CB8AC3E}">
        <p14:creationId xmlns:p14="http://schemas.microsoft.com/office/powerpoint/2010/main" val="33049039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929642" y="3329940"/>
            <a:ext cx="7437119" cy="3154680"/>
          </a:xfrm>
          <a:prstGeom prst="rect">
            <a:avLst/>
          </a:prstGeom>
          <a:noFill/>
          <a:ln>
            <a:noFill/>
          </a:ln>
        </p:spPr>
        <p:txBody>
          <a:bodyPr lIns="93162" tIns="93162" rIns="93162" bIns="93162"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3009986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929620" y="3329930"/>
            <a:ext cx="7437096" cy="3154676"/>
          </a:xfrm>
          <a:prstGeom prst="rect">
            <a:avLst/>
          </a:prstGeom>
        </p:spPr>
        <p:txBody>
          <a:bodyPr lIns="83023" tIns="83023" rIns="83023" bIns="83023" anchor="ctr" anchorCtr="0">
            <a:noAutofit/>
          </a:bodyPr>
          <a:lstStyle/>
          <a:p>
            <a:r>
              <a:rPr lang="en-US" sz="1100" kern="1200" dirty="0" smtClean="0">
                <a:solidFill>
                  <a:schemeClr val="tx1"/>
                </a:solidFill>
                <a:effectLst/>
                <a:latin typeface="+mn-lt"/>
                <a:ea typeface="+mn-ea"/>
                <a:cs typeface="+mn-cs"/>
              </a:rPr>
              <a:t>say nothing on this slide? Simply say the title again</a:t>
            </a:r>
            <a:r>
              <a:rPr lang="en-US" sz="1100" kern="1200" baseline="0" dirty="0" smtClean="0">
                <a:solidFill>
                  <a:schemeClr val="tx1"/>
                </a:solidFill>
                <a:effectLst/>
                <a:latin typeface="+mn-lt"/>
                <a:ea typeface="+mn-ea"/>
                <a:cs typeface="+mn-cs"/>
              </a:rPr>
              <a:t> is boring.</a:t>
            </a:r>
            <a:endParaRPr lang="en-US" dirty="0" smtClean="0"/>
          </a:p>
          <a:p>
            <a:r>
              <a:rPr lang="en-US" dirty="0" smtClean="0"/>
              <a:t>Hi,</a:t>
            </a:r>
            <a:r>
              <a:rPr lang="en-US" baseline="0" dirty="0" smtClean="0"/>
              <a:t> today I’m going to present a software transactional memory system that adds very low overhead with many nice properties, such as strong progress guarantees and strong semantics.</a:t>
            </a:r>
          </a:p>
          <a:p>
            <a:r>
              <a:rPr lang="en-US" sz="1100" kern="1200" dirty="0" smtClean="0">
                <a:solidFill>
                  <a:schemeClr val="tx1"/>
                </a:solidFill>
                <a:effectLst/>
                <a:latin typeface="+mn-lt"/>
                <a:ea typeface="+mn-ea"/>
                <a:cs typeface="+mn-cs"/>
              </a:rPr>
              <a:t>"nice properties" is a bit vague; say something stronger?</a:t>
            </a:r>
            <a:endParaRPr dirty="0"/>
          </a:p>
        </p:txBody>
      </p:sp>
      <p:sp>
        <p:nvSpPr>
          <p:cNvPr id="46" name="Shape 46"/>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929620" y="3329930"/>
            <a:ext cx="7437096" cy="3154676"/>
          </a:xfrm>
          <a:prstGeom prst="rect">
            <a:avLst/>
          </a:prstGeom>
        </p:spPr>
        <p:txBody>
          <a:bodyPr lIns="83023" tIns="83023" rIns="83023" bIns="83023" anchor="ctr" anchorCtr="0">
            <a:noAutofit/>
          </a:bodyPr>
          <a:lstStyle/>
          <a:p>
            <a:r>
              <a:rPr lang="en" dirty="0" smtClean="0"/>
              <a:t>Because the</a:t>
            </a:r>
            <a:r>
              <a:rPr lang="en" baseline="0" dirty="0" smtClean="0"/>
              <a:t> possibility that one of them might conflict. The instrumentation itself needs to add synchronization.</a:t>
            </a:r>
          </a:p>
          <a:p>
            <a:r>
              <a:rPr lang="en" baseline="0" dirty="0" smtClean="0"/>
              <a:t>Have to be conservative because there are some other transactions out there </a:t>
            </a:r>
          </a:p>
          <a:p>
            <a:endParaRPr lang="en" baseline="0" dirty="0" smtClean="0"/>
          </a:p>
          <a:p>
            <a:r>
              <a:rPr lang="en" baseline="0" dirty="0" smtClean="0"/>
              <a:t>Try to do something here to motivate single-thread overhead.</a:t>
            </a:r>
          </a:p>
          <a:p>
            <a:endParaRPr lang="en" baseline="0" dirty="0" smtClean="0"/>
          </a:p>
          <a:p>
            <a:r>
              <a:rPr lang="en" baseline="0" dirty="0" smtClean="0"/>
              <a:t>Either add locks on the first access to an object or at global locks. Add synchronization overhead even in a single-thread context. </a:t>
            </a:r>
            <a:endParaRPr lang="en" dirty="0" smtClean="0"/>
          </a:p>
          <a:p>
            <a:endParaRPr lang="en" dirty="0" smtClean="0"/>
          </a:p>
          <a:p>
            <a:r>
              <a:rPr lang="en" dirty="0" smtClean="0"/>
              <a:t>T</a:t>
            </a:r>
            <a:r>
              <a:rPr lang="en-US" dirty="0" smtClean="0"/>
              <a:t>h</a:t>
            </a:r>
            <a:r>
              <a:rPr lang="en" dirty="0" smtClean="0"/>
              <a:t>ere are several challenges in</a:t>
            </a:r>
            <a:r>
              <a:rPr lang="en" baseline="0" dirty="0" smtClean="0"/>
              <a:t> getting such a system. The first chanllenge is performance.</a:t>
            </a:r>
          </a:p>
          <a:p>
            <a:r>
              <a:rPr lang="en" baseline="0" dirty="0" smtClean="0"/>
              <a:t>To detect or resolve any transactional conflicts, many STMs face the problem of detect and catch cross-thread dependences.</a:t>
            </a:r>
          </a:p>
          <a:p>
            <a:r>
              <a:rPr lang="en" baseline="0" dirty="0" smtClean="0"/>
              <a:t>Prior work has come up with various approaches, but they typcially add high overhead, especially for short transactions.</a:t>
            </a:r>
          </a:p>
          <a:p>
            <a:r>
              <a:rPr lang="en" baseline="0" dirty="0" smtClean="0"/>
              <a:t>(When you talk about any examples, you should focus on answering questions from both the McRT and N</a:t>
            </a:r>
            <a:r>
              <a:rPr lang="en-US" baseline="0" dirty="0" smtClean="0"/>
              <a:t>o</a:t>
            </a:r>
            <a:r>
              <a:rPr lang="en" baseline="0" dirty="0" smtClean="0"/>
              <a:t>rec camps.)</a:t>
            </a:r>
            <a:endParaRPr lang="en" dirty="0" smtClean="0"/>
          </a:p>
          <a:p>
            <a:r>
              <a:rPr lang="en" dirty="0" smtClean="0"/>
              <a:t>It </a:t>
            </a:r>
            <a:r>
              <a:rPr lang="en" dirty="0"/>
              <a:t>seems catching cross-thread dependence is not just a challenge for strong </a:t>
            </a:r>
            <a:r>
              <a:rPr lang="en" dirty="0" smtClean="0"/>
              <a:t>atomicity,</a:t>
            </a:r>
            <a:r>
              <a:rPr lang="en" baseline="0" dirty="0" smtClean="0"/>
              <a:t> but for weak atomic STM as well.</a:t>
            </a:r>
            <a:endParaRPr lang="en" dirty="0"/>
          </a:p>
        </p:txBody>
      </p:sp>
      <p:sp>
        <p:nvSpPr>
          <p:cNvPr id="127" name="Shape 12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929620" y="3329930"/>
            <a:ext cx="7437096" cy="3154676"/>
          </a:xfrm>
          <a:prstGeom prst="rect">
            <a:avLst/>
          </a:prstGeom>
        </p:spPr>
        <p:txBody>
          <a:bodyPr lIns="83023" tIns="83023" rIns="83023" bIns="83023"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Say it </a:t>
            </a:r>
            <a:r>
              <a:rPr lang="en-US" sz="1100" dirty="0" smtClean="0"/>
              <a:t>: Adds </a:t>
            </a:r>
            <a:r>
              <a:rPr lang="en-US" sz="1100" kern="1200" dirty="0" smtClean="0">
                <a:solidFill>
                  <a:schemeClr val="tx1"/>
                </a:solidFill>
                <a:effectLst/>
                <a:latin typeface="+mn-lt"/>
                <a:ea typeface="+mn-ea"/>
                <a:cs typeface="+mn-cs"/>
              </a:rPr>
              <a:t>a lot of different</a:t>
            </a:r>
            <a:r>
              <a:rPr lang="en-US" sz="1100" kern="1200" baseline="0" dirty="0" smtClean="0">
                <a:solidFill>
                  <a:schemeClr val="tx1"/>
                </a:solidFill>
                <a:effectLst/>
                <a:latin typeface="+mn-lt"/>
                <a:ea typeface="+mn-ea"/>
                <a:cs typeface="+mn-cs"/>
              </a:rPr>
              <a:t> kinds of instrumentation overhead </a:t>
            </a:r>
            <a:r>
              <a:rPr lang="en-US" sz="1100" dirty="0" smtClean="0"/>
              <a:t>or synchronization costs to object accesses that might not actually lead to conflicts during runtime</a:t>
            </a:r>
          </a:p>
          <a:p>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Its just a lot of different</a:t>
            </a:r>
            <a:r>
              <a:rPr lang="en-US" sz="1100" kern="1200" baseline="0" dirty="0" smtClean="0">
                <a:solidFill>
                  <a:schemeClr val="tx1"/>
                </a:solidFill>
                <a:effectLst/>
                <a:latin typeface="+mn-lt"/>
                <a:ea typeface="+mn-ea"/>
                <a:cs typeface="+mn-cs"/>
              </a:rPr>
              <a:t> kinds of instrumentation overhead. It is not just the synchronization overhead. </a:t>
            </a:r>
            <a:r>
              <a:rPr lang="en-US" sz="1100" kern="1200" baseline="0" dirty="0" err="1" smtClean="0">
                <a:solidFill>
                  <a:schemeClr val="tx1"/>
                </a:solidFill>
                <a:effectLst/>
                <a:latin typeface="+mn-lt"/>
                <a:ea typeface="+mn-ea"/>
                <a:cs typeface="+mn-cs"/>
              </a:rPr>
              <a:t>NOrec</a:t>
            </a:r>
            <a:r>
              <a:rPr lang="en-US" sz="1100" kern="1200" baseline="0" dirty="0" smtClean="0">
                <a:solidFill>
                  <a:schemeClr val="tx1"/>
                </a:solidFill>
                <a:effectLst/>
                <a:latin typeface="+mn-lt"/>
                <a:ea typeface="+mn-ea"/>
                <a:cs typeface="+mn-cs"/>
              </a:rPr>
              <a:t> does not cause high synchronization cost.</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In general, some STMs add sync costs per transaction rather than per access; you could just say that. (Also, I think you mean for accesses or object accesses, rather than for objects.)</a:t>
            </a:r>
            <a:endParaRPr lang="en" dirty="0" smtClean="0"/>
          </a:p>
          <a:p>
            <a:r>
              <a:rPr lang="en" dirty="0" smtClean="0"/>
              <a:t>Because the</a:t>
            </a:r>
            <a:r>
              <a:rPr lang="en" baseline="0" dirty="0" smtClean="0"/>
              <a:t> possibility that one of them might conflict. The instrumentation itself needs to add synchronization.</a:t>
            </a:r>
          </a:p>
          <a:p>
            <a:r>
              <a:rPr lang="en" baseline="0" dirty="0" smtClean="0"/>
              <a:t>Have to be conservative because there are some other transactions out there </a:t>
            </a:r>
          </a:p>
          <a:p>
            <a:endParaRPr lang="en" baseline="0" dirty="0" smtClean="0"/>
          </a:p>
          <a:p>
            <a:r>
              <a:rPr lang="en" baseline="0" dirty="0" smtClean="0"/>
              <a:t>Try to do something here to motivate single-thread overhead.</a:t>
            </a:r>
          </a:p>
          <a:p>
            <a:endParaRPr lang="en" baseline="0" dirty="0" smtClean="0"/>
          </a:p>
          <a:p>
            <a:r>
              <a:rPr lang="en" baseline="0" dirty="0" smtClean="0"/>
              <a:t>Either add locks on the first access to an object or at global locks. Add synchronization overhead even in a single-thread context. </a:t>
            </a:r>
            <a:endParaRPr lang="en" dirty="0" smtClean="0"/>
          </a:p>
          <a:p>
            <a:endParaRPr lang="en" dirty="0" smtClean="0"/>
          </a:p>
          <a:p>
            <a:r>
              <a:rPr lang="en" dirty="0" smtClean="0"/>
              <a:t>T</a:t>
            </a:r>
            <a:r>
              <a:rPr lang="en-US" dirty="0" smtClean="0"/>
              <a:t>h</a:t>
            </a:r>
            <a:r>
              <a:rPr lang="en" dirty="0" smtClean="0"/>
              <a:t>ere are several challenges in</a:t>
            </a:r>
            <a:r>
              <a:rPr lang="en" baseline="0" dirty="0" smtClean="0"/>
              <a:t> getting such a system. The first chanllenge is performance.</a:t>
            </a:r>
          </a:p>
          <a:p>
            <a:r>
              <a:rPr lang="en" baseline="0" dirty="0" smtClean="0"/>
              <a:t>To detect or resolve any transactional conflicts, many STMs face the problem of detect and catch cross-thread dependences.</a:t>
            </a:r>
          </a:p>
          <a:p>
            <a:r>
              <a:rPr lang="en" baseline="0" dirty="0" smtClean="0"/>
              <a:t>Prior work has come up with various approaches, but they typcially add high overhead, especially for short transactions.</a:t>
            </a:r>
          </a:p>
          <a:p>
            <a:r>
              <a:rPr lang="en" baseline="0" dirty="0" smtClean="0"/>
              <a:t>(When you talk about any examples, you should focus on answering questions from both the McRT and N</a:t>
            </a:r>
            <a:r>
              <a:rPr lang="en-US" baseline="0" dirty="0" smtClean="0"/>
              <a:t>o</a:t>
            </a:r>
            <a:r>
              <a:rPr lang="en" baseline="0" dirty="0" smtClean="0"/>
              <a:t>rec camps.)</a:t>
            </a:r>
            <a:endParaRPr lang="en" dirty="0" smtClean="0"/>
          </a:p>
          <a:p>
            <a:r>
              <a:rPr lang="en" dirty="0" smtClean="0"/>
              <a:t>It </a:t>
            </a:r>
            <a:r>
              <a:rPr lang="en" dirty="0"/>
              <a:t>seems catching cross-thread dependence is not just a challenge for strong </a:t>
            </a:r>
            <a:r>
              <a:rPr lang="en" dirty="0" smtClean="0"/>
              <a:t>atomicity,</a:t>
            </a:r>
            <a:r>
              <a:rPr lang="en" baseline="0" dirty="0" smtClean="0"/>
              <a:t> but for weak atomic STM as well.</a:t>
            </a:r>
            <a:endParaRPr lang="en" dirty="0"/>
          </a:p>
        </p:txBody>
      </p:sp>
      <p:sp>
        <p:nvSpPr>
          <p:cNvPr id="127" name="Shape 12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929620" y="3329930"/>
            <a:ext cx="7437096" cy="3154676"/>
          </a:xfrm>
          <a:prstGeom prst="rect">
            <a:avLst/>
          </a:prstGeom>
        </p:spPr>
        <p:txBody>
          <a:bodyPr lIns="83023" tIns="83023" rIns="83023" bIns="83023"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Say it: </a:t>
            </a:r>
            <a:r>
              <a:rPr lang="en-US" dirty="0" smtClean="0"/>
              <a:t>“NOW”, I’ll tell</a:t>
            </a:r>
            <a:r>
              <a:rPr lang="en-US" baseline="0" dirty="0" smtClean="0"/>
              <a:t> you (connecting with the audience)</a:t>
            </a:r>
            <a:r>
              <a:rPr lang="en-US" dirty="0" smtClean="0"/>
              <a:t> about “OUR” STM.</a:t>
            </a:r>
          </a:p>
          <a:p>
            <a:endParaRPr lang="en" dirty="0" smtClean="0"/>
          </a:p>
          <a:p>
            <a:r>
              <a:rPr lang="en" dirty="0" smtClean="0"/>
              <a:t>TODO: try</a:t>
            </a:r>
            <a:r>
              <a:rPr lang="en" baseline="0" dirty="0" smtClean="0"/>
              <a:t> to add the following things:</a:t>
            </a:r>
            <a:endParaRPr lang="en" dirty="0" smtClean="0"/>
          </a:p>
          <a:p>
            <a:r>
              <a:rPr lang="en-US" dirty="0" smtClean="0"/>
              <a:t>Road map</a:t>
            </a:r>
          </a:p>
          <a:p>
            <a:r>
              <a:rPr lang="en-US" dirty="0" smtClean="0"/>
              <a:t>Teaser</a:t>
            </a:r>
          </a:p>
          <a:p>
            <a:endParaRPr lang="en-US" dirty="0" smtClean="0"/>
          </a:p>
          <a:p>
            <a:endParaRPr lang="en" dirty="0"/>
          </a:p>
        </p:txBody>
      </p:sp>
      <p:sp>
        <p:nvSpPr>
          <p:cNvPr id="127" name="Shape 12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929620" y="3329930"/>
            <a:ext cx="7437096" cy="3154676"/>
          </a:xfrm>
          <a:prstGeom prst="rect">
            <a:avLst/>
          </a:prstGeom>
        </p:spPr>
        <p:txBody>
          <a:bodyPr lIns="83023" tIns="83023" rIns="83023" bIns="83023" anchor="ctr" anchorCtr="0">
            <a:noAutofit/>
          </a:bodyPr>
          <a:lstStyle/>
          <a:p>
            <a:r>
              <a:rPr lang="en-US" sz="1100" dirty="0" smtClean="0">
                <a:latin typeface="Georgia" panose="02040502050405020303" pitchFamily="18" charset="0"/>
              </a:rPr>
              <a:t>(Use meta-language: storyline basic-&gt;hybrid)</a:t>
            </a:r>
          </a:p>
          <a:p>
            <a:r>
              <a:rPr lang="en-US" sz="1100" kern="1200" dirty="0" smtClean="0">
                <a:solidFill>
                  <a:schemeClr val="tx1"/>
                </a:solidFill>
                <a:effectLst/>
                <a:latin typeface="+mn-lt"/>
                <a:ea typeface="+mn-ea"/>
                <a:cs typeface="+mn-cs"/>
              </a:rPr>
              <a:t>say a little more meta-language about the hybrid approach ("... by using a hybrid approach that I'll tell you about later")?</a:t>
            </a:r>
          </a:p>
          <a:p>
            <a:r>
              <a:rPr lang="en-US" sz="1100" kern="1200" dirty="0" smtClean="0">
                <a:solidFill>
                  <a:schemeClr val="tx1"/>
                </a:solidFill>
                <a:effectLst/>
                <a:latin typeface="+mn-lt"/>
                <a:ea typeface="+mn-ea"/>
                <a:cs typeface="+mn-cs"/>
              </a:rPr>
              <a:t>It is too dry to simply say these four statements.</a:t>
            </a:r>
            <a:r>
              <a:rPr lang="en-US" sz="1100" kern="1200" baseline="0" dirty="0" smtClean="0">
                <a:solidFill>
                  <a:schemeClr val="tx1"/>
                </a:solidFill>
                <a:effectLst/>
                <a:latin typeface="+mn-lt"/>
                <a:ea typeface="+mn-ea"/>
                <a:cs typeface="+mn-cs"/>
              </a:rPr>
              <a:t> Tell a story here: </a:t>
            </a:r>
            <a:r>
              <a:rPr lang="en-US" sz="1100" b="1" kern="1200" baseline="0" dirty="0" smtClean="0">
                <a:solidFill>
                  <a:schemeClr val="tx1"/>
                </a:solidFill>
                <a:effectLst/>
                <a:latin typeface="+mn-lt"/>
                <a:ea typeface="+mn-ea"/>
                <a:cs typeface="+mn-cs"/>
              </a:rPr>
              <a:t>our system adds low overhead and it scales well for low-contention workloads, but it does not scale quite well for high-contention applications, I will later why there is such a problem and how we solve it by using a hybrid approach. </a:t>
            </a:r>
            <a:endParaRPr lang="en-US" sz="1100" b="1" dirty="0" smtClean="0">
              <a:latin typeface="Georgia" panose="02040502050405020303" pitchFamily="18" charset="0"/>
            </a:endParaRPr>
          </a:p>
          <a:p>
            <a:r>
              <a:rPr lang="en-US" sz="1100" dirty="0" smtClean="0">
                <a:latin typeface="Georgia" panose="02040502050405020303" pitchFamily="18" charset="0"/>
              </a:rPr>
              <a:t>“</a:t>
            </a:r>
            <a:r>
              <a:rPr lang="en-US" sz="1100" b="1" dirty="0" smtClean="0">
                <a:latin typeface="Georgia" panose="02040502050405020303" pitchFamily="18" charset="0"/>
              </a:rPr>
              <a:t>Say</a:t>
            </a:r>
            <a:r>
              <a:rPr lang="en-US" sz="1100" b="1" baseline="0" dirty="0" smtClean="0">
                <a:latin typeface="Georgia" panose="02040502050405020303" pitchFamily="18" charset="0"/>
              </a:rPr>
              <a:t> it: Our STM adds very low overhead …”</a:t>
            </a:r>
          </a:p>
          <a:p>
            <a:r>
              <a:rPr lang="en-US" sz="1100" b="1" baseline="0" dirty="0" smtClean="0">
                <a:latin typeface="Georgia" panose="02040502050405020303" pitchFamily="18" charset="0"/>
              </a:rPr>
              <a:t>Instead of just considering performance and scalability, our STM also provides strong progress and strong atomicity naturally with low overhead, which both are important properties.</a:t>
            </a:r>
          </a:p>
          <a:p>
            <a:endParaRPr lang="en-US" sz="1100" b="1" baseline="0" dirty="0" smtClean="0">
              <a:latin typeface="Georgia" panose="02040502050405020303" pitchFamily="18" charset="0"/>
            </a:endParaRPr>
          </a:p>
          <a:p>
            <a:r>
              <a:rPr lang="en-US" sz="1100" b="1" baseline="0" dirty="0" smtClean="0">
                <a:latin typeface="Georgia" panose="02040502050405020303" pitchFamily="18" charset="0"/>
              </a:rPr>
              <a:t>Say it: it provides strong atomicity “naturally with low overhead”</a:t>
            </a:r>
            <a:endParaRPr lang="en" b="1" dirty="0" smtClean="0"/>
          </a:p>
          <a:p>
            <a:r>
              <a:rPr lang="en-US" sz="1100" kern="1200" dirty="0" smtClean="0">
                <a:solidFill>
                  <a:schemeClr val="tx1"/>
                </a:solidFill>
                <a:effectLst/>
                <a:latin typeface="+mn-lt"/>
                <a:ea typeface="+mn-ea"/>
                <a:cs typeface="+mn-cs"/>
              </a:rPr>
              <a:t>you can say *our* system to make it more clear</a:t>
            </a:r>
            <a:endParaRPr lang="en" dirty="0" smtClean="0"/>
          </a:p>
          <a:p>
            <a:r>
              <a:rPr lang="en" dirty="0" smtClean="0"/>
              <a:t>LarkTM significantly reduce single-thread overhead</a:t>
            </a:r>
            <a:r>
              <a:rPr lang="en" baseline="0" dirty="0" smtClean="0"/>
              <a:t> from more than 100% to 40%.</a:t>
            </a:r>
          </a:p>
          <a:p>
            <a:r>
              <a:rPr lang="en" baseline="0" dirty="0" smtClean="0"/>
              <a:t>Cite Dan Grossman, and talk about their work’s limitations (Used baised writer locks, but not biased reader-writer locks. Not supporting RdSh cases very well, and it does not support properties) Memorize comparison work. Strong and concise.</a:t>
            </a:r>
          </a:p>
          <a:p>
            <a:endParaRPr lang="en" baseline="0" dirty="0" smtClean="0"/>
          </a:p>
          <a:p>
            <a:r>
              <a:rPr lang="en" baseline="0" dirty="0" smtClean="0"/>
              <a:t>Overall, the scalability is not great for a lot of programs, I’m going to tell you how we use a hybrid approach to improve the scalability. Furthermore, we provide strong progress guarantee and</a:t>
            </a:r>
          </a:p>
          <a:p>
            <a:endParaRPr lang="en" baseline="0" dirty="0" smtClean="0"/>
          </a:p>
          <a:p>
            <a:r>
              <a:rPr lang="en" baseline="0" dirty="0" smtClean="0"/>
              <a:t>Adds very low overhead, better than most existing high-performance STMs.</a:t>
            </a:r>
            <a:endParaRPr lang="en" dirty="0"/>
          </a:p>
        </p:txBody>
      </p:sp>
      <p:sp>
        <p:nvSpPr>
          <p:cNvPr id="127" name="Shape 12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pPr defTabSz="931774">
              <a:buClr>
                <a:srgbClr val="000000"/>
              </a:buClr>
              <a:buSzPct val="100000"/>
              <a:defRPr/>
            </a:pPr>
            <a:r>
              <a:rPr lang="en-US" sz="1100" b="1" dirty="0" smtClean="0">
                <a:solidFill>
                  <a:srgbClr val="000000"/>
                </a:solidFill>
                <a:cs typeface="Arial"/>
                <a:sym typeface="Arial"/>
              </a:rPr>
              <a:t>Say</a:t>
            </a:r>
            <a:r>
              <a:rPr lang="en-US" sz="1100" b="1" baseline="0" dirty="0" smtClean="0">
                <a:solidFill>
                  <a:srgbClr val="000000"/>
                </a:solidFill>
                <a:cs typeface="Arial"/>
                <a:sym typeface="Arial"/>
              </a:rPr>
              <a:t> it and pause.</a:t>
            </a:r>
            <a:endParaRPr lang="en" sz="1600" dirty="0"/>
          </a:p>
        </p:txBody>
      </p:sp>
      <p:sp>
        <p:nvSpPr>
          <p:cNvPr id="172" name="Shape 172"/>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14</a:t>
            </a:fld>
            <a:endParaRPr lang="en" sz="1600"/>
          </a:p>
        </p:txBody>
      </p:sp>
      <p:sp>
        <p:nvSpPr>
          <p:cNvPr id="173" name="Shape 173"/>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pPr marL="0" indent="0" defTabSz="931774">
              <a:buClr>
                <a:srgbClr val="000000"/>
              </a:buClr>
              <a:buSzPct val="100000"/>
              <a:buFont typeface="Arial"/>
              <a:buNone/>
              <a:defRPr/>
            </a:pPr>
            <a:r>
              <a:rPr lang="en" b="1" dirty="0" smtClean="0">
                <a:solidFill>
                  <a:srgbClr val="000000"/>
                </a:solidFill>
                <a:ea typeface="Arial"/>
                <a:cs typeface="Arial"/>
                <a:sym typeface="Arial"/>
              </a:rPr>
              <a:t>Say it: From a high-level</a:t>
            </a:r>
            <a:r>
              <a:rPr lang="en" b="1" baseline="0" dirty="0" smtClean="0">
                <a:solidFill>
                  <a:srgbClr val="000000"/>
                </a:solidFill>
                <a:ea typeface="Arial"/>
                <a:cs typeface="Arial"/>
                <a:sym typeface="Arial"/>
              </a:rPr>
              <a:t> design point of view, our system uses per-object…</a:t>
            </a:r>
            <a:endParaRPr lang="en" b="1" dirty="0" smtClean="0">
              <a:solidFill>
                <a:srgbClr val="000000"/>
              </a:solidFill>
              <a:ea typeface="Arial"/>
              <a:cs typeface="Arial"/>
              <a:sym typeface="Arial"/>
            </a:endParaRPr>
          </a:p>
          <a:p>
            <a:pPr marL="0" indent="0" defTabSz="931774">
              <a:buClr>
                <a:srgbClr val="000000"/>
              </a:buClr>
              <a:buSzPct val="100000"/>
              <a:buFont typeface="Arial"/>
              <a:buNone/>
              <a:defRPr/>
            </a:pPr>
            <a:r>
              <a:rPr lang="en" b="1" dirty="0" smtClean="0">
                <a:solidFill>
                  <a:srgbClr val="000000"/>
                </a:solidFill>
                <a:ea typeface="Arial"/>
                <a:cs typeface="Arial"/>
                <a:sym typeface="Arial"/>
              </a:rPr>
              <a:t>Say it: Biased locking is an existing general technique.</a:t>
            </a:r>
          </a:p>
          <a:p>
            <a:pPr marL="0" indent="0" defTabSz="931774">
              <a:buClr>
                <a:srgbClr val="000000"/>
              </a:buClr>
              <a:buSzPct val="100000"/>
              <a:buFont typeface="Arial"/>
              <a:buNone/>
              <a:defRPr/>
            </a:pPr>
            <a:r>
              <a:rPr lang="en" b="1" dirty="0" smtClean="0">
                <a:solidFill>
                  <a:srgbClr val="000000"/>
                </a:solidFill>
                <a:ea typeface="Arial"/>
                <a:cs typeface="Arial"/>
                <a:sym typeface="Arial"/>
              </a:rPr>
              <a:t>Say it: With</a:t>
            </a:r>
            <a:r>
              <a:rPr lang="en" b="1" baseline="0" dirty="0" smtClean="0">
                <a:solidFill>
                  <a:srgbClr val="000000"/>
                </a:solidFill>
                <a:ea typeface="Arial"/>
                <a:cs typeface="Arial"/>
                <a:sym typeface="Arial"/>
              </a:rPr>
              <a:t> our design, there are a few benefits </a:t>
            </a:r>
          </a:p>
          <a:p>
            <a:pPr marL="0" indent="0" defTabSz="931774">
              <a:buClr>
                <a:srgbClr val="000000"/>
              </a:buClr>
              <a:buSzPct val="100000"/>
              <a:buFont typeface="Arial"/>
              <a:buNone/>
              <a:defRPr/>
            </a:pPr>
            <a:r>
              <a:rPr lang="en" b="1" baseline="0" dirty="0" smtClean="0">
                <a:solidFill>
                  <a:srgbClr val="000000"/>
                </a:solidFill>
                <a:ea typeface="Arial"/>
                <a:cs typeface="Arial"/>
                <a:sym typeface="Arial"/>
              </a:rPr>
              <a:t>Say it:And</a:t>
            </a:r>
            <a:r>
              <a:rPr lang="zh-CN" altLang="en-US" b="1" baseline="0" dirty="0" smtClean="0">
                <a:solidFill>
                  <a:srgbClr val="000000"/>
                </a:solidFill>
                <a:ea typeface="Arial"/>
                <a:cs typeface="Arial"/>
                <a:sym typeface="Arial"/>
              </a:rPr>
              <a:t> </a:t>
            </a:r>
            <a:r>
              <a:rPr lang="en-US" altLang="zh-CN" b="1" baseline="0" dirty="0" smtClean="0">
                <a:solidFill>
                  <a:srgbClr val="000000"/>
                </a:solidFill>
                <a:ea typeface="Arial"/>
                <a:cs typeface="Arial"/>
                <a:sym typeface="Arial"/>
              </a:rPr>
              <a:t>finally</a:t>
            </a:r>
            <a:r>
              <a:rPr lang="en" b="1" baseline="0" dirty="0" smtClean="0">
                <a:solidFill>
                  <a:srgbClr val="000000"/>
                </a:solidFill>
                <a:ea typeface="Arial"/>
                <a:cs typeface="Arial"/>
                <a:sym typeface="Arial"/>
              </a:rPr>
              <a:t> although a bit unintuitive, our system picggybacks conflict detection and conflict resolution on lock transfers. I’ll later show you an example how that can be done.</a:t>
            </a:r>
          </a:p>
          <a:p>
            <a:pPr marL="0" indent="0" defTabSz="931774">
              <a:buClr>
                <a:srgbClr val="000000"/>
              </a:buClr>
              <a:buSzPct val="100000"/>
              <a:buFont typeface="Arial"/>
              <a:buNone/>
              <a:defRPr/>
            </a:pPr>
            <a:r>
              <a:rPr lang="en" b="1" baseline="0" dirty="0" smtClean="0">
                <a:solidFill>
                  <a:srgbClr val="000000"/>
                </a:solidFill>
                <a:ea typeface="Arial"/>
                <a:cs typeface="Arial"/>
                <a:sym typeface="Arial"/>
              </a:rPr>
              <a:t>Here I’ll talk a little more about the biased locking.</a:t>
            </a:r>
          </a:p>
          <a:p>
            <a:pPr marL="0" indent="0" defTabSz="931774">
              <a:buClr>
                <a:srgbClr val="000000"/>
              </a:buClr>
              <a:buSzPct val="100000"/>
              <a:buFont typeface="Arial"/>
              <a:buNone/>
              <a:defRPr/>
            </a:pPr>
            <a:r>
              <a:rPr lang="en" b="1" baseline="0" dirty="0" smtClean="0">
                <a:solidFill>
                  <a:srgbClr val="000000"/>
                </a:solidFill>
                <a:ea typeface="Arial"/>
                <a:cs typeface="Arial"/>
                <a:sym typeface="Arial"/>
              </a:rPr>
              <a:t>It does not support strong progress guarantee nor strong semantics.</a:t>
            </a:r>
            <a:endParaRPr lang="en" b="1" dirty="0" smtClean="0">
              <a:solidFill>
                <a:srgbClr val="000000"/>
              </a:solidFill>
              <a:ea typeface="Arial"/>
              <a:cs typeface="Arial"/>
              <a:sym typeface="Arial"/>
            </a:endParaRPr>
          </a:p>
          <a:p>
            <a:pPr marL="0" indent="0" defTabSz="931774">
              <a:buClr>
                <a:srgbClr val="000000"/>
              </a:buClr>
              <a:buSzPct val="100000"/>
              <a:buFont typeface="Arial"/>
              <a:buNone/>
              <a:defRPr/>
            </a:pPr>
            <a:endParaRPr lang="en" sz="1600" b="0" dirty="0"/>
          </a:p>
        </p:txBody>
      </p:sp>
      <p:sp>
        <p:nvSpPr>
          <p:cNvPr id="172" name="Shape 172"/>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15</a:t>
            </a:fld>
            <a:endParaRPr lang="en" sz="1600"/>
          </a:p>
        </p:txBody>
      </p:sp>
      <p:sp>
        <p:nvSpPr>
          <p:cNvPr id="173" name="Shape 173"/>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pPr marL="0" indent="0" defTabSz="931774">
              <a:buClr>
                <a:srgbClr val="000000"/>
              </a:buClr>
              <a:buSzPct val="100000"/>
              <a:buFont typeface="Arial"/>
              <a:buNone/>
              <a:defRPr/>
            </a:pPr>
            <a:r>
              <a:rPr lang="en" b="1" dirty="0" smtClean="0">
                <a:solidFill>
                  <a:srgbClr val="000000"/>
                </a:solidFill>
                <a:ea typeface="Arial"/>
                <a:cs typeface="Arial"/>
                <a:sym typeface="Arial"/>
              </a:rPr>
              <a:t>Say it: From a high-level</a:t>
            </a:r>
            <a:r>
              <a:rPr lang="en" b="1" baseline="0" dirty="0" smtClean="0">
                <a:solidFill>
                  <a:srgbClr val="000000"/>
                </a:solidFill>
                <a:ea typeface="Arial"/>
                <a:cs typeface="Arial"/>
                <a:sym typeface="Arial"/>
              </a:rPr>
              <a:t> design point of view, our system uses per-object…</a:t>
            </a:r>
            <a:endParaRPr lang="en" b="1" dirty="0" smtClean="0">
              <a:solidFill>
                <a:srgbClr val="000000"/>
              </a:solidFill>
              <a:ea typeface="Arial"/>
              <a:cs typeface="Arial"/>
              <a:sym typeface="Arial"/>
            </a:endParaRPr>
          </a:p>
          <a:p>
            <a:pPr marL="0" indent="0" defTabSz="931774">
              <a:buClr>
                <a:srgbClr val="000000"/>
              </a:buClr>
              <a:buSzPct val="100000"/>
              <a:buFont typeface="Arial"/>
              <a:buNone/>
              <a:defRPr/>
            </a:pPr>
            <a:r>
              <a:rPr lang="en" b="1" dirty="0" smtClean="0">
                <a:solidFill>
                  <a:srgbClr val="000000"/>
                </a:solidFill>
                <a:ea typeface="Arial"/>
                <a:cs typeface="Arial"/>
                <a:sym typeface="Arial"/>
              </a:rPr>
              <a:t>Say it: Biased locking is an existing general technique.</a:t>
            </a:r>
          </a:p>
          <a:p>
            <a:pPr marL="0" indent="0" defTabSz="931774">
              <a:buClr>
                <a:srgbClr val="000000"/>
              </a:buClr>
              <a:buSzPct val="100000"/>
              <a:buFont typeface="Arial"/>
              <a:buNone/>
              <a:defRPr/>
            </a:pPr>
            <a:r>
              <a:rPr lang="en" b="1" dirty="0" smtClean="0">
                <a:solidFill>
                  <a:srgbClr val="000000"/>
                </a:solidFill>
                <a:ea typeface="Arial"/>
                <a:cs typeface="Arial"/>
                <a:sym typeface="Arial"/>
              </a:rPr>
              <a:t>Say it: With</a:t>
            </a:r>
            <a:r>
              <a:rPr lang="en" b="1" baseline="0" dirty="0" smtClean="0">
                <a:solidFill>
                  <a:srgbClr val="000000"/>
                </a:solidFill>
                <a:ea typeface="Arial"/>
                <a:cs typeface="Arial"/>
                <a:sym typeface="Arial"/>
              </a:rPr>
              <a:t> our design, there are a few benefits, one is that it adds minimal instrumentation and synchronization for both transactional and non-transactional non-conflicting acceses. And unlikely many existing STMs, our STM does not need to release locks explicity if transactions finish.</a:t>
            </a:r>
          </a:p>
          <a:p>
            <a:pPr marL="0" indent="0" defTabSz="931774">
              <a:buClr>
                <a:srgbClr val="000000"/>
              </a:buClr>
              <a:buSzPct val="100000"/>
              <a:buFont typeface="Arial"/>
              <a:buNone/>
              <a:defRPr/>
            </a:pPr>
            <a:r>
              <a:rPr lang="en" b="1" baseline="0" dirty="0" smtClean="0">
                <a:solidFill>
                  <a:srgbClr val="000000"/>
                </a:solidFill>
                <a:ea typeface="Arial"/>
                <a:cs typeface="Arial"/>
                <a:sym typeface="Arial"/>
              </a:rPr>
              <a:t>Say it: My later example will show you why this woul work.</a:t>
            </a:r>
            <a:endParaRPr lang="en" b="1" dirty="0" smtClean="0">
              <a:solidFill>
                <a:srgbClr val="000000"/>
              </a:solidFill>
              <a:ea typeface="Arial"/>
              <a:cs typeface="Arial"/>
              <a:sym typeface="Arial"/>
            </a:endParaRPr>
          </a:p>
          <a:p>
            <a:pPr marL="0" indent="0" defTabSz="931774">
              <a:buClr>
                <a:srgbClr val="000000"/>
              </a:buClr>
              <a:buSzPct val="100000"/>
              <a:buFont typeface="Arial"/>
              <a:buNone/>
              <a:defRPr/>
            </a:pPr>
            <a:endParaRPr lang="en" sz="1600" b="0" dirty="0"/>
          </a:p>
        </p:txBody>
      </p:sp>
      <p:sp>
        <p:nvSpPr>
          <p:cNvPr id="172" name="Shape 172"/>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16</a:t>
            </a:fld>
            <a:endParaRPr lang="en" sz="1600"/>
          </a:p>
        </p:txBody>
      </p:sp>
      <p:sp>
        <p:nvSpPr>
          <p:cNvPr id="173" name="Shape 173"/>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 b="1" dirty="0" smtClean="0">
                <a:solidFill>
                  <a:schemeClr val="tx1"/>
                </a:solidFill>
              </a:rPr>
              <a:t>Say it: Before</a:t>
            </a:r>
            <a:r>
              <a:rPr lang="en" b="1" baseline="0" dirty="0" smtClean="0">
                <a:solidFill>
                  <a:schemeClr val="tx1"/>
                </a:solidFill>
              </a:rPr>
              <a:t> I walk through an example of how LarkTM performs concurrency control, I’ll briefly talk about biased lokcing for those who are not familiar with.</a:t>
            </a:r>
            <a:endParaRPr lang="en" b="1" dirty="0" smtClean="0">
              <a:solidFill>
                <a:schemeClr val="tx1"/>
              </a:solidFill>
            </a:endParaRPr>
          </a:p>
          <a:p>
            <a:r>
              <a:rPr lang="en" b="1" dirty="0" smtClean="0">
                <a:solidFill>
                  <a:schemeClr val="tx1"/>
                </a:solidFill>
              </a:rPr>
              <a:t>Say it: The</a:t>
            </a:r>
            <a:r>
              <a:rPr lang="en" b="1" baseline="0" dirty="0" smtClean="0">
                <a:solidFill>
                  <a:schemeClr val="tx1"/>
                </a:solidFill>
              </a:rPr>
              <a:t> basic idea of biased locking is quite simple. Here I show you a simplified layout of an object.</a:t>
            </a:r>
            <a:endParaRPr lang="en" b="1" dirty="0">
              <a:solidFill>
                <a:schemeClr val="dk1"/>
              </a:solidFill>
            </a:endParaRPr>
          </a:p>
          <a:p>
            <a:endParaRPr dirty="0">
              <a:solidFill>
                <a:schemeClr val="dk1"/>
              </a:solidFill>
            </a:endParaRPr>
          </a:p>
          <a:p>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 b="1" dirty="0" smtClean="0"/>
              <a:t>Say it: Each object uses</a:t>
            </a:r>
            <a:r>
              <a:rPr lang="en" b="1" baseline="0" dirty="0" smtClean="0"/>
              <a:t> one of its header word to maintain a lock state, which keep tracks of the owner of the object. Each lock state can be in one of the following three states: WrEx, RdEx, and RdSh.</a:t>
            </a:r>
            <a:endParaRPr lang="en" b="1" dirty="0" smtClean="0"/>
          </a:p>
          <a:p>
            <a:r>
              <a:rPr lang="en" b="1" dirty="0" smtClean="0"/>
              <a:t>Each state supports a set of allowed</a:t>
            </a:r>
            <a:r>
              <a:rPr lang="en" b="1" baseline="0" dirty="0" smtClean="0"/>
              <a:t> </a:t>
            </a:r>
            <a:r>
              <a:rPr lang="en" b="1" dirty="0" smtClean="0"/>
              <a:t>accesses on the objects with out adding synchronization cost.</a:t>
            </a:r>
          </a:p>
          <a:p>
            <a:r>
              <a:rPr lang="en" b="1" dirty="0" smtClean="0"/>
              <a:t>Don’t mention state transfer and coordination. </a:t>
            </a:r>
          </a:p>
          <a:p>
            <a:endParaRPr lang="en" dirty="0" smtClean="0"/>
          </a:p>
          <a:p>
            <a:r>
              <a:rPr lang="en" dirty="0" smtClean="0"/>
              <a:t>Jump to an</a:t>
            </a:r>
            <a:r>
              <a:rPr lang="en" baseline="0" dirty="0" smtClean="0"/>
              <a:t> example to explain things. Introduce a state diagram takes a lot of time.</a:t>
            </a:r>
            <a:endParaRPr lang="en" dirty="0" smtClean="0"/>
          </a:p>
          <a:p>
            <a:endParaRPr lang="en" dirty="0" smtClean="0"/>
          </a:p>
          <a:p>
            <a:r>
              <a:rPr lang="en" dirty="0" smtClean="0"/>
              <a:t>Then we get a problem since T1 does not use any synchronization for its state check, T2 needs to do perform the synchronization.</a:t>
            </a:r>
          </a:p>
          <a:p>
            <a:endParaRPr lang="en" dirty="0" smtClean="0"/>
          </a:p>
          <a:p>
            <a:r>
              <a:rPr lang="en" dirty="0" smtClean="0"/>
              <a:t>The rectangle</a:t>
            </a:r>
            <a:r>
              <a:rPr lang="en" baseline="0" dirty="0" smtClean="0"/>
              <a:t> in the middle represents the object o, and object is initially in the WrExT1 state.</a:t>
            </a:r>
            <a:endParaRPr lang="en" dirty="0" smtClean="0"/>
          </a:p>
          <a:p>
            <a:r>
              <a:rPr lang="en" dirty="0" smtClean="0"/>
              <a:t>To</a:t>
            </a:r>
            <a:r>
              <a:rPr lang="en" baseline="0" dirty="0" smtClean="0"/>
              <a:t> explain how our coordination works, we can start from a simple scenario that T1 first read or write o.f at WrEx(T1) state, then T2 tries to write to o.f, but since T2 is competitor, it needs to coordinate with T1 to get the permission to proceed to actually access object o.</a:t>
            </a:r>
            <a:endParaRPr lang="en" dirty="0" smtClean="0"/>
          </a:p>
          <a:p>
            <a:r>
              <a:rPr lang="en" dirty="0" smtClean="0"/>
              <a:t>You </a:t>
            </a:r>
            <a:r>
              <a:rPr lang="en" dirty="0"/>
              <a:t>don’t need to create an animation. You can show the process by using several slides. </a:t>
            </a:r>
          </a:p>
          <a:p>
            <a:r>
              <a:rPr lang="en" dirty="0">
                <a:solidFill>
                  <a:schemeClr val="dk1"/>
                </a:solidFill>
              </a:rPr>
              <a:t>Coordination are complex:</a:t>
            </a:r>
          </a:p>
          <a:p>
            <a:r>
              <a:rPr lang="en" dirty="0">
                <a:solidFill>
                  <a:schemeClr val="dk1"/>
                </a:solidFill>
              </a:rPr>
              <a:t>Must provide rules to correctly order individual loads/stores</a:t>
            </a:r>
          </a:p>
          <a:p>
            <a:endParaRPr dirty="0">
              <a:solidFill>
                <a:schemeClr val="dk1"/>
              </a:solidFill>
            </a:endParaRPr>
          </a:p>
          <a:p>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b="1" dirty="0" smtClean="0"/>
              <a:t>Say it: Now</a:t>
            </a:r>
            <a:r>
              <a:rPr lang="en-US" b="1" baseline="0" dirty="0" smtClean="0"/>
              <a:t> I’ll show you how our system detects and resolve transactional conflict when there are multiple threads.</a:t>
            </a:r>
          </a:p>
          <a:p>
            <a:r>
              <a:rPr lang="en-US" b="1" baseline="0" dirty="0" smtClean="0"/>
              <a:t>During runtime, there could be multiple threads.</a:t>
            </a:r>
            <a:endParaRPr lang="en-US" b="1"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pPr defTabSz="931774">
              <a:defRPr/>
            </a:pPr>
            <a:r>
              <a:rPr lang="en-US" dirty="0" smtClean="0"/>
              <a:t>We were doing research on Software transactional</a:t>
            </a:r>
            <a:r>
              <a:rPr lang="en-US" baseline="0" dirty="0" smtClean="0"/>
              <a:t> memory but Intel and IBM released products that support HTM, so problem solved. Thank you for attending the talk.</a:t>
            </a:r>
            <a:endParaRPr lang="en-US" dirty="0" smtClean="0"/>
          </a:p>
          <a:p>
            <a:pPr defTabSz="931774">
              <a:defRPr/>
            </a:pPr>
            <a:r>
              <a:rPr lang="en-US" dirty="0" smtClean="0"/>
              <a:t>First, why</a:t>
            </a:r>
            <a:r>
              <a:rPr lang="en-US" baseline="0" dirty="0" smtClean="0"/>
              <a:t> do we need a faster STM? Both IBM and Intel have built HTM in their processors.</a:t>
            </a:r>
            <a:endParaRPr dirty="0"/>
          </a:p>
        </p:txBody>
      </p:sp>
      <p:sp>
        <p:nvSpPr>
          <p:cNvPr id="61" name="Shape 61"/>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dirty="0" smtClean="0"/>
              <a:t>The rectangle</a:t>
            </a:r>
            <a:r>
              <a:rPr lang="en-US" baseline="0" dirty="0" smtClean="0"/>
              <a:t> in the middle represents the object o, and object is initially in the WrExT1 state.</a:t>
            </a:r>
            <a:endParaRPr lang="en-US" dirty="0" smtClean="0"/>
          </a:p>
          <a:p>
            <a:r>
              <a:rPr lang="en-US" dirty="0" smtClean="0"/>
              <a:t>To</a:t>
            </a:r>
            <a:r>
              <a:rPr lang="en-US" baseline="0" dirty="0" smtClean="0"/>
              <a:t> explain how our coordination works, we can start from a simple scenario that T1 first read or write </a:t>
            </a:r>
            <a:r>
              <a:rPr lang="en-US" baseline="0" dirty="0" err="1" smtClean="0"/>
              <a:t>o.f</a:t>
            </a:r>
            <a:r>
              <a:rPr lang="en-US" baseline="0" dirty="0" smtClean="0"/>
              <a:t> at </a:t>
            </a:r>
            <a:r>
              <a:rPr lang="en-US" baseline="0" dirty="0" err="1" smtClean="0"/>
              <a:t>WrEx</a:t>
            </a:r>
            <a:r>
              <a:rPr lang="en-US" baseline="0" dirty="0" smtClean="0"/>
              <a:t>(T1) state, then T2 tries to write to </a:t>
            </a:r>
            <a:r>
              <a:rPr lang="en-US" baseline="0" dirty="0" err="1" smtClean="0"/>
              <a:t>o.f</a:t>
            </a:r>
            <a:r>
              <a:rPr lang="en-US" baseline="0" dirty="0" smtClean="0"/>
              <a:t>, but since T2 is competitor, it needs to coordinate with T1 to get the permission to proceed to actually access object o.</a:t>
            </a:r>
            <a:endParaRPr lang="en-US" dirty="0" smtClean="0"/>
          </a:p>
          <a:p>
            <a:r>
              <a:rPr lang="en-US" dirty="0" smtClean="0"/>
              <a:t>You don’t need to create an animation. You can show the process by using several slides. </a:t>
            </a:r>
          </a:p>
          <a:p>
            <a:r>
              <a:rPr lang="en-US" dirty="0" smtClean="0">
                <a:solidFill>
                  <a:schemeClr val="dk1"/>
                </a:solidFill>
              </a:rPr>
              <a:t>Coordination are complex:</a:t>
            </a:r>
          </a:p>
          <a:p>
            <a:r>
              <a:rPr lang="en-US" dirty="0" smtClean="0">
                <a:solidFill>
                  <a:schemeClr val="dk1"/>
                </a:solidFill>
              </a:rPr>
              <a:t>Must provide rules to correctly order individual loads/stores</a:t>
            </a:r>
          </a:p>
          <a:p>
            <a:endParaRPr lang="en-US" dirty="0" smtClean="0">
              <a:solidFill>
                <a:schemeClr val="dk1"/>
              </a:solidFill>
            </a:endParaRPr>
          </a:p>
          <a:p>
            <a:endParaRPr lang="en-US"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b="1" dirty="0" smtClean="0"/>
              <a:t>Say it: Mention here for </a:t>
            </a:r>
            <a:r>
              <a:rPr lang="en-US" b="1" dirty="0" err="1" smtClean="0"/>
              <a:t>RdSh</a:t>
            </a:r>
            <a:r>
              <a:rPr lang="en-US" b="1" dirty="0" smtClean="0"/>
              <a:t>, we use “per-thread” hash table to store reader’s accessing </a:t>
            </a:r>
            <a:r>
              <a:rPr lang="en-US" b="1" dirty="0" err="1" smtClean="0"/>
              <a:t>txn</a:t>
            </a:r>
            <a:r>
              <a:rPr lang="en-US" b="1" dirty="0" smtClean="0"/>
              <a:t> information.</a:t>
            </a:r>
          </a:p>
          <a:p>
            <a:endParaRPr lang="en-US" dirty="0" smtClean="0"/>
          </a:p>
          <a:p>
            <a:r>
              <a:rPr lang="en-US" dirty="0" smtClean="0"/>
              <a:t>To</a:t>
            </a:r>
            <a:r>
              <a:rPr lang="en-US" baseline="0" dirty="0" smtClean="0"/>
              <a:t> explain how our coordination works, we can start from a simple scenario that T1 first read or write </a:t>
            </a:r>
            <a:r>
              <a:rPr lang="en-US" baseline="0" dirty="0" err="1" smtClean="0"/>
              <a:t>o.f</a:t>
            </a:r>
            <a:r>
              <a:rPr lang="en-US" baseline="0" dirty="0" smtClean="0"/>
              <a:t> at </a:t>
            </a:r>
            <a:r>
              <a:rPr lang="en-US" baseline="0" dirty="0" err="1" smtClean="0"/>
              <a:t>WrEx</a:t>
            </a:r>
            <a:r>
              <a:rPr lang="en-US" baseline="0" dirty="0" smtClean="0"/>
              <a:t>(T1) state, then T2 tries to write to </a:t>
            </a:r>
            <a:r>
              <a:rPr lang="en-US" baseline="0" dirty="0" err="1" smtClean="0"/>
              <a:t>o.f</a:t>
            </a:r>
            <a:r>
              <a:rPr lang="en-US" baseline="0" dirty="0" smtClean="0"/>
              <a:t>, but since T2 is competitor, it needs to coordinate with T1 to get the permission to proceed to actually access object o.</a:t>
            </a:r>
            <a:endParaRPr lang="en-US" dirty="0" smtClean="0"/>
          </a:p>
          <a:p>
            <a:r>
              <a:rPr lang="en-US" dirty="0" smtClean="0"/>
              <a:t>You don’t need to create an animation. You can show the process by using several slides. </a:t>
            </a:r>
          </a:p>
          <a:p>
            <a:r>
              <a:rPr lang="en-US" dirty="0" smtClean="0">
                <a:solidFill>
                  <a:schemeClr val="dk1"/>
                </a:solidFill>
              </a:rPr>
              <a:t>Coordination are complex:</a:t>
            </a:r>
          </a:p>
          <a:p>
            <a:r>
              <a:rPr lang="en-US" dirty="0" smtClean="0">
                <a:solidFill>
                  <a:schemeClr val="dk1"/>
                </a:solidFill>
              </a:rPr>
              <a:t>Must provide rules to correctly order individual loads/stores</a:t>
            </a:r>
          </a:p>
          <a:p>
            <a:endParaRPr lang="en-US" dirty="0" smtClean="0">
              <a:solidFill>
                <a:schemeClr val="dk1"/>
              </a:solidFill>
            </a:endParaRPr>
          </a:p>
          <a:p>
            <a:endParaRPr lang="en-US"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b="1" dirty="0" smtClean="0"/>
              <a:t>Say it: T1 would also add the write </a:t>
            </a:r>
            <a:r>
              <a:rPr lang="en-US" b="1" dirty="0" err="1" smtClean="0"/>
              <a:t>o.f</a:t>
            </a:r>
            <a:r>
              <a:rPr lang="en-US" b="1" dirty="0" smtClean="0"/>
              <a:t> into</a:t>
            </a:r>
            <a:r>
              <a:rPr lang="en-US" b="1" baseline="0" dirty="0" smtClean="0"/>
              <a:t> a thread-local undo log in case T1’s transaction needs to abort.</a:t>
            </a:r>
            <a:endParaRPr lang="en-US" b="1" dirty="0" smtClean="0"/>
          </a:p>
          <a:p>
            <a:endParaRPr lang="en-US" dirty="0" smtClean="0"/>
          </a:p>
          <a:p>
            <a:r>
              <a:rPr lang="en-US" dirty="0" smtClean="0"/>
              <a:t>To</a:t>
            </a:r>
            <a:r>
              <a:rPr lang="en-US" baseline="0" dirty="0" smtClean="0"/>
              <a:t> explain how our coordination works, we can start from a simple scenario that T1 first read or write </a:t>
            </a:r>
            <a:r>
              <a:rPr lang="en-US" baseline="0" dirty="0" err="1" smtClean="0"/>
              <a:t>o.f</a:t>
            </a:r>
            <a:r>
              <a:rPr lang="en-US" baseline="0" dirty="0" smtClean="0"/>
              <a:t> at </a:t>
            </a:r>
            <a:r>
              <a:rPr lang="en-US" baseline="0" dirty="0" err="1" smtClean="0"/>
              <a:t>WrEx</a:t>
            </a:r>
            <a:r>
              <a:rPr lang="en-US" baseline="0" dirty="0" smtClean="0"/>
              <a:t>(T1) state, then T2 tries to write to </a:t>
            </a:r>
            <a:r>
              <a:rPr lang="en-US" baseline="0" dirty="0" err="1" smtClean="0"/>
              <a:t>o.f</a:t>
            </a:r>
            <a:r>
              <a:rPr lang="en-US" baseline="0" dirty="0" smtClean="0"/>
              <a:t>, but since T2 is competitor, it needs to coordinate with T1 to get the permission to proceed to actually access object o.</a:t>
            </a:r>
            <a:endParaRPr lang="en-US" dirty="0" smtClean="0"/>
          </a:p>
          <a:p>
            <a:r>
              <a:rPr lang="en-US" dirty="0" smtClean="0"/>
              <a:t>You don’t need to create an animation. You can show the process by using several slides. </a:t>
            </a:r>
          </a:p>
          <a:p>
            <a:r>
              <a:rPr lang="en-US" dirty="0" smtClean="0">
                <a:solidFill>
                  <a:schemeClr val="dk1"/>
                </a:solidFill>
              </a:rPr>
              <a:t>Coordination are complex:</a:t>
            </a:r>
          </a:p>
          <a:p>
            <a:r>
              <a:rPr lang="en-US" dirty="0" smtClean="0">
                <a:solidFill>
                  <a:schemeClr val="dk1"/>
                </a:solidFill>
              </a:rPr>
              <a:t>Must provide rules to correctly order individual loads/stores</a:t>
            </a:r>
          </a:p>
          <a:p>
            <a:endParaRPr lang="en-US" dirty="0" smtClean="0">
              <a:solidFill>
                <a:schemeClr val="dk1"/>
              </a:solidFill>
            </a:endParaRPr>
          </a:p>
          <a:p>
            <a:endParaRPr lang="en-US"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 dirty="0" smtClean="0"/>
              <a:t>To</a:t>
            </a:r>
            <a:r>
              <a:rPr lang="en" baseline="0" dirty="0" smtClean="0"/>
              <a:t> explain how our coordination works, we can start from a simple scenario that T1 first read or write o.f at WrEx(T1) state, then T2 tries to write to o.f, but since T2 is competitor, it needs to coordinate with T1 to get the permission to proceed to actually access object o.</a:t>
            </a:r>
            <a:endParaRPr lang="en" dirty="0" smtClean="0"/>
          </a:p>
          <a:p>
            <a:r>
              <a:rPr lang="en" dirty="0" smtClean="0"/>
              <a:t>You </a:t>
            </a:r>
            <a:r>
              <a:rPr lang="en" dirty="0"/>
              <a:t>don’t need to create an animation. You can show the process by using several slides. </a:t>
            </a:r>
          </a:p>
          <a:p>
            <a:r>
              <a:rPr lang="en" dirty="0">
                <a:solidFill>
                  <a:schemeClr val="dk1"/>
                </a:solidFill>
              </a:rPr>
              <a:t>Coordination are complex:</a:t>
            </a:r>
          </a:p>
          <a:p>
            <a:r>
              <a:rPr lang="en" dirty="0">
                <a:solidFill>
                  <a:schemeClr val="dk1"/>
                </a:solidFill>
              </a:rPr>
              <a:t>Must provide rules to correctly order individual loads/stores</a:t>
            </a:r>
          </a:p>
          <a:p>
            <a:endParaRPr dirty="0">
              <a:solidFill>
                <a:schemeClr val="dk1"/>
              </a:solidFill>
            </a:endParaRPr>
          </a:p>
          <a:p>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b="1" dirty="0" smtClean="0"/>
              <a:t>Say it: Now, if there is another thread T2</a:t>
            </a:r>
            <a:endParaRPr b="1"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b="1" dirty="0" smtClean="0"/>
              <a:t>Say it: since T1 only adds the minimal</a:t>
            </a:r>
            <a:r>
              <a:rPr lang="en-US" b="1" baseline="0" dirty="0" smtClean="0"/>
              <a:t> instrumentation cost on o and does not add any synchronization cost on o, T2 can’t simply acquire the lock on o, since T1 might be still accessing o while T2 is acquiring the lock.</a:t>
            </a:r>
            <a:endParaRPr b="1"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 dirty="0" smtClean="0"/>
              <a:t>To</a:t>
            </a:r>
            <a:r>
              <a:rPr lang="en" baseline="0" dirty="0" smtClean="0"/>
              <a:t> explain how our coordination works, we can start from a simple scenario that T1 first read or write o.f at WrEx(T1) state, then T2 tries to write to o.f, but since T2 is competitor, it needs to coordinate with T1 to get the permission to proceed to actually access object o.</a:t>
            </a:r>
            <a:endParaRPr lang="en" dirty="0" smtClean="0"/>
          </a:p>
          <a:p>
            <a:r>
              <a:rPr lang="en" dirty="0" smtClean="0"/>
              <a:t>You </a:t>
            </a:r>
            <a:r>
              <a:rPr lang="en" dirty="0"/>
              <a:t>don’t need to create an animation. You can show the process by using several slides. </a:t>
            </a:r>
          </a:p>
          <a:p>
            <a:r>
              <a:rPr lang="en" dirty="0">
                <a:solidFill>
                  <a:schemeClr val="dk1"/>
                </a:solidFill>
              </a:rPr>
              <a:t>Coordination are complex:</a:t>
            </a:r>
          </a:p>
          <a:p>
            <a:r>
              <a:rPr lang="en" dirty="0">
                <a:solidFill>
                  <a:schemeClr val="dk1"/>
                </a:solidFill>
              </a:rPr>
              <a:t>Must provide rules to correctly order individual loads/stores</a:t>
            </a:r>
          </a:p>
          <a:p>
            <a:endParaRPr dirty="0">
              <a:solidFill>
                <a:schemeClr val="dk1"/>
              </a:solidFill>
            </a:endParaRPr>
          </a:p>
          <a:p>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b="1" dirty="0" smtClean="0"/>
              <a:t>Say it: This state simplifies</a:t>
            </a:r>
            <a:r>
              <a:rPr lang="en-US" b="1" baseline="0" dirty="0" smtClean="0"/>
              <a:t> our protocol by preventing other thread from accessing object o while T2 is coordinating with T1.</a:t>
            </a:r>
            <a:endParaRPr b="1"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 dirty="0" smtClean="0"/>
              <a:t>Say it: T1 might be</a:t>
            </a:r>
            <a:r>
              <a:rPr lang="en" baseline="0" dirty="0" smtClean="0"/>
              <a:t> still executing its own instructions.</a:t>
            </a:r>
            <a:endParaRPr lang="en" dirty="0" smtClean="0"/>
          </a:p>
          <a:p>
            <a:r>
              <a:rPr lang="en" dirty="0" smtClean="0"/>
              <a:t>To</a:t>
            </a:r>
            <a:r>
              <a:rPr lang="en" baseline="0" dirty="0" smtClean="0"/>
              <a:t> explain how our coordination works, we can start from a simple scenario that T1 first read or write o.f at WrEx(T1) state, then T2 tries to write to o.f, but since T2 is competitor, it needs to coordinate with T1 to get the permission to proceed to actually access object o.</a:t>
            </a:r>
            <a:endParaRPr lang="en" dirty="0" smtClean="0"/>
          </a:p>
          <a:p>
            <a:r>
              <a:rPr lang="en" dirty="0" smtClean="0"/>
              <a:t>You </a:t>
            </a:r>
            <a:r>
              <a:rPr lang="en" dirty="0"/>
              <a:t>don’t need to create an animation. You can show the process by using several slides. </a:t>
            </a:r>
          </a:p>
          <a:p>
            <a:r>
              <a:rPr lang="en" dirty="0">
                <a:solidFill>
                  <a:schemeClr val="dk1"/>
                </a:solidFill>
              </a:rPr>
              <a:t>Coordination are complex:</a:t>
            </a:r>
          </a:p>
          <a:p>
            <a:r>
              <a:rPr lang="en" dirty="0">
                <a:solidFill>
                  <a:schemeClr val="dk1"/>
                </a:solidFill>
              </a:rPr>
              <a:t>Must provide rules to correctly order individual loads/stores</a:t>
            </a:r>
          </a:p>
          <a:p>
            <a:endParaRPr dirty="0">
              <a:solidFill>
                <a:schemeClr val="dk1"/>
              </a:solidFill>
            </a:endParaRPr>
          </a:p>
          <a:p>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 b="1" dirty="0" smtClean="0"/>
              <a:t>T1</a:t>
            </a:r>
            <a:r>
              <a:rPr lang="en" b="1" baseline="0" dirty="0" smtClean="0"/>
              <a:t>, might not respond the request immediately, but execute until it executes a safe point. A safe point is a point that a thread is definitely not accessing an object.</a:t>
            </a:r>
            <a:endParaRPr lang="en" b="1" dirty="0" smtClean="0"/>
          </a:p>
          <a:p>
            <a:r>
              <a:rPr lang="en" b="1" dirty="0" smtClean="0"/>
              <a:t>Say it: they occur frequently in the code. They occur every</a:t>
            </a:r>
            <a:r>
              <a:rPr lang="en" b="1" baseline="0" dirty="0" smtClean="0"/>
              <a:t>where.</a:t>
            </a:r>
          </a:p>
          <a:p>
            <a:r>
              <a:rPr lang="en" b="1" baseline="0" dirty="0" smtClean="0"/>
              <a:t>It executes a safe point. (Not “enter” a safe point).</a:t>
            </a:r>
          </a:p>
          <a:p>
            <a:r>
              <a:rPr lang="en" b="1" baseline="0" dirty="0" smtClean="0"/>
              <a:t>Say it: Here I’m going to introduce an important concept called safe points. A thread can temporarily suspend in the safe point to handle and respond other threads’ requests. Safe points are added by compiler and occurs frequenty in the code, and they could be at method entries, returns, loop backedges, system calls, IO, lock acquires, etc.</a:t>
            </a:r>
          </a:p>
          <a:p>
            <a:r>
              <a:rPr lang="en" b="1" baseline="0" dirty="0" smtClean="0"/>
              <a:t>(Don’t mention lock acuiqre, hmm, in fact, you could, this lock acquire is Octet lock acquire.)</a:t>
            </a:r>
          </a:p>
          <a:p>
            <a:r>
              <a:rPr lang="en" b="1" baseline="0" dirty="0" smtClean="0"/>
              <a:t>Our safe points are similar to the GC points.</a:t>
            </a:r>
            <a:endParaRPr lang="en" b="1" dirty="0" smtClean="0"/>
          </a:p>
          <a:p>
            <a:r>
              <a:rPr lang="en" dirty="0" smtClean="0"/>
              <a:t>To</a:t>
            </a:r>
            <a:r>
              <a:rPr lang="en" baseline="0" dirty="0" smtClean="0"/>
              <a:t> explain how our coordination works, we can start from a simple scenario that T1 first read or write o.f at WrEx(T1) state, then T2 tries to write to o.f, but since T2 is competitor, it needs to coordinate with T1 to get the permission to proceed to actually access object o.</a:t>
            </a:r>
            <a:endParaRPr lang="en" dirty="0" smtClean="0"/>
          </a:p>
          <a:p>
            <a:r>
              <a:rPr lang="en" dirty="0" smtClean="0"/>
              <a:t>You </a:t>
            </a:r>
            <a:r>
              <a:rPr lang="en" dirty="0"/>
              <a:t>don’t need to create an animation. You can show the process by using several slides. </a:t>
            </a:r>
          </a:p>
          <a:p>
            <a:r>
              <a:rPr lang="en" dirty="0">
                <a:solidFill>
                  <a:schemeClr val="dk1"/>
                </a:solidFill>
              </a:rPr>
              <a:t>Coordination are complex:</a:t>
            </a:r>
          </a:p>
          <a:p>
            <a:r>
              <a:rPr lang="en" dirty="0">
                <a:solidFill>
                  <a:schemeClr val="dk1"/>
                </a:solidFill>
              </a:rPr>
              <a:t>Must provide rules to correctly order individual loads/stores</a:t>
            </a:r>
          </a:p>
          <a:p>
            <a:endParaRPr dirty="0">
              <a:solidFill>
                <a:schemeClr val="dk1"/>
              </a:solidFill>
            </a:endParaRPr>
          </a:p>
          <a:p>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pPr defTabSz="931774">
              <a:defRPr/>
            </a:pPr>
            <a:r>
              <a:rPr lang="en-US" dirty="0" smtClean="0"/>
              <a:t>Isn’t that Intel and IBM have already built HTM in</a:t>
            </a:r>
            <a:r>
              <a:rPr lang="en-US" baseline="0" dirty="0" smtClean="0"/>
              <a:t> their processors?</a:t>
            </a:r>
            <a:endParaRPr dirty="0"/>
          </a:p>
        </p:txBody>
      </p:sp>
      <p:sp>
        <p:nvSpPr>
          <p:cNvPr id="61" name="Shape 61"/>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 b="1" dirty="0" smtClean="0"/>
              <a:t>Say it: After a thread executes a safe point, if it sees incoming</a:t>
            </a:r>
            <a:r>
              <a:rPr lang="en" b="1" baseline="0" dirty="0" smtClean="0"/>
              <a:t>/pending requests from other threads, it would detect transactional conflicts.</a:t>
            </a:r>
          </a:p>
          <a:p>
            <a:r>
              <a:rPr lang="en" b="1" baseline="0" dirty="0" smtClean="0"/>
              <a:t>Then it would actually do the work by performing conflict detection.</a:t>
            </a:r>
            <a:endParaRPr lang="en" b="1" dirty="0" smtClean="0"/>
          </a:p>
          <a:p>
            <a:r>
              <a:rPr lang="en" dirty="0" smtClean="0"/>
              <a:t>Just say it “here is the request gets handled”.</a:t>
            </a:r>
          </a:p>
          <a:p>
            <a:r>
              <a:rPr lang="en" dirty="0" smtClean="0"/>
              <a:t>Execute a safe point, and detect whether there is a transactional conflict.</a:t>
            </a:r>
          </a:p>
          <a:p>
            <a:r>
              <a:rPr lang="en" dirty="0" smtClean="0"/>
              <a:t>To</a:t>
            </a:r>
            <a:r>
              <a:rPr lang="en" baseline="0" dirty="0" smtClean="0"/>
              <a:t> explain how our coordination works, we can start from a simple scenario that T1 first read or write o.f at WrEx(T1) state, then T2 tries to write to o.f, but since T2 is competitor, it needs to coordinate with T1 to get the permission to proceed to actually access object o.</a:t>
            </a:r>
            <a:endParaRPr lang="en" dirty="0" smtClean="0"/>
          </a:p>
          <a:p>
            <a:r>
              <a:rPr lang="en" dirty="0" smtClean="0"/>
              <a:t>You </a:t>
            </a:r>
            <a:r>
              <a:rPr lang="en" dirty="0"/>
              <a:t>don’t need to create an animation. You can show the process by using several slides. </a:t>
            </a:r>
          </a:p>
          <a:p>
            <a:r>
              <a:rPr lang="en" dirty="0">
                <a:solidFill>
                  <a:schemeClr val="dk1"/>
                </a:solidFill>
              </a:rPr>
              <a:t>Coordination are complex:</a:t>
            </a:r>
          </a:p>
          <a:p>
            <a:r>
              <a:rPr lang="en" dirty="0">
                <a:solidFill>
                  <a:schemeClr val="dk1"/>
                </a:solidFill>
              </a:rPr>
              <a:t>Must provide rules to correctly order individual loads/stores</a:t>
            </a:r>
          </a:p>
          <a:p>
            <a:endParaRPr dirty="0">
              <a:solidFill>
                <a:schemeClr val="dk1"/>
              </a:solidFill>
            </a:endParaRPr>
          </a:p>
          <a:p>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dirty="0" smtClean="0"/>
              <a:t>Based on the last accessing</a:t>
            </a:r>
            <a:r>
              <a:rPr lang="en-US" baseline="0" dirty="0" smtClean="0"/>
              <a:t> </a:t>
            </a:r>
            <a:r>
              <a:rPr lang="en-US" baseline="0" dirty="0" err="1" smtClean="0"/>
              <a:t>txn</a:t>
            </a:r>
            <a:r>
              <a:rPr lang="en-US" baseline="0" dirty="0" smtClean="0"/>
              <a:t> information we maintained, the contention management policy would decide which thread to abort to resolve the transactional conflict. </a:t>
            </a:r>
            <a:r>
              <a:rPr lang="en-US" dirty="0" smtClean="0"/>
              <a:t>Resolve</a:t>
            </a:r>
            <a:r>
              <a:rPr lang="en-US" baseline="0" dirty="0" smtClean="0"/>
              <a:t> the conflict by reverting writes and the runtime states.</a:t>
            </a:r>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dirty="0" smtClean="0"/>
              <a:t>Say it: </a:t>
            </a:r>
            <a:r>
              <a:rPr lang="en-US" sz="1100" kern="1200" dirty="0" smtClean="0">
                <a:solidFill>
                  <a:schemeClr val="tx1"/>
                </a:solidFill>
                <a:effectLst/>
                <a:latin typeface="+mn-lt"/>
                <a:ea typeface="+mn-ea"/>
                <a:cs typeface="+mn-cs"/>
              </a:rPr>
              <a:t>need to say that the </a:t>
            </a:r>
            <a:r>
              <a:rPr lang="en-US" sz="1100" kern="1200" dirty="0" err="1" smtClean="0">
                <a:solidFill>
                  <a:schemeClr val="tx1"/>
                </a:solidFill>
                <a:effectLst/>
                <a:latin typeface="+mn-lt"/>
                <a:ea typeface="+mn-ea"/>
                <a:cs typeface="+mn-cs"/>
              </a:rPr>
              <a:t>tx</a:t>
            </a:r>
            <a:r>
              <a:rPr lang="en-US" sz="1100" kern="1200" dirty="0" smtClean="0">
                <a:solidFill>
                  <a:schemeClr val="tx1"/>
                </a:solidFill>
                <a:effectLst/>
                <a:latin typeface="+mn-lt"/>
                <a:ea typeface="+mn-ea"/>
                <a:cs typeface="+mn-cs"/>
              </a:rPr>
              <a:t> id word (which needs to be permanently labeled) is used to tell that the </a:t>
            </a:r>
            <a:r>
              <a:rPr lang="en-US" sz="1100" kern="1200" dirty="0" err="1" smtClean="0">
                <a:solidFill>
                  <a:schemeClr val="tx1"/>
                </a:solidFill>
                <a:effectLst/>
                <a:latin typeface="+mn-lt"/>
                <a:ea typeface="+mn-ea"/>
                <a:cs typeface="+mn-cs"/>
              </a:rPr>
              <a:t>tx</a:t>
            </a:r>
            <a:r>
              <a:rPr lang="en-US" sz="1100" kern="1200" dirty="0" smtClean="0">
                <a:solidFill>
                  <a:schemeClr val="tx1"/>
                </a:solidFill>
                <a:effectLst/>
                <a:latin typeface="+mn-lt"/>
                <a:ea typeface="+mn-ea"/>
                <a:cs typeface="+mn-cs"/>
              </a:rPr>
              <a:t> is no longer ongoing.</a:t>
            </a:r>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 dirty="0" smtClean="0"/>
              <a:t>Say</a:t>
            </a:r>
            <a:r>
              <a:rPr lang="en" baseline="0" dirty="0" smtClean="0"/>
              <a:t> it: (Meta) Come back to the coordination. Or no matter whether there is a transactional conflicts or not, T1 would respond T2’s request.</a:t>
            </a:r>
            <a:endParaRPr lang="en" dirty="0" smtClean="0"/>
          </a:p>
          <a:p>
            <a:r>
              <a:rPr lang="en" dirty="0" smtClean="0"/>
              <a:t>To</a:t>
            </a:r>
            <a:r>
              <a:rPr lang="en" baseline="0" dirty="0" smtClean="0"/>
              <a:t> explain how our coordination works, we can start from a simple scenario that T1 first read or write o.f at WrEx(T1) state, then T2 tries to write to o.f, but since T2 is competitor, it needs to coordinate with T1 to get the permission to proceed to actually access object o.</a:t>
            </a:r>
            <a:endParaRPr lang="en" dirty="0" smtClean="0"/>
          </a:p>
          <a:p>
            <a:r>
              <a:rPr lang="en" dirty="0" smtClean="0"/>
              <a:t>You </a:t>
            </a:r>
            <a:r>
              <a:rPr lang="en" dirty="0"/>
              <a:t>don’t need to create an animation. You can show the process by using several slides. </a:t>
            </a:r>
          </a:p>
          <a:p>
            <a:r>
              <a:rPr lang="en" dirty="0">
                <a:solidFill>
                  <a:schemeClr val="dk1"/>
                </a:solidFill>
              </a:rPr>
              <a:t>Coordination are complex:</a:t>
            </a:r>
          </a:p>
          <a:p>
            <a:r>
              <a:rPr lang="en" dirty="0">
                <a:solidFill>
                  <a:schemeClr val="dk1"/>
                </a:solidFill>
              </a:rPr>
              <a:t>Must provide rules to correctly order individual loads/stores</a:t>
            </a:r>
          </a:p>
          <a:p>
            <a:endParaRPr dirty="0">
              <a:solidFill>
                <a:schemeClr val="dk1"/>
              </a:solidFill>
            </a:endParaRPr>
          </a:p>
          <a:p>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dirty="0" smtClean="0"/>
              <a:t>T2</a:t>
            </a:r>
            <a:r>
              <a:rPr lang="en-US" baseline="0" dirty="0" smtClean="0"/>
              <a:t> would wait until it receives the response.</a:t>
            </a:r>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dirty="0" smtClean="0"/>
              <a:t>Mention that either one could abort</a:t>
            </a:r>
            <a:r>
              <a:rPr lang="en-US" baseline="0" dirty="0" smtClean="0"/>
              <a:t> when there is a transactional conflict, we manage to provide strong progress guarantee by using age-based contention management policy, which can make sure that earlier started transactions can finish first before later started transactions.</a:t>
            </a:r>
            <a:endParaRPr dirty="0">
              <a:solidFill>
                <a:schemeClr val="dk1"/>
              </a:solidFill>
            </a:endParaRPr>
          </a:p>
          <a:p>
            <a:r>
              <a:rPr lang="en-US" dirty="0" smtClean="0"/>
              <a:t>This is how we support strong progress guarantee</a:t>
            </a:r>
            <a:r>
              <a:rPr lang="en-US" baseline="0" dirty="0" smtClean="0"/>
              <a:t> because we allow either transaction to abort and retry.</a:t>
            </a:r>
          </a:p>
          <a:p>
            <a:r>
              <a:rPr lang="en-US" baseline="0" dirty="0" smtClean="0"/>
              <a:t>T2 after receiving the response, can choose to abort. However, T1 can also choose to abort when it leaves the safe point.</a:t>
            </a:r>
          </a:p>
          <a:p>
            <a:r>
              <a:rPr lang="en-US" b="1" baseline="0" dirty="0" smtClean="0"/>
              <a:t>Say </a:t>
            </a:r>
            <a:r>
              <a:rPr lang="en-US" b="1" baseline="0" dirty="0" err="1" smtClean="0"/>
              <a:t>it:This</a:t>
            </a:r>
            <a:r>
              <a:rPr lang="en-US" b="1" baseline="0" dirty="0" smtClean="0"/>
              <a:t> is also how we provide starvation free and </a:t>
            </a:r>
            <a:r>
              <a:rPr lang="en-US" b="1" baseline="0" dirty="0" err="1" smtClean="0"/>
              <a:t>livelock</a:t>
            </a:r>
            <a:r>
              <a:rPr lang="en-US" b="1" baseline="0" dirty="0" smtClean="0"/>
              <a:t> free using age-based contention management policy.</a:t>
            </a:r>
          </a:p>
          <a:p>
            <a:r>
              <a:rPr lang="en-US" sz="1100" kern="1200" dirty="0" smtClean="0">
                <a:solidFill>
                  <a:schemeClr val="tx1"/>
                </a:solidFill>
                <a:effectLst/>
                <a:latin typeface="+mn-lt"/>
                <a:ea typeface="+mn-ea"/>
                <a:cs typeface="+mn-cs"/>
              </a:rPr>
              <a:t>did you mention age-based contention management?</a:t>
            </a:r>
            <a:endParaRPr lang="en-US" baseline="0" dirty="0" smtClean="0"/>
          </a:p>
          <a:p>
            <a:endParaRPr lang="en-US" baseline="0" dirty="0" smtClean="0"/>
          </a:p>
          <a:p>
            <a:r>
              <a:rPr lang="en-US" b="1" dirty="0" smtClean="0"/>
              <a:t>Say it: Say our goal of strong progress guarantees are achieved. </a:t>
            </a:r>
          </a:p>
          <a:p>
            <a:r>
              <a:rPr lang="en-US" b="1" dirty="0" smtClean="0"/>
              <a:t>Tell </a:t>
            </a:r>
            <a:r>
              <a:rPr lang="en-US" b="1" dirty="0" err="1" smtClean="0"/>
              <a:t>ppl</a:t>
            </a:r>
            <a:r>
              <a:rPr lang="en-US" b="1" dirty="0" smtClean="0"/>
              <a:t> this is important : This allows either </a:t>
            </a:r>
            <a:r>
              <a:rPr lang="en-US" b="1" dirty="0" err="1" smtClean="0"/>
              <a:t>txn</a:t>
            </a:r>
            <a:r>
              <a:rPr lang="en-US" b="1" dirty="0" smtClean="0"/>
              <a:t> to abort, ultimately (this is why we provide) allow strong progress guarantee. Age-based contention management. </a:t>
            </a:r>
          </a:p>
          <a:p>
            <a:r>
              <a:rPr lang="en-US" b="1" dirty="0" smtClean="0"/>
              <a:t>Mention starvation / </a:t>
            </a:r>
            <a:r>
              <a:rPr lang="en-US" b="1" dirty="0" err="1" smtClean="0"/>
              <a:t>livelock</a:t>
            </a:r>
            <a:r>
              <a:rPr lang="en-US" b="1" dirty="0" smtClean="0"/>
              <a:t> freedom.</a:t>
            </a:r>
          </a:p>
          <a:p>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dirty="0" smtClean="0"/>
              <a:t>Mention that either one could abort.</a:t>
            </a:r>
            <a:endParaRPr dirty="0">
              <a:solidFill>
                <a:schemeClr val="dk1"/>
              </a:solidFill>
            </a:endParaRPr>
          </a:p>
          <a:p>
            <a:r>
              <a:rPr lang="en-US" dirty="0" smtClean="0"/>
              <a:t>This is how we support strong progress guarantee</a:t>
            </a:r>
            <a:r>
              <a:rPr lang="en-US" baseline="0" dirty="0" smtClean="0"/>
              <a:t> because we allow either transaction to abort and retry.</a:t>
            </a:r>
          </a:p>
          <a:p>
            <a:endParaRPr lang="en-US" baseline="0" dirty="0" smtClean="0"/>
          </a:p>
          <a:p>
            <a:r>
              <a:rPr lang="en-US" b="1" baseline="0" dirty="0" smtClean="0"/>
              <a:t>Say </a:t>
            </a:r>
            <a:r>
              <a:rPr lang="en-US" b="1" baseline="0" dirty="0" err="1" smtClean="0"/>
              <a:t>it:This</a:t>
            </a:r>
            <a:r>
              <a:rPr lang="en-US" b="1" baseline="0" dirty="0" smtClean="0"/>
              <a:t> is also how we provide starvation free and </a:t>
            </a:r>
            <a:r>
              <a:rPr lang="en-US" b="1" baseline="0" dirty="0" err="1" smtClean="0"/>
              <a:t>livelock</a:t>
            </a:r>
            <a:r>
              <a:rPr lang="en-US" b="1" baseline="0" dirty="0" smtClean="0"/>
              <a:t> free using age-based contention management policy.</a:t>
            </a:r>
          </a:p>
          <a:p>
            <a:r>
              <a:rPr lang="en-US" sz="1100" kern="1200" dirty="0" smtClean="0">
                <a:solidFill>
                  <a:schemeClr val="tx1"/>
                </a:solidFill>
                <a:effectLst/>
                <a:latin typeface="+mn-lt"/>
                <a:ea typeface="+mn-ea"/>
                <a:cs typeface="+mn-cs"/>
              </a:rPr>
              <a:t>did you mention age-based contention management?</a:t>
            </a:r>
            <a:endParaRPr lang="en-US" baseline="0" dirty="0" smtClean="0"/>
          </a:p>
          <a:p>
            <a:endParaRPr lang="en-US" baseline="0" dirty="0" smtClean="0"/>
          </a:p>
          <a:p>
            <a:r>
              <a:rPr lang="en-US" b="1" dirty="0" smtClean="0"/>
              <a:t>Say it: Say our goal of strong progress guarantees are achieved. </a:t>
            </a:r>
          </a:p>
          <a:p>
            <a:r>
              <a:rPr lang="en-US" b="1" dirty="0" smtClean="0"/>
              <a:t>Tell </a:t>
            </a:r>
            <a:r>
              <a:rPr lang="en-US" b="1" dirty="0" err="1" smtClean="0"/>
              <a:t>ppl</a:t>
            </a:r>
            <a:r>
              <a:rPr lang="en-US" b="1" dirty="0" smtClean="0"/>
              <a:t> this is important : This allows either </a:t>
            </a:r>
            <a:r>
              <a:rPr lang="en-US" b="1" dirty="0" err="1" smtClean="0"/>
              <a:t>txn</a:t>
            </a:r>
            <a:r>
              <a:rPr lang="en-US" b="1" dirty="0" smtClean="0"/>
              <a:t> to abort, ultimately (this is why we provide) allow strong progress guarantee. Age-based contention management. </a:t>
            </a:r>
          </a:p>
          <a:p>
            <a:r>
              <a:rPr lang="en-US" b="1" dirty="0" smtClean="0"/>
              <a:t>Mention starvation / </a:t>
            </a:r>
            <a:r>
              <a:rPr lang="en-US" b="1" dirty="0" err="1" smtClean="0"/>
              <a:t>livelock</a:t>
            </a:r>
            <a:r>
              <a:rPr lang="en-US" b="1" dirty="0" smtClean="0"/>
              <a:t> freedom.</a:t>
            </a:r>
          </a:p>
          <a:p>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sz="1100" b="1" kern="1200" dirty="0" smtClean="0">
                <a:solidFill>
                  <a:schemeClr val="tx1"/>
                </a:solidFill>
                <a:effectLst/>
                <a:latin typeface="+mn-lt"/>
                <a:ea typeface="+mn-ea"/>
                <a:cs typeface="+mn-cs"/>
              </a:rPr>
              <a:t>Say it: After introducing how</a:t>
            </a:r>
            <a:r>
              <a:rPr lang="en-US" sz="1100" b="1" kern="1200" baseline="0" dirty="0" smtClean="0">
                <a:solidFill>
                  <a:schemeClr val="tx1"/>
                </a:solidFill>
                <a:effectLst/>
                <a:latin typeface="+mn-lt"/>
                <a:ea typeface="+mn-ea"/>
                <a:cs typeface="+mn-cs"/>
              </a:rPr>
              <a:t> we provide strong progress guarantee, I will now explain how we provide strong atomicity.</a:t>
            </a:r>
          </a:p>
          <a:p>
            <a:r>
              <a:rPr lang="en-US" sz="1100" b="1" kern="1200" baseline="0" dirty="0" smtClean="0">
                <a:solidFill>
                  <a:schemeClr val="tx1"/>
                </a:solidFill>
                <a:effectLst/>
                <a:latin typeface="+mn-lt"/>
                <a:ea typeface="+mn-ea"/>
                <a:cs typeface="+mn-cs"/>
              </a:rPr>
              <a:t>Strong atomicity is usually considered not worthwhile because the extra overhead it adds. </a:t>
            </a:r>
          </a:p>
          <a:p>
            <a:r>
              <a:rPr lang="en-US" sz="1100" b="1" kern="1200" baseline="0" dirty="0" smtClean="0">
                <a:solidFill>
                  <a:schemeClr val="tx1"/>
                </a:solidFill>
                <a:effectLst/>
                <a:latin typeface="+mn-lt"/>
                <a:ea typeface="+mn-ea"/>
                <a:cs typeface="+mn-cs"/>
              </a:rPr>
              <a:t>To provide strong atomicity, we need to resolve not only transactional vs. transactional conflicts, we need to resolve conflicts between transactional and non-transactional accesses.</a:t>
            </a:r>
            <a:endParaRPr b="1"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 dirty="0" smtClean="0"/>
              <a:t>To</a:t>
            </a:r>
            <a:r>
              <a:rPr lang="en" baseline="0" dirty="0" smtClean="0"/>
              <a:t> explain how our coordination works, we can start from a simple scenario that T1 first read or write o.f at WrEx(T1) state, then T2 tries to write to o.f, but since T2 is competitor, it needs to coordinate with T1 to get the permission to proceed to actually access object o.</a:t>
            </a:r>
            <a:endParaRPr lang="en" dirty="0" smtClean="0"/>
          </a:p>
          <a:p>
            <a:r>
              <a:rPr lang="en" dirty="0" smtClean="0"/>
              <a:t>You </a:t>
            </a:r>
            <a:r>
              <a:rPr lang="en" dirty="0"/>
              <a:t>don’t need to create an animation. You can show the process by using several slides. </a:t>
            </a:r>
          </a:p>
          <a:p>
            <a:r>
              <a:rPr lang="en" dirty="0">
                <a:solidFill>
                  <a:schemeClr val="dk1"/>
                </a:solidFill>
              </a:rPr>
              <a:t>Coordination are complex:</a:t>
            </a:r>
          </a:p>
          <a:p>
            <a:r>
              <a:rPr lang="en" dirty="0">
                <a:solidFill>
                  <a:schemeClr val="dk1"/>
                </a:solidFill>
              </a:rPr>
              <a:t>Must provide rules to correctly order individual loads/stores</a:t>
            </a:r>
          </a:p>
          <a:p>
            <a:endParaRPr dirty="0">
              <a:solidFill>
                <a:schemeClr val="dk1"/>
              </a:solidFill>
            </a:endParaRPr>
          </a:p>
          <a:p>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 dirty="0" smtClean="0"/>
              <a:t>To</a:t>
            </a:r>
            <a:r>
              <a:rPr lang="en" baseline="0" dirty="0" smtClean="0"/>
              <a:t> explain how our coordination works, we can start from a simple scenario that T1 first read or write o.f at WrEx(T1) state, then T2 tries to write to o.f, but since T2 is competitor, it needs to coordinate with T1 to get the permission to proceed to actually access object o.</a:t>
            </a:r>
            <a:endParaRPr lang="en" dirty="0" smtClean="0"/>
          </a:p>
          <a:p>
            <a:r>
              <a:rPr lang="en" dirty="0" smtClean="0"/>
              <a:t>You </a:t>
            </a:r>
            <a:r>
              <a:rPr lang="en" dirty="0"/>
              <a:t>don’t need to create an animation. You can show the process by using several slides. </a:t>
            </a:r>
          </a:p>
          <a:p>
            <a:r>
              <a:rPr lang="en" dirty="0">
                <a:solidFill>
                  <a:schemeClr val="dk1"/>
                </a:solidFill>
              </a:rPr>
              <a:t>Coordination are complex:</a:t>
            </a:r>
          </a:p>
          <a:p>
            <a:r>
              <a:rPr lang="en" dirty="0">
                <a:solidFill>
                  <a:schemeClr val="dk1"/>
                </a:solidFill>
              </a:rPr>
              <a:t>Must provide rules to correctly order individual loads/stores</a:t>
            </a:r>
          </a:p>
          <a:p>
            <a:endParaRPr dirty="0">
              <a:solidFill>
                <a:schemeClr val="dk1"/>
              </a:solidFill>
            </a:endParaRPr>
          </a:p>
          <a:p>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 dirty="0" smtClean="0"/>
              <a:t>However, is the problem</a:t>
            </a:r>
            <a:r>
              <a:rPr lang="en" baseline="0" dirty="0" smtClean="0"/>
              <a:t> really solved? Not so soon/fast…</a:t>
            </a:r>
            <a:endParaRPr lang="en" dirty="0" smtClean="0"/>
          </a:p>
          <a:p>
            <a:r>
              <a:rPr lang="en" dirty="0" smtClean="0"/>
              <a:t>Not</a:t>
            </a:r>
            <a:r>
              <a:rPr lang="en" baseline="0" dirty="0" smtClean="0"/>
              <a:t> so soon.</a:t>
            </a:r>
            <a:endParaRPr lang="en" dirty="0" smtClean="0"/>
          </a:p>
          <a:p>
            <a:r>
              <a:rPr lang="en" dirty="0" smtClean="0"/>
              <a:t>TODO: add references to support this argument. </a:t>
            </a:r>
          </a:p>
        </p:txBody>
      </p:sp>
      <p:sp>
        <p:nvSpPr>
          <p:cNvPr id="73" name="Shape 73"/>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dirty="0" smtClean="0"/>
              <a:t>T2 needs to retry or wait at its own non-transactional</a:t>
            </a:r>
            <a:r>
              <a:rPr lang="en-US" baseline="0" dirty="0" smtClean="0"/>
              <a:t> access.</a:t>
            </a:r>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dirty="0" smtClean="0"/>
              <a:t>Since</a:t>
            </a:r>
            <a:r>
              <a:rPr lang="en-US" baseline="0" dirty="0" smtClean="0"/>
              <a:t> a non-transactional can detect conflicts with other on-going transactions and can retry itself, non-transactional accesses can be thought of as very short transactions that contains only one memory access, </a:t>
            </a:r>
            <a:r>
              <a:rPr lang="en-US" b="1" baseline="0" dirty="0" smtClean="0"/>
              <a:t>“except”</a:t>
            </a:r>
            <a:r>
              <a:rPr lang="en-US" baseline="0" dirty="0" smtClean="0"/>
              <a:t> that there is no transaction setting up and tearing down cost. And a thread also does not need to acquire and release locks for these short transactions as long as their biased lock has already been held.</a:t>
            </a:r>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dirty="0" smtClean="0"/>
              <a:t>Back to the coordination, Suppose after retry, T1 has committed</a:t>
            </a:r>
            <a:r>
              <a:rPr lang="en-US" baseline="0" dirty="0" smtClean="0"/>
              <a:t> its transaction, and </a:t>
            </a:r>
            <a:r>
              <a:rPr lang="en-US" dirty="0" smtClean="0"/>
              <a:t>there is no conflicts between T1 and T2.</a:t>
            </a:r>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 dirty="0" smtClean="0"/>
              <a:t>To</a:t>
            </a:r>
            <a:r>
              <a:rPr lang="en" baseline="0" dirty="0" smtClean="0"/>
              <a:t> explain how our coordination works, we can start from a simple scenario that T1 first read or write o.f at WrEx(T1) state, then T2 tries to write to o.f, but since T2 is competitor, it needs to coordinate with T1 to get the permission to proceed to actually access object o.</a:t>
            </a:r>
            <a:endParaRPr lang="en" dirty="0" smtClean="0"/>
          </a:p>
          <a:p>
            <a:r>
              <a:rPr lang="en" dirty="0" smtClean="0"/>
              <a:t>You </a:t>
            </a:r>
            <a:r>
              <a:rPr lang="en" dirty="0"/>
              <a:t>don’t need to create an animation. You can show the process by using several slides. </a:t>
            </a:r>
          </a:p>
          <a:p>
            <a:r>
              <a:rPr lang="en" dirty="0">
                <a:solidFill>
                  <a:schemeClr val="dk1"/>
                </a:solidFill>
              </a:rPr>
              <a:t>Coordination are complex:</a:t>
            </a:r>
          </a:p>
          <a:p>
            <a:r>
              <a:rPr lang="en" dirty="0">
                <a:solidFill>
                  <a:schemeClr val="dk1"/>
                </a:solidFill>
              </a:rPr>
              <a:t>Must provide rules to correctly order individual loads/stores</a:t>
            </a:r>
          </a:p>
          <a:p>
            <a:endParaRPr dirty="0">
              <a:solidFill>
                <a:schemeClr val="dk1"/>
              </a:solidFill>
            </a:endParaRPr>
          </a:p>
          <a:p>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 dirty="0" smtClean="0"/>
              <a:t>To</a:t>
            </a:r>
            <a:r>
              <a:rPr lang="en" baseline="0" dirty="0" smtClean="0"/>
              <a:t> explain how our coordination works, we can start from a simple scenario that T1 first read or write o.f at WrEx(T1) state, then T2 tries to write to o.f, but since T2 is competitor, it needs to coordinate with T1 to get the permission to proceed to actually access object o.</a:t>
            </a:r>
            <a:endParaRPr lang="en" dirty="0" smtClean="0"/>
          </a:p>
          <a:p>
            <a:r>
              <a:rPr lang="en" dirty="0" smtClean="0"/>
              <a:t>You </a:t>
            </a:r>
            <a:r>
              <a:rPr lang="en" dirty="0"/>
              <a:t>don’t need to create an animation. You can show the process by using several slides. </a:t>
            </a:r>
          </a:p>
          <a:p>
            <a:r>
              <a:rPr lang="en" dirty="0">
                <a:solidFill>
                  <a:schemeClr val="dk1"/>
                </a:solidFill>
              </a:rPr>
              <a:t>Coordination are complex:</a:t>
            </a:r>
          </a:p>
          <a:p>
            <a:r>
              <a:rPr lang="en" dirty="0">
                <a:solidFill>
                  <a:schemeClr val="dk1"/>
                </a:solidFill>
              </a:rPr>
              <a:t>Must provide rules to correctly order individual loads/stores</a:t>
            </a:r>
          </a:p>
          <a:p>
            <a:endParaRPr dirty="0">
              <a:solidFill>
                <a:schemeClr val="dk1"/>
              </a:solidFill>
            </a:endParaRPr>
          </a:p>
          <a:p>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dirty="0" smtClean="0"/>
              <a:t>In some cases, T1 would be in a blocking state while T2 is coordinating</a:t>
            </a:r>
            <a:r>
              <a:rPr lang="en-US" baseline="0" dirty="0" smtClean="0"/>
              <a:t> with T1, in that case, T2 would do the work by performing conflict detection and conflict resolution. We therefore provide two ways to do the coordination in our paper.</a:t>
            </a:r>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929641" y="3329815"/>
            <a:ext cx="7436307" cy="3154219"/>
          </a:xfrm>
          <a:prstGeom prst="rect">
            <a:avLst/>
          </a:prstGeom>
          <a:noFill/>
          <a:ln>
            <a:noFill/>
          </a:ln>
        </p:spPr>
        <p:txBody>
          <a:bodyPr lIns="0" tIns="0" rIns="0" bIns="0" anchor="t" anchorCtr="0">
            <a:noAutofit/>
          </a:bodyPr>
          <a:lstStyle/>
          <a:p>
            <a:pPr>
              <a:buClr>
                <a:schemeClr val="dk1"/>
              </a:buClr>
              <a:buSzPct val="68750"/>
            </a:pPr>
            <a:r>
              <a:rPr lang="en" sz="1600" dirty="0" smtClean="0">
                <a:solidFill>
                  <a:schemeClr val="dk1"/>
                </a:solidFill>
              </a:rPr>
              <a:t>Say it: so</a:t>
            </a:r>
            <a:r>
              <a:rPr lang="en" sz="1600" baseline="0" dirty="0" smtClean="0">
                <a:solidFill>
                  <a:schemeClr val="dk1"/>
                </a:solidFill>
              </a:rPr>
              <a:t> far, what I have shared with you is called LarkTM-O.</a:t>
            </a:r>
            <a:endParaRPr lang="en" sz="1600" dirty="0" smtClean="0">
              <a:solidFill>
                <a:schemeClr val="dk1"/>
              </a:solidFill>
            </a:endParaRPr>
          </a:p>
          <a:p>
            <a:pPr>
              <a:buClr>
                <a:schemeClr val="dk1"/>
              </a:buClr>
              <a:buSzPct val="68750"/>
            </a:pPr>
            <a:r>
              <a:rPr lang="en" sz="1600" dirty="0" smtClean="0">
                <a:solidFill>
                  <a:schemeClr val="dk1"/>
                </a:solidFill>
              </a:rPr>
              <a:t>Meta</a:t>
            </a:r>
            <a:r>
              <a:rPr lang="en" sz="1600" baseline="0" dirty="0" smtClean="0">
                <a:solidFill>
                  <a:schemeClr val="dk1"/>
                </a:solidFill>
              </a:rPr>
              <a:t> language: first mention that our goal has achieved (low overhead, scale well on low-contention)</a:t>
            </a:r>
            <a:endParaRPr lang="en" sz="1600" dirty="0" smtClean="0">
              <a:solidFill>
                <a:schemeClr val="dk1"/>
              </a:solidFill>
            </a:endParaRPr>
          </a:p>
          <a:p>
            <a:pPr>
              <a:buClr>
                <a:schemeClr val="dk1"/>
              </a:buClr>
              <a:buSzPct val="68750"/>
            </a:pPr>
            <a:endParaRPr lang="en" sz="1600" dirty="0" smtClean="0">
              <a:solidFill>
                <a:schemeClr val="dk1"/>
              </a:solidFill>
            </a:endParaRPr>
          </a:p>
          <a:p>
            <a:r>
              <a:rPr lang="en" sz="1600" b="1" dirty="0" smtClean="0"/>
              <a:t>Say it: LarkTM-O </a:t>
            </a:r>
            <a:r>
              <a:rPr lang="en" sz="1600" b="1" dirty="0"/>
              <a:t>adds low overhead and scales well for low contention workloads, but can suffer scalability degradation for high contention workloads.</a:t>
            </a:r>
          </a:p>
        </p:txBody>
      </p:sp>
      <p:sp>
        <p:nvSpPr>
          <p:cNvPr id="571" name="Shape 571"/>
          <p:cNvSpPr txBox="1"/>
          <p:nvPr/>
        </p:nvSpPr>
        <p:spPr>
          <a:xfrm>
            <a:off x="5261788" y="6659881"/>
            <a:ext cx="4033727" cy="350059"/>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46</a:t>
            </a:fld>
            <a:endParaRPr lang="en" sz="1600"/>
          </a:p>
        </p:txBody>
      </p:sp>
      <p:sp>
        <p:nvSpPr>
          <p:cNvPr id="572" name="Shape 572"/>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 dirty="0" smtClean="0"/>
              <a:t>To</a:t>
            </a:r>
            <a:r>
              <a:rPr lang="en" baseline="0" dirty="0" smtClean="0"/>
              <a:t> explain how our coordination works, we can start from a simple scenario that T1 first read or write o.f at WrEx(T1) state, then T2 tries to write to o.f, but since T2 is competitor, it needs to coordinate with T1 to get the permission to proceed to actually access object o.</a:t>
            </a:r>
            <a:endParaRPr lang="en" dirty="0" smtClean="0"/>
          </a:p>
          <a:p>
            <a:r>
              <a:rPr lang="en" dirty="0" smtClean="0"/>
              <a:t>You </a:t>
            </a:r>
            <a:r>
              <a:rPr lang="en" dirty="0"/>
              <a:t>don’t need to create an animation. You can show the process by using several slides. </a:t>
            </a:r>
          </a:p>
          <a:p>
            <a:r>
              <a:rPr lang="en" dirty="0">
                <a:solidFill>
                  <a:schemeClr val="dk1"/>
                </a:solidFill>
              </a:rPr>
              <a:t>Coordination are complex:</a:t>
            </a:r>
          </a:p>
          <a:p>
            <a:r>
              <a:rPr lang="en" dirty="0">
                <a:solidFill>
                  <a:schemeClr val="dk1"/>
                </a:solidFill>
              </a:rPr>
              <a:t>Must provide rules to correctly order individual loads/stores</a:t>
            </a:r>
          </a:p>
          <a:p>
            <a:endParaRPr dirty="0">
              <a:solidFill>
                <a:schemeClr val="dk1"/>
              </a:solidFill>
            </a:endParaRPr>
          </a:p>
          <a:p>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pPr>
              <a:buClr>
                <a:schemeClr val="dk1"/>
              </a:buClr>
              <a:buSzPct val="68750"/>
            </a:pPr>
            <a:r>
              <a:rPr lang="en-US" sz="900" kern="1200" dirty="0" smtClean="0">
                <a:solidFill>
                  <a:schemeClr val="tx1"/>
                </a:solidFill>
                <a:effectLst/>
                <a:latin typeface="+mn-lt"/>
                <a:ea typeface="+mn-ea"/>
                <a:cs typeface="+mn-cs"/>
              </a:rPr>
              <a:t>"roughly speaking" / "as an example" / "not a hard and fast rule" -- say something like that, or it seems like some kind of rule :)</a:t>
            </a:r>
          </a:p>
          <a:p>
            <a:pPr>
              <a:buClr>
                <a:schemeClr val="dk1"/>
              </a:buClr>
              <a:buSzPct val="68750"/>
            </a:pPr>
            <a:r>
              <a:rPr lang="en-US" sz="900" b="1" kern="1200" dirty="0" smtClean="0">
                <a:solidFill>
                  <a:schemeClr val="tx1"/>
                </a:solidFill>
                <a:effectLst/>
                <a:latin typeface="+mn-lt"/>
                <a:ea typeface="+mn-ea"/>
                <a:cs typeface="+mn-cs"/>
              </a:rPr>
              <a:t>Say</a:t>
            </a:r>
            <a:r>
              <a:rPr lang="en-US" sz="900" b="1" kern="1200" baseline="0" dirty="0" smtClean="0">
                <a:solidFill>
                  <a:schemeClr val="tx1"/>
                </a:solidFill>
                <a:effectLst/>
                <a:latin typeface="+mn-lt"/>
                <a:ea typeface="+mn-ea"/>
                <a:cs typeface="+mn-cs"/>
              </a:rPr>
              <a:t> it: </a:t>
            </a:r>
            <a:r>
              <a:rPr lang="en-US" sz="900" b="1" kern="1200" dirty="0" smtClean="0">
                <a:solidFill>
                  <a:schemeClr val="tx1"/>
                </a:solidFill>
                <a:effectLst/>
                <a:latin typeface="+mn-lt"/>
                <a:ea typeface="+mn-ea"/>
                <a:cs typeface="+mn-cs"/>
              </a:rPr>
              <a:t>The problem is it adds a</a:t>
            </a:r>
            <a:r>
              <a:rPr lang="en-US" sz="900" b="1" kern="1200" baseline="0" dirty="0" smtClean="0">
                <a:solidFill>
                  <a:schemeClr val="tx1"/>
                </a:solidFill>
                <a:effectLst/>
                <a:latin typeface="+mn-lt"/>
                <a:ea typeface="+mn-ea"/>
                <a:cs typeface="+mn-cs"/>
              </a:rPr>
              <a:t> lot of overhead.</a:t>
            </a:r>
          </a:p>
          <a:p>
            <a:pPr>
              <a:buClr>
                <a:schemeClr val="dk1"/>
              </a:buClr>
              <a:buSzPct val="68750"/>
            </a:pPr>
            <a:r>
              <a:rPr lang="en-US" sz="900" b="1" kern="1200" baseline="0" dirty="0" smtClean="0">
                <a:solidFill>
                  <a:schemeClr val="tx1"/>
                </a:solidFill>
                <a:effectLst/>
                <a:latin typeface="+mn-lt"/>
                <a:ea typeface="+mn-ea"/>
                <a:cs typeface="+mn-cs"/>
              </a:rPr>
              <a:t>Say it: This is a problem because coordination is expensive and it can add a lot of overhead.</a:t>
            </a:r>
            <a:endParaRPr lang="en-US" sz="1100" b="1" dirty="0" smtClean="0">
              <a:solidFill>
                <a:schemeClr val="dk1"/>
              </a:solidFill>
            </a:endParaRPr>
          </a:p>
          <a:p>
            <a:pPr>
              <a:buClr>
                <a:schemeClr val="dk1"/>
              </a:buClr>
              <a:buSzPct val="68750"/>
            </a:pPr>
            <a:endParaRPr lang="en-US" sz="1100" dirty="0" smtClean="0">
              <a:solidFill>
                <a:schemeClr val="dk1"/>
              </a:solidFill>
            </a:endParaRPr>
          </a:p>
          <a:p>
            <a:pPr>
              <a:buClr>
                <a:schemeClr val="dk1"/>
              </a:buClr>
              <a:buSzPct val="68750"/>
            </a:pPr>
            <a:r>
              <a:rPr lang="en-US" sz="1100" dirty="0" smtClean="0">
                <a:solidFill>
                  <a:schemeClr val="dk1"/>
                </a:solidFill>
              </a:rPr>
              <a:t>Though the Basic </a:t>
            </a:r>
            <a:r>
              <a:rPr lang="en-US" sz="1100" dirty="0" err="1" smtClean="0">
                <a:solidFill>
                  <a:schemeClr val="dk1"/>
                </a:solidFill>
              </a:rPr>
              <a:t>LarkTM</a:t>
            </a:r>
            <a:r>
              <a:rPr lang="en-US" sz="1100" dirty="0" smtClean="0">
                <a:solidFill>
                  <a:schemeClr val="dk1"/>
                </a:solidFill>
              </a:rPr>
              <a:t> adds very low overhead, when contention is high, frequent coordination can still bring the performance. </a:t>
            </a:r>
          </a:p>
          <a:p>
            <a:pPr>
              <a:buClr>
                <a:schemeClr val="dk1"/>
              </a:buClr>
              <a:buSzPct val="68750"/>
            </a:pPr>
            <a:r>
              <a:rPr lang="en-US" sz="1100" b="1" dirty="0" smtClean="0">
                <a:solidFill>
                  <a:schemeClr val="dk1"/>
                </a:solidFill>
              </a:rPr>
              <a:t>Mention that 1% conflicting accesses can lead to significant (100%) overhead increase. (Pause)</a:t>
            </a:r>
          </a:p>
          <a:p>
            <a:endParaRPr lang="en-US" sz="1100" dirty="0" smtClean="0"/>
          </a:p>
          <a:p>
            <a:r>
              <a:rPr lang="en-US" sz="1100" dirty="0" err="1" smtClean="0"/>
              <a:t>LarkTM</a:t>
            </a:r>
            <a:r>
              <a:rPr lang="en-US" sz="1100" dirty="0" smtClean="0"/>
              <a:t> adds low overhead and scales well for low contention workloads, but can suffer scalability degradation for high contention workloads.</a:t>
            </a:r>
            <a:endParaRPr lang="en-US" sz="1100"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929641" y="3329815"/>
            <a:ext cx="7436307" cy="3154219"/>
          </a:xfrm>
          <a:prstGeom prst="rect">
            <a:avLst/>
          </a:prstGeom>
          <a:noFill/>
          <a:ln>
            <a:noFill/>
          </a:ln>
        </p:spPr>
        <p:txBody>
          <a:bodyPr lIns="0" tIns="0" rIns="0" bIns="0" anchor="t" anchorCtr="0">
            <a:noAutofit/>
          </a:bodyPr>
          <a:lstStyle/>
          <a:p>
            <a:pPr>
              <a:buClr>
                <a:schemeClr val="dk1"/>
              </a:buClr>
              <a:buSzPct val="68750"/>
            </a:pPr>
            <a:r>
              <a:rPr lang="en-US" sz="1600" dirty="0" smtClean="0">
                <a:solidFill>
                  <a:schemeClr val="dk1"/>
                </a:solidFill>
              </a:rPr>
              <a:t>Say it: to solve this problem</a:t>
            </a:r>
          </a:p>
          <a:p>
            <a:pPr>
              <a:buClr>
                <a:schemeClr val="dk1"/>
              </a:buClr>
              <a:buSzPct val="68750"/>
            </a:pPr>
            <a:endParaRPr lang="en-US" sz="1600" dirty="0" smtClean="0">
              <a:solidFill>
                <a:schemeClr val="dk1"/>
              </a:solidFill>
            </a:endParaRPr>
          </a:p>
          <a:p>
            <a:pPr>
              <a:buClr>
                <a:schemeClr val="dk1"/>
              </a:buClr>
              <a:buSzPct val="68750"/>
            </a:pPr>
            <a:r>
              <a:rPr lang="en" sz="1600" dirty="0" smtClean="0">
                <a:solidFill>
                  <a:schemeClr val="tx1"/>
                </a:solidFill>
              </a:rPr>
              <a:t>S</a:t>
            </a:r>
            <a:r>
              <a:rPr lang="en" sz="1600" baseline="0" dirty="0" smtClean="0">
                <a:solidFill>
                  <a:schemeClr val="tx1"/>
                </a:solidFill>
              </a:rPr>
              <a:t> here stands for scalability.</a:t>
            </a:r>
            <a:endParaRPr lang="en-US" sz="1600" dirty="0" smtClean="0">
              <a:solidFill>
                <a:schemeClr val="dk1"/>
              </a:solidFill>
            </a:endParaRPr>
          </a:p>
        </p:txBody>
      </p:sp>
      <p:sp>
        <p:nvSpPr>
          <p:cNvPr id="571" name="Shape 571"/>
          <p:cNvSpPr txBox="1"/>
          <p:nvPr/>
        </p:nvSpPr>
        <p:spPr>
          <a:xfrm>
            <a:off x="5261788" y="6659881"/>
            <a:ext cx="4033727" cy="350059"/>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49</a:t>
            </a:fld>
            <a:endParaRPr lang="en" sz="1600"/>
          </a:p>
        </p:txBody>
      </p:sp>
      <p:sp>
        <p:nvSpPr>
          <p:cNvPr id="572" name="Shape 572"/>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b="1" dirty="0" smtClean="0"/>
              <a:t>Say it: It is still important to have efficient STM.</a:t>
            </a:r>
          </a:p>
          <a:p>
            <a:r>
              <a:rPr lang="en-US" dirty="0" smtClean="0"/>
              <a:t>Transaction is long enough, they will never succeed in HTM.</a:t>
            </a:r>
          </a:p>
          <a:p>
            <a:endParaRPr lang="en-US" dirty="0" smtClean="0"/>
          </a:p>
          <a:p>
            <a:r>
              <a:rPr lang="en-US" dirty="0" smtClean="0"/>
              <a:t>It is possible for small transaction</a:t>
            </a:r>
            <a:r>
              <a:rPr lang="en-US" baseline="0" dirty="0" smtClean="0"/>
              <a:t>s to not complete.</a:t>
            </a:r>
          </a:p>
          <a:p>
            <a:endParaRPr lang="en-US" dirty="0" smtClean="0"/>
          </a:p>
          <a:p>
            <a:r>
              <a:rPr lang="en-US" dirty="0" smtClean="0"/>
              <a:t>Existing HTMs are limited because it is only best </a:t>
            </a:r>
            <a:r>
              <a:rPr lang="en-US" dirty="0" err="1" smtClean="0"/>
              <a:t>effor</a:t>
            </a:r>
            <a:r>
              <a:rPr lang="en-US" dirty="0" smtClean="0"/>
              <a:t> HTM, so there is no completion guarantee for transaction. To get language-level support for atomic blocks, there has to be STM fallbacks for transactions that can’t complete. Furthermore, HTM’s performance on short transactions are not necessarily cheap.</a:t>
            </a:r>
          </a:p>
          <a:p>
            <a:r>
              <a:rPr lang="en-US" dirty="0" smtClean="0"/>
              <a:t>Mike suggested to talk less about HTM’s limitations. I therefore can just say it is “best-effort”, need “language-level support for atomic blocks” and still has performance penalty especially for short transactions.</a:t>
            </a:r>
          </a:p>
          <a:p>
            <a:r>
              <a:rPr lang="en-US" dirty="0" smtClean="0"/>
              <a:t>It is still important to have efficient STM.</a:t>
            </a:r>
            <a:endParaRPr lang="en" dirty="0" smtClean="0"/>
          </a:p>
        </p:txBody>
      </p:sp>
      <p:sp>
        <p:nvSpPr>
          <p:cNvPr id="73" name="Shape 73"/>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r>
              <a:rPr lang="en-US" b="1" dirty="0" smtClean="0"/>
              <a:t>Say it: The idea is to hybrid </a:t>
            </a:r>
            <a:r>
              <a:rPr lang="en-US" b="1" dirty="0" err="1" smtClean="0"/>
              <a:t>LarkTM</a:t>
            </a:r>
            <a:r>
              <a:rPr lang="en-US" b="1" dirty="0" smtClean="0"/>
              <a:t>-O’s approach with traditional locking approach.</a:t>
            </a:r>
          </a:p>
          <a:p>
            <a:r>
              <a:rPr lang="en-US" b="1" dirty="0" smtClean="0"/>
              <a:t>Say it:</a:t>
            </a:r>
            <a:r>
              <a:rPr lang="en-US" b="1" baseline="0" dirty="0" smtClean="0"/>
              <a:t> </a:t>
            </a:r>
            <a:r>
              <a:rPr lang="en-US" dirty="0" smtClean="0"/>
              <a:t>Mention profiling.</a:t>
            </a:r>
            <a:endParaRPr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pPr>
              <a:buClr>
                <a:schemeClr val="dk1"/>
              </a:buClr>
              <a:buSzPct val="68750"/>
            </a:pPr>
            <a:r>
              <a:rPr lang="en-US" sz="1100" dirty="0" smtClean="0"/>
              <a:t>Don’t say:</a:t>
            </a:r>
            <a:r>
              <a:rPr lang="en-US" sz="1100" baseline="0" dirty="0" smtClean="0"/>
              <a:t> Don’t say anything about the Intel in this stage (since there is the citation issue). In fact, since we have multiple options for the traditional locking.</a:t>
            </a:r>
          </a:p>
          <a:p>
            <a:pPr>
              <a:buClr>
                <a:schemeClr val="dk1"/>
              </a:buClr>
              <a:buSzPct val="68750"/>
            </a:pPr>
            <a:r>
              <a:rPr lang="en-US" sz="1100" baseline="0" dirty="0" smtClean="0"/>
              <a:t>More conservatively perform concurrency control on these high contention objects</a:t>
            </a:r>
          </a:p>
          <a:p>
            <a:pPr>
              <a:buClr>
                <a:schemeClr val="dk1"/>
              </a:buClr>
              <a:buSzPct val="68750"/>
            </a:pPr>
            <a:r>
              <a:rPr lang="en-US" sz="1100" baseline="0" dirty="0" smtClean="0"/>
              <a:t>Say it: We will use traditional locking concurrency control for these objects</a:t>
            </a:r>
            <a:r>
              <a:rPr lang="en-US" sz="1100" b="1" baseline="0" dirty="0" smtClean="0"/>
              <a:t>, but not for other objects</a:t>
            </a:r>
            <a:r>
              <a:rPr lang="en-US" sz="1100" baseline="0" dirty="0" smtClean="0"/>
              <a:t>.</a:t>
            </a:r>
            <a:endParaRPr lang="en-US" sz="1100" dirty="0"/>
          </a:p>
        </p:txBody>
      </p:sp>
      <p:sp>
        <p:nvSpPr>
          <p:cNvPr id="337" name="Shape 33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929641" y="3329815"/>
            <a:ext cx="7436307" cy="3154219"/>
          </a:xfrm>
          <a:prstGeom prst="rect">
            <a:avLst/>
          </a:prstGeom>
          <a:noFill/>
          <a:ln>
            <a:noFill/>
          </a:ln>
        </p:spPr>
        <p:txBody>
          <a:bodyPr lIns="0" tIns="0" rIns="0" bIns="0" anchor="t" anchorCtr="0">
            <a:noAutofit/>
          </a:bodyPr>
          <a:lstStyle/>
          <a:p>
            <a:pPr rtl="0" eaLnBrk="1" fontAlgn="ctr" latinLnBrk="0" hangingPunct="1"/>
            <a:r>
              <a:rPr lang="en-US" sz="1100" b="1" kern="1200" dirty="0" smtClean="0">
                <a:solidFill>
                  <a:schemeClr val="tx1"/>
                </a:solidFill>
                <a:effectLst/>
                <a:latin typeface="+mn-lt"/>
                <a:ea typeface="+mn-ea"/>
                <a:cs typeface="+mn-cs"/>
              </a:rPr>
              <a:t>(First)</a:t>
            </a:r>
            <a:r>
              <a:rPr lang="en-US" sz="1100" b="1" kern="1200" baseline="0" dirty="0" smtClean="0">
                <a:solidFill>
                  <a:schemeClr val="tx1"/>
                </a:solidFill>
                <a:effectLst/>
                <a:latin typeface="+mn-lt"/>
                <a:ea typeface="+mn-ea"/>
                <a:cs typeface="+mn-cs"/>
              </a:rPr>
              <a:t> </a:t>
            </a:r>
            <a:r>
              <a:rPr lang="en-US" sz="1100" b="1" kern="1200" dirty="0" smtClean="0">
                <a:solidFill>
                  <a:schemeClr val="tx1"/>
                </a:solidFill>
                <a:effectLst/>
                <a:latin typeface="+mn-lt"/>
                <a:ea typeface="+mn-ea"/>
                <a:cs typeface="+mn-cs"/>
              </a:rPr>
              <a:t>The traditional</a:t>
            </a:r>
            <a:r>
              <a:rPr lang="en-US" sz="1100" b="1" kern="1200" baseline="0" dirty="0" smtClean="0">
                <a:solidFill>
                  <a:schemeClr val="tx1"/>
                </a:solidFill>
                <a:effectLst/>
                <a:latin typeface="+mn-lt"/>
                <a:ea typeface="+mn-ea"/>
                <a:cs typeface="+mn-cs"/>
              </a:rPr>
              <a:t> locking mechanism I use in our work to hybrid is </a:t>
            </a:r>
            <a:r>
              <a:rPr lang="en-US" sz="1100" b="1" kern="1200" baseline="0" dirty="0" err="1" smtClean="0">
                <a:solidFill>
                  <a:schemeClr val="tx1"/>
                </a:solidFill>
                <a:effectLst/>
                <a:latin typeface="+mn-lt"/>
                <a:ea typeface="+mn-ea"/>
                <a:cs typeface="+mn-cs"/>
              </a:rPr>
              <a:t>McRT</a:t>
            </a:r>
            <a:r>
              <a:rPr lang="en-US" sz="1100" b="1" kern="1200" baseline="0" dirty="0" smtClean="0">
                <a:solidFill>
                  <a:schemeClr val="tx1"/>
                </a:solidFill>
                <a:effectLst/>
                <a:latin typeface="+mn-lt"/>
                <a:ea typeface="+mn-ea"/>
                <a:cs typeface="+mn-cs"/>
              </a:rPr>
              <a:t> and its extended strong atomicity version, which I informally call it </a:t>
            </a:r>
            <a:r>
              <a:rPr lang="en-US" sz="1100" b="1" kern="1200" baseline="0" dirty="0" err="1" smtClean="0">
                <a:solidFill>
                  <a:schemeClr val="tx1"/>
                </a:solidFill>
                <a:effectLst/>
                <a:latin typeface="+mn-lt"/>
                <a:ea typeface="+mn-ea"/>
                <a:cs typeface="+mn-cs"/>
              </a:rPr>
              <a:t>IntelSTM</a:t>
            </a:r>
            <a:r>
              <a:rPr lang="en-US" sz="1100" b="1" kern="1200" baseline="0" dirty="0" smtClean="0">
                <a:solidFill>
                  <a:schemeClr val="tx1"/>
                </a:solidFill>
                <a:effectLst/>
                <a:latin typeface="+mn-lt"/>
                <a:ea typeface="+mn-ea"/>
                <a:cs typeface="+mn-cs"/>
              </a:rPr>
              <a:t>.</a:t>
            </a:r>
          </a:p>
          <a:p>
            <a:pPr rtl="0" eaLnBrk="1" fontAlgn="ctr" latinLnBrk="0" hangingPunct="1"/>
            <a:r>
              <a:rPr lang="en-US" sz="1100" b="1" kern="1200" baseline="0" dirty="0" smtClean="0">
                <a:solidFill>
                  <a:schemeClr val="tx1"/>
                </a:solidFill>
                <a:effectLst/>
                <a:latin typeface="+mn-lt"/>
                <a:ea typeface="+mn-ea"/>
                <a:cs typeface="+mn-cs"/>
              </a:rPr>
              <a:t>In the following few slides, I will compare their features and properties.</a:t>
            </a:r>
          </a:p>
          <a:p>
            <a:pPr rtl="0" eaLnBrk="1" fontAlgn="ctr" latinLnBrk="0" hangingPunct="1"/>
            <a:endParaRPr lang="en-US" sz="1100" b="1" kern="1200" baseline="0" dirty="0" smtClean="0">
              <a:solidFill>
                <a:schemeClr val="tx1"/>
              </a:solidFill>
              <a:effectLst/>
              <a:latin typeface="+mn-lt"/>
              <a:ea typeface="+mn-ea"/>
              <a:cs typeface="+mn-cs"/>
            </a:endParaRPr>
          </a:p>
          <a:p>
            <a:pPr rtl="0" eaLnBrk="1" fontAlgn="ctr" latinLnBrk="0" hangingPunct="1"/>
            <a:r>
              <a:rPr lang="en-US" sz="1100" b="1" kern="1200" baseline="0" dirty="0" smtClean="0">
                <a:solidFill>
                  <a:schemeClr val="tx1"/>
                </a:solidFill>
                <a:effectLst/>
                <a:latin typeface="+mn-lt"/>
                <a:ea typeface="+mn-ea"/>
                <a:cs typeface="+mn-cs"/>
              </a:rPr>
              <a:t>We chose </a:t>
            </a:r>
            <a:r>
              <a:rPr lang="en-US" sz="1100" b="1" kern="1200" baseline="0" dirty="0" err="1" smtClean="0">
                <a:solidFill>
                  <a:schemeClr val="tx1"/>
                </a:solidFill>
                <a:effectLst/>
                <a:latin typeface="+mn-lt"/>
                <a:ea typeface="+mn-ea"/>
                <a:cs typeface="+mn-cs"/>
              </a:rPr>
              <a:t>IntelSTM</a:t>
            </a:r>
            <a:r>
              <a:rPr lang="en-US" sz="1100" b="1" kern="1200" baseline="0" dirty="0" smtClean="0">
                <a:solidFill>
                  <a:schemeClr val="tx1"/>
                </a:solidFill>
                <a:effectLst/>
                <a:latin typeface="+mn-lt"/>
                <a:ea typeface="+mn-ea"/>
                <a:cs typeface="+mn-cs"/>
              </a:rPr>
              <a:t> because it is also a strong atomicity STM, scales reasonably well. Though it could add high instrumentation costs on read due to read validation, it only adds synchronization costs on writes.</a:t>
            </a:r>
            <a:endParaRPr lang="en-US" sz="1100" b="1" kern="1200" dirty="0" smtClean="0">
              <a:solidFill>
                <a:schemeClr val="tx1"/>
              </a:solidFill>
              <a:effectLst/>
              <a:latin typeface="+mn-lt"/>
              <a:ea typeface="+mn-ea"/>
              <a:cs typeface="+mn-cs"/>
            </a:endParaRPr>
          </a:p>
          <a:p>
            <a:pPr rtl="0" eaLnBrk="1" fontAlgn="ctr" latinLnBrk="0" hangingPunct="1"/>
            <a:r>
              <a:rPr lang="en-US" sz="1100" b="1" kern="1200" dirty="0" smtClean="0">
                <a:solidFill>
                  <a:schemeClr val="tx1"/>
                </a:solidFill>
                <a:effectLst/>
                <a:latin typeface="+mn-lt"/>
                <a:ea typeface="+mn-ea"/>
                <a:cs typeface="+mn-cs"/>
              </a:rPr>
              <a:t>Don’t say it: </a:t>
            </a:r>
            <a:r>
              <a:rPr lang="en-US" sz="1100" kern="1200" dirty="0" err="1" smtClean="0">
                <a:solidFill>
                  <a:schemeClr val="tx1"/>
                </a:solidFill>
                <a:effectLst/>
                <a:latin typeface="+mn-lt"/>
                <a:ea typeface="+mn-ea"/>
                <a:cs typeface="+mn-cs"/>
              </a:rPr>
              <a:t>NOrec</a:t>
            </a:r>
            <a:r>
              <a:rPr lang="en-US" sz="1100" kern="1200" dirty="0" smtClean="0">
                <a:solidFill>
                  <a:schemeClr val="tx1"/>
                </a:solidFill>
                <a:effectLst/>
                <a:latin typeface="+mn-lt"/>
                <a:ea typeface="+mn-ea"/>
                <a:cs typeface="+mn-cs"/>
              </a:rPr>
              <a:t> -- "we also introduce another STM" -- don't say that; it's confusing; it's not ours :) -- be very clear about where it came from</a:t>
            </a:r>
          </a:p>
          <a:p>
            <a:pPr rtl="0" eaLnBrk="1" fontAlgn="ctr" latinLnBrk="0" hangingPunct="1"/>
            <a:r>
              <a:rPr lang="en-US" sz="1100" b="0" i="0" u="none" strike="noStrike" kern="1200" dirty="0" smtClean="0">
                <a:solidFill>
                  <a:schemeClr val="tx1"/>
                </a:solidFill>
                <a:effectLst/>
                <a:latin typeface="+mn-lt"/>
                <a:ea typeface="+mn-ea"/>
                <a:cs typeface="+mn-cs"/>
              </a:rPr>
              <a:t>Say it: here, and I also include an existing STM called </a:t>
            </a:r>
            <a:r>
              <a:rPr lang="en-US" sz="1100" b="0" i="0" u="none" strike="noStrike" kern="1200" dirty="0" err="1" smtClean="0">
                <a:solidFill>
                  <a:schemeClr val="tx1"/>
                </a:solidFill>
                <a:effectLst/>
                <a:latin typeface="+mn-lt"/>
                <a:ea typeface="+mn-ea"/>
                <a:cs typeface="+mn-cs"/>
              </a:rPr>
              <a:t>NOrec</a:t>
            </a:r>
            <a:r>
              <a:rPr lang="en-US" sz="1100" b="0" i="0" u="none" strike="noStrike" kern="1200" dirty="0" smtClean="0">
                <a:solidFill>
                  <a:schemeClr val="tx1"/>
                </a:solidFill>
                <a:effectLst/>
                <a:latin typeface="+mn-lt"/>
                <a:ea typeface="+mn-ea"/>
                <a:cs typeface="+mn-cs"/>
              </a:rPr>
              <a:t>,</a:t>
            </a:r>
            <a:r>
              <a:rPr lang="en-US" sz="1100" b="0" i="0" u="none" strike="noStrike" kern="1200" baseline="0" dirty="0" smtClean="0">
                <a:solidFill>
                  <a:schemeClr val="tx1"/>
                </a:solidFill>
                <a:effectLst/>
                <a:latin typeface="+mn-lt"/>
                <a:ea typeface="+mn-ea"/>
                <a:cs typeface="+mn-cs"/>
              </a:rPr>
              <a:t> which is a another high-performance STM.</a:t>
            </a:r>
          </a:p>
          <a:p>
            <a:pPr rtl="0" eaLnBrk="1" fontAlgn="ctr" latinLnBrk="0" hangingPunct="1"/>
            <a:endParaRPr lang="en-US" sz="1100" b="0" i="0" u="none" strike="noStrike" kern="1200" baseline="0" dirty="0" smtClean="0">
              <a:solidFill>
                <a:schemeClr val="tx1"/>
              </a:solidFill>
              <a:effectLst/>
              <a:latin typeface="+mn-lt"/>
              <a:ea typeface="+mn-ea"/>
              <a:cs typeface="+mn-cs"/>
            </a:endParaRPr>
          </a:p>
          <a:p>
            <a:pPr rtl="0" eaLnBrk="1" fontAlgn="ctr" latinLnBrk="0" hangingPunct="1"/>
            <a:r>
              <a:rPr lang="en-US" sz="1100" b="1" i="0" u="none" strike="noStrike" kern="1200" baseline="0" dirty="0" smtClean="0">
                <a:solidFill>
                  <a:schemeClr val="tx1"/>
                </a:solidFill>
                <a:effectLst/>
                <a:latin typeface="+mn-lt"/>
                <a:ea typeface="+mn-ea"/>
                <a:cs typeface="+mn-cs"/>
              </a:rPr>
              <a:t>Don’t say it: </a:t>
            </a:r>
            <a:r>
              <a:rPr lang="en-US" sz="1100" b="1" kern="1200" dirty="0" smtClean="0">
                <a:solidFill>
                  <a:schemeClr val="tx1"/>
                </a:solidFill>
                <a:effectLst/>
                <a:latin typeface="+mn-lt"/>
                <a:ea typeface="+mn-ea"/>
                <a:cs typeface="+mn-cs"/>
              </a:rPr>
              <a:t>"2-phase locking" -- don't say that -- Lark does that, too</a:t>
            </a:r>
            <a:endParaRPr lang="en-US" sz="1100" b="1" i="0" u="none" strike="noStrike" kern="1200" dirty="0">
              <a:solidFill>
                <a:schemeClr val="tx1"/>
              </a:solidFill>
              <a:effectLst/>
              <a:latin typeface="+mn-lt"/>
              <a:ea typeface="+mn-ea"/>
              <a:cs typeface="+mn-cs"/>
            </a:endParaRPr>
          </a:p>
        </p:txBody>
      </p:sp>
      <p:sp>
        <p:nvSpPr>
          <p:cNvPr id="143" name="Shape 143"/>
          <p:cNvSpPr txBox="1"/>
          <p:nvPr/>
        </p:nvSpPr>
        <p:spPr>
          <a:xfrm>
            <a:off x="5261788" y="6659881"/>
            <a:ext cx="4033727" cy="350059"/>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52</a:t>
            </a:fld>
            <a:endParaRPr lang="en" sz="1600"/>
          </a:p>
        </p:txBody>
      </p:sp>
      <p:sp>
        <p:nvSpPr>
          <p:cNvPr id="144" name="Shape 144"/>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929641" y="3329815"/>
            <a:ext cx="7436307" cy="3154219"/>
          </a:xfrm>
          <a:prstGeom prst="rect">
            <a:avLst/>
          </a:prstGeom>
          <a:noFill/>
          <a:ln>
            <a:noFill/>
          </a:ln>
        </p:spPr>
        <p:txBody>
          <a:bodyPr lIns="0" tIns="0" rIns="0" bIns="0" anchor="t" anchorCtr="0">
            <a:noAutofit/>
          </a:bodyPr>
          <a:lstStyle/>
          <a:p>
            <a:pPr rtl="0" eaLnBrk="1" fontAlgn="ctr" latinLnBrk="0" hangingPunct="1"/>
            <a:r>
              <a:rPr lang="en-US" sz="1100" kern="1200" dirty="0" smtClean="0">
                <a:solidFill>
                  <a:schemeClr val="tx1"/>
                </a:solidFill>
                <a:effectLst/>
                <a:latin typeface="+mn-lt"/>
                <a:ea typeface="+mn-ea"/>
                <a:cs typeface="+mn-cs"/>
              </a:rPr>
              <a:t>Non-red accesses -&gt; All transactional and non-transactional accesses except those that are</a:t>
            </a:r>
            <a:r>
              <a:rPr lang="en-US" sz="1100" kern="1200" baseline="0" dirty="0" smtClean="0">
                <a:solidFill>
                  <a:schemeClr val="tx1"/>
                </a:solidFill>
                <a:effectLst/>
                <a:latin typeface="+mn-lt"/>
                <a:ea typeface="+mn-ea"/>
                <a:cs typeface="+mn-cs"/>
              </a:rPr>
              <a:t> identified as </a:t>
            </a:r>
            <a:r>
              <a:rPr lang="en-US" sz="1100" kern="1200" dirty="0" smtClean="0">
                <a:solidFill>
                  <a:schemeClr val="tx1"/>
                </a:solidFill>
                <a:effectLst/>
                <a:latin typeface="+mn-lt"/>
                <a:ea typeface="+mn-ea"/>
                <a:cs typeface="+mn-cs"/>
              </a:rPr>
              <a:t>redundant by static intra-procedure</a:t>
            </a:r>
            <a:r>
              <a:rPr lang="en-US" sz="1100" kern="1200" baseline="0" dirty="0" smtClean="0">
                <a:solidFill>
                  <a:schemeClr val="tx1"/>
                </a:solidFill>
                <a:effectLst/>
                <a:latin typeface="+mn-lt"/>
                <a:ea typeface="+mn-ea"/>
                <a:cs typeface="+mn-cs"/>
              </a:rPr>
              <a:t> analysis. </a:t>
            </a:r>
            <a:r>
              <a:rPr lang="en-US" sz="1100" kern="1200" dirty="0" smtClean="0">
                <a:solidFill>
                  <a:schemeClr val="tx1"/>
                </a:solidFill>
                <a:effectLst/>
                <a:latin typeface="+mn-lt"/>
                <a:ea typeface="+mn-ea"/>
                <a:cs typeface="+mn-cs"/>
              </a:rPr>
              <a:t>accesses (or something like that)</a:t>
            </a:r>
          </a:p>
          <a:p>
            <a:pPr rtl="0" eaLnBrk="1" fontAlgn="ctr" latinLnBrk="0" hangingPunct="1"/>
            <a:r>
              <a:rPr lang="en-US" sz="1100" b="0" i="0" u="none" strike="noStrike" kern="1200" dirty="0" err="1" smtClean="0">
                <a:solidFill>
                  <a:schemeClr val="tx1"/>
                </a:solidFill>
                <a:effectLst/>
                <a:latin typeface="+mn-lt"/>
                <a:ea typeface="+mn-ea"/>
                <a:cs typeface="+mn-cs"/>
              </a:rPr>
              <a:t>Norec</a:t>
            </a:r>
            <a:r>
              <a:rPr lang="en-US" sz="1100" b="0" i="0" u="none" strike="noStrike" kern="1200" dirty="0" smtClean="0">
                <a:solidFill>
                  <a:schemeClr val="tx1"/>
                </a:solidFill>
                <a:effectLst/>
                <a:latin typeface="+mn-lt"/>
                <a:ea typeface="+mn-ea"/>
                <a:cs typeface="+mn-cs"/>
              </a:rPr>
              <a:t> can avoid instrumenting</a:t>
            </a:r>
            <a:r>
              <a:rPr lang="en-US" sz="1100" b="0" i="0" u="none" strike="noStrike" kern="1200" baseline="0" dirty="0" smtClean="0">
                <a:solidFill>
                  <a:schemeClr val="tx1"/>
                </a:solidFill>
                <a:effectLst/>
                <a:latin typeface="+mn-lt"/>
                <a:ea typeface="+mn-ea"/>
                <a:cs typeface="+mn-cs"/>
              </a:rPr>
              <a:t> redundant transactional writes?</a:t>
            </a:r>
            <a:endParaRPr lang="en-US" sz="1100" b="0" i="0" u="none" strike="noStrike" kern="1200" dirty="0">
              <a:solidFill>
                <a:schemeClr val="tx1"/>
              </a:solidFill>
              <a:effectLst/>
              <a:latin typeface="+mn-lt"/>
              <a:ea typeface="+mn-ea"/>
              <a:cs typeface="+mn-cs"/>
            </a:endParaRPr>
          </a:p>
        </p:txBody>
      </p:sp>
      <p:sp>
        <p:nvSpPr>
          <p:cNvPr id="143" name="Shape 143"/>
          <p:cNvSpPr txBox="1"/>
          <p:nvPr/>
        </p:nvSpPr>
        <p:spPr>
          <a:xfrm>
            <a:off x="5261788" y="6659881"/>
            <a:ext cx="4033727" cy="350059"/>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53</a:t>
            </a:fld>
            <a:endParaRPr lang="en" sz="1600"/>
          </a:p>
        </p:txBody>
      </p:sp>
      <p:sp>
        <p:nvSpPr>
          <p:cNvPr id="144" name="Shape 144"/>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929641" y="3329815"/>
            <a:ext cx="7436307" cy="3154219"/>
          </a:xfrm>
          <a:prstGeom prst="rect">
            <a:avLst/>
          </a:prstGeom>
          <a:noFill/>
          <a:ln>
            <a:noFill/>
          </a:ln>
        </p:spPr>
        <p:txBody>
          <a:bodyPr lIns="0" tIns="0" rIns="0" bIns="0" anchor="t" anchorCtr="0">
            <a:noAutofit/>
          </a:bodyPr>
          <a:lstStyle/>
          <a:p>
            <a:pPr rtl="0" eaLnBrk="1" fontAlgn="ctr" latinLnBrk="0" hangingPunct="1"/>
            <a:r>
              <a:rPr lang="en-US" sz="1100" b="1" kern="1200" dirty="0" smtClean="0">
                <a:solidFill>
                  <a:schemeClr val="tx1"/>
                </a:solidFill>
                <a:effectLst/>
                <a:latin typeface="+mn-lt"/>
                <a:ea typeface="+mn-ea"/>
                <a:cs typeface="+mn-cs"/>
              </a:rPr>
              <a:t>Say it: </a:t>
            </a:r>
            <a:r>
              <a:rPr lang="en-US" sz="1100" kern="1200" dirty="0" smtClean="0">
                <a:solidFill>
                  <a:schemeClr val="tx1"/>
                </a:solidFill>
                <a:effectLst/>
                <a:latin typeface="+mn-lt"/>
                <a:ea typeface="+mn-ea"/>
                <a:cs typeface="+mn-cs"/>
              </a:rPr>
              <a:t>briefly say something (again) about being able to use age-based contention management</a:t>
            </a:r>
            <a:endParaRPr lang="en-US" sz="1100" b="0" i="0" u="none" strike="noStrike" kern="1200" dirty="0">
              <a:solidFill>
                <a:schemeClr val="tx1"/>
              </a:solidFill>
              <a:effectLst/>
              <a:latin typeface="+mn-lt"/>
              <a:ea typeface="+mn-ea"/>
              <a:cs typeface="+mn-cs"/>
            </a:endParaRPr>
          </a:p>
        </p:txBody>
      </p:sp>
      <p:sp>
        <p:nvSpPr>
          <p:cNvPr id="143" name="Shape 143"/>
          <p:cNvSpPr txBox="1"/>
          <p:nvPr/>
        </p:nvSpPr>
        <p:spPr>
          <a:xfrm>
            <a:off x="5261788" y="6659881"/>
            <a:ext cx="4033727" cy="350059"/>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54</a:t>
            </a:fld>
            <a:endParaRPr lang="en" sz="1600"/>
          </a:p>
        </p:txBody>
      </p:sp>
      <p:sp>
        <p:nvSpPr>
          <p:cNvPr id="144" name="Shape 144"/>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929641" y="3329815"/>
            <a:ext cx="7436307" cy="3154219"/>
          </a:xfrm>
          <a:prstGeom prst="rect">
            <a:avLst/>
          </a:prstGeom>
          <a:noFill/>
          <a:ln>
            <a:noFill/>
          </a:ln>
        </p:spPr>
        <p:txBody>
          <a:bodyPr lIns="0" tIns="0" rIns="0" bIns="0" anchor="t" anchorCtr="0">
            <a:noAutofit/>
          </a:bodyPr>
          <a:lstStyle/>
          <a:p>
            <a:pPr rtl="0" eaLnBrk="1" fontAlgn="ctr" latinLnBrk="0" hangingPunct="1"/>
            <a:r>
              <a:rPr lang="en-US" sz="1100" b="1" i="0" u="none" strike="noStrike" kern="1200" dirty="0" err="1" smtClean="0">
                <a:solidFill>
                  <a:schemeClr val="tx1"/>
                </a:solidFill>
                <a:effectLst/>
                <a:latin typeface="+mn-lt"/>
                <a:ea typeface="+mn-ea"/>
                <a:cs typeface="+mn-cs"/>
              </a:rPr>
              <a:t>Livelock</a:t>
            </a:r>
            <a:r>
              <a:rPr lang="en-US" sz="1100" b="1" i="0" u="none" strike="noStrike" kern="1200" dirty="0" smtClean="0">
                <a:solidFill>
                  <a:schemeClr val="tx1"/>
                </a:solidFill>
                <a:effectLst/>
                <a:latin typeface="+mn-lt"/>
                <a:ea typeface="+mn-ea"/>
                <a:cs typeface="+mn-cs"/>
              </a:rPr>
              <a:t> free</a:t>
            </a:r>
            <a:endParaRPr lang="en-US" sz="1100" b="0" i="0" u="none" strike="noStrike" kern="1200" dirty="0" smtClean="0">
              <a:solidFill>
                <a:schemeClr val="tx1"/>
              </a:solidFill>
              <a:effectLst/>
              <a:latin typeface="+mn-lt"/>
              <a:ea typeface="+mn-ea"/>
              <a:cs typeface="+mn-cs"/>
            </a:endParaRPr>
          </a:p>
          <a:p>
            <a:pPr rtl="0" eaLnBrk="1" fontAlgn="ctr" latinLnBrk="0" hangingPunct="1"/>
            <a:r>
              <a:rPr lang="en-US" sz="1100" b="1" i="0" u="none" strike="noStrike" kern="1200" dirty="0" smtClean="0">
                <a:solidFill>
                  <a:schemeClr val="tx1"/>
                </a:solidFill>
                <a:effectLst/>
                <a:latin typeface="+mn-lt"/>
                <a:ea typeface="+mn-ea"/>
                <a:cs typeface="+mn-cs"/>
              </a:rPr>
              <a:t>None</a:t>
            </a:r>
            <a:endParaRPr lang="en-US" sz="1100" b="0" i="0" u="none" strike="noStrike" kern="1200" dirty="0" smtClean="0">
              <a:solidFill>
                <a:schemeClr val="tx1"/>
              </a:solidFill>
              <a:effectLst/>
              <a:latin typeface="+mn-lt"/>
              <a:ea typeface="+mn-ea"/>
              <a:cs typeface="+mn-cs"/>
            </a:endParaRPr>
          </a:p>
          <a:p>
            <a:pPr rtl="0" eaLnBrk="1" fontAlgn="ctr" latinLnBrk="0" hangingPunct="1"/>
            <a:r>
              <a:rPr lang="en-US" sz="1100" b="1" i="0" u="none" strike="noStrike" kern="1200" dirty="0" err="1" smtClean="0">
                <a:solidFill>
                  <a:schemeClr val="tx1"/>
                </a:solidFill>
                <a:effectLst/>
                <a:latin typeface="+mn-lt"/>
                <a:ea typeface="+mn-ea"/>
                <a:cs typeface="+mn-cs"/>
              </a:rPr>
              <a:t>Livelock</a:t>
            </a:r>
            <a:r>
              <a:rPr lang="en-US" sz="1100" b="1" i="0" u="none" strike="noStrike" kern="1200" dirty="0" smtClean="0">
                <a:solidFill>
                  <a:schemeClr val="tx1"/>
                </a:solidFill>
                <a:effectLst/>
                <a:latin typeface="+mn-lt"/>
                <a:ea typeface="+mn-ea"/>
                <a:cs typeface="+mn-cs"/>
              </a:rPr>
              <a:t> and starvation free</a:t>
            </a:r>
            <a:endParaRPr lang="en-US" sz="1100" b="0" i="0" u="none" strike="noStrike" kern="1200" dirty="0" smtClean="0">
              <a:solidFill>
                <a:schemeClr val="tx1"/>
              </a:solidFill>
              <a:effectLst/>
              <a:latin typeface="+mn-lt"/>
              <a:ea typeface="+mn-ea"/>
              <a:cs typeface="+mn-cs"/>
            </a:endParaRPr>
          </a:p>
          <a:p>
            <a:pPr rtl="0" eaLnBrk="1" fontAlgn="ctr" latinLnBrk="0" hangingPunct="1"/>
            <a:r>
              <a:rPr lang="en-US" sz="1100" b="1" i="0" u="none" strike="noStrike" kern="1200" dirty="0" err="1" smtClean="0">
                <a:solidFill>
                  <a:schemeClr val="tx1"/>
                </a:solidFill>
                <a:effectLst/>
                <a:latin typeface="+mn-lt"/>
                <a:ea typeface="+mn-ea"/>
                <a:cs typeface="+mn-cs"/>
              </a:rPr>
              <a:t>Livelock</a:t>
            </a:r>
            <a:r>
              <a:rPr lang="en-US" sz="1100" b="1" i="0" u="none" strike="noStrike" kern="1200" dirty="0" smtClean="0">
                <a:solidFill>
                  <a:schemeClr val="tx1"/>
                </a:solidFill>
                <a:effectLst/>
                <a:latin typeface="+mn-lt"/>
                <a:ea typeface="+mn-ea"/>
                <a:cs typeface="+mn-cs"/>
              </a:rPr>
              <a:t> and starvation free</a:t>
            </a:r>
            <a:endParaRPr lang="en-US" sz="1100" b="0" i="0" u="none" strike="noStrike" kern="1200" dirty="0">
              <a:solidFill>
                <a:schemeClr val="tx1"/>
              </a:solidFill>
              <a:effectLst/>
              <a:latin typeface="+mn-lt"/>
              <a:ea typeface="+mn-ea"/>
              <a:cs typeface="+mn-cs"/>
            </a:endParaRPr>
          </a:p>
        </p:txBody>
      </p:sp>
      <p:sp>
        <p:nvSpPr>
          <p:cNvPr id="143" name="Shape 143"/>
          <p:cNvSpPr txBox="1"/>
          <p:nvPr/>
        </p:nvSpPr>
        <p:spPr>
          <a:xfrm>
            <a:off x="5261788" y="6659881"/>
            <a:ext cx="4033727" cy="350059"/>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55</a:t>
            </a:fld>
            <a:endParaRPr lang="en" sz="1600"/>
          </a:p>
        </p:txBody>
      </p:sp>
      <p:sp>
        <p:nvSpPr>
          <p:cNvPr id="144" name="Shape 144"/>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txBox="1">
            <a:spLocks noGrp="1"/>
          </p:cNvSpPr>
          <p:nvPr>
            <p:ph type="body" idx="1"/>
          </p:nvPr>
        </p:nvSpPr>
        <p:spPr>
          <a:xfrm>
            <a:off x="929641" y="3329815"/>
            <a:ext cx="7436307" cy="3154219"/>
          </a:xfrm>
          <a:prstGeom prst="rect">
            <a:avLst/>
          </a:prstGeom>
          <a:noFill/>
          <a:ln>
            <a:noFill/>
          </a:ln>
        </p:spPr>
        <p:txBody>
          <a:bodyPr lIns="0" tIns="0" rIns="0" bIns="0" anchor="t" anchorCtr="0">
            <a:noAutofit/>
          </a:bodyPr>
          <a:lstStyle/>
          <a:p>
            <a:r>
              <a:rPr lang="en" sz="1600" dirty="0"/>
              <a:t>We implemented two version of LarkTM, a strong atomicity version of McRT, and N</a:t>
            </a:r>
            <a:r>
              <a:rPr lang="en-US" sz="1600" dirty="0"/>
              <a:t>o</a:t>
            </a:r>
            <a:r>
              <a:rPr lang="en" sz="1600" dirty="0"/>
              <a:t>rec. We implemented these STMs in Jikes 3.1.3, and all STMs share features as much as possible.</a:t>
            </a:r>
          </a:p>
          <a:p>
            <a:r>
              <a:rPr lang="en" sz="1600" dirty="0"/>
              <a:t>Talk about implementation after the hybrid approach.</a:t>
            </a:r>
          </a:p>
          <a:p>
            <a:r>
              <a:rPr lang="en" sz="1600" dirty="0"/>
              <a:t>to duplicate methods for differentiated instrumentation based on different calling context.</a:t>
            </a:r>
          </a:p>
        </p:txBody>
      </p:sp>
      <p:sp>
        <p:nvSpPr>
          <p:cNvPr id="604" name="Shape 604"/>
          <p:cNvSpPr txBox="1"/>
          <p:nvPr/>
        </p:nvSpPr>
        <p:spPr>
          <a:xfrm>
            <a:off x="5261788" y="6659881"/>
            <a:ext cx="4033727" cy="350059"/>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56</a:t>
            </a:fld>
            <a:endParaRPr lang="en" sz="1600"/>
          </a:p>
        </p:txBody>
      </p:sp>
      <p:sp>
        <p:nvSpPr>
          <p:cNvPr id="605" name="Shape 605"/>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txBox="1">
            <a:spLocks noGrp="1"/>
          </p:cNvSpPr>
          <p:nvPr>
            <p:ph type="body" idx="1"/>
          </p:nvPr>
        </p:nvSpPr>
        <p:spPr>
          <a:xfrm>
            <a:off x="929620" y="3329930"/>
            <a:ext cx="7437096" cy="3154676"/>
          </a:xfrm>
          <a:prstGeom prst="rect">
            <a:avLst/>
          </a:prstGeom>
        </p:spPr>
        <p:txBody>
          <a:bodyPr lIns="83023" tIns="83023" rIns="83023" bIns="83023" anchor="ctr" anchorCtr="0">
            <a:noAutofit/>
          </a:bodyPr>
          <a:lstStyle/>
          <a:p>
            <a:pPr marL="0" lvl="1" defTabSz="931774">
              <a:defRPr/>
            </a:pPr>
            <a:r>
              <a:rPr lang="en-US" sz="1100" b="1" kern="1200" dirty="0" smtClean="0">
                <a:solidFill>
                  <a:schemeClr val="tx1"/>
                </a:solidFill>
                <a:effectLst/>
                <a:latin typeface="+mn-lt"/>
                <a:ea typeface="+mn-ea"/>
                <a:cs typeface="+mn-cs"/>
              </a:rPr>
              <a:t>Say it: </a:t>
            </a:r>
            <a:r>
              <a:rPr lang="en-US" sz="1100" kern="1200" dirty="0" smtClean="0">
                <a:solidFill>
                  <a:schemeClr val="tx1"/>
                </a:solidFill>
                <a:effectLst/>
                <a:latin typeface="+mn-lt"/>
                <a:ea typeface="+mn-ea"/>
                <a:cs typeface="+mn-cs"/>
              </a:rPr>
              <a:t>need to say that we focus on </a:t>
            </a:r>
            <a:r>
              <a:rPr lang="en-US" sz="1100" b="1" kern="1200" dirty="0" smtClean="0">
                <a:solidFill>
                  <a:schemeClr val="tx1"/>
                </a:solidFill>
                <a:effectLst/>
                <a:latin typeface="+mn-lt"/>
                <a:ea typeface="+mn-ea"/>
                <a:cs typeface="+mn-cs"/>
              </a:rPr>
              <a:t>8 threads (missing)</a:t>
            </a:r>
            <a:r>
              <a:rPr lang="en-US" sz="1100" kern="1200" dirty="0" smtClean="0">
                <a:solidFill>
                  <a:schemeClr val="tx1"/>
                </a:solidFill>
                <a:effectLst/>
                <a:latin typeface="+mn-lt"/>
                <a:ea typeface="+mn-ea"/>
                <a:cs typeface="+mn-cs"/>
              </a:rPr>
              <a:t>; explain why in one sentence; you can say we give more details in the paper (it's a reasonable time to say more details are in the paper) we</a:t>
            </a:r>
            <a:r>
              <a:rPr lang="en-US" sz="1100" kern="1200" baseline="0" dirty="0" smtClean="0">
                <a:solidFill>
                  <a:schemeClr val="tx1"/>
                </a:solidFill>
                <a:effectLst/>
                <a:latin typeface="+mn-lt"/>
                <a:ea typeface="+mn-ea"/>
                <a:cs typeface="+mn-cs"/>
              </a:rPr>
              <a:t> run on two platform, none of them scale well because benchmark, </a:t>
            </a:r>
            <a:r>
              <a:rPr lang="en-US" sz="1100" kern="1200" baseline="0" smtClean="0">
                <a:solidFill>
                  <a:schemeClr val="tx1"/>
                </a:solidFill>
                <a:effectLst/>
                <a:latin typeface="+mn-lt"/>
                <a:ea typeface="+mn-ea"/>
                <a:cs typeface="+mn-cs"/>
              </a:rPr>
              <a:t>platform limitations.</a:t>
            </a:r>
            <a:endParaRPr lang="en" sz="1800" dirty="0" smtClean="0">
              <a:solidFill>
                <a:srgbClr val="000000"/>
              </a:solidFill>
              <a:ea typeface="Arial"/>
              <a:cs typeface="Arial"/>
              <a:sym typeface="Arial"/>
            </a:endParaRPr>
          </a:p>
          <a:p>
            <a:pPr marL="0" lvl="1" defTabSz="931774">
              <a:defRPr/>
            </a:pPr>
            <a:r>
              <a:rPr lang="en-US" sz="1100" kern="1200" dirty="0" smtClean="0">
                <a:solidFill>
                  <a:schemeClr val="tx1"/>
                </a:solidFill>
                <a:effectLst/>
                <a:latin typeface="+mn-lt"/>
                <a:ea typeface="+mn-ea"/>
                <a:cs typeface="+mn-cs"/>
              </a:rPr>
              <a:t>For the platform representing the results in the talk, put in bold and say that you'll show results for that platform, and the paper also has results for the other platform and they're pretty similar.</a:t>
            </a:r>
            <a:br>
              <a:rPr lang="en-US" sz="1100" kern="1200" dirty="0" smtClean="0">
                <a:solidFill>
                  <a:schemeClr val="tx1"/>
                </a:solidFill>
                <a:effectLst/>
                <a:latin typeface="+mn-lt"/>
                <a:ea typeface="+mn-ea"/>
                <a:cs typeface="+mn-cs"/>
              </a:rPr>
            </a:br>
            <a:r>
              <a:rPr lang="en" sz="1800" dirty="0" smtClean="0">
                <a:solidFill>
                  <a:srgbClr val="000000"/>
                </a:solidFill>
                <a:ea typeface="Arial"/>
                <a:cs typeface="Arial"/>
                <a:sym typeface="Arial"/>
              </a:rPr>
              <a:t>We </a:t>
            </a:r>
            <a:r>
              <a:rPr lang="en" sz="1800" dirty="0">
                <a:solidFill>
                  <a:srgbClr val="000000"/>
                </a:solidFill>
                <a:ea typeface="Arial"/>
                <a:cs typeface="Arial"/>
                <a:sym typeface="Arial"/>
              </a:rPr>
              <a:t>evaluated our STMs with STAMP benchmarks on both Intel and AMD processors.</a:t>
            </a:r>
            <a:endParaRPr dirty="0"/>
          </a:p>
        </p:txBody>
      </p:sp>
      <p:sp>
        <p:nvSpPr>
          <p:cNvPr id="612" name="Shape 612"/>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r>
              <a:rPr lang="en" sz="1600" dirty="0"/>
              <a:t>We first take a look at the single-thread performance. Overall, LarkTM adds only 40% overhead.</a:t>
            </a:r>
          </a:p>
          <a:p>
            <a:r>
              <a:rPr lang="en" sz="1600" dirty="0"/>
              <a:t>It seems both double-checker and Octet use excel’s table to show the results. </a:t>
            </a:r>
          </a:p>
        </p:txBody>
      </p:sp>
      <p:sp>
        <p:nvSpPr>
          <p:cNvPr id="622" name="Shape 622"/>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58</a:t>
            </a:fld>
            <a:endParaRPr lang="en" sz="1600"/>
          </a:p>
        </p:txBody>
      </p:sp>
      <p:sp>
        <p:nvSpPr>
          <p:cNvPr id="623" name="Shape 623"/>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r>
              <a:rPr lang="en" sz="1600" dirty="0"/>
              <a:t>On average N</a:t>
            </a:r>
            <a:r>
              <a:rPr lang="en-US" sz="1600" dirty="0"/>
              <a:t>o</a:t>
            </a:r>
            <a:r>
              <a:rPr lang="en" sz="1600" dirty="0"/>
              <a:t>rec adds around 180% overhead. It can adds low overhead when there are few transactional accesses.</a:t>
            </a:r>
          </a:p>
        </p:txBody>
      </p:sp>
      <p:sp>
        <p:nvSpPr>
          <p:cNvPr id="622" name="Shape 622"/>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59</a:t>
            </a:fld>
            <a:endParaRPr lang="en" sz="1600"/>
          </a:p>
        </p:txBody>
      </p:sp>
      <p:sp>
        <p:nvSpPr>
          <p:cNvPr id="623" name="Shape 623"/>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pPr defTabSz="931774">
              <a:defRPr/>
            </a:pPr>
            <a:r>
              <a:rPr lang="en" b="1" dirty="0" smtClean="0">
                <a:solidFill>
                  <a:schemeClr val="dk1"/>
                </a:solidFill>
              </a:rPr>
              <a:t>Say it : </a:t>
            </a:r>
            <a:r>
              <a:rPr lang="en" b="0" dirty="0" smtClean="0">
                <a:solidFill>
                  <a:schemeClr val="dk1"/>
                </a:solidFill>
              </a:rPr>
              <a:t>You can say “general purpose”,</a:t>
            </a:r>
            <a:r>
              <a:rPr lang="en" b="0" baseline="0" dirty="0" smtClean="0">
                <a:solidFill>
                  <a:schemeClr val="dk1"/>
                </a:solidFill>
              </a:rPr>
              <a:t> but don’t put it on the slide.</a:t>
            </a:r>
            <a:endParaRPr lang="en" b="0" dirty="0" smtClean="0">
              <a:solidFill>
                <a:schemeClr val="dk1"/>
              </a:solidFill>
            </a:endParaRPr>
          </a:p>
          <a:p>
            <a:pPr defTabSz="931774">
              <a:defRPr/>
            </a:pPr>
            <a:r>
              <a:rPr lang="en" b="0" dirty="0" smtClean="0">
                <a:solidFill>
                  <a:schemeClr val="dk1"/>
                </a:solidFill>
              </a:rPr>
              <a:t>The other propoerties are scalability and semantic guarantees.  Other</a:t>
            </a:r>
            <a:r>
              <a:rPr lang="en" b="0" baseline="0" dirty="0" smtClean="0">
                <a:solidFill>
                  <a:schemeClr val="dk1"/>
                </a:solidFill>
              </a:rPr>
              <a:t> properties  other STM struggle to provide as well. The primary issue of prior STMs has been high overhead.</a:t>
            </a:r>
            <a:endParaRPr lang="en" b="0" dirty="0" smtClean="0">
              <a:solidFill>
                <a:schemeClr val="dk1"/>
              </a:solidFill>
            </a:endParaRPr>
          </a:p>
          <a:p>
            <a:pPr defTabSz="931774">
              <a:defRPr/>
            </a:pPr>
            <a:endParaRPr lang="en" b="1" dirty="0" smtClean="0">
              <a:solidFill>
                <a:schemeClr val="dk1"/>
              </a:solidFill>
            </a:endParaRPr>
          </a:p>
          <a:p>
            <a:pPr defTabSz="931774">
              <a:defRPr/>
            </a:pPr>
            <a:endParaRPr lang="en" b="1" dirty="0" smtClean="0">
              <a:solidFill>
                <a:schemeClr val="dk1"/>
              </a:solidFill>
            </a:endParaRPr>
          </a:p>
          <a:p>
            <a:pPr defTabSz="931774">
              <a:defRPr/>
            </a:pPr>
            <a:r>
              <a:rPr lang="en" b="1" dirty="0" smtClean="0">
                <a:solidFill>
                  <a:schemeClr val="dk1"/>
                </a:solidFill>
              </a:rPr>
              <a:t>What </a:t>
            </a:r>
            <a:r>
              <a:rPr lang="en" b="1" dirty="0">
                <a:solidFill>
                  <a:schemeClr val="dk1"/>
                </a:solidFill>
              </a:rPr>
              <a:t>about Software transactional memory. STM has been slow.</a:t>
            </a:r>
          </a:p>
          <a:p>
            <a:pPr defTabSz="931774">
              <a:defRPr/>
            </a:pPr>
            <a:r>
              <a:rPr lang="en" b="1" dirty="0">
                <a:solidFill>
                  <a:schemeClr val="dk1"/>
                </a:solidFill>
              </a:rPr>
              <a:t>Software-only approaches slow programs by more than 2X (citation?)</a:t>
            </a:r>
          </a:p>
          <a:p>
            <a:pPr defTabSz="931774">
              <a:defRPr/>
            </a:pPr>
            <a:r>
              <a:rPr lang="en" b="1" dirty="0">
                <a:solidFill>
                  <a:schemeClr val="dk1"/>
                </a:solidFill>
              </a:rPr>
              <a:t>Should we mention “STM is only a search toy?”</a:t>
            </a:r>
          </a:p>
          <a:p>
            <a:r>
              <a:rPr lang="en" dirty="0" smtClean="0"/>
              <a:t>Though STM usually scales well, it is hard</a:t>
            </a:r>
            <a:r>
              <a:rPr lang="en" baseline="0" dirty="0" smtClean="0"/>
              <a:t> to recover performance from a radically inferior starting point.</a:t>
            </a:r>
            <a:endParaRPr lang="en" dirty="0" smtClean="0"/>
          </a:p>
          <a:p>
            <a:r>
              <a:rPr lang="en" dirty="0" smtClean="0"/>
              <a:t>Double </a:t>
            </a:r>
            <a:r>
              <a:rPr lang="en" dirty="0"/>
              <a:t>checker does not motivate itself by saying other atomicity violation detection work has high overhead. How do you sell “strong progress-guarantee” and “strong semantics”? </a:t>
            </a:r>
          </a:p>
          <a:p>
            <a:r>
              <a:rPr lang="en" dirty="0"/>
              <a:t>Make it hard to beat single-thread overhead(Don’t mention this as LarkTM merely beat single-thread execution as well. And on vortex, it can’t either.)</a:t>
            </a:r>
          </a:p>
          <a:p>
            <a:pPr>
              <a:buClr>
                <a:schemeClr val="dk1"/>
              </a:buClr>
              <a:buSzPct val="78571"/>
            </a:pPr>
            <a:r>
              <a:rPr lang="en" dirty="0">
                <a:solidFill>
                  <a:schemeClr val="dk1"/>
                </a:solidFill>
              </a:rPr>
              <a:t>The difficulty here is there are STMs that add extremely low overhead, such as eager NOrec. STMs have been designed to cover different cases -- low conflicting rates, mostly reads, high conflicting...</a:t>
            </a:r>
          </a:p>
          <a:p>
            <a:endParaRPr dirty="0"/>
          </a:p>
        </p:txBody>
      </p:sp>
      <p:sp>
        <p:nvSpPr>
          <p:cNvPr id="90" name="Shape 90"/>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r>
              <a:rPr lang="en-US" sz="1100" b="1" kern="1200" dirty="0" smtClean="0">
                <a:solidFill>
                  <a:schemeClr val="tx1"/>
                </a:solidFill>
                <a:effectLst/>
                <a:latin typeface="+mn-lt"/>
                <a:ea typeface="+mn-ea"/>
                <a:cs typeface="+mn-cs"/>
              </a:rPr>
              <a:t>Don’t say: </a:t>
            </a:r>
            <a:r>
              <a:rPr lang="en-US" sz="1100" kern="1200" dirty="0" smtClean="0">
                <a:solidFill>
                  <a:schemeClr val="tx1"/>
                </a:solidFill>
                <a:effectLst/>
                <a:latin typeface="+mn-lt"/>
                <a:ea typeface="+mn-ea"/>
                <a:cs typeface="+mn-cs"/>
              </a:rPr>
              <a:t>I think you're focusing too much on strong atomicity vs. weak atomicity for </a:t>
            </a:r>
            <a:r>
              <a:rPr lang="en-US" sz="1100" kern="1200" dirty="0" err="1" smtClean="0">
                <a:solidFill>
                  <a:schemeClr val="tx1"/>
                </a:solidFill>
                <a:effectLst/>
                <a:latin typeface="+mn-lt"/>
                <a:ea typeface="+mn-ea"/>
                <a:cs typeface="+mn-cs"/>
              </a:rPr>
              <a:t>NOrec</a:t>
            </a:r>
            <a:r>
              <a:rPr lang="en-US" sz="1100" kern="1200" dirty="0" smtClean="0">
                <a:solidFill>
                  <a:schemeClr val="tx1"/>
                </a:solidFill>
                <a:effectLst/>
                <a:latin typeface="+mn-lt"/>
                <a:ea typeface="+mn-ea"/>
                <a:cs typeface="+mn-cs"/>
              </a:rPr>
              <a:t> versus </a:t>
            </a:r>
            <a:r>
              <a:rPr lang="en-US" sz="1100" kern="1200" dirty="0" err="1" smtClean="0">
                <a:solidFill>
                  <a:schemeClr val="tx1"/>
                </a:solidFill>
                <a:effectLst/>
                <a:latin typeface="+mn-lt"/>
                <a:ea typeface="+mn-ea"/>
                <a:cs typeface="+mn-cs"/>
              </a:rPr>
              <a:t>IntelSTM</a:t>
            </a:r>
            <a:r>
              <a:rPr lang="en-US" sz="1100" kern="1200" dirty="0" smtClean="0">
                <a:solidFill>
                  <a:schemeClr val="tx1"/>
                </a:solidFill>
                <a:effectLst/>
                <a:latin typeface="+mn-lt"/>
                <a:ea typeface="+mn-ea"/>
                <a:cs typeface="+mn-cs"/>
              </a:rPr>
              <a:t> but those are probably not the primary differences! Talk about strong vs. weak atomicity secondarily; talk about concurrency control differences primarily</a:t>
            </a:r>
          </a:p>
          <a:p>
            <a:r>
              <a:rPr lang="en-US" sz="1100" b="1" kern="1200" dirty="0" smtClean="0">
                <a:solidFill>
                  <a:schemeClr val="tx1"/>
                </a:solidFill>
                <a:effectLst/>
                <a:latin typeface="+mn-lt"/>
                <a:ea typeface="+mn-ea"/>
                <a:cs typeface="+mn-cs"/>
              </a:rPr>
              <a:t>Don’t say: Don't say that </a:t>
            </a:r>
            <a:r>
              <a:rPr lang="en-US" sz="1100" b="1" kern="1200" dirty="0" err="1" smtClean="0">
                <a:solidFill>
                  <a:schemeClr val="tx1"/>
                </a:solidFill>
                <a:effectLst/>
                <a:latin typeface="+mn-lt"/>
                <a:ea typeface="+mn-ea"/>
                <a:cs typeface="+mn-cs"/>
              </a:rPr>
              <a:t>IntelSTM</a:t>
            </a:r>
            <a:r>
              <a:rPr lang="en-US" sz="1100" b="1" kern="1200" dirty="0" smtClean="0">
                <a:solidFill>
                  <a:schemeClr val="tx1"/>
                </a:solidFill>
                <a:effectLst/>
                <a:latin typeface="+mn-lt"/>
                <a:ea typeface="+mn-ea"/>
                <a:cs typeface="+mn-cs"/>
              </a:rPr>
              <a:t> adds more overhead than </a:t>
            </a:r>
            <a:r>
              <a:rPr lang="en-US" sz="1100" b="1" kern="1200" dirty="0" err="1" smtClean="0">
                <a:solidFill>
                  <a:schemeClr val="tx1"/>
                </a:solidFill>
                <a:effectLst/>
                <a:latin typeface="+mn-lt"/>
                <a:ea typeface="+mn-ea"/>
                <a:cs typeface="+mn-cs"/>
              </a:rPr>
              <a:t>NOrec</a:t>
            </a:r>
            <a:r>
              <a:rPr lang="en-US" sz="1100" b="1" kern="1200" dirty="0" smtClean="0">
                <a:solidFill>
                  <a:schemeClr val="tx1"/>
                </a:solidFill>
                <a:effectLst/>
                <a:latin typeface="+mn-lt"/>
                <a:ea typeface="+mn-ea"/>
                <a:cs typeface="+mn-cs"/>
              </a:rPr>
              <a:t> because of strong atomicity. That's not the primary/only reason.</a:t>
            </a:r>
            <a:endParaRPr lang="en" sz="1600" b="1" dirty="0" smtClean="0"/>
          </a:p>
          <a:p>
            <a:r>
              <a:rPr lang="en" sz="1600" dirty="0" smtClean="0"/>
              <a:t>Intel </a:t>
            </a:r>
            <a:r>
              <a:rPr lang="en" sz="1600" dirty="0"/>
              <a:t>STM, which needs to instrument all program accesses to provide storng atomicity adds about 230% overhead. For some benchmarks, read validation can adds high overhead for very large transactions.</a:t>
            </a:r>
          </a:p>
        </p:txBody>
      </p:sp>
      <p:sp>
        <p:nvSpPr>
          <p:cNvPr id="622" name="Shape 622"/>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60</a:t>
            </a:fld>
            <a:endParaRPr lang="en" sz="1600"/>
          </a:p>
        </p:txBody>
      </p:sp>
      <p:sp>
        <p:nvSpPr>
          <p:cNvPr id="623" name="Shape 623"/>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r>
              <a:rPr lang="en" sz="1600" dirty="0"/>
              <a:t>LarkTM-O, avoids most synchronization overhead, adds significantly lower overhead.</a:t>
            </a:r>
          </a:p>
        </p:txBody>
      </p:sp>
      <p:sp>
        <p:nvSpPr>
          <p:cNvPr id="622" name="Shape 622"/>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61</a:t>
            </a:fld>
            <a:endParaRPr lang="en" sz="1600"/>
          </a:p>
        </p:txBody>
      </p:sp>
      <p:sp>
        <p:nvSpPr>
          <p:cNvPr id="623" name="Shape 623"/>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r>
              <a:rPr lang="en-US" sz="1600" b="1" dirty="0" smtClean="0"/>
              <a:t>Say it: T</a:t>
            </a:r>
            <a:r>
              <a:rPr lang="en" sz="1600" b="1" dirty="0"/>
              <a:t>he hybrid LarkTM, adds more overhead since parts of its high contention accesses use IntelSTM’s barriers. However, it is still lower than other STMs</a:t>
            </a:r>
            <a:r>
              <a:rPr lang="en" sz="1600" b="1" dirty="0" smtClean="0"/>
              <a:t>.</a:t>
            </a:r>
          </a:p>
          <a:p>
            <a:r>
              <a:rPr lang="en" sz="1600" b="1" dirty="0" smtClean="0"/>
              <a:t>Say it: </a:t>
            </a:r>
            <a:r>
              <a:rPr lang="en-US" sz="1100" kern="1200" dirty="0" smtClean="0">
                <a:solidFill>
                  <a:schemeClr val="tx1"/>
                </a:solidFill>
                <a:effectLst/>
                <a:latin typeface="+mn-lt"/>
                <a:ea typeface="+mn-ea"/>
                <a:cs typeface="+mn-cs"/>
              </a:rPr>
              <a:t>briefly explain why </a:t>
            </a:r>
            <a:r>
              <a:rPr lang="en-US" sz="1100" kern="1200" dirty="0" err="1" smtClean="0">
                <a:solidFill>
                  <a:schemeClr val="tx1"/>
                </a:solidFill>
                <a:effectLst/>
                <a:latin typeface="+mn-lt"/>
                <a:ea typeface="+mn-ea"/>
                <a:cs typeface="+mn-cs"/>
              </a:rPr>
              <a:t>LarkTM</a:t>
            </a:r>
            <a:r>
              <a:rPr lang="en-US" sz="1100" kern="1200" dirty="0" smtClean="0">
                <a:solidFill>
                  <a:schemeClr val="tx1"/>
                </a:solidFill>
                <a:effectLst/>
                <a:latin typeface="+mn-lt"/>
                <a:ea typeface="+mn-ea"/>
                <a:cs typeface="+mn-cs"/>
              </a:rPr>
              <a:t>-S adds more overhead; in general, need to come up with something meaningful but brief to say about each result :)</a:t>
            </a:r>
          </a:p>
          <a:p>
            <a:r>
              <a:rPr lang="en-US" sz="1100" b="1" kern="1200" dirty="0" smtClean="0">
                <a:solidFill>
                  <a:schemeClr val="tx1"/>
                </a:solidFill>
                <a:effectLst/>
                <a:latin typeface="+mn-lt"/>
                <a:ea typeface="+mn-ea"/>
                <a:cs typeface="+mn-cs"/>
              </a:rPr>
              <a:t>In</a:t>
            </a:r>
            <a:r>
              <a:rPr lang="en-US" sz="1100" b="1" kern="1200" baseline="0" dirty="0" smtClean="0">
                <a:solidFill>
                  <a:schemeClr val="tx1"/>
                </a:solidFill>
                <a:effectLst/>
                <a:latin typeface="+mn-lt"/>
                <a:ea typeface="+mn-ea"/>
                <a:cs typeface="+mn-cs"/>
              </a:rPr>
              <a:t> general, </a:t>
            </a:r>
            <a:r>
              <a:rPr lang="en-US" sz="1100" b="1" kern="1200" baseline="0" dirty="0" err="1" smtClean="0">
                <a:solidFill>
                  <a:schemeClr val="tx1"/>
                </a:solidFill>
                <a:effectLst/>
                <a:latin typeface="+mn-lt"/>
                <a:ea typeface="+mn-ea"/>
                <a:cs typeface="+mn-cs"/>
              </a:rPr>
              <a:t>Norec’s</a:t>
            </a:r>
            <a:r>
              <a:rPr lang="en-US" sz="1100" b="1" kern="1200" baseline="0" dirty="0" smtClean="0">
                <a:solidFill>
                  <a:schemeClr val="tx1"/>
                </a:solidFill>
                <a:effectLst/>
                <a:latin typeface="+mn-lt"/>
                <a:ea typeface="+mn-ea"/>
                <a:cs typeface="+mn-cs"/>
              </a:rPr>
              <a:t> overhead mostly comes from read inspection for the redo log and maintaining value validation log, and </a:t>
            </a:r>
            <a:r>
              <a:rPr lang="en-US" sz="1100" b="1" kern="1200" baseline="0" dirty="0" err="1" smtClean="0">
                <a:solidFill>
                  <a:schemeClr val="tx1"/>
                </a:solidFill>
                <a:effectLst/>
                <a:latin typeface="+mn-lt"/>
                <a:ea typeface="+mn-ea"/>
                <a:cs typeface="+mn-cs"/>
              </a:rPr>
              <a:t>IntelSTM’s</a:t>
            </a:r>
            <a:r>
              <a:rPr lang="en-US" sz="1100" b="1" kern="1200" baseline="0" dirty="0" smtClean="0">
                <a:solidFill>
                  <a:schemeClr val="tx1"/>
                </a:solidFill>
                <a:effectLst/>
                <a:latin typeface="+mn-lt"/>
                <a:ea typeface="+mn-ea"/>
                <a:cs typeface="+mn-cs"/>
              </a:rPr>
              <a:t> overhead comes from maintaining version validation log.</a:t>
            </a:r>
            <a:endParaRPr lang="en" sz="1600" b="1" dirty="0"/>
          </a:p>
        </p:txBody>
      </p:sp>
      <p:sp>
        <p:nvSpPr>
          <p:cNvPr id="622" name="Shape 622"/>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62</a:t>
            </a:fld>
            <a:endParaRPr lang="en" sz="1600"/>
          </a:p>
        </p:txBody>
      </p:sp>
      <p:sp>
        <p:nvSpPr>
          <p:cNvPr id="623" name="Shape 623"/>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r>
              <a:rPr lang="en" sz="1600" b="1" dirty="0" smtClean="0"/>
              <a:t>Say it: From this graph, I hope it is clear that LarkTM</a:t>
            </a:r>
            <a:r>
              <a:rPr lang="en" sz="1600" b="1" baseline="0" dirty="0" smtClean="0"/>
              <a:t> indeed adds low-overhead.</a:t>
            </a:r>
            <a:endParaRPr lang="en" sz="1600" b="1" dirty="0"/>
          </a:p>
        </p:txBody>
      </p:sp>
      <p:sp>
        <p:nvSpPr>
          <p:cNvPr id="622" name="Shape 622"/>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63</a:t>
            </a:fld>
            <a:endParaRPr lang="en" sz="1600"/>
          </a:p>
        </p:txBody>
      </p:sp>
      <p:sp>
        <p:nvSpPr>
          <p:cNvPr id="623" name="Shape 623"/>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r>
              <a:rPr lang="en-US" sz="1100" kern="1200" dirty="0" smtClean="0">
                <a:solidFill>
                  <a:schemeClr val="tx1"/>
                </a:solidFill>
                <a:effectLst/>
                <a:latin typeface="+mn-lt"/>
                <a:ea typeface="+mn-ea"/>
                <a:cs typeface="+mn-cs"/>
              </a:rPr>
              <a:t>I’ll also show you the speedup</a:t>
            </a:r>
            <a:r>
              <a:rPr lang="en-US" sz="1100" kern="1200" baseline="0" dirty="0" smtClean="0">
                <a:solidFill>
                  <a:schemeClr val="tx1"/>
                </a:solidFill>
                <a:effectLst/>
                <a:latin typeface="+mn-lt"/>
                <a:ea typeface="+mn-ea"/>
                <a:cs typeface="+mn-cs"/>
              </a:rPr>
              <a:t>/scalability result.</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etc. - on speedup graphs, use bold line at speedup of 1, and </a:t>
            </a:r>
            <a:r>
              <a:rPr lang="en-US" sz="1100" b="1" kern="1200" dirty="0" smtClean="0">
                <a:solidFill>
                  <a:schemeClr val="tx1"/>
                </a:solidFill>
                <a:effectLst/>
                <a:latin typeface="+mn-lt"/>
                <a:ea typeface="+mn-ea"/>
                <a:cs typeface="+mn-cs"/>
              </a:rPr>
              <a:t>explain that it's the single-thread, non-STM performance</a:t>
            </a:r>
            <a:endParaRPr lang="en-US" sz="1600" b="1" dirty="0" smtClean="0"/>
          </a:p>
        </p:txBody>
      </p:sp>
      <p:sp>
        <p:nvSpPr>
          <p:cNvPr id="635" name="Shape 635"/>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64</a:t>
            </a:fld>
            <a:endParaRPr lang="en" sz="1600"/>
          </a:p>
        </p:txBody>
      </p:sp>
      <p:sp>
        <p:nvSpPr>
          <p:cNvPr id="636" name="Shape 636"/>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r>
              <a:rPr lang="en-US" sz="1600" dirty="0" err="1" smtClean="0"/>
              <a:t>IntelSTM</a:t>
            </a:r>
            <a:r>
              <a:rPr lang="en-US" sz="1600" dirty="0" smtClean="0"/>
              <a:t>, again, scales</a:t>
            </a:r>
            <a:r>
              <a:rPr lang="en-US" sz="1600" baseline="0" dirty="0" smtClean="0"/>
              <a:t> well, but because of its low speedup with 1 thread, it again </a:t>
            </a:r>
            <a:r>
              <a:rPr lang="en-US" sz="1600" b="1" baseline="0" dirty="0" smtClean="0"/>
              <a:t>has difficulty </a:t>
            </a:r>
            <a:r>
              <a:rPr lang="en-US" sz="1600" baseline="0" dirty="0" smtClean="0"/>
              <a:t>to beat the single-thread performance.</a:t>
            </a:r>
            <a:endParaRPr sz="1600" dirty="0"/>
          </a:p>
        </p:txBody>
      </p:sp>
      <p:sp>
        <p:nvSpPr>
          <p:cNvPr id="635" name="Shape 635"/>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65</a:t>
            </a:fld>
            <a:endParaRPr lang="en" sz="1600"/>
          </a:p>
        </p:txBody>
      </p:sp>
      <p:sp>
        <p:nvSpPr>
          <p:cNvPr id="636" name="Shape 636"/>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r>
              <a:rPr lang="en-US" sz="1600" b="1" dirty="0" smtClean="0"/>
              <a:t>Don’t say:</a:t>
            </a:r>
            <a:r>
              <a:rPr lang="en-US" sz="1600" b="1" baseline="0" dirty="0" smtClean="0"/>
              <a:t> </a:t>
            </a:r>
            <a:r>
              <a:rPr lang="en-US" sz="1100" b="1" kern="1200" dirty="0" smtClean="0">
                <a:solidFill>
                  <a:schemeClr val="tx1"/>
                </a:solidFill>
                <a:effectLst/>
                <a:latin typeface="+mn-lt"/>
                <a:ea typeface="+mn-ea"/>
                <a:cs typeface="+mn-cs"/>
              </a:rPr>
              <a:t>don't say "has the highest starting point" -- that's not really clear -- say "has the lowest overhead and thus the highest single-thread speedup on this graph“</a:t>
            </a:r>
          </a:p>
          <a:p>
            <a:r>
              <a:rPr lang="en-US" sz="1100" b="1" kern="1200" dirty="0" smtClean="0">
                <a:solidFill>
                  <a:schemeClr val="tx1"/>
                </a:solidFill>
                <a:effectLst/>
                <a:latin typeface="+mn-lt"/>
                <a:ea typeface="+mn-ea"/>
                <a:cs typeface="+mn-cs"/>
              </a:rPr>
              <a:t>It does not scale that well from 1 to 2 threads, mainly because the coordination</a:t>
            </a:r>
            <a:r>
              <a:rPr lang="en-US" sz="1100" b="1" kern="1200" baseline="0" dirty="0" smtClean="0">
                <a:solidFill>
                  <a:schemeClr val="tx1"/>
                </a:solidFill>
                <a:effectLst/>
                <a:latin typeface="+mn-lt"/>
                <a:ea typeface="+mn-ea"/>
                <a:cs typeface="+mn-cs"/>
              </a:rPr>
              <a:t> overhead added from 1 to 2 threads. This degradation gradually gets compensated by adding more threads.</a:t>
            </a:r>
            <a:endParaRPr sz="1600" b="1" dirty="0"/>
          </a:p>
        </p:txBody>
      </p:sp>
      <p:sp>
        <p:nvSpPr>
          <p:cNvPr id="635" name="Shape 635"/>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66</a:t>
            </a:fld>
            <a:endParaRPr lang="en" sz="1600"/>
          </a:p>
        </p:txBody>
      </p:sp>
      <p:sp>
        <p:nvSpPr>
          <p:cNvPr id="636" name="Shape 636"/>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pPr lvl="0">
              <a:buClr>
                <a:srgbClr val="000000"/>
              </a:buClr>
              <a:buSzPct val="100000"/>
            </a:pPr>
            <a:r>
              <a:rPr lang="en-US" sz="1600" dirty="0" err="1" smtClean="0"/>
              <a:t>LarkTM</a:t>
            </a:r>
            <a:r>
              <a:rPr lang="en-US" sz="1600" dirty="0" smtClean="0"/>
              <a:t>-S,</a:t>
            </a:r>
            <a:r>
              <a:rPr lang="en-US" sz="1600" baseline="0" dirty="0" smtClean="0"/>
              <a:t> </a:t>
            </a:r>
            <a:r>
              <a:rPr lang="en-US" sz="1600" baseline="0" dirty="0" err="1" smtClean="0"/>
              <a:t>hybirdizing</a:t>
            </a:r>
            <a:r>
              <a:rPr lang="en-US" sz="1600" baseline="0" dirty="0" smtClean="0"/>
              <a:t> </a:t>
            </a:r>
            <a:r>
              <a:rPr lang="en-US" sz="1600" baseline="0" dirty="0" err="1" smtClean="0"/>
              <a:t>LarkTM</a:t>
            </a:r>
            <a:r>
              <a:rPr lang="en-US" sz="1600" baseline="0" dirty="0" smtClean="0"/>
              <a:t>-O and </a:t>
            </a:r>
            <a:r>
              <a:rPr lang="en-US" sz="1600" baseline="0" dirty="0" err="1" smtClean="0"/>
              <a:t>IntelSTM’s</a:t>
            </a:r>
            <a:r>
              <a:rPr lang="en-US" sz="1600" baseline="0" dirty="0" smtClean="0"/>
              <a:t> locking mechanism, manages to overcome the scalability degradation and achieves the best overall performance.</a:t>
            </a:r>
            <a:endParaRPr lang="en-US" sz="1600" dirty="0" smtClean="0"/>
          </a:p>
          <a:p>
            <a:pPr lvl="0">
              <a:buClr>
                <a:srgbClr val="000000"/>
              </a:buClr>
              <a:buSzPct val="100000"/>
            </a:pPr>
            <a:r>
              <a:rPr lang="en-US" sz="1600" dirty="0" smtClean="0"/>
              <a:t>Say it: </a:t>
            </a:r>
            <a:r>
              <a:rPr lang="en-US" sz="1600" b="1" dirty="0" smtClean="0"/>
              <a:t>At least say:</a:t>
            </a:r>
          </a:p>
          <a:p>
            <a:pPr marL="285750" lvl="0" indent="-285750">
              <a:buClr>
                <a:srgbClr val="000000"/>
              </a:buClr>
              <a:buSzPct val="100000"/>
              <a:buFont typeface="Arial" panose="020B0604020202020204" pitchFamily="34" charset="0"/>
              <a:buChar char="•"/>
            </a:pPr>
            <a:r>
              <a:rPr lang="en-US" sz="1600" b="1" dirty="0" err="1" smtClean="0"/>
              <a:t>LarkTM</a:t>
            </a:r>
            <a:r>
              <a:rPr lang="en-US" sz="1600" b="1" dirty="0" smtClean="0"/>
              <a:t>-O has the lowest overhead</a:t>
            </a:r>
            <a:endParaRPr lang="en" sz="1600" b="1" dirty="0" smtClean="0"/>
          </a:p>
          <a:p>
            <a:pPr marL="285750" lvl="0" indent="-285750">
              <a:buClr>
                <a:srgbClr val="000000"/>
              </a:buClr>
              <a:buSzPct val="100000"/>
              <a:buFont typeface="Arial" panose="020B0604020202020204" pitchFamily="34" charset="0"/>
              <a:buChar char="•"/>
            </a:pPr>
            <a:r>
              <a:rPr lang="en" sz="1600" b="1" dirty="0" smtClean="0"/>
              <a:t>LarkTM-S achieves the best overall performance</a:t>
            </a:r>
          </a:p>
          <a:p>
            <a:r>
              <a:rPr lang="en-US" sz="1600" dirty="0" smtClean="0"/>
              <a:t>(We</a:t>
            </a:r>
            <a:r>
              <a:rPr lang="en-US" sz="1600" baseline="0" dirty="0" smtClean="0"/>
              <a:t> moved what was originally in the conclusion part to here)</a:t>
            </a:r>
            <a:endParaRPr sz="1600" dirty="0"/>
          </a:p>
        </p:txBody>
      </p:sp>
      <p:sp>
        <p:nvSpPr>
          <p:cNvPr id="635" name="Shape 635"/>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67</a:t>
            </a:fld>
            <a:endParaRPr lang="en" sz="1600"/>
          </a:p>
        </p:txBody>
      </p:sp>
      <p:sp>
        <p:nvSpPr>
          <p:cNvPr id="636" name="Shape 636"/>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r>
              <a:rPr lang="en-US" sz="1600" dirty="0" smtClean="0"/>
              <a:t>So in all, the message I’m trying to share with you here is</a:t>
            </a:r>
            <a:r>
              <a:rPr lang="en-US" sz="1600" baseline="0" dirty="0" smtClean="0"/>
              <a:t> i</a:t>
            </a:r>
            <a:r>
              <a:rPr lang="en-US" sz="1600" dirty="0" smtClean="0"/>
              <a:t>t is possible to make STM practical</a:t>
            </a:r>
            <a:r>
              <a:rPr lang="en-US" sz="1600" baseline="0" dirty="0" smtClean="0"/>
              <a:t> by building a STM that has low-overhead, scales well, and provide strong progress guarantees and strong semantics.</a:t>
            </a:r>
            <a:endParaRPr sz="1600" dirty="0"/>
          </a:p>
        </p:txBody>
      </p:sp>
      <p:sp>
        <p:nvSpPr>
          <p:cNvPr id="635" name="Shape 635"/>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68</a:t>
            </a:fld>
            <a:endParaRPr lang="en" sz="1600"/>
          </a:p>
        </p:txBody>
      </p:sp>
      <p:sp>
        <p:nvSpPr>
          <p:cNvPr id="636" name="Shape 636"/>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r>
              <a:rPr lang="en-US" sz="1600" dirty="0" smtClean="0"/>
              <a:t>So in all, the message I’m trying to share with you here is</a:t>
            </a:r>
            <a:r>
              <a:rPr lang="en-US" sz="1600" baseline="0" dirty="0" smtClean="0"/>
              <a:t> i</a:t>
            </a:r>
            <a:r>
              <a:rPr lang="en-US" sz="1600" dirty="0" smtClean="0"/>
              <a:t>t is possible to make STM practical</a:t>
            </a:r>
            <a:r>
              <a:rPr lang="en-US" sz="1600" baseline="0" dirty="0" smtClean="0"/>
              <a:t> by building a STM that has low-overhead, scales well, and provide strong progress guarantees and strong semantics.</a:t>
            </a:r>
            <a:endParaRPr sz="1600" dirty="0"/>
          </a:p>
        </p:txBody>
      </p:sp>
      <p:sp>
        <p:nvSpPr>
          <p:cNvPr id="635" name="Shape 635"/>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69</a:t>
            </a:fld>
            <a:endParaRPr lang="en" sz="1600"/>
          </a:p>
        </p:txBody>
      </p:sp>
      <p:sp>
        <p:nvSpPr>
          <p:cNvPr id="636" name="Shape 636"/>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929622" y="3329929"/>
            <a:ext cx="7437119" cy="3154680"/>
          </a:xfrm>
          <a:prstGeom prst="rect">
            <a:avLst/>
          </a:prstGeom>
        </p:spPr>
        <p:txBody>
          <a:bodyPr lIns="83023" tIns="83023" rIns="83023" bIns="83023" anchor="ctr" anchorCtr="0">
            <a:noAutofit/>
          </a:bodyPr>
          <a:lstStyle/>
          <a:p>
            <a:pPr defTabSz="931774">
              <a:defRPr/>
            </a:pPr>
            <a:r>
              <a:rPr lang="en" b="1" dirty="0" smtClean="0">
                <a:solidFill>
                  <a:schemeClr val="dk1"/>
                </a:solidFill>
              </a:rPr>
              <a:t>Say</a:t>
            </a:r>
            <a:r>
              <a:rPr lang="en" b="1" baseline="0" dirty="0" smtClean="0">
                <a:solidFill>
                  <a:schemeClr val="dk1"/>
                </a:solidFill>
              </a:rPr>
              <a:t> it: </a:t>
            </a:r>
            <a:r>
              <a:rPr lang="en" b="0" dirty="0" smtClean="0">
                <a:solidFill>
                  <a:schemeClr val="dk1"/>
                </a:solidFill>
              </a:rPr>
              <a:t>You can say “further</a:t>
            </a:r>
            <a:r>
              <a:rPr lang="en" b="0" baseline="0" dirty="0" smtClean="0">
                <a:solidFill>
                  <a:schemeClr val="dk1"/>
                </a:solidFill>
              </a:rPr>
              <a:t>more, existing STMs struggle to….” In order to get good performance, they usually made a tradeoff  of between performance and other properties. often add even higher overhead to get good scalability, progress guarantes, and strong semantics, which are all important properties. </a:t>
            </a:r>
          </a:p>
          <a:p>
            <a:pPr defTabSz="931774">
              <a:defRPr/>
            </a:pPr>
            <a:r>
              <a:rPr lang="en" b="0" baseline="0" dirty="0" smtClean="0">
                <a:solidFill>
                  <a:schemeClr val="dk1"/>
                </a:solidFill>
              </a:rPr>
              <a:t>You make a reasonable STM even if you give up scalability or semantics.</a:t>
            </a:r>
            <a:endParaRPr b="0" dirty="0"/>
          </a:p>
        </p:txBody>
      </p:sp>
      <p:sp>
        <p:nvSpPr>
          <p:cNvPr id="90" name="Shape 90"/>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r>
              <a:rPr lang="en-US" sz="1600" dirty="0" smtClean="0"/>
              <a:t>So in all, the message I’m trying to share with you here is</a:t>
            </a:r>
            <a:r>
              <a:rPr lang="en-US" sz="1600" baseline="0" dirty="0" smtClean="0"/>
              <a:t> i</a:t>
            </a:r>
            <a:r>
              <a:rPr lang="en-US" sz="1600" dirty="0" smtClean="0"/>
              <a:t>t is possible to make STM practical</a:t>
            </a:r>
            <a:r>
              <a:rPr lang="en-US" sz="1600" baseline="0" dirty="0" smtClean="0"/>
              <a:t> by building a STM that has low-overhead, scales well, and provide strong progress guarantees and strong semantics.</a:t>
            </a:r>
            <a:endParaRPr sz="1600" dirty="0"/>
          </a:p>
        </p:txBody>
      </p:sp>
      <p:sp>
        <p:nvSpPr>
          <p:cNvPr id="635" name="Shape 635"/>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70</a:t>
            </a:fld>
            <a:endParaRPr lang="en" sz="1600"/>
          </a:p>
        </p:txBody>
      </p:sp>
      <p:sp>
        <p:nvSpPr>
          <p:cNvPr id="636" name="Shape 636"/>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r>
              <a:rPr lang="en-US" sz="1600" dirty="0" smtClean="0"/>
              <a:t>So in all, the message I’m trying to share with you here is</a:t>
            </a:r>
            <a:r>
              <a:rPr lang="en-US" sz="1600" baseline="0" dirty="0" smtClean="0"/>
              <a:t> i</a:t>
            </a:r>
            <a:r>
              <a:rPr lang="en-US" sz="1600" dirty="0" smtClean="0"/>
              <a:t>t is possible to make STM practical</a:t>
            </a:r>
            <a:r>
              <a:rPr lang="en-US" sz="1600" baseline="0" dirty="0" smtClean="0"/>
              <a:t> by building a STM that has low-overhead, scales well, and provide strong progress guarantees and strong semantics.</a:t>
            </a:r>
            <a:endParaRPr sz="1600" dirty="0"/>
          </a:p>
        </p:txBody>
      </p:sp>
      <p:sp>
        <p:nvSpPr>
          <p:cNvPr id="635" name="Shape 635"/>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71</a:t>
            </a:fld>
            <a:endParaRPr lang="en" sz="1600"/>
          </a:p>
        </p:txBody>
      </p:sp>
      <p:sp>
        <p:nvSpPr>
          <p:cNvPr id="636" name="Shape 636"/>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929641" y="3329815"/>
            <a:ext cx="7436259" cy="3154178"/>
          </a:xfrm>
          <a:prstGeom prst="rect">
            <a:avLst/>
          </a:prstGeom>
          <a:noFill/>
          <a:ln>
            <a:noFill/>
          </a:ln>
        </p:spPr>
        <p:txBody>
          <a:bodyPr lIns="0" tIns="0" rIns="0" bIns="0" anchor="t" anchorCtr="0">
            <a:noAutofit/>
          </a:bodyPr>
          <a:lstStyle/>
          <a:p>
            <a:r>
              <a:rPr lang="en-US" sz="1600" dirty="0" smtClean="0"/>
              <a:t>Thank you for attending the talk.</a:t>
            </a:r>
            <a:endParaRPr sz="1600" dirty="0"/>
          </a:p>
        </p:txBody>
      </p:sp>
      <p:sp>
        <p:nvSpPr>
          <p:cNvPr id="635" name="Shape 635"/>
          <p:cNvSpPr txBox="1"/>
          <p:nvPr/>
        </p:nvSpPr>
        <p:spPr>
          <a:xfrm>
            <a:off x="5261787" y="6659881"/>
            <a:ext cx="4033750" cy="350018"/>
          </a:xfrm>
          <a:prstGeom prst="rect">
            <a:avLst/>
          </a:prstGeom>
          <a:noFill/>
          <a:ln>
            <a:noFill/>
          </a:ln>
        </p:spPr>
        <p:txBody>
          <a:bodyPr lIns="0" tIns="0" rIns="0" bIns="0" anchor="b" anchorCtr="0">
            <a:noAutofit/>
          </a:bodyPr>
          <a:lstStyle/>
          <a:p>
            <a:pPr algn="r">
              <a:buSzPct val="25000"/>
            </a:pPr>
            <a:fld id="{00000000-1234-1234-1234-123412341234}" type="slidenum">
              <a:rPr lang="en" sz="1600"/>
              <a:pPr algn="r">
                <a:buSzPct val="25000"/>
              </a:pPr>
              <a:t>72</a:t>
            </a:fld>
            <a:endParaRPr lang="en" sz="1600"/>
          </a:p>
        </p:txBody>
      </p:sp>
      <p:sp>
        <p:nvSpPr>
          <p:cNvPr id="636" name="Shape 636"/>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929620" y="3329930"/>
            <a:ext cx="7437096" cy="3154676"/>
          </a:xfrm>
          <a:prstGeom prst="rect">
            <a:avLst/>
          </a:prstGeom>
        </p:spPr>
        <p:txBody>
          <a:bodyPr lIns="83023" tIns="83023" rIns="83023" bIns="83023" anchor="ctr" anchorCtr="0">
            <a:noAutofit/>
          </a:bodyPr>
          <a:lstStyle/>
          <a:p>
            <a:r>
              <a:rPr lang="en-US" sz="1100" b="1" kern="1200" dirty="0" smtClean="0">
                <a:solidFill>
                  <a:schemeClr val="tx1"/>
                </a:solidFill>
                <a:effectLst/>
                <a:latin typeface="+mn-lt"/>
                <a:ea typeface="+mn-ea"/>
                <a:cs typeface="+mn-cs"/>
              </a:rPr>
              <a:t>Say it:</a:t>
            </a:r>
            <a:r>
              <a:rPr lang="en-US" sz="1100" b="1"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can be less formal than "in the example on the slide ...“,</a:t>
            </a:r>
            <a:r>
              <a:rPr lang="en-US" sz="1100" kern="1200" baseline="0" dirty="0" smtClean="0">
                <a:solidFill>
                  <a:schemeClr val="tx1"/>
                </a:solidFill>
                <a:effectLst/>
                <a:latin typeface="+mn-lt"/>
                <a:ea typeface="+mn-ea"/>
                <a:cs typeface="+mn-cs"/>
              </a:rPr>
              <a:t> just say “here”.</a:t>
            </a:r>
            <a:endParaRPr lang="en" dirty="0" smtClean="0"/>
          </a:p>
          <a:p>
            <a:r>
              <a:rPr lang="en" dirty="0" smtClean="0"/>
              <a:t>Because the</a:t>
            </a:r>
            <a:r>
              <a:rPr lang="en" baseline="0" dirty="0" smtClean="0"/>
              <a:t> possibility that one of them might conflict. The instrumentation itself needs to add synchronization.</a:t>
            </a:r>
          </a:p>
          <a:p>
            <a:r>
              <a:rPr lang="en" baseline="0" dirty="0" smtClean="0"/>
              <a:t>Have to be conservative because there are some other transactions out there </a:t>
            </a:r>
          </a:p>
          <a:p>
            <a:endParaRPr lang="en" baseline="0" dirty="0" smtClean="0"/>
          </a:p>
          <a:p>
            <a:r>
              <a:rPr lang="en" baseline="0" dirty="0" smtClean="0"/>
              <a:t>Try to do something here to motivate single-thread overhead.</a:t>
            </a:r>
          </a:p>
          <a:p>
            <a:endParaRPr lang="en" baseline="0" dirty="0" smtClean="0"/>
          </a:p>
          <a:p>
            <a:r>
              <a:rPr lang="en" baseline="0" dirty="0" smtClean="0"/>
              <a:t>Either add locks on the first access to an object or at global locks. Add synchronization overhead even in a single-thread context. </a:t>
            </a:r>
            <a:endParaRPr lang="en" dirty="0" smtClean="0"/>
          </a:p>
          <a:p>
            <a:endParaRPr lang="en" dirty="0" smtClean="0"/>
          </a:p>
          <a:p>
            <a:r>
              <a:rPr lang="en" dirty="0" smtClean="0"/>
              <a:t>T</a:t>
            </a:r>
            <a:r>
              <a:rPr lang="en-US" dirty="0" smtClean="0"/>
              <a:t>h</a:t>
            </a:r>
            <a:r>
              <a:rPr lang="en" dirty="0" smtClean="0"/>
              <a:t>ere are several challenges in</a:t>
            </a:r>
            <a:r>
              <a:rPr lang="en" baseline="0" dirty="0" smtClean="0"/>
              <a:t> getting such a system. The first chanllenge is performance.</a:t>
            </a:r>
          </a:p>
          <a:p>
            <a:r>
              <a:rPr lang="en" baseline="0" dirty="0" smtClean="0"/>
              <a:t>To detect or resolve any transactional conflicts, many STMs face the problem of detect and catch cross-thread dependences.</a:t>
            </a:r>
          </a:p>
          <a:p>
            <a:r>
              <a:rPr lang="en" baseline="0" dirty="0" smtClean="0"/>
              <a:t>Prior work has come up with various approaches, but they typcially add high overhead, especially for short transactions.</a:t>
            </a:r>
          </a:p>
          <a:p>
            <a:r>
              <a:rPr lang="en" baseline="0" dirty="0" smtClean="0"/>
              <a:t>(When you talk about any examples, you should focus on answering questions from both the McRT and N</a:t>
            </a:r>
            <a:r>
              <a:rPr lang="en-US" baseline="0" dirty="0" smtClean="0"/>
              <a:t>o</a:t>
            </a:r>
            <a:r>
              <a:rPr lang="en" baseline="0" dirty="0" smtClean="0"/>
              <a:t>rec camps.)</a:t>
            </a:r>
            <a:endParaRPr lang="en" dirty="0" smtClean="0"/>
          </a:p>
          <a:p>
            <a:r>
              <a:rPr lang="en" dirty="0" smtClean="0"/>
              <a:t>It </a:t>
            </a:r>
            <a:r>
              <a:rPr lang="en" dirty="0"/>
              <a:t>seems catching cross-thread dependence is not just a challenge for strong </a:t>
            </a:r>
            <a:r>
              <a:rPr lang="en" dirty="0" smtClean="0"/>
              <a:t>atomicity,</a:t>
            </a:r>
            <a:r>
              <a:rPr lang="en" baseline="0" dirty="0" smtClean="0"/>
              <a:t> but for weak atomic STM as well.</a:t>
            </a:r>
            <a:endParaRPr lang="en" dirty="0"/>
          </a:p>
        </p:txBody>
      </p:sp>
      <p:sp>
        <p:nvSpPr>
          <p:cNvPr id="127" name="Shape 12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929620" y="3329930"/>
            <a:ext cx="7437096" cy="3154676"/>
          </a:xfrm>
          <a:prstGeom prst="rect">
            <a:avLst/>
          </a:prstGeom>
        </p:spPr>
        <p:txBody>
          <a:bodyPr lIns="83023" tIns="83023" rIns="83023" bIns="83023" anchor="ctr" anchorCtr="0">
            <a:noAutofit/>
          </a:bodyPr>
          <a:lstStyle/>
          <a:p>
            <a:r>
              <a:rPr lang="en" dirty="0" smtClean="0"/>
              <a:t>Because the</a:t>
            </a:r>
            <a:r>
              <a:rPr lang="en" baseline="0" dirty="0" smtClean="0"/>
              <a:t> possibility that one of them might conflict. The instrumentation itself needs to add synchronization.</a:t>
            </a:r>
          </a:p>
          <a:p>
            <a:r>
              <a:rPr lang="en" baseline="0" dirty="0" smtClean="0"/>
              <a:t>Have to be conservative because there are some other transactions out there </a:t>
            </a:r>
          </a:p>
          <a:p>
            <a:endParaRPr lang="en" baseline="0" dirty="0" smtClean="0"/>
          </a:p>
          <a:p>
            <a:r>
              <a:rPr lang="en" baseline="0" dirty="0" smtClean="0"/>
              <a:t>Try to do something here to motivate single-thread overhead.</a:t>
            </a:r>
          </a:p>
          <a:p>
            <a:endParaRPr lang="en" baseline="0" dirty="0" smtClean="0"/>
          </a:p>
          <a:p>
            <a:r>
              <a:rPr lang="en" baseline="0" dirty="0" smtClean="0"/>
              <a:t>Either add locks on the first access to an object or at global locks. Add synchronization overhead even in a single-thread context. </a:t>
            </a:r>
            <a:endParaRPr lang="en" dirty="0" smtClean="0"/>
          </a:p>
          <a:p>
            <a:endParaRPr lang="en" dirty="0" smtClean="0"/>
          </a:p>
          <a:p>
            <a:r>
              <a:rPr lang="en" dirty="0" smtClean="0"/>
              <a:t>T</a:t>
            </a:r>
            <a:r>
              <a:rPr lang="en-US" dirty="0" smtClean="0"/>
              <a:t>h</a:t>
            </a:r>
            <a:r>
              <a:rPr lang="en" dirty="0" smtClean="0"/>
              <a:t>ere are several challenges in</a:t>
            </a:r>
            <a:r>
              <a:rPr lang="en" baseline="0" dirty="0" smtClean="0"/>
              <a:t> getting such a system. The first chanllenge is performance.</a:t>
            </a:r>
          </a:p>
          <a:p>
            <a:r>
              <a:rPr lang="en" baseline="0" dirty="0" smtClean="0"/>
              <a:t>To detect or resolve any transactional conflicts, many STMs face the problem of detect and catch cross-thread dependences.</a:t>
            </a:r>
          </a:p>
          <a:p>
            <a:r>
              <a:rPr lang="en" baseline="0" dirty="0" smtClean="0"/>
              <a:t>Prior work has come up with various approaches, but they typcially add high overhead, especially for short transactions.</a:t>
            </a:r>
          </a:p>
          <a:p>
            <a:r>
              <a:rPr lang="en" baseline="0" dirty="0" smtClean="0"/>
              <a:t>(When you talk about any examples, you should focus on answering questions from both the McRT and N</a:t>
            </a:r>
            <a:r>
              <a:rPr lang="en-US" baseline="0" dirty="0" smtClean="0"/>
              <a:t>o</a:t>
            </a:r>
            <a:r>
              <a:rPr lang="en" baseline="0" dirty="0" smtClean="0"/>
              <a:t>rec camps.)</a:t>
            </a:r>
            <a:endParaRPr lang="en" dirty="0" smtClean="0"/>
          </a:p>
          <a:p>
            <a:r>
              <a:rPr lang="en" dirty="0" smtClean="0"/>
              <a:t>It </a:t>
            </a:r>
            <a:r>
              <a:rPr lang="en" dirty="0"/>
              <a:t>seems catching cross-thread dependence is not just a challenge for strong </a:t>
            </a:r>
            <a:r>
              <a:rPr lang="en" dirty="0" smtClean="0"/>
              <a:t>atomicity,</a:t>
            </a:r>
            <a:r>
              <a:rPr lang="en" baseline="0" dirty="0" smtClean="0"/>
              <a:t> but for weak atomic STM as well.</a:t>
            </a:r>
            <a:endParaRPr lang="en" dirty="0"/>
          </a:p>
        </p:txBody>
      </p:sp>
      <p:sp>
        <p:nvSpPr>
          <p:cNvPr id="127" name="Shape 127"/>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1"/>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EC3ECE-2F18-4B1D-985A-03656A42874F}" type="datetime1">
              <a:rPr lang="en-US" smtClean="0"/>
              <a:pPr/>
              <a:t>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0A375-D6B2-48D0-A42E-E18F3F1EF151}" type="datetime1">
              <a:rPr lang="en-US" smtClean="0"/>
              <a:pPr/>
              <a:t>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0C4F9C1-5DD2-4347-979A-0513B4FE0D99}" type="datetime1">
              <a:rPr lang="en-US" smtClean="0"/>
              <a:pPr/>
              <a:t>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1"/>
            <a:ext cx="6019800" cy="4487335"/>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682EDD-AFE3-45E7-879C-E4B2FB76837E}" type="datetime1">
              <a:rPr lang="en-US" smtClean="0"/>
              <a:pPr/>
              <a:t>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40" y="4203592"/>
            <a:ext cx="2876429" cy="714027"/>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89"/>
            <a:ext cx="5544515" cy="850139"/>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3"/>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5"/>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5"/>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9"/>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705670-4FFF-475C-9300-224AED320A96}" type="datetime1">
              <a:rPr lang="en-US" smtClean="0"/>
              <a:pPr/>
              <a:t>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E556D1A-9F7C-4AD3-BE16-8A14DE46D08E}" type="datetime1">
              <a:rPr lang="en-US" smtClean="0"/>
              <a:pPr/>
              <a:t>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3"/>
            <a:ext cx="3822192" cy="639763"/>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4" y="3429001"/>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3"/>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1"/>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BC082E-49CC-4750-9CFE-DA69E103847C}" type="datetime1">
              <a:rPr lang="en-US" smtClean="0"/>
              <a:pPr/>
              <a:t>2/13/2015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7C991-E7B4-4439-946B-91AB6F971498}" type="datetime1">
              <a:rPr lang="en-US" smtClean="0"/>
              <a:pPr/>
              <a:t>2/13/2015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5"/>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422CA1E3-0B99-410B-935A-274BBEF17051}" type="datetime1">
              <a:rPr lang="en-US" smtClean="0"/>
              <a:pPr/>
              <a:t>2/13/2015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1773192-58B7-4BDF-BA68-8D88AD709E72}" type="datetime1">
              <a:rPr lang="en-US" smtClean="0"/>
              <a:pPr/>
              <a:t>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sp>
        <p:nvSpPr>
          <p:cNvPr id="4" name="Text Placeholder 3"/>
          <p:cNvSpPr>
            <a:spLocks noGrp="1"/>
          </p:cNvSpPr>
          <p:nvPr>
            <p:ph type="body" sz="half" idx="2"/>
          </p:nvPr>
        </p:nvSpPr>
        <p:spPr>
          <a:xfrm>
            <a:off x="914400" y="3581401"/>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7" y="338667"/>
            <a:ext cx="3812645" cy="2429935"/>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5"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5492B-056E-4DB7-847E-A5E08B8CF3B7}" type="datetime1">
              <a:rPr lang="en-US" smtClean="0"/>
              <a:pPr/>
              <a:t>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5"/>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F7C0025-4A6D-4493-83EC-C81362569576}" type="datetime1">
              <a:rPr lang="en-US" smtClean="0"/>
              <a:pPr/>
              <a:t>2/13/2015</a:t>
            </a:fld>
            <a:endParaRPr lang="en-US"/>
          </a:p>
        </p:txBody>
      </p:sp>
      <p:sp>
        <p:nvSpPr>
          <p:cNvPr id="5" name="Footer Placeholder 4"/>
          <p:cNvSpPr>
            <a:spLocks noGrp="1"/>
          </p:cNvSpPr>
          <p:nvPr>
            <p:ph type="ftr" sz="quarter" idx="3"/>
          </p:nvPr>
        </p:nvSpPr>
        <p:spPr>
          <a:xfrm>
            <a:off x="193640"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4"/>
            <a:ext cx="1161826" cy="365125"/>
          </a:xfrm>
          <a:prstGeom prst="rect">
            <a:avLst/>
          </a:prstGeom>
        </p:spPr>
        <p:txBody>
          <a:bodyPr vert="horz" lIns="91440" tIns="45720" rIns="91440" bIns="45720" rtlCol="0" anchor="ctr"/>
          <a:lstStyle>
            <a:lvl1pPr algn="ctr">
              <a:defRPr sz="1000">
                <a:solidFill>
                  <a:schemeClr val="tx2"/>
                </a:solidFill>
              </a:defRPr>
            </a:lvl1pPr>
          </a:lstStyle>
          <a:p>
            <a:pPr>
              <a:spcBef>
                <a:spcPts val="0"/>
              </a:spcBef>
              <a:buNone/>
            </a:pPr>
            <a:fld id="{00000000-1234-1234-1234-123412341234}" type="slidenum">
              <a:rPr lang="en" smtClean="0"/>
              <a:pPr>
                <a:spcBef>
                  <a:spcPts val="0"/>
                </a:spcBef>
                <a:buNone/>
              </a:pPr>
              <a:t>‹#›</a:t>
            </a:fld>
            <a:endParaRPr lang="en"/>
          </a:p>
        </p:txBody>
      </p:sp>
      <p:sp>
        <p:nvSpPr>
          <p:cNvPr id="3" name="Text Placeholder 2"/>
          <p:cNvSpPr>
            <a:spLocks noGrp="1"/>
          </p:cNvSpPr>
          <p:nvPr>
            <p:ph type="body" idx="1"/>
          </p:nvPr>
        </p:nvSpPr>
        <p:spPr>
          <a:xfrm>
            <a:off x="872069"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p:nvPr/>
        </p:nvSpPr>
        <p:spPr>
          <a:xfrm>
            <a:off x="485745" y="2514600"/>
            <a:ext cx="8228437" cy="1036581"/>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 sz="2700" b="1" i="0" u="none" strike="noStrike" cap="none" baseline="0" dirty="0">
                <a:solidFill>
                  <a:srgbClr val="000000"/>
                </a:solidFill>
                <a:latin typeface="Arial"/>
                <a:ea typeface="Arial"/>
                <a:cs typeface="Arial"/>
                <a:sym typeface="Arial"/>
              </a:rPr>
              <a:t>Low-Overhead Software Transactional Memory with Progress Guarantees and Strong Semantics</a:t>
            </a:r>
          </a:p>
        </p:txBody>
      </p:sp>
      <p:sp>
        <p:nvSpPr>
          <p:cNvPr id="36" name="Shape 36"/>
          <p:cNvSpPr/>
          <p:nvPr/>
        </p:nvSpPr>
        <p:spPr>
          <a:xfrm>
            <a:off x="3472563" y="3819525"/>
            <a:ext cx="2254800" cy="676800"/>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2000" b="0" i="0" u="none" strike="noStrike" cap="none" baseline="0" dirty="0">
                <a:solidFill>
                  <a:srgbClr val="000000"/>
                </a:solidFill>
                <a:latin typeface="Arial"/>
                <a:ea typeface="Arial"/>
                <a:cs typeface="Arial"/>
                <a:sym typeface="Arial"/>
              </a:rPr>
              <a:t> </a:t>
            </a:r>
            <a:r>
              <a:rPr lang="en" sz="2300" dirty="0">
                <a:latin typeface="Ubuntu"/>
                <a:ea typeface="Ubuntu"/>
                <a:cs typeface="Ubuntu"/>
                <a:sym typeface="Ubuntu"/>
              </a:rPr>
              <a:t>Minjia Zhang,</a:t>
            </a:r>
          </a:p>
        </p:txBody>
      </p:sp>
      <p:sp>
        <p:nvSpPr>
          <p:cNvPr id="39" name="Shape 39"/>
          <p:cNvSpPr txBox="1">
            <a:spLocks noGrp="1"/>
          </p:cNvSpPr>
          <p:nvPr>
            <p:ph type="sldNum" sz="quarter" idx="12"/>
          </p:nvPr>
        </p:nvSpPr>
        <p:spPr/>
        <p:txBody>
          <a:bodyPr>
            <a:normAutofit/>
          </a:bodyPr>
          <a:lstStyle/>
          <a:p>
            <a:fld id="{00000000-1234-1234-1234-123412341234}" type="slidenum">
              <a:rPr lang="en" smtClean="0"/>
              <a:pPr/>
              <a:t>1</a:t>
            </a:fld>
            <a:endParaRPr lang="en"/>
          </a:p>
        </p:txBody>
      </p:sp>
      <p:sp>
        <p:nvSpPr>
          <p:cNvPr id="40" name="Shape 40"/>
          <p:cNvSpPr txBox="1"/>
          <p:nvPr/>
        </p:nvSpPr>
        <p:spPr>
          <a:xfrm>
            <a:off x="1752600" y="4514599"/>
            <a:ext cx="6832200" cy="865999"/>
          </a:xfrm>
          <a:prstGeom prst="rect">
            <a:avLst/>
          </a:prstGeom>
          <a:noFill/>
          <a:ln>
            <a:noFill/>
          </a:ln>
        </p:spPr>
        <p:txBody>
          <a:bodyPr lIns="91425" tIns="91425" rIns="91425" bIns="91425" anchor="t" anchorCtr="0">
            <a:noAutofit/>
          </a:bodyPr>
          <a:lstStyle/>
          <a:p>
            <a:pPr lvl="0" rtl="0">
              <a:spcBef>
                <a:spcPts val="0"/>
              </a:spcBef>
              <a:buNone/>
            </a:pPr>
            <a:r>
              <a:rPr lang="en" sz="2300" dirty="0">
                <a:solidFill>
                  <a:schemeClr val="dk1"/>
                </a:solidFill>
                <a:latin typeface="Ubuntu"/>
                <a:ea typeface="Ubuntu"/>
                <a:cs typeface="Ubuntu"/>
                <a:sym typeface="Ubuntu"/>
              </a:rPr>
              <a:t>Jipeng Huang, Man Cao, Michael D. Bond</a:t>
            </a:r>
          </a:p>
          <a:p>
            <a:pPr lvl="0" rtl="0">
              <a:spcBef>
                <a:spcPts val="0"/>
              </a:spcBef>
              <a:buNone/>
            </a:pPr>
            <a:endParaRPr dirty="0"/>
          </a:p>
        </p:txBody>
      </p:sp>
      <p:pic>
        <p:nvPicPr>
          <p:cNvPr id="43" name="Shape 43"/>
          <p:cNvPicPr preferRelativeResize="0"/>
          <p:nvPr/>
        </p:nvPicPr>
        <p:blipFill>
          <a:blip r:embed="rId3">
            <a:alphaModFix/>
          </a:blip>
          <a:stretch>
            <a:fillRect/>
          </a:stretch>
        </p:blipFill>
        <p:spPr>
          <a:xfrm>
            <a:off x="7010400" y="778052"/>
            <a:ext cx="1440078" cy="1440078"/>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745" y="959891"/>
            <a:ext cx="1066800" cy="1076401"/>
          </a:xfrm>
          <a:prstGeom prst="rect">
            <a:avLst/>
          </a:prstGeom>
        </p:spPr>
      </p:pic>
    </p:spTree>
  </p:cSld>
  <p:clrMapOvr>
    <a:masterClrMapping/>
  </p:clrMapOvr>
  <p:transition spd="slow" advTm="19386">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 name="Rounded Rectangle 10"/>
          <p:cNvSpPr/>
          <p:nvPr/>
        </p:nvSpPr>
        <p:spPr>
          <a:xfrm>
            <a:off x="424844" y="1905000"/>
            <a:ext cx="8261955" cy="711200"/>
          </a:xfrm>
          <a:prstGeom prst="roundRect">
            <a:avLst/>
          </a:prstGeom>
          <a:gradFill flip="none" rotWithShape="1">
            <a:gsLst>
              <a:gs pos="0">
                <a:schemeClr val="bg2">
                  <a:alpha val="0"/>
                </a:schemeClr>
              </a:gs>
              <a:gs pos="50000">
                <a:schemeClr val="bg2"/>
              </a:gs>
              <a:gs pos="100000">
                <a:schemeClr val="bg2">
                  <a:lumMod val="95000"/>
                  <a:lumOff val="5000"/>
                </a:scheme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Shape 109"/>
          <p:cNvSpPr txBox="1"/>
          <p:nvPr/>
        </p:nvSpPr>
        <p:spPr>
          <a:xfrm>
            <a:off x="424843" y="249185"/>
            <a:ext cx="6773324" cy="1371332"/>
          </a:xfrm>
          <a:prstGeom prst="rect">
            <a:avLst/>
          </a:prstGeom>
          <a:noFill/>
          <a:ln>
            <a:noFill/>
          </a:ln>
        </p:spPr>
        <p:txBody>
          <a:bodyPr lIns="83825" tIns="41900" rIns="83825" bIns="41900" anchor="b" anchorCtr="0">
            <a:noAutofit/>
          </a:bodyPr>
          <a:lstStyle/>
          <a:p>
            <a:pPr lvl="0">
              <a:buSzPct val="25000"/>
            </a:pPr>
            <a:r>
              <a:rPr lang="en" sz="3300" b="0" i="0" u="none" strike="noStrike" cap="none" baseline="0" dirty="0" smtClean="0">
                <a:latin typeface="Arial Black"/>
                <a:ea typeface="Arial Black"/>
                <a:cs typeface="Arial Black"/>
                <a:sym typeface="Arial Black"/>
              </a:rPr>
              <a:t>Challenge</a:t>
            </a:r>
            <a:endParaRPr lang="en" sz="3300" b="0" i="0" u="none" strike="noStrike" cap="none" baseline="0" dirty="0">
              <a:latin typeface="Arial Black"/>
              <a:ea typeface="Arial Black"/>
              <a:cs typeface="Arial Black"/>
              <a:sym typeface="Arial Black"/>
            </a:endParaRPr>
          </a:p>
        </p:txBody>
      </p:sp>
      <p:sp>
        <p:nvSpPr>
          <p:cNvPr id="110" name="Shape 110"/>
          <p:cNvSpPr txBox="1"/>
          <p:nvPr/>
        </p:nvSpPr>
        <p:spPr>
          <a:xfrm>
            <a:off x="431771" y="1988127"/>
            <a:ext cx="8414357" cy="544945"/>
          </a:xfrm>
          <a:prstGeom prst="rect">
            <a:avLst/>
          </a:prstGeom>
          <a:noFill/>
          <a:ln>
            <a:noFill/>
          </a:ln>
        </p:spPr>
        <p:txBody>
          <a:bodyPr lIns="83825" tIns="41900" rIns="83825" bIns="41900" anchor="t" anchorCtr="0">
            <a:noAutofit/>
          </a:bodyPr>
          <a:lstStyle/>
          <a:p>
            <a:pPr marR="0" lvl="0" algn="l" rtl="0">
              <a:lnSpc>
                <a:spcPct val="100000"/>
              </a:lnSpc>
              <a:spcBef>
                <a:spcPts val="0"/>
              </a:spcBef>
              <a:buClr>
                <a:srgbClr val="000000"/>
              </a:buClr>
              <a:buSzPct val="100000"/>
            </a:pPr>
            <a:r>
              <a:rPr lang="en" sz="2400" b="1" i="0" u="none" strike="noStrike" cap="none" baseline="0" dirty="0" smtClean="0">
                <a:solidFill>
                  <a:srgbClr val="000000"/>
                </a:solidFill>
                <a:latin typeface="Arial"/>
                <a:ea typeface="Arial"/>
                <a:cs typeface="Arial"/>
                <a:sym typeface="Arial"/>
              </a:rPr>
              <a:t>Expensive to detect conflicts</a:t>
            </a:r>
            <a:endParaRPr sz="1500" b="0" i="0" u="none" strike="noStrike" cap="none" baseline="0" dirty="0" smtClean="0"/>
          </a:p>
          <a:p>
            <a:pPr marL="0" marR="0" lvl="0" indent="0" algn="l" rtl="0">
              <a:lnSpc>
                <a:spcPct val="100000"/>
              </a:lnSpc>
              <a:spcBef>
                <a:spcPts val="0"/>
              </a:spcBef>
              <a:buNone/>
            </a:pPr>
            <a:endParaRPr sz="1500" b="0" i="0" u="none" strike="noStrike" cap="none" baseline="0" dirty="0" smtClean="0"/>
          </a:p>
          <a:p>
            <a:pPr marL="0" marR="0" lvl="0" indent="0" algn="l" rtl="0">
              <a:lnSpc>
                <a:spcPct val="100000"/>
              </a:lnSpc>
              <a:spcBef>
                <a:spcPts val="0"/>
              </a:spcBef>
              <a:buNone/>
            </a:pPr>
            <a:endParaRPr sz="1500" b="0" i="0" u="none" strike="noStrike" cap="none" baseline="0" dirty="0" smtClean="0"/>
          </a:p>
          <a:p>
            <a:pPr marL="0" marR="0" lvl="0" indent="0" algn="l" rtl="0">
              <a:lnSpc>
                <a:spcPct val="100000"/>
              </a:lnSpc>
              <a:spcBef>
                <a:spcPts val="0"/>
              </a:spcBef>
              <a:buNone/>
            </a:pPr>
            <a:endParaRPr sz="1500" b="0" i="0" u="none" strike="noStrike" cap="none" baseline="0" dirty="0" smtClean="0"/>
          </a:p>
          <a:p>
            <a:pPr marL="0" marR="0" lvl="0" indent="0" algn="l" rtl="0">
              <a:lnSpc>
                <a:spcPct val="100000"/>
              </a:lnSpc>
              <a:spcBef>
                <a:spcPts val="0"/>
              </a:spcBef>
              <a:buNone/>
            </a:pPr>
            <a:endParaRPr sz="1500" b="0" i="0" u="none" strike="noStrike" cap="none" baseline="0" dirty="0"/>
          </a:p>
        </p:txBody>
      </p:sp>
      <p:sp>
        <p:nvSpPr>
          <p:cNvPr id="124" name="Shape 124"/>
          <p:cNvSpPr txBox="1">
            <a:spLocks noGrp="1"/>
          </p:cNvSpPr>
          <p:nvPr>
            <p:ph type="sldNum" sz="quarter" idx="12"/>
          </p:nvPr>
        </p:nvSpPr>
        <p:spPr/>
        <p:txBody>
          <a:bodyPr>
            <a:normAutofit/>
          </a:bodyPr>
          <a:lstStyle/>
          <a:p>
            <a:fld id="{00000000-1234-1234-1234-123412341234}" type="slidenum">
              <a:rPr lang="en" smtClean="0"/>
              <a:pPr/>
              <a:t>10</a:t>
            </a:fld>
            <a:endParaRPr lang="en"/>
          </a:p>
        </p:txBody>
      </p:sp>
      <p:sp>
        <p:nvSpPr>
          <p:cNvPr id="13" name="TextBox 12"/>
          <p:cNvSpPr txBox="1"/>
          <p:nvPr/>
        </p:nvSpPr>
        <p:spPr>
          <a:xfrm>
            <a:off x="4876800" y="4116288"/>
            <a:ext cx="1143000" cy="307777"/>
          </a:xfrm>
          <a:prstGeom prst="rect">
            <a:avLst/>
          </a:prstGeom>
          <a:solidFill>
            <a:srgbClr val="92D050"/>
          </a:solidFill>
        </p:spPr>
        <p:txBody>
          <a:bodyPr wrap="square" rtlCol="0">
            <a:spAutoFit/>
          </a:bodyPr>
          <a:lstStyle/>
          <a:p>
            <a:r>
              <a:rPr lang="en-US" dirty="0" smtClean="0"/>
              <a:t>    </a:t>
            </a:r>
            <a:r>
              <a:rPr lang="en-US" dirty="0" err="1" smtClean="0"/>
              <a:t>t.k</a:t>
            </a:r>
            <a:r>
              <a:rPr lang="en-US" dirty="0" smtClean="0"/>
              <a:t> = …</a:t>
            </a:r>
            <a:endParaRPr lang="en-US" dirty="0"/>
          </a:p>
        </p:txBody>
      </p:sp>
      <p:sp>
        <p:nvSpPr>
          <p:cNvPr id="14" name="TextBox 13"/>
          <p:cNvSpPr txBox="1"/>
          <p:nvPr/>
        </p:nvSpPr>
        <p:spPr>
          <a:xfrm>
            <a:off x="5029200" y="3062312"/>
            <a:ext cx="838200" cy="307777"/>
          </a:xfrm>
          <a:prstGeom prst="rect">
            <a:avLst/>
          </a:prstGeom>
          <a:noFill/>
        </p:spPr>
        <p:txBody>
          <a:bodyPr wrap="square" rtlCol="0">
            <a:spAutoFit/>
          </a:bodyPr>
          <a:lstStyle/>
          <a:p>
            <a:r>
              <a:rPr lang="en-US" dirty="0" smtClean="0"/>
              <a:t>    T2</a:t>
            </a:r>
            <a:endParaRPr lang="en-US" dirty="0"/>
          </a:p>
        </p:txBody>
      </p:sp>
      <p:sp>
        <p:nvSpPr>
          <p:cNvPr id="9" name="Shape 112"/>
          <p:cNvSpPr/>
          <p:nvPr/>
        </p:nvSpPr>
        <p:spPr>
          <a:xfrm>
            <a:off x="2667000" y="2898576"/>
            <a:ext cx="1374605" cy="3502224"/>
          </a:xfrm>
          <a:prstGeom prst="rect">
            <a:avLst/>
          </a:prstGeom>
          <a:solidFill>
            <a:schemeClr val="accent4">
              <a:lumMod val="40000"/>
              <a:lumOff val="60000"/>
            </a:schemeClr>
          </a:solid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a:solidFill>
                  <a:srgbClr val="000000"/>
                </a:solidFill>
                <a:sym typeface="Arial"/>
              </a:rPr>
              <a:t>      </a:t>
            </a:r>
            <a:endParaRPr lang="en" b="0" i="0" u="none" strike="noStrike" cap="none" baseline="0" dirty="0" smtClean="0">
              <a:solidFill>
                <a:srgbClr val="000000"/>
              </a:solidFill>
              <a:sym typeface="Arial"/>
            </a:endParaRPr>
          </a:p>
          <a:p>
            <a:pPr marL="0" marR="0" lvl="0" indent="0" algn="l" rtl="0">
              <a:lnSpc>
                <a:spcPct val="100000"/>
              </a:lnSpc>
              <a:spcBef>
                <a:spcPts val="0"/>
              </a:spcBef>
              <a:buSzPct val="25000"/>
              <a:buNone/>
            </a:pPr>
            <a:r>
              <a:rPr lang="en" dirty="0"/>
              <a:t> </a:t>
            </a:r>
            <a:r>
              <a:rPr lang="en" dirty="0" smtClean="0"/>
              <a:t>       </a:t>
            </a:r>
            <a:r>
              <a:rPr lang="en" b="0" i="0" u="none" strike="noStrike" cap="none" baseline="0" dirty="0" smtClean="0">
                <a:solidFill>
                  <a:srgbClr val="000000"/>
                </a:solidFill>
                <a:sym typeface="Arial"/>
              </a:rPr>
              <a:t>T1</a:t>
            </a:r>
          </a:p>
          <a:p>
            <a:pPr marL="0" marR="0" lvl="0" indent="0" algn="l" rtl="0">
              <a:lnSpc>
                <a:spcPct val="100000"/>
              </a:lnSpc>
              <a:spcBef>
                <a:spcPts val="0"/>
              </a:spcBef>
              <a:buSzPct val="25000"/>
              <a:buNone/>
            </a:pPr>
            <a:endParaRPr lang="en" b="0" i="0" u="none" strike="noStrike" cap="none" baseline="0" dirty="0">
              <a:solidFill>
                <a:srgbClr val="000000"/>
              </a:solidFill>
              <a:sym typeface="Arial"/>
            </a:endParaRPr>
          </a:p>
          <a:p>
            <a:pPr marL="0" marR="0" lvl="0" indent="0" algn="l" rtl="0">
              <a:lnSpc>
                <a:spcPct val="100000"/>
              </a:lnSpc>
              <a:spcBef>
                <a:spcPts val="0"/>
              </a:spcBef>
              <a:buSzPct val="25000"/>
              <a:buNone/>
            </a:pPr>
            <a:r>
              <a:rPr lang="en" b="0" i="0" u="none" strike="noStrike" cap="none" baseline="0" dirty="0">
                <a:solidFill>
                  <a:srgbClr val="000000"/>
                </a:solidFill>
                <a:sym typeface="Arial"/>
              </a:rPr>
              <a:t>atomic </a:t>
            </a:r>
            <a:r>
              <a:rPr lang="en" b="0" i="0" u="none" strike="noStrike" cap="none" baseline="0" dirty="0" smtClean="0">
                <a:solidFill>
                  <a:srgbClr val="000000"/>
                </a:solidFill>
                <a:sym typeface="Arial"/>
              </a:rPr>
              <a:t>{</a:t>
            </a:r>
          </a:p>
          <a:p>
            <a:pPr marL="0" marR="0" lvl="0" indent="0" algn="l" rtl="0">
              <a:lnSpc>
                <a:spcPct val="100000"/>
              </a:lnSpc>
              <a:spcBef>
                <a:spcPts val="0"/>
              </a:spcBef>
              <a:buSzPct val="25000"/>
              <a:buNone/>
            </a:pPr>
            <a:r>
              <a:rPr lang="en" dirty="0"/>
              <a:t> </a:t>
            </a:r>
            <a:r>
              <a:rPr lang="en" dirty="0" smtClean="0"/>
              <a:t>       …</a:t>
            </a:r>
          </a:p>
          <a:p>
            <a:pPr marL="0" marR="0" lvl="0" indent="0" algn="l" rtl="0">
              <a:lnSpc>
                <a:spcPct val="100000"/>
              </a:lnSpc>
              <a:spcBef>
                <a:spcPts val="0"/>
              </a:spcBef>
              <a:buSzPct val="25000"/>
              <a:buNone/>
            </a:pPr>
            <a:endParaRPr lang="en" dirty="0"/>
          </a:p>
          <a:p>
            <a:pPr marL="0" marR="0" lvl="0" indent="0" algn="l" rtl="0">
              <a:lnSpc>
                <a:spcPct val="100000"/>
              </a:lnSpc>
              <a:spcBef>
                <a:spcPts val="0"/>
              </a:spcBef>
              <a:buSzPct val="25000"/>
              <a:buNone/>
            </a:pPr>
            <a:r>
              <a:rPr lang="en" b="0" i="0" u="none" strike="noStrike" cap="none" dirty="0">
                <a:solidFill>
                  <a:srgbClr val="000000"/>
                </a:solidFill>
                <a:sym typeface="Arial"/>
              </a:rPr>
              <a:t> </a:t>
            </a:r>
            <a:r>
              <a:rPr lang="en" b="0" i="0" u="none" strike="noStrike" cap="none" dirty="0" smtClean="0">
                <a:solidFill>
                  <a:srgbClr val="000000"/>
                </a:solidFill>
                <a:sym typeface="Arial"/>
              </a:rPr>
              <a:t>   </a:t>
            </a:r>
            <a:r>
              <a:rPr lang="en" b="0" i="0" u="none" strike="noStrike" cap="none" baseline="0" dirty="0" smtClean="0">
                <a:solidFill>
                  <a:srgbClr val="000000"/>
                </a:solidFill>
                <a:sym typeface="Arial"/>
              </a:rPr>
              <a:t>… </a:t>
            </a:r>
            <a:r>
              <a:rPr lang="en" dirty="0" smtClean="0"/>
              <a:t>= o.f;</a:t>
            </a:r>
          </a:p>
          <a:p>
            <a:pPr marL="0" marR="0" lvl="0" indent="0" algn="l" rtl="0">
              <a:lnSpc>
                <a:spcPct val="100000"/>
              </a:lnSpc>
              <a:spcBef>
                <a:spcPts val="0"/>
              </a:spcBef>
              <a:buSzPct val="25000"/>
              <a:buNone/>
            </a:pPr>
            <a:r>
              <a:rPr lang="en" dirty="0"/>
              <a:t> </a:t>
            </a:r>
          </a:p>
          <a:p>
            <a:pPr marL="0" marR="0" lvl="0" indent="0" algn="l" rtl="0">
              <a:lnSpc>
                <a:spcPct val="100000"/>
              </a:lnSpc>
              <a:spcBef>
                <a:spcPts val="0"/>
              </a:spcBef>
              <a:buSzPct val="25000"/>
              <a:buNone/>
            </a:pPr>
            <a:r>
              <a:rPr lang="en" dirty="0" smtClean="0"/>
              <a:t>    … = p.g;</a:t>
            </a:r>
          </a:p>
          <a:p>
            <a:pPr marL="0" marR="0" lvl="0" indent="0" algn="l" rtl="0">
              <a:lnSpc>
                <a:spcPct val="100000"/>
              </a:lnSpc>
              <a:spcBef>
                <a:spcPts val="0"/>
              </a:spcBef>
              <a:buSzPct val="25000"/>
              <a:buNone/>
            </a:pPr>
            <a:r>
              <a:rPr lang="en" dirty="0"/>
              <a:t> </a:t>
            </a:r>
            <a:r>
              <a:rPr lang="en" dirty="0" smtClean="0"/>
              <a:t>       …</a:t>
            </a:r>
          </a:p>
          <a:p>
            <a:pPr marL="0" marR="0" lvl="0" indent="0" algn="l" rtl="0">
              <a:lnSpc>
                <a:spcPct val="100000"/>
              </a:lnSpc>
              <a:spcBef>
                <a:spcPts val="0"/>
              </a:spcBef>
              <a:buSzPct val="25000"/>
              <a:buNone/>
            </a:pPr>
            <a:endParaRPr lang="en" dirty="0" smtClean="0"/>
          </a:p>
          <a:p>
            <a:pPr marL="0" marR="0" lvl="0" indent="0" algn="l" rtl="0">
              <a:lnSpc>
                <a:spcPct val="100000"/>
              </a:lnSpc>
              <a:spcBef>
                <a:spcPts val="0"/>
              </a:spcBef>
              <a:buSzPct val="25000"/>
              <a:buNone/>
            </a:pPr>
            <a:r>
              <a:rPr lang="en" dirty="0"/>
              <a:t> </a:t>
            </a:r>
            <a:r>
              <a:rPr lang="en" dirty="0" smtClean="0"/>
              <a:t>   o.f = …;</a:t>
            </a:r>
          </a:p>
          <a:p>
            <a:pPr marL="0" marR="0" lvl="0" indent="0" algn="l" rtl="0">
              <a:lnSpc>
                <a:spcPct val="100000"/>
              </a:lnSpc>
              <a:spcBef>
                <a:spcPts val="0"/>
              </a:spcBef>
              <a:buSzPct val="25000"/>
              <a:buNone/>
            </a:pPr>
            <a:endParaRPr lang="en" dirty="0" smtClean="0"/>
          </a:p>
          <a:p>
            <a:pPr marL="0" marR="0" lvl="0" indent="0" algn="l" rtl="0">
              <a:lnSpc>
                <a:spcPct val="100000"/>
              </a:lnSpc>
              <a:spcBef>
                <a:spcPts val="0"/>
              </a:spcBef>
              <a:buSzPct val="25000"/>
              <a:buNone/>
            </a:pPr>
            <a:r>
              <a:rPr lang="en" dirty="0" smtClean="0"/>
              <a:t>    p.g = …;</a:t>
            </a:r>
          </a:p>
          <a:p>
            <a:pPr marL="0" marR="0" lvl="0" indent="0" algn="l" rtl="0">
              <a:lnSpc>
                <a:spcPct val="100000"/>
              </a:lnSpc>
              <a:spcBef>
                <a:spcPts val="0"/>
              </a:spcBef>
              <a:buSzPct val="25000"/>
              <a:buNone/>
            </a:pPr>
            <a:r>
              <a:rPr lang="en" dirty="0"/>
              <a:t> </a:t>
            </a:r>
            <a:r>
              <a:rPr lang="en" dirty="0" smtClean="0"/>
              <a:t>       …</a:t>
            </a:r>
            <a:endParaRPr lang="en" dirty="0"/>
          </a:p>
          <a:p>
            <a:pPr marL="0" marR="0" lvl="0" indent="0" algn="l" rtl="0">
              <a:lnSpc>
                <a:spcPct val="100000"/>
              </a:lnSpc>
              <a:spcBef>
                <a:spcPts val="0"/>
              </a:spcBef>
              <a:buSzPct val="25000"/>
              <a:buNone/>
            </a:pPr>
            <a:r>
              <a:rPr lang="en" b="0" i="0" u="none" strike="noStrike" cap="none" baseline="0" dirty="0" smtClean="0">
                <a:solidFill>
                  <a:srgbClr val="000000"/>
                </a:solidFill>
                <a:sym typeface="Arial"/>
              </a:rPr>
              <a:t>}</a:t>
            </a:r>
          </a:p>
          <a:p>
            <a:pPr marL="0" marR="0" lvl="0" indent="0" algn="l" rtl="0">
              <a:lnSpc>
                <a:spcPct val="100000"/>
              </a:lnSpc>
              <a:spcBef>
                <a:spcPts val="0"/>
              </a:spcBef>
              <a:buSzPct val="25000"/>
              <a:buNone/>
            </a:pPr>
            <a:endParaRPr lang="en" b="0" i="0" u="none" strike="noStrike" cap="none" baseline="0" dirty="0">
              <a:solidFill>
                <a:srgbClr val="000000"/>
              </a:solidFill>
              <a:sym typeface="Arial"/>
            </a:endParaRPr>
          </a:p>
          <a:p>
            <a:pPr marL="0" marR="0" lvl="0" indent="0" algn="l" rtl="0">
              <a:lnSpc>
                <a:spcPct val="100000"/>
              </a:lnSpc>
              <a:spcBef>
                <a:spcPts val="0"/>
              </a:spcBef>
              <a:buNone/>
            </a:pPr>
            <a:endParaRPr b="0" i="0" u="none" strike="noStrike" cap="none" baseline="0" dirty="0"/>
          </a:p>
        </p:txBody>
      </p:sp>
    </p:spTree>
    <p:extLst>
      <p:ext uri="{BB962C8B-B14F-4D97-AF65-F5344CB8AC3E}">
        <p14:creationId xmlns:p14="http://schemas.microsoft.com/office/powerpoint/2010/main" val="2383969997"/>
      </p:ext>
    </p:extLst>
  </p:cSld>
  <p:clrMapOvr>
    <a:masterClrMapping/>
  </p:clrMapOvr>
  <p:transition spd="slow" advTm="8899">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7" name="Rounded Rectangle 16"/>
          <p:cNvSpPr/>
          <p:nvPr/>
        </p:nvSpPr>
        <p:spPr>
          <a:xfrm>
            <a:off x="424844" y="1905000"/>
            <a:ext cx="8261955" cy="711200"/>
          </a:xfrm>
          <a:prstGeom prst="roundRect">
            <a:avLst/>
          </a:prstGeom>
          <a:gradFill flip="none" rotWithShape="1">
            <a:gsLst>
              <a:gs pos="0">
                <a:schemeClr val="bg2">
                  <a:alpha val="0"/>
                </a:schemeClr>
              </a:gs>
              <a:gs pos="50000">
                <a:schemeClr val="bg2"/>
              </a:gs>
              <a:gs pos="100000">
                <a:schemeClr val="bg2">
                  <a:lumMod val="95000"/>
                  <a:lumOff val="5000"/>
                </a:scheme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Shape 109"/>
          <p:cNvSpPr txBox="1"/>
          <p:nvPr/>
        </p:nvSpPr>
        <p:spPr>
          <a:xfrm>
            <a:off x="424843" y="249185"/>
            <a:ext cx="6773324" cy="1371332"/>
          </a:xfrm>
          <a:prstGeom prst="rect">
            <a:avLst/>
          </a:prstGeom>
          <a:noFill/>
          <a:ln>
            <a:noFill/>
          </a:ln>
        </p:spPr>
        <p:txBody>
          <a:bodyPr lIns="83825" tIns="41900" rIns="83825" bIns="41900" anchor="b" anchorCtr="0">
            <a:noAutofit/>
          </a:bodyPr>
          <a:lstStyle/>
          <a:p>
            <a:pPr lvl="0">
              <a:buSzPct val="25000"/>
            </a:pPr>
            <a:r>
              <a:rPr lang="en" sz="3300" b="0" i="0" u="none" strike="noStrike" cap="none" baseline="0" dirty="0" smtClean="0">
                <a:latin typeface="Arial Black"/>
                <a:ea typeface="Arial Black"/>
                <a:cs typeface="Arial Black"/>
                <a:sym typeface="Arial Black"/>
              </a:rPr>
              <a:t>Challenge</a:t>
            </a:r>
            <a:endParaRPr lang="en" sz="3300" b="0" i="0" u="none" strike="noStrike" cap="none" baseline="0" dirty="0">
              <a:latin typeface="Arial Black"/>
              <a:ea typeface="Arial Black"/>
              <a:cs typeface="Arial Black"/>
              <a:sym typeface="Arial Black"/>
            </a:endParaRPr>
          </a:p>
        </p:txBody>
      </p:sp>
      <p:sp>
        <p:nvSpPr>
          <p:cNvPr id="110" name="Shape 110"/>
          <p:cNvSpPr txBox="1"/>
          <p:nvPr/>
        </p:nvSpPr>
        <p:spPr>
          <a:xfrm>
            <a:off x="431771" y="1988127"/>
            <a:ext cx="8414357" cy="544945"/>
          </a:xfrm>
          <a:prstGeom prst="rect">
            <a:avLst/>
          </a:prstGeom>
          <a:noFill/>
          <a:ln>
            <a:noFill/>
          </a:ln>
        </p:spPr>
        <p:txBody>
          <a:bodyPr lIns="83825" tIns="41900" rIns="83825" bIns="41900" anchor="t" anchorCtr="0">
            <a:noAutofit/>
          </a:bodyPr>
          <a:lstStyle/>
          <a:p>
            <a:pPr marR="0" lvl="0" algn="l" rtl="0">
              <a:lnSpc>
                <a:spcPct val="100000"/>
              </a:lnSpc>
              <a:spcBef>
                <a:spcPts val="0"/>
              </a:spcBef>
              <a:buClr>
                <a:srgbClr val="000000"/>
              </a:buClr>
              <a:buSzPct val="100000"/>
            </a:pPr>
            <a:r>
              <a:rPr lang="en" sz="2400" b="1" i="0" u="none" strike="noStrike" cap="none" baseline="0" dirty="0" smtClean="0">
                <a:solidFill>
                  <a:srgbClr val="000000"/>
                </a:solidFill>
                <a:latin typeface="Arial"/>
                <a:ea typeface="Arial"/>
                <a:cs typeface="Arial"/>
                <a:sym typeface="Arial"/>
              </a:rPr>
              <a:t>Expensive to detect conflicts</a:t>
            </a:r>
            <a:endParaRPr sz="1500" b="0" i="0" u="none" strike="noStrike" cap="none" baseline="0" dirty="0" smtClean="0"/>
          </a:p>
          <a:p>
            <a:pPr marL="0" marR="0" lvl="0" indent="0" algn="l" rtl="0">
              <a:lnSpc>
                <a:spcPct val="100000"/>
              </a:lnSpc>
              <a:spcBef>
                <a:spcPts val="0"/>
              </a:spcBef>
              <a:buNone/>
            </a:pPr>
            <a:endParaRPr sz="1500" b="0" i="0" u="none" strike="noStrike" cap="none" baseline="0" dirty="0" smtClean="0"/>
          </a:p>
          <a:p>
            <a:pPr marL="0" marR="0" lvl="0" indent="0" algn="l" rtl="0">
              <a:lnSpc>
                <a:spcPct val="100000"/>
              </a:lnSpc>
              <a:spcBef>
                <a:spcPts val="0"/>
              </a:spcBef>
              <a:buNone/>
            </a:pPr>
            <a:endParaRPr sz="1500" b="0" i="0" u="none" strike="noStrike" cap="none" baseline="0" dirty="0" smtClean="0"/>
          </a:p>
          <a:p>
            <a:pPr marL="0" marR="0" lvl="0" indent="0" algn="l" rtl="0">
              <a:lnSpc>
                <a:spcPct val="100000"/>
              </a:lnSpc>
              <a:spcBef>
                <a:spcPts val="0"/>
              </a:spcBef>
              <a:buNone/>
            </a:pPr>
            <a:endParaRPr sz="1500" b="0" i="0" u="none" strike="noStrike" cap="none" baseline="0" dirty="0" smtClean="0"/>
          </a:p>
          <a:p>
            <a:pPr marL="0" marR="0" lvl="0" indent="0" algn="l" rtl="0">
              <a:lnSpc>
                <a:spcPct val="100000"/>
              </a:lnSpc>
              <a:spcBef>
                <a:spcPts val="0"/>
              </a:spcBef>
              <a:buNone/>
            </a:pPr>
            <a:endParaRPr sz="1500" b="0" i="0" u="none" strike="noStrike" cap="none" baseline="0" dirty="0"/>
          </a:p>
        </p:txBody>
      </p:sp>
      <p:sp>
        <p:nvSpPr>
          <p:cNvPr id="124" name="Shape 124"/>
          <p:cNvSpPr txBox="1">
            <a:spLocks noGrp="1"/>
          </p:cNvSpPr>
          <p:nvPr>
            <p:ph type="sldNum" sz="quarter" idx="12"/>
          </p:nvPr>
        </p:nvSpPr>
        <p:spPr/>
        <p:txBody>
          <a:bodyPr>
            <a:normAutofit/>
          </a:bodyPr>
          <a:lstStyle/>
          <a:p>
            <a:fld id="{00000000-1234-1234-1234-123412341234}" type="slidenum">
              <a:rPr lang="en" smtClean="0"/>
              <a:pPr/>
              <a:t>11</a:t>
            </a:fld>
            <a:endParaRPr lang="en"/>
          </a:p>
        </p:txBody>
      </p:sp>
      <p:sp>
        <p:nvSpPr>
          <p:cNvPr id="16" name="TextBox 15"/>
          <p:cNvSpPr txBox="1"/>
          <p:nvPr/>
        </p:nvSpPr>
        <p:spPr>
          <a:xfrm>
            <a:off x="885825" y="4791491"/>
            <a:ext cx="1496066" cy="307777"/>
          </a:xfrm>
          <a:prstGeom prst="rect">
            <a:avLst/>
          </a:prstGeom>
          <a:solidFill>
            <a:schemeClr val="accent1">
              <a:lumMod val="40000"/>
              <a:lumOff val="60000"/>
            </a:schemeClr>
          </a:solidFill>
        </p:spPr>
        <p:txBody>
          <a:bodyPr wrap="square" rtlCol="0">
            <a:spAutoFit/>
          </a:bodyPr>
          <a:lstStyle/>
          <a:p>
            <a:r>
              <a:rPr lang="en-US" dirty="0" smtClean="0"/>
              <a:t>instrumentation</a:t>
            </a:r>
            <a:endParaRPr lang="en-US" dirty="0"/>
          </a:p>
        </p:txBody>
      </p:sp>
      <p:sp>
        <p:nvSpPr>
          <p:cNvPr id="20" name="TextBox 19"/>
          <p:cNvSpPr txBox="1"/>
          <p:nvPr/>
        </p:nvSpPr>
        <p:spPr>
          <a:xfrm>
            <a:off x="4876800" y="4116288"/>
            <a:ext cx="1143000" cy="307777"/>
          </a:xfrm>
          <a:prstGeom prst="rect">
            <a:avLst/>
          </a:prstGeom>
          <a:solidFill>
            <a:schemeClr val="bg1">
              <a:lumMod val="65000"/>
            </a:schemeClr>
          </a:solidFill>
        </p:spPr>
        <p:txBody>
          <a:bodyPr wrap="square" rtlCol="0">
            <a:spAutoFit/>
          </a:bodyPr>
          <a:lstStyle/>
          <a:p>
            <a:r>
              <a:rPr lang="en-US" dirty="0" smtClean="0"/>
              <a:t>        ?</a:t>
            </a:r>
            <a:endParaRPr lang="en-US" dirty="0"/>
          </a:p>
        </p:txBody>
      </p:sp>
      <p:sp>
        <p:nvSpPr>
          <p:cNvPr id="22" name="TextBox 21"/>
          <p:cNvSpPr txBox="1"/>
          <p:nvPr/>
        </p:nvSpPr>
        <p:spPr>
          <a:xfrm>
            <a:off x="5029200" y="3062312"/>
            <a:ext cx="838200" cy="307777"/>
          </a:xfrm>
          <a:prstGeom prst="rect">
            <a:avLst/>
          </a:prstGeom>
          <a:noFill/>
        </p:spPr>
        <p:txBody>
          <a:bodyPr wrap="square" rtlCol="0">
            <a:spAutoFit/>
          </a:bodyPr>
          <a:lstStyle/>
          <a:p>
            <a:r>
              <a:rPr lang="en-US" dirty="0" smtClean="0"/>
              <a:t>    T2</a:t>
            </a:r>
            <a:endParaRPr lang="en-US" dirty="0"/>
          </a:p>
        </p:txBody>
      </p:sp>
      <p:sp>
        <p:nvSpPr>
          <p:cNvPr id="12" name="Shape 112"/>
          <p:cNvSpPr/>
          <p:nvPr/>
        </p:nvSpPr>
        <p:spPr>
          <a:xfrm>
            <a:off x="2667000" y="2898576"/>
            <a:ext cx="1374605" cy="3502224"/>
          </a:xfrm>
          <a:prstGeom prst="rect">
            <a:avLst/>
          </a:prstGeom>
          <a:solidFill>
            <a:schemeClr val="accent4">
              <a:lumMod val="40000"/>
              <a:lumOff val="60000"/>
            </a:schemeClr>
          </a:solid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a:solidFill>
                  <a:srgbClr val="000000"/>
                </a:solidFill>
                <a:sym typeface="Arial"/>
              </a:rPr>
              <a:t>      </a:t>
            </a:r>
            <a:endParaRPr lang="en" b="0" i="0" u="none" strike="noStrike" cap="none" baseline="0" dirty="0" smtClean="0">
              <a:solidFill>
                <a:srgbClr val="000000"/>
              </a:solidFill>
              <a:sym typeface="Arial"/>
            </a:endParaRPr>
          </a:p>
          <a:p>
            <a:pPr marL="0" marR="0" lvl="0" indent="0" algn="l" rtl="0">
              <a:lnSpc>
                <a:spcPct val="100000"/>
              </a:lnSpc>
              <a:spcBef>
                <a:spcPts val="0"/>
              </a:spcBef>
              <a:buSzPct val="25000"/>
              <a:buNone/>
            </a:pPr>
            <a:r>
              <a:rPr lang="en" dirty="0"/>
              <a:t> </a:t>
            </a:r>
            <a:r>
              <a:rPr lang="en" dirty="0" smtClean="0"/>
              <a:t>       </a:t>
            </a:r>
            <a:r>
              <a:rPr lang="en" b="0" i="0" u="none" strike="noStrike" cap="none" baseline="0" dirty="0" smtClean="0">
                <a:solidFill>
                  <a:srgbClr val="000000"/>
                </a:solidFill>
                <a:sym typeface="Arial"/>
              </a:rPr>
              <a:t>T1</a:t>
            </a:r>
          </a:p>
          <a:p>
            <a:pPr marL="0" marR="0" lvl="0" indent="0" algn="l" rtl="0">
              <a:lnSpc>
                <a:spcPct val="100000"/>
              </a:lnSpc>
              <a:spcBef>
                <a:spcPts val="0"/>
              </a:spcBef>
              <a:buSzPct val="25000"/>
              <a:buNone/>
            </a:pPr>
            <a:endParaRPr lang="en" b="0" i="0" u="none" strike="noStrike" cap="none" baseline="0" dirty="0">
              <a:solidFill>
                <a:srgbClr val="000000"/>
              </a:solidFill>
              <a:sym typeface="Arial"/>
            </a:endParaRPr>
          </a:p>
          <a:p>
            <a:pPr marL="0" marR="0" lvl="0" indent="0" algn="l" rtl="0">
              <a:lnSpc>
                <a:spcPct val="100000"/>
              </a:lnSpc>
              <a:spcBef>
                <a:spcPts val="0"/>
              </a:spcBef>
              <a:buSzPct val="25000"/>
              <a:buNone/>
            </a:pPr>
            <a:r>
              <a:rPr lang="en" b="0" i="0" u="none" strike="noStrike" cap="none" baseline="0" dirty="0">
                <a:solidFill>
                  <a:srgbClr val="000000"/>
                </a:solidFill>
                <a:sym typeface="Arial"/>
              </a:rPr>
              <a:t>atomic </a:t>
            </a:r>
            <a:r>
              <a:rPr lang="en" b="0" i="0" u="none" strike="noStrike" cap="none" baseline="0" dirty="0" smtClean="0">
                <a:solidFill>
                  <a:srgbClr val="000000"/>
                </a:solidFill>
                <a:sym typeface="Arial"/>
              </a:rPr>
              <a:t>{</a:t>
            </a:r>
          </a:p>
          <a:p>
            <a:pPr marL="0" marR="0" lvl="0" indent="0" algn="l" rtl="0">
              <a:lnSpc>
                <a:spcPct val="100000"/>
              </a:lnSpc>
              <a:spcBef>
                <a:spcPts val="0"/>
              </a:spcBef>
              <a:buSzPct val="25000"/>
              <a:buNone/>
            </a:pPr>
            <a:r>
              <a:rPr lang="en" dirty="0"/>
              <a:t> </a:t>
            </a:r>
            <a:r>
              <a:rPr lang="en" dirty="0" smtClean="0"/>
              <a:t>       …</a:t>
            </a:r>
          </a:p>
          <a:p>
            <a:pPr marL="0" marR="0" lvl="0" indent="0" algn="l" rtl="0">
              <a:lnSpc>
                <a:spcPct val="100000"/>
              </a:lnSpc>
              <a:spcBef>
                <a:spcPts val="0"/>
              </a:spcBef>
              <a:buSzPct val="25000"/>
              <a:buNone/>
            </a:pPr>
            <a:endParaRPr lang="en" dirty="0"/>
          </a:p>
          <a:p>
            <a:pPr marL="0" marR="0" lvl="0" indent="0" algn="l" rtl="0">
              <a:lnSpc>
                <a:spcPct val="100000"/>
              </a:lnSpc>
              <a:spcBef>
                <a:spcPts val="0"/>
              </a:spcBef>
              <a:buSzPct val="25000"/>
              <a:buNone/>
            </a:pPr>
            <a:r>
              <a:rPr lang="en" b="0" i="0" u="none" strike="noStrike" cap="none" dirty="0">
                <a:solidFill>
                  <a:srgbClr val="000000"/>
                </a:solidFill>
                <a:sym typeface="Arial"/>
              </a:rPr>
              <a:t> </a:t>
            </a:r>
            <a:r>
              <a:rPr lang="en" b="0" i="0" u="none" strike="noStrike" cap="none" dirty="0" smtClean="0">
                <a:solidFill>
                  <a:srgbClr val="000000"/>
                </a:solidFill>
                <a:sym typeface="Arial"/>
              </a:rPr>
              <a:t>   </a:t>
            </a:r>
            <a:r>
              <a:rPr lang="en" b="0" i="0" u="none" strike="noStrike" cap="none" baseline="0" dirty="0" smtClean="0">
                <a:solidFill>
                  <a:srgbClr val="000000"/>
                </a:solidFill>
                <a:sym typeface="Arial"/>
              </a:rPr>
              <a:t>… </a:t>
            </a:r>
            <a:r>
              <a:rPr lang="en" dirty="0" smtClean="0"/>
              <a:t>= o.f;</a:t>
            </a:r>
          </a:p>
          <a:p>
            <a:pPr marL="0" marR="0" lvl="0" indent="0" algn="l" rtl="0">
              <a:lnSpc>
                <a:spcPct val="100000"/>
              </a:lnSpc>
              <a:spcBef>
                <a:spcPts val="0"/>
              </a:spcBef>
              <a:buSzPct val="25000"/>
              <a:buNone/>
            </a:pPr>
            <a:r>
              <a:rPr lang="en" dirty="0"/>
              <a:t> </a:t>
            </a:r>
          </a:p>
          <a:p>
            <a:pPr marL="0" marR="0" lvl="0" indent="0" algn="l" rtl="0">
              <a:lnSpc>
                <a:spcPct val="100000"/>
              </a:lnSpc>
              <a:spcBef>
                <a:spcPts val="0"/>
              </a:spcBef>
              <a:buSzPct val="25000"/>
              <a:buNone/>
            </a:pPr>
            <a:r>
              <a:rPr lang="en" dirty="0" smtClean="0"/>
              <a:t>    … = p.g;</a:t>
            </a:r>
          </a:p>
          <a:p>
            <a:pPr marL="0" marR="0" lvl="0" indent="0" algn="l" rtl="0">
              <a:lnSpc>
                <a:spcPct val="100000"/>
              </a:lnSpc>
              <a:spcBef>
                <a:spcPts val="0"/>
              </a:spcBef>
              <a:buSzPct val="25000"/>
              <a:buNone/>
            </a:pPr>
            <a:r>
              <a:rPr lang="en" dirty="0"/>
              <a:t> </a:t>
            </a:r>
            <a:r>
              <a:rPr lang="en" dirty="0" smtClean="0"/>
              <a:t>       …</a:t>
            </a:r>
          </a:p>
          <a:p>
            <a:pPr marL="0" marR="0" lvl="0" indent="0" algn="l" rtl="0">
              <a:lnSpc>
                <a:spcPct val="100000"/>
              </a:lnSpc>
              <a:spcBef>
                <a:spcPts val="0"/>
              </a:spcBef>
              <a:buSzPct val="25000"/>
              <a:buNone/>
            </a:pPr>
            <a:endParaRPr lang="en" dirty="0" smtClean="0"/>
          </a:p>
          <a:p>
            <a:pPr marL="0" marR="0" lvl="0" indent="0" algn="l" rtl="0">
              <a:lnSpc>
                <a:spcPct val="100000"/>
              </a:lnSpc>
              <a:spcBef>
                <a:spcPts val="0"/>
              </a:spcBef>
              <a:buSzPct val="25000"/>
              <a:buNone/>
            </a:pPr>
            <a:r>
              <a:rPr lang="en" dirty="0"/>
              <a:t> </a:t>
            </a:r>
            <a:r>
              <a:rPr lang="en" dirty="0" smtClean="0"/>
              <a:t>   o.f = …;</a:t>
            </a:r>
          </a:p>
          <a:p>
            <a:pPr marL="0" marR="0" lvl="0" indent="0" algn="l" rtl="0">
              <a:lnSpc>
                <a:spcPct val="100000"/>
              </a:lnSpc>
              <a:spcBef>
                <a:spcPts val="0"/>
              </a:spcBef>
              <a:buSzPct val="25000"/>
              <a:buNone/>
            </a:pPr>
            <a:endParaRPr lang="en" dirty="0" smtClean="0"/>
          </a:p>
          <a:p>
            <a:pPr marL="0" marR="0" lvl="0" indent="0" algn="l" rtl="0">
              <a:lnSpc>
                <a:spcPct val="100000"/>
              </a:lnSpc>
              <a:spcBef>
                <a:spcPts val="0"/>
              </a:spcBef>
              <a:buSzPct val="25000"/>
              <a:buNone/>
            </a:pPr>
            <a:r>
              <a:rPr lang="en" dirty="0" smtClean="0"/>
              <a:t>    p.g = …;</a:t>
            </a:r>
          </a:p>
          <a:p>
            <a:pPr marL="0" marR="0" lvl="0" indent="0" algn="l" rtl="0">
              <a:lnSpc>
                <a:spcPct val="100000"/>
              </a:lnSpc>
              <a:spcBef>
                <a:spcPts val="0"/>
              </a:spcBef>
              <a:buSzPct val="25000"/>
              <a:buNone/>
            </a:pPr>
            <a:r>
              <a:rPr lang="en" dirty="0"/>
              <a:t> </a:t>
            </a:r>
            <a:r>
              <a:rPr lang="en" dirty="0" smtClean="0"/>
              <a:t>       …</a:t>
            </a:r>
            <a:endParaRPr lang="en" dirty="0"/>
          </a:p>
          <a:p>
            <a:pPr marL="0" marR="0" lvl="0" indent="0" algn="l" rtl="0">
              <a:lnSpc>
                <a:spcPct val="100000"/>
              </a:lnSpc>
              <a:spcBef>
                <a:spcPts val="0"/>
              </a:spcBef>
              <a:buSzPct val="25000"/>
              <a:buNone/>
            </a:pPr>
            <a:r>
              <a:rPr lang="en" b="0" i="0" u="none" strike="noStrike" cap="none" baseline="0" dirty="0" smtClean="0">
                <a:solidFill>
                  <a:srgbClr val="000000"/>
                </a:solidFill>
                <a:sym typeface="Arial"/>
              </a:rPr>
              <a:t>}</a:t>
            </a:r>
          </a:p>
          <a:p>
            <a:pPr marL="0" marR="0" lvl="0" indent="0" algn="l" rtl="0">
              <a:lnSpc>
                <a:spcPct val="100000"/>
              </a:lnSpc>
              <a:spcBef>
                <a:spcPts val="0"/>
              </a:spcBef>
              <a:buSzPct val="25000"/>
              <a:buNone/>
            </a:pPr>
            <a:endParaRPr lang="en" b="0" i="0" u="none" strike="noStrike" cap="none" baseline="0" dirty="0">
              <a:solidFill>
                <a:srgbClr val="000000"/>
              </a:solidFill>
              <a:sym typeface="Arial"/>
            </a:endParaRPr>
          </a:p>
          <a:p>
            <a:pPr marL="0" marR="0" lvl="0" indent="0" algn="l" rtl="0">
              <a:lnSpc>
                <a:spcPct val="100000"/>
              </a:lnSpc>
              <a:spcBef>
                <a:spcPts val="0"/>
              </a:spcBef>
              <a:buNone/>
            </a:pPr>
            <a:endParaRPr b="0" i="0" u="none" strike="noStrike" cap="none" baseline="0" dirty="0"/>
          </a:p>
        </p:txBody>
      </p:sp>
      <p:cxnSp>
        <p:nvCxnSpPr>
          <p:cNvPr id="21" name="Straight Connector 20"/>
          <p:cNvCxnSpPr/>
          <p:nvPr/>
        </p:nvCxnSpPr>
        <p:spPr>
          <a:xfrm flipV="1">
            <a:off x="2381891" y="4424065"/>
            <a:ext cx="484734" cy="3674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866625" y="4191000"/>
            <a:ext cx="9144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66625" y="4640580"/>
            <a:ext cx="9144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66625" y="5257800"/>
            <a:ext cx="9144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874245" y="5715000"/>
            <a:ext cx="9144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16" idx="3"/>
          </p:cNvCxnSpPr>
          <p:nvPr/>
        </p:nvCxnSpPr>
        <p:spPr>
          <a:xfrm flipV="1">
            <a:off x="2381891" y="4833402"/>
            <a:ext cx="464852" cy="11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81891" y="5041791"/>
            <a:ext cx="464852" cy="368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62200" y="5097780"/>
            <a:ext cx="504425" cy="769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726094"/>
      </p:ext>
    </p:extLst>
  </p:cSld>
  <p:clrMapOvr>
    <a:masterClrMapping/>
  </p:clrMapOvr>
  <p:transition spd="slow" advTm="11976">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p:nvPr/>
        </p:nvSpPr>
        <p:spPr>
          <a:xfrm>
            <a:off x="533400" y="2514601"/>
            <a:ext cx="6773324" cy="1371332"/>
          </a:xfrm>
          <a:prstGeom prst="rect">
            <a:avLst/>
          </a:prstGeom>
          <a:noFill/>
          <a:ln>
            <a:noFill/>
          </a:ln>
        </p:spPr>
        <p:txBody>
          <a:bodyPr lIns="83825" tIns="41900" rIns="83825" bIns="41900" anchor="b" anchorCtr="0">
            <a:noAutofit/>
          </a:bodyPr>
          <a:lstStyle/>
          <a:p>
            <a:pPr lvl="0">
              <a:buSzPct val="25000"/>
            </a:pPr>
            <a:r>
              <a:rPr lang="en" sz="4800" b="1" i="0" u="none" strike="noStrike" baseline="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a:ea typeface="Arial Black"/>
                <a:cs typeface="Arial Black"/>
                <a:sym typeface="Arial Black"/>
              </a:rPr>
              <a:t>LarkTM</a:t>
            </a:r>
            <a:endParaRPr lang="en" sz="4800" b="1" i="0" u="none" strike="noStrike" baseline="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a:ea typeface="Arial Black"/>
              <a:cs typeface="Arial Black"/>
              <a:sym typeface="Arial Black"/>
            </a:endParaRPr>
          </a:p>
        </p:txBody>
      </p:sp>
      <p:sp>
        <p:nvSpPr>
          <p:cNvPr id="124" name="Shape 124"/>
          <p:cNvSpPr txBox="1">
            <a:spLocks noGrp="1"/>
          </p:cNvSpPr>
          <p:nvPr>
            <p:ph type="sldNum" sz="quarter" idx="12"/>
          </p:nvPr>
        </p:nvSpPr>
        <p:spPr/>
        <p:txBody>
          <a:bodyPr>
            <a:normAutofit/>
          </a:bodyPr>
          <a:lstStyle/>
          <a:p>
            <a:fld id="{00000000-1234-1234-1234-123412341234}" type="slidenum">
              <a:rPr lang="en" smtClean="0"/>
              <a:pPr/>
              <a:t>12</a:t>
            </a:fld>
            <a:endParaRPr lang="en"/>
          </a:p>
        </p:txBody>
      </p:sp>
      <p:grpSp>
        <p:nvGrpSpPr>
          <p:cNvPr id="5" name="Group 4"/>
          <p:cNvGrpSpPr/>
          <p:nvPr/>
        </p:nvGrpSpPr>
        <p:grpSpPr>
          <a:xfrm>
            <a:off x="6059982" y="4495800"/>
            <a:ext cx="2133600" cy="1591171"/>
            <a:chOff x="457200" y="1360264"/>
            <a:chExt cx="6324600" cy="4716686"/>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60264"/>
              <a:ext cx="6324600" cy="4688111"/>
            </a:xfrm>
            <a:prstGeom prst="rect">
              <a:avLst/>
            </a:prstGeom>
          </p:spPr>
        </p:pic>
        <p:sp>
          <p:nvSpPr>
            <p:cNvPr id="4" name="Rectangle 3"/>
            <p:cNvSpPr/>
            <p:nvPr/>
          </p:nvSpPr>
          <p:spPr>
            <a:xfrm>
              <a:off x="5715000" y="5924550"/>
              <a:ext cx="1066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3576218"/>
      </p:ext>
    </p:extLst>
  </p:cSld>
  <p:clrMapOvr>
    <a:masterClrMapping/>
  </p:clrMapOvr>
  <p:transition spd="slow" advTm="4845">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Shape 110"/>
          <p:cNvSpPr txBox="1"/>
          <p:nvPr/>
        </p:nvSpPr>
        <p:spPr>
          <a:xfrm>
            <a:off x="424843" y="2311400"/>
            <a:ext cx="8414357" cy="3352800"/>
          </a:xfrm>
          <a:prstGeom prst="rect">
            <a:avLst/>
          </a:prstGeom>
          <a:noFill/>
          <a:ln>
            <a:noFill/>
          </a:ln>
        </p:spPr>
        <p:txBody>
          <a:bodyPr lIns="83825" tIns="41900" rIns="83825" bIns="41900" anchor="t" anchorCtr="0">
            <a:noAutofit/>
          </a:bodyPr>
          <a:lstStyle/>
          <a:p>
            <a:pPr marL="342900" marR="0" lvl="0" indent="-342900" algn="l" rtl="0">
              <a:lnSpc>
                <a:spcPct val="100000"/>
              </a:lnSpc>
              <a:spcBef>
                <a:spcPts val="0"/>
              </a:spcBef>
              <a:buClr>
                <a:srgbClr val="000000"/>
              </a:buClr>
              <a:buSzPct val="100000"/>
              <a:buFont typeface="Wingdings" panose="05000000000000000000" pitchFamily="2" charset="2"/>
              <a:buChar char="q"/>
            </a:pPr>
            <a:r>
              <a:rPr lang="en-US" sz="2000" i="0" u="none" strike="noStrike" cap="none" baseline="0" dirty="0" smtClean="0">
                <a:solidFill>
                  <a:srgbClr val="000000"/>
                </a:solidFill>
                <a:latin typeface="Georgia" panose="02040502050405020303" pitchFamily="18" charset="0"/>
                <a:sym typeface="Arial"/>
              </a:rPr>
              <a:t>Adds very low overhead</a:t>
            </a:r>
          </a:p>
          <a:p>
            <a:pPr marL="342900" marR="0" lvl="0" indent="-342900" algn="l" rtl="0">
              <a:lnSpc>
                <a:spcPct val="100000"/>
              </a:lnSpc>
              <a:spcBef>
                <a:spcPts val="0"/>
              </a:spcBef>
              <a:buClr>
                <a:srgbClr val="000000"/>
              </a:buClr>
              <a:buSzPct val="100000"/>
              <a:buFont typeface="Wingdings" panose="05000000000000000000" pitchFamily="2" charset="2"/>
              <a:buChar char="q"/>
            </a:pPr>
            <a:endParaRPr lang="en-US" sz="2000" dirty="0" smtClean="0">
              <a:latin typeface="Georgia" panose="02040502050405020303" pitchFamily="18" charset="0"/>
            </a:endParaRPr>
          </a:p>
          <a:p>
            <a:pPr marL="342900" marR="0" lvl="0" indent="-342900" algn="l" rtl="0">
              <a:lnSpc>
                <a:spcPct val="100000"/>
              </a:lnSpc>
              <a:spcBef>
                <a:spcPts val="0"/>
              </a:spcBef>
              <a:buClr>
                <a:srgbClr val="000000"/>
              </a:buClr>
              <a:buSzPct val="100000"/>
              <a:buFont typeface="Wingdings" panose="05000000000000000000" pitchFamily="2" charset="2"/>
              <a:buChar char="q"/>
            </a:pPr>
            <a:r>
              <a:rPr lang="en-US" sz="2000" dirty="0" smtClean="0">
                <a:latin typeface="Georgia" panose="02040502050405020303" pitchFamily="18" charset="0"/>
              </a:rPr>
              <a:t>Achieves good scalability by using a hybrid approach</a:t>
            </a:r>
            <a:endParaRPr lang="en-US" sz="2000" dirty="0">
              <a:latin typeface="Georgia" panose="02040502050405020303" pitchFamily="18" charset="0"/>
            </a:endParaRPr>
          </a:p>
          <a:p>
            <a:pPr marL="342900" marR="0" lvl="0" indent="-342900" algn="l" rtl="0">
              <a:lnSpc>
                <a:spcPct val="100000"/>
              </a:lnSpc>
              <a:spcBef>
                <a:spcPts val="0"/>
              </a:spcBef>
              <a:buClr>
                <a:srgbClr val="000000"/>
              </a:buClr>
              <a:buSzPct val="100000"/>
              <a:buFont typeface="Wingdings" panose="05000000000000000000" pitchFamily="2" charset="2"/>
              <a:buChar char="q"/>
            </a:pPr>
            <a:endParaRPr lang="en-US" sz="2000" dirty="0">
              <a:latin typeface="Georgia" panose="02040502050405020303" pitchFamily="18" charset="0"/>
            </a:endParaRPr>
          </a:p>
          <a:p>
            <a:pPr marL="342900" marR="0" lvl="0" indent="-342900" algn="l" rtl="0">
              <a:lnSpc>
                <a:spcPct val="100000"/>
              </a:lnSpc>
              <a:spcBef>
                <a:spcPts val="0"/>
              </a:spcBef>
              <a:buClr>
                <a:srgbClr val="000000"/>
              </a:buClr>
              <a:buSzPct val="100000"/>
              <a:buFont typeface="Wingdings" panose="05000000000000000000" pitchFamily="2" charset="2"/>
              <a:buChar char="q"/>
            </a:pPr>
            <a:r>
              <a:rPr lang="en-US" sz="2000" dirty="0" smtClean="0">
                <a:latin typeface="Georgia" panose="02040502050405020303" pitchFamily="18" charset="0"/>
              </a:rPr>
              <a:t>Provides strong progress guarantees</a:t>
            </a:r>
          </a:p>
          <a:p>
            <a:pPr marL="342900" marR="0" lvl="0" indent="-342900" algn="l" rtl="0">
              <a:lnSpc>
                <a:spcPct val="100000"/>
              </a:lnSpc>
              <a:spcBef>
                <a:spcPts val="0"/>
              </a:spcBef>
              <a:buClr>
                <a:srgbClr val="000000"/>
              </a:buClr>
              <a:buSzPct val="100000"/>
              <a:buFont typeface="Wingdings" panose="05000000000000000000" pitchFamily="2" charset="2"/>
              <a:buChar char="q"/>
            </a:pPr>
            <a:endParaRPr lang="en-US" sz="2000" dirty="0" smtClean="0">
              <a:latin typeface="Georgia" panose="02040502050405020303" pitchFamily="18" charset="0"/>
            </a:endParaRPr>
          </a:p>
          <a:p>
            <a:pPr marL="342900" marR="0" lvl="0" indent="-342900" algn="l" rtl="0">
              <a:lnSpc>
                <a:spcPct val="100000"/>
              </a:lnSpc>
              <a:spcBef>
                <a:spcPts val="0"/>
              </a:spcBef>
              <a:buClr>
                <a:srgbClr val="000000"/>
              </a:buClr>
              <a:buSzPct val="100000"/>
              <a:buFont typeface="Wingdings" panose="05000000000000000000" pitchFamily="2" charset="2"/>
              <a:buChar char="q"/>
            </a:pPr>
            <a:r>
              <a:rPr lang="en-US" sz="2000" dirty="0" smtClean="0">
                <a:latin typeface="Georgia" panose="02040502050405020303" pitchFamily="18" charset="0"/>
              </a:rPr>
              <a:t>Provides </a:t>
            </a:r>
            <a:r>
              <a:rPr lang="en-US" sz="2000" i="0" u="none" strike="noStrike" cap="none" dirty="0" smtClean="0">
                <a:solidFill>
                  <a:srgbClr val="000000"/>
                </a:solidFill>
                <a:latin typeface="Georgia" panose="02040502050405020303" pitchFamily="18" charset="0"/>
                <a:sym typeface="Arial"/>
              </a:rPr>
              <a:t>strong atomicity</a:t>
            </a:r>
          </a:p>
        </p:txBody>
      </p:sp>
      <p:sp>
        <p:nvSpPr>
          <p:cNvPr id="124" name="Shape 124"/>
          <p:cNvSpPr txBox="1">
            <a:spLocks noGrp="1"/>
          </p:cNvSpPr>
          <p:nvPr>
            <p:ph type="sldNum" sz="quarter" idx="12"/>
          </p:nvPr>
        </p:nvSpPr>
        <p:spPr/>
        <p:txBody>
          <a:bodyPr>
            <a:normAutofit/>
          </a:bodyPr>
          <a:lstStyle/>
          <a:p>
            <a:fld id="{00000000-1234-1234-1234-123412341234}" type="slidenum">
              <a:rPr lang="en" smtClean="0"/>
              <a:pPr/>
              <a:t>13</a:t>
            </a:fld>
            <a:endParaRPr lang="en"/>
          </a:p>
        </p:txBody>
      </p:sp>
      <p:sp>
        <p:nvSpPr>
          <p:cNvPr id="7" name="Shape 146"/>
          <p:cNvSpPr txBox="1"/>
          <p:nvPr/>
        </p:nvSpPr>
        <p:spPr>
          <a:xfrm>
            <a:off x="491786" y="451295"/>
            <a:ext cx="7639665" cy="1371332"/>
          </a:xfrm>
          <a:prstGeom prst="rect">
            <a:avLst/>
          </a:prstGeom>
          <a:noFill/>
          <a:ln>
            <a:noFill/>
          </a:ln>
        </p:spPr>
        <p:txBody>
          <a:bodyPr lIns="83825" tIns="41900" rIns="83825" bIns="41900" anchor="b" anchorCtr="0">
            <a:noAutofit/>
          </a:bodyPr>
          <a:lstStyle/>
          <a:p>
            <a:pPr marL="0" marR="0" lvl="0" indent="0" algn="l" rtl="0">
              <a:lnSpc>
                <a:spcPct val="100000"/>
              </a:lnSpc>
              <a:spcBef>
                <a:spcPts val="0"/>
              </a:spcBef>
              <a:buSzPct val="25000"/>
              <a:buNone/>
            </a:pPr>
            <a:r>
              <a:rPr lang="en" sz="3300" b="0" i="0" u="none" strike="noStrike" cap="none" baseline="0" dirty="0" smtClean="0">
                <a:latin typeface="Arial Black"/>
                <a:ea typeface="Arial Black"/>
                <a:cs typeface="Arial Black"/>
                <a:sym typeface="Arial Black"/>
              </a:rPr>
              <a:t>LarkTM Contributions</a:t>
            </a:r>
            <a:endParaRPr lang="en" sz="3300" b="0" i="0" u="none" strike="noStrike" cap="none" baseline="0" dirty="0">
              <a:latin typeface="Arial Black"/>
              <a:ea typeface="Arial Black"/>
              <a:cs typeface="Arial Black"/>
              <a:sym typeface="Arial Black"/>
            </a:endParaRPr>
          </a:p>
        </p:txBody>
      </p:sp>
    </p:spTree>
    <p:extLst>
      <p:ext uri="{BB962C8B-B14F-4D97-AF65-F5344CB8AC3E}">
        <p14:creationId xmlns:p14="http://schemas.microsoft.com/office/powerpoint/2010/main" val="3792262667"/>
      </p:ext>
    </p:extLst>
  </p:cSld>
  <p:clrMapOvr>
    <a:masterClrMapping/>
  </p:clrMapOvr>
  <p:transition spd="slow" advTm="35890">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491786" y="451295"/>
            <a:ext cx="7639665" cy="1371332"/>
          </a:xfrm>
          <a:prstGeom prst="rect">
            <a:avLst/>
          </a:prstGeom>
          <a:noFill/>
          <a:ln>
            <a:noFill/>
          </a:ln>
        </p:spPr>
        <p:txBody>
          <a:bodyPr lIns="83825" tIns="41900" rIns="83825" bIns="41900" anchor="b" anchorCtr="0">
            <a:noAutofit/>
          </a:bodyPr>
          <a:lstStyle/>
          <a:p>
            <a:pPr marL="0" marR="0" lvl="0" indent="0" algn="l" rtl="0">
              <a:lnSpc>
                <a:spcPct val="100000"/>
              </a:lnSpc>
              <a:spcBef>
                <a:spcPts val="0"/>
              </a:spcBef>
              <a:buSzPct val="25000"/>
              <a:buNone/>
            </a:pPr>
            <a:r>
              <a:rPr lang="en" sz="3300" b="0" i="0" u="none" strike="noStrike" cap="none" baseline="0" dirty="0" smtClean="0">
                <a:latin typeface="Arial Black"/>
                <a:ea typeface="Arial Black"/>
                <a:cs typeface="Arial Black"/>
                <a:sym typeface="Arial Black"/>
              </a:rPr>
              <a:t>Key Insight</a:t>
            </a:r>
            <a:endParaRPr lang="en" sz="3300" b="0" i="0" u="none" strike="noStrike" cap="none" baseline="0" dirty="0">
              <a:latin typeface="Arial Black"/>
              <a:ea typeface="Arial Black"/>
              <a:cs typeface="Arial Black"/>
              <a:sym typeface="Arial Black"/>
            </a:endParaRPr>
          </a:p>
        </p:txBody>
      </p:sp>
      <p:sp>
        <p:nvSpPr>
          <p:cNvPr id="147" name="Shape 147"/>
          <p:cNvSpPr txBox="1"/>
          <p:nvPr/>
        </p:nvSpPr>
        <p:spPr>
          <a:xfrm>
            <a:off x="304800" y="2514600"/>
            <a:ext cx="8334035" cy="1066800"/>
          </a:xfrm>
          <a:prstGeom prst="rect">
            <a:avLst/>
          </a:prstGeom>
          <a:solidFill>
            <a:schemeClr val="bg2"/>
          </a:solidFill>
          <a:ln>
            <a:noFill/>
          </a:ln>
        </p:spPr>
        <p:txBody>
          <a:bodyPr lIns="83825" tIns="41900" rIns="83825" bIns="41900" anchor="t" anchorCtr="0">
            <a:noAutofit/>
          </a:bodyPr>
          <a:lstStyle/>
          <a:p>
            <a:pPr marL="114300" lvl="0">
              <a:buClr>
                <a:srgbClr val="000000"/>
              </a:buClr>
              <a:buSzPct val="100000"/>
            </a:pPr>
            <a:r>
              <a:rPr lang="en" sz="2400" b="1" dirty="0"/>
              <a:t>Avoid </a:t>
            </a:r>
            <a:r>
              <a:rPr lang="en" sz="2400" b="1" dirty="0">
                <a:solidFill>
                  <a:srgbClr val="FF0000"/>
                </a:solidFill>
              </a:rPr>
              <a:t>high instrumentation costs </a:t>
            </a:r>
            <a:r>
              <a:rPr lang="en" sz="2400" b="1" dirty="0"/>
              <a:t>by minimizing instrumentation costs </a:t>
            </a:r>
            <a:r>
              <a:rPr lang="en" sz="2400" b="1" dirty="0" smtClean="0"/>
              <a:t>for </a:t>
            </a:r>
            <a:r>
              <a:rPr lang="en" sz="2400" b="1" dirty="0"/>
              <a:t>non-conflicting </a:t>
            </a:r>
            <a:r>
              <a:rPr lang="en" sz="2400" b="1" dirty="0" smtClean="0"/>
              <a:t>accesses</a:t>
            </a:r>
            <a:endParaRPr lang="en" sz="2400" b="1" dirty="0"/>
          </a:p>
        </p:txBody>
      </p:sp>
      <p:sp>
        <p:nvSpPr>
          <p:cNvPr id="169" name="Shape 169"/>
          <p:cNvSpPr txBox="1">
            <a:spLocks noGrp="1"/>
          </p:cNvSpPr>
          <p:nvPr>
            <p:ph type="sldNum" sz="quarter" idx="12"/>
          </p:nvPr>
        </p:nvSpPr>
        <p:spPr/>
        <p:txBody>
          <a:bodyPr>
            <a:normAutofit/>
          </a:bodyPr>
          <a:lstStyle/>
          <a:p>
            <a:fld id="{00000000-1234-1234-1234-123412341234}" type="slidenum">
              <a:rPr lang="en" smtClean="0"/>
              <a:pPr/>
              <a:t>14</a:t>
            </a:fld>
            <a:endParaRPr lang="en"/>
          </a:p>
        </p:txBody>
      </p:sp>
    </p:spTree>
    <p:extLst>
      <p:ext uri="{BB962C8B-B14F-4D97-AF65-F5344CB8AC3E}">
        <p14:creationId xmlns:p14="http://schemas.microsoft.com/office/powerpoint/2010/main" val="328076200"/>
      </p:ext>
    </p:extLst>
  </p:cSld>
  <p:clrMapOvr>
    <a:masterClrMapping/>
  </p:clrMapOvr>
  <p:transition spd="slow" advTm="11732">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491786" y="451295"/>
            <a:ext cx="7639665" cy="1371332"/>
          </a:xfrm>
          <a:prstGeom prst="rect">
            <a:avLst/>
          </a:prstGeom>
          <a:noFill/>
          <a:ln>
            <a:noFill/>
          </a:ln>
        </p:spPr>
        <p:txBody>
          <a:bodyPr lIns="83825" tIns="41900" rIns="83825" bIns="41900" anchor="b" anchorCtr="0">
            <a:noAutofit/>
          </a:bodyPr>
          <a:lstStyle/>
          <a:p>
            <a:pPr marL="0" marR="0" lvl="0" indent="0" algn="l" rtl="0">
              <a:lnSpc>
                <a:spcPct val="100000"/>
              </a:lnSpc>
              <a:spcBef>
                <a:spcPts val="0"/>
              </a:spcBef>
              <a:buSzPct val="25000"/>
              <a:buNone/>
            </a:pPr>
            <a:r>
              <a:rPr lang="en" sz="3300" dirty="0" smtClean="0">
                <a:latin typeface="Arial Black"/>
                <a:ea typeface="Arial Black"/>
                <a:cs typeface="Arial Black"/>
                <a:sym typeface="Arial Black"/>
              </a:rPr>
              <a:t>LarkTM Design</a:t>
            </a:r>
            <a:endParaRPr lang="en" sz="3300" b="0" i="0" u="none" strike="noStrike" cap="none" baseline="0" dirty="0">
              <a:latin typeface="Arial Black"/>
              <a:ea typeface="Arial Black"/>
              <a:cs typeface="Arial Black"/>
              <a:sym typeface="Arial Black"/>
            </a:endParaRPr>
          </a:p>
        </p:txBody>
      </p:sp>
      <p:sp>
        <p:nvSpPr>
          <p:cNvPr id="147" name="Shape 147"/>
          <p:cNvSpPr txBox="1"/>
          <p:nvPr/>
        </p:nvSpPr>
        <p:spPr>
          <a:xfrm>
            <a:off x="491787" y="1841500"/>
            <a:ext cx="7966414" cy="2406650"/>
          </a:xfrm>
          <a:prstGeom prst="rect">
            <a:avLst/>
          </a:prstGeom>
          <a:solidFill>
            <a:schemeClr val="accent4">
              <a:lumMod val="20000"/>
              <a:lumOff val="80000"/>
            </a:schemeClr>
          </a:solidFill>
          <a:ln>
            <a:noFill/>
          </a:ln>
        </p:spPr>
        <p:txBody>
          <a:bodyPr lIns="83825" tIns="41900" rIns="83825" bIns="41900" anchor="t" anchorCtr="0">
            <a:noAutofit/>
          </a:bodyPr>
          <a:lstStyle/>
          <a:p>
            <a:pPr marL="114300" lvl="0">
              <a:buClr>
                <a:srgbClr val="000000"/>
              </a:buClr>
              <a:buSzPct val="100000"/>
            </a:pPr>
            <a:r>
              <a:rPr lang="en" sz="2400" b="1" dirty="0" smtClean="0"/>
              <a:t>Per-object </a:t>
            </a:r>
            <a:r>
              <a:rPr lang="en" sz="2400" b="1" dirty="0"/>
              <a:t>biased reader-writer </a:t>
            </a:r>
            <a:r>
              <a:rPr lang="en" sz="2400" b="1" dirty="0" smtClean="0"/>
              <a:t>locks</a:t>
            </a:r>
            <a:r>
              <a:rPr lang="en" sz="2400" b="1" baseline="30000" dirty="0" smtClean="0"/>
              <a:t>1,2</a:t>
            </a:r>
          </a:p>
          <a:p>
            <a:pPr marL="114300">
              <a:buClr>
                <a:srgbClr val="000000"/>
              </a:buClr>
              <a:buSzPct val="100000"/>
            </a:pPr>
            <a:endParaRPr lang="en" sz="2400" b="1" dirty="0" smtClean="0"/>
          </a:p>
          <a:p>
            <a:pPr marL="114300">
              <a:buClr>
                <a:srgbClr val="000000"/>
              </a:buClr>
              <a:buSzPct val="100000"/>
            </a:pPr>
            <a:r>
              <a:rPr lang="en" sz="2400" b="1" dirty="0" smtClean="0"/>
              <a:t>Eager </a:t>
            </a:r>
            <a:r>
              <a:rPr lang="en" sz="2400" b="1" dirty="0"/>
              <a:t>concurrency control</a:t>
            </a:r>
          </a:p>
          <a:p>
            <a:pPr marL="114300" lvl="0">
              <a:buClr>
                <a:srgbClr val="000000"/>
              </a:buClr>
              <a:buSzPct val="100000"/>
            </a:pPr>
            <a:endParaRPr lang="en" sz="2400" b="1" dirty="0" smtClean="0"/>
          </a:p>
          <a:p>
            <a:pPr marL="114300" lvl="0">
              <a:buClr>
                <a:srgbClr val="000000"/>
              </a:buClr>
              <a:buSzPct val="100000"/>
            </a:pPr>
            <a:r>
              <a:rPr lang="en" sz="2400" b="1" dirty="0" smtClean="0"/>
              <a:t>Piggybacking </a:t>
            </a:r>
            <a:r>
              <a:rPr lang="en-US" sz="2400" b="1" dirty="0"/>
              <a:t>conflict detection and </a:t>
            </a:r>
            <a:endParaRPr lang="en-US" sz="2400" b="1" dirty="0" smtClean="0"/>
          </a:p>
          <a:p>
            <a:pPr marL="114300" lvl="0">
              <a:buClr>
                <a:srgbClr val="000000"/>
              </a:buClr>
              <a:buSzPct val="100000"/>
            </a:pPr>
            <a:r>
              <a:rPr lang="en-US" sz="2400" b="1" dirty="0" smtClean="0"/>
              <a:t>conflict </a:t>
            </a:r>
            <a:r>
              <a:rPr lang="en-US" sz="2400" b="1" dirty="0"/>
              <a:t>resolution </a:t>
            </a:r>
            <a:r>
              <a:rPr lang="en" sz="2400" b="1" dirty="0"/>
              <a:t>on </a:t>
            </a:r>
            <a:r>
              <a:rPr lang="en" sz="2400" b="1" dirty="0" smtClean="0"/>
              <a:t>lock transfers</a:t>
            </a:r>
          </a:p>
          <a:p>
            <a:pPr marL="400050" lvl="0" indent="-285750">
              <a:buClr>
                <a:srgbClr val="000000"/>
              </a:buClr>
              <a:buSzPct val="100000"/>
              <a:buFont typeface="Arial" panose="020B0604020202020204" pitchFamily="34" charset="0"/>
              <a:buChar char="•"/>
            </a:pPr>
            <a:endParaRPr lang="en" sz="2400" b="1" dirty="0"/>
          </a:p>
          <a:p>
            <a:pPr marL="400050" lvl="0" indent="-285750">
              <a:buClr>
                <a:srgbClr val="000000"/>
              </a:buClr>
              <a:buSzPct val="100000"/>
              <a:buFont typeface="Arial" panose="020B0604020202020204" pitchFamily="34" charset="0"/>
              <a:buChar char="•"/>
            </a:pPr>
            <a:endParaRPr lang="en" sz="2400" b="1" dirty="0"/>
          </a:p>
        </p:txBody>
      </p:sp>
      <p:sp>
        <p:nvSpPr>
          <p:cNvPr id="169" name="Shape 169"/>
          <p:cNvSpPr txBox="1">
            <a:spLocks noGrp="1"/>
          </p:cNvSpPr>
          <p:nvPr>
            <p:ph type="sldNum" sz="quarter" idx="12"/>
          </p:nvPr>
        </p:nvSpPr>
        <p:spPr/>
        <p:txBody>
          <a:bodyPr>
            <a:normAutofit/>
          </a:bodyPr>
          <a:lstStyle/>
          <a:p>
            <a:fld id="{00000000-1234-1234-1234-123412341234}" type="slidenum">
              <a:rPr lang="en" smtClean="0"/>
              <a:pPr/>
              <a:t>15</a:t>
            </a:fld>
            <a:endParaRPr lang="en"/>
          </a:p>
        </p:txBody>
      </p:sp>
      <p:sp>
        <p:nvSpPr>
          <p:cNvPr id="4" name="Plus 3"/>
          <p:cNvSpPr/>
          <p:nvPr/>
        </p:nvSpPr>
        <p:spPr>
          <a:xfrm>
            <a:off x="2514600" y="2362200"/>
            <a:ext cx="304800" cy="304800"/>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lus 8"/>
          <p:cNvSpPr/>
          <p:nvPr/>
        </p:nvSpPr>
        <p:spPr>
          <a:xfrm>
            <a:off x="2514600" y="3044825"/>
            <a:ext cx="304800" cy="304800"/>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9886" y="5867400"/>
            <a:ext cx="8105450" cy="830997"/>
          </a:xfrm>
          <a:prstGeom prst="rect">
            <a:avLst/>
          </a:prstGeom>
        </p:spPr>
        <p:txBody>
          <a:bodyPr wrap="square">
            <a:spAutoFit/>
          </a:bodyPr>
          <a:lstStyle/>
          <a:p>
            <a:r>
              <a:rPr lang="en-US" sz="1200" dirty="0" smtClean="0"/>
              <a:t>1. M. D. Bond et </a:t>
            </a:r>
            <a:r>
              <a:rPr lang="en-US" sz="1200" dirty="0"/>
              <a:t>al. </a:t>
            </a:r>
            <a:r>
              <a:rPr lang="en-US" sz="1200" dirty="0" smtClean="0"/>
              <a:t>Octet: </a:t>
            </a:r>
            <a:r>
              <a:rPr lang="en-US" sz="1200" dirty="0"/>
              <a:t>Capturing and Controlling </a:t>
            </a:r>
            <a:r>
              <a:rPr lang="en-US" sz="1200" dirty="0" smtClean="0"/>
              <a:t>Cross-Thread Dependences </a:t>
            </a:r>
            <a:r>
              <a:rPr lang="en-US" sz="1200" dirty="0"/>
              <a:t>Efficiently</a:t>
            </a:r>
            <a:r>
              <a:rPr lang="en-US" sz="1200" dirty="0" smtClean="0"/>
              <a:t>. </a:t>
            </a:r>
            <a:r>
              <a:rPr lang="en-US" sz="1200" dirty="0"/>
              <a:t>In </a:t>
            </a:r>
            <a:r>
              <a:rPr lang="en-US" sz="1200" dirty="0" smtClean="0"/>
              <a:t>OOSPLA, 2013. </a:t>
            </a:r>
          </a:p>
          <a:p>
            <a:r>
              <a:rPr lang="en-US" sz="1200" dirty="0" smtClean="0"/>
              <a:t>2. B</a:t>
            </a:r>
            <a:r>
              <a:rPr lang="en-US" sz="1200" dirty="0"/>
              <a:t>. </a:t>
            </a:r>
            <a:r>
              <a:rPr lang="en-US" sz="1200" dirty="0" err="1"/>
              <a:t>Hindman</a:t>
            </a:r>
            <a:r>
              <a:rPr lang="en-US" sz="1200" dirty="0"/>
              <a:t> </a:t>
            </a:r>
            <a:r>
              <a:rPr lang="en-US" sz="1200" dirty="0" smtClean="0"/>
              <a:t>and </a:t>
            </a:r>
            <a:r>
              <a:rPr lang="en-US" sz="1200" dirty="0"/>
              <a:t>D. Grossman. Atomicity via Source-to-Source Translation</a:t>
            </a:r>
            <a:r>
              <a:rPr lang="en-US" sz="1200" dirty="0" smtClean="0"/>
              <a:t>. </a:t>
            </a:r>
            <a:r>
              <a:rPr lang="fr-FR" sz="1200" dirty="0" smtClean="0"/>
              <a:t>In </a:t>
            </a:r>
            <a:r>
              <a:rPr lang="fr-FR" sz="1200" dirty="0"/>
              <a:t>MSPC, </a:t>
            </a:r>
            <a:r>
              <a:rPr lang="fr-FR" sz="1200" dirty="0" smtClean="0"/>
              <a:t>2006</a:t>
            </a:r>
            <a:r>
              <a:rPr lang="fr-FR" sz="1200" dirty="0"/>
              <a:t>.</a:t>
            </a:r>
            <a:endParaRPr lang="en-US" sz="1200" dirty="0"/>
          </a:p>
          <a:p>
            <a:r>
              <a:rPr lang="en-US" sz="1200" dirty="0"/>
              <a:t/>
            </a:r>
            <a:br>
              <a:rPr lang="en-US" sz="1200" dirty="0"/>
            </a:br>
            <a:endParaRPr lang="en-US" sz="1200" dirty="0"/>
          </a:p>
        </p:txBody>
      </p:sp>
      <p:cxnSp>
        <p:nvCxnSpPr>
          <p:cNvPr id="10" name="Straight Connector 9"/>
          <p:cNvCxnSpPr/>
          <p:nvPr/>
        </p:nvCxnSpPr>
        <p:spPr>
          <a:xfrm>
            <a:off x="505896" y="5867400"/>
            <a:ext cx="81534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314954"/>
      </p:ext>
    </p:extLst>
  </p:cSld>
  <p:clrMapOvr>
    <a:masterClrMapping/>
  </p:clrMapOvr>
  <p:transition spd="slow" advTm="44157">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491786" y="451295"/>
            <a:ext cx="7639665" cy="1371332"/>
          </a:xfrm>
          <a:prstGeom prst="rect">
            <a:avLst/>
          </a:prstGeom>
          <a:noFill/>
          <a:ln>
            <a:noFill/>
          </a:ln>
        </p:spPr>
        <p:txBody>
          <a:bodyPr lIns="83825" tIns="41900" rIns="83825" bIns="41900" anchor="b" anchorCtr="0">
            <a:noAutofit/>
          </a:bodyPr>
          <a:lstStyle/>
          <a:p>
            <a:pPr marL="0" marR="0" lvl="0" indent="0" algn="l" rtl="0">
              <a:lnSpc>
                <a:spcPct val="100000"/>
              </a:lnSpc>
              <a:spcBef>
                <a:spcPts val="0"/>
              </a:spcBef>
              <a:buSzPct val="25000"/>
              <a:buNone/>
            </a:pPr>
            <a:r>
              <a:rPr lang="en" sz="3300" dirty="0" smtClean="0">
                <a:latin typeface="Arial Black"/>
                <a:ea typeface="Arial Black"/>
                <a:cs typeface="Arial Black"/>
                <a:sym typeface="Arial Black"/>
              </a:rPr>
              <a:t>LarkTM Design</a:t>
            </a:r>
            <a:endParaRPr lang="en" sz="3300" b="0" i="0" u="none" strike="noStrike" cap="none" baseline="0" dirty="0">
              <a:latin typeface="Arial Black"/>
              <a:ea typeface="Arial Black"/>
              <a:cs typeface="Arial Black"/>
              <a:sym typeface="Arial Black"/>
            </a:endParaRPr>
          </a:p>
        </p:txBody>
      </p:sp>
      <p:sp>
        <p:nvSpPr>
          <p:cNvPr id="147" name="Shape 147"/>
          <p:cNvSpPr txBox="1"/>
          <p:nvPr/>
        </p:nvSpPr>
        <p:spPr>
          <a:xfrm>
            <a:off x="491787" y="1841500"/>
            <a:ext cx="7966414" cy="2406650"/>
          </a:xfrm>
          <a:prstGeom prst="rect">
            <a:avLst/>
          </a:prstGeom>
          <a:solidFill>
            <a:schemeClr val="accent4">
              <a:lumMod val="20000"/>
              <a:lumOff val="80000"/>
            </a:schemeClr>
          </a:solidFill>
          <a:ln>
            <a:noFill/>
          </a:ln>
        </p:spPr>
        <p:txBody>
          <a:bodyPr lIns="83825" tIns="41900" rIns="83825" bIns="41900" anchor="t" anchorCtr="0">
            <a:noAutofit/>
          </a:bodyPr>
          <a:lstStyle/>
          <a:p>
            <a:pPr marL="114300" lvl="0">
              <a:buClr>
                <a:srgbClr val="000000"/>
              </a:buClr>
              <a:buSzPct val="100000"/>
            </a:pPr>
            <a:r>
              <a:rPr lang="en" sz="2400" b="1" dirty="0" smtClean="0"/>
              <a:t>Per-object </a:t>
            </a:r>
            <a:r>
              <a:rPr lang="en" sz="2400" b="1" dirty="0"/>
              <a:t>biased reader-writer </a:t>
            </a:r>
            <a:r>
              <a:rPr lang="en" sz="2400" b="1" dirty="0" smtClean="0"/>
              <a:t>locks</a:t>
            </a:r>
            <a:r>
              <a:rPr lang="en" sz="2400" b="1" baseline="30000" dirty="0" smtClean="0"/>
              <a:t>1,2</a:t>
            </a:r>
          </a:p>
          <a:p>
            <a:pPr marL="114300">
              <a:buClr>
                <a:srgbClr val="000000"/>
              </a:buClr>
              <a:buSzPct val="100000"/>
            </a:pPr>
            <a:endParaRPr lang="en" sz="2400" b="1" dirty="0" smtClean="0"/>
          </a:p>
          <a:p>
            <a:pPr marL="114300">
              <a:buClr>
                <a:srgbClr val="000000"/>
              </a:buClr>
              <a:buSzPct val="100000"/>
            </a:pPr>
            <a:r>
              <a:rPr lang="en" sz="2400" b="1" dirty="0" smtClean="0"/>
              <a:t>Eager </a:t>
            </a:r>
            <a:r>
              <a:rPr lang="en" sz="2400" b="1" dirty="0"/>
              <a:t>concurrency control</a:t>
            </a:r>
          </a:p>
          <a:p>
            <a:pPr marL="114300" lvl="0">
              <a:buClr>
                <a:srgbClr val="000000"/>
              </a:buClr>
              <a:buSzPct val="100000"/>
            </a:pPr>
            <a:endParaRPr lang="en" sz="2400" b="1" dirty="0" smtClean="0"/>
          </a:p>
          <a:p>
            <a:pPr marL="114300" lvl="0">
              <a:buClr>
                <a:srgbClr val="000000"/>
              </a:buClr>
              <a:buSzPct val="100000"/>
            </a:pPr>
            <a:r>
              <a:rPr lang="en" sz="2400" b="1" dirty="0" smtClean="0"/>
              <a:t>Piggybacking </a:t>
            </a:r>
            <a:r>
              <a:rPr lang="en-US" sz="2400" b="1" dirty="0"/>
              <a:t>conflict detection and </a:t>
            </a:r>
            <a:endParaRPr lang="en-US" sz="2400" b="1" dirty="0" smtClean="0"/>
          </a:p>
          <a:p>
            <a:pPr marL="114300" lvl="0">
              <a:buClr>
                <a:srgbClr val="000000"/>
              </a:buClr>
              <a:buSzPct val="100000"/>
            </a:pPr>
            <a:r>
              <a:rPr lang="en-US" sz="2400" b="1" dirty="0" smtClean="0"/>
              <a:t>conflict </a:t>
            </a:r>
            <a:r>
              <a:rPr lang="en-US" sz="2400" b="1" dirty="0"/>
              <a:t>resolution </a:t>
            </a:r>
            <a:r>
              <a:rPr lang="en" sz="2400" b="1" dirty="0"/>
              <a:t>on lock transfers</a:t>
            </a:r>
          </a:p>
          <a:p>
            <a:pPr marL="400050" lvl="0" indent="-285750">
              <a:buClr>
                <a:srgbClr val="000000"/>
              </a:buClr>
              <a:buSzPct val="100000"/>
              <a:buFont typeface="Arial" panose="020B0604020202020204" pitchFamily="34" charset="0"/>
              <a:buChar char="•"/>
            </a:pPr>
            <a:endParaRPr lang="en" sz="2400" b="1" dirty="0"/>
          </a:p>
        </p:txBody>
      </p:sp>
      <p:sp>
        <p:nvSpPr>
          <p:cNvPr id="169" name="Shape 169"/>
          <p:cNvSpPr txBox="1">
            <a:spLocks noGrp="1"/>
          </p:cNvSpPr>
          <p:nvPr>
            <p:ph type="sldNum" sz="quarter" idx="12"/>
          </p:nvPr>
        </p:nvSpPr>
        <p:spPr/>
        <p:txBody>
          <a:bodyPr>
            <a:normAutofit/>
          </a:bodyPr>
          <a:lstStyle/>
          <a:p>
            <a:fld id="{00000000-1234-1234-1234-123412341234}" type="slidenum">
              <a:rPr lang="en" smtClean="0"/>
              <a:pPr/>
              <a:t>16</a:t>
            </a:fld>
            <a:endParaRPr lang="en"/>
          </a:p>
        </p:txBody>
      </p:sp>
      <p:sp>
        <p:nvSpPr>
          <p:cNvPr id="4" name="Plus 3"/>
          <p:cNvSpPr/>
          <p:nvPr/>
        </p:nvSpPr>
        <p:spPr>
          <a:xfrm>
            <a:off x="2514600" y="2362200"/>
            <a:ext cx="304800" cy="304800"/>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lus 8"/>
          <p:cNvSpPr/>
          <p:nvPr/>
        </p:nvSpPr>
        <p:spPr>
          <a:xfrm>
            <a:off x="2514600" y="3044825"/>
            <a:ext cx="304800" cy="304800"/>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9886" y="5867400"/>
            <a:ext cx="8105450" cy="830997"/>
          </a:xfrm>
          <a:prstGeom prst="rect">
            <a:avLst/>
          </a:prstGeom>
        </p:spPr>
        <p:txBody>
          <a:bodyPr wrap="square">
            <a:spAutoFit/>
          </a:bodyPr>
          <a:lstStyle/>
          <a:p>
            <a:r>
              <a:rPr lang="en-US" sz="1200" dirty="0" smtClean="0"/>
              <a:t>1. M. D. Bond et </a:t>
            </a:r>
            <a:r>
              <a:rPr lang="en-US" sz="1200" dirty="0"/>
              <a:t>al. </a:t>
            </a:r>
            <a:r>
              <a:rPr lang="en-US" sz="1200" dirty="0" smtClean="0"/>
              <a:t>Octet: </a:t>
            </a:r>
            <a:r>
              <a:rPr lang="en-US" sz="1200" dirty="0"/>
              <a:t>Capturing and Controlling </a:t>
            </a:r>
            <a:r>
              <a:rPr lang="en-US" sz="1200" dirty="0" smtClean="0"/>
              <a:t>Cross-Thread Dependences </a:t>
            </a:r>
            <a:r>
              <a:rPr lang="en-US" sz="1200" dirty="0"/>
              <a:t>Efficiently</a:t>
            </a:r>
            <a:r>
              <a:rPr lang="en-US" sz="1200" dirty="0" smtClean="0"/>
              <a:t>. </a:t>
            </a:r>
            <a:r>
              <a:rPr lang="en-US" sz="1200" dirty="0"/>
              <a:t>In </a:t>
            </a:r>
            <a:r>
              <a:rPr lang="en-US" sz="1200" dirty="0" smtClean="0"/>
              <a:t>OOSPLA, 2013. </a:t>
            </a:r>
          </a:p>
          <a:p>
            <a:r>
              <a:rPr lang="en-US" sz="1200" dirty="0" smtClean="0"/>
              <a:t>2. B</a:t>
            </a:r>
            <a:r>
              <a:rPr lang="en-US" sz="1200" dirty="0"/>
              <a:t>. </a:t>
            </a:r>
            <a:r>
              <a:rPr lang="en-US" sz="1200" dirty="0" err="1"/>
              <a:t>Hindman</a:t>
            </a:r>
            <a:r>
              <a:rPr lang="en-US" sz="1200" dirty="0"/>
              <a:t> </a:t>
            </a:r>
            <a:r>
              <a:rPr lang="en-US" sz="1200" dirty="0" smtClean="0"/>
              <a:t>and </a:t>
            </a:r>
            <a:r>
              <a:rPr lang="en-US" sz="1200" dirty="0"/>
              <a:t>D. Grossman. Atomicity via Source-to-Source Translation</a:t>
            </a:r>
            <a:r>
              <a:rPr lang="en-US" sz="1200" dirty="0" smtClean="0"/>
              <a:t>. </a:t>
            </a:r>
            <a:r>
              <a:rPr lang="fr-FR" sz="1200" dirty="0" smtClean="0"/>
              <a:t>In </a:t>
            </a:r>
            <a:r>
              <a:rPr lang="fr-FR" sz="1200" dirty="0"/>
              <a:t>MSPC, </a:t>
            </a:r>
            <a:r>
              <a:rPr lang="fr-FR" sz="1200" dirty="0" smtClean="0"/>
              <a:t>2006</a:t>
            </a:r>
            <a:r>
              <a:rPr lang="fr-FR" sz="1200" dirty="0"/>
              <a:t>.</a:t>
            </a:r>
            <a:endParaRPr lang="en-US" sz="1200" dirty="0"/>
          </a:p>
          <a:p>
            <a:r>
              <a:rPr lang="en-US" sz="1200" dirty="0"/>
              <a:t/>
            </a:r>
            <a:br>
              <a:rPr lang="en-US" sz="1200" dirty="0"/>
            </a:br>
            <a:endParaRPr lang="en-US" sz="1200" dirty="0"/>
          </a:p>
        </p:txBody>
      </p:sp>
      <p:cxnSp>
        <p:nvCxnSpPr>
          <p:cNvPr id="10" name="Straight Connector 9"/>
          <p:cNvCxnSpPr/>
          <p:nvPr/>
        </p:nvCxnSpPr>
        <p:spPr>
          <a:xfrm>
            <a:off x="505896" y="5867400"/>
            <a:ext cx="815342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9886" y="4495800"/>
            <a:ext cx="7928315" cy="1015663"/>
          </a:xfrm>
          <a:prstGeom prst="rect">
            <a:avLst/>
          </a:prstGeom>
          <a:solidFill>
            <a:schemeClr val="bg1">
              <a:lumMod val="85000"/>
            </a:schemeClr>
          </a:solidFill>
        </p:spPr>
        <p:txBody>
          <a:bodyPr wrap="square" rtlCol="0">
            <a:spAutoFit/>
          </a:bodyPr>
          <a:lstStyle/>
          <a:p>
            <a:pPr marL="400050" lvl="7" indent="-342900">
              <a:buClr>
                <a:srgbClr val="000000"/>
              </a:buClr>
              <a:buSzPct val="100000"/>
              <a:buFont typeface="Arial" panose="020B0604020202020204" pitchFamily="34" charset="0"/>
              <a:buChar char="•"/>
            </a:pPr>
            <a:r>
              <a:rPr lang="en" sz="2000" b="1" dirty="0">
                <a:solidFill>
                  <a:schemeClr val="accent3">
                    <a:lumMod val="75000"/>
                  </a:schemeClr>
                </a:solidFill>
              </a:rPr>
              <a:t>Minimal instrumentation and </a:t>
            </a:r>
            <a:r>
              <a:rPr lang="en" sz="2000" b="1" dirty="0" smtClean="0">
                <a:solidFill>
                  <a:schemeClr val="accent3">
                    <a:lumMod val="75000"/>
                  </a:schemeClr>
                </a:solidFill>
              </a:rPr>
              <a:t>synchronization </a:t>
            </a:r>
            <a:r>
              <a:rPr lang="en" sz="2000" dirty="0" smtClean="0">
                <a:solidFill>
                  <a:schemeClr val="tx1"/>
                </a:solidFill>
              </a:rPr>
              <a:t>for both transactional and non-transactional non-conflicting </a:t>
            </a:r>
            <a:r>
              <a:rPr lang="en" sz="2000" dirty="0" smtClean="0"/>
              <a:t>accesses</a:t>
            </a:r>
          </a:p>
          <a:p>
            <a:pPr marL="400050" lvl="5" indent="-342900">
              <a:buClr>
                <a:srgbClr val="000000"/>
              </a:buClr>
              <a:buSzPct val="100000"/>
              <a:buFont typeface="Arial" panose="020B0604020202020204" pitchFamily="34" charset="0"/>
              <a:buChar char="•"/>
            </a:pPr>
            <a:r>
              <a:rPr lang="en" sz="2000" dirty="0" smtClean="0"/>
              <a:t>Does</a:t>
            </a:r>
            <a:r>
              <a:rPr lang="en" sz="2000" b="1" dirty="0" smtClean="0"/>
              <a:t> </a:t>
            </a:r>
            <a:r>
              <a:rPr lang="en" sz="2000" b="1" dirty="0">
                <a:solidFill>
                  <a:srgbClr val="7030A0"/>
                </a:solidFill>
              </a:rPr>
              <a:t>not release locks </a:t>
            </a:r>
            <a:r>
              <a:rPr lang="en" sz="2000" dirty="0"/>
              <a:t>even if transactions </a:t>
            </a:r>
            <a:r>
              <a:rPr lang="en" sz="2000" dirty="0" smtClean="0"/>
              <a:t>commit</a:t>
            </a:r>
          </a:p>
        </p:txBody>
      </p:sp>
    </p:spTree>
    <p:extLst>
      <p:ext uri="{BB962C8B-B14F-4D97-AF65-F5344CB8AC3E}">
        <p14:creationId xmlns:p14="http://schemas.microsoft.com/office/powerpoint/2010/main" val="2384236245"/>
      </p:ext>
    </p:extLst>
  </p:cSld>
  <p:clrMapOvr>
    <a:masterClrMapping/>
  </p:clrMapOvr>
  <p:transition spd="slow" advTm="44157">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17</a:t>
            </a:fld>
            <a:endParaRPr lang="en"/>
          </a:p>
        </p:txBody>
      </p:sp>
      <p:sp>
        <p:nvSpPr>
          <p:cNvPr id="21"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marL="0" marR="0" lvl="0" indent="0" algn="l" rtl="0">
              <a:lnSpc>
                <a:spcPct val="100000"/>
              </a:lnSpc>
              <a:spcBef>
                <a:spcPts val="0"/>
              </a:spcBef>
              <a:buSzPct val="25000"/>
              <a:buNone/>
            </a:pPr>
            <a:r>
              <a:rPr lang="en" sz="3300" dirty="0" smtClean="0">
                <a:latin typeface="Arial Black"/>
                <a:ea typeface="Arial Black"/>
                <a:cs typeface="Arial Black"/>
                <a:sym typeface="Arial Black"/>
              </a:rPr>
              <a:t>Biased Locks</a:t>
            </a:r>
            <a:endParaRPr lang="en" sz="3300" b="0" i="0" u="none" strike="noStrike" cap="none" baseline="0" dirty="0">
              <a:latin typeface="Arial Black"/>
              <a:ea typeface="Arial Black"/>
              <a:cs typeface="Arial Black"/>
              <a:sym typeface="Arial Black"/>
            </a:endParaRPr>
          </a:p>
        </p:txBody>
      </p:sp>
      <p:sp>
        <p:nvSpPr>
          <p:cNvPr id="13" name="Rectangle 12"/>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14" name="Rectangle 13"/>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15" name="Rectangle 14"/>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
        <p:nvSpPr>
          <p:cNvPr id="18" name="Rectangle 17"/>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9" name="Rectangle 18"/>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3" name="Rectangle 22"/>
          <p:cNvSpPr/>
          <p:nvPr/>
        </p:nvSpPr>
        <p:spPr>
          <a:xfrm>
            <a:off x="4557465" y="2095407"/>
            <a:ext cx="731520" cy="228600"/>
          </a:xfrm>
          <a:prstGeom prst="rect">
            <a:avLst/>
          </a:prstGeom>
          <a:solidFill>
            <a:schemeClr val="accent5">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Tree>
    <p:extLst>
      <p:ext uri="{BB962C8B-B14F-4D97-AF65-F5344CB8AC3E}">
        <p14:creationId xmlns:p14="http://schemas.microsoft.com/office/powerpoint/2010/main" val="1198950791"/>
      </p:ext>
    </p:extLst>
  </p:cSld>
  <p:clrMapOvr>
    <a:masterClrMapping/>
  </p:clrMapOvr>
  <p:transition spd="slow" advTm="28663">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18</a:t>
            </a:fld>
            <a:endParaRPr lang="en"/>
          </a:p>
        </p:txBody>
      </p:sp>
      <p:sp>
        <p:nvSpPr>
          <p:cNvPr id="21"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marL="0" marR="0" lvl="0" indent="0" algn="l" rtl="0">
              <a:lnSpc>
                <a:spcPct val="100000"/>
              </a:lnSpc>
              <a:spcBef>
                <a:spcPts val="0"/>
              </a:spcBef>
              <a:buSzPct val="25000"/>
              <a:buNone/>
            </a:pPr>
            <a:r>
              <a:rPr lang="en" sz="3300" dirty="0" smtClean="0">
                <a:latin typeface="Arial Black"/>
                <a:ea typeface="Arial Black"/>
                <a:cs typeface="Arial Black"/>
                <a:sym typeface="Arial Black"/>
              </a:rPr>
              <a:t>Biased Locks</a:t>
            </a:r>
            <a:endParaRPr lang="en" sz="3300" b="0" i="0" u="none" strike="noStrike" cap="none" baseline="0" dirty="0">
              <a:latin typeface="Arial Black"/>
              <a:ea typeface="Arial Black"/>
              <a:cs typeface="Arial Black"/>
              <a:sym typeface="Arial Black"/>
            </a:endParaRPr>
          </a:p>
        </p:txBody>
      </p:sp>
      <p:sp>
        <p:nvSpPr>
          <p:cNvPr id="5" name="TextBox 4"/>
          <p:cNvSpPr txBox="1"/>
          <p:nvPr/>
        </p:nvSpPr>
        <p:spPr>
          <a:xfrm>
            <a:off x="5288271" y="2076427"/>
            <a:ext cx="2453642" cy="307777"/>
          </a:xfrm>
          <a:prstGeom prst="rect">
            <a:avLst/>
          </a:prstGeom>
          <a:noFill/>
        </p:spPr>
        <p:txBody>
          <a:bodyPr wrap="square" rtlCol="0">
            <a:spAutoFit/>
          </a:bodyPr>
          <a:lstStyle/>
          <a:p>
            <a:r>
              <a:rPr lang="en-US" dirty="0" smtClean="0"/>
              <a:t>∈ </a:t>
            </a:r>
            <a:r>
              <a:rPr lang="en" dirty="0" smtClean="0">
                <a:solidFill>
                  <a:schemeClr val="dk1"/>
                </a:solidFill>
              </a:rPr>
              <a:t>{WrEx</a:t>
            </a:r>
            <a:r>
              <a:rPr lang="en" baseline="-25000" dirty="0" smtClean="0">
                <a:solidFill>
                  <a:schemeClr val="dk1"/>
                </a:solidFill>
              </a:rPr>
              <a:t>T</a:t>
            </a:r>
            <a:r>
              <a:rPr lang="en" dirty="0" smtClean="0">
                <a:solidFill>
                  <a:schemeClr val="dk1"/>
                </a:solidFill>
              </a:rPr>
              <a:t>, RdEx</a:t>
            </a:r>
            <a:r>
              <a:rPr lang="en" baseline="-25000" dirty="0" smtClean="0">
                <a:solidFill>
                  <a:schemeClr val="dk1"/>
                </a:solidFill>
              </a:rPr>
              <a:t>T</a:t>
            </a:r>
            <a:r>
              <a:rPr lang="en" dirty="0" smtClean="0">
                <a:solidFill>
                  <a:schemeClr val="dk1"/>
                </a:solidFill>
              </a:rPr>
              <a:t>, RdSh}</a:t>
            </a:r>
            <a:endParaRPr lang="en-US" dirty="0"/>
          </a:p>
        </p:txBody>
      </p:sp>
      <p:sp>
        <p:nvSpPr>
          <p:cNvPr id="13" name="Rectangle 12"/>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14" name="Rectangle 13"/>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24" name="Rectangle 23"/>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5" name="Rectangle 24"/>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6" name="Rectangle 25"/>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7" name="Rectangle 26"/>
          <p:cNvSpPr/>
          <p:nvPr/>
        </p:nvSpPr>
        <p:spPr>
          <a:xfrm>
            <a:off x="4557465" y="2095407"/>
            <a:ext cx="731520" cy="228600"/>
          </a:xfrm>
          <a:prstGeom prst="rect">
            <a:avLst/>
          </a:prstGeom>
          <a:solidFill>
            <a:schemeClr val="accent5">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8"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3750799299"/>
      </p:ext>
    </p:extLst>
  </p:cSld>
  <p:clrMapOvr>
    <a:masterClrMapping/>
  </p:clrMapOvr>
  <p:transition spd="slow" advTm="14860">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19</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smtClean="0">
                <a:latin typeface="Arial Black"/>
                <a:ea typeface="Arial Black"/>
                <a:cs typeface="Arial Black"/>
                <a:sym typeface="Arial Black"/>
              </a:rPr>
              <a:t>Multi-thread Execution</a:t>
            </a:r>
            <a:endParaRPr lang="en" sz="3300" dirty="0">
              <a:latin typeface="Arial Black"/>
              <a:ea typeface="Arial Black"/>
              <a:cs typeface="Arial Black"/>
              <a:sym typeface="Arial Black"/>
            </a:endParaRP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36"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sp>
        <p:nvSpPr>
          <p:cNvPr id="19" name="Rectangle 18"/>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0" name="Rectangle 19"/>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1" name="Rectangle 20"/>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2" name="Rectangle 21"/>
          <p:cNvSpPr/>
          <p:nvPr/>
        </p:nvSpPr>
        <p:spPr>
          <a:xfrm>
            <a:off x="4557465" y="2095407"/>
            <a:ext cx="731520" cy="228600"/>
          </a:xfrm>
          <a:prstGeom prst="rect">
            <a:avLst/>
          </a:prstGeom>
          <a:solidFill>
            <a:schemeClr val="accent5">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WrEx</a:t>
            </a:r>
            <a:r>
              <a:rPr lang="en" sz="1700" baseline="-25000" dirty="0" smtClean="0">
                <a:solidFill>
                  <a:schemeClr val="dk1"/>
                </a:solidFill>
                <a:latin typeface="Arial" panose="020B0604020202020204" pitchFamily="34" charset="0"/>
                <a:cs typeface="Arial" panose="020B0604020202020204" pitchFamily="34" charset="0"/>
              </a:rPr>
              <a:t>T1</a:t>
            </a:r>
            <a:endParaRPr lang="en-US" sz="1700" dirty="0">
              <a:solidFill>
                <a:schemeClr val="tx1"/>
              </a:solidFill>
              <a:latin typeface="Arial" panose="020B0604020202020204" pitchFamily="34" charset="0"/>
              <a:cs typeface="Arial" panose="020B0604020202020204" pitchFamily="34" charset="0"/>
            </a:endParaRPr>
          </a:p>
        </p:txBody>
      </p:sp>
      <p:sp>
        <p:nvSpPr>
          <p:cNvPr id="23"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3582982967"/>
      </p:ext>
    </p:extLst>
  </p:cSld>
  <p:clrMapOvr>
    <a:masterClrMapping/>
  </p:clrMapOvr>
  <p:transition spd="slow" advTm="4194">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p:nvPr/>
        </p:nvSpPr>
        <p:spPr>
          <a:xfrm>
            <a:off x="456464" y="2819400"/>
            <a:ext cx="8211899" cy="1371199"/>
          </a:xfrm>
          <a:prstGeom prst="rect">
            <a:avLst/>
          </a:prstGeom>
          <a:noFill/>
          <a:ln>
            <a:noFill/>
          </a:ln>
        </p:spPr>
        <p:txBody>
          <a:bodyPr lIns="83825" tIns="41900" rIns="83825" bIns="41900" anchor="b" anchorCtr="0">
            <a:noAutofit/>
          </a:bodyPr>
          <a:lstStyle/>
          <a:p>
            <a:pPr lvl="0">
              <a:buSzPct val="25000"/>
            </a:pPr>
            <a:r>
              <a:rPr lang="en-US" sz="3300" dirty="0" smtClean="0">
                <a:latin typeface="Arial Black"/>
                <a:ea typeface="Arial Black"/>
                <a:cs typeface="Arial Black"/>
              </a:rPr>
              <a:t>Do </a:t>
            </a:r>
            <a:r>
              <a:rPr lang="en-US" sz="3300" dirty="0">
                <a:latin typeface="Arial Black"/>
                <a:ea typeface="Arial Black"/>
                <a:cs typeface="Arial Black"/>
              </a:rPr>
              <a:t>We Need </a:t>
            </a:r>
            <a:r>
              <a:rPr lang="en-US" sz="3300" dirty="0" smtClean="0">
                <a:latin typeface="Arial Black"/>
                <a:ea typeface="Arial Black"/>
                <a:cs typeface="Arial Black"/>
              </a:rPr>
              <a:t>Efficient STM?</a:t>
            </a:r>
          </a:p>
          <a:p>
            <a:pPr lvl="0">
              <a:buSzPct val="25000"/>
            </a:pPr>
            <a:endParaRPr lang="en" sz="3300" dirty="0">
              <a:latin typeface="Arial Black"/>
              <a:ea typeface="Arial Black"/>
              <a:cs typeface="Arial Black"/>
              <a:sym typeface="Arial Black"/>
            </a:endParaRPr>
          </a:p>
        </p:txBody>
      </p:sp>
      <p:sp>
        <p:nvSpPr>
          <p:cNvPr id="57" name="Shape 57"/>
          <p:cNvSpPr txBox="1">
            <a:spLocks noGrp="1"/>
          </p:cNvSpPr>
          <p:nvPr>
            <p:ph type="sldNum" sz="quarter" idx="12"/>
          </p:nvPr>
        </p:nvSpPr>
        <p:spPr/>
        <p:txBody>
          <a:bodyPr/>
          <a:lstStyle/>
          <a:p>
            <a:pPr lvl="0"/>
            <a:fld id="{00000000-1234-1234-1234-123412341234}" type="slidenum">
              <a:rPr lang="en" smtClean="0"/>
              <a:pPr lvl="0"/>
              <a:t>2</a:t>
            </a:fld>
            <a:endParaRPr lang="en"/>
          </a:p>
        </p:txBody>
      </p:sp>
    </p:spTree>
    <p:extLst>
      <p:ext uri="{BB962C8B-B14F-4D97-AF65-F5344CB8AC3E}">
        <p14:creationId xmlns:p14="http://schemas.microsoft.com/office/powerpoint/2010/main" val="388124561"/>
      </p:ext>
    </p:extLst>
  </p:cSld>
  <p:clrMapOvr>
    <a:masterClrMapping/>
  </p:clrMapOvr>
  <p:transition spd="slow" advTm="22853">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7" name="Flowchart: Document 36"/>
          <p:cNvSpPr/>
          <p:nvPr/>
        </p:nvSpPr>
        <p:spPr>
          <a:xfrm>
            <a:off x="2323480" y="2414809"/>
            <a:ext cx="1143000" cy="10141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endParaRPr lang="en" sz="1200" dirty="0">
              <a:solidFill>
                <a:schemeClr val="tx1"/>
              </a:solidFill>
            </a:endParaRPr>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20</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cxnSp>
        <p:nvCxnSpPr>
          <p:cNvPr id="13" name="Straight Arrow Connector 12"/>
          <p:cNvCxnSpPr>
            <a:endCxn id="325" idx="0"/>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Multi-thread Execution</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36"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sp>
        <p:nvSpPr>
          <p:cNvPr id="25" name="Rectangle 24"/>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sp>
        <p:nvSpPr>
          <p:cNvPr id="26" name="Up Arrow 25"/>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8" name="Rectangle 27"/>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9" name="Rectangle 28"/>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0" name="Rectangle 29"/>
          <p:cNvSpPr/>
          <p:nvPr/>
        </p:nvSpPr>
        <p:spPr>
          <a:xfrm>
            <a:off x="4557465" y="2095407"/>
            <a:ext cx="731520" cy="228600"/>
          </a:xfrm>
          <a:prstGeom prst="rect">
            <a:avLst/>
          </a:prstGeom>
          <a:solidFill>
            <a:schemeClr val="accent5">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WrEx</a:t>
            </a:r>
            <a:r>
              <a:rPr lang="en" sz="1700" baseline="-25000" dirty="0" smtClean="0">
                <a:solidFill>
                  <a:schemeClr val="dk1"/>
                </a:solidFill>
                <a:latin typeface="Arial" panose="020B0604020202020204" pitchFamily="34" charset="0"/>
                <a:cs typeface="Arial" panose="020B0604020202020204" pitchFamily="34" charset="0"/>
              </a:rPr>
              <a:t>T1</a:t>
            </a:r>
            <a:endParaRPr lang="en-US" sz="1700" dirty="0">
              <a:solidFill>
                <a:schemeClr val="tx1"/>
              </a:solidFill>
              <a:latin typeface="Arial" panose="020B0604020202020204" pitchFamily="34" charset="0"/>
              <a:cs typeface="Arial" panose="020B0604020202020204" pitchFamily="34" charset="0"/>
            </a:endParaRPr>
          </a:p>
        </p:txBody>
      </p:sp>
      <p:sp>
        <p:nvSpPr>
          <p:cNvPr id="32"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4292096764"/>
      </p:ext>
    </p:extLst>
  </p:cSld>
  <p:clrMapOvr>
    <a:masterClrMapping/>
  </p:clrMapOvr>
  <p:transition spd="slow" advTm="24270">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7" name="Flowchart: Document 36"/>
          <p:cNvSpPr/>
          <p:nvPr/>
        </p:nvSpPr>
        <p:spPr>
          <a:xfrm>
            <a:off x="2323480" y="2414809"/>
            <a:ext cx="1143000" cy="10141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endParaRPr lang="en" sz="1200" dirty="0">
              <a:solidFill>
                <a:schemeClr val="tx1"/>
              </a:solidFill>
            </a:endParaRPr>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21</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cxnSp>
        <p:nvCxnSpPr>
          <p:cNvPr id="13" name="Straight Arrow Connector 12"/>
          <p:cNvCxnSpPr>
            <a:endCxn id="325" idx="0"/>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Multi-thread Execution</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36"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27" name="Straight Arrow Connector 26"/>
          <p:cNvCxnSpPr/>
          <p:nvPr/>
        </p:nvCxnSpPr>
        <p:spPr>
          <a:xfrm flipV="1">
            <a:off x="3218595" y="2501495"/>
            <a:ext cx="1343927" cy="147804"/>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28" name="Shape 325"/>
          <p:cNvSpPr/>
          <p:nvPr/>
        </p:nvSpPr>
        <p:spPr>
          <a:xfrm>
            <a:off x="3451576" y="2580395"/>
            <a:ext cx="981486" cy="163987"/>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update</a:t>
            </a:r>
            <a:endParaRPr lang="en" sz="1000" dirty="0">
              <a:solidFill>
                <a:schemeClr val="tx1"/>
              </a:solidFill>
            </a:endParaRPr>
          </a:p>
        </p:txBody>
      </p:sp>
      <p:sp>
        <p:nvSpPr>
          <p:cNvPr id="30" name="Rectangle 29"/>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sp>
        <p:nvSpPr>
          <p:cNvPr id="39" name="Up Arrow 38"/>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2" name="Rectangle 31"/>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40" name="Rectangle 39"/>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1" name="Rectangle 40"/>
          <p:cNvSpPr/>
          <p:nvPr/>
        </p:nvSpPr>
        <p:spPr>
          <a:xfrm>
            <a:off x="4557465" y="2095407"/>
            <a:ext cx="731520" cy="228600"/>
          </a:xfrm>
          <a:prstGeom prst="rect">
            <a:avLst/>
          </a:prstGeom>
          <a:solidFill>
            <a:schemeClr val="accent5">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WrEx</a:t>
            </a:r>
            <a:r>
              <a:rPr lang="en" sz="1700" baseline="-25000" dirty="0" smtClean="0">
                <a:solidFill>
                  <a:schemeClr val="dk1"/>
                </a:solidFill>
                <a:latin typeface="Arial" panose="020B0604020202020204" pitchFamily="34" charset="0"/>
                <a:cs typeface="Arial" panose="020B0604020202020204" pitchFamily="34" charset="0"/>
              </a:rPr>
              <a:t>T1</a:t>
            </a:r>
            <a:endParaRPr lang="en-US" sz="1700" dirty="0">
              <a:solidFill>
                <a:schemeClr val="tx1"/>
              </a:solidFill>
              <a:latin typeface="Arial" panose="020B0604020202020204" pitchFamily="34" charset="0"/>
              <a:cs typeface="Arial" panose="020B0604020202020204" pitchFamily="34" charset="0"/>
            </a:endParaRPr>
          </a:p>
        </p:txBody>
      </p:sp>
      <p:sp>
        <p:nvSpPr>
          <p:cNvPr id="42"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1546095391"/>
      </p:ext>
    </p:extLst>
  </p:cSld>
  <p:clrMapOvr>
    <a:masterClrMapping/>
  </p:clrMapOvr>
  <p:transition spd="slow" advTm="45454">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7" name="Flowchart: Document 36"/>
          <p:cNvSpPr/>
          <p:nvPr/>
        </p:nvSpPr>
        <p:spPr>
          <a:xfrm>
            <a:off x="2323480" y="2414809"/>
            <a:ext cx="1143000" cy="10141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endParaRPr lang="en" sz="1200" dirty="0">
              <a:solidFill>
                <a:schemeClr val="tx1"/>
              </a:solidFill>
            </a:endParaRPr>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22</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cxnSp>
        <p:nvCxnSpPr>
          <p:cNvPr id="13" name="Straight Arrow Connector 12"/>
          <p:cNvCxnSpPr>
            <a:endCxn id="325" idx="0"/>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Multi-thread Execution</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36"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27" name="Straight Arrow Connector 26"/>
          <p:cNvCxnSpPr>
            <a:stCxn id="325" idx="1"/>
          </p:cNvCxnSpPr>
          <p:nvPr/>
        </p:nvCxnSpPr>
        <p:spPr>
          <a:xfrm flipH="1">
            <a:off x="1706133" y="2679026"/>
            <a:ext cx="875861" cy="248519"/>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28" name="Shape 325"/>
          <p:cNvSpPr/>
          <p:nvPr/>
        </p:nvSpPr>
        <p:spPr>
          <a:xfrm>
            <a:off x="1877132" y="2617325"/>
            <a:ext cx="981486" cy="163987"/>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add</a:t>
            </a:r>
            <a:endParaRPr lang="en" sz="1000" dirty="0">
              <a:solidFill>
                <a:schemeClr val="tx1"/>
              </a:solidFill>
            </a:endParaRPr>
          </a:p>
        </p:txBody>
      </p:sp>
      <p:sp>
        <p:nvSpPr>
          <p:cNvPr id="3" name="Horizontal Scroll 2"/>
          <p:cNvSpPr/>
          <p:nvPr/>
        </p:nvSpPr>
        <p:spPr>
          <a:xfrm rot="5400000">
            <a:off x="1225171" y="2795745"/>
            <a:ext cx="555234" cy="584071"/>
          </a:xfrm>
          <a:prstGeom prst="horizontalScroll">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hape 325"/>
          <p:cNvSpPr/>
          <p:nvPr/>
        </p:nvSpPr>
        <p:spPr>
          <a:xfrm>
            <a:off x="1345508" y="28608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endParaRPr lang="en" sz="1200" dirty="0">
              <a:solidFill>
                <a:schemeClr val="tx1"/>
              </a:solidFill>
            </a:endParaRPr>
          </a:p>
        </p:txBody>
      </p:sp>
      <p:sp>
        <p:nvSpPr>
          <p:cNvPr id="32" name="Rectangle 31"/>
          <p:cNvSpPr/>
          <p:nvPr/>
        </p:nvSpPr>
        <p:spPr>
          <a:xfrm>
            <a:off x="1061724" y="2539963"/>
            <a:ext cx="870752" cy="307777"/>
          </a:xfrm>
          <a:prstGeom prst="rect">
            <a:avLst/>
          </a:prstGeom>
        </p:spPr>
        <p:txBody>
          <a:bodyPr wrap="none">
            <a:spAutoFit/>
          </a:bodyPr>
          <a:lstStyle/>
          <a:p>
            <a:pPr algn="ctr"/>
            <a:r>
              <a:rPr lang="en-US" dirty="0">
                <a:solidFill>
                  <a:schemeClr val="tx1"/>
                </a:solidFill>
              </a:rPr>
              <a:t>u</a:t>
            </a:r>
            <a:r>
              <a:rPr lang="en-US" dirty="0" smtClean="0">
                <a:solidFill>
                  <a:schemeClr val="tx1"/>
                </a:solidFill>
              </a:rPr>
              <a:t>ndo log</a:t>
            </a:r>
            <a:endParaRPr lang="en-US" dirty="0">
              <a:solidFill>
                <a:schemeClr val="tx1"/>
              </a:solidFill>
            </a:endParaRPr>
          </a:p>
        </p:txBody>
      </p:sp>
      <p:sp>
        <p:nvSpPr>
          <p:cNvPr id="38" name="Rectangle 37"/>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sp>
        <p:nvSpPr>
          <p:cNvPr id="40" name="Up Arrow 39"/>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2" name="Rectangle 41"/>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43" name="Rectangle 42"/>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45" name="Rectangle 44"/>
          <p:cNvSpPr/>
          <p:nvPr/>
        </p:nvSpPr>
        <p:spPr>
          <a:xfrm>
            <a:off x="4557465" y="2095407"/>
            <a:ext cx="731520" cy="228600"/>
          </a:xfrm>
          <a:prstGeom prst="rect">
            <a:avLst/>
          </a:prstGeom>
          <a:solidFill>
            <a:schemeClr val="accent5">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WrEx</a:t>
            </a:r>
            <a:r>
              <a:rPr lang="en" sz="1700" baseline="-25000" dirty="0" smtClean="0">
                <a:solidFill>
                  <a:schemeClr val="dk1"/>
                </a:solidFill>
                <a:latin typeface="Arial" panose="020B0604020202020204" pitchFamily="34" charset="0"/>
                <a:cs typeface="Arial" panose="020B0604020202020204" pitchFamily="34" charset="0"/>
              </a:rPr>
              <a:t>T1</a:t>
            </a:r>
            <a:endParaRPr lang="en-US" sz="1700" dirty="0">
              <a:solidFill>
                <a:schemeClr val="tx1"/>
              </a:solidFill>
              <a:latin typeface="Arial" panose="020B0604020202020204" pitchFamily="34" charset="0"/>
              <a:cs typeface="Arial" panose="020B0604020202020204" pitchFamily="34" charset="0"/>
            </a:endParaRPr>
          </a:p>
        </p:txBody>
      </p:sp>
      <p:sp>
        <p:nvSpPr>
          <p:cNvPr id="48"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2339213631"/>
      </p:ext>
    </p:extLst>
  </p:cSld>
  <p:clrMapOvr>
    <a:masterClrMapping/>
  </p:clrMapOvr>
  <p:transition spd="slow" advTm="45454">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7" name="Flowchart: Document 36"/>
          <p:cNvSpPr/>
          <p:nvPr/>
        </p:nvSpPr>
        <p:spPr>
          <a:xfrm>
            <a:off x="2323480" y="2414809"/>
            <a:ext cx="1143000" cy="10141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endParaRPr lang="en" sz="1200" dirty="0">
              <a:solidFill>
                <a:schemeClr val="tx1"/>
              </a:solidFill>
            </a:endParaRPr>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23</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13" name="Straight Arrow Connector 12"/>
          <p:cNvCxnSpPr>
            <a:endCxn id="325" idx="0"/>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Multi-thread Execution</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cxnSp>
        <p:nvCxnSpPr>
          <p:cNvPr id="28" name="Straight Arrow Connector 27"/>
          <p:cNvCxnSpPr>
            <a:endCxn id="31" idx="1"/>
          </p:cNvCxnSpPr>
          <p:nvPr/>
        </p:nvCxnSpPr>
        <p:spPr>
          <a:xfrm>
            <a:off x="3139443" y="2679025"/>
            <a:ext cx="1059259" cy="13754"/>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29" name="Shape 325"/>
          <p:cNvSpPr/>
          <p:nvPr/>
        </p:nvSpPr>
        <p:spPr>
          <a:xfrm>
            <a:off x="3436000" y="2515038"/>
            <a:ext cx="981486" cy="163987"/>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update</a:t>
            </a:r>
            <a:endParaRPr lang="en" sz="1000" dirty="0">
              <a:solidFill>
                <a:schemeClr val="tx1"/>
              </a:solidFill>
            </a:endParaRPr>
          </a:p>
        </p:txBody>
      </p:sp>
      <p:sp>
        <p:nvSpPr>
          <p:cNvPr id="30" name="Rectangle 29"/>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sp>
        <p:nvSpPr>
          <p:cNvPr id="36" name="Up Arrow 35"/>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39" name="Rectangle 38"/>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40" name="Rectangle 39"/>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41" name="Rectangle 40"/>
          <p:cNvSpPr/>
          <p:nvPr/>
        </p:nvSpPr>
        <p:spPr>
          <a:xfrm>
            <a:off x="4557465" y="2095407"/>
            <a:ext cx="731520" cy="228600"/>
          </a:xfrm>
          <a:prstGeom prst="rect">
            <a:avLst/>
          </a:prstGeom>
          <a:solidFill>
            <a:schemeClr val="accent5">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WrEx</a:t>
            </a:r>
            <a:r>
              <a:rPr lang="en" sz="1700" baseline="-25000" dirty="0" smtClean="0">
                <a:solidFill>
                  <a:schemeClr val="dk1"/>
                </a:solidFill>
                <a:latin typeface="Arial" panose="020B0604020202020204" pitchFamily="34" charset="0"/>
                <a:cs typeface="Arial" panose="020B0604020202020204" pitchFamily="34" charset="0"/>
              </a:rPr>
              <a:t>T1</a:t>
            </a:r>
            <a:endParaRPr lang="en-US" sz="1700" dirty="0">
              <a:solidFill>
                <a:schemeClr val="tx1"/>
              </a:solidFill>
              <a:latin typeface="Arial" panose="020B0604020202020204" pitchFamily="34" charset="0"/>
              <a:cs typeface="Arial" panose="020B0604020202020204" pitchFamily="34" charset="0"/>
            </a:endParaRPr>
          </a:p>
        </p:txBody>
      </p:sp>
      <p:sp>
        <p:nvSpPr>
          <p:cNvPr id="42"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1438912325"/>
      </p:ext>
    </p:extLst>
  </p:cSld>
  <p:clrMapOvr>
    <a:masterClrMapping/>
  </p:clrMapOvr>
  <p:transition spd="slow" advTm="8917">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7" name="Flowchart: Document 36"/>
          <p:cNvSpPr/>
          <p:nvPr/>
        </p:nvSpPr>
        <p:spPr>
          <a:xfrm>
            <a:off x="2323480" y="2414809"/>
            <a:ext cx="1143000" cy="10141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endParaRPr lang="en" sz="1200" dirty="0">
              <a:solidFill>
                <a:schemeClr val="tx1"/>
              </a:solidFill>
            </a:endParaRPr>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24</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13" name="Straight Arrow Connector 12"/>
          <p:cNvCxnSpPr>
            <a:endCxn id="325" idx="0"/>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7"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Multi-thread Execution</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28" name="Rectangle 27"/>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sp>
        <p:nvSpPr>
          <p:cNvPr id="30" name="Up Arrow 29"/>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36" name="Rectangle 35"/>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38" name="Rectangle 37"/>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39" name="Rectangle 38"/>
          <p:cNvSpPr/>
          <p:nvPr/>
        </p:nvSpPr>
        <p:spPr>
          <a:xfrm>
            <a:off x="4557465" y="2095407"/>
            <a:ext cx="731520" cy="228600"/>
          </a:xfrm>
          <a:prstGeom prst="rect">
            <a:avLst/>
          </a:prstGeom>
          <a:solidFill>
            <a:schemeClr val="accent5">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WrEx</a:t>
            </a:r>
            <a:r>
              <a:rPr lang="en" sz="1700" baseline="-25000" dirty="0" smtClean="0">
                <a:solidFill>
                  <a:schemeClr val="dk1"/>
                </a:solidFill>
                <a:latin typeface="Arial" panose="020B0604020202020204" pitchFamily="34" charset="0"/>
                <a:cs typeface="Arial" panose="020B0604020202020204" pitchFamily="34" charset="0"/>
              </a:rPr>
              <a:t>T1</a:t>
            </a:r>
            <a:endParaRPr lang="en-US" sz="1700" dirty="0">
              <a:solidFill>
                <a:schemeClr val="tx1"/>
              </a:solidFill>
              <a:latin typeface="Arial" panose="020B0604020202020204" pitchFamily="34" charset="0"/>
              <a:cs typeface="Arial" panose="020B0604020202020204" pitchFamily="34" charset="0"/>
            </a:endParaRPr>
          </a:p>
        </p:txBody>
      </p:sp>
      <p:sp>
        <p:nvSpPr>
          <p:cNvPr id="40"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627065964"/>
      </p:ext>
    </p:extLst>
  </p:cSld>
  <p:clrMapOvr>
    <a:masterClrMapping/>
  </p:clrMapOvr>
  <p:transition spd="slow" advTm="9903">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59" name="Flowchart: Document 58"/>
          <p:cNvSpPr/>
          <p:nvPr/>
        </p:nvSpPr>
        <p:spPr>
          <a:xfrm>
            <a:off x="2323480" y="2414809"/>
            <a:ext cx="1143000" cy="1623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25</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13" name="Straight Arrow Connector 12"/>
          <p:cNvCxnSpPr>
            <a:endCxn id="325" idx="0"/>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7"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Multi-thread Execution</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36" name="Rounded Rectangle 35"/>
          <p:cNvSpPr/>
          <p:nvPr/>
        </p:nvSpPr>
        <p:spPr>
          <a:xfrm>
            <a:off x="2332875" y="4267200"/>
            <a:ext cx="3315793" cy="508000"/>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 synchronization on T1’s accesses to o</a:t>
            </a:r>
            <a:endParaRPr lang="en-US" dirty="0">
              <a:solidFill>
                <a:schemeClr val="tx1"/>
              </a:solidFill>
            </a:endParaRPr>
          </a:p>
        </p:txBody>
      </p:sp>
      <p:sp>
        <p:nvSpPr>
          <p:cNvPr id="37" name="Explosion 1 36"/>
          <p:cNvSpPr/>
          <p:nvPr/>
        </p:nvSpPr>
        <p:spPr>
          <a:xfrm>
            <a:off x="6053469" y="2921904"/>
            <a:ext cx="1183132" cy="631682"/>
          </a:xfrm>
          <a:prstGeom prst="irregularSeal1">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220451" y="3064068"/>
            <a:ext cx="939237" cy="307777"/>
          </a:xfrm>
          <a:prstGeom prst="rect">
            <a:avLst/>
          </a:prstGeom>
          <a:noFill/>
        </p:spPr>
        <p:txBody>
          <a:bodyPr wrap="square" rtlCol="0">
            <a:spAutoFit/>
          </a:bodyPr>
          <a:lstStyle/>
          <a:p>
            <a:r>
              <a:rPr lang="en-US" dirty="0" smtClean="0"/>
              <a:t>Problem!</a:t>
            </a:r>
            <a:endParaRPr lang="en-US" dirty="0"/>
          </a:p>
        </p:txBody>
      </p:sp>
      <p:sp>
        <p:nvSpPr>
          <p:cNvPr id="30" name="Rectangle 29"/>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sp>
        <p:nvSpPr>
          <p:cNvPr id="38" name="Up Arrow 37"/>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40" name="Rectangle 39"/>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41" name="Rectangle 40"/>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42" name="Rectangle 41"/>
          <p:cNvSpPr/>
          <p:nvPr/>
        </p:nvSpPr>
        <p:spPr>
          <a:xfrm>
            <a:off x="4557465" y="2095407"/>
            <a:ext cx="731520" cy="228600"/>
          </a:xfrm>
          <a:prstGeom prst="rect">
            <a:avLst/>
          </a:prstGeom>
          <a:solidFill>
            <a:schemeClr val="accent5">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WrEx</a:t>
            </a:r>
            <a:r>
              <a:rPr lang="en" sz="1700" baseline="-25000" dirty="0" smtClean="0">
                <a:solidFill>
                  <a:schemeClr val="dk1"/>
                </a:solidFill>
                <a:latin typeface="Arial" panose="020B0604020202020204" pitchFamily="34" charset="0"/>
                <a:cs typeface="Arial" panose="020B0604020202020204" pitchFamily="34" charset="0"/>
              </a:rPr>
              <a:t>T1</a:t>
            </a:r>
            <a:endParaRPr lang="en-US" sz="1700" dirty="0">
              <a:solidFill>
                <a:schemeClr val="tx1"/>
              </a:solidFill>
              <a:latin typeface="Arial" panose="020B0604020202020204" pitchFamily="34" charset="0"/>
              <a:cs typeface="Arial" panose="020B0604020202020204" pitchFamily="34" charset="0"/>
            </a:endParaRPr>
          </a:p>
        </p:txBody>
      </p:sp>
      <p:sp>
        <p:nvSpPr>
          <p:cNvPr id="43"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1380542703"/>
      </p:ext>
    </p:extLst>
  </p:cSld>
  <p:clrMapOvr>
    <a:masterClrMapping/>
  </p:clrMapOvr>
  <p:transition spd="slow" advTm="17077">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26</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7"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Multi-thread Execution</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45" name="Rounded Rectangle 44"/>
          <p:cNvSpPr/>
          <p:nvPr/>
        </p:nvSpPr>
        <p:spPr>
          <a:xfrm>
            <a:off x="2489574" y="4267200"/>
            <a:ext cx="2234826" cy="508000"/>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T2 starts coordination </a:t>
            </a:r>
            <a:endParaRPr lang="en-US" dirty="0">
              <a:solidFill>
                <a:schemeClr val="tx1"/>
              </a:solidFill>
            </a:endParaRPr>
          </a:p>
        </p:txBody>
      </p:sp>
      <p:sp>
        <p:nvSpPr>
          <p:cNvPr id="36" name="Flowchart: Document 35"/>
          <p:cNvSpPr/>
          <p:nvPr/>
        </p:nvSpPr>
        <p:spPr>
          <a:xfrm>
            <a:off x="2323480" y="2414809"/>
            <a:ext cx="1143000" cy="1623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9"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p:txBody>
      </p:sp>
      <p:sp>
        <p:nvSpPr>
          <p:cNvPr id="28" name="Rectangle 27"/>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sp>
        <p:nvSpPr>
          <p:cNvPr id="32" name="Up Arrow 31"/>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39" name="Rectangle 38"/>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40" name="Rectangle 39"/>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41" name="Rectangle 40"/>
          <p:cNvSpPr/>
          <p:nvPr/>
        </p:nvSpPr>
        <p:spPr>
          <a:xfrm>
            <a:off x="4557465" y="2095407"/>
            <a:ext cx="731520" cy="228600"/>
          </a:xfrm>
          <a:prstGeom prst="rect">
            <a:avLst/>
          </a:prstGeom>
          <a:solidFill>
            <a:schemeClr val="accent5">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WrEx</a:t>
            </a:r>
            <a:r>
              <a:rPr lang="en" sz="1700" baseline="-25000" dirty="0" smtClean="0">
                <a:solidFill>
                  <a:schemeClr val="dk1"/>
                </a:solidFill>
                <a:latin typeface="Arial" panose="020B0604020202020204" pitchFamily="34" charset="0"/>
                <a:cs typeface="Arial" panose="020B0604020202020204" pitchFamily="34" charset="0"/>
              </a:rPr>
              <a:t>T1</a:t>
            </a:r>
            <a:endParaRPr lang="en-US" sz="1700" dirty="0">
              <a:solidFill>
                <a:schemeClr val="tx1"/>
              </a:solidFill>
              <a:latin typeface="Arial" panose="020B0604020202020204" pitchFamily="34" charset="0"/>
              <a:cs typeface="Arial" panose="020B0604020202020204" pitchFamily="34" charset="0"/>
            </a:endParaRPr>
          </a:p>
        </p:txBody>
      </p:sp>
      <p:sp>
        <p:nvSpPr>
          <p:cNvPr id="42"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4075380351"/>
      </p:ext>
    </p:extLst>
  </p:cSld>
  <p:clrMapOvr>
    <a:masterClrMapping/>
  </p:clrMapOvr>
  <p:transition spd="slow" advTm="17238">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27</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7"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Coordination</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cxnSp>
        <p:nvCxnSpPr>
          <p:cNvPr id="36" name="Straight Arrow Connector 35"/>
          <p:cNvCxnSpPr/>
          <p:nvPr/>
        </p:nvCxnSpPr>
        <p:spPr>
          <a:xfrm flipH="1" flipV="1">
            <a:off x="5288979" y="2223371"/>
            <a:ext cx="743769" cy="617127"/>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37" name="Shape 325"/>
          <p:cNvSpPr/>
          <p:nvPr/>
        </p:nvSpPr>
        <p:spPr>
          <a:xfrm>
            <a:off x="5509118" y="22847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update</a:t>
            </a:r>
            <a:endParaRPr lang="en" sz="1000" dirty="0">
              <a:solidFill>
                <a:schemeClr val="tx1"/>
              </a:solidFill>
            </a:endParaRPr>
          </a:p>
        </p:txBody>
      </p:sp>
      <p:sp>
        <p:nvSpPr>
          <p:cNvPr id="43" name="Flowchart: Document 42"/>
          <p:cNvSpPr/>
          <p:nvPr/>
        </p:nvSpPr>
        <p:spPr>
          <a:xfrm>
            <a:off x="2323480" y="2414809"/>
            <a:ext cx="1143000" cy="1623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9"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p:txBody>
      </p:sp>
      <p:sp>
        <p:nvSpPr>
          <p:cNvPr id="28" name="Rectangle 27"/>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sp>
        <p:nvSpPr>
          <p:cNvPr id="30" name="Up Arrow 29"/>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38" name="Rectangle 37"/>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39" name="Rectangle 38"/>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40" name="Rectangle 39"/>
          <p:cNvSpPr/>
          <p:nvPr/>
        </p:nvSpPr>
        <p:spPr>
          <a:xfrm>
            <a:off x="4557465" y="2095407"/>
            <a:ext cx="731520" cy="2286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Int</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41"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445002412"/>
      </p:ext>
    </p:extLst>
  </p:cSld>
  <p:clrMapOvr>
    <a:masterClrMapping/>
  </p:clrMapOvr>
  <p:transition spd="slow" advTm="15058">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28</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7"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Coordination</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54"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sp>
        <p:nvSpPr>
          <p:cNvPr id="36" name="Flowchart: Document 35"/>
          <p:cNvSpPr/>
          <p:nvPr/>
        </p:nvSpPr>
        <p:spPr>
          <a:xfrm>
            <a:off x="2323480" y="2414809"/>
            <a:ext cx="1143000" cy="1623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3048000" y="3009568"/>
            <a:ext cx="3112568" cy="38637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29"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p:txBody>
      </p:sp>
      <p:sp>
        <p:nvSpPr>
          <p:cNvPr id="28" name="Rectangle 27"/>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sp>
        <p:nvSpPr>
          <p:cNvPr id="32" name="Up Arrow 31"/>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39" name="Rectangle 38"/>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40" name="Rectangle 39"/>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41" name="Rectangle 40"/>
          <p:cNvSpPr/>
          <p:nvPr/>
        </p:nvSpPr>
        <p:spPr>
          <a:xfrm>
            <a:off x="4557465" y="2095407"/>
            <a:ext cx="731520" cy="2286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Int</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42"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1496731123"/>
      </p:ext>
    </p:extLst>
  </p:cSld>
  <p:clrMapOvr>
    <a:masterClrMapping/>
  </p:clrMapOvr>
  <p:transition spd="slow" advTm="9552">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48" name="Flowchart: Document 47"/>
          <p:cNvSpPr/>
          <p:nvPr/>
        </p:nvSpPr>
        <p:spPr>
          <a:xfrm>
            <a:off x="2323480" y="2414809"/>
            <a:ext cx="1143000" cy="2766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29</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13" name="Straight Arrow Connector 12"/>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7"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Coordination</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59"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60" name="Straight Arrow Connector 59"/>
          <p:cNvCxnSpPr/>
          <p:nvPr/>
        </p:nvCxnSpPr>
        <p:spPr>
          <a:xfrm flipH="1">
            <a:off x="3048000" y="3009568"/>
            <a:ext cx="3112568" cy="38637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62" name="Shape 325"/>
          <p:cNvSpPr/>
          <p:nvPr/>
        </p:nvSpPr>
        <p:spPr>
          <a:xfrm>
            <a:off x="2577594" y="3370961"/>
            <a:ext cx="728312"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dirty="0" smtClean="0">
                <a:solidFill>
                  <a:schemeClr val="tx1"/>
                </a:solidFill>
              </a:rPr>
              <a:t>… = o.f</a:t>
            </a:r>
            <a:endParaRPr lang="en" sz="1200" dirty="0">
              <a:solidFill>
                <a:schemeClr val="tx1"/>
              </a:solidFill>
            </a:endParaRPr>
          </a:p>
        </p:txBody>
      </p:sp>
      <p:sp>
        <p:nvSpPr>
          <p:cNvPr id="32"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p:txBody>
      </p:sp>
      <p:sp>
        <p:nvSpPr>
          <p:cNvPr id="3" name="Rectangle 2"/>
          <p:cNvSpPr/>
          <p:nvPr/>
        </p:nvSpPr>
        <p:spPr>
          <a:xfrm>
            <a:off x="2323479" y="3111478"/>
            <a:ext cx="1143001" cy="62117"/>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323480" y="3707035"/>
            <a:ext cx="1143000" cy="864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hape 367"/>
          <p:cNvSpPr txBox="1"/>
          <p:nvPr/>
        </p:nvSpPr>
        <p:spPr>
          <a:xfrm>
            <a:off x="1447800" y="292754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39" name="Shape 367"/>
          <p:cNvSpPr txBox="1"/>
          <p:nvPr/>
        </p:nvSpPr>
        <p:spPr>
          <a:xfrm>
            <a:off x="1301750" y="393118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41" name="Shape 369"/>
          <p:cNvSpPr/>
          <p:nvPr/>
        </p:nvSpPr>
        <p:spPr>
          <a:xfrm>
            <a:off x="2031107" y="3726085"/>
            <a:ext cx="235799" cy="845915"/>
          </a:xfrm>
          <a:prstGeom prst="leftBrace">
            <a:avLst>
              <a:gd name="adj1" fmla="val 8333"/>
              <a:gd name="adj2" fmla="val 54474"/>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 name="Rectangle 35"/>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sp>
        <p:nvSpPr>
          <p:cNvPr id="42" name="Up Arrow 41"/>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45" name="Rectangle 44"/>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49" name="Rectangle 48"/>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52" name="Rectangle 51"/>
          <p:cNvSpPr/>
          <p:nvPr/>
        </p:nvSpPr>
        <p:spPr>
          <a:xfrm>
            <a:off x="4557465" y="2095407"/>
            <a:ext cx="731520" cy="2286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Int</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53"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1410585885"/>
      </p:ext>
    </p:extLst>
  </p:cSld>
  <p:clrMapOvr>
    <a:masterClrMapping/>
  </p:clrMapOvr>
  <p:transition spd="slow" advTm="10949">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p:nvPr/>
        </p:nvSpPr>
        <p:spPr>
          <a:xfrm>
            <a:off x="457176" y="152834"/>
            <a:ext cx="8211899" cy="1371199"/>
          </a:xfrm>
          <a:prstGeom prst="rect">
            <a:avLst/>
          </a:prstGeom>
          <a:noFill/>
          <a:ln>
            <a:noFill/>
          </a:ln>
        </p:spPr>
        <p:txBody>
          <a:bodyPr lIns="83825" tIns="41900" rIns="83825" bIns="41900" anchor="b" anchorCtr="0">
            <a:noAutofit/>
          </a:bodyPr>
          <a:lstStyle/>
          <a:p>
            <a:pPr lvl="0">
              <a:buSzPct val="25000"/>
            </a:pPr>
            <a:r>
              <a:rPr lang="en" sz="3300" dirty="0" smtClean="0">
                <a:latin typeface="Arial Black"/>
                <a:ea typeface="Arial Black"/>
                <a:cs typeface="Arial Black"/>
                <a:sym typeface="Arial Black"/>
              </a:rPr>
              <a:t>Problem Solved!</a:t>
            </a:r>
            <a:endParaRPr lang="en" sz="3300" dirty="0">
              <a:latin typeface="Arial Black"/>
              <a:ea typeface="Arial Black"/>
              <a:cs typeface="Arial Black"/>
              <a:sym typeface="Arial Black"/>
            </a:endParaRPr>
          </a:p>
        </p:txBody>
      </p:sp>
      <p:sp>
        <p:nvSpPr>
          <p:cNvPr id="57" name="Shape 57"/>
          <p:cNvSpPr txBox="1">
            <a:spLocks noGrp="1"/>
          </p:cNvSpPr>
          <p:nvPr>
            <p:ph type="sldNum" sz="quarter" idx="12"/>
          </p:nvPr>
        </p:nvSpPr>
        <p:spPr/>
        <p:txBody>
          <a:bodyPr/>
          <a:lstStyle/>
          <a:p>
            <a:pPr lvl="0"/>
            <a:fld id="{00000000-1234-1234-1234-123412341234}" type="slidenum">
              <a:rPr lang="en" smtClean="0"/>
              <a:pPr lvl="0"/>
              <a:t>3</a:t>
            </a:fld>
            <a:endParaRPr lang="en"/>
          </a:p>
        </p:txBody>
      </p:sp>
      <p:grpSp>
        <p:nvGrpSpPr>
          <p:cNvPr id="24" name="Group 23"/>
          <p:cNvGrpSpPr/>
          <p:nvPr/>
        </p:nvGrpSpPr>
        <p:grpSpPr>
          <a:xfrm>
            <a:off x="533400" y="2870577"/>
            <a:ext cx="2607241" cy="2119435"/>
            <a:chOff x="838200" y="2952750"/>
            <a:chExt cx="2362200" cy="152400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033883"/>
              <a:ext cx="2187252" cy="1361564"/>
            </a:xfrm>
            <a:prstGeom prst="rect">
              <a:avLst/>
            </a:prstGeom>
          </p:spPr>
        </p:pic>
        <p:sp>
          <p:nvSpPr>
            <p:cNvPr id="26" name="Rectangle 25"/>
            <p:cNvSpPr/>
            <p:nvPr/>
          </p:nvSpPr>
          <p:spPr>
            <a:xfrm>
              <a:off x="2971800" y="2952750"/>
              <a:ext cx="228600" cy="152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5684520" y="2948368"/>
            <a:ext cx="2377440" cy="1920240"/>
            <a:chOff x="5715000" y="2491720"/>
            <a:chExt cx="2425798" cy="1733233"/>
          </a:xfrm>
        </p:grpSpPr>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2491720"/>
              <a:ext cx="2425798" cy="1733233"/>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1599" y="3858260"/>
              <a:ext cx="480273" cy="192109"/>
            </a:xfrm>
            <a:prstGeom prst="rect">
              <a:avLst/>
            </a:prstGeom>
          </p:spPr>
        </p:pic>
      </p:gr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29143" y="2948368"/>
            <a:ext cx="1928813" cy="1928813"/>
          </a:xfrm>
          <a:prstGeom prst="rect">
            <a:avLst/>
          </a:prstGeom>
        </p:spPr>
      </p:pic>
      <p:sp>
        <p:nvSpPr>
          <p:cNvPr id="31" name="TextBox 30"/>
          <p:cNvSpPr txBox="1"/>
          <p:nvPr/>
        </p:nvSpPr>
        <p:spPr>
          <a:xfrm>
            <a:off x="6812280" y="4689810"/>
            <a:ext cx="1371600" cy="314824"/>
          </a:xfrm>
          <a:prstGeom prst="rect">
            <a:avLst/>
          </a:prstGeom>
          <a:noFill/>
        </p:spPr>
        <p:txBody>
          <a:bodyPr wrap="square" rtlCol="0">
            <a:spAutoFit/>
          </a:bodyPr>
          <a:lstStyle/>
          <a:p>
            <a:r>
              <a:rPr lang="en-US" dirty="0" smtClean="0"/>
              <a:t>Blue Gene/Q</a:t>
            </a:r>
            <a:endParaRPr lang="en-US" dirty="0"/>
          </a:p>
        </p:txBody>
      </p:sp>
    </p:spTree>
    <p:extLst>
      <p:ext uri="{BB962C8B-B14F-4D97-AF65-F5344CB8AC3E}">
        <p14:creationId xmlns:p14="http://schemas.microsoft.com/office/powerpoint/2010/main" val="1688235423"/>
      </p:ext>
    </p:extLst>
  </p:cSld>
  <p:clrMapOvr>
    <a:masterClrMapping/>
  </p:clrMapOvr>
  <p:transition spd="slow" advTm="2410">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48" name="Flowchart: Document 47"/>
          <p:cNvSpPr/>
          <p:nvPr/>
        </p:nvSpPr>
        <p:spPr>
          <a:xfrm>
            <a:off x="2323480" y="2414809"/>
            <a:ext cx="1143000" cy="2766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30</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13" name="Straight Arrow Connector 12"/>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7"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Coordination</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59"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60" name="Straight Arrow Connector 59"/>
          <p:cNvCxnSpPr/>
          <p:nvPr/>
        </p:nvCxnSpPr>
        <p:spPr>
          <a:xfrm flipH="1">
            <a:off x="3048000" y="3009568"/>
            <a:ext cx="3112568" cy="38637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62" name="Shape 325"/>
          <p:cNvSpPr/>
          <p:nvPr/>
        </p:nvSpPr>
        <p:spPr>
          <a:xfrm>
            <a:off x="2577594" y="3370961"/>
            <a:ext cx="728312"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dirty="0" smtClean="0">
                <a:solidFill>
                  <a:schemeClr val="tx1"/>
                </a:solidFill>
              </a:rPr>
              <a:t>… = o.f</a:t>
            </a:r>
            <a:endParaRPr lang="en" sz="1200" dirty="0">
              <a:solidFill>
                <a:schemeClr val="tx1"/>
              </a:solidFill>
            </a:endParaRPr>
          </a:p>
        </p:txBody>
      </p:sp>
      <p:sp>
        <p:nvSpPr>
          <p:cNvPr id="32"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p:txBody>
      </p:sp>
      <p:sp>
        <p:nvSpPr>
          <p:cNvPr id="3" name="Rectangle 2"/>
          <p:cNvSpPr/>
          <p:nvPr/>
        </p:nvSpPr>
        <p:spPr>
          <a:xfrm>
            <a:off x="2323479" y="3111478"/>
            <a:ext cx="1143001" cy="62117"/>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323480" y="3707035"/>
            <a:ext cx="1143000" cy="864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hape 367"/>
          <p:cNvSpPr txBox="1"/>
          <p:nvPr/>
        </p:nvSpPr>
        <p:spPr>
          <a:xfrm>
            <a:off x="1447800" y="292754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39" name="Shape 367"/>
          <p:cNvSpPr txBox="1"/>
          <p:nvPr/>
        </p:nvSpPr>
        <p:spPr>
          <a:xfrm>
            <a:off x="1301750" y="393118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41" name="Shape 369"/>
          <p:cNvSpPr/>
          <p:nvPr/>
        </p:nvSpPr>
        <p:spPr>
          <a:xfrm>
            <a:off x="2031107" y="3726085"/>
            <a:ext cx="235799" cy="845915"/>
          </a:xfrm>
          <a:prstGeom prst="leftBrace">
            <a:avLst>
              <a:gd name="adj1" fmla="val 8333"/>
              <a:gd name="adj2" fmla="val 54474"/>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3" name="Rectangle 42"/>
          <p:cNvSpPr/>
          <p:nvPr/>
        </p:nvSpPr>
        <p:spPr>
          <a:xfrm>
            <a:off x="2522627" y="3934953"/>
            <a:ext cx="755335" cy="415498"/>
          </a:xfrm>
          <a:prstGeom prst="rect">
            <a:avLst/>
          </a:prstGeom>
          <a:solidFill>
            <a:schemeClr val="accent6">
              <a:lumMod val="60000"/>
              <a:lumOff val="40000"/>
            </a:schemeClr>
          </a:solidFill>
        </p:spPr>
        <p:txBody>
          <a:bodyPr wrap="none">
            <a:spAutoFit/>
          </a:bodyPr>
          <a:lstStyle/>
          <a:p>
            <a:pPr lvl="0" algn="ctr">
              <a:buSzPct val="25000"/>
            </a:pPr>
            <a:r>
              <a:rPr lang="en" sz="1050" dirty="0" smtClean="0">
                <a:solidFill>
                  <a:schemeClr val="tx1"/>
                </a:solidFill>
              </a:rPr>
              <a:t>Detecting</a:t>
            </a:r>
          </a:p>
          <a:p>
            <a:pPr lvl="0" algn="ctr">
              <a:buSzPct val="25000"/>
            </a:pPr>
            <a:r>
              <a:rPr lang="en" sz="1050" dirty="0" smtClean="0">
                <a:solidFill>
                  <a:schemeClr val="tx1"/>
                </a:solidFill>
              </a:rPr>
              <a:t>Conflicts</a:t>
            </a:r>
            <a:endParaRPr lang="en" sz="1050" dirty="0">
              <a:solidFill>
                <a:schemeClr val="tx1"/>
              </a:solidFill>
            </a:endParaRPr>
          </a:p>
        </p:txBody>
      </p:sp>
      <p:sp>
        <p:nvSpPr>
          <p:cNvPr id="36" name="Rectangle 35"/>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sp>
        <p:nvSpPr>
          <p:cNvPr id="42" name="Up Arrow 41"/>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49" name="Rectangle 48"/>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52" name="Rectangle 51"/>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53" name="Rectangle 52"/>
          <p:cNvSpPr/>
          <p:nvPr/>
        </p:nvSpPr>
        <p:spPr>
          <a:xfrm>
            <a:off x="4557465" y="2095407"/>
            <a:ext cx="731520" cy="2286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Int</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54"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2351255962"/>
      </p:ext>
    </p:extLst>
  </p:cSld>
  <p:clrMapOvr>
    <a:masterClrMapping/>
  </p:clrMapOvr>
  <p:transition spd="slow" advTm="10949">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48" name="Flowchart: Document 47"/>
          <p:cNvSpPr/>
          <p:nvPr/>
        </p:nvSpPr>
        <p:spPr>
          <a:xfrm>
            <a:off x="2323480" y="2414809"/>
            <a:ext cx="1143000" cy="2766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31</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13" name="Straight Arrow Connector 12"/>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7"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A Transactional Conflict</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75"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76" name="Straight Arrow Connector 75"/>
          <p:cNvCxnSpPr/>
          <p:nvPr/>
        </p:nvCxnSpPr>
        <p:spPr>
          <a:xfrm flipH="1">
            <a:off x="3048000" y="3009568"/>
            <a:ext cx="3112568" cy="38637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77" name="Shape 325"/>
          <p:cNvSpPr/>
          <p:nvPr/>
        </p:nvSpPr>
        <p:spPr>
          <a:xfrm>
            <a:off x="2577594" y="3370961"/>
            <a:ext cx="728312"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dirty="0" smtClean="0">
                <a:solidFill>
                  <a:schemeClr val="tx1"/>
                </a:solidFill>
              </a:rPr>
              <a:t>… = o.f</a:t>
            </a:r>
            <a:endParaRPr lang="en" sz="1200" dirty="0">
              <a:solidFill>
                <a:schemeClr val="tx1"/>
              </a:solidFill>
            </a:endParaRPr>
          </a:p>
        </p:txBody>
      </p:sp>
      <p:sp>
        <p:nvSpPr>
          <p:cNvPr id="45" name="Rectangle 44"/>
          <p:cNvSpPr/>
          <p:nvPr/>
        </p:nvSpPr>
        <p:spPr>
          <a:xfrm>
            <a:off x="2323479" y="3111478"/>
            <a:ext cx="1143001" cy="62117"/>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323480" y="3707035"/>
            <a:ext cx="1143000" cy="864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hape 367"/>
          <p:cNvSpPr txBox="1"/>
          <p:nvPr/>
        </p:nvSpPr>
        <p:spPr>
          <a:xfrm>
            <a:off x="1447800" y="292754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54" name="Shape 367"/>
          <p:cNvSpPr txBox="1"/>
          <p:nvPr/>
        </p:nvSpPr>
        <p:spPr>
          <a:xfrm>
            <a:off x="1301750" y="393118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56" name="Shape 369"/>
          <p:cNvSpPr/>
          <p:nvPr/>
        </p:nvSpPr>
        <p:spPr>
          <a:xfrm>
            <a:off x="2031107" y="3726085"/>
            <a:ext cx="235799" cy="845915"/>
          </a:xfrm>
          <a:prstGeom prst="leftBrace">
            <a:avLst>
              <a:gd name="adj1" fmla="val 8333"/>
              <a:gd name="adj2" fmla="val 54474"/>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8"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p:txBody>
      </p:sp>
      <p:sp>
        <p:nvSpPr>
          <p:cNvPr id="60" name="Rectangle 59"/>
          <p:cNvSpPr/>
          <p:nvPr/>
        </p:nvSpPr>
        <p:spPr>
          <a:xfrm>
            <a:off x="2522627" y="3934953"/>
            <a:ext cx="755335" cy="415498"/>
          </a:xfrm>
          <a:prstGeom prst="rect">
            <a:avLst/>
          </a:prstGeom>
          <a:solidFill>
            <a:schemeClr val="accent6">
              <a:lumMod val="60000"/>
              <a:lumOff val="40000"/>
            </a:schemeClr>
          </a:solidFill>
        </p:spPr>
        <p:txBody>
          <a:bodyPr wrap="none">
            <a:spAutoFit/>
          </a:bodyPr>
          <a:lstStyle/>
          <a:p>
            <a:pPr lvl="0" algn="ctr">
              <a:buSzPct val="25000"/>
            </a:pPr>
            <a:r>
              <a:rPr lang="en" sz="1050" dirty="0" smtClean="0">
                <a:solidFill>
                  <a:schemeClr val="tx1"/>
                </a:solidFill>
              </a:rPr>
              <a:t>Detecting</a:t>
            </a:r>
          </a:p>
          <a:p>
            <a:pPr lvl="0" algn="ctr">
              <a:buSzPct val="25000"/>
            </a:pPr>
            <a:r>
              <a:rPr lang="en" sz="1050" dirty="0" smtClean="0">
                <a:solidFill>
                  <a:schemeClr val="tx1"/>
                </a:solidFill>
              </a:rPr>
              <a:t>Conflicts</a:t>
            </a:r>
            <a:endParaRPr lang="en" sz="1050" dirty="0">
              <a:solidFill>
                <a:schemeClr val="tx1"/>
              </a:solidFill>
            </a:endParaRPr>
          </a:p>
        </p:txBody>
      </p:sp>
      <p:sp>
        <p:nvSpPr>
          <p:cNvPr id="61" name="Rectangle 60"/>
          <p:cNvSpPr/>
          <p:nvPr/>
        </p:nvSpPr>
        <p:spPr>
          <a:xfrm>
            <a:off x="3423397" y="4763664"/>
            <a:ext cx="1539242" cy="282798"/>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360899" y="4795027"/>
            <a:ext cx="1664237" cy="253916"/>
          </a:xfrm>
          <a:prstGeom prst="rect">
            <a:avLst/>
          </a:prstGeom>
        </p:spPr>
        <p:txBody>
          <a:bodyPr wrap="none">
            <a:spAutoFit/>
          </a:bodyPr>
          <a:lstStyle/>
          <a:p>
            <a:pPr lvl="0" algn="ctr">
              <a:buSzPct val="25000"/>
            </a:pPr>
            <a:r>
              <a:rPr lang="en-US" sz="1050" dirty="0" smtClean="0">
                <a:solidFill>
                  <a:schemeClr val="tx1"/>
                </a:solidFill>
              </a:rPr>
              <a:t>Contention Management</a:t>
            </a:r>
          </a:p>
        </p:txBody>
      </p:sp>
      <p:cxnSp>
        <p:nvCxnSpPr>
          <p:cNvPr id="66" name="Straight Arrow Connector 65"/>
          <p:cNvCxnSpPr>
            <a:stCxn id="60" idx="3"/>
            <a:endCxn id="67" idx="2"/>
          </p:cNvCxnSpPr>
          <p:nvPr/>
        </p:nvCxnSpPr>
        <p:spPr>
          <a:xfrm flipV="1">
            <a:off x="3277962" y="4141916"/>
            <a:ext cx="785519" cy="786"/>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063481" y="4032573"/>
            <a:ext cx="222811" cy="2186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lus 67"/>
          <p:cNvSpPr/>
          <p:nvPr/>
        </p:nvSpPr>
        <p:spPr>
          <a:xfrm>
            <a:off x="4063480" y="4024536"/>
            <a:ext cx="222811" cy="226723"/>
          </a:xfrm>
          <a:prstGeom prst="mathPlus">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p:cNvCxnSpPr/>
          <p:nvPr/>
        </p:nvCxnSpPr>
        <p:spPr>
          <a:xfrm flipV="1">
            <a:off x="4174886" y="4278299"/>
            <a:ext cx="0" cy="477256"/>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71" name="Shape 325"/>
          <p:cNvSpPr/>
          <p:nvPr/>
        </p:nvSpPr>
        <p:spPr>
          <a:xfrm>
            <a:off x="3438637" y="3783380"/>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US" sz="1000" b="0" i="0" u="none" strike="noStrike" cap="none" baseline="0" dirty="0" smtClean="0">
                <a:solidFill>
                  <a:srgbClr val="FF0000"/>
                </a:solidFill>
                <a:sym typeface="Arial"/>
              </a:rPr>
              <a:t>d</a:t>
            </a:r>
            <a:r>
              <a:rPr lang="en" sz="1000" b="0" i="0" u="none" strike="noStrike" cap="none" baseline="0" dirty="0" smtClean="0">
                <a:solidFill>
                  <a:srgbClr val="FF0000"/>
                </a:solidFill>
                <a:sym typeface="Arial"/>
              </a:rPr>
              <a:t>etected</a:t>
            </a:r>
          </a:p>
          <a:p>
            <a:pPr marL="0" marR="0" lvl="0" indent="0" algn="l" rtl="0">
              <a:lnSpc>
                <a:spcPct val="100000"/>
              </a:lnSpc>
              <a:spcBef>
                <a:spcPts val="0"/>
              </a:spcBef>
              <a:buSzPct val="25000"/>
              <a:buNone/>
            </a:pPr>
            <a:r>
              <a:rPr lang="en" sz="1000" dirty="0" smtClean="0">
                <a:solidFill>
                  <a:srgbClr val="FF0000"/>
                </a:solidFill>
              </a:rPr>
              <a:t>conflicts</a:t>
            </a:r>
            <a:endParaRPr lang="en" sz="1000" dirty="0">
              <a:solidFill>
                <a:srgbClr val="FF0000"/>
              </a:solidFill>
            </a:endParaRPr>
          </a:p>
        </p:txBody>
      </p:sp>
      <p:cxnSp>
        <p:nvCxnSpPr>
          <p:cNvPr id="80" name="Straight Arrow Connector 79"/>
          <p:cNvCxnSpPr>
            <a:stCxn id="67" idx="6"/>
          </p:cNvCxnSpPr>
          <p:nvPr/>
        </p:nvCxnSpPr>
        <p:spPr>
          <a:xfrm flipV="1">
            <a:off x="4286292" y="4140870"/>
            <a:ext cx="613666" cy="1046"/>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887937" y="3916465"/>
            <a:ext cx="779381" cy="415498"/>
          </a:xfrm>
          <a:prstGeom prst="rect">
            <a:avLst/>
          </a:prstGeom>
          <a:solidFill>
            <a:schemeClr val="accent6">
              <a:lumMod val="60000"/>
              <a:lumOff val="40000"/>
            </a:schemeClr>
          </a:solidFill>
        </p:spPr>
        <p:txBody>
          <a:bodyPr wrap="none">
            <a:spAutoFit/>
          </a:bodyPr>
          <a:lstStyle/>
          <a:p>
            <a:pPr lvl="0" algn="ctr">
              <a:buSzPct val="25000"/>
            </a:pPr>
            <a:r>
              <a:rPr lang="en" sz="1050" dirty="0" smtClean="0">
                <a:solidFill>
                  <a:schemeClr val="tx1"/>
                </a:solidFill>
              </a:rPr>
              <a:t>Resolving</a:t>
            </a:r>
          </a:p>
          <a:p>
            <a:pPr lvl="0" algn="ctr">
              <a:buSzPct val="25000"/>
            </a:pPr>
            <a:r>
              <a:rPr lang="en" sz="1050" dirty="0" smtClean="0">
                <a:solidFill>
                  <a:schemeClr val="tx1"/>
                </a:solidFill>
              </a:rPr>
              <a:t>Conflicts</a:t>
            </a:r>
            <a:endParaRPr lang="en" sz="1050" dirty="0">
              <a:solidFill>
                <a:schemeClr val="tx1"/>
              </a:solidFill>
            </a:endParaRPr>
          </a:p>
        </p:txBody>
      </p:sp>
      <p:sp>
        <p:nvSpPr>
          <p:cNvPr id="55" name="Rectangle 54"/>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sp>
        <p:nvSpPr>
          <p:cNvPr id="59" name="Up Arrow 58"/>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63" name="Rectangle 62"/>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64" name="Rectangle 63"/>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65" name="Rectangle 64"/>
          <p:cNvSpPr/>
          <p:nvPr/>
        </p:nvSpPr>
        <p:spPr>
          <a:xfrm>
            <a:off x="4557465" y="2095407"/>
            <a:ext cx="731520" cy="2286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Int</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70"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2164680647"/>
      </p:ext>
    </p:extLst>
  </p:cSld>
  <p:clrMapOvr>
    <a:masterClrMapping/>
  </p:clrMapOvr>
  <p:transition spd="slow" advTm="360799">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63" name="Flowchart: Document 62"/>
          <p:cNvSpPr/>
          <p:nvPr/>
        </p:nvSpPr>
        <p:spPr>
          <a:xfrm>
            <a:off x="2323480" y="3415181"/>
            <a:ext cx="1143000" cy="1766419"/>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Shape 325"/>
          <p:cNvSpPr/>
          <p:nvPr/>
        </p:nvSpPr>
        <p:spPr>
          <a:xfrm>
            <a:off x="1066800" y="287003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32</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13" name="Straight Arrow Connector 12"/>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7"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Not A Transactional Conflict</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45" name="Shape 367"/>
          <p:cNvSpPr txBox="1"/>
          <p:nvPr/>
        </p:nvSpPr>
        <p:spPr>
          <a:xfrm>
            <a:off x="2393993" y="3929396"/>
            <a:ext cx="847257" cy="345129"/>
          </a:xfrm>
          <a:prstGeom prst="rect">
            <a:avLst/>
          </a:prstGeom>
          <a:noFill/>
          <a:ln>
            <a:noFill/>
          </a:ln>
        </p:spPr>
        <p:txBody>
          <a:bodyPr lIns="91425" tIns="91425" rIns="91425" bIns="91425" anchor="t" anchorCtr="0">
            <a:noAutofit/>
          </a:bodyPr>
          <a:lstStyle/>
          <a:p>
            <a:pPr lvl="0" algn="ctr" rtl="0">
              <a:spcBef>
                <a:spcPts val="0"/>
              </a:spcBef>
              <a:buNone/>
            </a:pPr>
            <a:r>
              <a:rPr lang="en" sz="1200" dirty="0" smtClean="0"/>
              <a:t>safe </a:t>
            </a:r>
          </a:p>
          <a:p>
            <a:pPr lvl="0" algn="ctr" rtl="0">
              <a:spcBef>
                <a:spcPts val="0"/>
              </a:spcBef>
              <a:buNone/>
            </a:pPr>
            <a:r>
              <a:rPr lang="en" sz="1200" dirty="0" smtClean="0"/>
              <a:t>point</a:t>
            </a:r>
            <a:endParaRPr lang="en" sz="1200" dirty="0"/>
          </a:p>
        </p:txBody>
      </p:sp>
      <p:sp>
        <p:nvSpPr>
          <p:cNvPr id="61" name="Shape 325"/>
          <p:cNvSpPr/>
          <p:nvPr/>
        </p:nvSpPr>
        <p:spPr>
          <a:xfrm>
            <a:off x="3602471" y="3994897"/>
            <a:ext cx="790743"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US" sz="1000" b="0" i="0" u="none" strike="noStrike" cap="none" baseline="0" dirty="0" smtClean="0">
                <a:solidFill>
                  <a:srgbClr val="FF0000"/>
                </a:solidFill>
                <a:sym typeface="Arial"/>
              </a:rPr>
              <a:t>no conflict</a:t>
            </a:r>
            <a:endParaRPr lang="en" sz="1000" dirty="0">
              <a:solidFill>
                <a:srgbClr val="FF0000"/>
              </a:solidFill>
            </a:endParaRPr>
          </a:p>
        </p:txBody>
      </p:sp>
      <p:sp>
        <p:nvSpPr>
          <p:cNvPr id="48"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49" name="Straight Arrow Connector 48"/>
          <p:cNvCxnSpPr/>
          <p:nvPr/>
        </p:nvCxnSpPr>
        <p:spPr>
          <a:xfrm flipH="1">
            <a:off x="2900295" y="3009568"/>
            <a:ext cx="3260273" cy="485627"/>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41"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a:t>
            </a:r>
            <a:endParaRPr lang="en" sz="1200" b="0" i="0" u="none" strike="noStrike" cap="none" baseline="0" dirty="0" smtClean="0">
              <a:solidFill>
                <a:schemeClr val="tx1"/>
              </a:solidFill>
              <a:sym typeface="Aria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p:txBody>
      </p:sp>
      <p:sp>
        <p:nvSpPr>
          <p:cNvPr id="54" name="Rectangle 53"/>
          <p:cNvSpPr/>
          <p:nvPr/>
        </p:nvSpPr>
        <p:spPr>
          <a:xfrm>
            <a:off x="2323480" y="3707035"/>
            <a:ext cx="1143000" cy="864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Shape 367"/>
          <p:cNvSpPr txBox="1"/>
          <p:nvPr/>
        </p:nvSpPr>
        <p:spPr>
          <a:xfrm>
            <a:off x="1301750" y="393118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75" name="Shape 369"/>
          <p:cNvSpPr/>
          <p:nvPr/>
        </p:nvSpPr>
        <p:spPr>
          <a:xfrm>
            <a:off x="2031107" y="3726085"/>
            <a:ext cx="235799" cy="845915"/>
          </a:xfrm>
          <a:prstGeom prst="leftBrace">
            <a:avLst>
              <a:gd name="adj1" fmla="val 8333"/>
              <a:gd name="adj2" fmla="val 54474"/>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6" name="Rectangle 75"/>
          <p:cNvSpPr/>
          <p:nvPr/>
        </p:nvSpPr>
        <p:spPr>
          <a:xfrm>
            <a:off x="2522627" y="3934953"/>
            <a:ext cx="755335" cy="415498"/>
          </a:xfrm>
          <a:prstGeom prst="rect">
            <a:avLst/>
          </a:prstGeom>
          <a:solidFill>
            <a:schemeClr val="accent6">
              <a:lumMod val="60000"/>
              <a:lumOff val="40000"/>
            </a:schemeClr>
          </a:solidFill>
        </p:spPr>
        <p:txBody>
          <a:bodyPr wrap="none">
            <a:spAutoFit/>
          </a:bodyPr>
          <a:lstStyle/>
          <a:p>
            <a:pPr lvl="0" algn="ctr">
              <a:buSzPct val="25000"/>
            </a:pPr>
            <a:r>
              <a:rPr lang="en" sz="1050" dirty="0" smtClean="0">
                <a:solidFill>
                  <a:schemeClr val="tx1"/>
                </a:solidFill>
              </a:rPr>
              <a:t>Detecting</a:t>
            </a:r>
          </a:p>
          <a:p>
            <a:pPr lvl="0" algn="ctr">
              <a:buSzPct val="25000"/>
            </a:pPr>
            <a:r>
              <a:rPr lang="en" sz="1050" dirty="0" smtClean="0">
                <a:solidFill>
                  <a:schemeClr val="tx1"/>
                </a:solidFill>
              </a:rPr>
              <a:t>Conflicts</a:t>
            </a:r>
            <a:endParaRPr lang="en" sz="1050" dirty="0">
              <a:solidFill>
                <a:schemeClr val="tx1"/>
              </a:solidFill>
            </a:endParaRPr>
          </a:p>
        </p:txBody>
      </p:sp>
      <p:cxnSp>
        <p:nvCxnSpPr>
          <p:cNvPr id="62" name="Straight Arrow Connector 61"/>
          <p:cNvCxnSpPr/>
          <p:nvPr/>
        </p:nvCxnSpPr>
        <p:spPr>
          <a:xfrm>
            <a:off x="3285582" y="4134611"/>
            <a:ext cx="316889" cy="585"/>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sp>
        <p:nvSpPr>
          <p:cNvPr id="38" name="TextBox 37"/>
          <p:cNvSpPr txBox="1"/>
          <p:nvPr/>
        </p:nvSpPr>
        <p:spPr>
          <a:xfrm>
            <a:off x="1151447" y="3233585"/>
            <a:ext cx="821465" cy="261610"/>
          </a:xfrm>
          <a:prstGeom prst="rect">
            <a:avLst/>
          </a:prstGeom>
          <a:noFill/>
        </p:spPr>
        <p:txBody>
          <a:bodyPr wrap="square" rtlCol="0">
            <a:spAutoFit/>
          </a:bodyPr>
          <a:lstStyle/>
          <a:p>
            <a:r>
              <a:rPr lang="en-US" sz="1100" dirty="0" err="1" smtClean="0"/>
              <a:t>txn</a:t>
            </a:r>
            <a:r>
              <a:rPr lang="en-US" sz="1100" dirty="0" smtClean="0"/>
              <a:t> id: 43</a:t>
            </a:r>
            <a:endParaRPr lang="en-US" sz="1100" dirty="0"/>
          </a:p>
        </p:txBody>
      </p:sp>
      <p:sp>
        <p:nvSpPr>
          <p:cNvPr id="39" name="Up Arrow 38"/>
          <p:cNvSpPr/>
          <p:nvPr/>
        </p:nvSpPr>
        <p:spPr>
          <a:xfrm rot="7054246">
            <a:off x="1942339" y="3056085"/>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42" name="Rectangle 41"/>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43" name="Rectangle 42"/>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50" name="Rectangle 49"/>
          <p:cNvSpPr/>
          <p:nvPr/>
        </p:nvSpPr>
        <p:spPr>
          <a:xfrm>
            <a:off x="4557465" y="2095407"/>
            <a:ext cx="731520" cy="2286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Int</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51"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1247642424"/>
      </p:ext>
    </p:extLst>
  </p:cSld>
  <p:clrMapOvr>
    <a:masterClrMapping/>
  </p:clrMapOvr>
  <p:transition spd="slow" advTm="170">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48" name="Flowchart: Document 47"/>
          <p:cNvSpPr/>
          <p:nvPr/>
        </p:nvSpPr>
        <p:spPr>
          <a:xfrm>
            <a:off x="2323480" y="2414809"/>
            <a:ext cx="1143000" cy="2766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33</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13" name="Straight Arrow Connector 12"/>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7"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Coordination</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59"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60" name="Straight Arrow Connector 59"/>
          <p:cNvCxnSpPr/>
          <p:nvPr/>
        </p:nvCxnSpPr>
        <p:spPr>
          <a:xfrm flipH="1">
            <a:off x="3048000" y="3009568"/>
            <a:ext cx="3112568" cy="38637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63" name="Shape 325"/>
          <p:cNvSpPr/>
          <p:nvPr/>
        </p:nvSpPr>
        <p:spPr>
          <a:xfrm>
            <a:off x="2577594" y="3370961"/>
            <a:ext cx="728312"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dirty="0" smtClean="0">
                <a:solidFill>
                  <a:schemeClr val="tx1"/>
                </a:solidFill>
              </a:rPr>
              <a:t>… = o.f</a:t>
            </a:r>
            <a:endParaRPr lang="en" sz="1200" dirty="0">
              <a:solidFill>
                <a:schemeClr val="tx1"/>
              </a:solidFill>
            </a:endParaRPr>
          </a:p>
        </p:txBody>
      </p:sp>
      <p:sp>
        <p:nvSpPr>
          <p:cNvPr id="37" name="Rectangle 36"/>
          <p:cNvSpPr/>
          <p:nvPr/>
        </p:nvSpPr>
        <p:spPr>
          <a:xfrm>
            <a:off x="2323480" y="3707035"/>
            <a:ext cx="1143000" cy="864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hape 367"/>
          <p:cNvSpPr txBox="1"/>
          <p:nvPr/>
        </p:nvSpPr>
        <p:spPr>
          <a:xfrm>
            <a:off x="1301750" y="393118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42" name="Shape 369"/>
          <p:cNvSpPr/>
          <p:nvPr/>
        </p:nvSpPr>
        <p:spPr>
          <a:xfrm>
            <a:off x="2031107" y="3726085"/>
            <a:ext cx="235799" cy="845915"/>
          </a:xfrm>
          <a:prstGeom prst="leftBrace">
            <a:avLst>
              <a:gd name="adj1" fmla="val 8333"/>
              <a:gd name="adj2" fmla="val 54474"/>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2"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p:txBody>
      </p:sp>
      <p:sp>
        <p:nvSpPr>
          <p:cNvPr id="53" name="Rectangle 52"/>
          <p:cNvSpPr/>
          <p:nvPr/>
        </p:nvSpPr>
        <p:spPr>
          <a:xfrm>
            <a:off x="2522627" y="3934953"/>
            <a:ext cx="755335" cy="415498"/>
          </a:xfrm>
          <a:prstGeom prst="rect">
            <a:avLst/>
          </a:prstGeom>
          <a:solidFill>
            <a:schemeClr val="accent6">
              <a:lumMod val="60000"/>
              <a:lumOff val="40000"/>
            </a:schemeClr>
          </a:solidFill>
        </p:spPr>
        <p:txBody>
          <a:bodyPr wrap="none">
            <a:spAutoFit/>
          </a:bodyPr>
          <a:lstStyle/>
          <a:p>
            <a:pPr lvl="0" algn="ctr">
              <a:buSzPct val="25000"/>
            </a:pPr>
            <a:r>
              <a:rPr lang="en" sz="1050" dirty="0" smtClean="0">
                <a:solidFill>
                  <a:schemeClr val="tx1"/>
                </a:solidFill>
              </a:rPr>
              <a:t>Detecting</a:t>
            </a:r>
          </a:p>
          <a:p>
            <a:pPr lvl="0" algn="ctr">
              <a:buSzPct val="25000"/>
            </a:pPr>
            <a:r>
              <a:rPr lang="en" sz="1050" dirty="0" smtClean="0">
                <a:solidFill>
                  <a:schemeClr val="tx1"/>
                </a:solidFill>
              </a:rPr>
              <a:t>Conflicts</a:t>
            </a:r>
            <a:endParaRPr lang="en" sz="1050" dirty="0">
              <a:solidFill>
                <a:schemeClr val="tx1"/>
              </a:solidFill>
            </a:endParaRPr>
          </a:p>
        </p:txBody>
      </p:sp>
      <p:sp>
        <p:nvSpPr>
          <p:cNvPr id="36" name="Rectangle 35"/>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sp>
        <p:nvSpPr>
          <p:cNvPr id="40" name="Up Arrow 39"/>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45" name="Rectangle 44"/>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49" name="Rectangle 48"/>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54" name="Rectangle 53"/>
          <p:cNvSpPr/>
          <p:nvPr/>
        </p:nvSpPr>
        <p:spPr>
          <a:xfrm>
            <a:off x="4557465" y="2095407"/>
            <a:ext cx="731520" cy="2286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Int</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55"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2083758805"/>
      </p:ext>
    </p:extLst>
  </p:cSld>
  <p:clrMapOvr>
    <a:masterClrMapping/>
  </p:clrMapOvr>
  <p:transition spd="slow" advTm="309">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34</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7"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Coordination</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60" name="Shape 325"/>
          <p:cNvSpPr/>
          <p:nvPr/>
        </p:nvSpPr>
        <p:spPr>
          <a:xfrm>
            <a:off x="4386828" y="4350451"/>
            <a:ext cx="688748"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response</a:t>
            </a:r>
            <a:endParaRPr lang="en" sz="1000" dirty="0">
              <a:solidFill>
                <a:schemeClr val="tx1"/>
              </a:solidFill>
            </a:endParaRPr>
          </a:p>
        </p:txBody>
      </p:sp>
      <p:cxnSp>
        <p:nvCxnSpPr>
          <p:cNvPr id="61" name="Straight Arrow Connector 60"/>
          <p:cNvCxnSpPr/>
          <p:nvPr/>
        </p:nvCxnSpPr>
        <p:spPr>
          <a:xfrm flipH="1">
            <a:off x="6290916" y="3097833"/>
            <a:ext cx="6450" cy="1702767"/>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65" name="Shape 399"/>
          <p:cNvSpPr/>
          <p:nvPr/>
        </p:nvSpPr>
        <p:spPr>
          <a:xfrm>
            <a:off x="6371769" y="3121151"/>
            <a:ext cx="235799" cy="1679449"/>
          </a:xfrm>
          <a:prstGeom prst="rightBrace">
            <a:avLst>
              <a:gd name="adj1" fmla="val 8333"/>
              <a:gd name="adj2" fmla="val 50000"/>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6" name="Shape 400"/>
          <p:cNvSpPr txBox="1"/>
          <p:nvPr/>
        </p:nvSpPr>
        <p:spPr>
          <a:xfrm>
            <a:off x="6607568" y="3768492"/>
            <a:ext cx="1115400" cy="253499"/>
          </a:xfrm>
          <a:prstGeom prst="rect">
            <a:avLst/>
          </a:prstGeom>
          <a:noFill/>
          <a:ln>
            <a:noFill/>
          </a:ln>
        </p:spPr>
        <p:txBody>
          <a:bodyPr lIns="91425" tIns="91425" rIns="91425" bIns="91425" anchor="t" anchorCtr="0">
            <a:noAutofit/>
          </a:bodyPr>
          <a:lstStyle/>
          <a:p>
            <a:pPr lvl="0" rtl="0">
              <a:spcBef>
                <a:spcPts val="0"/>
              </a:spcBef>
              <a:buNone/>
            </a:pPr>
            <a:r>
              <a:rPr lang="en" sz="1200" dirty="0"/>
              <a:t>waiting</a:t>
            </a:r>
          </a:p>
        </p:txBody>
      </p:sp>
      <p:sp>
        <p:nvSpPr>
          <p:cNvPr id="69"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sp>
        <p:nvSpPr>
          <p:cNvPr id="52" name="Flowchart: Document 51"/>
          <p:cNvSpPr/>
          <p:nvPr/>
        </p:nvSpPr>
        <p:spPr>
          <a:xfrm>
            <a:off x="2323480" y="2414809"/>
            <a:ext cx="1143000" cy="2766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71" name="Rectangle 70"/>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75" name="Shape 325"/>
          <p:cNvSpPr/>
          <p:nvPr/>
        </p:nvSpPr>
        <p:spPr>
          <a:xfrm>
            <a:off x="2577594" y="3370961"/>
            <a:ext cx="728312"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dirty="0" smtClean="0">
                <a:solidFill>
                  <a:schemeClr val="tx1"/>
                </a:solidFill>
              </a:rPr>
              <a:t>… = o.f</a:t>
            </a:r>
            <a:endParaRPr lang="en" sz="1200" dirty="0">
              <a:solidFill>
                <a:schemeClr val="tx1"/>
              </a:solidFill>
            </a:endParaRPr>
          </a:p>
        </p:txBody>
      </p:sp>
      <p:sp>
        <p:nvSpPr>
          <p:cNvPr id="76" name="Rectangle 75"/>
          <p:cNvSpPr/>
          <p:nvPr/>
        </p:nvSpPr>
        <p:spPr>
          <a:xfrm>
            <a:off x="2323480" y="3707035"/>
            <a:ext cx="1143000" cy="864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hape 367"/>
          <p:cNvSpPr txBox="1"/>
          <p:nvPr/>
        </p:nvSpPr>
        <p:spPr>
          <a:xfrm>
            <a:off x="1301750" y="393118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81" name="Shape 369"/>
          <p:cNvSpPr/>
          <p:nvPr/>
        </p:nvSpPr>
        <p:spPr>
          <a:xfrm>
            <a:off x="2031107" y="3726085"/>
            <a:ext cx="235799" cy="845915"/>
          </a:xfrm>
          <a:prstGeom prst="leftBrace">
            <a:avLst>
              <a:gd name="adj1" fmla="val 8333"/>
              <a:gd name="adj2" fmla="val 54474"/>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2"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p:txBody>
      </p:sp>
      <p:cxnSp>
        <p:nvCxnSpPr>
          <p:cNvPr id="70" name="Straight Arrow Connector 69"/>
          <p:cNvCxnSpPr/>
          <p:nvPr/>
        </p:nvCxnSpPr>
        <p:spPr>
          <a:xfrm flipH="1">
            <a:off x="3048000" y="3009568"/>
            <a:ext cx="3112568" cy="38637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305906" y="4276314"/>
            <a:ext cx="2978562" cy="676686"/>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2522627" y="3934953"/>
            <a:ext cx="755335" cy="415498"/>
          </a:xfrm>
          <a:prstGeom prst="rect">
            <a:avLst/>
          </a:prstGeom>
          <a:solidFill>
            <a:schemeClr val="accent6">
              <a:lumMod val="60000"/>
              <a:lumOff val="40000"/>
            </a:schemeClr>
          </a:solidFill>
        </p:spPr>
        <p:txBody>
          <a:bodyPr wrap="none">
            <a:spAutoFit/>
          </a:bodyPr>
          <a:lstStyle/>
          <a:p>
            <a:pPr lvl="0" algn="ctr">
              <a:buSzPct val="25000"/>
            </a:pPr>
            <a:r>
              <a:rPr lang="en" sz="1050" dirty="0" smtClean="0">
                <a:solidFill>
                  <a:schemeClr val="tx1"/>
                </a:solidFill>
              </a:rPr>
              <a:t>Detecting</a:t>
            </a:r>
          </a:p>
          <a:p>
            <a:pPr lvl="0" algn="ctr">
              <a:buSzPct val="25000"/>
            </a:pPr>
            <a:r>
              <a:rPr lang="en" sz="1050" dirty="0" smtClean="0">
                <a:solidFill>
                  <a:schemeClr val="tx1"/>
                </a:solidFill>
              </a:rPr>
              <a:t>Conflicts</a:t>
            </a:r>
            <a:endParaRPr lang="en" sz="1050" dirty="0">
              <a:solidFill>
                <a:schemeClr val="tx1"/>
              </a:solidFill>
            </a:endParaRPr>
          </a:p>
        </p:txBody>
      </p:sp>
      <p:sp>
        <p:nvSpPr>
          <p:cNvPr id="41" name="Rectangle 40"/>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sp>
        <p:nvSpPr>
          <p:cNvPr id="49" name="Up Arrow 48"/>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40" name="Rectangle 39"/>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43" name="Rectangle 42"/>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45" name="Rectangle 44"/>
          <p:cNvSpPr/>
          <p:nvPr/>
        </p:nvSpPr>
        <p:spPr>
          <a:xfrm>
            <a:off x="4557465" y="2095407"/>
            <a:ext cx="731520" cy="2286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Int</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48"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522954508"/>
      </p:ext>
    </p:extLst>
  </p:cSld>
  <p:clrMapOvr>
    <a:masterClrMapping/>
  </p:clrMapOvr>
  <p:transition spd="slow" advTm="269">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69" name="Rectangle 68"/>
          <p:cNvSpPr/>
          <p:nvPr/>
        </p:nvSpPr>
        <p:spPr>
          <a:xfrm>
            <a:off x="6040748" y="3035429"/>
            <a:ext cx="542207" cy="212077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Document 47"/>
          <p:cNvSpPr/>
          <p:nvPr/>
        </p:nvSpPr>
        <p:spPr>
          <a:xfrm>
            <a:off x="2323480" y="2414809"/>
            <a:ext cx="1143000" cy="2766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35</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13" name="Straight Arrow Connector 12"/>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7"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Strong Progress </a:t>
            </a:r>
            <a:r>
              <a:rPr lang="en" sz="3300" dirty="0" smtClean="0">
                <a:latin typeface="Arial Black"/>
                <a:ea typeface="Arial Black"/>
                <a:cs typeface="Arial Black"/>
                <a:sym typeface="Arial Black"/>
              </a:rPr>
              <a:t>Guarantees</a:t>
            </a:r>
            <a:endParaRPr lang="en" sz="3300" dirty="0">
              <a:latin typeface="Arial Black"/>
              <a:ea typeface="Arial Black"/>
              <a:cs typeface="Arial Black"/>
              <a:sym typeface="Arial Black"/>
            </a:endParaRP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67"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68" name="Straight Arrow Connector 67"/>
          <p:cNvCxnSpPr/>
          <p:nvPr/>
        </p:nvCxnSpPr>
        <p:spPr>
          <a:xfrm flipH="1">
            <a:off x="3048000" y="3009568"/>
            <a:ext cx="3112568" cy="38637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2323480" y="3707035"/>
            <a:ext cx="1143000" cy="864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Shape 367"/>
          <p:cNvSpPr txBox="1"/>
          <p:nvPr/>
        </p:nvSpPr>
        <p:spPr>
          <a:xfrm>
            <a:off x="1301750" y="393118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91" name="Shape 369"/>
          <p:cNvSpPr/>
          <p:nvPr/>
        </p:nvSpPr>
        <p:spPr>
          <a:xfrm>
            <a:off x="2031107" y="3726085"/>
            <a:ext cx="235799" cy="845915"/>
          </a:xfrm>
          <a:prstGeom prst="leftBrace">
            <a:avLst>
              <a:gd name="adj1" fmla="val 8333"/>
              <a:gd name="adj2" fmla="val 54474"/>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p:txBody>
      </p:sp>
      <p:sp>
        <p:nvSpPr>
          <p:cNvPr id="95" name="Shape 325"/>
          <p:cNvSpPr/>
          <p:nvPr/>
        </p:nvSpPr>
        <p:spPr>
          <a:xfrm>
            <a:off x="2577594" y="3370961"/>
            <a:ext cx="728312"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dirty="0" smtClean="0">
                <a:solidFill>
                  <a:schemeClr val="tx1"/>
                </a:solidFill>
              </a:rPr>
              <a:t>… = o.f</a:t>
            </a:r>
            <a:endParaRPr lang="en" sz="1200" dirty="0">
              <a:solidFill>
                <a:schemeClr val="tx1"/>
              </a:solidFill>
            </a:endParaRPr>
          </a:p>
        </p:txBody>
      </p:sp>
      <p:sp>
        <p:nvSpPr>
          <p:cNvPr id="76" name="Explosion 2 75"/>
          <p:cNvSpPr/>
          <p:nvPr/>
        </p:nvSpPr>
        <p:spPr>
          <a:xfrm>
            <a:off x="2323480" y="4467384"/>
            <a:ext cx="1105520" cy="548417"/>
          </a:xfrm>
          <a:prstGeom prst="irregularSeal2">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endParaRPr>
          </a:p>
        </p:txBody>
      </p:sp>
      <p:sp>
        <p:nvSpPr>
          <p:cNvPr id="87" name="TextBox 86"/>
          <p:cNvSpPr txBox="1"/>
          <p:nvPr/>
        </p:nvSpPr>
        <p:spPr>
          <a:xfrm>
            <a:off x="2419190" y="4610787"/>
            <a:ext cx="914099" cy="261610"/>
          </a:xfrm>
          <a:prstGeom prst="rect">
            <a:avLst/>
          </a:prstGeom>
          <a:noFill/>
        </p:spPr>
        <p:txBody>
          <a:bodyPr wrap="square" rtlCol="0">
            <a:spAutoFit/>
          </a:bodyPr>
          <a:lstStyle/>
          <a:p>
            <a:r>
              <a:rPr lang="en-US" sz="1100" dirty="0" smtClean="0">
                <a:solidFill>
                  <a:srgbClr val="FF0000"/>
                </a:solidFill>
              </a:rPr>
              <a:t> may abort</a:t>
            </a:r>
            <a:endParaRPr lang="en-US" sz="1100" dirty="0">
              <a:solidFill>
                <a:srgbClr val="FF0000"/>
              </a:solidFill>
            </a:endParaRPr>
          </a:p>
        </p:txBody>
      </p:sp>
      <p:sp>
        <p:nvSpPr>
          <p:cNvPr id="100" name="Rectangle 99"/>
          <p:cNvSpPr/>
          <p:nvPr/>
        </p:nvSpPr>
        <p:spPr>
          <a:xfrm>
            <a:off x="2522627" y="3934953"/>
            <a:ext cx="755335" cy="415498"/>
          </a:xfrm>
          <a:prstGeom prst="rect">
            <a:avLst/>
          </a:prstGeom>
          <a:solidFill>
            <a:schemeClr val="accent6">
              <a:lumMod val="60000"/>
              <a:lumOff val="40000"/>
            </a:schemeClr>
          </a:solidFill>
        </p:spPr>
        <p:txBody>
          <a:bodyPr wrap="none">
            <a:spAutoFit/>
          </a:bodyPr>
          <a:lstStyle/>
          <a:p>
            <a:pPr lvl="0" algn="ctr">
              <a:buSzPct val="25000"/>
            </a:pPr>
            <a:r>
              <a:rPr lang="en" sz="1050" dirty="0" smtClean="0">
                <a:solidFill>
                  <a:schemeClr val="tx1"/>
                </a:solidFill>
              </a:rPr>
              <a:t>Detecting</a:t>
            </a:r>
          </a:p>
          <a:p>
            <a:pPr lvl="0" algn="ctr">
              <a:buSzPct val="25000"/>
            </a:pPr>
            <a:r>
              <a:rPr lang="en" sz="1050" dirty="0" smtClean="0">
                <a:solidFill>
                  <a:schemeClr val="tx1"/>
                </a:solidFill>
              </a:rPr>
              <a:t>Conflicts</a:t>
            </a:r>
            <a:endParaRPr lang="en" sz="1050" dirty="0">
              <a:solidFill>
                <a:schemeClr val="tx1"/>
              </a:solidFill>
            </a:endParaRPr>
          </a:p>
        </p:txBody>
      </p:sp>
      <p:sp>
        <p:nvSpPr>
          <p:cNvPr id="52" name="Rectangle 51"/>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cxnSp>
        <p:nvCxnSpPr>
          <p:cNvPr id="54" name="Straight Arrow Connector 53"/>
          <p:cNvCxnSpPr/>
          <p:nvPr/>
        </p:nvCxnSpPr>
        <p:spPr>
          <a:xfrm flipH="1">
            <a:off x="6290916" y="3097833"/>
            <a:ext cx="6450" cy="1702767"/>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55" name="Shape 399"/>
          <p:cNvSpPr/>
          <p:nvPr/>
        </p:nvSpPr>
        <p:spPr>
          <a:xfrm>
            <a:off x="6371769" y="3121151"/>
            <a:ext cx="235799" cy="1679449"/>
          </a:xfrm>
          <a:prstGeom prst="rightBrace">
            <a:avLst>
              <a:gd name="adj1" fmla="val 8333"/>
              <a:gd name="adj2" fmla="val 50000"/>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7" name="Shape 400"/>
          <p:cNvSpPr txBox="1"/>
          <p:nvPr/>
        </p:nvSpPr>
        <p:spPr>
          <a:xfrm>
            <a:off x="6607568" y="3768492"/>
            <a:ext cx="1115400" cy="253499"/>
          </a:xfrm>
          <a:prstGeom prst="rect">
            <a:avLst/>
          </a:prstGeom>
          <a:noFill/>
          <a:ln>
            <a:noFill/>
          </a:ln>
        </p:spPr>
        <p:txBody>
          <a:bodyPr lIns="91425" tIns="91425" rIns="91425" bIns="91425" anchor="t" anchorCtr="0">
            <a:noAutofit/>
          </a:bodyPr>
          <a:lstStyle/>
          <a:p>
            <a:pPr lvl="0" rtl="0">
              <a:spcBef>
                <a:spcPts val="0"/>
              </a:spcBef>
              <a:buNone/>
            </a:pPr>
            <a:r>
              <a:rPr lang="en" sz="1200" dirty="0"/>
              <a:t>waiting</a:t>
            </a:r>
          </a:p>
        </p:txBody>
      </p:sp>
      <p:sp>
        <p:nvSpPr>
          <p:cNvPr id="58" name="Explosion 2 57"/>
          <p:cNvSpPr/>
          <p:nvPr/>
        </p:nvSpPr>
        <p:spPr>
          <a:xfrm>
            <a:off x="5819008" y="4969022"/>
            <a:ext cx="1105520" cy="548417"/>
          </a:xfrm>
          <a:prstGeom prst="irregularSeal2">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endParaRPr>
          </a:p>
        </p:txBody>
      </p:sp>
      <p:sp>
        <p:nvSpPr>
          <p:cNvPr id="59" name="TextBox 58"/>
          <p:cNvSpPr txBox="1"/>
          <p:nvPr/>
        </p:nvSpPr>
        <p:spPr>
          <a:xfrm>
            <a:off x="5914718" y="5112425"/>
            <a:ext cx="914099" cy="261610"/>
          </a:xfrm>
          <a:prstGeom prst="rect">
            <a:avLst/>
          </a:prstGeom>
          <a:noFill/>
        </p:spPr>
        <p:txBody>
          <a:bodyPr wrap="square" rtlCol="0">
            <a:spAutoFit/>
          </a:bodyPr>
          <a:lstStyle/>
          <a:p>
            <a:r>
              <a:rPr lang="en-US" sz="1100" dirty="0" smtClean="0">
                <a:solidFill>
                  <a:srgbClr val="FF0000"/>
                </a:solidFill>
              </a:rPr>
              <a:t> may abort</a:t>
            </a:r>
            <a:endParaRPr lang="en-US" sz="1100" dirty="0">
              <a:solidFill>
                <a:srgbClr val="FF0000"/>
              </a:solidFill>
            </a:endParaRPr>
          </a:p>
        </p:txBody>
      </p:sp>
      <p:sp>
        <p:nvSpPr>
          <p:cNvPr id="60" name="Up Arrow 59"/>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325"/>
          <p:cNvSpPr/>
          <p:nvPr/>
        </p:nvSpPr>
        <p:spPr>
          <a:xfrm>
            <a:off x="4386828" y="4350451"/>
            <a:ext cx="688748"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response</a:t>
            </a:r>
            <a:endParaRPr lang="en" sz="1000" dirty="0">
              <a:solidFill>
                <a:schemeClr val="tx1"/>
              </a:solidFill>
            </a:endParaRPr>
          </a:p>
        </p:txBody>
      </p:sp>
      <p:cxnSp>
        <p:nvCxnSpPr>
          <p:cNvPr id="49" name="Straight Arrow Connector 48"/>
          <p:cNvCxnSpPr/>
          <p:nvPr/>
        </p:nvCxnSpPr>
        <p:spPr>
          <a:xfrm>
            <a:off x="3305906" y="4276314"/>
            <a:ext cx="2978562" cy="676686"/>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61" name="Rectangle 60"/>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62" name="Rectangle 61"/>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63" name="Rectangle 62"/>
          <p:cNvSpPr/>
          <p:nvPr/>
        </p:nvSpPr>
        <p:spPr>
          <a:xfrm>
            <a:off x="4557465" y="2095407"/>
            <a:ext cx="731520" cy="2286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Int</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64"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2288586610"/>
      </p:ext>
    </p:extLst>
  </p:cSld>
  <p:clrMapOvr>
    <a:masterClrMapping/>
  </p:clrMapOvr>
  <p:transition spd="slow" advTm="226">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69" name="Rectangle 68"/>
          <p:cNvSpPr/>
          <p:nvPr/>
        </p:nvSpPr>
        <p:spPr>
          <a:xfrm>
            <a:off x="6040748" y="3035429"/>
            <a:ext cx="542207" cy="212077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Document 47"/>
          <p:cNvSpPr/>
          <p:nvPr/>
        </p:nvSpPr>
        <p:spPr>
          <a:xfrm>
            <a:off x="2323480" y="2414809"/>
            <a:ext cx="1143000" cy="2766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36</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13" name="Straight Arrow Connector 12"/>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7"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Strong Progress </a:t>
            </a:r>
            <a:r>
              <a:rPr lang="en" sz="3300" dirty="0" smtClean="0">
                <a:latin typeface="Arial Black"/>
                <a:ea typeface="Arial Black"/>
                <a:cs typeface="Arial Black"/>
                <a:sym typeface="Arial Black"/>
              </a:rPr>
              <a:t>Guarantees</a:t>
            </a:r>
            <a:endParaRPr lang="en" sz="3300" dirty="0">
              <a:latin typeface="Arial Black"/>
              <a:ea typeface="Arial Black"/>
              <a:cs typeface="Arial Black"/>
              <a:sym typeface="Arial Black"/>
            </a:endParaRP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67"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68" name="Straight Arrow Connector 67"/>
          <p:cNvCxnSpPr/>
          <p:nvPr/>
        </p:nvCxnSpPr>
        <p:spPr>
          <a:xfrm flipH="1">
            <a:off x="3048000" y="3009568"/>
            <a:ext cx="3112568" cy="38637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2323480" y="3707035"/>
            <a:ext cx="1143000" cy="864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Shape 367"/>
          <p:cNvSpPr txBox="1"/>
          <p:nvPr/>
        </p:nvSpPr>
        <p:spPr>
          <a:xfrm>
            <a:off x="1301750" y="393118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91" name="Shape 369"/>
          <p:cNvSpPr/>
          <p:nvPr/>
        </p:nvSpPr>
        <p:spPr>
          <a:xfrm>
            <a:off x="2031107" y="3726085"/>
            <a:ext cx="235799" cy="845915"/>
          </a:xfrm>
          <a:prstGeom prst="leftBrace">
            <a:avLst>
              <a:gd name="adj1" fmla="val 8333"/>
              <a:gd name="adj2" fmla="val 54474"/>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p:txBody>
      </p:sp>
      <p:sp>
        <p:nvSpPr>
          <p:cNvPr id="95" name="Shape 325"/>
          <p:cNvSpPr/>
          <p:nvPr/>
        </p:nvSpPr>
        <p:spPr>
          <a:xfrm>
            <a:off x="2577594" y="3370961"/>
            <a:ext cx="728312"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dirty="0" smtClean="0">
                <a:solidFill>
                  <a:schemeClr val="tx1"/>
                </a:solidFill>
              </a:rPr>
              <a:t>… = o.f</a:t>
            </a:r>
            <a:endParaRPr lang="en" sz="1200" dirty="0">
              <a:solidFill>
                <a:schemeClr val="tx1"/>
              </a:solidFill>
            </a:endParaRPr>
          </a:p>
        </p:txBody>
      </p:sp>
      <p:sp>
        <p:nvSpPr>
          <p:cNvPr id="76" name="Explosion 2 75"/>
          <p:cNvSpPr/>
          <p:nvPr/>
        </p:nvSpPr>
        <p:spPr>
          <a:xfrm>
            <a:off x="2323480" y="4467384"/>
            <a:ext cx="1105520" cy="548417"/>
          </a:xfrm>
          <a:prstGeom prst="irregularSeal2">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endParaRPr>
          </a:p>
        </p:txBody>
      </p:sp>
      <p:sp>
        <p:nvSpPr>
          <p:cNvPr id="87" name="TextBox 86"/>
          <p:cNvSpPr txBox="1"/>
          <p:nvPr/>
        </p:nvSpPr>
        <p:spPr>
          <a:xfrm>
            <a:off x="2419190" y="4610787"/>
            <a:ext cx="914099" cy="261610"/>
          </a:xfrm>
          <a:prstGeom prst="rect">
            <a:avLst/>
          </a:prstGeom>
          <a:noFill/>
        </p:spPr>
        <p:txBody>
          <a:bodyPr wrap="square" rtlCol="0">
            <a:spAutoFit/>
          </a:bodyPr>
          <a:lstStyle/>
          <a:p>
            <a:r>
              <a:rPr lang="en-US" sz="1100" dirty="0" smtClean="0">
                <a:solidFill>
                  <a:srgbClr val="FF0000"/>
                </a:solidFill>
              </a:rPr>
              <a:t> may abort</a:t>
            </a:r>
            <a:endParaRPr lang="en-US" sz="1100" dirty="0">
              <a:solidFill>
                <a:srgbClr val="FF0000"/>
              </a:solidFill>
            </a:endParaRPr>
          </a:p>
        </p:txBody>
      </p:sp>
      <p:sp>
        <p:nvSpPr>
          <p:cNvPr id="100" name="Rectangle 99"/>
          <p:cNvSpPr/>
          <p:nvPr/>
        </p:nvSpPr>
        <p:spPr>
          <a:xfrm>
            <a:off x="2522627" y="3934953"/>
            <a:ext cx="755335" cy="415498"/>
          </a:xfrm>
          <a:prstGeom prst="rect">
            <a:avLst/>
          </a:prstGeom>
          <a:solidFill>
            <a:schemeClr val="accent6">
              <a:lumMod val="60000"/>
              <a:lumOff val="40000"/>
            </a:schemeClr>
          </a:solidFill>
        </p:spPr>
        <p:txBody>
          <a:bodyPr wrap="none">
            <a:spAutoFit/>
          </a:bodyPr>
          <a:lstStyle/>
          <a:p>
            <a:pPr lvl="0" algn="ctr">
              <a:buSzPct val="25000"/>
            </a:pPr>
            <a:r>
              <a:rPr lang="en" sz="1050" dirty="0" smtClean="0">
                <a:solidFill>
                  <a:schemeClr val="tx1"/>
                </a:solidFill>
              </a:rPr>
              <a:t>Detecting</a:t>
            </a:r>
          </a:p>
          <a:p>
            <a:pPr lvl="0" algn="ctr">
              <a:buSzPct val="25000"/>
            </a:pPr>
            <a:r>
              <a:rPr lang="en" sz="1050" dirty="0" smtClean="0">
                <a:solidFill>
                  <a:schemeClr val="tx1"/>
                </a:solidFill>
              </a:rPr>
              <a:t>Conflicts</a:t>
            </a:r>
            <a:endParaRPr lang="en" sz="1050" dirty="0">
              <a:solidFill>
                <a:schemeClr val="tx1"/>
              </a:solidFill>
            </a:endParaRPr>
          </a:p>
        </p:txBody>
      </p:sp>
      <p:sp>
        <p:nvSpPr>
          <p:cNvPr id="52" name="Rectangle 51"/>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cxnSp>
        <p:nvCxnSpPr>
          <p:cNvPr id="54" name="Straight Arrow Connector 53"/>
          <p:cNvCxnSpPr/>
          <p:nvPr/>
        </p:nvCxnSpPr>
        <p:spPr>
          <a:xfrm flipH="1">
            <a:off x="6290916" y="3097833"/>
            <a:ext cx="6450" cy="1702767"/>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55" name="Shape 399"/>
          <p:cNvSpPr/>
          <p:nvPr/>
        </p:nvSpPr>
        <p:spPr>
          <a:xfrm>
            <a:off x="6371769" y="3121151"/>
            <a:ext cx="235799" cy="1679449"/>
          </a:xfrm>
          <a:prstGeom prst="rightBrace">
            <a:avLst>
              <a:gd name="adj1" fmla="val 8333"/>
              <a:gd name="adj2" fmla="val 50000"/>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7" name="Shape 400"/>
          <p:cNvSpPr txBox="1"/>
          <p:nvPr/>
        </p:nvSpPr>
        <p:spPr>
          <a:xfrm>
            <a:off x="6607568" y="3768492"/>
            <a:ext cx="1115400" cy="253499"/>
          </a:xfrm>
          <a:prstGeom prst="rect">
            <a:avLst/>
          </a:prstGeom>
          <a:noFill/>
          <a:ln>
            <a:noFill/>
          </a:ln>
        </p:spPr>
        <p:txBody>
          <a:bodyPr lIns="91425" tIns="91425" rIns="91425" bIns="91425" anchor="t" anchorCtr="0">
            <a:noAutofit/>
          </a:bodyPr>
          <a:lstStyle/>
          <a:p>
            <a:pPr lvl="0" rtl="0">
              <a:spcBef>
                <a:spcPts val="0"/>
              </a:spcBef>
              <a:buNone/>
            </a:pPr>
            <a:r>
              <a:rPr lang="en" sz="1200" dirty="0"/>
              <a:t>waiting</a:t>
            </a:r>
          </a:p>
        </p:txBody>
      </p:sp>
      <p:sp>
        <p:nvSpPr>
          <p:cNvPr id="58" name="Explosion 2 57"/>
          <p:cNvSpPr/>
          <p:nvPr/>
        </p:nvSpPr>
        <p:spPr>
          <a:xfrm>
            <a:off x="5819008" y="4969022"/>
            <a:ext cx="1105520" cy="548417"/>
          </a:xfrm>
          <a:prstGeom prst="irregularSeal2">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endParaRPr>
          </a:p>
        </p:txBody>
      </p:sp>
      <p:sp>
        <p:nvSpPr>
          <p:cNvPr id="59" name="TextBox 58"/>
          <p:cNvSpPr txBox="1"/>
          <p:nvPr/>
        </p:nvSpPr>
        <p:spPr>
          <a:xfrm>
            <a:off x="5914718" y="5112425"/>
            <a:ext cx="914099" cy="261610"/>
          </a:xfrm>
          <a:prstGeom prst="rect">
            <a:avLst/>
          </a:prstGeom>
          <a:noFill/>
        </p:spPr>
        <p:txBody>
          <a:bodyPr wrap="square" rtlCol="0">
            <a:spAutoFit/>
          </a:bodyPr>
          <a:lstStyle/>
          <a:p>
            <a:r>
              <a:rPr lang="en-US" sz="1100" dirty="0" smtClean="0">
                <a:solidFill>
                  <a:srgbClr val="FF0000"/>
                </a:solidFill>
              </a:rPr>
              <a:t> may abort</a:t>
            </a:r>
            <a:endParaRPr lang="en-US" sz="1100" dirty="0">
              <a:solidFill>
                <a:srgbClr val="FF0000"/>
              </a:solidFill>
            </a:endParaRPr>
          </a:p>
        </p:txBody>
      </p:sp>
      <p:sp>
        <p:nvSpPr>
          <p:cNvPr id="3" name="Rectangle 2"/>
          <p:cNvSpPr/>
          <p:nvPr/>
        </p:nvSpPr>
        <p:spPr>
          <a:xfrm>
            <a:off x="2941750" y="5642674"/>
            <a:ext cx="2888932" cy="307777"/>
          </a:xfrm>
          <a:prstGeom prst="rect">
            <a:avLst/>
          </a:prstGeom>
          <a:solidFill>
            <a:srgbClr val="FFC000"/>
          </a:solidFill>
        </p:spPr>
        <p:txBody>
          <a:bodyPr wrap="none">
            <a:spAutoFit/>
          </a:bodyPr>
          <a:lstStyle/>
          <a:p>
            <a:r>
              <a:rPr lang="en-US" b="1" dirty="0" smtClean="0"/>
              <a:t>Starvation </a:t>
            </a:r>
            <a:r>
              <a:rPr lang="en-US" b="1" dirty="0"/>
              <a:t>and </a:t>
            </a:r>
            <a:r>
              <a:rPr lang="en-US" b="1" dirty="0" err="1"/>
              <a:t>livelock</a:t>
            </a:r>
            <a:r>
              <a:rPr lang="en-US" b="1" dirty="0"/>
              <a:t> freedom</a:t>
            </a:r>
          </a:p>
        </p:txBody>
      </p:sp>
      <p:sp>
        <p:nvSpPr>
          <p:cNvPr id="60" name="Up Arrow 59"/>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hape 325"/>
          <p:cNvSpPr/>
          <p:nvPr/>
        </p:nvSpPr>
        <p:spPr>
          <a:xfrm>
            <a:off x="4386828" y="4350451"/>
            <a:ext cx="688748"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response</a:t>
            </a:r>
            <a:endParaRPr lang="en" sz="1000" dirty="0">
              <a:solidFill>
                <a:schemeClr val="tx1"/>
              </a:solidFill>
            </a:endParaRPr>
          </a:p>
        </p:txBody>
      </p:sp>
      <p:cxnSp>
        <p:nvCxnSpPr>
          <p:cNvPr id="63" name="Straight Arrow Connector 62"/>
          <p:cNvCxnSpPr/>
          <p:nvPr/>
        </p:nvCxnSpPr>
        <p:spPr>
          <a:xfrm>
            <a:off x="3305906" y="4276314"/>
            <a:ext cx="2978562" cy="676686"/>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65" name="Rectangle 64"/>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66" name="Rectangle 65"/>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70" name="Rectangle 69"/>
          <p:cNvSpPr/>
          <p:nvPr/>
        </p:nvSpPr>
        <p:spPr>
          <a:xfrm>
            <a:off x="4557465" y="2095407"/>
            <a:ext cx="731520" cy="2286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Int</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72"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4293643336"/>
      </p:ext>
    </p:extLst>
  </p:cSld>
  <p:clrMapOvr>
    <a:masterClrMapping/>
  </p:clrMapOvr>
  <p:transition spd="slow" advTm="226">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67" name="Flowchart: Document 66"/>
          <p:cNvSpPr/>
          <p:nvPr/>
        </p:nvSpPr>
        <p:spPr>
          <a:xfrm>
            <a:off x="5800269" y="2144113"/>
            <a:ext cx="1143000" cy="3926487"/>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hape 325"/>
          <p:cNvSpPr/>
          <p:nvPr/>
        </p:nvSpPr>
        <p:spPr>
          <a:xfrm>
            <a:off x="5699109" y="2135513"/>
            <a:ext cx="1273611"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US" sz="1000" b="0" i="0" u="none" strike="noStrike" cap="none" baseline="0" dirty="0" smtClean="0">
                <a:solidFill>
                  <a:schemeClr val="tx1"/>
                </a:solidFill>
                <a:sym typeface="Arial"/>
              </a:rPr>
              <a:t>t</a:t>
            </a:r>
            <a:r>
              <a:rPr lang="en" sz="1000" b="0" i="0" u="none" strike="noStrike" cap="none" baseline="0" dirty="0" smtClean="0">
                <a:solidFill>
                  <a:schemeClr val="tx1"/>
                </a:solidFill>
                <a:sym typeface="Arial"/>
              </a:rPr>
              <a:t>ransaction start</a:t>
            </a:r>
            <a:endParaRPr lang="en" sz="1000" dirty="0">
              <a:solidFill>
                <a:schemeClr val="tx1"/>
              </a:solidFill>
            </a:endParaRPr>
          </a:p>
        </p:txBody>
      </p:sp>
      <p:sp>
        <p:nvSpPr>
          <p:cNvPr id="69" name="Rectangle 68"/>
          <p:cNvSpPr/>
          <p:nvPr/>
        </p:nvSpPr>
        <p:spPr>
          <a:xfrm>
            <a:off x="6040748" y="3035429"/>
            <a:ext cx="542207" cy="212077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Document 47"/>
          <p:cNvSpPr/>
          <p:nvPr/>
        </p:nvSpPr>
        <p:spPr>
          <a:xfrm>
            <a:off x="2323480" y="2414809"/>
            <a:ext cx="1143000" cy="2766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37</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13" name="Straight Arrow Connector 12"/>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US" sz="3300" dirty="0" smtClean="0">
                <a:latin typeface="Arial Black"/>
                <a:ea typeface="Arial Black"/>
                <a:cs typeface="Arial Black"/>
              </a:rPr>
              <a:t>Strong Atomicity Semantics</a:t>
            </a:r>
            <a:endParaRPr lang="en" sz="3300" dirty="0">
              <a:latin typeface="Arial Black"/>
              <a:ea typeface="Arial Black"/>
              <a:cs typeface="Arial Black"/>
              <a:sym typeface="Arial Black"/>
            </a:endParaRP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80" name="Shape 325"/>
          <p:cNvSpPr/>
          <p:nvPr/>
        </p:nvSpPr>
        <p:spPr>
          <a:xfrm>
            <a:off x="6694559" y="2402246"/>
            <a:ext cx="2231857"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US" sz="1000" b="0" i="0" u="none" strike="noStrike" cap="none" baseline="0" dirty="0" smtClean="0">
                <a:solidFill>
                  <a:schemeClr val="tx1"/>
                </a:solidFill>
                <a:sym typeface="Arial"/>
              </a:rPr>
              <a:t>t</a:t>
            </a:r>
            <a:r>
              <a:rPr lang="en" sz="1000" b="0" i="0" u="none" strike="noStrike" cap="none" baseline="0" dirty="0" smtClean="0">
                <a:solidFill>
                  <a:schemeClr val="tx1"/>
                </a:solidFill>
                <a:sym typeface="Arial"/>
              </a:rPr>
              <a:t>ransactional access</a:t>
            </a:r>
            <a:endParaRPr lang="en" sz="1000" dirty="0">
              <a:solidFill>
                <a:schemeClr val="tx1"/>
              </a:solidFill>
            </a:endParaRPr>
          </a:p>
        </p:txBody>
      </p:sp>
      <p:sp>
        <p:nvSpPr>
          <p:cNvPr id="75"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76"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77" name="Straight Arrow Connector 76"/>
          <p:cNvCxnSpPr/>
          <p:nvPr/>
        </p:nvCxnSpPr>
        <p:spPr>
          <a:xfrm flipH="1">
            <a:off x="3048000" y="3009568"/>
            <a:ext cx="3112568" cy="38637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323480" y="3707035"/>
            <a:ext cx="1143000" cy="864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hape 367"/>
          <p:cNvSpPr txBox="1"/>
          <p:nvPr/>
        </p:nvSpPr>
        <p:spPr>
          <a:xfrm>
            <a:off x="1301750" y="393118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81" name="Shape 369"/>
          <p:cNvSpPr/>
          <p:nvPr/>
        </p:nvSpPr>
        <p:spPr>
          <a:xfrm>
            <a:off x="2031107" y="3726085"/>
            <a:ext cx="235799" cy="845915"/>
          </a:xfrm>
          <a:prstGeom prst="leftBrace">
            <a:avLst>
              <a:gd name="adj1" fmla="val 8333"/>
              <a:gd name="adj2" fmla="val 54474"/>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3"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p:txBody>
      </p:sp>
      <p:sp>
        <p:nvSpPr>
          <p:cNvPr id="86" name="Shape 325"/>
          <p:cNvSpPr/>
          <p:nvPr/>
        </p:nvSpPr>
        <p:spPr>
          <a:xfrm>
            <a:off x="2577594" y="3370961"/>
            <a:ext cx="728312"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dirty="0" smtClean="0">
                <a:solidFill>
                  <a:schemeClr val="tx1"/>
                </a:solidFill>
              </a:rPr>
              <a:t>… = o.f</a:t>
            </a:r>
            <a:endParaRPr lang="en" sz="1200" dirty="0">
              <a:solidFill>
                <a:schemeClr val="tx1"/>
              </a:solidFill>
            </a:endParaRPr>
          </a:p>
        </p:txBody>
      </p:sp>
      <p:sp>
        <p:nvSpPr>
          <p:cNvPr id="87" name="Explosion 2 86"/>
          <p:cNvSpPr/>
          <p:nvPr/>
        </p:nvSpPr>
        <p:spPr>
          <a:xfrm>
            <a:off x="5918418" y="5051136"/>
            <a:ext cx="712596" cy="548417"/>
          </a:xfrm>
          <a:prstGeom prst="irregularSeal2">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endParaRPr>
          </a:p>
        </p:txBody>
      </p:sp>
      <p:sp>
        <p:nvSpPr>
          <p:cNvPr id="88" name="TextBox 87"/>
          <p:cNvSpPr txBox="1"/>
          <p:nvPr/>
        </p:nvSpPr>
        <p:spPr>
          <a:xfrm>
            <a:off x="5984469" y="5178235"/>
            <a:ext cx="623099" cy="261610"/>
          </a:xfrm>
          <a:prstGeom prst="rect">
            <a:avLst/>
          </a:prstGeom>
          <a:noFill/>
        </p:spPr>
        <p:txBody>
          <a:bodyPr wrap="square" rtlCol="0">
            <a:spAutoFit/>
          </a:bodyPr>
          <a:lstStyle/>
          <a:p>
            <a:r>
              <a:rPr lang="en-US" sz="1100" dirty="0" smtClean="0">
                <a:solidFill>
                  <a:srgbClr val="FF0000"/>
                </a:solidFill>
              </a:rPr>
              <a:t>abort</a:t>
            </a:r>
            <a:endParaRPr lang="en-US" sz="1100" dirty="0">
              <a:solidFill>
                <a:srgbClr val="FF0000"/>
              </a:solidFill>
            </a:endParaRPr>
          </a:p>
        </p:txBody>
      </p:sp>
      <p:sp>
        <p:nvSpPr>
          <p:cNvPr id="91" name="Rectangle 90"/>
          <p:cNvSpPr/>
          <p:nvPr/>
        </p:nvSpPr>
        <p:spPr>
          <a:xfrm>
            <a:off x="2522627" y="3934953"/>
            <a:ext cx="755335" cy="415498"/>
          </a:xfrm>
          <a:prstGeom prst="rect">
            <a:avLst/>
          </a:prstGeom>
          <a:solidFill>
            <a:schemeClr val="accent6">
              <a:lumMod val="60000"/>
              <a:lumOff val="40000"/>
            </a:schemeClr>
          </a:solidFill>
        </p:spPr>
        <p:txBody>
          <a:bodyPr wrap="none">
            <a:spAutoFit/>
          </a:bodyPr>
          <a:lstStyle/>
          <a:p>
            <a:pPr lvl="0" algn="ctr">
              <a:buSzPct val="25000"/>
            </a:pPr>
            <a:r>
              <a:rPr lang="en" sz="1050" dirty="0" smtClean="0">
                <a:solidFill>
                  <a:schemeClr val="tx1"/>
                </a:solidFill>
              </a:rPr>
              <a:t>Detecting</a:t>
            </a:r>
          </a:p>
          <a:p>
            <a:pPr lvl="0" algn="ctr">
              <a:buSzPct val="25000"/>
            </a:pPr>
            <a:r>
              <a:rPr lang="en" sz="1050" dirty="0" smtClean="0">
                <a:solidFill>
                  <a:schemeClr val="tx1"/>
                </a:solidFill>
              </a:rPr>
              <a:t>Conflicts</a:t>
            </a:r>
            <a:endParaRPr lang="en" sz="1050" dirty="0">
              <a:solidFill>
                <a:schemeClr val="tx1"/>
              </a:solidFill>
            </a:endParaRPr>
          </a:p>
        </p:txBody>
      </p:sp>
      <p:sp>
        <p:nvSpPr>
          <p:cNvPr id="53" name="Rectangle 52"/>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cxnSp>
        <p:nvCxnSpPr>
          <p:cNvPr id="55" name="Straight Arrow Connector 54"/>
          <p:cNvCxnSpPr/>
          <p:nvPr/>
        </p:nvCxnSpPr>
        <p:spPr>
          <a:xfrm flipH="1">
            <a:off x="6290916" y="3097833"/>
            <a:ext cx="6450" cy="1702767"/>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56" name="Shape 399"/>
          <p:cNvSpPr/>
          <p:nvPr/>
        </p:nvSpPr>
        <p:spPr>
          <a:xfrm>
            <a:off x="6371769" y="3121151"/>
            <a:ext cx="235799" cy="1679449"/>
          </a:xfrm>
          <a:prstGeom prst="rightBrace">
            <a:avLst>
              <a:gd name="adj1" fmla="val 8333"/>
              <a:gd name="adj2" fmla="val 50000"/>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8" name="Shape 400"/>
          <p:cNvSpPr txBox="1"/>
          <p:nvPr/>
        </p:nvSpPr>
        <p:spPr>
          <a:xfrm>
            <a:off x="6607568" y="3768492"/>
            <a:ext cx="1115400" cy="253499"/>
          </a:xfrm>
          <a:prstGeom prst="rect">
            <a:avLst/>
          </a:prstGeom>
          <a:noFill/>
          <a:ln>
            <a:noFill/>
          </a:ln>
        </p:spPr>
        <p:txBody>
          <a:bodyPr lIns="91425" tIns="91425" rIns="91425" bIns="91425" anchor="t" anchorCtr="0">
            <a:noAutofit/>
          </a:bodyPr>
          <a:lstStyle/>
          <a:p>
            <a:pPr lvl="0" rtl="0">
              <a:spcBef>
                <a:spcPts val="0"/>
              </a:spcBef>
              <a:buNone/>
            </a:pPr>
            <a:r>
              <a:rPr lang="en" sz="1200" dirty="0"/>
              <a:t>waiting</a:t>
            </a:r>
          </a:p>
        </p:txBody>
      </p:sp>
      <p:sp>
        <p:nvSpPr>
          <p:cNvPr id="3" name="TextBox 2"/>
          <p:cNvSpPr txBox="1"/>
          <p:nvPr/>
        </p:nvSpPr>
        <p:spPr>
          <a:xfrm>
            <a:off x="936910" y="5785412"/>
            <a:ext cx="4222180" cy="307777"/>
          </a:xfrm>
          <a:prstGeom prst="rect">
            <a:avLst/>
          </a:prstGeom>
          <a:solidFill>
            <a:srgbClr val="FFC000"/>
          </a:solidFill>
        </p:spPr>
        <p:txBody>
          <a:bodyPr wrap="square" rtlCol="0">
            <a:spAutoFit/>
          </a:bodyPr>
          <a:lstStyle/>
          <a:p>
            <a:pPr lvl="0">
              <a:buSzPct val="25000"/>
            </a:pPr>
            <a:r>
              <a:rPr lang="en" dirty="0">
                <a:latin typeface="Arial Black"/>
                <a:ea typeface="Arial Black"/>
                <a:cs typeface="Arial Black"/>
                <a:sym typeface="Arial Black"/>
              </a:rPr>
              <a:t>Transactional vs. </a:t>
            </a:r>
            <a:r>
              <a:rPr lang="en" dirty="0" smtClean="0">
                <a:latin typeface="Arial Black"/>
                <a:ea typeface="Arial Black"/>
                <a:cs typeface="Arial Black"/>
                <a:sym typeface="Arial Black"/>
              </a:rPr>
              <a:t>Transactional Conflict</a:t>
            </a:r>
            <a:endParaRPr lang="en-US" dirty="0"/>
          </a:p>
        </p:txBody>
      </p:sp>
      <p:sp>
        <p:nvSpPr>
          <p:cNvPr id="59" name="Up Arrow 58"/>
          <p:cNvSpPr/>
          <p:nvPr/>
        </p:nvSpPr>
        <p:spPr>
          <a:xfrm rot="14537658">
            <a:off x="6804902" y="2478934"/>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p Arrow 59"/>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ape 325"/>
          <p:cNvSpPr/>
          <p:nvPr/>
        </p:nvSpPr>
        <p:spPr>
          <a:xfrm>
            <a:off x="4386828" y="4350451"/>
            <a:ext cx="688748"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response</a:t>
            </a:r>
            <a:endParaRPr lang="en" sz="1000" dirty="0">
              <a:solidFill>
                <a:schemeClr val="tx1"/>
              </a:solidFill>
            </a:endParaRPr>
          </a:p>
        </p:txBody>
      </p:sp>
      <p:cxnSp>
        <p:nvCxnSpPr>
          <p:cNvPr id="61" name="Straight Arrow Connector 60"/>
          <p:cNvCxnSpPr/>
          <p:nvPr/>
        </p:nvCxnSpPr>
        <p:spPr>
          <a:xfrm>
            <a:off x="3305906" y="4276314"/>
            <a:ext cx="2978562" cy="676686"/>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71" name="Rectangle 70"/>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72" name="Rectangle 71"/>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74" name="Rectangle 73"/>
          <p:cNvSpPr/>
          <p:nvPr/>
        </p:nvSpPr>
        <p:spPr>
          <a:xfrm>
            <a:off x="4557465" y="2095407"/>
            <a:ext cx="731520" cy="2286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Int</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78"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169508998"/>
      </p:ext>
    </p:extLst>
  </p:cSld>
  <p:clrMapOvr>
    <a:masterClrMapping/>
  </p:clrMapOvr>
  <p:transition spd="slow" advTm="171884">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67" name="Flowchart: Document 66"/>
          <p:cNvSpPr/>
          <p:nvPr/>
        </p:nvSpPr>
        <p:spPr>
          <a:xfrm>
            <a:off x="5800269" y="2144113"/>
            <a:ext cx="1143000" cy="3926487"/>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hape 325"/>
          <p:cNvSpPr/>
          <p:nvPr/>
        </p:nvSpPr>
        <p:spPr>
          <a:xfrm>
            <a:off x="5699109" y="2135513"/>
            <a:ext cx="1273611"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US" sz="1000" b="0" i="0" u="none" strike="noStrike" cap="none" baseline="0" dirty="0" smtClean="0">
                <a:solidFill>
                  <a:schemeClr val="tx1"/>
                </a:solidFill>
                <a:sym typeface="Arial"/>
              </a:rPr>
              <a:t>t</a:t>
            </a:r>
            <a:r>
              <a:rPr lang="en" sz="1000" b="0" i="0" u="none" strike="noStrike" cap="none" baseline="0" dirty="0" smtClean="0">
                <a:solidFill>
                  <a:schemeClr val="tx1"/>
                </a:solidFill>
                <a:sym typeface="Arial"/>
              </a:rPr>
              <a:t>ransaction start</a:t>
            </a:r>
            <a:endParaRPr lang="en" sz="1000" dirty="0">
              <a:solidFill>
                <a:schemeClr val="tx1"/>
              </a:solidFill>
            </a:endParaRPr>
          </a:p>
        </p:txBody>
      </p:sp>
      <p:sp>
        <p:nvSpPr>
          <p:cNvPr id="76" name="Curved Right Arrow 75"/>
          <p:cNvSpPr/>
          <p:nvPr/>
        </p:nvSpPr>
        <p:spPr>
          <a:xfrm rot="10800000">
            <a:off x="7023512" y="2079455"/>
            <a:ext cx="1120628" cy="3222149"/>
          </a:xfrm>
          <a:prstGeom prst="curvedRightArrow">
            <a:avLst>
              <a:gd name="adj1" fmla="val 7727"/>
              <a:gd name="adj2" fmla="val 20880"/>
              <a:gd name="adj3" fmla="val 24433"/>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Shape 400"/>
          <p:cNvSpPr txBox="1"/>
          <p:nvPr/>
        </p:nvSpPr>
        <p:spPr>
          <a:xfrm>
            <a:off x="7840530" y="3496208"/>
            <a:ext cx="766614" cy="253499"/>
          </a:xfrm>
          <a:prstGeom prst="rect">
            <a:avLst/>
          </a:prstGeom>
          <a:noFill/>
          <a:ln>
            <a:noFill/>
          </a:ln>
        </p:spPr>
        <p:txBody>
          <a:bodyPr lIns="91425" tIns="91425" rIns="91425" bIns="91425" anchor="t" anchorCtr="0">
            <a:noAutofit/>
          </a:bodyPr>
          <a:lstStyle/>
          <a:p>
            <a:pPr lvl="0" rtl="0">
              <a:spcBef>
                <a:spcPts val="0"/>
              </a:spcBef>
              <a:buNone/>
            </a:pPr>
            <a:r>
              <a:rPr lang="en-US" sz="1200" dirty="0" smtClean="0"/>
              <a:t>retry</a:t>
            </a:r>
            <a:endParaRPr lang="en" sz="1200" dirty="0"/>
          </a:p>
        </p:txBody>
      </p:sp>
      <p:sp>
        <p:nvSpPr>
          <p:cNvPr id="69" name="Rectangle 68"/>
          <p:cNvSpPr/>
          <p:nvPr/>
        </p:nvSpPr>
        <p:spPr>
          <a:xfrm>
            <a:off x="6040748" y="3035429"/>
            <a:ext cx="542207" cy="212077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Document 47"/>
          <p:cNvSpPr/>
          <p:nvPr/>
        </p:nvSpPr>
        <p:spPr>
          <a:xfrm>
            <a:off x="2323480" y="2414809"/>
            <a:ext cx="1143000" cy="2766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38</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13" name="Straight Arrow Connector 12"/>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US" sz="3300" dirty="0">
                <a:latin typeface="Arial Black"/>
                <a:ea typeface="Arial Black"/>
                <a:cs typeface="Arial Black"/>
              </a:rPr>
              <a:t>Strong Atomicity Semantics</a:t>
            </a:r>
            <a:endParaRPr lang="en" sz="3300" dirty="0">
              <a:latin typeface="Arial Black"/>
              <a:ea typeface="Arial Black"/>
              <a:cs typeface="Arial Black"/>
              <a:sym typeface="Arial Black"/>
            </a:endParaRP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80" name="Shape 325"/>
          <p:cNvSpPr/>
          <p:nvPr/>
        </p:nvSpPr>
        <p:spPr>
          <a:xfrm>
            <a:off x="6694559" y="2402246"/>
            <a:ext cx="2231857"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US" sz="1000" b="0" i="0" u="none" strike="noStrike" cap="none" baseline="0" dirty="0" smtClean="0">
                <a:solidFill>
                  <a:schemeClr val="tx1"/>
                </a:solidFill>
                <a:sym typeface="Arial"/>
              </a:rPr>
              <a:t>t</a:t>
            </a:r>
            <a:r>
              <a:rPr lang="en" sz="1000" b="0" i="0" u="none" strike="noStrike" cap="none" baseline="0" dirty="0" smtClean="0">
                <a:solidFill>
                  <a:schemeClr val="tx1"/>
                </a:solidFill>
                <a:sym typeface="Arial"/>
              </a:rPr>
              <a:t>ransactional access</a:t>
            </a:r>
            <a:endParaRPr lang="en" sz="1000" dirty="0">
              <a:solidFill>
                <a:schemeClr val="tx1"/>
              </a:solidFill>
            </a:endParaRPr>
          </a:p>
        </p:txBody>
      </p:sp>
      <p:sp>
        <p:nvSpPr>
          <p:cNvPr id="75"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81" name="Straight Arrow Connector 80"/>
          <p:cNvCxnSpPr/>
          <p:nvPr/>
        </p:nvCxnSpPr>
        <p:spPr>
          <a:xfrm flipH="1">
            <a:off x="3048000" y="3009568"/>
            <a:ext cx="3112568" cy="38637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82"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79" name="Rectangle 78"/>
          <p:cNvSpPr/>
          <p:nvPr/>
        </p:nvSpPr>
        <p:spPr>
          <a:xfrm>
            <a:off x="2323480" y="3707035"/>
            <a:ext cx="1143000" cy="864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hape 367"/>
          <p:cNvSpPr txBox="1"/>
          <p:nvPr/>
        </p:nvSpPr>
        <p:spPr>
          <a:xfrm>
            <a:off x="1301750" y="393118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88" name="Shape 369"/>
          <p:cNvSpPr/>
          <p:nvPr/>
        </p:nvSpPr>
        <p:spPr>
          <a:xfrm>
            <a:off x="2031107" y="3726085"/>
            <a:ext cx="235799" cy="845915"/>
          </a:xfrm>
          <a:prstGeom prst="leftBrace">
            <a:avLst>
              <a:gd name="adj1" fmla="val 8333"/>
              <a:gd name="adj2" fmla="val 54474"/>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9"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p:txBody>
      </p:sp>
      <p:sp>
        <p:nvSpPr>
          <p:cNvPr id="92" name="Shape 325"/>
          <p:cNvSpPr/>
          <p:nvPr/>
        </p:nvSpPr>
        <p:spPr>
          <a:xfrm>
            <a:off x="2577594" y="3370961"/>
            <a:ext cx="728312"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dirty="0" smtClean="0">
                <a:solidFill>
                  <a:schemeClr val="tx1"/>
                </a:solidFill>
              </a:rPr>
              <a:t>… = o.f</a:t>
            </a:r>
            <a:endParaRPr lang="en" sz="1200" dirty="0">
              <a:solidFill>
                <a:schemeClr val="tx1"/>
              </a:solidFill>
            </a:endParaRPr>
          </a:p>
        </p:txBody>
      </p:sp>
      <p:sp>
        <p:nvSpPr>
          <p:cNvPr id="93" name="Rectangle 92"/>
          <p:cNvSpPr/>
          <p:nvPr/>
        </p:nvSpPr>
        <p:spPr>
          <a:xfrm>
            <a:off x="2522627" y="3934953"/>
            <a:ext cx="755335" cy="415498"/>
          </a:xfrm>
          <a:prstGeom prst="rect">
            <a:avLst/>
          </a:prstGeom>
          <a:solidFill>
            <a:schemeClr val="accent6">
              <a:lumMod val="60000"/>
              <a:lumOff val="40000"/>
            </a:schemeClr>
          </a:solidFill>
        </p:spPr>
        <p:txBody>
          <a:bodyPr wrap="none">
            <a:spAutoFit/>
          </a:bodyPr>
          <a:lstStyle/>
          <a:p>
            <a:pPr lvl="0" algn="ctr">
              <a:buSzPct val="25000"/>
            </a:pPr>
            <a:r>
              <a:rPr lang="en" sz="1050" dirty="0" smtClean="0">
                <a:solidFill>
                  <a:schemeClr val="tx1"/>
                </a:solidFill>
              </a:rPr>
              <a:t>Detecting</a:t>
            </a:r>
          </a:p>
          <a:p>
            <a:pPr lvl="0" algn="ctr">
              <a:buSzPct val="25000"/>
            </a:pPr>
            <a:r>
              <a:rPr lang="en" sz="1050" dirty="0" smtClean="0">
                <a:solidFill>
                  <a:schemeClr val="tx1"/>
                </a:solidFill>
              </a:rPr>
              <a:t>Conflicts</a:t>
            </a:r>
            <a:endParaRPr lang="en" sz="1050" dirty="0">
              <a:solidFill>
                <a:schemeClr val="tx1"/>
              </a:solidFill>
            </a:endParaRPr>
          </a:p>
        </p:txBody>
      </p:sp>
      <p:sp>
        <p:nvSpPr>
          <p:cNvPr id="94" name="Explosion 2 93"/>
          <p:cNvSpPr/>
          <p:nvPr/>
        </p:nvSpPr>
        <p:spPr>
          <a:xfrm>
            <a:off x="5918418" y="5051136"/>
            <a:ext cx="712596" cy="548417"/>
          </a:xfrm>
          <a:prstGeom prst="irregularSeal2">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endParaRPr>
          </a:p>
        </p:txBody>
      </p:sp>
      <p:sp>
        <p:nvSpPr>
          <p:cNvPr id="95" name="TextBox 94"/>
          <p:cNvSpPr txBox="1"/>
          <p:nvPr/>
        </p:nvSpPr>
        <p:spPr>
          <a:xfrm>
            <a:off x="5984469" y="5178235"/>
            <a:ext cx="623099" cy="261610"/>
          </a:xfrm>
          <a:prstGeom prst="rect">
            <a:avLst/>
          </a:prstGeom>
          <a:noFill/>
        </p:spPr>
        <p:txBody>
          <a:bodyPr wrap="square" rtlCol="0">
            <a:spAutoFit/>
          </a:bodyPr>
          <a:lstStyle/>
          <a:p>
            <a:r>
              <a:rPr lang="en-US" sz="1100" dirty="0" smtClean="0">
                <a:solidFill>
                  <a:srgbClr val="FF0000"/>
                </a:solidFill>
              </a:rPr>
              <a:t>abort</a:t>
            </a:r>
            <a:endParaRPr lang="en-US" sz="1100" dirty="0">
              <a:solidFill>
                <a:srgbClr val="FF0000"/>
              </a:solidFill>
            </a:endParaRPr>
          </a:p>
        </p:txBody>
      </p:sp>
      <p:sp>
        <p:nvSpPr>
          <p:cNvPr id="52" name="Rectangle 51"/>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cxnSp>
        <p:nvCxnSpPr>
          <p:cNvPr id="55" name="Straight Arrow Connector 54"/>
          <p:cNvCxnSpPr/>
          <p:nvPr/>
        </p:nvCxnSpPr>
        <p:spPr>
          <a:xfrm flipH="1">
            <a:off x="6290916" y="3097833"/>
            <a:ext cx="6450" cy="1702767"/>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56" name="Shape 399"/>
          <p:cNvSpPr/>
          <p:nvPr/>
        </p:nvSpPr>
        <p:spPr>
          <a:xfrm>
            <a:off x="6371769" y="3121151"/>
            <a:ext cx="235799" cy="1679449"/>
          </a:xfrm>
          <a:prstGeom prst="rightBrace">
            <a:avLst>
              <a:gd name="adj1" fmla="val 8333"/>
              <a:gd name="adj2" fmla="val 50000"/>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8" name="Shape 400"/>
          <p:cNvSpPr txBox="1"/>
          <p:nvPr/>
        </p:nvSpPr>
        <p:spPr>
          <a:xfrm>
            <a:off x="6607568" y="3768492"/>
            <a:ext cx="1115400" cy="253499"/>
          </a:xfrm>
          <a:prstGeom prst="rect">
            <a:avLst/>
          </a:prstGeom>
          <a:noFill/>
          <a:ln>
            <a:noFill/>
          </a:ln>
        </p:spPr>
        <p:txBody>
          <a:bodyPr lIns="91425" tIns="91425" rIns="91425" bIns="91425" anchor="t" anchorCtr="0">
            <a:noAutofit/>
          </a:bodyPr>
          <a:lstStyle/>
          <a:p>
            <a:pPr lvl="0" rtl="0">
              <a:spcBef>
                <a:spcPts val="0"/>
              </a:spcBef>
              <a:buNone/>
            </a:pPr>
            <a:r>
              <a:rPr lang="en" sz="1200" dirty="0"/>
              <a:t>waiting</a:t>
            </a:r>
          </a:p>
        </p:txBody>
      </p:sp>
      <p:sp>
        <p:nvSpPr>
          <p:cNvPr id="59" name="TextBox 58"/>
          <p:cNvSpPr txBox="1"/>
          <p:nvPr/>
        </p:nvSpPr>
        <p:spPr>
          <a:xfrm>
            <a:off x="936910" y="5785412"/>
            <a:ext cx="4222180" cy="307777"/>
          </a:xfrm>
          <a:prstGeom prst="rect">
            <a:avLst/>
          </a:prstGeom>
          <a:solidFill>
            <a:srgbClr val="FFC000"/>
          </a:solidFill>
        </p:spPr>
        <p:txBody>
          <a:bodyPr wrap="square" rtlCol="0">
            <a:spAutoFit/>
          </a:bodyPr>
          <a:lstStyle/>
          <a:p>
            <a:pPr lvl="0">
              <a:buSzPct val="25000"/>
            </a:pPr>
            <a:r>
              <a:rPr lang="en" dirty="0">
                <a:latin typeface="Arial Black"/>
                <a:ea typeface="Arial Black"/>
                <a:cs typeface="Arial Black"/>
                <a:sym typeface="Arial Black"/>
              </a:rPr>
              <a:t>Transactional vs. </a:t>
            </a:r>
            <a:r>
              <a:rPr lang="en" dirty="0" smtClean="0">
                <a:latin typeface="Arial Black"/>
                <a:ea typeface="Arial Black"/>
                <a:cs typeface="Arial Black"/>
                <a:sym typeface="Arial Black"/>
              </a:rPr>
              <a:t>Transactional Conflict</a:t>
            </a:r>
            <a:endParaRPr lang="en-US" dirty="0"/>
          </a:p>
        </p:txBody>
      </p:sp>
      <p:sp>
        <p:nvSpPr>
          <p:cNvPr id="62" name="Up Arrow 61"/>
          <p:cNvSpPr/>
          <p:nvPr/>
        </p:nvSpPr>
        <p:spPr>
          <a:xfrm rot="14537658">
            <a:off x="6804902" y="2478934"/>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Up Arrow 62"/>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hape 325"/>
          <p:cNvSpPr/>
          <p:nvPr/>
        </p:nvSpPr>
        <p:spPr>
          <a:xfrm>
            <a:off x="4386828" y="4350451"/>
            <a:ext cx="688748"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response</a:t>
            </a:r>
            <a:endParaRPr lang="en" sz="1000" dirty="0">
              <a:solidFill>
                <a:schemeClr val="tx1"/>
              </a:solidFill>
            </a:endParaRPr>
          </a:p>
        </p:txBody>
      </p:sp>
      <p:cxnSp>
        <p:nvCxnSpPr>
          <p:cNvPr id="60" name="Straight Arrow Connector 59"/>
          <p:cNvCxnSpPr/>
          <p:nvPr/>
        </p:nvCxnSpPr>
        <p:spPr>
          <a:xfrm>
            <a:off x="3305906" y="4276314"/>
            <a:ext cx="2978562" cy="676686"/>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66" name="Rectangle 65"/>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70" name="Rectangle 69"/>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71" name="Rectangle 70"/>
          <p:cNvSpPr/>
          <p:nvPr/>
        </p:nvSpPr>
        <p:spPr>
          <a:xfrm>
            <a:off x="4557465" y="2095407"/>
            <a:ext cx="731520" cy="2286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Int</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72"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1463598687"/>
      </p:ext>
    </p:extLst>
  </p:cSld>
  <p:clrMapOvr>
    <a:masterClrMapping/>
  </p:clrMapOvr>
  <p:transition spd="slow" advTm="68">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69" name="Rectangle 68"/>
          <p:cNvSpPr/>
          <p:nvPr/>
        </p:nvSpPr>
        <p:spPr>
          <a:xfrm>
            <a:off x="6040748" y="3035429"/>
            <a:ext cx="542207" cy="212077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Document 47"/>
          <p:cNvSpPr/>
          <p:nvPr/>
        </p:nvSpPr>
        <p:spPr>
          <a:xfrm>
            <a:off x="2323480" y="2414809"/>
            <a:ext cx="1143000" cy="2766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39</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13" name="Straight Arrow Connector 12"/>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US" sz="3300" dirty="0">
                <a:latin typeface="Arial Black"/>
                <a:ea typeface="Arial Black"/>
                <a:cs typeface="Arial Black"/>
              </a:rPr>
              <a:t>Strong Atomicity Semantics</a:t>
            </a:r>
            <a:endParaRPr lang="en" sz="3300" dirty="0">
              <a:latin typeface="Arial Black"/>
              <a:ea typeface="Arial Black"/>
              <a:cs typeface="Arial Black"/>
              <a:sym typeface="Arial Black"/>
            </a:endParaRP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45" name="Shape 367"/>
          <p:cNvSpPr txBox="1"/>
          <p:nvPr/>
        </p:nvSpPr>
        <p:spPr>
          <a:xfrm>
            <a:off x="2393993" y="3929396"/>
            <a:ext cx="847257" cy="345129"/>
          </a:xfrm>
          <a:prstGeom prst="rect">
            <a:avLst/>
          </a:prstGeom>
          <a:noFill/>
          <a:ln>
            <a:noFill/>
          </a:ln>
        </p:spPr>
        <p:txBody>
          <a:bodyPr lIns="91425" tIns="91425" rIns="91425" bIns="91425" anchor="t" anchorCtr="0">
            <a:noAutofit/>
          </a:bodyPr>
          <a:lstStyle/>
          <a:p>
            <a:pPr lvl="0" algn="ctr" rtl="0">
              <a:spcBef>
                <a:spcPts val="0"/>
              </a:spcBef>
              <a:buNone/>
            </a:pPr>
            <a:r>
              <a:rPr lang="en" sz="1200" dirty="0" smtClean="0"/>
              <a:t>safe </a:t>
            </a:r>
          </a:p>
          <a:p>
            <a:pPr lvl="0" algn="ctr" rtl="0">
              <a:spcBef>
                <a:spcPts val="0"/>
              </a:spcBef>
              <a:buNone/>
            </a:pPr>
            <a:r>
              <a:rPr lang="en" sz="1200" dirty="0" smtClean="0"/>
              <a:t>point</a:t>
            </a:r>
            <a:endParaRPr lang="en" sz="1200" dirty="0"/>
          </a:p>
        </p:txBody>
      </p:sp>
      <p:sp>
        <p:nvSpPr>
          <p:cNvPr id="75" name="Shape 325"/>
          <p:cNvSpPr/>
          <p:nvPr/>
        </p:nvSpPr>
        <p:spPr>
          <a:xfrm>
            <a:off x="6749122" y="2228964"/>
            <a:ext cx="1617518"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non-transactional</a:t>
            </a:r>
          </a:p>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access</a:t>
            </a:r>
            <a:endParaRPr lang="en" sz="1000" dirty="0">
              <a:solidFill>
                <a:schemeClr val="tx1"/>
              </a:solidFill>
            </a:endParaRPr>
          </a:p>
        </p:txBody>
      </p:sp>
      <p:sp>
        <p:nvSpPr>
          <p:cNvPr id="67"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68" name="Straight Arrow Connector 67"/>
          <p:cNvCxnSpPr/>
          <p:nvPr/>
        </p:nvCxnSpPr>
        <p:spPr>
          <a:xfrm flipH="1">
            <a:off x="3048000" y="3009568"/>
            <a:ext cx="3112568" cy="38637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77"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54" name="Rectangle 53"/>
          <p:cNvSpPr/>
          <p:nvPr/>
        </p:nvSpPr>
        <p:spPr>
          <a:xfrm>
            <a:off x="2323480" y="3707035"/>
            <a:ext cx="1143000" cy="864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Shape 367"/>
          <p:cNvSpPr txBox="1"/>
          <p:nvPr/>
        </p:nvSpPr>
        <p:spPr>
          <a:xfrm>
            <a:off x="1301750" y="393118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82" name="Shape 369"/>
          <p:cNvSpPr/>
          <p:nvPr/>
        </p:nvSpPr>
        <p:spPr>
          <a:xfrm>
            <a:off x="2031107" y="3726085"/>
            <a:ext cx="235799" cy="845915"/>
          </a:xfrm>
          <a:prstGeom prst="leftBrace">
            <a:avLst>
              <a:gd name="adj1" fmla="val 8333"/>
              <a:gd name="adj2" fmla="val 54474"/>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3"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p:txBody>
      </p:sp>
      <p:sp>
        <p:nvSpPr>
          <p:cNvPr id="86" name="Shape 325"/>
          <p:cNvSpPr/>
          <p:nvPr/>
        </p:nvSpPr>
        <p:spPr>
          <a:xfrm>
            <a:off x="2577594" y="3370961"/>
            <a:ext cx="728312"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dirty="0" smtClean="0">
                <a:solidFill>
                  <a:schemeClr val="tx1"/>
                </a:solidFill>
              </a:rPr>
              <a:t>… = o.f</a:t>
            </a:r>
            <a:endParaRPr lang="en" sz="1200" dirty="0">
              <a:solidFill>
                <a:schemeClr val="tx1"/>
              </a:solidFill>
            </a:endParaRPr>
          </a:p>
        </p:txBody>
      </p:sp>
      <p:sp>
        <p:nvSpPr>
          <p:cNvPr id="87" name="Rectangle 86"/>
          <p:cNvSpPr/>
          <p:nvPr/>
        </p:nvSpPr>
        <p:spPr>
          <a:xfrm>
            <a:off x="2522627" y="3934953"/>
            <a:ext cx="755335" cy="415498"/>
          </a:xfrm>
          <a:prstGeom prst="rect">
            <a:avLst/>
          </a:prstGeom>
          <a:solidFill>
            <a:schemeClr val="accent6">
              <a:lumMod val="60000"/>
              <a:lumOff val="40000"/>
            </a:schemeClr>
          </a:solidFill>
        </p:spPr>
        <p:txBody>
          <a:bodyPr wrap="none">
            <a:spAutoFit/>
          </a:bodyPr>
          <a:lstStyle/>
          <a:p>
            <a:pPr lvl="0" algn="ctr">
              <a:buSzPct val="25000"/>
            </a:pPr>
            <a:r>
              <a:rPr lang="en" sz="1050" dirty="0" smtClean="0">
                <a:solidFill>
                  <a:schemeClr val="tx1"/>
                </a:solidFill>
              </a:rPr>
              <a:t>Detecting</a:t>
            </a:r>
          </a:p>
          <a:p>
            <a:pPr lvl="0" algn="ctr">
              <a:buSzPct val="25000"/>
            </a:pPr>
            <a:r>
              <a:rPr lang="en" sz="1050" dirty="0" smtClean="0">
                <a:solidFill>
                  <a:schemeClr val="tx1"/>
                </a:solidFill>
              </a:rPr>
              <a:t>Conflicts</a:t>
            </a:r>
            <a:endParaRPr lang="en" sz="1050" dirty="0">
              <a:solidFill>
                <a:schemeClr val="tx1"/>
              </a:solidFill>
            </a:endParaRPr>
          </a:p>
        </p:txBody>
      </p:sp>
      <p:sp>
        <p:nvSpPr>
          <p:cNvPr id="88" name="Explosion 2 87"/>
          <p:cNvSpPr/>
          <p:nvPr/>
        </p:nvSpPr>
        <p:spPr>
          <a:xfrm>
            <a:off x="5918418" y="5051136"/>
            <a:ext cx="712596" cy="548417"/>
          </a:xfrm>
          <a:prstGeom prst="irregularSeal2">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endParaRPr>
          </a:p>
        </p:txBody>
      </p:sp>
      <p:sp>
        <p:nvSpPr>
          <p:cNvPr id="89" name="TextBox 88"/>
          <p:cNvSpPr txBox="1"/>
          <p:nvPr/>
        </p:nvSpPr>
        <p:spPr>
          <a:xfrm>
            <a:off x="5984469" y="5178235"/>
            <a:ext cx="623099" cy="261610"/>
          </a:xfrm>
          <a:prstGeom prst="rect">
            <a:avLst/>
          </a:prstGeom>
          <a:noFill/>
        </p:spPr>
        <p:txBody>
          <a:bodyPr wrap="square" rtlCol="0">
            <a:spAutoFit/>
          </a:bodyPr>
          <a:lstStyle/>
          <a:p>
            <a:r>
              <a:rPr lang="en-US" sz="1100" dirty="0" smtClean="0">
                <a:solidFill>
                  <a:srgbClr val="FF0000"/>
                </a:solidFill>
              </a:rPr>
              <a:t>abort</a:t>
            </a:r>
            <a:endParaRPr lang="en-US" sz="1100" dirty="0">
              <a:solidFill>
                <a:srgbClr val="FF0000"/>
              </a:solidFill>
            </a:endParaRPr>
          </a:p>
        </p:txBody>
      </p:sp>
      <p:sp>
        <p:nvSpPr>
          <p:cNvPr id="55" name="Rectangle 54"/>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cxnSp>
        <p:nvCxnSpPr>
          <p:cNvPr id="57" name="Straight Arrow Connector 56"/>
          <p:cNvCxnSpPr/>
          <p:nvPr/>
        </p:nvCxnSpPr>
        <p:spPr>
          <a:xfrm flipH="1">
            <a:off x="6290916" y="3097833"/>
            <a:ext cx="6450" cy="1702767"/>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58" name="Shape 399"/>
          <p:cNvSpPr/>
          <p:nvPr/>
        </p:nvSpPr>
        <p:spPr>
          <a:xfrm>
            <a:off x="6371769" y="3121151"/>
            <a:ext cx="235799" cy="1679449"/>
          </a:xfrm>
          <a:prstGeom prst="rightBrace">
            <a:avLst>
              <a:gd name="adj1" fmla="val 8333"/>
              <a:gd name="adj2" fmla="val 50000"/>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0" name="Shape 400"/>
          <p:cNvSpPr txBox="1"/>
          <p:nvPr/>
        </p:nvSpPr>
        <p:spPr>
          <a:xfrm>
            <a:off x="6607568" y="3768492"/>
            <a:ext cx="1115400" cy="253499"/>
          </a:xfrm>
          <a:prstGeom prst="rect">
            <a:avLst/>
          </a:prstGeom>
          <a:noFill/>
          <a:ln>
            <a:noFill/>
          </a:ln>
        </p:spPr>
        <p:txBody>
          <a:bodyPr lIns="91425" tIns="91425" rIns="91425" bIns="91425" anchor="t" anchorCtr="0">
            <a:noAutofit/>
          </a:bodyPr>
          <a:lstStyle/>
          <a:p>
            <a:pPr lvl="0" rtl="0">
              <a:spcBef>
                <a:spcPts val="0"/>
              </a:spcBef>
              <a:buNone/>
            </a:pPr>
            <a:r>
              <a:rPr lang="en" sz="1200" dirty="0"/>
              <a:t>waiting</a:t>
            </a:r>
          </a:p>
        </p:txBody>
      </p:sp>
      <p:sp>
        <p:nvSpPr>
          <p:cNvPr id="62" name="TextBox 61"/>
          <p:cNvSpPr txBox="1"/>
          <p:nvPr/>
        </p:nvSpPr>
        <p:spPr>
          <a:xfrm>
            <a:off x="936910" y="5785412"/>
            <a:ext cx="4549490" cy="307777"/>
          </a:xfrm>
          <a:prstGeom prst="rect">
            <a:avLst/>
          </a:prstGeom>
          <a:solidFill>
            <a:srgbClr val="92D050"/>
          </a:solidFill>
        </p:spPr>
        <p:txBody>
          <a:bodyPr wrap="square" rtlCol="0">
            <a:spAutoFit/>
          </a:bodyPr>
          <a:lstStyle/>
          <a:p>
            <a:pPr lvl="0">
              <a:buSzPct val="25000"/>
            </a:pPr>
            <a:r>
              <a:rPr lang="en" dirty="0">
                <a:latin typeface="Arial Black"/>
                <a:ea typeface="Arial Black"/>
                <a:cs typeface="Arial Black"/>
                <a:sym typeface="Arial Black"/>
              </a:rPr>
              <a:t>Transactional vs. </a:t>
            </a:r>
            <a:r>
              <a:rPr lang="en" dirty="0" smtClean="0">
                <a:latin typeface="Arial Black"/>
                <a:ea typeface="Arial Black"/>
                <a:cs typeface="Arial Black"/>
                <a:sym typeface="Arial Black"/>
              </a:rPr>
              <a:t>Non-transactional Conflict</a:t>
            </a:r>
            <a:endParaRPr lang="en-US" dirty="0"/>
          </a:p>
        </p:txBody>
      </p:sp>
      <p:sp>
        <p:nvSpPr>
          <p:cNvPr id="64" name="Up Arrow 63"/>
          <p:cNvSpPr/>
          <p:nvPr/>
        </p:nvSpPr>
        <p:spPr>
          <a:xfrm rot="14537658">
            <a:off x="6796383" y="2432973"/>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Up Arrow 69"/>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ape 325"/>
          <p:cNvSpPr/>
          <p:nvPr/>
        </p:nvSpPr>
        <p:spPr>
          <a:xfrm>
            <a:off x="4386828" y="4350451"/>
            <a:ext cx="688748"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response</a:t>
            </a:r>
            <a:endParaRPr lang="en" sz="1000" dirty="0">
              <a:solidFill>
                <a:schemeClr val="tx1"/>
              </a:solidFill>
            </a:endParaRPr>
          </a:p>
        </p:txBody>
      </p:sp>
      <p:cxnSp>
        <p:nvCxnSpPr>
          <p:cNvPr id="52" name="Straight Arrow Connector 51"/>
          <p:cNvCxnSpPr/>
          <p:nvPr/>
        </p:nvCxnSpPr>
        <p:spPr>
          <a:xfrm>
            <a:off x="3305906" y="4276314"/>
            <a:ext cx="2978562" cy="676686"/>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61" name="Rectangle 60"/>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63" name="Rectangle 62"/>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65" name="Rectangle 64"/>
          <p:cNvSpPr/>
          <p:nvPr/>
        </p:nvSpPr>
        <p:spPr>
          <a:xfrm>
            <a:off x="4557465" y="2095407"/>
            <a:ext cx="731520" cy="2286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Int</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66"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3182136602"/>
      </p:ext>
    </p:extLst>
  </p:cSld>
  <p:clrMapOvr>
    <a:masterClrMapping/>
  </p:clrMapOvr>
  <p:transition spd="slow" advTm="120">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2" name="Picture 1"/>
          <p:cNvPicPr>
            <a:picLocks/>
          </p:cNvPicPr>
          <p:nvPr/>
        </p:nvPicPr>
        <p:blipFill>
          <a:blip r:embed="rId3">
            <a:extLst>
              <a:ext uri="{28A0092B-C50C-407E-A947-70E740481C1C}">
                <a14:useLocalDpi xmlns:a14="http://schemas.microsoft.com/office/drawing/2010/main" val="0"/>
              </a:ext>
            </a:extLst>
          </a:blip>
          <a:stretch>
            <a:fillRect/>
          </a:stretch>
        </p:blipFill>
        <p:spPr>
          <a:xfrm>
            <a:off x="1524000" y="3530601"/>
            <a:ext cx="2286000" cy="2286000"/>
          </a:xfrm>
          <a:prstGeom prst="rect">
            <a:avLst/>
          </a:prstGeom>
        </p:spPr>
      </p:pic>
      <p:sp>
        <p:nvSpPr>
          <p:cNvPr id="3" name="Cloud Callout 2"/>
          <p:cNvSpPr/>
          <p:nvPr/>
        </p:nvSpPr>
        <p:spPr>
          <a:xfrm>
            <a:off x="3048000" y="2209801"/>
            <a:ext cx="3810000" cy="1320800"/>
          </a:xfrm>
          <a:prstGeom prst="cloudCallout">
            <a:avLst>
              <a:gd name="adj1" fmla="val -35657"/>
              <a:gd name="adj2" fmla="val 78111"/>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657600" y="2616202"/>
            <a:ext cx="2667000" cy="461665"/>
          </a:xfrm>
          <a:prstGeom prst="rect">
            <a:avLst/>
          </a:prstGeom>
          <a:noFill/>
        </p:spPr>
        <p:txBody>
          <a:bodyPr wrap="square" rtlCol="0">
            <a:spAutoFit/>
          </a:bodyPr>
          <a:lstStyle/>
          <a:p>
            <a:r>
              <a:rPr lang="en-US" sz="2400" dirty="0" smtClean="0"/>
              <a:t>HTM is limited…</a:t>
            </a:r>
            <a:endParaRPr lang="en-US" sz="2400" dirty="0"/>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4</a:t>
            </a:fld>
            <a:endParaRPr lang="en"/>
          </a:p>
        </p:txBody>
      </p:sp>
      <p:sp>
        <p:nvSpPr>
          <p:cNvPr id="7" name="Shape 55"/>
          <p:cNvSpPr txBox="1"/>
          <p:nvPr/>
        </p:nvSpPr>
        <p:spPr>
          <a:xfrm>
            <a:off x="457176" y="152834"/>
            <a:ext cx="8211899" cy="1371199"/>
          </a:xfrm>
          <a:prstGeom prst="rect">
            <a:avLst/>
          </a:prstGeom>
          <a:noFill/>
          <a:ln>
            <a:noFill/>
          </a:ln>
        </p:spPr>
        <p:txBody>
          <a:bodyPr lIns="83825" tIns="41900" rIns="83825" bIns="41900" anchor="b" anchorCtr="0">
            <a:noAutofit/>
          </a:bodyPr>
          <a:lstStyle/>
          <a:p>
            <a:pPr lvl="0">
              <a:buSzPct val="25000"/>
            </a:pPr>
            <a:r>
              <a:rPr lang="en" sz="3300" dirty="0" smtClean="0">
                <a:latin typeface="Arial Black"/>
                <a:ea typeface="Arial Black"/>
                <a:cs typeface="Arial Black"/>
                <a:sym typeface="Arial Black"/>
              </a:rPr>
              <a:t>Problem Solved?</a:t>
            </a:r>
            <a:endParaRPr lang="en" sz="3300" dirty="0">
              <a:latin typeface="Arial Black"/>
              <a:ea typeface="Arial Black"/>
              <a:cs typeface="Arial Black"/>
              <a:sym typeface="Arial Black"/>
            </a:endParaRPr>
          </a:p>
        </p:txBody>
      </p:sp>
    </p:spTree>
  </p:cSld>
  <p:clrMapOvr>
    <a:masterClrMapping/>
  </p:clrMapOvr>
  <p:transition spd="slow" advTm="5112">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69" name="Rectangle 68"/>
          <p:cNvSpPr/>
          <p:nvPr/>
        </p:nvSpPr>
        <p:spPr>
          <a:xfrm>
            <a:off x="6040748" y="3035429"/>
            <a:ext cx="542207" cy="212077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Document 47"/>
          <p:cNvSpPr/>
          <p:nvPr/>
        </p:nvSpPr>
        <p:spPr>
          <a:xfrm>
            <a:off x="2323480" y="2414809"/>
            <a:ext cx="1143000" cy="2766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hape 325"/>
          <p:cNvSpPr/>
          <p:nvPr/>
        </p:nvSpPr>
        <p:spPr>
          <a:xfrm>
            <a:off x="1210753" y="1837858"/>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51" name="TextBox 50"/>
          <p:cNvSpPr txBox="1"/>
          <p:nvPr/>
        </p:nvSpPr>
        <p:spPr>
          <a:xfrm>
            <a:off x="1295400" y="2187115"/>
            <a:ext cx="821465" cy="261610"/>
          </a:xfrm>
          <a:prstGeom prst="rect">
            <a:avLst/>
          </a:prstGeom>
          <a:noFill/>
        </p:spPr>
        <p:txBody>
          <a:bodyPr wrap="square" rtlCol="0">
            <a:spAutoFit/>
          </a:bodyPr>
          <a:lstStyle/>
          <a:p>
            <a:r>
              <a:rPr lang="en-US" sz="1100" dirty="0" err="1" smtClean="0"/>
              <a:t>txn</a:t>
            </a:r>
            <a:r>
              <a:rPr lang="en-US" sz="1100" dirty="0" smtClean="0"/>
              <a:t> id: 42</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40</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13" name="Straight Arrow Connector 12"/>
          <p:cNvCxnSpPr/>
          <p:nvPr/>
        </p:nvCxnSpPr>
        <p:spPr>
          <a:xfrm>
            <a:off x="2900294" y="1946417"/>
            <a:ext cx="1" cy="584804"/>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US" sz="3300" dirty="0">
                <a:latin typeface="Arial Black"/>
                <a:ea typeface="Arial Black"/>
                <a:cs typeface="Arial Black"/>
              </a:rPr>
              <a:t>Strong Atomicity Semantics</a:t>
            </a:r>
            <a:endParaRPr lang="en" sz="3300" dirty="0">
              <a:latin typeface="Arial Black"/>
              <a:ea typeface="Arial Black"/>
              <a:cs typeface="Arial Black"/>
              <a:sym typeface="Arial Black"/>
            </a:endParaRP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75" name="Shape 325"/>
          <p:cNvSpPr/>
          <p:nvPr/>
        </p:nvSpPr>
        <p:spPr>
          <a:xfrm>
            <a:off x="6749122" y="2228964"/>
            <a:ext cx="1617518"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non-transactional</a:t>
            </a:r>
          </a:p>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access</a:t>
            </a:r>
            <a:endParaRPr lang="en" sz="1000" dirty="0">
              <a:solidFill>
                <a:schemeClr val="tx1"/>
              </a:solidFill>
            </a:endParaRPr>
          </a:p>
        </p:txBody>
      </p:sp>
      <p:sp>
        <p:nvSpPr>
          <p:cNvPr id="76" name="Curved Right Arrow 75"/>
          <p:cNvSpPr/>
          <p:nvPr/>
        </p:nvSpPr>
        <p:spPr>
          <a:xfrm rot="10800000">
            <a:off x="6843062" y="2826830"/>
            <a:ext cx="1120628" cy="2409419"/>
          </a:xfrm>
          <a:prstGeom prst="curvedRightArrow">
            <a:avLst>
              <a:gd name="adj1" fmla="val 7727"/>
              <a:gd name="adj2" fmla="val 20880"/>
              <a:gd name="adj3" fmla="val 24433"/>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Shape 400"/>
          <p:cNvSpPr txBox="1"/>
          <p:nvPr/>
        </p:nvSpPr>
        <p:spPr>
          <a:xfrm>
            <a:off x="7711244" y="3875288"/>
            <a:ext cx="766614" cy="207635"/>
          </a:xfrm>
          <a:prstGeom prst="rect">
            <a:avLst/>
          </a:prstGeom>
          <a:noFill/>
          <a:ln>
            <a:noFill/>
          </a:ln>
        </p:spPr>
        <p:txBody>
          <a:bodyPr lIns="91425" tIns="91425" rIns="91425" bIns="91425" anchor="t" anchorCtr="0">
            <a:noAutofit/>
          </a:bodyPr>
          <a:lstStyle/>
          <a:p>
            <a:pPr lvl="0" rtl="0">
              <a:spcBef>
                <a:spcPts val="0"/>
              </a:spcBef>
              <a:buNone/>
            </a:pPr>
            <a:r>
              <a:rPr lang="en-US" sz="1200" dirty="0" smtClean="0"/>
              <a:t>retry</a:t>
            </a:r>
            <a:endParaRPr lang="en" sz="1200" dirty="0"/>
          </a:p>
        </p:txBody>
      </p:sp>
      <p:sp>
        <p:nvSpPr>
          <p:cNvPr id="67"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68" name="Straight Arrow Connector 67"/>
          <p:cNvCxnSpPr/>
          <p:nvPr/>
        </p:nvCxnSpPr>
        <p:spPr>
          <a:xfrm flipH="1">
            <a:off x="3048000" y="3009568"/>
            <a:ext cx="3112568" cy="38637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80"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54" name="Rectangle 53"/>
          <p:cNvSpPr/>
          <p:nvPr/>
        </p:nvSpPr>
        <p:spPr>
          <a:xfrm>
            <a:off x="2323480" y="3707035"/>
            <a:ext cx="1143000" cy="864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Shape 367"/>
          <p:cNvSpPr txBox="1"/>
          <p:nvPr/>
        </p:nvSpPr>
        <p:spPr>
          <a:xfrm>
            <a:off x="1301750" y="393118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84" name="Shape 369"/>
          <p:cNvSpPr/>
          <p:nvPr/>
        </p:nvSpPr>
        <p:spPr>
          <a:xfrm>
            <a:off x="2031107" y="3726085"/>
            <a:ext cx="235799" cy="845915"/>
          </a:xfrm>
          <a:prstGeom prst="leftBrace">
            <a:avLst>
              <a:gd name="adj1" fmla="val 8333"/>
              <a:gd name="adj2" fmla="val 54474"/>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5" name="Shape 325"/>
          <p:cNvSpPr/>
          <p:nvPr/>
        </p:nvSpPr>
        <p:spPr>
          <a:xfrm>
            <a:off x="2581994" y="253122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r>
              <a:rPr lang="en" sz="1200" b="0" i="0" u="none" strike="noStrike" cap="none" baseline="0" dirty="0" smtClean="0">
                <a:solidFill>
                  <a:schemeClr val="tx1"/>
                </a:solidFill>
                <a:sym typeface="Arial"/>
              </a:rPr>
              <a:t> = 1</a:t>
            </a: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 sz="1200" dirty="0">
              <a:solidFill>
                <a:schemeClr val="tx1"/>
              </a:solidFill>
            </a:endParaRPr>
          </a:p>
        </p:txBody>
      </p:sp>
      <p:sp>
        <p:nvSpPr>
          <p:cNvPr id="88" name="Shape 325"/>
          <p:cNvSpPr/>
          <p:nvPr/>
        </p:nvSpPr>
        <p:spPr>
          <a:xfrm>
            <a:off x="2577594" y="3370961"/>
            <a:ext cx="728312"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dirty="0" smtClean="0">
                <a:solidFill>
                  <a:schemeClr val="tx1"/>
                </a:solidFill>
              </a:rPr>
              <a:t>… = o.f</a:t>
            </a:r>
            <a:endParaRPr lang="en" sz="1200" dirty="0">
              <a:solidFill>
                <a:schemeClr val="tx1"/>
              </a:solidFill>
            </a:endParaRPr>
          </a:p>
        </p:txBody>
      </p:sp>
      <p:sp>
        <p:nvSpPr>
          <p:cNvPr id="89" name="Rectangle 88"/>
          <p:cNvSpPr/>
          <p:nvPr/>
        </p:nvSpPr>
        <p:spPr>
          <a:xfrm>
            <a:off x="2522627" y="3934953"/>
            <a:ext cx="755335" cy="415498"/>
          </a:xfrm>
          <a:prstGeom prst="rect">
            <a:avLst/>
          </a:prstGeom>
          <a:solidFill>
            <a:schemeClr val="accent6">
              <a:lumMod val="60000"/>
              <a:lumOff val="40000"/>
            </a:schemeClr>
          </a:solidFill>
        </p:spPr>
        <p:txBody>
          <a:bodyPr wrap="none">
            <a:spAutoFit/>
          </a:bodyPr>
          <a:lstStyle/>
          <a:p>
            <a:pPr lvl="0" algn="ctr">
              <a:buSzPct val="25000"/>
            </a:pPr>
            <a:r>
              <a:rPr lang="en" sz="1050" dirty="0" smtClean="0">
                <a:solidFill>
                  <a:schemeClr val="tx1"/>
                </a:solidFill>
              </a:rPr>
              <a:t>Detecting</a:t>
            </a:r>
          </a:p>
          <a:p>
            <a:pPr lvl="0" algn="ctr">
              <a:buSzPct val="25000"/>
            </a:pPr>
            <a:r>
              <a:rPr lang="en" sz="1050" dirty="0" smtClean="0">
                <a:solidFill>
                  <a:schemeClr val="tx1"/>
                </a:solidFill>
              </a:rPr>
              <a:t>Conflicts</a:t>
            </a:r>
            <a:endParaRPr lang="en" sz="1050" dirty="0">
              <a:solidFill>
                <a:schemeClr val="tx1"/>
              </a:solidFill>
            </a:endParaRPr>
          </a:p>
        </p:txBody>
      </p:sp>
      <p:sp>
        <p:nvSpPr>
          <p:cNvPr id="90" name="Explosion 2 89"/>
          <p:cNvSpPr/>
          <p:nvPr/>
        </p:nvSpPr>
        <p:spPr>
          <a:xfrm>
            <a:off x="5918418" y="5051136"/>
            <a:ext cx="712596" cy="548417"/>
          </a:xfrm>
          <a:prstGeom prst="irregularSeal2">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endParaRPr>
          </a:p>
        </p:txBody>
      </p:sp>
      <p:sp>
        <p:nvSpPr>
          <p:cNvPr id="91" name="TextBox 90"/>
          <p:cNvSpPr txBox="1"/>
          <p:nvPr/>
        </p:nvSpPr>
        <p:spPr>
          <a:xfrm>
            <a:off x="5984469" y="5178235"/>
            <a:ext cx="623099" cy="261610"/>
          </a:xfrm>
          <a:prstGeom prst="rect">
            <a:avLst/>
          </a:prstGeom>
          <a:noFill/>
        </p:spPr>
        <p:txBody>
          <a:bodyPr wrap="square" rtlCol="0">
            <a:spAutoFit/>
          </a:bodyPr>
          <a:lstStyle/>
          <a:p>
            <a:r>
              <a:rPr lang="en-US" sz="1100" dirty="0" smtClean="0">
                <a:solidFill>
                  <a:srgbClr val="FF0000"/>
                </a:solidFill>
              </a:rPr>
              <a:t>abort</a:t>
            </a:r>
            <a:endParaRPr lang="en-US" sz="1100" dirty="0">
              <a:solidFill>
                <a:srgbClr val="FF0000"/>
              </a:solidFill>
            </a:endParaRPr>
          </a:p>
        </p:txBody>
      </p:sp>
      <p:sp>
        <p:nvSpPr>
          <p:cNvPr id="55" name="Rectangle 54"/>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cxnSp>
        <p:nvCxnSpPr>
          <p:cNvPr id="57" name="Straight Arrow Connector 56"/>
          <p:cNvCxnSpPr/>
          <p:nvPr/>
        </p:nvCxnSpPr>
        <p:spPr>
          <a:xfrm flipH="1">
            <a:off x="6290916" y="3097833"/>
            <a:ext cx="6450" cy="1702767"/>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58" name="Shape 399"/>
          <p:cNvSpPr/>
          <p:nvPr/>
        </p:nvSpPr>
        <p:spPr>
          <a:xfrm>
            <a:off x="6371769" y="3121151"/>
            <a:ext cx="235799" cy="1679449"/>
          </a:xfrm>
          <a:prstGeom prst="rightBrace">
            <a:avLst>
              <a:gd name="adj1" fmla="val 8333"/>
              <a:gd name="adj2" fmla="val 50000"/>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0" name="Shape 400"/>
          <p:cNvSpPr txBox="1"/>
          <p:nvPr/>
        </p:nvSpPr>
        <p:spPr>
          <a:xfrm>
            <a:off x="6607568" y="3768492"/>
            <a:ext cx="1115400" cy="253499"/>
          </a:xfrm>
          <a:prstGeom prst="rect">
            <a:avLst/>
          </a:prstGeom>
          <a:noFill/>
          <a:ln>
            <a:noFill/>
          </a:ln>
        </p:spPr>
        <p:txBody>
          <a:bodyPr lIns="91425" tIns="91425" rIns="91425" bIns="91425" anchor="t" anchorCtr="0">
            <a:noAutofit/>
          </a:bodyPr>
          <a:lstStyle/>
          <a:p>
            <a:pPr lvl="0" rtl="0">
              <a:spcBef>
                <a:spcPts val="0"/>
              </a:spcBef>
              <a:buNone/>
            </a:pPr>
            <a:r>
              <a:rPr lang="en" sz="1200" dirty="0"/>
              <a:t>waiting</a:t>
            </a:r>
          </a:p>
        </p:txBody>
      </p:sp>
      <p:sp>
        <p:nvSpPr>
          <p:cNvPr id="62" name="TextBox 61"/>
          <p:cNvSpPr txBox="1"/>
          <p:nvPr/>
        </p:nvSpPr>
        <p:spPr>
          <a:xfrm>
            <a:off x="936910" y="5785412"/>
            <a:ext cx="4549490" cy="307777"/>
          </a:xfrm>
          <a:prstGeom prst="rect">
            <a:avLst/>
          </a:prstGeom>
          <a:solidFill>
            <a:srgbClr val="92D050"/>
          </a:solidFill>
        </p:spPr>
        <p:txBody>
          <a:bodyPr wrap="square" rtlCol="0">
            <a:spAutoFit/>
          </a:bodyPr>
          <a:lstStyle/>
          <a:p>
            <a:pPr lvl="0">
              <a:buSzPct val="25000"/>
            </a:pPr>
            <a:r>
              <a:rPr lang="en" dirty="0">
                <a:latin typeface="Arial Black"/>
                <a:ea typeface="Arial Black"/>
                <a:cs typeface="Arial Black"/>
                <a:sym typeface="Arial Black"/>
              </a:rPr>
              <a:t>Transactional vs. </a:t>
            </a:r>
            <a:r>
              <a:rPr lang="en" dirty="0" smtClean="0">
                <a:latin typeface="Arial Black"/>
                <a:ea typeface="Arial Black"/>
                <a:cs typeface="Arial Black"/>
                <a:sym typeface="Arial Black"/>
              </a:rPr>
              <a:t>Non-transactional Conflict</a:t>
            </a:r>
            <a:endParaRPr lang="en-US" dirty="0"/>
          </a:p>
        </p:txBody>
      </p:sp>
      <p:sp>
        <p:nvSpPr>
          <p:cNvPr id="64" name="Up Arrow 63"/>
          <p:cNvSpPr/>
          <p:nvPr/>
        </p:nvSpPr>
        <p:spPr>
          <a:xfrm rot="14537658">
            <a:off x="6796383" y="2432973"/>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Up Arrow 69"/>
          <p:cNvSpPr/>
          <p:nvPr/>
        </p:nvSpPr>
        <p:spPr>
          <a:xfrm rot="7054246">
            <a:off x="2011828" y="2025341"/>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ape 325"/>
          <p:cNvSpPr/>
          <p:nvPr/>
        </p:nvSpPr>
        <p:spPr>
          <a:xfrm>
            <a:off x="4386828" y="4350451"/>
            <a:ext cx="688748"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response</a:t>
            </a:r>
            <a:endParaRPr lang="en" sz="1000" dirty="0">
              <a:solidFill>
                <a:schemeClr val="tx1"/>
              </a:solidFill>
            </a:endParaRPr>
          </a:p>
        </p:txBody>
      </p:sp>
      <p:cxnSp>
        <p:nvCxnSpPr>
          <p:cNvPr id="52" name="Straight Arrow Connector 51"/>
          <p:cNvCxnSpPr/>
          <p:nvPr/>
        </p:nvCxnSpPr>
        <p:spPr>
          <a:xfrm>
            <a:off x="3305906" y="4276314"/>
            <a:ext cx="2978562" cy="676686"/>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61" name="Rectangle 60"/>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63" name="Rectangle 62"/>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65" name="Rectangle 64"/>
          <p:cNvSpPr/>
          <p:nvPr/>
        </p:nvSpPr>
        <p:spPr>
          <a:xfrm>
            <a:off x="4557465" y="2095407"/>
            <a:ext cx="731520" cy="2286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Int</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66"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672204394"/>
      </p:ext>
    </p:extLst>
  </p:cSld>
  <p:clrMapOvr>
    <a:masterClrMapping/>
  </p:clrMapOvr>
  <p:transition spd="slow" advTm="201">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41</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US" sz="3300" dirty="0">
                <a:latin typeface="Arial Black"/>
                <a:ea typeface="Arial Black"/>
                <a:cs typeface="Arial Black"/>
              </a:rPr>
              <a:t>Strong Atomicity Semantics</a:t>
            </a:r>
            <a:endParaRPr lang="en" sz="3300" dirty="0">
              <a:latin typeface="Arial Black"/>
              <a:ea typeface="Arial Black"/>
              <a:cs typeface="Arial Black"/>
              <a:sym typeface="Arial Black"/>
            </a:endParaRPr>
          </a:p>
        </p:txBody>
      </p:sp>
      <p:sp>
        <p:nvSpPr>
          <p:cNvPr id="75" name="Shape 325"/>
          <p:cNvSpPr/>
          <p:nvPr/>
        </p:nvSpPr>
        <p:spPr>
          <a:xfrm>
            <a:off x="7239000" y="3886200"/>
            <a:ext cx="1617518"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non-transactional</a:t>
            </a:r>
          </a:p>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access</a:t>
            </a:r>
            <a:endParaRPr lang="en" sz="1000" dirty="0">
              <a:solidFill>
                <a:schemeClr val="tx1"/>
              </a:solidFill>
            </a:endParaRPr>
          </a:p>
        </p:txBody>
      </p:sp>
      <p:sp>
        <p:nvSpPr>
          <p:cNvPr id="67"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68" name="Straight Arrow Connector 67"/>
          <p:cNvCxnSpPr/>
          <p:nvPr/>
        </p:nvCxnSpPr>
        <p:spPr>
          <a:xfrm rot="10800000" flipV="1">
            <a:off x="3048000" y="3124200"/>
            <a:ext cx="2971800" cy="271746"/>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80" name="Shape 325"/>
          <p:cNvSpPr/>
          <p:nvPr/>
        </p:nvSpPr>
        <p:spPr>
          <a:xfrm>
            <a:off x="6019800" y="2971800"/>
            <a:ext cx="762000" cy="762000"/>
          </a:xfrm>
          <a:prstGeom prst="rect">
            <a:avLst/>
          </a:prstGeom>
          <a:solidFill>
            <a:schemeClr val="accent1">
              <a:lumMod val="40000"/>
              <a:lumOff val="60000"/>
            </a:schemeClr>
          </a:solidFill>
          <a:ln>
            <a:noFill/>
          </a:ln>
        </p:spPr>
        <p:txBody>
          <a:bodyPr lIns="74825" tIns="37425" rIns="74825" bIns="37425" anchor="t" anchorCtr="0">
            <a:noAutofit/>
          </a:bodyPr>
          <a:lstStyle/>
          <a:p>
            <a:pPr marL="0" marR="0" lvl="0" indent="0" algn="l" rtl="0">
              <a:lnSpc>
                <a:spcPct val="100000"/>
              </a:lnSpc>
              <a:spcBef>
                <a:spcPts val="0"/>
              </a:spcBef>
              <a:buSzPct val="25000"/>
              <a:buNone/>
            </a:pPr>
            <a:endParaRPr lang="en" sz="1200" b="0" i="0" u="none" strike="noStrike" cap="none" baseline="0" dirty="0" smtClean="0">
              <a:solidFill>
                <a:schemeClr val="tx1"/>
              </a:solidFill>
              <a:sym typeface="Arial"/>
            </a:endParaRPr>
          </a:p>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64" name="Up Arrow 63"/>
          <p:cNvSpPr/>
          <p:nvPr/>
        </p:nvSpPr>
        <p:spPr>
          <a:xfrm rot="18231579">
            <a:off x="7145677" y="3343074"/>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ape 325"/>
          <p:cNvSpPr/>
          <p:nvPr/>
        </p:nvSpPr>
        <p:spPr>
          <a:xfrm>
            <a:off x="4343400" y="3657600"/>
            <a:ext cx="688748"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response</a:t>
            </a:r>
            <a:endParaRPr lang="en" sz="1000" dirty="0">
              <a:solidFill>
                <a:schemeClr val="tx1"/>
              </a:solidFill>
            </a:endParaRPr>
          </a:p>
        </p:txBody>
      </p:sp>
      <p:cxnSp>
        <p:nvCxnSpPr>
          <p:cNvPr id="52" name="Straight Arrow Connector 51"/>
          <p:cNvCxnSpPr/>
          <p:nvPr/>
        </p:nvCxnSpPr>
        <p:spPr>
          <a:xfrm>
            <a:off x="3352800" y="3581400"/>
            <a:ext cx="2590800" cy="158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45" name="Flowchart: Document 44"/>
          <p:cNvSpPr/>
          <p:nvPr/>
        </p:nvSpPr>
        <p:spPr>
          <a:xfrm rot="10800000">
            <a:off x="2332875" y="1964498"/>
            <a:ext cx="1143000" cy="1141793"/>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cxnSp>
        <p:nvCxnSpPr>
          <p:cNvPr id="56" name="Straight Arrow Connector 55"/>
          <p:cNvCxnSpPr/>
          <p:nvPr/>
        </p:nvCxnSpPr>
        <p:spPr>
          <a:xfrm rot="16200000" flipH="1">
            <a:off x="2154020" y="2687420"/>
            <a:ext cx="1474914" cy="8245"/>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59" name="Shape 325"/>
          <p:cNvSpPr/>
          <p:nvPr/>
        </p:nvSpPr>
        <p:spPr>
          <a:xfrm>
            <a:off x="1150582" y="2973346"/>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end</a:t>
            </a:r>
            <a:endParaRPr lang="en" sz="1000" dirty="0">
              <a:solidFill>
                <a:schemeClr val="tx1"/>
              </a:solidFill>
            </a:endParaRPr>
          </a:p>
        </p:txBody>
      </p:sp>
      <p:sp>
        <p:nvSpPr>
          <p:cNvPr id="71" name="Rectangle 70"/>
          <p:cNvSpPr/>
          <p:nvPr/>
        </p:nvSpPr>
        <p:spPr>
          <a:xfrm>
            <a:off x="2209800" y="3505200"/>
            <a:ext cx="1143000" cy="102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Shape 367"/>
          <p:cNvSpPr txBox="1"/>
          <p:nvPr/>
        </p:nvSpPr>
        <p:spPr>
          <a:xfrm>
            <a:off x="1371600" y="3352800"/>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78" name="Up Arrow 77"/>
          <p:cNvSpPr/>
          <p:nvPr/>
        </p:nvSpPr>
        <p:spPr>
          <a:xfrm rot="4300902">
            <a:off x="1966220" y="2959168"/>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hape 325"/>
          <p:cNvSpPr/>
          <p:nvPr/>
        </p:nvSpPr>
        <p:spPr>
          <a:xfrm>
            <a:off x="6019800" y="3886200"/>
            <a:ext cx="762000" cy="609600"/>
          </a:xfrm>
          <a:prstGeom prst="rect">
            <a:avLst/>
          </a:prstGeom>
          <a:solidFill>
            <a:schemeClr val="accent1">
              <a:lumMod val="40000"/>
              <a:lumOff val="60000"/>
            </a:schemeClr>
          </a:solidFill>
          <a:ln>
            <a:noFill/>
          </a:ln>
        </p:spPr>
        <p:txBody>
          <a:bodyPr lIns="74825" tIns="37425" rIns="74825" bIns="37425" anchor="t" anchorCtr="0">
            <a:noAutofit/>
          </a:bodyPr>
          <a:lstStyle/>
          <a:p>
            <a:pPr marL="0" marR="0" lvl="0" indent="0" algn="l" rtl="0">
              <a:lnSpc>
                <a:spcPct val="100000"/>
              </a:lnSpc>
              <a:spcBef>
                <a:spcPts val="0"/>
              </a:spcBef>
              <a:buSzPct val="25000"/>
              <a:buNone/>
            </a:pPr>
            <a:endParaRPr lang="en" sz="1200" b="0" i="0" u="none" strike="noStrike" cap="none" baseline="0" dirty="0" smtClean="0">
              <a:solidFill>
                <a:schemeClr val="tx1"/>
              </a:solidFill>
              <a:sym typeface="Arial"/>
            </a:endParaRPr>
          </a:p>
          <a:p>
            <a:pPr marL="0" marR="0" lvl="0" indent="0" algn="l" rtl="0">
              <a:lnSpc>
                <a:spcPct val="100000"/>
              </a:lnSpc>
              <a:spcBef>
                <a:spcPts val="0"/>
              </a:spcBef>
              <a:buSzPct val="25000"/>
              <a:buNone/>
            </a:pPr>
            <a:r>
              <a:rPr lang="en" sz="1200" dirty="0" smtClean="0">
                <a:solidFill>
                  <a:schemeClr val="tx1"/>
                </a:solidFill>
              </a:rPr>
              <a:t>… =  o.f</a:t>
            </a:r>
            <a:endParaRPr lang="en" sz="1200" dirty="0">
              <a:solidFill>
                <a:schemeClr val="tx1"/>
              </a:solidFill>
            </a:endParaRPr>
          </a:p>
        </p:txBody>
      </p:sp>
      <p:sp>
        <p:nvSpPr>
          <p:cNvPr id="92" name="Shape 325"/>
          <p:cNvSpPr/>
          <p:nvPr/>
        </p:nvSpPr>
        <p:spPr>
          <a:xfrm>
            <a:off x="6019800" y="4648200"/>
            <a:ext cx="762000" cy="609600"/>
          </a:xfrm>
          <a:prstGeom prst="rect">
            <a:avLst/>
          </a:prstGeom>
          <a:solidFill>
            <a:schemeClr val="accent1">
              <a:lumMod val="40000"/>
              <a:lumOff val="60000"/>
            </a:schemeClr>
          </a:solidFill>
          <a:ln>
            <a:noFill/>
          </a:ln>
        </p:spPr>
        <p:txBody>
          <a:bodyPr lIns="74825" tIns="37425" rIns="74825" bIns="37425" anchor="t" anchorCtr="0">
            <a:noAutofit/>
          </a:bodyPr>
          <a:lstStyle/>
          <a:p>
            <a:pPr marL="0" marR="0" lvl="0" indent="0" algn="l" rtl="0">
              <a:lnSpc>
                <a:spcPct val="100000"/>
              </a:lnSpc>
              <a:spcBef>
                <a:spcPts val="0"/>
              </a:spcBef>
              <a:buSzPct val="25000"/>
              <a:buNone/>
            </a:pPr>
            <a:endParaRPr lang="en" sz="1200" b="0" i="0" u="none" strike="noStrike" cap="none" baseline="0" dirty="0" smtClean="0">
              <a:solidFill>
                <a:schemeClr val="tx1"/>
              </a:solidFill>
              <a:sym typeface="Arial"/>
            </a:endParaRPr>
          </a:p>
          <a:p>
            <a:pPr marL="0" marR="0" lvl="0" indent="0" algn="l" rtl="0">
              <a:lnSpc>
                <a:spcPct val="100000"/>
              </a:lnSpc>
              <a:spcBef>
                <a:spcPts val="0"/>
              </a:spcBef>
              <a:buSzPct val="25000"/>
              <a:buNone/>
            </a:pPr>
            <a:r>
              <a:rPr lang="en" sz="1200" dirty="0" smtClean="0">
                <a:solidFill>
                  <a:schemeClr val="tx1"/>
                </a:solidFill>
              </a:rPr>
              <a:t>o.</a:t>
            </a:r>
            <a:r>
              <a:rPr lang="en-US" sz="1200" dirty="0" smtClean="0">
                <a:solidFill>
                  <a:schemeClr val="tx1"/>
                </a:solidFill>
              </a:rPr>
              <a:t>f</a:t>
            </a:r>
            <a:r>
              <a:rPr lang="en" sz="1200" dirty="0" smtClean="0">
                <a:solidFill>
                  <a:schemeClr val="tx1"/>
                </a:solidFill>
              </a:rPr>
              <a:t> = …</a:t>
            </a:r>
            <a:endParaRPr lang="en" sz="1200" dirty="0">
              <a:solidFill>
                <a:schemeClr val="tx1"/>
              </a:solidFill>
            </a:endParaRPr>
          </a:p>
        </p:txBody>
      </p:sp>
      <p:sp>
        <p:nvSpPr>
          <p:cNvPr id="93" name="Up Arrow 92"/>
          <p:cNvSpPr/>
          <p:nvPr/>
        </p:nvSpPr>
        <p:spPr>
          <a:xfrm rot="14062374">
            <a:off x="7144492" y="4489778"/>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Up Arrow 93"/>
          <p:cNvSpPr/>
          <p:nvPr/>
        </p:nvSpPr>
        <p:spPr>
          <a:xfrm rot="16200000">
            <a:off x="7124285" y="3924715"/>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990600" y="5562600"/>
            <a:ext cx="5029200" cy="523220"/>
          </a:xfrm>
          <a:prstGeom prst="rect">
            <a:avLst/>
          </a:prstGeom>
          <a:solidFill>
            <a:srgbClr val="92D050"/>
          </a:solidFill>
        </p:spPr>
        <p:txBody>
          <a:bodyPr wrap="square" rtlCol="0">
            <a:spAutoFit/>
          </a:bodyPr>
          <a:lstStyle/>
          <a:p>
            <a:pPr lvl="0">
              <a:buSzPct val="25000"/>
            </a:pPr>
            <a:r>
              <a:rPr lang="en" dirty="0" smtClean="0">
                <a:latin typeface="Arial Black"/>
                <a:ea typeface="Arial Black"/>
                <a:cs typeface="Arial Black"/>
                <a:sym typeface="Arial Black"/>
              </a:rPr>
              <a:t>Non-transactional accesses </a:t>
            </a:r>
            <a:r>
              <a:rPr lang="en" dirty="0" smtClean="0">
                <a:latin typeface="Arial Black"/>
                <a:ea typeface="Arial Black"/>
                <a:cs typeface="Arial Black"/>
                <a:sym typeface="Wingdings" pitchFamily="2" charset="2"/>
              </a:rPr>
              <a:t> short transactions</a:t>
            </a:r>
          </a:p>
          <a:p>
            <a:pPr lvl="0">
              <a:buSzPct val="25000"/>
            </a:pPr>
            <a:r>
              <a:rPr lang="en" dirty="0" smtClean="0">
                <a:latin typeface="Arial Black"/>
                <a:sym typeface="Wingdings" pitchFamily="2" charset="2"/>
              </a:rPr>
              <a:t>    no setting up/tearing down cost</a:t>
            </a:r>
          </a:p>
        </p:txBody>
      </p:sp>
      <p:cxnSp>
        <p:nvCxnSpPr>
          <p:cNvPr id="37" name="Straight Arrow Connector 36"/>
          <p:cNvCxnSpPr/>
          <p:nvPr/>
        </p:nvCxnSpPr>
        <p:spPr>
          <a:xfrm rot="16200000" flipH="1">
            <a:off x="2590800" y="3962400"/>
            <a:ext cx="609602" cy="1"/>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204394"/>
      </p:ext>
    </p:extLst>
  </p:cSld>
  <p:clrMapOvr>
    <a:masterClrMapping/>
  </p:clrMapOvr>
  <p:transition spd="slow" advTm="201">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76" name="Flowchart: Document 75"/>
          <p:cNvSpPr/>
          <p:nvPr/>
        </p:nvSpPr>
        <p:spPr>
          <a:xfrm>
            <a:off x="5800269" y="2718564"/>
            <a:ext cx="1143000" cy="2766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040748" y="3035429"/>
            <a:ext cx="542207" cy="212077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Document 47"/>
          <p:cNvSpPr/>
          <p:nvPr/>
        </p:nvSpPr>
        <p:spPr>
          <a:xfrm rot="10800000">
            <a:off x="2332875" y="1964498"/>
            <a:ext cx="1143000" cy="1141793"/>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42</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13" name="Straight Arrow Connector 12"/>
          <p:cNvCxnSpPr/>
          <p:nvPr/>
        </p:nvCxnSpPr>
        <p:spPr>
          <a:xfrm>
            <a:off x="2887355" y="1954086"/>
            <a:ext cx="7625" cy="1627815"/>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smtClean="0">
                <a:latin typeface="Arial Black"/>
                <a:ea typeface="Arial Black"/>
                <a:cs typeface="Arial Black"/>
                <a:sym typeface="Arial Black"/>
              </a:rPr>
              <a:t>No Transactional Conflict</a:t>
            </a:r>
            <a:endParaRPr lang="en" sz="3300" dirty="0">
              <a:latin typeface="Arial Black"/>
              <a:ea typeface="Arial Black"/>
              <a:cs typeface="Arial Black"/>
              <a:sym typeface="Arial Black"/>
            </a:endParaRP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sp>
        <p:nvSpPr>
          <p:cNvPr id="51"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70"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71" name="Straight Arrow Connector 70"/>
          <p:cNvCxnSpPr/>
          <p:nvPr/>
        </p:nvCxnSpPr>
        <p:spPr>
          <a:xfrm flipH="1">
            <a:off x="3048000" y="3009568"/>
            <a:ext cx="3112568" cy="38637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75" name="Shape 325"/>
          <p:cNvSpPr/>
          <p:nvPr/>
        </p:nvSpPr>
        <p:spPr>
          <a:xfrm>
            <a:off x="1150582" y="2973346"/>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end</a:t>
            </a:r>
            <a:endParaRPr lang="en" sz="1000" dirty="0">
              <a:solidFill>
                <a:schemeClr val="tx1"/>
              </a:solidFill>
            </a:endParaRPr>
          </a:p>
        </p:txBody>
      </p:sp>
      <p:sp>
        <p:nvSpPr>
          <p:cNvPr id="77" name="Shape 325"/>
          <p:cNvSpPr/>
          <p:nvPr/>
        </p:nvSpPr>
        <p:spPr>
          <a:xfrm>
            <a:off x="7467600" y="2208129"/>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78" name="TextBox 77"/>
          <p:cNvSpPr txBox="1"/>
          <p:nvPr/>
        </p:nvSpPr>
        <p:spPr>
          <a:xfrm>
            <a:off x="7552247" y="2557386"/>
            <a:ext cx="821465" cy="261610"/>
          </a:xfrm>
          <a:prstGeom prst="rect">
            <a:avLst/>
          </a:prstGeom>
          <a:noFill/>
        </p:spPr>
        <p:txBody>
          <a:bodyPr wrap="square" rtlCol="0">
            <a:spAutoFit/>
          </a:bodyPr>
          <a:lstStyle/>
          <a:p>
            <a:r>
              <a:rPr lang="en-US" sz="1100" dirty="0" err="1" smtClean="0"/>
              <a:t>txn</a:t>
            </a:r>
            <a:r>
              <a:rPr lang="en-US" sz="1100" dirty="0" smtClean="0"/>
              <a:t> id: 51</a:t>
            </a:r>
            <a:endParaRPr lang="en-US" sz="1100" dirty="0"/>
          </a:p>
        </p:txBody>
      </p:sp>
      <p:sp>
        <p:nvSpPr>
          <p:cNvPr id="52" name="Rectangle 51"/>
          <p:cNvSpPr/>
          <p:nvPr/>
        </p:nvSpPr>
        <p:spPr>
          <a:xfrm>
            <a:off x="2323480" y="3707035"/>
            <a:ext cx="1143000" cy="864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hape 367"/>
          <p:cNvSpPr txBox="1"/>
          <p:nvPr/>
        </p:nvSpPr>
        <p:spPr>
          <a:xfrm>
            <a:off x="1301750" y="393118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80" name="Shape 369"/>
          <p:cNvSpPr/>
          <p:nvPr/>
        </p:nvSpPr>
        <p:spPr>
          <a:xfrm>
            <a:off x="2031107" y="3726085"/>
            <a:ext cx="235799" cy="845915"/>
          </a:xfrm>
          <a:prstGeom prst="leftBrace">
            <a:avLst>
              <a:gd name="adj1" fmla="val 8333"/>
              <a:gd name="adj2" fmla="val 54474"/>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3" name="Rectangle 82"/>
          <p:cNvSpPr/>
          <p:nvPr/>
        </p:nvSpPr>
        <p:spPr>
          <a:xfrm>
            <a:off x="2522627" y="3934953"/>
            <a:ext cx="755335" cy="415498"/>
          </a:xfrm>
          <a:prstGeom prst="rect">
            <a:avLst/>
          </a:prstGeom>
          <a:solidFill>
            <a:schemeClr val="accent6">
              <a:lumMod val="60000"/>
              <a:lumOff val="40000"/>
            </a:schemeClr>
          </a:solidFill>
        </p:spPr>
        <p:txBody>
          <a:bodyPr wrap="none">
            <a:spAutoFit/>
          </a:bodyPr>
          <a:lstStyle/>
          <a:p>
            <a:pPr lvl="0" algn="ctr">
              <a:buSzPct val="25000"/>
            </a:pPr>
            <a:r>
              <a:rPr lang="en" sz="1050" dirty="0" smtClean="0">
                <a:solidFill>
                  <a:schemeClr val="tx1"/>
                </a:solidFill>
              </a:rPr>
              <a:t>Detecting</a:t>
            </a:r>
          </a:p>
          <a:p>
            <a:pPr lvl="0" algn="ctr">
              <a:buSzPct val="25000"/>
            </a:pPr>
            <a:r>
              <a:rPr lang="en" sz="1050" dirty="0" smtClean="0">
                <a:solidFill>
                  <a:schemeClr val="tx1"/>
                </a:solidFill>
              </a:rPr>
              <a:t>Conflicts</a:t>
            </a:r>
            <a:endParaRPr lang="en" sz="1050" dirty="0">
              <a:solidFill>
                <a:schemeClr val="tx1"/>
              </a:solidFill>
            </a:endParaRPr>
          </a:p>
        </p:txBody>
      </p:sp>
      <p:sp>
        <p:nvSpPr>
          <p:cNvPr id="42" name="Rectangle 41"/>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cxnSp>
        <p:nvCxnSpPr>
          <p:cNvPr id="45" name="Straight Arrow Connector 44"/>
          <p:cNvCxnSpPr/>
          <p:nvPr/>
        </p:nvCxnSpPr>
        <p:spPr>
          <a:xfrm flipH="1">
            <a:off x="6290916" y="3097833"/>
            <a:ext cx="6450" cy="1702767"/>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53" name="Shape 399"/>
          <p:cNvSpPr/>
          <p:nvPr/>
        </p:nvSpPr>
        <p:spPr>
          <a:xfrm>
            <a:off x="6371769" y="3121151"/>
            <a:ext cx="235799" cy="1679449"/>
          </a:xfrm>
          <a:prstGeom prst="rightBrace">
            <a:avLst>
              <a:gd name="adj1" fmla="val 8333"/>
              <a:gd name="adj2" fmla="val 50000"/>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5" name="Shape 400"/>
          <p:cNvSpPr txBox="1"/>
          <p:nvPr/>
        </p:nvSpPr>
        <p:spPr>
          <a:xfrm>
            <a:off x="6607568" y="3768492"/>
            <a:ext cx="1115400" cy="253499"/>
          </a:xfrm>
          <a:prstGeom prst="rect">
            <a:avLst/>
          </a:prstGeom>
          <a:noFill/>
          <a:ln>
            <a:noFill/>
          </a:ln>
        </p:spPr>
        <p:txBody>
          <a:bodyPr lIns="91425" tIns="91425" rIns="91425" bIns="91425" anchor="t" anchorCtr="0">
            <a:noAutofit/>
          </a:bodyPr>
          <a:lstStyle/>
          <a:p>
            <a:pPr lvl="0" rtl="0">
              <a:spcBef>
                <a:spcPts val="0"/>
              </a:spcBef>
              <a:buNone/>
            </a:pPr>
            <a:r>
              <a:rPr lang="en" sz="1200" dirty="0"/>
              <a:t>waiting</a:t>
            </a:r>
          </a:p>
        </p:txBody>
      </p:sp>
      <p:sp>
        <p:nvSpPr>
          <p:cNvPr id="56" name="Up Arrow 55"/>
          <p:cNvSpPr/>
          <p:nvPr/>
        </p:nvSpPr>
        <p:spPr>
          <a:xfrm rot="4300902">
            <a:off x="1966220" y="2959168"/>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Up Arrow 56"/>
          <p:cNvSpPr/>
          <p:nvPr/>
        </p:nvSpPr>
        <p:spPr>
          <a:xfrm rot="14537658">
            <a:off x="7195187" y="2353112"/>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ape 325"/>
          <p:cNvSpPr/>
          <p:nvPr/>
        </p:nvSpPr>
        <p:spPr>
          <a:xfrm>
            <a:off x="4386828" y="4350451"/>
            <a:ext cx="688748"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response</a:t>
            </a:r>
            <a:endParaRPr lang="en" sz="1000" dirty="0">
              <a:solidFill>
                <a:schemeClr val="tx1"/>
              </a:solidFill>
            </a:endParaRPr>
          </a:p>
        </p:txBody>
      </p:sp>
      <p:cxnSp>
        <p:nvCxnSpPr>
          <p:cNvPr id="50" name="Straight Arrow Connector 49"/>
          <p:cNvCxnSpPr/>
          <p:nvPr/>
        </p:nvCxnSpPr>
        <p:spPr>
          <a:xfrm>
            <a:off x="3305906" y="4276314"/>
            <a:ext cx="2978562" cy="676686"/>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59" name="Rectangle 58"/>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60" name="Rectangle 59"/>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61" name="Rectangle 60"/>
          <p:cNvSpPr/>
          <p:nvPr/>
        </p:nvSpPr>
        <p:spPr>
          <a:xfrm>
            <a:off x="4557465" y="2095407"/>
            <a:ext cx="731520" cy="2286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Int</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62"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2429348981"/>
      </p:ext>
    </p:extLst>
  </p:cSld>
  <p:clrMapOvr>
    <a:masterClrMapping/>
  </p:clrMapOvr>
  <p:transition spd="slow" advTm="2464">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80" name="Flowchart: Document 79"/>
          <p:cNvSpPr/>
          <p:nvPr/>
        </p:nvSpPr>
        <p:spPr>
          <a:xfrm>
            <a:off x="5800269" y="2718564"/>
            <a:ext cx="1143000" cy="2766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Shape 325"/>
          <p:cNvSpPr/>
          <p:nvPr/>
        </p:nvSpPr>
        <p:spPr>
          <a:xfrm>
            <a:off x="7467600" y="2208129"/>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82" name="TextBox 81"/>
          <p:cNvSpPr txBox="1"/>
          <p:nvPr/>
        </p:nvSpPr>
        <p:spPr>
          <a:xfrm>
            <a:off x="7552247" y="2557386"/>
            <a:ext cx="821465" cy="261610"/>
          </a:xfrm>
          <a:prstGeom prst="rect">
            <a:avLst/>
          </a:prstGeom>
          <a:noFill/>
        </p:spPr>
        <p:txBody>
          <a:bodyPr wrap="square" rtlCol="0">
            <a:spAutoFit/>
          </a:bodyPr>
          <a:lstStyle/>
          <a:p>
            <a:r>
              <a:rPr lang="en-US" sz="1100" dirty="0" err="1" smtClean="0"/>
              <a:t>txn</a:t>
            </a:r>
            <a:r>
              <a:rPr lang="en-US" sz="1100" dirty="0" smtClean="0"/>
              <a:t> id: 51</a:t>
            </a:r>
            <a:endParaRPr lang="en-US" sz="1100" dirty="0"/>
          </a:p>
        </p:txBody>
      </p:sp>
      <p:sp>
        <p:nvSpPr>
          <p:cNvPr id="69" name="Rectangle 68"/>
          <p:cNvSpPr/>
          <p:nvPr/>
        </p:nvSpPr>
        <p:spPr>
          <a:xfrm>
            <a:off x="6040748" y="3035429"/>
            <a:ext cx="542207" cy="212077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43</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No Transactional Conflict</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cxnSp>
        <p:nvCxnSpPr>
          <p:cNvPr id="74" name="Straight Arrow Connector 73"/>
          <p:cNvCxnSpPr/>
          <p:nvPr/>
        </p:nvCxnSpPr>
        <p:spPr>
          <a:xfrm>
            <a:off x="6292584" y="5156201"/>
            <a:ext cx="0" cy="178791"/>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70" name="Shape 325"/>
          <p:cNvSpPr/>
          <p:nvPr/>
        </p:nvSpPr>
        <p:spPr>
          <a:xfrm>
            <a:off x="5447070" y="1798612"/>
            <a:ext cx="636601"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US" sz="1000" b="0" i="0" u="none" strike="noStrike" cap="none" baseline="0" dirty="0" smtClean="0">
                <a:solidFill>
                  <a:schemeClr val="tx1"/>
                </a:solidFill>
                <a:sym typeface="Arial"/>
              </a:rPr>
              <a:t>a</a:t>
            </a:r>
            <a:r>
              <a:rPr lang="en" sz="1000" b="0" i="0" u="none" strike="noStrike" cap="none" baseline="0" dirty="0" smtClean="0">
                <a:solidFill>
                  <a:schemeClr val="tx1"/>
                </a:solidFill>
                <a:sym typeface="Arial"/>
              </a:rPr>
              <a:t>cquire</a:t>
            </a:r>
          </a:p>
          <a:p>
            <a:pPr marL="0" marR="0" lvl="0" indent="0" algn="ctr" rtl="0">
              <a:lnSpc>
                <a:spcPct val="100000"/>
              </a:lnSpc>
              <a:spcBef>
                <a:spcPts val="0"/>
              </a:spcBef>
              <a:buSzPct val="25000"/>
              <a:buNone/>
            </a:pPr>
            <a:r>
              <a:rPr lang="en" sz="1000" dirty="0" smtClean="0">
                <a:solidFill>
                  <a:schemeClr val="tx1"/>
                </a:solidFill>
              </a:rPr>
              <a:t>lock</a:t>
            </a:r>
            <a:endParaRPr lang="en" sz="1000" dirty="0">
              <a:solidFill>
                <a:schemeClr val="tx1"/>
              </a:solidFill>
            </a:endParaRPr>
          </a:p>
        </p:txBody>
      </p:sp>
      <p:sp>
        <p:nvSpPr>
          <p:cNvPr id="49"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50"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51" name="Straight Arrow Connector 50"/>
          <p:cNvCxnSpPr/>
          <p:nvPr/>
        </p:nvCxnSpPr>
        <p:spPr>
          <a:xfrm flipH="1">
            <a:off x="3048000" y="3009568"/>
            <a:ext cx="3112568" cy="38637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77" name="Flowchart: Document 76"/>
          <p:cNvSpPr/>
          <p:nvPr/>
        </p:nvSpPr>
        <p:spPr>
          <a:xfrm rot="10800000">
            <a:off x="2332875" y="1964498"/>
            <a:ext cx="1143000" cy="1141793"/>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hape 325"/>
          <p:cNvSpPr/>
          <p:nvPr/>
        </p:nvSpPr>
        <p:spPr>
          <a:xfrm>
            <a:off x="1150582" y="2973346"/>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end</a:t>
            </a:r>
            <a:endParaRPr lang="en" sz="1000" dirty="0">
              <a:solidFill>
                <a:schemeClr val="tx1"/>
              </a:solidFill>
            </a:endParaRPr>
          </a:p>
        </p:txBody>
      </p:sp>
      <p:cxnSp>
        <p:nvCxnSpPr>
          <p:cNvPr id="72" name="Straight Arrow Connector 71"/>
          <p:cNvCxnSpPr/>
          <p:nvPr/>
        </p:nvCxnSpPr>
        <p:spPr>
          <a:xfrm>
            <a:off x="2887355" y="1954086"/>
            <a:ext cx="7625" cy="1627815"/>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323480" y="3707035"/>
            <a:ext cx="1143000" cy="864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hape 367"/>
          <p:cNvSpPr txBox="1"/>
          <p:nvPr/>
        </p:nvSpPr>
        <p:spPr>
          <a:xfrm>
            <a:off x="1301750" y="393118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76" name="Shape 369"/>
          <p:cNvSpPr/>
          <p:nvPr/>
        </p:nvSpPr>
        <p:spPr>
          <a:xfrm>
            <a:off x="2031107" y="3726085"/>
            <a:ext cx="235799" cy="845915"/>
          </a:xfrm>
          <a:prstGeom prst="leftBrace">
            <a:avLst>
              <a:gd name="adj1" fmla="val 8333"/>
              <a:gd name="adj2" fmla="val 54474"/>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6" name="Rectangle 85"/>
          <p:cNvSpPr/>
          <p:nvPr/>
        </p:nvSpPr>
        <p:spPr>
          <a:xfrm>
            <a:off x="2522627" y="3934953"/>
            <a:ext cx="755335" cy="415498"/>
          </a:xfrm>
          <a:prstGeom prst="rect">
            <a:avLst/>
          </a:prstGeom>
          <a:solidFill>
            <a:schemeClr val="accent6">
              <a:lumMod val="60000"/>
              <a:lumOff val="40000"/>
            </a:schemeClr>
          </a:solidFill>
        </p:spPr>
        <p:txBody>
          <a:bodyPr wrap="none">
            <a:spAutoFit/>
          </a:bodyPr>
          <a:lstStyle/>
          <a:p>
            <a:pPr lvl="0" algn="ctr">
              <a:buSzPct val="25000"/>
            </a:pPr>
            <a:r>
              <a:rPr lang="en" sz="1050" dirty="0" smtClean="0">
                <a:solidFill>
                  <a:schemeClr val="tx1"/>
                </a:solidFill>
              </a:rPr>
              <a:t>Detecting</a:t>
            </a:r>
          </a:p>
          <a:p>
            <a:pPr lvl="0" algn="ctr">
              <a:buSzPct val="25000"/>
            </a:pPr>
            <a:r>
              <a:rPr lang="en" sz="1050" dirty="0" smtClean="0">
                <a:solidFill>
                  <a:schemeClr val="tx1"/>
                </a:solidFill>
              </a:rPr>
              <a:t>Conflicts</a:t>
            </a:r>
            <a:endParaRPr lang="en" sz="1050" dirty="0">
              <a:solidFill>
                <a:schemeClr val="tx1"/>
              </a:solidFill>
            </a:endParaRPr>
          </a:p>
        </p:txBody>
      </p:sp>
      <p:sp>
        <p:nvSpPr>
          <p:cNvPr id="45" name="Rectangle 44"/>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cxnSp>
        <p:nvCxnSpPr>
          <p:cNvPr id="56" name="Straight Arrow Connector 55"/>
          <p:cNvCxnSpPr/>
          <p:nvPr/>
        </p:nvCxnSpPr>
        <p:spPr>
          <a:xfrm flipH="1">
            <a:off x="6290916" y="3097833"/>
            <a:ext cx="6450" cy="1702767"/>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57" name="Shape 399"/>
          <p:cNvSpPr/>
          <p:nvPr/>
        </p:nvSpPr>
        <p:spPr>
          <a:xfrm>
            <a:off x="6371769" y="3121151"/>
            <a:ext cx="235799" cy="1679449"/>
          </a:xfrm>
          <a:prstGeom prst="rightBrace">
            <a:avLst>
              <a:gd name="adj1" fmla="val 8333"/>
              <a:gd name="adj2" fmla="val 50000"/>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9" name="Shape 400"/>
          <p:cNvSpPr txBox="1"/>
          <p:nvPr/>
        </p:nvSpPr>
        <p:spPr>
          <a:xfrm>
            <a:off x="6607568" y="3768492"/>
            <a:ext cx="1115400" cy="253499"/>
          </a:xfrm>
          <a:prstGeom prst="rect">
            <a:avLst/>
          </a:prstGeom>
          <a:noFill/>
          <a:ln>
            <a:noFill/>
          </a:ln>
        </p:spPr>
        <p:txBody>
          <a:bodyPr lIns="91425" tIns="91425" rIns="91425" bIns="91425" anchor="t" anchorCtr="0">
            <a:noAutofit/>
          </a:bodyPr>
          <a:lstStyle/>
          <a:p>
            <a:pPr lvl="0" rtl="0">
              <a:spcBef>
                <a:spcPts val="0"/>
              </a:spcBef>
              <a:buNone/>
            </a:pPr>
            <a:r>
              <a:rPr lang="en" sz="1200" dirty="0"/>
              <a:t>waiting</a:t>
            </a:r>
          </a:p>
        </p:txBody>
      </p:sp>
      <p:sp>
        <p:nvSpPr>
          <p:cNvPr id="60" name="Up Arrow 59"/>
          <p:cNvSpPr/>
          <p:nvPr/>
        </p:nvSpPr>
        <p:spPr>
          <a:xfrm rot="4300902">
            <a:off x="1966220" y="2959168"/>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Up Arrow 61"/>
          <p:cNvSpPr/>
          <p:nvPr/>
        </p:nvSpPr>
        <p:spPr>
          <a:xfrm rot="14537658">
            <a:off x="7195187" y="2353112"/>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hape 325"/>
          <p:cNvSpPr/>
          <p:nvPr/>
        </p:nvSpPr>
        <p:spPr>
          <a:xfrm>
            <a:off x="4386828" y="4350451"/>
            <a:ext cx="688748"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response</a:t>
            </a:r>
            <a:endParaRPr lang="en" sz="1000" dirty="0">
              <a:solidFill>
                <a:schemeClr val="tx1"/>
              </a:solidFill>
            </a:endParaRPr>
          </a:p>
        </p:txBody>
      </p:sp>
      <p:cxnSp>
        <p:nvCxnSpPr>
          <p:cNvPr id="52" name="Straight Arrow Connector 51"/>
          <p:cNvCxnSpPr/>
          <p:nvPr/>
        </p:nvCxnSpPr>
        <p:spPr>
          <a:xfrm>
            <a:off x="3305906" y="4276314"/>
            <a:ext cx="2978562" cy="676686"/>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55" name="Rectangle 54"/>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42</a:t>
            </a:r>
            <a:endParaRPr lang="en-US" dirty="0">
              <a:solidFill>
                <a:schemeClr val="tx1"/>
              </a:solidFill>
              <a:latin typeface="Arial" panose="020B0604020202020204" pitchFamily="34" charset="0"/>
              <a:cs typeface="Arial" panose="020B0604020202020204" pitchFamily="34" charset="0"/>
            </a:endParaRPr>
          </a:p>
        </p:txBody>
      </p:sp>
      <p:sp>
        <p:nvSpPr>
          <p:cNvPr id="61" name="Rectangle 60"/>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63" name="Rectangle 62"/>
          <p:cNvSpPr/>
          <p:nvPr/>
        </p:nvSpPr>
        <p:spPr>
          <a:xfrm>
            <a:off x="4557465" y="2095407"/>
            <a:ext cx="731520" cy="228600"/>
          </a:xfrm>
          <a:prstGeom prst="rect">
            <a:avLst/>
          </a:prstGeom>
          <a:solidFill>
            <a:schemeClr val="accent5">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WrEx</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64"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cxnSp>
        <p:nvCxnSpPr>
          <p:cNvPr id="71" name="Straight Arrow Connector 70"/>
          <p:cNvCxnSpPr/>
          <p:nvPr/>
        </p:nvCxnSpPr>
        <p:spPr>
          <a:xfrm flipH="1">
            <a:off x="5252918" y="2078672"/>
            <a:ext cx="283678" cy="107161"/>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728568"/>
      </p:ext>
    </p:extLst>
  </p:cSld>
  <p:clrMapOvr>
    <a:masterClrMapping/>
  </p:clrMapOvr>
  <p:transition spd="slow" advTm="198">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80" name="Flowchart: Document 79"/>
          <p:cNvSpPr/>
          <p:nvPr/>
        </p:nvSpPr>
        <p:spPr>
          <a:xfrm>
            <a:off x="5800269" y="2718564"/>
            <a:ext cx="1143000" cy="2766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Shape 325"/>
          <p:cNvSpPr/>
          <p:nvPr/>
        </p:nvSpPr>
        <p:spPr>
          <a:xfrm>
            <a:off x="7467600" y="2208129"/>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82" name="TextBox 81"/>
          <p:cNvSpPr txBox="1"/>
          <p:nvPr/>
        </p:nvSpPr>
        <p:spPr>
          <a:xfrm>
            <a:off x="7552247" y="2557386"/>
            <a:ext cx="821465" cy="261610"/>
          </a:xfrm>
          <a:prstGeom prst="rect">
            <a:avLst/>
          </a:prstGeom>
          <a:noFill/>
        </p:spPr>
        <p:txBody>
          <a:bodyPr wrap="square" rtlCol="0">
            <a:spAutoFit/>
          </a:bodyPr>
          <a:lstStyle/>
          <a:p>
            <a:r>
              <a:rPr lang="en-US" sz="1100" dirty="0" err="1" smtClean="0"/>
              <a:t>txn</a:t>
            </a:r>
            <a:r>
              <a:rPr lang="en-US" sz="1100" dirty="0" smtClean="0"/>
              <a:t> id: 51</a:t>
            </a:r>
            <a:endParaRPr lang="en-US" sz="1100" dirty="0"/>
          </a:p>
        </p:txBody>
      </p:sp>
      <p:sp>
        <p:nvSpPr>
          <p:cNvPr id="69" name="Rectangle 68"/>
          <p:cNvSpPr/>
          <p:nvPr/>
        </p:nvSpPr>
        <p:spPr>
          <a:xfrm>
            <a:off x="6040748" y="3035429"/>
            <a:ext cx="542207" cy="212077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44</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No Transactional Conflict</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cxnSp>
        <p:nvCxnSpPr>
          <p:cNvPr id="74" name="Straight Arrow Connector 73"/>
          <p:cNvCxnSpPr/>
          <p:nvPr/>
        </p:nvCxnSpPr>
        <p:spPr>
          <a:xfrm>
            <a:off x="6292584" y="5156201"/>
            <a:ext cx="0" cy="178791"/>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49"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50"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51" name="Straight Arrow Connector 50"/>
          <p:cNvCxnSpPr/>
          <p:nvPr/>
        </p:nvCxnSpPr>
        <p:spPr>
          <a:xfrm flipH="1">
            <a:off x="3048000" y="3009568"/>
            <a:ext cx="3112568" cy="38637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77" name="Flowchart: Document 76"/>
          <p:cNvSpPr/>
          <p:nvPr/>
        </p:nvSpPr>
        <p:spPr>
          <a:xfrm rot="10800000">
            <a:off x="2332875" y="1964498"/>
            <a:ext cx="1143000" cy="1141793"/>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hape 325"/>
          <p:cNvSpPr/>
          <p:nvPr/>
        </p:nvSpPr>
        <p:spPr>
          <a:xfrm>
            <a:off x="1150582" y="2973346"/>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end</a:t>
            </a:r>
            <a:endParaRPr lang="en" sz="1000" dirty="0">
              <a:solidFill>
                <a:schemeClr val="tx1"/>
              </a:solidFill>
            </a:endParaRPr>
          </a:p>
        </p:txBody>
      </p:sp>
      <p:cxnSp>
        <p:nvCxnSpPr>
          <p:cNvPr id="72" name="Straight Arrow Connector 71"/>
          <p:cNvCxnSpPr/>
          <p:nvPr/>
        </p:nvCxnSpPr>
        <p:spPr>
          <a:xfrm>
            <a:off x="2887355" y="1954086"/>
            <a:ext cx="7625" cy="1627815"/>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48" name="Shape 325"/>
          <p:cNvSpPr/>
          <p:nvPr/>
        </p:nvSpPr>
        <p:spPr>
          <a:xfrm>
            <a:off x="5399564" y="2355234"/>
            <a:ext cx="636601"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US" sz="1000" b="0" i="0" u="none" strike="noStrike" cap="none" baseline="0" dirty="0" smtClean="0">
                <a:solidFill>
                  <a:schemeClr val="tx1"/>
                </a:solidFill>
                <a:sym typeface="Arial"/>
              </a:rPr>
              <a:t>update</a:t>
            </a:r>
            <a:endParaRPr lang="en" sz="1000" dirty="0">
              <a:solidFill>
                <a:schemeClr val="tx1"/>
              </a:solidFill>
            </a:endParaRPr>
          </a:p>
        </p:txBody>
      </p:sp>
      <p:cxnSp>
        <p:nvCxnSpPr>
          <p:cNvPr id="54" name="Straight Arrow Connector 53"/>
          <p:cNvCxnSpPr/>
          <p:nvPr/>
        </p:nvCxnSpPr>
        <p:spPr>
          <a:xfrm>
            <a:off x="6690070" y="2927545"/>
            <a:ext cx="777530" cy="487056"/>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67" name="Shape 325"/>
          <p:cNvSpPr/>
          <p:nvPr/>
        </p:nvSpPr>
        <p:spPr>
          <a:xfrm>
            <a:off x="6939170" y="2948679"/>
            <a:ext cx="528430" cy="163987"/>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add</a:t>
            </a:r>
            <a:endParaRPr lang="en" sz="1000" dirty="0">
              <a:solidFill>
                <a:schemeClr val="tx1"/>
              </a:solidFill>
            </a:endParaRPr>
          </a:p>
        </p:txBody>
      </p:sp>
      <p:sp>
        <p:nvSpPr>
          <p:cNvPr id="68" name="Horizontal Scroll 67"/>
          <p:cNvSpPr/>
          <p:nvPr/>
        </p:nvSpPr>
        <p:spPr>
          <a:xfrm rot="5400000">
            <a:off x="7482019" y="3266955"/>
            <a:ext cx="555234" cy="584071"/>
          </a:xfrm>
          <a:prstGeom prst="horizontalScroll">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hape 325"/>
          <p:cNvSpPr/>
          <p:nvPr/>
        </p:nvSpPr>
        <p:spPr>
          <a:xfrm>
            <a:off x="7602356" y="333209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endParaRPr lang="en" sz="1200" dirty="0">
              <a:solidFill>
                <a:schemeClr val="tx1"/>
              </a:solidFill>
            </a:endParaRPr>
          </a:p>
        </p:txBody>
      </p:sp>
      <p:sp>
        <p:nvSpPr>
          <p:cNvPr id="76" name="Rectangle 75"/>
          <p:cNvSpPr/>
          <p:nvPr/>
        </p:nvSpPr>
        <p:spPr>
          <a:xfrm>
            <a:off x="7318572" y="3011173"/>
            <a:ext cx="870752" cy="307777"/>
          </a:xfrm>
          <a:prstGeom prst="rect">
            <a:avLst/>
          </a:prstGeom>
        </p:spPr>
        <p:txBody>
          <a:bodyPr wrap="none">
            <a:spAutoFit/>
          </a:bodyPr>
          <a:lstStyle/>
          <a:p>
            <a:pPr algn="ctr"/>
            <a:r>
              <a:rPr lang="en-US" dirty="0">
                <a:solidFill>
                  <a:schemeClr val="tx1"/>
                </a:solidFill>
              </a:rPr>
              <a:t>u</a:t>
            </a:r>
            <a:r>
              <a:rPr lang="en-US" dirty="0" smtClean="0">
                <a:solidFill>
                  <a:schemeClr val="tx1"/>
                </a:solidFill>
              </a:rPr>
              <a:t>ndo log</a:t>
            </a:r>
            <a:endParaRPr lang="en-US" dirty="0">
              <a:solidFill>
                <a:schemeClr val="tx1"/>
              </a:solidFill>
            </a:endParaRPr>
          </a:p>
        </p:txBody>
      </p:sp>
      <p:sp>
        <p:nvSpPr>
          <p:cNvPr id="84" name="Rectangle 83"/>
          <p:cNvSpPr/>
          <p:nvPr/>
        </p:nvSpPr>
        <p:spPr>
          <a:xfrm>
            <a:off x="2323480" y="3707035"/>
            <a:ext cx="1143000" cy="864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Shape 367"/>
          <p:cNvSpPr txBox="1"/>
          <p:nvPr/>
        </p:nvSpPr>
        <p:spPr>
          <a:xfrm>
            <a:off x="1301750" y="393118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89" name="Shape 369"/>
          <p:cNvSpPr/>
          <p:nvPr/>
        </p:nvSpPr>
        <p:spPr>
          <a:xfrm>
            <a:off x="2031107" y="3726085"/>
            <a:ext cx="235799" cy="845915"/>
          </a:xfrm>
          <a:prstGeom prst="leftBrace">
            <a:avLst>
              <a:gd name="adj1" fmla="val 8333"/>
              <a:gd name="adj2" fmla="val 54474"/>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 name="Rectangle 91"/>
          <p:cNvSpPr/>
          <p:nvPr/>
        </p:nvSpPr>
        <p:spPr>
          <a:xfrm>
            <a:off x="2522627" y="3934953"/>
            <a:ext cx="755335" cy="415498"/>
          </a:xfrm>
          <a:prstGeom prst="rect">
            <a:avLst/>
          </a:prstGeom>
          <a:solidFill>
            <a:schemeClr val="accent6">
              <a:lumMod val="60000"/>
              <a:lumOff val="40000"/>
            </a:schemeClr>
          </a:solidFill>
        </p:spPr>
        <p:txBody>
          <a:bodyPr wrap="none">
            <a:spAutoFit/>
          </a:bodyPr>
          <a:lstStyle/>
          <a:p>
            <a:pPr lvl="0" algn="ctr">
              <a:buSzPct val="25000"/>
            </a:pPr>
            <a:r>
              <a:rPr lang="en" sz="1050" dirty="0" smtClean="0">
                <a:solidFill>
                  <a:schemeClr val="tx1"/>
                </a:solidFill>
              </a:rPr>
              <a:t>Detecting</a:t>
            </a:r>
          </a:p>
          <a:p>
            <a:pPr lvl="0" algn="ctr">
              <a:buSzPct val="25000"/>
            </a:pPr>
            <a:r>
              <a:rPr lang="en" sz="1050" dirty="0" smtClean="0">
                <a:solidFill>
                  <a:schemeClr val="tx1"/>
                </a:solidFill>
              </a:rPr>
              <a:t>Conflicts</a:t>
            </a:r>
            <a:endParaRPr lang="en" sz="1050" dirty="0">
              <a:solidFill>
                <a:schemeClr val="tx1"/>
              </a:solidFill>
            </a:endParaRPr>
          </a:p>
        </p:txBody>
      </p:sp>
      <p:sp>
        <p:nvSpPr>
          <p:cNvPr id="55" name="Rectangle 54"/>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cxnSp>
        <p:nvCxnSpPr>
          <p:cNvPr id="59" name="Straight Arrow Connector 58"/>
          <p:cNvCxnSpPr/>
          <p:nvPr/>
        </p:nvCxnSpPr>
        <p:spPr>
          <a:xfrm flipH="1">
            <a:off x="6290916" y="3097833"/>
            <a:ext cx="6450" cy="1702767"/>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60" name="Shape 399"/>
          <p:cNvSpPr/>
          <p:nvPr/>
        </p:nvSpPr>
        <p:spPr>
          <a:xfrm>
            <a:off x="6371769" y="3121151"/>
            <a:ext cx="235799" cy="1679449"/>
          </a:xfrm>
          <a:prstGeom prst="rightBrace">
            <a:avLst>
              <a:gd name="adj1" fmla="val 8333"/>
              <a:gd name="adj2" fmla="val 50000"/>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3" name="Shape 400"/>
          <p:cNvSpPr txBox="1"/>
          <p:nvPr/>
        </p:nvSpPr>
        <p:spPr>
          <a:xfrm>
            <a:off x="6607568" y="3768492"/>
            <a:ext cx="1115400" cy="253499"/>
          </a:xfrm>
          <a:prstGeom prst="rect">
            <a:avLst/>
          </a:prstGeom>
          <a:noFill/>
          <a:ln>
            <a:noFill/>
          </a:ln>
        </p:spPr>
        <p:txBody>
          <a:bodyPr lIns="91425" tIns="91425" rIns="91425" bIns="91425" anchor="t" anchorCtr="0">
            <a:noAutofit/>
          </a:bodyPr>
          <a:lstStyle/>
          <a:p>
            <a:pPr lvl="0" rtl="0">
              <a:spcBef>
                <a:spcPts val="0"/>
              </a:spcBef>
              <a:buNone/>
            </a:pPr>
            <a:r>
              <a:rPr lang="en" sz="1200" dirty="0"/>
              <a:t>waiting</a:t>
            </a:r>
          </a:p>
        </p:txBody>
      </p:sp>
      <p:sp>
        <p:nvSpPr>
          <p:cNvPr id="64" name="Up Arrow 63"/>
          <p:cNvSpPr/>
          <p:nvPr/>
        </p:nvSpPr>
        <p:spPr>
          <a:xfrm rot="4300902">
            <a:off x="1966220" y="2959168"/>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Up Arrow 84"/>
          <p:cNvSpPr/>
          <p:nvPr/>
        </p:nvSpPr>
        <p:spPr>
          <a:xfrm rot="14537658">
            <a:off x="7195187" y="2353112"/>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Shape 325"/>
          <p:cNvSpPr/>
          <p:nvPr/>
        </p:nvSpPr>
        <p:spPr>
          <a:xfrm>
            <a:off x="4386828" y="4350451"/>
            <a:ext cx="688748"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response</a:t>
            </a:r>
            <a:endParaRPr lang="en" sz="1000" dirty="0">
              <a:solidFill>
                <a:schemeClr val="tx1"/>
              </a:solidFill>
            </a:endParaRPr>
          </a:p>
        </p:txBody>
      </p:sp>
      <p:cxnSp>
        <p:nvCxnSpPr>
          <p:cNvPr id="65" name="Straight Arrow Connector 64"/>
          <p:cNvCxnSpPr/>
          <p:nvPr/>
        </p:nvCxnSpPr>
        <p:spPr>
          <a:xfrm>
            <a:off x="3305906" y="4276314"/>
            <a:ext cx="2978562" cy="676686"/>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2</a:t>
            </a:r>
            <a:endParaRPr lang="en-US" dirty="0">
              <a:solidFill>
                <a:schemeClr val="tx1"/>
              </a:solidFill>
              <a:latin typeface="Arial" panose="020B0604020202020204" pitchFamily="34" charset="0"/>
              <a:cs typeface="Arial" panose="020B0604020202020204" pitchFamily="34" charset="0"/>
            </a:endParaRPr>
          </a:p>
        </p:txBody>
      </p:sp>
      <p:sp>
        <p:nvSpPr>
          <p:cNvPr id="86" name="Rectangle 85"/>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51</a:t>
            </a:r>
            <a:endParaRPr lang="en-US" dirty="0">
              <a:solidFill>
                <a:schemeClr val="tx1"/>
              </a:solidFill>
              <a:latin typeface="Arial" panose="020B0604020202020204" pitchFamily="34" charset="0"/>
              <a:cs typeface="Arial" panose="020B0604020202020204" pitchFamily="34" charset="0"/>
            </a:endParaRPr>
          </a:p>
        </p:txBody>
      </p:sp>
      <p:sp>
        <p:nvSpPr>
          <p:cNvPr id="87" name="Rectangle 86"/>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93" name="Rectangle 92"/>
          <p:cNvSpPr/>
          <p:nvPr/>
        </p:nvSpPr>
        <p:spPr>
          <a:xfrm>
            <a:off x="4557465" y="2095407"/>
            <a:ext cx="731520" cy="228600"/>
          </a:xfrm>
          <a:prstGeom prst="rect">
            <a:avLst/>
          </a:prstGeom>
          <a:solidFill>
            <a:schemeClr val="accent5">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WrEx</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94"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cxnSp>
        <p:nvCxnSpPr>
          <p:cNvPr id="52" name="Straight Arrow Connector 51"/>
          <p:cNvCxnSpPr/>
          <p:nvPr/>
        </p:nvCxnSpPr>
        <p:spPr>
          <a:xfrm flipH="1">
            <a:off x="5238583" y="2578723"/>
            <a:ext cx="283678" cy="107161"/>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5238584" y="2397417"/>
            <a:ext cx="255593" cy="78941"/>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159190"/>
      </p:ext>
    </p:extLst>
  </p:cSld>
  <p:clrMapOvr>
    <a:masterClrMapping/>
  </p:clrMapOvr>
  <p:transition spd="slow" advTm="198">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80" name="Flowchart: Document 79"/>
          <p:cNvSpPr/>
          <p:nvPr/>
        </p:nvSpPr>
        <p:spPr>
          <a:xfrm>
            <a:off x="5800269" y="2718564"/>
            <a:ext cx="1143000" cy="2766791"/>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Shape 325"/>
          <p:cNvSpPr/>
          <p:nvPr/>
        </p:nvSpPr>
        <p:spPr>
          <a:xfrm>
            <a:off x="7467600" y="2208129"/>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start</a:t>
            </a:r>
            <a:endParaRPr lang="en" sz="1000" dirty="0">
              <a:solidFill>
                <a:schemeClr val="tx1"/>
              </a:solidFill>
            </a:endParaRPr>
          </a:p>
        </p:txBody>
      </p:sp>
      <p:sp>
        <p:nvSpPr>
          <p:cNvPr id="82" name="TextBox 81"/>
          <p:cNvSpPr txBox="1"/>
          <p:nvPr/>
        </p:nvSpPr>
        <p:spPr>
          <a:xfrm>
            <a:off x="7552247" y="2557386"/>
            <a:ext cx="821465" cy="261610"/>
          </a:xfrm>
          <a:prstGeom prst="rect">
            <a:avLst/>
          </a:prstGeom>
          <a:noFill/>
        </p:spPr>
        <p:txBody>
          <a:bodyPr wrap="square" rtlCol="0">
            <a:spAutoFit/>
          </a:bodyPr>
          <a:lstStyle/>
          <a:p>
            <a:r>
              <a:rPr lang="en-US" sz="1100" dirty="0" err="1" smtClean="0"/>
              <a:t>txn</a:t>
            </a:r>
            <a:r>
              <a:rPr lang="en-US" sz="1100" dirty="0" smtClean="0"/>
              <a:t> id: 51</a:t>
            </a:r>
            <a:endParaRPr lang="en-US" sz="1100" dirty="0"/>
          </a:p>
        </p:txBody>
      </p:sp>
      <p:sp>
        <p:nvSpPr>
          <p:cNvPr id="69" name="Rectangle 68"/>
          <p:cNvSpPr/>
          <p:nvPr/>
        </p:nvSpPr>
        <p:spPr>
          <a:xfrm>
            <a:off x="6040748" y="3035429"/>
            <a:ext cx="542207" cy="212077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45</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cxnSp>
        <p:nvCxnSpPr>
          <p:cNvPr id="23" name="Straight Arrow Connector 22"/>
          <p:cNvCxnSpPr/>
          <p:nvPr/>
        </p:nvCxnSpPr>
        <p:spPr>
          <a:xfrm>
            <a:off x="6297364" y="1964498"/>
            <a:ext cx="1" cy="855676"/>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a:latin typeface="Arial Black"/>
                <a:ea typeface="Arial Black"/>
                <a:cs typeface="Arial Black"/>
                <a:sym typeface="Arial Black"/>
              </a:rPr>
              <a:t>No Transactional Conflict</a:t>
            </a:r>
          </a:p>
        </p:txBody>
      </p:sp>
      <p:sp>
        <p:nvSpPr>
          <p:cNvPr id="31" name="Rectangle 30"/>
          <p:cNvSpPr/>
          <p:nvPr/>
        </p:nvSpPr>
        <p:spPr>
          <a:xfrm>
            <a:off x="4198702" y="2538890"/>
            <a:ext cx="234360" cy="307777"/>
          </a:xfrm>
          <a:prstGeom prst="rect">
            <a:avLst/>
          </a:prstGeom>
        </p:spPr>
        <p:txBody>
          <a:bodyPr wrap="none">
            <a:spAutoFit/>
          </a:bodyPr>
          <a:lstStyle/>
          <a:p>
            <a:pPr algn="ctr"/>
            <a:r>
              <a:rPr lang="en-US" dirty="0" smtClean="0">
                <a:solidFill>
                  <a:schemeClr val="tx1"/>
                </a:solidFill>
              </a:rPr>
              <a:t>f</a:t>
            </a:r>
            <a:endParaRPr lang="en-US" dirty="0">
              <a:solidFill>
                <a:schemeClr val="tx1"/>
              </a:solidFill>
            </a:endParaRPr>
          </a:p>
        </p:txBody>
      </p:sp>
      <p:sp>
        <p:nvSpPr>
          <p:cNvPr id="33" name="Rectangle 32"/>
          <p:cNvSpPr/>
          <p:nvPr/>
        </p:nvSpPr>
        <p:spPr>
          <a:xfrm>
            <a:off x="3644757" y="2069480"/>
            <a:ext cx="941283" cy="307777"/>
          </a:xfrm>
          <a:prstGeom prst="rect">
            <a:avLst/>
          </a:prstGeom>
        </p:spPr>
        <p:txBody>
          <a:bodyPr wrap="none">
            <a:spAutoFit/>
          </a:bodyPr>
          <a:lstStyle/>
          <a:p>
            <a:pPr algn="ctr"/>
            <a:r>
              <a:rPr lang="en-US" dirty="0" smtClean="0">
                <a:solidFill>
                  <a:schemeClr val="tx1"/>
                </a:solidFill>
              </a:rPr>
              <a:t>lock state</a:t>
            </a:r>
            <a:endParaRPr lang="en-US" dirty="0">
              <a:solidFill>
                <a:schemeClr val="tx1"/>
              </a:solidFill>
            </a:endParaRPr>
          </a:p>
        </p:txBody>
      </p:sp>
      <p:cxnSp>
        <p:nvCxnSpPr>
          <p:cNvPr id="74" name="Straight Arrow Connector 73"/>
          <p:cNvCxnSpPr/>
          <p:nvPr/>
        </p:nvCxnSpPr>
        <p:spPr>
          <a:xfrm>
            <a:off x="6292584" y="5156201"/>
            <a:ext cx="0" cy="178791"/>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49" name="Shape 325"/>
          <p:cNvSpPr/>
          <p:nvPr/>
        </p:nvSpPr>
        <p:spPr>
          <a:xfrm>
            <a:off x="6053469" y="2779742"/>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2</a:t>
            </a:r>
            <a:endParaRPr lang="en" sz="1200" dirty="0">
              <a:solidFill>
                <a:schemeClr val="tx1"/>
              </a:solidFill>
            </a:endParaRPr>
          </a:p>
        </p:txBody>
      </p:sp>
      <p:sp>
        <p:nvSpPr>
          <p:cNvPr id="50" name="Shape 325"/>
          <p:cNvSpPr/>
          <p:nvPr/>
        </p:nvSpPr>
        <p:spPr>
          <a:xfrm>
            <a:off x="4314488" y="31995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51" name="Straight Arrow Connector 50"/>
          <p:cNvCxnSpPr/>
          <p:nvPr/>
        </p:nvCxnSpPr>
        <p:spPr>
          <a:xfrm flipH="1">
            <a:off x="3048000" y="3009568"/>
            <a:ext cx="3112568" cy="38637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77" name="Flowchart: Document 76"/>
          <p:cNvSpPr/>
          <p:nvPr/>
        </p:nvSpPr>
        <p:spPr>
          <a:xfrm rot="10800000">
            <a:off x="2332875" y="1964498"/>
            <a:ext cx="1143000" cy="1141793"/>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hape 325"/>
          <p:cNvSpPr/>
          <p:nvPr/>
        </p:nvSpPr>
        <p:spPr>
          <a:xfrm>
            <a:off x="1150582" y="2973346"/>
            <a:ext cx="906112"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 sz="1000" b="0" i="0" u="none" strike="noStrike" cap="none" baseline="0" dirty="0" smtClean="0">
                <a:solidFill>
                  <a:schemeClr val="tx1"/>
                </a:solidFill>
                <a:sym typeface="Arial"/>
              </a:rPr>
              <a:t>transaction end</a:t>
            </a:r>
            <a:endParaRPr lang="en" sz="1000" dirty="0">
              <a:solidFill>
                <a:schemeClr val="tx1"/>
              </a:solidFill>
            </a:endParaRPr>
          </a:p>
        </p:txBody>
      </p:sp>
      <p:cxnSp>
        <p:nvCxnSpPr>
          <p:cNvPr id="72" name="Straight Arrow Connector 71"/>
          <p:cNvCxnSpPr/>
          <p:nvPr/>
        </p:nvCxnSpPr>
        <p:spPr>
          <a:xfrm>
            <a:off x="2887355" y="1954086"/>
            <a:ext cx="7625" cy="1627815"/>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68" name="Horizontal Scroll 67"/>
          <p:cNvSpPr/>
          <p:nvPr/>
        </p:nvSpPr>
        <p:spPr>
          <a:xfrm rot="5400000">
            <a:off x="7482019" y="3266955"/>
            <a:ext cx="555234" cy="584071"/>
          </a:xfrm>
          <a:prstGeom prst="horizontalScroll">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hape 325"/>
          <p:cNvSpPr/>
          <p:nvPr/>
        </p:nvSpPr>
        <p:spPr>
          <a:xfrm>
            <a:off x="7602356" y="333209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b="0" i="0" u="none" strike="noStrike" cap="none" baseline="0" dirty="0" smtClean="0">
                <a:solidFill>
                  <a:schemeClr val="tx1"/>
                </a:solidFill>
                <a:sym typeface="Arial"/>
              </a:rPr>
              <a:t>f</a:t>
            </a:r>
            <a:endParaRPr lang="en" sz="1200" dirty="0">
              <a:solidFill>
                <a:schemeClr val="tx1"/>
              </a:solidFill>
            </a:endParaRPr>
          </a:p>
        </p:txBody>
      </p:sp>
      <p:sp>
        <p:nvSpPr>
          <p:cNvPr id="76" name="Rectangle 75"/>
          <p:cNvSpPr/>
          <p:nvPr/>
        </p:nvSpPr>
        <p:spPr>
          <a:xfrm>
            <a:off x="7318572" y="3011173"/>
            <a:ext cx="870752" cy="307777"/>
          </a:xfrm>
          <a:prstGeom prst="rect">
            <a:avLst/>
          </a:prstGeom>
        </p:spPr>
        <p:txBody>
          <a:bodyPr wrap="none">
            <a:spAutoFit/>
          </a:bodyPr>
          <a:lstStyle/>
          <a:p>
            <a:pPr algn="ctr"/>
            <a:r>
              <a:rPr lang="en-US" dirty="0">
                <a:solidFill>
                  <a:schemeClr val="tx1"/>
                </a:solidFill>
              </a:rPr>
              <a:t>u</a:t>
            </a:r>
            <a:r>
              <a:rPr lang="en-US" dirty="0" smtClean="0">
                <a:solidFill>
                  <a:schemeClr val="tx1"/>
                </a:solidFill>
              </a:rPr>
              <a:t>ndo log</a:t>
            </a:r>
            <a:endParaRPr lang="en-US" dirty="0">
              <a:solidFill>
                <a:schemeClr val="tx1"/>
              </a:solidFill>
            </a:endParaRPr>
          </a:p>
        </p:txBody>
      </p:sp>
      <p:sp>
        <p:nvSpPr>
          <p:cNvPr id="70" name="Shape 368"/>
          <p:cNvSpPr/>
          <p:nvPr/>
        </p:nvSpPr>
        <p:spPr>
          <a:xfrm>
            <a:off x="4923969" y="5767563"/>
            <a:ext cx="2895600" cy="338217"/>
          </a:xfrm>
          <a:prstGeom prst="roundRect">
            <a:avLst>
              <a:gd name="adj" fmla="val 16667"/>
            </a:avLst>
          </a:prstGeom>
          <a:solidFill>
            <a:schemeClr val="accent3">
              <a:lumMod val="75000"/>
            </a:schemeClr>
          </a:solidFill>
          <a:ln w="19050" cap="flat">
            <a:solidFill>
              <a:schemeClr val="bg1"/>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dirty="0"/>
          </a:p>
        </p:txBody>
      </p:sp>
      <p:sp>
        <p:nvSpPr>
          <p:cNvPr id="71" name="TextBox 70"/>
          <p:cNvSpPr txBox="1"/>
          <p:nvPr/>
        </p:nvSpPr>
        <p:spPr>
          <a:xfrm>
            <a:off x="4937660" y="5767564"/>
            <a:ext cx="2971800" cy="276999"/>
          </a:xfrm>
          <a:prstGeom prst="rect">
            <a:avLst/>
          </a:prstGeom>
          <a:noFill/>
        </p:spPr>
        <p:txBody>
          <a:bodyPr wrap="square" rtlCol="0">
            <a:spAutoFit/>
          </a:bodyPr>
          <a:lstStyle/>
          <a:p>
            <a:pPr lvl="0"/>
            <a:r>
              <a:rPr lang="en-US" sz="1200" dirty="0" smtClean="0"/>
              <a:t>Two versions of </a:t>
            </a:r>
            <a:r>
              <a:rPr lang="en-US" altLang="zh-CN" sz="1200" dirty="0" smtClean="0"/>
              <a:t>coordination protocol</a:t>
            </a:r>
            <a:endParaRPr lang="en-US" sz="1200" dirty="0"/>
          </a:p>
        </p:txBody>
      </p:sp>
      <p:sp>
        <p:nvSpPr>
          <p:cNvPr id="84" name="Shape 325"/>
          <p:cNvSpPr/>
          <p:nvPr/>
        </p:nvSpPr>
        <p:spPr>
          <a:xfrm>
            <a:off x="5815052" y="5271347"/>
            <a:ext cx="964623" cy="295609"/>
          </a:xfrm>
          <a:prstGeom prst="rect">
            <a:avLst/>
          </a:prstGeom>
          <a:noFill/>
          <a:ln>
            <a:noFill/>
          </a:ln>
        </p:spPr>
        <p:txBody>
          <a:bodyPr lIns="74825" tIns="37425" rIns="74825" bIns="37425" anchor="t" anchorCtr="0">
            <a:noAutofit/>
          </a:bodyPr>
          <a:lstStyle/>
          <a:p>
            <a:pPr marL="0" marR="0" lvl="0" indent="0" algn="ctr" rtl="0">
              <a:lnSpc>
                <a:spcPct val="100000"/>
              </a:lnSpc>
              <a:spcBef>
                <a:spcPts val="0"/>
              </a:spcBef>
              <a:buSzPct val="25000"/>
              <a:buNone/>
            </a:pPr>
            <a:r>
              <a:rPr lang="en-US" sz="1200" dirty="0" err="1" smtClean="0">
                <a:solidFill>
                  <a:schemeClr val="tx1"/>
                </a:solidFill>
              </a:rPr>
              <a:t>o.f</a:t>
            </a:r>
            <a:r>
              <a:rPr lang="en-US" sz="1200" dirty="0" smtClean="0">
                <a:solidFill>
                  <a:schemeClr val="tx1"/>
                </a:solidFill>
              </a:rPr>
              <a:t> = 2</a:t>
            </a:r>
            <a:endParaRPr lang="en" sz="1200" dirty="0">
              <a:solidFill>
                <a:schemeClr val="tx1"/>
              </a:solidFill>
            </a:endParaRPr>
          </a:p>
        </p:txBody>
      </p:sp>
      <p:sp>
        <p:nvSpPr>
          <p:cNvPr id="54" name="Rectangle 53"/>
          <p:cNvSpPr/>
          <p:nvPr/>
        </p:nvSpPr>
        <p:spPr>
          <a:xfrm>
            <a:off x="2323480" y="3707035"/>
            <a:ext cx="1143000" cy="86496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hape 367"/>
          <p:cNvSpPr txBox="1"/>
          <p:nvPr/>
        </p:nvSpPr>
        <p:spPr>
          <a:xfrm>
            <a:off x="1301750" y="3931185"/>
            <a:ext cx="847257" cy="345129"/>
          </a:xfrm>
          <a:prstGeom prst="rect">
            <a:avLst/>
          </a:prstGeom>
          <a:noFill/>
          <a:ln>
            <a:noFill/>
          </a:ln>
        </p:spPr>
        <p:txBody>
          <a:bodyPr lIns="91425" tIns="91425" rIns="91425" bIns="91425" anchor="t" anchorCtr="0">
            <a:noAutofit/>
          </a:bodyPr>
          <a:lstStyle/>
          <a:p>
            <a:pPr lvl="0" rtl="0">
              <a:spcBef>
                <a:spcPts val="0"/>
              </a:spcBef>
              <a:buNone/>
            </a:pPr>
            <a:r>
              <a:rPr lang="en" sz="1200" dirty="0"/>
              <a:t>safe point</a:t>
            </a:r>
          </a:p>
        </p:txBody>
      </p:sp>
      <p:sp>
        <p:nvSpPr>
          <p:cNvPr id="88" name="Shape 369"/>
          <p:cNvSpPr/>
          <p:nvPr/>
        </p:nvSpPr>
        <p:spPr>
          <a:xfrm>
            <a:off x="2031107" y="3726085"/>
            <a:ext cx="235799" cy="845915"/>
          </a:xfrm>
          <a:prstGeom prst="leftBrace">
            <a:avLst>
              <a:gd name="adj1" fmla="val 8333"/>
              <a:gd name="adj2" fmla="val 54474"/>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 name="Rectangle 90"/>
          <p:cNvSpPr/>
          <p:nvPr/>
        </p:nvSpPr>
        <p:spPr>
          <a:xfrm>
            <a:off x="2522627" y="3934953"/>
            <a:ext cx="755335" cy="415498"/>
          </a:xfrm>
          <a:prstGeom prst="rect">
            <a:avLst/>
          </a:prstGeom>
          <a:solidFill>
            <a:schemeClr val="accent6">
              <a:lumMod val="60000"/>
              <a:lumOff val="40000"/>
            </a:schemeClr>
          </a:solidFill>
        </p:spPr>
        <p:txBody>
          <a:bodyPr wrap="none">
            <a:spAutoFit/>
          </a:bodyPr>
          <a:lstStyle/>
          <a:p>
            <a:pPr lvl="0" algn="ctr">
              <a:buSzPct val="25000"/>
            </a:pPr>
            <a:r>
              <a:rPr lang="en" sz="1050" dirty="0" smtClean="0">
                <a:solidFill>
                  <a:schemeClr val="tx1"/>
                </a:solidFill>
              </a:rPr>
              <a:t>Detecting</a:t>
            </a:r>
          </a:p>
          <a:p>
            <a:pPr lvl="0" algn="ctr">
              <a:buSzPct val="25000"/>
            </a:pPr>
            <a:r>
              <a:rPr lang="en" sz="1050" dirty="0" smtClean="0">
                <a:solidFill>
                  <a:schemeClr val="tx1"/>
                </a:solidFill>
              </a:rPr>
              <a:t>Conflicts</a:t>
            </a:r>
            <a:endParaRPr lang="en" sz="1050" dirty="0">
              <a:solidFill>
                <a:schemeClr val="tx1"/>
              </a:solidFill>
            </a:endParaRPr>
          </a:p>
        </p:txBody>
      </p:sp>
      <p:sp>
        <p:nvSpPr>
          <p:cNvPr id="48" name="Rectangle 47"/>
          <p:cNvSpPr/>
          <p:nvPr/>
        </p:nvSpPr>
        <p:spPr>
          <a:xfrm>
            <a:off x="3805337" y="2281289"/>
            <a:ext cx="752129" cy="307777"/>
          </a:xfrm>
          <a:prstGeom prst="rect">
            <a:avLst/>
          </a:prstGeom>
        </p:spPr>
        <p:txBody>
          <a:bodyPr wrap="none">
            <a:spAutoFit/>
          </a:bodyPr>
          <a:lstStyle/>
          <a:p>
            <a:pPr algn="ctr"/>
            <a:r>
              <a:rPr lang="en-US" dirty="0" smtClean="0">
                <a:solidFill>
                  <a:schemeClr val="tx1"/>
                </a:solidFill>
              </a:rPr>
              <a:t>last </a:t>
            </a:r>
            <a:r>
              <a:rPr lang="en-US" dirty="0" err="1" smtClean="0">
                <a:solidFill>
                  <a:schemeClr val="tx1"/>
                </a:solidFill>
              </a:rPr>
              <a:t>txn</a:t>
            </a:r>
            <a:endParaRPr lang="en-US" dirty="0">
              <a:solidFill>
                <a:schemeClr val="tx1"/>
              </a:solidFill>
            </a:endParaRPr>
          </a:p>
        </p:txBody>
      </p:sp>
      <p:cxnSp>
        <p:nvCxnSpPr>
          <p:cNvPr id="56" name="Straight Arrow Connector 55"/>
          <p:cNvCxnSpPr/>
          <p:nvPr/>
        </p:nvCxnSpPr>
        <p:spPr>
          <a:xfrm flipH="1">
            <a:off x="6290916" y="3097833"/>
            <a:ext cx="6450" cy="1702767"/>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57" name="Shape 399"/>
          <p:cNvSpPr/>
          <p:nvPr/>
        </p:nvSpPr>
        <p:spPr>
          <a:xfrm>
            <a:off x="6371769" y="3121151"/>
            <a:ext cx="235799" cy="1679449"/>
          </a:xfrm>
          <a:prstGeom prst="rightBrace">
            <a:avLst>
              <a:gd name="adj1" fmla="val 8333"/>
              <a:gd name="adj2" fmla="val 50000"/>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9" name="Shape 400"/>
          <p:cNvSpPr txBox="1"/>
          <p:nvPr/>
        </p:nvSpPr>
        <p:spPr>
          <a:xfrm>
            <a:off x="6607568" y="3768492"/>
            <a:ext cx="1115400" cy="253499"/>
          </a:xfrm>
          <a:prstGeom prst="rect">
            <a:avLst/>
          </a:prstGeom>
          <a:noFill/>
          <a:ln>
            <a:noFill/>
          </a:ln>
        </p:spPr>
        <p:txBody>
          <a:bodyPr lIns="91425" tIns="91425" rIns="91425" bIns="91425" anchor="t" anchorCtr="0">
            <a:noAutofit/>
          </a:bodyPr>
          <a:lstStyle/>
          <a:p>
            <a:pPr lvl="0" rtl="0">
              <a:spcBef>
                <a:spcPts val="0"/>
              </a:spcBef>
              <a:buNone/>
            </a:pPr>
            <a:r>
              <a:rPr lang="en" sz="1200" dirty="0"/>
              <a:t>waiting</a:t>
            </a:r>
          </a:p>
        </p:txBody>
      </p:sp>
      <p:sp>
        <p:nvSpPr>
          <p:cNvPr id="3" name="Up Arrow 2"/>
          <p:cNvSpPr/>
          <p:nvPr/>
        </p:nvSpPr>
        <p:spPr>
          <a:xfrm rot="4300902">
            <a:off x="1966220" y="2959168"/>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p Arrow 59"/>
          <p:cNvSpPr/>
          <p:nvPr/>
        </p:nvSpPr>
        <p:spPr>
          <a:xfrm rot="14537658">
            <a:off x="7195187" y="2353112"/>
            <a:ext cx="210070" cy="437839"/>
          </a:xfrm>
          <a:prstGeom prst="up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hape 325"/>
          <p:cNvSpPr/>
          <p:nvPr/>
        </p:nvSpPr>
        <p:spPr>
          <a:xfrm>
            <a:off x="4386828" y="4350451"/>
            <a:ext cx="688748"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response</a:t>
            </a:r>
            <a:endParaRPr lang="en" sz="1000" dirty="0">
              <a:solidFill>
                <a:schemeClr val="tx1"/>
              </a:solidFill>
            </a:endParaRPr>
          </a:p>
        </p:txBody>
      </p:sp>
      <p:cxnSp>
        <p:nvCxnSpPr>
          <p:cNvPr id="53" name="Straight Arrow Connector 52"/>
          <p:cNvCxnSpPr/>
          <p:nvPr/>
        </p:nvCxnSpPr>
        <p:spPr>
          <a:xfrm>
            <a:off x="3305906" y="4276314"/>
            <a:ext cx="2978562" cy="676686"/>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557465" y="2565871"/>
            <a:ext cx="731520" cy="2286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2</a:t>
            </a:r>
            <a:endParaRPr lang="en-US" dirty="0">
              <a:solidFill>
                <a:schemeClr val="tx1"/>
              </a:solidFill>
              <a:latin typeface="Arial" panose="020B0604020202020204" pitchFamily="34" charset="0"/>
              <a:cs typeface="Arial" panose="020B0604020202020204" pitchFamily="34" charset="0"/>
            </a:endParaRPr>
          </a:p>
        </p:txBody>
      </p:sp>
      <p:sp>
        <p:nvSpPr>
          <p:cNvPr id="62" name="Rectangle 61"/>
          <p:cNvSpPr/>
          <p:nvPr/>
        </p:nvSpPr>
        <p:spPr>
          <a:xfrm>
            <a:off x="4557465" y="2330978"/>
            <a:ext cx="731520" cy="228600"/>
          </a:xfrm>
          <a:prstGeom prst="rect">
            <a:avLst/>
          </a:prstGeom>
          <a:solidFill>
            <a:srgbClr val="92D05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51</a:t>
            </a:r>
            <a:endParaRPr lang="en-US" dirty="0">
              <a:solidFill>
                <a:schemeClr val="tx1"/>
              </a:solidFill>
              <a:latin typeface="Arial" panose="020B0604020202020204" pitchFamily="34" charset="0"/>
              <a:cs typeface="Arial" panose="020B0604020202020204" pitchFamily="34" charset="0"/>
            </a:endParaRPr>
          </a:p>
        </p:txBody>
      </p:sp>
      <p:sp>
        <p:nvSpPr>
          <p:cNvPr id="63" name="Rectangle 62"/>
          <p:cNvSpPr/>
          <p:nvPr/>
        </p:nvSpPr>
        <p:spPr>
          <a:xfrm>
            <a:off x="4557464" y="2803019"/>
            <a:ext cx="731520" cy="228600"/>
          </a:xfrm>
          <a:prstGeom prst="rect">
            <a:avLst/>
          </a:prstGeom>
          <a:solidFill>
            <a:schemeClr val="accent6">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t>
            </a:r>
            <a:endParaRPr lang="en-US" sz="1200" dirty="0">
              <a:solidFill>
                <a:schemeClr val="tx1"/>
              </a:solidFill>
            </a:endParaRPr>
          </a:p>
        </p:txBody>
      </p:sp>
      <p:sp>
        <p:nvSpPr>
          <p:cNvPr id="64" name="Rectangle 63"/>
          <p:cNvSpPr/>
          <p:nvPr/>
        </p:nvSpPr>
        <p:spPr>
          <a:xfrm>
            <a:off x="4557465" y="2095407"/>
            <a:ext cx="731520" cy="228600"/>
          </a:xfrm>
          <a:prstGeom prst="rect">
            <a:avLst/>
          </a:prstGeom>
          <a:solidFill>
            <a:schemeClr val="accent5">
              <a:lumMod val="60000"/>
              <a:lumOff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 sz="1100" dirty="0" smtClean="0">
                <a:solidFill>
                  <a:schemeClr val="dk1"/>
                </a:solidFill>
                <a:latin typeface="Arial" panose="020B0604020202020204" pitchFamily="34" charset="0"/>
                <a:cs typeface="Arial" panose="020B0604020202020204" pitchFamily="34" charset="0"/>
              </a:rPr>
              <a:t>WrEx</a:t>
            </a:r>
            <a:r>
              <a:rPr lang="en" sz="1700" baseline="-25000" dirty="0" smtClean="0">
                <a:solidFill>
                  <a:schemeClr val="dk1"/>
                </a:solidFill>
                <a:latin typeface="Arial" panose="020B0604020202020204" pitchFamily="34" charset="0"/>
                <a:cs typeface="Arial" panose="020B0604020202020204" pitchFamily="34" charset="0"/>
              </a:rPr>
              <a:t>T2</a:t>
            </a:r>
            <a:endParaRPr lang="en-US" sz="1700" dirty="0">
              <a:solidFill>
                <a:schemeClr val="tx1"/>
              </a:solidFill>
              <a:latin typeface="Arial" panose="020B0604020202020204" pitchFamily="34" charset="0"/>
              <a:cs typeface="Arial" panose="020B0604020202020204" pitchFamily="34" charset="0"/>
            </a:endParaRPr>
          </a:p>
        </p:txBody>
      </p:sp>
      <p:sp>
        <p:nvSpPr>
          <p:cNvPr id="65" name="Shape 325"/>
          <p:cNvSpPr/>
          <p:nvPr/>
        </p:nvSpPr>
        <p:spPr>
          <a:xfrm>
            <a:off x="4536262" y="1804441"/>
            <a:ext cx="824160"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smtClean="0">
                <a:solidFill>
                  <a:schemeClr val="tx1"/>
                </a:solidFill>
                <a:sym typeface="Arial"/>
              </a:rPr>
              <a:t>object o</a:t>
            </a:r>
            <a:endParaRPr lang="en" dirty="0">
              <a:solidFill>
                <a:schemeClr val="tx1"/>
              </a:solidFill>
            </a:endParaRPr>
          </a:p>
        </p:txBody>
      </p:sp>
    </p:spTree>
    <p:extLst>
      <p:ext uri="{BB962C8B-B14F-4D97-AF65-F5344CB8AC3E}">
        <p14:creationId xmlns:p14="http://schemas.microsoft.com/office/powerpoint/2010/main" val="3537880655"/>
      </p:ext>
    </p:extLst>
  </p:cSld>
  <p:clrMapOvr>
    <a:masterClrMapping/>
  </p:clrMapOvr>
  <p:transition spd="slow" advTm="198">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p:nvPr/>
        </p:nvSpPr>
        <p:spPr>
          <a:xfrm>
            <a:off x="425072" y="495042"/>
            <a:ext cx="8642729" cy="1371199"/>
          </a:xfrm>
          <a:prstGeom prst="rect">
            <a:avLst/>
          </a:prstGeom>
          <a:noFill/>
          <a:ln>
            <a:noFill/>
          </a:ln>
        </p:spPr>
        <p:txBody>
          <a:bodyPr lIns="83825" tIns="41900" rIns="83825" bIns="41900" anchor="b" anchorCtr="0">
            <a:noAutofit/>
          </a:bodyPr>
          <a:lstStyle/>
          <a:p>
            <a:pPr marL="0" marR="0" lvl="0" indent="0" algn="l" rtl="0">
              <a:lnSpc>
                <a:spcPct val="100000"/>
              </a:lnSpc>
              <a:spcBef>
                <a:spcPts val="0"/>
              </a:spcBef>
              <a:buSzPct val="25000"/>
              <a:buNone/>
            </a:pPr>
            <a:r>
              <a:rPr lang="en" sz="3300" dirty="0" smtClean="0">
                <a:latin typeface="Arial Black"/>
                <a:ea typeface="Arial Black"/>
                <a:cs typeface="Arial Black"/>
                <a:sym typeface="Arial Black"/>
              </a:rPr>
              <a:t>LarkTM-O</a:t>
            </a:r>
            <a:endParaRPr lang="en" sz="3300" dirty="0">
              <a:latin typeface="Arial Black"/>
              <a:ea typeface="Arial Black"/>
              <a:cs typeface="Arial Black"/>
              <a:sym typeface="Arial Black"/>
            </a:endParaRPr>
          </a:p>
        </p:txBody>
      </p:sp>
      <p:sp>
        <p:nvSpPr>
          <p:cNvPr id="566" name="Shape 566"/>
          <p:cNvSpPr/>
          <p:nvPr/>
        </p:nvSpPr>
        <p:spPr>
          <a:xfrm>
            <a:off x="5263351" y="4811583"/>
            <a:ext cx="2328000" cy="1381999"/>
          </a:xfrm>
          <a:prstGeom prst="rect">
            <a:avLst/>
          </a:prstGeom>
          <a:noFill/>
          <a:ln>
            <a:noFill/>
          </a:ln>
        </p:spPr>
        <p:txBody>
          <a:bodyPr lIns="76025" tIns="76025" rIns="76025" bIns="76025" anchor="ctr" anchorCtr="0">
            <a:noAutofit/>
          </a:bodyPr>
          <a:lstStyle/>
          <a:p>
            <a:pPr>
              <a:spcBef>
                <a:spcPts val="0"/>
              </a:spcBef>
              <a:buNone/>
            </a:pPr>
            <a:endParaRPr/>
          </a:p>
        </p:txBody>
      </p:sp>
      <p:sp>
        <p:nvSpPr>
          <p:cNvPr id="567" name="Shape 567"/>
          <p:cNvSpPr txBox="1">
            <a:spLocks noGrp="1"/>
          </p:cNvSpPr>
          <p:nvPr>
            <p:ph type="sldNum" sz="quarter" idx="12"/>
          </p:nvPr>
        </p:nvSpPr>
        <p:spPr/>
        <p:txBody>
          <a:bodyPr>
            <a:normAutofit/>
          </a:bodyPr>
          <a:lstStyle/>
          <a:p>
            <a:pPr lvl="0"/>
            <a:fld id="{00000000-1234-1234-1234-123412341234}" type="slidenum">
              <a:rPr lang="en" smtClean="0"/>
              <a:pPr lvl="0"/>
              <a:t>46</a:t>
            </a:fld>
            <a:endParaRPr lang="en"/>
          </a:p>
        </p:txBody>
      </p:sp>
      <p:sp>
        <p:nvSpPr>
          <p:cNvPr id="35" name="Shape 110"/>
          <p:cNvSpPr txBox="1"/>
          <p:nvPr/>
        </p:nvSpPr>
        <p:spPr>
          <a:xfrm>
            <a:off x="539257" y="2133600"/>
            <a:ext cx="7233143" cy="914400"/>
          </a:xfrm>
          <a:prstGeom prst="rect">
            <a:avLst/>
          </a:prstGeom>
          <a:noFill/>
          <a:ln>
            <a:noFill/>
          </a:ln>
        </p:spPr>
        <p:txBody>
          <a:bodyPr lIns="83825" tIns="41900" rIns="83825" bIns="41900" anchor="t" anchorCtr="0">
            <a:noAutofit/>
          </a:bodyPr>
          <a:lstStyle/>
          <a:p>
            <a:pPr marR="0" lvl="0" algn="l" rtl="0">
              <a:lnSpc>
                <a:spcPct val="100000"/>
              </a:lnSpc>
              <a:spcBef>
                <a:spcPts val="0"/>
              </a:spcBef>
              <a:buClr>
                <a:srgbClr val="000000"/>
              </a:buClr>
              <a:buSzPct val="100000"/>
            </a:pPr>
            <a:r>
              <a:rPr lang="en-US" sz="2800" i="0" u="none" strike="noStrike" cap="none" baseline="0" dirty="0" smtClean="0">
                <a:solidFill>
                  <a:srgbClr val="000000"/>
                </a:solidFill>
                <a:latin typeface="Georgia" panose="02040502050405020303" pitchFamily="18" charset="0"/>
                <a:sym typeface="Arial"/>
              </a:rPr>
              <a:t>Adds very low overhead and s</a:t>
            </a:r>
            <a:r>
              <a:rPr lang="en-US" sz="2800" dirty="0" smtClean="0">
                <a:latin typeface="Georgia" panose="02040502050405020303" pitchFamily="18" charset="0"/>
              </a:rPr>
              <a:t>cales </a:t>
            </a:r>
            <a:r>
              <a:rPr lang="en-US" sz="2800" dirty="0">
                <a:latin typeface="Georgia" panose="02040502050405020303" pitchFamily="18" charset="0"/>
              </a:rPr>
              <a:t>well for </a:t>
            </a:r>
            <a:r>
              <a:rPr lang="en-US" sz="2800" dirty="0" smtClean="0">
                <a:latin typeface="Georgia" panose="02040502050405020303" pitchFamily="18" charset="0"/>
              </a:rPr>
              <a:t>low-contention cases</a:t>
            </a:r>
            <a:endParaRPr lang="en-US" sz="2800" i="0" u="none" strike="noStrike" cap="none" dirty="0" smtClean="0">
              <a:solidFill>
                <a:srgbClr val="000000"/>
              </a:solidFill>
              <a:latin typeface="Georgia" panose="02040502050405020303" pitchFamily="18" charset="0"/>
              <a:sym typeface="Arial"/>
            </a:endParaRPr>
          </a:p>
        </p:txBody>
      </p:sp>
    </p:spTree>
    <p:extLst>
      <p:ext uri="{BB962C8B-B14F-4D97-AF65-F5344CB8AC3E}">
        <p14:creationId xmlns:p14="http://schemas.microsoft.com/office/powerpoint/2010/main" val="2764310531"/>
      </p:ext>
    </p:extLst>
  </p:cSld>
  <p:clrMapOvr>
    <a:masterClrMapping/>
  </p:clrMapOvr>
  <p:transition spd="slow" advTm="14410">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55" name="Flowchart: Document 54"/>
          <p:cNvSpPr/>
          <p:nvPr/>
        </p:nvSpPr>
        <p:spPr>
          <a:xfrm>
            <a:off x="2323480" y="3627705"/>
            <a:ext cx="1143000" cy="1744072"/>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082685" y="2874527"/>
            <a:ext cx="821465" cy="261610"/>
          </a:xfrm>
          <a:prstGeom prst="rect">
            <a:avLst/>
          </a:prstGeom>
          <a:noFill/>
        </p:spPr>
        <p:txBody>
          <a:bodyPr wrap="square" rtlCol="0">
            <a:spAutoFit/>
          </a:bodyPr>
          <a:lstStyle/>
          <a:p>
            <a:r>
              <a:rPr lang="en-US" sz="1100" dirty="0" err="1" smtClean="0"/>
              <a:t>txn</a:t>
            </a:r>
            <a:r>
              <a:rPr lang="en-US" sz="1100" dirty="0" smtClean="0"/>
              <a:t>: 51</a:t>
            </a:r>
            <a:endParaRPr lang="en-US" sz="1100" dirty="0"/>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47</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smtClean="0">
                <a:latin typeface="Arial Black"/>
                <a:ea typeface="Arial Black"/>
                <a:cs typeface="Arial Black"/>
                <a:sym typeface="Arial Black"/>
              </a:rPr>
              <a:t>High-Contention </a:t>
            </a:r>
            <a:r>
              <a:rPr lang="en" sz="3300" dirty="0">
                <a:latin typeface="Arial Black"/>
                <a:ea typeface="Arial Black"/>
                <a:cs typeface="Arial Black"/>
                <a:sym typeface="Arial Black"/>
              </a:rPr>
              <a:t>Applications</a:t>
            </a:r>
          </a:p>
        </p:txBody>
      </p:sp>
      <p:sp>
        <p:nvSpPr>
          <p:cNvPr id="77" name="Flowchart: Document 76"/>
          <p:cNvSpPr/>
          <p:nvPr/>
        </p:nvSpPr>
        <p:spPr>
          <a:xfrm rot="10800000">
            <a:off x="2323480" y="1905287"/>
            <a:ext cx="1143000" cy="1215862"/>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804559" y="2729005"/>
            <a:ext cx="1158877" cy="1121474"/>
          </a:xfrm>
          <a:prstGeom prst="rect">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ape 325"/>
          <p:cNvSpPr/>
          <p:nvPr/>
        </p:nvSpPr>
        <p:spPr>
          <a:xfrm>
            <a:off x="6045328" y="2856522"/>
            <a:ext cx="649322" cy="638140"/>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 </a:t>
            </a:r>
            <a:r>
              <a:rPr lang="en-US" sz="1200" b="0" i="0" u="none" strike="noStrike" cap="none" baseline="0" dirty="0" err="1" smtClean="0">
                <a:solidFill>
                  <a:schemeClr val="tx1"/>
                </a:solidFill>
                <a:sym typeface="Arial"/>
              </a:rPr>
              <a:t>o.f</a:t>
            </a:r>
            <a:endParaRPr lang="en-US" sz="1200" b="0" i="0" u="none" strike="noStrike" cap="none" baseline="0" dirty="0" smtClean="0">
              <a:solidFill>
                <a:schemeClr val="tx1"/>
              </a:solidFill>
              <a:sym typeface="Arial"/>
            </a:endParaRP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endParaRPr lang="en-US" sz="1200" dirty="0" smtClean="0">
              <a:solidFill>
                <a:schemeClr val="tx1"/>
              </a:solidFill>
            </a:endParaRPr>
          </a:p>
          <a:p>
            <a:pPr marL="0" marR="0" lvl="0" indent="0" algn="l" rtl="0">
              <a:lnSpc>
                <a:spcPct val="100000"/>
              </a:lnSpc>
              <a:spcBef>
                <a:spcPts val="0"/>
              </a:spcBef>
              <a:buSzPct val="25000"/>
              <a:buNone/>
            </a:pPr>
            <a:r>
              <a:rPr lang="en-US" sz="1200" dirty="0" err="1" smtClean="0">
                <a:solidFill>
                  <a:schemeClr val="tx1"/>
                </a:solidFill>
              </a:rPr>
              <a:t>o.f</a:t>
            </a:r>
            <a:r>
              <a:rPr lang="en-US" sz="1200" dirty="0" smtClean="0">
                <a:solidFill>
                  <a:schemeClr val="tx1"/>
                </a:solidFill>
              </a:rPr>
              <a:t> = …</a:t>
            </a:r>
          </a:p>
          <a:p>
            <a:pPr marL="0" marR="0" lvl="0" indent="0" algn="l" rtl="0">
              <a:lnSpc>
                <a:spcPct val="100000"/>
              </a:lnSpc>
              <a:spcBef>
                <a:spcPts val="0"/>
              </a:spcBef>
              <a:buSzPct val="25000"/>
              <a:buNone/>
            </a:pPr>
            <a:r>
              <a:rPr lang="en-US" sz="1200" dirty="0">
                <a:solidFill>
                  <a:schemeClr val="tx1"/>
                </a:solidFill>
              </a:rPr>
              <a:t> </a:t>
            </a:r>
            <a:r>
              <a:rPr lang="en-US" sz="1200" dirty="0" smtClean="0">
                <a:solidFill>
                  <a:schemeClr val="tx1"/>
                </a:solidFill>
              </a:rPr>
              <a:t>   …</a:t>
            </a:r>
            <a:endParaRPr lang="en" sz="1200" dirty="0" smtClean="0">
              <a:solidFill>
                <a:schemeClr val="tx1"/>
              </a:solidFill>
            </a:endParaRPr>
          </a:p>
        </p:txBody>
      </p:sp>
      <p:sp>
        <p:nvSpPr>
          <p:cNvPr id="58" name="Shape 325"/>
          <p:cNvSpPr/>
          <p:nvPr/>
        </p:nvSpPr>
        <p:spPr>
          <a:xfrm>
            <a:off x="2579927" y="3685014"/>
            <a:ext cx="649322" cy="638140"/>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a:t>
            </a:r>
          </a:p>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 </a:t>
            </a:r>
            <a:r>
              <a:rPr lang="en-US" sz="1200" b="0" i="0" u="none" strike="noStrike" cap="none" baseline="0" dirty="0" err="1" smtClean="0">
                <a:solidFill>
                  <a:schemeClr val="tx1"/>
                </a:solidFill>
                <a:sym typeface="Arial"/>
              </a:rPr>
              <a:t>o.f</a:t>
            </a:r>
            <a:endParaRPr lang="en-US" sz="1200" b="0" i="0" u="none" strike="noStrike" cap="none" baseline="0" dirty="0" smtClean="0">
              <a:solidFill>
                <a:schemeClr val="tx1"/>
              </a:solidFill>
              <a:sym typeface="Arial"/>
            </a:endParaRP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p>
          <a:p>
            <a:pPr marL="0" marR="0" lvl="0" indent="0" algn="l" rtl="0">
              <a:lnSpc>
                <a:spcPct val="100000"/>
              </a:lnSpc>
              <a:spcBef>
                <a:spcPts val="0"/>
              </a:spcBef>
              <a:buSzPct val="25000"/>
              <a:buNone/>
            </a:pP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US" sz="1200" dirty="0" smtClean="0">
              <a:solidFill>
                <a:schemeClr val="tx1"/>
              </a:solidFill>
            </a:endParaRPr>
          </a:p>
          <a:p>
            <a:pPr marL="0" marR="0" lvl="0" indent="0" algn="l" rtl="0">
              <a:lnSpc>
                <a:spcPct val="100000"/>
              </a:lnSpc>
              <a:spcBef>
                <a:spcPts val="0"/>
              </a:spcBef>
              <a:buSzPct val="25000"/>
              <a:buNone/>
            </a:pPr>
            <a:r>
              <a:rPr lang="en-US" sz="1200" dirty="0" err="1" smtClean="0">
                <a:solidFill>
                  <a:schemeClr val="tx1"/>
                </a:solidFill>
              </a:rPr>
              <a:t>o.f</a:t>
            </a:r>
            <a:r>
              <a:rPr lang="en-US" sz="1200" dirty="0" smtClean="0">
                <a:solidFill>
                  <a:schemeClr val="tx1"/>
                </a:solidFill>
              </a:rPr>
              <a:t> = …</a:t>
            </a:r>
            <a:endParaRPr lang="en" sz="1200" dirty="0" smtClean="0">
              <a:solidFill>
                <a:schemeClr val="tx1"/>
              </a:solidFill>
            </a:endParaRPr>
          </a:p>
        </p:txBody>
      </p:sp>
      <p:sp>
        <p:nvSpPr>
          <p:cNvPr id="59" name="TextBox 58"/>
          <p:cNvSpPr txBox="1"/>
          <p:nvPr/>
        </p:nvSpPr>
        <p:spPr>
          <a:xfrm>
            <a:off x="1445441" y="2518139"/>
            <a:ext cx="821465" cy="261610"/>
          </a:xfrm>
          <a:prstGeom prst="rect">
            <a:avLst/>
          </a:prstGeom>
          <a:noFill/>
        </p:spPr>
        <p:txBody>
          <a:bodyPr wrap="square" rtlCol="0">
            <a:spAutoFit/>
          </a:bodyPr>
          <a:lstStyle/>
          <a:p>
            <a:r>
              <a:rPr lang="en-US" sz="1100" dirty="0" err="1" smtClean="0"/>
              <a:t>txn</a:t>
            </a:r>
            <a:r>
              <a:rPr lang="en-US" sz="1100" dirty="0" smtClean="0"/>
              <a:t>: 42</a:t>
            </a:r>
            <a:endParaRPr lang="en-US" sz="1100" dirty="0"/>
          </a:p>
        </p:txBody>
      </p:sp>
      <p:sp>
        <p:nvSpPr>
          <p:cNvPr id="60" name="TextBox 59"/>
          <p:cNvSpPr txBox="1"/>
          <p:nvPr/>
        </p:nvSpPr>
        <p:spPr>
          <a:xfrm>
            <a:off x="1445441" y="4243771"/>
            <a:ext cx="821465" cy="261610"/>
          </a:xfrm>
          <a:prstGeom prst="rect">
            <a:avLst/>
          </a:prstGeom>
          <a:noFill/>
        </p:spPr>
        <p:txBody>
          <a:bodyPr wrap="square" rtlCol="0">
            <a:spAutoFit/>
          </a:bodyPr>
          <a:lstStyle/>
          <a:p>
            <a:r>
              <a:rPr lang="en-US" sz="1100" dirty="0" err="1" smtClean="0"/>
              <a:t>txn</a:t>
            </a:r>
            <a:r>
              <a:rPr lang="en-US" sz="1100" dirty="0" smtClean="0"/>
              <a:t>: 43</a:t>
            </a:r>
            <a:endParaRPr lang="en-US" sz="1100" dirty="0"/>
          </a:p>
        </p:txBody>
      </p:sp>
      <p:cxnSp>
        <p:nvCxnSpPr>
          <p:cNvPr id="91" name="Straight Arrow Connector 90"/>
          <p:cNvCxnSpPr>
            <a:stCxn id="77" idx="0"/>
          </p:cNvCxnSpPr>
          <p:nvPr/>
        </p:nvCxnSpPr>
        <p:spPr>
          <a:xfrm>
            <a:off x="2894980" y="3121149"/>
            <a:ext cx="0" cy="460752"/>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08675" y="3862402"/>
            <a:ext cx="0" cy="460752"/>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93" name="Flowchart: Document 92"/>
          <p:cNvSpPr/>
          <p:nvPr/>
        </p:nvSpPr>
        <p:spPr>
          <a:xfrm>
            <a:off x="5837175" y="4323154"/>
            <a:ext cx="1143000" cy="1744072"/>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7174125" y="4764287"/>
            <a:ext cx="821465" cy="261610"/>
          </a:xfrm>
          <a:prstGeom prst="rect">
            <a:avLst/>
          </a:prstGeom>
          <a:noFill/>
        </p:spPr>
        <p:txBody>
          <a:bodyPr wrap="square" rtlCol="0">
            <a:spAutoFit/>
          </a:bodyPr>
          <a:lstStyle/>
          <a:p>
            <a:r>
              <a:rPr lang="en-US" sz="1100" dirty="0" err="1" smtClean="0"/>
              <a:t>txn</a:t>
            </a:r>
            <a:r>
              <a:rPr lang="en-US" sz="1100" dirty="0" smtClean="0"/>
              <a:t>: 52</a:t>
            </a:r>
            <a:endParaRPr lang="en-US" sz="1100" dirty="0"/>
          </a:p>
        </p:txBody>
      </p:sp>
      <p:sp>
        <p:nvSpPr>
          <p:cNvPr id="95" name="Shape 325"/>
          <p:cNvSpPr/>
          <p:nvPr/>
        </p:nvSpPr>
        <p:spPr>
          <a:xfrm>
            <a:off x="6104106" y="4706827"/>
            <a:ext cx="649322" cy="638140"/>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 </a:t>
            </a:r>
            <a:r>
              <a:rPr lang="en-US" sz="1200" b="0" i="0" u="none" strike="noStrike" cap="none" baseline="0" dirty="0" err="1" smtClean="0">
                <a:solidFill>
                  <a:schemeClr val="tx1"/>
                </a:solidFill>
                <a:sym typeface="Arial"/>
              </a:rPr>
              <a:t>o.f</a:t>
            </a:r>
            <a:endParaRPr lang="en-US" sz="1200" b="0" i="0" u="none" strike="noStrike" cap="none" baseline="0" dirty="0" smtClean="0">
              <a:solidFill>
                <a:schemeClr val="tx1"/>
              </a:solidFill>
              <a:sym typeface="Arial"/>
            </a:endParaRP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endParaRPr lang="en-US" sz="1200" dirty="0" smtClean="0">
              <a:solidFill>
                <a:schemeClr val="tx1"/>
              </a:solidFill>
            </a:endParaRPr>
          </a:p>
          <a:p>
            <a:pPr marL="0" marR="0" lvl="0" indent="0" algn="l" rtl="0">
              <a:lnSpc>
                <a:spcPct val="100000"/>
              </a:lnSpc>
              <a:spcBef>
                <a:spcPts val="0"/>
              </a:spcBef>
              <a:buSzPct val="25000"/>
              <a:buNone/>
            </a:pPr>
            <a:r>
              <a:rPr lang="en-US" sz="1200" dirty="0" err="1" smtClean="0">
                <a:solidFill>
                  <a:schemeClr val="tx1"/>
                </a:solidFill>
              </a:rPr>
              <a:t>o.f</a:t>
            </a:r>
            <a:r>
              <a:rPr lang="en-US" sz="1200" dirty="0" smtClean="0">
                <a:solidFill>
                  <a:schemeClr val="tx1"/>
                </a:solidFill>
              </a:rPr>
              <a:t> = …</a:t>
            </a:r>
          </a:p>
          <a:p>
            <a:pPr marL="0" marR="0" lvl="0" indent="0" algn="l" rtl="0">
              <a:lnSpc>
                <a:spcPct val="100000"/>
              </a:lnSpc>
              <a:spcBef>
                <a:spcPts val="0"/>
              </a:spcBef>
              <a:buSzPct val="25000"/>
              <a:buNone/>
            </a:pPr>
            <a:r>
              <a:rPr lang="en-US" sz="1200" dirty="0">
                <a:solidFill>
                  <a:schemeClr val="tx1"/>
                </a:solidFill>
              </a:rPr>
              <a:t> </a:t>
            </a:r>
            <a:r>
              <a:rPr lang="en-US" sz="1200" dirty="0" smtClean="0">
                <a:solidFill>
                  <a:schemeClr val="tx1"/>
                </a:solidFill>
              </a:rPr>
              <a:t>   …</a:t>
            </a:r>
            <a:endParaRPr lang="en" sz="1200" dirty="0" smtClean="0">
              <a:solidFill>
                <a:schemeClr val="tx1"/>
              </a:solidFill>
            </a:endParaRPr>
          </a:p>
        </p:txBody>
      </p:sp>
      <p:sp>
        <p:nvSpPr>
          <p:cNvPr id="102" name="Shape 325"/>
          <p:cNvSpPr/>
          <p:nvPr/>
        </p:nvSpPr>
        <p:spPr>
          <a:xfrm>
            <a:off x="2576679" y="2208129"/>
            <a:ext cx="661455" cy="497061"/>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   …</a:t>
            </a:r>
          </a:p>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a:t>
            </a:r>
            <a:endParaRPr lang="en" sz="1200" dirty="0">
              <a:solidFill>
                <a:schemeClr val="tx1"/>
              </a:solidFill>
            </a:endParaRPr>
          </a:p>
        </p:txBody>
      </p:sp>
      <p:cxnSp>
        <p:nvCxnSpPr>
          <p:cNvPr id="103" name="Straight Arrow Connector 102"/>
          <p:cNvCxnSpPr/>
          <p:nvPr/>
        </p:nvCxnSpPr>
        <p:spPr>
          <a:xfrm>
            <a:off x="6384252" y="2057400"/>
            <a:ext cx="0" cy="652080"/>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21894"/>
      </p:ext>
    </p:extLst>
  </p:cSld>
  <p:clrMapOvr>
    <a:masterClrMapping/>
  </p:clrMapOvr>
  <p:transition spd="slow" advTm="198">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55" name="Flowchart: Document 54"/>
          <p:cNvSpPr/>
          <p:nvPr/>
        </p:nvSpPr>
        <p:spPr>
          <a:xfrm>
            <a:off x="2323480" y="3627705"/>
            <a:ext cx="1143000" cy="1744072"/>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48</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lvl="0">
              <a:buSzPct val="25000"/>
            </a:pPr>
            <a:r>
              <a:rPr lang="en" sz="3300" dirty="0" smtClean="0">
                <a:latin typeface="Arial Black"/>
                <a:ea typeface="Arial Black"/>
                <a:cs typeface="Arial Black"/>
                <a:sym typeface="Arial Black"/>
              </a:rPr>
              <a:t>High-Contention </a:t>
            </a:r>
            <a:r>
              <a:rPr lang="en" sz="3300" dirty="0">
                <a:latin typeface="Arial Black"/>
                <a:ea typeface="Arial Black"/>
                <a:cs typeface="Arial Black"/>
                <a:sym typeface="Arial Black"/>
              </a:rPr>
              <a:t>Applications</a:t>
            </a:r>
          </a:p>
        </p:txBody>
      </p:sp>
      <p:sp>
        <p:nvSpPr>
          <p:cNvPr id="50" name="Shape 325"/>
          <p:cNvSpPr/>
          <p:nvPr/>
        </p:nvSpPr>
        <p:spPr>
          <a:xfrm>
            <a:off x="4239375" y="2767631"/>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sp>
        <p:nvSpPr>
          <p:cNvPr id="77" name="Flowchart: Document 76"/>
          <p:cNvSpPr/>
          <p:nvPr/>
        </p:nvSpPr>
        <p:spPr>
          <a:xfrm rot="10800000">
            <a:off x="2323480" y="1905287"/>
            <a:ext cx="1143000" cy="1215862"/>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Shape 325"/>
          <p:cNvSpPr/>
          <p:nvPr/>
        </p:nvSpPr>
        <p:spPr>
          <a:xfrm>
            <a:off x="4181596" y="3241832"/>
            <a:ext cx="688748"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response</a:t>
            </a:r>
            <a:endParaRPr lang="en" sz="1000" dirty="0">
              <a:solidFill>
                <a:schemeClr val="tx1"/>
              </a:solidFill>
            </a:endParaRPr>
          </a:p>
        </p:txBody>
      </p:sp>
      <p:sp>
        <p:nvSpPr>
          <p:cNvPr id="56" name="Shape 325"/>
          <p:cNvSpPr/>
          <p:nvPr/>
        </p:nvSpPr>
        <p:spPr>
          <a:xfrm>
            <a:off x="2576679" y="2208129"/>
            <a:ext cx="661455" cy="497061"/>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   …</a:t>
            </a:r>
          </a:p>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a:t>
            </a:r>
            <a:endParaRPr lang="en" sz="1200" dirty="0">
              <a:solidFill>
                <a:schemeClr val="tx1"/>
              </a:solidFill>
            </a:endParaRPr>
          </a:p>
        </p:txBody>
      </p:sp>
      <p:sp>
        <p:nvSpPr>
          <p:cNvPr id="4" name="Rectangle 3"/>
          <p:cNvSpPr/>
          <p:nvPr/>
        </p:nvSpPr>
        <p:spPr>
          <a:xfrm>
            <a:off x="5804559" y="2729005"/>
            <a:ext cx="1158877" cy="1121474"/>
          </a:xfrm>
          <a:prstGeom prst="rect">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ape 325"/>
          <p:cNvSpPr/>
          <p:nvPr/>
        </p:nvSpPr>
        <p:spPr>
          <a:xfrm>
            <a:off x="6045328" y="2856522"/>
            <a:ext cx="649322" cy="638140"/>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 </a:t>
            </a:r>
            <a:r>
              <a:rPr lang="en-US" sz="1200" b="0" i="0" u="none" strike="noStrike" cap="none" baseline="0" dirty="0" err="1" smtClean="0">
                <a:solidFill>
                  <a:schemeClr val="tx1"/>
                </a:solidFill>
                <a:sym typeface="Arial"/>
              </a:rPr>
              <a:t>o.f</a:t>
            </a:r>
            <a:endParaRPr lang="en-US" sz="1200" b="0" i="0" u="none" strike="noStrike" cap="none" baseline="0" dirty="0" smtClean="0">
              <a:solidFill>
                <a:schemeClr val="tx1"/>
              </a:solidFill>
              <a:sym typeface="Arial"/>
            </a:endParaRP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endParaRPr lang="en-US" sz="1200" dirty="0" smtClean="0">
              <a:solidFill>
                <a:schemeClr val="tx1"/>
              </a:solidFill>
            </a:endParaRPr>
          </a:p>
          <a:p>
            <a:pPr marL="0" marR="0" lvl="0" indent="0" algn="l" rtl="0">
              <a:lnSpc>
                <a:spcPct val="100000"/>
              </a:lnSpc>
              <a:spcBef>
                <a:spcPts val="0"/>
              </a:spcBef>
              <a:buSzPct val="25000"/>
              <a:buNone/>
            </a:pPr>
            <a:r>
              <a:rPr lang="en-US" sz="1200" dirty="0" err="1" smtClean="0">
                <a:solidFill>
                  <a:schemeClr val="tx1"/>
                </a:solidFill>
              </a:rPr>
              <a:t>o.f</a:t>
            </a:r>
            <a:r>
              <a:rPr lang="en-US" sz="1200" dirty="0" smtClean="0">
                <a:solidFill>
                  <a:schemeClr val="tx1"/>
                </a:solidFill>
              </a:rPr>
              <a:t> = …</a:t>
            </a:r>
          </a:p>
          <a:p>
            <a:pPr marL="0" marR="0" lvl="0" indent="0" algn="l" rtl="0">
              <a:lnSpc>
                <a:spcPct val="100000"/>
              </a:lnSpc>
              <a:spcBef>
                <a:spcPts val="0"/>
              </a:spcBef>
              <a:buSzPct val="25000"/>
              <a:buNone/>
            </a:pPr>
            <a:r>
              <a:rPr lang="en-US" sz="1200" dirty="0">
                <a:solidFill>
                  <a:schemeClr val="tx1"/>
                </a:solidFill>
              </a:rPr>
              <a:t> </a:t>
            </a:r>
            <a:r>
              <a:rPr lang="en-US" sz="1200" dirty="0" smtClean="0">
                <a:solidFill>
                  <a:schemeClr val="tx1"/>
                </a:solidFill>
              </a:rPr>
              <a:t>   …</a:t>
            </a:r>
            <a:endParaRPr lang="en" sz="1200" dirty="0" smtClean="0">
              <a:solidFill>
                <a:schemeClr val="tx1"/>
              </a:solidFill>
            </a:endParaRPr>
          </a:p>
        </p:txBody>
      </p:sp>
      <p:sp>
        <p:nvSpPr>
          <p:cNvPr id="58" name="Shape 325"/>
          <p:cNvSpPr/>
          <p:nvPr/>
        </p:nvSpPr>
        <p:spPr>
          <a:xfrm>
            <a:off x="2579927" y="3685014"/>
            <a:ext cx="649322" cy="638140"/>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a:t>
            </a:r>
          </a:p>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 </a:t>
            </a:r>
            <a:r>
              <a:rPr lang="en-US" sz="1200" b="0" i="0" u="none" strike="noStrike" cap="none" baseline="0" dirty="0" err="1" smtClean="0">
                <a:solidFill>
                  <a:schemeClr val="tx1"/>
                </a:solidFill>
                <a:sym typeface="Arial"/>
              </a:rPr>
              <a:t>o.f</a:t>
            </a:r>
            <a:endParaRPr lang="en-US" sz="1200" b="0" i="0" u="none" strike="noStrike" cap="none" baseline="0" dirty="0" smtClean="0">
              <a:solidFill>
                <a:schemeClr val="tx1"/>
              </a:solidFill>
              <a:sym typeface="Arial"/>
            </a:endParaRP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p>
          <a:p>
            <a:pPr marL="0" marR="0" lvl="0" indent="0" algn="l" rtl="0">
              <a:lnSpc>
                <a:spcPct val="100000"/>
              </a:lnSpc>
              <a:spcBef>
                <a:spcPts val="0"/>
              </a:spcBef>
              <a:buSzPct val="25000"/>
              <a:buNone/>
            </a:pP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US" sz="1200" dirty="0" smtClean="0">
              <a:solidFill>
                <a:schemeClr val="tx1"/>
              </a:solidFill>
            </a:endParaRPr>
          </a:p>
          <a:p>
            <a:pPr marL="0" marR="0" lvl="0" indent="0" algn="l" rtl="0">
              <a:lnSpc>
                <a:spcPct val="100000"/>
              </a:lnSpc>
              <a:spcBef>
                <a:spcPts val="0"/>
              </a:spcBef>
              <a:buSzPct val="25000"/>
              <a:buNone/>
            </a:pPr>
            <a:r>
              <a:rPr lang="en-US" sz="1200" dirty="0" err="1" smtClean="0">
                <a:solidFill>
                  <a:schemeClr val="tx1"/>
                </a:solidFill>
              </a:rPr>
              <a:t>o.f</a:t>
            </a:r>
            <a:r>
              <a:rPr lang="en-US" sz="1200" dirty="0" smtClean="0">
                <a:solidFill>
                  <a:schemeClr val="tx1"/>
                </a:solidFill>
              </a:rPr>
              <a:t> = …</a:t>
            </a:r>
            <a:endParaRPr lang="en" sz="1200" dirty="0" smtClean="0">
              <a:solidFill>
                <a:schemeClr val="tx1"/>
              </a:solidFill>
            </a:endParaRPr>
          </a:p>
        </p:txBody>
      </p:sp>
      <p:cxnSp>
        <p:nvCxnSpPr>
          <p:cNvPr id="51" name="Straight Arrow Connector 50"/>
          <p:cNvCxnSpPr/>
          <p:nvPr/>
        </p:nvCxnSpPr>
        <p:spPr>
          <a:xfrm flipH="1">
            <a:off x="3466479" y="3005332"/>
            <a:ext cx="2578849" cy="130805"/>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98" idx="3"/>
          </p:cNvCxnSpPr>
          <p:nvPr/>
        </p:nvCxnSpPr>
        <p:spPr>
          <a:xfrm>
            <a:off x="3466479" y="3213339"/>
            <a:ext cx="2644761" cy="65960"/>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238134" y="3999337"/>
            <a:ext cx="3145863" cy="24946"/>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99" idx="1"/>
          </p:cNvCxnSpPr>
          <p:nvPr/>
        </p:nvCxnSpPr>
        <p:spPr>
          <a:xfrm flipH="1">
            <a:off x="3048000" y="4144645"/>
            <a:ext cx="2756559" cy="178509"/>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7" idx="0"/>
          </p:cNvCxnSpPr>
          <p:nvPr/>
        </p:nvCxnSpPr>
        <p:spPr>
          <a:xfrm>
            <a:off x="2894980" y="3121149"/>
            <a:ext cx="0" cy="460752"/>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08675" y="3862402"/>
            <a:ext cx="0" cy="460752"/>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93" name="Flowchart: Document 92"/>
          <p:cNvSpPr/>
          <p:nvPr/>
        </p:nvSpPr>
        <p:spPr>
          <a:xfrm>
            <a:off x="5837175" y="4323154"/>
            <a:ext cx="1143000" cy="1744072"/>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Shape 325"/>
          <p:cNvSpPr/>
          <p:nvPr/>
        </p:nvSpPr>
        <p:spPr>
          <a:xfrm>
            <a:off x="6104106" y="4706827"/>
            <a:ext cx="649322" cy="638140"/>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 </a:t>
            </a:r>
            <a:r>
              <a:rPr lang="en-US" sz="1200" b="0" i="0" u="none" strike="noStrike" cap="none" baseline="0" dirty="0" err="1" smtClean="0">
                <a:solidFill>
                  <a:schemeClr val="tx1"/>
                </a:solidFill>
                <a:sym typeface="Arial"/>
              </a:rPr>
              <a:t>o.f</a:t>
            </a:r>
            <a:endParaRPr lang="en-US" sz="1200" b="0" i="0" u="none" strike="noStrike" cap="none" baseline="0" dirty="0" smtClean="0">
              <a:solidFill>
                <a:schemeClr val="tx1"/>
              </a:solidFill>
              <a:sym typeface="Arial"/>
            </a:endParaRP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endParaRPr lang="en-US" sz="1200" dirty="0" smtClean="0">
              <a:solidFill>
                <a:schemeClr val="tx1"/>
              </a:solidFill>
            </a:endParaRPr>
          </a:p>
          <a:p>
            <a:pPr marL="0" marR="0" lvl="0" indent="0" algn="l" rtl="0">
              <a:lnSpc>
                <a:spcPct val="100000"/>
              </a:lnSpc>
              <a:spcBef>
                <a:spcPts val="0"/>
              </a:spcBef>
              <a:buSzPct val="25000"/>
              <a:buNone/>
            </a:pPr>
            <a:r>
              <a:rPr lang="en-US" sz="1200" dirty="0" err="1" smtClean="0">
                <a:solidFill>
                  <a:schemeClr val="tx1"/>
                </a:solidFill>
              </a:rPr>
              <a:t>o.f</a:t>
            </a:r>
            <a:r>
              <a:rPr lang="en-US" sz="1200" dirty="0" smtClean="0">
                <a:solidFill>
                  <a:schemeClr val="tx1"/>
                </a:solidFill>
              </a:rPr>
              <a:t> = …</a:t>
            </a:r>
          </a:p>
          <a:p>
            <a:pPr marL="0" marR="0" lvl="0" indent="0" algn="l" rtl="0">
              <a:lnSpc>
                <a:spcPct val="100000"/>
              </a:lnSpc>
              <a:spcBef>
                <a:spcPts val="0"/>
              </a:spcBef>
              <a:buSzPct val="25000"/>
              <a:buNone/>
            </a:pPr>
            <a:r>
              <a:rPr lang="en-US" sz="1200" dirty="0">
                <a:solidFill>
                  <a:schemeClr val="tx1"/>
                </a:solidFill>
              </a:rPr>
              <a:t> </a:t>
            </a:r>
            <a:r>
              <a:rPr lang="en-US" sz="1200" dirty="0" smtClean="0">
                <a:solidFill>
                  <a:schemeClr val="tx1"/>
                </a:solidFill>
              </a:rPr>
              <a:t>   …</a:t>
            </a:r>
            <a:endParaRPr lang="en" sz="1200" dirty="0" smtClean="0">
              <a:solidFill>
                <a:schemeClr val="tx1"/>
              </a:solidFill>
            </a:endParaRPr>
          </a:p>
        </p:txBody>
      </p:sp>
      <p:sp>
        <p:nvSpPr>
          <p:cNvPr id="96" name="Shape 325"/>
          <p:cNvSpPr/>
          <p:nvPr/>
        </p:nvSpPr>
        <p:spPr>
          <a:xfrm>
            <a:off x="4388532" y="3811289"/>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sp>
        <p:nvSpPr>
          <p:cNvPr id="97" name="Shape 325"/>
          <p:cNvSpPr/>
          <p:nvPr/>
        </p:nvSpPr>
        <p:spPr>
          <a:xfrm>
            <a:off x="4362459" y="4226771"/>
            <a:ext cx="688748"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response</a:t>
            </a:r>
            <a:endParaRPr lang="en" sz="1000" dirty="0">
              <a:solidFill>
                <a:schemeClr val="tx1"/>
              </a:solidFill>
            </a:endParaRPr>
          </a:p>
        </p:txBody>
      </p:sp>
      <p:sp>
        <p:nvSpPr>
          <p:cNvPr id="98" name="Rectangle 97"/>
          <p:cNvSpPr/>
          <p:nvPr/>
        </p:nvSpPr>
        <p:spPr>
          <a:xfrm>
            <a:off x="2323479" y="3175592"/>
            <a:ext cx="1143000" cy="75493"/>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5804559" y="4106898"/>
            <a:ext cx="1143000" cy="75493"/>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Shape 325"/>
          <p:cNvSpPr/>
          <p:nvPr/>
        </p:nvSpPr>
        <p:spPr>
          <a:xfrm>
            <a:off x="1598655" y="3094028"/>
            <a:ext cx="761999"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safe point</a:t>
            </a:r>
            <a:endParaRPr lang="en" sz="1000" dirty="0">
              <a:solidFill>
                <a:schemeClr val="tx1"/>
              </a:solidFill>
            </a:endParaRPr>
          </a:p>
        </p:txBody>
      </p:sp>
      <p:sp>
        <p:nvSpPr>
          <p:cNvPr id="101" name="Shape 325"/>
          <p:cNvSpPr/>
          <p:nvPr/>
        </p:nvSpPr>
        <p:spPr>
          <a:xfrm>
            <a:off x="6947559" y="4031164"/>
            <a:ext cx="761999"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safe point</a:t>
            </a:r>
            <a:endParaRPr lang="en" sz="1000" dirty="0">
              <a:solidFill>
                <a:schemeClr val="tx1"/>
              </a:solidFill>
            </a:endParaRPr>
          </a:p>
        </p:txBody>
      </p:sp>
      <p:sp>
        <p:nvSpPr>
          <p:cNvPr id="35" name="TextBox 34"/>
          <p:cNvSpPr txBox="1"/>
          <p:nvPr/>
        </p:nvSpPr>
        <p:spPr>
          <a:xfrm>
            <a:off x="7082685" y="2874527"/>
            <a:ext cx="821465" cy="261610"/>
          </a:xfrm>
          <a:prstGeom prst="rect">
            <a:avLst/>
          </a:prstGeom>
          <a:noFill/>
        </p:spPr>
        <p:txBody>
          <a:bodyPr wrap="square" rtlCol="0">
            <a:spAutoFit/>
          </a:bodyPr>
          <a:lstStyle/>
          <a:p>
            <a:r>
              <a:rPr lang="en-US" sz="1100" dirty="0" err="1" smtClean="0"/>
              <a:t>txn</a:t>
            </a:r>
            <a:r>
              <a:rPr lang="en-US" sz="1100" dirty="0" smtClean="0"/>
              <a:t>: 51</a:t>
            </a:r>
            <a:endParaRPr lang="en-US" sz="1100" dirty="0"/>
          </a:p>
        </p:txBody>
      </p:sp>
      <p:sp>
        <p:nvSpPr>
          <p:cNvPr id="36" name="TextBox 35"/>
          <p:cNvSpPr txBox="1"/>
          <p:nvPr/>
        </p:nvSpPr>
        <p:spPr>
          <a:xfrm>
            <a:off x="1445441" y="2518139"/>
            <a:ext cx="821465" cy="261610"/>
          </a:xfrm>
          <a:prstGeom prst="rect">
            <a:avLst/>
          </a:prstGeom>
          <a:noFill/>
        </p:spPr>
        <p:txBody>
          <a:bodyPr wrap="square" rtlCol="0">
            <a:spAutoFit/>
          </a:bodyPr>
          <a:lstStyle/>
          <a:p>
            <a:r>
              <a:rPr lang="en-US" sz="1100" dirty="0" err="1" smtClean="0"/>
              <a:t>txn</a:t>
            </a:r>
            <a:r>
              <a:rPr lang="en-US" sz="1100" dirty="0" smtClean="0"/>
              <a:t>: 42</a:t>
            </a:r>
            <a:endParaRPr lang="en-US" sz="1100" dirty="0"/>
          </a:p>
        </p:txBody>
      </p:sp>
      <p:sp>
        <p:nvSpPr>
          <p:cNvPr id="37" name="TextBox 36"/>
          <p:cNvSpPr txBox="1"/>
          <p:nvPr/>
        </p:nvSpPr>
        <p:spPr>
          <a:xfrm>
            <a:off x="1445441" y="4243771"/>
            <a:ext cx="821465" cy="261610"/>
          </a:xfrm>
          <a:prstGeom prst="rect">
            <a:avLst/>
          </a:prstGeom>
          <a:noFill/>
        </p:spPr>
        <p:txBody>
          <a:bodyPr wrap="square" rtlCol="0">
            <a:spAutoFit/>
          </a:bodyPr>
          <a:lstStyle/>
          <a:p>
            <a:r>
              <a:rPr lang="en-US" sz="1100" dirty="0" err="1" smtClean="0"/>
              <a:t>txn</a:t>
            </a:r>
            <a:r>
              <a:rPr lang="en-US" sz="1100" dirty="0" smtClean="0"/>
              <a:t>: 43</a:t>
            </a:r>
            <a:endParaRPr lang="en-US" sz="1100" dirty="0"/>
          </a:p>
        </p:txBody>
      </p:sp>
      <p:sp>
        <p:nvSpPr>
          <p:cNvPr id="38" name="TextBox 37"/>
          <p:cNvSpPr txBox="1"/>
          <p:nvPr/>
        </p:nvSpPr>
        <p:spPr>
          <a:xfrm>
            <a:off x="7174125" y="4764287"/>
            <a:ext cx="821465" cy="261610"/>
          </a:xfrm>
          <a:prstGeom prst="rect">
            <a:avLst/>
          </a:prstGeom>
          <a:noFill/>
        </p:spPr>
        <p:txBody>
          <a:bodyPr wrap="square" rtlCol="0">
            <a:spAutoFit/>
          </a:bodyPr>
          <a:lstStyle/>
          <a:p>
            <a:r>
              <a:rPr lang="en-US" sz="1100" dirty="0" err="1" smtClean="0"/>
              <a:t>txn</a:t>
            </a:r>
            <a:r>
              <a:rPr lang="en-US" sz="1100" dirty="0" smtClean="0"/>
              <a:t>: 52</a:t>
            </a:r>
            <a:endParaRPr lang="en-US" sz="1100" dirty="0"/>
          </a:p>
        </p:txBody>
      </p:sp>
      <p:sp>
        <p:nvSpPr>
          <p:cNvPr id="39" name="Shape 325"/>
          <p:cNvSpPr/>
          <p:nvPr/>
        </p:nvSpPr>
        <p:spPr>
          <a:xfrm>
            <a:off x="4239375" y="4793886"/>
            <a:ext cx="636601" cy="295609"/>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000" b="0" i="0" u="none" strike="noStrike" cap="none" baseline="0" dirty="0" smtClean="0">
                <a:solidFill>
                  <a:schemeClr val="tx1"/>
                </a:solidFill>
                <a:sym typeface="Arial"/>
              </a:rPr>
              <a:t>request</a:t>
            </a:r>
            <a:endParaRPr lang="en" sz="1000" dirty="0">
              <a:solidFill>
                <a:schemeClr val="tx1"/>
              </a:solidFill>
            </a:endParaRPr>
          </a:p>
        </p:txBody>
      </p:sp>
      <p:cxnSp>
        <p:nvCxnSpPr>
          <p:cNvPr id="41" name="Straight Arrow Connector 40"/>
          <p:cNvCxnSpPr/>
          <p:nvPr/>
        </p:nvCxnSpPr>
        <p:spPr>
          <a:xfrm flipH="1">
            <a:off x="3423879" y="4863047"/>
            <a:ext cx="2680227" cy="226448"/>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384252" y="2057400"/>
            <a:ext cx="0" cy="652080"/>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362091"/>
      </p:ext>
    </p:extLst>
  </p:cSld>
  <p:clrMapOvr>
    <a:masterClrMapping/>
  </p:clrMapOvr>
  <p:transition spd="slow" advTm="198">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p:nvPr/>
        </p:nvSpPr>
        <p:spPr>
          <a:xfrm>
            <a:off x="358141" y="2540200"/>
            <a:ext cx="8642729" cy="1371199"/>
          </a:xfrm>
          <a:prstGeom prst="rect">
            <a:avLst/>
          </a:prstGeom>
          <a:noFill/>
          <a:ln>
            <a:noFill/>
          </a:ln>
        </p:spPr>
        <p:txBody>
          <a:bodyPr lIns="83825" tIns="41900" rIns="83825" bIns="41900" anchor="b" anchorCtr="0">
            <a:noAutofit/>
          </a:bodyPr>
          <a:lstStyle/>
          <a:p>
            <a:pPr marL="0" marR="0" lvl="0" indent="0" algn="l" rtl="0">
              <a:lnSpc>
                <a:spcPct val="100000"/>
              </a:lnSpc>
              <a:spcBef>
                <a:spcPts val="0"/>
              </a:spcBef>
              <a:buSzPct val="25000"/>
              <a:buNone/>
            </a:pPr>
            <a:r>
              <a:rPr lang="en" sz="3300" dirty="0" smtClean="0">
                <a:latin typeface="Arial Black"/>
                <a:ea typeface="Arial Black"/>
                <a:cs typeface="Arial Black"/>
                <a:sym typeface="Arial Black"/>
              </a:rPr>
              <a:t>LarkTM-S</a:t>
            </a:r>
            <a:endParaRPr lang="en" sz="3300" dirty="0">
              <a:latin typeface="Arial Black"/>
              <a:ea typeface="Arial Black"/>
              <a:cs typeface="Arial Black"/>
              <a:sym typeface="Arial Black"/>
            </a:endParaRPr>
          </a:p>
        </p:txBody>
      </p:sp>
      <p:sp>
        <p:nvSpPr>
          <p:cNvPr id="567" name="Shape 567"/>
          <p:cNvSpPr txBox="1">
            <a:spLocks noGrp="1"/>
          </p:cNvSpPr>
          <p:nvPr>
            <p:ph type="sldNum" sz="quarter" idx="12"/>
          </p:nvPr>
        </p:nvSpPr>
        <p:spPr/>
        <p:txBody>
          <a:bodyPr>
            <a:normAutofit/>
          </a:bodyPr>
          <a:lstStyle/>
          <a:p>
            <a:pPr lvl="0"/>
            <a:fld id="{00000000-1234-1234-1234-123412341234}" type="slidenum">
              <a:rPr lang="en" smtClean="0"/>
              <a:pPr lvl="0"/>
              <a:t>49</a:t>
            </a:fld>
            <a:endParaRPr lang="en"/>
          </a:p>
        </p:txBody>
      </p:sp>
      <p:sp>
        <p:nvSpPr>
          <p:cNvPr id="2" name="Rectangle 1"/>
          <p:cNvSpPr/>
          <p:nvPr/>
        </p:nvSpPr>
        <p:spPr>
          <a:xfrm>
            <a:off x="1600200" y="3917532"/>
            <a:ext cx="2701381" cy="307777"/>
          </a:xfrm>
          <a:prstGeom prst="rect">
            <a:avLst/>
          </a:prstGeom>
        </p:spPr>
        <p:txBody>
          <a:bodyPr wrap="none">
            <a:spAutoFit/>
          </a:bodyPr>
          <a:lstStyle/>
          <a:p>
            <a:pPr lvl="0">
              <a:buSzPct val="25000"/>
            </a:pPr>
            <a:r>
              <a:rPr lang="en" dirty="0" smtClean="0">
                <a:latin typeface="Arial Black"/>
                <a:ea typeface="Arial Black"/>
                <a:cs typeface="Arial Black"/>
                <a:sym typeface="Arial Black"/>
              </a:rPr>
              <a:t>Handling High </a:t>
            </a:r>
            <a:r>
              <a:rPr lang="en" dirty="0">
                <a:latin typeface="Arial Black"/>
                <a:ea typeface="Arial Black"/>
                <a:cs typeface="Arial Black"/>
                <a:sym typeface="Arial Black"/>
              </a:rPr>
              <a:t>Contention</a:t>
            </a:r>
          </a:p>
        </p:txBody>
      </p:sp>
    </p:spTree>
    <p:extLst>
      <p:ext uri="{BB962C8B-B14F-4D97-AF65-F5344CB8AC3E}">
        <p14:creationId xmlns:p14="http://schemas.microsoft.com/office/powerpoint/2010/main" val="509386040"/>
      </p:ext>
    </p:extLst>
  </p:cSld>
  <p:clrMapOvr>
    <a:masterClrMapping/>
  </p:clrMapOvr>
  <p:transition spd="slow" advTm="13589">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5" name="TextBox 4"/>
          <p:cNvSpPr txBox="1"/>
          <p:nvPr/>
        </p:nvSpPr>
        <p:spPr>
          <a:xfrm>
            <a:off x="1176680" y="2006601"/>
            <a:ext cx="6629400" cy="2246769"/>
          </a:xfrm>
          <a:prstGeom prst="rect">
            <a:avLst/>
          </a:prstGeom>
          <a:noFill/>
        </p:spPr>
        <p:txBody>
          <a:bodyPr wrap="square" rtlCol="0">
            <a:spAutoFit/>
          </a:bodyPr>
          <a:lstStyle/>
          <a:p>
            <a:r>
              <a:rPr lang="en-US" sz="2000" dirty="0" smtClean="0"/>
              <a:t>Best-effort HTM: no completion guarantee</a:t>
            </a:r>
            <a:r>
              <a:rPr lang="en-US" sz="2000" baseline="30000" dirty="0" smtClean="0"/>
              <a:t>1</a:t>
            </a:r>
          </a:p>
          <a:p>
            <a:r>
              <a:rPr lang="en-US" sz="2000" dirty="0"/>
              <a:t>Performance </a:t>
            </a:r>
            <a:r>
              <a:rPr lang="en-US" sz="2000" dirty="0" smtClean="0"/>
              <a:t>penalty: </a:t>
            </a:r>
            <a:r>
              <a:rPr lang="en-US" sz="2000" dirty="0"/>
              <a:t>short transactions</a:t>
            </a:r>
            <a:r>
              <a:rPr lang="en-US" sz="2000" baseline="30000" dirty="0"/>
              <a:t>2</a:t>
            </a:r>
          </a:p>
          <a:p>
            <a:r>
              <a:rPr lang="en-US" sz="2000" dirty="0" smtClean="0"/>
              <a:t>Language-level support for atomic blocks: STM fallback</a:t>
            </a:r>
          </a:p>
          <a:p>
            <a:endParaRPr lang="en-US" sz="2000" dirty="0" smtClean="0"/>
          </a:p>
          <a:p>
            <a:endParaRPr lang="en-US" sz="2000" dirty="0" smtClean="0"/>
          </a:p>
          <a:p>
            <a:endParaRPr lang="en-US" sz="2000" dirty="0"/>
          </a:p>
          <a:p>
            <a:endParaRPr lang="en-US" sz="2000" dirty="0" smtClean="0"/>
          </a:p>
        </p:txBody>
      </p:sp>
      <p:cxnSp>
        <p:nvCxnSpPr>
          <p:cNvPr id="7" name="Straight Connector 6"/>
          <p:cNvCxnSpPr/>
          <p:nvPr/>
        </p:nvCxnSpPr>
        <p:spPr>
          <a:xfrm>
            <a:off x="665398" y="5562600"/>
            <a:ext cx="7467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5398" y="5562600"/>
            <a:ext cx="8153400" cy="830997"/>
          </a:xfrm>
          <a:prstGeom prst="rect">
            <a:avLst/>
          </a:prstGeom>
          <a:noFill/>
        </p:spPr>
        <p:txBody>
          <a:bodyPr wrap="square" rtlCol="0">
            <a:spAutoFit/>
          </a:bodyPr>
          <a:lstStyle/>
          <a:p>
            <a:r>
              <a:rPr lang="en-US" sz="1200" dirty="0" smtClean="0"/>
              <a:t>[1]</a:t>
            </a:r>
            <a:r>
              <a:rPr lang="en-US" sz="1200" dirty="0"/>
              <a:t> I. </a:t>
            </a:r>
            <a:r>
              <a:rPr lang="en-US" sz="1200" dirty="0" err="1" smtClean="0"/>
              <a:t>Calciu</a:t>
            </a:r>
            <a:r>
              <a:rPr lang="en-US" sz="1200" dirty="0" smtClean="0"/>
              <a:t> et al. </a:t>
            </a:r>
            <a:r>
              <a:rPr lang="en-US" sz="1200" dirty="0" err="1" smtClean="0"/>
              <a:t>Invyswell</a:t>
            </a:r>
            <a:r>
              <a:rPr lang="en-US" sz="1200" dirty="0"/>
              <a:t>: A Hybrid Transactional Memory for </a:t>
            </a:r>
            <a:r>
              <a:rPr lang="en-US" sz="1200" dirty="0" err="1"/>
              <a:t>Haswell’s</a:t>
            </a:r>
            <a:r>
              <a:rPr lang="en-US" sz="1200" dirty="0"/>
              <a:t> </a:t>
            </a:r>
            <a:r>
              <a:rPr lang="en-US" sz="1200" dirty="0" smtClean="0"/>
              <a:t>Restricted Transactional </a:t>
            </a:r>
            <a:r>
              <a:rPr lang="en-US" sz="1200" dirty="0"/>
              <a:t>Memory. </a:t>
            </a:r>
            <a:endParaRPr lang="en-US" sz="1200" dirty="0" smtClean="0"/>
          </a:p>
          <a:p>
            <a:r>
              <a:rPr lang="en-US" sz="1200" dirty="0" smtClean="0"/>
              <a:t>In PACT, 2014.</a:t>
            </a:r>
          </a:p>
          <a:p>
            <a:r>
              <a:rPr lang="en-US" sz="1200" dirty="0" smtClean="0"/>
              <a:t>[2] </a:t>
            </a:r>
            <a:r>
              <a:rPr lang="en-US" sz="1200" dirty="0"/>
              <a:t>R. M. </a:t>
            </a:r>
            <a:r>
              <a:rPr lang="en-US" sz="1200" dirty="0" err="1" smtClean="0"/>
              <a:t>Yoo</a:t>
            </a:r>
            <a:r>
              <a:rPr lang="en-US" sz="1200" dirty="0" smtClean="0"/>
              <a:t> et al. </a:t>
            </a:r>
            <a:r>
              <a:rPr lang="en-US" sz="1200" dirty="0"/>
              <a:t>Performance </a:t>
            </a:r>
            <a:r>
              <a:rPr lang="en-US" sz="1200" dirty="0" smtClean="0"/>
              <a:t>Evaluation of </a:t>
            </a:r>
            <a:r>
              <a:rPr lang="en-US" sz="1200" dirty="0"/>
              <a:t>Intel Transactional Synchronization Extensions for </a:t>
            </a:r>
            <a:r>
              <a:rPr lang="en-US" sz="1200" dirty="0" smtClean="0"/>
              <a:t>High-Performance </a:t>
            </a:r>
            <a:r>
              <a:rPr lang="en-US" sz="1200" dirty="0"/>
              <a:t>Computing. In SC, </a:t>
            </a:r>
            <a:r>
              <a:rPr lang="en-US" sz="1200" dirty="0" smtClean="0"/>
              <a:t>2013</a:t>
            </a:r>
            <a:r>
              <a:rPr lang="en-US" sz="1200" dirty="0"/>
              <a:t>.</a:t>
            </a:r>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5</a:t>
            </a:fld>
            <a:endParaRPr lang="en"/>
          </a:p>
        </p:txBody>
      </p:sp>
      <p:grpSp>
        <p:nvGrpSpPr>
          <p:cNvPr id="10" name="Group 9"/>
          <p:cNvGrpSpPr/>
          <p:nvPr/>
        </p:nvGrpSpPr>
        <p:grpSpPr>
          <a:xfrm>
            <a:off x="1600200" y="3632200"/>
            <a:ext cx="5054878" cy="2901163"/>
            <a:chOff x="878756" y="1931554"/>
            <a:chExt cx="7619700" cy="3279899"/>
          </a:xfrm>
        </p:grpSpPr>
        <p:sp>
          <p:nvSpPr>
            <p:cNvPr id="11" name="Shape 49"/>
            <p:cNvSpPr txBox="1"/>
            <p:nvPr/>
          </p:nvSpPr>
          <p:spPr>
            <a:xfrm>
              <a:off x="878756" y="1931554"/>
              <a:ext cx="7619700" cy="3279899"/>
            </a:xfrm>
            <a:prstGeom prst="rect">
              <a:avLst/>
            </a:prstGeom>
            <a:noFill/>
            <a:ln>
              <a:noFill/>
            </a:ln>
          </p:spPr>
          <p:txBody>
            <a:bodyPr lIns="83825" tIns="41900" rIns="83825" bIns="41900" anchor="t" anchorCtr="0">
              <a:noAutofit/>
            </a:bodyPr>
            <a:lstStyle/>
            <a:p>
              <a:pPr marR="0" lvl="0" algn="l" rtl="0">
                <a:lnSpc>
                  <a:spcPct val="100000"/>
                </a:lnSpc>
                <a:spcBef>
                  <a:spcPts val="0"/>
                </a:spcBef>
                <a:buClr>
                  <a:srgbClr val="000000"/>
                </a:buClr>
                <a:buSzPct val="100000"/>
              </a:pPr>
              <a:r>
                <a:rPr lang="en" sz="1600" b="1" dirty="0" smtClean="0"/>
                <a:t>atomic {</a:t>
              </a:r>
            </a:p>
            <a:p>
              <a:pPr marR="0" lvl="0" algn="l" rtl="0">
                <a:lnSpc>
                  <a:spcPct val="100000"/>
                </a:lnSpc>
                <a:spcBef>
                  <a:spcPts val="0"/>
                </a:spcBef>
                <a:buClr>
                  <a:srgbClr val="000000"/>
                </a:buClr>
                <a:buSzPct val="100000"/>
              </a:pPr>
              <a:r>
                <a:rPr lang="en" sz="1600" b="1" dirty="0" smtClean="0"/>
                <a:t>    from.balance -= amount;</a:t>
              </a:r>
            </a:p>
            <a:p>
              <a:pPr marR="0" lvl="0" algn="l" rtl="0">
                <a:lnSpc>
                  <a:spcPct val="100000"/>
                </a:lnSpc>
                <a:spcBef>
                  <a:spcPts val="0"/>
                </a:spcBef>
                <a:buClr>
                  <a:srgbClr val="000000"/>
                </a:buClr>
                <a:buSzPct val="100000"/>
              </a:pPr>
              <a:r>
                <a:rPr lang="en" sz="1600" b="1" dirty="0"/>
                <a:t> </a:t>
              </a:r>
              <a:r>
                <a:rPr lang="en" sz="1600" b="1" dirty="0" smtClean="0"/>
                <a:t>   to.balance += amount;</a:t>
              </a:r>
            </a:p>
            <a:p>
              <a:pPr marR="0" lvl="0" algn="l" rtl="0">
                <a:lnSpc>
                  <a:spcPct val="100000"/>
                </a:lnSpc>
                <a:spcBef>
                  <a:spcPts val="0"/>
                </a:spcBef>
                <a:buClr>
                  <a:srgbClr val="000000"/>
                </a:buClr>
                <a:buSzPct val="100000"/>
              </a:pPr>
              <a:r>
                <a:rPr lang="en" sz="1600" b="1" dirty="0" smtClean="0"/>
                <a:t>}</a:t>
              </a:r>
              <a:endParaRPr lang="en" b="1" dirty="0"/>
            </a:p>
            <a:p>
              <a:pPr marL="0" marR="0" lvl="0" indent="0" algn="l" rtl="0">
                <a:lnSpc>
                  <a:spcPct val="100000"/>
                </a:lnSpc>
                <a:spcBef>
                  <a:spcPts val="0"/>
                </a:spcBef>
                <a:buNone/>
              </a:pPr>
              <a:endParaRPr sz="1050" b="0" i="0" u="none" strike="noStrike" cap="none" baseline="0" dirty="0"/>
            </a:p>
          </p:txBody>
        </p:sp>
        <p:sp>
          <p:nvSpPr>
            <p:cNvPr id="12" name="Right Brace 11"/>
            <p:cNvSpPr/>
            <p:nvPr/>
          </p:nvSpPr>
          <p:spPr>
            <a:xfrm>
              <a:off x="5097953" y="1931554"/>
              <a:ext cx="293389" cy="118781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473297" y="2334084"/>
              <a:ext cx="2133271" cy="382751"/>
            </a:xfrm>
            <a:prstGeom prst="rect">
              <a:avLst/>
            </a:prstGeom>
            <a:noFill/>
          </p:spPr>
          <p:txBody>
            <a:bodyPr wrap="square" rtlCol="0">
              <a:spAutoFit/>
            </a:bodyPr>
            <a:lstStyle/>
            <a:p>
              <a:r>
                <a:rPr lang="en-US" sz="1600" b="1" dirty="0" smtClean="0"/>
                <a:t>transaction</a:t>
              </a:r>
              <a:endParaRPr lang="en-US" sz="1200" b="1" dirty="0"/>
            </a:p>
          </p:txBody>
        </p:sp>
      </p:grpSp>
      <p:sp>
        <p:nvSpPr>
          <p:cNvPr id="14" name="Shape 55"/>
          <p:cNvSpPr txBox="1"/>
          <p:nvPr/>
        </p:nvSpPr>
        <p:spPr>
          <a:xfrm>
            <a:off x="457176" y="152834"/>
            <a:ext cx="8211899" cy="1371199"/>
          </a:xfrm>
          <a:prstGeom prst="rect">
            <a:avLst/>
          </a:prstGeom>
          <a:noFill/>
          <a:ln>
            <a:noFill/>
          </a:ln>
        </p:spPr>
        <p:txBody>
          <a:bodyPr lIns="83825" tIns="41900" rIns="83825" bIns="41900" anchor="b" anchorCtr="0">
            <a:noAutofit/>
          </a:bodyPr>
          <a:lstStyle/>
          <a:p>
            <a:pPr lvl="0">
              <a:buSzPct val="25000"/>
            </a:pPr>
            <a:r>
              <a:rPr lang="en" sz="3300" dirty="0" smtClean="0">
                <a:latin typeface="Arial Black"/>
                <a:ea typeface="Arial Black"/>
                <a:cs typeface="Arial Black"/>
                <a:sym typeface="Arial Black"/>
              </a:rPr>
              <a:t>Problem Solved?</a:t>
            </a:r>
            <a:endParaRPr lang="en" sz="3300" dirty="0">
              <a:latin typeface="Arial Black"/>
              <a:ea typeface="Arial Black"/>
              <a:cs typeface="Arial Black"/>
              <a:sym typeface="Arial Black"/>
            </a:endParaRPr>
          </a:p>
        </p:txBody>
      </p:sp>
    </p:spTree>
    <p:extLst>
      <p:ext uri="{BB962C8B-B14F-4D97-AF65-F5344CB8AC3E}">
        <p14:creationId xmlns:p14="http://schemas.microsoft.com/office/powerpoint/2010/main" val="2983135881"/>
      </p:ext>
    </p:extLst>
  </p:cSld>
  <p:clrMapOvr>
    <a:masterClrMapping/>
  </p:clrMapOvr>
  <p:transition spd="slow" advTm="24483">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55" name="Flowchart: Document 54"/>
          <p:cNvSpPr/>
          <p:nvPr/>
        </p:nvSpPr>
        <p:spPr>
          <a:xfrm>
            <a:off x="2323480" y="3627705"/>
            <a:ext cx="1143000" cy="1744072"/>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50</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sp>
        <p:nvSpPr>
          <p:cNvPr id="24"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a:buSzPct val="25000"/>
            </a:pPr>
            <a:r>
              <a:rPr lang="en" sz="3300" dirty="0" smtClean="0">
                <a:latin typeface="Arial Black"/>
                <a:ea typeface="Arial Black"/>
                <a:cs typeface="Arial Black"/>
                <a:sym typeface="Arial Black"/>
              </a:rPr>
              <a:t>LarkTM-S</a:t>
            </a:r>
            <a:r>
              <a:rPr lang="en-US" sz="3300" dirty="0">
                <a:latin typeface="Arial Black"/>
                <a:ea typeface="Arial Black"/>
                <a:cs typeface="Arial Black"/>
              </a:rPr>
              <a:t>: Hybrid with Traditional </a:t>
            </a:r>
            <a:r>
              <a:rPr lang="en-US" sz="3300" dirty="0" smtClean="0">
                <a:latin typeface="Arial Black"/>
                <a:ea typeface="Arial Black"/>
                <a:cs typeface="Arial Black"/>
              </a:rPr>
              <a:t>Locking</a:t>
            </a:r>
            <a:endParaRPr lang="en" sz="3300" baseline="30000" dirty="0">
              <a:latin typeface="Arial Black"/>
              <a:ea typeface="Arial Black"/>
              <a:cs typeface="Arial Black"/>
              <a:sym typeface="Arial Black"/>
            </a:endParaRPr>
          </a:p>
        </p:txBody>
      </p:sp>
      <p:sp>
        <p:nvSpPr>
          <p:cNvPr id="77" name="Flowchart: Document 76"/>
          <p:cNvSpPr/>
          <p:nvPr/>
        </p:nvSpPr>
        <p:spPr>
          <a:xfrm rot="10800000">
            <a:off x="2323480" y="1905287"/>
            <a:ext cx="1143000" cy="1215862"/>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804559" y="2729005"/>
            <a:ext cx="1158877" cy="1121474"/>
          </a:xfrm>
          <a:prstGeom prst="rect">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ape 325"/>
          <p:cNvSpPr/>
          <p:nvPr/>
        </p:nvSpPr>
        <p:spPr>
          <a:xfrm>
            <a:off x="6045328" y="2856522"/>
            <a:ext cx="649322" cy="638140"/>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 </a:t>
            </a:r>
            <a:r>
              <a:rPr lang="en-US" sz="1200" b="0" i="0" u="none" strike="noStrike" cap="none" baseline="0" dirty="0" err="1" smtClean="0">
                <a:solidFill>
                  <a:schemeClr val="tx1"/>
                </a:solidFill>
                <a:sym typeface="Arial"/>
              </a:rPr>
              <a:t>o.f</a:t>
            </a:r>
            <a:endParaRPr lang="en-US" sz="1200" b="0" i="0" u="none" strike="noStrike" cap="none" baseline="0" dirty="0" smtClean="0">
              <a:solidFill>
                <a:schemeClr val="tx1"/>
              </a:solidFill>
              <a:sym typeface="Arial"/>
            </a:endParaRP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endParaRPr lang="en-US" sz="1200" dirty="0" smtClean="0">
              <a:solidFill>
                <a:schemeClr val="tx1"/>
              </a:solidFill>
            </a:endParaRPr>
          </a:p>
          <a:p>
            <a:pPr marL="0" marR="0" lvl="0" indent="0" algn="l" rtl="0">
              <a:lnSpc>
                <a:spcPct val="100000"/>
              </a:lnSpc>
              <a:spcBef>
                <a:spcPts val="0"/>
              </a:spcBef>
              <a:buSzPct val="25000"/>
              <a:buNone/>
            </a:pPr>
            <a:r>
              <a:rPr lang="en-US" sz="1200" dirty="0" err="1" smtClean="0">
                <a:solidFill>
                  <a:schemeClr val="tx1"/>
                </a:solidFill>
              </a:rPr>
              <a:t>o.f</a:t>
            </a:r>
            <a:r>
              <a:rPr lang="en-US" sz="1200" dirty="0" smtClean="0">
                <a:solidFill>
                  <a:schemeClr val="tx1"/>
                </a:solidFill>
              </a:rPr>
              <a:t> = …</a:t>
            </a:r>
          </a:p>
          <a:p>
            <a:pPr marL="0" marR="0" lvl="0" indent="0" algn="l" rtl="0">
              <a:lnSpc>
                <a:spcPct val="100000"/>
              </a:lnSpc>
              <a:spcBef>
                <a:spcPts val="0"/>
              </a:spcBef>
              <a:buSzPct val="25000"/>
              <a:buNone/>
            </a:pPr>
            <a:r>
              <a:rPr lang="en-US" sz="1200" dirty="0">
                <a:solidFill>
                  <a:schemeClr val="tx1"/>
                </a:solidFill>
              </a:rPr>
              <a:t> </a:t>
            </a:r>
            <a:r>
              <a:rPr lang="en-US" sz="1200" dirty="0" smtClean="0">
                <a:solidFill>
                  <a:schemeClr val="tx1"/>
                </a:solidFill>
              </a:rPr>
              <a:t>   …</a:t>
            </a:r>
            <a:endParaRPr lang="en" sz="1200" dirty="0" smtClean="0">
              <a:solidFill>
                <a:schemeClr val="tx1"/>
              </a:solidFill>
            </a:endParaRPr>
          </a:p>
        </p:txBody>
      </p:sp>
      <p:sp>
        <p:nvSpPr>
          <p:cNvPr id="58" name="Shape 325"/>
          <p:cNvSpPr/>
          <p:nvPr/>
        </p:nvSpPr>
        <p:spPr>
          <a:xfrm>
            <a:off x="2579927" y="3685014"/>
            <a:ext cx="649322" cy="638140"/>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a:t>
            </a:r>
          </a:p>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 </a:t>
            </a:r>
            <a:r>
              <a:rPr lang="en-US" sz="1200" b="0" i="0" u="none" strike="noStrike" cap="none" baseline="0" dirty="0" err="1" smtClean="0">
                <a:solidFill>
                  <a:schemeClr val="tx1"/>
                </a:solidFill>
                <a:sym typeface="Arial"/>
              </a:rPr>
              <a:t>o.f</a:t>
            </a:r>
            <a:endParaRPr lang="en-US" sz="1200" b="0" i="0" u="none" strike="noStrike" cap="none" baseline="0" dirty="0" smtClean="0">
              <a:solidFill>
                <a:schemeClr val="tx1"/>
              </a:solidFill>
              <a:sym typeface="Arial"/>
            </a:endParaRP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p>
          <a:p>
            <a:pPr marL="0" marR="0" lvl="0" indent="0" algn="l" rtl="0">
              <a:lnSpc>
                <a:spcPct val="100000"/>
              </a:lnSpc>
              <a:spcBef>
                <a:spcPts val="0"/>
              </a:spcBef>
              <a:buSzPct val="25000"/>
              <a:buNone/>
            </a:pP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US" sz="1200" dirty="0" smtClean="0">
              <a:solidFill>
                <a:schemeClr val="tx1"/>
              </a:solidFill>
            </a:endParaRPr>
          </a:p>
          <a:p>
            <a:pPr marL="0" marR="0" lvl="0" indent="0" algn="l" rtl="0">
              <a:lnSpc>
                <a:spcPct val="100000"/>
              </a:lnSpc>
              <a:spcBef>
                <a:spcPts val="0"/>
              </a:spcBef>
              <a:buSzPct val="25000"/>
              <a:buNone/>
            </a:pPr>
            <a:r>
              <a:rPr lang="en-US" sz="1200" dirty="0" err="1" smtClean="0">
                <a:solidFill>
                  <a:schemeClr val="tx1"/>
                </a:solidFill>
              </a:rPr>
              <a:t>o.f</a:t>
            </a:r>
            <a:r>
              <a:rPr lang="en-US" sz="1200" dirty="0" smtClean="0">
                <a:solidFill>
                  <a:schemeClr val="tx1"/>
                </a:solidFill>
              </a:rPr>
              <a:t> = …</a:t>
            </a:r>
            <a:endParaRPr lang="en" sz="1200" dirty="0" smtClean="0">
              <a:solidFill>
                <a:schemeClr val="tx1"/>
              </a:solidFill>
            </a:endParaRPr>
          </a:p>
        </p:txBody>
      </p:sp>
      <p:cxnSp>
        <p:nvCxnSpPr>
          <p:cNvPr id="91" name="Straight Arrow Connector 90"/>
          <p:cNvCxnSpPr>
            <a:stCxn id="77" idx="0"/>
          </p:cNvCxnSpPr>
          <p:nvPr/>
        </p:nvCxnSpPr>
        <p:spPr>
          <a:xfrm>
            <a:off x="2894980" y="3121149"/>
            <a:ext cx="0" cy="460752"/>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08675" y="3862402"/>
            <a:ext cx="0" cy="460752"/>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93" name="Flowchart: Document 92"/>
          <p:cNvSpPr/>
          <p:nvPr/>
        </p:nvSpPr>
        <p:spPr>
          <a:xfrm>
            <a:off x="5837175" y="4323154"/>
            <a:ext cx="1143000" cy="1653762"/>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Shape 325"/>
          <p:cNvSpPr/>
          <p:nvPr/>
        </p:nvSpPr>
        <p:spPr>
          <a:xfrm>
            <a:off x="6104106" y="4706827"/>
            <a:ext cx="649322" cy="638140"/>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 </a:t>
            </a:r>
            <a:r>
              <a:rPr lang="en-US" sz="1200" b="0" i="0" u="none" strike="noStrike" cap="none" baseline="0" dirty="0" err="1" smtClean="0">
                <a:solidFill>
                  <a:schemeClr val="tx1"/>
                </a:solidFill>
                <a:sym typeface="Arial"/>
              </a:rPr>
              <a:t>o.f</a:t>
            </a:r>
            <a:endParaRPr lang="en-US" sz="1200" b="0" i="0" u="none" strike="noStrike" cap="none" baseline="0" dirty="0" smtClean="0">
              <a:solidFill>
                <a:schemeClr val="tx1"/>
              </a:solidFill>
              <a:sym typeface="Arial"/>
            </a:endParaRP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endParaRPr lang="en-US" sz="1200" dirty="0" smtClean="0">
              <a:solidFill>
                <a:schemeClr val="tx1"/>
              </a:solidFill>
            </a:endParaRPr>
          </a:p>
          <a:p>
            <a:pPr marL="0" marR="0" lvl="0" indent="0" algn="l" rtl="0">
              <a:lnSpc>
                <a:spcPct val="100000"/>
              </a:lnSpc>
              <a:spcBef>
                <a:spcPts val="0"/>
              </a:spcBef>
              <a:buSzPct val="25000"/>
              <a:buNone/>
            </a:pPr>
            <a:r>
              <a:rPr lang="en-US" sz="1200" dirty="0" err="1" smtClean="0">
                <a:solidFill>
                  <a:schemeClr val="tx1"/>
                </a:solidFill>
              </a:rPr>
              <a:t>o.f</a:t>
            </a:r>
            <a:r>
              <a:rPr lang="en-US" sz="1200" dirty="0" smtClean="0">
                <a:solidFill>
                  <a:schemeClr val="tx1"/>
                </a:solidFill>
              </a:rPr>
              <a:t> = …</a:t>
            </a:r>
          </a:p>
          <a:p>
            <a:pPr marL="0" marR="0" lvl="0" indent="0" algn="l" rtl="0">
              <a:lnSpc>
                <a:spcPct val="100000"/>
              </a:lnSpc>
              <a:spcBef>
                <a:spcPts val="0"/>
              </a:spcBef>
              <a:buSzPct val="25000"/>
              <a:buNone/>
            </a:pPr>
            <a:r>
              <a:rPr lang="en-US" sz="1200" dirty="0">
                <a:solidFill>
                  <a:schemeClr val="tx1"/>
                </a:solidFill>
              </a:rPr>
              <a:t> </a:t>
            </a:r>
            <a:r>
              <a:rPr lang="en-US" sz="1200" dirty="0" smtClean="0">
                <a:solidFill>
                  <a:schemeClr val="tx1"/>
                </a:solidFill>
              </a:rPr>
              <a:t>   …</a:t>
            </a:r>
            <a:endParaRPr lang="en" sz="1200" dirty="0" smtClean="0">
              <a:solidFill>
                <a:schemeClr val="tx1"/>
              </a:solidFill>
            </a:endParaRPr>
          </a:p>
        </p:txBody>
      </p:sp>
      <p:sp>
        <p:nvSpPr>
          <p:cNvPr id="35" name="TextBox 34"/>
          <p:cNvSpPr txBox="1"/>
          <p:nvPr/>
        </p:nvSpPr>
        <p:spPr>
          <a:xfrm>
            <a:off x="7082685" y="2874527"/>
            <a:ext cx="821465" cy="261610"/>
          </a:xfrm>
          <a:prstGeom prst="rect">
            <a:avLst/>
          </a:prstGeom>
          <a:noFill/>
        </p:spPr>
        <p:txBody>
          <a:bodyPr wrap="square" rtlCol="0">
            <a:spAutoFit/>
          </a:bodyPr>
          <a:lstStyle/>
          <a:p>
            <a:r>
              <a:rPr lang="en-US" sz="1100" dirty="0" err="1" smtClean="0"/>
              <a:t>txn</a:t>
            </a:r>
            <a:r>
              <a:rPr lang="en-US" sz="1100" dirty="0" smtClean="0"/>
              <a:t>: 51</a:t>
            </a:r>
            <a:endParaRPr lang="en-US" sz="1100" dirty="0"/>
          </a:p>
        </p:txBody>
      </p:sp>
      <p:sp>
        <p:nvSpPr>
          <p:cNvPr id="36" name="TextBox 35"/>
          <p:cNvSpPr txBox="1"/>
          <p:nvPr/>
        </p:nvSpPr>
        <p:spPr>
          <a:xfrm>
            <a:off x="1445441" y="2518139"/>
            <a:ext cx="821465" cy="261610"/>
          </a:xfrm>
          <a:prstGeom prst="rect">
            <a:avLst/>
          </a:prstGeom>
          <a:noFill/>
        </p:spPr>
        <p:txBody>
          <a:bodyPr wrap="square" rtlCol="0">
            <a:spAutoFit/>
          </a:bodyPr>
          <a:lstStyle/>
          <a:p>
            <a:r>
              <a:rPr lang="en-US" sz="1100" dirty="0" err="1" smtClean="0"/>
              <a:t>txn</a:t>
            </a:r>
            <a:r>
              <a:rPr lang="en-US" sz="1100" dirty="0" smtClean="0"/>
              <a:t>: 42</a:t>
            </a:r>
            <a:endParaRPr lang="en-US" sz="1100" dirty="0"/>
          </a:p>
        </p:txBody>
      </p:sp>
      <p:sp>
        <p:nvSpPr>
          <p:cNvPr id="37" name="TextBox 36"/>
          <p:cNvSpPr txBox="1"/>
          <p:nvPr/>
        </p:nvSpPr>
        <p:spPr>
          <a:xfrm>
            <a:off x="1445441" y="4243771"/>
            <a:ext cx="821465" cy="261610"/>
          </a:xfrm>
          <a:prstGeom prst="rect">
            <a:avLst/>
          </a:prstGeom>
          <a:noFill/>
        </p:spPr>
        <p:txBody>
          <a:bodyPr wrap="square" rtlCol="0">
            <a:spAutoFit/>
          </a:bodyPr>
          <a:lstStyle/>
          <a:p>
            <a:r>
              <a:rPr lang="en-US" sz="1100" dirty="0" err="1" smtClean="0"/>
              <a:t>txn</a:t>
            </a:r>
            <a:r>
              <a:rPr lang="en-US" sz="1100" dirty="0" smtClean="0"/>
              <a:t>: 43</a:t>
            </a:r>
            <a:endParaRPr lang="en-US" sz="1100" dirty="0"/>
          </a:p>
        </p:txBody>
      </p:sp>
      <p:sp>
        <p:nvSpPr>
          <p:cNvPr id="38" name="TextBox 37"/>
          <p:cNvSpPr txBox="1"/>
          <p:nvPr/>
        </p:nvSpPr>
        <p:spPr>
          <a:xfrm>
            <a:off x="7174125" y="4764287"/>
            <a:ext cx="821465" cy="261610"/>
          </a:xfrm>
          <a:prstGeom prst="rect">
            <a:avLst/>
          </a:prstGeom>
          <a:noFill/>
        </p:spPr>
        <p:txBody>
          <a:bodyPr wrap="square" rtlCol="0">
            <a:spAutoFit/>
          </a:bodyPr>
          <a:lstStyle/>
          <a:p>
            <a:r>
              <a:rPr lang="en-US" sz="1100" dirty="0" err="1" smtClean="0"/>
              <a:t>txn</a:t>
            </a:r>
            <a:r>
              <a:rPr lang="en-US" sz="1100" dirty="0" smtClean="0"/>
              <a:t>: 52</a:t>
            </a:r>
            <a:endParaRPr lang="en-US" sz="1100" dirty="0"/>
          </a:p>
        </p:txBody>
      </p:sp>
      <p:sp>
        <p:nvSpPr>
          <p:cNvPr id="3" name="Rectangle 2"/>
          <p:cNvSpPr/>
          <p:nvPr/>
        </p:nvSpPr>
        <p:spPr>
          <a:xfrm>
            <a:off x="2547263" y="2429718"/>
            <a:ext cx="666017" cy="192285"/>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hape 325"/>
          <p:cNvSpPr/>
          <p:nvPr/>
        </p:nvSpPr>
        <p:spPr>
          <a:xfrm>
            <a:off x="2576679" y="2208129"/>
            <a:ext cx="636601" cy="497061"/>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   …</a:t>
            </a:r>
          </a:p>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1</a:t>
            </a:r>
            <a:endParaRPr lang="en" sz="1200" dirty="0">
              <a:solidFill>
                <a:schemeClr val="tx1"/>
              </a:solidFill>
            </a:endParaRPr>
          </a:p>
        </p:txBody>
      </p:sp>
      <p:sp>
        <p:nvSpPr>
          <p:cNvPr id="5" name="Left Arrow 4"/>
          <p:cNvSpPr/>
          <p:nvPr/>
        </p:nvSpPr>
        <p:spPr>
          <a:xfrm>
            <a:off x="3308091" y="2432546"/>
            <a:ext cx="349509" cy="143856"/>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3705530" y="2382413"/>
            <a:ext cx="1780870" cy="261610"/>
          </a:xfrm>
          <a:prstGeom prst="rect">
            <a:avLst/>
          </a:prstGeom>
          <a:noFill/>
          <a:ln>
            <a:solidFill>
              <a:srgbClr val="7030A0"/>
            </a:solidFill>
          </a:ln>
        </p:spPr>
        <p:txBody>
          <a:bodyPr wrap="square" rtlCol="0">
            <a:spAutoFit/>
          </a:bodyPr>
          <a:lstStyle/>
          <a:p>
            <a:r>
              <a:rPr lang="en-US" sz="1100" dirty="0" smtClean="0"/>
              <a:t>o causes high contention</a:t>
            </a:r>
            <a:endParaRPr lang="en-US" sz="1100" dirty="0"/>
          </a:p>
        </p:txBody>
      </p:sp>
      <p:cxnSp>
        <p:nvCxnSpPr>
          <p:cNvPr id="43" name="Straight Arrow Connector 42"/>
          <p:cNvCxnSpPr/>
          <p:nvPr/>
        </p:nvCxnSpPr>
        <p:spPr>
          <a:xfrm>
            <a:off x="6384252" y="2057400"/>
            <a:ext cx="0" cy="652080"/>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337203"/>
      </p:ext>
    </p:extLst>
  </p:cSld>
  <p:clrMapOvr>
    <a:masterClrMapping/>
  </p:clrMapOvr>
  <p:transition spd="slow" advTm="198">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55" name="Flowchart: Document 54"/>
          <p:cNvSpPr/>
          <p:nvPr/>
        </p:nvSpPr>
        <p:spPr>
          <a:xfrm>
            <a:off x="2323480" y="3627705"/>
            <a:ext cx="1143000" cy="1744072"/>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93036" y="2600515"/>
            <a:ext cx="531164" cy="1234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Shape 326"/>
          <p:cNvSpPr txBox="1">
            <a:spLocks noGrp="1"/>
          </p:cNvSpPr>
          <p:nvPr>
            <p:ph type="sldNum" sz="quarter" idx="12"/>
          </p:nvPr>
        </p:nvSpPr>
        <p:spPr/>
        <p:txBody>
          <a:bodyPr>
            <a:normAutofit/>
          </a:bodyPr>
          <a:lstStyle/>
          <a:p>
            <a:pPr lvl="0"/>
            <a:fld id="{00000000-1234-1234-1234-123412341234}" type="slidenum">
              <a:rPr lang="en" smtClean="0"/>
              <a:pPr lvl="0"/>
              <a:t>51</a:t>
            </a:fld>
            <a:endParaRPr lang="en"/>
          </a:p>
        </p:txBody>
      </p:sp>
      <p:cxnSp>
        <p:nvCxnSpPr>
          <p:cNvPr id="327" name="Shape 327"/>
          <p:cNvCxnSpPr/>
          <p:nvPr/>
        </p:nvCxnSpPr>
        <p:spPr>
          <a:xfrm flipH="1">
            <a:off x="685801" y="2133467"/>
            <a:ext cx="31799" cy="3593600"/>
          </a:xfrm>
          <a:prstGeom prst="straightConnector1">
            <a:avLst/>
          </a:prstGeom>
          <a:noFill/>
          <a:ln w="19050" cap="flat">
            <a:solidFill>
              <a:schemeClr val="dk2"/>
            </a:solidFill>
            <a:prstDash val="solid"/>
            <a:round/>
            <a:headEnd type="none" w="lg" len="lg"/>
            <a:tailEnd type="triangle" w="lg" len="lg"/>
          </a:ln>
        </p:spPr>
      </p:cxnSp>
      <p:sp>
        <p:nvSpPr>
          <p:cNvPr id="328" name="Shape 328"/>
          <p:cNvSpPr txBox="1"/>
          <p:nvPr/>
        </p:nvSpPr>
        <p:spPr>
          <a:xfrm rot="-5400000" flipH="1">
            <a:off x="6174" y="3614183"/>
            <a:ext cx="930400" cy="185700"/>
          </a:xfrm>
          <a:prstGeom prst="rect">
            <a:avLst/>
          </a:prstGeom>
          <a:noFill/>
          <a:ln>
            <a:noFill/>
          </a:ln>
        </p:spPr>
        <p:txBody>
          <a:bodyPr lIns="91425" tIns="91425" rIns="91425" bIns="91425" anchor="t" anchorCtr="0">
            <a:noAutofit/>
          </a:bodyPr>
          <a:lstStyle/>
          <a:p>
            <a:pPr lvl="0" rtl="0">
              <a:spcBef>
                <a:spcPts val="0"/>
              </a:spcBef>
              <a:buNone/>
            </a:pPr>
            <a:r>
              <a:rPr lang="en" dirty="0"/>
              <a:t>Time</a:t>
            </a:r>
          </a:p>
        </p:txBody>
      </p:sp>
      <p:sp>
        <p:nvSpPr>
          <p:cNvPr id="330" name="Shape 330"/>
          <p:cNvSpPr txBox="1"/>
          <p:nvPr/>
        </p:nvSpPr>
        <p:spPr>
          <a:xfrm>
            <a:off x="2393992" y="1496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T1</a:t>
            </a:r>
            <a:endParaRPr lang="en" dirty="0"/>
          </a:p>
        </p:txBody>
      </p:sp>
      <p:sp>
        <p:nvSpPr>
          <p:cNvPr id="331" name="Shape 331"/>
          <p:cNvSpPr txBox="1"/>
          <p:nvPr/>
        </p:nvSpPr>
        <p:spPr>
          <a:xfrm>
            <a:off x="5827419" y="1490551"/>
            <a:ext cx="914099" cy="184000"/>
          </a:xfrm>
          <a:prstGeom prst="rect">
            <a:avLst/>
          </a:prstGeom>
          <a:noFill/>
          <a:ln>
            <a:noFill/>
          </a:ln>
        </p:spPr>
        <p:txBody>
          <a:bodyPr lIns="91425" tIns="91425" rIns="91425" bIns="91425" anchor="t" anchorCtr="0">
            <a:noAutofit/>
          </a:bodyPr>
          <a:lstStyle/>
          <a:p>
            <a:pPr lvl="0" rtl="0">
              <a:spcBef>
                <a:spcPts val="0"/>
              </a:spcBef>
              <a:buNone/>
            </a:pPr>
            <a:r>
              <a:rPr lang="en" dirty="0" smtClean="0"/>
              <a:t>     T2</a:t>
            </a:r>
            <a:endParaRPr lang="en" dirty="0"/>
          </a:p>
        </p:txBody>
      </p:sp>
      <p:sp>
        <p:nvSpPr>
          <p:cNvPr id="77" name="Flowchart: Document 76"/>
          <p:cNvSpPr/>
          <p:nvPr/>
        </p:nvSpPr>
        <p:spPr>
          <a:xfrm rot="10800000">
            <a:off x="2323480" y="1905287"/>
            <a:ext cx="1143000" cy="1215862"/>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804559" y="2729005"/>
            <a:ext cx="1158877" cy="1121474"/>
          </a:xfrm>
          <a:prstGeom prst="rect">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ape 325"/>
          <p:cNvSpPr/>
          <p:nvPr/>
        </p:nvSpPr>
        <p:spPr>
          <a:xfrm>
            <a:off x="6045328" y="2856522"/>
            <a:ext cx="649322" cy="638140"/>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 </a:t>
            </a:r>
            <a:r>
              <a:rPr lang="en-US" sz="1200" b="0" i="0" u="none" strike="noStrike" cap="none" baseline="0" dirty="0" err="1" smtClean="0">
                <a:solidFill>
                  <a:schemeClr val="tx1"/>
                </a:solidFill>
                <a:sym typeface="Arial"/>
              </a:rPr>
              <a:t>o.f</a:t>
            </a:r>
            <a:endParaRPr lang="en-US" sz="1200" b="0" i="0" u="none" strike="noStrike" cap="none" baseline="0" dirty="0" smtClean="0">
              <a:solidFill>
                <a:schemeClr val="tx1"/>
              </a:solidFill>
              <a:sym typeface="Arial"/>
            </a:endParaRP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endParaRPr lang="en-US" sz="1200" dirty="0" smtClean="0">
              <a:solidFill>
                <a:schemeClr val="tx1"/>
              </a:solidFill>
            </a:endParaRPr>
          </a:p>
          <a:p>
            <a:pPr marL="0" marR="0" lvl="0" indent="0" algn="l" rtl="0">
              <a:lnSpc>
                <a:spcPct val="100000"/>
              </a:lnSpc>
              <a:spcBef>
                <a:spcPts val="0"/>
              </a:spcBef>
              <a:buSzPct val="25000"/>
              <a:buNone/>
            </a:pPr>
            <a:r>
              <a:rPr lang="en-US" sz="1200" dirty="0" err="1" smtClean="0">
                <a:solidFill>
                  <a:schemeClr val="tx1"/>
                </a:solidFill>
              </a:rPr>
              <a:t>o.f</a:t>
            </a:r>
            <a:r>
              <a:rPr lang="en-US" sz="1200" dirty="0" smtClean="0">
                <a:solidFill>
                  <a:schemeClr val="tx1"/>
                </a:solidFill>
              </a:rPr>
              <a:t> = …</a:t>
            </a:r>
          </a:p>
          <a:p>
            <a:pPr marL="0" marR="0" lvl="0" indent="0" algn="l" rtl="0">
              <a:lnSpc>
                <a:spcPct val="100000"/>
              </a:lnSpc>
              <a:spcBef>
                <a:spcPts val="0"/>
              </a:spcBef>
              <a:buSzPct val="25000"/>
              <a:buNone/>
            </a:pPr>
            <a:r>
              <a:rPr lang="en-US" sz="1200" dirty="0">
                <a:solidFill>
                  <a:schemeClr val="tx1"/>
                </a:solidFill>
              </a:rPr>
              <a:t> </a:t>
            </a:r>
            <a:r>
              <a:rPr lang="en-US" sz="1200" dirty="0" smtClean="0">
                <a:solidFill>
                  <a:schemeClr val="tx1"/>
                </a:solidFill>
              </a:rPr>
              <a:t>   …</a:t>
            </a:r>
            <a:endParaRPr lang="en" sz="1200" dirty="0" smtClean="0">
              <a:solidFill>
                <a:schemeClr val="tx1"/>
              </a:solidFill>
            </a:endParaRPr>
          </a:p>
        </p:txBody>
      </p:sp>
      <p:sp>
        <p:nvSpPr>
          <p:cNvPr id="58" name="Shape 325"/>
          <p:cNvSpPr/>
          <p:nvPr/>
        </p:nvSpPr>
        <p:spPr>
          <a:xfrm>
            <a:off x="2579927" y="3685014"/>
            <a:ext cx="649322" cy="638140"/>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a:t>
            </a:r>
          </a:p>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 </a:t>
            </a:r>
            <a:r>
              <a:rPr lang="en-US" sz="1200" b="0" i="0" u="none" strike="noStrike" cap="none" baseline="0" dirty="0" err="1" smtClean="0">
                <a:solidFill>
                  <a:schemeClr val="tx1"/>
                </a:solidFill>
                <a:sym typeface="Arial"/>
              </a:rPr>
              <a:t>o.f</a:t>
            </a:r>
            <a:endParaRPr lang="en-US" sz="1200" b="0" i="0" u="none" strike="noStrike" cap="none" baseline="0" dirty="0" smtClean="0">
              <a:solidFill>
                <a:schemeClr val="tx1"/>
              </a:solidFill>
              <a:sym typeface="Arial"/>
            </a:endParaRP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p>
          <a:p>
            <a:pPr marL="0" marR="0" lvl="0" indent="0" algn="l" rtl="0">
              <a:lnSpc>
                <a:spcPct val="100000"/>
              </a:lnSpc>
              <a:spcBef>
                <a:spcPts val="0"/>
              </a:spcBef>
              <a:buSzPct val="25000"/>
              <a:buNone/>
            </a:pPr>
            <a:endParaRPr lang="en" sz="1200" dirty="0">
              <a:solidFill>
                <a:schemeClr val="tx1"/>
              </a:solidFill>
            </a:endParaRPr>
          </a:p>
          <a:p>
            <a:pPr marL="0" marR="0" lvl="0" indent="0" algn="l" rtl="0">
              <a:lnSpc>
                <a:spcPct val="100000"/>
              </a:lnSpc>
              <a:spcBef>
                <a:spcPts val="0"/>
              </a:spcBef>
              <a:buSzPct val="25000"/>
              <a:buNone/>
            </a:pPr>
            <a:r>
              <a:rPr lang="en" sz="1200" dirty="0" smtClean="0">
                <a:solidFill>
                  <a:schemeClr val="tx1"/>
                </a:solidFill>
              </a:rPr>
              <a:t>    …</a:t>
            </a:r>
            <a:endParaRPr lang="en-US" sz="1200" dirty="0" smtClean="0">
              <a:solidFill>
                <a:schemeClr val="tx1"/>
              </a:solidFill>
            </a:endParaRPr>
          </a:p>
          <a:p>
            <a:pPr marL="0" marR="0" lvl="0" indent="0" algn="l" rtl="0">
              <a:lnSpc>
                <a:spcPct val="100000"/>
              </a:lnSpc>
              <a:spcBef>
                <a:spcPts val="0"/>
              </a:spcBef>
              <a:buSzPct val="25000"/>
              <a:buNone/>
            </a:pPr>
            <a:r>
              <a:rPr lang="en-US" sz="1200" dirty="0" err="1" smtClean="0">
                <a:solidFill>
                  <a:schemeClr val="tx1"/>
                </a:solidFill>
              </a:rPr>
              <a:t>o.f</a:t>
            </a:r>
            <a:r>
              <a:rPr lang="en-US" sz="1200" dirty="0" smtClean="0">
                <a:solidFill>
                  <a:schemeClr val="tx1"/>
                </a:solidFill>
              </a:rPr>
              <a:t> = …</a:t>
            </a:r>
            <a:endParaRPr lang="en" sz="1200" dirty="0" smtClean="0">
              <a:solidFill>
                <a:schemeClr val="tx1"/>
              </a:solidFill>
            </a:endParaRPr>
          </a:p>
        </p:txBody>
      </p:sp>
      <p:cxnSp>
        <p:nvCxnSpPr>
          <p:cNvPr id="91" name="Straight Arrow Connector 90"/>
          <p:cNvCxnSpPr>
            <a:stCxn id="77" idx="0"/>
          </p:cNvCxnSpPr>
          <p:nvPr/>
        </p:nvCxnSpPr>
        <p:spPr>
          <a:xfrm>
            <a:off x="2894980" y="3121149"/>
            <a:ext cx="0" cy="460752"/>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08675" y="3862402"/>
            <a:ext cx="0" cy="460752"/>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93" name="Flowchart: Document 92"/>
          <p:cNvSpPr/>
          <p:nvPr/>
        </p:nvSpPr>
        <p:spPr>
          <a:xfrm>
            <a:off x="5837175" y="4323154"/>
            <a:ext cx="1143000" cy="1653762"/>
          </a:xfrm>
          <a:prstGeom prst="flowChartDocument">
            <a:avLst/>
          </a:prstGeom>
          <a:solidFill>
            <a:schemeClr val="bg2"/>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Shape 325"/>
          <p:cNvSpPr/>
          <p:nvPr/>
        </p:nvSpPr>
        <p:spPr>
          <a:xfrm>
            <a:off x="6104106" y="4706827"/>
            <a:ext cx="649322" cy="638140"/>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US" sz="1200" b="0" i="0" u="none" strike="noStrike" cap="none" baseline="0" dirty="0" smtClean="0">
                <a:solidFill>
                  <a:schemeClr val="tx1"/>
                </a:solidFill>
                <a:sym typeface="Arial"/>
              </a:rPr>
              <a:t>… = </a:t>
            </a:r>
            <a:r>
              <a:rPr lang="en-US" sz="1200" b="0" i="0" u="none" strike="noStrike" cap="none" baseline="0" dirty="0" err="1" smtClean="0">
                <a:solidFill>
                  <a:schemeClr val="tx1"/>
                </a:solidFill>
                <a:sym typeface="Arial"/>
              </a:rPr>
              <a:t>o.f</a:t>
            </a:r>
            <a:endParaRPr lang="en-US" sz="1200" b="0" i="0" u="none" strike="noStrike" cap="none" baseline="0" dirty="0" smtClean="0">
              <a:solidFill>
                <a:schemeClr val="tx1"/>
              </a:solidFill>
              <a:sym typeface="Arial"/>
            </a:endParaRP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p>
          <a:p>
            <a:pPr marL="0" marR="0" lvl="0" indent="0" algn="l" rtl="0">
              <a:lnSpc>
                <a:spcPct val="100000"/>
              </a:lnSpc>
              <a:spcBef>
                <a:spcPts val="0"/>
              </a:spcBef>
              <a:buSzPct val="25000"/>
              <a:buNone/>
            </a:pPr>
            <a:r>
              <a:rPr lang="en" sz="1200" dirty="0">
                <a:solidFill>
                  <a:schemeClr val="tx1"/>
                </a:solidFill>
              </a:rPr>
              <a:t> </a:t>
            </a:r>
            <a:r>
              <a:rPr lang="en" sz="1200" dirty="0" smtClean="0">
                <a:solidFill>
                  <a:schemeClr val="tx1"/>
                </a:solidFill>
              </a:rPr>
              <a:t>   …</a:t>
            </a:r>
            <a:endParaRPr lang="en-US" sz="1200" dirty="0" smtClean="0">
              <a:solidFill>
                <a:schemeClr val="tx1"/>
              </a:solidFill>
            </a:endParaRPr>
          </a:p>
          <a:p>
            <a:pPr marL="0" marR="0" lvl="0" indent="0" algn="l" rtl="0">
              <a:lnSpc>
                <a:spcPct val="100000"/>
              </a:lnSpc>
              <a:spcBef>
                <a:spcPts val="0"/>
              </a:spcBef>
              <a:buSzPct val="25000"/>
              <a:buNone/>
            </a:pPr>
            <a:r>
              <a:rPr lang="en-US" sz="1200" dirty="0" err="1" smtClean="0">
                <a:solidFill>
                  <a:schemeClr val="tx1"/>
                </a:solidFill>
              </a:rPr>
              <a:t>o.f</a:t>
            </a:r>
            <a:r>
              <a:rPr lang="en-US" sz="1200" dirty="0" smtClean="0">
                <a:solidFill>
                  <a:schemeClr val="tx1"/>
                </a:solidFill>
              </a:rPr>
              <a:t> = …</a:t>
            </a:r>
          </a:p>
          <a:p>
            <a:pPr marL="0" marR="0" lvl="0" indent="0" algn="l" rtl="0">
              <a:lnSpc>
                <a:spcPct val="100000"/>
              </a:lnSpc>
              <a:spcBef>
                <a:spcPts val="0"/>
              </a:spcBef>
              <a:buSzPct val="25000"/>
              <a:buNone/>
            </a:pPr>
            <a:r>
              <a:rPr lang="en-US" sz="1200" dirty="0">
                <a:solidFill>
                  <a:schemeClr val="tx1"/>
                </a:solidFill>
              </a:rPr>
              <a:t> </a:t>
            </a:r>
            <a:r>
              <a:rPr lang="en-US" sz="1200" dirty="0" smtClean="0">
                <a:solidFill>
                  <a:schemeClr val="tx1"/>
                </a:solidFill>
              </a:rPr>
              <a:t>   …</a:t>
            </a:r>
            <a:endParaRPr lang="en" sz="1200" dirty="0" smtClean="0">
              <a:solidFill>
                <a:schemeClr val="tx1"/>
              </a:solidFill>
            </a:endParaRPr>
          </a:p>
        </p:txBody>
      </p:sp>
      <p:sp>
        <p:nvSpPr>
          <p:cNvPr id="35" name="TextBox 34"/>
          <p:cNvSpPr txBox="1"/>
          <p:nvPr/>
        </p:nvSpPr>
        <p:spPr>
          <a:xfrm>
            <a:off x="7082685" y="2874527"/>
            <a:ext cx="821465" cy="261610"/>
          </a:xfrm>
          <a:prstGeom prst="rect">
            <a:avLst/>
          </a:prstGeom>
          <a:noFill/>
        </p:spPr>
        <p:txBody>
          <a:bodyPr wrap="square" rtlCol="0">
            <a:spAutoFit/>
          </a:bodyPr>
          <a:lstStyle/>
          <a:p>
            <a:r>
              <a:rPr lang="en-US" sz="1100" dirty="0" err="1" smtClean="0"/>
              <a:t>txn</a:t>
            </a:r>
            <a:r>
              <a:rPr lang="en-US" sz="1100" dirty="0" smtClean="0"/>
              <a:t>: 51</a:t>
            </a:r>
            <a:endParaRPr lang="en-US" sz="1100" dirty="0"/>
          </a:p>
        </p:txBody>
      </p:sp>
      <p:sp>
        <p:nvSpPr>
          <p:cNvPr id="36" name="TextBox 35"/>
          <p:cNvSpPr txBox="1"/>
          <p:nvPr/>
        </p:nvSpPr>
        <p:spPr>
          <a:xfrm>
            <a:off x="1445441" y="2518139"/>
            <a:ext cx="821465" cy="261610"/>
          </a:xfrm>
          <a:prstGeom prst="rect">
            <a:avLst/>
          </a:prstGeom>
          <a:noFill/>
        </p:spPr>
        <p:txBody>
          <a:bodyPr wrap="square" rtlCol="0">
            <a:spAutoFit/>
          </a:bodyPr>
          <a:lstStyle/>
          <a:p>
            <a:r>
              <a:rPr lang="en-US" sz="1100" dirty="0" err="1" smtClean="0"/>
              <a:t>txn</a:t>
            </a:r>
            <a:r>
              <a:rPr lang="en-US" sz="1100" dirty="0" smtClean="0"/>
              <a:t>: 42</a:t>
            </a:r>
            <a:endParaRPr lang="en-US" sz="1100" dirty="0"/>
          </a:p>
        </p:txBody>
      </p:sp>
      <p:sp>
        <p:nvSpPr>
          <p:cNvPr id="37" name="TextBox 36"/>
          <p:cNvSpPr txBox="1"/>
          <p:nvPr/>
        </p:nvSpPr>
        <p:spPr>
          <a:xfrm>
            <a:off x="1445441" y="4243771"/>
            <a:ext cx="821465" cy="261610"/>
          </a:xfrm>
          <a:prstGeom prst="rect">
            <a:avLst/>
          </a:prstGeom>
          <a:noFill/>
        </p:spPr>
        <p:txBody>
          <a:bodyPr wrap="square" rtlCol="0">
            <a:spAutoFit/>
          </a:bodyPr>
          <a:lstStyle/>
          <a:p>
            <a:r>
              <a:rPr lang="en-US" sz="1100" dirty="0" err="1" smtClean="0"/>
              <a:t>txn</a:t>
            </a:r>
            <a:r>
              <a:rPr lang="en-US" sz="1100" dirty="0" smtClean="0"/>
              <a:t>: 43</a:t>
            </a:r>
            <a:endParaRPr lang="en-US" sz="1100" dirty="0"/>
          </a:p>
        </p:txBody>
      </p:sp>
      <p:sp>
        <p:nvSpPr>
          <p:cNvPr id="38" name="TextBox 37"/>
          <p:cNvSpPr txBox="1"/>
          <p:nvPr/>
        </p:nvSpPr>
        <p:spPr>
          <a:xfrm>
            <a:off x="7174125" y="4764287"/>
            <a:ext cx="821465" cy="261610"/>
          </a:xfrm>
          <a:prstGeom prst="rect">
            <a:avLst/>
          </a:prstGeom>
          <a:noFill/>
        </p:spPr>
        <p:txBody>
          <a:bodyPr wrap="square" rtlCol="0">
            <a:spAutoFit/>
          </a:bodyPr>
          <a:lstStyle/>
          <a:p>
            <a:r>
              <a:rPr lang="en-US" sz="1100" dirty="0" err="1" smtClean="0"/>
              <a:t>txn</a:t>
            </a:r>
            <a:r>
              <a:rPr lang="en-US" sz="1100" dirty="0" smtClean="0"/>
              <a:t>: 52</a:t>
            </a:r>
            <a:endParaRPr lang="en-US" sz="1100" dirty="0"/>
          </a:p>
        </p:txBody>
      </p:sp>
      <p:sp>
        <p:nvSpPr>
          <p:cNvPr id="3" name="Rectangle 2"/>
          <p:cNvSpPr/>
          <p:nvPr/>
        </p:nvSpPr>
        <p:spPr>
          <a:xfrm>
            <a:off x="2547263" y="2429718"/>
            <a:ext cx="666017" cy="192285"/>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hape 325"/>
          <p:cNvSpPr/>
          <p:nvPr/>
        </p:nvSpPr>
        <p:spPr>
          <a:xfrm>
            <a:off x="2576679" y="2208129"/>
            <a:ext cx="636601" cy="497061"/>
          </a:xfrm>
          <a:prstGeom prst="rect">
            <a:avLst/>
          </a:prstGeom>
          <a:no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   …</a:t>
            </a:r>
          </a:p>
          <a:p>
            <a:pPr marL="0" marR="0" lvl="0" indent="0" algn="l" rtl="0">
              <a:lnSpc>
                <a:spcPct val="100000"/>
              </a:lnSpc>
              <a:spcBef>
                <a:spcPts val="0"/>
              </a:spcBef>
              <a:buSzPct val="25000"/>
              <a:buNone/>
            </a:pPr>
            <a:r>
              <a:rPr lang="en" sz="1200" b="0" i="0" u="none" strike="noStrike" cap="none" baseline="0" dirty="0" smtClean="0">
                <a:solidFill>
                  <a:schemeClr val="tx1"/>
                </a:solidFill>
                <a:sym typeface="Arial"/>
              </a:rPr>
              <a:t>o.</a:t>
            </a:r>
            <a:r>
              <a:rPr lang="en-US" sz="1200" dirty="0">
                <a:solidFill>
                  <a:schemeClr val="tx1"/>
                </a:solidFill>
              </a:rPr>
              <a:t>f</a:t>
            </a:r>
            <a:r>
              <a:rPr lang="en" sz="1200" b="0" i="0" u="none" strike="noStrike" cap="none" baseline="0" dirty="0" smtClean="0">
                <a:solidFill>
                  <a:schemeClr val="tx1"/>
                </a:solidFill>
                <a:sym typeface="Arial"/>
              </a:rPr>
              <a:t> = 1</a:t>
            </a:r>
            <a:endParaRPr lang="en" sz="1200" dirty="0">
              <a:solidFill>
                <a:schemeClr val="tx1"/>
              </a:solidFill>
            </a:endParaRPr>
          </a:p>
        </p:txBody>
      </p:sp>
      <p:sp>
        <p:nvSpPr>
          <p:cNvPr id="28" name="Lock"/>
          <p:cNvSpPr>
            <a:spLocks noChangeAspect="1" noEditPoints="1" noChangeArrowheads="1"/>
          </p:cNvSpPr>
          <p:nvPr/>
        </p:nvSpPr>
        <p:spPr bwMode="auto">
          <a:xfrm>
            <a:off x="5789264" y="3351525"/>
            <a:ext cx="256064" cy="321232"/>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Lock"/>
          <p:cNvSpPr>
            <a:spLocks noChangeAspect="1" noEditPoints="1" noChangeArrowheads="1"/>
          </p:cNvSpPr>
          <p:nvPr/>
        </p:nvSpPr>
        <p:spPr bwMode="auto">
          <a:xfrm>
            <a:off x="2316700" y="4554713"/>
            <a:ext cx="256064" cy="321232"/>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ock"/>
          <p:cNvSpPr>
            <a:spLocks noChangeAspect="1" noEditPoints="1" noChangeArrowheads="1"/>
          </p:cNvSpPr>
          <p:nvPr/>
        </p:nvSpPr>
        <p:spPr bwMode="auto">
          <a:xfrm>
            <a:off x="5848042" y="5211161"/>
            <a:ext cx="256064" cy="321232"/>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Lock"/>
          <p:cNvSpPr>
            <a:spLocks noChangeAspect="1" noEditPoints="1" noChangeArrowheads="1"/>
          </p:cNvSpPr>
          <p:nvPr/>
        </p:nvSpPr>
        <p:spPr bwMode="auto">
          <a:xfrm>
            <a:off x="2195448" y="2383958"/>
            <a:ext cx="256064" cy="321232"/>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33" name="Straight Arrow Connector 32"/>
          <p:cNvCxnSpPr/>
          <p:nvPr/>
        </p:nvCxnSpPr>
        <p:spPr>
          <a:xfrm>
            <a:off x="6384252" y="2057400"/>
            <a:ext cx="0" cy="652080"/>
          </a:xfrm>
          <a:prstGeom prst="straightConnector1">
            <a:avLst/>
          </a:prstGeom>
          <a:ln>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32" name="Shape 324"/>
          <p:cNvSpPr txBox="1"/>
          <p:nvPr/>
        </p:nvSpPr>
        <p:spPr>
          <a:xfrm>
            <a:off x="441171" y="177801"/>
            <a:ext cx="8084399" cy="1371199"/>
          </a:xfrm>
          <a:prstGeom prst="rect">
            <a:avLst/>
          </a:prstGeom>
          <a:noFill/>
          <a:ln>
            <a:noFill/>
          </a:ln>
        </p:spPr>
        <p:txBody>
          <a:bodyPr lIns="83825" tIns="41900" rIns="83825" bIns="41900" anchor="b" anchorCtr="0">
            <a:noAutofit/>
          </a:bodyPr>
          <a:lstStyle/>
          <a:p>
            <a:pPr>
              <a:buSzPct val="25000"/>
            </a:pPr>
            <a:r>
              <a:rPr lang="en" sz="3300" dirty="0" smtClean="0">
                <a:latin typeface="Arial Black"/>
                <a:ea typeface="Arial Black"/>
                <a:cs typeface="Arial Black"/>
                <a:sym typeface="Arial Black"/>
              </a:rPr>
              <a:t>LarkTM-S</a:t>
            </a:r>
            <a:r>
              <a:rPr lang="en-US" sz="3300" dirty="0">
                <a:latin typeface="Arial Black"/>
                <a:ea typeface="Arial Black"/>
                <a:cs typeface="Arial Black"/>
              </a:rPr>
              <a:t>: Hybrid with Traditional </a:t>
            </a:r>
            <a:r>
              <a:rPr lang="en-US" sz="3300" dirty="0" smtClean="0">
                <a:latin typeface="Arial Black"/>
                <a:ea typeface="Arial Black"/>
                <a:cs typeface="Arial Black"/>
              </a:rPr>
              <a:t>Locking</a:t>
            </a:r>
            <a:endParaRPr lang="en" sz="3300" baseline="30000" dirty="0">
              <a:latin typeface="Arial Black"/>
              <a:ea typeface="Arial Black"/>
              <a:cs typeface="Arial Black"/>
              <a:sym typeface="Arial Black"/>
            </a:endParaRPr>
          </a:p>
        </p:txBody>
      </p:sp>
    </p:spTree>
    <p:extLst>
      <p:ext uri="{BB962C8B-B14F-4D97-AF65-F5344CB8AC3E}">
        <p14:creationId xmlns:p14="http://schemas.microsoft.com/office/powerpoint/2010/main" val="2573968153"/>
      </p:ext>
    </p:extLst>
  </p:cSld>
  <p:clrMapOvr>
    <a:masterClrMapping/>
  </p:clrMapOvr>
  <p:transition spd="slow" advTm="198">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Shape 140"/>
          <p:cNvSpPr txBox="1">
            <a:spLocks noGrp="1"/>
          </p:cNvSpPr>
          <p:nvPr>
            <p:ph type="sldNum" sz="quarter" idx="12"/>
          </p:nvPr>
        </p:nvSpPr>
        <p:spPr/>
        <p:txBody>
          <a:bodyPr>
            <a:normAutofit/>
          </a:bodyPr>
          <a:lstStyle/>
          <a:p>
            <a:pPr lvl="0"/>
            <a:fld id="{00000000-1234-1234-1234-123412341234}" type="slidenum">
              <a:rPr lang="en" smtClean="0"/>
              <a:pPr lvl="0"/>
              <a:t>52</a:t>
            </a:fld>
            <a:endParaRPr lang="en"/>
          </a:p>
        </p:txBody>
      </p:sp>
      <p:sp>
        <p:nvSpPr>
          <p:cNvPr id="6" name="Shape 564"/>
          <p:cNvSpPr txBox="1"/>
          <p:nvPr/>
        </p:nvSpPr>
        <p:spPr>
          <a:xfrm>
            <a:off x="425072" y="495042"/>
            <a:ext cx="8642729" cy="1371199"/>
          </a:xfrm>
          <a:prstGeom prst="rect">
            <a:avLst/>
          </a:prstGeom>
          <a:noFill/>
          <a:ln>
            <a:noFill/>
          </a:ln>
        </p:spPr>
        <p:txBody>
          <a:bodyPr lIns="83825" tIns="41900" rIns="83825" bIns="41900" anchor="b" anchorCtr="0">
            <a:noAutofit/>
          </a:bodyPr>
          <a:lstStyle/>
          <a:p>
            <a:pPr lvl="0">
              <a:buSzPct val="25000"/>
            </a:pPr>
            <a:r>
              <a:rPr lang="en" sz="3300" dirty="0" smtClean="0">
                <a:latin typeface="Arial Black"/>
                <a:ea typeface="Arial Black"/>
                <a:cs typeface="Arial Black"/>
                <a:sym typeface="Arial Black"/>
              </a:rPr>
              <a:t>Comparison Of Concurrency Control</a:t>
            </a:r>
            <a:endParaRPr lang="en" sz="3300" dirty="0">
              <a:latin typeface="Arial Black"/>
              <a:ea typeface="Arial Black"/>
              <a:cs typeface="Arial Black"/>
              <a:sym typeface="Arial Black"/>
            </a:endParaRPr>
          </a:p>
        </p:txBody>
      </p:sp>
      <p:sp>
        <p:nvSpPr>
          <p:cNvPr id="7" name="Rectangle 6"/>
          <p:cNvSpPr/>
          <p:nvPr/>
        </p:nvSpPr>
        <p:spPr>
          <a:xfrm>
            <a:off x="476249" y="5698342"/>
            <a:ext cx="8610602" cy="938719"/>
          </a:xfrm>
          <a:prstGeom prst="rect">
            <a:avLst/>
          </a:prstGeom>
        </p:spPr>
        <p:txBody>
          <a:bodyPr wrap="square">
            <a:spAutoFit/>
          </a:bodyPr>
          <a:lstStyle/>
          <a:p>
            <a:r>
              <a:rPr lang="en-US" sz="1100" dirty="0" smtClean="0"/>
              <a:t>1 </a:t>
            </a:r>
            <a:r>
              <a:rPr lang="en-US" sz="1100" dirty="0" smtClean="0"/>
              <a:t>B</a:t>
            </a:r>
            <a:r>
              <a:rPr lang="en-US" sz="1100" dirty="0"/>
              <a:t>. </a:t>
            </a:r>
            <a:r>
              <a:rPr lang="en-US" sz="1100" dirty="0" err="1"/>
              <a:t>Saha</a:t>
            </a:r>
            <a:r>
              <a:rPr lang="en-US" sz="1100" dirty="0"/>
              <a:t> et al. </a:t>
            </a:r>
            <a:r>
              <a:rPr lang="en-US" sz="1100" dirty="0" err="1"/>
              <a:t>McRT</a:t>
            </a:r>
            <a:r>
              <a:rPr lang="en-US" sz="1100" dirty="0"/>
              <a:t>-STM: A High Performance Software Transactional Memory System for a Multi-Core Runtime. In </a:t>
            </a:r>
            <a:r>
              <a:rPr lang="en-US" sz="1100" dirty="0" err="1"/>
              <a:t>PPoPP</a:t>
            </a:r>
            <a:r>
              <a:rPr lang="en-US" sz="1100" dirty="0"/>
              <a:t>, 2006.</a:t>
            </a:r>
          </a:p>
          <a:p>
            <a:r>
              <a:rPr lang="en-US" sz="1100" dirty="0" smtClean="0"/>
              <a:t>2 </a:t>
            </a:r>
            <a:r>
              <a:rPr lang="en-US" sz="1100" dirty="0" smtClean="0"/>
              <a:t>T</a:t>
            </a:r>
            <a:r>
              <a:rPr lang="en-US" sz="1100" dirty="0"/>
              <a:t>. </a:t>
            </a:r>
            <a:r>
              <a:rPr lang="en-US" sz="1100" dirty="0" err="1"/>
              <a:t>Shpeisman</a:t>
            </a:r>
            <a:r>
              <a:rPr lang="en-US" sz="1100" dirty="0"/>
              <a:t> et al. Enforcing Isolation and Ordering in STM. In PLDI, 2007</a:t>
            </a:r>
            <a:r>
              <a:rPr lang="en-US" sz="1100" dirty="0" smtClean="0"/>
              <a:t>.</a:t>
            </a:r>
          </a:p>
          <a:p>
            <a:r>
              <a:rPr lang="en-US" sz="1100" dirty="0" smtClean="0"/>
              <a:t>3 L</a:t>
            </a:r>
            <a:r>
              <a:rPr lang="en-US" sz="1100" dirty="0"/>
              <a:t>. </a:t>
            </a:r>
            <a:r>
              <a:rPr lang="en-US" sz="1100" dirty="0" err="1"/>
              <a:t>Dalessandro</a:t>
            </a:r>
            <a:r>
              <a:rPr lang="en-US" sz="1100" dirty="0"/>
              <a:t> et al. </a:t>
            </a:r>
            <a:r>
              <a:rPr lang="en-US" sz="1100" dirty="0" err="1"/>
              <a:t>NOrec</a:t>
            </a:r>
            <a:r>
              <a:rPr lang="en-US" sz="1100" dirty="0"/>
              <a:t>: Streamlining STM by Abolishing Ownership Records. In </a:t>
            </a:r>
            <a:r>
              <a:rPr lang="en-US" sz="1100" dirty="0" err="1"/>
              <a:t>PPoPP</a:t>
            </a:r>
            <a:r>
              <a:rPr lang="en-US" sz="1100" dirty="0"/>
              <a:t>,  2010.</a:t>
            </a:r>
          </a:p>
          <a:p>
            <a:r>
              <a:rPr lang="en-US" sz="1100" dirty="0"/>
              <a:t/>
            </a:r>
            <a:br>
              <a:rPr lang="en-US" sz="1100" dirty="0"/>
            </a:br>
            <a:endParaRPr lang="en-US" sz="1100" dirty="0"/>
          </a:p>
        </p:txBody>
      </p:sp>
      <p:cxnSp>
        <p:nvCxnSpPr>
          <p:cNvPr id="8" name="Straight Connector 7"/>
          <p:cNvCxnSpPr/>
          <p:nvPr/>
        </p:nvCxnSpPr>
        <p:spPr>
          <a:xfrm>
            <a:off x="563126" y="5715000"/>
            <a:ext cx="815342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573773"/>
              </p:ext>
            </p:extLst>
          </p:nvPr>
        </p:nvGraphicFramePr>
        <p:xfrm>
          <a:off x="1096540" y="2286000"/>
          <a:ext cx="7086600" cy="3227563"/>
        </p:xfrm>
        <a:graphic>
          <a:graphicData uri="http://schemas.openxmlformats.org/drawingml/2006/table">
            <a:tbl>
              <a:tblPr firstCol="1" bandRow="1">
                <a:tableStyleId>{0505E3EF-67EA-436B-97B2-0124C06EBD24}</a:tableStyleId>
              </a:tblPr>
              <a:tblGrid>
                <a:gridCol w="1143000"/>
                <a:gridCol w="2895600"/>
                <a:gridCol w="3048000"/>
              </a:tblGrid>
              <a:tr h="771733">
                <a:tc>
                  <a:txBody>
                    <a:bodyPr/>
                    <a:lstStyle/>
                    <a:p>
                      <a:endParaRPr lang="en-US" sz="1600" dirty="0">
                        <a:solidFill>
                          <a:sysClr val="windowText" lastClr="000000"/>
                        </a:solidFill>
                      </a:endParaRPr>
                    </a:p>
                  </a:txBody>
                  <a:tcPr marL="97259" marR="97259" marT="64839" marB="6483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Write concurrency control</a:t>
                      </a:r>
                    </a:p>
                    <a:p>
                      <a:endParaRPr lang="en-US" sz="1600" dirty="0">
                        <a:solidFill>
                          <a:sysClr val="windowText" lastClr="000000"/>
                        </a:solidFill>
                      </a:endParaRPr>
                    </a:p>
                  </a:txBody>
                  <a:tcPr marL="97259" marR="97259" marT="48629" marB="48629" anchor="ctr"/>
                </a:tc>
                <a:tc>
                  <a:txBody>
                    <a:bodyPr/>
                    <a:lstStyle/>
                    <a:p>
                      <a:r>
                        <a:rPr lang="en-US" sz="1600" smtClean="0"/>
                        <a:t>Read concurrency control</a:t>
                      </a:r>
                      <a:endParaRPr lang="en-US" sz="1600" b="1" dirty="0">
                        <a:solidFill>
                          <a:sysClr val="windowText" lastClr="000000"/>
                        </a:solidFill>
                      </a:endParaRPr>
                    </a:p>
                  </a:txBody>
                  <a:tcPr marL="97259" marR="97259" marT="64839" marB="64839" anchor="ctr"/>
                </a:tc>
              </a:tr>
              <a:tr h="582352">
                <a:tc>
                  <a:txBody>
                    <a:bodyPr/>
                    <a:lstStyle/>
                    <a:p>
                      <a:r>
                        <a:rPr lang="en-US" sz="1600" dirty="0" err="1" smtClean="0"/>
                        <a:t>LarkTM</a:t>
                      </a:r>
                      <a:r>
                        <a:rPr lang="en-US" sz="1600" dirty="0" smtClean="0"/>
                        <a:t>-O</a:t>
                      </a:r>
                      <a:endParaRPr lang="en-US" sz="1600" dirty="0">
                        <a:solidFill>
                          <a:sysClr val="windowText" lastClr="000000"/>
                        </a:solidFill>
                      </a:endParaRPr>
                    </a:p>
                  </a:txBody>
                  <a:tcPr marL="97259" marR="97259" marT="64839" marB="64839" anchor="ctr"/>
                </a:tc>
                <a:tc>
                  <a:txBody>
                    <a:bodyPr/>
                    <a:lstStyle/>
                    <a:p>
                      <a:r>
                        <a:rPr lang="en-US" sz="1600" smtClean="0"/>
                        <a:t>Eager per-object biased reader–writer lock</a:t>
                      </a:r>
                      <a:endParaRPr lang="en-US" sz="1600" dirty="0">
                        <a:solidFill>
                          <a:sysClr val="windowText" lastClr="000000"/>
                        </a:solidFill>
                      </a:endParaRPr>
                    </a:p>
                  </a:txBody>
                  <a:tcPr marL="97259" marR="97259" marT="64839" marB="64839" anchor="ctr"/>
                </a:tc>
                <a:tc>
                  <a:txBody>
                    <a:bodyPr/>
                    <a:lstStyle/>
                    <a:p>
                      <a:r>
                        <a:rPr lang="en-US" sz="1600" dirty="0" smtClean="0"/>
                        <a:t>Eager per-object biased    reader–writer lock</a:t>
                      </a:r>
                      <a:endParaRPr lang="en-US" sz="1600" dirty="0">
                        <a:solidFill>
                          <a:sysClr val="windowText" lastClr="000000"/>
                        </a:solidFill>
                      </a:endParaRPr>
                    </a:p>
                  </a:txBody>
                  <a:tcPr marL="97259" marR="97259" marT="64839" marB="64839" anchor="ctr"/>
                </a:tc>
              </a:tr>
              <a:tr h="593809">
                <a:tc>
                  <a:txBody>
                    <a:bodyPr/>
                    <a:lstStyle/>
                    <a:p>
                      <a:r>
                        <a:rPr lang="en-US" sz="1600" dirty="0" err="1" smtClean="0"/>
                        <a:t>LarkTM</a:t>
                      </a:r>
                      <a:r>
                        <a:rPr lang="en-US" sz="1600" dirty="0" smtClean="0"/>
                        <a:t>-S</a:t>
                      </a:r>
                      <a:endParaRPr lang="en-US" sz="1600" dirty="0">
                        <a:solidFill>
                          <a:sysClr val="windowText" lastClr="000000"/>
                        </a:solidFill>
                      </a:endParaRPr>
                    </a:p>
                  </a:txBody>
                  <a:tcPr marL="97259" marR="97259" marT="64839" marB="64839" anchor="ctr"/>
                </a:tc>
                <a:tc>
                  <a:txBody>
                    <a:bodyPr/>
                    <a:lstStyle/>
                    <a:p>
                      <a:r>
                        <a:rPr lang="en-US" sz="1600" dirty="0" err="1" smtClean="0"/>
                        <a:t>IntelSTM</a:t>
                      </a:r>
                      <a:r>
                        <a:rPr lang="en-US" sz="1600" dirty="0" smtClean="0"/>
                        <a:t>–</a:t>
                      </a:r>
                      <a:r>
                        <a:rPr lang="en-US" sz="1600" dirty="0" err="1" smtClean="0"/>
                        <a:t>LarkTM</a:t>
                      </a:r>
                      <a:r>
                        <a:rPr lang="en-US" sz="1600" dirty="0" smtClean="0"/>
                        <a:t>-O hybrid</a:t>
                      </a:r>
                      <a:endParaRPr lang="en-US" sz="1600" dirty="0">
                        <a:solidFill>
                          <a:sysClr val="windowText" lastClr="000000"/>
                        </a:solidFill>
                      </a:endParaRPr>
                    </a:p>
                  </a:txBody>
                  <a:tcPr marL="97259" marR="97259" marT="64839" marB="64839" anchor="ctr"/>
                </a:tc>
                <a:tc>
                  <a:txBody>
                    <a:bodyPr/>
                    <a:lstStyle/>
                    <a:p>
                      <a:r>
                        <a:rPr lang="en-US" sz="1600" dirty="0" err="1" smtClean="0"/>
                        <a:t>IntelSTM</a:t>
                      </a:r>
                      <a:r>
                        <a:rPr lang="en-US" sz="1600" dirty="0" smtClean="0"/>
                        <a:t>–</a:t>
                      </a:r>
                      <a:r>
                        <a:rPr lang="en-US" sz="1600" dirty="0" err="1" smtClean="0"/>
                        <a:t>LarkTM</a:t>
                      </a:r>
                      <a:r>
                        <a:rPr lang="en-US" sz="1600" dirty="0" smtClean="0"/>
                        <a:t>-O hybrid</a:t>
                      </a:r>
                      <a:endParaRPr lang="en-US" sz="1600" dirty="0">
                        <a:solidFill>
                          <a:sysClr val="windowText" lastClr="000000"/>
                        </a:solidFill>
                      </a:endParaRPr>
                    </a:p>
                  </a:txBody>
                  <a:tcPr marL="97259" marR="97259" marT="64839" marB="64839" anchor="ctr"/>
                </a:tc>
              </a:tr>
              <a:tr h="593809">
                <a:tc>
                  <a:txBody>
                    <a:bodyPr/>
                    <a:lstStyle/>
                    <a:p>
                      <a:r>
                        <a:rPr lang="en-US" sz="1600" dirty="0" smtClean="0"/>
                        <a:t>IntelSTM</a:t>
                      </a:r>
                      <a:r>
                        <a:rPr lang="en-US" sz="1600" baseline="30000" dirty="0" smtClean="0"/>
                        <a:t>1,2</a:t>
                      </a:r>
                      <a:endParaRPr lang="en-US" sz="1600" baseline="30000" dirty="0">
                        <a:solidFill>
                          <a:sysClr val="windowText" lastClr="000000"/>
                        </a:solidFill>
                      </a:endParaRPr>
                    </a:p>
                  </a:txBody>
                  <a:tcPr marL="97259" marR="97259" marT="64839" marB="64839" anchor="ctr"/>
                </a:tc>
                <a:tc>
                  <a:txBody>
                    <a:bodyPr/>
                    <a:lstStyle/>
                    <a:p>
                      <a:r>
                        <a:rPr lang="en-US" sz="1600" dirty="0" smtClean="0"/>
                        <a:t>Eager per-object lock</a:t>
                      </a:r>
                      <a:endParaRPr lang="en-US" sz="1600" dirty="0">
                        <a:solidFill>
                          <a:sysClr val="windowText" lastClr="000000"/>
                        </a:solidFill>
                      </a:endParaRPr>
                    </a:p>
                  </a:txBody>
                  <a:tcPr marL="97259" marR="97259" marT="64839" marB="64839" anchor="ctr"/>
                </a:tc>
                <a:tc>
                  <a:txBody>
                    <a:bodyPr/>
                    <a:lstStyle/>
                    <a:p>
                      <a:r>
                        <a:rPr lang="en-US" sz="1600" dirty="0" smtClean="0"/>
                        <a:t>Lazy version validation</a:t>
                      </a:r>
                      <a:endParaRPr lang="en-US" sz="1600" dirty="0">
                        <a:solidFill>
                          <a:sysClr val="windowText" lastClr="000000"/>
                        </a:solidFill>
                      </a:endParaRPr>
                    </a:p>
                  </a:txBody>
                  <a:tcPr marL="97259" marR="97259" marT="64839" marB="64839" anchor="ctr"/>
                </a:tc>
              </a:tr>
              <a:tr h="593809">
                <a:tc>
                  <a:txBody>
                    <a:bodyPr/>
                    <a:lstStyle/>
                    <a:p>
                      <a:r>
                        <a:rPr lang="en-US" sz="1600" dirty="0" smtClean="0"/>
                        <a:t>NOrec</a:t>
                      </a:r>
                      <a:r>
                        <a:rPr lang="en-US" sz="1600" baseline="30000" dirty="0" smtClean="0"/>
                        <a:t>3</a:t>
                      </a:r>
                      <a:endParaRPr lang="en-US" sz="1600" baseline="30000" dirty="0">
                        <a:solidFill>
                          <a:sysClr val="windowText" lastClr="000000"/>
                        </a:solidFill>
                      </a:endParaRPr>
                    </a:p>
                  </a:txBody>
                  <a:tcPr marL="97259" marR="97259" marT="64839" marB="64839" anchor="ctr"/>
                </a:tc>
                <a:tc>
                  <a:txBody>
                    <a:bodyPr/>
                    <a:lstStyle/>
                    <a:p>
                      <a:r>
                        <a:rPr lang="en-US" sz="1600" dirty="0" smtClean="0"/>
                        <a:t>Lazy global </a:t>
                      </a:r>
                      <a:r>
                        <a:rPr lang="en-US" sz="1600" dirty="0" err="1" smtClean="0"/>
                        <a:t>seqlock</a:t>
                      </a:r>
                      <a:endParaRPr lang="en-US" sz="1600" dirty="0">
                        <a:solidFill>
                          <a:sysClr val="windowText" lastClr="000000"/>
                        </a:solidFill>
                      </a:endParaRPr>
                    </a:p>
                  </a:txBody>
                  <a:tcPr marL="97259" marR="97259" marT="64839" marB="64839" anchor="ctr"/>
                </a:tc>
                <a:tc>
                  <a:txBody>
                    <a:bodyPr/>
                    <a:lstStyle/>
                    <a:p>
                      <a:r>
                        <a:rPr lang="en-US" sz="1600" dirty="0" smtClean="0"/>
                        <a:t>Lazy value validation </a:t>
                      </a:r>
                      <a:endParaRPr lang="en-US" sz="1600" dirty="0">
                        <a:solidFill>
                          <a:sysClr val="windowText" lastClr="000000"/>
                        </a:solidFill>
                      </a:endParaRPr>
                    </a:p>
                  </a:txBody>
                  <a:tcPr marL="97259" marR="97259" marT="64839" marB="64839" anchor="ctr"/>
                </a:tc>
              </a:tr>
            </a:tbl>
          </a:graphicData>
        </a:graphic>
      </p:graphicFrame>
    </p:spTree>
    <p:extLst>
      <p:ext uri="{BB962C8B-B14F-4D97-AF65-F5344CB8AC3E}">
        <p14:creationId xmlns:p14="http://schemas.microsoft.com/office/powerpoint/2010/main" val="1447218824"/>
      </p:ext>
    </p:extLst>
  </p:cSld>
  <p:clrMapOvr>
    <a:masterClrMapping/>
  </p:clrMapOvr>
  <p:transition spd="slow" advTm="66851">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Shape 140"/>
          <p:cNvSpPr txBox="1">
            <a:spLocks noGrp="1"/>
          </p:cNvSpPr>
          <p:nvPr>
            <p:ph type="sldNum" sz="quarter" idx="12"/>
          </p:nvPr>
        </p:nvSpPr>
        <p:spPr/>
        <p:txBody>
          <a:bodyPr>
            <a:normAutofit/>
          </a:bodyPr>
          <a:lstStyle/>
          <a:p>
            <a:pPr lvl="0"/>
            <a:fld id="{00000000-1234-1234-1234-123412341234}" type="slidenum">
              <a:rPr lang="en" smtClean="0"/>
              <a:pPr lvl="0"/>
              <a:t>53</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602063254"/>
              </p:ext>
            </p:extLst>
          </p:nvPr>
        </p:nvGraphicFramePr>
        <p:xfrm>
          <a:off x="2438400" y="2667000"/>
          <a:ext cx="4038600" cy="2997200"/>
        </p:xfrm>
        <a:graphic>
          <a:graphicData uri="http://schemas.openxmlformats.org/drawingml/2006/table">
            <a:tbl>
              <a:tblPr firstCol="1" bandRow="1">
                <a:tableStyleId>{0505E3EF-67EA-436B-97B2-0124C06EBD24}</a:tableStyleId>
              </a:tblPr>
              <a:tblGrid>
                <a:gridCol w="1295400"/>
                <a:gridCol w="2743200"/>
              </a:tblGrid>
              <a:tr h="394992">
                <a:tc>
                  <a:txBody>
                    <a:bodyPr/>
                    <a:lstStyle/>
                    <a:p>
                      <a:endParaRPr lang="en-US" sz="1800" dirty="0">
                        <a:solidFill>
                          <a:sysClr val="windowText" lastClr="000000"/>
                        </a:solidFill>
                      </a:endParaRPr>
                    </a:p>
                  </a:txBody>
                  <a:tcPr marT="60960" marB="6096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Instrumented accesses</a:t>
                      </a:r>
                      <a:endParaRPr lang="en-US" sz="1800" dirty="0" smtClean="0"/>
                    </a:p>
                    <a:p>
                      <a:endParaRPr lang="en-US" sz="1800" dirty="0">
                        <a:solidFill>
                          <a:sysClr val="windowText" lastClr="000000"/>
                        </a:solidFill>
                      </a:endParaRPr>
                    </a:p>
                  </a:txBody>
                  <a:tcPr anchor="ctr"/>
                </a:tc>
              </a:tr>
              <a:tr h="482600">
                <a:tc>
                  <a:txBody>
                    <a:bodyPr/>
                    <a:lstStyle/>
                    <a:p>
                      <a:r>
                        <a:rPr lang="en-US" sz="1800" dirty="0" err="1" smtClean="0"/>
                        <a:t>LarkTM</a:t>
                      </a:r>
                      <a:r>
                        <a:rPr lang="en-US" sz="1800" dirty="0" smtClean="0"/>
                        <a:t>-O</a:t>
                      </a:r>
                      <a:endParaRPr lang="en-US" sz="1800" dirty="0">
                        <a:solidFill>
                          <a:sysClr val="windowText" lastClr="000000"/>
                        </a:solidFill>
                      </a:endParaRPr>
                    </a:p>
                  </a:txBody>
                  <a:tcPr marT="60960" marB="60960" anchor="ctr"/>
                </a:tc>
                <a:tc>
                  <a:txBody>
                    <a:bodyPr/>
                    <a:lstStyle/>
                    <a:p>
                      <a:r>
                        <a:rPr lang="en-US" sz="1800" dirty="0" smtClean="0"/>
                        <a:t>All accesses</a:t>
                      </a:r>
                      <a:endParaRPr lang="en-US" sz="1800" dirty="0">
                        <a:solidFill>
                          <a:sysClr val="windowText" lastClr="000000"/>
                        </a:solidFill>
                      </a:endParaRPr>
                    </a:p>
                  </a:txBody>
                  <a:tcPr marT="60960" marB="60960" anchor="ctr"/>
                </a:tc>
              </a:tr>
              <a:tr h="533400">
                <a:tc>
                  <a:txBody>
                    <a:bodyPr/>
                    <a:lstStyle/>
                    <a:p>
                      <a:r>
                        <a:rPr lang="en-US" sz="1800" dirty="0" err="1" smtClean="0"/>
                        <a:t>LarkTM</a:t>
                      </a:r>
                      <a:r>
                        <a:rPr lang="en-US" sz="1800" dirty="0" smtClean="0"/>
                        <a:t>-S</a:t>
                      </a:r>
                      <a:endParaRPr lang="en-US" sz="1800" dirty="0">
                        <a:solidFill>
                          <a:sysClr val="windowText" lastClr="000000"/>
                        </a:solidFill>
                      </a:endParaRPr>
                    </a:p>
                  </a:txBody>
                  <a:tcPr marT="60960" marB="60960" anchor="ctr"/>
                </a:tc>
                <a:tc>
                  <a:txBody>
                    <a:bodyPr/>
                    <a:lstStyle/>
                    <a:p>
                      <a:r>
                        <a:rPr lang="en-US" sz="1800" dirty="0" smtClean="0"/>
                        <a:t>All accesses</a:t>
                      </a:r>
                      <a:endParaRPr lang="en-US" sz="1800" dirty="0">
                        <a:solidFill>
                          <a:sysClr val="windowText" lastClr="000000"/>
                        </a:solidFill>
                      </a:endParaRPr>
                    </a:p>
                  </a:txBody>
                  <a:tcPr marT="60960" marB="60960" anchor="ctr"/>
                </a:tc>
              </a:tr>
              <a:tr h="533400">
                <a:tc>
                  <a:txBody>
                    <a:bodyPr/>
                    <a:lstStyle/>
                    <a:p>
                      <a:r>
                        <a:rPr lang="en-US" sz="1800" dirty="0" err="1" smtClean="0"/>
                        <a:t>IntelSTM</a:t>
                      </a:r>
                      <a:endParaRPr lang="en-US" sz="1800" dirty="0">
                        <a:solidFill>
                          <a:sysClr val="windowText" lastClr="000000"/>
                        </a:solidFill>
                      </a:endParaRPr>
                    </a:p>
                  </a:txBody>
                  <a:tcPr marT="60960" marB="60960" anchor="ctr"/>
                </a:tc>
                <a:tc>
                  <a:txBody>
                    <a:bodyPr/>
                    <a:lstStyle/>
                    <a:p>
                      <a:r>
                        <a:rPr lang="en-US" sz="1800" dirty="0" smtClean="0"/>
                        <a:t>All accesses</a:t>
                      </a:r>
                      <a:endParaRPr lang="en-US" sz="1800" dirty="0">
                        <a:solidFill>
                          <a:sysClr val="windowText" lastClr="000000"/>
                        </a:solidFill>
                      </a:endParaRPr>
                    </a:p>
                  </a:txBody>
                  <a:tcPr marT="60960" marB="60960" anchor="ctr"/>
                </a:tc>
              </a:tr>
              <a:tr h="533400">
                <a:tc>
                  <a:txBody>
                    <a:bodyPr/>
                    <a:lstStyle/>
                    <a:p>
                      <a:r>
                        <a:rPr lang="en-US" sz="1800" dirty="0" err="1" smtClean="0"/>
                        <a:t>NOrec</a:t>
                      </a:r>
                      <a:endParaRPr lang="en-US" sz="1800" dirty="0">
                        <a:solidFill>
                          <a:sysClr val="windowText" lastClr="000000"/>
                        </a:solidFill>
                      </a:endParaRPr>
                    </a:p>
                  </a:txBody>
                  <a:tcPr marT="60960" marB="60960" anchor="ctr"/>
                </a:tc>
                <a:tc>
                  <a:txBody>
                    <a:bodyPr/>
                    <a:lstStyle/>
                    <a:p>
                      <a:pPr marL="0" algn="l" defTabSz="914400" rtl="0" eaLnBrk="1" latinLnBrk="0" hangingPunct="1"/>
                      <a:r>
                        <a:rPr lang="en-US" sz="1800" kern="1200" dirty="0" smtClean="0"/>
                        <a:t>All transactional accesses</a:t>
                      </a:r>
                      <a:endParaRPr lang="en-US" sz="1800" kern="1200" dirty="0">
                        <a:solidFill>
                          <a:sysClr val="windowText" lastClr="000000"/>
                        </a:solidFill>
                        <a:latin typeface="+mn-lt"/>
                        <a:ea typeface="+mn-ea"/>
                        <a:cs typeface="+mn-cs"/>
                      </a:endParaRPr>
                    </a:p>
                  </a:txBody>
                  <a:tcPr marT="60960" marB="60960" anchor="ctr"/>
                </a:tc>
              </a:tr>
            </a:tbl>
          </a:graphicData>
        </a:graphic>
      </p:graphicFrame>
      <p:sp>
        <p:nvSpPr>
          <p:cNvPr id="6" name="Shape 564"/>
          <p:cNvSpPr txBox="1"/>
          <p:nvPr/>
        </p:nvSpPr>
        <p:spPr>
          <a:xfrm>
            <a:off x="425072" y="495042"/>
            <a:ext cx="8642729" cy="1371199"/>
          </a:xfrm>
          <a:prstGeom prst="rect">
            <a:avLst/>
          </a:prstGeom>
          <a:noFill/>
          <a:ln>
            <a:noFill/>
          </a:ln>
        </p:spPr>
        <p:txBody>
          <a:bodyPr lIns="83825" tIns="41900" rIns="83825" bIns="41900" anchor="b" anchorCtr="0">
            <a:noAutofit/>
          </a:bodyPr>
          <a:lstStyle/>
          <a:p>
            <a:pPr lvl="0">
              <a:buSzPct val="25000"/>
            </a:pPr>
            <a:r>
              <a:rPr lang="en" sz="3300" dirty="0" smtClean="0">
                <a:latin typeface="Arial Black"/>
                <a:ea typeface="Arial Black"/>
                <a:cs typeface="Arial Black"/>
                <a:sym typeface="Arial Black"/>
              </a:rPr>
              <a:t>Comparison Of Instrumentation</a:t>
            </a:r>
            <a:endParaRPr lang="en" sz="3300" dirty="0">
              <a:latin typeface="Arial Black"/>
              <a:ea typeface="Arial Black"/>
              <a:cs typeface="Arial Black"/>
              <a:sym typeface="Arial Black"/>
            </a:endParaRPr>
          </a:p>
        </p:txBody>
      </p:sp>
      <p:sp>
        <p:nvSpPr>
          <p:cNvPr id="2" name="Right Brace 1"/>
          <p:cNvSpPr/>
          <p:nvPr/>
        </p:nvSpPr>
        <p:spPr>
          <a:xfrm>
            <a:off x="6522720" y="3581400"/>
            <a:ext cx="304800" cy="1524000"/>
          </a:xfrm>
          <a:prstGeom prst="rightBrace">
            <a:avLst>
              <a:gd name="adj1" fmla="val 8333"/>
              <a:gd name="adj2" fmla="val 515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6827520" y="4081790"/>
            <a:ext cx="1676400" cy="523220"/>
          </a:xfrm>
          <a:prstGeom prst="rect">
            <a:avLst/>
          </a:prstGeom>
          <a:noFill/>
        </p:spPr>
        <p:txBody>
          <a:bodyPr wrap="square" rtlCol="0">
            <a:spAutoFit/>
          </a:bodyPr>
          <a:lstStyle/>
          <a:p>
            <a:r>
              <a:rPr lang="en-US" dirty="0" smtClean="0"/>
              <a:t>except redundant accesses</a:t>
            </a:r>
            <a:endParaRPr lang="en-US" dirty="0"/>
          </a:p>
        </p:txBody>
      </p:sp>
    </p:spTree>
    <p:extLst>
      <p:ext uri="{BB962C8B-B14F-4D97-AF65-F5344CB8AC3E}">
        <p14:creationId xmlns:p14="http://schemas.microsoft.com/office/powerpoint/2010/main" val="418574592"/>
      </p:ext>
    </p:extLst>
  </p:cSld>
  <p:clrMapOvr>
    <a:masterClrMapping/>
  </p:clrMapOvr>
  <p:transition spd="slow" advTm="202834">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Shape 140"/>
          <p:cNvSpPr txBox="1">
            <a:spLocks noGrp="1"/>
          </p:cNvSpPr>
          <p:nvPr>
            <p:ph type="sldNum" sz="quarter" idx="12"/>
          </p:nvPr>
        </p:nvSpPr>
        <p:spPr/>
        <p:txBody>
          <a:bodyPr>
            <a:normAutofit/>
          </a:bodyPr>
          <a:lstStyle/>
          <a:p>
            <a:pPr lvl="0"/>
            <a:fld id="{00000000-1234-1234-1234-123412341234}" type="slidenum">
              <a:rPr lang="en" smtClean="0"/>
              <a:pPr lvl="0"/>
              <a:t>54</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858483653"/>
              </p:ext>
            </p:extLst>
          </p:nvPr>
        </p:nvGraphicFramePr>
        <p:xfrm>
          <a:off x="2133600" y="2667000"/>
          <a:ext cx="4419600" cy="2997200"/>
        </p:xfrm>
        <a:graphic>
          <a:graphicData uri="http://schemas.openxmlformats.org/drawingml/2006/table">
            <a:tbl>
              <a:tblPr firstCol="1" bandRow="1">
                <a:tableStyleId>{0505E3EF-67EA-436B-97B2-0124C06EBD24}</a:tableStyleId>
              </a:tblPr>
              <a:tblGrid>
                <a:gridCol w="1524000"/>
                <a:gridCol w="2895600"/>
              </a:tblGrid>
              <a:tr h="394992">
                <a:tc>
                  <a:txBody>
                    <a:bodyPr/>
                    <a:lstStyle/>
                    <a:p>
                      <a:endParaRPr lang="en-US" sz="1800" dirty="0">
                        <a:solidFill>
                          <a:sysClr val="windowText" lastClr="000000"/>
                        </a:solidFill>
                      </a:endParaRPr>
                    </a:p>
                  </a:txBody>
                  <a:tcPr marT="60960" marB="6096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Progress</a:t>
                      </a:r>
                      <a:r>
                        <a:rPr lang="en-US" sz="1800" baseline="0" dirty="0" smtClean="0"/>
                        <a:t> Guarantee</a:t>
                      </a:r>
                      <a:endParaRPr lang="en-US" sz="1800" dirty="0" smtClean="0"/>
                    </a:p>
                    <a:p>
                      <a:endParaRPr lang="en-US" sz="1800" dirty="0">
                        <a:solidFill>
                          <a:sysClr val="windowText" lastClr="000000"/>
                        </a:solidFill>
                      </a:endParaRPr>
                    </a:p>
                  </a:txBody>
                  <a:tcPr anchor="ctr"/>
                </a:tc>
              </a:tr>
              <a:tr h="482600">
                <a:tc>
                  <a:txBody>
                    <a:bodyPr/>
                    <a:lstStyle/>
                    <a:p>
                      <a:r>
                        <a:rPr lang="en-US" sz="1800" dirty="0" err="1" smtClean="0"/>
                        <a:t>LarkTM</a:t>
                      </a:r>
                      <a:r>
                        <a:rPr lang="en-US" sz="1800" dirty="0" smtClean="0"/>
                        <a:t>-O</a:t>
                      </a:r>
                      <a:endParaRPr lang="en-US" sz="1800" dirty="0">
                        <a:solidFill>
                          <a:sysClr val="windowText" lastClr="000000"/>
                        </a:solidFill>
                      </a:endParaRPr>
                    </a:p>
                  </a:txBody>
                  <a:tcPr marT="60960" marB="60960" anchor="ctr"/>
                </a:tc>
                <a:tc>
                  <a:txBody>
                    <a:bodyPr/>
                    <a:lstStyle/>
                    <a:p>
                      <a:r>
                        <a:rPr lang="en-US" sz="1800" dirty="0" err="1" smtClean="0"/>
                        <a:t>Livelock</a:t>
                      </a:r>
                      <a:r>
                        <a:rPr lang="en-US" sz="1800" dirty="0" smtClean="0"/>
                        <a:t> and starvation free</a:t>
                      </a:r>
                      <a:endParaRPr lang="en-US" sz="1800" dirty="0">
                        <a:solidFill>
                          <a:sysClr val="windowText" lastClr="000000"/>
                        </a:solidFill>
                      </a:endParaRPr>
                    </a:p>
                  </a:txBody>
                  <a:tcPr marT="60960" marB="60960" anchor="ctr"/>
                </a:tc>
              </a:tr>
              <a:tr h="533400">
                <a:tc>
                  <a:txBody>
                    <a:bodyPr/>
                    <a:lstStyle/>
                    <a:p>
                      <a:r>
                        <a:rPr lang="en-US" sz="1800" smtClean="0"/>
                        <a:t>LarkTM-S</a:t>
                      </a:r>
                      <a:endParaRPr lang="en-US" sz="1800" dirty="0">
                        <a:solidFill>
                          <a:sysClr val="windowText" lastClr="000000"/>
                        </a:solidFill>
                      </a:endParaRPr>
                    </a:p>
                  </a:txBody>
                  <a:tcPr marT="60960" marB="60960" anchor="ctr"/>
                </a:tc>
                <a:tc>
                  <a:txBody>
                    <a:bodyPr/>
                    <a:lstStyle/>
                    <a:p>
                      <a:r>
                        <a:rPr lang="en-US" sz="1800" dirty="0" err="1" smtClean="0"/>
                        <a:t>Livelock</a:t>
                      </a:r>
                      <a:r>
                        <a:rPr lang="en-US" sz="1800" dirty="0" smtClean="0"/>
                        <a:t> and starvation free</a:t>
                      </a:r>
                      <a:endParaRPr lang="en-US" sz="1800" dirty="0">
                        <a:solidFill>
                          <a:sysClr val="windowText" lastClr="000000"/>
                        </a:solidFill>
                      </a:endParaRPr>
                    </a:p>
                  </a:txBody>
                  <a:tcPr marT="60960" marB="60960" anchor="ctr"/>
                </a:tc>
              </a:tr>
              <a:tr h="533400">
                <a:tc>
                  <a:txBody>
                    <a:bodyPr/>
                    <a:lstStyle/>
                    <a:p>
                      <a:r>
                        <a:rPr lang="en-US" sz="1800" smtClean="0"/>
                        <a:t>IntelSTM</a:t>
                      </a:r>
                      <a:endParaRPr lang="en-US" sz="1800" dirty="0">
                        <a:solidFill>
                          <a:sysClr val="windowText" lastClr="000000"/>
                        </a:solidFill>
                      </a:endParaRPr>
                    </a:p>
                  </a:txBody>
                  <a:tcPr marT="60960" marB="60960" anchor="ctr"/>
                </a:tc>
                <a:tc>
                  <a:txBody>
                    <a:bodyPr/>
                    <a:lstStyle/>
                    <a:p>
                      <a:r>
                        <a:rPr lang="en-US" sz="1800" dirty="0" smtClean="0"/>
                        <a:t>None</a:t>
                      </a:r>
                      <a:endParaRPr lang="en-US" sz="1800" dirty="0">
                        <a:solidFill>
                          <a:sysClr val="windowText" lastClr="000000"/>
                        </a:solidFill>
                      </a:endParaRPr>
                    </a:p>
                  </a:txBody>
                  <a:tcPr marT="60960" marB="60960" anchor="ctr"/>
                </a:tc>
              </a:tr>
              <a:tr h="533400">
                <a:tc>
                  <a:txBody>
                    <a:bodyPr/>
                    <a:lstStyle/>
                    <a:p>
                      <a:r>
                        <a:rPr lang="en-US" sz="1800" dirty="0" err="1" smtClean="0"/>
                        <a:t>NOrec</a:t>
                      </a:r>
                      <a:endParaRPr lang="en-US" sz="1800" dirty="0">
                        <a:solidFill>
                          <a:sysClr val="windowText" lastClr="000000"/>
                        </a:solidFill>
                      </a:endParaRPr>
                    </a:p>
                  </a:txBody>
                  <a:tcPr marT="60960" marB="60960" anchor="ctr"/>
                </a:tc>
                <a:tc>
                  <a:txBody>
                    <a:bodyPr/>
                    <a:lstStyle/>
                    <a:p>
                      <a:r>
                        <a:rPr lang="en-US" sz="1800" dirty="0" err="1" smtClean="0"/>
                        <a:t>Livelock</a:t>
                      </a:r>
                      <a:r>
                        <a:rPr lang="en-US" sz="1800" dirty="0" smtClean="0"/>
                        <a:t> free</a:t>
                      </a:r>
                      <a:endParaRPr lang="en-US" sz="1800" dirty="0">
                        <a:solidFill>
                          <a:sysClr val="windowText" lastClr="000000"/>
                        </a:solidFill>
                      </a:endParaRPr>
                    </a:p>
                  </a:txBody>
                  <a:tcPr marT="60960" marB="60960" anchor="ctr"/>
                </a:tc>
              </a:tr>
            </a:tbl>
          </a:graphicData>
        </a:graphic>
      </p:graphicFrame>
      <p:sp>
        <p:nvSpPr>
          <p:cNvPr id="6" name="Shape 564"/>
          <p:cNvSpPr txBox="1"/>
          <p:nvPr/>
        </p:nvSpPr>
        <p:spPr>
          <a:xfrm>
            <a:off x="425072" y="495042"/>
            <a:ext cx="8642729" cy="1371199"/>
          </a:xfrm>
          <a:prstGeom prst="rect">
            <a:avLst/>
          </a:prstGeom>
          <a:noFill/>
          <a:ln>
            <a:noFill/>
          </a:ln>
        </p:spPr>
        <p:txBody>
          <a:bodyPr lIns="83825" tIns="41900" rIns="83825" bIns="41900" anchor="b" anchorCtr="0">
            <a:noAutofit/>
          </a:bodyPr>
          <a:lstStyle/>
          <a:p>
            <a:pPr lvl="0">
              <a:buSzPct val="25000"/>
            </a:pPr>
            <a:r>
              <a:rPr lang="en" sz="3300" dirty="0" smtClean="0">
                <a:latin typeface="Arial Black"/>
                <a:ea typeface="Arial Black"/>
                <a:cs typeface="Arial Black"/>
                <a:sym typeface="Arial Black"/>
              </a:rPr>
              <a:t>Comparison Of Progress Guarantees</a:t>
            </a:r>
            <a:endParaRPr lang="en" sz="3300" dirty="0">
              <a:latin typeface="Arial Black"/>
              <a:ea typeface="Arial Black"/>
              <a:cs typeface="Arial Black"/>
              <a:sym typeface="Arial Black"/>
            </a:endParaRPr>
          </a:p>
        </p:txBody>
      </p:sp>
    </p:spTree>
    <p:extLst>
      <p:ext uri="{BB962C8B-B14F-4D97-AF65-F5344CB8AC3E}">
        <p14:creationId xmlns:p14="http://schemas.microsoft.com/office/powerpoint/2010/main" val="2924759040"/>
      </p:ext>
    </p:extLst>
  </p:cSld>
  <p:clrMapOvr>
    <a:masterClrMapping/>
  </p:clrMapOvr>
  <p:transition spd="slow" advTm="533">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Shape 140"/>
          <p:cNvSpPr txBox="1">
            <a:spLocks noGrp="1"/>
          </p:cNvSpPr>
          <p:nvPr>
            <p:ph type="sldNum" sz="quarter" idx="12"/>
          </p:nvPr>
        </p:nvSpPr>
        <p:spPr/>
        <p:txBody>
          <a:bodyPr>
            <a:normAutofit/>
          </a:bodyPr>
          <a:lstStyle/>
          <a:p>
            <a:pPr lvl="0"/>
            <a:fld id="{00000000-1234-1234-1234-123412341234}" type="slidenum">
              <a:rPr lang="en" smtClean="0"/>
              <a:pPr lvl="0"/>
              <a:t>55</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051349858"/>
              </p:ext>
            </p:extLst>
          </p:nvPr>
        </p:nvGraphicFramePr>
        <p:xfrm>
          <a:off x="2133600" y="2667000"/>
          <a:ext cx="5257800" cy="2997200"/>
        </p:xfrm>
        <a:graphic>
          <a:graphicData uri="http://schemas.openxmlformats.org/drawingml/2006/table">
            <a:tbl>
              <a:tblPr firstCol="1" bandRow="1">
                <a:tableStyleId>{0505E3EF-67EA-436B-97B2-0124C06EBD24}</a:tableStyleId>
              </a:tblPr>
              <a:tblGrid>
                <a:gridCol w="1524000"/>
                <a:gridCol w="3733800"/>
              </a:tblGrid>
              <a:tr h="394992">
                <a:tc>
                  <a:txBody>
                    <a:bodyPr/>
                    <a:lstStyle/>
                    <a:p>
                      <a:endParaRPr lang="en-US" sz="1800" dirty="0">
                        <a:solidFill>
                          <a:sysClr val="windowText" lastClr="000000"/>
                        </a:solidFill>
                      </a:endParaRPr>
                    </a:p>
                  </a:txBody>
                  <a:tcPr marT="60960" marB="6096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Semantics</a:t>
                      </a:r>
                    </a:p>
                    <a:p>
                      <a:endParaRPr lang="en-US" sz="1800" dirty="0">
                        <a:solidFill>
                          <a:sysClr val="windowText" lastClr="000000"/>
                        </a:solidFill>
                      </a:endParaRPr>
                    </a:p>
                  </a:txBody>
                  <a:tcPr anchor="ctr"/>
                </a:tc>
              </a:tr>
              <a:tr h="482600">
                <a:tc>
                  <a:txBody>
                    <a:bodyPr/>
                    <a:lstStyle/>
                    <a:p>
                      <a:r>
                        <a:rPr lang="en-US" sz="1800" dirty="0" err="1" smtClean="0"/>
                        <a:t>LarkTM</a:t>
                      </a:r>
                      <a:r>
                        <a:rPr lang="en-US" sz="1800" dirty="0" smtClean="0"/>
                        <a:t>-O</a:t>
                      </a:r>
                      <a:endParaRPr lang="en-US" sz="1800" dirty="0">
                        <a:solidFill>
                          <a:sysClr val="windowText" lastClr="000000"/>
                        </a:solidFill>
                      </a:endParaRPr>
                    </a:p>
                  </a:txBody>
                  <a:tcPr marT="60960" marB="60960" anchor="ctr"/>
                </a:tc>
                <a:tc>
                  <a:txBody>
                    <a:bodyPr/>
                    <a:lstStyle/>
                    <a:p>
                      <a:r>
                        <a:rPr lang="en-US" sz="1800" dirty="0" smtClean="0"/>
                        <a:t>Strong Atomicity</a:t>
                      </a:r>
                      <a:endParaRPr lang="en-US" sz="1800" dirty="0">
                        <a:solidFill>
                          <a:sysClr val="windowText" lastClr="000000"/>
                        </a:solidFill>
                      </a:endParaRPr>
                    </a:p>
                  </a:txBody>
                  <a:tcPr marT="60960" marB="60960" anchor="ctr"/>
                </a:tc>
              </a:tr>
              <a:tr h="533400">
                <a:tc>
                  <a:txBody>
                    <a:bodyPr/>
                    <a:lstStyle/>
                    <a:p>
                      <a:r>
                        <a:rPr lang="en-US" sz="1800" smtClean="0"/>
                        <a:t>LarkTM-S</a:t>
                      </a:r>
                      <a:endParaRPr lang="en-US" sz="1800" dirty="0">
                        <a:solidFill>
                          <a:sysClr val="windowText" lastClr="000000"/>
                        </a:solidFill>
                      </a:endParaRPr>
                    </a:p>
                  </a:txBody>
                  <a:tcPr marT="60960" marB="60960" anchor="ctr"/>
                </a:tc>
                <a:tc>
                  <a:txBody>
                    <a:bodyPr/>
                    <a:lstStyle/>
                    <a:p>
                      <a:r>
                        <a:rPr lang="en-US" sz="1800" dirty="0" smtClean="0"/>
                        <a:t>Strong Atomicity</a:t>
                      </a:r>
                      <a:endParaRPr lang="en-US" sz="1800" dirty="0">
                        <a:solidFill>
                          <a:sysClr val="windowText" lastClr="000000"/>
                        </a:solidFill>
                      </a:endParaRPr>
                    </a:p>
                  </a:txBody>
                  <a:tcPr marT="60960" marB="60960" anchor="ctr"/>
                </a:tc>
              </a:tr>
              <a:tr h="533400">
                <a:tc>
                  <a:txBody>
                    <a:bodyPr/>
                    <a:lstStyle/>
                    <a:p>
                      <a:r>
                        <a:rPr lang="en-US" sz="1800" dirty="0" err="1" smtClean="0"/>
                        <a:t>IntelSTM</a:t>
                      </a:r>
                      <a:endParaRPr lang="en-US" sz="1800" dirty="0">
                        <a:solidFill>
                          <a:sysClr val="windowText" lastClr="000000"/>
                        </a:solidFill>
                      </a:endParaRPr>
                    </a:p>
                  </a:txBody>
                  <a:tcPr marT="60960" marB="60960" anchor="ctr"/>
                </a:tc>
                <a:tc>
                  <a:txBody>
                    <a:bodyPr/>
                    <a:lstStyle/>
                    <a:p>
                      <a:r>
                        <a:rPr lang="en-US" sz="1800" dirty="0" smtClean="0"/>
                        <a:t>Strong Atomicity</a:t>
                      </a:r>
                      <a:endParaRPr lang="en-US" sz="1800" dirty="0">
                        <a:solidFill>
                          <a:sysClr val="windowText" lastClr="000000"/>
                        </a:solidFill>
                      </a:endParaRPr>
                    </a:p>
                  </a:txBody>
                  <a:tcPr marT="60960" marB="60960" anchor="ctr"/>
                </a:tc>
              </a:tr>
              <a:tr h="533400">
                <a:tc>
                  <a:txBody>
                    <a:bodyPr/>
                    <a:lstStyle/>
                    <a:p>
                      <a:r>
                        <a:rPr lang="en-US" sz="1800" smtClean="0"/>
                        <a:t>NOrec</a:t>
                      </a:r>
                      <a:endParaRPr lang="en-US" sz="1800" dirty="0">
                        <a:solidFill>
                          <a:sysClr val="windowText" lastClr="000000"/>
                        </a:solidFill>
                      </a:endParaRPr>
                    </a:p>
                  </a:txBody>
                  <a:tcPr marT="60960" marB="60960" anchor="ctr"/>
                </a:tc>
                <a:tc>
                  <a:txBody>
                    <a:bodyPr/>
                    <a:lstStyle/>
                    <a:p>
                      <a:r>
                        <a:rPr lang="en-US" sz="1800" dirty="0" smtClean="0"/>
                        <a:t>Single Global Lock Atomicity (SLA)</a:t>
                      </a:r>
                      <a:endParaRPr lang="en-US" sz="1800" dirty="0">
                        <a:solidFill>
                          <a:sysClr val="windowText" lastClr="000000"/>
                        </a:solidFill>
                      </a:endParaRPr>
                    </a:p>
                  </a:txBody>
                  <a:tcPr marT="60960" marB="60960" anchor="ctr"/>
                </a:tc>
              </a:tr>
            </a:tbl>
          </a:graphicData>
        </a:graphic>
      </p:graphicFrame>
      <p:sp>
        <p:nvSpPr>
          <p:cNvPr id="6" name="Shape 564"/>
          <p:cNvSpPr txBox="1"/>
          <p:nvPr/>
        </p:nvSpPr>
        <p:spPr>
          <a:xfrm>
            <a:off x="425072" y="495042"/>
            <a:ext cx="8642729" cy="1371199"/>
          </a:xfrm>
          <a:prstGeom prst="rect">
            <a:avLst/>
          </a:prstGeom>
          <a:noFill/>
          <a:ln>
            <a:noFill/>
          </a:ln>
        </p:spPr>
        <p:txBody>
          <a:bodyPr lIns="83825" tIns="41900" rIns="83825" bIns="41900" anchor="b" anchorCtr="0">
            <a:noAutofit/>
          </a:bodyPr>
          <a:lstStyle/>
          <a:p>
            <a:pPr lvl="0">
              <a:buSzPct val="25000"/>
            </a:pPr>
            <a:r>
              <a:rPr lang="en" sz="3300" dirty="0" smtClean="0">
                <a:latin typeface="Arial Black"/>
                <a:ea typeface="Arial Black"/>
                <a:cs typeface="Arial Black"/>
                <a:sym typeface="Arial Black"/>
              </a:rPr>
              <a:t>Comparison Of Semantics</a:t>
            </a:r>
            <a:endParaRPr lang="en" sz="3300" dirty="0">
              <a:latin typeface="Arial Black"/>
              <a:ea typeface="Arial Black"/>
              <a:cs typeface="Arial Black"/>
              <a:sym typeface="Arial Black"/>
            </a:endParaRPr>
          </a:p>
        </p:txBody>
      </p:sp>
    </p:spTree>
    <p:extLst>
      <p:ext uri="{BB962C8B-B14F-4D97-AF65-F5344CB8AC3E}">
        <p14:creationId xmlns:p14="http://schemas.microsoft.com/office/powerpoint/2010/main" val="294245434"/>
      </p:ext>
    </p:extLst>
  </p:cSld>
  <p:clrMapOvr>
    <a:masterClrMapping/>
  </p:clrMapOvr>
  <p:transition spd="slow" advTm="67256">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600" name="Shape 600"/>
          <p:cNvSpPr txBox="1"/>
          <p:nvPr/>
        </p:nvSpPr>
        <p:spPr>
          <a:xfrm>
            <a:off x="114300" y="2209800"/>
            <a:ext cx="8115300" cy="4373199"/>
          </a:xfrm>
          <a:prstGeom prst="rect">
            <a:avLst/>
          </a:prstGeom>
          <a:noFill/>
          <a:ln>
            <a:noFill/>
          </a:ln>
        </p:spPr>
        <p:txBody>
          <a:bodyPr lIns="83825" tIns="41900" rIns="83825" bIns="41900" anchor="t" anchorCtr="0">
            <a:noAutofit/>
          </a:bodyPr>
          <a:lstStyle/>
          <a:p>
            <a:pPr marL="419100" marR="0" lvl="0" indent="-342900" algn="l" rtl="0">
              <a:lnSpc>
                <a:spcPct val="100000"/>
              </a:lnSpc>
              <a:spcBef>
                <a:spcPts val="0"/>
              </a:spcBef>
              <a:buClr>
                <a:srgbClr val="000000"/>
              </a:buClr>
              <a:buSzPct val="100000"/>
              <a:buFont typeface="Arial" panose="020B0604020202020204" pitchFamily="34" charset="0"/>
              <a:buChar char="•"/>
            </a:pPr>
            <a:r>
              <a:rPr lang="en" sz="2400" b="1" dirty="0" smtClean="0"/>
              <a:t>LarkTM-O, LarkTM-S, IntelSTM (McRT), </a:t>
            </a:r>
            <a:r>
              <a:rPr lang="en" sz="2400" b="1" dirty="0"/>
              <a:t>and NOrec</a:t>
            </a:r>
          </a:p>
          <a:p>
            <a:pPr marL="857250" marR="0" lvl="1" indent="-285750" algn="l" rtl="0">
              <a:lnSpc>
                <a:spcPct val="100000"/>
              </a:lnSpc>
              <a:spcBef>
                <a:spcPts val="0"/>
              </a:spcBef>
              <a:buClr>
                <a:srgbClr val="000000"/>
              </a:buClr>
              <a:buSzPct val="100000"/>
              <a:buFont typeface="Arial" panose="020B0604020202020204" pitchFamily="34" charset="0"/>
              <a:buChar char="•"/>
            </a:pPr>
            <a:r>
              <a:rPr lang="en" sz="1800" b="1" dirty="0"/>
              <a:t>Developed</a:t>
            </a:r>
            <a:r>
              <a:rPr lang="en" sz="1800" b="1" i="0" u="none" strike="noStrike" cap="none" baseline="0" dirty="0">
                <a:solidFill>
                  <a:srgbClr val="000000"/>
                </a:solidFill>
                <a:latin typeface="Arial"/>
                <a:ea typeface="Arial"/>
                <a:cs typeface="Arial"/>
                <a:sym typeface="Arial"/>
              </a:rPr>
              <a:t> in Jikes RVM 3.1.3</a:t>
            </a:r>
          </a:p>
          <a:p>
            <a:pPr marL="857250" marR="0" lvl="1" indent="-285750" algn="l" rtl="0">
              <a:lnSpc>
                <a:spcPct val="100000"/>
              </a:lnSpc>
              <a:spcBef>
                <a:spcPts val="0"/>
              </a:spcBef>
              <a:buClr>
                <a:srgbClr val="000000"/>
              </a:buClr>
              <a:buSzPct val="100000"/>
              <a:buFont typeface="Arial" panose="020B0604020202020204" pitchFamily="34" charset="0"/>
              <a:buChar char="•"/>
            </a:pPr>
            <a:r>
              <a:rPr lang="en" sz="1800" b="1" dirty="0">
                <a:solidFill>
                  <a:schemeClr val="dk1"/>
                </a:solidFill>
              </a:rPr>
              <a:t>All STMs share features as much as possible (e.g., inlining </a:t>
            </a:r>
            <a:r>
              <a:rPr lang="en" sz="1800" b="1" dirty="0" smtClean="0">
                <a:solidFill>
                  <a:schemeClr val="dk1"/>
                </a:solidFill>
              </a:rPr>
              <a:t>decisions, </a:t>
            </a:r>
            <a:r>
              <a:rPr lang="en" sz="1800" b="1" dirty="0">
                <a:solidFill>
                  <a:schemeClr val="dk1"/>
                </a:solidFill>
              </a:rPr>
              <a:t>redundant barrier analysis, </a:t>
            </a:r>
            <a:r>
              <a:rPr lang="en" sz="1800" b="1" dirty="0" smtClean="0">
                <a:solidFill>
                  <a:schemeClr val="dk1"/>
                </a:solidFill>
              </a:rPr>
              <a:t>name-mangling)</a:t>
            </a:r>
            <a:endParaRPr lang="en" sz="1800" b="1" dirty="0">
              <a:solidFill>
                <a:schemeClr val="dk1"/>
              </a:solidFill>
            </a:endParaRPr>
          </a:p>
          <a:p>
            <a:pPr marL="857250" marR="0" lvl="1" indent="-285750" algn="l" rtl="0">
              <a:lnSpc>
                <a:spcPct val="100000"/>
              </a:lnSpc>
              <a:spcBef>
                <a:spcPts val="0"/>
              </a:spcBef>
              <a:buClr>
                <a:srgbClr val="000000"/>
              </a:buClr>
              <a:buSzPct val="100000"/>
              <a:buFont typeface="Arial" panose="020B0604020202020204" pitchFamily="34" charset="0"/>
              <a:buChar char="•"/>
            </a:pPr>
            <a:r>
              <a:rPr lang="en" sz="1800" b="1" dirty="0" smtClean="0"/>
              <a:t>Source code publicly available on                                                 the Jikes RVM Research Archive</a:t>
            </a:r>
            <a:endParaRPr lang="en" sz="1800" b="1" dirty="0"/>
          </a:p>
          <a:p>
            <a:pPr marL="0" marR="0" lvl="0" indent="0" algn="l" rtl="0">
              <a:lnSpc>
                <a:spcPct val="100000"/>
              </a:lnSpc>
              <a:spcBef>
                <a:spcPts val="0"/>
              </a:spcBef>
              <a:buNone/>
            </a:pPr>
            <a:endParaRPr sz="1500" b="0" i="0" u="none" strike="noStrike" cap="none" baseline="0" dirty="0"/>
          </a:p>
        </p:txBody>
      </p:sp>
      <p:sp>
        <p:nvSpPr>
          <p:cNvPr id="601" name="Shape 601"/>
          <p:cNvSpPr txBox="1">
            <a:spLocks noGrp="1"/>
          </p:cNvSpPr>
          <p:nvPr>
            <p:ph type="sldNum" sz="quarter" idx="12"/>
          </p:nvPr>
        </p:nvSpPr>
        <p:spPr/>
        <p:txBody>
          <a:bodyPr>
            <a:normAutofit/>
          </a:bodyPr>
          <a:lstStyle/>
          <a:p>
            <a:pPr lvl="0"/>
            <a:fld id="{00000000-1234-1234-1234-123412341234}" type="slidenum">
              <a:rPr lang="en" smtClean="0"/>
              <a:pPr lvl="0"/>
              <a:t>56</a:t>
            </a:fld>
            <a:endParaRPr lang="en"/>
          </a:p>
        </p:txBody>
      </p:sp>
      <p:pic>
        <p:nvPicPr>
          <p:cNvPr id="5" name="Shape 43"/>
          <p:cNvPicPr preferRelativeResize="0"/>
          <p:nvPr/>
        </p:nvPicPr>
        <p:blipFill>
          <a:blip r:embed="rId3">
            <a:alphaModFix/>
          </a:blip>
          <a:stretch>
            <a:fillRect/>
          </a:stretch>
        </p:blipFill>
        <p:spPr>
          <a:xfrm>
            <a:off x="6560820" y="4335780"/>
            <a:ext cx="1920240" cy="1920240"/>
          </a:xfrm>
          <a:prstGeom prst="rect">
            <a:avLst/>
          </a:prstGeom>
          <a:noFill/>
          <a:ln>
            <a:noFill/>
          </a:ln>
        </p:spPr>
      </p:pic>
      <p:sp>
        <p:nvSpPr>
          <p:cNvPr id="6" name="Shape 564"/>
          <p:cNvSpPr txBox="1"/>
          <p:nvPr/>
        </p:nvSpPr>
        <p:spPr>
          <a:xfrm>
            <a:off x="425072" y="495042"/>
            <a:ext cx="8642729" cy="1371199"/>
          </a:xfrm>
          <a:prstGeom prst="rect">
            <a:avLst/>
          </a:prstGeom>
          <a:noFill/>
          <a:ln>
            <a:noFill/>
          </a:ln>
        </p:spPr>
        <p:txBody>
          <a:bodyPr lIns="83825" tIns="41900" rIns="83825" bIns="41900" anchor="b" anchorCtr="0">
            <a:noAutofit/>
          </a:bodyPr>
          <a:lstStyle/>
          <a:p>
            <a:pPr lvl="0">
              <a:buSzPct val="25000"/>
            </a:pPr>
            <a:r>
              <a:rPr lang="en" sz="3300" dirty="0" smtClean="0">
                <a:latin typeface="Arial Black"/>
                <a:ea typeface="Arial Black"/>
                <a:cs typeface="Arial Black"/>
                <a:sym typeface="Arial Black"/>
              </a:rPr>
              <a:t>Implementation</a:t>
            </a:r>
            <a:endParaRPr lang="en" sz="3300" dirty="0">
              <a:latin typeface="Arial Black"/>
              <a:ea typeface="Arial Black"/>
              <a:cs typeface="Arial Black"/>
              <a:sym typeface="Arial Black"/>
            </a:endParaRPr>
          </a:p>
        </p:txBody>
      </p:sp>
    </p:spTree>
    <p:extLst>
      <p:ext uri="{BB962C8B-B14F-4D97-AF65-F5344CB8AC3E}">
        <p14:creationId xmlns:p14="http://schemas.microsoft.com/office/powerpoint/2010/main" val="123906794"/>
      </p:ext>
    </p:extLst>
  </p:cSld>
  <p:clrMapOvr>
    <a:masterClrMapping/>
  </p:clrMapOvr>
  <p:transition spd="slow" advTm="15317">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txBox="1"/>
          <p:nvPr/>
        </p:nvSpPr>
        <p:spPr>
          <a:xfrm>
            <a:off x="457172" y="152842"/>
            <a:ext cx="5790731" cy="1371332"/>
          </a:xfrm>
          <a:prstGeom prst="rect">
            <a:avLst/>
          </a:prstGeom>
          <a:noFill/>
          <a:ln>
            <a:noFill/>
          </a:ln>
        </p:spPr>
        <p:txBody>
          <a:bodyPr lIns="83825" tIns="41900" rIns="83825" bIns="41900" anchor="b" anchorCtr="0">
            <a:noAutofit/>
          </a:bodyPr>
          <a:lstStyle/>
          <a:p>
            <a:pPr marL="0" marR="0" lvl="0" indent="0" algn="l" rtl="0">
              <a:lnSpc>
                <a:spcPct val="100000"/>
              </a:lnSpc>
              <a:spcBef>
                <a:spcPts val="0"/>
              </a:spcBef>
              <a:buSzPct val="25000"/>
              <a:buNone/>
            </a:pPr>
            <a:r>
              <a:rPr lang="en" sz="3300" b="0" i="0" u="none" strike="noStrike" cap="none" baseline="0">
                <a:latin typeface="Arial Black"/>
                <a:ea typeface="Arial Black"/>
                <a:cs typeface="Arial Black"/>
                <a:sym typeface="Arial Black"/>
              </a:rPr>
              <a:t>Evaluation Methodology</a:t>
            </a:r>
          </a:p>
        </p:txBody>
      </p:sp>
      <p:sp>
        <p:nvSpPr>
          <p:cNvPr id="608" name="Shape 608"/>
          <p:cNvSpPr txBox="1"/>
          <p:nvPr/>
        </p:nvSpPr>
        <p:spPr>
          <a:xfrm>
            <a:off x="457172" y="1752458"/>
            <a:ext cx="7619745" cy="4373305"/>
          </a:xfrm>
          <a:prstGeom prst="rect">
            <a:avLst/>
          </a:prstGeom>
          <a:noFill/>
          <a:ln>
            <a:noFill/>
          </a:ln>
        </p:spPr>
        <p:txBody>
          <a:bodyPr lIns="83825" tIns="41900" rIns="83825" bIns="41900" anchor="t" anchorCtr="0">
            <a:noAutofit/>
          </a:bodyPr>
          <a:lstStyle/>
          <a:p>
            <a:pPr marL="419100" marR="0" lvl="0" indent="-342900" algn="l" rtl="0">
              <a:lnSpc>
                <a:spcPct val="100000"/>
              </a:lnSpc>
              <a:spcBef>
                <a:spcPts val="0"/>
              </a:spcBef>
              <a:buClr>
                <a:srgbClr val="000000"/>
              </a:buClr>
              <a:buSzPct val="100000"/>
              <a:buFont typeface="Arial" panose="020B0604020202020204" pitchFamily="34" charset="0"/>
              <a:buChar char="•"/>
            </a:pPr>
            <a:r>
              <a:rPr lang="en" sz="2400" b="1" i="0" u="none" strike="noStrike" cap="none" baseline="0" dirty="0">
                <a:solidFill>
                  <a:srgbClr val="000000"/>
                </a:solidFill>
                <a:latin typeface="Arial"/>
                <a:ea typeface="Arial"/>
                <a:cs typeface="Arial"/>
                <a:sym typeface="Arial"/>
              </a:rPr>
              <a:t>TM </a:t>
            </a:r>
            <a:r>
              <a:rPr lang="en" sz="2400" b="1" i="0" u="none" strike="noStrike" cap="none" baseline="0" dirty="0" smtClean="0">
                <a:solidFill>
                  <a:srgbClr val="000000"/>
                </a:solidFill>
                <a:latin typeface="Arial"/>
                <a:ea typeface="Arial"/>
                <a:cs typeface="Arial"/>
                <a:sym typeface="Arial"/>
              </a:rPr>
              <a:t>programs</a:t>
            </a:r>
            <a:endParaRPr lang="en" sz="2400" b="1" i="0" u="none" strike="noStrike" cap="none" baseline="0" dirty="0">
              <a:solidFill>
                <a:srgbClr val="000000"/>
              </a:solidFill>
              <a:latin typeface="Arial"/>
              <a:ea typeface="Arial"/>
              <a:cs typeface="Arial"/>
              <a:sym typeface="Arial"/>
            </a:endParaRPr>
          </a:p>
          <a:p>
            <a:pPr marL="857250" marR="0" lvl="1" indent="-285750" algn="l" rtl="0">
              <a:lnSpc>
                <a:spcPct val="100000"/>
              </a:lnSpc>
              <a:spcBef>
                <a:spcPts val="0"/>
              </a:spcBef>
              <a:buClr>
                <a:srgbClr val="000000"/>
              </a:buClr>
              <a:buSzPct val="100000"/>
              <a:buFont typeface="Arial" panose="020B0604020202020204" pitchFamily="34" charset="0"/>
              <a:buChar char="•"/>
            </a:pPr>
            <a:r>
              <a:rPr lang="en" sz="1800" b="0" i="0" u="none" strike="noStrike" cap="none" baseline="0" dirty="0">
                <a:solidFill>
                  <a:srgbClr val="000000"/>
                </a:solidFill>
                <a:latin typeface="Arial"/>
                <a:ea typeface="Arial"/>
                <a:cs typeface="Arial"/>
                <a:sym typeface="Arial"/>
              </a:rPr>
              <a:t>STAMP </a:t>
            </a:r>
            <a:r>
              <a:rPr lang="en" sz="1800" b="0" i="0" u="none" strike="noStrike" cap="none" baseline="0" dirty="0" smtClean="0">
                <a:solidFill>
                  <a:srgbClr val="000000"/>
                </a:solidFill>
                <a:latin typeface="Arial"/>
                <a:ea typeface="Arial"/>
                <a:cs typeface="Arial"/>
                <a:sym typeface="Arial"/>
              </a:rPr>
              <a:t>benchmarks</a:t>
            </a:r>
            <a:endParaRPr lang="en" sz="1800" dirty="0"/>
          </a:p>
          <a:p>
            <a:pPr marL="857250" marR="0" lvl="1" indent="-285750" algn="l" rtl="0">
              <a:lnSpc>
                <a:spcPct val="100000"/>
              </a:lnSpc>
              <a:spcBef>
                <a:spcPts val="0"/>
              </a:spcBef>
              <a:buClr>
                <a:srgbClr val="000000"/>
              </a:buClr>
              <a:buSzPct val="100000"/>
              <a:buFont typeface="Arial" panose="020B0604020202020204" pitchFamily="34" charset="0"/>
              <a:buChar char="•"/>
            </a:pPr>
            <a:endParaRPr sz="1500" b="0" i="0" u="none" strike="noStrike" cap="none" baseline="0" dirty="0"/>
          </a:p>
          <a:p>
            <a:pPr marL="419100" marR="0" lvl="0" indent="-342900" algn="l" rtl="0">
              <a:lnSpc>
                <a:spcPct val="100000"/>
              </a:lnSpc>
              <a:spcBef>
                <a:spcPts val="0"/>
              </a:spcBef>
              <a:buClr>
                <a:srgbClr val="000000"/>
              </a:buClr>
              <a:buSzPct val="100000"/>
              <a:buFont typeface="Arial" panose="020B0604020202020204" pitchFamily="34" charset="0"/>
              <a:buChar char="•"/>
            </a:pPr>
            <a:r>
              <a:rPr lang="en" sz="2400" b="1" dirty="0" smtClean="0"/>
              <a:t>STM comparison</a:t>
            </a:r>
          </a:p>
          <a:p>
            <a:pPr marL="857250" lvl="1" indent="-285750">
              <a:buClr>
                <a:srgbClr val="000000"/>
              </a:buClr>
              <a:buSzPct val="100000"/>
              <a:buFont typeface="Arial" panose="020B0604020202020204" pitchFamily="34" charset="0"/>
              <a:buChar char="•"/>
            </a:pPr>
            <a:r>
              <a:rPr lang="en" sz="1800" dirty="0" smtClean="0"/>
              <a:t>N</a:t>
            </a:r>
            <a:r>
              <a:rPr lang="en-US" sz="1800" dirty="0" smtClean="0"/>
              <a:t>o</a:t>
            </a:r>
            <a:r>
              <a:rPr lang="en" sz="1800" dirty="0" smtClean="0"/>
              <a:t>rec</a:t>
            </a:r>
          </a:p>
          <a:p>
            <a:pPr marL="857250" lvl="1" indent="-285750">
              <a:buClr>
                <a:srgbClr val="000000"/>
              </a:buClr>
              <a:buSzPct val="100000"/>
              <a:buFont typeface="Arial" panose="020B0604020202020204" pitchFamily="34" charset="0"/>
              <a:buChar char="•"/>
            </a:pPr>
            <a:r>
              <a:rPr lang="en" sz="1800" dirty="0" smtClean="0"/>
              <a:t>IntelSTM</a:t>
            </a:r>
          </a:p>
          <a:p>
            <a:pPr marL="857250" lvl="1" indent="-285750">
              <a:buClr>
                <a:srgbClr val="000000"/>
              </a:buClr>
              <a:buSzPct val="100000"/>
              <a:buFont typeface="Arial" panose="020B0604020202020204" pitchFamily="34" charset="0"/>
              <a:buChar char="•"/>
            </a:pPr>
            <a:r>
              <a:rPr lang="en" sz="1800" dirty="0" smtClean="0"/>
              <a:t>LarkTM-O</a:t>
            </a:r>
          </a:p>
          <a:p>
            <a:pPr marL="857250" lvl="1" indent="-285750">
              <a:buClr>
                <a:srgbClr val="000000"/>
              </a:buClr>
              <a:buSzPct val="100000"/>
              <a:buFont typeface="Arial" panose="020B0604020202020204" pitchFamily="34" charset="0"/>
              <a:buChar char="•"/>
            </a:pPr>
            <a:r>
              <a:rPr lang="en" sz="1800" dirty="0" smtClean="0"/>
              <a:t>LarkTM-S</a:t>
            </a:r>
          </a:p>
          <a:p>
            <a:pPr marL="857250" lvl="1" indent="-285750">
              <a:buClr>
                <a:srgbClr val="000000"/>
              </a:buClr>
              <a:buSzPct val="100000"/>
              <a:buFont typeface="Arial" panose="020B0604020202020204" pitchFamily="34" charset="0"/>
              <a:buChar char="•"/>
            </a:pPr>
            <a:endParaRPr lang="en" sz="1800" dirty="0"/>
          </a:p>
          <a:p>
            <a:pPr marL="419100" marR="0" lvl="0" indent="-342900" algn="l" rtl="0">
              <a:lnSpc>
                <a:spcPct val="100000"/>
              </a:lnSpc>
              <a:spcBef>
                <a:spcPts val="0"/>
              </a:spcBef>
              <a:buClr>
                <a:srgbClr val="000000"/>
              </a:buClr>
              <a:buSzPct val="100000"/>
              <a:buFont typeface="Arial" panose="020B0604020202020204" pitchFamily="34" charset="0"/>
              <a:buChar char="•"/>
            </a:pPr>
            <a:r>
              <a:rPr lang="en" sz="2400" b="1" i="0" u="none" strike="noStrike" cap="none" baseline="0" dirty="0" smtClean="0">
                <a:solidFill>
                  <a:srgbClr val="000000"/>
                </a:solidFill>
                <a:latin typeface="Arial"/>
                <a:ea typeface="Arial"/>
                <a:cs typeface="Arial"/>
                <a:sym typeface="Arial"/>
              </a:rPr>
              <a:t>Platform</a:t>
            </a:r>
            <a:endParaRPr lang="en" sz="2400" b="1" i="0" u="none" strike="noStrike" cap="none" baseline="0" dirty="0">
              <a:solidFill>
                <a:srgbClr val="000000"/>
              </a:solidFill>
              <a:latin typeface="Arial"/>
              <a:ea typeface="Arial"/>
              <a:cs typeface="Arial"/>
              <a:sym typeface="Arial"/>
            </a:endParaRPr>
          </a:p>
          <a:p>
            <a:pPr marL="857250" marR="0" lvl="1" indent="-285750" algn="l" rtl="0">
              <a:lnSpc>
                <a:spcPct val="100000"/>
              </a:lnSpc>
              <a:spcBef>
                <a:spcPts val="0"/>
              </a:spcBef>
              <a:buClr>
                <a:srgbClr val="000000"/>
              </a:buClr>
              <a:buSzPct val="100000"/>
              <a:buFont typeface="Arial" panose="020B0604020202020204" pitchFamily="34" charset="0"/>
              <a:buChar char="•"/>
            </a:pPr>
            <a:r>
              <a:rPr lang="en" sz="1800" b="1" i="0" u="none" strike="noStrike" cap="none" baseline="0" dirty="0">
                <a:solidFill>
                  <a:srgbClr val="000000"/>
                </a:solidFill>
                <a:latin typeface="Arial"/>
                <a:ea typeface="Arial"/>
                <a:cs typeface="Arial"/>
                <a:sym typeface="Arial"/>
              </a:rPr>
              <a:t>Eight 8-core processors (AMD Opteron 6272</a:t>
            </a:r>
            <a:r>
              <a:rPr lang="en" sz="1800" b="1" i="0" u="none" strike="noStrike" cap="none" baseline="0" dirty="0" smtClean="0">
                <a:solidFill>
                  <a:srgbClr val="000000"/>
                </a:solidFill>
                <a:latin typeface="Arial"/>
                <a:ea typeface="Arial"/>
                <a:cs typeface="Arial"/>
                <a:sym typeface="Arial"/>
              </a:rPr>
              <a:t>)</a:t>
            </a:r>
            <a:endParaRPr lang="en" sz="1800" b="1" i="0" u="none" strike="noStrike" cap="none" baseline="0" dirty="0">
              <a:solidFill>
                <a:srgbClr val="000000"/>
              </a:solidFill>
              <a:latin typeface="Arial"/>
              <a:ea typeface="Arial"/>
              <a:cs typeface="Arial"/>
              <a:sym typeface="Arial"/>
            </a:endParaRPr>
          </a:p>
          <a:p>
            <a:pPr marL="857250" marR="0" lvl="1" indent="-285750" algn="l" rtl="0">
              <a:lnSpc>
                <a:spcPct val="100000"/>
              </a:lnSpc>
              <a:spcBef>
                <a:spcPts val="0"/>
              </a:spcBef>
              <a:buClr>
                <a:srgbClr val="000000"/>
              </a:buClr>
              <a:buSzPct val="100000"/>
              <a:buFont typeface="Arial" panose="020B0604020202020204" pitchFamily="34" charset="0"/>
              <a:buChar char="•"/>
            </a:pPr>
            <a:r>
              <a:rPr lang="en" sz="1800" dirty="0"/>
              <a:t>Four 8-core processors (Intel Xeon </a:t>
            </a:r>
            <a:r>
              <a:rPr lang="en" sz="1800" dirty="0" smtClean="0"/>
              <a:t>E5-4620)</a:t>
            </a:r>
          </a:p>
          <a:p>
            <a:pPr marL="857250" marR="0" lvl="1" indent="-285750" algn="l" rtl="0">
              <a:lnSpc>
                <a:spcPct val="100000"/>
              </a:lnSpc>
              <a:spcBef>
                <a:spcPts val="0"/>
              </a:spcBef>
              <a:buClr>
                <a:srgbClr val="000000"/>
              </a:buClr>
              <a:buSzPct val="100000"/>
              <a:buFont typeface="Arial" panose="020B0604020202020204" pitchFamily="34" charset="0"/>
              <a:buChar char="•"/>
            </a:pPr>
            <a:endParaRPr lang="en" sz="1800" dirty="0"/>
          </a:p>
          <a:p>
            <a:pPr marL="0" marR="0" lvl="0" indent="0" algn="l" rtl="0">
              <a:lnSpc>
                <a:spcPct val="100000"/>
              </a:lnSpc>
              <a:spcBef>
                <a:spcPts val="0"/>
              </a:spcBef>
              <a:buNone/>
            </a:pPr>
            <a:endParaRPr sz="1800" dirty="0"/>
          </a:p>
          <a:p>
            <a:pPr marL="0" marR="0" lvl="0" indent="0" algn="l" rtl="0">
              <a:lnSpc>
                <a:spcPct val="100000"/>
              </a:lnSpc>
              <a:spcBef>
                <a:spcPts val="0"/>
              </a:spcBef>
              <a:spcAft>
                <a:spcPts val="0"/>
              </a:spcAft>
              <a:buClr>
                <a:srgbClr val="000000"/>
              </a:buClr>
              <a:buFont typeface="Arial"/>
              <a:buNone/>
            </a:pPr>
            <a:endParaRPr sz="1800" dirty="0"/>
          </a:p>
        </p:txBody>
      </p:sp>
      <p:sp>
        <p:nvSpPr>
          <p:cNvPr id="609" name="Shape 609"/>
          <p:cNvSpPr txBox="1">
            <a:spLocks noGrp="1"/>
          </p:cNvSpPr>
          <p:nvPr>
            <p:ph type="sldNum" sz="quarter" idx="12"/>
          </p:nvPr>
        </p:nvSpPr>
        <p:spPr/>
        <p:txBody>
          <a:bodyPr>
            <a:normAutofit/>
          </a:bodyPr>
          <a:lstStyle/>
          <a:p>
            <a:fld id="{00000000-1234-1234-1234-123412341234}" type="slidenum">
              <a:rPr lang="en" smtClean="0"/>
              <a:pPr/>
              <a:t>57</a:t>
            </a:fld>
            <a:endParaRPr lang="en"/>
          </a:p>
        </p:txBody>
      </p:sp>
    </p:spTree>
  </p:cSld>
  <p:clrMapOvr>
    <a:masterClrMapping/>
  </p:clrMapOvr>
  <p:transition spd="slow" advTm="11003">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p:nvPr/>
        </p:nvSpPr>
        <p:spPr>
          <a:xfrm>
            <a:off x="478425" y="1"/>
            <a:ext cx="7225200" cy="1371199"/>
          </a:xfrm>
          <a:prstGeom prst="rect">
            <a:avLst/>
          </a:prstGeom>
          <a:noFill/>
          <a:ln>
            <a:noFill/>
          </a:ln>
        </p:spPr>
        <p:txBody>
          <a:bodyPr lIns="83825" tIns="41900" rIns="83825" bIns="41900" anchor="b" anchorCtr="0">
            <a:noAutofit/>
          </a:bodyPr>
          <a:lstStyle/>
          <a:p>
            <a:pPr marL="0" marR="0" lvl="0" indent="0" algn="l" rtl="0">
              <a:lnSpc>
                <a:spcPct val="100000"/>
              </a:lnSpc>
              <a:spcBef>
                <a:spcPts val="0"/>
              </a:spcBef>
              <a:buSzPct val="25000"/>
              <a:buNone/>
            </a:pPr>
            <a:r>
              <a:rPr lang="en" sz="3300" dirty="0" smtClean="0">
                <a:latin typeface="Arial Black"/>
                <a:ea typeface="Arial Black"/>
                <a:cs typeface="Arial Black"/>
                <a:sym typeface="Arial Black"/>
              </a:rPr>
              <a:t>Single-Thread </a:t>
            </a:r>
            <a:r>
              <a:rPr lang="en" sz="3300" b="0" i="0" u="none" strike="noStrike" cap="none" baseline="0" dirty="0">
                <a:latin typeface="Arial Black"/>
                <a:ea typeface="Arial Black"/>
                <a:cs typeface="Arial Black"/>
                <a:sym typeface="Arial Black"/>
              </a:rPr>
              <a:t>Performance</a:t>
            </a:r>
          </a:p>
        </p:txBody>
      </p:sp>
      <p:sp>
        <p:nvSpPr>
          <p:cNvPr id="616" name="Shape 616"/>
          <p:cNvSpPr txBox="1">
            <a:spLocks noGrp="1"/>
          </p:cNvSpPr>
          <p:nvPr>
            <p:ph type="sldNum" sz="quarter" idx="12"/>
          </p:nvPr>
        </p:nvSpPr>
        <p:spPr/>
        <p:txBody>
          <a:bodyPr>
            <a:normAutofit/>
          </a:bodyPr>
          <a:lstStyle/>
          <a:p>
            <a:fld id="{00000000-1234-1234-1234-123412341234}" type="slidenum">
              <a:rPr lang="en" smtClean="0"/>
              <a:pPr/>
              <a:t>58</a:t>
            </a:fld>
            <a:endParaRPr lang="en"/>
          </a:p>
        </p:txBody>
      </p:sp>
      <p:sp>
        <p:nvSpPr>
          <p:cNvPr id="618" name="Shape 618"/>
          <p:cNvSpPr/>
          <p:nvPr/>
        </p:nvSpPr>
        <p:spPr>
          <a:xfrm>
            <a:off x="233494" y="1605244"/>
            <a:ext cx="7932899" cy="3940000"/>
          </a:xfrm>
          <a:prstGeom prst="rect">
            <a:avLst/>
          </a:prstGeom>
          <a:noFill/>
          <a:ln>
            <a:noFill/>
          </a:ln>
        </p:spPr>
        <p:txBody>
          <a:bodyPr lIns="76025" tIns="76025" rIns="76025" bIns="76025" anchor="ctr" anchorCtr="0">
            <a:noAutofit/>
          </a:bodyPr>
          <a:lstStyle/>
          <a:p>
            <a:pPr>
              <a:spcBef>
                <a:spcPts val="0"/>
              </a:spcBef>
              <a:buNone/>
            </a:pPr>
            <a:endParaRPr/>
          </a:p>
        </p:txBody>
      </p:sp>
      <p:graphicFrame>
        <p:nvGraphicFramePr>
          <p:cNvPr id="2" name="Chart 1"/>
          <p:cNvGraphicFramePr/>
          <p:nvPr>
            <p:extLst>
              <p:ext uri="{D42A27DB-BD31-4B8C-83A1-F6EECF244321}">
                <p14:modId xmlns:p14="http://schemas.microsoft.com/office/powerpoint/2010/main" val="1810690420"/>
              </p:ext>
            </p:extLst>
          </p:nvPr>
        </p:nvGraphicFramePr>
        <p:xfrm>
          <a:off x="774992" y="1803400"/>
          <a:ext cx="7391400" cy="45591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5407977"/>
      </p:ext>
    </p:extLst>
  </p:cSld>
  <p:clrMapOvr>
    <a:masterClrMapping/>
  </p:clrMapOvr>
  <p:transition spd="slow" advTm="11080">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p:nvPr/>
        </p:nvSpPr>
        <p:spPr>
          <a:xfrm>
            <a:off x="478425" y="1"/>
            <a:ext cx="7225200" cy="1371199"/>
          </a:xfrm>
          <a:prstGeom prst="rect">
            <a:avLst/>
          </a:prstGeom>
          <a:noFill/>
          <a:ln>
            <a:noFill/>
          </a:ln>
        </p:spPr>
        <p:txBody>
          <a:bodyPr lIns="83825" tIns="41900" rIns="83825" bIns="41900" anchor="b" anchorCtr="0">
            <a:noAutofit/>
          </a:bodyPr>
          <a:lstStyle/>
          <a:p>
            <a:pPr marL="0" marR="0" lvl="0" indent="0" algn="l" rtl="0">
              <a:lnSpc>
                <a:spcPct val="100000"/>
              </a:lnSpc>
              <a:spcBef>
                <a:spcPts val="0"/>
              </a:spcBef>
              <a:buSzPct val="25000"/>
              <a:buNone/>
            </a:pPr>
            <a:r>
              <a:rPr lang="en" sz="3300" dirty="0" smtClean="0">
                <a:latin typeface="Arial Black"/>
                <a:ea typeface="Arial Black"/>
                <a:cs typeface="Arial Black"/>
                <a:sym typeface="Arial Black"/>
              </a:rPr>
              <a:t>Single-Thread </a:t>
            </a:r>
            <a:r>
              <a:rPr lang="en" sz="3300" b="0" i="0" u="none" strike="noStrike" cap="none" baseline="0" dirty="0">
                <a:latin typeface="Arial Black"/>
                <a:ea typeface="Arial Black"/>
                <a:cs typeface="Arial Black"/>
                <a:sym typeface="Arial Black"/>
              </a:rPr>
              <a:t>Performance</a:t>
            </a:r>
          </a:p>
        </p:txBody>
      </p:sp>
      <p:sp>
        <p:nvSpPr>
          <p:cNvPr id="616" name="Shape 616"/>
          <p:cNvSpPr txBox="1">
            <a:spLocks noGrp="1"/>
          </p:cNvSpPr>
          <p:nvPr>
            <p:ph type="sldNum" sz="quarter" idx="12"/>
          </p:nvPr>
        </p:nvSpPr>
        <p:spPr/>
        <p:txBody>
          <a:bodyPr>
            <a:normAutofit/>
          </a:bodyPr>
          <a:lstStyle/>
          <a:p>
            <a:fld id="{00000000-1234-1234-1234-123412341234}" type="slidenum">
              <a:rPr lang="en" smtClean="0"/>
              <a:pPr/>
              <a:t>59</a:t>
            </a:fld>
            <a:endParaRPr lang="en"/>
          </a:p>
        </p:txBody>
      </p:sp>
      <p:sp>
        <p:nvSpPr>
          <p:cNvPr id="618" name="Shape 618"/>
          <p:cNvSpPr/>
          <p:nvPr/>
        </p:nvSpPr>
        <p:spPr>
          <a:xfrm>
            <a:off x="233494" y="1605244"/>
            <a:ext cx="7932899" cy="3940000"/>
          </a:xfrm>
          <a:prstGeom prst="rect">
            <a:avLst/>
          </a:prstGeom>
          <a:noFill/>
          <a:ln>
            <a:noFill/>
          </a:ln>
        </p:spPr>
        <p:txBody>
          <a:bodyPr lIns="76025" tIns="76025" rIns="76025" bIns="76025" anchor="ctr" anchorCtr="0">
            <a:noAutofit/>
          </a:bodyPr>
          <a:lstStyle/>
          <a:p>
            <a:pPr>
              <a:spcBef>
                <a:spcPts val="0"/>
              </a:spcBef>
              <a:buNone/>
            </a:pPr>
            <a:endParaRPr/>
          </a:p>
        </p:txBody>
      </p:sp>
      <p:graphicFrame>
        <p:nvGraphicFramePr>
          <p:cNvPr id="2" name="Chart 1"/>
          <p:cNvGraphicFramePr/>
          <p:nvPr>
            <p:extLst>
              <p:ext uri="{D42A27DB-BD31-4B8C-83A1-F6EECF244321}">
                <p14:modId xmlns:p14="http://schemas.microsoft.com/office/powerpoint/2010/main" val="3556580422"/>
              </p:ext>
            </p:extLst>
          </p:nvPr>
        </p:nvGraphicFramePr>
        <p:xfrm>
          <a:off x="774992" y="1803400"/>
          <a:ext cx="7391400" cy="455914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3895142" y="1605245"/>
            <a:ext cx="609600" cy="307777"/>
          </a:xfrm>
          <a:prstGeom prst="rect">
            <a:avLst/>
          </a:prstGeom>
          <a:noFill/>
        </p:spPr>
        <p:txBody>
          <a:bodyPr wrap="square" rtlCol="0">
            <a:spAutoFit/>
          </a:bodyPr>
          <a:lstStyle/>
          <a:p>
            <a:r>
              <a:rPr lang="en-US" dirty="0" smtClean="0"/>
              <a:t>610</a:t>
            </a:r>
            <a:endParaRPr lang="en-US" dirty="0"/>
          </a:p>
        </p:txBody>
      </p:sp>
    </p:spTree>
    <p:extLst>
      <p:ext uri="{BB962C8B-B14F-4D97-AF65-F5344CB8AC3E}">
        <p14:creationId xmlns:p14="http://schemas.microsoft.com/office/powerpoint/2010/main" val="2716416798"/>
      </p:ext>
    </p:extLst>
  </p:cSld>
  <p:clrMapOvr>
    <a:masterClrMapping/>
  </p:clrMapOvr>
  <p:transition spd="slow" advTm="28296">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Shape 86"/>
          <p:cNvSpPr txBox="1"/>
          <p:nvPr/>
        </p:nvSpPr>
        <p:spPr>
          <a:xfrm>
            <a:off x="838200" y="2880356"/>
            <a:ext cx="8077200" cy="1625601"/>
          </a:xfrm>
          <a:prstGeom prst="rect">
            <a:avLst/>
          </a:prstGeom>
          <a:noFill/>
          <a:ln>
            <a:noFill/>
          </a:ln>
        </p:spPr>
        <p:txBody>
          <a:bodyPr lIns="83825" tIns="41900" rIns="83825" bIns="41900" anchor="t" anchorCtr="0">
            <a:noAutofit/>
          </a:bodyPr>
          <a:lstStyle/>
          <a:p>
            <a:pPr marR="0" lvl="0" algn="l" rtl="0">
              <a:lnSpc>
                <a:spcPct val="100000"/>
              </a:lnSpc>
              <a:spcBef>
                <a:spcPts val="0"/>
              </a:spcBef>
              <a:buClr>
                <a:srgbClr val="000000"/>
              </a:buClr>
              <a:buSzPct val="100000"/>
            </a:pPr>
            <a:r>
              <a:rPr lang="en" sz="2700" b="1" dirty="0"/>
              <a:t>Existing </a:t>
            </a:r>
            <a:r>
              <a:rPr lang="en" sz="2700" b="1" dirty="0" smtClean="0"/>
              <a:t>STMs </a:t>
            </a:r>
            <a:r>
              <a:rPr lang="en" sz="2700" b="1" dirty="0"/>
              <a:t>add </a:t>
            </a:r>
            <a:r>
              <a:rPr lang="en" sz="2700" b="1" dirty="0" smtClean="0">
                <a:solidFill>
                  <a:schemeClr val="accent5">
                    <a:lumMod val="75000"/>
                  </a:schemeClr>
                </a:solidFill>
              </a:rPr>
              <a:t>high overhead </a:t>
            </a:r>
            <a:r>
              <a:rPr lang="en" sz="2700" b="1" baseline="30000" dirty="0" smtClean="0"/>
              <a:t>1,2,3</a:t>
            </a:r>
            <a:endParaRPr lang="en" sz="2700" b="1" dirty="0" smtClean="0"/>
          </a:p>
          <a:p>
            <a:pPr marR="0" algn="l" rtl="0">
              <a:lnSpc>
                <a:spcPct val="100000"/>
              </a:lnSpc>
              <a:spcBef>
                <a:spcPts val="0"/>
              </a:spcBef>
              <a:buNone/>
            </a:pPr>
            <a:endParaRPr sz="2700" b="1" dirty="0">
              <a:solidFill>
                <a:schemeClr val="dk1"/>
              </a:solidFill>
            </a:endParaRPr>
          </a:p>
        </p:txBody>
      </p:sp>
      <p:sp>
        <p:nvSpPr>
          <p:cNvPr id="87" name="Shape 87"/>
          <p:cNvSpPr txBox="1">
            <a:spLocks noGrp="1"/>
          </p:cNvSpPr>
          <p:nvPr>
            <p:ph type="sldNum" sz="quarter" idx="12"/>
          </p:nvPr>
        </p:nvSpPr>
        <p:spPr/>
        <p:txBody>
          <a:bodyPr>
            <a:normAutofit/>
          </a:bodyPr>
          <a:lstStyle/>
          <a:p>
            <a:pPr lvl="0"/>
            <a:fld id="{00000000-1234-1234-1234-123412341234}" type="slidenum">
              <a:rPr lang="en" smtClean="0"/>
              <a:pPr lvl="0"/>
              <a:t>6</a:t>
            </a:fld>
            <a:endParaRPr lang="en"/>
          </a:p>
        </p:txBody>
      </p:sp>
      <p:sp>
        <p:nvSpPr>
          <p:cNvPr id="6" name="Shape 55"/>
          <p:cNvSpPr txBox="1"/>
          <p:nvPr/>
        </p:nvSpPr>
        <p:spPr>
          <a:xfrm>
            <a:off x="457176" y="152834"/>
            <a:ext cx="8211899" cy="1371199"/>
          </a:xfrm>
          <a:prstGeom prst="rect">
            <a:avLst/>
          </a:prstGeom>
          <a:noFill/>
          <a:ln>
            <a:noFill/>
          </a:ln>
        </p:spPr>
        <p:txBody>
          <a:bodyPr lIns="83825" tIns="41900" rIns="83825" bIns="41900" anchor="b" anchorCtr="0">
            <a:noAutofit/>
          </a:bodyPr>
          <a:lstStyle/>
          <a:p>
            <a:pPr lvl="0">
              <a:buSzPct val="25000"/>
            </a:pPr>
            <a:r>
              <a:rPr lang="en" sz="2800" dirty="0" smtClean="0">
                <a:latin typeface="Arial Black"/>
                <a:ea typeface="Arial Black"/>
                <a:cs typeface="Arial Black"/>
                <a:sym typeface="Arial Black"/>
              </a:rPr>
              <a:t>Software Transactional Memory Is Slow</a:t>
            </a:r>
            <a:endParaRPr lang="en" sz="2800" dirty="0">
              <a:latin typeface="Arial Black"/>
              <a:ea typeface="Arial Black"/>
              <a:cs typeface="Arial Black"/>
              <a:sym typeface="Arial Black"/>
            </a:endParaRPr>
          </a:p>
        </p:txBody>
      </p:sp>
      <p:cxnSp>
        <p:nvCxnSpPr>
          <p:cNvPr id="9" name="Straight Connector 8"/>
          <p:cNvCxnSpPr/>
          <p:nvPr/>
        </p:nvCxnSpPr>
        <p:spPr>
          <a:xfrm>
            <a:off x="665398" y="5562600"/>
            <a:ext cx="7467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5398" y="5562600"/>
            <a:ext cx="8153400" cy="646331"/>
          </a:xfrm>
          <a:prstGeom prst="rect">
            <a:avLst/>
          </a:prstGeom>
          <a:noFill/>
        </p:spPr>
        <p:txBody>
          <a:bodyPr wrap="square" rtlCol="0">
            <a:spAutoFit/>
          </a:bodyPr>
          <a:lstStyle/>
          <a:p>
            <a:r>
              <a:rPr lang="en-US" sz="1200" dirty="0"/>
              <a:t>[1] C. </a:t>
            </a:r>
            <a:r>
              <a:rPr lang="en-US" sz="1200" dirty="0" err="1"/>
              <a:t>Cascaval</a:t>
            </a:r>
            <a:r>
              <a:rPr lang="en-US" sz="1200" dirty="0"/>
              <a:t> et al. Software Transactional Memory: Why Is It Only a Research Toy?  In CACM, 2008</a:t>
            </a:r>
          </a:p>
          <a:p>
            <a:r>
              <a:rPr lang="en-US" sz="1200" dirty="0"/>
              <a:t>[2] A. </a:t>
            </a:r>
            <a:r>
              <a:rPr lang="en-US" sz="1200" dirty="0" err="1"/>
              <a:t>Dragojevi´c</a:t>
            </a:r>
            <a:r>
              <a:rPr lang="en-US" sz="1200" dirty="0"/>
              <a:t>, et al. Why STM Can Be More than a Research Toy. In CACM, 2011</a:t>
            </a:r>
          </a:p>
          <a:p>
            <a:r>
              <a:rPr lang="en-US" sz="1200" dirty="0"/>
              <a:t>[3] R. M. </a:t>
            </a:r>
            <a:r>
              <a:rPr lang="en-US" sz="1200" dirty="0" err="1"/>
              <a:t>Yoo</a:t>
            </a:r>
            <a:r>
              <a:rPr lang="en-US" sz="1200" dirty="0"/>
              <a:t> et al. Kicking the Tires of Software Transactional Memory: Why the Going Gets Tough. In SPAA, 2008.</a:t>
            </a:r>
          </a:p>
        </p:txBody>
      </p:sp>
    </p:spTree>
    <p:extLst>
      <p:ext uri="{BB962C8B-B14F-4D97-AF65-F5344CB8AC3E}">
        <p14:creationId xmlns:p14="http://schemas.microsoft.com/office/powerpoint/2010/main" val="2575957014"/>
      </p:ext>
    </p:extLst>
  </p:cSld>
  <p:clrMapOvr>
    <a:masterClrMapping/>
  </p:clrMapOvr>
  <p:transition spd="slow" advTm="11188">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p:nvPr/>
        </p:nvSpPr>
        <p:spPr>
          <a:xfrm>
            <a:off x="478425" y="1"/>
            <a:ext cx="7225200" cy="1371199"/>
          </a:xfrm>
          <a:prstGeom prst="rect">
            <a:avLst/>
          </a:prstGeom>
          <a:noFill/>
          <a:ln>
            <a:noFill/>
          </a:ln>
        </p:spPr>
        <p:txBody>
          <a:bodyPr lIns="83825" tIns="41900" rIns="83825" bIns="41900" anchor="b" anchorCtr="0">
            <a:noAutofit/>
          </a:bodyPr>
          <a:lstStyle/>
          <a:p>
            <a:pPr marL="0" marR="0" lvl="0" indent="0" algn="l" rtl="0">
              <a:lnSpc>
                <a:spcPct val="100000"/>
              </a:lnSpc>
              <a:spcBef>
                <a:spcPts val="0"/>
              </a:spcBef>
              <a:buSzPct val="25000"/>
              <a:buNone/>
            </a:pPr>
            <a:r>
              <a:rPr lang="en" sz="3300" dirty="0" smtClean="0">
                <a:latin typeface="Arial Black"/>
                <a:ea typeface="Arial Black"/>
                <a:cs typeface="Arial Black"/>
                <a:sym typeface="Arial Black"/>
              </a:rPr>
              <a:t>Single-Thread </a:t>
            </a:r>
            <a:r>
              <a:rPr lang="en" sz="3300" b="0" i="0" u="none" strike="noStrike" cap="none" baseline="0" dirty="0">
                <a:latin typeface="Arial Black"/>
                <a:ea typeface="Arial Black"/>
                <a:cs typeface="Arial Black"/>
                <a:sym typeface="Arial Black"/>
              </a:rPr>
              <a:t>Performance</a:t>
            </a:r>
          </a:p>
        </p:txBody>
      </p:sp>
      <p:sp>
        <p:nvSpPr>
          <p:cNvPr id="616" name="Shape 616"/>
          <p:cNvSpPr txBox="1">
            <a:spLocks noGrp="1"/>
          </p:cNvSpPr>
          <p:nvPr>
            <p:ph type="sldNum" sz="quarter" idx="12"/>
          </p:nvPr>
        </p:nvSpPr>
        <p:spPr/>
        <p:txBody>
          <a:bodyPr>
            <a:normAutofit/>
          </a:bodyPr>
          <a:lstStyle/>
          <a:p>
            <a:fld id="{00000000-1234-1234-1234-123412341234}" type="slidenum">
              <a:rPr lang="en" smtClean="0"/>
              <a:pPr/>
              <a:t>60</a:t>
            </a:fld>
            <a:endParaRPr lang="en"/>
          </a:p>
        </p:txBody>
      </p:sp>
      <p:sp>
        <p:nvSpPr>
          <p:cNvPr id="618" name="Shape 618"/>
          <p:cNvSpPr/>
          <p:nvPr/>
        </p:nvSpPr>
        <p:spPr>
          <a:xfrm>
            <a:off x="233494" y="1605244"/>
            <a:ext cx="7932899" cy="3940000"/>
          </a:xfrm>
          <a:prstGeom prst="rect">
            <a:avLst/>
          </a:prstGeom>
          <a:noFill/>
          <a:ln>
            <a:noFill/>
          </a:ln>
        </p:spPr>
        <p:txBody>
          <a:bodyPr lIns="76025" tIns="76025" rIns="76025" bIns="76025" anchor="ctr" anchorCtr="0">
            <a:noAutofit/>
          </a:bodyPr>
          <a:lstStyle/>
          <a:p>
            <a:pPr>
              <a:spcBef>
                <a:spcPts val="0"/>
              </a:spcBef>
              <a:buNone/>
            </a:pPr>
            <a:endParaRPr/>
          </a:p>
        </p:txBody>
      </p:sp>
      <p:graphicFrame>
        <p:nvGraphicFramePr>
          <p:cNvPr id="2" name="Chart 1"/>
          <p:cNvGraphicFramePr/>
          <p:nvPr>
            <p:extLst>
              <p:ext uri="{D42A27DB-BD31-4B8C-83A1-F6EECF244321}">
                <p14:modId xmlns:p14="http://schemas.microsoft.com/office/powerpoint/2010/main" val="1746012656"/>
              </p:ext>
            </p:extLst>
          </p:nvPr>
        </p:nvGraphicFramePr>
        <p:xfrm>
          <a:off x="774992" y="1803400"/>
          <a:ext cx="7391400" cy="455914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3895142" y="1605245"/>
            <a:ext cx="609600" cy="307777"/>
          </a:xfrm>
          <a:prstGeom prst="rect">
            <a:avLst/>
          </a:prstGeom>
          <a:noFill/>
        </p:spPr>
        <p:txBody>
          <a:bodyPr wrap="square" rtlCol="0">
            <a:spAutoFit/>
          </a:bodyPr>
          <a:lstStyle/>
          <a:p>
            <a:r>
              <a:rPr lang="en-US" dirty="0" smtClean="0"/>
              <a:t>610</a:t>
            </a:r>
            <a:endParaRPr lang="en-US" dirty="0"/>
          </a:p>
        </p:txBody>
      </p:sp>
      <p:sp>
        <p:nvSpPr>
          <p:cNvPr id="8" name="TextBox 7"/>
          <p:cNvSpPr txBox="1"/>
          <p:nvPr/>
        </p:nvSpPr>
        <p:spPr>
          <a:xfrm>
            <a:off x="4091025" y="1366734"/>
            <a:ext cx="609600" cy="307777"/>
          </a:xfrm>
          <a:prstGeom prst="rect">
            <a:avLst/>
          </a:prstGeom>
          <a:noFill/>
        </p:spPr>
        <p:txBody>
          <a:bodyPr wrap="square" rtlCol="0">
            <a:spAutoFit/>
          </a:bodyPr>
          <a:lstStyle/>
          <a:p>
            <a:r>
              <a:rPr lang="en-US" dirty="0" smtClean="0"/>
              <a:t>2870</a:t>
            </a:r>
            <a:endParaRPr lang="en-US" dirty="0"/>
          </a:p>
        </p:txBody>
      </p:sp>
    </p:spTree>
    <p:extLst>
      <p:ext uri="{BB962C8B-B14F-4D97-AF65-F5344CB8AC3E}">
        <p14:creationId xmlns:p14="http://schemas.microsoft.com/office/powerpoint/2010/main" val="3977188157"/>
      </p:ext>
    </p:extLst>
  </p:cSld>
  <p:clrMapOvr>
    <a:masterClrMapping/>
  </p:clrMapOvr>
  <p:transition spd="slow" advTm="27460">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p:nvPr/>
        </p:nvSpPr>
        <p:spPr>
          <a:xfrm>
            <a:off x="478425" y="1"/>
            <a:ext cx="7225200" cy="1371199"/>
          </a:xfrm>
          <a:prstGeom prst="rect">
            <a:avLst/>
          </a:prstGeom>
          <a:noFill/>
          <a:ln>
            <a:noFill/>
          </a:ln>
        </p:spPr>
        <p:txBody>
          <a:bodyPr lIns="83825" tIns="41900" rIns="83825" bIns="41900" anchor="b" anchorCtr="0">
            <a:noAutofit/>
          </a:bodyPr>
          <a:lstStyle/>
          <a:p>
            <a:pPr marL="0" marR="0" lvl="0" indent="0" algn="l" rtl="0">
              <a:lnSpc>
                <a:spcPct val="100000"/>
              </a:lnSpc>
              <a:spcBef>
                <a:spcPts val="0"/>
              </a:spcBef>
              <a:buSzPct val="25000"/>
              <a:buNone/>
            </a:pPr>
            <a:r>
              <a:rPr lang="en" sz="3300" dirty="0" smtClean="0">
                <a:latin typeface="Arial Black"/>
                <a:ea typeface="Arial Black"/>
                <a:cs typeface="Arial Black"/>
                <a:sym typeface="Arial Black"/>
              </a:rPr>
              <a:t>Single-Thread </a:t>
            </a:r>
            <a:r>
              <a:rPr lang="en" sz="3300" b="0" i="0" u="none" strike="noStrike" cap="none" baseline="0" dirty="0">
                <a:latin typeface="Arial Black"/>
                <a:ea typeface="Arial Black"/>
                <a:cs typeface="Arial Black"/>
                <a:sym typeface="Arial Black"/>
              </a:rPr>
              <a:t>Performance</a:t>
            </a:r>
          </a:p>
        </p:txBody>
      </p:sp>
      <p:sp>
        <p:nvSpPr>
          <p:cNvPr id="616" name="Shape 616"/>
          <p:cNvSpPr txBox="1">
            <a:spLocks noGrp="1"/>
          </p:cNvSpPr>
          <p:nvPr>
            <p:ph type="sldNum" sz="quarter" idx="12"/>
          </p:nvPr>
        </p:nvSpPr>
        <p:spPr/>
        <p:txBody>
          <a:bodyPr>
            <a:normAutofit/>
          </a:bodyPr>
          <a:lstStyle/>
          <a:p>
            <a:fld id="{00000000-1234-1234-1234-123412341234}" type="slidenum">
              <a:rPr lang="en" smtClean="0"/>
              <a:pPr/>
              <a:t>61</a:t>
            </a:fld>
            <a:endParaRPr lang="en"/>
          </a:p>
        </p:txBody>
      </p:sp>
      <p:sp>
        <p:nvSpPr>
          <p:cNvPr id="618" name="Shape 618"/>
          <p:cNvSpPr/>
          <p:nvPr/>
        </p:nvSpPr>
        <p:spPr>
          <a:xfrm>
            <a:off x="233494" y="1605244"/>
            <a:ext cx="7932899" cy="3940000"/>
          </a:xfrm>
          <a:prstGeom prst="rect">
            <a:avLst/>
          </a:prstGeom>
          <a:noFill/>
          <a:ln>
            <a:noFill/>
          </a:ln>
        </p:spPr>
        <p:txBody>
          <a:bodyPr lIns="76025" tIns="76025" rIns="76025" bIns="76025" anchor="ctr" anchorCtr="0">
            <a:noAutofit/>
          </a:bodyPr>
          <a:lstStyle/>
          <a:p>
            <a:pPr>
              <a:spcBef>
                <a:spcPts val="0"/>
              </a:spcBef>
              <a:buNone/>
            </a:pPr>
            <a:endParaRPr/>
          </a:p>
        </p:txBody>
      </p:sp>
      <p:graphicFrame>
        <p:nvGraphicFramePr>
          <p:cNvPr id="2" name="Chart 1"/>
          <p:cNvGraphicFramePr/>
          <p:nvPr>
            <p:extLst>
              <p:ext uri="{D42A27DB-BD31-4B8C-83A1-F6EECF244321}">
                <p14:modId xmlns:p14="http://schemas.microsoft.com/office/powerpoint/2010/main" val="3850071787"/>
              </p:ext>
            </p:extLst>
          </p:nvPr>
        </p:nvGraphicFramePr>
        <p:xfrm>
          <a:off x="774992" y="1803400"/>
          <a:ext cx="7391400" cy="455914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3895142" y="1605245"/>
            <a:ext cx="609600" cy="307777"/>
          </a:xfrm>
          <a:prstGeom prst="rect">
            <a:avLst/>
          </a:prstGeom>
          <a:noFill/>
        </p:spPr>
        <p:txBody>
          <a:bodyPr wrap="square" rtlCol="0">
            <a:spAutoFit/>
          </a:bodyPr>
          <a:lstStyle/>
          <a:p>
            <a:r>
              <a:rPr lang="en-US" dirty="0" smtClean="0"/>
              <a:t>610</a:t>
            </a:r>
            <a:endParaRPr lang="en-US" dirty="0"/>
          </a:p>
        </p:txBody>
      </p:sp>
      <p:sp>
        <p:nvSpPr>
          <p:cNvPr id="8" name="TextBox 7"/>
          <p:cNvSpPr txBox="1"/>
          <p:nvPr/>
        </p:nvSpPr>
        <p:spPr>
          <a:xfrm>
            <a:off x="4091025" y="1366734"/>
            <a:ext cx="609600" cy="307777"/>
          </a:xfrm>
          <a:prstGeom prst="rect">
            <a:avLst/>
          </a:prstGeom>
          <a:noFill/>
        </p:spPr>
        <p:txBody>
          <a:bodyPr wrap="square" rtlCol="0">
            <a:spAutoFit/>
          </a:bodyPr>
          <a:lstStyle/>
          <a:p>
            <a:r>
              <a:rPr lang="en-US" dirty="0" smtClean="0"/>
              <a:t>2870</a:t>
            </a:r>
            <a:endParaRPr lang="en-US" dirty="0"/>
          </a:p>
        </p:txBody>
      </p:sp>
    </p:spTree>
    <p:extLst>
      <p:ext uri="{BB962C8B-B14F-4D97-AF65-F5344CB8AC3E}">
        <p14:creationId xmlns:p14="http://schemas.microsoft.com/office/powerpoint/2010/main" val="3977188157"/>
      </p:ext>
    </p:extLst>
  </p:cSld>
  <p:clrMapOvr>
    <a:masterClrMapping/>
  </p:clrMapOvr>
  <p:transition spd="slow" advTm="10770">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p:nvPr/>
        </p:nvSpPr>
        <p:spPr>
          <a:xfrm>
            <a:off x="478425" y="1"/>
            <a:ext cx="7225200" cy="1371199"/>
          </a:xfrm>
          <a:prstGeom prst="rect">
            <a:avLst/>
          </a:prstGeom>
          <a:noFill/>
          <a:ln>
            <a:noFill/>
          </a:ln>
        </p:spPr>
        <p:txBody>
          <a:bodyPr lIns="83825" tIns="41900" rIns="83825" bIns="41900" anchor="b" anchorCtr="0">
            <a:noAutofit/>
          </a:bodyPr>
          <a:lstStyle/>
          <a:p>
            <a:pPr marL="0" marR="0" lvl="0" indent="0" algn="l" rtl="0">
              <a:lnSpc>
                <a:spcPct val="100000"/>
              </a:lnSpc>
              <a:spcBef>
                <a:spcPts val="0"/>
              </a:spcBef>
              <a:buSzPct val="25000"/>
              <a:buNone/>
            </a:pPr>
            <a:r>
              <a:rPr lang="en" sz="3300" dirty="0" smtClean="0">
                <a:latin typeface="Arial Black"/>
                <a:ea typeface="Arial Black"/>
                <a:cs typeface="Arial Black"/>
                <a:sym typeface="Arial Black"/>
              </a:rPr>
              <a:t>Single-Thread </a:t>
            </a:r>
            <a:r>
              <a:rPr lang="en" sz="3300" b="0" i="0" u="none" strike="noStrike" cap="none" baseline="0" dirty="0">
                <a:latin typeface="Arial Black"/>
                <a:ea typeface="Arial Black"/>
                <a:cs typeface="Arial Black"/>
                <a:sym typeface="Arial Black"/>
              </a:rPr>
              <a:t>Performance</a:t>
            </a:r>
          </a:p>
        </p:txBody>
      </p:sp>
      <p:sp>
        <p:nvSpPr>
          <p:cNvPr id="616" name="Shape 616"/>
          <p:cNvSpPr txBox="1">
            <a:spLocks noGrp="1"/>
          </p:cNvSpPr>
          <p:nvPr>
            <p:ph type="sldNum" sz="quarter" idx="12"/>
          </p:nvPr>
        </p:nvSpPr>
        <p:spPr/>
        <p:txBody>
          <a:bodyPr>
            <a:normAutofit/>
          </a:bodyPr>
          <a:lstStyle/>
          <a:p>
            <a:fld id="{00000000-1234-1234-1234-123412341234}" type="slidenum">
              <a:rPr lang="en" smtClean="0"/>
              <a:pPr/>
              <a:t>62</a:t>
            </a:fld>
            <a:endParaRPr lang="en"/>
          </a:p>
        </p:txBody>
      </p:sp>
      <p:sp>
        <p:nvSpPr>
          <p:cNvPr id="618" name="Shape 618"/>
          <p:cNvSpPr/>
          <p:nvPr/>
        </p:nvSpPr>
        <p:spPr>
          <a:xfrm>
            <a:off x="233494" y="1605244"/>
            <a:ext cx="7932899" cy="3940000"/>
          </a:xfrm>
          <a:prstGeom prst="rect">
            <a:avLst/>
          </a:prstGeom>
          <a:noFill/>
          <a:ln>
            <a:noFill/>
          </a:ln>
        </p:spPr>
        <p:txBody>
          <a:bodyPr lIns="76025" tIns="76025" rIns="76025" bIns="76025" anchor="ctr" anchorCtr="0">
            <a:noAutofit/>
          </a:bodyPr>
          <a:lstStyle/>
          <a:p>
            <a:pPr>
              <a:spcBef>
                <a:spcPts val="0"/>
              </a:spcBef>
              <a:buNone/>
            </a:pPr>
            <a:endParaRPr/>
          </a:p>
        </p:txBody>
      </p:sp>
      <p:graphicFrame>
        <p:nvGraphicFramePr>
          <p:cNvPr id="2" name="Chart 1"/>
          <p:cNvGraphicFramePr/>
          <p:nvPr>
            <p:extLst>
              <p:ext uri="{D42A27DB-BD31-4B8C-83A1-F6EECF244321}">
                <p14:modId xmlns:p14="http://schemas.microsoft.com/office/powerpoint/2010/main" val="49760889"/>
              </p:ext>
            </p:extLst>
          </p:nvPr>
        </p:nvGraphicFramePr>
        <p:xfrm>
          <a:off x="774992" y="1803400"/>
          <a:ext cx="7391400" cy="455914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3895142" y="1605245"/>
            <a:ext cx="609600" cy="307777"/>
          </a:xfrm>
          <a:prstGeom prst="rect">
            <a:avLst/>
          </a:prstGeom>
          <a:noFill/>
        </p:spPr>
        <p:txBody>
          <a:bodyPr wrap="square" rtlCol="0">
            <a:spAutoFit/>
          </a:bodyPr>
          <a:lstStyle/>
          <a:p>
            <a:r>
              <a:rPr lang="en-US" dirty="0" smtClean="0"/>
              <a:t>610</a:t>
            </a:r>
            <a:endParaRPr lang="en-US" dirty="0"/>
          </a:p>
        </p:txBody>
      </p:sp>
      <p:sp>
        <p:nvSpPr>
          <p:cNvPr id="8" name="TextBox 7"/>
          <p:cNvSpPr txBox="1"/>
          <p:nvPr/>
        </p:nvSpPr>
        <p:spPr>
          <a:xfrm>
            <a:off x="4091025" y="1366734"/>
            <a:ext cx="609600" cy="307777"/>
          </a:xfrm>
          <a:prstGeom prst="rect">
            <a:avLst/>
          </a:prstGeom>
          <a:noFill/>
        </p:spPr>
        <p:txBody>
          <a:bodyPr wrap="square" rtlCol="0">
            <a:spAutoFit/>
          </a:bodyPr>
          <a:lstStyle/>
          <a:p>
            <a:r>
              <a:rPr lang="en-US" dirty="0" smtClean="0"/>
              <a:t>2870</a:t>
            </a:r>
            <a:endParaRPr lang="en-US" dirty="0"/>
          </a:p>
        </p:txBody>
      </p:sp>
    </p:spTree>
    <p:extLst>
      <p:ext uri="{BB962C8B-B14F-4D97-AF65-F5344CB8AC3E}">
        <p14:creationId xmlns:p14="http://schemas.microsoft.com/office/powerpoint/2010/main" val="3977188157"/>
      </p:ext>
    </p:extLst>
  </p:cSld>
  <p:clrMapOvr>
    <a:masterClrMapping/>
  </p:clrMapOvr>
  <p:transition spd="slow" advTm="12228">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p:nvPr/>
        </p:nvSpPr>
        <p:spPr>
          <a:xfrm>
            <a:off x="478425" y="1"/>
            <a:ext cx="7225200" cy="1371199"/>
          </a:xfrm>
          <a:prstGeom prst="rect">
            <a:avLst/>
          </a:prstGeom>
          <a:noFill/>
          <a:ln>
            <a:noFill/>
          </a:ln>
        </p:spPr>
        <p:txBody>
          <a:bodyPr lIns="83825" tIns="41900" rIns="83825" bIns="41900" anchor="b" anchorCtr="0">
            <a:noAutofit/>
          </a:bodyPr>
          <a:lstStyle/>
          <a:p>
            <a:pPr marL="0" marR="0" lvl="0" indent="0" algn="l" rtl="0">
              <a:lnSpc>
                <a:spcPct val="100000"/>
              </a:lnSpc>
              <a:spcBef>
                <a:spcPts val="0"/>
              </a:spcBef>
              <a:buSzPct val="25000"/>
              <a:buNone/>
            </a:pPr>
            <a:r>
              <a:rPr lang="en" sz="3300" dirty="0" smtClean="0">
                <a:latin typeface="Arial Black"/>
                <a:ea typeface="Arial Black"/>
                <a:cs typeface="Arial Black"/>
                <a:sym typeface="Arial Black"/>
              </a:rPr>
              <a:t>Single-Thread </a:t>
            </a:r>
            <a:r>
              <a:rPr lang="en" sz="3300" b="0" i="0" u="none" strike="noStrike" cap="none" baseline="0" dirty="0">
                <a:latin typeface="Arial Black"/>
                <a:ea typeface="Arial Black"/>
                <a:cs typeface="Arial Black"/>
                <a:sym typeface="Arial Black"/>
              </a:rPr>
              <a:t>Performance</a:t>
            </a:r>
          </a:p>
        </p:txBody>
      </p:sp>
      <p:sp>
        <p:nvSpPr>
          <p:cNvPr id="616" name="Shape 616"/>
          <p:cNvSpPr txBox="1">
            <a:spLocks noGrp="1"/>
          </p:cNvSpPr>
          <p:nvPr>
            <p:ph type="sldNum" sz="quarter" idx="12"/>
          </p:nvPr>
        </p:nvSpPr>
        <p:spPr/>
        <p:txBody>
          <a:bodyPr>
            <a:normAutofit/>
          </a:bodyPr>
          <a:lstStyle/>
          <a:p>
            <a:fld id="{00000000-1234-1234-1234-123412341234}" type="slidenum">
              <a:rPr lang="en" smtClean="0"/>
              <a:pPr/>
              <a:t>63</a:t>
            </a:fld>
            <a:endParaRPr lang="en"/>
          </a:p>
        </p:txBody>
      </p:sp>
      <p:sp>
        <p:nvSpPr>
          <p:cNvPr id="618" name="Shape 618"/>
          <p:cNvSpPr/>
          <p:nvPr/>
        </p:nvSpPr>
        <p:spPr>
          <a:xfrm>
            <a:off x="233494" y="1605244"/>
            <a:ext cx="7932899" cy="3940000"/>
          </a:xfrm>
          <a:prstGeom prst="rect">
            <a:avLst/>
          </a:prstGeom>
          <a:noFill/>
          <a:ln>
            <a:noFill/>
          </a:ln>
        </p:spPr>
        <p:txBody>
          <a:bodyPr lIns="76025" tIns="76025" rIns="76025" bIns="76025" anchor="ctr" anchorCtr="0">
            <a:noAutofit/>
          </a:bodyPr>
          <a:lstStyle/>
          <a:p>
            <a:pPr>
              <a:spcBef>
                <a:spcPts val="0"/>
              </a:spcBef>
              <a:buNone/>
            </a:pPr>
            <a:endParaRPr/>
          </a:p>
        </p:txBody>
      </p:sp>
      <p:graphicFrame>
        <p:nvGraphicFramePr>
          <p:cNvPr id="2" name="Chart 1"/>
          <p:cNvGraphicFramePr/>
          <p:nvPr>
            <p:extLst>
              <p:ext uri="{D42A27DB-BD31-4B8C-83A1-F6EECF244321}">
                <p14:modId xmlns:p14="http://schemas.microsoft.com/office/powerpoint/2010/main" val="2070132009"/>
              </p:ext>
            </p:extLst>
          </p:nvPr>
        </p:nvGraphicFramePr>
        <p:xfrm>
          <a:off x="774992" y="1803400"/>
          <a:ext cx="7391400" cy="455914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3895142" y="1605245"/>
            <a:ext cx="609600" cy="307777"/>
          </a:xfrm>
          <a:prstGeom prst="rect">
            <a:avLst/>
          </a:prstGeom>
          <a:noFill/>
        </p:spPr>
        <p:txBody>
          <a:bodyPr wrap="square" rtlCol="0">
            <a:spAutoFit/>
          </a:bodyPr>
          <a:lstStyle/>
          <a:p>
            <a:r>
              <a:rPr lang="en-US" dirty="0" smtClean="0"/>
              <a:t>610</a:t>
            </a:r>
            <a:endParaRPr lang="en-US" dirty="0"/>
          </a:p>
        </p:txBody>
      </p:sp>
      <p:sp>
        <p:nvSpPr>
          <p:cNvPr id="8" name="TextBox 7"/>
          <p:cNvSpPr txBox="1"/>
          <p:nvPr/>
        </p:nvSpPr>
        <p:spPr>
          <a:xfrm>
            <a:off x="4091025" y="1366734"/>
            <a:ext cx="609600" cy="307777"/>
          </a:xfrm>
          <a:prstGeom prst="rect">
            <a:avLst/>
          </a:prstGeom>
          <a:noFill/>
        </p:spPr>
        <p:txBody>
          <a:bodyPr wrap="square" rtlCol="0">
            <a:spAutoFit/>
          </a:bodyPr>
          <a:lstStyle/>
          <a:p>
            <a:r>
              <a:rPr lang="en-US" dirty="0" smtClean="0"/>
              <a:t>2870</a:t>
            </a:r>
            <a:endParaRPr lang="en-US" dirty="0"/>
          </a:p>
        </p:txBody>
      </p:sp>
      <p:cxnSp>
        <p:nvCxnSpPr>
          <p:cNvPr id="5" name="Straight Arrow Connector 4"/>
          <p:cNvCxnSpPr/>
          <p:nvPr/>
        </p:nvCxnSpPr>
        <p:spPr>
          <a:xfrm flipH="1" flipV="1">
            <a:off x="6172200" y="4419600"/>
            <a:ext cx="342900" cy="4318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515100" y="4732290"/>
            <a:ext cx="609600" cy="307777"/>
          </a:xfrm>
          <a:prstGeom prst="rect">
            <a:avLst/>
          </a:prstGeom>
          <a:noFill/>
          <a:ln>
            <a:solidFill>
              <a:schemeClr val="tx1"/>
            </a:solidFill>
          </a:ln>
        </p:spPr>
        <p:txBody>
          <a:bodyPr wrap="square" rtlCol="0">
            <a:spAutoFit/>
          </a:bodyPr>
          <a:lstStyle/>
          <a:p>
            <a:r>
              <a:rPr lang="en-US" dirty="0" smtClean="0"/>
              <a:t>40%</a:t>
            </a:r>
            <a:endParaRPr lang="en-US" dirty="0"/>
          </a:p>
        </p:txBody>
      </p:sp>
      <p:cxnSp>
        <p:nvCxnSpPr>
          <p:cNvPr id="13" name="Straight Arrow Connector 12"/>
          <p:cNvCxnSpPr/>
          <p:nvPr/>
        </p:nvCxnSpPr>
        <p:spPr>
          <a:xfrm flipH="1" flipV="1">
            <a:off x="6324600" y="4114800"/>
            <a:ext cx="3810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05600" y="4191001"/>
            <a:ext cx="609600" cy="307777"/>
          </a:xfrm>
          <a:prstGeom prst="rect">
            <a:avLst/>
          </a:prstGeom>
          <a:noFill/>
          <a:ln>
            <a:solidFill>
              <a:schemeClr val="tx1"/>
            </a:solidFill>
          </a:ln>
        </p:spPr>
        <p:txBody>
          <a:bodyPr wrap="square" rtlCol="0">
            <a:spAutoFit/>
          </a:bodyPr>
          <a:lstStyle/>
          <a:p>
            <a:r>
              <a:rPr lang="en-US" dirty="0" smtClean="0"/>
              <a:t>73%</a:t>
            </a:r>
            <a:endParaRPr lang="en-US" dirty="0"/>
          </a:p>
        </p:txBody>
      </p:sp>
    </p:spTree>
    <p:extLst>
      <p:ext uri="{BB962C8B-B14F-4D97-AF65-F5344CB8AC3E}">
        <p14:creationId xmlns:p14="http://schemas.microsoft.com/office/powerpoint/2010/main" val="2457596994"/>
      </p:ext>
    </p:extLst>
  </p:cSld>
  <p:clrMapOvr>
    <a:masterClrMapping/>
  </p:clrMapOvr>
  <p:transition spd="slow" advTm="45041">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457172" y="1752458"/>
            <a:ext cx="7619745" cy="4373305"/>
          </a:xfrm>
          <a:prstGeom prst="rect">
            <a:avLst/>
          </a:prstGeom>
          <a:noFill/>
          <a:ln>
            <a:noFill/>
          </a:ln>
        </p:spPr>
        <p:txBody>
          <a:bodyPr lIns="83825" tIns="41900" rIns="83825" bIns="41900" anchor="t" anchorCtr="0">
            <a:noAutofit/>
          </a:bodyPr>
          <a:lstStyle/>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p:txBody>
      </p:sp>
      <p:sp>
        <p:nvSpPr>
          <p:cNvPr id="627" name="Shape 627"/>
          <p:cNvSpPr/>
          <p:nvPr/>
        </p:nvSpPr>
        <p:spPr>
          <a:xfrm>
            <a:off x="779804" y="1266825"/>
            <a:ext cx="6626050" cy="4531700"/>
          </a:xfrm>
          <a:prstGeom prst="rect">
            <a:avLst/>
          </a:prstGeom>
          <a:noFill/>
          <a:ln>
            <a:noFill/>
          </a:ln>
        </p:spPr>
        <p:txBody>
          <a:bodyPr lIns="76025" tIns="76025" rIns="76025" bIns="76025" anchor="ctr" anchorCtr="0">
            <a:noAutofit/>
          </a:bodyPr>
          <a:lstStyle/>
          <a:p>
            <a:pPr>
              <a:spcBef>
                <a:spcPts val="0"/>
              </a:spcBef>
              <a:buNone/>
            </a:pPr>
            <a:endParaRPr/>
          </a:p>
        </p:txBody>
      </p:sp>
      <p:sp>
        <p:nvSpPr>
          <p:cNvPr id="628" name="Shape 628"/>
          <p:cNvSpPr txBox="1">
            <a:spLocks noGrp="1"/>
          </p:cNvSpPr>
          <p:nvPr>
            <p:ph type="sldNum" sz="quarter" idx="12"/>
          </p:nvPr>
        </p:nvSpPr>
        <p:spPr/>
        <p:txBody>
          <a:bodyPr>
            <a:normAutofit/>
          </a:bodyPr>
          <a:lstStyle/>
          <a:p>
            <a:fld id="{00000000-1234-1234-1234-123412341234}" type="slidenum">
              <a:rPr lang="en" smtClean="0"/>
              <a:pPr/>
              <a:t>64</a:t>
            </a:fld>
            <a:endParaRPr lang="en"/>
          </a:p>
        </p:txBody>
      </p:sp>
      <p:sp>
        <p:nvSpPr>
          <p:cNvPr id="632" name="Shape 632"/>
          <p:cNvSpPr txBox="1"/>
          <p:nvPr/>
        </p:nvSpPr>
        <p:spPr>
          <a:xfrm>
            <a:off x="424844" y="-372959"/>
            <a:ext cx="5790731" cy="1371332"/>
          </a:xfrm>
          <a:prstGeom prst="rect">
            <a:avLst/>
          </a:prstGeom>
          <a:noFill/>
          <a:ln>
            <a:noFill/>
          </a:ln>
        </p:spPr>
        <p:txBody>
          <a:bodyPr lIns="83825" tIns="41900" rIns="83825" bIns="41900" anchor="b" anchorCtr="0">
            <a:noAutofit/>
          </a:bodyPr>
          <a:lstStyle/>
          <a:p>
            <a:pPr>
              <a:buSzPct val="25000"/>
            </a:pPr>
            <a:endParaRPr lang="en" sz="3300" dirty="0">
              <a:latin typeface="Arial Black"/>
              <a:ea typeface="Arial Black"/>
              <a:cs typeface="Arial Black"/>
              <a:sym typeface="Arial Black"/>
            </a:endParaRPr>
          </a:p>
          <a:p>
            <a:pPr>
              <a:buSzPct val="25000"/>
            </a:pPr>
            <a:r>
              <a:rPr lang="en" sz="3300" dirty="0" smtClean="0">
                <a:latin typeface="Arial Black"/>
                <a:ea typeface="Arial Black"/>
                <a:cs typeface="Arial Black"/>
                <a:sym typeface="Arial Black"/>
              </a:rPr>
              <a:t>Speedup </a:t>
            </a:r>
            <a:r>
              <a:rPr lang="en-US" sz="3300" dirty="0" err="1" smtClean="0">
                <a:latin typeface="Arial Black"/>
                <a:ea typeface="Arial Black"/>
                <a:cs typeface="Arial Black"/>
              </a:rPr>
              <a:t>Geomean</a:t>
            </a:r>
            <a:endParaRPr lang="en" sz="3300" dirty="0">
              <a:latin typeface="Arial Black"/>
              <a:ea typeface="Arial Black"/>
              <a:cs typeface="Arial Black"/>
              <a:sym typeface="Arial Black"/>
            </a:endParaRPr>
          </a:p>
        </p:txBody>
      </p:sp>
      <p:graphicFrame>
        <p:nvGraphicFramePr>
          <p:cNvPr id="6" name="Chart 5"/>
          <p:cNvGraphicFramePr/>
          <p:nvPr>
            <p:extLst>
              <p:ext uri="{D42A27DB-BD31-4B8C-83A1-F6EECF244321}">
                <p14:modId xmlns:p14="http://schemas.microsoft.com/office/powerpoint/2010/main" val="724685414"/>
              </p:ext>
            </p:extLst>
          </p:nvPr>
        </p:nvGraphicFramePr>
        <p:xfrm>
          <a:off x="488064" y="998372"/>
          <a:ext cx="8261957" cy="5418667"/>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p:cNvCxnSpPr/>
          <p:nvPr/>
        </p:nvCxnSpPr>
        <p:spPr>
          <a:xfrm>
            <a:off x="1387729" y="3643312"/>
            <a:ext cx="5165471" cy="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932541"/>
      </p:ext>
    </p:extLst>
  </p:cSld>
  <p:clrMapOvr>
    <a:masterClrMapping/>
  </p:clrMapOvr>
  <p:transition spd="slow" advTm="22471">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457172" y="1752458"/>
            <a:ext cx="7619745" cy="4373305"/>
          </a:xfrm>
          <a:prstGeom prst="rect">
            <a:avLst/>
          </a:prstGeom>
          <a:noFill/>
          <a:ln>
            <a:noFill/>
          </a:ln>
        </p:spPr>
        <p:txBody>
          <a:bodyPr lIns="83825" tIns="41900" rIns="83825" bIns="41900" anchor="t" anchorCtr="0">
            <a:noAutofit/>
          </a:bodyPr>
          <a:lstStyle/>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p:txBody>
      </p:sp>
      <p:sp>
        <p:nvSpPr>
          <p:cNvPr id="627" name="Shape 627"/>
          <p:cNvSpPr/>
          <p:nvPr/>
        </p:nvSpPr>
        <p:spPr>
          <a:xfrm>
            <a:off x="779804" y="1266825"/>
            <a:ext cx="6626050" cy="4531700"/>
          </a:xfrm>
          <a:prstGeom prst="rect">
            <a:avLst/>
          </a:prstGeom>
          <a:noFill/>
          <a:ln>
            <a:noFill/>
          </a:ln>
        </p:spPr>
        <p:txBody>
          <a:bodyPr lIns="76025" tIns="76025" rIns="76025" bIns="76025" anchor="ctr" anchorCtr="0">
            <a:noAutofit/>
          </a:bodyPr>
          <a:lstStyle/>
          <a:p>
            <a:pPr>
              <a:spcBef>
                <a:spcPts val="0"/>
              </a:spcBef>
              <a:buNone/>
            </a:pPr>
            <a:endParaRPr/>
          </a:p>
        </p:txBody>
      </p:sp>
      <p:sp>
        <p:nvSpPr>
          <p:cNvPr id="628" name="Shape 628"/>
          <p:cNvSpPr txBox="1">
            <a:spLocks noGrp="1"/>
          </p:cNvSpPr>
          <p:nvPr>
            <p:ph type="sldNum" sz="quarter" idx="12"/>
          </p:nvPr>
        </p:nvSpPr>
        <p:spPr/>
        <p:txBody>
          <a:bodyPr>
            <a:normAutofit/>
          </a:bodyPr>
          <a:lstStyle/>
          <a:p>
            <a:fld id="{00000000-1234-1234-1234-123412341234}" type="slidenum">
              <a:rPr lang="en" smtClean="0"/>
              <a:pPr/>
              <a:t>65</a:t>
            </a:fld>
            <a:endParaRPr lang="en"/>
          </a:p>
        </p:txBody>
      </p:sp>
      <p:sp>
        <p:nvSpPr>
          <p:cNvPr id="632" name="Shape 632"/>
          <p:cNvSpPr txBox="1"/>
          <p:nvPr/>
        </p:nvSpPr>
        <p:spPr>
          <a:xfrm>
            <a:off x="424844" y="-372959"/>
            <a:ext cx="5790731" cy="1371332"/>
          </a:xfrm>
          <a:prstGeom prst="rect">
            <a:avLst/>
          </a:prstGeom>
          <a:noFill/>
          <a:ln>
            <a:noFill/>
          </a:ln>
        </p:spPr>
        <p:txBody>
          <a:bodyPr lIns="83825" tIns="41900" rIns="83825" bIns="41900" anchor="b" anchorCtr="0">
            <a:noAutofit/>
          </a:bodyPr>
          <a:lstStyle/>
          <a:p>
            <a:pPr>
              <a:buSzPct val="25000"/>
            </a:pPr>
            <a:endParaRPr lang="en" sz="3300" dirty="0">
              <a:latin typeface="Arial Black"/>
              <a:ea typeface="Arial Black"/>
              <a:cs typeface="Arial Black"/>
              <a:sym typeface="Arial Black"/>
            </a:endParaRPr>
          </a:p>
          <a:p>
            <a:pPr>
              <a:buSzPct val="25000"/>
            </a:pPr>
            <a:r>
              <a:rPr lang="en" sz="3300" dirty="0" smtClean="0">
                <a:latin typeface="Arial Black"/>
                <a:ea typeface="Arial Black"/>
                <a:cs typeface="Arial Black"/>
                <a:sym typeface="Arial Black"/>
              </a:rPr>
              <a:t>Speedup </a:t>
            </a:r>
            <a:r>
              <a:rPr lang="en-US" sz="3300" dirty="0" err="1" smtClean="0">
                <a:latin typeface="Arial Black"/>
                <a:ea typeface="Arial Black"/>
                <a:cs typeface="Arial Black"/>
              </a:rPr>
              <a:t>Geomean</a:t>
            </a:r>
            <a:endParaRPr lang="en" sz="3300" dirty="0">
              <a:latin typeface="Arial Black"/>
              <a:ea typeface="Arial Black"/>
              <a:cs typeface="Arial Black"/>
              <a:sym typeface="Arial Black"/>
            </a:endParaRPr>
          </a:p>
        </p:txBody>
      </p:sp>
      <p:graphicFrame>
        <p:nvGraphicFramePr>
          <p:cNvPr id="6" name="Chart 5"/>
          <p:cNvGraphicFramePr/>
          <p:nvPr>
            <p:extLst>
              <p:ext uri="{D42A27DB-BD31-4B8C-83A1-F6EECF244321}">
                <p14:modId xmlns:p14="http://schemas.microsoft.com/office/powerpoint/2010/main" val="1329633411"/>
              </p:ext>
            </p:extLst>
          </p:nvPr>
        </p:nvGraphicFramePr>
        <p:xfrm>
          <a:off x="488064" y="998372"/>
          <a:ext cx="8261957" cy="5418667"/>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1387729" y="3643312"/>
            <a:ext cx="5165471" cy="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01665"/>
      </p:ext>
    </p:extLst>
  </p:cSld>
  <p:clrMapOvr>
    <a:masterClrMapping/>
  </p:clrMapOvr>
  <p:transition spd="slow" advTm="10257">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457172" y="1752458"/>
            <a:ext cx="7619745" cy="4373305"/>
          </a:xfrm>
          <a:prstGeom prst="rect">
            <a:avLst/>
          </a:prstGeom>
          <a:noFill/>
          <a:ln>
            <a:noFill/>
          </a:ln>
        </p:spPr>
        <p:txBody>
          <a:bodyPr lIns="83825" tIns="41900" rIns="83825" bIns="41900" anchor="t" anchorCtr="0">
            <a:noAutofit/>
          </a:bodyPr>
          <a:lstStyle/>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p:txBody>
      </p:sp>
      <p:sp>
        <p:nvSpPr>
          <p:cNvPr id="627" name="Shape 627"/>
          <p:cNvSpPr/>
          <p:nvPr/>
        </p:nvSpPr>
        <p:spPr>
          <a:xfrm>
            <a:off x="779804" y="1266825"/>
            <a:ext cx="6626050" cy="4531700"/>
          </a:xfrm>
          <a:prstGeom prst="rect">
            <a:avLst/>
          </a:prstGeom>
          <a:noFill/>
          <a:ln>
            <a:noFill/>
          </a:ln>
        </p:spPr>
        <p:txBody>
          <a:bodyPr lIns="76025" tIns="76025" rIns="76025" bIns="76025" anchor="ctr" anchorCtr="0">
            <a:noAutofit/>
          </a:bodyPr>
          <a:lstStyle/>
          <a:p>
            <a:pPr>
              <a:spcBef>
                <a:spcPts val="0"/>
              </a:spcBef>
              <a:buNone/>
            </a:pPr>
            <a:endParaRPr/>
          </a:p>
        </p:txBody>
      </p:sp>
      <p:sp>
        <p:nvSpPr>
          <p:cNvPr id="628" name="Shape 628"/>
          <p:cNvSpPr txBox="1">
            <a:spLocks noGrp="1"/>
          </p:cNvSpPr>
          <p:nvPr>
            <p:ph type="sldNum" sz="quarter" idx="12"/>
          </p:nvPr>
        </p:nvSpPr>
        <p:spPr/>
        <p:txBody>
          <a:bodyPr>
            <a:normAutofit/>
          </a:bodyPr>
          <a:lstStyle/>
          <a:p>
            <a:fld id="{00000000-1234-1234-1234-123412341234}" type="slidenum">
              <a:rPr lang="en" smtClean="0"/>
              <a:pPr/>
              <a:t>66</a:t>
            </a:fld>
            <a:endParaRPr lang="en"/>
          </a:p>
        </p:txBody>
      </p:sp>
      <p:sp>
        <p:nvSpPr>
          <p:cNvPr id="632" name="Shape 632"/>
          <p:cNvSpPr txBox="1"/>
          <p:nvPr/>
        </p:nvSpPr>
        <p:spPr>
          <a:xfrm>
            <a:off x="424844" y="-372959"/>
            <a:ext cx="5790731" cy="1371332"/>
          </a:xfrm>
          <a:prstGeom prst="rect">
            <a:avLst/>
          </a:prstGeom>
          <a:noFill/>
          <a:ln>
            <a:noFill/>
          </a:ln>
        </p:spPr>
        <p:txBody>
          <a:bodyPr lIns="83825" tIns="41900" rIns="83825" bIns="41900" anchor="b" anchorCtr="0">
            <a:noAutofit/>
          </a:bodyPr>
          <a:lstStyle/>
          <a:p>
            <a:pPr>
              <a:buSzPct val="25000"/>
            </a:pPr>
            <a:endParaRPr lang="en" sz="3300" dirty="0">
              <a:latin typeface="Arial Black"/>
              <a:ea typeface="Arial Black"/>
              <a:cs typeface="Arial Black"/>
              <a:sym typeface="Arial Black"/>
            </a:endParaRPr>
          </a:p>
          <a:p>
            <a:pPr>
              <a:buSzPct val="25000"/>
            </a:pPr>
            <a:r>
              <a:rPr lang="en" sz="3300" dirty="0">
                <a:latin typeface="Arial Black"/>
                <a:ea typeface="Arial Black"/>
                <a:cs typeface="Arial Black"/>
                <a:sym typeface="Arial Black"/>
              </a:rPr>
              <a:t>Speedup </a:t>
            </a:r>
            <a:r>
              <a:rPr lang="en-US" sz="3300" dirty="0" err="1">
                <a:latin typeface="Arial Black"/>
                <a:ea typeface="Arial Black"/>
                <a:cs typeface="Arial Black"/>
              </a:rPr>
              <a:t>Geomean</a:t>
            </a:r>
            <a:endParaRPr lang="en" sz="3300" dirty="0">
              <a:latin typeface="Arial Black"/>
              <a:ea typeface="Arial Black"/>
              <a:cs typeface="Arial Black"/>
              <a:sym typeface="Arial Black"/>
            </a:endParaRPr>
          </a:p>
        </p:txBody>
      </p:sp>
      <p:graphicFrame>
        <p:nvGraphicFramePr>
          <p:cNvPr id="6" name="Chart 5"/>
          <p:cNvGraphicFramePr/>
          <p:nvPr>
            <p:extLst>
              <p:ext uri="{D42A27DB-BD31-4B8C-83A1-F6EECF244321}">
                <p14:modId xmlns:p14="http://schemas.microsoft.com/office/powerpoint/2010/main" val="1629728712"/>
              </p:ext>
            </p:extLst>
          </p:nvPr>
        </p:nvGraphicFramePr>
        <p:xfrm>
          <a:off x="488064" y="998372"/>
          <a:ext cx="8261957" cy="5418667"/>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1387729" y="3643312"/>
            <a:ext cx="5165471" cy="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01665"/>
      </p:ext>
    </p:extLst>
  </p:cSld>
  <p:clrMapOvr>
    <a:masterClrMapping/>
  </p:clrMapOvr>
  <p:transition spd="slow" advTm="28405">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457172" y="1752458"/>
            <a:ext cx="7619745" cy="4373305"/>
          </a:xfrm>
          <a:prstGeom prst="rect">
            <a:avLst/>
          </a:prstGeom>
          <a:noFill/>
          <a:ln>
            <a:noFill/>
          </a:ln>
        </p:spPr>
        <p:txBody>
          <a:bodyPr lIns="83825" tIns="41900" rIns="83825" bIns="41900" anchor="t" anchorCtr="0">
            <a:noAutofit/>
          </a:bodyPr>
          <a:lstStyle/>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p:txBody>
      </p:sp>
      <p:sp>
        <p:nvSpPr>
          <p:cNvPr id="627" name="Shape 627"/>
          <p:cNvSpPr/>
          <p:nvPr/>
        </p:nvSpPr>
        <p:spPr>
          <a:xfrm>
            <a:off x="779804" y="1266825"/>
            <a:ext cx="6626050" cy="4531700"/>
          </a:xfrm>
          <a:prstGeom prst="rect">
            <a:avLst/>
          </a:prstGeom>
          <a:noFill/>
          <a:ln>
            <a:noFill/>
          </a:ln>
        </p:spPr>
        <p:txBody>
          <a:bodyPr lIns="76025" tIns="76025" rIns="76025" bIns="76025" anchor="ctr" anchorCtr="0">
            <a:noAutofit/>
          </a:bodyPr>
          <a:lstStyle/>
          <a:p>
            <a:pPr>
              <a:spcBef>
                <a:spcPts val="0"/>
              </a:spcBef>
              <a:buNone/>
            </a:pPr>
            <a:endParaRPr/>
          </a:p>
        </p:txBody>
      </p:sp>
      <p:sp>
        <p:nvSpPr>
          <p:cNvPr id="628" name="Shape 628"/>
          <p:cNvSpPr txBox="1">
            <a:spLocks noGrp="1"/>
          </p:cNvSpPr>
          <p:nvPr>
            <p:ph type="sldNum" sz="quarter" idx="12"/>
          </p:nvPr>
        </p:nvSpPr>
        <p:spPr/>
        <p:txBody>
          <a:bodyPr>
            <a:normAutofit/>
          </a:bodyPr>
          <a:lstStyle/>
          <a:p>
            <a:fld id="{00000000-1234-1234-1234-123412341234}" type="slidenum">
              <a:rPr lang="en" smtClean="0"/>
              <a:pPr/>
              <a:t>67</a:t>
            </a:fld>
            <a:endParaRPr lang="en"/>
          </a:p>
        </p:txBody>
      </p:sp>
      <p:sp>
        <p:nvSpPr>
          <p:cNvPr id="632" name="Shape 632"/>
          <p:cNvSpPr txBox="1"/>
          <p:nvPr/>
        </p:nvSpPr>
        <p:spPr>
          <a:xfrm>
            <a:off x="424844" y="-372959"/>
            <a:ext cx="5790731" cy="1371332"/>
          </a:xfrm>
          <a:prstGeom prst="rect">
            <a:avLst/>
          </a:prstGeom>
          <a:noFill/>
          <a:ln>
            <a:noFill/>
          </a:ln>
        </p:spPr>
        <p:txBody>
          <a:bodyPr lIns="83825" tIns="41900" rIns="83825" bIns="41900" anchor="b" anchorCtr="0">
            <a:noAutofit/>
          </a:bodyPr>
          <a:lstStyle/>
          <a:p>
            <a:pPr>
              <a:buSzPct val="25000"/>
            </a:pPr>
            <a:endParaRPr lang="en" sz="3300" b="0" i="0" u="none" strike="noStrike" cap="none" baseline="0" dirty="0" smtClean="0">
              <a:latin typeface="Arial Black"/>
              <a:ea typeface="Arial Black"/>
              <a:cs typeface="Arial Black"/>
              <a:sym typeface="Arial Black"/>
            </a:endParaRPr>
          </a:p>
          <a:p>
            <a:pPr>
              <a:buSzPct val="25000"/>
            </a:pPr>
            <a:r>
              <a:rPr lang="en" sz="3300" b="0" i="0" u="none" strike="noStrike" cap="none" baseline="0" dirty="0" smtClean="0">
                <a:latin typeface="Arial Black"/>
                <a:ea typeface="Arial Black"/>
                <a:cs typeface="Arial Black"/>
                <a:sym typeface="Arial Black"/>
              </a:rPr>
              <a:t>Speedup </a:t>
            </a:r>
            <a:r>
              <a:rPr lang="en-US" sz="3300" dirty="0" err="1" smtClean="0">
                <a:latin typeface="Arial Black"/>
                <a:ea typeface="Arial Black"/>
                <a:cs typeface="Arial Black"/>
              </a:rPr>
              <a:t>Geomean</a:t>
            </a:r>
            <a:endParaRPr lang="en" sz="3300" b="0" i="0" u="none" strike="noStrike" cap="none" baseline="0" dirty="0">
              <a:latin typeface="Arial Black"/>
              <a:ea typeface="Arial Black"/>
              <a:cs typeface="Arial Black"/>
              <a:sym typeface="Arial Black"/>
            </a:endParaRPr>
          </a:p>
        </p:txBody>
      </p:sp>
      <p:graphicFrame>
        <p:nvGraphicFramePr>
          <p:cNvPr id="6" name="Chart 5"/>
          <p:cNvGraphicFramePr/>
          <p:nvPr>
            <p:extLst>
              <p:ext uri="{D42A27DB-BD31-4B8C-83A1-F6EECF244321}">
                <p14:modId xmlns:p14="http://schemas.microsoft.com/office/powerpoint/2010/main" val="361919739"/>
              </p:ext>
            </p:extLst>
          </p:nvPr>
        </p:nvGraphicFramePr>
        <p:xfrm>
          <a:off x="488064" y="998372"/>
          <a:ext cx="8261957" cy="5418667"/>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1387729" y="3643312"/>
            <a:ext cx="5165471" cy="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01665"/>
      </p:ext>
    </p:extLst>
  </p:cSld>
  <p:clrMapOvr>
    <a:masterClrMapping/>
  </p:clrMapOvr>
  <p:transition spd="slow" advTm="24041">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457172" y="1752458"/>
            <a:ext cx="7619745" cy="4373305"/>
          </a:xfrm>
          <a:prstGeom prst="rect">
            <a:avLst/>
          </a:prstGeom>
          <a:noFill/>
          <a:ln>
            <a:noFill/>
          </a:ln>
        </p:spPr>
        <p:txBody>
          <a:bodyPr lIns="83825" tIns="41900" rIns="83825" bIns="41900" anchor="t" anchorCtr="0">
            <a:noAutofit/>
          </a:bodyPr>
          <a:lstStyle/>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p:txBody>
      </p:sp>
      <p:sp>
        <p:nvSpPr>
          <p:cNvPr id="627" name="Shape 627"/>
          <p:cNvSpPr/>
          <p:nvPr/>
        </p:nvSpPr>
        <p:spPr>
          <a:xfrm>
            <a:off x="779804" y="1266825"/>
            <a:ext cx="6626050" cy="4531700"/>
          </a:xfrm>
          <a:prstGeom prst="rect">
            <a:avLst/>
          </a:prstGeom>
          <a:noFill/>
          <a:ln>
            <a:noFill/>
          </a:ln>
        </p:spPr>
        <p:txBody>
          <a:bodyPr lIns="76025" tIns="76025" rIns="76025" bIns="76025" anchor="ctr" anchorCtr="0">
            <a:noAutofit/>
          </a:bodyPr>
          <a:lstStyle/>
          <a:p>
            <a:pPr>
              <a:spcBef>
                <a:spcPts val="0"/>
              </a:spcBef>
              <a:buNone/>
            </a:pPr>
            <a:endParaRPr/>
          </a:p>
        </p:txBody>
      </p:sp>
      <p:sp>
        <p:nvSpPr>
          <p:cNvPr id="628" name="Shape 628"/>
          <p:cNvSpPr txBox="1">
            <a:spLocks noGrp="1"/>
          </p:cNvSpPr>
          <p:nvPr>
            <p:ph type="sldNum" sz="quarter" idx="12"/>
          </p:nvPr>
        </p:nvSpPr>
        <p:spPr/>
        <p:txBody>
          <a:bodyPr>
            <a:normAutofit/>
          </a:bodyPr>
          <a:lstStyle/>
          <a:p>
            <a:fld id="{00000000-1234-1234-1234-123412341234}" type="slidenum">
              <a:rPr lang="en" smtClean="0"/>
              <a:pPr/>
              <a:t>68</a:t>
            </a:fld>
            <a:endParaRPr lang="en"/>
          </a:p>
        </p:txBody>
      </p:sp>
      <p:graphicFrame>
        <p:nvGraphicFramePr>
          <p:cNvPr id="6" name="Chart 5"/>
          <p:cNvGraphicFramePr/>
          <p:nvPr>
            <p:extLst>
              <p:ext uri="{D42A27DB-BD31-4B8C-83A1-F6EECF244321}">
                <p14:modId xmlns:p14="http://schemas.microsoft.com/office/powerpoint/2010/main" val="2418707400"/>
              </p:ext>
            </p:extLst>
          </p:nvPr>
        </p:nvGraphicFramePr>
        <p:xfrm>
          <a:off x="488064" y="998372"/>
          <a:ext cx="8261957" cy="5418667"/>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1387729" y="3643312"/>
            <a:ext cx="5165471" cy="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1470365" y="685800"/>
            <a:ext cx="5943317"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4000" dirty="0" smtClean="0">
                <a:solidFill>
                  <a:schemeClr val="tx1"/>
                </a:solidFill>
              </a:rPr>
              <a:t>Toward Practical STM</a:t>
            </a:r>
            <a:endParaRPr lang="en-US" sz="4000" dirty="0">
              <a:solidFill>
                <a:schemeClr val="tx1"/>
              </a:solidFill>
            </a:endParaRPr>
          </a:p>
        </p:txBody>
      </p:sp>
      <p:sp>
        <p:nvSpPr>
          <p:cNvPr id="11" name="Line Callout 2 (No Border) 10"/>
          <p:cNvSpPr/>
          <p:nvPr/>
        </p:nvSpPr>
        <p:spPr>
          <a:xfrm>
            <a:off x="1066800" y="2971800"/>
            <a:ext cx="1781556" cy="388326"/>
          </a:xfrm>
          <a:prstGeom prst="callout2">
            <a:avLst>
              <a:gd name="adj1" fmla="val 115182"/>
              <a:gd name="adj2" fmla="val 15518"/>
              <a:gd name="adj3" fmla="val 167993"/>
              <a:gd name="adj4" fmla="val 15677"/>
              <a:gd name="adj5" fmla="val 318930"/>
              <a:gd name="adj6" fmla="val 3882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Low instrumentation overhead</a:t>
            </a:r>
            <a:endParaRPr lang="en-US" dirty="0">
              <a:solidFill>
                <a:schemeClr val="tx1"/>
              </a:solidFill>
            </a:endParaRPr>
          </a:p>
        </p:txBody>
      </p:sp>
    </p:spTree>
    <p:extLst>
      <p:ext uri="{BB962C8B-B14F-4D97-AF65-F5344CB8AC3E}">
        <p14:creationId xmlns:p14="http://schemas.microsoft.com/office/powerpoint/2010/main" val="4008814606"/>
      </p:ext>
    </p:extLst>
  </p:cSld>
  <p:clrMapOvr>
    <a:masterClrMapping/>
  </p:clrMapOvr>
  <p:transition spd="slow" advTm="24041">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457172" y="1752458"/>
            <a:ext cx="7619745" cy="4373305"/>
          </a:xfrm>
          <a:prstGeom prst="rect">
            <a:avLst/>
          </a:prstGeom>
          <a:noFill/>
          <a:ln>
            <a:noFill/>
          </a:ln>
        </p:spPr>
        <p:txBody>
          <a:bodyPr lIns="83825" tIns="41900" rIns="83825" bIns="41900" anchor="t" anchorCtr="0">
            <a:noAutofit/>
          </a:bodyPr>
          <a:lstStyle/>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p:txBody>
      </p:sp>
      <p:sp>
        <p:nvSpPr>
          <p:cNvPr id="627" name="Shape 627"/>
          <p:cNvSpPr/>
          <p:nvPr/>
        </p:nvSpPr>
        <p:spPr>
          <a:xfrm>
            <a:off x="779804" y="1266825"/>
            <a:ext cx="6626050" cy="4531700"/>
          </a:xfrm>
          <a:prstGeom prst="rect">
            <a:avLst/>
          </a:prstGeom>
          <a:noFill/>
          <a:ln>
            <a:noFill/>
          </a:ln>
        </p:spPr>
        <p:txBody>
          <a:bodyPr lIns="76025" tIns="76025" rIns="76025" bIns="76025" anchor="ctr" anchorCtr="0">
            <a:noAutofit/>
          </a:bodyPr>
          <a:lstStyle/>
          <a:p>
            <a:pPr>
              <a:spcBef>
                <a:spcPts val="0"/>
              </a:spcBef>
              <a:buNone/>
            </a:pPr>
            <a:endParaRPr/>
          </a:p>
        </p:txBody>
      </p:sp>
      <p:sp>
        <p:nvSpPr>
          <p:cNvPr id="628" name="Shape 628"/>
          <p:cNvSpPr txBox="1">
            <a:spLocks noGrp="1"/>
          </p:cNvSpPr>
          <p:nvPr>
            <p:ph type="sldNum" sz="quarter" idx="12"/>
          </p:nvPr>
        </p:nvSpPr>
        <p:spPr/>
        <p:txBody>
          <a:bodyPr>
            <a:normAutofit/>
          </a:bodyPr>
          <a:lstStyle/>
          <a:p>
            <a:fld id="{00000000-1234-1234-1234-123412341234}" type="slidenum">
              <a:rPr lang="en" smtClean="0"/>
              <a:pPr/>
              <a:t>69</a:t>
            </a:fld>
            <a:endParaRPr lang="en"/>
          </a:p>
        </p:txBody>
      </p:sp>
      <p:graphicFrame>
        <p:nvGraphicFramePr>
          <p:cNvPr id="6" name="Chart 5"/>
          <p:cNvGraphicFramePr/>
          <p:nvPr>
            <p:extLst>
              <p:ext uri="{D42A27DB-BD31-4B8C-83A1-F6EECF244321}">
                <p14:modId xmlns:p14="http://schemas.microsoft.com/office/powerpoint/2010/main" val="2418707400"/>
              </p:ext>
            </p:extLst>
          </p:nvPr>
        </p:nvGraphicFramePr>
        <p:xfrm>
          <a:off x="488064" y="998372"/>
          <a:ext cx="8261957" cy="5418667"/>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1387729" y="3643312"/>
            <a:ext cx="5165471" cy="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1470365" y="685800"/>
            <a:ext cx="5943317"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4000" dirty="0" smtClean="0">
                <a:solidFill>
                  <a:schemeClr val="tx1"/>
                </a:solidFill>
              </a:rPr>
              <a:t>Toward Practical STM</a:t>
            </a:r>
            <a:endParaRPr lang="en-US" sz="4000" dirty="0">
              <a:solidFill>
                <a:schemeClr val="tx1"/>
              </a:solidFill>
            </a:endParaRPr>
          </a:p>
        </p:txBody>
      </p:sp>
      <p:sp>
        <p:nvSpPr>
          <p:cNvPr id="9" name="Line Callout 2 (No Border) 8"/>
          <p:cNvSpPr/>
          <p:nvPr/>
        </p:nvSpPr>
        <p:spPr>
          <a:xfrm>
            <a:off x="7902811" y="2129937"/>
            <a:ext cx="1066800" cy="388326"/>
          </a:xfrm>
          <a:prstGeom prst="callout2">
            <a:avLst>
              <a:gd name="adj1" fmla="val 36411"/>
              <a:gd name="adj2" fmla="val -2970"/>
              <a:gd name="adj3" fmla="val 69178"/>
              <a:gd name="adj4" fmla="val -14388"/>
              <a:gd name="adj5" fmla="val 68420"/>
              <a:gd name="adj6" fmla="val -37456"/>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scales well</a:t>
            </a:r>
            <a:endParaRPr lang="en-US" dirty="0">
              <a:solidFill>
                <a:schemeClr val="tx1"/>
              </a:solidFill>
            </a:endParaRPr>
          </a:p>
        </p:txBody>
      </p:sp>
      <p:sp>
        <p:nvSpPr>
          <p:cNvPr id="11" name="Line Callout 2 (No Border) 10"/>
          <p:cNvSpPr/>
          <p:nvPr/>
        </p:nvSpPr>
        <p:spPr>
          <a:xfrm>
            <a:off x="1066800" y="2971800"/>
            <a:ext cx="1781556" cy="388326"/>
          </a:xfrm>
          <a:prstGeom prst="callout2">
            <a:avLst>
              <a:gd name="adj1" fmla="val 115182"/>
              <a:gd name="adj2" fmla="val 15518"/>
              <a:gd name="adj3" fmla="val 167993"/>
              <a:gd name="adj4" fmla="val 15677"/>
              <a:gd name="adj5" fmla="val 318930"/>
              <a:gd name="adj6" fmla="val 3882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Low instrumentation overhead</a:t>
            </a:r>
            <a:endParaRPr lang="en-US" dirty="0">
              <a:solidFill>
                <a:schemeClr val="tx1"/>
              </a:solidFill>
            </a:endParaRPr>
          </a:p>
        </p:txBody>
      </p:sp>
    </p:spTree>
    <p:extLst>
      <p:ext uri="{BB962C8B-B14F-4D97-AF65-F5344CB8AC3E}">
        <p14:creationId xmlns:p14="http://schemas.microsoft.com/office/powerpoint/2010/main" val="4008814606"/>
      </p:ext>
    </p:extLst>
  </p:cSld>
  <p:clrMapOvr>
    <a:masterClrMapping/>
  </p:clrMapOvr>
  <p:transition spd="slow" advTm="24041">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Shape 86"/>
          <p:cNvSpPr txBox="1"/>
          <p:nvPr/>
        </p:nvSpPr>
        <p:spPr>
          <a:xfrm>
            <a:off x="838200" y="2880356"/>
            <a:ext cx="8077200" cy="1625601"/>
          </a:xfrm>
          <a:prstGeom prst="rect">
            <a:avLst/>
          </a:prstGeom>
          <a:noFill/>
          <a:ln>
            <a:noFill/>
          </a:ln>
        </p:spPr>
        <p:txBody>
          <a:bodyPr lIns="83825" tIns="41900" rIns="83825" bIns="41900" anchor="t" anchorCtr="0">
            <a:noAutofit/>
          </a:bodyPr>
          <a:lstStyle/>
          <a:p>
            <a:pPr marR="0" lvl="0" algn="l" rtl="0">
              <a:lnSpc>
                <a:spcPct val="100000"/>
              </a:lnSpc>
              <a:spcBef>
                <a:spcPts val="0"/>
              </a:spcBef>
              <a:buClr>
                <a:srgbClr val="000000"/>
              </a:buClr>
              <a:buSzPct val="100000"/>
            </a:pPr>
            <a:r>
              <a:rPr lang="en" sz="2700" b="1" dirty="0"/>
              <a:t>Existing </a:t>
            </a:r>
            <a:r>
              <a:rPr lang="en" sz="2700" b="1" dirty="0" smtClean="0"/>
              <a:t>STMs </a:t>
            </a:r>
            <a:r>
              <a:rPr lang="en" sz="2700" b="1" dirty="0"/>
              <a:t>add </a:t>
            </a:r>
            <a:r>
              <a:rPr lang="en" sz="2700" b="1" dirty="0" smtClean="0">
                <a:solidFill>
                  <a:schemeClr val="accent5">
                    <a:lumMod val="75000"/>
                  </a:schemeClr>
                </a:solidFill>
              </a:rPr>
              <a:t>high overhead </a:t>
            </a:r>
            <a:r>
              <a:rPr lang="en" sz="2700" b="1" baseline="30000" dirty="0" smtClean="0"/>
              <a:t>1,2,3</a:t>
            </a:r>
            <a:endParaRPr lang="en" sz="2700" b="1" dirty="0" smtClean="0"/>
          </a:p>
          <a:p>
            <a:pPr lvl="0"/>
            <a:endParaRPr lang="en" sz="2700" b="1" dirty="0" smtClean="0">
              <a:sym typeface="Wingdings" panose="05000000000000000000" pitchFamily="2" charset="2"/>
            </a:endParaRPr>
          </a:p>
          <a:p>
            <a:pPr lvl="0"/>
            <a:r>
              <a:rPr lang="en" sz="2700" b="1" dirty="0" smtClean="0">
                <a:sym typeface="Wingdings" panose="05000000000000000000" pitchFamily="2" charset="2"/>
              </a:rPr>
              <a:t>Related challenges: </a:t>
            </a:r>
            <a:r>
              <a:rPr lang="en" sz="2700" b="1" dirty="0" smtClean="0">
                <a:solidFill>
                  <a:schemeClr val="accent1">
                    <a:lumMod val="75000"/>
                  </a:schemeClr>
                </a:solidFill>
              </a:rPr>
              <a:t>scalability</a:t>
            </a:r>
            <a:r>
              <a:rPr lang="en" sz="2700" b="1" dirty="0" smtClean="0"/>
              <a:t>, </a:t>
            </a:r>
            <a:r>
              <a:rPr lang="en" sz="2700" b="1" dirty="0" smtClean="0">
                <a:solidFill>
                  <a:schemeClr val="accent3">
                    <a:lumMod val="50000"/>
                  </a:schemeClr>
                </a:solidFill>
              </a:rPr>
              <a:t>progress guarantees</a:t>
            </a:r>
            <a:r>
              <a:rPr lang="en" sz="2700" b="1" dirty="0" smtClean="0"/>
              <a:t>, strong </a:t>
            </a:r>
            <a:r>
              <a:rPr lang="en" sz="2700" b="1" dirty="0" smtClean="0">
                <a:solidFill>
                  <a:srgbClr val="7030A0"/>
                </a:solidFill>
              </a:rPr>
              <a:t>semantics</a:t>
            </a:r>
            <a:endParaRPr lang="en" sz="2700" b="1" dirty="0"/>
          </a:p>
        </p:txBody>
      </p:sp>
      <p:sp>
        <p:nvSpPr>
          <p:cNvPr id="87" name="Shape 87"/>
          <p:cNvSpPr txBox="1">
            <a:spLocks noGrp="1"/>
          </p:cNvSpPr>
          <p:nvPr>
            <p:ph type="sldNum" sz="quarter" idx="12"/>
          </p:nvPr>
        </p:nvSpPr>
        <p:spPr/>
        <p:txBody>
          <a:bodyPr>
            <a:normAutofit/>
          </a:bodyPr>
          <a:lstStyle/>
          <a:p>
            <a:pPr lvl="0"/>
            <a:fld id="{00000000-1234-1234-1234-123412341234}" type="slidenum">
              <a:rPr lang="en" smtClean="0"/>
              <a:pPr lvl="0"/>
              <a:t>7</a:t>
            </a:fld>
            <a:endParaRPr lang="en"/>
          </a:p>
        </p:txBody>
      </p:sp>
      <p:sp>
        <p:nvSpPr>
          <p:cNvPr id="6" name="Shape 55"/>
          <p:cNvSpPr txBox="1"/>
          <p:nvPr/>
        </p:nvSpPr>
        <p:spPr>
          <a:xfrm>
            <a:off x="457176" y="152834"/>
            <a:ext cx="8211899" cy="1371199"/>
          </a:xfrm>
          <a:prstGeom prst="rect">
            <a:avLst/>
          </a:prstGeom>
          <a:noFill/>
          <a:ln>
            <a:noFill/>
          </a:ln>
        </p:spPr>
        <p:txBody>
          <a:bodyPr lIns="83825" tIns="41900" rIns="83825" bIns="41900" anchor="b" anchorCtr="0">
            <a:noAutofit/>
          </a:bodyPr>
          <a:lstStyle/>
          <a:p>
            <a:pPr lvl="0">
              <a:buSzPct val="25000"/>
            </a:pPr>
            <a:r>
              <a:rPr lang="en" sz="2800" dirty="0" smtClean="0">
                <a:latin typeface="Arial Black"/>
                <a:ea typeface="Arial Black"/>
                <a:cs typeface="Arial Black"/>
                <a:sym typeface="Arial Black"/>
              </a:rPr>
              <a:t>Software Transactional Memory Is Slow</a:t>
            </a:r>
            <a:endParaRPr lang="en" sz="2800" dirty="0">
              <a:latin typeface="Arial Black"/>
              <a:ea typeface="Arial Black"/>
              <a:cs typeface="Arial Black"/>
              <a:sym typeface="Arial Black"/>
            </a:endParaRPr>
          </a:p>
        </p:txBody>
      </p:sp>
      <p:cxnSp>
        <p:nvCxnSpPr>
          <p:cNvPr id="9" name="Straight Connector 8"/>
          <p:cNvCxnSpPr/>
          <p:nvPr/>
        </p:nvCxnSpPr>
        <p:spPr>
          <a:xfrm>
            <a:off x="665398" y="5562600"/>
            <a:ext cx="7467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5398" y="5562600"/>
            <a:ext cx="8153400" cy="646331"/>
          </a:xfrm>
          <a:prstGeom prst="rect">
            <a:avLst/>
          </a:prstGeom>
          <a:noFill/>
        </p:spPr>
        <p:txBody>
          <a:bodyPr wrap="square" rtlCol="0">
            <a:spAutoFit/>
          </a:bodyPr>
          <a:lstStyle/>
          <a:p>
            <a:r>
              <a:rPr lang="en-US" sz="1200" dirty="0"/>
              <a:t>[1] C. </a:t>
            </a:r>
            <a:r>
              <a:rPr lang="en-US" sz="1200" dirty="0" err="1"/>
              <a:t>Cascaval</a:t>
            </a:r>
            <a:r>
              <a:rPr lang="en-US" sz="1200" dirty="0"/>
              <a:t> et al. Software Transactional Memory: Why Is It Only a Research Toy?  In CACM, 2008</a:t>
            </a:r>
          </a:p>
          <a:p>
            <a:r>
              <a:rPr lang="en-US" sz="1200" dirty="0"/>
              <a:t>[2] A. </a:t>
            </a:r>
            <a:r>
              <a:rPr lang="en-US" sz="1200" dirty="0" err="1"/>
              <a:t>Dragojevi´c</a:t>
            </a:r>
            <a:r>
              <a:rPr lang="en-US" sz="1200" dirty="0"/>
              <a:t>, et al. Why STM Can Be More than a Research Toy. In CACM, 2011</a:t>
            </a:r>
          </a:p>
          <a:p>
            <a:r>
              <a:rPr lang="en-US" sz="1200" dirty="0"/>
              <a:t>[3] R. M. </a:t>
            </a:r>
            <a:r>
              <a:rPr lang="en-US" sz="1200" dirty="0" err="1"/>
              <a:t>Yoo</a:t>
            </a:r>
            <a:r>
              <a:rPr lang="en-US" sz="1200" dirty="0"/>
              <a:t> et al. Kicking the Tires of Software Transactional Memory: Why the Going Gets Tough. In SPAA, 2008.</a:t>
            </a:r>
          </a:p>
        </p:txBody>
      </p:sp>
    </p:spTree>
    <p:extLst>
      <p:ext uri="{BB962C8B-B14F-4D97-AF65-F5344CB8AC3E}">
        <p14:creationId xmlns:p14="http://schemas.microsoft.com/office/powerpoint/2010/main" val="1614774334"/>
      </p:ext>
    </p:extLst>
  </p:cSld>
  <p:clrMapOvr>
    <a:masterClrMapping/>
  </p:clrMapOvr>
  <p:transition spd="slow" advTm="11188">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457172" y="1752458"/>
            <a:ext cx="7619745" cy="4373305"/>
          </a:xfrm>
          <a:prstGeom prst="rect">
            <a:avLst/>
          </a:prstGeom>
          <a:noFill/>
          <a:ln>
            <a:noFill/>
          </a:ln>
        </p:spPr>
        <p:txBody>
          <a:bodyPr lIns="83825" tIns="41900" rIns="83825" bIns="41900" anchor="t" anchorCtr="0">
            <a:noAutofit/>
          </a:bodyPr>
          <a:lstStyle/>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p:txBody>
      </p:sp>
      <p:sp>
        <p:nvSpPr>
          <p:cNvPr id="627" name="Shape 627"/>
          <p:cNvSpPr/>
          <p:nvPr/>
        </p:nvSpPr>
        <p:spPr>
          <a:xfrm>
            <a:off x="779804" y="1266825"/>
            <a:ext cx="6626050" cy="4531700"/>
          </a:xfrm>
          <a:prstGeom prst="rect">
            <a:avLst/>
          </a:prstGeom>
          <a:noFill/>
          <a:ln>
            <a:noFill/>
          </a:ln>
        </p:spPr>
        <p:txBody>
          <a:bodyPr lIns="76025" tIns="76025" rIns="76025" bIns="76025" anchor="ctr" anchorCtr="0">
            <a:noAutofit/>
          </a:bodyPr>
          <a:lstStyle/>
          <a:p>
            <a:pPr>
              <a:spcBef>
                <a:spcPts val="0"/>
              </a:spcBef>
              <a:buNone/>
            </a:pPr>
            <a:endParaRPr/>
          </a:p>
        </p:txBody>
      </p:sp>
      <p:sp>
        <p:nvSpPr>
          <p:cNvPr id="628" name="Shape 628"/>
          <p:cNvSpPr txBox="1">
            <a:spLocks noGrp="1"/>
          </p:cNvSpPr>
          <p:nvPr>
            <p:ph type="sldNum" sz="quarter" idx="12"/>
          </p:nvPr>
        </p:nvSpPr>
        <p:spPr/>
        <p:txBody>
          <a:bodyPr>
            <a:normAutofit/>
          </a:bodyPr>
          <a:lstStyle/>
          <a:p>
            <a:fld id="{00000000-1234-1234-1234-123412341234}" type="slidenum">
              <a:rPr lang="en" smtClean="0"/>
              <a:pPr/>
              <a:t>70</a:t>
            </a:fld>
            <a:endParaRPr lang="en"/>
          </a:p>
        </p:txBody>
      </p:sp>
      <p:graphicFrame>
        <p:nvGraphicFramePr>
          <p:cNvPr id="6" name="Chart 5"/>
          <p:cNvGraphicFramePr/>
          <p:nvPr>
            <p:extLst>
              <p:ext uri="{D42A27DB-BD31-4B8C-83A1-F6EECF244321}">
                <p14:modId xmlns:p14="http://schemas.microsoft.com/office/powerpoint/2010/main" val="2418707400"/>
              </p:ext>
            </p:extLst>
          </p:nvPr>
        </p:nvGraphicFramePr>
        <p:xfrm>
          <a:off x="488064" y="998372"/>
          <a:ext cx="8261957" cy="5418667"/>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1387729" y="3643312"/>
            <a:ext cx="5165471" cy="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1470365" y="685800"/>
            <a:ext cx="5943317"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4000" dirty="0" smtClean="0">
                <a:solidFill>
                  <a:schemeClr val="tx1"/>
                </a:solidFill>
              </a:rPr>
              <a:t>Toward Practical STM</a:t>
            </a:r>
            <a:endParaRPr lang="en-US" sz="4000" dirty="0">
              <a:solidFill>
                <a:schemeClr val="tx1"/>
              </a:solidFill>
            </a:endParaRPr>
          </a:p>
        </p:txBody>
      </p:sp>
      <p:sp>
        <p:nvSpPr>
          <p:cNvPr id="9" name="Line Callout 2 (No Border) 8"/>
          <p:cNvSpPr/>
          <p:nvPr/>
        </p:nvSpPr>
        <p:spPr>
          <a:xfrm>
            <a:off x="7902811" y="2129937"/>
            <a:ext cx="1066800" cy="388326"/>
          </a:xfrm>
          <a:prstGeom prst="callout2">
            <a:avLst>
              <a:gd name="adj1" fmla="val 36411"/>
              <a:gd name="adj2" fmla="val -2970"/>
              <a:gd name="adj3" fmla="val 69178"/>
              <a:gd name="adj4" fmla="val -14388"/>
              <a:gd name="adj5" fmla="val 68420"/>
              <a:gd name="adj6" fmla="val -37456"/>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scales well</a:t>
            </a:r>
            <a:endParaRPr lang="en-US" dirty="0">
              <a:solidFill>
                <a:schemeClr val="tx1"/>
              </a:solidFill>
            </a:endParaRPr>
          </a:p>
        </p:txBody>
      </p:sp>
      <p:sp>
        <p:nvSpPr>
          <p:cNvPr id="11" name="Line Callout 2 (No Border) 10"/>
          <p:cNvSpPr/>
          <p:nvPr/>
        </p:nvSpPr>
        <p:spPr>
          <a:xfrm>
            <a:off x="1066800" y="2971800"/>
            <a:ext cx="1781556" cy="388326"/>
          </a:xfrm>
          <a:prstGeom prst="callout2">
            <a:avLst>
              <a:gd name="adj1" fmla="val 115182"/>
              <a:gd name="adj2" fmla="val 15518"/>
              <a:gd name="adj3" fmla="val 167993"/>
              <a:gd name="adj4" fmla="val 15677"/>
              <a:gd name="adj5" fmla="val 318930"/>
              <a:gd name="adj6" fmla="val 3882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Low instrumentation overhead</a:t>
            </a:r>
            <a:endParaRPr lang="en-US" dirty="0">
              <a:solidFill>
                <a:schemeClr val="tx1"/>
              </a:solidFill>
            </a:endParaRPr>
          </a:p>
        </p:txBody>
      </p:sp>
      <p:sp>
        <p:nvSpPr>
          <p:cNvPr id="3" name="TextBox 2"/>
          <p:cNvSpPr txBox="1"/>
          <p:nvPr/>
        </p:nvSpPr>
        <p:spPr>
          <a:xfrm>
            <a:off x="3505200" y="2210486"/>
            <a:ext cx="2438400" cy="307777"/>
          </a:xfrm>
          <a:prstGeom prst="rect">
            <a:avLst/>
          </a:prstGeom>
          <a:solidFill>
            <a:schemeClr val="accent1">
              <a:lumMod val="40000"/>
              <a:lumOff val="60000"/>
            </a:schemeClr>
          </a:solidFill>
        </p:spPr>
        <p:txBody>
          <a:bodyPr wrap="square" rtlCol="0">
            <a:spAutoFit/>
          </a:bodyPr>
          <a:lstStyle/>
          <a:p>
            <a:r>
              <a:rPr lang="en-US" dirty="0" smtClean="0"/>
              <a:t>Strong progress guarantees</a:t>
            </a:r>
            <a:endParaRPr lang="en-US" dirty="0"/>
          </a:p>
        </p:txBody>
      </p:sp>
    </p:spTree>
    <p:extLst>
      <p:ext uri="{BB962C8B-B14F-4D97-AF65-F5344CB8AC3E}">
        <p14:creationId xmlns:p14="http://schemas.microsoft.com/office/powerpoint/2010/main" val="4008814606"/>
      </p:ext>
    </p:extLst>
  </p:cSld>
  <p:clrMapOvr>
    <a:masterClrMapping/>
  </p:clrMapOvr>
  <p:transition spd="slow" advTm="24041">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457172" y="1752458"/>
            <a:ext cx="7619745" cy="4373305"/>
          </a:xfrm>
          <a:prstGeom prst="rect">
            <a:avLst/>
          </a:prstGeom>
          <a:noFill/>
          <a:ln>
            <a:noFill/>
          </a:ln>
        </p:spPr>
        <p:txBody>
          <a:bodyPr lIns="83825" tIns="41900" rIns="83825" bIns="41900" anchor="t" anchorCtr="0">
            <a:noAutofit/>
          </a:bodyPr>
          <a:lstStyle/>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p:txBody>
      </p:sp>
      <p:sp>
        <p:nvSpPr>
          <p:cNvPr id="627" name="Shape 627"/>
          <p:cNvSpPr/>
          <p:nvPr/>
        </p:nvSpPr>
        <p:spPr>
          <a:xfrm>
            <a:off x="779804" y="1266825"/>
            <a:ext cx="6626050" cy="4531700"/>
          </a:xfrm>
          <a:prstGeom prst="rect">
            <a:avLst/>
          </a:prstGeom>
          <a:noFill/>
          <a:ln>
            <a:noFill/>
          </a:ln>
        </p:spPr>
        <p:txBody>
          <a:bodyPr lIns="76025" tIns="76025" rIns="76025" bIns="76025" anchor="ctr" anchorCtr="0">
            <a:noAutofit/>
          </a:bodyPr>
          <a:lstStyle/>
          <a:p>
            <a:pPr>
              <a:spcBef>
                <a:spcPts val="0"/>
              </a:spcBef>
              <a:buNone/>
            </a:pPr>
            <a:endParaRPr/>
          </a:p>
        </p:txBody>
      </p:sp>
      <p:sp>
        <p:nvSpPr>
          <p:cNvPr id="628" name="Shape 628"/>
          <p:cNvSpPr txBox="1">
            <a:spLocks noGrp="1"/>
          </p:cNvSpPr>
          <p:nvPr>
            <p:ph type="sldNum" sz="quarter" idx="12"/>
          </p:nvPr>
        </p:nvSpPr>
        <p:spPr/>
        <p:txBody>
          <a:bodyPr>
            <a:normAutofit/>
          </a:bodyPr>
          <a:lstStyle/>
          <a:p>
            <a:fld id="{00000000-1234-1234-1234-123412341234}" type="slidenum">
              <a:rPr lang="en" smtClean="0"/>
              <a:pPr/>
              <a:t>71</a:t>
            </a:fld>
            <a:endParaRPr lang="en"/>
          </a:p>
        </p:txBody>
      </p:sp>
      <p:graphicFrame>
        <p:nvGraphicFramePr>
          <p:cNvPr id="6" name="Chart 5"/>
          <p:cNvGraphicFramePr/>
          <p:nvPr>
            <p:extLst>
              <p:ext uri="{D42A27DB-BD31-4B8C-83A1-F6EECF244321}">
                <p14:modId xmlns:p14="http://schemas.microsoft.com/office/powerpoint/2010/main" val="2418707400"/>
              </p:ext>
            </p:extLst>
          </p:nvPr>
        </p:nvGraphicFramePr>
        <p:xfrm>
          <a:off x="488064" y="998372"/>
          <a:ext cx="8261957" cy="5418667"/>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1387729" y="3643312"/>
            <a:ext cx="5165471" cy="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1470365" y="685800"/>
            <a:ext cx="5943317"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4000" dirty="0" smtClean="0">
                <a:solidFill>
                  <a:schemeClr val="tx1"/>
                </a:solidFill>
              </a:rPr>
              <a:t>Toward Practical STM</a:t>
            </a:r>
            <a:endParaRPr lang="en-US" sz="4000" dirty="0">
              <a:solidFill>
                <a:schemeClr val="tx1"/>
              </a:solidFill>
            </a:endParaRPr>
          </a:p>
        </p:txBody>
      </p:sp>
      <p:sp>
        <p:nvSpPr>
          <p:cNvPr id="9" name="Line Callout 2 (No Border) 8"/>
          <p:cNvSpPr/>
          <p:nvPr/>
        </p:nvSpPr>
        <p:spPr>
          <a:xfrm>
            <a:off x="7902811" y="2129937"/>
            <a:ext cx="1066800" cy="388326"/>
          </a:xfrm>
          <a:prstGeom prst="callout2">
            <a:avLst>
              <a:gd name="adj1" fmla="val 36411"/>
              <a:gd name="adj2" fmla="val -2970"/>
              <a:gd name="adj3" fmla="val 69178"/>
              <a:gd name="adj4" fmla="val -14388"/>
              <a:gd name="adj5" fmla="val 68420"/>
              <a:gd name="adj6" fmla="val -37456"/>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scales well</a:t>
            </a:r>
            <a:endParaRPr lang="en-US" dirty="0">
              <a:solidFill>
                <a:schemeClr val="tx1"/>
              </a:solidFill>
            </a:endParaRPr>
          </a:p>
        </p:txBody>
      </p:sp>
      <p:sp>
        <p:nvSpPr>
          <p:cNvPr id="11" name="Line Callout 2 (No Border) 10"/>
          <p:cNvSpPr/>
          <p:nvPr/>
        </p:nvSpPr>
        <p:spPr>
          <a:xfrm>
            <a:off x="1066800" y="2971800"/>
            <a:ext cx="1781556" cy="388326"/>
          </a:xfrm>
          <a:prstGeom prst="callout2">
            <a:avLst>
              <a:gd name="adj1" fmla="val 115182"/>
              <a:gd name="adj2" fmla="val 15518"/>
              <a:gd name="adj3" fmla="val 167993"/>
              <a:gd name="adj4" fmla="val 15677"/>
              <a:gd name="adj5" fmla="val 318930"/>
              <a:gd name="adj6" fmla="val 3882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Low instrumentation overhead</a:t>
            </a:r>
            <a:endParaRPr lang="en-US" dirty="0">
              <a:solidFill>
                <a:schemeClr val="tx1"/>
              </a:solidFill>
            </a:endParaRPr>
          </a:p>
        </p:txBody>
      </p:sp>
      <p:sp>
        <p:nvSpPr>
          <p:cNvPr id="3" name="TextBox 2"/>
          <p:cNvSpPr txBox="1"/>
          <p:nvPr/>
        </p:nvSpPr>
        <p:spPr>
          <a:xfrm>
            <a:off x="3505200" y="2210486"/>
            <a:ext cx="2438400" cy="307777"/>
          </a:xfrm>
          <a:prstGeom prst="rect">
            <a:avLst/>
          </a:prstGeom>
          <a:solidFill>
            <a:schemeClr val="accent1">
              <a:lumMod val="40000"/>
              <a:lumOff val="60000"/>
            </a:schemeClr>
          </a:solidFill>
        </p:spPr>
        <p:txBody>
          <a:bodyPr wrap="square" rtlCol="0">
            <a:spAutoFit/>
          </a:bodyPr>
          <a:lstStyle/>
          <a:p>
            <a:r>
              <a:rPr lang="en-US" dirty="0" smtClean="0"/>
              <a:t>Strong progress guarantees</a:t>
            </a:r>
            <a:endParaRPr lang="en-US" dirty="0"/>
          </a:p>
        </p:txBody>
      </p:sp>
      <p:sp>
        <p:nvSpPr>
          <p:cNvPr id="14" name="TextBox 13"/>
          <p:cNvSpPr txBox="1"/>
          <p:nvPr/>
        </p:nvSpPr>
        <p:spPr>
          <a:xfrm>
            <a:off x="5562600" y="2817911"/>
            <a:ext cx="1622171" cy="307777"/>
          </a:xfrm>
          <a:prstGeom prst="rect">
            <a:avLst/>
          </a:prstGeom>
          <a:solidFill>
            <a:schemeClr val="accent1">
              <a:lumMod val="40000"/>
              <a:lumOff val="60000"/>
            </a:schemeClr>
          </a:solidFill>
        </p:spPr>
        <p:txBody>
          <a:bodyPr wrap="square" rtlCol="0">
            <a:spAutoFit/>
          </a:bodyPr>
          <a:lstStyle/>
          <a:p>
            <a:r>
              <a:rPr lang="en-US" dirty="0" smtClean="0"/>
              <a:t>Strong semantics</a:t>
            </a:r>
            <a:endParaRPr lang="en-US" dirty="0"/>
          </a:p>
        </p:txBody>
      </p:sp>
    </p:spTree>
    <p:extLst>
      <p:ext uri="{BB962C8B-B14F-4D97-AF65-F5344CB8AC3E}">
        <p14:creationId xmlns:p14="http://schemas.microsoft.com/office/powerpoint/2010/main" val="4008814606"/>
      </p:ext>
    </p:extLst>
  </p:cSld>
  <p:clrMapOvr>
    <a:masterClrMapping/>
  </p:clrMapOvr>
  <p:transition spd="slow" advTm="24041">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457172" y="1752458"/>
            <a:ext cx="7619745" cy="4373305"/>
          </a:xfrm>
          <a:prstGeom prst="rect">
            <a:avLst/>
          </a:prstGeom>
          <a:noFill/>
          <a:ln>
            <a:noFill/>
          </a:ln>
        </p:spPr>
        <p:txBody>
          <a:bodyPr lIns="83825" tIns="41900" rIns="83825" bIns="41900" anchor="t" anchorCtr="0">
            <a:noAutofit/>
          </a:bodyPr>
          <a:lstStyle/>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a:p>
            <a:pPr marL="0" marR="0" lvl="0" indent="0" algn="l" rtl="0">
              <a:lnSpc>
                <a:spcPct val="100000"/>
              </a:lnSpc>
              <a:spcBef>
                <a:spcPts val="0"/>
              </a:spcBef>
              <a:buNone/>
            </a:pPr>
            <a:endParaRPr sz="1500" b="0" i="0" u="none" strike="noStrike" cap="none" baseline="0"/>
          </a:p>
        </p:txBody>
      </p:sp>
      <p:sp>
        <p:nvSpPr>
          <p:cNvPr id="627" name="Shape 627"/>
          <p:cNvSpPr/>
          <p:nvPr/>
        </p:nvSpPr>
        <p:spPr>
          <a:xfrm>
            <a:off x="779804" y="1266825"/>
            <a:ext cx="6626050" cy="4531700"/>
          </a:xfrm>
          <a:prstGeom prst="rect">
            <a:avLst/>
          </a:prstGeom>
          <a:noFill/>
          <a:ln>
            <a:noFill/>
          </a:ln>
        </p:spPr>
        <p:txBody>
          <a:bodyPr lIns="76025" tIns="76025" rIns="76025" bIns="76025" anchor="ctr" anchorCtr="0">
            <a:noAutofit/>
          </a:bodyPr>
          <a:lstStyle/>
          <a:p>
            <a:pPr>
              <a:spcBef>
                <a:spcPts val="0"/>
              </a:spcBef>
              <a:buNone/>
            </a:pPr>
            <a:endParaRPr/>
          </a:p>
        </p:txBody>
      </p:sp>
      <p:sp>
        <p:nvSpPr>
          <p:cNvPr id="628" name="Shape 628"/>
          <p:cNvSpPr txBox="1">
            <a:spLocks noGrp="1"/>
          </p:cNvSpPr>
          <p:nvPr>
            <p:ph type="sldNum" sz="quarter" idx="12"/>
          </p:nvPr>
        </p:nvSpPr>
        <p:spPr/>
        <p:txBody>
          <a:bodyPr>
            <a:normAutofit/>
          </a:bodyPr>
          <a:lstStyle/>
          <a:p>
            <a:fld id="{00000000-1234-1234-1234-123412341234}" type="slidenum">
              <a:rPr lang="en" smtClean="0"/>
              <a:pPr/>
              <a:t>72</a:t>
            </a:fld>
            <a:endParaRPr lang="en"/>
          </a:p>
        </p:txBody>
      </p:sp>
      <p:graphicFrame>
        <p:nvGraphicFramePr>
          <p:cNvPr id="6" name="Chart 5"/>
          <p:cNvGraphicFramePr/>
          <p:nvPr>
            <p:extLst>
              <p:ext uri="{D42A27DB-BD31-4B8C-83A1-F6EECF244321}">
                <p14:modId xmlns:p14="http://schemas.microsoft.com/office/powerpoint/2010/main" val="2067630785"/>
              </p:ext>
            </p:extLst>
          </p:nvPr>
        </p:nvGraphicFramePr>
        <p:xfrm>
          <a:off x="488064" y="998372"/>
          <a:ext cx="8261957" cy="5418667"/>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1387729" y="3643312"/>
            <a:ext cx="5165471" cy="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1470365" y="685800"/>
            <a:ext cx="5943317"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4000" dirty="0" smtClean="0">
                <a:solidFill>
                  <a:schemeClr val="tx1"/>
                </a:solidFill>
              </a:rPr>
              <a:t>Toward Practical STM</a:t>
            </a:r>
            <a:endParaRPr lang="en-US" sz="4000" dirty="0">
              <a:solidFill>
                <a:schemeClr val="tx1"/>
              </a:solidFill>
            </a:endParaRPr>
          </a:p>
        </p:txBody>
      </p:sp>
      <p:sp>
        <p:nvSpPr>
          <p:cNvPr id="9" name="Line Callout 2 (No Border) 8"/>
          <p:cNvSpPr/>
          <p:nvPr/>
        </p:nvSpPr>
        <p:spPr>
          <a:xfrm>
            <a:off x="7902811" y="2129937"/>
            <a:ext cx="1066800" cy="388326"/>
          </a:xfrm>
          <a:prstGeom prst="callout2">
            <a:avLst>
              <a:gd name="adj1" fmla="val 36411"/>
              <a:gd name="adj2" fmla="val -2970"/>
              <a:gd name="adj3" fmla="val 69178"/>
              <a:gd name="adj4" fmla="val -14388"/>
              <a:gd name="adj5" fmla="val 68420"/>
              <a:gd name="adj6" fmla="val -37456"/>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scales well</a:t>
            </a:r>
            <a:endParaRPr lang="en-US" dirty="0">
              <a:solidFill>
                <a:schemeClr val="tx1"/>
              </a:solidFill>
            </a:endParaRPr>
          </a:p>
        </p:txBody>
      </p:sp>
      <p:sp>
        <p:nvSpPr>
          <p:cNvPr id="11" name="Line Callout 2 (No Border) 10"/>
          <p:cNvSpPr/>
          <p:nvPr/>
        </p:nvSpPr>
        <p:spPr>
          <a:xfrm>
            <a:off x="1066800" y="2971800"/>
            <a:ext cx="1781556" cy="388326"/>
          </a:xfrm>
          <a:prstGeom prst="callout2">
            <a:avLst>
              <a:gd name="adj1" fmla="val 115182"/>
              <a:gd name="adj2" fmla="val 15518"/>
              <a:gd name="adj3" fmla="val 167993"/>
              <a:gd name="adj4" fmla="val 15677"/>
              <a:gd name="adj5" fmla="val 318930"/>
              <a:gd name="adj6" fmla="val 3882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Low instrumentation overhead</a:t>
            </a:r>
            <a:endParaRPr lang="en-US" dirty="0">
              <a:solidFill>
                <a:schemeClr val="tx1"/>
              </a:solidFill>
            </a:endParaRPr>
          </a:p>
        </p:txBody>
      </p:sp>
      <p:sp>
        <p:nvSpPr>
          <p:cNvPr id="3" name="TextBox 2"/>
          <p:cNvSpPr txBox="1"/>
          <p:nvPr/>
        </p:nvSpPr>
        <p:spPr>
          <a:xfrm>
            <a:off x="3505200" y="2210486"/>
            <a:ext cx="2438400" cy="307777"/>
          </a:xfrm>
          <a:prstGeom prst="rect">
            <a:avLst/>
          </a:prstGeom>
          <a:solidFill>
            <a:schemeClr val="accent1">
              <a:lumMod val="40000"/>
              <a:lumOff val="60000"/>
            </a:schemeClr>
          </a:solidFill>
        </p:spPr>
        <p:txBody>
          <a:bodyPr wrap="square" rtlCol="0">
            <a:spAutoFit/>
          </a:bodyPr>
          <a:lstStyle/>
          <a:p>
            <a:r>
              <a:rPr lang="en-US" dirty="0" smtClean="0"/>
              <a:t>Strong progress guarantees</a:t>
            </a:r>
            <a:endParaRPr lang="en-US" dirty="0"/>
          </a:p>
        </p:txBody>
      </p:sp>
      <p:sp>
        <p:nvSpPr>
          <p:cNvPr id="14" name="TextBox 13"/>
          <p:cNvSpPr txBox="1"/>
          <p:nvPr/>
        </p:nvSpPr>
        <p:spPr>
          <a:xfrm>
            <a:off x="5562600" y="2817911"/>
            <a:ext cx="1622171" cy="307777"/>
          </a:xfrm>
          <a:prstGeom prst="rect">
            <a:avLst/>
          </a:prstGeom>
          <a:solidFill>
            <a:schemeClr val="accent1">
              <a:lumMod val="40000"/>
              <a:lumOff val="60000"/>
            </a:schemeClr>
          </a:solidFill>
        </p:spPr>
        <p:txBody>
          <a:bodyPr wrap="square" rtlCol="0">
            <a:spAutoFit/>
          </a:bodyPr>
          <a:lstStyle/>
          <a:p>
            <a:r>
              <a:rPr lang="en-US" dirty="0" smtClean="0"/>
              <a:t>Strong semantics</a:t>
            </a:r>
            <a:endParaRPr lang="en-US" dirty="0"/>
          </a:p>
        </p:txBody>
      </p:sp>
      <p:sp>
        <p:nvSpPr>
          <p:cNvPr id="12" name="TextBox 11"/>
          <p:cNvSpPr txBox="1"/>
          <p:nvPr/>
        </p:nvSpPr>
        <p:spPr>
          <a:xfrm>
            <a:off x="6858000" y="4953000"/>
            <a:ext cx="3048000" cy="523220"/>
          </a:xfrm>
          <a:prstGeom prst="rect">
            <a:avLst/>
          </a:prstGeom>
          <a:noFill/>
        </p:spPr>
        <p:txBody>
          <a:bodyPr wrap="square" rtlCol="0">
            <a:spAutoFit/>
          </a:bodyPr>
          <a:lstStyle/>
          <a:p>
            <a:r>
              <a:rPr lang="en-US" sz="2800" dirty="0" smtClean="0"/>
              <a:t>Thank you</a:t>
            </a:r>
            <a:endParaRPr lang="en-US" sz="2800" dirty="0"/>
          </a:p>
        </p:txBody>
      </p:sp>
    </p:spTree>
    <p:extLst>
      <p:ext uri="{BB962C8B-B14F-4D97-AF65-F5344CB8AC3E}">
        <p14:creationId xmlns:p14="http://schemas.microsoft.com/office/powerpoint/2010/main" val="892538469"/>
      </p:ext>
    </p:extLst>
  </p:cSld>
  <p:clrMapOvr>
    <a:masterClrMapping/>
  </p:clrMapOvr>
  <p:transition spd="slow" advTm="24041">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3" name="Rounded Rectangle 2"/>
          <p:cNvSpPr/>
          <p:nvPr/>
        </p:nvSpPr>
        <p:spPr>
          <a:xfrm>
            <a:off x="424844" y="1905000"/>
            <a:ext cx="8261955" cy="711200"/>
          </a:xfrm>
          <a:prstGeom prst="roundRect">
            <a:avLst/>
          </a:prstGeom>
          <a:gradFill flip="none" rotWithShape="1">
            <a:gsLst>
              <a:gs pos="0">
                <a:schemeClr val="bg2">
                  <a:alpha val="0"/>
                </a:schemeClr>
              </a:gs>
              <a:gs pos="50000">
                <a:schemeClr val="bg2"/>
              </a:gs>
              <a:gs pos="100000">
                <a:schemeClr val="bg2">
                  <a:lumMod val="95000"/>
                  <a:lumOff val="5000"/>
                </a:scheme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Shape 109"/>
          <p:cNvSpPr txBox="1"/>
          <p:nvPr/>
        </p:nvSpPr>
        <p:spPr>
          <a:xfrm>
            <a:off x="424843" y="249185"/>
            <a:ext cx="6773324" cy="1371332"/>
          </a:xfrm>
          <a:prstGeom prst="rect">
            <a:avLst/>
          </a:prstGeom>
          <a:noFill/>
          <a:ln>
            <a:noFill/>
          </a:ln>
        </p:spPr>
        <p:txBody>
          <a:bodyPr lIns="83825" tIns="41900" rIns="83825" bIns="41900" anchor="b" anchorCtr="0">
            <a:noAutofit/>
          </a:bodyPr>
          <a:lstStyle/>
          <a:p>
            <a:pPr lvl="0">
              <a:buSzPct val="25000"/>
            </a:pPr>
            <a:r>
              <a:rPr lang="en" sz="3300" b="0" i="0" u="none" strike="noStrike" cap="none" baseline="0" dirty="0" smtClean="0">
                <a:latin typeface="Arial Black"/>
                <a:ea typeface="Arial Black"/>
                <a:cs typeface="Arial Black"/>
                <a:sym typeface="Arial Black"/>
              </a:rPr>
              <a:t>Challenge</a:t>
            </a:r>
            <a:endParaRPr lang="en" sz="3300" b="0" i="0" u="none" strike="noStrike" cap="none" baseline="0" dirty="0">
              <a:latin typeface="Arial Black"/>
              <a:ea typeface="Arial Black"/>
              <a:cs typeface="Arial Black"/>
              <a:sym typeface="Arial Black"/>
            </a:endParaRPr>
          </a:p>
        </p:txBody>
      </p:sp>
      <p:sp>
        <p:nvSpPr>
          <p:cNvPr id="110" name="Shape 110"/>
          <p:cNvSpPr txBox="1"/>
          <p:nvPr/>
        </p:nvSpPr>
        <p:spPr>
          <a:xfrm>
            <a:off x="431771" y="1988127"/>
            <a:ext cx="8414357" cy="544945"/>
          </a:xfrm>
          <a:prstGeom prst="rect">
            <a:avLst/>
          </a:prstGeom>
          <a:noFill/>
          <a:ln>
            <a:noFill/>
          </a:ln>
        </p:spPr>
        <p:txBody>
          <a:bodyPr lIns="83825" tIns="41900" rIns="83825" bIns="41900" anchor="t" anchorCtr="0">
            <a:noAutofit/>
          </a:bodyPr>
          <a:lstStyle/>
          <a:p>
            <a:pPr marR="0" lvl="0" algn="l" rtl="0">
              <a:lnSpc>
                <a:spcPct val="100000"/>
              </a:lnSpc>
              <a:spcBef>
                <a:spcPts val="0"/>
              </a:spcBef>
              <a:buClr>
                <a:srgbClr val="000000"/>
              </a:buClr>
              <a:buSzPct val="100000"/>
            </a:pPr>
            <a:r>
              <a:rPr lang="en" sz="2400" b="1" i="0" u="none" strike="noStrike" cap="none" baseline="0" dirty="0" smtClean="0">
                <a:solidFill>
                  <a:srgbClr val="000000"/>
                </a:solidFill>
                <a:latin typeface="Arial"/>
                <a:ea typeface="Arial"/>
                <a:cs typeface="Arial"/>
                <a:sym typeface="Arial"/>
              </a:rPr>
              <a:t>Expensive to detect conflicts</a:t>
            </a:r>
            <a:endParaRPr sz="1500" b="0" i="0" u="none" strike="noStrike" cap="none" baseline="0" dirty="0" smtClean="0"/>
          </a:p>
          <a:p>
            <a:pPr marL="0" marR="0" lvl="0" indent="0" algn="l" rtl="0">
              <a:lnSpc>
                <a:spcPct val="100000"/>
              </a:lnSpc>
              <a:spcBef>
                <a:spcPts val="0"/>
              </a:spcBef>
              <a:buNone/>
            </a:pPr>
            <a:endParaRPr sz="1500" b="0" i="0" u="none" strike="noStrike" cap="none" baseline="0" dirty="0" smtClean="0"/>
          </a:p>
          <a:p>
            <a:pPr marL="0" marR="0" lvl="0" indent="0" algn="l" rtl="0">
              <a:lnSpc>
                <a:spcPct val="100000"/>
              </a:lnSpc>
              <a:spcBef>
                <a:spcPts val="0"/>
              </a:spcBef>
              <a:buNone/>
            </a:pPr>
            <a:endParaRPr sz="1500" b="0" i="0" u="none" strike="noStrike" cap="none" baseline="0" dirty="0" smtClean="0"/>
          </a:p>
          <a:p>
            <a:pPr marL="0" marR="0" lvl="0" indent="0" algn="l" rtl="0">
              <a:lnSpc>
                <a:spcPct val="100000"/>
              </a:lnSpc>
              <a:spcBef>
                <a:spcPts val="0"/>
              </a:spcBef>
              <a:buNone/>
            </a:pPr>
            <a:endParaRPr sz="1500" b="0" i="0" u="none" strike="noStrike" cap="none" baseline="0" dirty="0" smtClean="0"/>
          </a:p>
          <a:p>
            <a:pPr marL="0" marR="0" lvl="0" indent="0" algn="l" rtl="0">
              <a:lnSpc>
                <a:spcPct val="100000"/>
              </a:lnSpc>
              <a:spcBef>
                <a:spcPts val="0"/>
              </a:spcBef>
              <a:buNone/>
            </a:pPr>
            <a:endParaRPr sz="1500" b="0" i="0" u="none" strike="noStrike" cap="none" baseline="0" dirty="0"/>
          </a:p>
        </p:txBody>
      </p:sp>
      <p:sp>
        <p:nvSpPr>
          <p:cNvPr id="112" name="Shape 112"/>
          <p:cNvSpPr/>
          <p:nvPr/>
        </p:nvSpPr>
        <p:spPr>
          <a:xfrm>
            <a:off x="2667000" y="2898576"/>
            <a:ext cx="1374605" cy="3502224"/>
          </a:xfrm>
          <a:prstGeom prst="rect">
            <a:avLst/>
          </a:prstGeom>
          <a:solidFill>
            <a:schemeClr val="accent4">
              <a:lumMod val="40000"/>
              <a:lumOff val="60000"/>
            </a:schemeClr>
          </a:solid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a:solidFill>
                  <a:srgbClr val="000000"/>
                </a:solidFill>
                <a:sym typeface="Arial"/>
              </a:rPr>
              <a:t>      </a:t>
            </a:r>
            <a:endParaRPr lang="en" b="0" i="0" u="none" strike="noStrike" cap="none" baseline="0" dirty="0" smtClean="0">
              <a:solidFill>
                <a:srgbClr val="000000"/>
              </a:solidFill>
              <a:sym typeface="Arial"/>
            </a:endParaRPr>
          </a:p>
          <a:p>
            <a:pPr marL="0" marR="0" lvl="0" indent="0" algn="l" rtl="0">
              <a:lnSpc>
                <a:spcPct val="100000"/>
              </a:lnSpc>
              <a:spcBef>
                <a:spcPts val="0"/>
              </a:spcBef>
              <a:buSzPct val="25000"/>
              <a:buNone/>
            </a:pPr>
            <a:r>
              <a:rPr lang="en" dirty="0"/>
              <a:t> </a:t>
            </a:r>
            <a:r>
              <a:rPr lang="en" dirty="0" smtClean="0"/>
              <a:t>       </a:t>
            </a:r>
            <a:r>
              <a:rPr lang="en" b="0" i="0" u="none" strike="noStrike" cap="none" baseline="0" dirty="0" smtClean="0">
                <a:solidFill>
                  <a:srgbClr val="000000"/>
                </a:solidFill>
                <a:sym typeface="Arial"/>
              </a:rPr>
              <a:t>T1</a:t>
            </a:r>
          </a:p>
          <a:p>
            <a:pPr marL="0" marR="0" lvl="0" indent="0" algn="l" rtl="0">
              <a:lnSpc>
                <a:spcPct val="100000"/>
              </a:lnSpc>
              <a:spcBef>
                <a:spcPts val="0"/>
              </a:spcBef>
              <a:buSzPct val="25000"/>
              <a:buNone/>
            </a:pPr>
            <a:endParaRPr lang="en" b="0" i="0" u="none" strike="noStrike" cap="none" baseline="0" dirty="0">
              <a:solidFill>
                <a:srgbClr val="000000"/>
              </a:solidFill>
              <a:sym typeface="Arial"/>
            </a:endParaRPr>
          </a:p>
          <a:p>
            <a:pPr marL="0" marR="0" lvl="0" indent="0" algn="l" rtl="0">
              <a:lnSpc>
                <a:spcPct val="100000"/>
              </a:lnSpc>
              <a:spcBef>
                <a:spcPts val="0"/>
              </a:spcBef>
              <a:buSzPct val="25000"/>
              <a:buNone/>
            </a:pPr>
            <a:r>
              <a:rPr lang="en" b="0" i="0" u="none" strike="noStrike" cap="none" baseline="0" dirty="0">
                <a:solidFill>
                  <a:srgbClr val="000000"/>
                </a:solidFill>
                <a:sym typeface="Arial"/>
              </a:rPr>
              <a:t>atomic </a:t>
            </a:r>
            <a:r>
              <a:rPr lang="en" b="0" i="0" u="none" strike="noStrike" cap="none" baseline="0" dirty="0" smtClean="0">
                <a:solidFill>
                  <a:srgbClr val="000000"/>
                </a:solidFill>
                <a:sym typeface="Arial"/>
              </a:rPr>
              <a:t>{</a:t>
            </a:r>
          </a:p>
          <a:p>
            <a:pPr marL="0" marR="0" lvl="0" indent="0" algn="l" rtl="0">
              <a:lnSpc>
                <a:spcPct val="100000"/>
              </a:lnSpc>
              <a:spcBef>
                <a:spcPts val="0"/>
              </a:spcBef>
              <a:buSzPct val="25000"/>
              <a:buNone/>
            </a:pPr>
            <a:r>
              <a:rPr lang="en" dirty="0"/>
              <a:t> </a:t>
            </a:r>
            <a:r>
              <a:rPr lang="en" dirty="0" smtClean="0"/>
              <a:t>       …</a:t>
            </a:r>
          </a:p>
          <a:p>
            <a:pPr marL="0" marR="0" lvl="0" indent="0" algn="l" rtl="0">
              <a:lnSpc>
                <a:spcPct val="100000"/>
              </a:lnSpc>
              <a:spcBef>
                <a:spcPts val="0"/>
              </a:spcBef>
              <a:buSzPct val="25000"/>
              <a:buNone/>
            </a:pPr>
            <a:endParaRPr lang="en" dirty="0"/>
          </a:p>
          <a:p>
            <a:pPr marL="0" marR="0" lvl="0" indent="0" algn="l" rtl="0">
              <a:lnSpc>
                <a:spcPct val="100000"/>
              </a:lnSpc>
              <a:spcBef>
                <a:spcPts val="0"/>
              </a:spcBef>
              <a:buSzPct val="25000"/>
              <a:buNone/>
            </a:pPr>
            <a:r>
              <a:rPr lang="en" b="0" i="0" u="none" strike="noStrike" cap="none" dirty="0">
                <a:solidFill>
                  <a:srgbClr val="000000"/>
                </a:solidFill>
                <a:sym typeface="Arial"/>
              </a:rPr>
              <a:t> </a:t>
            </a:r>
            <a:r>
              <a:rPr lang="en" b="0" i="0" u="none" strike="noStrike" cap="none" dirty="0" smtClean="0">
                <a:solidFill>
                  <a:srgbClr val="000000"/>
                </a:solidFill>
                <a:sym typeface="Arial"/>
              </a:rPr>
              <a:t>   </a:t>
            </a:r>
            <a:r>
              <a:rPr lang="en" b="0" i="0" u="none" strike="noStrike" cap="none" baseline="0" dirty="0" smtClean="0">
                <a:solidFill>
                  <a:srgbClr val="000000"/>
                </a:solidFill>
                <a:sym typeface="Arial"/>
              </a:rPr>
              <a:t>… </a:t>
            </a:r>
            <a:r>
              <a:rPr lang="en" dirty="0" smtClean="0"/>
              <a:t>= o.f;</a:t>
            </a:r>
          </a:p>
          <a:p>
            <a:pPr marL="0" marR="0" lvl="0" indent="0" algn="l" rtl="0">
              <a:lnSpc>
                <a:spcPct val="100000"/>
              </a:lnSpc>
              <a:spcBef>
                <a:spcPts val="0"/>
              </a:spcBef>
              <a:buSzPct val="25000"/>
              <a:buNone/>
            </a:pPr>
            <a:r>
              <a:rPr lang="en" dirty="0"/>
              <a:t> </a:t>
            </a:r>
          </a:p>
          <a:p>
            <a:pPr marL="0" marR="0" lvl="0" indent="0" algn="l" rtl="0">
              <a:lnSpc>
                <a:spcPct val="100000"/>
              </a:lnSpc>
              <a:spcBef>
                <a:spcPts val="0"/>
              </a:spcBef>
              <a:buSzPct val="25000"/>
              <a:buNone/>
            </a:pPr>
            <a:r>
              <a:rPr lang="en" dirty="0" smtClean="0"/>
              <a:t>    … = p.g;</a:t>
            </a:r>
          </a:p>
          <a:p>
            <a:pPr marL="0" marR="0" lvl="0" indent="0" algn="l" rtl="0">
              <a:lnSpc>
                <a:spcPct val="100000"/>
              </a:lnSpc>
              <a:spcBef>
                <a:spcPts val="0"/>
              </a:spcBef>
              <a:buSzPct val="25000"/>
              <a:buNone/>
            </a:pPr>
            <a:r>
              <a:rPr lang="en" dirty="0"/>
              <a:t> </a:t>
            </a:r>
            <a:r>
              <a:rPr lang="en" dirty="0" smtClean="0"/>
              <a:t>       …</a:t>
            </a:r>
          </a:p>
          <a:p>
            <a:pPr marL="0" marR="0" lvl="0" indent="0" algn="l" rtl="0">
              <a:lnSpc>
                <a:spcPct val="100000"/>
              </a:lnSpc>
              <a:spcBef>
                <a:spcPts val="0"/>
              </a:spcBef>
              <a:buSzPct val="25000"/>
              <a:buNone/>
            </a:pPr>
            <a:endParaRPr lang="en" dirty="0" smtClean="0"/>
          </a:p>
          <a:p>
            <a:pPr marL="0" marR="0" lvl="0" indent="0" algn="l" rtl="0">
              <a:lnSpc>
                <a:spcPct val="100000"/>
              </a:lnSpc>
              <a:spcBef>
                <a:spcPts val="0"/>
              </a:spcBef>
              <a:buSzPct val="25000"/>
              <a:buNone/>
            </a:pPr>
            <a:r>
              <a:rPr lang="en" dirty="0"/>
              <a:t> </a:t>
            </a:r>
            <a:r>
              <a:rPr lang="en" dirty="0" smtClean="0"/>
              <a:t>   o.f = …;</a:t>
            </a:r>
          </a:p>
          <a:p>
            <a:pPr marL="0" marR="0" lvl="0" indent="0" algn="l" rtl="0">
              <a:lnSpc>
                <a:spcPct val="100000"/>
              </a:lnSpc>
              <a:spcBef>
                <a:spcPts val="0"/>
              </a:spcBef>
              <a:buSzPct val="25000"/>
              <a:buNone/>
            </a:pPr>
            <a:endParaRPr lang="en" dirty="0" smtClean="0"/>
          </a:p>
          <a:p>
            <a:pPr marL="0" marR="0" lvl="0" indent="0" algn="l" rtl="0">
              <a:lnSpc>
                <a:spcPct val="100000"/>
              </a:lnSpc>
              <a:spcBef>
                <a:spcPts val="0"/>
              </a:spcBef>
              <a:buSzPct val="25000"/>
              <a:buNone/>
            </a:pPr>
            <a:r>
              <a:rPr lang="en" dirty="0" smtClean="0"/>
              <a:t>    p.g = …;</a:t>
            </a:r>
          </a:p>
          <a:p>
            <a:pPr marL="0" marR="0" lvl="0" indent="0" algn="l" rtl="0">
              <a:lnSpc>
                <a:spcPct val="100000"/>
              </a:lnSpc>
              <a:spcBef>
                <a:spcPts val="0"/>
              </a:spcBef>
              <a:buSzPct val="25000"/>
              <a:buNone/>
            </a:pPr>
            <a:r>
              <a:rPr lang="en" dirty="0"/>
              <a:t> </a:t>
            </a:r>
            <a:r>
              <a:rPr lang="en" dirty="0" smtClean="0"/>
              <a:t>       …</a:t>
            </a:r>
            <a:endParaRPr lang="en" dirty="0"/>
          </a:p>
          <a:p>
            <a:pPr marL="0" marR="0" lvl="0" indent="0" algn="l" rtl="0">
              <a:lnSpc>
                <a:spcPct val="100000"/>
              </a:lnSpc>
              <a:spcBef>
                <a:spcPts val="0"/>
              </a:spcBef>
              <a:buSzPct val="25000"/>
              <a:buNone/>
            </a:pPr>
            <a:r>
              <a:rPr lang="en" b="0" i="0" u="none" strike="noStrike" cap="none" baseline="0" dirty="0" smtClean="0">
                <a:solidFill>
                  <a:srgbClr val="000000"/>
                </a:solidFill>
                <a:sym typeface="Arial"/>
              </a:rPr>
              <a:t>}</a:t>
            </a:r>
          </a:p>
          <a:p>
            <a:pPr marL="0" marR="0" lvl="0" indent="0" algn="l" rtl="0">
              <a:lnSpc>
                <a:spcPct val="100000"/>
              </a:lnSpc>
              <a:spcBef>
                <a:spcPts val="0"/>
              </a:spcBef>
              <a:buSzPct val="25000"/>
              <a:buNone/>
            </a:pPr>
            <a:endParaRPr lang="en" b="0" i="0" u="none" strike="noStrike" cap="none" baseline="0" dirty="0">
              <a:solidFill>
                <a:srgbClr val="000000"/>
              </a:solidFill>
              <a:sym typeface="Arial"/>
            </a:endParaRPr>
          </a:p>
          <a:p>
            <a:pPr marL="0" marR="0" lvl="0" indent="0" algn="l" rtl="0">
              <a:lnSpc>
                <a:spcPct val="100000"/>
              </a:lnSpc>
              <a:spcBef>
                <a:spcPts val="0"/>
              </a:spcBef>
              <a:buNone/>
            </a:pPr>
            <a:endParaRPr b="0" i="0" u="none" strike="noStrike" cap="none" baseline="0" dirty="0"/>
          </a:p>
        </p:txBody>
      </p:sp>
      <p:sp>
        <p:nvSpPr>
          <p:cNvPr id="124" name="Shape 124"/>
          <p:cNvSpPr txBox="1">
            <a:spLocks noGrp="1"/>
          </p:cNvSpPr>
          <p:nvPr>
            <p:ph type="sldNum" sz="quarter" idx="12"/>
          </p:nvPr>
        </p:nvSpPr>
        <p:spPr/>
        <p:txBody>
          <a:bodyPr>
            <a:normAutofit/>
          </a:bodyPr>
          <a:lstStyle/>
          <a:p>
            <a:fld id="{00000000-1234-1234-1234-123412341234}" type="slidenum">
              <a:rPr lang="en" smtClean="0"/>
              <a:pPr/>
              <a:t>8</a:t>
            </a:fld>
            <a:endParaRPr lang="en"/>
          </a:p>
        </p:txBody>
      </p:sp>
      <p:sp>
        <p:nvSpPr>
          <p:cNvPr id="4" name="TextBox 3"/>
          <p:cNvSpPr txBox="1"/>
          <p:nvPr/>
        </p:nvSpPr>
        <p:spPr>
          <a:xfrm>
            <a:off x="4876800" y="4116288"/>
            <a:ext cx="1143000" cy="307777"/>
          </a:xfrm>
          <a:prstGeom prst="rect">
            <a:avLst/>
          </a:prstGeom>
          <a:solidFill>
            <a:schemeClr val="accent2">
              <a:lumMod val="40000"/>
              <a:lumOff val="60000"/>
            </a:schemeClr>
          </a:solidFill>
        </p:spPr>
        <p:txBody>
          <a:bodyPr wrap="square" rtlCol="0">
            <a:spAutoFit/>
          </a:bodyPr>
          <a:lstStyle/>
          <a:p>
            <a:r>
              <a:rPr lang="en-US" dirty="0" smtClean="0"/>
              <a:t>    </a:t>
            </a:r>
            <a:r>
              <a:rPr lang="en-US" dirty="0" err="1" smtClean="0"/>
              <a:t>o.f</a:t>
            </a:r>
            <a:r>
              <a:rPr lang="en-US" dirty="0" smtClean="0"/>
              <a:t> = …</a:t>
            </a:r>
            <a:endParaRPr lang="en-US" dirty="0"/>
          </a:p>
        </p:txBody>
      </p:sp>
      <p:sp>
        <p:nvSpPr>
          <p:cNvPr id="10" name="TextBox 9"/>
          <p:cNvSpPr txBox="1"/>
          <p:nvPr/>
        </p:nvSpPr>
        <p:spPr>
          <a:xfrm>
            <a:off x="5029200" y="3062312"/>
            <a:ext cx="838200" cy="307777"/>
          </a:xfrm>
          <a:prstGeom prst="rect">
            <a:avLst/>
          </a:prstGeom>
          <a:noFill/>
        </p:spPr>
        <p:txBody>
          <a:bodyPr wrap="square" rtlCol="0">
            <a:spAutoFit/>
          </a:bodyPr>
          <a:lstStyle/>
          <a:p>
            <a:r>
              <a:rPr lang="en-US" dirty="0" smtClean="0"/>
              <a:t>    T2</a:t>
            </a:r>
            <a:endParaRPr lang="en-US" dirty="0"/>
          </a:p>
        </p:txBody>
      </p:sp>
    </p:spTree>
    <p:extLst>
      <p:ext uri="{BB962C8B-B14F-4D97-AF65-F5344CB8AC3E}">
        <p14:creationId xmlns:p14="http://schemas.microsoft.com/office/powerpoint/2010/main" val="3270926822"/>
      </p:ext>
    </p:extLst>
  </p:cSld>
  <p:clrMapOvr>
    <a:masterClrMapping/>
  </p:clrMapOvr>
  <p:transition spd="slow" advTm="53219">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 name="Rounded Rectangle 10"/>
          <p:cNvSpPr/>
          <p:nvPr/>
        </p:nvSpPr>
        <p:spPr>
          <a:xfrm>
            <a:off x="424844" y="1905000"/>
            <a:ext cx="8261955" cy="711200"/>
          </a:xfrm>
          <a:prstGeom prst="roundRect">
            <a:avLst/>
          </a:prstGeom>
          <a:gradFill flip="none" rotWithShape="1">
            <a:gsLst>
              <a:gs pos="0">
                <a:schemeClr val="bg2">
                  <a:alpha val="0"/>
                </a:schemeClr>
              </a:gs>
              <a:gs pos="50000">
                <a:schemeClr val="bg2"/>
              </a:gs>
              <a:gs pos="100000">
                <a:schemeClr val="bg2">
                  <a:lumMod val="95000"/>
                  <a:lumOff val="5000"/>
                </a:scheme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Shape 109"/>
          <p:cNvSpPr txBox="1"/>
          <p:nvPr/>
        </p:nvSpPr>
        <p:spPr>
          <a:xfrm>
            <a:off x="424843" y="249185"/>
            <a:ext cx="6773324" cy="1371332"/>
          </a:xfrm>
          <a:prstGeom prst="rect">
            <a:avLst/>
          </a:prstGeom>
          <a:noFill/>
          <a:ln>
            <a:noFill/>
          </a:ln>
        </p:spPr>
        <p:txBody>
          <a:bodyPr lIns="83825" tIns="41900" rIns="83825" bIns="41900" anchor="b" anchorCtr="0">
            <a:noAutofit/>
          </a:bodyPr>
          <a:lstStyle/>
          <a:p>
            <a:pPr lvl="0">
              <a:buSzPct val="25000"/>
            </a:pPr>
            <a:r>
              <a:rPr lang="en" sz="3300" b="0" i="0" u="none" strike="noStrike" cap="none" baseline="0" dirty="0" smtClean="0">
                <a:latin typeface="Arial Black"/>
                <a:ea typeface="Arial Black"/>
                <a:cs typeface="Arial Black"/>
                <a:sym typeface="Arial Black"/>
              </a:rPr>
              <a:t>Challenge</a:t>
            </a:r>
            <a:endParaRPr lang="en" sz="3300" b="0" i="0" u="none" strike="noStrike" cap="none" baseline="0" dirty="0">
              <a:latin typeface="Arial Black"/>
              <a:ea typeface="Arial Black"/>
              <a:cs typeface="Arial Black"/>
              <a:sym typeface="Arial Black"/>
            </a:endParaRPr>
          </a:p>
        </p:txBody>
      </p:sp>
      <p:sp>
        <p:nvSpPr>
          <p:cNvPr id="110" name="Shape 110"/>
          <p:cNvSpPr txBox="1"/>
          <p:nvPr/>
        </p:nvSpPr>
        <p:spPr>
          <a:xfrm>
            <a:off x="431771" y="1988127"/>
            <a:ext cx="8414357" cy="544945"/>
          </a:xfrm>
          <a:prstGeom prst="rect">
            <a:avLst/>
          </a:prstGeom>
          <a:noFill/>
          <a:ln>
            <a:noFill/>
          </a:ln>
        </p:spPr>
        <p:txBody>
          <a:bodyPr lIns="83825" tIns="41900" rIns="83825" bIns="41900" anchor="t" anchorCtr="0">
            <a:noAutofit/>
          </a:bodyPr>
          <a:lstStyle/>
          <a:p>
            <a:pPr marR="0" lvl="0" algn="l" rtl="0">
              <a:lnSpc>
                <a:spcPct val="100000"/>
              </a:lnSpc>
              <a:spcBef>
                <a:spcPts val="0"/>
              </a:spcBef>
              <a:buClr>
                <a:srgbClr val="000000"/>
              </a:buClr>
              <a:buSzPct val="100000"/>
            </a:pPr>
            <a:r>
              <a:rPr lang="en" sz="2400" b="1" i="0" u="none" strike="noStrike" cap="none" baseline="0" dirty="0" smtClean="0">
                <a:solidFill>
                  <a:srgbClr val="000000"/>
                </a:solidFill>
                <a:latin typeface="Arial"/>
                <a:ea typeface="Arial"/>
                <a:cs typeface="Arial"/>
                <a:sym typeface="Arial"/>
              </a:rPr>
              <a:t>Expensive to detect conflicts</a:t>
            </a:r>
            <a:endParaRPr sz="1500" b="0" i="0" u="none" strike="noStrike" cap="none" baseline="0" dirty="0" smtClean="0"/>
          </a:p>
          <a:p>
            <a:pPr marL="0" marR="0" lvl="0" indent="0" algn="l" rtl="0">
              <a:lnSpc>
                <a:spcPct val="100000"/>
              </a:lnSpc>
              <a:spcBef>
                <a:spcPts val="0"/>
              </a:spcBef>
              <a:buNone/>
            </a:pPr>
            <a:endParaRPr sz="1500" b="0" i="0" u="none" strike="noStrike" cap="none" baseline="0" dirty="0" smtClean="0"/>
          </a:p>
          <a:p>
            <a:pPr marL="0" marR="0" lvl="0" indent="0" algn="l" rtl="0">
              <a:lnSpc>
                <a:spcPct val="100000"/>
              </a:lnSpc>
              <a:spcBef>
                <a:spcPts val="0"/>
              </a:spcBef>
              <a:buNone/>
            </a:pPr>
            <a:endParaRPr sz="1500" b="0" i="0" u="none" strike="noStrike" cap="none" baseline="0" dirty="0" smtClean="0"/>
          </a:p>
          <a:p>
            <a:pPr marL="0" marR="0" lvl="0" indent="0" algn="l" rtl="0">
              <a:lnSpc>
                <a:spcPct val="100000"/>
              </a:lnSpc>
              <a:spcBef>
                <a:spcPts val="0"/>
              </a:spcBef>
              <a:buNone/>
            </a:pPr>
            <a:endParaRPr sz="1500" b="0" i="0" u="none" strike="noStrike" cap="none" baseline="0" dirty="0" smtClean="0"/>
          </a:p>
          <a:p>
            <a:pPr marL="0" marR="0" lvl="0" indent="0" algn="l" rtl="0">
              <a:lnSpc>
                <a:spcPct val="100000"/>
              </a:lnSpc>
              <a:spcBef>
                <a:spcPts val="0"/>
              </a:spcBef>
              <a:buNone/>
            </a:pPr>
            <a:endParaRPr sz="1500" b="0" i="0" u="none" strike="noStrike" cap="none" baseline="0" dirty="0"/>
          </a:p>
        </p:txBody>
      </p:sp>
      <p:sp>
        <p:nvSpPr>
          <p:cNvPr id="124" name="Shape 124"/>
          <p:cNvSpPr txBox="1">
            <a:spLocks noGrp="1"/>
          </p:cNvSpPr>
          <p:nvPr>
            <p:ph type="sldNum" sz="quarter" idx="12"/>
          </p:nvPr>
        </p:nvSpPr>
        <p:spPr/>
        <p:txBody>
          <a:bodyPr>
            <a:normAutofit/>
          </a:bodyPr>
          <a:lstStyle/>
          <a:p>
            <a:fld id="{00000000-1234-1234-1234-123412341234}" type="slidenum">
              <a:rPr lang="en" smtClean="0"/>
              <a:pPr/>
              <a:t>9</a:t>
            </a:fld>
            <a:endParaRPr lang="en"/>
          </a:p>
        </p:txBody>
      </p:sp>
      <p:sp>
        <p:nvSpPr>
          <p:cNvPr id="13" name="TextBox 12"/>
          <p:cNvSpPr txBox="1"/>
          <p:nvPr/>
        </p:nvSpPr>
        <p:spPr>
          <a:xfrm>
            <a:off x="4876800" y="4116288"/>
            <a:ext cx="1143000" cy="307777"/>
          </a:xfrm>
          <a:prstGeom prst="rect">
            <a:avLst/>
          </a:prstGeom>
          <a:solidFill>
            <a:schemeClr val="accent3">
              <a:lumMod val="40000"/>
              <a:lumOff val="60000"/>
            </a:schemeClr>
          </a:solidFill>
        </p:spPr>
        <p:txBody>
          <a:bodyPr wrap="square" rtlCol="0">
            <a:spAutoFit/>
          </a:bodyPr>
          <a:lstStyle/>
          <a:p>
            <a:r>
              <a:rPr lang="en-US" dirty="0" smtClean="0"/>
              <a:t>    </a:t>
            </a:r>
            <a:r>
              <a:rPr lang="en-US" dirty="0" err="1" smtClean="0"/>
              <a:t>p.g</a:t>
            </a:r>
            <a:r>
              <a:rPr lang="en-US" dirty="0" smtClean="0"/>
              <a:t> = …</a:t>
            </a:r>
            <a:endParaRPr lang="en-US" dirty="0"/>
          </a:p>
        </p:txBody>
      </p:sp>
      <p:sp>
        <p:nvSpPr>
          <p:cNvPr id="14" name="TextBox 13"/>
          <p:cNvSpPr txBox="1"/>
          <p:nvPr/>
        </p:nvSpPr>
        <p:spPr>
          <a:xfrm>
            <a:off x="5029200" y="3062312"/>
            <a:ext cx="838200" cy="307777"/>
          </a:xfrm>
          <a:prstGeom prst="rect">
            <a:avLst/>
          </a:prstGeom>
          <a:noFill/>
        </p:spPr>
        <p:txBody>
          <a:bodyPr wrap="square" rtlCol="0">
            <a:spAutoFit/>
          </a:bodyPr>
          <a:lstStyle/>
          <a:p>
            <a:r>
              <a:rPr lang="en-US" dirty="0" smtClean="0"/>
              <a:t>    T2</a:t>
            </a:r>
            <a:endParaRPr lang="en-US" dirty="0"/>
          </a:p>
        </p:txBody>
      </p:sp>
      <p:sp>
        <p:nvSpPr>
          <p:cNvPr id="9" name="Shape 112"/>
          <p:cNvSpPr/>
          <p:nvPr/>
        </p:nvSpPr>
        <p:spPr>
          <a:xfrm>
            <a:off x="2667000" y="2898576"/>
            <a:ext cx="1374605" cy="3502224"/>
          </a:xfrm>
          <a:prstGeom prst="rect">
            <a:avLst/>
          </a:prstGeom>
          <a:solidFill>
            <a:schemeClr val="accent4">
              <a:lumMod val="40000"/>
              <a:lumOff val="60000"/>
            </a:schemeClr>
          </a:solidFill>
          <a:ln>
            <a:noFill/>
          </a:ln>
        </p:spPr>
        <p:txBody>
          <a:bodyPr lIns="74825" tIns="37425" rIns="74825" bIns="37425" anchor="t" anchorCtr="0">
            <a:noAutofit/>
          </a:bodyPr>
          <a:lstStyle/>
          <a:p>
            <a:pPr marL="0" marR="0" lvl="0" indent="0" algn="l" rtl="0">
              <a:lnSpc>
                <a:spcPct val="100000"/>
              </a:lnSpc>
              <a:spcBef>
                <a:spcPts val="0"/>
              </a:spcBef>
              <a:buSzPct val="25000"/>
              <a:buNone/>
            </a:pPr>
            <a:r>
              <a:rPr lang="en" b="0" i="0" u="none" strike="noStrike" cap="none" baseline="0" dirty="0">
                <a:solidFill>
                  <a:srgbClr val="000000"/>
                </a:solidFill>
                <a:sym typeface="Arial"/>
              </a:rPr>
              <a:t>      </a:t>
            </a:r>
            <a:endParaRPr lang="en" b="0" i="0" u="none" strike="noStrike" cap="none" baseline="0" dirty="0" smtClean="0">
              <a:solidFill>
                <a:srgbClr val="000000"/>
              </a:solidFill>
              <a:sym typeface="Arial"/>
            </a:endParaRPr>
          </a:p>
          <a:p>
            <a:pPr marL="0" marR="0" lvl="0" indent="0" algn="l" rtl="0">
              <a:lnSpc>
                <a:spcPct val="100000"/>
              </a:lnSpc>
              <a:spcBef>
                <a:spcPts val="0"/>
              </a:spcBef>
              <a:buSzPct val="25000"/>
              <a:buNone/>
            </a:pPr>
            <a:r>
              <a:rPr lang="en" dirty="0"/>
              <a:t> </a:t>
            </a:r>
            <a:r>
              <a:rPr lang="en" dirty="0" smtClean="0"/>
              <a:t>       </a:t>
            </a:r>
            <a:r>
              <a:rPr lang="en" b="0" i="0" u="none" strike="noStrike" cap="none" baseline="0" dirty="0" smtClean="0">
                <a:solidFill>
                  <a:srgbClr val="000000"/>
                </a:solidFill>
                <a:sym typeface="Arial"/>
              </a:rPr>
              <a:t>T1</a:t>
            </a:r>
          </a:p>
          <a:p>
            <a:pPr marL="0" marR="0" lvl="0" indent="0" algn="l" rtl="0">
              <a:lnSpc>
                <a:spcPct val="100000"/>
              </a:lnSpc>
              <a:spcBef>
                <a:spcPts val="0"/>
              </a:spcBef>
              <a:buSzPct val="25000"/>
              <a:buNone/>
            </a:pPr>
            <a:endParaRPr lang="en" b="0" i="0" u="none" strike="noStrike" cap="none" baseline="0" dirty="0">
              <a:solidFill>
                <a:srgbClr val="000000"/>
              </a:solidFill>
              <a:sym typeface="Arial"/>
            </a:endParaRPr>
          </a:p>
          <a:p>
            <a:pPr marL="0" marR="0" lvl="0" indent="0" algn="l" rtl="0">
              <a:lnSpc>
                <a:spcPct val="100000"/>
              </a:lnSpc>
              <a:spcBef>
                <a:spcPts val="0"/>
              </a:spcBef>
              <a:buSzPct val="25000"/>
              <a:buNone/>
            </a:pPr>
            <a:r>
              <a:rPr lang="en" b="0" i="0" u="none" strike="noStrike" cap="none" baseline="0" dirty="0">
                <a:solidFill>
                  <a:srgbClr val="000000"/>
                </a:solidFill>
                <a:sym typeface="Arial"/>
              </a:rPr>
              <a:t>atomic </a:t>
            </a:r>
            <a:r>
              <a:rPr lang="en" b="0" i="0" u="none" strike="noStrike" cap="none" baseline="0" dirty="0" smtClean="0">
                <a:solidFill>
                  <a:srgbClr val="000000"/>
                </a:solidFill>
                <a:sym typeface="Arial"/>
              </a:rPr>
              <a:t>{</a:t>
            </a:r>
          </a:p>
          <a:p>
            <a:pPr marL="0" marR="0" lvl="0" indent="0" algn="l" rtl="0">
              <a:lnSpc>
                <a:spcPct val="100000"/>
              </a:lnSpc>
              <a:spcBef>
                <a:spcPts val="0"/>
              </a:spcBef>
              <a:buSzPct val="25000"/>
              <a:buNone/>
            </a:pPr>
            <a:r>
              <a:rPr lang="en" dirty="0"/>
              <a:t> </a:t>
            </a:r>
            <a:r>
              <a:rPr lang="en" dirty="0" smtClean="0"/>
              <a:t>       …</a:t>
            </a:r>
          </a:p>
          <a:p>
            <a:pPr marL="0" marR="0" lvl="0" indent="0" algn="l" rtl="0">
              <a:lnSpc>
                <a:spcPct val="100000"/>
              </a:lnSpc>
              <a:spcBef>
                <a:spcPts val="0"/>
              </a:spcBef>
              <a:buSzPct val="25000"/>
              <a:buNone/>
            </a:pPr>
            <a:endParaRPr lang="en" dirty="0"/>
          </a:p>
          <a:p>
            <a:pPr marL="0" marR="0" lvl="0" indent="0" algn="l" rtl="0">
              <a:lnSpc>
                <a:spcPct val="100000"/>
              </a:lnSpc>
              <a:spcBef>
                <a:spcPts val="0"/>
              </a:spcBef>
              <a:buSzPct val="25000"/>
              <a:buNone/>
            </a:pPr>
            <a:r>
              <a:rPr lang="en" b="0" i="0" u="none" strike="noStrike" cap="none" dirty="0">
                <a:solidFill>
                  <a:srgbClr val="000000"/>
                </a:solidFill>
                <a:sym typeface="Arial"/>
              </a:rPr>
              <a:t> </a:t>
            </a:r>
            <a:r>
              <a:rPr lang="en" b="0" i="0" u="none" strike="noStrike" cap="none" dirty="0" smtClean="0">
                <a:solidFill>
                  <a:srgbClr val="000000"/>
                </a:solidFill>
                <a:sym typeface="Arial"/>
              </a:rPr>
              <a:t>   </a:t>
            </a:r>
            <a:r>
              <a:rPr lang="en" b="0" i="0" u="none" strike="noStrike" cap="none" baseline="0" dirty="0" smtClean="0">
                <a:solidFill>
                  <a:srgbClr val="000000"/>
                </a:solidFill>
                <a:sym typeface="Arial"/>
              </a:rPr>
              <a:t>… </a:t>
            </a:r>
            <a:r>
              <a:rPr lang="en" dirty="0" smtClean="0"/>
              <a:t>= o.f;</a:t>
            </a:r>
          </a:p>
          <a:p>
            <a:pPr marL="0" marR="0" lvl="0" indent="0" algn="l" rtl="0">
              <a:lnSpc>
                <a:spcPct val="100000"/>
              </a:lnSpc>
              <a:spcBef>
                <a:spcPts val="0"/>
              </a:spcBef>
              <a:buSzPct val="25000"/>
              <a:buNone/>
            </a:pPr>
            <a:r>
              <a:rPr lang="en" dirty="0"/>
              <a:t> </a:t>
            </a:r>
          </a:p>
          <a:p>
            <a:pPr marL="0" marR="0" lvl="0" indent="0" algn="l" rtl="0">
              <a:lnSpc>
                <a:spcPct val="100000"/>
              </a:lnSpc>
              <a:spcBef>
                <a:spcPts val="0"/>
              </a:spcBef>
              <a:buSzPct val="25000"/>
              <a:buNone/>
            </a:pPr>
            <a:r>
              <a:rPr lang="en" dirty="0" smtClean="0"/>
              <a:t>    … = p.g;</a:t>
            </a:r>
          </a:p>
          <a:p>
            <a:pPr marL="0" marR="0" lvl="0" indent="0" algn="l" rtl="0">
              <a:lnSpc>
                <a:spcPct val="100000"/>
              </a:lnSpc>
              <a:spcBef>
                <a:spcPts val="0"/>
              </a:spcBef>
              <a:buSzPct val="25000"/>
              <a:buNone/>
            </a:pPr>
            <a:r>
              <a:rPr lang="en" dirty="0"/>
              <a:t> </a:t>
            </a:r>
            <a:r>
              <a:rPr lang="en" dirty="0" smtClean="0"/>
              <a:t>       …</a:t>
            </a:r>
          </a:p>
          <a:p>
            <a:pPr marL="0" marR="0" lvl="0" indent="0" algn="l" rtl="0">
              <a:lnSpc>
                <a:spcPct val="100000"/>
              </a:lnSpc>
              <a:spcBef>
                <a:spcPts val="0"/>
              </a:spcBef>
              <a:buSzPct val="25000"/>
              <a:buNone/>
            </a:pPr>
            <a:endParaRPr lang="en" dirty="0" smtClean="0"/>
          </a:p>
          <a:p>
            <a:pPr marL="0" marR="0" lvl="0" indent="0" algn="l" rtl="0">
              <a:lnSpc>
                <a:spcPct val="100000"/>
              </a:lnSpc>
              <a:spcBef>
                <a:spcPts val="0"/>
              </a:spcBef>
              <a:buSzPct val="25000"/>
              <a:buNone/>
            </a:pPr>
            <a:r>
              <a:rPr lang="en" dirty="0"/>
              <a:t> </a:t>
            </a:r>
            <a:r>
              <a:rPr lang="en" dirty="0" smtClean="0"/>
              <a:t>   o.f = …;</a:t>
            </a:r>
          </a:p>
          <a:p>
            <a:pPr marL="0" marR="0" lvl="0" indent="0" algn="l" rtl="0">
              <a:lnSpc>
                <a:spcPct val="100000"/>
              </a:lnSpc>
              <a:spcBef>
                <a:spcPts val="0"/>
              </a:spcBef>
              <a:buSzPct val="25000"/>
              <a:buNone/>
            </a:pPr>
            <a:endParaRPr lang="en" dirty="0" smtClean="0"/>
          </a:p>
          <a:p>
            <a:pPr marL="0" marR="0" lvl="0" indent="0" algn="l" rtl="0">
              <a:lnSpc>
                <a:spcPct val="100000"/>
              </a:lnSpc>
              <a:spcBef>
                <a:spcPts val="0"/>
              </a:spcBef>
              <a:buSzPct val="25000"/>
              <a:buNone/>
            </a:pPr>
            <a:r>
              <a:rPr lang="en" dirty="0" smtClean="0"/>
              <a:t>    p.g = …;</a:t>
            </a:r>
          </a:p>
          <a:p>
            <a:pPr marL="0" marR="0" lvl="0" indent="0" algn="l" rtl="0">
              <a:lnSpc>
                <a:spcPct val="100000"/>
              </a:lnSpc>
              <a:spcBef>
                <a:spcPts val="0"/>
              </a:spcBef>
              <a:buSzPct val="25000"/>
              <a:buNone/>
            </a:pPr>
            <a:r>
              <a:rPr lang="en" dirty="0"/>
              <a:t> </a:t>
            </a:r>
            <a:r>
              <a:rPr lang="en" dirty="0" smtClean="0"/>
              <a:t>       …</a:t>
            </a:r>
            <a:endParaRPr lang="en" dirty="0"/>
          </a:p>
          <a:p>
            <a:pPr marL="0" marR="0" lvl="0" indent="0" algn="l" rtl="0">
              <a:lnSpc>
                <a:spcPct val="100000"/>
              </a:lnSpc>
              <a:spcBef>
                <a:spcPts val="0"/>
              </a:spcBef>
              <a:buSzPct val="25000"/>
              <a:buNone/>
            </a:pPr>
            <a:r>
              <a:rPr lang="en" b="0" i="0" u="none" strike="noStrike" cap="none" baseline="0" dirty="0" smtClean="0">
                <a:solidFill>
                  <a:srgbClr val="000000"/>
                </a:solidFill>
                <a:sym typeface="Arial"/>
              </a:rPr>
              <a:t>}</a:t>
            </a:r>
          </a:p>
          <a:p>
            <a:pPr marL="0" marR="0" lvl="0" indent="0" algn="l" rtl="0">
              <a:lnSpc>
                <a:spcPct val="100000"/>
              </a:lnSpc>
              <a:spcBef>
                <a:spcPts val="0"/>
              </a:spcBef>
              <a:buSzPct val="25000"/>
              <a:buNone/>
            </a:pPr>
            <a:endParaRPr lang="en" b="0" i="0" u="none" strike="noStrike" cap="none" baseline="0" dirty="0">
              <a:solidFill>
                <a:srgbClr val="000000"/>
              </a:solidFill>
              <a:sym typeface="Arial"/>
            </a:endParaRPr>
          </a:p>
          <a:p>
            <a:pPr marL="0" marR="0" lvl="0" indent="0" algn="l" rtl="0">
              <a:lnSpc>
                <a:spcPct val="100000"/>
              </a:lnSpc>
              <a:spcBef>
                <a:spcPts val="0"/>
              </a:spcBef>
              <a:buNone/>
            </a:pPr>
            <a:endParaRPr b="0" i="0" u="none" strike="noStrike" cap="none" baseline="0" dirty="0"/>
          </a:p>
        </p:txBody>
      </p:sp>
    </p:spTree>
    <p:extLst>
      <p:ext uri="{BB962C8B-B14F-4D97-AF65-F5344CB8AC3E}">
        <p14:creationId xmlns:p14="http://schemas.microsoft.com/office/powerpoint/2010/main" val="619888664"/>
      </p:ext>
    </p:extLst>
  </p:cSld>
  <p:clrMapOvr>
    <a:masterClrMapping/>
  </p:clrMapOvr>
  <p:transition spd="slow" advTm="2313">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3496</TotalTime>
  <Words>8224</Words>
  <Application>Microsoft Office PowerPoint</Application>
  <PresentationFormat>On-screen Show (4:3)</PresentationFormat>
  <Paragraphs>1465</Paragraphs>
  <Slides>72</Slides>
  <Notes>72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minjia</dc:creator>
  <cp:lastModifiedBy>zhanminj</cp:lastModifiedBy>
  <cp:revision>2122</cp:revision>
  <cp:lastPrinted>2015-01-28T19:32:28Z</cp:lastPrinted>
  <dcterms:modified xsi:type="dcterms:W3CDTF">2015-02-13T19:31:28Z</dcterms:modified>
</cp:coreProperties>
</file>