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85" r:id="rId2"/>
    <p:sldMasterId id="2147483797" r:id="rId3"/>
    <p:sldMasterId id="2147483926" r:id="rId4"/>
    <p:sldMasterId id="2147484046" r:id="rId5"/>
  </p:sldMasterIdLst>
  <p:notesMasterIdLst>
    <p:notesMasterId r:id="rId109"/>
  </p:notesMasterIdLst>
  <p:sldIdLst>
    <p:sldId id="256" r:id="rId6"/>
    <p:sldId id="644" r:id="rId7"/>
    <p:sldId id="651" r:id="rId8"/>
    <p:sldId id="652" r:id="rId9"/>
    <p:sldId id="653" r:id="rId10"/>
    <p:sldId id="716" r:id="rId11"/>
    <p:sldId id="657" r:id="rId12"/>
    <p:sldId id="660" r:id="rId13"/>
    <p:sldId id="659" r:id="rId14"/>
    <p:sldId id="670" r:id="rId15"/>
    <p:sldId id="671" r:id="rId16"/>
    <p:sldId id="672" r:id="rId17"/>
    <p:sldId id="481" r:id="rId18"/>
    <p:sldId id="717" r:id="rId19"/>
    <p:sldId id="719" r:id="rId20"/>
    <p:sldId id="721" r:id="rId21"/>
    <p:sldId id="714" r:id="rId22"/>
    <p:sldId id="728" r:id="rId23"/>
    <p:sldId id="729" r:id="rId24"/>
    <p:sldId id="730" r:id="rId25"/>
    <p:sldId id="661" r:id="rId26"/>
    <p:sldId id="664" r:id="rId27"/>
    <p:sldId id="665" r:id="rId28"/>
    <p:sldId id="709" r:id="rId29"/>
    <p:sldId id="496" r:id="rId30"/>
    <p:sldId id="683" r:id="rId31"/>
    <p:sldId id="682" r:id="rId32"/>
    <p:sldId id="679" r:id="rId33"/>
    <p:sldId id="680" r:id="rId34"/>
    <p:sldId id="681" r:id="rId35"/>
    <p:sldId id="710" r:id="rId36"/>
    <p:sldId id="616" r:id="rId37"/>
    <p:sldId id="618" r:id="rId38"/>
    <p:sldId id="619" r:id="rId39"/>
    <p:sldId id="684" r:id="rId40"/>
    <p:sldId id="685" r:id="rId41"/>
    <p:sldId id="620" r:id="rId42"/>
    <p:sldId id="731" r:id="rId43"/>
    <p:sldId id="732" r:id="rId44"/>
    <p:sldId id="621" r:id="rId45"/>
    <p:sldId id="623" r:id="rId46"/>
    <p:sldId id="625" r:id="rId47"/>
    <p:sldId id="711" r:id="rId48"/>
    <p:sldId id="692" r:id="rId49"/>
    <p:sldId id="723" r:id="rId50"/>
    <p:sldId id="650" r:id="rId51"/>
    <p:sldId id="715" r:id="rId52"/>
    <p:sldId id="694" r:id="rId53"/>
    <p:sldId id="738" r:id="rId54"/>
    <p:sldId id="503" r:id="rId55"/>
    <p:sldId id="511" r:id="rId56"/>
    <p:sldId id="701" r:id="rId57"/>
    <p:sldId id="695" r:id="rId58"/>
    <p:sldId id="696" r:id="rId59"/>
    <p:sldId id="697" r:id="rId60"/>
    <p:sldId id="698" r:id="rId61"/>
    <p:sldId id="699" r:id="rId62"/>
    <p:sldId id="700" r:id="rId63"/>
    <p:sldId id="713" r:id="rId64"/>
    <p:sldId id="702" r:id="rId65"/>
    <p:sldId id="545" r:id="rId66"/>
    <p:sldId id="546" r:id="rId67"/>
    <p:sldId id="552" r:id="rId68"/>
    <p:sldId id="551" r:id="rId69"/>
    <p:sldId id="555" r:id="rId70"/>
    <p:sldId id="513" r:id="rId71"/>
    <p:sldId id="519" r:id="rId72"/>
    <p:sldId id="520" r:id="rId73"/>
    <p:sldId id="525" r:id="rId74"/>
    <p:sldId id="526" r:id="rId75"/>
    <p:sldId id="521" r:id="rId76"/>
    <p:sldId id="524" r:id="rId77"/>
    <p:sldId id="535" r:id="rId78"/>
    <p:sldId id="522" r:id="rId79"/>
    <p:sldId id="527" r:id="rId80"/>
    <p:sldId id="528" r:id="rId81"/>
    <p:sldId id="745" r:id="rId82"/>
    <p:sldId id="746" r:id="rId83"/>
    <p:sldId id="747" r:id="rId84"/>
    <p:sldId id="532" r:id="rId85"/>
    <p:sldId id="557" r:id="rId86"/>
    <p:sldId id="558" r:id="rId87"/>
    <p:sldId id="561" r:id="rId88"/>
    <p:sldId id="504" r:id="rId89"/>
    <p:sldId id="735" r:id="rId90"/>
    <p:sldId id="669" r:id="rId91"/>
    <p:sldId id="733" r:id="rId92"/>
    <p:sldId id="734" r:id="rId93"/>
    <p:sldId id="635" r:id="rId94"/>
    <p:sldId id="722" r:id="rId95"/>
    <p:sldId id="689" r:id="rId96"/>
    <p:sldId id="677" r:id="rId97"/>
    <p:sldId id="678" r:id="rId98"/>
    <p:sldId id="648" r:id="rId99"/>
    <p:sldId id="630" r:id="rId100"/>
    <p:sldId id="631" r:id="rId101"/>
    <p:sldId id="632" r:id="rId102"/>
    <p:sldId id="726" r:id="rId103"/>
    <p:sldId id="739" r:id="rId104"/>
    <p:sldId id="740" r:id="rId105"/>
    <p:sldId id="741" r:id="rId106"/>
    <p:sldId id="742" r:id="rId107"/>
    <p:sldId id="743" r:id="rId10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 Cao" initials="MC" lastIdx="1" clrIdx="0">
    <p:extLst>
      <p:ext uri="{19B8F6BF-5375-455C-9EA6-DF929625EA0E}">
        <p15:presenceInfo xmlns:p15="http://schemas.microsoft.com/office/powerpoint/2012/main" userId="afaea5bb9c9ae7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6699FF"/>
    <a:srgbClr val="FF00FF"/>
    <a:srgbClr val="000000"/>
    <a:srgbClr val="A3D8FF"/>
    <a:srgbClr val="FF7C80"/>
    <a:srgbClr val="339966"/>
    <a:srgbClr val="993300"/>
    <a:srgbClr val="CC99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71" autoAdjust="0"/>
  </p:normalViewPr>
  <p:slideViewPr>
    <p:cSldViewPr>
      <p:cViewPr varScale="1">
        <p:scale>
          <a:sx n="61" d="100"/>
          <a:sy n="61" d="100"/>
        </p:scale>
        <p:origin x="165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87" Type="http://schemas.openxmlformats.org/officeDocument/2006/relationships/slide" Target="slides/slide82.xml"/><Relationship Id="rId102" Type="http://schemas.openxmlformats.org/officeDocument/2006/relationships/slide" Target="slides/slide97.xml"/><Relationship Id="rId110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13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tableStyles" Target="tableStyle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9EEE36-98A6-40B6-B6DD-56FC80C8492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A5433C-030A-4BAC-9BF9-B3E9C31F0EBE}">
      <dgm:prSet phldrT="[Text]" custT="1"/>
      <dgm:spPr/>
      <dgm:t>
        <a:bodyPr/>
        <a:lstStyle/>
        <a:p>
          <a:r>
            <a:rPr lang="en-US" sz="4400" dirty="0" smtClean="0"/>
            <a:t>Strong</a:t>
          </a:r>
          <a:endParaRPr lang="en-US" sz="5300" dirty="0"/>
        </a:p>
      </dgm:t>
    </dgm:pt>
    <dgm:pt modelId="{6F8F9558-2AE5-478D-880B-81BA0C22012B}" type="parTrans" cxnId="{E6190A3B-811D-496B-B7AD-30E8DF87FC05}">
      <dgm:prSet/>
      <dgm:spPr/>
      <dgm:t>
        <a:bodyPr/>
        <a:lstStyle/>
        <a:p>
          <a:endParaRPr lang="en-US"/>
        </a:p>
      </dgm:t>
    </dgm:pt>
    <dgm:pt modelId="{B9E25DD5-5AF6-49A4-B54E-427C7CC64748}" type="sibTrans" cxnId="{E6190A3B-811D-496B-B7AD-30E8DF87FC05}">
      <dgm:prSet/>
      <dgm:spPr/>
      <dgm:t>
        <a:bodyPr/>
        <a:lstStyle/>
        <a:p>
          <a:endParaRPr lang="en-US"/>
        </a:p>
      </dgm:t>
    </dgm:pt>
    <dgm:pt modelId="{5C999091-097C-47F7-A938-65505C664694}">
      <dgm:prSet phldrT="[Text]" custT="1"/>
      <dgm:spPr/>
      <dgm:t>
        <a:bodyPr/>
        <a:lstStyle/>
        <a:p>
          <a:r>
            <a:rPr lang="en-US" sz="2400" dirty="0" smtClean="0"/>
            <a:t>Sequential Consistency (SC)</a:t>
          </a:r>
          <a:endParaRPr lang="en-US" sz="2400" dirty="0"/>
        </a:p>
      </dgm:t>
    </dgm:pt>
    <dgm:pt modelId="{42A7603A-7F27-4EF9-B9D9-09981555FA09}" type="parTrans" cxnId="{6B8524FB-65BE-44BE-B707-A100CAEEFCCC}">
      <dgm:prSet/>
      <dgm:spPr/>
      <dgm:t>
        <a:bodyPr/>
        <a:lstStyle/>
        <a:p>
          <a:endParaRPr lang="en-US"/>
        </a:p>
      </dgm:t>
    </dgm:pt>
    <dgm:pt modelId="{C028B528-D85F-43B4-BB19-F3321A4581EE}" type="sibTrans" cxnId="{6B8524FB-65BE-44BE-B707-A100CAEEFCCC}">
      <dgm:prSet/>
      <dgm:spPr/>
      <dgm:t>
        <a:bodyPr/>
        <a:lstStyle/>
        <a:p>
          <a:endParaRPr lang="en-US"/>
        </a:p>
      </dgm:t>
    </dgm:pt>
    <dgm:pt modelId="{BF8A0FC1-4A12-43A7-BC20-572246C2D555}">
      <dgm:prSet phldrT="[Text]" custT="1"/>
      <dgm:spPr/>
      <dgm:t>
        <a:bodyPr/>
        <a:lstStyle/>
        <a:p>
          <a:r>
            <a:rPr lang="en-US" sz="2400" dirty="0" smtClean="0"/>
            <a:t>Impractical to enforce</a:t>
          </a:r>
          <a:endParaRPr lang="en-US" sz="2400" dirty="0"/>
        </a:p>
      </dgm:t>
    </dgm:pt>
    <dgm:pt modelId="{D834304A-9317-4B45-9651-F060F375238A}" type="parTrans" cxnId="{736E1807-310E-4C22-B851-226AC15EC588}">
      <dgm:prSet/>
      <dgm:spPr/>
      <dgm:t>
        <a:bodyPr/>
        <a:lstStyle/>
        <a:p>
          <a:endParaRPr lang="en-US"/>
        </a:p>
      </dgm:t>
    </dgm:pt>
    <dgm:pt modelId="{E01C8C56-5296-44DF-BAD7-2C1341A2A209}" type="sibTrans" cxnId="{736E1807-310E-4C22-B851-226AC15EC588}">
      <dgm:prSet/>
      <dgm:spPr/>
      <dgm:t>
        <a:bodyPr/>
        <a:lstStyle/>
        <a:p>
          <a:endParaRPr lang="en-US"/>
        </a:p>
      </dgm:t>
    </dgm:pt>
    <dgm:pt modelId="{D4F2C772-DC7C-4AB6-9BCE-70F270066744}" type="pres">
      <dgm:prSet presAssocID="{9D9EEE36-98A6-40B6-B6DD-56FC80C8492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292ECE-3BA1-441B-B359-EFFF7FA6AE0E}" type="pres">
      <dgm:prSet presAssocID="{84A5433C-030A-4BAC-9BF9-B3E9C31F0EBE}" presName="linNode" presStyleCnt="0"/>
      <dgm:spPr/>
    </dgm:pt>
    <dgm:pt modelId="{93F33789-0F7C-421E-9A9E-C17C7354F2D1}" type="pres">
      <dgm:prSet presAssocID="{84A5433C-030A-4BAC-9BF9-B3E9C31F0EBE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561151-AACE-403C-98B8-0967EE57695C}" type="pres">
      <dgm:prSet presAssocID="{84A5433C-030A-4BAC-9BF9-B3E9C31F0EBE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D68971-C87A-40B9-9F8C-DB2A5E25046D}" type="presOf" srcId="{BF8A0FC1-4A12-43A7-BC20-572246C2D555}" destId="{63561151-AACE-403C-98B8-0967EE57695C}" srcOrd="0" destOrd="1" presId="urn:microsoft.com/office/officeart/2005/8/layout/vList5"/>
    <dgm:cxn modelId="{379930EE-DAAB-4041-8F0E-9C917C7DC4E7}" type="presOf" srcId="{9D9EEE36-98A6-40B6-B6DD-56FC80C84920}" destId="{D4F2C772-DC7C-4AB6-9BCE-70F270066744}" srcOrd="0" destOrd="0" presId="urn:microsoft.com/office/officeart/2005/8/layout/vList5"/>
    <dgm:cxn modelId="{E6190A3B-811D-496B-B7AD-30E8DF87FC05}" srcId="{9D9EEE36-98A6-40B6-B6DD-56FC80C84920}" destId="{84A5433C-030A-4BAC-9BF9-B3E9C31F0EBE}" srcOrd="0" destOrd="0" parTransId="{6F8F9558-2AE5-478D-880B-81BA0C22012B}" sibTransId="{B9E25DD5-5AF6-49A4-B54E-427C7CC64748}"/>
    <dgm:cxn modelId="{C988F2D6-F186-4191-8291-F36E04F1A246}" type="presOf" srcId="{5C999091-097C-47F7-A938-65505C664694}" destId="{63561151-AACE-403C-98B8-0967EE57695C}" srcOrd="0" destOrd="0" presId="urn:microsoft.com/office/officeart/2005/8/layout/vList5"/>
    <dgm:cxn modelId="{736E1807-310E-4C22-B851-226AC15EC588}" srcId="{84A5433C-030A-4BAC-9BF9-B3E9C31F0EBE}" destId="{BF8A0FC1-4A12-43A7-BC20-572246C2D555}" srcOrd="1" destOrd="0" parTransId="{D834304A-9317-4B45-9651-F060F375238A}" sibTransId="{E01C8C56-5296-44DF-BAD7-2C1341A2A209}"/>
    <dgm:cxn modelId="{1ED83414-23AC-4F19-A2F7-A775A6B87097}" type="presOf" srcId="{84A5433C-030A-4BAC-9BF9-B3E9C31F0EBE}" destId="{93F33789-0F7C-421E-9A9E-C17C7354F2D1}" srcOrd="0" destOrd="0" presId="urn:microsoft.com/office/officeart/2005/8/layout/vList5"/>
    <dgm:cxn modelId="{6B8524FB-65BE-44BE-B707-A100CAEEFCCC}" srcId="{84A5433C-030A-4BAC-9BF9-B3E9C31F0EBE}" destId="{5C999091-097C-47F7-A938-65505C664694}" srcOrd="0" destOrd="0" parTransId="{42A7603A-7F27-4EF9-B9D9-09981555FA09}" sibTransId="{C028B528-D85F-43B4-BB19-F3321A4581EE}"/>
    <dgm:cxn modelId="{E15DB098-F053-4F0A-A47F-CFD69C999D05}" type="presParOf" srcId="{D4F2C772-DC7C-4AB6-9BCE-70F270066744}" destId="{5B292ECE-3BA1-441B-B359-EFFF7FA6AE0E}" srcOrd="0" destOrd="0" presId="urn:microsoft.com/office/officeart/2005/8/layout/vList5"/>
    <dgm:cxn modelId="{CB43C65D-F38A-45EF-A1FD-6931702BE68B}" type="presParOf" srcId="{5B292ECE-3BA1-441B-B359-EFFF7FA6AE0E}" destId="{93F33789-0F7C-421E-9A9E-C17C7354F2D1}" srcOrd="0" destOrd="0" presId="urn:microsoft.com/office/officeart/2005/8/layout/vList5"/>
    <dgm:cxn modelId="{5D0458B5-F11C-4A48-9B7C-48FE2B18BAF0}" type="presParOf" srcId="{5B292ECE-3BA1-441B-B359-EFFF7FA6AE0E}" destId="{63561151-AACE-403C-98B8-0967EE57695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9EEE36-98A6-40B6-B6DD-56FC80C8492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A5433C-030A-4BAC-9BF9-B3E9C31F0EBE}">
      <dgm:prSet phldrT="[Text]" custT="1"/>
      <dgm:spPr/>
      <dgm:t>
        <a:bodyPr/>
        <a:lstStyle/>
        <a:p>
          <a:r>
            <a:rPr lang="en-US" sz="4400" dirty="0" smtClean="0"/>
            <a:t>Strong</a:t>
          </a:r>
          <a:endParaRPr lang="en-US" sz="5300" dirty="0"/>
        </a:p>
      </dgm:t>
    </dgm:pt>
    <dgm:pt modelId="{6F8F9558-2AE5-478D-880B-81BA0C22012B}" type="parTrans" cxnId="{E6190A3B-811D-496B-B7AD-30E8DF87FC05}">
      <dgm:prSet/>
      <dgm:spPr/>
      <dgm:t>
        <a:bodyPr/>
        <a:lstStyle/>
        <a:p>
          <a:endParaRPr lang="en-US"/>
        </a:p>
      </dgm:t>
    </dgm:pt>
    <dgm:pt modelId="{B9E25DD5-5AF6-49A4-B54E-427C7CC64748}" type="sibTrans" cxnId="{E6190A3B-811D-496B-B7AD-30E8DF87FC05}">
      <dgm:prSet/>
      <dgm:spPr/>
      <dgm:t>
        <a:bodyPr/>
        <a:lstStyle/>
        <a:p>
          <a:endParaRPr lang="en-US"/>
        </a:p>
      </dgm:t>
    </dgm:pt>
    <dgm:pt modelId="{5C999091-097C-47F7-A938-65505C664694}">
      <dgm:prSet phldrT="[Text]" custT="1"/>
      <dgm:spPr/>
      <dgm:t>
        <a:bodyPr/>
        <a:lstStyle/>
        <a:p>
          <a:r>
            <a:rPr lang="en-US" sz="2400" dirty="0" smtClean="0"/>
            <a:t>Sequential Consistency (SC)</a:t>
          </a:r>
          <a:endParaRPr lang="en-US" sz="2400" dirty="0"/>
        </a:p>
      </dgm:t>
    </dgm:pt>
    <dgm:pt modelId="{42A7603A-7F27-4EF9-B9D9-09981555FA09}" type="parTrans" cxnId="{6B8524FB-65BE-44BE-B707-A100CAEEFCCC}">
      <dgm:prSet/>
      <dgm:spPr/>
      <dgm:t>
        <a:bodyPr/>
        <a:lstStyle/>
        <a:p>
          <a:endParaRPr lang="en-US"/>
        </a:p>
      </dgm:t>
    </dgm:pt>
    <dgm:pt modelId="{C028B528-D85F-43B4-BB19-F3321A4581EE}" type="sibTrans" cxnId="{6B8524FB-65BE-44BE-B707-A100CAEEFCCC}">
      <dgm:prSet/>
      <dgm:spPr/>
      <dgm:t>
        <a:bodyPr/>
        <a:lstStyle/>
        <a:p>
          <a:endParaRPr lang="en-US"/>
        </a:p>
      </dgm:t>
    </dgm:pt>
    <dgm:pt modelId="{BF8A0FC1-4A12-43A7-BC20-572246C2D555}">
      <dgm:prSet phldrT="[Text]" custT="1"/>
      <dgm:spPr/>
      <dgm:t>
        <a:bodyPr/>
        <a:lstStyle/>
        <a:p>
          <a:r>
            <a:rPr lang="en-US" sz="2400" dirty="0" smtClean="0"/>
            <a:t>Impractical to enforce</a:t>
          </a:r>
          <a:endParaRPr lang="en-US" sz="2400" dirty="0"/>
        </a:p>
      </dgm:t>
    </dgm:pt>
    <dgm:pt modelId="{D834304A-9317-4B45-9651-F060F375238A}" type="parTrans" cxnId="{736E1807-310E-4C22-B851-226AC15EC588}">
      <dgm:prSet/>
      <dgm:spPr/>
      <dgm:t>
        <a:bodyPr/>
        <a:lstStyle/>
        <a:p>
          <a:endParaRPr lang="en-US"/>
        </a:p>
      </dgm:t>
    </dgm:pt>
    <dgm:pt modelId="{E01C8C56-5296-44DF-BAD7-2C1341A2A209}" type="sibTrans" cxnId="{736E1807-310E-4C22-B851-226AC15EC588}">
      <dgm:prSet/>
      <dgm:spPr/>
      <dgm:t>
        <a:bodyPr/>
        <a:lstStyle/>
        <a:p>
          <a:endParaRPr lang="en-US"/>
        </a:p>
      </dgm:t>
    </dgm:pt>
    <dgm:pt modelId="{9EC7BC3B-FBF1-4CA6-B085-72BD85BBE50E}">
      <dgm:prSet phldrT="[Text]" custT="1"/>
      <dgm:spPr/>
      <dgm:t>
        <a:bodyPr/>
        <a:lstStyle/>
        <a:p>
          <a:r>
            <a:rPr lang="en-US" sz="4400" dirty="0" smtClean="0"/>
            <a:t>Weak</a:t>
          </a:r>
          <a:endParaRPr lang="en-US" sz="4400" dirty="0"/>
        </a:p>
      </dgm:t>
    </dgm:pt>
    <dgm:pt modelId="{C14803E6-9BD4-4B72-BD37-DF523A7258FF}" type="parTrans" cxnId="{D52301C5-B350-4A02-B89F-3C3CACF8C0EF}">
      <dgm:prSet/>
      <dgm:spPr/>
      <dgm:t>
        <a:bodyPr/>
        <a:lstStyle/>
        <a:p>
          <a:endParaRPr lang="en-US"/>
        </a:p>
      </dgm:t>
    </dgm:pt>
    <dgm:pt modelId="{18FA4508-6CA2-4CCC-9EF9-E4E476F7D739}" type="sibTrans" cxnId="{D52301C5-B350-4A02-B89F-3C3CACF8C0EF}">
      <dgm:prSet/>
      <dgm:spPr/>
      <dgm:t>
        <a:bodyPr/>
        <a:lstStyle/>
        <a:p>
          <a:endParaRPr lang="en-US"/>
        </a:p>
      </dgm:t>
    </dgm:pt>
    <dgm:pt modelId="{15D7D7EF-A089-4AA2-94DE-9D0CEAC1921E}">
      <dgm:prSet phldrT="[Text]" custT="1"/>
      <dgm:spPr/>
      <dgm:t>
        <a:bodyPr/>
        <a:lstStyle/>
        <a:p>
          <a:r>
            <a:rPr lang="en-US" sz="2400" dirty="0" smtClean="0"/>
            <a:t>Enables compiler &amp; hardware optimizations </a:t>
          </a:r>
          <a:endParaRPr lang="en-US" sz="2400" dirty="0"/>
        </a:p>
      </dgm:t>
    </dgm:pt>
    <dgm:pt modelId="{1DC1CCB2-6CED-48CC-B815-2A97866C6106}" type="parTrans" cxnId="{D5EE37ED-05C1-40F5-B50C-B7315C7BADBD}">
      <dgm:prSet/>
      <dgm:spPr/>
      <dgm:t>
        <a:bodyPr/>
        <a:lstStyle/>
        <a:p>
          <a:endParaRPr lang="en-US"/>
        </a:p>
      </dgm:t>
    </dgm:pt>
    <dgm:pt modelId="{05AF1E4B-3066-4593-94C7-CF2FB4884313}" type="sibTrans" cxnId="{D5EE37ED-05C1-40F5-B50C-B7315C7BADBD}">
      <dgm:prSet/>
      <dgm:spPr/>
      <dgm:t>
        <a:bodyPr/>
        <a:lstStyle/>
        <a:p>
          <a:endParaRPr lang="en-US"/>
        </a:p>
      </dgm:t>
    </dgm:pt>
    <dgm:pt modelId="{F4792717-90D3-478E-BF9C-1D5C707F3D2C}">
      <dgm:prSet phldrT="[Text]" custT="1"/>
      <dgm:spPr/>
      <dgm:t>
        <a:bodyPr/>
        <a:lstStyle/>
        <a:p>
          <a:r>
            <a:rPr lang="en-US" sz="2400" dirty="0" smtClean="0"/>
            <a:t>DRF0, C++11, Java</a:t>
          </a:r>
          <a:endParaRPr lang="en-US" sz="2400" dirty="0"/>
        </a:p>
      </dgm:t>
    </dgm:pt>
    <dgm:pt modelId="{26285E73-EDB7-4842-AFA7-45ED17F3BBEC}" type="parTrans" cxnId="{569AACCF-34B4-4531-9C0D-64E9B5900942}">
      <dgm:prSet/>
      <dgm:spPr/>
      <dgm:t>
        <a:bodyPr/>
        <a:lstStyle/>
        <a:p>
          <a:endParaRPr lang="en-US"/>
        </a:p>
      </dgm:t>
    </dgm:pt>
    <dgm:pt modelId="{40BB5F9A-A8FB-4AE6-8ACC-191E65A58772}" type="sibTrans" cxnId="{569AACCF-34B4-4531-9C0D-64E9B5900942}">
      <dgm:prSet/>
      <dgm:spPr/>
      <dgm:t>
        <a:bodyPr/>
        <a:lstStyle/>
        <a:p>
          <a:endParaRPr lang="en-US"/>
        </a:p>
      </dgm:t>
    </dgm:pt>
    <dgm:pt modelId="{D4F2C772-DC7C-4AB6-9BCE-70F270066744}" type="pres">
      <dgm:prSet presAssocID="{9D9EEE36-98A6-40B6-B6DD-56FC80C8492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292ECE-3BA1-441B-B359-EFFF7FA6AE0E}" type="pres">
      <dgm:prSet presAssocID="{84A5433C-030A-4BAC-9BF9-B3E9C31F0EBE}" presName="linNode" presStyleCnt="0"/>
      <dgm:spPr/>
    </dgm:pt>
    <dgm:pt modelId="{93F33789-0F7C-421E-9A9E-C17C7354F2D1}" type="pres">
      <dgm:prSet presAssocID="{84A5433C-030A-4BAC-9BF9-B3E9C31F0EBE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561151-AACE-403C-98B8-0967EE57695C}" type="pres">
      <dgm:prSet presAssocID="{84A5433C-030A-4BAC-9BF9-B3E9C31F0EBE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2BB4BA-C562-4A75-B222-5A0C0E9C7D75}" type="pres">
      <dgm:prSet presAssocID="{B9E25DD5-5AF6-49A4-B54E-427C7CC64748}" presName="sp" presStyleCnt="0"/>
      <dgm:spPr/>
    </dgm:pt>
    <dgm:pt modelId="{8EC41E9C-C0C0-4AEC-94F7-30C1D9E4DA69}" type="pres">
      <dgm:prSet presAssocID="{9EC7BC3B-FBF1-4CA6-B085-72BD85BBE50E}" presName="linNode" presStyleCnt="0"/>
      <dgm:spPr/>
    </dgm:pt>
    <dgm:pt modelId="{05B93CD5-F550-40E5-99C7-CDDFD3BECAD0}" type="pres">
      <dgm:prSet presAssocID="{9EC7BC3B-FBF1-4CA6-B085-72BD85BBE50E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9DDBD7-4857-4CFF-AC2D-445858359229}" type="pres">
      <dgm:prSet presAssocID="{9EC7BC3B-FBF1-4CA6-B085-72BD85BBE50E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76FAD7-0858-48CA-98CC-ECE0D41A5BCD}" type="presOf" srcId="{BF8A0FC1-4A12-43A7-BC20-572246C2D555}" destId="{63561151-AACE-403C-98B8-0967EE57695C}" srcOrd="0" destOrd="1" presId="urn:microsoft.com/office/officeart/2005/8/layout/vList5"/>
    <dgm:cxn modelId="{569AACCF-34B4-4531-9C0D-64E9B5900942}" srcId="{9EC7BC3B-FBF1-4CA6-B085-72BD85BBE50E}" destId="{F4792717-90D3-478E-BF9C-1D5C707F3D2C}" srcOrd="1" destOrd="0" parTransId="{26285E73-EDB7-4842-AFA7-45ED17F3BBEC}" sibTransId="{40BB5F9A-A8FB-4AE6-8ACC-191E65A58772}"/>
    <dgm:cxn modelId="{D52301C5-B350-4A02-B89F-3C3CACF8C0EF}" srcId="{9D9EEE36-98A6-40B6-B6DD-56FC80C84920}" destId="{9EC7BC3B-FBF1-4CA6-B085-72BD85BBE50E}" srcOrd="1" destOrd="0" parTransId="{C14803E6-9BD4-4B72-BD37-DF523A7258FF}" sibTransId="{18FA4508-6CA2-4CCC-9EF9-E4E476F7D739}"/>
    <dgm:cxn modelId="{EEE1991E-0F69-4907-85D6-8246E13C8FDA}" type="presOf" srcId="{9D9EEE36-98A6-40B6-B6DD-56FC80C84920}" destId="{D4F2C772-DC7C-4AB6-9BCE-70F270066744}" srcOrd="0" destOrd="0" presId="urn:microsoft.com/office/officeart/2005/8/layout/vList5"/>
    <dgm:cxn modelId="{BB7FD790-CFEC-44FD-BA74-02802F3C302C}" type="presOf" srcId="{15D7D7EF-A089-4AA2-94DE-9D0CEAC1921E}" destId="{169DDBD7-4857-4CFF-AC2D-445858359229}" srcOrd="0" destOrd="0" presId="urn:microsoft.com/office/officeart/2005/8/layout/vList5"/>
    <dgm:cxn modelId="{E6190A3B-811D-496B-B7AD-30E8DF87FC05}" srcId="{9D9EEE36-98A6-40B6-B6DD-56FC80C84920}" destId="{84A5433C-030A-4BAC-9BF9-B3E9C31F0EBE}" srcOrd="0" destOrd="0" parTransId="{6F8F9558-2AE5-478D-880B-81BA0C22012B}" sibTransId="{B9E25DD5-5AF6-49A4-B54E-427C7CC64748}"/>
    <dgm:cxn modelId="{6925EF73-74CE-4027-A1F4-CF7725BA6E5E}" type="presOf" srcId="{5C999091-097C-47F7-A938-65505C664694}" destId="{63561151-AACE-403C-98B8-0967EE57695C}" srcOrd="0" destOrd="0" presId="urn:microsoft.com/office/officeart/2005/8/layout/vList5"/>
    <dgm:cxn modelId="{D5EE37ED-05C1-40F5-B50C-B7315C7BADBD}" srcId="{9EC7BC3B-FBF1-4CA6-B085-72BD85BBE50E}" destId="{15D7D7EF-A089-4AA2-94DE-9D0CEAC1921E}" srcOrd="0" destOrd="0" parTransId="{1DC1CCB2-6CED-48CC-B815-2A97866C6106}" sibTransId="{05AF1E4B-3066-4593-94C7-CF2FB4884313}"/>
    <dgm:cxn modelId="{6B8524FB-65BE-44BE-B707-A100CAEEFCCC}" srcId="{84A5433C-030A-4BAC-9BF9-B3E9C31F0EBE}" destId="{5C999091-097C-47F7-A938-65505C664694}" srcOrd="0" destOrd="0" parTransId="{42A7603A-7F27-4EF9-B9D9-09981555FA09}" sibTransId="{C028B528-D85F-43B4-BB19-F3321A4581EE}"/>
    <dgm:cxn modelId="{88310C02-FA1D-4A93-89DF-5211708F5683}" type="presOf" srcId="{F4792717-90D3-478E-BF9C-1D5C707F3D2C}" destId="{169DDBD7-4857-4CFF-AC2D-445858359229}" srcOrd="0" destOrd="1" presId="urn:microsoft.com/office/officeart/2005/8/layout/vList5"/>
    <dgm:cxn modelId="{DA592651-782F-42EF-8EEC-941CAE853987}" type="presOf" srcId="{9EC7BC3B-FBF1-4CA6-B085-72BD85BBE50E}" destId="{05B93CD5-F550-40E5-99C7-CDDFD3BECAD0}" srcOrd="0" destOrd="0" presId="urn:microsoft.com/office/officeart/2005/8/layout/vList5"/>
    <dgm:cxn modelId="{736E1807-310E-4C22-B851-226AC15EC588}" srcId="{84A5433C-030A-4BAC-9BF9-B3E9C31F0EBE}" destId="{BF8A0FC1-4A12-43A7-BC20-572246C2D555}" srcOrd="1" destOrd="0" parTransId="{D834304A-9317-4B45-9651-F060F375238A}" sibTransId="{E01C8C56-5296-44DF-BAD7-2C1341A2A209}"/>
    <dgm:cxn modelId="{4C6FCE65-3F60-4BC5-89F5-BD556DA22100}" type="presOf" srcId="{84A5433C-030A-4BAC-9BF9-B3E9C31F0EBE}" destId="{93F33789-0F7C-421E-9A9E-C17C7354F2D1}" srcOrd="0" destOrd="0" presId="urn:microsoft.com/office/officeart/2005/8/layout/vList5"/>
    <dgm:cxn modelId="{23B99D2E-F57D-474B-858A-2C0B5629DD70}" type="presParOf" srcId="{D4F2C772-DC7C-4AB6-9BCE-70F270066744}" destId="{5B292ECE-3BA1-441B-B359-EFFF7FA6AE0E}" srcOrd="0" destOrd="0" presId="urn:microsoft.com/office/officeart/2005/8/layout/vList5"/>
    <dgm:cxn modelId="{11A3244C-8EAE-4964-A576-3306ABF4B54E}" type="presParOf" srcId="{5B292ECE-3BA1-441B-B359-EFFF7FA6AE0E}" destId="{93F33789-0F7C-421E-9A9E-C17C7354F2D1}" srcOrd="0" destOrd="0" presId="urn:microsoft.com/office/officeart/2005/8/layout/vList5"/>
    <dgm:cxn modelId="{822D456B-E449-413C-8642-E46445D69A53}" type="presParOf" srcId="{5B292ECE-3BA1-441B-B359-EFFF7FA6AE0E}" destId="{63561151-AACE-403C-98B8-0967EE57695C}" srcOrd="1" destOrd="0" presId="urn:microsoft.com/office/officeart/2005/8/layout/vList5"/>
    <dgm:cxn modelId="{09727741-6B8E-4250-9522-662FB31414F7}" type="presParOf" srcId="{D4F2C772-DC7C-4AB6-9BCE-70F270066744}" destId="{3F2BB4BA-C562-4A75-B222-5A0C0E9C7D75}" srcOrd="1" destOrd="0" presId="urn:microsoft.com/office/officeart/2005/8/layout/vList5"/>
    <dgm:cxn modelId="{03F17BE4-9164-4EFA-B0FB-26BEF89255B5}" type="presParOf" srcId="{D4F2C772-DC7C-4AB6-9BCE-70F270066744}" destId="{8EC41E9C-C0C0-4AEC-94F7-30C1D9E4DA69}" srcOrd="2" destOrd="0" presId="urn:microsoft.com/office/officeart/2005/8/layout/vList5"/>
    <dgm:cxn modelId="{4E77B3F5-D66E-4450-A8AD-AFE8EFC9D536}" type="presParOf" srcId="{8EC41E9C-C0C0-4AEC-94F7-30C1D9E4DA69}" destId="{05B93CD5-F550-40E5-99C7-CDDFD3BECAD0}" srcOrd="0" destOrd="0" presId="urn:microsoft.com/office/officeart/2005/8/layout/vList5"/>
    <dgm:cxn modelId="{92EBD5C8-6026-410E-BF0D-3EA40FB9411B}" type="presParOf" srcId="{8EC41E9C-C0C0-4AEC-94F7-30C1D9E4DA69}" destId="{169DDBD7-4857-4CFF-AC2D-44585835922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BEF952-3922-432E-8C45-1545D687CCD8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73827E4-27EF-4710-A083-D2FB23342FA8}">
      <dgm:prSet phldrT="[Text]" custT="1"/>
      <dgm:spPr/>
      <dgm:t>
        <a:bodyPr/>
        <a:lstStyle/>
        <a:p>
          <a:r>
            <a:rPr lang="en-US" sz="2800" dirty="0" smtClean="0"/>
            <a:t>Lacks semantic guarantees</a:t>
          </a:r>
          <a:endParaRPr lang="en-US" sz="2800" dirty="0"/>
        </a:p>
      </dgm:t>
    </dgm:pt>
    <dgm:pt modelId="{A460859A-BE3C-4E18-894D-10FBE9624B26}" type="parTrans" cxnId="{4615AF42-D495-4C87-9CDD-BBC10CA95C15}">
      <dgm:prSet/>
      <dgm:spPr/>
      <dgm:t>
        <a:bodyPr/>
        <a:lstStyle/>
        <a:p>
          <a:endParaRPr lang="en-US"/>
        </a:p>
      </dgm:t>
    </dgm:pt>
    <dgm:pt modelId="{807AF59B-5AEC-41A3-9974-1FAE2CC6A241}" type="sibTrans" cxnId="{4615AF42-D495-4C87-9CDD-BBC10CA95C15}">
      <dgm:prSet/>
      <dgm:spPr/>
      <dgm:t>
        <a:bodyPr/>
        <a:lstStyle/>
        <a:p>
          <a:endParaRPr lang="en-US"/>
        </a:p>
      </dgm:t>
    </dgm:pt>
    <dgm:pt modelId="{2BDBD7ED-E56C-4982-95D1-EAD1AAADFD33}">
      <dgm:prSet phldrT="[Text]" custT="1"/>
      <dgm:spPr/>
      <dgm:t>
        <a:bodyPr/>
        <a:lstStyle/>
        <a:p>
          <a:r>
            <a:rPr lang="en-US" sz="2400" dirty="0" smtClean="0"/>
            <a:t>Challenging to reason about correctness, unsafe software.</a:t>
          </a:r>
          <a:endParaRPr lang="en-US" sz="2400" dirty="0"/>
        </a:p>
      </dgm:t>
    </dgm:pt>
    <dgm:pt modelId="{3F88CB54-914C-4BD5-8F78-1A44A8E56F9E}" type="parTrans" cxnId="{C38A0D5C-B3E7-40B6-B481-E150C10B6B78}">
      <dgm:prSet/>
      <dgm:spPr/>
      <dgm:t>
        <a:bodyPr/>
        <a:lstStyle/>
        <a:p>
          <a:endParaRPr lang="en-US"/>
        </a:p>
      </dgm:t>
    </dgm:pt>
    <dgm:pt modelId="{F7EF0DF3-BA25-40AD-86C6-03494F3CA30B}" type="sibTrans" cxnId="{C38A0D5C-B3E7-40B6-B481-E150C10B6B78}">
      <dgm:prSet/>
      <dgm:spPr/>
      <dgm:t>
        <a:bodyPr/>
        <a:lstStyle/>
        <a:p>
          <a:endParaRPr lang="en-US"/>
        </a:p>
      </dgm:t>
    </dgm:pt>
    <dgm:pt modelId="{7A562AE2-8304-4E8E-9AAE-9F0F0C5D9A5E}">
      <dgm:prSet phldrT="[Text]" custT="1"/>
      <dgm:spPr/>
      <dgm:t>
        <a:bodyPr/>
        <a:lstStyle/>
        <a:p>
          <a:r>
            <a:rPr lang="en-US" sz="2800" dirty="0" smtClean="0"/>
            <a:t>Leads to other concurrency errors</a:t>
          </a:r>
          <a:endParaRPr lang="en-US" sz="2800" dirty="0"/>
        </a:p>
      </dgm:t>
    </dgm:pt>
    <dgm:pt modelId="{0EFCBC10-1AE0-4675-BB6B-4AC2738972C7}" type="parTrans" cxnId="{DD71411C-D99F-4014-97F7-914E9AFD8BFD}">
      <dgm:prSet/>
      <dgm:spPr/>
      <dgm:t>
        <a:bodyPr/>
        <a:lstStyle/>
        <a:p>
          <a:endParaRPr lang="en-US"/>
        </a:p>
      </dgm:t>
    </dgm:pt>
    <dgm:pt modelId="{8F65940D-95E8-418A-89E4-8E9EAE48E8F8}" type="sibTrans" cxnId="{DD71411C-D99F-4014-97F7-914E9AFD8BFD}">
      <dgm:prSet/>
      <dgm:spPr/>
      <dgm:t>
        <a:bodyPr/>
        <a:lstStyle/>
        <a:p>
          <a:endParaRPr lang="en-US"/>
        </a:p>
      </dgm:t>
    </dgm:pt>
    <dgm:pt modelId="{0BE80250-C961-4C49-8155-ABAC05B3F723}">
      <dgm:prSet phldrT="[Text]" custT="1"/>
      <dgm:spPr/>
      <dgm:t>
        <a:bodyPr/>
        <a:lstStyle/>
        <a:p>
          <a:r>
            <a:rPr lang="en-US" sz="2400" dirty="0" smtClean="0"/>
            <a:t>Atomicity violation, sequential consistency violation, nondeterminism.</a:t>
          </a:r>
          <a:endParaRPr lang="en-US" sz="2400" dirty="0"/>
        </a:p>
      </dgm:t>
    </dgm:pt>
    <dgm:pt modelId="{DFA35B8D-44A7-4596-83AC-073DBF95048B}" type="parTrans" cxnId="{E27B6511-1407-4CC9-A09C-98A677CE2617}">
      <dgm:prSet/>
      <dgm:spPr/>
      <dgm:t>
        <a:bodyPr/>
        <a:lstStyle/>
        <a:p>
          <a:endParaRPr lang="en-US"/>
        </a:p>
      </dgm:t>
    </dgm:pt>
    <dgm:pt modelId="{E4DA9C4C-910C-4B22-9C8B-8FE2A1B01DA7}" type="sibTrans" cxnId="{E27B6511-1407-4CC9-A09C-98A677CE2617}">
      <dgm:prSet/>
      <dgm:spPr/>
      <dgm:t>
        <a:bodyPr/>
        <a:lstStyle/>
        <a:p>
          <a:endParaRPr lang="en-US"/>
        </a:p>
      </dgm:t>
    </dgm:pt>
    <dgm:pt modelId="{44A0E153-F408-4695-8AC6-0EA016B37399}">
      <dgm:prSet phldrT="[Text]" custT="1"/>
      <dgm:spPr/>
      <dgm:t>
        <a:bodyPr/>
        <a:lstStyle/>
        <a:p>
          <a:r>
            <a:rPr lang="en-US" sz="2800" dirty="0" smtClean="0"/>
            <a:t>Widespread</a:t>
          </a:r>
          <a:endParaRPr lang="en-US" sz="2800" dirty="0"/>
        </a:p>
      </dgm:t>
    </dgm:pt>
    <dgm:pt modelId="{E3474C64-B638-4C81-8D38-F19ED873A24A}" type="parTrans" cxnId="{83307E0B-78E4-4B5A-9EF0-C975F4FDDBF9}">
      <dgm:prSet/>
      <dgm:spPr/>
      <dgm:t>
        <a:bodyPr/>
        <a:lstStyle/>
        <a:p>
          <a:endParaRPr lang="en-US"/>
        </a:p>
      </dgm:t>
    </dgm:pt>
    <dgm:pt modelId="{E9CDE3D5-2D75-43AC-827C-75D4D71F7A1D}" type="sibTrans" cxnId="{83307E0B-78E4-4B5A-9EF0-C975F4FDDBF9}">
      <dgm:prSet/>
      <dgm:spPr/>
      <dgm:t>
        <a:bodyPr/>
        <a:lstStyle/>
        <a:p>
          <a:endParaRPr lang="en-US"/>
        </a:p>
      </dgm:t>
    </dgm:pt>
    <dgm:pt modelId="{A8B93EB0-2776-4B75-9063-63808498CEE4}">
      <dgm:prSet phldrT="[Text]" custT="1"/>
      <dgm:spPr/>
      <dgm:t>
        <a:bodyPr/>
        <a:lstStyle/>
        <a:p>
          <a:r>
            <a:rPr lang="en-US" sz="2400" dirty="0" smtClean="0"/>
            <a:t>Hard to avoid, detect, reproduce or eliminate</a:t>
          </a:r>
          <a:endParaRPr lang="en-US" sz="2400" dirty="0"/>
        </a:p>
      </dgm:t>
    </dgm:pt>
    <dgm:pt modelId="{2DD47E0C-0323-447F-AD95-F781A7AE306B}" type="parTrans" cxnId="{8E200DA8-548D-49A0-B112-CFB568D58CDD}">
      <dgm:prSet/>
      <dgm:spPr/>
      <dgm:t>
        <a:bodyPr/>
        <a:lstStyle/>
        <a:p>
          <a:endParaRPr lang="en-US"/>
        </a:p>
      </dgm:t>
    </dgm:pt>
    <dgm:pt modelId="{FD6FB2CE-F70A-4F2B-ADD9-BECC5B36A7CA}" type="sibTrans" cxnId="{8E200DA8-548D-49A0-B112-CFB568D58CDD}">
      <dgm:prSet/>
      <dgm:spPr/>
      <dgm:t>
        <a:bodyPr/>
        <a:lstStyle/>
        <a:p>
          <a:endParaRPr lang="en-US"/>
        </a:p>
      </dgm:t>
    </dgm:pt>
    <dgm:pt modelId="{105C66A7-E60E-4A31-BFDB-40371249E684}" type="pres">
      <dgm:prSet presAssocID="{01BEF952-3922-432E-8C45-1545D687CCD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4130E1-B4C1-441E-B4F8-DF866C86E424}" type="pres">
      <dgm:prSet presAssocID="{573827E4-27EF-4710-A083-D2FB23342FA8}" presName="linNode" presStyleCnt="0"/>
      <dgm:spPr/>
      <dgm:t>
        <a:bodyPr/>
        <a:lstStyle/>
        <a:p>
          <a:endParaRPr lang="en-US"/>
        </a:p>
      </dgm:t>
    </dgm:pt>
    <dgm:pt modelId="{3494830D-D682-4855-820B-7FC1FF51FF8D}" type="pres">
      <dgm:prSet presAssocID="{573827E4-27EF-4710-A083-D2FB23342FA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3126AB-5F28-421C-B3B8-E50A65FBE1E0}" type="pres">
      <dgm:prSet presAssocID="{573827E4-27EF-4710-A083-D2FB23342FA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A9FD2F-3469-48D6-AA89-C900F3B8AFB2}" type="pres">
      <dgm:prSet presAssocID="{807AF59B-5AEC-41A3-9974-1FAE2CC6A241}" presName="sp" presStyleCnt="0"/>
      <dgm:spPr/>
      <dgm:t>
        <a:bodyPr/>
        <a:lstStyle/>
        <a:p>
          <a:endParaRPr lang="en-US"/>
        </a:p>
      </dgm:t>
    </dgm:pt>
    <dgm:pt modelId="{F8245A06-1237-4DC7-98FF-D39F63C31658}" type="pres">
      <dgm:prSet presAssocID="{7A562AE2-8304-4E8E-9AAE-9F0F0C5D9A5E}" presName="linNode" presStyleCnt="0"/>
      <dgm:spPr/>
      <dgm:t>
        <a:bodyPr/>
        <a:lstStyle/>
        <a:p>
          <a:endParaRPr lang="en-US"/>
        </a:p>
      </dgm:t>
    </dgm:pt>
    <dgm:pt modelId="{23176AF3-CF5A-40C1-9FC6-BCF437F48471}" type="pres">
      <dgm:prSet presAssocID="{7A562AE2-8304-4E8E-9AAE-9F0F0C5D9A5E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BFE02-55F2-4630-B92C-CADA30B1E251}" type="pres">
      <dgm:prSet presAssocID="{7A562AE2-8304-4E8E-9AAE-9F0F0C5D9A5E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930D45-7B47-4FAA-8C71-103C73B7198D}" type="pres">
      <dgm:prSet presAssocID="{8F65940D-95E8-418A-89E4-8E9EAE48E8F8}" presName="sp" presStyleCnt="0"/>
      <dgm:spPr/>
      <dgm:t>
        <a:bodyPr/>
        <a:lstStyle/>
        <a:p>
          <a:endParaRPr lang="en-US"/>
        </a:p>
      </dgm:t>
    </dgm:pt>
    <dgm:pt modelId="{885B1008-EA01-4B5D-8700-A003ED05BDF3}" type="pres">
      <dgm:prSet presAssocID="{44A0E153-F408-4695-8AC6-0EA016B37399}" presName="linNode" presStyleCnt="0"/>
      <dgm:spPr/>
      <dgm:t>
        <a:bodyPr/>
        <a:lstStyle/>
        <a:p>
          <a:endParaRPr lang="en-US"/>
        </a:p>
      </dgm:t>
    </dgm:pt>
    <dgm:pt modelId="{EE411A38-B30D-46EC-A103-A7AFDE408E22}" type="pres">
      <dgm:prSet presAssocID="{44A0E153-F408-4695-8AC6-0EA016B37399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93131D-357E-43BD-B025-6AF1CDEB43A9}" type="pres">
      <dgm:prSet presAssocID="{44A0E153-F408-4695-8AC6-0EA016B37399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2D9306-54E1-406E-93FF-2C2C7EAE3FC8}" type="presOf" srcId="{573827E4-27EF-4710-A083-D2FB23342FA8}" destId="{3494830D-D682-4855-820B-7FC1FF51FF8D}" srcOrd="0" destOrd="0" presId="urn:microsoft.com/office/officeart/2005/8/layout/vList5"/>
    <dgm:cxn modelId="{9CFEFDFB-B371-4979-9DF8-934DF1BCFD17}" type="presOf" srcId="{0BE80250-C961-4C49-8155-ABAC05B3F723}" destId="{0E1BFE02-55F2-4630-B92C-CADA30B1E251}" srcOrd="0" destOrd="0" presId="urn:microsoft.com/office/officeart/2005/8/layout/vList5"/>
    <dgm:cxn modelId="{F0ACA90B-F945-4820-8930-7BF106BDF5C5}" type="presOf" srcId="{A8B93EB0-2776-4B75-9063-63808498CEE4}" destId="{3C93131D-357E-43BD-B025-6AF1CDEB43A9}" srcOrd="0" destOrd="0" presId="urn:microsoft.com/office/officeart/2005/8/layout/vList5"/>
    <dgm:cxn modelId="{6E487393-AF89-4618-B8E7-478B63FB2FBF}" type="presOf" srcId="{01BEF952-3922-432E-8C45-1545D687CCD8}" destId="{105C66A7-E60E-4A31-BFDB-40371249E684}" srcOrd="0" destOrd="0" presId="urn:microsoft.com/office/officeart/2005/8/layout/vList5"/>
    <dgm:cxn modelId="{C38A0D5C-B3E7-40B6-B481-E150C10B6B78}" srcId="{573827E4-27EF-4710-A083-D2FB23342FA8}" destId="{2BDBD7ED-E56C-4982-95D1-EAD1AAADFD33}" srcOrd="0" destOrd="0" parTransId="{3F88CB54-914C-4BD5-8F78-1A44A8E56F9E}" sibTransId="{F7EF0DF3-BA25-40AD-86C6-03494F3CA30B}"/>
    <dgm:cxn modelId="{3626B3B1-66F8-4005-A3DC-B0BD45375E8B}" type="presOf" srcId="{7A562AE2-8304-4E8E-9AAE-9F0F0C5D9A5E}" destId="{23176AF3-CF5A-40C1-9FC6-BCF437F48471}" srcOrd="0" destOrd="0" presId="urn:microsoft.com/office/officeart/2005/8/layout/vList5"/>
    <dgm:cxn modelId="{83307E0B-78E4-4B5A-9EF0-C975F4FDDBF9}" srcId="{01BEF952-3922-432E-8C45-1545D687CCD8}" destId="{44A0E153-F408-4695-8AC6-0EA016B37399}" srcOrd="2" destOrd="0" parTransId="{E3474C64-B638-4C81-8D38-F19ED873A24A}" sibTransId="{E9CDE3D5-2D75-43AC-827C-75D4D71F7A1D}"/>
    <dgm:cxn modelId="{DD71411C-D99F-4014-97F7-914E9AFD8BFD}" srcId="{01BEF952-3922-432E-8C45-1545D687CCD8}" destId="{7A562AE2-8304-4E8E-9AAE-9F0F0C5D9A5E}" srcOrd="1" destOrd="0" parTransId="{0EFCBC10-1AE0-4675-BB6B-4AC2738972C7}" sibTransId="{8F65940D-95E8-418A-89E4-8E9EAE48E8F8}"/>
    <dgm:cxn modelId="{E27B6511-1407-4CC9-A09C-98A677CE2617}" srcId="{7A562AE2-8304-4E8E-9AAE-9F0F0C5D9A5E}" destId="{0BE80250-C961-4C49-8155-ABAC05B3F723}" srcOrd="0" destOrd="0" parTransId="{DFA35B8D-44A7-4596-83AC-073DBF95048B}" sibTransId="{E4DA9C4C-910C-4B22-9C8B-8FE2A1B01DA7}"/>
    <dgm:cxn modelId="{8E200DA8-548D-49A0-B112-CFB568D58CDD}" srcId="{44A0E153-F408-4695-8AC6-0EA016B37399}" destId="{A8B93EB0-2776-4B75-9063-63808498CEE4}" srcOrd="0" destOrd="0" parTransId="{2DD47E0C-0323-447F-AD95-F781A7AE306B}" sibTransId="{FD6FB2CE-F70A-4F2B-ADD9-BECC5B36A7CA}"/>
    <dgm:cxn modelId="{385BA389-5A96-4A00-A6A3-E421E724F8FC}" type="presOf" srcId="{2BDBD7ED-E56C-4982-95D1-EAD1AAADFD33}" destId="{CC3126AB-5F28-421C-B3B8-E50A65FBE1E0}" srcOrd="0" destOrd="0" presId="urn:microsoft.com/office/officeart/2005/8/layout/vList5"/>
    <dgm:cxn modelId="{4615AF42-D495-4C87-9CDD-BBC10CA95C15}" srcId="{01BEF952-3922-432E-8C45-1545D687CCD8}" destId="{573827E4-27EF-4710-A083-D2FB23342FA8}" srcOrd="0" destOrd="0" parTransId="{A460859A-BE3C-4E18-894D-10FBE9624B26}" sibTransId="{807AF59B-5AEC-41A3-9974-1FAE2CC6A241}"/>
    <dgm:cxn modelId="{EB4CBC9F-0947-43CA-9219-7DE667781C61}" type="presOf" srcId="{44A0E153-F408-4695-8AC6-0EA016B37399}" destId="{EE411A38-B30D-46EC-A103-A7AFDE408E22}" srcOrd="0" destOrd="0" presId="urn:microsoft.com/office/officeart/2005/8/layout/vList5"/>
    <dgm:cxn modelId="{0FD60BBA-6799-4B60-A15B-EF6EFC020A53}" type="presParOf" srcId="{105C66A7-E60E-4A31-BFDB-40371249E684}" destId="{424130E1-B4C1-441E-B4F8-DF866C86E424}" srcOrd="0" destOrd="0" presId="urn:microsoft.com/office/officeart/2005/8/layout/vList5"/>
    <dgm:cxn modelId="{6B2C0AA9-DED6-4630-9501-18A83DD8B9E2}" type="presParOf" srcId="{424130E1-B4C1-441E-B4F8-DF866C86E424}" destId="{3494830D-D682-4855-820B-7FC1FF51FF8D}" srcOrd="0" destOrd="0" presId="urn:microsoft.com/office/officeart/2005/8/layout/vList5"/>
    <dgm:cxn modelId="{A6CB46EF-EEA8-46C7-8511-D79E14903390}" type="presParOf" srcId="{424130E1-B4C1-441E-B4F8-DF866C86E424}" destId="{CC3126AB-5F28-421C-B3B8-E50A65FBE1E0}" srcOrd="1" destOrd="0" presId="urn:microsoft.com/office/officeart/2005/8/layout/vList5"/>
    <dgm:cxn modelId="{FD1D32AA-B62F-4F4A-A3A3-EE25EAB29BC5}" type="presParOf" srcId="{105C66A7-E60E-4A31-BFDB-40371249E684}" destId="{B7A9FD2F-3469-48D6-AA89-C900F3B8AFB2}" srcOrd="1" destOrd="0" presId="urn:microsoft.com/office/officeart/2005/8/layout/vList5"/>
    <dgm:cxn modelId="{D379E4EA-31BA-4518-BA80-D887F83E7D71}" type="presParOf" srcId="{105C66A7-E60E-4A31-BFDB-40371249E684}" destId="{F8245A06-1237-4DC7-98FF-D39F63C31658}" srcOrd="2" destOrd="0" presId="urn:microsoft.com/office/officeart/2005/8/layout/vList5"/>
    <dgm:cxn modelId="{BBD7353E-91EB-42F6-AAEC-89338D5FA419}" type="presParOf" srcId="{F8245A06-1237-4DC7-98FF-D39F63C31658}" destId="{23176AF3-CF5A-40C1-9FC6-BCF437F48471}" srcOrd="0" destOrd="0" presId="urn:microsoft.com/office/officeart/2005/8/layout/vList5"/>
    <dgm:cxn modelId="{0FAA7E90-0848-427E-BAD8-FFCC399765B3}" type="presParOf" srcId="{F8245A06-1237-4DC7-98FF-D39F63C31658}" destId="{0E1BFE02-55F2-4630-B92C-CADA30B1E251}" srcOrd="1" destOrd="0" presId="urn:microsoft.com/office/officeart/2005/8/layout/vList5"/>
    <dgm:cxn modelId="{375FA57C-78C1-40E9-883C-32E90EFED260}" type="presParOf" srcId="{105C66A7-E60E-4A31-BFDB-40371249E684}" destId="{44930D45-7B47-4FAA-8C71-103C73B7198D}" srcOrd="3" destOrd="0" presId="urn:microsoft.com/office/officeart/2005/8/layout/vList5"/>
    <dgm:cxn modelId="{38BAB9BF-4AB0-47F6-96EA-2040F27F6BCC}" type="presParOf" srcId="{105C66A7-E60E-4A31-BFDB-40371249E684}" destId="{885B1008-EA01-4B5D-8700-A003ED05BDF3}" srcOrd="4" destOrd="0" presId="urn:microsoft.com/office/officeart/2005/8/layout/vList5"/>
    <dgm:cxn modelId="{11582146-8D11-4F95-9763-10849FDD5BBD}" type="presParOf" srcId="{885B1008-EA01-4B5D-8700-A003ED05BDF3}" destId="{EE411A38-B30D-46EC-A103-A7AFDE408E22}" srcOrd="0" destOrd="0" presId="urn:microsoft.com/office/officeart/2005/8/layout/vList5"/>
    <dgm:cxn modelId="{106AB166-BAB6-4EA3-94CB-FC5B411C5BFE}" type="presParOf" srcId="{885B1008-EA01-4B5D-8700-A003ED05BDF3}" destId="{3C93131D-357E-43BD-B025-6AF1CDEB43A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61151-AACE-403C-98B8-0967EE57695C}">
      <dsp:nvSpPr>
        <dsp:cNvPr id="0" name=""/>
        <dsp:cNvSpPr/>
      </dsp:nvSpPr>
      <dsp:spPr>
        <a:xfrm rot="5400000">
          <a:off x="4505960" y="-1630289"/>
          <a:ext cx="1257775" cy="48327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Sequential Consistency (SC)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Impractical to enforce</a:t>
          </a:r>
          <a:endParaRPr lang="en-US" sz="2400" kern="1200" dirty="0"/>
        </a:p>
      </dsp:txBody>
      <dsp:txXfrm rot="-5400000">
        <a:off x="2718449" y="218622"/>
        <a:ext cx="4771398" cy="1134975"/>
      </dsp:txXfrm>
    </dsp:sp>
    <dsp:sp modelId="{93F33789-0F7C-421E-9A9E-C17C7354F2D1}">
      <dsp:nvSpPr>
        <dsp:cNvPr id="0" name=""/>
        <dsp:cNvSpPr/>
      </dsp:nvSpPr>
      <dsp:spPr>
        <a:xfrm>
          <a:off x="0" y="0"/>
          <a:ext cx="2718448" cy="15722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Strong</a:t>
          </a:r>
          <a:endParaRPr lang="en-US" sz="5300" kern="1200" dirty="0"/>
        </a:p>
      </dsp:txBody>
      <dsp:txXfrm>
        <a:off x="76749" y="76749"/>
        <a:ext cx="2564950" cy="14187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61151-AACE-403C-98B8-0967EE57695C}">
      <dsp:nvSpPr>
        <dsp:cNvPr id="0" name=""/>
        <dsp:cNvSpPr/>
      </dsp:nvSpPr>
      <dsp:spPr>
        <a:xfrm rot="5400000">
          <a:off x="4511935" y="-1637719"/>
          <a:ext cx="1245825" cy="48327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Sequential Consistency (SC)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Impractical to enforce</a:t>
          </a:r>
          <a:endParaRPr lang="en-US" sz="2400" kern="1200" dirty="0"/>
        </a:p>
      </dsp:txBody>
      <dsp:txXfrm rot="-5400000">
        <a:off x="2718449" y="216583"/>
        <a:ext cx="4771982" cy="1124193"/>
      </dsp:txXfrm>
    </dsp:sp>
    <dsp:sp modelId="{93F33789-0F7C-421E-9A9E-C17C7354F2D1}">
      <dsp:nvSpPr>
        <dsp:cNvPr id="0" name=""/>
        <dsp:cNvSpPr/>
      </dsp:nvSpPr>
      <dsp:spPr>
        <a:xfrm>
          <a:off x="0" y="38"/>
          <a:ext cx="2718448" cy="15572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Strong</a:t>
          </a:r>
          <a:endParaRPr lang="en-US" sz="5300" kern="1200" dirty="0"/>
        </a:p>
      </dsp:txBody>
      <dsp:txXfrm>
        <a:off x="76020" y="76058"/>
        <a:ext cx="2566408" cy="1405241"/>
      </dsp:txXfrm>
    </dsp:sp>
    <dsp:sp modelId="{169DDBD7-4857-4CFF-AC2D-445858359229}">
      <dsp:nvSpPr>
        <dsp:cNvPr id="0" name=""/>
        <dsp:cNvSpPr/>
      </dsp:nvSpPr>
      <dsp:spPr>
        <a:xfrm rot="5400000">
          <a:off x="4511935" y="-2573"/>
          <a:ext cx="1245825" cy="48327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Enables compiler &amp; hardware optimizations 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DRF0, C++11, Java</a:t>
          </a:r>
          <a:endParaRPr lang="en-US" sz="2400" kern="1200" dirty="0"/>
        </a:p>
      </dsp:txBody>
      <dsp:txXfrm rot="-5400000">
        <a:off x="2718449" y="1851729"/>
        <a:ext cx="4771982" cy="1124193"/>
      </dsp:txXfrm>
    </dsp:sp>
    <dsp:sp modelId="{05B93CD5-F550-40E5-99C7-CDDFD3BECAD0}">
      <dsp:nvSpPr>
        <dsp:cNvPr id="0" name=""/>
        <dsp:cNvSpPr/>
      </dsp:nvSpPr>
      <dsp:spPr>
        <a:xfrm>
          <a:off x="0" y="1635185"/>
          <a:ext cx="2718448" cy="15572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Weak</a:t>
          </a:r>
          <a:endParaRPr lang="en-US" sz="4400" kern="1200" dirty="0"/>
        </a:p>
      </dsp:txBody>
      <dsp:txXfrm>
        <a:off x="76020" y="1711205"/>
        <a:ext cx="2566408" cy="14052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126AB-5F28-421C-B3B8-E50A65FBE1E0}">
      <dsp:nvSpPr>
        <dsp:cNvPr id="0" name=""/>
        <dsp:cNvSpPr/>
      </dsp:nvSpPr>
      <dsp:spPr>
        <a:xfrm rot="5400000">
          <a:off x="4746848" y="-1795304"/>
          <a:ext cx="1119782" cy="4994579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Challenging to reason about correctness, unsafe software.</a:t>
          </a:r>
          <a:endParaRPr lang="en-US" sz="2400" kern="1200" dirty="0"/>
        </a:p>
      </dsp:txBody>
      <dsp:txXfrm rot="-5400000">
        <a:off x="2809450" y="196757"/>
        <a:ext cx="4939916" cy="1010456"/>
      </dsp:txXfrm>
    </dsp:sp>
    <dsp:sp modelId="{3494830D-D682-4855-820B-7FC1FF51FF8D}">
      <dsp:nvSpPr>
        <dsp:cNvPr id="0" name=""/>
        <dsp:cNvSpPr/>
      </dsp:nvSpPr>
      <dsp:spPr>
        <a:xfrm>
          <a:off x="0" y="2120"/>
          <a:ext cx="2809450" cy="139972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Lacks semantic guarantees</a:t>
          </a:r>
          <a:endParaRPr lang="en-US" sz="2800" kern="1200" dirty="0"/>
        </a:p>
      </dsp:txBody>
      <dsp:txXfrm>
        <a:off x="68329" y="70449"/>
        <a:ext cx="2672792" cy="1263070"/>
      </dsp:txXfrm>
    </dsp:sp>
    <dsp:sp modelId="{0E1BFE02-55F2-4630-B92C-CADA30B1E251}">
      <dsp:nvSpPr>
        <dsp:cNvPr id="0" name=""/>
        <dsp:cNvSpPr/>
      </dsp:nvSpPr>
      <dsp:spPr>
        <a:xfrm rot="5400000">
          <a:off x="4746848" y="-325589"/>
          <a:ext cx="1119782" cy="4994579"/>
        </a:xfrm>
        <a:prstGeom prst="round2SameRect">
          <a:avLst/>
        </a:prstGeom>
        <a:solidFill>
          <a:schemeClr val="accent4">
            <a:tint val="40000"/>
            <a:alpha val="90000"/>
            <a:hueOff val="10329230"/>
            <a:satOff val="-5624"/>
            <a:lumOff val="737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10329230"/>
              <a:satOff val="-5624"/>
              <a:lumOff val="7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Atomicity violation, sequential consistency violation, nondeterminism.</a:t>
          </a:r>
          <a:endParaRPr lang="en-US" sz="2400" kern="1200" dirty="0"/>
        </a:p>
      </dsp:txBody>
      <dsp:txXfrm rot="-5400000">
        <a:off x="2809450" y="1666472"/>
        <a:ext cx="4939916" cy="1010456"/>
      </dsp:txXfrm>
    </dsp:sp>
    <dsp:sp modelId="{23176AF3-CF5A-40C1-9FC6-BCF437F48471}">
      <dsp:nvSpPr>
        <dsp:cNvPr id="0" name=""/>
        <dsp:cNvSpPr/>
      </dsp:nvSpPr>
      <dsp:spPr>
        <a:xfrm>
          <a:off x="0" y="1471835"/>
          <a:ext cx="2809450" cy="1399728"/>
        </a:xfrm>
        <a:prstGeom prst="roundRect">
          <a:avLst/>
        </a:prstGeom>
        <a:solidFill>
          <a:schemeClr val="accent4">
            <a:hueOff val="10211516"/>
            <a:satOff val="-11993"/>
            <a:lumOff val="460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Leads to other concurrency errors</a:t>
          </a:r>
          <a:endParaRPr lang="en-US" sz="2800" kern="1200" dirty="0"/>
        </a:p>
      </dsp:txBody>
      <dsp:txXfrm>
        <a:off x="68329" y="1540164"/>
        <a:ext cx="2672792" cy="1263070"/>
      </dsp:txXfrm>
    </dsp:sp>
    <dsp:sp modelId="{3C93131D-357E-43BD-B025-6AF1CDEB43A9}">
      <dsp:nvSpPr>
        <dsp:cNvPr id="0" name=""/>
        <dsp:cNvSpPr/>
      </dsp:nvSpPr>
      <dsp:spPr>
        <a:xfrm rot="5400000">
          <a:off x="4746848" y="1144125"/>
          <a:ext cx="1119782" cy="4994579"/>
        </a:xfrm>
        <a:prstGeom prst="round2SameRect">
          <a:avLst/>
        </a:prstGeom>
        <a:solidFill>
          <a:schemeClr val="accent4">
            <a:tint val="40000"/>
            <a:alpha val="90000"/>
            <a:hueOff val="20658461"/>
            <a:satOff val="-11248"/>
            <a:lumOff val="1474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20658461"/>
              <a:satOff val="-11248"/>
              <a:lumOff val="14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Hard to avoid, detect, reproduce or eliminate</a:t>
          </a:r>
          <a:endParaRPr lang="en-US" sz="2400" kern="1200" dirty="0"/>
        </a:p>
      </dsp:txBody>
      <dsp:txXfrm rot="-5400000">
        <a:off x="2809450" y="3136187"/>
        <a:ext cx="4939916" cy="1010456"/>
      </dsp:txXfrm>
    </dsp:sp>
    <dsp:sp modelId="{EE411A38-B30D-46EC-A103-A7AFDE408E22}">
      <dsp:nvSpPr>
        <dsp:cNvPr id="0" name=""/>
        <dsp:cNvSpPr/>
      </dsp:nvSpPr>
      <dsp:spPr>
        <a:xfrm>
          <a:off x="0" y="2941550"/>
          <a:ext cx="2809450" cy="1399728"/>
        </a:xfrm>
        <a:prstGeom prst="roundRect">
          <a:avLst/>
        </a:prstGeom>
        <a:solidFill>
          <a:schemeClr val="accent4">
            <a:hueOff val="20423033"/>
            <a:satOff val="-23986"/>
            <a:lumOff val="921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Widespread</a:t>
          </a:r>
          <a:endParaRPr lang="en-US" sz="2800" kern="1200" dirty="0"/>
        </a:p>
      </dsp:txBody>
      <dsp:txXfrm>
        <a:off x="68329" y="3009879"/>
        <a:ext cx="2672792" cy="1263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BCED8-0AB8-4AC8-9B17-A2A9A4917BE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E2200-A9DA-43B2-97FF-D9878EB7A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11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79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Basis for language specification</a:t>
            </a:r>
            <a:r>
              <a:rPr lang="en-US" baseline="0" dirty="0" smtClean="0"/>
              <a:t> for concurrent programs.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28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SCMM is easy</a:t>
            </a:r>
            <a:r>
              <a:rPr lang="en-US" baseline="0" dirty="0" smtClean="0"/>
              <a:t> to understand, but it </a:t>
            </a:r>
            <a:r>
              <a:rPr lang="en-US" dirty="0" smtClean="0"/>
              <a:t>is expensive to enforce.</a:t>
            </a:r>
          </a:p>
          <a:p>
            <a:r>
              <a:rPr lang="en-US" baseline="0" dirty="0" smtClean="0"/>
              <a:t>SCMM prevents common compiler and hardware optimizations that need to reorder memory accesses.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49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SCMM is easy</a:t>
            </a:r>
            <a:r>
              <a:rPr lang="en-US" baseline="0" dirty="0" smtClean="0"/>
              <a:t> to understand, but it </a:t>
            </a:r>
            <a:r>
              <a:rPr lang="en-US" dirty="0" smtClean="0"/>
              <a:t>is expensive to enforce.</a:t>
            </a:r>
          </a:p>
          <a:p>
            <a:r>
              <a:rPr lang="en-US" baseline="0" dirty="0" smtClean="0"/>
              <a:t>SCMM prevents common compiler and hardware optimizations that need to reorder memory accesses.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67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68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racy execution can exhibit</a:t>
            </a:r>
            <a:r>
              <a:rPr lang="en-US" baseline="0" dirty="0" smtClean="0"/>
              <a:t> arbitrary behavior.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4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Java needs to ensure memory and type </a:t>
            </a:r>
            <a:r>
              <a:rPr lang="en-US" sz="1200" dirty="0" smtClean="0"/>
              <a:t>safety.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Prevents out-of-thin-air results</a:t>
            </a:r>
            <a:r>
              <a:rPr lang="en-US" sz="1200" baseline="0" dirty="0" smtClean="0"/>
              <a:t> using complex causality rules.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18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Java needs to ensure memory and type safety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84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Difficult to </a:t>
            </a:r>
            <a:r>
              <a:rPr lang="en-US" dirty="0" smtClean="0"/>
              <a:t>do reordering for</a:t>
            </a:r>
            <a:r>
              <a:rPr lang="en-US" baseline="0" dirty="0" smtClean="0"/>
              <a:t> large programs.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3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HotSpot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performs optimizations that cause the assertion to fail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41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dirty="0" smtClean="0"/>
              <a:t>JVMs do </a:t>
            </a:r>
            <a:r>
              <a:rPr lang="en-US" sz="2600" b="1" dirty="0" smtClean="0"/>
              <a:t>not</a:t>
            </a:r>
            <a:r>
              <a:rPr lang="en-US" sz="2600" dirty="0" smtClean="0"/>
              <a:t> strictly conform to JMM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69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7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dirty="0" smtClean="0"/>
              <a:t>JVMs do </a:t>
            </a:r>
            <a:r>
              <a:rPr lang="en-US" sz="2600" b="1" dirty="0" smtClean="0"/>
              <a:t>not</a:t>
            </a:r>
            <a:r>
              <a:rPr lang="en-US" sz="2600" dirty="0" smtClean="0"/>
              <a:t> strictly conform to JMM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382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234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345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385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Exposing OOTA,</a:t>
            </a:r>
            <a:r>
              <a:rPr lang="en-US" baseline="0" dirty="0" smtClean="0"/>
              <a:t> and many other unexpected, controversial behaviors, </a:t>
            </a:r>
            <a:r>
              <a:rPr lang="en-US" dirty="0" smtClean="0"/>
              <a:t>must use</a:t>
            </a:r>
            <a:r>
              <a:rPr lang="en-US" baseline="0" dirty="0" smtClean="0"/>
              <a:t> future values!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024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103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Necessary, using</a:t>
            </a:r>
            <a:r>
              <a:rPr lang="en-US" baseline="0" dirty="0" smtClean="0"/>
              <a:t> a future value can change the </a:t>
            </a:r>
            <a:r>
              <a:rPr lang="en-US" baseline="0" dirty="0" smtClean="0"/>
              <a:t>future.</a:t>
            </a:r>
          </a:p>
          <a:p>
            <a:r>
              <a:rPr lang="en-US" baseline="0" dirty="0" smtClean="0"/>
              <a:t>Existing dynamic analyses do not need validation.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372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/>
              <a:t>a future value can change code path.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972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481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37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341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538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64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303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616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Going</a:t>
            </a:r>
            <a:r>
              <a:rPr lang="en-US" baseline="0" dirty="0" smtClean="0"/>
              <a:t> to talk about how predict(…) works momentarily.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770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371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 to PM</a:t>
            </a:r>
            <a:r>
              <a:rPr lang="en-US" baseline="0" dirty="0" smtClean="0"/>
              <a:t>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902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342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Record &amp;</a:t>
            </a:r>
            <a:r>
              <a:rPr lang="en-US" baseline="0" dirty="0" smtClean="0"/>
              <a:t> replay ensures data dependency order and lock order.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252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Record &amp;</a:t>
            </a:r>
            <a:r>
              <a:rPr lang="en-US" baseline="0" dirty="0" smtClean="0"/>
              <a:t> replay ensures data dependency order and lock order.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29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015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Record &amp;</a:t>
            </a:r>
            <a:r>
              <a:rPr lang="en-US" baseline="0" dirty="0" smtClean="0"/>
              <a:t> replay ensures data dependency order and lock order.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175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983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about</a:t>
            </a:r>
            <a:r>
              <a:rPr lang="en-US" baseline="0" dirty="0" smtClean="0"/>
              <a:t> performance, but discovering new behaviors.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039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 about</a:t>
            </a:r>
            <a:r>
              <a:rPr lang="en-US" baseline="0" dirty="0" smtClean="0"/>
              <a:t> performance, but discovering new behaviors.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987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 about</a:t>
            </a:r>
            <a:r>
              <a:rPr lang="en-US" baseline="0" dirty="0" smtClean="0"/>
              <a:t> performance, but discovering new behaviors.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119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program</a:t>
            </a:r>
            <a:r>
              <a:rPr lang="en-US" baseline="0" dirty="0" smtClean="0"/>
              <a:t> is not sensitive for data corruption:</a:t>
            </a:r>
            <a:endParaRPr lang="en-US" dirty="0" smtClean="0"/>
          </a:p>
          <a:p>
            <a:pPr marL="182880" lvl="2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000" dirty="0" smtClean="0"/>
              <a:t>Performance-oriented</a:t>
            </a:r>
          </a:p>
          <a:p>
            <a:pPr marL="182880" lvl="2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000" dirty="0" smtClean="0"/>
              <a:t>lack rigorous correctness verification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097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program</a:t>
            </a:r>
            <a:r>
              <a:rPr lang="en-US" baseline="0" dirty="0" smtClean="0"/>
              <a:t> is not sensitive for data corruption:</a:t>
            </a:r>
            <a:endParaRPr lang="en-US" dirty="0" smtClean="0"/>
          </a:p>
          <a:p>
            <a:pPr marL="182880" lvl="2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000" dirty="0" smtClean="0"/>
              <a:t>Performance-oriented</a:t>
            </a:r>
          </a:p>
          <a:p>
            <a:pPr marL="182880" lvl="2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000" dirty="0" smtClean="0"/>
              <a:t>lack rigorous correctness verification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386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PM found 6 out of 8</a:t>
            </a:r>
            <a:r>
              <a:rPr lang="en-US" baseline="0" dirty="0" smtClean="0"/>
              <a:t> bugs discovered by AM, by only using future values.</a:t>
            </a:r>
          </a:p>
          <a:p>
            <a:r>
              <a:rPr lang="en-US" baseline="0" dirty="0" smtClean="0"/>
              <a:t>Sometimes different behaviors.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 analysis that returns both stale and future values is the most powerful.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896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Performance:</a:t>
            </a:r>
          </a:p>
          <a:p>
            <a:r>
              <a:rPr lang="en-US" dirty="0" smtClean="0"/>
              <a:t>PM-Profiler: 600%</a:t>
            </a:r>
          </a:p>
          <a:p>
            <a:r>
              <a:rPr lang="en-US" dirty="0" smtClean="0"/>
              <a:t>PM: 390%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67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Allows instruction reordering within a synchronization</a:t>
            </a:r>
            <a:r>
              <a:rPr lang="en-US" baseline="0" dirty="0" smtClean="0"/>
              <a:t> free region.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15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Challenging to reason about correctness, unsafe software</a:t>
            </a:r>
            <a:endParaRPr lang="en-US" dirty="0" smtClean="0"/>
          </a:p>
          <a:p>
            <a:pPr marL="441632" lvl="5" indent="-9144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/>
              <a:t>Hard to avoid, detect, reproduce, or eliminate</a:t>
            </a:r>
          </a:p>
          <a:p>
            <a:pPr marL="441632" lvl="5" indent="-9144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/>
              <a:t>Fundamentally, lacks strong </a:t>
            </a:r>
            <a:r>
              <a:rPr lang="en-US" sz="2400" dirty="0" smtClean="0">
                <a:solidFill>
                  <a:srgbClr val="FF0000"/>
                </a:solidFill>
              </a:rPr>
              <a:t>semantic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smtClean="0"/>
              <a:t>guarantees from language specifications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61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some cases, it is u</a:t>
            </a:r>
            <a:r>
              <a:rPr lang="en-US" dirty="0" smtClean="0"/>
              <a:t>nclear which behavior should</a:t>
            </a:r>
            <a:r>
              <a:rPr lang="en-US" baseline="0" dirty="0" smtClean="0"/>
              <a:t> be allowed or disallowed, require circular reasoning to justify.</a:t>
            </a:r>
          </a:p>
          <a:p>
            <a:endParaRPr lang="en-US" dirty="0" smtClean="0"/>
          </a:p>
          <a:p>
            <a:r>
              <a:rPr lang="en-US" dirty="0" smtClean="0"/>
              <a:t>Prohibits</a:t>
            </a:r>
            <a:r>
              <a:rPr lang="en-US" baseline="0" dirty="0" smtClean="0"/>
              <a:t> some so-called out-of-thin-air results, but allows certain behaviors that need circular reasoning to justify.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1389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Exposing OOTA,</a:t>
            </a:r>
            <a:r>
              <a:rPr lang="en-US" baseline="0" dirty="0" smtClean="0"/>
              <a:t> and many other unexpected, controversial behaviors, </a:t>
            </a:r>
            <a:r>
              <a:rPr lang="en-US" dirty="0" smtClean="0"/>
              <a:t>must use</a:t>
            </a:r>
            <a:r>
              <a:rPr lang="en-US" baseline="0" dirty="0" smtClean="0"/>
              <a:t> future values!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834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Out-of-thin-air is not clearly defined.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975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Compiler transformation that</a:t>
            </a:r>
            <a:r>
              <a:rPr lang="en-US" baseline="0" dirty="0" smtClean="0"/>
              <a:t> can cause the 42:</a:t>
            </a:r>
          </a:p>
          <a:p>
            <a:endParaRPr lang="en-US" baseline="0" dirty="0" smtClean="0"/>
          </a:p>
          <a:p>
            <a:r>
              <a:rPr lang="en-US" baseline="0" dirty="0" smtClean="0"/>
              <a:t>T1                                T2</a:t>
            </a:r>
          </a:p>
          <a:p>
            <a:r>
              <a:rPr lang="en-US" baseline="0" dirty="0" smtClean="0"/>
              <a:t>r1 = 42;</a:t>
            </a:r>
          </a:p>
          <a:p>
            <a:r>
              <a:rPr lang="en-US" baseline="0" dirty="0" smtClean="0"/>
              <a:t>y  = r1;</a:t>
            </a:r>
          </a:p>
          <a:p>
            <a:r>
              <a:rPr lang="en-US" baseline="0" dirty="0" smtClean="0"/>
              <a:t>…                                 r2 = y;</a:t>
            </a:r>
          </a:p>
          <a:p>
            <a:r>
              <a:rPr lang="en-US" baseline="0" dirty="0" smtClean="0"/>
              <a:t>                                    x = r2;</a:t>
            </a:r>
          </a:p>
          <a:p>
            <a:r>
              <a:rPr lang="en-US" baseline="0" dirty="0" smtClean="0"/>
              <a:t>t = x;</a:t>
            </a:r>
          </a:p>
          <a:p>
            <a:r>
              <a:rPr lang="en-US" baseline="0" dirty="0" smtClean="0"/>
              <a:t>if (t != r1) {</a:t>
            </a:r>
          </a:p>
          <a:p>
            <a:r>
              <a:rPr lang="en-US" baseline="0" dirty="0" smtClean="0"/>
              <a:t>  y = t;</a:t>
            </a:r>
          </a:p>
          <a:p>
            <a:r>
              <a:rPr lang="en-US" baseline="0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7001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We want to build a </a:t>
            </a:r>
            <a:r>
              <a:rPr lang="en-US" sz="1200" dirty="0" smtClean="0">
                <a:solidFill>
                  <a:srgbClr val="FFFF00"/>
                </a:solidFill>
              </a:rPr>
              <a:t>dynamic analysis that </a:t>
            </a:r>
            <a:r>
              <a:rPr lang="en-US" sz="1200" dirty="0" smtClean="0"/>
              <a:t>expose behaviors due to </a:t>
            </a:r>
            <a:r>
              <a:rPr lang="en-US" sz="1200" dirty="0" smtClean="0">
                <a:solidFill>
                  <a:srgbClr val="FFFF00"/>
                </a:solidFill>
              </a:rPr>
              <a:t>future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53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Challenging to reason about correctness, unsafe software</a:t>
            </a:r>
            <a:endParaRPr lang="en-US" dirty="0" smtClean="0"/>
          </a:p>
          <a:p>
            <a:pPr marL="441632" lvl="5" indent="-9144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/>
              <a:t>Hard to avoid, detect, reproduce, or eliminate</a:t>
            </a:r>
          </a:p>
          <a:p>
            <a:pPr marL="441632" lvl="5" indent="-9144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/>
              <a:t>Fundamentally, lacks strong </a:t>
            </a:r>
            <a:r>
              <a:rPr lang="en-US" sz="2400" dirty="0" smtClean="0">
                <a:solidFill>
                  <a:srgbClr val="FF0000"/>
                </a:solidFill>
              </a:rPr>
              <a:t>semantic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smtClean="0"/>
              <a:t>guarantees from language specifications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54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</a:t>
            </a:r>
            <a:r>
              <a:rPr lang="en-US" baseline="0" dirty="0" smtClean="0"/>
              <a:t> a </a:t>
            </a:r>
            <a:r>
              <a:rPr lang="en-US" dirty="0" smtClean="0"/>
              <a:t>Java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43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talk we focus on dynamic analyses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06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82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CB5D-0DB6-4B86-B4CF-807D02D469C1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7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581A-6F12-4586-AF61-DCAB7AAB4C0D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8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0550-AADA-4188-8636-7F718675D3EE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47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CB5D-0DB6-4B86-B4CF-807D02D469C1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22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BED2-AB5D-407D-AEE4-4D3D9206A015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53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32AA-B4C0-4ABE-B3A8-4BADF54D8876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D091-3D9E-43B5-AE7C-8239D967E343}" type="datetime1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08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22D5-27A1-4E86-992A-8EE54032B25A}" type="datetime1">
              <a:rPr lang="en-US" smtClean="0"/>
              <a:t>6/14/2016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076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45E6-40AD-4C1D-8323-DB7C795A1403}" type="datetime1">
              <a:rPr lang="en-US" smtClean="0"/>
              <a:t>6/14/2016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514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0960-3642-4C36-82C0-3D470B27E4DB}" type="datetime1">
              <a:rPr lang="en-US" smtClean="0"/>
              <a:t>6/14/2016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18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00EA4-CA20-4237-8F43-BFA7906CE49A}" type="datetime1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9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BED2-AB5D-407D-AEE4-4D3D9206A015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20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D61A-B3D6-463C-9628-10C0CAB3C006}" type="datetime1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134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581A-6F12-4586-AF61-DCAB7AAB4C0D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84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0550-AADA-4188-8636-7F718675D3EE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304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CB5D-0DB6-4B86-B4CF-807D02D469C1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20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BED2-AB5D-407D-AEE4-4D3D9206A015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04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32AA-B4C0-4ABE-B3A8-4BADF54D8876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838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D091-3D9E-43B5-AE7C-8239D967E343}" type="datetime1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725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22D5-27A1-4E86-992A-8EE54032B25A}" type="datetime1">
              <a:rPr lang="en-US" smtClean="0"/>
              <a:t>6/14/2016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95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45E6-40AD-4C1D-8323-DB7C795A1403}" type="datetime1">
              <a:rPr lang="en-US" smtClean="0"/>
              <a:t>6/14/2016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77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0960-3642-4C36-82C0-3D470B27E4DB}" type="datetime1">
              <a:rPr lang="en-US" smtClean="0"/>
              <a:t>6/14/2016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2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32AA-B4C0-4ABE-B3A8-4BADF54D8876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088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00EA4-CA20-4237-8F43-BFA7906CE49A}" type="datetime1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500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D61A-B3D6-463C-9628-10C0CAB3C006}" type="datetime1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098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581A-6F12-4586-AF61-DCAB7AAB4C0D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861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0550-AADA-4188-8636-7F718675D3EE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810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CB5D-0DB6-4B86-B4CF-807D02D469C1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068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BED2-AB5D-407D-AEE4-4D3D9206A015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326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32AA-B4C0-4ABE-B3A8-4BADF54D8876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256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D091-3D9E-43B5-AE7C-8239D967E343}" type="datetime1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467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22D5-27A1-4E86-992A-8EE54032B25A}" type="datetime1">
              <a:rPr lang="en-US" smtClean="0"/>
              <a:t>6/14/2016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088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45E6-40AD-4C1D-8323-DB7C795A1403}" type="datetime1">
              <a:rPr lang="en-US" smtClean="0"/>
              <a:t>6/14/2016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18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D091-3D9E-43B5-AE7C-8239D967E343}" type="datetime1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190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0960-3642-4C36-82C0-3D470B27E4DB}" type="datetime1">
              <a:rPr lang="en-US" smtClean="0"/>
              <a:t>6/14/2016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317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00EA4-CA20-4237-8F43-BFA7906CE49A}" type="datetime1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305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D61A-B3D6-463C-9628-10C0CAB3C006}" type="datetime1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1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581A-6F12-4586-AF61-DCAB7AAB4C0D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16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0550-AADA-4188-8636-7F718675D3EE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292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CB5D-0DB6-4B86-B4CF-807D02D469C1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739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BED2-AB5D-407D-AEE4-4D3D9206A015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1020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32AA-B4C0-4ABE-B3A8-4BADF54D8876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5736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D091-3D9E-43B5-AE7C-8239D967E343}" type="datetime1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969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22D5-27A1-4E86-992A-8EE54032B25A}" type="datetime1">
              <a:rPr lang="en-US" smtClean="0"/>
              <a:t>6/14/2016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0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22D5-27A1-4E86-992A-8EE54032B25A}" type="datetime1">
              <a:rPr lang="en-US" smtClean="0"/>
              <a:t>6/14/2016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0025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45E6-40AD-4C1D-8323-DB7C795A1403}" type="datetime1">
              <a:rPr lang="en-US" smtClean="0"/>
              <a:t>6/14/2016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7232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0960-3642-4C36-82C0-3D470B27E4DB}" type="datetime1">
              <a:rPr lang="en-US" smtClean="0"/>
              <a:t>6/14/2016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990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4B00EA4-CA20-4237-8F43-BFA7906CE49A}" type="datetime1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832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D61A-B3D6-463C-9628-10C0CAB3C006}" type="datetime1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1077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581A-6F12-4586-AF61-DCAB7AAB4C0D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4132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0550-AADA-4188-8636-7F718675D3EE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5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45E6-40AD-4C1D-8323-DB7C795A1403}" type="datetime1">
              <a:rPr lang="en-US" smtClean="0"/>
              <a:t>6/14/2016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9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0960-3642-4C36-82C0-3D470B27E4DB}" type="datetime1">
              <a:rPr lang="en-US" smtClean="0"/>
              <a:t>6/14/2016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6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00EA4-CA20-4237-8F43-BFA7906CE49A}" type="datetime1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13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D61A-B3D6-463C-9628-10C0CAB3C006}" type="datetime1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7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0FF2675-BB9C-4D62-A6AC-0A6B0CBB4500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7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0FF2675-BB9C-4D62-A6AC-0A6B0CBB4500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2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0FF2675-BB9C-4D62-A6AC-0A6B0CBB4500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0FF2675-BB9C-4D62-A6AC-0A6B0CBB4500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5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FF2675-BB9C-4D62-A6AC-0A6B0CBB4500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5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6.xml"/><Relationship Id="rId5" Type="http://schemas.openxmlformats.org/officeDocument/2006/relationships/slide" Target="slide32.xml"/><Relationship Id="rId4" Type="http://schemas.openxmlformats.org/officeDocument/2006/relationships/slide" Target="slide2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6.xml"/><Relationship Id="rId5" Type="http://schemas.openxmlformats.org/officeDocument/2006/relationships/slide" Target="slide32.xml"/><Relationship Id="rId4" Type="http://schemas.openxmlformats.org/officeDocument/2006/relationships/slide" Target="slide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838200"/>
            <a:ext cx="7772400" cy="3219451"/>
          </a:xfrm>
        </p:spPr>
        <p:txBody>
          <a:bodyPr>
            <a:normAutofit/>
          </a:bodyPr>
          <a:lstStyle/>
          <a:p>
            <a:r>
              <a:rPr lang="en-US" sz="4400" dirty="0"/>
              <a:t>Prescient Memory: Exposing Weak Memory Model Behavior by Looking into the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 Cao</a:t>
            </a: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Jake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Roemer</a:t>
            </a:r>
          </a:p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Aritra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Sengupta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Michael D. Bond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648200"/>
            <a:ext cx="1292661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Exposing Behaviors of Data Races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Existing Approaches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Dynamic analyses</a:t>
            </a:r>
          </a:p>
          <a:p>
            <a:pPr marL="201168" lvl="1" indent="0"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   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Model checkers</a:t>
            </a:r>
          </a:p>
          <a:p>
            <a:pPr lvl="1"/>
            <a:endParaRPr lang="en-US" sz="2600" dirty="0" smtClean="0"/>
          </a:p>
          <a:p>
            <a:pPr lvl="1"/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1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PM-profiler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100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0" y="3217572"/>
            <a:ext cx="1132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Consolas" panose="020B0609020204030204" pitchFamily="49" charset="0"/>
              </a:rPr>
              <a:t>1: r = </a:t>
            </a:r>
            <a:r>
              <a:rPr lang="en-US" sz="2000" dirty="0">
                <a:solidFill>
                  <a:srgbClr val="FF0000"/>
                </a:solidFill>
                <a:cs typeface="Consolas" panose="020B0609020204030204" pitchFamily="49" charset="0"/>
              </a:rPr>
              <a:t>x</a:t>
            </a:r>
            <a:r>
              <a:rPr lang="en-US" sz="2000" dirty="0" smtClean="0"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2: </a:t>
            </a: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y = 1;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5003" y="2825631"/>
            <a:ext cx="4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95409" y="2825631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81400" y="19812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err="1" smtClean="0">
                <a:solidFill>
                  <a:srgbClr val="2F2B20"/>
                </a:solidFill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 x = y 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9875" y="4098160"/>
            <a:ext cx="2096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3: while (y == 0) {}</a:t>
            </a:r>
          </a:p>
          <a:p>
            <a:endParaRPr lang="en-US" sz="2000" dirty="0" smtClean="0">
              <a:solidFill>
                <a:schemeClr val="tx2">
                  <a:lumMod val="40000"/>
                  <a:lumOff val="60000"/>
                </a:schemeClr>
              </a:solidFill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4</a:t>
            </a: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: </a:t>
            </a: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x = 1;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90656" y="5334000"/>
            <a:ext cx="1555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assert r ==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56434" y="3226937"/>
            <a:ext cx="3058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RH[x] = {&lt;K</a:t>
            </a:r>
            <a:r>
              <a:rPr lang="en-US" sz="2000" baseline="-25000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>
                <a:solidFill>
                  <a:srgbClr val="0070C0"/>
                </a:solidFill>
              </a:rPr>
              <a:t>, 1@T1, {0}&gt;}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69677" y="2255521"/>
            <a:ext cx="2296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RH[x] </a:t>
            </a:r>
            <a:r>
              <a:rPr lang="en-US" sz="2000" dirty="0">
                <a:solidFill>
                  <a:srgbClr val="0070C0"/>
                </a:solidFill>
              </a:rPr>
              <a:t>= </a:t>
            </a:r>
            <a:r>
              <a:rPr lang="en-US" sz="2000" dirty="0" smtClean="0">
                <a:solidFill>
                  <a:srgbClr val="0070C0"/>
                </a:solidFill>
              </a:rPr>
              <a:t>∅, RH[y</a:t>
            </a:r>
            <a:r>
              <a:rPr lang="en-US" sz="2000" dirty="0">
                <a:solidFill>
                  <a:srgbClr val="0070C0"/>
                </a:solidFill>
              </a:rPr>
              <a:t>] = ∅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11341" y="2809458"/>
            <a:ext cx="1829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Timestamp: </a:t>
            </a:r>
            <a:r>
              <a:rPr lang="en-US" sz="2000" dirty="0">
                <a:solidFill>
                  <a:srgbClr val="0070C0"/>
                </a:solidFill>
              </a:rPr>
              <a:t>K</a:t>
            </a:r>
            <a:r>
              <a:rPr lang="en-US" sz="2000" baseline="-25000" dirty="0">
                <a:solidFill>
                  <a:srgbClr val="0070C0"/>
                </a:solidFill>
              </a:rPr>
              <a:t>1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37068" y="2811416"/>
            <a:ext cx="1829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Timestamp: K</a:t>
            </a:r>
            <a:r>
              <a:rPr lang="en-US" sz="2000" baseline="-25000" dirty="0" smtClean="0">
                <a:solidFill>
                  <a:srgbClr val="0070C0"/>
                </a:solidFill>
              </a:rPr>
              <a:t>2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43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PM-profiler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101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0" y="3217572"/>
            <a:ext cx="1132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1: r = </a:t>
            </a: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x</a:t>
            </a: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cs typeface="Consolas" panose="020B0609020204030204" pitchFamily="49" charset="0"/>
              </a:rPr>
              <a:t>2: </a:t>
            </a:r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y</a:t>
            </a:r>
            <a:r>
              <a:rPr lang="en-US" sz="2000" dirty="0" smtClean="0">
                <a:cs typeface="Consolas" panose="020B0609020204030204" pitchFamily="49" charset="0"/>
              </a:rPr>
              <a:t> = 1;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5003" y="2825631"/>
            <a:ext cx="4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95409" y="2825631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81400" y="19812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err="1" smtClean="0">
                <a:solidFill>
                  <a:srgbClr val="2F2B20"/>
                </a:solidFill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 x = y 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9875" y="4098160"/>
            <a:ext cx="2096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3: while (y == 0) {}</a:t>
            </a:r>
          </a:p>
          <a:p>
            <a:endParaRPr lang="en-US" sz="2000" dirty="0" smtClean="0">
              <a:solidFill>
                <a:schemeClr val="tx2">
                  <a:lumMod val="40000"/>
                  <a:lumOff val="60000"/>
                </a:schemeClr>
              </a:solidFill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4</a:t>
            </a: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: </a:t>
            </a: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x = 1;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90656" y="5334000"/>
            <a:ext cx="1555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assert r ==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56434" y="3226937"/>
            <a:ext cx="3058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3D8FF"/>
                </a:solidFill>
              </a:rPr>
              <a:t>RH[x] = {&lt;K</a:t>
            </a:r>
            <a:r>
              <a:rPr lang="en-US" sz="2000" baseline="-25000" dirty="0">
                <a:solidFill>
                  <a:srgbClr val="A3D8FF"/>
                </a:solidFill>
              </a:rPr>
              <a:t>1</a:t>
            </a:r>
            <a:r>
              <a:rPr lang="en-US" sz="2000" dirty="0">
                <a:solidFill>
                  <a:srgbClr val="A3D8FF"/>
                </a:solidFill>
              </a:rPr>
              <a:t>, 1@T1, {0}&gt;}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69677" y="2255521"/>
            <a:ext cx="2296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RH[x] </a:t>
            </a:r>
            <a:r>
              <a:rPr lang="en-US" sz="2000" dirty="0">
                <a:solidFill>
                  <a:srgbClr val="0070C0"/>
                </a:solidFill>
              </a:rPr>
              <a:t>= </a:t>
            </a:r>
            <a:r>
              <a:rPr lang="en-US" sz="2000" dirty="0" smtClean="0">
                <a:solidFill>
                  <a:srgbClr val="0070C0"/>
                </a:solidFill>
              </a:rPr>
              <a:t>∅, RH[y</a:t>
            </a:r>
            <a:r>
              <a:rPr lang="en-US" sz="2000" dirty="0">
                <a:solidFill>
                  <a:srgbClr val="0070C0"/>
                </a:solidFill>
              </a:rPr>
              <a:t>] = ∅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56434" y="3548242"/>
            <a:ext cx="1915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check RH[y]: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3455377" y="3994172"/>
            <a:ext cx="228600" cy="19682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11341" y="2809458"/>
            <a:ext cx="1829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Timestamp: </a:t>
            </a:r>
            <a:r>
              <a:rPr lang="en-US" sz="2000" dirty="0">
                <a:solidFill>
                  <a:srgbClr val="0070C0"/>
                </a:solidFill>
              </a:rPr>
              <a:t>K</a:t>
            </a:r>
            <a:r>
              <a:rPr lang="en-US" sz="2000" baseline="-25000" dirty="0">
                <a:solidFill>
                  <a:srgbClr val="0070C0"/>
                </a:solidFill>
              </a:rPr>
              <a:t>1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37068" y="2811416"/>
            <a:ext cx="1829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Timestamp: K</a:t>
            </a:r>
            <a:r>
              <a:rPr lang="en-US" sz="2000" baseline="-25000" dirty="0" smtClean="0">
                <a:solidFill>
                  <a:srgbClr val="0070C0"/>
                </a:solidFill>
              </a:rPr>
              <a:t>2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455" y="4157216"/>
            <a:ext cx="203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no previous load!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86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PM-profiler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102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0" y="3217572"/>
            <a:ext cx="1132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1: r = </a:t>
            </a: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x</a:t>
            </a: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2: </a:t>
            </a: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y = 1;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5003" y="2825631"/>
            <a:ext cx="4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95409" y="2825631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81400" y="19812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err="1" smtClean="0">
                <a:solidFill>
                  <a:srgbClr val="2F2B20"/>
                </a:solidFill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 x = y 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9875" y="4098160"/>
            <a:ext cx="2096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Consolas" panose="020B0609020204030204" pitchFamily="49" charset="0"/>
              </a:rPr>
              <a:t>3: while (</a:t>
            </a:r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y</a:t>
            </a:r>
            <a:r>
              <a:rPr lang="en-US" sz="2000" dirty="0" smtClean="0">
                <a:cs typeface="Consolas" panose="020B0609020204030204" pitchFamily="49" charset="0"/>
              </a:rPr>
              <a:t> == 0) {}</a:t>
            </a:r>
          </a:p>
          <a:p>
            <a:endParaRPr lang="en-US" sz="2000" dirty="0" smtClean="0"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4</a:t>
            </a: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: </a:t>
            </a: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x = 1;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69677" y="2255521"/>
            <a:ext cx="2296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RH[x] </a:t>
            </a:r>
            <a:r>
              <a:rPr lang="en-US" sz="2000" dirty="0">
                <a:solidFill>
                  <a:srgbClr val="0070C0"/>
                </a:solidFill>
              </a:rPr>
              <a:t>= </a:t>
            </a:r>
            <a:r>
              <a:rPr lang="en-US" sz="2000" dirty="0" smtClean="0">
                <a:solidFill>
                  <a:srgbClr val="0070C0"/>
                </a:solidFill>
              </a:rPr>
              <a:t>∅, RH[y</a:t>
            </a:r>
            <a:r>
              <a:rPr lang="en-US" sz="2000" dirty="0">
                <a:solidFill>
                  <a:srgbClr val="0070C0"/>
                </a:solidFill>
              </a:rPr>
              <a:t>] = ∅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56433" y="4100781"/>
            <a:ext cx="3058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RH[y] = {&lt;K</a:t>
            </a:r>
            <a:r>
              <a:rPr lang="en-US" sz="2000" baseline="-25000" dirty="0" smtClean="0">
                <a:solidFill>
                  <a:srgbClr val="0070C0"/>
                </a:solidFill>
              </a:rPr>
              <a:t>2</a:t>
            </a:r>
            <a:r>
              <a:rPr lang="en-US" sz="2000" dirty="0" smtClean="0">
                <a:solidFill>
                  <a:srgbClr val="0070C0"/>
                </a:solidFill>
              </a:rPr>
              <a:t>, 3@T2, {0, 1}&gt;}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90656" y="5334000"/>
            <a:ext cx="1555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assert r ==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11341" y="2809458"/>
            <a:ext cx="1829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Timestamp: </a:t>
            </a:r>
            <a:r>
              <a:rPr lang="en-US" sz="2000" dirty="0">
                <a:solidFill>
                  <a:srgbClr val="0070C0"/>
                </a:solidFill>
              </a:rPr>
              <a:t>K</a:t>
            </a:r>
            <a:r>
              <a:rPr lang="en-US" sz="2000" baseline="-25000" dirty="0">
                <a:solidFill>
                  <a:srgbClr val="0070C0"/>
                </a:solidFill>
              </a:rPr>
              <a:t>1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37068" y="2811416"/>
            <a:ext cx="1829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Timestamp: K</a:t>
            </a:r>
            <a:r>
              <a:rPr lang="en-US" sz="2000" baseline="-25000" dirty="0" smtClean="0">
                <a:solidFill>
                  <a:srgbClr val="0070C0"/>
                </a:solidFill>
              </a:rPr>
              <a:t>2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56434" y="3226937"/>
            <a:ext cx="3058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3D8FF"/>
                </a:solidFill>
              </a:rPr>
              <a:t>RH[x] = {&lt;K</a:t>
            </a:r>
            <a:r>
              <a:rPr lang="en-US" sz="2000" baseline="-25000" dirty="0">
                <a:solidFill>
                  <a:srgbClr val="A3D8FF"/>
                </a:solidFill>
              </a:rPr>
              <a:t>1</a:t>
            </a:r>
            <a:r>
              <a:rPr lang="en-US" sz="2000" dirty="0">
                <a:solidFill>
                  <a:srgbClr val="A3D8FF"/>
                </a:solidFill>
              </a:rPr>
              <a:t>, 1@T1, {0}&gt;}</a:t>
            </a:r>
          </a:p>
        </p:txBody>
      </p:sp>
    </p:spTree>
    <p:extLst>
      <p:ext uri="{BB962C8B-B14F-4D97-AF65-F5344CB8AC3E}">
        <p14:creationId xmlns:p14="http://schemas.microsoft.com/office/powerpoint/2010/main" val="317144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PM-profiler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103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0" y="3217572"/>
            <a:ext cx="1132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1: r = </a:t>
            </a: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x</a:t>
            </a: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2: </a:t>
            </a: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y = 1;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5003" y="2825631"/>
            <a:ext cx="4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95409" y="2825631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81400" y="19812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err="1" smtClean="0">
                <a:solidFill>
                  <a:srgbClr val="2F2B20"/>
                </a:solidFill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 x = y 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9875" y="4098160"/>
            <a:ext cx="2096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3: while (y == 0) {}</a:t>
            </a:r>
          </a:p>
          <a:p>
            <a:endParaRPr lang="en-US" sz="2000" dirty="0" smtClean="0">
              <a:cs typeface="Consolas" panose="020B0609020204030204" pitchFamily="49" charset="0"/>
            </a:endParaRPr>
          </a:p>
          <a:p>
            <a:r>
              <a:rPr lang="en-US" sz="2000" dirty="0" smtClean="0">
                <a:cs typeface="Consolas" panose="020B0609020204030204" pitchFamily="49" charset="0"/>
              </a:rPr>
              <a:t>4</a:t>
            </a:r>
            <a:r>
              <a:rPr lang="en-US" sz="2000" dirty="0">
                <a:cs typeface="Consolas" panose="020B0609020204030204" pitchFamily="49" charset="0"/>
              </a:rPr>
              <a:t>: </a:t>
            </a:r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x</a:t>
            </a:r>
            <a:r>
              <a:rPr lang="en-US" sz="2000" dirty="0" smtClean="0">
                <a:cs typeface="Consolas" panose="020B0609020204030204" pitchFamily="49" charset="0"/>
              </a:rPr>
              <a:t> = 1;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56434" y="3226937"/>
            <a:ext cx="3058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RH[x] = {&lt;K</a:t>
            </a:r>
            <a:r>
              <a:rPr lang="en-US" sz="2000" baseline="-25000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>
                <a:solidFill>
                  <a:srgbClr val="0070C0"/>
                </a:solidFill>
              </a:rPr>
              <a:t>, 1@T1, {0}&gt;}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69677" y="2255521"/>
            <a:ext cx="2296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RH[x] </a:t>
            </a:r>
            <a:r>
              <a:rPr lang="en-US" sz="2000" dirty="0">
                <a:solidFill>
                  <a:srgbClr val="0070C0"/>
                </a:solidFill>
              </a:rPr>
              <a:t>= </a:t>
            </a:r>
            <a:r>
              <a:rPr lang="en-US" sz="2000" dirty="0" smtClean="0">
                <a:solidFill>
                  <a:srgbClr val="0070C0"/>
                </a:solidFill>
              </a:rPr>
              <a:t>∅, RH[y</a:t>
            </a:r>
            <a:r>
              <a:rPr lang="en-US" sz="2000" dirty="0">
                <a:solidFill>
                  <a:srgbClr val="0070C0"/>
                </a:solidFill>
              </a:rPr>
              <a:t>] = ∅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56433" y="4100781"/>
            <a:ext cx="3058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3D8FF"/>
                </a:solidFill>
              </a:rPr>
              <a:t>RH[y] = {&lt;K</a:t>
            </a:r>
            <a:r>
              <a:rPr lang="en-US" sz="2000" baseline="-25000" dirty="0">
                <a:solidFill>
                  <a:srgbClr val="A3D8FF"/>
                </a:solidFill>
              </a:rPr>
              <a:t>2</a:t>
            </a:r>
            <a:r>
              <a:rPr lang="en-US" sz="2000" dirty="0">
                <a:solidFill>
                  <a:srgbClr val="A3D8FF"/>
                </a:solidFill>
              </a:rPr>
              <a:t>, 3@T2, {0, 1}&gt;}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33310" y="4662487"/>
            <a:ext cx="3058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check RH[x]: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     K</a:t>
            </a:r>
            <a:r>
              <a:rPr lang="en-US" sz="2000" baseline="-25000" dirty="0" smtClean="0">
                <a:solidFill>
                  <a:srgbClr val="0070C0"/>
                </a:solidFill>
              </a:rPr>
              <a:t>1 </a:t>
            </a:r>
            <a:r>
              <a:rPr lang="en-US" sz="2000" dirty="0" smtClean="0">
                <a:solidFill>
                  <a:srgbClr val="0070C0"/>
                </a:solidFill>
              </a:rPr>
              <a:t>⋢ K</a:t>
            </a:r>
            <a:r>
              <a:rPr lang="en-US" sz="2000" baseline="-25000" dirty="0" smtClean="0">
                <a:solidFill>
                  <a:srgbClr val="0070C0"/>
                </a:solidFill>
              </a:rPr>
              <a:t>2 </a:t>
            </a:r>
            <a:r>
              <a:rPr lang="en-US" sz="2000" dirty="0" smtClean="0">
                <a:solidFill>
                  <a:srgbClr val="0070C0"/>
                </a:solidFill>
              </a:rPr>
              <a:t>&amp;&amp; </a:t>
            </a:r>
            <a:r>
              <a:rPr lang="en-US" sz="2000" dirty="0">
                <a:solidFill>
                  <a:srgbClr val="0070C0"/>
                </a:solidFill>
              </a:rPr>
              <a:t>1 </a:t>
            </a:r>
            <a:r>
              <a:rPr lang="en-US" sz="2000" dirty="0" smtClean="0">
                <a:solidFill>
                  <a:srgbClr val="0070C0"/>
                </a:solidFill>
              </a:rPr>
              <a:t>∉ {0}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3952510" y="5370373"/>
            <a:ext cx="228600" cy="19682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33310" y="5567201"/>
            <a:ext cx="4124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1 is a potential future value for load at 1@T1!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90656" y="5334000"/>
            <a:ext cx="1555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assert r ==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1341" y="2809458"/>
            <a:ext cx="1829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Timestamp: </a:t>
            </a:r>
            <a:r>
              <a:rPr lang="en-US" sz="2000" dirty="0">
                <a:solidFill>
                  <a:srgbClr val="0070C0"/>
                </a:solidFill>
              </a:rPr>
              <a:t>K</a:t>
            </a:r>
            <a:r>
              <a:rPr lang="en-US" sz="2000" baseline="-25000" dirty="0">
                <a:solidFill>
                  <a:srgbClr val="0070C0"/>
                </a:solidFill>
              </a:rPr>
              <a:t>1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37068" y="2811416"/>
            <a:ext cx="1829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Timestamp: K</a:t>
            </a:r>
            <a:r>
              <a:rPr lang="en-US" sz="2000" baseline="-25000" dirty="0" smtClean="0">
                <a:solidFill>
                  <a:srgbClr val="0070C0"/>
                </a:solidFill>
              </a:rPr>
              <a:t>2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88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Exposing Behaviors of Data Races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Existing Approaches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Dynamic analyses</a:t>
            </a:r>
          </a:p>
          <a:p>
            <a:pPr marL="201168" lvl="1" indent="0"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     - Limitation: coverage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Model checkers</a:t>
            </a:r>
          </a:p>
          <a:p>
            <a:pPr marL="201168" lvl="1" indent="0"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     - Limitation: scalability</a:t>
            </a:r>
          </a:p>
          <a:p>
            <a:pPr lvl="1"/>
            <a:endParaRPr lang="en-US" sz="2600" dirty="0" smtClean="0"/>
          </a:p>
          <a:p>
            <a:pPr lvl="1"/>
            <a:endParaRPr lang="en-US" sz="2600" dirty="0" smtClean="0"/>
          </a:p>
          <a:p>
            <a:pPr lvl="1"/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Exposing Behaviors of Data Races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Existing Approaches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Dynamic analyses</a:t>
            </a:r>
          </a:p>
          <a:p>
            <a:pPr marL="201168" lvl="1" indent="0"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     - Limitation: coverage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Model checkers</a:t>
            </a:r>
          </a:p>
          <a:p>
            <a:pPr marL="201168" lvl="1" indent="0"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     - Limitation: scalability</a:t>
            </a:r>
          </a:p>
          <a:p>
            <a:pPr lvl="1"/>
            <a:endParaRPr lang="en-US" sz="2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Prescient </a:t>
            </a:r>
            <a:r>
              <a:rPr lang="en-US" sz="2800" dirty="0" smtClean="0"/>
              <a:t>Memory (PM)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i="1" dirty="0" smtClean="0"/>
              <a:t>Dynamic analysis </a:t>
            </a:r>
            <a:r>
              <a:rPr lang="en-US" sz="2800" dirty="0" smtClean="0"/>
              <a:t>with better coverage</a:t>
            </a:r>
          </a:p>
          <a:p>
            <a:pPr lvl="1"/>
            <a:endParaRPr lang="en-US" sz="2600" dirty="0" smtClean="0"/>
          </a:p>
          <a:p>
            <a:pPr lvl="1"/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2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800" dirty="0"/>
              <a:t>Memory Models and Behaviors of Data Races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Design</a:t>
            </a:r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Prescient Memory (PM)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PM-profiler</a:t>
            </a:r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PM Workflow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Evaluation</a:t>
            </a:r>
            <a:endParaRPr lang="en-US" sz="2800" dirty="0"/>
          </a:p>
          <a:p>
            <a:pPr>
              <a:buFont typeface="Calibri" panose="020F0502020204030204" pitchFamily="34" charset="0"/>
              <a:buChar char="◦"/>
            </a:pPr>
            <a:endParaRPr lang="en-US" sz="2800" dirty="0" smtClean="0"/>
          </a:p>
          <a:p>
            <a:pPr>
              <a:buFont typeface="Calibri" panose="020F0502020204030204" pitchFamily="34" charset="0"/>
              <a:buChar char="◦"/>
            </a:pPr>
            <a:endParaRPr lang="en-US" sz="2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7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Defines possible </a:t>
            </a:r>
            <a:r>
              <a:rPr lang="en-US" sz="2800" dirty="0">
                <a:solidFill>
                  <a:srgbClr val="FF0000"/>
                </a:solidFill>
              </a:rPr>
              <a:t>values</a:t>
            </a:r>
            <a:r>
              <a:rPr lang="en-US" sz="2800" dirty="0"/>
              <a:t> that a </a:t>
            </a:r>
            <a:r>
              <a:rPr lang="en-US" sz="2800" dirty="0">
                <a:solidFill>
                  <a:srgbClr val="FF0000"/>
                </a:solidFill>
              </a:rPr>
              <a:t>load</a:t>
            </a:r>
            <a:r>
              <a:rPr lang="en-US" sz="2800" dirty="0"/>
              <a:t> can </a:t>
            </a:r>
            <a:r>
              <a:rPr lang="en-US" sz="2800" dirty="0" smtClean="0"/>
              <a:t>return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175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Defines possible </a:t>
            </a:r>
            <a:r>
              <a:rPr lang="en-US" sz="2800" dirty="0">
                <a:solidFill>
                  <a:srgbClr val="FF0000"/>
                </a:solidFill>
              </a:rPr>
              <a:t>values</a:t>
            </a:r>
            <a:r>
              <a:rPr lang="en-US" sz="2800" dirty="0"/>
              <a:t> that a </a:t>
            </a:r>
            <a:r>
              <a:rPr lang="en-US" sz="2800" dirty="0">
                <a:solidFill>
                  <a:srgbClr val="FF0000"/>
                </a:solidFill>
              </a:rPr>
              <a:t>load</a:t>
            </a:r>
            <a:r>
              <a:rPr lang="en-US" sz="2800" dirty="0"/>
              <a:t> can </a:t>
            </a:r>
            <a:r>
              <a:rPr lang="en-US" sz="2800" dirty="0" smtClean="0"/>
              <a:t>return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95038726"/>
              </p:ext>
            </p:extLst>
          </p:nvPr>
        </p:nvGraphicFramePr>
        <p:xfrm>
          <a:off x="743917" y="2694981"/>
          <a:ext cx="7551247" cy="1572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5501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Defines possible </a:t>
            </a:r>
            <a:r>
              <a:rPr lang="en-US" sz="2800" dirty="0">
                <a:solidFill>
                  <a:srgbClr val="FF0000"/>
                </a:solidFill>
              </a:rPr>
              <a:t>values</a:t>
            </a:r>
            <a:r>
              <a:rPr lang="en-US" sz="2800" dirty="0"/>
              <a:t> that a </a:t>
            </a:r>
            <a:r>
              <a:rPr lang="en-US" sz="2800" dirty="0">
                <a:solidFill>
                  <a:srgbClr val="FF0000"/>
                </a:solidFill>
              </a:rPr>
              <a:t>load</a:t>
            </a:r>
            <a:r>
              <a:rPr lang="en-US" sz="2800" dirty="0"/>
              <a:t> can </a:t>
            </a:r>
            <a:r>
              <a:rPr lang="en-US" sz="2800" dirty="0" smtClean="0"/>
              <a:t>return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15810519"/>
              </p:ext>
            </p:extLst>
          </p:nvPr>
        </p:nvGraphicFramePr>
        <p:xfrm>
          <a:off x="743917" y="2694981"/>
          <a:ext cx="7551247" cy="3192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777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Behaviors Allowed by Memory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17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14400" y="2133600"/>
            <a:ext cx="6053744" cy="3733800"/>
          </a:xfrm>
          <a:prstGeom prst="roundRect">
            <a:avLst>
              <a:gd name="adj" fmla="val 64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DRF0 Memory Model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24000" y="3276600"/>
            <a:ext cx="4776528" cy="2142206"/>
          </a:xfrm>
          <a:prstGeom prst="roundRect">
            <a:avLst>
              <a:gd name="adj" fmla="val 64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Memory Model (JMM)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37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Behaviors Allowed by Memory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18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14400" y="2133600"/>
            <a:ext cx="6053744" cy="3733800"/>
          </a:xfrm>
          <a:prstGeom prst="roundRect">
            <a:avLst>
              <a:gd name="adj" fmla="val 64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DRF0 Memory Model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24000" y="3276600"/>
            <a:ext cx="4776528" cy="2142206"/>
          </a:xfrm>
          <a:prstGeom prst="roundRect">
            <a:avLst>
              <a:gd name="adj" fmla="val 64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Memory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(JMM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62400" y="1709217"/>
            <a:ext cx="4724401" cy="1567383"/>
            <a:chOff x="3886200" y="1709217"/>
            <a:chExt cx="4724401" cy="1567383"/>
          </a:xfrm>
        </p:grpSpPr>
        <p:grpSp>
          <p:nvGrpSpPr>
            <p:cNvPr id="16" name="Group 15"/>
            <p:cNvGrpSpPr/>
            <p:nvPr/>
          </p:nvGrpSpPr>
          <p:grpSpPr>
            <a:xfrm>
              <a:off x="3886200" y="2509686"/>
              <a:ext cx="4724400" cy="766914"/>
              <a:chOff x="2615521" y="3915177"/>
              <a:chExt cx="5107461" cy="766914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2615521" y="3915177"/>
                <a:ext cx="1965868" cy="73409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Racy execution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Notched Right Arrow 17"/>
              <p:cNvSpPr/>
              <p:nvPr/>
            </p:nvSpPr>
            <p:spPr>
              <a:xfrm>
                <a:off x="4674979" y="4048828"/>
                <a:ext cx="543699" cy="434971"/>
              </a:xfrm>
              <a:prstGeom prst="notchedRightArrow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lowchart: Document 18"/>
              <p:cNvSpPr/>
              <p:nvPr/>
            </p:nvSpPr>
            <p:spPr>
              <a:xfrm>
                <a:off x="5282876" y="3947995"/>
                <a:ext cx="2440106" cy="734096"/>
              </a:xfrm>
              <a:prstGeom prst="flowChartDocumen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/>
                  <a:t>No semantics</a:t>
                </a:r>
                <a:endParaRPr lang="en-US" sz="2200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886200" y="1709217"/>
              <a:ext cx="4724401" cy="777479"/>
              <a:chOff x="2615521" y="3915177"/>
              <a:chExt cx="4684429" cy="777479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2615521" y="3915177"/>
                <a:ext cx="1803042" cy="73409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Data-race-free execution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Notched Right Arrow 21"/>
              <p:cNvSpPr/>
              <p:nvPr/>
            </p:nvSpPr>
            <p:spPr>
              <a:xfrm>
                <a:off x="4504402" y="4064740"/>
                <a:ext cx="505020" cy="434971"/>
              </a:xfrm>
              <a:prstGeom prst="notchedRightArrow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lowchart: Document 22"/>
              <p:cNvSpPr/>
              <p:nvPr/>
            </p:nvSpPr>
            <p:spPr>
              <a:xfrm>
                <a:off x="5066902" y="3958560"/>
                <a:ext cx="2233048" cy="734096"/>
              </a:xfrm>
              <a:prstGeom prst="flowChartDocumen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Strong semantics (SC</a:t>
                </a:r>
                <a:r>
                  <a:rPr lang="en-US" sz="2200" dirty="0" smtClean="0"/>
                  <a:t>)</a:t>
                </a:r>
                <a:endParaRPr lang="en-US" sz="2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506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Behaviors Allowed by Memory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19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14400" y="2133600"/>
            <a:ext cx="6053744" cy="3733800"/>
          </a:xfrm>
          <a:prstGeom prst="roundRect">
            <a:avLst>
              <a:gd name="adj" fmla="val 64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DRF0 Memory Model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24000" y="3276600"/>
            <a:ext cx="4776528" cy="2142206"/>
          </a:xfrm>
          <a:prstGeom prst="roundRect">
            <a:avLst>
              <a:gd name="adj" fmla="val 64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Memory Model 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JMM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962400" y="1709217"/>
            <a:ext cx="4724401" cy="1567383"/>
            <a:chOff x="3886200" y="1709217"/>
            <a:chExt cx="4724401" cy="1567383"/>
          </a:xfrm>
        </p:grpSpPr>
        <p:grpSp>
          <p:nvGrpSpPr>
            <p:cNvPr id="24" name="Group 23"/>
            <p:cNvGrpSpPr/>
            <p:nvPr/>
          </p:nvGrpSpPr>
          <p:grpSpPr>
            <a:xfrm>
              <a:off x="3886200" y="2509686"/>
              <a:ext cx="4724400" cy="766914"/>
              <a:chOff x="2615521" y="3915177"/>
              <a:chExt cx="5107461" cy="766914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2615521" y="3915177"/>
                <a:ext cx="1965868" cy="73409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Racy execution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Notched Right Arrow 29"/>
              <p:cNvSpPr/>
              <p:nvPr/>
            </p:nvSpPr>
            <p:spPr>
              <a:xfrm>
                <a:off x="4674979" y="4048828"/>
                <a:ext cx="543699" cy="434971"/>
              </a:xfrm>
              <a:prstGeom prst="notchedRightArrow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lowchart: Document 30"/>
              <p:cNvSpPr/>
              <p:nvPr/>
            </p:nvSpPr>
            <p:spPr>
              <a:xfrm>
                <a:off x="5282876" y="3947995"/>
                <a:ext cx="2440106" cy="734096"/>
              </a:xfrm>
              <a:prstGeom prst="flowChartDocumen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/>
                  <a:t>No semantics</a:t>
                </a:r>
                <a:endParaRPr lang="en-US" sz="2200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886200" y="1709217"/>
              <a:ext cx="4724401" cy="777479"/>
              <a:chOff x="2615521" y="3915177"/>
              <a:chExt cx="4684429" cy="777479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2615521" y="3915177"/>
                <a:ext cx="1803042" cy="73409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Data-race-free execution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Notched Right Arrow 26"/>
              <p:cNvSpPr/>
              <p:nvPr/>
            </p:nvSpPr>
            <p:spPr>
              <a:xfrm>
                <a:off x="4504402" y="4064740"/>
                <a:ext cx="505020" cy="434971"/>
              </a:xfrm>
              <a:prstGeom prst="notchedRightArrow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lowchart: Document 27"/>
              <p:cNvSpPr/>
              <p:nvPr/>
            </p:nvSpPr>
            <p:spPr>
              <a:xfrm>
                <a:off x="5066902" y="3958560"/>
                <a:ext cx="2233048" cy="734096"/>
              </a:xfrm>
              <a:prstGeom prst="flowChartDocumen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Strong semantics (SC</a:t>
                </a:r>
                <a:r>
                  <a:rPr lang="en-US" sz="2200" dirty="0" smtClean="0"/>
                  <a:t>)</a:t>
                </a:r>
                <a:endParaRPr lang="en-US" sz="2200" dirty="0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3962400" y="3740623"/>
            <a:ext cx="4724401" cy="1567383"/>
            <a:chOff x="3886200" y="1709217"/>
            <a:chExt cx="4724401" cy="1567383"/>
          </a:xfrm>
        </p:grpSpPr>
        <p:grpSp>
          <p:nvGrpSpPr>
            <p:cNvPr id="33" name="Group 32"/>
            <p:cNvGrpSpPr/>
            <p:nvPr/>
          </p:nvGrpSpPr>
          <p:grpSpPr>
            <a:xfrm>
              <a:off x="3886200" y="2509686"/>
              <a:ext cx="4724400" cy="766914"/>
              <a:chOff x="2615521" y="3915177"/>
              <a:chExt cx="5107461" cy="766914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2615521" y="3915177"/>
                <a:ext cx="1965868" cy="73409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Racy execution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Notched Right Arrow 38"/>
              <p:cNvSpPr/>
              <p:nvPr/>
            </p:nvSpPr>
            <p:spPr>
              <a:xfrm>
                <a:off x="4674979" y="4048828"/>
                <a:ext cx="543699" cy="434971"/>
              </a:xfrm>
              <a:prstGeom prst="notchedRightArrow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lowchart: Document 39"/>
              <p:cNvSpPr/>
              <p:nvPr/>
            </p:nvSpPr>
            <p:spPr>
              <a:xfrm>
                <a:off x="5282876" y="3947995"/>
                <a:ext cx="2440106" cy="734096"/>
              </a:xfrm>
              <a:prstGeom prst="flowChartDocumen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b="1" dirty="0" smtClean="0">
                    <a:solidFill>
                      <a:srgbClr val="FFFF00"/>
                    </a:solidFill>
                  </a:rPr>
                  <a:t>Weak</a:t>
                </a:r>
                <a:r>
                  <a:rPr lang="en-US" sz="2200" dirty="0" smtClean="0">
                    <a:solidFill>
                      <a:srgbClr val="FFFF00"/>
                    </a:solidFill>
                  </a:rPr>
                  <a:t> </a:t>
                </a:r>
                <a:r>
                  <a:rPr lang="en-US" sz="2200" dirty="0" smtClean="0"/>
                  <a:t>semantics</a:t>
                </a:r>
                <a:endParaRPr lang="en-US" sz="2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886200" y="1709217"/>
              <a:ext cx="4724401" cy="777479"/>
              <a:chOff x="2615521" y="3915177"/>
              <a:chExt cx="4684429" cy="777479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2615521" y="3915177"/>
                <a:ext cx="1803042" cy="73409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Data-race-free execution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Notched Right Arrow 35"/>
              <p:cNvSpPr/>
              <p:nvPr/>
            </p:nvSpPr>
            <p:spPr>
              <a:xfrm>
                <a:off x="4504402" y="4064740"/>
                <a:ext cx="505020" cy="434971"/>
              </a:xfrm>
              <a:prstGeom prst="notchedRightArrow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lowchart: Document 36"/>
              <p:cNvSpPr/>
              <p:nvPr/>
            </p:nvSpPr>
            <p:spPr>
              <a:xfrm>
                <a:off x="5066902" y="3958560"/>
                <a:ext cx="2233048" cy="734096"/>
              </a:xfrm>
              <a:prstGeom prst="flowChartDocumen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Strong semantics (SC</a:t>
                </a:r>
                <a:r>
                  <a:rPr lang="en-US" sz="2200" dirty="0" smtClean="0"/>
                  <a:t>)</a:t>
                </a:r>
                <a:endParaRPr lang="en-US" sz="2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884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Programming is Hard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8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Behaviors Allowed by Memory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20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14400" y="2133600"/>
            <a:ext cx="6053744" cy="3733800"/>
          </a:xfrm>
          <a:prstGeom prst="roundRect">
            <a:avLst>
              <a:gd name="adj" fmla="val 64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DRF0 Memory Model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24000" y="3276600"/>
            <a:ext cx="4776528" cy="2142206"/>
          </a:xfrm>
          <a:prstGeom prst="roundRect">
            <a:avLst>
              <a:gd name="adj" fmla="val 64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Memory Model 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JMM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962400" y="1709217"/>
            <a:ext cx="4724401" cy="1567383"/>
            <a:chOff x="3886200" y="1709217"/>
            <a:chExt cx="4724401" cy="1567383"/>
          </a:xfrm>
        </p:grpSpPr>
        <p:grpSp>
          <p:nvGrpSpPr>
            <p:cNvPr id="24" name="Group 23"/>
            <p:cNvGrpSpPr/>
            <p:nvPr/>
          </p:nvGrpSpPr>
          <p:grpSpPr>
            <a:xfrm>
              <a:off x="3886200" y="2509686"/>
              <a:ext cx="4724400" cy="766914"/>
              <a:chOff x="2615521" y="3915177"/>
              <a:chExt cx="5107461" cy="766914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2615521" y="3915177"/>
                <a:ext cx="1965868" cy="73409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Racy execution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Notched Right Arrow 29"/>
              <p:cNvSpPr/>
              <p:nvPr/>
            </p:nvSpPr>
            <p:spPr>
              <a:xfrm>
                <a:off x="4674979" y="4048828"/>
                <a:ext cx="543699" cy="434971"/>
              </a:xfrm>
              <a:prstGeom prst="notchedRightArrow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lowchart: Document 30"/>
              <p:cNvSpPr/>
              <p:nvPr/>
            </p:nvSpPr>
            <p:spPr>
              <a:xfrm>
                <a:off x="5282876" y="3947995"/>
                <a:ext cx="2440106" cy="734096"/>
              </a:xfrm>
              <a:prstGeom prst="flowChartDocumen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/>
                  <a:t>No semantics</a:t>
                </a:r>
                <a:endParaRPr lang="en-US" sz="2200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886200" y="1709217"/>
              <a:ext cx="4724401" cy="777479"/>
              <a:chOff x="2615521" y="3915177"/>
              <a:chExt cx="4684429" cy="777479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2615521" y="3915177"/>
                <a:ext cx="1803042" cy="73409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Data-race-free execution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Notched Right Arrow 26"/>
              <p:cNvSpPr/>
              <p:nvPr/>
            </p:nvSpPr>
            <p:spPr>
              <a:xfrm>
                <a:off x="4504402" y="4064740"/>
                <a:ext cx="505020" cy="434971"/>
              </a:xfrm>
              <a:prstGeom prst="notchedRightArrow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lowchart: Document 27"/>
              <p:cNvSpPr/>
              <p:nvPr/>
            </p:nvSpPr>
            <p:spPr>
              <a:xfrm>
                <a:off x="5066902" y="3958560"/>
                <a:ext cx="2233048" cy="734096"/>
              </a:xfrm>
              <a:prstGeom prst="flowChartDocumen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Strong semantics (SC</a:t>
                </a:r>
                <a:r>
                  <a:rPr lang="en-US" sz="2200" dirty="0" smtClean="0"/>
                  <a:t>)</a:t>
                </a:r>
                <a:endParaRPr lang="en-US" sz="2200" dirty="0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3962400" y="3740623"/>
            <a:ext cx="4724401" cy="1567383"/>
            <a:chOff x="3886200" y="1709217"/>
            <a:chExt cx="4724401" cy="1567383"/>
          </a:xfrm>
        </p:grpSpPr>
        <p:grpSp>
          <p:nvGrpSpPr>
            <p:cNvPr id="33" name="Group 32"/>
            <p:cNvGrpSpPr/>
            <p:nvPr/>
          </p:nvGrpSpPr>
          <p:grpSpPr>
            <a:xfrm>
              <a:off x="3886200" y="2509686"/>
              <a:ext cx="4724400" cy="766914"/>
              <a:chOff x="2615521" y="3915177"/>
              <a:chExt cx="5107461" cy="766914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2615521" y="3915177"/>
                <a:ext cx="1965868" cy="73409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Racy execution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Notched Right Arrow 38"/>
              <p:cNvSpPr/>
              <p:nvPr/>
            </p:nvSpPr>
            <p:spPr>
              <a:xfrm>
                <a:off x="4674979" y="4048828"/>
                <a:ext cx="543699" cy="434971"/>
              </a:xfrm>
              <a:prstGeom prst="notchedRightArrow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lowchart: Document 39"/>
              <p:cNvSpPr/>
              <p:nvPr/>
            </p:nvSpPr>
            <p:spPr>
              <a:xfrm>
                <a:off x="5282876" y="3947995"/>
                <a:ext cx="2440106" cy="734096"/>
              </a:xfrm>
              <a:prstGeom prst="flowChartDocumen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b="1" dirty="0" smtClean="0">
                    <a:solidFill>
                      <a:srgbClr val="FFFF00"/>
                    </a:solidFill>
                  </a:rPr>
                  <a:t>Weak</a:t>
                </a:r>
                <a:r>
                  <a:rPr lang="en-US" sz="2200" dirty="0" smtClean="0">
                    <a:solidFill>
                      <a:srgbClr val="FFFF00"/>
                    </a:solidFill>
                  </a:rPr>
                  <a:t> </a:t>
                </a:r>
                <a:r>
                  <a:rPr lang="en-US" sz="2200" dirty="0" smtClean="0"/>
                  <a:t>semantics</a:t>
                </a:r>
                <a:endParaRPr lang="en-US" sz="2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886200" y="1709217"/>
              <a:ext cx="4724401" cy="777479"/>
              <a:chOff x="2615521" y="3915177"/>
              <a:chExt cx="4684429" cy="777479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2615521" y="3915177"/>
                <a:ext cx="1803042" cy="73409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Data-race-free execution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Notched Right Arrow 35"/>
              <p:cNvSpPr/>
              <p:nvPr/>
            </p:nvSpPr>
            <p:spPr>
              <a:xfrm>
                <a:off x="4504402" y="4064740"/>
                <a:ext cx="505020" cy="434971"/>
              </a:xfrm>
              <a:prstGeom prst="notchedRightArrow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lowchart: Document 36"/>
              <p:cNvSpPr/>
              <p:nvPr/>
            </p:nvSpPr>
            <p:spPr>
              <a:xfrm>
                <a:off x="5066902" y="3958560"/>
                <a:ext cx="2233048" cy="734096"/>
              </a:xfrm>
              <a:prstGeom prst="flowChartDocumen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Strong semantics (SC</a:t>
                </a:r>
                <a:r>
                  <a:rPr lang="en-US" sz="2200" dirty="0" smtClean="0"/>
                  <a:t>)</a:t>
                </a:r>
                <a:endParaRPr lang="en-US" sz="2200" dirty="0"/>
              </a:p>
            </p:txBody>
          </p:sp>
        </p:grpSp>
      </p:grpSp>
      <p:sp>
        <p:nvSpPr>
          <p:cNvPr id="6" name="Oval Callout 5"/>
          <p:cNvSpPr/>
          <p:nvPr/>
        </p:nvSpPr>
        <p:spPr>
          <a:xfrm>
            <a:off x="152400" y="4325157"/>
            <a:ext cx="2921876" cy="1938481"/>
          </a:xfrm>
          <a:prstGeom prst="wedgeEllipseCallout">
            <a:avLst>
              <a:gd name="adj1" fmla="val 78025"/>
              <a:gd name="adj2" fmla="val -193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Racy execution </a:t>
            </a:r>
            <a:r>
              <a:rPr lang="en-US" sz="2400" dirty="0" smtClean="0"/>
              <a:t>can still </a:t>
            </a:r>
            <a:r>
              <a:rPr lang="en-US" sz="2400" dirty="0"/>
              <a:t>lead to surprising </a:t>
            </a:r>
            <a:r>
              <a:rPr lang="en-US" sz="2400" dirty="0" smtClean="0"/>
              <a:t>behaviors!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476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Behaviors Allowed in JMM #</a:t>
            </a:r>
            <a:r>
              <a:rPr lang="en-US" dirty="0" smtClean="0"/>
              <a:t>1: Revisit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21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25003" y="2825631"/>
            <a:ext cx="4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95410" y="2824609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20740" y="3367212"/>
            <a:ext cx="2084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data</a:t>
            </a:r>
            <a:r>
              <a:rPr lang="en-US" sz="2000" dirty="0" smtClean="0">
                <a:cs typeface="Consolas" panose="020B0609020204030204" pitchFamily="49" charset="0"/>
              </a:rPr>
              <a:t> = new Foo();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flag </a:t>
            </a:r>
            <a:r>
              <a:rPr lang="en-US" sz="2000" dirty="0" smtClean="0">
                <a:cs typeface="Consolas" panose="020B0609020204030204" pitchFamily="49" charset="0"/>
              </a:rPr>
              <a:t>= true;</a:t>
            </a:r>
          </a:p>
          <a:p>
            <a:endParaRPr lang="en-US" sz="2000" dirty="0"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86400" y="4268689"/>
            <a:ext cx="2087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Consolas" panose="020B0609020204030204" pitchFamily="49" charset="0"/>
              </a:rPr>
              <a:t>if (</a:t>
            </a:r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flag</a:t>
            </a:r>
            <a:r>
              <a:rPr lang="en-US" sz="2000" dirty="0" smtClean="0"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cs typeface="Consolas" panose="020B0609020204030204" pitchFamily="49" charset="0"/>
              </a:rPr>
              <a:t> </a:t>
            </a:r>
            <a:r>
              <a:rPr lang="en-US" sz="2000" dirty="0" smtClean="0"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data</a:t>
            </a:r>
            <a:r>
              <a:rPr lang="en-US" sz="2000" dirty="0" smtClean="0">
                <a:cs typeface="Consolas" panose="020B0609020204030204" pitchFamily="49" charset="0"/>
              </a:rPr>
              <a:t>.bar();</a:t>
            </a:r>
            <a:endParaRPr lang="en-US" sz="2000" dirty="0"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58661" y="1993612"/>
            <a:ext cx="22312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Foo data </a:t>
            </a:r>
            <a:r>
              <a:rPr lang="en-US" sz="2000" dirty="0">
                <a:solidFill>
                  <a:srgbClr val="2F2B20"/>
                </a:solidFill>
                <a:cs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null;</a:t>
            </a:r>
          </a:p>
          <a:p>
            <a:pPr lvl="0"/>
            <a:r>
              <a:rPr lang="en-US" sz="2000" dirty="0" err="1">
                <a:solidFill>
                  <a:srgbClr val="2F2B20"/>
                </a:solidFill>
                <a:cs typeface="Consolas" panose="020B0609020204030204" pitchFamily="49" charset="0"/>
              </a:rPr>
              <a:t>b</a:t>
            </a:r>
            <a:r>
              <a:rPr lang="en-US" sz="2000" dirty="0" err="1" smtClean="0">
                <a:solidFill>
                  <a:srgbClr val="2F2B20"/>
                </a:solidFill>
                <a:cs typeface="Consolas" panose="020B0609020204030204" pitchFamily="49" charset="0"/>
              </a:rPr>
              <a:t>oolean</a:t>
            </a:r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 flag= false;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  <a:p>
            <a:endParaRPr lang="en-US" sz="20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70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Behaviors Allowed in JMM #1: Revisit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22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25003" y="2825631"/>
            <a:ext cx="4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95410" y="2824609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20741" y="3367212"/>
            <a:ext cx="2056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data</a:t>
            </a:r>
            <a:r>
              <a:rPr lang="en-US" sz="2000" dirty="0" smtClean="0">
                <a:cs typeface="Consolas" panose="020B0609020204030204" pitchFamily="49" charset="0"/>
              </a:rPr>
              <a:t> = new Foo();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flag </a:t>
            </a:r>
            <a:r>
              <a:rPr lang="en-US" sz="2000" dirty="0" smtClean="0">
                <a:cs typeface="Consolas" panose="020B0609020204030204" pitchFamily="49" charset="0"/>
              </a:rPr>
              <a:t>= true;</a:t>
            </a:r>
          </a:p>
          <a:p>
            <a:endParaRPr lang="en-US" sz="2000" dirty="0"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86400" y="4268689"/>
            <a:ext cx="2087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Consolas" panose="020B0609020204030204" pitchFamily="49" charset="0"/>
              </a:rPr>
              <a:t>if (</a:t>
            </a:r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flag</a:t>
            </a:r>
            <a:r>
              <a:rPr lang="en-US" sz="2000" dirty="0" smtClean="0"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cs typeface="Consolas" panose="020B0609020204030204" pitchFamily="49" charset="0"/>
              </a:rPr>
              <a:t> </a:t>
            </a:r>
            <a:r>
              <a:rPr lang="en-US" sz="2000" dirty="0" smtClean="0"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data</a:t>
            </a:r>
            <a:r>
              <a:rPr lang="en-US" sz="2000" dirty="0" smtClean="0">
                <a:cs typeface="Consolas" panose="020B0609020204030204" pitchFamily="49" charset="0"/>
              </a:rPr>
              <a:t>.bar();</a:t>
            </a:r>
            <a:endParaRPr lang="en-US" sz="2000" dirty="0"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58661" y="1993612"/>
            <a:ext cx="22312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Foo data </a:t>
            </a:r>
            <a:r>
              <a:rPr lang="en-US" sz="2000" dirty="0">
                <a:solidFill>
                  <a:srgbClr val="2F2B20"/>
                </a:solidFill>
                <a:cs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null;</a:t>
            </a:r>
          </a:p>
          <a:p>
            <a:pPr lvl="0"/>
            <a:r>
              <a:rPr lang="en-US" sz="2000" dirty="0" err="1">
                <a:solidFill>
                  <a:srgbClr val="2F2B20"/>
                </a:solidFill>
                <a:cs typeface="Consolas" panose="020B0609020204030204" pitchFamily="49" charset="0"/>
              </a:rPr>
              <a:t>b</a:t>
            </a:r>
            <a:r>
              <a:rPr lang="en-US" sz="2000" dirty="0" err="1" smtClean="0">
                <a:solidFill>
                  <a:srgbClr val="2F2B20"/>
                </a:solidFill>
                <a:cs typeface="Consolas" panose="020B0609020204030204" pitchFamily="49" charset="0"/>
              </a:rPr>
              <a:t>oolean</a:t>
            </a:r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 flag= false;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  <a:p>
            <a:endParaRPr lang="en-US" sz="2000" dirty="0">
              <a:cs typeface="Consolas" panose="020B06090202040302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746865" y="2209800"/>
            <a:ext cx="891935" cy="259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352800" y="3581400"/>
            <a:ext cx="2286001" cy="122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12159" y="3406076"/>
            <a:ext cx="1521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stale value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36196" y="4110335"/>
            <a:ext cx="1688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latest value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06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Behaviors Allowed in JMM #1: Revisit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23</a:t>
            </a:fld>
            <a:endParaRPr lang="en-US"/>
          </a:p>
        </p:txBody>
      </p:sp>
      <p:sp>
        <p:nvSpPr>
          <p:cNvPr id="18" name="Explosion 2 17"/>
          <p:cNvSpPr/>
          <p:nvPr/>
        </p:nvSpPr>
        <p:spPr>
          <a:xfrm>
            <a:off x="5464629" y="4653614"/>
            <a:ext cx="3245987" cy="1835259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 pointer exception!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25003" y="2825631"/>
            <a:ext cx="4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95410" y="2824609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20741" y="3367212"/>
            <a:ext cx="2056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data</a:t>
            </a:r>
            <a:r>
              <a:rPr lang="en-US" sz="2000" dirty="0" smtClean="0">
                <a:cs typeface="Consolas" panose="020B0609020204030204" pitchFamily="49" charset="0"/>
              </a:rPr>
              <a:t> = new Foo();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flag </a:t>
            </a:r>
            <a:r>
              <a:rPr lang="en-US" sz="2000" dirty="0" smtClean="0">
                <a:cs typeface="Consolas" panose="020B0609020204030204" pitchFamily="49" charset="0"/>
              </a:rPr>
              <a:t>= true;</a:t>
            </a:r>
          </a:p>
          <a:p>
            <a:endParaRPr lang="en-US" sz="2000" dirty="0"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86400" y="4268689"/>
            <a:ext cx="2087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Consolas" panose="020B0609020204030204" pitchFamily="49" charset="0"/>
              </a:rPr>
              <a:t>if (</a:t>
            </a:r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flag</a:t>
            </a:r>
            <a:r>
              <a:rPr lang="en-US" sz="2000" dirty="0" smtClean="0"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cs typeface="Consolas" panose="020B0609020204030204" pitchFamily="49" charset="0"/>
              </a:rPr>
              <a:t> </a:t>
            </a:r>
            <a:r>
              <a:rPr lang="en-US" sz="2000" dirty="0" smtClean="0"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data</a:t>
            </a:r>
            <a:r>
              <a:rPr lang="en-US" sz="2000" dirty="0" smtClean="0">
                <a:cs typeface="Consolas" panose="020B0609020204030204" pitchFamily="49" charset="0"/>
              </a:rPr>
              <a:t>.bar();</a:t>
            </a:r>
            <a:endParaRPr lang="en-US" sz="2000" dirty="0"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58661" y="1993612"/>
            <a:ext cx="22312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Foo data </a:t>
            </a:r>
            <a:r>
              <a:rPr lang="en-US" sz="2000" dirty="0">
                <a:solidFill>
                  <a:srgbClr val="2F2B20"/>
                </a:solidFill>
                <a:cs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null;</a:t>
            </a:r>
          </a:p>
          <a:p>
            <a:pPr lvl="0"/>
            <a:r>
              <a:rPr lang="en-US" sz="2000" dirty="0" err="1">
                <a:solidFill>
                  <a:srgbClr val="2F2B20"/>
                </a:solidFill>
                <a:cs typeface="Consolas" panose="020B0609020204030204" pitchFamily="49" charset="0"/>
              </a:rPr>
              <a:t>b</a:t>
            </a:r>
            <a:r>
              <a:rPr lang="en-US" sz="2000" dirty="0" err="1" smtClean="0">
                <a:solidFill>
                  <a:srgbClr val="2F2B20"/>
                </a:solidFill>
                <a:cs typeface="Consolas" panose="020B0609020204030204" pitchFamily="49" charset="0"/>
              </a:rPr>
              <a:t>oolean</a:t>
            </a:r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 flag= false;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  <a:p>
            <a:endParaRPr lang="en-US" sz="2000" dirty="0">
              <a:cs typeface="Consolas" panose="020B0609020204030204" pitchFamily="49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4746865" y="2209800"/>
            <a:ext cx="891935" cy="259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3352800" y="3581400"/>
            <a:ext cx="2286001" cy="122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12159" y="3406076"/>
            <a:ext cx="1521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stale value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36196" y="4110335"/>
            <a:ext cx="1688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latest value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68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Behaviors Allowed in JMM #1: Revisit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24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25003" y="2825631"/>
            <a:ext cx="4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95410" y="2824609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20740" y="3367212"/>
            <a:ext cx="20082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data</a:t>
            </a:r>
            <a:r>
              <a:rPr lang="en-US" sz="2000" dirty="0" smtClean="0">
                <a:cs typeface="Consolas" panose="020B0609020204030204" pitchFamily="49" charset="0"/>
              </a:rPr>
              <a:t> = new Foo();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flag </a:t>
            </a:r>
            <a:r>
              <a:rPr lang="en-US" sz="2000" dirty="0" smtClean="0">
                <a:cs typeface="Consolas" panose="020B0609020204030204" pitchFamily="49" charset="0"/>
              </a:rPr>
              <a:t>= true;</a:t>
            </a:r>
          </a:p>
          <a:p>
            <a:endParaRPr lang="en-US" sz="2000" dirty="0"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86400" y="3352800"/>
            <a:ext cx="2087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Consolas" panose="020B0609020204030204" pitchFamily="49" charset="0"/>
              </a:rPr>
              <a:t>if (</a:t>
            </a:r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flag</a:t>
            </a:r>
            <a:r>
              <a:rPr lang="en-US" sz="2000" dirty="0" smtClean="0"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cs typeface="Consolas" panose="020B0609020204030204" pitchFamily="49" charset="0"/>
              </a:rPr>
              <a:t> </a:t>
            </a:r>
            <a:r>
              <a:rPr lang="en-US" sz="2000" dirty="0" smtClean="0"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data</a:t>
            </a:r>
            <a:r>
              <a:rPr lang="en-US" sz="2000" dirty="0" smtClean="0">
                <a:cs typeface="Consolas" panose="020B0609020204030204" pitchFamily="49" charset="0"/>
              </a:rPr>
              <a:t>.bar();</a:t>
            </a:r>
            <a:endParaRPr lang="en-US" sz="2000" dirty="0"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58661" y="1993612"/>
            <a:ext cx="22312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Foo data </a:t>
            </a:r>
            <a:r>
              <a:rPr lang="en-US" sz="2000" dirty="0">
                <a:solidFill>
                  <a:srgbClr val="2F2B20"/>
                </a:solidFill>
                <a:cs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null;</a:t>
            </a:r>
          </a:p>
          <a:p>
            <a:pPr lvl="0"/>
            <a:r>
              <a:rPr lang="en-US" sz="2000" dirty="0" err="1">
                <a:solidFill>
                  <a:srgbClr val="2F2B20"/>
                </a:solidFill>
                <a:cs typeface="Consolas" panose="020B0609020204030204" pitchFamily="49" charset="0"/>
              </a:rPr>
              <a:t>b</a:t>
            </a:r>
            <a:r>
              <a:rPr lang="en-US" sz="2000" dirty="0" err="1" smtClean="0">
                <a:solidFill>
                  <a:srgbClr val="2F2B20"/>
                </a:solidFill>
                <a:cs typeface="Consolas" panose="020B0609020204030204" pitchFamily="49" charset="0"/>
              </a:rPr>
              <a:t>oolean</a:t>
            </a:r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 flag= false;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  <a:p>
            <a:endParaRPr lang="en-US" sz="2000" dirty="0">
              <a:cs typeface="Consolas" panose="020B0609020204030204" pitchFamily="49" charset="0"/>
            </a:endParaRPr>
          </a:p>
        </p:txBody>
      </p:sp>
      <p:sp>
        <p:nvSpPr>
          <p:cNvPr id="9" name="Horizontal Scroll 8"/>
          <p:cNvSpPr/>
          <p:nvPr/>
        </p:nvSpPr>
        <p:spPr>
          <a:xfrm>
            <a:off x="822960" y="4573517"/>
            <a:ext cx="7543800" cy="13716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Returning </a:t>
            </a:r>
            <a:r>
              <a:rPr lang="en-US" sz="2800" dirty="0" smtClean="0">
                <a:solidFill>
                  <a:srgbClr val="FFFF00"/>
                </a:solidFill>
              </a:rPr>
              <a:t>stale value </a:t>
            </a:r>
            <a:r>
              <a:rPr lang="en-US" sz="2800" dirty="0" smtClean="0"/>
              <a:t>can trigger the exception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99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Behaviors Allowed in JMM </a:t>
            </a: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6400" y="3217572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Consolas" panose="020B0609020204030204" pitchFamily="49" charset="0"/>
              </a:rPr>
              <a:t>r = </a:t>
            </a:r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data</a:t>
            </a:r>
            <a:r>
              <a:rPr lang="en-US" sz="2000" dirty="0" smtClean="0">
                <a:cs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flag</a:t>
            </a:r>
            <a:r>
              <a:rPr lang="en-US" sz="2000" dirty="0" smtClean="0">
                <a:cs typeface="Consolas" panose="020B0609020204030204" pitchFamily="49" charset="0"/>
              </a:rPr>
              <a:t> = 1;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5003" y="2825631"/>
            <a:ext cx="4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95409" y="2825631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37855" y="1964066"/>
            <a:ext cx="2314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err="1" smtClean="0">
                <a:solidFill>
                  <a:srgbClr val="2F2B20"/>
                </a:solidFill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 data = flag 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52819" y="4085793"/>
            <a:ext cx="2172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Consolas" panose="020B0609020204030204" pitchFamily="49" charset="0"/>
              </a:rPr>
              <a:t>while (</a:t>
            </a:r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flag</a:t>
            </a:r>
            <a:r>
              <a:rPr lang="en-US" sz="2000" dirty="0" smtClean="0">
                <a:cs typeface="Consolas" panose="020B0609020204030204" pitchFamily="49" charset="0"/>
              </a:rPr>
              <a:t> == 0) {}</a:t>
            </a:r>
          </a:p>
          <a:p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data</a:t>
            </a:r>
            <a:r>
              <a:rPr lang="en-US" sz="2000" dirty="0" smtClean="0">
                <a:cs typeface="Consolas" panose="020B0609020204030204" pitchFamily="49" charset="0"/>
              </a:rPr>
              <a:t> = 1;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90656" y="4777913"/>
            <a:ext cx="1555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assert r ==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95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Behaviors Allowed in JMM </a:t>
            </a: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6400" y="3217572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Consolas" panose="020B0609020204030204" pitchFamily="49" charset="0"/>
              </a:rPr>
              <a:t>r = </a:t>
            </a:r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data</a:t>
            </a:r>
            <a:r>
              <a:rPr lang="en-US" sz="2000" dirty="0" smtClean="0">
                <a:cs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flag</a:t>
            </a:r>
            <a:r>
              <a:rPr lang="en-US" sz="2000" dirty="0" smtClean="0">
                <a:cs typeface="Consolas" panose="020B0609020204030204" pitchFamily="49" charset="0"/>
              </a:rPr>
              <a:t> = 1;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5003" y="2825631"/>
            <a:ext cx="4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95409" y="2825631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37855" y="1964066"/>
            <a:ext cx="2314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err="1" smtClean="0">
                <a:solidFill>
                  <a:srgbClr val="2F2B20"/>
                </a:solidFill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 data = flag 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52819" y="4085793"/>
            <a:ext cx="2172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Consolas" panose="020B0609020204030204" pitchFamily="49" charset="0"/>
              </a:rPr>
              <a:t>while (</a:t>
            </a:r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flag</a:t>
            </a:r>
            <a:r>
              <a:rPr lang="en-US" sz="2000" dirty="0" smtClean="0">
                <a:cs typeface="Consolas" panose="020B0609020204030204" pitchFamily="49" charset="0"/>
              </a:rPr>
              <a:t> == 0) {}</a:t>
            </a:r>
          </a:p>
          <a:p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data</a:t>
            </a:r>
            <a:r>
              <a:rPr lang="en-US" sz="2000" dirty="0" smtClean="0">
                <a:cs typeface="Consolas" panose="020B0609020204030204" pitchFamily="49" charset="0"/>
              </a:rPr>
              <a:t> = 1;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90656" y="4777913"/>
            <a:ext cx="1555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assert r ==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688817" y="3505200"/>
            <a:ext cx="2564002" cy="105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688817" y="2232397"/>
            <a:ext cx="2437242" cy="1133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18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Behaviors Allowed in JMM </a:t>
            </a: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6400" y="3217572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Consolas" panose="020B0609020204030204" pitchFamily="49" charset="0"/>
              </a:rPr>
              <a:t>r = </a:t>
            </a:r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data</a:t>
            </a:r>
            <a:r>
              <a:rPr lang="en-US" sz="2000" dirty="0" smtClean="0">
                <a:cs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flag</a:t>
            </a:r>
            <a:r>
              <a:rPr lang="en-US" sz="2000" dirty="0" smtClean="0">
                <a:cs typeface="Consolas" panose="020B0609020204030204" pitchFamily="49" charset="0"/>
              </a:rPr>
              <a:t> = 1;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5003" y="2825631"/>
            <a:ext cx="4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95409" y="2825631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37855" y="1964066"/>
            <a:ext cx="2314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err="1" smtClean="0">
                <a:solidFill>
                  <a:srgbClr val="2F2B20"/>
                </a:solidFill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 data = flag 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52819" y="4085793"/>
            <a:ext cx="2172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Consolas" panose="020B0609020204030204" pitchFamily="49" charset="0"/>
              </a:rPr>
              <a:t>while (</a:t>
            </a:r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flag</a:t>
            </a:r>
            <a:r>
              <a:rPr lang="en-US" sz="2000" dirty="0" smtClean="0">
                <a:cs typeface="Consolas" panose="020B0609020204030204" pitchFamily="49" charset="0"/>
              </a:rPr>
              <a:t> == 0) {}</a:t>
            </a:r>
          </a:p>
          <a:p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data</a:t>
            </a:r>
            <a:r>
              <a:rPr lang="en-US" sz="2000" dirty="0" smtClean="0">
                <a:cs typeface="Consolas" panose="020B0609020204030204" pitchFamily="49" charset="0"/>
              </a:rPr>
              <a:t> = 1;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90656" y="4777913"/>
            <a:ext cx="1555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assert r ==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688817" y="3505200"/>
            <a:ext cx="2564002" cy="105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11341" y="2409341"/>
            <a:ext cx="1688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latest value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2038" y="4094249"/>
            <a:ext cx="1688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future value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688817" y="2232397"/>
            <a:ext cx="2437242" cy="1133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64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Behaviors Allowed in JMM </a:t>
            </a: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6400" y="3217572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Consolas" panose="020B0609020204030204" pitchFamily="49" charset="0"/>
              </a:rPr>
              <a:t>r = </a:t>
            </a:r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data</a:t>
            </a:r>
            <a:r>
              <a:rPr lang="en-US" sz="2000" dirty="0" smtClean="0">
                <a:cs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flag</a:t>
            </a:r>
            <a:r>
              <a:rPr lang="en-US" sz="2000" dirty="0" smtClean="0">
                <a:cs typeface="Consolas" panose="020B0609020204030204" pitchFamily="49" charset="0"/>
              </a:rPr>
              <a:t> = 1;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5003" y="2825631"/>
            <a:ext cx="4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95409" y="2825631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37855" y="1964066"/>
            <a:ext cx="2314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err="1" smtClean="0">
                <a:solidFill>
                  <a:srgbClr val="2F2B20"/>
                </a:solidFill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 data = flag 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52819" y="4085793"/>
            <a:ext cx="2172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Consolas" panose="020B0609020204030204" pitchFamily="49" charset="0"/>
              </a:rPr>
              <a:t>while (</a:t>
            </a:r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flag</a:t>
            </a:r>
            <a:r>
              <a:rPr lang="en-US" sz="2000" dirty="0" smtClean="0">
                <a:cs typeface="Consolas" panose="020B0609020204030204" pitchFamily="49" charset="0"/>
              </a:rPr>
              <a:t> == 0) {}</a:t>
            </a:r>
          </a:p>
          <a:p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data</a:t>
            </a:r>
            <a:r>
              <a:rPr lang="en-US" sz="2000" dirty="0" smtClean="0">
                <a:cs typeface="Consolas" panose="020B0609020204030204" pitchFamily="49" charset="0"/>
              </a:rPr>
              <a:t> = 1;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90656" y="4777913"/>
            <a:ext cx="1555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assert r ==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688817" y="3505200"/>
            <a:ext cx="2564002" cy="105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11341" y="2409341"/>
            <a:ext cx="1688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latest value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2038" y="4094249"/>
            <a:ext cx="1688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future value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688817" y="2232397"/>
            <a:ext cx="2437242" cy="1133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Callout 14"/>
          <p:cNvSpPr/>
          <p:nvPr/>
        </p:nvSpPr>
        <p:spPr>
          <a:xfrm>
            <a:off x="3296107" y="4777913"/>
            <a:ext cx="3524312" cy="1447800"/>
          </a:xfrm>
          <a:prstGeom prst="wedgeEllipseCallout">
            <a:avLst>
              <a:gd name="adj1" fmla="val -29856"/>
              <a:gd name="adj2" fmla="val -649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Valid due to lack of </a:t>
            </a:r>
            <a:r>
              <a:rPr lang="en-US" sz="2400" dirty="0" smtClean="0">
                <a:solidFill>
                  <a:srgbClr val="FFFF00"/>
                </a:solidFill>
              </a:rPr>
              <a:t>happens-before</a:t>
            </a:r>
            <a:r>
              <a:rPr lang="en-US" sz="2400" dirty="0" smtClean="0"/>
              <a:t> ordering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783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Behaviors Allowed in JMM </a:t>
            </a: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6400" y="3217572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Consolas" panose="020B0609020204030204" pitchFamily="49" charset="0"/>
              </a:rPr>
              <a:t>r = </a:t>
            </a:r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data</a:t>
            </a:r>
            <a:r>
              <a:rPr lang="en-US" sz="2000" dirty="0" smtClean="0">
                <a:cs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flag</a:t>
            </a:r>
            <a:r>
              <a:rPr lang="en-US" sz="2000" dirty="0" smtClean="0">
                <a:cs typeface="Consolas" panose="020B0609020204030204" pitchFamily="49" charset="0"/>
              </a:rPr>
              <a:t> = 1;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5003" y="2825631"/>
            <a:ext cx="4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95409" y="2825631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37855" y="1964066"/>
            <a:ext cx="2314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err="1" smtClean="0">
                <a:solidFill>
                  <a:srgbClr val="2F2B20"/>
                </a:solidFill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 data = flag 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52819" y="4085793"/>
            <a:ext cx="2172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Consolas" panose="020B0609020204030204" pitchFamily="49" charset="0"/>
              </a:rPr>
              <a:t>while (</a:t>
            </a:r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flag</a:t>
            </a:r>
            <a:r>
              <a:rPr lang="en-US" sz="2000" dirty="0" smtClean="0">
                <a:cs typeface="Consolas" panose="020B0609020204030204" pitchFamily="49" charset="0"/>
              </a:rPr>
              <a:t> == 0) {}</a:t>
            </a:r>
          </a:p>
          <a:p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data</a:t>
            </a:r>
            <a:r>
              <a:rPr lang="en-US" sz="2000" dirty="0" smtClean="0">
                <a:cs typeface="Consolas" panose="020B0609020204030204" pitchFamily="49" charset="0"/>
              </a:rPr>
              <a:t> = 1;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90656" y="4777913"/>
            <a:ext cx="1555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assert r ==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688817" y="3505200"/>
            <a:ext cx="2564002" cy="105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11341" y="2409341"/>
            <a:ext cx="1688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latest value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2038" y="4094249"/>
            <a:ext cx="1688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future value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688817" y="2232397"/>
            <a:ext cx="2437242" cy="1133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xplosion 2 19"/>
          <p:cNvSpPr/>
          <p:nvPr/>
        </p:nvSpPr>
        <p:spPr>
          <a:xfrm>
            <a:off x="2204517" y="4807089"/>
            <a:ext cx="3245987" cy="1835259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Assertion failure!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44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Programming is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Shared-memory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3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54331" y="2743200"/>
            <a:ext cx="5681055" cy="1295400"/>
            <a:chOff x="1752600" y="2286000"/>
            <a:chExt cx="5791199" cy="1600200"/>
          </a:xfrm>
        </p:grpSpPr>
        <p:sp>
          <p:nvSpPr>
            <p:cNvPr id="28" name="Rectangle 27"/>
            <p:cNvSpPr/>
            <p:nvPr/>
          </p:nvSpPr>
          <p:spPr>
            <a:xfrm>
              <a:off x="1752600" y="3417147"/>
              <a:ext cx="5791199" cy="469053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 Memory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752600" y="2286000"/>
              <a:ext cx="1219200" cy="1131147"/>
              <a:chOff x="1752600" y="2286000"/>
              <a:chExt cx="1219200" cy="1131147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1752600" y="2286000"/>
                <a:ext cx="1219200" cy="806027"/>
                <a:chOff x="1524000" y="2514600"/>
                <a:chExt cx="1219200" cy="806027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1524000" y="2514600"/>
                  <a:ext cx="1219200" cy="533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CPU</a:t>
                  </a:r>
                  <a:endParaRPr lang="en-US" dirty="0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1524000" y="3048000"/>
                  <a:ext cx="1219200" cy="272627"/>
                </a:xfrm>
                <a:prstGeom prst="rect">
                  <a:avLst/>
                </a:prstGeom>
                <a:solidFill>
                  <a:srgbClr val="CC99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Cache</a:t>
                  </a:r>
                  <a:endParaRPr lang="en-US" dirty="0"/>
                </a:p>
              </p:txBody>
            </p:sp>
          </p:grpSp>
          <p:cxnSp>
            <p:nvCxnSpPr>
              <p:cNvPr id="46" name="Straight Connector 45"/>
              <p:cNvCxnSpPr/>
              <p:nvPr/>
            </p:nvCxnSpPr>
            <p:spPr>
              <a:xfrm>
                <a:off x="2362200" y="3092027"/>
                <a:ext cx="0" cy="3251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3276600" y="2286000"/>
              <a:ext cx="1219200" cy="1131147"/>
              <a:chOff x="1752600" y="2286000"/>
              <a:chExt cx="1219200" cy="1131147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1752600" y="2286000"/>
                <a:ext cx="1219200" cy="806027"/>
                <a:chOff x="1524000" y="2514600"/>
                <a:chExt cx="1219200" cy="806027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1524000" y="2514600"/>
                  <a:ext cx="1219200" cy="533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CPU</a:t>
                  </a:r>
                  <a:endParaRPr lang="en-US" dirty="0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524000" y="3048000"/>
                  <a:ext cx="1219200" cy="272627"/>
                </a:xfrm>
                <a:prstGeom prst="rect">
                  <a:avLst/>
                </a:prstGeom>
                <a:solidFill>
                  <a:srgbClr val="CC99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Cache</a:t>
                  </a:r>
                  <a:endParaRPr lang="en-US" dirty="0"/>
                </a:p>
              </p:txBody>
            </p:sp>
          </p:grpSp>
          <p:cxnSp>
            <p:nvCxnSpPr>
              <p:cNvPr id="42" name="Straight Connector 41"/>
              <p:cNvCxnSpPr/>
              <p:nvPr/>
            </p:nvCxnSpPr>
            <p:spPr>
              <a:xfrm>
                <a:off x="2362200" y="3092027"/>
                <a:ext cx="0" cy="3251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800600" y="2286000"/>
              <a:ext cx="1219200" cy="1131147"/>
              <a:chOff x="1752600" y="2286000"/>
              <a:chExt cx="1219200" cy="1131147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752600" y="2286000"/>
                <a:ext cx="1219200" cy="806027"/>
                <a:chOff x="1524000" y="2514600"/>
                <a:chExt cx="1219200" cy="806027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1524000" y="2514600"/>
                  <a:ext cx="1219200" cy="533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CPU</a:t>
                  </a:r>
                  <a:endParaRPr lang="en-US" dirty="0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1524000" y="3048000"/>
                  <a:ext cx="1219200" cy="272627"/>
                </a:xfrm>
                <a:prstGeom prst="rect">
                  <a:avLst/>
                </a:prstGeom>
                <a:solidFill>
                  <a:srgbClr val="CC99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Cache</a:t>
                  </a:r>
                  <a:endParaRPr lang="en-US" dirty="0"/>
                </a:p>
              </p:txBody>
            </p:sp>
          </p:grpSp>
          <p:cxnSp>
            <p:nvCxnSpPr>
              <p:cNvPr id="38" name="Straight Connector 37"/>
              <p:cNvCxnSpPr/>
              <p:nvPr/>
            </p:nvCxnSpPr>
            <p:spPr>
              <a:xfrm>
                <a:off x="2362200" y="3092027"/>
                <a:ext cx="0" cy="3251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6324599" y="2286000"/>
              <a:ext cx="1219200" cy="1131147"/>
              <a:chOff x="1752600" y="2286000"/>
              <a:chExt cx="1219200" cy="1131147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752600" y="2286000"/>
                <a:ext cx="1219200" cy="806027"/>
                <a:chOff x="1524000" y="2514600"/>
                <a:chExt cx="1219200" cy="806027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1524000" y="2514600"/>
                  <a:ext cx="1219200" cy="533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CPU</a:t>
                  </a:r>
                  <a:endParaRPr lang="en-US" dirty="0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1524000" y="3048000"/>
                  <a:ext cx="1219200" cy="272627"/>
                </a:xfrm>
                <a:prstGeom prst="rect">
                  <a:avLst/>
                </a:prstGeom>
                <a:solidFill>
                  <a:srgbClr val="CC99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Cache</a:t>
                  </a:r>
                  <a:endParaRPr lang="en-US" dirty="0"/>
                </a:p>
              </p:txBody>
            </p:sp>
          </p:grpSp>
          <p:cxnSp>
            <p:nvCxnSpPr>
              <p:cNvPr id="34" name="Straight Connector 33"/>
              <p:cNvCxnSpPr/>
              <p:nvPr/>
            </p:nvCxnSpPr>
            <p:spPr>
              <a:xfrm>
                <a:off x="2362200" y="3092027"/>
                <a:ext cx="0" cy="3251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662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Behaviors Allowed in JMM </a:t>
            </a: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6400" y="3217572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Consolas" panose="020B0609020204030204" pitchFamily="49" charset="0"/>
              </a:rPr>
              <a:t>r = </a:t>
            </a:r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data</a:t>
            </a:r>
            <a:r>
              <a:rPr lang="en-US" sz="2000" dirty="0" smtClean="0">
                <a:cs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flag</a:t>
            </a:r>
            <a:r>
              <a:rPr lang="en-US" sz="2000" dirty="0" smtClean="0">
                <a:cs typeface="Consolas" panose="020B0609020204030204" pitchFamily="49" charset="0"/>
              </a:rPr>
              <a:t> = 1;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5003" y="2825631"/>
            <a:ext cx="4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95409" y="2825631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37855" y="1964066"/>
            <a:ext cx="2314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err="1" smtClean="0">
                <a:solidFill>
                  <a:srgbClr val="2F2B20"/>
                </a:solidFill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 data = flag 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52819" y="3200400"/>
            <a:ext cx="2172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Consolas" panose="020B0609020204030204" pitchFamily="49" charset="0"/>
              </a:rPr>
              <a:t>while (</a:t>
            </a:r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flag</a:t>
            </a:r>
            <a:r>
              <a:rPr lang="en-US" sz="2000" dirty="0" smtClean="0">
                <a:cs typeface="Consolas" panose="020B0609020204030204" pitchFamily="49" charset="0"/>
              </a:rPr>
              <a:t> == 0) {}</a:t>
            </a:r>
          </a:p>
          <a:p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data</a:t>
            </a:r>
            <a:r>
              <a:rPr lang="en-US" sz="2000" dirty="0" smtClean="0">
                <a:cs typeface="Consolas" panose="020B0609020204030204" pitchFamily="49" charset="0"/>
              </a:rPr>
              <a:t> = 1;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90656" y="4777913"/>
            <a:ext cx="1555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assert r ==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20" name="Explosion 2 19"/>
          <p:cNvSpPr/>
          <p:nvPr/>
        </p:nvSpPr>
        <p:spPr>
          <a:xfrm>
            <a:off x="2204517" y="4807089"/>
            <a:ext cx="3245987" cy="1835259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Assertion failure!</a:t>
            </a:r>
            <a:endParaRPr lang="en-US" dirty="0"/>
          </a:p>
        </p:txBody>
      </p:sp>
      <p:sp>
        <p:nvSpPr>
          <p:cNvPr id="15" name="Bent Arrow 14"/>
          <p:cNvSpPr/>
          <p:nvPr/>
        </p:nvSpPr>
        <p:spPr>
          <a:xfrm>
            <a:off x="853942" y="3252178"/>
            <a:ext cx="580462" cy="707886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rot="10800000">
            <a:off x="2791149" y="3252178"/>
            <a:ext cx="580462" cy="707886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43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Behaviors Allowed in JMM </a:t>
            </a: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6400" y="3217572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Consolas" panose="020B0609020204030204" pitchFamily="49" charset="0"/>
              </a:rPr>
              <a:t>r = </a:t>
            </a:r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data</a:t>
            </a:r>
            <a:r>
              <a:rPr lang="en-US" sz="2000" dirty="0" smtClean="0">
                <a:cs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flag</a:t>
            </a:r>
            <a:r>
              <a:rPr lang="en-US" sz="2000" dirty="0" smtClean="0">
                <a:cs typeface="Consolas" panose="020B0609020204030204" pitchFamily="49" charset="0"/>
              </a:rPr>
              <a:t> = 1;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5003" y="2825631"/>
            <a:ext cx="4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95409" y="2825631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37855" y="1964066"/>
            <a:ext cx="2314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err="1" smtClean="0">
                <a:solidFill>
                  <a:srgbClr val="2F2B20"/>
                </a:solidFill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 data = flag 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52819" y="3200400"/>
            <a:ext cx="2172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Consolas" panose="020B0609020204030204" pitchFamily="49" charset="0"/>
              </a:rPr>
              <a:t>while (</a:t>
            </a:r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flag</a:t>
            </a:r>
            <a:r>
              <a:rPr lang="en-US" sz="2000" dirty="0" smtClean="0">
                <a:cs typeface="Consolas" panose="020B0609020204030204" pitchFamily="49" charset="0"/>
              </a:rPr>
              <a:t> == 0) {}</a:t>
            </a:r>
          </a:p>
          <a:p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data</a:t>
            </a:r>
            <a:r>
              <a:rPr lang="en-US" sz="2000" dirty="0" smtClean="0">
                <a:cs typeface="Consolas" panose="020B0609020204030204" pitchFamily="49" charset="0"/>
              </a:rPr>
              <a:t> = 1;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90656" y="3886200"/>
            <a:ext cx="1555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assert r ==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5" name="Horizontal Scroll 14"/>
          <p:cNvSpPr/>
          <p:nvPr/>
        </p:nvSpPr>
        <p:spPr>
          <a:xfrm>
            <a:off x="1390656" y="4283232"/>
            <a:ext cx="6533010" cy="1965167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Requires</a:t>
            </a:r>
            <a:r>
              <a:rPr lang="en-US" sz="2800" dirty="0" smtClean="0"/>
              <a:t> returning </a:t>
            </a:r>
            <a:r>
              <a:rPr lang="en-US" sz="2800" dirty="0" smtClean="0">
                <a:solidFill>
                  <a:srgbClr val="FFFF00"/>
                </a:solidFill>
              </a:rPr>
              <a:t>future value </a:t>
            </a:r>
            <a:r>
              <a:rPr lang="en-US" sz="2800" dirty="0" smtClean="0">
                <a:solidFill>
                  <a:schemeClr val="bg1"/>
                </a:solidFill>
              </a:rPr>
              <a:t>or </a:t>
            </a:r>
            <a:r>
              <a:rPr lang="en-US" sz="2800" dirty="0" smtClean="0">
                <a:solidFill>
                  <a:srgbClr val="FFFF00"/>
                </a:solidFill>
              </a:rPr>
              <a:t>reordering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/>
              <a:t>to trigger the assertion failure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52600" y="3217572"/>
            <a:ext cx="903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nsolas" panose="020B0609020204030204" pitchFamily="49" charset="0"/>
              </a:rPr>
              <a:t>r1 = x;</a:t>
            </a:r>
          </a:p>
          <a:p>
            <a:r>
              <a:rPr lang="en-US" sz="2000" dirty="0">
                <a:cs typeface="Consolas" panose="020B0609020204030204" pitchFamily="49" charset="0"/>
              </a:rPr>
              <a:t>y = r1;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5003" y="2825631"/>
            <a:ext cx="4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95409" y="2825631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9875" y="3200400"/>
            <a:ext cx="18623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nsolas" panose="020B0609020204030204" pitchFamily="49" charset="0"/>
              </a:rPr>
              <a:t>r2 = y;</a:t>
            </a:r>
          </a:p>
          <a:p>
            <a:r>
              <a:rPr lang="en-US" sz="2000" dirty="0">
                <a:cs typeface="Consolas" panose="020B0609020204030204" pitchFamily="49" charset="0"/>
              </a:rPr>
              <a:t>if (r2 == 1) {</a:t>
            </a:r>
          </a:p>
          <a:p>
            <a:r>
              <a:rPr lang="en-US" sz="2000" dirty="0">
                <a:cs typeface="Consolas" panose="020B0609020204030204" pitchFamily="49" charset="0"/>
              </a:rPr>
              <a:t>  r3 = y;</a:t>
            </a:r>
          </a:p>
          <a:p>
            <a:r>
              <a:rPr lang="en-US" sz="2000" dirty="0">
                <a:cs typeface="Consolas" panose="020B0609020204030204" pitchFamily="49" charset="0"/>
              </a:rPr>
              <a:t>  x = r3;</a:t>
            </a:r>
          </a:p>
          <a:p>
            <a:r>
              <a:rPr lang="en-US" sz="2000" dirty="0">
                <a:cs typeface="Consolas" panose="020B0609020204030204" pitchFamily="49" charset="0"/>
              </a:rPr>
              <a:t>} else x = 1</a:t>
            </a:r>
            <a:r>
              <a:rPr lang="en-US" sz="2000" dirty="0" smtClean="0">
                <a:cs typeface="Consolas" panose="020B0609020204030204" pitchFamily="49" charset="0"/>
              </a:rPr>
              <a:t>;</a:t>
            </a:r>
            <a:endParaRPr lang="en-US" sz="2000" dirty="0"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93884" y="5283691"/>
            <a:ext cx="1831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assert r2 ==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1400" y="19812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err="1" smtClean="0">
                <a:solidFill>
                  <a:srgbClr val="2F2B20"/>
                </a:solidFill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 x = y 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50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52600" y="3217572"/>
            <a:ext cx="903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nsolas" panose="020B0609020204030204" pitchFamily="49" charset="0"/>
              </a:rPr>
              <a:t>r1 = x</a:t>
            </a:r>
            <a:r>
              <a:rPr lang="en-US" sz="2000" dirty="0" smtClean="0">
                <a:cs typeface="Consolas" panose="020B0609020204030204" pitchFamily="49" charset="0"/>
              </a:rPr>
              <a:t>;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</a:rPr>
              <a:t>y = r1;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5003" y="2825631"/>
            <a:ext cx="4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95409" y="2825631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9875" y="3200400"/>
            <a:ext cx="18623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nsolas" panose="020B0609020204030204" pitchFamily="49" charset="0"/>
              </a:rPr>
              <a:t>r2 = y;</a:t>
            </a:r>
          </a:p>
          <a:p>
            <a:r>
              <a:rPr lang="en-US" sz="2000" dirty="0">
                <a:cs typeface="Consolas" panose="020B0609020204030204" pitchFamily="49" charset="0"/>
              </a:rPr>
              <a:t>if (r2 == 1) {</a:t>
            </a:r>
          </a:p>
          <a:p>
            <a:r>
              <a:rPr lang="en-US" sz="2000" dirty="0">
                <a:cs typeface="Consolas" panose="020B0609020204030204" pitchFamily="49" charset="0"/>
              </a:rPr>
              <a:t>  r3 = y;</a:t>
            </a:r>
          </a:p>
          <a:p>
            <a:r>
              <a:rPr lang="en-US" sz="2000" dirty="0">
                <a:cs typeface="Consolas" panose="020B0609020204030204" pitchFamily="49" charset="0"/>
              </a:rPr>
              <a:t>  x = r3;</a:t>
            </a:r>
          </a:p>
          <a:p>
            <a:r>
              <a:rPr lang="en-US" sz="2000" dirty="0">
                <a:cs typeface="Consolas" panose="020B0609020204030204" pitchFamily="49" charset="0"/>
              </a:rPr>
              <a:t>} else x = 1</a:t>
            </a:r>
            <a:r>
              <a:rPr lang="en-US" sz="2000" dirty="0" smtClean="0">
                <a:cs typeface="Consolas" panose="020B0609020204030204" pitchFamily="49" charset="0"/>
              </a:rPr>
              <a:t>;</a:t>
            </a:r>
            <a:endParaRPr lang="en-US" sz="2000" dirty="0"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93884" y="5283691"/>
            <a:ext cx="1831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assert r2 ==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1400" y="19812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err="1" smtClean="0">
                <a:solidFill>
                  <a:srgbClr val="2F2B20"/>
                </a:solidFill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 x = y 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3" name="Oval Callout 2"/>
          <p:cNvSpPr/>
          <p:nvPr/>
        </p:nvSpPr>
        <p:spPr>
          <a:xfrm>
            <a:off x="1447800" y="3861521"/>
            <a:ext cx="3200400" cy="1952983"/>
          </a:xfrm>
          <a:prstGeom prst="wedgeEllipseCallout">
            <a:avLst>
              <a:gd name="adj1" fmla="val 81101"/>
              <a:gd name="adj2" fmla="val 307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JMM </a:t>
            </a:r>
            <a:r>
              <a:rPr lang="en-US" sz="2400" dirty="0" smtClean="0">
                <a:solidFill>
                  <a:srgbClr val="FFFF00"/>
                </a:solidFill>
              </a:rPr>
              <a:t>disallows </a:t>
            </a:r>
            <a:r>
              <a:rPr lang="en-US" sz="2400" dirty="0" smtClean="0"/>
              <a:t>r2 == 1 because of </a:t>
            </a:r>
            <a:r>
              <a:rPr lang="en-US" sz="2400" dirty="0" smtClean="0">
                <a:solidFill>
                  <a:srgbClr val="FFFF00"/>
                </a:solidFill>
              </a:rPr>
              <a:t>causality</a:t>
            </a:r>
            <a:r>
              <a:rPr lang="en-US" sz="2400" dirty="0" smtClean="0"/>
              <a:t> requirements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936284" y="5911513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/>
            <a:r>
              <a:rPr lang="en-US" dirty="0"/>
              <a:t> </a:t>
            </a:r>
            <a:r>
              <a:rPr lang="en-US" dirty="0">
                <a:cs typeface="Aparajita" pitchFamily="34" charset="0"/>
              </a:rPr>
              <a:t> –</a:t>
            </a:r>
            <a:r>
              <a:rPr lang="en-US" dirty="0" smtClean="0"/>
              <a:t> </a:t>
            </a:r>
            <a:r>
              <a:rPr lang="en-US" dirty="0" err="1" smtClean="0"/>
              <a:t>Ševčík</a:t>
            </a:r>
            <a:r>
              <a:rPr lang="en-US" dirty="0" smtClean="0"/>
              <a:t> and </a:t>
            </a:r>
            <a:r>
              <a:rPr lang="en-US" dirty="0" err="1" smtClean="0"/>
              <a:t>Aspinall</a:t>
            </a:r>
            <a:r>
              <a:rPr lang="en-US" dirty="0" smtClean="0"/>
              <a:t>, ECOOP, 2008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34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52600" y="3217572"/>
            <a:ext cx="903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nsolas" panose="020B0609020204030204" pitchFamily="49" charset="0"/>
              </a:rPr>
              <a:t>r1 = x</a:t>
            </a:r>
            <a:r>
              <a:rPr lang="en-US" sz="2000" dirty="0" smtClean="0">
                <a:cs typeface="Consolas" panose="020B0609020204030204" pitchFamily="49" charset="0"/>
              </a:rPr>
              <a:t>;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</a:rPr>
              <a:t>y = r1;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5003" y="2825631"/>
            <a:ext cx="4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95409" y="2825631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9875" y="3200400"/>
            <a:ext cx="18623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nsolas" panose="020B0609020204030204" pitchFamily="49" charset="0"/>
              </a:rPr>
              <a:t>r2 = y;</a:t>
            </a:r>
          </a:p>
          <a:p>
            <a:r>
              <a:rPr lang="en-US" sz="2000" dirty="0">
                <a:cs typeface="Consolas" panose="020B0609020204030204" pitchFamily="49" charset="0"/>
              </a:rPr>
              <a:t>if (r2 == 1) {</a:t>
            </a:r>
          </a:p>
          <a:p>
            <a:r>
              <a:rPr lang="en-US" sz="2000" dirty="0">
                <a:cs typeface="Consolas" panose="020B0609020204030204" pitchFamily="49" charset="0"/>
              </a:rPr>
              <a:t>  r3 = </a:t>
            </a:r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r2</a:t>
            </a:r>
            <a:r>
              <a:rPr lang="en-US" sz="2000" dirty="0" smtClean="0">
                <a:cs typeface="Consolas" panose="020B0609020204030204" pitchFamily="49" charset="0"/>
              </a:rPr>
              <a:t>;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</a:rPr>
              <a:t>  x = r3;</a:t>
            </a:r>
          </a:p>
          <a:p>
            <a:r>
              <a:rPr lang="en-US" sz="2000" dirty="0">
                <a:cs typeface="Consolas" panose="020B0609020204030204" pitchFamily="49" charset="0"/>
              </a:rPr>
              <a:t>} else x = 1</a:t>
            </a:r>
            <a:r>
              <a:rPr lang="en-US" sz="2000" dirty="0" smtClean="0">
                <a:cs typeface="Consolas" panose="020B0609020204030204" pitchFamily="49" charset="0"/>
              </a:rPr>
              <a:t>;</a:t>
            </a:r>
            <a:endParaRPr lang="en-US" sz="2000" dirty="0"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93884" y="5283691"/>
            <a:ext cx="1831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assert r2 ==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1400" y="19812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err="1" smtClean="0">
                <a:solidFill>
                  <a:srgbClr val="2F2B20"/>
                </a:solidFill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 x = y 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0" name="Cloud Callout 9"/>
          <p:cNvSpPr/>
          <p:nvPr/>
        </p:nvSpPr>
        <p:spPr>
          <a:xfrm>
            <a:off x="5410200" y="838200"/>
            <a:ext cx="3276600" cy="1910125"/>
          </a:xfrm>
          <a:prstGeom prst="cloudCallout">
            <a:avLst>
              <a:gd name="adj1" fmla="val -15927"/>
              <a:gd name="adj2" fmla="val 86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However, in a </a:t>
            </a:r>
            <a:r>
              <a:rPr lang="en-US" sz="2400" dirty="0" smtClean="0">
                <a:solidFill>
                  <a:srgbClr val="FFFF00"/>
                </a:solidFill>
              </a:rPr>
              <a:t>JVM</a:t>
            </a:r>
            <a:r>
              <a:rPr lang="en-US" sz="2400" dirty="0" smtClean="0"/>
              <a:t>, after redundant read elimination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64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52600" y="3217572"/>
            <a:ext cx="903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nsolas" panose="020B0609020204030204" pitchFamily="49" charset="0"/>
              </a:rPr>
              <a:t>r1 = x</a:t>
            </a:r>
            <a:r>
              <a:rPr lang="en-US" sz="2000" dirty="0" smtClean="0">
                <a:cs typeface="Consolas" panose="020B0609020204030204" pitchFamily="49" charset="0"/>
              </a:rPr>
              <a:t>;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</a:rPr>
              <a:t>y = r1;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5003" y="2825631"/>
            <a:ext cx="4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95409" y="2825631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9875" y="3200400"/>
            <a:ext cx="18623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nsolas" panose="020B0609020204030204" pitchFamily="49" charset="0"/>
              </a:rPr>
              <a:t>r2 = y;</a:t>
            </a:r>
          </a:p>
          <a:p>
            <a:r>
              <a:rPr lang="en-US" sz="2000" dirty="0">
                <a:cs typeface="Consolas" panose="020B0609020204030204" pitchFamily="49" charset="0"/>
              </a:rPr>
              <a:t>if (r2 == 1) {</a:t>
            </a:r>
          </a:p>
          <a:p>
            <a:r>
              <a:rPr lang="en-US" sz="2000" dirty="0">
                <a:cs typeface="Consolas" panose="020B0609020204030204" pitchFamily="49" charset="0"/>
              </a:rPr>
              <a:t>  r3 = </a:t>
            </a:r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r2</a:t>
            </a:r>
            <a:r>
              <a:rPr lang="en-US" sz="2000" dirty="0" smtClean="0">
                <a:cs typeface="Consolas" panose="020B0609020204030204" pitchFamily="49" charset="0"/>
              </a:rPr>
              <a:t>;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</a:rPr>
              <a:t>  x = r3;</a:t>
            </a:r>
          </a:p>
          <a:p>
            <a:r>
              <a:rPr lang="en-US" sz="2000" dirty="0">
                <a:cs typeface="Consolas" panose="020B0609020204030204" pitchFamily="49" charset="0"/>
              </a:rPr>
              <a:t>} else x = 1</a:t>
            </a:r>
            <a:r>
              <a:rPr lang="en-US" sz="2000" dirty="0" smtClean="0">
                <a:cs typeface="Consolas" panose="020B0609020204030204" pitchFamily="49" charset="0"/>
              </a:rPr>
              <a:t>;</a:t>
            </a:r>
            <a:endParaRPr lang="en-US" sz="2000" dirty="0"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93884" y="5283691"/>
            <a:ext cx="1831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assert r2 ==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1400" y="19812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err="1" smtClean="0">
                <a:solidFill>
                  <a:srgbClr val="2F2B20"/>
                </a:solidFill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 x = y 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0" name="Cloud Callout 9"/>
          <p:cNvSpPr/>
          <p:nvPr/>
        </p:nvSpPr>
        <p:spPr>
          <a:xfrm>
            <a:off x="5410200" y="838200"/>
            <a:ext cx="3276600" cy="1910125"/>
          </a:xfrm>
          <a:prstGeom prst="cloudCallout">
            <a:avLst>
              <a:gd name="adj1" fmla="val -15927"/>
              <a:gd name="adj2" fmla="val 86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However, in a </a:t>
            </a:r>
            <a:r>
              <a:rPr lang="en-US" sz="2400" dirty="0" smtClean="0">
                <a:solidFill>
                  <a:srgbClr val="FFFF00"/>
                </a:solidFill>
              </a:rPr>
              <a:t>JVM</a:t>
            </a:r>
            <a:r>
              <a:rPr lang="en-US" sz="2400" dirty="0" smtClean="0"/>
              <a:t>, after redundant read elimination</a:t>
            </a:r>
            <a:endParaRPr lang="en-US" sz="2400" dirty="0"/>
          </a:p>
        </p:txBody>
      </p:sp>
      <p:sp>
        <p:nvSpPr>
          <p:cNvPr id="11" name="Right Arrow 10"/>
          <p:cNvSpPr/>
          <p:nvPr/>
        </p:nvSpPr>
        <p:spPr>
          <a:xfrm>
            <a:off x="7048500" y="3467221"/>
            <a:ext cx="304800" cy="324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425344" y="3217572"/>
            <a:ext cx="13997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Consolas" panose="020B0609020204030204" pitchFamily="49" charset="0"/>
              </a:rPr>
              <a:t>r2 = y;</a:t>
            </a:r>
          </a:p>
          <a:p>
            <a:r>
              <a:rPr lang="en-US" sz="2000" dirty="0" smtClean="0">
                <a:cs typeface="Consolas" panose="020B0609020204030204" pitchFamily="49" charset="0"/>
              </a:rPr>
              <a:t>If (r2 == 1)</a:t>
            </a:r>
          </a:p>
          <a:p>
            <a:r>
              <a:rPr lang="en-US" sz="2000" dirty="0">
                <a:cs typeface="Consolas" panose="020B0609020204030204" pitchFamily="49" charset="0"/>
              </a:rPr>
              <a:t> </a:t>
            </a:r>
            <a:r>
              <a:rPr lang="en-US" sz="2000" dirty="0" smtClean="0">
                <a:cs typeface="Consolas" panose="020B0609020204030204" pitchFamily="49" charset="0"/>
              </a:rPr>
              <a:t> x = r2;</a:t>
            </a:r>
          </a:p>
          <a:p>
            <a:r>
              <a:rPr lang="en-US" sz="2000" dirty="0" smtClean="0">
                <a:cs typeface="Consolas" panose="020B0609020204030204" pitchFamily="49" charset="0"/>
              </a:rPr>
              <a:t>else x = 1;</a:t>
            </a:r>
            <a:endParaRPr lang="en-US" sz="20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22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52600" y="3217572"/>
            <a:ext cx="903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nsolas" panose="020B0609020204030204" pitchFamily="49" charset="0"/>
              </a:rPr>
              <a:t>r1 = x</a:t>
            </a:r>
            <a:r>
              <a:rPr lang="en-US" sz="2000" dirty="0" smtClean="0">
                <a:cs typeface="Consolas" panose="020B0609020204030204" pitchFamily="49" charset="0"/>
              </a:rPr>
              <a:t>;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</a:rPr>
              <a:t>y = r1;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5003" y="2825631"/>
            <a:ext cx="4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95409" y="2825631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9875" y="3200400"/>
            <a:ext cx="18623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nsolas" panose="020B0609020204030204" pitchFamily="49" charset="0"/>
              </a:rPr>
              <a:t>r2 = y;</a:t>
            </a:r>
          </a:p>
          <a:p>
            <a:r>
              <a:rPr lang="en-US" sz="2000" dirty="0">
                <a:cs typeface="Consolas" panose="020B0609020204030204" pitchFamily="49" charset="0"/>
              </a:rPr>
              <a:t>if (r2 == 1) {</a:t>
            </a:r>
          </a:p>
          <a:p>
            <a:r>
              <a:rPr lang="en-US" sz="2000" dirty="0">
                <a:cs typeface="Consolas" panose="020B0609020204030204" pitchFamily="49" charset="0"/>
              </a:rPr>
              <a:t>  r3 = </a:t>
            </a:r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r2</a:t>
            </a:r>
            <a:r>
              <a:rPr lang="en-US" sz="2000" dirty="0" smtClean="0">
                <a:cs typeface="Consolas" panose="020B0609020204030204" pitchFamily="49" charset="0"/>
              </a:rPr>
              <a:t>;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</a:rPr>
              <a:t>  x = r3;</a:t>
            </a:r>
          </a:p>
          <a:p>
            <a:r>
              <a:rPr lang="en-US" sz="2000" dirty="0">
                <a:cs typeface="Consolas" panose="020B0609020204030204" pitchFamily="49" charset="0"/>
              </a:rPr>
              <a:t>} else x = 1</a:t>
            </a:r>
            <a:r>
              <a:rPr lang="en-US" sz="2000" dirty="0" smtClean="0">
                <a:cs typeface="Consolas" panose="020B0609020204030204" pitchFamily="49" charset="0"/>
              </a:rPr>
              <a:t>;</a:t>
            </a:r>
            <a:endParaRPr lang="en-US" sz="2000" dirty="0"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93884" y="5283691"/>
            <a:ext cx="1831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assert r2 ==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1400" y="19812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err="1" smtClean="0">
                <a:solidFill>
                  <a:srgbClr val="2F2B20"/>
                </a:solidFill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 x = y 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0" name="Cloud Callout 9"/>
          <p:cNvSpPr/>
          <p:nvPr/>
        </p:nvSpPr>
        <p:spPr>
          <a:xfrm>
            <a:off x="5410200" y="838200"/>
            <a:ext cx="3276600" cy="1910125"/>
          </a:xfrm>
          <a:prstGeom prst="cloudCallout">
            <a:avLst>
              <a:gd name="adj1" fmla="val -15927"/>
              <a:gd name="adj2" fmla="val 86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However, in a </a:t>
            </a:r>
            <a:r>
              <a:rPr lang="en-US" sz="2400" dirty="0" smtClean="0">
                <a:solidFill>
                  <a:srgbClr val="FFFF00"/>
                </a:solidFill>
              </a:rPr>
              <a:t>JVM</a:t>
            </a:r>
            <a:r>
              <a:rPr lang="en-US" sz="2400" dirty="0" smtClean="0"/>
              <a:t>, after redundant read elimination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567817" y="4876800"/>
            <a:ext cx="865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nsolas" panose="020B0609020204030204" pitchFamily="49" charset="0"/>
              </a:rPr>
              <a:t>r2 = y;</a:t>
            </a:r>
          </a:p>
          <a:p>
            <a:r>
              <a:rPr lang="en-US" sz="2000" dirty="0" smtClean="0">
                <a:cs typeface="Consolas" panose="020B0609020204030204" pitchFamily="49" charset="0"/>
              </a:rPr>
              <a:t>x </a:t>
            </a:r>
            <a:r>
              <a:rPr lang="en-US" sz="2000" dirty="0">
                <a:cs typeface="Consolas" panose="020B0609020204030204" pitchFamily="49" charset="0"/>
              </a:rPr>
              <a:t>= 1</a:t>
            </a:r>
            <a:r>
              <a:rPr lang="en-US" sz="2000" dirty="0" smtClean="0">
                <a:cs typeface="Consolas" panose="020B0609020204030204" pitchFamily="49" charset="0"/>
              </a:rPr>
              <a:t>;</a:t>
            </a:r>
            <a:endParaRPr lang="en-US" sz="2000" dirty="0">
              <a:cs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7048500" y="3467221"/>
            <a:ext cx="304800" cy="324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425344" y="3217572"/>
            <a:ext cx="13997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Consolas" panose="020B0609020204030204" pitchFamily="49" charset="0"/>
              </a:rPr>
              <a:t>r2 = y;</a:t>
            </a:r>
          </a:p>
          <a:p>
            <a:r>
              <a:rPr lang="en-US" sz="2000" dirty="0" smtClean="0">
                <a:cs typeface="Consolas" panose="020B0609020204030204" pitchFamily="49" charset="0"/>
              </a:rPr>
              <a:t>If (r2 == 1)</a:t>
            </a:r>
          </a:p>
          <a:p>
            <a:r>
              <a:rPr lang="en-US" sz="2000" dirty="0">
                <a:cs typeface="Consolas" panose="020B0609020204030204" pitchFamily="49" charset="0"/>
              </a:rPr>
              <a:t> </a:t>
            </a:r>
            <a:r>
              <a:rPr lang="en-US" sz="2000" dirty="0" smtClean="0">
                <a:cs typeface="Consolas" panose="020B0609020204030204" pitchFamily="49" charset="0"/>
              </a:rPr>
              <a:t> x = r2;</a:t>
            </a:r>
          </a:p>
          <a:p>
            <a:r>
              <a:rPr lang="en-US" sz="2000" dirty="0" smtClean="0">
                <a:cs typeface="Consolas" panose="020B0609020204030204" pitchFamily="49" charset="0"/>
              </a:rPr>
              <a:t>else x = 1;</a:t>
            </a:r>
            <a:endParaRPr lang="en-US" sz="2000" dirty="0">
              <a:cs typeface="Consolas" panose="020B0609020204030204" pitchFamily="49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7762616" y="4581266"/>
            <a:ext cx="381000" cy="2955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52600" y="3217572"/>
            <a:ext cx="903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nsolas" panose="020B0609020204030204" pitchFamily="49" charset="0"/>
              </a:rPr>
              <a:t>r1 = x</a:t>
            </a:r>
            <a:r>
              <a:rPr lang="en-US" sz="2000" dirty="0" smtClean="0">
                <a:cs typeface="Consolas" panose="020B0609020204030204" pitchFamily="49" charset="0"/>
              </a:rPr>
              <a:t>;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</a:rPr>
              <a:t>y = r1;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5003" y="2825631"/>
            <a:ext cx="4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95409" y="2825631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9875" y="3200400"/>
            <a:ext cx="18623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nsolas" panose="020B0609020204030204" pitchFamily="49" charset="0"/>
              </a:rPr>
              <a:t>r2 = y;</a:t>
            </a:r>
          </a:p>
          <a:p>
            <a:r>
              <a:rPr lang="en-US" sz="2000" dirty="0">
                <a:cs typeface="Consolas" panose="020B0609020204030204" pitchFamily="49" charset="0"/>
              </a:rPr>
              <a:t>if (r2 == 1) {</a:t>
            </a:r>
          </a:p>
          <a:p>
            <a:r>
              <a:rPr lang="en-US" sz="2000" dirty="0">
                <a:cs typeface="Consolas" panose="020B0609020204030204" pitchFamily="49" charset="0"/>
              </a:rPr>
              <a:t>  r3 = </a:t>
            </a:r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r2</a:t>
            </a:r>
            <a:r>
              <a:rPr lang="en-US" sz="2000" dirty="0" smtClean="0">
                <a:cs typeface="Consolas" panose="020B0609020204030204" pitchFamily="49" charset="0"/>
              </a:rPr>
              <a:t>;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</a:rPr>
              <a:t>  x = r3;</a:t>
            </a:r>
          </a:p>
          <a:p>
            <a:r>
              <a:rPr lang="en-US" sz="2000" dirty="0">
                <a:cs typeface="Consolas" panose="020B0609020204030204" pitchFamily="49" charset="0"/>
              </a:rPr>
              <a:t>} else x = 1</a:t>
            </a:r>
            <a:r>
              <a:rPr lang="en-US" sz="2000" dirty="0" smtClean="0">
                <a:cs typeface="Consolas" panose="020B0609020204030204" pitchFamily="49" charset="0"/>
              </a:rPr>
              <a:t>;</a:t>
            </a:r>
            <a:endParaRPr lang="en-US" sz="2000" dirty="0"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93884" y="5283691"/>
            <a:ext cx="1831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assert r2 ==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1400" y="19812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err="1" smtClean="0">
                <a:solidFill>
                  <a:srgbClr val="2F2B20"/>
                </a:solidFill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 x = y 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0" name="Cloud Callout 9"/>
          <p:cNvSpPr/>
          <p:nvPr/>
        </p:nvSpPr>
        <p:spPr>
          <a:xfrm>
            <a:off x="5410200" y="838200"/>
            <a:ext cx="3276600" cy="1910125"/>
          </a:xfrm>
          <a:prstGeom prst="cloudCallout">
            <a:avLst>
              <a:gd name="adj1" fmla="val -15927"/>
              <a:gd name="adj2" fmla="val 86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However, in a </a:t>
            </a:r>
            <a:r>
              <a:rPr lang="en-US" sz="2400" dirty="0" smtClean="0">
                <a:solidFill>
                  <a:srgbClr val="FFFF00"/>
                </a:solidFill>
              </a:rPr>
              <a:t>JVM</a:t>
            </a:r>
            <a:r>
              <a:rPr lang="en-US" sz="2400" dirty="0" smtClean="0"/>
              <a:t>, after redundant read elimination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567817" y="4876800"/>
            <a:ext cx="865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nsolas" panose="020B0609020204030204" pitchFamily="49" charset="0"/>
              </a:rPr>
              <a:t>r2 = y;</a:t>
            </a:r>
          </a:p>
          <a:p>
            <a:r>
              <a:rPr lang="en-US" sz="2000" dirty="0" smtClean="0">
                <a:cs typeface="Consolas" panose="020B0609020204030204" pitchFamily="49" charset="0"/>
              </a:rPr>
              <a:t>x </a:t>
            </a:r>
            <a:r>
              <a:rPr lang="en-US" sz="2000" dirty="0">
                <a:cs typeface="Consolas" panose="020B0609020204030204" pitchFamily="49" charset="0"/>
              </a:rPr>
              <a:t>= 1</a:t>
            </a:r>
            <a:r>
              <a:rPr lang="en-US" sz="2000" dirty="0" smtClean="0">
                <a:cs typeface="Consolas" panose="020B0609020204030204" pitchFamily="49" charset="0"/>
              </a:rPr>
              <a:t>;</a:t>
            </a:r>
            <a:endParaRPr lang="en-US" sz="2000" dirty="0">
              <a:cs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7048500" y="3467221"/>
            <a:ext cx="304800" cy="324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425344" y="3217572"/>
            <a:ext cx="13997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Consolas" panose="020B0609020204030204" pitchFamily="49" charset="0"/>
              </a:rPr>
              <a:t>r2 = y;</a:t>
            </a:r>
          </a:p>
          <a:p>
            <a:r>
              <a:rPr lang="en-US" sz="2000" dirty="0" smtClean="0">
                <a:cs typeface="Consolas" panose="020B0609020204030204" pitchFamily="49" charset="0"/>
              </a:rPr>
              <a:t>If (r2 == 1)</a:t>
            </a:r>
          </a:p>
          <a:p>
            <a:r>
              <a:rPr lang="en-US" sz="2000" dirty="0">
                <a:cs typeface="Consolas" panose="020B0609020204030204" pitchFamily="49" charset="0"/>
              </a:rPr>
              <a:t> </a:t>
            </a:r>
            <a:r>
              <a:rPr lang="en-US" sz="2000" dirty="0" smtClean="0">
                <a:cs typeface="Consolas" panose="020B0609020204030204" pitchFamily="49" charset="0"/>
              </a:rPr>
              <a:t> x = r2;</a:t>
            </a:r>
          </a:p>
          <a:p>
            <a:r>
              <a:rPr lang="en-US" sz="2000" dirty="0" smtClean="0">
                <a:cs typeface="Consolas" panose="020B0609020204030204" pitchFamily="49" charset="0"/>
              </a:rPr>
              <a:t>else x = 1;</a:t>
            </a:r>
            <a:endParaRPr lang="en-US" sz="2000" dirty="0">
              <a:cs typeface="Consolas" panose="020B0609020204030204" pitchFamily="49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7762616" y="4581266"/>
            <a:ext cx="381000" cy="2955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xplosion 2 17"/>
          <p:cNvSpPr/>
          <p:nvPr/>
        </p:nvSpPr>
        <p:spPr>
          <a:xfrm>
            <a:off x="2601437" y="4667056"/>
            <a:ext cx="3245987" cy="1835259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Assertion failure possible!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Behaviors Allowed by Memory </a:t>
            </a:r>
            <a:r>
              <a:rPr lang="en-US" dirty="0" smtClean="0"/>
              <a:t>Models and JVMs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38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14400" y="2133600"/>
            <a:ext cx="6053744" cy="3733800"/>
          </a:xfrm>
          <a:prstGeom prst="roundRect">
            <a:avLst>
              <a:gd name="adj" fmla="val 64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DRF0 Memory Model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24000" y="3276600"/>
            <a:ext cx="4776528" cy="2142206"/>
          </a:xfrm>
          <a:prstGeom prst="roundRect">
            <a:avLst>
              <a:gd name="adj" fmla="val 64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Memory Model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55136" y="4314344"/>
            <a:ext cx="4573992" cy="618208"/>
          </a:xfrm>
          <a:prstGeom prst="roundRect">
            <a:avLst>
              <a:gd name="adj" fmla="val 6411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Typical JVMs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01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Behaviors Allowed by Memory </a:t>
            </a:r>
            <a:r>
              <a:rPr lang="en-US" dirty="0" smtClean="0"/>
              <a:t>Models and JVMs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39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14400" y="2133600"/>
            <a:ext cx="6053744" cy="3733800"/>
          </a:xfrm>
          <a:prstGeom prst="roundRect">
            <a:avLst>
              <a:gd name="adj" fmla="val 64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DRF0 Memory Model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24000" y="3276600"/>
            <a:ext cx="4776528" cy="2142206"/>
          </a:xfrm>
          <a:prstGeom prst="roundRect">
            <a:avLst>
              <a:gd name="adj" fmla="val 64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Memory Model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55136" y="4314344"/>
            <a:ext cx="4573992" cy="618208"/>
          </a:xfrm>
          <a:prstGeom prst="roundRect">
            <a:avLst>
              <a:gd name="adj" fmla="val 6411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Typical JVMs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4822248" y="2147387"/>
            <a:ext cx="4169352" cy="1680703"/>
          </a:xfrm>
          <a:prstGeom prst="wedgeEllipseCallout">
            <a:avLst>
              <a:gd name="adj1" fmla="val -60853"/>
              <a:gd name="adj2" fmla="val 324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Unsatisfactory, impractical </a:t>
            </a:r>
            <a:r>
              <a:rPr lang="en-US" sz="2400" dirty="0"/>
              <a:t>to enforce</a:t>
            </a:r>
          </a:p>
        </p:txBody>
      </p:sp>
    </p:spTree>
    <p:extLst>
      <p:ext uri="{BB962C8B-B14F-4D97-AF65-F5344CB8AC3E}">
        <p14:creationId xmlns:p14="http://schemas.microsoft.com/office/powerpoint/2010/main" val="177372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Programming is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Shared-memory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Difficult to be both correct and scalable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4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54331" y="2743200"/>
            <a:ext cx="5681055" cy="1295400"/>
            <a:chOff x="1752600" y="2286000"/>
            <a:chExt cx="5791199" cy="1600200"/>
          </a:xfrm>
        </p:grpSpPr>
        <p:sp>
          <p:nvSpPr>
            <p:cNvPr id="28" name="Rectangle 27"/>
            <p:cNvSpPr/>
            <p:nvPr/>
          </p:nvSpPr>
          <p:spPr>
            <a:xfrm>
              <a:off x="1752600" y="3417147"/>
              <a:ext cx="5791199" cy="469053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 Memory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752600" y="2286000"/>
              <a:ext cx="1219200" cy="1131147"/>
              <a:chOff x="1752600" y="2286000"/>
              <a:chExt cx="1219200" cy="1131147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1752600" y="2286000"/>
                <a:ext cx="1219200" cy="806027"/>
                <a:chOff x="1524000" y="2514600"/>
                <a:chExt cx="1219200" cy="806027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1524000" y="2514600"/>
                  <a:ext cx="1219200" cy="533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CPU</a:t>
                  </a:r>
                  <a:endParaRPr lang="en-US" dirty="0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1524000" y="3048000"/>
                  <a:ext cx="1219200" cy="272627"/>
                </a:xfrm>
                <a:prstGeom prst="rect">
                  <a:avLst/>
                </a:prstGeom>
                <a:solidFill>
                  <a:srgbClr val="CC99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Cache</a:t>
                  </a:r>
                  <a:endParaRPr lang="en-US" dirty="0"/>
                </a:p>
              </p:txBody>
            </p:sp>
          </p:grpSp>
          <p:cxnSp>
            <p:nvCxnSpPr>
              <p:cNvPr id="46" name="Straight Connector 45"/>
              <p:cNvCxnSpPr/>
              <p:nvPr/>
            </p:nvCxnSpPr>
            <p:spPr>
              <a:xfrm>
                <a:off x="2362200" y="3092027"/>
                <a:ext cx="0" cy="3251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3276600" y="2286000"/>
              <a:ext cx="1219200" cy="1131147"/>
              <a:chOff x="1752600" y="2286000"/>
              <a:chExt cx="1219200" cy="1131147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1752600" y="2286000"/>
                <a:ext cx="1219200" cy="806027"/>
                <a:chOff x="1524000" y="2514600"/>
                <a:chExt cx="1219200" cy="806027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1524000" y="2514600"/>
                  <a:ext cx="1219200" cy="533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CPU</a:t>
                  </a:r>
                  <a:endParaRPr lang="en-US" dirty="0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524000" y="3048000"/>
                  <a:ext cx="1219200" cy="272627"/>
                </a:xfrm>
                <a:prstGeom prst="rect">
                  <a:avLst/>
                </a:prstGeom>
                <a:solidFill>
                  <a:srgbClr val="CC99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Cache</a:t>
                  </a:r>
                  <a:endParaRPr lang="en-US" dirty="0"/>
                </a:p>
              </p:txBody>
            </p:sp>
          </p:grpSp>
          <p:cxnSp>
            <p:nvCxnSpPr>
              <p:cNvPr id="42" name="Straight Connector 41"/>
              <p:cNvCxnSpPr/>
              <p:nvPr/>
            </p:nvCxnSpPr>
            <p:spPr>
              <a:xfrm>
                <a:off x="2362200" y="3092027"/>
                <a:ext cx="0" cy="3251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800600" y="2286000"/>
              <a:ext cx="1219200" cy="1131147"/>
              <a:chOff x="1752600" y="2286000"/>
              <a:chExt cx="1219200" cy="1131147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752600" y="2286000"/>
                <a:ext cx="1219200" cy="806027"/>
                <a:chOff x="1524000" y="2514600"/>
                <a:chExt cx="1219200" cy="806027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1524000" y="2514600"/>
                  <a:ext cx="1219200" cy="533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CPU</a:t>
                  </a:r>
                  <a:endParaRPr lang="en-US" dirty="0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1524000" y="3048000"/>
                  <a:ext cx="1219200" cy="272627"/>
                </a:xfrm>
                <a:prstGeom prst="rect">
                  <a:avLst/>
                </a:prstGeom>
                <a:solidFill>
                  <a:srgbClr val="CC99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Cache</a:t>
                  </a:r>
                  <a:endParaRPr lang="en-US" dirty="0"/>
                </a:p>
              </p:txBody>
            </p:sp>
          </p:grpSp>
          <p:cxnSp>
            <p:nvCxnSpPr>
              <p:cNvPr id="38" name="Straight Connector 37"/>
              <p:cNvCxnSpPr/>
              <p:nvPr/>
            </p:nvCxnSpPr>
            <p:spPr>
              <a:xfrm>
                <a:off x="2362200" y="3092027"/>
                <a:ext cx="0" cy="3251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6324599" y="2286000"/>
              <a:ext cx="1219200" cy="1131147"/>
              <a:chOff x="1752600" y="2286000"/>
              <a:chExt cx="1219200" cy="1131147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752600" y="2286000"/>
                <a:ext cx="1219200" cy="806027"/>
                <a:chOff x="1524000" y="2514600"/>
                <a:chExt cx="1219200" cy="806027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1524000" y="2514600"/>
                  <a:ext cx="1219200" cy="533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CPU</a:t>
                  </a:r>
                  <a:endParaRPr lang="en-US" dirty="0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1524000" y="3048000"/>
                  <a:ext cx="1219200" cy="272627"/>
                </a:xfrm>
                <a:prstGeom prst="rect">
                  <a:avLst/>
                </a:prstGeom>
                <a:solidFill>
                  <a:srgbClr val="CC99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Cache</a:t>
                  </a:r>
                  <a:endParaRPr lang="en-US" dirty="0"/>
                </a:p>
              </p:txBody>
            </p:sp>
          </p:grpSp>
          <p:cxnSp>
            <p:nvCxnSpPr>
              <p:cNvPr id="34" name="Straight Connector 33"/>
              <p:cNvCxnSpPr/>
              <p:nvPr/>
            </p:nvCxnSpPr>
            <p:spPr>
              <a:xfrm>
                <a:off x="2362200" y="3092027"/>
                <a:ext cx="0" cy="3251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9436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Exposing Behaviors of Example #3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40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25003" y="2825631"/>
            <a:ext cx="4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95409" y="2825631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1400" y="19812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err="1" smtClean="0">
                <a:solidFill>
                  <a:srgbClr val="2F2B20"/>
                </a:solidFill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 x = y 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3" name="Cloud Callout 2"/>
          <p:cNvSpPr/>
          <p:nvPr/>
        </p:nvSpPr>
        <p:spPr>
          <a:xfrm>
            <a:off x="6333220" y="1387564"/>
            <a:ext cx="2578934" cy="1622733"/>
          </a:xfrm>
          <a:prstGeom prst="cloudCallout">
            <a:avLst>
              <a:gd name="adj1" fmla="val -15229"/>
              <a:gd name="adj2" fmla="val 448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Consider future value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14600" y="3429000"/>
            <a:ext cx="3048431" cy="205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2600" y="3217572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nsolas" panose="020B0609020204030204" pitchFamily="49" charset="0"/>
              </a:rPr>
              <a:t>r1 = x</a:t>
            </a:r>
            <a:r>
              <a:rPr lang="en-US" sz="2000" dirty="0" smtClean="0">
                <a:cs typeface="Consolas" panose="020B0609020204030204" pitchFamily="49" charset="0"/>
              </a:rPr>
              <a:t>; </a:t>
            </a:r>
          </a:p>
          <a:p>
            <a:r>
              <a:rPr lang="en-US" sz="2000" dirty="0" smtClean="0">
                <a:cs typeface="Consolas" panose="020B0609020204030204" pitchFamily="49" charset="0"/>
              </a:rPr>
              <a:t>y </a:t>
            </a:r>
            <a:r>
              <a:rPr lang="en-US" sz="2000" dirty="0">
                <a:cs typeface="Consolas" panose="020B0609020204030204" pitchFamily="49" charset="0"/>
              </a:rPr>
              <a:t>= r1</a:t>
            </a:r>
            <a:r>
              <a:rPr lang="en-US" sz="2000" dirty="0" smtClean="0">
                <a:cs typeface="Consolas" panose="020B0609020204030204" pitchFamily="49" charset="0"/>
              </a:rPr>
              <a:t>; </a:t>
            </a:r>
            <a:endParaRPr lang="en-US" sz="2000" dirty="0">
              <a:solidFill>
                <a:srgbClr val="0070C0"/>
              </a:solidFill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63031" y="4030357"/>
            <a:ext cx="15235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nsolas" panose="020B0609020204030204" pitchFamily="49" charset="0"/>
              </a:rPr>
              <a:t>r2 = </a:t>
            </a:r>
            <a:r>
              <a:rPr lang="en-US" sz="2000" dirty="0" smtClean="0">
                <a:cs typeface="Consolas" panose="020B0609020204030204" pitchFamily="49" charset="0"/>
              </a:rPr>
              <a:t>y;</a:t>
            </a:r>
            <a:endParaRPr lang="en-US" sz="2000" dirty="0">
              <a:solidFill>
                <a:srgbClr val="0070C0"/>
              </a:solidFill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</a:rPr>
              <a:t>if (r2 == 1) {</a:t>
            </a:r>
          </a:p>
          <a:p>
            <a:r>
              <a:rPr lang="en-US" sz="2000" dirty="0">
                <a:cs typeface="Consolas" panose="020B0609020204030204" pitchFamily="49" charset="0"/>
              </a:rPr>
              <a:t>  r3 = </a:t>
            </a:r>
            <a:r>
              <a:rPr lang="en-US" sz="2000" dirty="0" smtClean="0">
                <a:cs typeface="Consolas" panose="020B0609020204030204" pitchFamily="49" charset="0"/>
              </a:rPr>
              <a:t>y;</a:t>
            </a:r>
            <a:endParaRPr lang="en-US" sz="2000" dirty="0">
              <a:solidFill>
                <a:srgbClr val="0070C0"/>
              </a:solidFill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</a:rPr>
              <a:t>  x = </a:t>
            </a:r>
            <a:r>
              <a:rPr lang="en-US" sz="2000" dirty="0" smtClean="0">
                <a:cs typeface="Consolas" panose="020B0609020204030204" pitchFamily="49" charset="0"/>
              </a:rPr>
              <a:t>r3;</a:t>
            </a:r>
            <a:endParaRPr lang="en-US" sz="2000" dirty="0">
              <a:solidFill>
                <a:srgbClr val="0070C0"/>
              </a:solidFill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</a:rPr>
              <a:t>} else x = 1</a:t>
            </a:r>
            <a:r>
              <a:rPr lang="en-US" sz="2000" dirty="0" smtClean="0">
                <a:cs typeface="Consolas" panose="020B0609020204030204" pitchFamily="49" charset="0"/>
              </a:rPr>
              <a:t>;</a:t>
            </a:r>
            <a:endParaRPr lang="en-US" sz="2000" dirty="0"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3884" y="5939729"/>
            <a:ext cx="1831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assert r2 ==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71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Exposing Behaviors of Example #3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52600" y="3217572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nsolas" panose="020B0609020204030204" pitchFamily="49" charset="0"/>
              </a:rPr>
              <a:t>r1 = x</a:t>
            </a:r>
            <a:r>
              <a:rPr lang="en-US" sz="2000" dirty="0" smtClean="0">
                <a:cs typeface="Consolas" panose="020B0609020204030204" pitchFamily="49" charset="0"/>
              </a:rPr>
              <a:t>;  </a:t>
            </a:r>
            <a:r>
              <a:rPr lang="en-US" sz="2000" dirty="0" smtClean="0">
                <a:solidFill>
                  <a:srgbClr val="0070C0"/>
                </a:solidFill>
                <a:cs typeface="Consolas" panose="020B0609020204030204" pitchFamily="49" charset="0"/>
              </a:rPr>
              <a:t>// r1 = 1</a:t>
            </a:r>
            <a:endParaRPr lang="en-US" sz="2000" dirty="0">
              <a:solidFill>
                <a:srgbClr val="0070C0"/>
              </a:solidFill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</a:rPr>
              <a:t>y = r1</a:t>
            </a:r>
            <a:r>
              <a:rPr lang="en-US" sz="2000" dirty="0" smtClean="0">
                <a:cs typeface="Consolas" panose="020B0609020204030204" pitchFamily="49" charset="0"/>
              </a:rPr>
              <a:t>;  </a:t>
            </a:r>
            <a:r>
              <a:rPr lang="en-US" sz="2000" dirty="0" smtClean="0">
                <a:solidFill>
                  <a:srgbClr val="0070C0"/>
                </a:solidFill>
                <a:cs typeface="Consolas" panose="020B0609020204030204" pitchFamily="49" charset="0"/>
              </a:rPr>
              <a:t>// y = 1</a:t>
            </a:r>
            <a:endParaRPr lang="en-US" sz="2000" dirty="0">
              <a:solidFill>
                <a:srgbClr val="0070C0"/>
              </a:solidFill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5003" y="2825631"/>
            <a:ext cx="4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95409" y="2825631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3031" y="4030357"/>
            <a:ext cx="22855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nsolas" panose="020B0609020204030204" pitchFamily="49" charset="0"/>
              </a:rPr>
              <a:t>r2 = y</a:t>
            </a:r>
            <a:r>
              <a:rPr lang="en-US" sz="2000" dirty="0" smtClean="0">
                <a:cs typeface="Consolas" panose="020B0609020204030204" pitchFamily="49" charset="0"/>
              </a:rPr>
              <a:t>;      </a:t>
            </a:r>
            <a:r>
              <a:rPr lang="en-US" sz="2000" dirty="0" smtClean="0">
                <a:solidFill>
                  <a:srgbClr val="0070C0"/>
                </a:solidFill>
                <a:cs typeface="Consolas" panose="020B0609020204030204" pitchFamily="49" charset="0"/>
              </a:rPr>
              <a:t>// r2 = 1</a:t>
            </a:r>
            <a:endParaRPr lang="en-US" sz="2000" dirty="0">
              <a:solidFill>
                <a:srgbClr val="0070C0"/>
              </a:solidFill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</a:rPr>
              <a:t>if (r2 == 1) {</a:t>
            </a:r>
          </a:p>
          <a:p>
            <a:r>
              <a:rPr lang="en-US" sz="2000" dirty="0">
                <a:cs typeface="Consolas" panose="020B0609020204030204" pitchFamily="49" charset="0"/>
              </a:rPr>
              <a:t>  r3 = y</a:t>
            </a:r>
            <a:r>
              <a:rPr lang="en-US" sz="2000" dirty="0" smtClean="0">
                <a:cs typeface="Consolas" panose="020B0609020204030204" pitchFamily="49" charset="0"/>
              </a:rPr>
              <a:t>;   </a:t>
            </a:r>
            <a:r>
              <a:rPr lang="en-US" sz="2000" dirty="0" smtClean="0">
                <a:solidFill>
                  <a:srgbClr val="0070C0"/>
                </a:solidFill>
                <a:cs typeface="Consolas" panose="020B0609020204030204" pitchFamily="49" charset="0"/>
              </a:rPr>
              <a:t>// r3 = 1</a:t>
            </a:r>
            <a:endParaRPr lang="en-US" sz="2000" dirty="0">
              <a:solidFill>
                <a:srgbClr val="0070C0"/>
              </a:solidFill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</a:rPr>
              <a:t>  x = r3</a:t>
            </a:r>
            <a:r>
              <a:rPr lang="en-US" sz="2000" dirty="0" smtClean="0">
                <a:cs typeface="Consolas" panose="020B0609020204030204" pitchFamily="49" charset="0"/>
              </a:rPr>
              <a:t>;   </a:t>
            </a:r>
            <a:r>
              <a:rPr lang="en-US" sz="2000" dirty="0" smtClean="0">
                <a:solidFill>
                  <a:srgbClr val="0070C0"/>
                </a:solidFill>
                <a:cs typeface="Consolas" panose="020B0609020204030204" pitchFamily="49" charset="0"/>
              </a:rPr>
              <a:t>//  x = 1</a:t>
            </a:r>
            <a:endParaRPr lang="en-US" sz="2000" dirty="0">
              <a:solidFill>
                <a:srgbClr val="0070C0"/>
              </a:solidFill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</a:rPr>
              <a:t>} else x = 1</a:t>
            </a:r>
            <a:r>
              <a:rPr lang="en-US" sz="2000" dirty="0" smtClean="0">
                <a:cs typeface="Consolas" panose="020B0609020204030204" pitchFamily="49" charset="0"/>
              </a:rPr>
              <a:t>;</a:t>
            </a:r>
            <a:endParaRPr lang="en-US" sz="2000" dirty="0"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93884" y="5939729"/>
            <a:ext cx="1831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assert r2 ==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1400" y="19812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err="1" smtClean="0">
                <a:solidFill>
                  <a:srgbClr val="2F2B20"/>
                </a:solidFill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 x = y 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3" name="Cloud Callout 2"/>
          <p:cNvSpPr/>
          <p:nvPr/>
        </p:nvSpPr>
        <p:spPr>
          <a:xfrm>
            <a:off x="6333220" y="1387564"/>
            <a:ext cx="2578934" cy="1622733"/>
          </a:xfrm>
          <a:prstGeom prst="cloudCallout">
            <a:avLst>
              <a:gd name="adj1" fmla="val -15229"/>
              <a:gd name="adj2" fmla="val 448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Consider future value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136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Exposing Behaviors of Example #3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52600" y="3217572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nsolas" panose="020B0609020204030204" pitchFamily="49" charset="0"/>
              </a:rPr>
              <a:t>r1 = x</a:t>
            </a:r>
            <a:r>
              <a:rPr lang="en-US" sz="2000" dirty="0" smtClean="0">
                <a:cs typeface="Consolas" panose="020B0609020204030204" pitchFamily="49" charset="0"/>
              </a:rPr>
              <a:t>;  </a:t>
            </a:r>
            <a:r>
              <a:rPr lang="en-US" sz="2000" dirty="0" smtClean="0">
                <a:solidFill>
                  <a:srgbClr val="0070C0"/>
                </a:solidFill>
                <a:cs typeface="Consolas" panose="020B0609020204030204" pitchFamily="49" charset="0"/>
              </a:rPr>
              <a:t>// r1 = 1</a:t>
            </a:r>
            <a:endParaRPr lang="en-US" sz="2000" dirty="0">
              <a:solidFill>
                <a:srgbClr val="0070C0"/>
              </a:solidFill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</a:rPr>
              <a:t>y = r1</a:t>
            </a:r>
            <a:r>
              <a:rPr lang="en-US" sz="2000" dirty="0" smtClean="0">
                <a:cs typeface="Consolas" panose="020B0609020204030204" pitchFamily="49" charset="0"/>
              </a:rPr>
              <a:t>;  </a:t>
            </a:r>
            <a:r>
              <a:rPr lang="en-US" sz="2000" dirty="0" smtClean="0">
                <a:solidFill>
                  <a:srgbClr val="0070C0"/>
                </a:solidFill>
                <a:cs typeface="Consolas" panose="020B0609020204030204" pitchFamily="49" charset="0"/>
              </a:rPr>
              <a:t>// y = 1</a:t>
            </a:r>
            <a:endParaRPr lang="en-US" sz="2000" dirty="0">
              <a:solidFill>
                <a:srgbClr val="0070C0"/>
              </a:solidFill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5003" y="2825631"/>
            <a:ext cx="4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95409" y="2825631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3031" y="4030357"/>
            <a:ext cx="22855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nsolas" panose="020B0609020204030204" pitchFamily="49" charset="0"/>
              </a:rPr>
              <a:t>r2 = y</a:t>
            </a:r>
            <a:r>
              <a:rPr lang="en-US" sz="2000" dirty="0" smtClean="0">
                <a:cs typeface="Consolas" panose="020B0609020204030204" pitchFamily="49" charset="0"/>
              </a:rPr>
              <a:t>;      </a:t>
            </a:r>
            <a:r>
              <a:rPr lang="en-US" sz="2000" dirty="0" smtClean="0">
                <a:solidFill>
                  <a:srgbClr val="0070C0"/>
                </a:solidFill>
                <a:cs typeface="Consolas" panose="020B0609020204030204" pitchFamily="49" charset="0"/>
              </a:rPr>
              <a:t>// r2 = 1</a:t>
            </a:r>
            <a:endParaRPr lang="en-US" sz="2000" dirty="0">
              <a:solidFill>
                <a:srgbClr val="0070C0"/>
              </a:solidFill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</a:rPr>
              <a:t>if (r2 == 1) {</a:t>
            </a:r>
          </a:p>
          <a:p>
            <a:r>
              <a:rPr lang="en-US" sz="2000" dirty="0">
                <a:cs typeface="Consolas" panose="020B0609020204030204" pitchFamily="49" charset="0"/>
              </a:rPr>
              <a:t>  r3 = y</a:t>
            </a:r>
            <a:r>
              <a:rPr lang="en-US" sz="2000" dirty="0" smtClean="0">
                <a:cs typeface="Consolas" panose="020B0609020204030204" pitchFamily="49" charset="0"/>
              </a:rPr>
              <a:t>;   </a:t>
            </a:r>
            <a:r>
              <a:rPr lang="en-US" sz="2000" dirty="0" smtClean="0">
                <a:solidFill>
                  <a:srgbClr val="0070C0"/>
                </a:solidFill>
                <a:cs typeface="Consolas" panose="020B0609020204030204" pitchFamily="49" charset="0"/>
              </a:rPr>
              <a:t>// r3 = 1</a:t>
            </a:r>
            <a:endParaRPr lang="en-US" sz="2000" dirty="0">
              <a:solidFill>
                <a:srgbClr val="0070C0"/>
              </a:solidFill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</a:rPr>
              <a:t>  x = r3</a:t>
            </a:r>
            <a:r>
              <a:rPr lang="en-US" sz="2000" dirty="0" smtClean="0">
                <a:cs typeface="Consolas" panose="020B0609020204030204" pitchFamily="49" charset="0"/>
              </a:rPr>
              <a:t>;   </a:t>
            </a:r>
            <a:r>
              <a:rPr lang="en-US" sz="2000" dirty="0" smtClean="0">
                <a:solidFill>
                  <a:srgbClr val="0070C0"/>
                </a:solidFill>
                <a:cs typeface="Consolas" panose="020B0609020204030204" pitchFamily="49" charset="0"/>
              </a:rPr>
              <a:t>//  x = 1</a:t>
            </a:r>
            <a:endParaRPr lang="en-US" sz="2000" dirty="0">
              <a:solidFill>
                <a:srgbClr val="0070C0"/>
              </a:solidFill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</a:rPr>
              <a:t>} else x = 1</a:t>
            </a:r>
            <a:r>
              <a:rPr lang="en-US" sz="2000" dirty="0" smtClean="0">
                <a:cs typeface="Consolas" panose="020B0609020204030204" pitchFamily="49" charset="0"/>
              </a:rPr>
              <a:t>;</a:t>
            </a:r>
            <a:endParaRPr lang="en-US" sz="2000" dirty="0"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93884" y="5939729"/>
            <a:ext cx="1831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assert r2 ==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1400" y="19812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err="1" smtClean="0">
                <a:solidFill>
                  <a:srgbClr val="2F2B20"/>
                </a:solidFill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 x = y 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3" name="Cloud Callout 2"/>
          <p:cNvSpPr/>
          <p:nvPr/>
        </p:nvSpPr>
        <p:spPr>
          <a:xfrm>
            <a:off x="6333220" y="1387564"/>
            <a:ext cx="2578934" cy="1622733"/>
          </a:xfrm>
          <a:prstGeom prst="cloudCallout">
            <a:avLst>
              <a:gd name="adj1" fmla="val -15229"/>
              <a:gd name="adj2" fmla="val 448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Consider future value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81400" y="3429000"/>
            <a:ext cx="2012484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Callout 9"/>
          <p:cNvSpPr/>
          <p:nvPr/>
        </p:nvSpPr>
        <p:spPr>
          <a:xfrm>
            <a:off x="2033665" y="4030357"/>
            <a:ext cx="2313059" cy="1219200"/>
          </a:xfrm>
          <a:prstGeom prst="wedgeEllipseCallout">
            <a:avLst>
              <a:gd name="adj1" fmla="val 43381"/>
              <a:gd name="adj2" fmla="val -512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r1 = 1 justified!</a:t>
            </a:r>
            <a:endParaRPr lang="en-US" sz="2400" dirty="0"/>
          </a:p>
        </p:txBody>
      </p:sp>
      <p:sp>
        <p:nvSpPr>
          <p:cNvPr id="14" name="Explosion 2 13"/>
          <p:cNvSpPr/>
          <p:nvPr/>
        </p:nvSpPr>
        <p:spPr>
          <a:xfrm>
            <a:off x="2971800" y="4990084"/>
            <a:ext cx="2521318" cy="1835259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Assertion failure!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7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Exposing Behaviors of Example #3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52600" y="2449341"/>
            <a:ext cx="903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nsolas" panose="020B0609020204030204" pitchFamily="49" charset="0"/>
              </a:rPr>
              <a:t>r1 = x;</a:t>
            </a:r>
          </a:p>
          <a:p>
            <a:r>
              <a:rPr lang="en-US" sz="2000" dirty="0">
                <a:cs typeface="Consolas" panose="020B0609020204030204" pitchFamily="49" charset="0"/>
              </a:rPr>
              <a:t>y = r1;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5003" y="2057400"/>
            <a:ext cx="4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95409" y="2057400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9875" y="2432169"/>
            <a:ext cx="18623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nsolas" panose="020B0609020204030204" pitchFamily="49" charset="0"/>
              </a:rPr>
              <a:t>r2 = y;</a:t>
            </a:r>
          </a:p>
          <a:p>
            <a:r>
              <a:rPr lang="en-US" sz="2000" dirty="0">
                <a:cs typeface="Consolas" panose="020B0609020204030204" pitchFamily="49" charset="0"/>
              </a:rPr>
              <a:t>if (r2 == 1) {</a:t>
            </a:r>
          </a:p>
          <a:p>
            <a:r>
              <a:rPr lang="en-US" sz="2000" dirty="0">
                <a:cs typeface="Consolas" panose="020B0609020204030204" pitchFamily="49" charset="0"/>
              </a:rPr>
              <a:t>  r3 = y;</a:t>
            </a:r>
          </a:p>
          <a:p>
            <a:r>
              <a:rPr lang="en-US" sz="2000" dirty="0">
                <a:cs typeface="Consolas" panose="020B0609020204030204" pitchFamily="49" charset="0"/>
              </a:rPr>
              <a:t>  x = r3;</a:t>
            </a:r>
          </a:p>
          <a:p>
            <a:r>
              <a:rPr lang="en-US" sz="2000" dirty="0">
                <a:cs typeface="Consolas" panose="020B0609020204030204" pitchFamily="49" charset="0"/>
              </a:rPr>
              <a:t>} else x = 1</a:t>
            </a:r>
            <a:r>
              <a:rPr lang="en-US" sz="2000" dirty="0" smtClean="0">
                <a:cs typeface="Consolas" panose="020B0609020204030204" pitchFamily="49" charset="0"/>
              </a:rPr>
              <a:t>;</a:t>
            </a:r>
            <a:endParaRPr lang="en-US" sz="2000" dirty="0"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93884" y="4047019"/>
            <a:ext cx="1831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assert r2 ==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1400" y="180969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err="1" smtClean="0">
                <a:solidFill>
                  <a:srgbClr val="2F2B20"/>
                </a:solidFill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 x = y 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0" name="Horizontal Scroll 9"/>
          <p:cNvSpPr/>
          <p:nvPr/>
        </p:nvSpPr>
        <p:spPr>
          <a:xfrm>
            <a:off x="1390656" y="4283232"/>
            <a:ext cx="6533010" cy="1965167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Requires</a:t>
            </a:r>
            <a:r>
              <a:rPr lang="en-US" sz="2800" dirty="0" smtClean="0"/>
              <a:t> returning </a:t>
            </a:r>
            <a:r>
              <a:rPr lang="en-US" sz="2800" dirty="0" smtClean="0">
                <a:solidFill>
                  <a:srgbClr val="FFFF00"/>
                </a:solidFill>
              </a:rPr>
              <a:t>future value </a:t>
            </a:r>
            <a:r>
              <a:rPr lang="en-US" sz="2800" dirty="0" smtClean="0">
                <a:solidFill>
                  <a:schemeClr val="bg1"/>
                </a:solidFill>
              </a:rPr>
              <a:t>or compiler optimization and reordering </a:t>
            </a:r>
            <a:r>
              <a:rPr lang="en-US" sz="2800" dirty="0" smtClean="0"/>
              <a:t>to trigger the assertion failure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4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Exposing Behaviors with Dynamic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Typical approaches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Simulate weak memory models behaviors </a:t>
            </a:r>
            <a:r>
              <a:rPr lang="en-US" sz="2600" baseline="30000" dirty="0" smtClean="0"/>
              <a:t>[1,2,3]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Explore multiple thread </a:t>
            </a:r>
            <a:r>
              <a:rPr lang="en-US" sz="2600" dirty="0" err="1" smtClean="0"/>
              <a:t>interleavings</a:t>
            </a:r>
            <a:r>
              <a:rPr lang="en-US" sz="2600" dirty="0" smtClean="0"/>
              <a:t> </a:t>
            </a:r>
            <a:r>
              <a:rPr lang="en-US" sz="2600" baseline="30000" dirty="0" smtClean="0"/>
              <a:t>[4, 5]</a:t>
            </a:r>
          </a:p>
          <a:p>
            <a:pPr lvl="1"/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4256" y="5029200"/>
            <a:ext cx="62061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Adversarial Memory, Flanagan &amp; Freund, PLDI’09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Relaxer, </a:t>
            </a:r>
            <a:r>
              <a:rPr lang="en-US" sz="1400" dirty="0" err="1" smtClean="0"/>
              <a:t>Burnim</a:t>
            </a:r>
            <a:r>
              <a:rPr lang="en-US" sz="1400" dirty="0" smtClean="0"/>
              <a:t> et al,  ISSTA’11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Portend+, </a:t>
            </a:r>
            <a:r>
              <a:rPr lang="en-US" sz="1400" dirty="0" err="1" smtClean="0"/>
              <a:t>Kasikci</a:t>
            </a:r>
            <a:r>
              <a:rPr lang="en-US" sz="1400" dirty="0" smtClean="0"/>
              <a:t> et al, TOPLAS’15</a:t>
            </a:r>
          </a:p>
          <a:p>
            <a:pPr marL="342900" indent="-342900">
              <a:buAutoNum type="arabicPeriod"/>
            </a:pPr>
            <a:r>
              <a:rPr lang="en-US" sz="1400" dirty="0"/>
              <a:t>Replay Analysis, </a:t>
            </a:r>
            <a:r>
              <a:rPr lang="en-US" sz="1400" dirty="0" err="1" smtClean="0"/>
              <a:t>Narayanasamy</a:t>
            </a:r>
            <a:r>
              <a:rPr lang="en-US" sz="1400" dirty="0"/>
              <a:t> </a:t>
            </a:r>
            <a:r>
              <a:rPr lang="en-US" sz="1400" dirty="0" smtClean="0"/>
              <a:t>et al, PLDI’07</a:t>
            </a:r>
          </a:p>
          <a:p>
            <a:pPr marL="342900" indent="-342900">
              <a:buAutoNum type="arabicPeriod"/>
            </a:pPr>
            <a:r>
              <a:rPr lang="en-US" sz="1400" dirty="0" err="1" smtClean="0"/>
              <a:t>RaceFuzzer</a:t>
            </a:r>
            <a:r>
              <a:rPr lang="en-US" sz="1400" dirty="0" smtClean="0"/>
              <a:t>, Sen, PLDI’08</a:t>
            </a:r>
            <a:endParaRPr lang="en-US" sz="1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14829" y="5257800"/>
            <a:ext cx="6053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78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Exposing Behaviors with Dynamic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Typical approaches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Simulate weak memory models behaviors </a:t>
            </a:r>
            <a:r>
              <a:rPr lang="en-US" sz="2600" baseline="30000" dirty="0" smtClean="0"/>
              <a:t>[1,2,3]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Explore multiple thread </a:t>
            </a:r>
            <a:r>
              <a:rPr lang="en-US" sz="2600" dirty="0" err="1" smtClean="0"/>
              <a:t>interleavings</a:t>
            </a:r>
            <a:r>
              <a:rPr lang="en-US" sz="2600" dirty="0" smtClean="0"/>
              <a:t> </a:t>
            </a:r>
            <a:r>
              <a:rPr lang="en-US" sz="2600" baseline="30000" dirty="0" smtClean="0"/>
              <a:t>[4, 5]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Coverage Limitation</a:t>
            </a:r>
            <a:endParaRPr lang="en-US" sz="2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Return </a:t>
            </a:r>
            <a:r>
              <a:rPr lang="en-US" sz="2600" dirty="0">
                <a:solidFill>
                  <a:srgbClr val="FF0000"/>
                </a:solidFill>
              </a:rPr>
              <a:t>stale values only</a:t>
            </a:r>
            <a:r>
              <a:rPr lang="en-US" sz="2600" dirty="0"/>
              <a:t>, not future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0000"/>
                </a:solidFill>
              </a:rPr>
              <a:t>Cannot</a:t>
            </a:r>
            <a:r>
              <a:rPr lang="en-US" sz="2600" dirty="0"/>
              <a:t> expose assertion failures in Examples </a:t>
            </a:r>
            <a:r>
              <a:rPr lang="en-US" sz="2600" dirty="0">
                <a:solidFill>
                  <a:srgbClr val="FF0000"/>
                </a:solidFill>
              </a:rPr>
              <a:t>#2, #</a:t>
            </a:r>
            <a:r>
              <a:rPr lang="en-US" sz="2600" dirty="0" smtClean="0">
                <a:solidFill>
                  <a:srgbClr val="FF0000"/>
                </a:solidFill>
              </a:rPr>
              <a:t>3</a:t>
            </a:r>
            <a:endParaRPr lang="en-US" sz="2600" dirty="0" smtClean="0"/>
          </a:p>
          <a:p>
            <a:pPr lvl="1"/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4256" y="5029200"/>
            <a:ext cx="62061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Adversarial Memory, Flanagan &amp; Freund, PLDI’09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Relaxer, </a:t>
            </a:r>
            <a:r>
              <a:rPr lang="en-US" sz="1400" dirty="0" err="1" smtClean="0"/>
              <a:t>Burnim</a:t>
            </a:r>
            <a:r>
              <a:rPr lang="en-US" sz="1400" dirty="0" smtClean="0"/>
              <a:t> et al,  ISSTA’11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Portend+, </a:t>
            </a:r>
            <a:r>
              <a:rPr lang="en-US" sz="1400" dirty="0" err="1" smtClean="0"/>
              <a:t>Kasikci</a:t>
            </a:r>
            <a:r>
              <a:rPr lang="en-US" sz="1400" dirty="0" smtClean="0"/>
              <a:t> et al, TOPLAS’15</a:t>
            </a:r>
          </a:p>
          <a:p>
            <a:pPr marL="342900" indent="-342900">
              <a:buAutoNum type="arabicPeriod"/>
            </a:pPr>
            <a:r>
              <a:rPr lang="en-US" sz="1400" dirty="0"/>
              <a:t>Replay Analysis, </a:t>
            </a:r>
            <a:r>
              <a:rPr lang="en-US" sz="1400" dirty="0" err="1" smtClean="0"/>
              <a:t>Narayanasamy</a:t>
            </a:r>
            <a:r>
              <a:rPr lang="en-US" sz="1400" dirty="0"/>
              <a:t> </a:t>
            </a:r>
            <a:r>
              <a:rPr lang="en-US" sz="1400" dirty="0" smtClean="0"/>
              <a:t>et al, PLDI’07</a:t>
            </a:r>
          </a:p>
          <a:p>
            <a:pPr marL="342900" indent="-342900">
              <a:buAutoNum type="arabicPeriod"/>
            </a:pPr>
            <a:r>
              <a:rPr lang="en-US" sz="1400" dirty="0" err="1" smtClean="0"/>
              <a:t>RaceFuzzer</a:t>
            </a:r>
            <a:r>
              <a:rPr lang="en-US" sz="1400" dirty="0" smtClean="0"/>
              <a:t>, Sen, PLDI’08</a:t>
            </a:r>
            <a:endParaRPr lang="en-US" sz="1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14829" y="5257800"/>
            <a:ext cx="6053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96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Relationship among memory models and exposed behaviors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46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14400" y="2133600"/>
            <a:ext cx="6053744" cy="3733800"/>
          </a:xfrm>
          <a:prstGeom prst="roundRect">
            <a:avLst>
              <a:gd name="adj" fmla="val 64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DRF0 Memory Model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24000" y="3276600"/>
            <a:ext cx="4776528" cy="2142206"/>
          </a:xfrm>
          <a:prstGeom prst="roundRect">
            <a:avLst>
              <a:gd name="adj" fmla="val 64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Memory Model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52600" y="3801392"/>
            <a:ext cx="4220441" cy="1371600"/>
          </a:xfrm>
          <a:prstGeom prst="roundRect">
            <a:avLst>
              <a:gd name="adj" fmla="val 6411"/>
            </a:avLst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Existing Dynamic Analyses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55136" y="4314344"/>
            <a:ext cx="4573992" cy="618208"/>
          </a:xfrm>
          <a:prstGeom prst="roundRect">
            <a:avLst>
              <a:gd name="adj" fmla="val 6411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Typical JVMs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60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Relationship among memory models and exposed behaviors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47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14400" y="2133600"/>
            <a:ext cx="6053744" cy="3733800"/>
          </a:xfrm>
          <a:prstGeom prst="roundRect">
            <a:avLst>
              <a:gd name="adj" fmla="val 64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DRF0 Memory Model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339388" y="2743201"/>
            <a:ext cx="5366212" cy="2895600"/>
          </a:xfrm>
          <a:prstGeom prst="roundRect">
            <a:avLst>
              <a:gd name="adj" fmla="val 6411"/>
            </a:avLst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rgbClr val="FF0000"/>
                </a:solidFill>
              </a:rPr>
              <a:t>Our Goal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24000" y="3276600"/>
            <a:ext cx="4776528" cy="2142206"/>
          </a:xfrm>
          <a:prstGeom prst="roundRect">
            <a:avLst>
              <a:gd name="adj" fmla="val 64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Memory Model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52600" y="3801392"/>
            <a:ext cx="4220441" cy="1371600"/>
          </a:xfrm>
          <a:prstGeom prst="roundRect">
            <a:avLst>
              <a:gd name="adj" fmla="val 6411"/>
            </a:avLst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Existing Dynamic Analyses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55136" y="4314344"/>
            <a:ext cx="4573992" cy="618208"/>
          </a:xfrm>
          <a:prstGeom prst="roundRect">
            <a:avLst>
              <a:gd name="adj" fmla="val 6411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Typical JVMs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79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Relationship among memory models and exposed behaviors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48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14400" y="2133600"/>
            <a:ext cx="6053744" cy="3733800"/>
          </a:xfrm>
          <a:prstGeom prst="roundRect">
            <a:avLst>
              <a:gd name="adj" fmla="val 64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DRF0 Memory Model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339388" y="2743201"/>
            <a:ext cx="5366212" cy="2895600"/>
          </a:xfrm>
          <a:prstGeom prst="roundRect">
            <a:avLst>
              <a:gd name="adj" fmla="val 6411"/>
            </a:avLst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rgbClr val="FF0000"/>
                </a:solidFill>
              </a:rPr>
              <a:t>Our Goal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24000" y="3276600"/>
            <a:ext cx="4776528" cy="2142206"/>
          </a:xfrm>
          <a:prstGeom prst="roundRect">
            <a:avLst>
              <a:gd name="adj" fmla="val 64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Memory Model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52600" y="3801392"/>
            <a:ext cx="4220441" cy="1371600"/>
          </a:xfrm>
          <a:prstGeom prst="roundRect">
            <a:avLst>
              <a:gd name="adj" fmla="val 6411"/>
            </a:avLst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Existing Dynamic Analyses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55136" y="4314344"/>
            <a:ext cx="4573992" cy="618208"/>
          </a:xfrm>
          <a:prstGeom prst="roundRect">
            <a:avLst>
              <a:gd name="adj" fmla="val 6411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Typical JVMs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10400" y="5114092"/>
            <a:ext cx="2019133" cy="6771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rIns="91440" rtlCol="0">
            <a:spAutoFit/>
          </a:bodyPr>
          <a:lstStyle/>
          <a:p>
            <a:r>
              <a:rPr lang="en-US" sz="1400" dirty="0" smtClean="0">
                <a:cs typeface="Consolas" panose="020B0609020204030204" pitchFamily="49" charset="0"/>
                <a:hlinkClick r:id="rId3" action="ppaction://hlinksldjump"/>
              </a:rPr>
              <a:t>Example #1</a:t>
            </a:r>
            <a:endParaRPr lang="en-US" sz="1400" dirty="0" smtClean="0"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FF0000"/>
                </a:solidFill>
                <a:cs typeface="Consolas" panose="020B0609020204030204" pitchFamily="49" charset="0"/>
              </a:rPr>
              <a:t>data</a:t>
            </a:r>
            <a:r>
              <a:rPr lang="en-US" sz="1200" dirty="0" smtClean="0">
                <a:cs typeface="Consolas" panose="020B0609020204030204" pitchFamily="49" charset="0"/>
              </a:rPr>
              <a:t> = new Foo();  if </a:t>
            </a:r>
            <a:r>
              <a:rPr lang="en-US" sz="1200" dirty="0"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cs typeface="Consolas" panose="020B0609020204030204" pitchFamily="49" charset="0"/>
              </a:rPr>
              <a:t>flag</a:t>
            </a:r>
            <a:r>
              <a:rPr lang="en-US" sz="1200" dirty="0" smtClean="0">
                <a:cs typeface="Consolas" panose="020B0609020204030204" pitchFamily="49" charset="0"/>
              </a:rPr>
              <a:t>)</a:t>
            </a:r>
            <a:endParaRPr lang="en-US" sz="1200" dirty="0"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FF0000"/>
                </a:solidFill>
                <a:cs typeface="Consolas" panose="020B0609020204030204" pitchFamily="49" charset="0"/>
              </a:rPr>
              <a:t>flag </a:t>
            </a:r>
            <a:r>
              <a:rPr lang="en-US" sz="1200" dirty="0" smtClean="0">
                <a:cs typeface="Consolas" panose="020B0609020204030204" pitchFamily="49" charset="0"/>
              </a:rPr>
              <a:t>= true;              </a:t>
            </a:r>
            <a:r>
              <a:rPr lang="en-US" sz="1200" dirty="0" smtClean="0">
                <a:solidFill>
                  <a:srgbClr val="FF0000"/>
                </a:solidFill>
                <a:cs typeface="Consolas" panose="020B0609020204030204" pitchFamily="49" charset="0"/>
              </a:rPr>
              <a:t>data</a:t>
            </a:r>
            <a:r>
              <a:rPr lang="en-US" sz="1200" dirty="0" smtClean="0">
                <a:cs typeface="Consolas" panose="020B0609020204030204" pitchFamily="49" charset="0"/>
              </a:rPr>
              <a:t>.bar();</a:t>
            </a:r>
          </a:p>
        </p:txBody>
      </p:sp>
      <p:cxnSp>
        <p:nvCxnSpPr>
          <p:cNvPr id="6" name="Straight Arrow Connector 5"/>
          <p:cNvCxnSpPr>
            <a:stCxn id="17" idx="1"/>
          </p:cNvCxnSpPr>
          <p:nvPr/>
        </p:nvCxnSpPr>
        <p:spPr>
          <a:xfrm flipH="1" flipV="1">
            <a:off x="5702964" y="4719905"/>
            <a:ext cx="1307436" cy="732741"/>
          </a:xfrm>
          <a:prstGeom prst="straightConnector1">
            <a:avLst/>
          </a:prstGeom>
          <a:ln w="31750"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10400" y="4199692"/>
            <a:ext cx="2019133" cy="6771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rIns="91440" rtlCol="0">
            <a:spAutoFit/>
          </a:bodyPr>
          <a:lstStyle/>
          <a:p>
            <a:r>
              <a:rPr lang="en-US" sz="1400" dirty="0" smtClean="0">
                <a:cs typeface="Consolas" panose="020B0609020204030204" pitchFamily="49" charset="0"/>
                <a:hlinkClick r:id="rId4" action="ppaction://hlinksldjump"/>
              </a:rPr>
              <a:t>Example #2</a:t>
            </a:r>
            <a:endParaRPr lang="en-US" sz="1400" dirty="0" smtClean="0">
              <a:cs typeface="Consolas" panose="020B0609020204030204" pitchFamily="49" charset="0"/>
            </a:endParaRPr>
          </a:p>
          <a:p>
            <a:r>
              <a:rPr lang="en-US" sz="1200" dirty="0">
                <a:cs typeface="Consolas" panose="020B0609020204030204" pitchFamily="49" charset="0"/>
              </a:rPr>
              <a:t>r = </a:t>
            </a:r>
            <a:r>
              <a:rPr lang="en-US" sz="1200" dirty="0">
                <a:solidFill>
                  <a:srgbClr val="FF0000"/>
                </a:solidFill>
                <a:cs typeface="Consolas" panose="020B0609020204030204" pitchFamily="49" charset="0"/>
              </a:rPr>
              <a:t>data</a:t>
            </a:r>
            <a:r>
              <a:rPr lang="en-US" sz="1200" dirty="0" smtClean="0">
                <a:cs typeface="Consolas" panose="020B0609020204030204" pitchFamily="49" charset="0"/>
              </a:rPr>
              <a:t>;     while </a:t>
            </a:r>
            <a:r>
              <a:rPr lang="en-US" sz="1200" dirty="0"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cs typeface="Consolas" panose="020B0609020204030204" pitchFamily="49" charset="0"/>
              </a:rPr>
              <a:t>flag</a:t>
            </a:r>
            <a:r>
              <a:rPr lang="en-US" sz="1200" dirty="0">
                <a:cs typeface="Consolas" panose="020B0609020204030204" pitchFamily="49" charset="0"/>
              </a:rPr>
              <a:t> == 0) </a:t>
            </a:r>
            <a:r>
              <a:rPr lang="en-US" sz="1200" dirty="0" smtClean="0">
                <a:cs typeface="Consolas" panose="020B0609020204030204" pitchFamily="49" charset="0"/>
              </a:rPr>
              <a:t>{}</a:t>
            </a:r>
            <a:endParaRPr lang="en-US" sz="1200" dirty="0"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cs typeface="Consolas" panose="020B0609020204030204" pitchFamily="49" charset="0"/>
              </a:rPr>
              <a:t>flag</a:t>
            </a:r>
            <a:r>
              <a:rPr lang="en-US" sz="1200" dirty="0">
                <a:cs typeface="Consolas" panose="020B0609020204030204" pitchFamily="49" charset="0"/>
              </a:rPr>
              <a:t> = 1</a:t>
            </a:r>
            <a:r>
              <a:rPr lang="en-US" sz="1200" dirty="0" smtClean="0">
                <a:cs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FF0000"/>
                </a:solidFill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cs typeface="Consolas" panose="020B0609020204030204" pitchFamily="49" charset="0"/>
              </a:rPr>
              <a:t>     data</a:t>
            </a:r>
            <a:r>
              <a:rPr lang="en-US" sz="1200" dirty="0" smtClean="0">
                <a:cs typeface="Consolas" panose="020B0609020204030204" pitchFamily="49" charset="0"/>
              </a:rPr>
              <a:t> </a:t>
            </a:r>
            <a:r>
              <a:rPr lang="en-US" sz="1200" dirty="0">
                <a:cs typeface="Consolas" panose="020B0609020204030204" pitchFamily="49" charset="0"/>
              </a:rPr>
              <a:t>= 1</a:t>
            </a:r>
            <a:r>
              <a:rPr lang="en-US" sz="1200" dirty="0" smtClean="0">
                <a:cs typeface="Consolas" panose="020B0609020204030204" pitchFamily="49" charset="0"/>
              </a:rPr>
              <a:t>;</a:t>
            </a:r>
            <a:endParaRPr lang="en-US" sz="1200" dirty="0">
              <a:cs typeface="Consolas" panose="020B0609020204030204" pitchFamily="49" charset="0"/>
            </a:endParaRPr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>
            <a:off x="6175577" y="4538246"/>
            <a:ext cx="834823" cy="85202"/>
          </a:xfrm>
          <a:prstGeom prst="straightConnector1">
            <a:avLst/>
          </a:prstGeom>
          <a:ln w="31750"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10400" y="2692951"/>
            <a:ext cx="2019133" cy="12311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rIns="91440" rtlCol="0">
            <a:spAutoFit/>
          </a:bodyPr>
          <a:lstStyle/>
          <a:p>
            <a:r>
              <a:rPr lang="en-US" sz="1400" dirty="0" smtClean="0">
                <a:cs typeface="Consolas" panose="020B0609020204030204" pitchFamily="49" charset="0"/>
                <a:hlinkClick r:id="rId5" action="ppaction://hlinksldjump"/>
              </a:rPr>
              <a:t>Example #3</a:t>
            </a:r>
            <a:endParaRPr lang="en-US" sz="1400" dirty="0" smtClean="0">
              <a:cs typeface="Consolas" panose="020B0609020204030204" pitchFamily="49" charset="0"/>
            </a:endParaRPr>
          </a:p>
          <a:p>
            <a:r>
              <a:rPr lang="en-US" sz="1200" dirty="0">
                <a:cs typeface="Consolas" panose="020B0609020204030204" pitchFamily="49" charset="0"/>
              </a:rPr>
              <a:t>r1 = x</a:t>
            </a:r>
            <a:r>
              <a:rPr lang="en-US" sz="1200" dirty="0" smtClean="0">
                <a:cs typeface="Consolas" panose="020B0609020204030204" pitchFamily="49" charset="0"/>
              </a:rPr>
              <a:t>;            r2 </a:t>
            </a:r>
            <a:r>
              <a:rPr lang="en-US" sz="1200" dirty="0">
                <a:cs typeface="Consolas" panose="020B0609020204030204" pitchFamily="49" charset="0"/>
              </a:rPr>
              <a:t>= y</a:t>
            </a:r>
            <a:r>
              <a:rPr lang="en-US" sz="1200" dirty="0" smtClean="0">
                <a:cs typeface="Consolas" panose="020B0609020204030204" pitchFamily="49" charset="0"/>
              </a:rPr>
              <a:t>;</a:t>
            </a:r>
            <a:endParaRPr lang="en-US" sz="1200" dirty="0">
              <a:cs typeface="Consolas" panose="020B0609020204030204" pitchFamily="49" charset="0"/>
            </a:endParaRPr>
          </a:p>
          <a:p>
            <a:r>
              <a:rPr lang="en-US" sz="1200" dirty="0">
                <a:cs typeface="Consolas" panose="020B0609020204030204" pitchFamily="49" charset="0"/>
              </a:rPr>
              <a:t>y = r1</a:t>
            </a:r>
            <a:r>
              <a:rPr lang="en-US" sz="1200" dirty="0" smtClean="0">
                <a:cs typeface="Consolas" panose="020B0609020204030204" pitchFamily="49" charset="0"/>
              </a:rPr>
              <a:t>;           if (r2 == 1) {</a:t>
            </a:r>
          </a:p>
          <a:p>
            <a:r>
              <a:rPr lang="en-US" sz="1200" dirty="0">
                <a:cs typeface="Consolas" panose="020B0609020204030204" pitchFamily="49" charset="0"/>
              </a:rPr>
              <a:t> </a:t>
            </a:r>
            <a:r>
              <a:rPr lang="en-US" sz="1200" dirty="0" smtClean="0">
                <a:cs typeface="Consolas" panose="020B0609020204030204" pitchFamily="49" charset="0"/>
              </a:rPr>
              <a:t>                       r3 = y;</a:t>
            </a:r>
          </a:p>
          <a:p>
            <a:r>
              <a:rPr lang="en-US" sz="1200" dirty="0">
                <a:cs typeface="Consolas" panose="020B0609020204030204" pitchFamily="49" charset="0"/>
              </a:rPr>
              <a:t> </a:t>
            </a:r>
            <a:r>
              <a:rPr lang="en-US" sz="1200" dirty="0" smtClean="0">
                <a:cs typeface="Consolas" panose="020B0609020204030204" pitchFamily="49" charset="0"/>
              </a:rPr>
              <a:t>                       x = r3;</a:t>
            </a:r>
          </a:p>
          <a:p>
            <a:r>
              <a:rPr lang="en-US" sz="1200" dirty="0">
                <a:cs typeface="Consolas" panose="020B0609020204030204" pitchFamily="49" charset="0"/>
              </a:rPr>
              <a:t> </a:t>
            </a:r>
            <a:r>
              <a:rPr lang="en-US" sz="1200" dirty="0" smtClean="0">
                <a:cs typeface="Consolas" panose="020B0609020204030204" pitchFamily="49" charset="0"/>
              </a:rPr>
              <a:t>                     } else x = 1;</a:t>
            </a:r>
            <a:endParaRPr lang="en-US" sz="1200" dirty="0">
              <a:cs typeface="Consolas" panose="020B0609020204030204" pitchFamily="49" charset="0"/>
            </a:endParaRPr>
          </a:p>
        </p:txBody>
      </p:sp>
      <p:cxnSp>
        <p:nvCxnSpPr>
          <p:cNvPr id="27" name="Straight Arrow Connector 26"/>
          <p:cNvCxnSpPr>
            <a:stCxn id="26" idx="1"/>
          </p:cNvCxnSpPr>
          <p:nvPr/>
        </p:nvCxnSpPr>
        <p:spPr>
          <a:xfrm flipH="1">
            <a:off x="6485140" y="3308504"/>
            <a:ext cx="525260" cy="1162050"/>
          </a:xfrm>
          <a:prstGeom prst="straightConnector1">
            <a:avLst/>
          </a:prstGeom>
          <a:ln w="31750"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05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Relationship among memory models and exposed behaviors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49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14400" y="2133600"/>
            <a:ext cx="6053744" cy="3733800"/>
          </a:xfrm>
          <a:prstGeom prst="roundRect">
            <a:avLst>
              <a:gd name="adj" fmla="val 64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DRF0 Memory Model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339388" y="2743201"/>
            <a:ext cx="5366212" cy="2895600"/>
          </a:xfrm>
          <a:prstGeom prst="roundRect">
            <a:avLst>
              <a:gd name="adj" fmla="val 6411"/>
            </a:avLst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rgbClr val="FF0000"/>
                </a:solidFill>
              </a:rPr>
              <a:t>Our Goal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24000" y="3276600"/>
            <a:ext cx="4776528" cy="2142206"/>
          </a:xfrm>
          <a:prstGeom prst="roundRect">
            <a:avLst>
              <a:gd name="adj" fmla="val 64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Memory Model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52600" y="3801392"/>
            <a:ext cx="4220441" cy="1371600"/>
          </a:xfrm>
          <a:prstGeom prst="roundRect">
            <a:avLst>
              <a:gd name="adj" fmla="val 6411"/>
            </a:avLst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Existing Dynamic Analyses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55136" y="4314344"/>
            <a:ext cx="4573992" cy="618208"/>
          </a:xfrm>
          <a:prstGeom prst="roundRect">
            <a:avLst>
              <a:gd name="adj" fmla="val 6411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Typical JVMs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10400" y="5114092"/>
            <a:ext cx="2019133" cy="6771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rIns="91440" rtlCol="0">
            <a:spAutoFit/>
          </a:bodyPr>
          <a:lstStyle/>
          <a:p>
            <a:r>
              <a:rPr lang="en-US" sz="1400" dirty="0" smtClean="0">
                <a:cs typeface="Consolas" panose="020B0609020204030204" pitchFamily="49" charset="0"/>
                <a:hlinkClick r:id="rId3" action="ppaction://hlinksldjump"/>
              </a:rPr>
              <a:t>Example #1</a:t>
            </a:r>
            <a:endParaRPr lang="en-US" sz="1400" dirty="0" smtClean="0"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FF0000"/>
                </a:solidFill>
                <a:cs typeface="Consolas" panose="020B0609020204030204" pitchFamily="49" charset="0"/>
              </a:rPr>
              <a:t>data</a:t>
            </a:r>
            <a:r>
              <a:rPr lang="en-US" sz="1200" dirty="0" smtClean="0">
                <a:cs typeface="Consolas" panose="020B0609020204030204" pitchFamily="49" charset="0"/>
              </a:rPr>
              <a:t> = new Foo();  if </a:t>
            </a:r>
            <a:r>
              <a:rPr lang="en-US" sz="1200" dirty="0"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cs typeface="Consolas" panose="020B0609020204030204" pitchFamily="49" charset="0"/>
              </a:rPr>
              <a:t>flag</a:t>
            </a:r>
            <a:r>
              <a:rPr lang="en-US" sz="1200" dirty="0" smtClean="0">
                <a:cs typeface="Consolas" panose="020B0609020204030204" pitchFamily="49" charset="0"/>
              </a:rPr>
              <a:t>)</a:t>
            </a:r>
            <a:endParaRPr lang="en-US" sz="1200" dirty="0"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FF0000"/>
                </a:solidFill>
                <a:cs typeface="Consolas" panose="020B0609020204030204" pitchFamily="49" charset="0"/>
              </a:rPr>
              <a:t>flag </a:t>
            </a:r>
            <a:r>
              <a:rPr lang="en-US" sz="1200" dirty="0" smtClean="0">
                <a:cs typeface="Consolas" panose="020B0609020204030204" pitchFamily="49" charset="0"/>
              </a:rPr>
              <a:t>= true;              </a:t>
            </a:r>
            <a:r>
              <a:rPr lang="en-US" sz="1200" dirty="0" smtClean="0">
                <a:solidFill>
                  <a:srgbClr val="FF0000"/>
                </a:solidFill>
                <a:cs typeface="Consolas" panose="020B0609020204030204" pitchFamily="49" charset="0"/>
              </a:rPr>
              <a:t>data</a:t>
            </a:r>
            <a:r>
              <a:rPr lang="en-US" sz="1200" dirty="0" smtClean="0">
                <a:cs typeface="Consolas" panose="020B0609020204030204" pitchFamily="49" charset="0"/>
              </a:rPr>
              <a:t>.bar();</a:t>
            </a:r>
          </a:p>
        </p:txBody>
      </p:sp>
      <p:cxnSp>
        <p:nvCxnSpPr>
          <p:cNvPr id="6" name="Straight Arrow Connector 5"/>
          <p:cNvCxnSpPr>
            <a:stCxn id="17" idx="1"/>
          </p:cNvCxnSpPr>
          <p:nvPr/>
        </p:nvCxnSpPr>
        <p:spPr>
          <a:xfrm flipH="1" flipV="1">
            <a:off x="5702964" y="4719905"/>
            <a:ext cx="1307436" cy="732741"/>
          </a:xfrm>
          <a:prstGeom prst="straightConnector1">
            <a:avLst/>
          </a:prstGeom>
          <a:ln w="31750"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10400" y="4199692"/>
            <a:ext cx="2019133" cy="6771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rIns="91440" rtlCol="0">
            <a:spAutoFit/>
          </a:bodyPr>
          <a:lstStyle/>
          <a:p>
            <a:r>
              <a:rPr lang="en-US" sz="1400" dirty="0" smtClean="0">
                <a:cs typeface="Consolas" panose="020B0609020204030204" pitchFamily="49" charset="0"/>
                <a:hlinkClick r:id="rId4" action="ppaction://hlinksldjump"/>
              </a:rPr>
              <a:t>Example #2</a:t>
            </a:r>
            <a:endParaRPr lang="en-US" sz="1400" dirty="0" smtClean="0">
              <a:cs typeface="Consolas" panose="020B0609020204030204" pitchFamily="49" charset="0"/>
            </a:endParaRPr>
          </a:p>
          <a:p>
            <a:r>
              <a:rPr lang="en-US" sz="1200" dirty="0">
                <a:cs typeface="Consolas" panose="020B0609020204030204" pitchFamily="49" charset="0"/>
              </a:rPr>
              <a:t>r = </a:t>
            </a:r>
            <a:r>
              <a:rPr lang="en-US" sz="1200" dirty="0">
                <a:solidFill>
                  <a:srgbClr val="FF0000"/>
                </a:solidFill>
                <a:cs typeface="Consolas" panose="020B0609020204030204" pitchFamily="49" charset="0"/>
              </a:rPr>
              <a:t>data</a:t>
            </a:r>
            <a:r>
              <a:rPr lang="en-US" sz="1200" dirty="0" smtClean="0">
                <a:cs typeface="Consolas" panose="020B0609020204030204" pitchFamily="49" charset="0"/>
              </a:rPr>
              <a:t>;     while </a:t>
            </a:r>
            <a:r>
              <a:rPr lang="en-US" sz="1200" dirty="0"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cs typeface="Consolas" panose="020B0609020204030204" pitchFamily="49" charset="0"/>
              </a:rPr>
              <a:t>flag</a:t>
            </a:r>
            <a:r>
              <a:rPr lang="en-US" sz="1200" dirty="0">
                <a:cs typeface="Consolas" panose="020B0609020204030204" pitchFamily="49" charset="0"/>
              </a:rPr>
              <a:t> == 0) </a:t>
            </a:r>
            <a:r>
              <a:rPr lang="en-US" sz="1200" dirty="0" smtClean="0">
                <a:cs typeface="Consolas" panose="020B0609020204030204" pitchFamily="49" charset="0"/>
              </a:rPr>
              <a:t>{}</a:t>
            </a:r>
            <a:endParaRPr lang="en-US" sz="1200" dirty="0"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cs typeface="Consolas" panose="020B0609020204030204" pitchFamily="49" charset="0"/>
              </a:rPr>
              <a:t>flag</a:t>
            </a:r>
            <a:r>
              <a:rPr lang="en-US" sz="1200" dirty="0">
                <a:cs typeface="Consolas" panose="020B0609020204030204" pitchFamily="49" charset="0"/>
              </a:rPr>
              <a:t> = 1</a:t>
            </a:r>
            <a:r>
              <a:rPr lang="en-US" sz="1200" dirty="0" smtClean="0">
                <a:cs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FF0000"/>
                </a:solidFill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cs typeface="Consolas" panose="020B0609020204030204" pitchFamily="49" charset="0"/>
              </a:rPr>
              <a:t>     data</a:t>
            </a:r>
            <a:r>
              <a:rPr lang="en-US" sz="1200" dirty="0" smtClean="0">
                <a:cs typeface="Consolas" panose="020B0609020204030204" pitchFamily="49" charset="0"/>
              </a:rPr>
              <a:t> </a:t>
            </a:r>
            <a:r>
              <a:rPr lang="en-US" sz="1200" dirty="0">
                <a:cs typeface="Consolas" panose="020B0609020204030204" pitchFamily="49" charset="0"/>
              </a:rPr>
              <a:t>= 1</a:t>
            </a:r>
            <a:r>
              <a:rPr lang="en-US" sz="1200" dirty="0" smtClean="0">
                <a:cs typeface="Consolas" panose="020B0609020204030204" pitchFamily="49" charset="0"/>
              </a:rPr>
              <a:t>;</a:t>
            </a:r>
            <a:endParaRPr lang="en-US" sz="1200" dirty="0">
              <a:cs typeface="Consolas" panose="020B0609020204030204" pitchFamily="49" charset="0"/>
            </a:endParaRPr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>
            <a:off x="6175577" y="4538246"/>
            <a:ext cx="834823" cy="85202"/>
          </a:xfrm>
          <a:prstGeom prst="straightConnector1">
            <a:avLst/>
          </a:prstGeom>
          <a:ln w="31750"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10400" y="2692951"/>
            <a:ext cx="2019133" cy="12311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rIns="91440" rtlCol="0">
            <a:spAutoFit/>
          </a:bodyPr>
          <a:lstStyle/>
          <a:p>
            <a:r>
              <a:rPr lang="en-US" sz="1400" dirty="0" smtClean="0">
                <a:cs typeface="Consolas" panose="020B0609020204030204" pitchFamily="49" charset="0"/>
                <a:hlinkClick r:id="rId5" action="ppaction://hlinksldjump"/>
              </a:rPr>
              <a:t>Example #3</a:t>
            </a:r>
            <a:endParaRPr lang="en-US" sz="1400" dirty="0" smtClean="0">
              <a:cs typeface="Consolas" panose="020B0609020204030204" pitchFamily="49" charset="0"/>
            </a:endParaRPr>
          </a:p>
          <a:p>
            <a:r>
              <a:rPr lang="en-US" sz="1200" dirty="0">
                <a:cs typeface="Consolas" panose="020B0609020204030204" pitchFamily="49" charset="0"/>
              </a:rPr>
              <a:t>r1 = x</a:t>
            </a:r>
            <a:r>
              <a:rPr lang="en-US" sz="1200" dirty="0" smtClean="0">
                <a:cs typeface="Consolas" panose="020B0609020204030204" pitchFamily="49" charset="0"/>
              </a:rPr>
              <a:t>;            r2 </a:t>
            </a:r>
            <a:r>
              <a:rPr lang="en-US" sz="1200" dirty="0">
                <a:cs typeface="Consolas" panose="020B0609020204030204" pitchFamily="49" charset="0"/>
              </a:rPr>
              <a:t>= y</a:t>
            </a:r>
            <a:r>
              <a:rPr lang="en-US" sz="1200" dirty="0" smtClean="0">
                <a:cs typeface="Consolas" panose="020B0609020204030204" pitchFamily="49" charset="0"/>
              </a:rPr>
              <a:t>;</a:t>
            </a:r>
            <a:endParaRPr lang="en-US" sz="1200" dirty="0">
              <a:cs typeface="Consolas" panose="020B0609020204030204" pitchFamily="49" charset="0"/>
            </a:endParaRPr>
          </a:p>
          <a:p>
            <a:r>
              <a:rPr lang="en-US" sz="1200" dirty="0">
                <a:cs typeface="Consolas" panose="020B0609020204030204" pitchFamily="49" charset="0"/>
              </a:rPr>
              <a:t>y = r1</a:t>
            </a:r>
            <a:r>
              <a:rPr lang="en-US" sz="1200" dirty="0" smtClean="0">
                <a:cs typeface="Consolas" panose="020B0609020204030204" pitchFamily="49" charset="0"/>
              </a:rPr>
              <a:t>;           if (r2 == 1) {</a:t>
            </a:r>
          </a:p>
          <a:p>
            <a:r>
              <a:rPr lang="en-US" sz="1200" dirty="0">
                <a:cs typeface="Consolas" panose="020B0609020204030204" pitchFamily="49" charset="0"/>
              </a:rPr>
              <a:t> </a:t>
            </a:r>
            <a:r>
              <a:rPr lang="en-US" sz="1200" dirty="0" smtClean="0">
                <a:cs typeface="Consolas" panose="020B0609020204030204" pitchFamily="49" charset="0"/>
              </a:rPr>
              <a:t>                       r3 = y;</a:t>
            </a:r>
          </a:p>
          <a:p>
            <a:r>
              <a:rPr lang="en-US" sz="1200" dirty="0">
                <a:cs typeface="Consolas" panose="020B0609020204030204" pitchFamily="49" charset="0"/>
              </a:rPr>
              <a:t> </a:t>
            </a:r>
            <a:r>
              <a:rPr lang="en-US" sz="1200" dirty="0" smtClean="0">
                <a:cs typeface="Consolas" panose="020B0609020204030204" pitchFamily="49" charset="0"/>
              </a:rPr>
              <a:t>                       x = r3;</a:t>
            </a:r>
          </a:p>
          <a:p>
            <a:r>
              <a:rPr lang="en-US" sz="1200" dirty="0">
                <a:cs typeface="Consolas" panose="020B0609020204030204" pitchFamily="49" charset="0"/>
              </a:rPr>
              <a:t> </a:t>
            </a:r>
            <a:r>
              <a:rPr lang="en-US" sz="1200" dirty="0" smtClean="0">
                <a:cs typeface="Consolas" panose="020B0609020204030204" pitchFamily="49" charset="0"/>
              </a:rPr>
              <a:t>                     } else x = 1;</a:t>
            </a:r>
            <a:endParaRPr lang="en-US" sz="1200" dirty="0">
              <a:cs typeface="Consolas" panose="020B0609020204030204" pitchFamily="49" charset="0"/>
            </a:endParaRPr>
          </a:p>
        </p:txBody>
      </p:sp>
      <p:cxnSp>
        <p:nvCxnSpPr>
          <p:cNvPr id="27" name="Straight Arrow Connector 26"/>
          <p:cNvCxnSpPr>
            <a:stCxn id="26" idx="1"/>
          </p:cNvCxnSpPr>
          <p:nvPr/>
        </p:nvCxnSpPr>
        <p:spPr>
          <a:xfrm flipH="1">
            <a:off x="6485140" y="3308504"/>
            <a:ext cx="525260" cy="1162050"/>
          </a:xfrm>
          <a:prstGeom prst="straightConnector1">
            <a:avLst/>
          </a:prstGeom>
          <a:ln w="31750"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Callout 14"/>
          <p:cNvSpPr/>
          <p:nvPr/>
        </p:nvSpPr>
        <p:spPr>
          <a:xfrm>
            <a:off x="5734495" y="1553921"/>
            <a:ext cx="2851101" cy="1249611"/>
          </a:xfrm>
          <a:prstGeom prst="wedgeEllipseCallout">
            <a:avLst>
              <a:gd name="adj1" fmla="val -25004"/>
              <a:gd name="adj2" fmla="val 202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Real-world evidence is valuable here!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859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Programming is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Shared-memory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Difficult to be both correct and scalable</a:t>
            </a: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Data </a:t>
            </a:r>
            <a:r>
              <a:rPr lang="en-US" sz="2400" dirty="0" smtClean="0">
                <a:solidFill>
                  <a:srgbClr val="FF0000"/>
                </a:solidFill>
              </a:rPr>
              <a:t>race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754331" y="2743200"/>
            <a:ext cx="5681055" cy="1295400"/>
            <a:chOff x="1752600" y="2286000"/>
            <a:chExt cx="5791199" cy="1600200"/>
          </a:xfrm>
        </p:grpSpPr>
        <p:sp>
          <p:nvSpPr>
            <p:cNvPr id="6" name="Rectangle 5"/>
            <p:cNvSpPr/>
            <p:nvPr/>
          </p:nvSpPr>
          <p:spPr>
            <a:xfrm>
              <a:off x="1752600" y="3417147"/>
              <a:ext cx="5791199" cy="469053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 Memory</a:t>
              </a:r>
              <a:endParaRPr lang="en-US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752600" y="2286000"/>
              <a:ext cx="1219200" cy="1131147"/>
              <a:chOff x="1752600" y="2286000"/>
              <a:chExt cx="1219200" cy="1131147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752600" y="2286000"/>
                <a:ext cx="1219200" cy="806027"/>
                <a:chOff x="1524000" y="2514600"/>
                <a:chExt cx="1219200" cy="806027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000" y="2514600"/>
                  <a:ext cx="1219200" cy="533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CPU</a:t>
                  </a:r>
                  <a:endParaRPr lang="en-US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524000" y="3048000"/>
                  <a:ext cx="1219200" cy="272627"/>
                </a:xfrm>
                <a:prstGeom prst="rect">
                  <a:avLst/>
                </a:prstGeom>
                <a:solidFill>
                  <a:srgbClr val="CC99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Cache</a:t>
                  </a:r>
                  <a:endParaRPr lang="en-US" dirty="0"/>
                </a:p>
              </p:txBody>
            </p:sp>
          </p:grpSp>
          <p:cxnSp>
            <p:nvCxnSpPr>
              <p:cNvPr id="24" name="Straight Connector 23"/>
              <p:cNvCxnSpPr/>
              <p:nvPr/>
            </p:nvCxnSpPr>
            <p:spPr>
              <a:xfrm>
                <a:off x="2362200" y="3092027"/>
                <a:ext cx="0" cy="3251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276600" y="2286000"/>
              <a:ext cx="1219200" cy="1131147"/>
              <a:chOff x="1752600" y="2286000"/>
              <a:chExt cx="1219200" cy="113114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752600" y="2286000"/>
                <a:ext cx="1219200" cy="806027"/>
                <a:chOff x="1524000" y="2514600"/>
                <a:chExt cx="1219200" cy="806027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1524000" y="2514600"/>
                  <a:ext cx="1219200" cy="533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CPU</a:t>
                  </a:r>
                  <a:endParaRPr lang="en-US" dirty="0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1524000" y="3048000"/>
                  <a:ext cx="1219200" cy="272627"/>
                </a:xfrm>
                <a:prstGeom prst="rect">
                  <a:avLst/>
                </a:prstGeom>
                <a:solidFill>
                  <a:srgbClr val="CC99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Cache</a:t>
                  </a:r>
                  <a:endParaRPr lang="en-US" dirty="0"/>
                </a:p>
              </p:txBody>
            </p:sp>
          </p:grpSp>
          <p:cxnSp>
            <p:nvCxnSpPr>
              <p:cNvPr id="20" name="Straight Connector 19"/>
              <p:cNvCxnSpPr/>
              <p:nvPr/>
            </p:nvCxnSpPr>
            <p:spPr>
              <a:xfrm>
                <a:off x="2362200" y="3092027"/>
                <a:ext cx="0" cy="3251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800600" y="2286000"/>
              <a:ext cx="1219200" cy="1131147"/>
              <a:chOff x="1752600" y="2286000"/>
              <a:chExt cx="1219200" cy="1131147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752600" y="2286000"/>
                <a:ext cx="1219200" cy="806027"/>
                <a:chOff x="1524000" y="2514600"/>
                <a:chExt cx="1219200" cy="806027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1524000" y="2514600"/>
                  <a:ext cx="1219200" cy="533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CPU</a:t>
                  </a:r>
                  <a:endParaRPr lang="en-US" dirty="0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1524000" y="3048000"/>
                  <a:ext cx="1219200" cy="272627"/>
                </a:xfrm>
                <a:prstGeom prst="rect">
                  <a:avLst/>
                </a:prstGeom>
                <a:solidFill>
                  <a:srgbClr val="CC99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Cache</a:t>
                  </a:r>
                  <a:endParaRPr lang="en-US" dirty="0"/>
                </a:p>
              </p:txBody>
            </p:sp>
          </p:grpSp>
          <p:cxnSp>
            <p:nvCxnSpPr>
              <p:cNvPr id="16" name="Straight Connector 15"/>
              <p:cNvCxnSpPr/>
              <p:nvPr/>
            </p:nvCxnSpPr>
            <p:spPr>
              <a:xfrm>
                <a:off x="2362200" y="3092027"/>
                <a:ext cx="0" cy="3251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6324599" y="2286000"/>
              <a:ext cx="1219200" cy="1131147"/>
              <a:chOff x="1752600" y="2286000"/>
              <a:chExt cx="1219200" cy="1131147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752600" y="2286000"/>
                <a:ext cx="1219200" cy="806027"/>
                <a:chOff x="1524000" y="2514600"/>
                <a:chExt cx="1219200" cy="806027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1524000" y="2514600"/>
                  <a:ext cx="1219200" cy="533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CPU</a:t>
                  </a:r>
                  <a:endParaRPr lang="en-US" dirty="0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1524000" y="3048000"/>
                  <a:ext cx="1219200" cy="272627"/>
                </a:xfrm>
                <a:prstGeom prst="rect">
                  <a:avLst/>
                </a:prstGeom>
                <a:solidFill>
                  <a:srgbClr val="CC99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Cache</a:t>
                  </a:r>
                  <a:endParaRPr lang="en-US" dirty="0"/>
                </a:p>
              </p:txBody>
            </p:sp>
          </p:grpSp>
          <p:cxnSp>
            <p:nvCxnSpPr>
              <p:cNvPr id="12" name="Straight Connector 11"/>
              <p:cNvCxnSpPr/>
              <p:nvPr/>
            </p:nvCxnSpPr>
            <p:spPr>
              <a:xfrm>
                <a:off x="2362200" y="3092027"/>
                <a:ext cx="0" cy="3251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3956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Memory Models and Behaviors of Data Races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Design</a:t>
            </a:r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Prescient Memory (PM)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PM-profiler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PM Workflow</a:t>
            </a: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Evaluation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5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Prescient Memory: Key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800" i="1" dirty="0" smtClean="0">
                <a:solidFill>
                  <a:srgbClr val="FF0000"/>
                </a:solidFill>
              </a:rPr>
              <a:t>Speculatively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“guess” a future value 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 a </a:t>
            </a:r>
            <a:r>
              <a:rPr lang="en-US" sz="2800" dirty="0" smtClean="0">
                <a:solidFill>
                  <a:srgbClr val="FF0000"/>
                </a:solidFill>
              </a:rPr>
              <a:t>load</a:t>
            </a:r>
          </a:p>
          <a:p>
            <a:pPr lvl="1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800" i="1" dirty="0" smtClean="0">
                <a:solidFill>
                  <a:srgbClr val="FF0000"/>
                </a:solidFill>
              </a:rPr>
              <a:t>Validate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the speculative value at a </a:t>
            </a:r>
            <a:r>
              <a:rPr lang="en-US" sz="2800" dirty="0" smtClean="0">
                <a:solidFill>
                  <a:srgbClr val="FF0000"/>
                </a:solidFill>
              </a:rPr>
              <a:t>later store</a:t>
            </a:r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Prescient Memory: Key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800" i="1" dirty="0" smtClean="0">
                <a:solidFill>
                  <a:srgbClr val="FF0000"/>
                </a:solidFill>
              </a:rPr>
              <a:t>Speculatively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“guess” a future value 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 a </a:t>
            </a:r>
            <a:r>
              <a:rPr lang="en-US" sz="2800" dirty="0" smtClean="0">
                <a:solidFill>
                  <a:srgbClr val="FF0000"/>
                </a:solidFill>
              </a:rPr>
              <a:t>load</a:t>
            </a:r>
          </a:p>
          <a:p>
            <a:pPr lvl="1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800" b="1" i="1" u="sng" dirty="0" smtClean="0">
                <a:solidFill>
                  <a:srgbClr val="FF0000"/>
                </a:solidFill>
              </a:rPr>
              <a:t>Validate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the speculative value at a </a:t>
            </a:r>
            <a:r>
              <a:rPr lang="en-US" sz="2800" dirty="0" smtClean="0">
                <a:solidFill>
                  <a:srgbClr val="FF0000"/>
                </a:solidFill>
              </a:rPr>
              <a:t>later store</a:t>
            </a:r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7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Future Values is Tricky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52600" y="3217572"/>
            <a:ext cx="903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nsolas" panose="020B0609020204030204" pitchFamily="49" charset="0"/>
              </a:rPr>
              <a:t>r1 = x;</a:t>
            </a:r>
          </a:p>
          <a:p>
            <a:r>
              <a:rPr lang="en-US" sz="2000" dirty="0">
                <a:cs typeface="Consolas" panose="020B0609020204030204" pitchFamily="49" charset="0"/>
              </a:rPr>
              <a:t>y = r1;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5003" y="2825631"/>
            <a:ext cx="4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95409" y="2825631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31156" y="3217572"/>
            <a:ext cx="1862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nsolas" panose="020B0609020204030204" pitchFamily="49" charset="0"/>
              </a:rPr>
              <a:t>r2 = y;</a:t>
            </a:r>
          </a:p>
          <a:p>
            <a:r>
              <a:rPr lang="en-US" sz="2000" dirty="0">
                <a:cs typeface="Consolas" panose="020B0609020204030204" pitchFamily="49" charset="0"/>
              </a:rPr>
              <a:t>if (r2 == </a:t>
            </a:r>
            <a:r>
              <a:rPr lang="en-US" sz="2000" dirty="0" smtClean="0">
                <a:cs typeface="Consolas" panose="020B0609020204030204" pitchFamily="49" charset="0"/>
              </a:rPr>
              <a:t>0)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cs typeface="Consolas" panose="020B0609020204030204" pitchFamily="49" charset="0"/>
              </a:rPr>
              <a:t>x = 1;</a:t>
            </a:r>
            <a:endParaRPr lang="en-US" sz="2000" dirty="0"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33035" y="4495800"/>
            <a:ext cx="2820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assert r1 == 0 || r2 ==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1400" y="19812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err="1" smtClean="0">
                <a:solidFill>
                  <a:srgbClr val="2F2B20"/>
                </a:solidFill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 x = y 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07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Future Values is Tricky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52600" y="3217572"/>
            <a:ext cx="903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nsolas" panose="020B0609020204030204" pitchFamily="49" charset="0"/>
              </a:rPr>
              <a:t>r1 = x;</a:t>
            </a:r>
          </a:p>
          <a:p>
            <a:r>
              <a:rPr lang="en-US" sz="2000" dirty="0">
                <a:cs typeface="Consolas" panose="020B0609020204030204" pitchFamily="49" charset="0"/>
              </a:rPr>
              <a:t>y = r1;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5003" y="2825631"/>
            <a:ext cx="4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95409" y="2825631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05712" y="5306431"/>
            <a:ext cx="2820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assert r1 == 0 || r2 ==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1400" y="19812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err="1" smtClean="0">
                <a:solidFill>
                  <a:srgbClr val="2F2B20"/>
                </a:solidFill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 x = y 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56434" y="3429000"/>
            <a:ext cx="3070008" cy="123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26442" y="3842893"/>
            <a:ext cx="1862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nsolas" panose="020B0609020204030204" pitchFamily="49" charset="0"/>
              </a:rPr>
              <a:t>r2 = y;</a:t>
            </a:r>
          </a:p>
          <a:p>
            <a:r>
              <a:rPr lang="en-US" sz="2000" dirty="0">
                <a:cs typeface="Consolas" panose="020B0609020204030204" pitchFamily="49" charset="0"/>
              </a:rPr>
              <a:t>if (r2 == </a:t>
            </a:r>
            <a:r>
              <a:rPr lang="en-US" sz="2000" dirty="0" smtClean="0">
                <a:cs typeface="Consolas" panose="020B0609020204030204" pitchFamily="49" charset="0"/>
              </a:rPr>
              <a:t>0)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cs typeface="Consolas" panose="020B0609020204030204" pitchFamily="49" charset="0"/>
              </a:rPr>
              <a:t>x = 1;</a:t>
            </a:r>
            <a:endParaRPr lang="en-US" sz="20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02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Future Values is Tricky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55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25003" y="2825631"/>
            <a:ext cx="4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95409" y="2825631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1400" y="19812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err="1" smtClean="0">
                <a:solidFill>
                  <a:srgbClr val="2F2B20"/>
                </a:solidFill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 x = y 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2600" y="3217572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nsolas" panose="020B0609020204030204" pitchFamily="49" charset="0"/>
              </a:rPr>
              <a:t>r1 = x</a:t>
            </a:r>
            <a:r>
              <a:rPr lang="en-US" sz="2000" dirty="0" smtClean="0">
                <a:cs typeface="Consolas" panose="020B0609020204030204" pitchFamily="49" charset="0"/>
              </a:rPr>
              <a:t>; </a:t>
            </a:r>
            <a:r>
              <a:rPr lang="en-US" sz="2000" dirty="0" smtClean="0">
                <a:solidFill>
                  <a:srgbClr val="0070C0"/>
                </a:solidFill>
                <a:cs typeface="Consolas" panose="020B0609020204030204" pitchFamily="49" charset="0"/>
              </a:rPr>
              <a:t>// r1 = 1 </a:t>
            </a:r>
            <a:endParaRPr lang="en-US" sz="2000" dirty="0">
              <a:solidFill>
                <a:srgbClr val="0070C0"/>
              </a:solidFill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</a:rPr>
              <a:t>y = r1</a:t>
            </a:r>
            <a:r>
              <a:rPr lang="en-US" sz="2000" dirty="0" smtClean="0">
                <a:cs typeface="Consolas" panose="020B0609020204030204" pitchFamily="49" charset="0"/>
              </a:rPr>
              <a:t>; </a:t>
            </a:r>
            <a:r>
              <a:rPr lang="en-US" sz="2000" dirty="0" smtClean="0">
                <a:solidFill>
                  <a:srgbClr val="0070C0"/>
                </a:solidFill>
                <a:cs typeface="Consolas" panose="020B0609020204030204" pitchFamily="49" charset="0"/>
              </a:rPr>
              <a:t>// y = 1</a:t>
            </a:r>
            <a:endParaRPr lang="en-US" sz="2000" dirty="0">
              <a:solidFill>
                <a:srgbClr val="0070C0"/>
              </a:solidFill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05712" y="5306431"/>
            <a:ext cx="2820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assert r1 == 0 || r2 ==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26442" y="3842893"/>
            <a:ext cx="1862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nsolas" panose="020B0609020204030204" pitchFamily="49" charset="0"/>
              </a:rPr>
              <a:t>r2 = y</a:t>
            </a:r>
            <a:r>
              <a:rPr lang="en-US" sz="2000" dirty="0" smtClean="0">
                <a:cs typeface="Consolas" panose="020B0609020204030204" pitchFamily="49" charset="0"/>
              </a:rPr>
              <a:t>;  </a:t>
            </a:r>
            <a:r>
              <a:rPr lang="en-US" sz="2000" dirty="0" smtClean="0">
                <a:solidFill>
                  <a:srgbClr val="0070C0"/>
                </a:solidFill>
                <a:cs typeface="Consolas" panose="020B0609020204030204" pitchFamily="49" charset="0"/>
              </a:rPr>
              <a:t>// r2 = 1</a:t>
            </a:r>
            <a:endParaRPr lang="en-US" sz="2000" dirty="0">
              <a:solidFill>
                <a:srgbClr val="0070C0"/>
              </a:solidFill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</a:rPr>
              <a:t>if (r2 == </a:t>
            </a:r>
            <a:r>
              <a:rPr lang="en-US" sz="2000" dirty="0" smtClean="0">
                <a:cs typeface="Consolas" panose="020B0609020204030204" pitchFamily="49" charset="0"/>
              </a:rPr>
              <a:t>0)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cs typeface="Consolas" panose="020B0609020204030204" pitchFamily="49" charset="0"/>
              </a:rPr>
              <a:t>x = 1;</a:t>
            </a:r>
            <a:endParaRPr lang="en-US" sz="20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34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Returning Future Values is Tricky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56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25003" y="2825631"/>
            <a:ext cx="4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95409" y="2825631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1400" y="19812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err="1" smtClean="0">
                <a:solidFill>
                  <a:srgbClr val="2F2B20"/>
                </a:solidFill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 x = y 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2600" y="3217572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nsolas" panose="020B0609020204030204" pitchFamily="49" charset="0"/>
              </a:rPr>
              <a:t>r1 = x</a:t>
            </a:r>
            <a:r>
              <a:rPr lang="en-US" sz="2000" dirty="0" smtClean="0">
                <a:cs typeface="Consolas" panose="020B0609020204030204" pitchFamily="49" charset="0"/>
              </a:rPr>
              <a:t>; </a:t>
            </a:r>
            <a:r>
              <a:rPr lang="en-US" sz="2000" dirty="0" smtClean="0">
                <a:solidFill>
                  <a:srgbClr val="0070C0"/>
                </a:solidFill>
                <a:cs typeface="Consolas" panose="020B0609020204030204" pitchFamily="49" charset="0"/>
              </a:rPr>
              <a:t>// r1 = 1 </a:t>
            </a:r>
            <a:endParaRPr lang="en-US" sz="2000" dirty="0">
              <a:solidFill>
                <a:srgbClr val="0070C0"/>
              </a:solidFill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</a:rPr>
              <a:t>y = r1</a:t>
            </a:r>
            <a:r>
              <a:rPr lang="en-US" sz="2000" dirty="0" smtClean="0">
                <a:cs typeface="Consolas" panose="020B0609020204030204" pitchFamily="49" charset="0"/>
              </a:rPr>
              <a:t>; </a:t>
            </a:r>
            <a:r>
              <a:rPr lang="en-US" sz="2000" dirty="0" smtClean="0">
                <a:solidFill>
                  <a:srgbClr val="0070C0"/>
                </a:solidFill>
                <a:cs typeface="Consolas" panose="020B0609020204030204" pitchFamily="49" charset="0"/>
              </a:rPr>
              <a:t>// y = 1</a:t>
            </a:r>
            <a:endParaRPr lang="en-US" sz="2000" dirty="0">
              <a:solidFill>
                <a:srgbClr val="0070C0"/>
              </a:solidFill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05712" y="5306431"/>
            <a:ext cx="2820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assert r1 == 0 || r2 ==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26442" y="3842893"/>
            <a:ext cx="1862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nsolas" panose="020B0609020204030204" pitchFamily="49" charset="0"/>
              </a:rPr>
              <a:t>r2 = y</a:t>
            </a:r>
            <a:r>
              <a:rPr lang="en-US" sz="2000" dirty="0" smtClean="0">
                <a:cs typeface="Consolas" panose="020B0609020204030204" pitchFamily="49" charset="0"/>
              </a:rPr>
              <a:t>;  </a:t>
            </a:r>
            <a:r>
              <a:rPr lang="en-US" sz="2000" dirty="0" smtClean="0">
                <a:solidFill>
                  <a:srgbClr val="0070C0"/>
                </a:solidFill>
                <a:cs typeface="Consolas" panose="020B0609020204030204" pitchFamily="49" charset="0"/>
              </a:rPr>
              <a:t>// r2 = 1</a:t>
            </a:r>
            <a:endParaRPr lang="en-US" sz="2000" dirty="0">
              <a:solidFill>
                <a:srgbClr val="0070C0"/>
              </a:solidFill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</a:rPr>
              <a:t>if (r2 == </a:t>
            </a:r>
            <a:r>
              <a:rPr lang="en-US" sz="2000" dirty="0" smtClean="0">
                <a:cs typeface="Consolas" panose="020B0609020204030204" pitchFamily="49" charset="0"/>
              </a:rPr>
              <a:t>0)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cs typeface="Consolas" panose="020B0609020204030204" pitchFamily="49" charset="0"/>
              </a:rPr>
              <a:t>x = 1;</a:t>
            </a:r>
            <a:endParaRPr lang="en-US" sz="2000" dirty="0">
              <a:cs typeface="Consolas" panose="020B0609020204030204" pitchFamily="49" charset="0"/>
            </a:endParaRPr>
          </a:p>
        </p:txBody>
      </p:sp>
      <p:sp>
        <p:nvSpPr>
          <p:cNvPr id="3" name="Oval Callout 2"/>
          <p:cNvSpPr/>
          <p:nvPr/>
        </p:nvSpPr>
        <p:spPr>
          <a:xfrm>
            <a:off x="3711191" y="4114345"/>
            <a:ext cx="1981200" cy="1096273"/>
          </a:xfrm>
          <a:prstGeom prst="wedgeEllipseCallout">
            <a:avLst>
              <a:gd name="adj1" fmla="val -63605"/>
              <a:gd name="adj2" fmla="val -1076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r1 = 1 not justified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421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Future Values is Tricky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57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25003" y="2825631"/>
            <a:ext cx="4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95409" y="2825631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1400" y="19812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err="1" smtClean="0">
                <a:solidFill>
                  <a:srgbClr val="2F2B20"/>
                </a:solidFill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 x = y 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2600" y="3217572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nsolas" panose="020B0609020204030204" pitchFamily="49" charset="0"/>
              </a:rPr>
              <a:t>r1 = x</a:t>
            </a:r>
            <a:r>
              <a:rPr lang="en-US" sz="2000" dirty="0" smtClean="0">
                <a:cs typeface="Consolas" panose="020B0609020204030204" pitchFamily="49" charset="0"/>
              </a:rPr>
              <a:t>; </a:t>
            </a:r>
            <a:r>
              <a:rPr lang="en-US" sz="2000" dirty="0" smtClean="0">
                <a:solidFill>
                  <a:srgbClr val="0070C0"/>
                </a:solidFill>
                <a:cs typeface="Consolas" panose="020B0609020204030204" pitchFamily="49" charset="0"/>
              </a:rPr>
              <a:t>// r1 = 1 </a:t>
            </a:r>
            <a:endParaRPr lang="en-US" sz="2000" dirty="0">
              <a:solidFill>
                <a:srgbClr val="0070C0"/>
              </a:solidFill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</a:rPr>
              <a:t>y = r1</a:t>
            </a:r>
            <a:r>
              <a:rPr lang="en-US" sz="2000" dirty="0" smtClean="0">
                <a:cs typeface="Consolas" panose="020B0609020204030204" pitchFamily="49" charset="0"/>
              </a:rPr>
              <a:t>; </a:t>
            </a:r>
            <a:r>
              <a:rPr lang="en-US" sz="2000" dirty="0" smtClean="0">
                <a:solidFill>
                  <a:srgbClr val="0070C0"/>
                </a:solidFill>
                <a:cs typeface="Consolas" panose="020B0609020204030204" pitchFamily="49" charset="0"/>
              </a:rPr>
              <a:t>// y = 1</a:t>
            </a:r>
            <a:endParaRPr lang="en-US" sz="2000" dirty="0">
              <a:solidFill>
                <a:srgbClr val="0070C0"/>
              </a:solidFill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05712" y="5306431"/>
            <a:ext cx="2820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assert r1 == 0 || r2 ==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26442" y="3842893"/>
            <a:ext cx="1862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nsolas" panose="020B0609020204030204" pitchFamily="49" charset="0"/>
              </a:rPr>
              <a:t>r2 = y</a:t>
            </a:r>
            <a:r>
              <a:rPr lang="en-US" sz="2000" dirty="0" smtClean="0">
                <a:cs typeface="Consolas" panose="020B0609020204030204" pitchFamily="49" charset="0"/>
              </a:rPr>
              <a:t>;  </a:t>
            </a:r>
            <a:r>
              <a:rPr lang="en-US" sz="2000" dirty="0" smtClean="0">
                <a:solidFill>
                  <a:srgbClr val="0070C0"/>
                </a:solidFill>
                <a:cs typeface="Consolas" panose="020B0609020204030204" pitchFamily="49" charset="0"/>
              </a:rPr>
              <a:t>// r2 = 1</a:t>
            </a:r>
            <a:endParaRPr lang="en-US" sz="2000" dirty="0">
              <a:solidFill>
                <a:srgbClr val="0070C0"/>
              </a:solidFill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</a:rPr>
              <a:t>if (r2 == </a:t>
            </a:r>
            <a:r>
              <a:rPr lang="en-US" sz="2000" dirty="0" smtClean="0">
                <a:cs typeface="Consolas" panose="020B0609020204030204" pitchFamily="49" charset="0"/>
              </a:rPr>
              <a:t>0)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cs typeface="Consolas" panose="020B0609020204030204" pitchFamily="49" charset="0"/>
              </a:rPr>
              <a:t>x = 1;</a:t>
            </a:r>
            <a:endParaRPr lang="en-US" sz="2000" dirty="0">
              <a:cs typeface="Consolas" panose="020B0609020204030204" pitchFamily="49" charset="0"/>
            </a:endParaRPr>
          </a:p>
        </p:txBody>
      </p:sp>
      <p:sp>
        <p:nvSpPr>
          <p:cNvPr id="3" name="Oval Callout 2"/>
          <p:cNvSpPr/>
          <p:nvPr/>
        </p:nvSpPr>
        <p:spPr>
          <a:xfrm>
            <a:off x="3711191" y="4114345"/>
            <a:ext cx="1981200" cy="1096273"/>
          </a:xfrm>
          <a:prstGeom prst="wedgeEllipseCallout">
            <a:avLst>
              <a:gd name="adj1" fmla="val -63605"/>
              <a:gd name="adj2" fmla="val -1076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r1 = 1 not justified</a:t>
            </a:r>
            <a:endParaRPr lang="en-US" sz="2000" dirty="0"/>
          </a:p>
        </p:txBody>
      </p:sp>
      <p:sp>
        <p:nvSpPr>
          <p:cNvPr id="5" name="Explosion 1 4"/>
          <p:cNvSpPr/>
          <p:nvPr/>
        </p:nvSpPr>
        <p:spPr>
          <a:xfrm>
            <a:off x="488730" y="3842893"/>
            <a:ext cx="2416981" cy="1955849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Invalid</a:t>
            </a:r>
            <a:r>
              <a:rPr lang="en-US" dirty="0" smtClean="0"/>
              <a:t> execution!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96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Future Values is Tricky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58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25003" y="2825631"/>
            <a:ext cx="4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95409" y="2825631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1400" y="19812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err="1" smtClean="0">
                <a:solidFill>
                  <a:srgbClr val="2F2B20"/>
                </a:solidFill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 x = y 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2600" y="3217572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nsolas" panose="020B0609020204030204" pitchFamily="49" charset="0"/>
              </a:rPr>
              <a:t>r1 = </a:t>
            </a:r>
            <a:r>
              <a:rPr lang="en-US" sz="2000" dirty="0" smtClean="0">
                <a:cs typeface="Consolas" panose="020B0609020204030204" pitchFamily="49" charset="0"/>
              </a:rPr>
              <a:t>x; </a:t>
            </a:r>
            <a:endParaRPr lang="en-US" sz="2000" dirty="0">
              <a:solidFill>
                <a:srgbClr val="0070C0"/>
              </a:solidFill>
              <a:cs typeface="Consolas" panose="020B0609020204030204" pitchFamily="49" charset="0"/>
            </a:endParaRPr>
          </a:p>
          <a:p>
            <a:r>
              <a:rPr lang="en-US" sz="2000" dirty="0" smtClean="0">
                <a:cs typeface="Consolas" panose="020B0609020204030204" pitchFamily="49" charset="0"/>
              </a:rPr>
              <a:t>y </a:t>
            </a:r>
            <a:r>
              <a:rPr lang="en-US" sz="2000" dirty="0">
                <a:cs typeface="Consolas" panose="020B0609020204030204" pitchFamily="49" charset="0"/>
              </a:rPr>
              <a:t>= r1</a:t>
            </a:r>
            <a:r>
              <a:rPr lang="en-US" sz="2000" dirty="0" smtClean="0">
                <a:cs typeface="Consolas" panose="020B0609020204030204" pitchFamily="49" charset="0"/>
              </a:rPr>
              <a:t>; </a:t>
            </a:r>
            <a:endParaRPr lang="en-US" sz="2000" dirty="0">
              <a:solidFill>
                <a:srgbClr val="0070C0"/>
              </a:solidFill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05712" y="5306431"/>
            <a:ext cx="2820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assert r1 == 0 || r2 ==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26442" y="3842893"/>
            <a:ext cx="1862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nsolas" panose="020B0609020204030204" pitchFamily="49" charset="0"/>
              </a:rPr>
              <a:t>r2 = </a:t>
            </a:r>
            <a:r>
              <a:rPr lang="en-US" sz="2000" dirty="0" smtClean="0">
                <a:cs typeface="Consolas" panose="020B0609020204030204" pitchFamily="49" charset="0"/>
              </a:rPr>
              <a:t>y;</a:t>
            </a:r>
            <a:endParaRPr lang="en-US" sz="2000" dirty="0">
              <a:solidFill>
                <a:srgbClr val="0070C0"/>
              </a:solidFill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</a:rPr>
              <a:t>if (r2 == </a:t>
            </a:r>
            <a:r>
              <a:rPr lang="en-US" sz="2000" dirty="0" smtClean="0">
                <a:cs typeface="Consolas" panose="020B0609020204030204" pitchFamily="49" charset="0"/>
              </a:rPr>
              <a:t>0)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cs typeface="Consolas" panose="020B0609020204030204" pitchFamily="49" charset="0"/>
              </a:rPr>
              <a:t>x = 1;</a:t>
            </a:r>
            <a:endParaRPr lang="en-US" sz="2000" dirty="0">
              <a:cs typeface="Consolas" panose="020B0609020204030204" pitchFamily="49" charset="0"/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685800" y="4495800"/>
            <a:ext cx="1905000" cy="1524000"/>
          </a:xfrm>
          <a:prstGeom prst="wedgeEllipseCallout">
            <a:avLst>
              <a:gd name="adj1" fmla="val 70418"/>
              <a:gd name="adj2" fmla="val 87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Should </a:t>
            </a:r>
            <a:r>
              <a:rPr lang="en-US" sz="2000" dirty="0" smtClean="0">
                <a:solidFill>
                  <a:srgbClr val="FFFF00"/>
                </a:solidFill>
              </a:rPr>
              <a:t>never </a:t>
            </a:r>
            <a:r>
              <a:rPr lang="en-US" sz="2000" dirty="0" smtClean="0">
                <a:solidFill>
                  <a:schemeClr val="bg1"/>
                </a:solidFill>
              </a:rPr>
              <a:t>fail!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98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Future Values is Tricky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52600" y="2830341"/>
            <a:ext cx="903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nsolas" panose="020B0609020204030204" pitchFamily="49" charset="0"/>
              </a:rPr>
              <a:t>r1 = x;</a:t>
            </a:r>
          </a:p>
          <a:p>
            <a:r>
              <a:rPr lang="en-US" sz="2000" dirty="0">
                <a:cs typeface="Consolas" panose="020B0609020204030204" pitchFamily="49" charset="0"/>
              </a:rPr>
              <a:t>y = r1;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5003" y="2438400"/>
            <a:ext cx="4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95409" y="2438400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31156" y="2830341"/>
            <a:ext cx="1862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nsolas" panose="020B0609020204030204" pitchFamily="49" charset="0"/>
              </a:rPr>
              <a:t>r2 = y;</a:t>
            </a:r>
          </a:p>
          <a:p>
            <a:r>
              <a:rPr lang="en-US" sz="2000" dirty="0">
                <a:cs typeface="Consolas" panose="020B0609020204030204" pitchFamily="49" charset="0"/>
              </a:rPr>
              <a:t>if (r2 == </a:t>
            </a:r>
            <a:r>
              <a:rPr lang="en-US" sz="2000" dirty="0" smtClean="0">
                <a:cs typeface="Consolas" panose="020B0609020204030204" pitchFamily="49" charset="0"/>
              </a:rPr>
              <a:t>0)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cs typeface="Consolas" panose="020B0609020204030204" pitchFamily="49" charset="0"/>
              </a:rPr>
              <a:t>x = 1;</a:t>
            </a:r>
            <a:endParaRPr lang="en-US" sz="2000" dirty="0"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33035" y="4108569"/>
            <a:ext cx="2820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assert r1 == 0 || r2 ==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1400" y="19812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err="1" smtClean="0">
                <a:solidFill>
                  <a:srgbClr val="2F2B20"/>
                </a:solidFill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 x = y 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3" name="Horizontal Scroll 2"/>
          <p:cNvSpPr/>
          <p:nvPr/>
        </p:nvSpPr>
        <p:spPr>
          <a:xfrm>
            <a:off x="1135380" y="4534991"/>
            <a:ext cx="6918960" cy="1256209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Validating</a:t>
            </a:r>
            <a:r>
              <a:rPr lang="en-US" sz="2800" dirty="0" smtClean="0"/>
              <a:t> speculative values is necessary to </a:t>
            </a:r>
            <a:r>
              <a:rPr lang="en-US" sz="2800" dirty="0">
                <a:solidFill>
                  <a:srgbClr val="FFFF00"/>
                </a:solidFill>
              </a:rPr>
              <a:t>prevent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00"/>
                </a:solidFill>
              </a:rPr>
              <a:t>nonsensical</a:t>
            </a:r>
            <a:r>
              <a:rPr lang="en-US" sz="2800" dirty="0"/>
              <a:t> </a:t>
            </a:r>
            <a:r>
              <a:rPr lang="en-US" sz="2800" dirty="0" smtClean="0"/>
              <a:t>results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727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Programming is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Shared-memory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Difficult to be both correct and scalable</a:t>
            </a: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Data </a:t>
            </a:r>
            <a:r>
              <a:rPr lang="en-US" sz="2400" dirty="0" smtClean="0">
                <a:solidFill>
                  <a:srgbClr val="FF0000"/>
                </a:solidFill>
              </a:rPr>
              <a:t>race</a:t>
            </a:r>
          </a:p>
          <a:p>
            <a:pPr marL="365760" lvl="3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400" dirty="0" smtClean="0"/>
              <a:t>-Fundamentally</a:t>
            </a:r>
            <a:r>
              <a:rPr lang="en-US" sz="2400" dirty="0"/>
              <a:t>, lacks strong </a:t>
            </a:r>
            <a:r>
              <a:rPr lang="en-US" sz="2400" dirty="0">
                <a:solidFill>
                  <a:srgbClr val="FF0000"/>
                </a:solidFill>
              </a:rPr>
              <a:t>semantic</a:t>
            </a:r>
            <a:r>
              <a:rPr lang="en-US" sz="2400" dirty="0"/>
              <a:t> guarantees</a:t>
            </a: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754331" y="2743200"/>
            <a:ext cx="5681055" cy="1295400"/>
            <a:chOff x="1752600" y="2286000"/>
            <a:chExt cx="5791199" cy="1600200"/>
          </a:xfrm>
        </p:grpSpPr>
        <p:sp>
          <p:nvSpPr>
            <p:cNvPr id="6" name="Rectangle 5"/>
            <p:cNvSpPr/>
            <p:nvPr/>
          </p:nvSpPr>
          <p:spPr>
            <a:xfrm>
              <a:off x="1752600" y="3417147"/>
              <a:ext cx="5791199" cy="469053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 Memory</a:t>
              </a:r>
              <a:endParaRPr lang="en-US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752600" y="2286000"/>
              <a:ext cx="1219200" cy="1131147"/>
              <a:chOff x="1752600" y="2286000"/>
              <a:chExt cx="1219200" cy="1131147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752600" y="2286000"/>
                <a:ext cx="1219200" cy="806027"/>
                <a:chOff x="1524000" y="2514600"/>
                <a:chExt cx="1219200" cy="806027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524000" y="2514600"/>
                  <a:ext cx="1219200" cy="533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CPU</a:t>
                  </a:r>
                  <a:endParaRPr lang="en-US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524000" y="3048000"/>
                  <a:ext cx="1219200" cy="272627"/>
                </a:xfrm>
                <a:prstGeom prst="rect">
                  <a:avLst/>
                </a:prstGeom>
                <a:solidFill>
                  <a:srgbClr val="CC99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Cache</a:t>
                  </a:r>
                  <a:endParaRPr lang="en-US" dirty="0"/>
                </a:p>
              </p:txBody>
            </p:sp>
          </p:grpSp>
          <p:cxnSp>
            <p:nvCxnSpPr>
              <p:cNvPr id="24" name="Straight Connector 23"/>
              <p:cNvCxnSpPr/>
              <p:nvPr/>
            </p:nvCxnSpPr>
            <p:spPr>
              <a:xfrm>
                <a:off x="2362200" y="3092027"/>
                <a:ext cx="0" cy="3251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276600" y="2286000"/>
              <a:ext cx="1219200" cy="1131147"/>
              <a:chOff x="1752600" y="2286000"/>
              <a:chExt cx="1219200" cy="113114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752600" y="2286000"/>
                <a:ext cx="1219200" cy="806027"/>
                <a:chOff x="1524000" y="2514600"/>
                <a:chExt cx="1219200" cy="806027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1524000" y="2514600"/>
                  <a:ext cx="1219200" cy="533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CPU</a:t>
                  </a:r>
                  <a:endParaRPr lang="en-US" dirty="0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1524000" y="3048000"/>
                  <a:ext cx="1219200" cy="272627"/>
                </a:xfrm>
                <a:prstGeom prst="rect">
                  <a:avLst/>
                </a:prstGeom>
                <a:solidFill>
                  <a:srgbClr val="CC99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Cache</a:t>
                  </a:r>
                  <a:endParaRPr lang="en-US" dirty="0"/>
                </a:p>
              </p:txBody>
            </p:sp>
          </p:grpSp>
          <p:cxnSp>
            <p:nvCxnSpPr>
              <p:cNvPr id="20" name="Straight Connector 19"/>
              <p:cNvCxnSpPr/>
              <p:nvPr/>
            </p:nvCxnSpPr>
            <p:spPr>
              <a:xfrm>
                <a:off x="2362200" y="3092027"/>
                <a:ext cx="0" cy="3251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800600" y="2286000"/>
              <a:ext cx="1219200" cy="1131147"/>
              <a:chOff x="1752600" y="2286000"/>
              <a:chExt cx="1219200" cy="1131147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752600" y="2286000"/>
                <a:ext cx="1219200" cy="806027"/>
                <a:chOff x="1524000" y="2514600"/>
                <a:chExt cx="1219200" cy="806027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1524000" y="2514600"/>
                  <a:ext cx="1219200" cy="533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CPU</a:t>
                  </a:r>
                  <a:endParaRPr lang="en-US" dirty="0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1524000" y="3048000"/>
                  <a:ext cx="1219200" cy="272627"/>
                </a:xfrm>
                <a:prstGeom prst="rect">
                  <a:avLst/>
                </a:prstGeom>
                <a:solidFill>
                  <a:srgbClr val="CC99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Cache</a:t>
                  </a:r>
                  <a:endParaRPr lang="en-US" dirty="0"/>
                </a:p>
              </p:txBody>
            </p:sp>
          </p:grpSp>
          <p:cxnSp>
            <p:nvCxnSpPr>
              <p:cNvPr id="16" name="Straight Connector 15"/>
              <p:cNvCxnSpPr/>
              <p:nvPr/>
            </p:nvCxnSpPr>
            <p:spPr>
              <a:xfrm>
                <a:off x="2362200" y="3092027"/>
                <a:ext cx="0" cy="3251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6324599" y="2286000"/>
              <a:ext cx="1219200" cy="1131147"/>
              <a:chOff x="1752600" y="2286000"/>
              <a:chExt cx="1219200" cy="1131147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752600" y="2286000"/>
                <a:ext cx="1219200" cy="806027"/>
                <a:chOff x="1524000" y="2514600"/>
                <a:chExt cx="1219200" cy="806027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1524000" y="2514600"/>
                  <a:ext cx="1219200" cy="533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CPU</a:t>
                  </a:r>
                  <a:endParaRPr lang="en-US" dirty="0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1524000" y="3048000"/>
                  <a:ext cx="1219200" cy="272627"/>
                </a:xfrm>
                <a:prstGeom prst="rect">
                  <a:avLst/>
                </a:prstGeom>
                <a:solidFill>
                  <a:srgbClr val="CC99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Cache</a:t>
                  </a:r>
                  <a:endParaRPr lang="en-US" dirty="0"/>
                </a:p>
              </p:txBody>
            </p:sp>
          </p:grpSp>
          <p:cxnSp>
            <p:nvCxnSpPr>
              <p:cNvPr id="12" name="Straight Connector 11"/>
              <p:cNvCxnSpPr/>
              <p:nvPr/>
            </p:nvCxnSpPr>
            <p:spPr>
              <a:xfrm>
                <a:off x="2362200" y="3092027"/>
                <a:ext cx="0" cy="3251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6186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Prescient Memory: Key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800" i="1" dirty="0" smtClean="0">
                <a:solidFill>
                  <a:srgbClr val="FF0000"/>
                </a:solidFill>
              </a:rPr>
              <a:t>Speculatively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“guess” a future value 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 a </a:t>
            </a:r>
            <a:r>
              <a:rPr lang="en-US" sz="2800" dirty="0" smtClean="0">
                <a:solidFill>
                  <a:srgbClr val="FF0000"/>
                </a:solidFill>
              </a:rPr>
              <a:t>load</a:t>
            </a:r>
          </a:p>
          <a:p>
            <a:pPr lvl="1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800" i="1" dirty="0" smtClean="0">
                <a:solidFill>
                  <a:srgbClr val="FF0000"/>
                </a:solidFill>
              </a:rPr>
              <a:t>Validate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the speculative value at a </a:t>
            </a:r>
            <a:r>
              <a:rPr lang="en-US" sz="2800" dirty="0" smtClean="0">
                <a:solidFill>
                  <a:srgbClr val="FF0000"/>
                </a:solidFill>
              </a:rPr>
              <a:t>later store</a:t>
            </a:r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3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Prescient Memory: Key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800" i="1" dirty="0" smtClean="0">
                <a:solidFill>
                  <a:srgbClr val="FF0000"/>
                </a:solidFill>
              </a:rPr>
              <a:t>Speculatively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“guess” a future value 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 a </a:t>
            </a:r>
            <a:r>
              <a:rPr lang="en-US" sz="2800" dirty="0" smtClean="0">
                <a:solidFill>
                  <a:srgbClr val="FF0000"/>
                </a:solidFill>
              </a:rPr>
              <a:t>load</a:t>
            </a:r>
          </a:p>
          <a:p>
            <a:pPr lvl="1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800" i="1" dirty="0" smtClean="0">
                <a:solidFill>
                  <a:srgbClr val="FF0000"/>
                </a:solidFill>
              </a:rPr>
              <a:t>Validate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the speculative value at a </a:t>
            </a:r>
            <a:r>
              <a:rPr lang="en-US" sz="2800" dirty="0" smtClean="0">
                <a:solidFill>
                  <a:srgbClr val="FF0000"/>
                </a:solidFill>
              </a:rPr>
              <a:t>later store</a:t>
            </a:r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61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6831" y="4200790"/>
            <a:ext cx="2504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Valid</a:t>
            </a:r>
            <a:r>
              <a:rPr lang="en-US" sz="2400" dirty="0" smtClean="0"/>
              <a:t> future value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594859" y="3733800"/>
            <a:ext cx="3676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Store writes the </a:t>
            </a:r>
            <a:r>
              <a:rPr lang="en-US" sz="2400" dirty="0" smtClean="0">
                <a:solidFill>
                  <a:srgbClr val="FF0000"/>
                </a:solidFill>
              </a:rPr>
              <a:t>same</a:t>
            </a:r>
            <a:r>
              <a:rPr lang="en-US" sz="2400" dirty="0" smtClean="0"/>
              <a:t> value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94859" y="4662455"/>
            <a:ext cx="3233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Store </a:t>
            </a:r>
            <a:r>
              <a:rPr lang="en-US" sz="2400" dirty="0" smtClean="0">
                <a:solidFill>
                  <a:srgbClr val="FF0000"/>
                </a:solidFill>
              </a:rPr>
              <a:t>races</a:t>
            </a:r>
            <a:r>
              <a:rPr lang="en-US" sz="2400" dirty="0" smtClean="0"/>
              <a:t> with load</a:t>
            </a:r>
            <a:endParaRPr lang="en-US" sz="2400" dirty="0"/>
          </a:p>
        </p:txBody>
      </p:sp>
      <p:sp>
        <p:nvSpPr>
          <p:cNvPr id="9" name="Left-Right Arrow 8"/>
          <p:cNvSpPr/>
          <p:nvPr/>
        </p:nvSpPr>
        <p:spPr>
          <a:xfrm>
            <a:off x="3195573" y="4126547"/>
            <a:ext cx="844649" cy="61014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4219470" y="3834361"/>
            <a:ext cx="304800" cy="1194521"/>
          </a:xfrm>
          <a:prstGeom prst="leftBrace">
            <a:avLst>
              <a:gd name="adj1" fmla="val 4789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6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Prescient Memory: Key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800" i="1" dirty="0" smtClean="0">
                <a:solidFill>
                  <a:srgbClr val="FF0000"/>
                </a:solidFill>
              </a:rPr>
              <a:t>Speculatively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“guess” a future value 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 a </a:t>
            </a:r>
            <a:r>
              <a:rPr lang="en-US" sz="2800" dirty="0" smtClean="0">
                <a:solidFill>
                  <a:srgbClr val="FF0000"/>
                </a:solidFill>
              </a:rPr>
              <a:t>load</a:t>
            </a:r>
          </a:p>
          <a:p>
            <a:pPr lvl="1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Maintain a per-variable </a:t>
            </a:r>
            <a:r>
              <a:rPr lang="en-US" sz="2400" dirty="0" smtClean="0">
                <a:solidFill>
                  <a:srgbClr val="FF0000"/>
                </a:solidFill>
              </a:rPr>
              <a:t>speculative read history</a:t>
            </a:r>
          </a:p>
          <a:p>
            <a:pPr lvl="1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Records </a:t>
            </a:r>
            <a:r>
              <a:rPr lang="en-US" sz="2400" dirty="0"/>
              <a:t>&lt;</a:t>
            </a:r>
            <a:r>
              <a:rPr lang="en-US" sz="2400" dirty="0" smtClean="0"/>
              <a:t>logical timestamp, speculative value&gt;</a:t>
            </a:r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800" i="1" dirty="0" smtClean="0">
                <a:solidFill>
                  <a:srgbClr val="FF0000"/>
                </a:solidFill>
              </a:rPr>
              <a:t>Validate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the speculative value at a </a:t>
            </a:r>
            <a:r>
              <a:rPr lang="en-US" sz="2800" dirty="0" smtClean="0">
                <a:solidFill>
                  <a:srgbClr val="FF0000"/>
                </a:solidFill>
              </a:rPr>
              <a:t>later store</a:t>
            </a:r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62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6831" y="4200790"/>
            <a:ext cx="2504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Valid</a:t>
            </a:r>
            <a:r>
              <a:rPr lang="en-US" sz="2400" dirty="0" smtClean="0"/>
              <a:t> future value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594859" y="3733800"/>
            <a:ext cx="3676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Store writes the </a:t>
            </a:r>
            <a:r>
              <a:rPr lang="en-US" sz="2400" dirty="0" smtClean="0">
                <a:solidFill>
                  <a:srgbClr val="FF0000"/>
                </a:solidFill>
              </a:rPr>
              <a:t>same</a:t>
            </a:r>
            <a:r>
              <a:rPr lang="en-US" sz="2400" dirty="0" smtClean="0"/>
              <a:t> value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94859" y="4662455"/>
            <a:ext cx="3233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Store </a:t>
            </a:r>
            <a:r>
              <a:rPr lang="en-US" sz="2400" dirty="0" smtClean="0">
                <a:solidFill>
                  <a:srgbClr val="FF0000"/>
                </a:solidFill>
              </a:rPr>
              <a:t>races</a:t>
            </a:r>
            <a:r>
              <a:rPr lang="en-US" sz="2400" dirty="0" smtClean="0"/>
              <a:t> with load</a:t>
            </a:r>
            <a:endParaRPr lang="en-US" sz="2400" dirty="0"/>
          </a:p>
        </p:txBody>
      </p:sp>
      <p:sp>
        <p:nvSpPr>
          <p:cNvPr id="9" name="Left-Right Arrow 8"/>
          <p:cNvSpPr/>
          <p:nvPr/>
        </p:nvSpPr>
        <p:spPr>
          <a:xfrm>
            <a:off x="3195573" y="4126547"/>
            <a:ext cx="844649" cy="61014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4219470" y="3834361"/>
            <a:ext cx="304800" cy="1194521"/>
          </a:xfrm>
          <a:prstGeom prst="leftBrace">
            <a:avLst>
              <a:gd name="adj1" fmla="val 4789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63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0" y="3217572"/>
            <a:ext cx="1132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Consolas" panose="020B0609020204030204" pitchFamily="49" charset="0"/>
              </a:rPr>
              <a:t>1: r = </a:t>
            </a:r>
            <a:r>
              <a:rPr lang="en-US" sz="2000" dirty="0">
                <a:solidFill>
                  <a:srgbClr val="FF0000"/>
                </a:solidFill>
                <a:cs typeface="Consolas" panose="020B0609020204030204" pitchFamily="49" charset="0"/>
              </a:rPr>
              <a:t>x</a:t>
            </a:r>
            <a:r>
              <a:rPr lang="en-US" sz="2000" dirty="0" smtClean="0"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cs typeface="Consolas" panose="020B0609020204030204" pitchFamily="49" charset="0"/>
              </a:rPr>
              <a:t>2: </a:t>
            </a:r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y</a:t>
            </a:r>
            <a:r>
              <a:rPr lang="en-US" sz="2000" dirty="0" smtClean="0">
                <a:cs typeface="Consolas" panose="020B0609020204030204" pitchFamily="49" charset="0"/>
              </a:rPr>
              <a:t> = 1;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5003" y="2825631"/>
            <a:ext cx="4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95409" y="2825631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81400" y="19812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err="1" smtClean="0">
                <a:solidFill>
                  <a:srgbClr val="2F2B20"/>
                </a:solidFill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 x = y 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9875" y="4098160"/>
            <a:ext cx="2096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Consolas" panose="020B0609020204030204" pitchFamily="49" charset="0"/>
              </a:rPr>
              <a:t>3: while (</a:t>
            </a:r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y</a:t>
            </a:r>
            <a:r>
              <a:rPr lang="en-US" sz="2000" dirty="0" smtClean="0">
                <a:cs typeface="Consolas" panose="020B0609020204030204" pitchFamily="49" charset="0"/>
              </a:rPr>
              <a:t> == 0) {}</a:t>
            </a:r>
          </a:p>
          <a:p>
            <a:endParaRPr lang="en-US" sz="2000" dirty="0" smtClean="0">
              <a:cs typeface="Consolas" panose="020B0609020204030204" pitchFamily="49" charset="0"/>
            </a:endParaRPr>
          </a:p>
          <a:p>
            <a:r>
              <a:rPr lang="en-US" sz="2000" dirty="0" smtClean="0">
                <a:cs typeface="Consolas" panose="020B0609020204030204" pitchFamily="49" charset="0"/>
              </a:rPr>
              <a:t>4</a:t>
            </a:r>
            <a:r>
              <a:rPr lang="en-US" sz="2000" dirty="0">
                <a:cs typeface="Consolas" panose="020B0609020204030204" pitchFamily="49" charset="0"/>
              </a:rPr>
              <a:t>: </a:t>
            </a:r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x</a:t>
            </a:r>
            <a:r>
              <a:rPr lang="en-US" sz="2000" dirty="0" smtClean="0">
                <a:cs typeface="Consolas" panose="020B0609020204030204" pitchFamily="49" charset="0"/>
              </a:rPr>
              <a:t> = 1;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90656" y="5334000"/>
            <a:ext cx="1555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assert r ==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69677" y="2255521"/>
            <a:ext cx="2296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S[x] </a:t>
            </a:r>
            <a:r>
              <a:rPr lang="en-US" sz="2000" dirty="0">
                <a:solidFill>
                  <a:srgbClr val="0070C0"/>
                </a:solidFill>
              </a:rPr>
              <a:t>= </a:t>
            </a:r>
            <a:r>
              <a:rPr lang="en-US" sz="2000" dirty="0" smtClean="0">
                <a:solidFill>
                  <a:srgbClr val="0070C0"/>
                </a:solidFill>
              </a:rPr>
              <a:t>∅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11341" y="2809458"/>
            <a:ext cx="1829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Timestamp: </a:t>
            </a:r>
            <a:r>
              <a:rPr lang="en-US" sz="2000" dirty="0">
                <a:solidFill>
                  <a:srgbClr val="0070C0"/>
                </a:solidFill>
              </a:rPr>
              <a:t>K</a:t>
            </a:r>
            <a:r>
              <a:rPr lang="en-US" sz="2000" baseline="-25000" dirty="0">
                <a:solidFill>
                  <a:srgbClr val="0070C0"/>
                </a:solidFill>
              </a:rPr>
              <a:t>1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37068" y="2811416"/>
            <a:ext cx="1829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Timestamp: K</a:t>
            </a:r>
            <a:r>
              <a:rPr lang="en-US" sz="2000" baseline="-25000" dirty="0" smtClean="0">
                <a:solidFill>
                  <a:srgbClr val="0070C0"/>
                </a:solidFill>
              </a:rPr>
              <a:t>2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54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 </a:t>
            </a:r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64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0" y="3217572"/>
            <a:ext cx="1132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Consolas" panose="020B0609020204030204" pitchFamily="49" charset="0"/>
              </a:rPr>
              <a:t>1: r = </a:t>
            </a:r>
            <a:r>
              <a:rPr lang="en-US" sz="2000" dirty="0">
                <a:solidFill>
                  <a:srgbClr val="FF0000"/>
                </a:solidFill>
                <a:cs typeface="Consolas" panose="020B0609020204030204" pitchFamily="49" charset="0"/>
              </a:rPr>
              <a:t>x</a:t>
            </a:r>
            <a:r>
              <a:rPr lang="en-US" sz="2000" dirty="0" smtClean="0"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2: </a:t>
            </a: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y = 1;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5003" y="2825631"/>
            <a:ext cx="4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95409" y="2825631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81400" y="19812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err="1" smtClean="0">
                <a:solidFill>
                  <a:srgbClr val="2F2B20"/>
                </a:solidFill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 x = y 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9875" y="4098160"/>
            <a:ext cx="2096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3: while (y == 0) {}</a:t>
            </a:r>
          </a:p>
          <a:p>
            <a:endParaRPr lang="en-US" sz="2000" dirty="0" smtClean="0">
              <a:solidFill>
                <a:schemeClr val="tx2">
                  <a:lumMod val="40000"/>
                  <a:lumOff val="60000"/>
                </a:schemeClr>
              </a:solidFill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4</a:t>
            </a: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: </a:t>
            </a: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x = 1;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74634" y="3154941"/>
            <a:ext cx="3896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1 ⇠ </a:t>
            </a:r>
            <a:r>
              <a:rPr lang="en-US" sz="2000" dirty="0" smtClean="0">
                <a:solidFill>
                  <a:srgbClr val="0070C0"/>
                </a:solidFill>
              </a:rPr>
              <a:t>predict(…)   // guess value 1</a:t>
            </a:r>
          </a:p>
          <a:p>
            <a:r>
              <a:rPr lang="en-US" sz="2000" dirty="0">
                <a:solidFill>
                  <a:srgbClr val="0070C0"/>
                </a:solidFill>
              </a:rPr>
              <a:t>S</a:t>
            </a:r>
            <a:r>
              <a:rPr lang="en-US" sz="2000" dirty="0" smtClean="0">
                <a:solidFill>
                  <a:srgbClr val="0070C0"/>
                </a:solidFill>
              </a:rPr>
              <a:t>[x] = {&lt;K</a:t>
            </a:r>
            <a:r>
              <a:rPr lang="en-US" sz="2000" baseline="-25000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>
                <a:solidFill>
                  <a:srgbClr val="0070C0"/>
                </a:solidFill>
              </a:rPr>
              <a:t>, 1&gt;}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69677" y="2255521"/>
            <a:ext cx="2296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</a:t>
            </a:r>
            <a:r>
              <a:rPr lang="en-US" sz="2000" dirty="0" smtClean="0">
                <a:solidFill>
                  <a:srgbClr val="0070C0"/>
                </a:solidFill>
              </a:rPr>
              <a:t>[x] </a:t>
            </a:r>
            <a:r>
              <a:rPr lang="en-US" sz="2000" dirty="0">
                <a:solidFill>
                  <a:srgbClr val="0070C0"/>
                </a:solidFill>
              </a:rPr>
              <a:t>= </a:t>
            </a:r>
            <a:r>
              <a:rPr lang="en-US" sz="2000" dirty="0" smtClean="0">
                <a:solidFill>
                  <a:srgbClr val="0070C0"/>
                </a:solidFill>
              </a:rPr>
              <a:t>∅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90656" y="5334000"/>
            <a:ext cx="1555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assert r ==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11341" y="2809458"/>
            <a:ext cx="1829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Timestamp: </a:t>
            </a:r>
            <a:r>
              <a:rPr lang="en-US" sz="2000" dirty="0">
                <a:solidFill>
                  <a:srgbClr val="0070C0"/>
                </a:solidFill>
              </a:rPr>
              <a:t>K</a:t>
            </a:r>
            <a:r>
              <a:rPr lang="en-US" sz="2000" baseline="-25000" dirty="0">
                <a:solidFill>
                  <a:srgbClr val="0070C0"/>
                </a:solidFill>
              </a:rPr>
              <a:t>1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37068" y="2811416"/>
            <a:ext cx="1829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Timestamp: K</a:t>
            </a:r>
            <a:r>
              <a:rPr lang="en-US" sz="2000" baseline="-25000" dirty="0" smtClean="0">
                <a:solidFill>
                  <a:srgbClr val="0070C0"/>
                </a:solidFill>
              </a:rPr>
              <a:t>2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77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 </a:t>
            </a:r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65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0" y="3217572"/>
            <a:ext cx="1132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1: r = </a:t>
            </a: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x</a:t>
            </a: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2: </a:t>
            </a: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y = 1;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5003" y="2825631"/>
            <a:ext cx="4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95409" y="2825631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81400" y="19812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err="1" smtClean="0">
                <a:solidFill>
                  <a:srgbClr val="2F2B20"/>
                </a:solidFill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 x = y 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9875" y="4098160"/>
            <a:ext cx="2096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cs typeface="Consolas" panose="020B0609020204030204" pitchFamily="49" charset="0"/>
              </a:rPr>
              <a:t>3: while (y == 0) {}</a:t>
            </a:r>
          </a:p>
          <a:p>
            <a:endParaRPr lang="en-US" sz="2000" dirty="0" smtClean="0">
              <a:cs typeface="Consolas" panose="020B0609020204030204" pitchFamily="49" charset="0"/>
            </a:endParaRPr>
          </a:p>
          <a:p>
            <a:r>
              <a:rPr lang="en-US" sz="2000" dirty="0" smtClean="0">
                <a:cs typeface="Consolas" panose="020B0609020204030204" pitchFamily="49" charset="0"/>
              </a:rPr>
              <a:t>4</a:t>
            </a:r>
            <a:r>
              <a:rPr lang="en-US" sz="2000" dirty="0">
                <a:cs typeface="Consolas" panose="020B0609020204030204" pitchFamily="49" charset="0"/>
              </a:rPr>
              <a:t>: </a:t>
            </a:r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x</a:t>
            </a:r>
            <a:r>
              <a:rPr lang="en-US" sz="2000" dirty="0" smtClean="0">
                <a:cs typeface="Consolas" panose="020B0609020204030204" pitchFamily="49" charset="0"/>
              </a:rPr>
              <a:t> = 1;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69677" y="2255521"/>
            <a:ext cx="2296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</a:t>
            </a:r>
            <a:r>
              <a:rPr lang="en-US" sz="2000" dirty="0" smtClean="0">
                <a:solidFill>
                  <a:srgbClr val="0070C0"/>
                </a:solidFill>
              </a:rPr>
              <a:t>[x] </a:t>
            </a:r>
            <a:r>
              <a:rPr lang="en-US" sz="2000" dirty="0">
                <a:solidFill>
                  <a:srgbClr val="0070C0"/>
                </a:solidFill>
              </a:rPr>
              <a:t>= </a:t>
            </a:r>
            <a:r>
              <a:rPr lang="en-US" sz="2000" dirty="0" smtClean="0">
                <a:solidFill>
                  <a:srgbClr val="0070C0"/>
                </a:solidFill>
              </a:rPr>
              <a:t>∅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97337" y="4662487"/>
            <a:ext cx="3058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validate S[x]: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     K</a:t>
            </a:r>
            <a:r>
              <a:rPr lang="en-US" sz="2000" baseline="-25000" dirty="0" smtClean="0">
                <a:solidFill>
                  <a:srgbClr val="0070C0"/>
                </a:solidFill>
              </a:rPr>
              <a:t>1 </a:t>
            </a:r>
            <a:r>
              <a:rPr lang="en-US" sz="2000" dirty="0" smtClean="0">
                <a:solidFill>
                  <a:srgbClr val="0070C0"/>
                </a:solidFill>
              </a:rPr>
              <a:t>⋢ K</a:t>
            </a:r>
            <a:r>
              <a:rPr lang="en-US" sz="2000" baseline="-25000" dirty="0" smtClean="0">
                <a:solidFill>
                  <a:srgbClr val="0070C0"/>
                </a:solidFill>
              </a:rPr>
              <a:t>2 </a:t>
            </a:r>
            <a:r>
              <a:rPr lang="en-US" sz="2000" dirty="0" smtClean="0">
                <a:solidFill>
                  <a:srgbClr val="0070C0"/>
                </a:solidFill>
              </a:rPr>
              <a:t>&amp;&amp; </a:t>
            </a:r>
            <a:r>
              <a:rPr lang="en-US" sz="2000" dirty="0">
                <a:solidFill>
                  <a:srgbClr val="0070C0"/>
                </a:solidFill>
              </a:rPr>
              <a:t>1 </a:t>
            </a:r>
            <a:r>
              <a:rPr lang="en-US" sz="2000" dirty="0" smtClean="0">
                <a:solidFill>
                  <a:srgbClr val="0070C0"/>
                </a:solidFill>
              </a:rPr>
              <a:t>==</a:t>
            </a:r>
            <a:r>
              <a:rPr lang="en-US" sz="2000" dirty="0">
                <a:solidFill>
                  <a:srgbClr val="0070C0"/>
                </a:solidFill>
              </a:rPr>
              <a:t> 1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3952510" y="5370373"/>
            <a:ext cx="228600" cy="19682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846914" y="5567201"/>
            <a:ext cx="3286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1 is a valid future value!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90656" y="5334000"/>
            <a:ext cx="1555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assert r ==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11341" y="2809458"/>
            <a:ext cx="1829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Timestamp: </a:t>
            </a:r>
            <a:r>
              <a:rPr lang="en-US" sz="2000" dirty="0">
                <a:solidFill>
                  <a:srgbClr val="0070C0"/>
                </a:solidFill>
              </a:rPr>
              <a:t>K</a:t>
            </a:r>
            <a:r>
              <a:rPr lang="en-US" sz="2000" baseline="-25000" dirty="0">
                <a:solidFill>
                  <a:srgbClr val="0070C0"/>
                </a:solidFill>
              </a:rPr>
              <a:t>1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37068" y="2811416"/>
            <a:ext cx="1829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Timestamp: K</a:t>
            </a:r>
            <a:r>
              <a:rPr lang="en-US" sz="2000" baseline="-25000" dirty="0" smtClean="0">
                <a:solidFill>
                  <a:srgbClr val="0070C0"/>
                </a:solidFill>
              </a:rPr>
              <a:t>2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74634" y="3154941"/>
            <a:ext cx="3896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1 ⇠ </a:t>
            </a:r>
            <a:r>
              <a:rPr lang="en-US" sz="2000" dirty="0" smtClean="0">
                <a:solidFill>
                  <a:srgbClr val="0070C0"/>
                </a:solidFill>
              </a:rPr>
              <a:t>predict(…)   // guess value 1</a:t>
            </a:r>
          </a:p>
          <a:p>
            <a:r>
              <a:rPr lang="en-US" sz="2000" dirty="0">
                <a:solidFill>
                  <a:srgbClr val="0070C0"/>
                </a:solidFill>
              </a:rPr>
              <a:t>S</a:t>
            </a:r>
            <a:r>
              <a:rPr lang="en-US" sz="2000" dirty="0" smtClean="0">
                <a:solidFill>
                  <a:srgbClr val="0070C0"/>
                </a:solidFill>
              </a:rPr>
              <a:t>[x] = {&lt;K</a:t>
            </a:r>
            <a:r>
              <a:rPr lang="en-US" sz="2000" baseline="-25000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>
                <a:solidFill>
                  <a:srgbClr val="0070C0"/>
                </a:solidFill>
              </a:rPr>
              <a:t>, 1&gt;}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How to guess a future value?</a:t>
            </a:r>
            <a:endParaRPr lang="en-US" sz="28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66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5562600" y="1746572"/>
            <a:ext cx="2999163" cy="1386839"/>
          </a:xfrm>
          <a:prstGeom prst="cloudCallout">
            <a:avLst>
              <a:gd name="adj1" fmla="val -60367"/>
              <a:gd name="adj2" fmla="val -273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D34817"/>
              </a:buClr>
            </a:pPr>
            <a:r>
              <a:rPr lang="en-US" sz="2800" i="1" dirty="0">
                <a:solidFill>
                  <a:srgbClr val="0070C0"/>
                </a:solidFill>
              </a:rPr>
              <a:t>predict(…) 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6798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How to guess a future value?</a:t>
            </a:r>
          </a:p>
          <a:p>
            <a:pPr lvl="1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dirty="0" smtClean="0"/>
              <a:t>Which </a:t>
            </a:r>
            <a:r>
              <a:rPr lang="en-US" sz="2600" i="1" dirty="0" smtClean="0">
                <a:solidFill>
                  <a:srgbClr val="FF0000"/>
                </a:solidFill>
              </a:rPr>
              <a:t>load </a:t>
            </a:r>
            <a:r>
              <a:rPr lang="en-US" sz="2600" dirty="0" smtClean="0"/>
              <a:t>should return a future value?</a:t>
            </a:r>
          </a:p>
          <a:p>
            <a:pPr lvl="1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dirty="0" smtClean="0"/>
              <a:t>What </a:t>
            </a:r>
            <a:r>
              <a:rPr lang="en-US" sz="2600" i="1" dirty="0" smtClean="0">
                <a:solidFill>
                  <a:srgbClr val="FF0000"/>
                </a:solidFill>
              </a:rPr>
              <a:t>value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smtClean="0"/>
              <a:t>should be returned?</a:t>
            </a:r>
          </a:p>
          <a:p>
            <a:pPr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0" indent="0">
              <a:buClr>
                <a:srgbClr val="D34817"/>
              </a:buClr>
              <a:buNone/>
            </a:pPr>
            <a:endParaRPr lang="en-US" sz="2800" dirty="0"/>
          </a:p>
          <a:p>
            <a:pPr lvl="1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5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How to guess a future value?</a:t>
            </a:r>
          </a:p>
          <a:p>
            <a:pPr lvl="1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dirty="0" smtClean="0"/>
              <a:t>Which </a:t>
            </a:r>
            <a:r>
              <a:rPr lang="en-US" sz="2600" i="1" dirty="0" smtClean="0">
                <a:solidFill>
                  <a:srgbClr val="FF0000"/>
                </a:solidFill>
              </a:rPr>
              <a:t>load </a:t>
            </a:r>
            <a:r>
              <a:rPr lang="en-US" sz="2600" dirty="0" smtClean="0"/>
              <a:t>should return a future value?</a:t>
            </a:r>
          </a:p>
          <a:p>
            <a:pPr lvl="1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dirty="0" smtClean="0"/>
              <a:t>What </a:t>
            </a:r>
            <a:r>
              <a:rPr lang="en-US" sz="2600" i="1" dirty="0" smtClean="0">
                <a:solidFill>
                  <a:srgbClr val="FF0000"/>
                </a:solidFill>
              </a:rPr>
              <a:t>value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smtClean="0"/>
              <a:t>should be returned?</a:t>
            </a:r>
          </a:p>
          <a:p>
            <a:pPr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Solution</a:t>
            </a:r>
          </a:p>
          <a:p>
            <a:pPr lvl="1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600" i="1" dirty="0" smtClean="0">
                <a:solidFill>
                  <a:srgbClr val="FF0000"/>
                </a:solidFill>
              </a:rPr>
              <a:t>Profile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smtClean="0"/>
              <a:t>possible future values in a prior run</a:t>
            </a:r>
            <a:endParaRPr lang="en-US" sz="2600" dirty="0"/>
          </a:p>
          <a:p>
            <a:pPr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1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Future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Clr>
                <a:srgbClr val="D34817"/>
              </a:buClr>
              <a:buNone/>
            </a:pP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Helper Dynamic Analysis: PM-profiler</a:t>
            </a:r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Maintains a per-variable </a:t>
            </a:r>
            <a:r>
              <a:rPr lang="en-US" sz="2800" dirty="0">
                <a:solidFill>
                  <a:srgbClr val="FF0000"/>
                </a:solidFill>
              </a:rPr>
              <a:t>concrete read history</a:t>
            </a:r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FF0000"/>
              </a:solidFill>
            </a:endParaRPr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At a load, records:</a:t>
            </a:r>
          </a:p>
          <a:p>
            <a:pPr lvl="1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&lt;logical timestamp, instruction ID, 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set of visible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values&gt;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1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#1: Weak Semantics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25003" y="2825631"/>
            <a:ext cx="4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95410" y="2824609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20741" y="3367212"/>
            <a:ext cx="20082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data</a:t>
            </a:r>
            <a:r>
              <a:rPr lang="en-US" sz="2000" dirty="0" smtClean="0">
                <a:cs typeface="Consolas" panose="020B0609020204030204" pitchFamily="49" charset="0"/>
              </a:rPr>
              <a:t> = new Foo();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flag </a:t>
            </a:r>
            <a:r>
              <a:rPr lang="en-US" sz="2000" dirty="0" smtClean="0">
                <a:cs typeface="Consolas" panose="020B0609020204030204" pitchFamily="49" charset="0"/>
              </a:rPr>
              <a:t>= true;</a:t>
            </a:r>
          </a:p>
          <a:p>
            <a:endParaRPr lang="en-US" sz="2000" dirty="0"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86400" y="4268689"/>
            <a:ext cx="2087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Consolas" panose="020B0609020204030204" pitchFamily="49" charset="0"/>
              </a:rPr>
              <a:t>if (</a:t>
            </a:r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flag</a:t>
            </a:r>
            <a:r>
              <a:rPr lang="en-US" sz="2000" dirty="0" smtClean="0"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cs typeface="Consolas" panose="020B0609020204030204" pitchFamily="49" charset="0"/>
              </a:rPr>
              <a:t> </a:t>
            </a:r>
            <a:r>
              <a:rPr lang="en-US" sz="2000" dirty="0" smtClean="0"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data</a:t>
            </a:r>
            <a:r>
              <a:rPr lang="en-US" sz="2000" dirty="0" smtClean="0">
                <a:cs typeface="Consolas" panose="020B0609020204030204" pitchFamily="49" charset="0"/>
              </a:rPr>
              <a:t>.bar();</a:t>
            </a:r>
            <a:endParaRPr lang="en-US" sz="2000" dirty="0"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58661" y="1993612"/>
            <a:ext cx="22312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Foo data </a:t>
            </a:r>
            <a:r>
              <a:rPr lang="en-US" sz="2000" dirty="0">
                <a:solidFill>
                  <a:srgbClr val="2F2B20"/>
                </a:solidFill>
                <a:cs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null;</a:t>
            </a:r>
          </a:p>
          <a:p>
            <a:pPr lvl="0"/>
            <a:r>
              <a:rPr lang="en-US" sz="2000" dirty="0" err="1">
                <a:solidFill>
                  <a:srgbClr val="2F2B20"/>
                </a:solidFill>
                <a:cs typeface="Consolas" panose="020B0609020204030204" pitchFamily="49" charset="0"/>
              </a:rPr>
              <a:t>b</a:t>
            </a:r>
            <a:r>
              <a:rPr lang="en-US" sz="2000" dirty="0" err="1" smtClean="0">
                <a:solidFill>
                  <a:srgbClr val="2F2B20"/>
                </a:solidFill>
                <a:cs typeface="Consolas" panose="020B0609020204030204" pitchFamily="49" charset="0"/>
              </a:rPr>
              <a:t>oolean</a:t>
            </a:r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 flag= false;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  <a:p>
            <a:endParaRPr lang="en-US" sz="20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52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Future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Clr>
                <a:srgbClr val="D34817"/>
              </a:buClr>
              <a:buNone/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Helper Dynamic Analysis: 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PM-profiler</a:t>
            </a:r>
            <a:endParaRPr lang="en-US" sz="28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At a store, detects: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5993" y="3978765"/>
            <a:ext cx="2894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Potential </a:t>
            </a:r>
            <a:r>
              <a:rPr lang="en-US" sz="2400" dirty="0" smtClean="0">
                <a:solidFill>
                  <a:srgbClr val="FF0000"/>
                </a:solidFill>
              </a:rPr>
              <a:t>future value </a:t>
            </a:r>
            <a:r>
              <a:rPr lang="en-US" sz="2400" dirty="0" smtClean="0"/>
              <a:t>for a previous load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3078528"/>
            <a:ext cx="3696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Store </a:t>
            </a:r>
            <a:r>
              <a:rPr lang="en-US" sz="2400" dirty="0">
                <a:solidFill>
                  <a:srgbClr val="FF0000"/>
                </a:solidFill>
              </a:rPr>
              <a:t>races</a:t>
            </a:r>
            <a:r>
              <a:rPr lang="en-US" sz="2400" dirty="0"/>
              <a:t> </a:t>
            </a:r>
            <a:r>
              <a:rPr lang="en-US" sz="2400" dirty="0" smtClean="0"/>
              <a:t>with the previous </a:t>
            </a:r>
            <a:r>
              <a:rPr lang="en-US" sz="2400" dirty="0"/>
              <a:t>load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86858" y="4514671"/>
            <a:ext cx="3559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Store writes a </a:t>
            </a:r>
            <a:r>
              <a:rPr lang="en-US" sz="2400" dirty="0"/>
              <a:t>value </a:t>
            </a:r>
            <a:r>
              <a:rPr lang="en-US" sz="2400" dirty="0" smtClean="0">
                <a:solidFill>
                  <a:srgbClr val="FF0000"/>
                </a:solidFill>
              </a:rPr>
              <a:t>distinct</a:t>
            </a:r>
            <a:r>
              <a:rPr lang="en-US" sz="2400" dirty="0" smtClean="0"/>
              <a:t> from visible values of the previous load</a:t>
            </a:r>
            <a:endParaRPr lang="en-US" sz="2400" dirty="0"/>
          </a:p>
        </p:txBody>
      </p:sp>
      <p:sp>
        <p:nvSpPr>
          <p:cNvPr id="8" name="Left-Right Arrow 7"/>
          <p:cNvSpPr/>
          <p:nvPr/>
        </p:nvSpPr>
        <p:spPr>
          <a:xfrm>
            <a:off x="3498905" y="4089191"/>
            <a:ext cx="844649" cy="61014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4613479" y="3175065"/>
            <a:ext cx="304800" cy="2438400"/>
          </a:xfrm>
          <a:prstGeom prst="leftBrace">
            <a:avLst>
              <a:gd name="adj1" fmla="val 4789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4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Prescient Memory </a:t>
            </a:r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71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2743200"/>
            <a:ext cx="1371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race detector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58711" y="2743200"/>
            <a:ext cx="1639975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PM-Profiler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63812" y="2743200"/>
            <a:ext cx="1371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PM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>
            <a:off x="1981200" y="3200400"/>
            <a:ext cx="147751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9" idx="0"/>
          </p:cNvCxnSpPr>
          <p:nvPr/>
        </p:nvCxnSpPr>
        <p:spPr>
          <a:xfrm flipV="1">
            <a:off x="3102761" y="2743200"/>
            <a:ext cx="4746851" cy="457200"/>
          </a:xfrm>
          <a:prstGeom prst="bentConnector4">
            <a:avLst>
              <a:gd name="adj1" fmla="val -196"/>
              <a:gd name="adj2" fmla="val 15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90998" y="2538307"/>
            <a:ext cx="1148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Racy accesses</a:t>
            </a:r>
            <a:endParaRPr lang="en-US" sz="2000" dirty="0"/>
          </a:p>
        </p:txBody>
      </p:sp>
      <p:cxnSp>
        <p:nvCxnSpPr>
          <p:cNvPr id="33" name="Straight Arrow Connector 32"/>
          <p:cNvCxnSpPr>
            <a:stCxn id="8" idx="3"/>
            <a:endCxn id="9" idx="1"/>
          </p:cNvCxnSpPr>
          <p:nvPr/>
        </p:nvCxnSpPr>
        <p:spPr>
          <a:xfrm>
            <a:off x="5098686" y="3200400"/>
            <a:ext cx="2065126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46306" y="2538307"/>
            <a:ext cx="2092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Potential future values and loads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3391135" y="3932349"/>
            <a:ext cx="1611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First Execution</a:t>
            </a:r>
            <a:endParaRPr 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40547" y="3946953"/>
            <a:ext cx="1753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Second Execution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992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Prescient Memory </a:t>
            </a:r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72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2743200"/>
            <a:ext cx="1371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race detector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58711" y="2743200"/>
            <a:ext cx="1639975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PM-Profiler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63812" y="2743200"/>
            <a:ext cx="1371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PM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>
            <a:off x="1981200" y="3200400"/>
            <a:ext cx="147751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9" idx="0"/>
          </p:cNvCxnSpPr>
          <p:nvPr/>
        </p:nvCxnSpPr>
        <p:spPr>
          <a:xfrm flipV="1">
            <a:off x="3102761" y="2743200"/>
            <a:ext cx="4746851" cy="457200"/>
          </a:xfrm>
          <a:prstGeom prst="bentConnector4">
            <a:avLst>
              <a:gd name="adj1" fmla="val -196"/>
              <a:gd name="adj2" fmla="val 15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90998" y="2538307"/>
            <a:ext cx="1148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Racy accesses</a:t>
            </a:r>
            <a:endParaRPr lang="en-US" sz="2000" dirty="0"/>
          </a:p>
        </p:txBody>
      </p:sp>
      <p:cxnSp>
        <p:nvCxnSpPr>
          <p:cNvPr id="33" name="Straight Arrow Connector 32"/>
          <p:cNvCxnSpPr>
            <a:stCxn id="8" idx="3"/>
            <a:endCxn id="9" idx="1"/>
          </p:cNvCxnSpPr>
          <p:nvPr/>
        </p:nvCxnSpPr>
        <p:spPr>
          <a:xfrm>
            <a:off x="5098686" y="3200400"/>
            <a:ext cx="2065126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46306" y="2538307"/>
            <a:ext cx="2092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Potential future values and loads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3391135" y="3932349"/>
            <a:ext cx="1611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First Execution</a:t>
            </a:r>
            <a:endParaRPr 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40547" y="3946953"/>
            <a:ext cx="1753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Second Execution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607088" y="5125965"/>
            <a:ext cx="7712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Run-to-run </a:t>
            </a:r>
            <a:r>
              <a:rPr lang="en-US" sz="2400" dirty="0" smtClean="0">
                <a:solidFill>
                  <a:srgbClr val="FF0000"/>
                </a:solidFill>
              </a:rPr>
              <a:t>nondeterminism</a:t>
            </a:r>
            <a:r>
              <a:rPr lang="en-US" sz="2400" dirty="0" smtClean="0"/>
              <a:t> affects </a:t>
            </a:r>
            <a:r>
              <a:rPr lang="en-US" sz="2400" dirty="0" err="1"/>
              <a:t>validatable</a:t>
            </a:r>
            <a:r>
              <a:rPr lang="en-US" sz="2400" dirty="0"/>
              <a:t> future </a:t>
            </a:r>
            <a:r>
              <a:rPr lang="en-US" sz="2400" dirty="0" smtClean="0"/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120720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Prescient Memory </a:t>
            </a:r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73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2743200"/>
            <a:ext cx="1371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race detector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58711" y="2743200"/>
            <a:ext cx="1639975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PM-Profiler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63812" y="2743200"/>
            <a:ext cx="1371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PM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>
            <a:off x="1981200" y="3200400"/>
            <a:ext cx="147751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9" idx="0"/>
          </p:cNvCxnSpPr>
          <p:nvPr/>
        </p:nvCxnSpPr>
        <p:spPr>
          <a:xfrm flipV="1">
            <a:off x="3102761" y="2743200"/>
            <a:ext cx="4746851" cy="457200"/>
          </a:xfrm>
          <a:prstGeom prst="bentConnector4">
            <a:avLst>
              <a:gd name="adj1" fmla="val -196"/>
              <a:gd name="adj2" fmla="val 15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90998" y="2538307"/>
            <a:ext cx="1148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Racy accesses</a:t>
            </a:r>
            <a:endParaRPr lang="en-US" sz="2000" dirty="0"/>
          </a:p>
        </p:txBody>
      </p:sp>
      <p:cxnSp>
        <p:nvCxnSpPr>
          <p:cNvPr id="33" name="Straight Arrow Connector 32"/>
          <p:cNvCxnSpPr>
            <a:stCxn id="8" idx="3"/>
            <a:endCxn id="9" idx="1"/>
          </p:cNvCxnSpPr>
          <p:nvPr/>
        </p:nvCxnSpPr>
        <p:spPr>
          <a:xfrm>
            <a:off x="5098686" y="3200400"/>
            <a:ext cx="2065126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46306" y="2538307"/>
            <a:ext cx="2092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Potential future values and loads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3391135" y="3932349"/>
            <a:ext cx="1611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First Execution</a:t>
            </a:r>
            <a:endParaRPr 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7040547" y="3946953"/>
            <a:ext cx="1753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Second Execution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607088" y="5125965"/>
            <a:ext cx="7712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Run-to-run </a:t>
            </a:r>
            <a:r>
              <a:rPr lang="en-US" sz="2400" dirty="0" smtClean="0">
                <a:solidFill>
                  <a:srgbClr val="FF0000"/>
                </a:solidFill>
              </a:rPr>
              <a:t>nondeterminism</a:t>
            </a:r>
            <a:r>
              <a:rPr lang="en-US" sz="2400" dirty="0" smtClean="0"/>
              <a:t> affects </a:t>
            </a:r>
            <a:r>
              <a:rPr lang="en-US" sz="2400" dirty="0" err="1"/>
              <a:t>validatable</a:t>
            </a:r>
            <a:r>
              <a:rPr lang="en-US" sz="2400" dirty="0"/>
              <a:t> future </a:t>
            </a:r>
            <a:r>
              <a:rPr lang="en-US" sz="2400" dirty="0" smtClean="0"/>
              <a:t>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Solution: record and replay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054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Prescient Memory </a:t>
            </a:r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74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2743200"/>
            <a:ext cx="1371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race detector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58711" y="2743200"/>
            <a:ext cx="1639975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PM-Profiler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63812" y="2743200"/>
            <a:ext cx="1371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PM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56340" y="3657600"/>
            <a:ext cx="1786544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Fuzzy Replay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64298" y="3657600"/>
            <a:ext cx="1828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Record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>
            <a:off x="1981200" y="3200400"/>
            <a:ext cx="147751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9" idx="0"/>
          </p:cNvCxnSpPr>
          <p:nvPr/>
        </p:nvCxnSpPr>
        <p:spPr>
          <a:xfrm flipV="1">
            <a:off x="3102761" y="2743200"/>
            <a:ext cx="4746851" cy="457200"/>
          </a:xfrm>
          <a:prstGeom prst="bentConnector4">
            <a:avLst>
              <a:gd name="adj1" fmla="val -196"/>
              <a:gd name="adj2" fmla="val 15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90998" y="2538307"/>
            <a:ext cx="1148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Racy accesses</a:t>
            </a:r>
            <a:endParaRPr lang="en-US" sz="2000" dirty="0"/>
          </a:p>
        </p:txBody>
      </p:sp>
      <p:cxnSp>
        <p:nvCxnSpPr>
          <p:cNvPr id="33" name="Straight Arrow Connector 32"/>
          <p:cNvCxnSpPr>
            <a:stCxn id="8" idx="3"/>
            <a:endCxn id="9" idx="1"/>
          </p:cNvCxnSpPr>
          <p:nvPr/>
        </p:nvCxnSpPr>
        <p:spPr>
          <a:xfrm>
            <a:off x="5098686" y="3200400"/>
            <a:ext cx="2065126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46306" y="2538307"/>
            <a:ext cx="2092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Potential future values and loads</a:t>
            </a:r>
            <a:endParaRPr lang="en-US" sz="2000" dirty="0"/>
          </a:p>
        </p:txBody>
      </p:sp>
      <p:cxnSp>
        <p:nvCxnSpPr>
          <p:cNvPr id="50" name="Straight Arrow Connector 49"/>
          <p:cNvCxnSpPr>
            <a:stCxn id="11" idx="3"/>
          </p:cNvCxnSpPr>
          <p:nvPr/>
        </p:nvCxnSpPr>
        <p:spPr>
          <a:xfrm>
            <a:off x="5193098" y="4114800"/>
            <a:ext cx="1763242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23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Prescient Memory </a:t>
            </a:r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75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2743200"/>
            <a:ext cx="1371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race detector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58711" y="2743200"/>
            <a:ext cx="1639975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PM-Profiler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63812" y="2743200"/>
            <a:ext cx="1371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PM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56340" y="3657600"/>
            <a:ext cx="1786544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Fuzzy Replay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64298" y="3657600"/>
            <a:ext cx="1828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Record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>
            <a:off x="1981200" y="3200400"/>
            <a:ext cx="147751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9" idx="0"/>
          </p:cNvCxnSpPr>
          <p:nvPr/>
        </p:nvCxnSpPr>
        <p:spPr>
          <a:xfrm flipV="1">
            <a:off x="3102761" y="2743200"/>
            <a:ext cx="4746851" cy="457200"/>
          </a:xfrm>
          <a:prstGeom prst="bentConnector4">
            <a:avLst>
              <a:gd name="adj1" fmla="val -196"/>
              <a:gd name="adj2" fmla="val 15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90998" y="2538307"/>
            <a:ext cx="1148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Racy accesses</a:t>
            </a:r>
            <a:endParaRPr lang="en-US" sz="2000" dirty="0"/>
          </a:p>
        </p:txBody>
      </p:sp>
      <p:cxnSp>
        <p:nvCxnSpPr>
          <p:cNvPr id="33" name="Straight Arrow Connector 32"/>
          <p:cNvCxnSpPr>
            <a:stCxn id="8" idx="3"/>
            <a:endCxn id="9" idx="1"/>
          </p:cNvCxnSpPr>
          <p:nvPr/>
        </p:nvCxnSpPr>
        <p:spPr>
          <a:xfrm>
            <a:off x="5098686" y="3200400"/>
            <a:ext cx="2065126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46306" y="2538307"/>
            <a:ext cx="2092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Potential future values and loads</a:t>
            </a:r>
            <a:endParaRPr lang="en-US" sz="2000" dirty="0"/>
          </a:p>
        </p:txBody>
      </p:sp>
      <p:cxnSp>
        <p:nvCxnSpPr>
          <p:cNvPr id="50" name="Straight Arrow Connector 49"/>
          <p:cNvCxnSpPr>
            <a:stCxn id="11" idx="3"/>
          </p:cNvCxnSpPr>
          <p:nvPr/>
        </p:nvCxnSpPr>
        <p:spPr>
          <a:xfrm>
            <a:off x="5193098" y="4114800"/>
            <a:ext cx="1763242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0292" y="5012266"/>
            <a:ext cx="8258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Returning a future value could </a:t>
            </a:r>
            <a:r>
              <a:rPr lang="en-US" sz="2400" dirty="0" smtClean="0">
                <a:solidFill>
                  <a:srgbClr val="FF0000"/>
                </a:solidFill>
              </a:rPr>
              <a:t>diverge</a:t>
            </a:r>
            <a:r>
              <a:rPr lang="en-US" sz="2400" dirty="0" smtClean="0"/>
              <a:t> from the record execution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Best-effort, fuzzy replay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33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Memory Models and Behaviors of Data Races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Design</a:t>
            </a:r>
            <a:endParaRPr lang="en-US" sz="2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Prescient Memory (PM)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PM-profiler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PM Workflow</a:t>
            </a:r>
            <a:endParaRPr lang="en-US" sz="2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Evaluation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9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2400" dirty="0"/>
              <a:t>Compare </a:t>
            </a:r>
            <a:r>
              <a:rPr lang="en-US" sz="2400" dirty="0" smtClean="0"/>
              <a:t>with</a:t>
            </a:r>
            <a:endParaRPr lang="en-US" sz="2400" dirty="0"/>
          </a:p>
          <a:p>
            <a:pPr marL="365760" lvl="3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000" dirty="0"/>
              <a:t>Adversarial Memory (AM) [Flanagan &amp; Freund, PLDI’09]: a dynamic analysis that only uses </a:t>
            </a:r>
            <a:r>
              <a:rPr lang="en-US" sz="2000" dirty="0">
                <a:solidFill>
                  <a:srgbClr val="FF0000"/>
                </a:solidFill>
              </a:rPr>
              <a:t>stale</a:t>
            </a:r>
            <a:r>
              <a:rPr lang="en-US" sz="2000" dirty="0"/>
              <a:t> values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2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2400" dirty="0"/>
              <a:t>Compare </a:t>
            </a:r>
            <a:r>
              <a:rPr lang="en-US" sz="2400" dirty="0" smtClean="0"/>
              <a:t>with</a:t>
            </a:r>
            <a:endParaRPr lang="en-US" sz="2400" dirty="0"/>
          </a:p>
          <a:p>
            <a:pPr marL="365760" lvl="3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000" dirty="0" smtClean="0"/>
              <a:t>Adversarial </a:t>
            </a:r>
            <a:r>
              <a:rPr lang="en-US" sz="2000" dirty="0"/>
              <a:t>Memory (</a:t>
            </a:r>
            <a:r>
              <a:rPr lang="en-US" sz="2000" dirty="0" smtClean="0"/>
              <a:t>AM</a:t>
            </a:r>
            <a:r>
              <a:rPr lang="en-US" sz="2000" dirty="0" smtClean="0"/>
              <a:t>) [Flanagan </a:t>
            </a:r>
            <a:r>
              <a:rPr lang="en-US" sz="2000" dirty="0"/>
              <a:t>&amp; Freund, </a:t>
            </a:r>
            <a:r>
              <a:rPr lang="en-US" sz="2000" dirty="0" smtClean="0"/>
              <a:t>PLDI’09]: </a:t>
            </a:r>
            <a:r>
              <a:rPr lang="en-US" sz="2000" dirty="0" smtClean="0"/>
              <a:t>a dynamic analysis that only uses </a:t>
            </a:r>
            <a:r>
              <a:rPr lang="en-US" sz="2000" dirty="0" smtClean="0">
                <a:solidFill>
                  <a:srgbClr val="FF0000"/>
                </a:solidFill>
              </a:rPr>
              <a:t>stale</a:t>
            </a:r>
            <a:r>
              <a:rPr lang="en-US" sz="2000" dirty="0" smtClean="0"/>
              <a:t> values</a:t>
            </a: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2400" dirty="0" smtClean="0"/>
              <a:t>Platform</a:t>
            </a:r>
            <a:endParaRPr lang="en-US" sz="2400" dirty="0" smtClean="0"/>
          </a:p>
          <a:p>
            <a:pPr marL="365760" lvl="3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000" dirty="0" err="1" smtClean="0"/>
              <a:t>Jikes</a:t>
            </a:r>
            <a:r>
              <a:rPr lang="en-US" sz="2000" dirty="0" smtClean="0"/>
              <a:t> </a:t>
            </a:r>
            <a:r>
              <a:rPr lang="en-US" sz="2000" dirty="0"/>
              <a:t>RVM 3.1.3</a:t>
            </a:r>
          </a:p>
          <a:p>
            <a:pPr marL="365760" lvl="3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000" dirty="0"/>
              <a:t>DaCapo Benchmark 2006, 2009 and SPEC JBB 2000 &amp; 2005</a:t>
            </a:r>
          </a:p>
          <a:p>
            <a:pPr marL="365760" lvl="3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000" dirty="0"/>
              <a:t>4-Core Intel Core </a:t>
            </a:r>
            <a:r>
              <a:rPr lang="en-US" sz="2000" dirty="0" smtClean="0"/>
              <a:t>i5-2500</a:t>
            </a:r>
          </a:p>
          <a:p>
            <a:pPr marL="365760" lvl="3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000" dirty="0"/>
              <a:t>Record and Replay  [Replay, Bond et al. PPPJ’15</a:t>
            </a:r>
            <a:r>
              <a:rPr lang="en-US" sz="2000" dirty="0" smtClean="0"/>
              <a:t>]</a:t>
            </a:r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3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2400" dirty="0"/>
              <a:t>Compare </a:t>
            </a:r>
            <a:r>
              <a:rPr lang="en-US" sz="2400" dirty="0" smtClean="0"/>
              <a:t>with</a:t>
            </a:r>
            <a:endParaRPr lang="en-US" sz="2400" dirty="0"/>
          </a:p>
          <a:p>
            <a:pPr marL="365760" lvl="3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000" dirty="0"/>
              <a:t>Adversarial Memory (AM) [Flanagan &amp; Freund, PLDI’09]: a dynamic analysis that only uses </a:t>
            </a:r>
            <a:r>
              <a:rPr lang="en-US" sz="2000" dirty="0">
                <a:solidFill>
                  <a:srgbClr val="FF0000"/>
                </a:solidFill>
              </a:rPr>
              <a:t>stale</a:t>
            </a:r>
            <a:r>
              <a:rPr lang="en-US" sz="2000" dirty="0"/>
              <a:t> values</a:t>
            </a: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2400" dirty="0" smtClean="0"/>
              <a:t>Platform</a:t>
            </a:r>
            <a:endParaRPr lang="en-US" sz="2400" dirty="0" smtClean="0"/>
          </a:p>
          <a:p>
            <a:pPr marL="365760" lvl="3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000" dirty="0" err="1" smtClean="0"/>
              <a:t>Jikes</a:t>
            </a:r>
            <a:r>
              <a:rPr lang="en-US" sz="2000" dirty="0" smtClean="0"/>
              <a:t> </a:t>
            </a:r>
            <a:r>
              <a:rPr lang="en-US" sz="2000" dirty="0"/>
              <a:t>RVM 3.1.3</a:t>
            </a:r>
          </a:p>
          <a:p>
            <a:pPr marL="365760" lvl="3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000" dirty="0"/>
              <a:t>DaCapo Benchmark 2006, 2009 and SPEC JBB 2000 &amp; 2005</a:t>
            </a:r>
          </a:p>
          <a:p>
            <a:pPr marL="365760" lvl="3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000" dirty="0"/>
              <a:t>4-Core Intel Core </a:t>
            </a:r>
            <a:r>
              <a:rPr lang="en-US" sz="2000" dirty="0" smtClean="0"/>
              <a:t>i5-2500</a:t>
            </a:r>
          </a:p>
          <a:p>
            <a:pPr marL="365760" lvl="3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000" dirty="0"/>
              <a:t>Record and Replay  [Replay, Bond et al. PPPJ’15</a:t>
            </a:r>
            <a:r>
              <a:rPr lang="en-US" sz="2000" dirty="0" smtClean="0"/>
              <a:t>]</a:t>
            </a:r>
            <a:endParaRPr lang="en-US" sz="2000" dirty="0" smtClean="0"/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2400" dirty="0"/>
              <a:t>Implementation limitation</a:t>
            </a:r>
          </a:p>
          <a:p>
            <a:pPr marL="365760" lvl="3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000" dirty="0"/>
              <a:t>D</a:t>
            </a:r>
            <a:r>
              <a:rPr lang="en-US" sz="2000" dirty="0"/>
              <a:t>oes </a:t>
            </a:r>
            <a:r>
              <a:rPr lang="en-US" sz="2000" dirty="0"/>
              <a:t>not support reference-type </a:t>
            </a:r>
            <a:r>
              <a:rPr lang="en-US" sz="2000" dirty="0"/>
              <a:t>fields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5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#1</a:t>
            </a:r>
            <a:r>
              <a:rPr lang="en-US" dirty="0"/>
              <a:t>: Weak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8</a:t>
            </a:fld>
            <a:endParaRPr lang="en-US"/>
          </a:p>
        </p:txBody>
      </p:sp>
      <p:sp>
        <p:nvSpPr>
          <p:cNvPr id="9" name="Explosion 2 8"/>
          <p:cNvSpPr/>
          <p:nvPr/>
        </p:nvSpPr>
        <p:spPr>
          <a:xfrm>
            <a:off x="5464629" y="4653614"/>
            <a:ext cx="3245987" cy="1835259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 pointer exception!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25003" y="2825631"/>
            <a:ext cx="4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95410" y="2824609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20741" y="3367212"/>
            <a:ext cx="20082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data</a:t>
            </a:r>
            <a:r>
              <a:rPr lang="en-US" sz="2000" dirty="0" smtClean="0">
                <a:cs typeface="Consolas" panose="020B0609020204030204" pitchFamily="49" charset="0"/>
              </a:rPr>
              <a:t> = new Foo();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flag </a:t>
            </a:r>
            <a:r>
              <a:rPr lang="en-US" sz="2000" dirty="0" smtClean="0">
                <a:cs typeface="Consolas" panose="020B0609020204030204" pitchFamily="49" charset="0"/>
              </a:rPr>
              <a:t>= true;</a:t>
            </a:r>
          </a:p>
          <a:p>
            <a:endParaRPr lang="en-US" sz="2000" dirty="0"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86400" y="4268689"/>
            <a:ext cx="2087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Consolas" panose="020B0609020204030204" pitchFamily="49" charset="0"/>
              </a:rPr>
              <a:t>if (</a:t>
            </a:r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flag</a:t>
            </a:r>
            <a:r>
              <a:rPr lang="en-US" sz="2000" dirty="0" smtClean="0"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cs typeface="Consolas" panose="020B0609020204030204" pitchFamily="49" charset="0"/>
              </a:rPr>
              <a:t> </a:t>
            </a:r>
            <a:r>
              <a:rPr lang="en-US" sz="2000" dirty="0" smtClean="0"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data</a:t>
            </a:r>
            <a:r>
              <a:rPr lang="en-US" sz="2000" dirty="0" smtClean="0">
                <a:cs typeface="Consolas" panose="020B0609020204030204" pitchFamily="49" charset="0"/>
              </a:rPr>
              <a:t>.bar();</a:t>
            </a:r>
            <a:endParaRPr lang="en-US" sz="2000" dirty="0"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58661" y="1993612"/>
            <a:ext cx="22312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Foo data </a:t>
            </a:r>
            <a:r>
              <a:rPr lang="en-US" sz="2000" dirty="0">
                <a:solidFill>
                  <a:srgbClr val="2F2B20"/>
                </a:solidFill>
                <a:cs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null;</a:t>
            </a:r>
          </a:p>
          <a:p>
            <a:pPr lvl="0"/>
            <a:r>
              <a:rPr lang="en-US" sz="2000" dirty="0" err="1">
                <a:solidFill>
                  <a:srgbClr val="2F2B20"/>
                </a:solidFill>
                <a:cs typeface="Consolas" panose="020B0609020204030204" pitchFamily="49" charset="0"/>
              </a:rPr>
              <a:t>b</a:t>
            </a:r>
            <a:r>
              <a:rPr lang="en-US" sz="2000" dirty="0" err="1" smtClean="0">
                <a:solidFill>
                  <a:srgbClr val="2F2B20"/>
                </a:solidFill>
                <a:cs typeface="Consolas" panose="020B0609020204030204" pitchFamily="49" charset="0"/>
              </a:rPr>
              <a:t>oolean</a:t>
            </a:r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 flag= false;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  <a:p>
            <a:endParaRPr lang="en-US" sz="20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2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Exposed Erroneous Behaviors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384826"/>
              </p:ext>
            </p:extLst>
          </p:nvPr>
        </p:nvGraphicFramePr>
        <p:xfrm>
          <a:off x="822325" y="1846263"/>
          <a:ext cx="7543800" cy="3708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11475"/>
                <a:gridCol w="2362200"/>
                <a:gridCol w="22701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hsqldb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Non-termination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corruption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hsqldb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 bug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avrora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corruption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corruption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lusearch</a:t>
                      </a:r>
                      <a:r>
                        <a:rPr lang="en-US" dirty="0" smtClean="0"/>
                        <a:t> (GNU </a:t>
                      </a:r>
                      <a:r>
                        <a:rPr lang="en-US" dirty="0" err="1" smtClean="0"/>
                        <a:t>Classpath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Performance 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sunflow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 </a:t>
                      </a:r>
                      <a:r>
                        <a:rPr lang="en-US" dirty="0" err="1" smtClean="0"/>
                        <a:t>ptr</a:t>
                      </a:r>
                      <a:r>
                        <a:rPr lang="en-US" dirty="0" smtClean="0"/>
                        <a:t> 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 </a:t>
                      </a:r>
                      <a:r>
                        <a:rPr lang="en-US" dirty="0" err="1" smtClean="0"/>
                        <a:t>ptr</a:t>
                      </a:r>
                      <a:r>
                        <a:rPr lang="en-US" dirty="0" smtClean="0"/>
                        <a:t> exception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jbb2000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Non-termination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corruption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jbb2000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corruption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corruption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jbb2005 (GNU </a:t>
                      </a:r>
                      <a:r>
                        <a:rPr lang="en-US" dirty="0" err="1" smtClean="0"/>
                        <a:t>Classpath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corruption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corruption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jbb2005 (GNU </a:t>
                      </a:r>
                      <a:r>
                        <a:rPr lang="en-US" dirty="0" err="1" smtClean="0"/>
                        <a:t>Classpath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corruption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None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2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Exposed Erroneous Behaviors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81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22325" y="5652679"/>
            <a:ext cx="6358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PM found 3 new erroneous behaviors!</a:t>
            </a:r>
            <a:endParaRPr lang="en-US" sz="2800" dirty="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495841"/>
              </p:ext>
            </p:extLst>
          </p:nvPr>
        </p:nvGraphicFramePr>
        <p:xfrm>
          <a:off x="822325" y="1846263"/>
          <a:ext cx="7543800" cy="3708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11475"/>
                <a:gridCol w="2362200"/>
                <a:gridCol w="22701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hsqldb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Non-termination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Data corruption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hsqldb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Performance bug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avrora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corruption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corruption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lusearch</a:t>
                      </a:r>
                      <a:r>
                        <a:rPr lang="en-US" dirty="0" smtClean="0"/>
                        <a:t> (GNU </a:t>
                      </a:r>
                      <a:r>
                        <a:rPr lang="en-US" dirty="0" err="1" smtClean="0"/>
                        <a:t>Classpath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Performance 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sunflow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 </a:t>
                      </a:r>
                      <a:r>
                        <a:rPr lang="en-US" dirty="0" err="1" smtClean="0"/>
                        <a:t>ptr</a:t>
                      </a:r>
                      <a:r>
                        <a:rPr lang="en-US" dirty="0" smtClean="0"/>
                        <a:t> 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 </a:t>
                      </a:r>
                      <a:r>
                        <a:rPr lang="en-US" dirty="0" err="1" smtClean="0"/>
                        <a:t>ptr</a:t>
                      </a:r>
                      <a:r>
                        <a:rPr lang="en-US" dirty="0" smtClean="0"/>
                        <a:t> exception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jbb2000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Non-termination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Data corruption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jbb2000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corruption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corruption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jbb2005 (GNU </a:t>
                      </a:r>
                      <a:r>
                        <a:rPr lang="en-US" dirty="0" err="1" smtClean="0"/>
                        <a:t>Classpath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corruption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corruption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jbb2005 (GNU </a:t>
                      </a:r>
                      <a:r>
                        <a:rPr lang="en-US" dirty="0" err="1" smtClean="0"/>
                        <a:t>Classpath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corruption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None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3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Exposed Erroneous Behaviors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82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2325" y="5652679"/>
            <a:ext cx="6358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PM exposes most bugs that AM found.</a:t>
            </a:r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837087"/>
              </p:ext>
            </p:extLst>
          </p:nvPr>
        </p:nvGraphicFramePr>
        <p:xfrm>
          <a:off x="822325" y="1846263"/>
          <a:ext cx="7543800" cy="3708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11475"/>
                <a:gridCol w="2362200"/>
                <a:gridCol w="22701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hsqldb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Non-termination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Data corruption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hsqldb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Performance bug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avrora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corruption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corruption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lusearch</a:t>
                      </a:r>
                      <a:r>
                        <a:rPr lang="en-US" dirty="0" smtClean="0"/>
                        <a:t> (GNU </a:t>
                      </a:r>
                      <a:r>
                        <a:rPr lang="en-US" dirty="0" err="1" smtClean="0"/>
                        <a:t>Classpath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Performance 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sunflow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 </a:t>
                      </a:r>
                      <a:r>
                        <a:rPr lang="en-US" dirty="0" err="1" smtClean="0"/>
                        <a:t>ptr</a:t>
                      </a:r>
                      <a:r>
                        <a:rPr lang="en-US" dirty="0" smtClean="0"/>
                        <a:t> 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 </a:t>
                      </a:r>
                      <a:r>
                        <a:rPr lang="en-US" dirty="0" err="1" smtClean="0"/>
                        <a:t>ptr</a:t>
                      </a:r>
                      <a:r>
                        <a:rPr lang="en-US" dirty="0" smtClean="0"/>
                        <a:t> exception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jbb2000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Non-termination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Data corruption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jbb2000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corruption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corruption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jbb2005 (GNU </a:t>
                      </a:r>
                      <a:r>
                        <a:rPr lang="en-US" dirty="0" err="1" smtClean="0"/>
                        <a:t>Classpath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corruption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corruption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jbb2005 (GNU </a:t>
                      </a:r>
                      <a:r>
                        <a:rPr lang="en-US" dirty="0" err="1" smtClean="0"/>
                        <a:t>Classpath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corruption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None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563629"/>
              </p:ext>
            </p:extLst>
          </p:nvPr>
        </p:nvGraphicFramePr>
        <p:xfrm>
          <a:off x="8442325" y="2237423"/>
          <a:ext cx="549275" cy="32918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49275"/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18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18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18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US" sz="18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34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Exposed Erroneous Behaviors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83</a:t>
            </a:fld>
            <a:endParaRPr lang="en-US"/>
          </a:p>
        </p:txBody>
      </p:sp>
      <p:sp>
        <p:nvSpPr>
          <p:cNvPr id="3" name="Horizontal Scroll 2"/>
          <p:cNvSpPr/>
          <p:nvPr/>
        </p:nvSpPr>
        <p:spPr>
          <a:xfrm>
            <a:off x="1532543" y="5629574"/>
            <a:ext cx="6123363" cy="755301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Paper contains detailed analysis of each bug.</a:t>
            </a:r>
            <a:endParaRPr lang="en-US" sz="2400" dirty="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721175"/>
              </p:ext>
            </p:extLst>
          </p:nvPr>
        </p:nvGraphicFramePr>
        <p:xfrm>
          <a:off x="822325" y="1846263"/>
          <a:ext cx="7543800" cy="3708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11475"/>
                <a:gridCol w="2362200"/>
                <a:gridCol w="22701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hsqldb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Non-termination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corruption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hsqldb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 bug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avrora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corruption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corruption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lusearch</a:t>
                      </a:r>
                      <a:r>
                        <a:rPr lang="en-US" dirty="0" smtClean="0"/>
                        <a:t> (GNU </a:t>
                      </a:r>
                      <a:r>
                        <a:rPr lang="en-US" dirty="0" err="1" smtClean="0"/>
                        <a:t>Classpath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Performance 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sunflow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 </a:t>
                      </a:r>
                      <a:r>
                        <a:rPr lang="en-US" dirty="0" err="1" smtClean="0"/>
                        <a:t>ptr</a:t>
                      </a:r>
                      <a:r>
                        <a:rPr lang="en-US" dirty="0" smtClean="0"/>
                        <a:t> 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 </a:t>
                      </a:r>
                      <a:r>
                        <a:rPr lang="en-US" dirty="0" err="1" smtClean="0"/>
                        <a:t>ptr</a:t>
                      </a:r>
                      <a:r>
                        <a:rPr lang="en-US" dirty="0" smtClean="0"/>
                        <a:t> exception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jbb2000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Non-termination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corruption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jbb2000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corruption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corruption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jbb2005 (GNU </a:t>
                      </a:r>
                      <a:r>
                        <a:rPr lang="en-US" dirty="0" err="1" smtClean="0"/>
                        <a:t>Classpath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corruption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corruption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jbb2005 (GNU </a:t>
                      </a:r>
                      <a:r>
                        <a:rPr lang="en-US" dirty="0" err="1" smtClean="0"/>
                        <a:t>Classpath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corruption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None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9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First</a:t>
            </a:r>
            <a:r>
              <a:rPr lang="en-US" sz="2800" dirty="0"/>
              <a:t> dynamic analysis to expose </a:t>
            </a:r>
            <a:r>
              <a:rPr lang="en-US" sz="2800" dirty="0" smtClean="0"/>
              <a:t>legal behaviors </a:t>
            </a:r>
            <a:r>
              <a:rPr lang="en-US" sz="2800" dirty="0"/>
              <a:t>due to </a:t>
            </a:r>
            <a:r>
              <a:rPr lang="en-US" sz="2800" dirty="0">
                <a:solidFill>
                  <a:srgbClr val="FF0000"/>
                </a:solidFill>
              </a:rPr>
              <a:t>future values </a:t>
            </a:r>
            <a:r>
              <a:rPr lang="en-US" sz="2800" dirty="0"/>
              <a:t>in </a:t>
            </a:r>
            <a:r>
              <a:rPr lang="en-US" sz="2800" dirty="0">
                <a:solidFill>
                  <a:srgbClr val="FF0000"/>
                </a:solidFill>
              </a:rPr>
              <a:t>large, real </a:t>
            </a:r>
            <a:r>
              <a:rPr lang="en-US" sz="2800" dirty="0" smtClean="0"/>
              <a:t>programs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Successfully</a:t>
            </a:r>
            <a:r>
              <a:rPr lang="en-US" sz="2800" dirty="0" smtClean="0"/>
              <a:t> found </a:t>
            </a:r>
            <a:r>
              <a:rPr lang="en-US" sz="2800" dirty="0" smtClean="0">
                <a:solidFill>
                  <a:srgbClr val="FF0000"/>
                </a:solidFill>
              </a:rPr>
              <a:t>new</a:t>
            </a:r>
            <a:r>
              <a:rPr lang="en-US" sz="2800" dirty="0" smtClean="0"/>
              <a:t> harmful behaviors due to future values in real programs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800" dirty="0" smtClean="0"/>
              <a:t>Reaffirms that “</a:t>
            </a:r>
            <a:r>
              <a:rPr lang="en-US" sz="2800" dirty="0" smtClean="0">
                <a:solidFill>
                  <a:srgbClr val="FF0000"/>
                </a:solidFill>
              </a:rPr>
              <a:t>benign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en-US" sz="2800" dirty="0" smtClean="0"/>
              <a:t> races are </a:t>
            </a:r>
            <a:r>
              <a:rPr lang="en-US" sz="2800" dirty="0" smtClean="0">
                <a:solidFill>
                  <a:srgbClr val="FF0000"/>
                </a:solidFill>
              </a:rPr>
              <a:t>harmful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800" dirty="0" smtClean="0"/>
              <a:t>Helps future </a:t>
            </a:r>
            <a:r>
              <a:rPr lang="en-US" sz="2800" dirty="0" smtClean="0">
                <a:solidFill>
                  <a:srgbClr val="FF0000"/>
                </a:solidFill>
              </a:rPr>
              <a:t>revisions</a:t>
            </a:r>
            <a:r>
              <a:rPr lang="en-US" sz="2800" dirty="0" smtClean="0"/>
              <a:t> to language </a:t>
            </a:r>
            <a:r>
              <a:rPr lang="en-US" sz="2800" dirty="0" smtClean="0">
                <a:solidFill>
                  <a:srgbClr val="FF0000"/>
                </a:solidFill>
              </a:rPr>
              <a:t>specifications</a:t>
            </a:r>
            <a:r>
              <a:rPr lang="en-US" sz="2800" dirty="0" smtClean="0"/>
              <a:t> by finding evidence of </a:t>
            </a:r>
            <a:r>
              <a:rPr lang="en-US" sz="2800" dirty="0" smtClean="0">
                <a:solidFill>
                  <a:srgbClr val="FF0000"/>
                </a:solidFill>
              </a:rPr>
              <a:t>controversial</a:t>
            </a:r>
            <a:r>
              <a:rPr lang="en-US" sz="2800" dirty="0" smtClean="0"/>
              <a:t> behaviors in real programs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3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Races </a:t>
            </a:r>
            <a:r>
              <a:rPr lang="en-US" dirty="0" smtClean="0"/>
              <a:t>are </a:t>
            </a:r>
            <a:r>
              <a:rPr lang="en-US" dirty="0"/>
              <a:t>Evil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86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692845" y="1828800"/>
          <a:ext cx="780403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103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DRF0 Memory </a:t>
            </a:r>
            <a:r>
              <a:rPr lang="en-US" dirty="0"/>
              <a:t>M</a:t>
            </a:r>
            <a:r>
              <a:rPr lang="en-US" dirty="0" smtClean="0"/>
              <a:t>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646" y="5397027"/>
            <a:ext cx="7543801" cy="472067"/>
          </a:xfrm>
        </p:spPr>
        <p:txBody>
          <a:bodyPr>
            <a:normAutofit fontScale="92500" lnSpcReduction="10000"/>
          </a:bodyPr>
          <a:lstStyle/>
          <a:p>
            <a:pPr marL="2103120" lvl="8" indent="0">
              <a:buNone/>
            </a:pPr>
            <a:r>
              <a:rPr lang="en-US" sz="2800" dirty="0" smtClean="0">
                <a:cs typeface="Aparajita" pitchFamily="34" charset="0"/>
              </a:rPr>
              <a:t>            – </a:t>
            </a:r>
            <a:r>
              <a:rPr lang="en-US" sz="2800" dirty="0" err="1">
                <a:cs typeface="Aparajita" pitchFamily="34" charset="0"/>
              </a:rPr>
              <a:t>Adve</a:t>
            </a:r>
            <a:r>
              <a:rPr lang="en-US" sz="2800" dirty="0">
                <a:cs typeface="Aparajita" pitchFamily="34" charset="0"/>
              </a:rPr>
              <a:t> and Hill, ISCA, 1990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87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799314" y="4356922"/>
            <a:ext cx="5591089" cy="734096"/>
            <a:chOff x="2615521" y="3915177"/>
            <a:chExt cx="5591089" cy="734096"/>
          </a:xfrm>
        </p:grpSpPr>
        <p:sp>
          <p:nvSpPr>
            <p:cNvPr id="6" name="Rounded Rectangle 5"/>
            <p:cNvSpPr/>
            <p:nvPr/>
          </p:nvSpPr>
          <p:spPr>
            <a:xfrm>
              <a:off x="2615521" y="3915177"/>
              <a:ext cx="1803042" cy="73409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Racy execution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7" name="Notched Right Arrow 6"/>
            <p:cNvSpPr/>
            <p:nvPr/>
          </p:nvSpPr>
          <p:spPr>
            <a:xfrm>
              <a:off x="4749121" y="4064740"/>
              <a:ext cx="932547" cy="434971"/>
            </a:xfrm>
            <a:prstGeom prst="notchedRightArrow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ocument 7"/>
            <p:cNvSpPr/>
            <p:nvPr/>
          </p:nvSpPr>
          <p:spPr>
            <a:xfrm>
              <a:off x="5973562" y="3915177"/>
              <a:ext cx="2233048" cy="734096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No semantics</a:t>
              </a:r>
              <a:endParaRPr lang="en-US" sz="2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28800" y="2113405"/>
            <a:ext cx="5591089" cy="734096"/>
            <a:chOff x="2615521" y="3915177"/>
            <a:chExt cx="5591089" cy="734096"/>
          </a:xfrm>
        </p:grpSpPr>
        <p:sp>
          <p:nvSpPr>
            <p:cNvPr id="13" name="Rounded Rectangle 12"/>
            <p:cNvSpPr/>
            <p:nvPr/>
          </p:nvSpPr>
          <p:spPr>
            <a:xfrm>
              <a:off x="2615521" y="3915177"/>
              <a:ext cx="1803042" cy="73409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Data-race-free execution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4" name="Notched Right Arrow 13"/>
            <p:cNvSpPr/>
            <p:nvPr/>
          </p:nvSpPr>
          <p:spPr>
            <a:xfrm>
              <a:off x="4749121" y="4064740"/>
              <a:ext cx="932547" cy="434971"/>
            </a:xfrm>
            <a:prstGeom prst="notchedRightArrow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Document 14"/>
            <p:cNvSpPr/>
            <p:nvPr/>
          </p:nvSpPr>
          <p:spPr>
            <a:xfrm>
              <a:off x="5973562" y="3915177"/>
              <a:ext cx="2233048" cy="734096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Strong semantics</a:t>
              </a:r>
              <a:endParaRPr lang="en-US" sz="2200" dirty="0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2036477" y="3003987"/>
            <a:ext cx="5278723" cy="754705"/>
          </a:xfrm>
          <a:prstGeom prst="roundRect">
            <a:avLst/>
          </a:prstGeom>
          <a:solidFill>
            <a:srgbClr val="33996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Execution is sequentially consistent (SC)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28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Memory Model (JMM)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3546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Based on </a:t>
            </a:r>
            <a:r>
              <a:rPr lang="en-US" sz="2800" dirty="0" smtClean="0"/>
              <a:t>DRF0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Need to ensure memory and type safety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88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642201" y="3308773"/>
            <a:ext cx="5591089" cy="734096"/>
            <a:chOff x="2615521" y="3915177"/>
            <a:chExt cx="5591089" cy="734096"/>
          </a:xfrm>
        </p:grpSpPr>
        <p:sp>
          <p:nvSpPr>
            <p:cNvPr id="6" name="Rounded Rectangle 5"/>
            <p:cNvSpPr/>
            <p:nvPr/>
          </p:nvSpPr>
          <p:spPr>
            <a:xfrm>
              <a:off x="2615521" y="3915177"/>
              <a:ext cx="1803042" cy="73409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Racy execution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7" name="Notched Right Arrow 6"/>
            <p:cNvSpPr/>
            <p:nvPr/>
          </p:nvSpPr>
          <p:spPr>
            <a:xfrm>
              <a:off x="4749121" y="4064740"/>
              <a:ext cx="932547" cy="434971"/>
            </a:xfrm>
            <a:prstGeom prst="notchedRightArrow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ocument 7"/>
            <p:cNvSpPr/>
            <p:nvPr/>
          </p:nvSpPr>
          <p:spPr>
            <a:xfrm>
              <a:off x="5973562" y="3915177"/>
              <a:ext cx="2233048" cy="734096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/>
                <a:t>Weak</a:t>
              </a:r>
              <a:r>
                <a:rPr lang="en-US" sz="2200" dirty="0" smtClean="0"/>
                <a:t> semantics</a:t>
              </a:r>
              <a:endParaRPr lang="en-US" sz="2200" dirty="0"/>
            </a:p>
          </p:txBody>
        </p:sp>
      </p:grpSp>
      <p:sp>
        <p:nvSpPr>
          <p:cNvPr id="9" name="Content Placeholder 2"/>
          <p:cNvSpPr txBox="1">
            <a:spLocks/>
          </p:cNvSpPr>
          <p:nvPr/>
        </p:nvSpPr>
        <p:spPr>
          <a:xfrm>
            <a:off x="822958" y="4419600"/>
            <a:ext cx="7543801" cy="16860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Racy execution can still lead to surprising behaviors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Unsatisfactory, impractical to enforce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JVMs do </a:t>
            </a:r>
            <a:r>
              <a:rPr lang="en-US" sz="2600" b="1" dirty="0" smtClean="0"/>
              <a:t>not</a:t>
            </a:r>
            <a:r>
              <a:rPr lang="en-US" sz="2600" dirty="0" smtClean="0"/>
              <a:t> strictly conform to JMM</a:t>
            </a:r>
          </a:p>
        </p:txBody>
      </p:sp>
    </p:spTree>
    <p:extLst>
      <p:ext uri="{BB962C8B-B14F-4D97-AF65-F5344CB8AC3E}">
        <p14:creationId xmlns:p14="http://schemas.microsoft.com/office/powerpoint/2010/main" val="88229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Relationship among memory models and exposed behaviors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89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371600" y="1905000"/>
            <a:ext cx="6053744" cy="4343400"/>
          </a:xfrm>
          <a:prstGeom prst="roundRect">
            <a:avLst>
              <a:gd name="adj" fmla="val 64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DRF0 Memory Model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600200" y="2391693"/>
            <a:ext cx="6172200" cy="3628107"/>
          </a:xfrm>
          <a:prstGeom prst="roundRect">
            <a:avLst>
              <a:gd name="adj" fmla="val 64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Happens-Before Memory Model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796588" y="2895601"/>
            <a:ext cx="5366212" cy="2895600"/>
          </a:xfrm>
          <a:prstGeom prst="roundRect">
            <a:avLst>
              <a:gd name="adj" fmla="val 6411"/>
            </a:avLst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rgbClr val="FF0000"/>
                </a:solidFill>
              </a:rPr>
              <a:t>Our Goal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981200" y="3429000"/>
            <a:ext cx="4776528" cy="2142206"/>
          </a:xfrm>
          <a:prstGeom prst="roundRect">
            <a:avLst>
              <a:gd name="adj" fmla="val 64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Memory Model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09800" y="3953792"/>
            <a:ext cx="4220441" cy="1371600"/>
          </a:xfrm>
          <a:prstGeom prst="roundRect">
            <a:avLst>
              <a:gd name="adj" fmla="val 6411"/>
            </a:avLst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Existing Dynamic Analyses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412336" y="4466744"/>
            <a:ext cx="4573992" cy="618208"/>
          </a:xfrm>
          <a:prstGeom prst="roundRect">
            <a:avLst>
              <a:gd name="adj" fmla="val 6411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Typical JVMs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Action Button: Return 2">
            <a:hlinkClick r:id="" action="ppaction://hlinkshowjump?jump=lastslideviewed" highlightClick="1"/>
          </p:cNvPr>
          <p:cNvSpPr/>
          <p:nvPr/>
        </p:nvSpPr>
        <p:spPr>
          <a:xfrm>
            <a:off x="8409363" y="6019800"/>
            <a:ext cx="304800" cy="228600"/>
          </a:xfrm>
          <a:prstGeom prst="actionButtonRetur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#1</a:t>
            </a:r>
            <a:r>
              <a:rPr lang="en-US" dirty="0"/>
              <a:t>: Weak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9</a:t>
            </a:fld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804899" y="3639363"/>
            <a:ext cx="580462" cy="707886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Bent Arrow 10"/>
          <p:cNvSpPr/>
          <p:nvPr/>
        </p:nvSpPr>
        <p:spPr>
          <a:xfrm rot="10800000">
            <a:off x="3000938" y="3639363"/>
            <a:ext cx="580462" cy="707886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2581404" y="2743200"/>
            <a:ext cx="1690969" cy="716706"/>
          </a:xfrm>
          <a:prstGeom prst="wedgeRoundRectCallout">
            <a:avLst>
              <a:gd name="adj1" fmla="val -31529"/>
              <a:gd name="adj2" fmla="val 821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data dependence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25003" y="2825631"/>
            <a:ext cx="4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95410" y="2824609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0740" y="3632537"/>
            <a:ext cx="2160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data</a:t>
            </a:r>
            <a:r>
              <a:rPr lang="en-US" sz="2000" dirty="0" smtClean="0">
                <a:cs typeface="Consolas" panose="020B0609020204030204" pitchFamily="49" charset="0"/>
              </a:rPr>
              <a:t> = new Foo();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flag </a:t>
            </a:r>
            <a:r>
              <a:rPr lang="en-US" sz="2000" dirty="0" smtClean="0">
                <a:cs typeface="Consolas" panose="020B0609020204030204" pitchFamily="49" charset="0"/>
              </a:rPr>
              <a:t>= true;</a:t>
            </a:r>
          </a:p>
          <a:p>
            <a:endParaRPr lang="en-US" sz="2000" dirty="0"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58661" y="1993612"/>
            <a:ext cx="22312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Foo data </a:t>
            </a:r>
            <a:r>
              <a:rPr lang="en-US" sz="2000" dirty="0">
                <a:solidFill>
                  <a:srgbClr val="2F2B20"/>
                </a:solidFill>
                <a:cs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null;</a:t>
            </a:r>
          </a:p>
          <a:p>
            <a:pPr lvl="0"/>
            <a:r>
              <a:rPr lang="en-US" sz="2000" dirty="0" err="1">
                <a:solidFill>
                  <a:srgbClr val="2F2B20"/>
                </a:solidFill>
                <a:cs typeface="Consolas" panose="020B0609020204030204" pitchFamily="49" charset="0"/>
              </a:rPr>
              <a:t>b</a:t>
            </a:r>
            <a:r>
              <a:rPr lang="en-US" sz="2000" dirty="0" err="1" smtClean="0">
                <a:solidFill>
                  <a:srgbClr val="2F2B20"/>
                </a:solidFill>
                <a:cs typeface="Consolas" panose="020B0609020204030204" pitchFamily="49" charset="0"/>
              </a:rPr>
              <a:t>oolean</a:t>
            </a:r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 flag= false;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  <a:p>
            <a:endParaRPr lang="en-US" sz="2000" dirty="0">
              <a:cs typeface="Consolas" panose="020B0609020204030204" pitchFamily="49" charset="0"/>
            </a:endParaRPr>
          </a:p>
        </p:txBody>
      </p:sp>
      <p:sp>
        <p:nvSpPr>
          <p:cNvPr id="22" name="Explosion 2 21"/>
          <p:cNvSpPr/>
          <p:nvPr/>
        </p:nvSpPr>
        <p:spPr>
          <a:xfrm>
            <a:off x="5464629" y="4653614"/>
            <a:ext cx="3245987" cy="1835259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 pointer exception!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86400" y="3657600"/>
            <a:ext cx="2087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Consolas" panose="020B0609020204030204" pitchFamily="49" charset="0"/>
              </a:rPr>
              <a:t>if (</a:t>
            </a:r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flag</a:t>
            </a:r>
            <a:r>
              <a:rPr lang="en-US" sz="2000" dirty="0" smtClean="0"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cs typeface="Consolas" panose="020B0609020204030204" pitchFamily="49" charset="0"/>
              </a:rPr>
              <a:t> </a:t>
            </a:r>
            <a:r>
              <a:rPr lang="en-US" sz="2000" dirty="0" smtClean="0"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data</a:t>
            </a:r>
            <a:r>
              <a:rPr lang="en-US" sz="2000" dirty="0" smtClean="0">
                <a:cs typeface="Consolas" panose="020B0609020204030204" pitchFamily="49" charset="0"/>
              </a:rPr>
              <a:t>.bar();</a:t>
            </a:r>
            <a:endParaRPr lang="en-US" sz="20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30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Relationship among memory models and exposed behaviors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90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14400" y="2133600"/>
            <a:ext cx="6053744" cy="3733800"/>
          </a:xfrm>
          <a:prstGeom prst="roundRect">
            <a:avLst>
              <a:gd name="adj" fmla="val 64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DRF0 Memory Model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339388" y="2743201"/>
            <a:ext cx="5366212" cy="2895600"/>
          </a:xfrm>
          <a:prstGeom prst="roundRect">
            <a:avLst>
              <a:gd name="adj" fmla="val 6411"/>
            </a:avLst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rgbClr val="FF0000"/>
                </a:solidFill>
              </a:rPr>
              <a:t>Our Goal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24000" y="3276600"/>
            <a:ext cx="4776528" cy="2142206"/>
          </a:xfrm>
          <a:prstGeom prst="roundRect">
            <a:avLst>
              <a:gd name="adj" fmla="val 64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Memory Model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52600" y="3801392"/>
            <a:ext cx="4220441" cy="1371600"/>
          </a:xfrm>
          <a:prstGeom prst="roundRect">
            <a:avLst>
              <a:gd name="adj" fmla="val 6411"/>
            </a:avLst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Existing Dynamic Analyses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55136" y="4314344"/>
            <a:ext cx="4573992" cy="618208"/>
          </a:xfrm>
          <a:prstGeom prst="roundRect">
            <a:avLst>
              <a:gd name="adj" fmla="val 6411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Typical JVMs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6421582" y="3850591"/>
            <a:ext cx="2594090" cy="1371600"/>
          </a:xfrm>
          <a:prstGeom prst="flowChartProcess">
            <a:avLst/>
          </a:prstGeom>
          <a:noFill/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68144" y="3898845"/>
            <a:ext cx="2107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Out-of-thin-air results?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227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#5: Out-Of-Thin-Air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91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91766" y="3329131"/>
            <a:ext cx="903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nsolas" panose="020B0609020204030204" pitchFamily="49" charset="0"/>
              </a:rPr>
              <a:t>r1 = x;</a:t>
            </a:r>
          </a:p>
          <a:p>
            <a:r>
              <a:rPr lang="en-US" sz="2000" dirty="0">
                <a:cs typeface="Consolas" panose="020B0609020204030204" pitchFamily="49" charset="0"/>
              </a:rPr>
              <a:t>y = r1;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0514" y="2973830"/>
            <a:ext cx="4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8669" y="2956561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9128" y="3343162"/>
            <a:ext cx="915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nsolas" panose="020B0609020204030204" pitchFamily="49" charset="0"/>
              </a:rPr>
              <a:t>r2 = y</a:t>
            </a:r>
            <a:r>
              <a:rPr lang="en-US" sz="2000" dirty="0" smtClean="0">
                <a:cs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cs typeface="Consolas" panose="020B0609020204030204" pitchFamily="49" charset="0"/>
              </a:rPr>
              <a:t>x = r2</a:t>
            </a:r>
            <a:endParaRPr lang="en-US" sz="2000" dirty="0"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7953" y="4392318"/>
            <a:ext cx="1831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assert r1 != 42;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0484" y="2057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err="1" smtClean="0">
                <a:solidFill>
                  <a:srgbClr val="2F2B20"/>
                </a:solidFill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 x = y 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3" name="Explosion 2 12"/>
          <p:cNvSpPr/>
          <p:nvPr/>
        </p:nvSpPr>
        <p:spPr>
          <a:xfrm>
            <a:off x="3210580" y="4392318"/>
            <a:ext cx="3504080" cy="1835259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Assertion can fail in DRF0!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Contrived Transformation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92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8579" y="3222151"/>
            <a:ext cx="17420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r1 = 42;</a:t>
            </a:r>
          </a:p>
          <a:p>
            <a:r>
              <a:rPr lang="en-US" sz="2000" dirty="0"/>
              <a:t>y  = r1</a:t>
            </a:r>
            <a:r>
              <a:rPr lang="en-US" sz="2000" dirty="0" smtClean="0"/>
              <a:t>;</a:t>
            </a:r>
            <a:endParaRPr lang="en-US" sz="2000" dirty="0"/>
          </a:p>
          <a:p>
            <a:r>
              <a:rPr lang="en-US" sz="2000" dirty="0" smtClean="0"/>
              <a:t>r3 </a:t>
            </a:r>
            <a:r>
              <a:rPr lang="en-US" sz="2000" dirty="0"/>
              <a:t>= x;</a:t>
            </a:r>
          </a:p>
          <a:p>
            <a:r>
              <a:rPr lang="en-US" sz="2000" dirty="0"/>
              <a:t>if </a:t>
            </a:r>
            <a:r>
              <a:rPr lang="en-US" sz="2000" dirty="0" smtClean="0"/>
              <a:t>(r3 </a:t>
            </a:r>
            <a:r>
              <a:rPr lang="en-US" sz="2000" dirty="0"/>
              <a:t>!= r1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  y = </a:t>
            </a:r>
            <a:r>
              <a:rPr lang="en-US" sz="2000" dirty="0" smtClean="0"/>
              <a:t>r3;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181334" y="2728234"/>
            <a:ext cx="4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8668" y="2728234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9127" y="3222151"/>
            <a:ext cx="915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nsolas" panose="020B0609020204030204" pitchFamily="49" charset="0"/>
              </a:rPr>
              <a:t>r2 = y</a:t>
            </a:r>
            <a:r>
              <a:rPr lang="en-US" sz="2000" dirty="0" smtClean="0">
                <a:cs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cs typeface="Consolas" panose="020B0609020204030204" pitchFamily="49" charset="0"/>
              </a:rPr>
              <a:t>x = r2</a:t>
            </a:r>
            <a:endParaRPr lang="en-US" sz="2000" dirty="0"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5423369"/>
            <a:ext cx="1831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assert r1 != 42;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0484" y="2057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err="1" smtClean="0">
                <a:solidFill>
                  <a:srgbClr val="2F2B20"/>
                </a:solidFill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 x = y 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2586" y="3222151"/>
            <a:ext cx="903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nsolas" panose="020B0609020204030204" pitchFamily="49" charset="0"/>
              </a:rPr>
              <a:t>r1 = x;</a:t>
            </a:r>
          </a:p>
          <a:p>
            <a:r>
              <a:rPr lang="en-US" sz="2000" dirty="0">
                <a:cs typeface="Consolas" panose="020B0609020204030204" pitchFamily="49" charset="0"/>
              </a:rPr>
              <a:t>y = r1;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97315" y="2728234"/>
            <a:ext cx="4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795023" y="3379815"/>
            <a:ext cx="313556" cy="401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4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Contrived </a:t>
            </a:r>
            <a:r>
              <a:rPr lang="en-US" dirty="0"/>
              <a:t>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93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8579" y="3222151"/>
            <a:ext cx="17420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r1 = 42;</a:t>
            </a:r>
          </a:p>
          <a:p>
            <a:r>
              <a:rPr lang="en-US" sz="2000" dirty="0"/>
              <a:t>y  = r1</a:t>
            </a:r>
            <a:r>
              <a:rPr lang="en-US" sz="2000" dirty="0" smtClean="0"/>
              <a:t>;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r3 </a:t>
            </a:r>
            <a:r>
              <a:rPr lang="en-US" sz="2000" dirty="0"/>
              <a:t>= x;</a:t>
            </a:r>
          </a:p>
          <a:p>
            <a:r>
              <a:rPr lang="en-US" sz="2000" dirty="0"/>
              <a:t>if </a:t>
            </a:r>
            <a:r>
              <a:rPr lang="en-US" sz="2000" dirty="0" smtClean="0"/>
              <a:t>(r3 </a:t>
            </a:r>
            <a:r>
              <a:rPr lang="en-US" sz="2000" dirty="0"/>
              <a:t>!= r1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  y = </a:t>
            </a:r>
            <a:r>
              <a:rPr lang="en-US" sz="2000" dirty="0" smtClean="0"/>
              <a:t>r3;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181334" y="2728234"/>
            <a:ext cx="4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8668" y="2728234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9127" y="4075021"/>
            <a:ext cx="915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nsolas" panose="020B0609020204030204" pitchFamily="49" charset="0"/>
              </a:rPr>
              <a:t>r2 = y</a:t>
            </a:r>
            <a:r>
              <a:rPr lang="en-US" sz="2000" dirty="0" smtClean="0">
                <a:cs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cs typeface="Consolas" panose="020B0609020204030204" pitchFamily="49" charset="0"/>
              </a:rPr>
              <a:t>x = r2</a:t>
            </a:r>
            <a:endParaRPr lang="en-US" sz="2000" dirty="0"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8773" y="5701226"/>
            <a:ext cx="1831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assert r1 != 42;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0484" y="2057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err="1" smtClean="0">
                <a:solidFill>
                  <a:srgbClr val="2F2B20"/>
                </a:solidFill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 x = y 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2586" y="3222151"/>
            <a:ext cx="903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nsolas" panose="020B0609020204030204" pitchFamily="49" charset="0"/>
              </a:rPr>
              <a:t>r1 = x;</a:t>
            </a:r>
          </a:p>
          <a:p>
            <a:r>
              <a:rPr lang="en-US" sz="2000" dirty="0">
                <a:cs typeface="Consolas" panose="020B0609020204030204" pitchFamily="49" charset="0"/>
              </a:rPr>
              <a:t>y = r1;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97315" y="2728234"/>
            <a:ext cx="4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795023" y="3379815"/>
            <a:ext cx="313556" cy="401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xplosion 2 13"/>
          <p:cNvSpPr/>
          <p:nvPr/>
        </p:nvSpPr>
        <p:spPr>
          <a:xfrm>
            <a:off x="4400809" y="4953000"/>
            <a:ext cx="2914391" cy="1567403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Assertion can fail in DRF0!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92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#6: Out-of-thin-air results for a DRF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94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96252" y="3466106"/>
            <a:ext cx="14279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Consolas" panose="020B0609020204030204" pitchFamily="49" charset="0"/>
              </a:rPr>
              <a:t>r1 = x;</a:t>
            </a:r>
          </a:p>
          <a:p>
            <a:r>
              <a:rPr lang="en-US" sz="2000" dirty="0" smtClean="0">
                <a:cs typeface="Consolas" panose="020B0609020204030204" pitchFamily="49" charset="0"/>
              </a:rPr>
              <a:t>if (r1 == 1)</a:t>
            </a:r>
          </a:p>
          <a:p>
            <a:r>
              <a:rPr lang="en-US" sz="2000" dirty="0">
                <a:cs typeface="Consolas" panose="020B0609020204030204" pitchFamily="49" charset="0"/>
              </a:rPr>
              <a:t> </a:t>
            </a:r>
            <a:r>
              <a:rPr lang="en-US" sz="2000" dirty="0" smtClean="0">
                <a:cs typeface="Consolas" panose="020B0609020204030204" pitchFamily="49" charset="0"/>
              </a:rPr>
              <a:t> y = 1;</a:t>
            </a:r>
            <a:endParaRPr lang="en-US" sz="2000" dirty="0"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05000" y="3110805"/>
            <a:ext cx="4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96135" y="3093536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76594" y="3480137"/>
            <a:ext cx="1386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nsolas" panose="020B0609020204030204" pitchFamily="49" charset="0"/>
              </a:rPr>
              <a:t>r2 = y</a:t>
            </a:r>
            <a:r>
              <a:rPr lang="en-US" sz="2000" dirty="0" smtClean="0">
                <a:cs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cs typeface="Consolas" panose="020B0609020204030204" pitchFamily="49" charset="0"/>
              </a:rPr>
              <a:t>if (r2 == 1)</a:t>
            </a:r>
          </a:p>
          <a:p>
            <a:r>
              <a:rPr lang="en-US" sz="2000" dirty="0">
                <a:cs typeface="Consolas" panose="020B0609020204030204" pitchFamily="49" charset="0"/>
              </a:rPr>
              <a:t> </a:t>
            </a:r>
            <a:r>
              <a:rPr lang="en-US" sz="2000" dirty="0" smtClean="0">
                <a:cs typeface="Consolas" panose="020B0609020204030204" pitchFamily="49" charset="0"/>
              </a:rPr>
              <a:t> x = 1;</a:t>
            </a:r>
            <a:endParaRPr lang="en-US" sz="2000" dirty="0"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64202" y="5029200"/>
            <a:ext cx="2894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assert r1 == 0 &amp;&amp; r2 ==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31736" y="2189435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err="1" smtClean="0">
                <a:solidFill>
                  <a:srgbClr val="2F2B20"/>
                </a:solidFill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 x = y 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3" name="Oval Callout 2"/>
          <p:cNvSpPr/>
          <p:nvPr/>
        </p:nvSpPr>
        <p:spPr>
          <a:xfrm>
            <a:off x="5969280" y="4894630"/>
            <a:ext cx="2912128" cy="1354592"/>
          </a:xfrm>
          <a:prstGeom prst="wedgeEllipseCallout">
            <a:avLst>
              <a:gd name="adj1" fmla="val -54514"/>
              <a:gd name="adj2" fmla="val -27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Cannot fail in DRF0 or JMM.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312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95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35754" y="4614024"/>
            <a:ext cx="1455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Consolas" panose="020B0609020204030204" pitchFamily="49" charset="0"/>
              </a:rPr>
              <a:t>r1 = z;</a:t>
            </a:r>
          </a:p>
          <a:p>
            <a:r>
              <a:rPr lang="en-US" sz="2000" dirty="0" smtClean="0">
                <a:cs typeface="Consolas" panose="020B0609020204030204" pitchFamily="49" charset="0"/>
              </a:rPr>
              <a:t>if (r1 == 1)</a:t>
            </a:r>
          </a:p>
          <a:p>
            <a:r>
              <a:rPr lang="en-US" sz="2000" dirty="0">
                <a:cs typeface="Consolas" panose="020B0609020204030204" pitchFamily="49" charset="0"/>
              </a:rPr>
              <a:t> </a:t>
            </a:r>
            <a:r>
              <a:rPr lang="en-US" sz="2000" dirty="0" smtClean="0">
                <a:cs typeface="Consolas" panose="020B0609020204030204" pitchFamily="49" charset="0"/>
              </a:rPr>
              <a:t> x = 1;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77260" y="2756949"/>
            <a:ext cx="4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51043" y="2758339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3078" y="3126281"/>
            <a:ext cx="13948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nsolas" panose="020B0609020204030204" pitchFamily="49" charset="0"/>
              </a:rPr>
              <a:t>r2 = </a:t>
            </a:r>
            <a:r>
              <a:rPr lang="en-US" sz="2000" dirty="0" smtClean="0">
                <a:cs typeface="Consolas" panose="020B0609020204030204" pitchFamily="49" charset="0"/>
              </a:rPr>
              <a:t>x;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</a:rPr>
              <a:t>if (r2 == 1</a:t>
            </a:r>
            <a:r>
              <a:rPr lang="en-US" sz="2000" dirty="0" smtClean="0">
                <a:cs typeface="Consolas" panose="020B0609020204030204" pitchFamily="49" charset="0"/>
              </a:rPr>
              <a:t>)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cs typeface="Consolas" panose="020B0609020204030204" pitchFamily="49" charset="0"/>
              </a:rPr>
              <a:t>y = 1;</a:t>
            </a:r>
          </a:p>
          <a:p>
            <a:r>
              <a:rPr lang="en-US" sz="2000" dirty="0" smtClean="0">
                <a:cs typeface="Consolas" panose="020B0609020204030204" pitchFamily="49" charset="0"/>
              </a:rPr>
              <a:t>else</a:t>
            </a:r>
          </a:p>
          <a:p>
            <a:r>
              <a:rPr lang="en-US" sz="2000" dirty="0">
                <a:cs typeface="Consolas" panose="020B0609020204030204" pitchFamily="49" charset="0"/>
              </a:rPr>
              <a:t> </a:t>
            </a:r>
            <a:r>
              <a:rPr lang="en-US" sz="2000" dirty="0" smtClean="0">
                <a:cs typeface="Consolas" panose="020B0609020204030204" pitchFamily="49" charset="0"/>
              </a:rPr>
              <a:t> z = 1;</a:t>
            </a:r>
            <a:endParaRPr lang="en-US" sz="2000" dirty="0"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36132" y="5075689"/>
            <a:ext cx="1681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assert r3 ==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1400" y="19812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err="1" smtClean="0">
                <a:solidFill>
                  <a:srgbClr val="2F2B20"/>
                </a:solidFill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 x = y = z 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75110" y="2756949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T3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85971" y="3126281"/>
            <a:ext cx="13340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Consolas" panose="020B0609020204030204" pitchFamily="49" charset="0"/>
              </a:rPr>
              <a:t>r3 </a:t>
            </a:r>
            <a:r>
              <a:rPr lang="en-US" sz="2000" dirty="0">
                <a:cs typeface="Consolas" panose="020B0609020204030204" pitchFamily="49" charset="0"/>
              </a:rPr>
              <a:t>= y;</a:t>
            </a:r>
          </a:p>
          <a:p>
            <a:r>
              <a:rPr lang="en-US" sz="2000" dirty="0">
                <a:cs typeface="Consolas" panose="020B0609020204030204" pitchFamily="49" charset="0"/>
              </a:rPr>
              <a:t>if (</a:t>
            </a:r>
            <a:r>
              <a:rPr lang="en-US" sz="2000" dirty="0" smtClean="0">
                <a:cs typeface="Consolas" panose="020B0609020204030204" pitchFamily="49" charset="0"/>
              </a:rPr>
              <a:t>r3 </a:t>
            </a:r>
            <a:r>
              <a:rPr lang="en-US" sz="2000" dirty="0">
                <a:cs typeface="Consolas" panose="020B0609020204030204" pitchFamily="49" charset="0"/>
              </a:rPr>
              <a:t>== 1</a:t>
            </a:r>
            <a:r>
              <a:rPr lang="en-US" sz="2000" dirty="0" smtClean="0">
                <a:cs typeface="Consolas" panose="020B0609020204030204" pitchFamily="49" charset="0"/>
              </a:rPr>
              <a:t>)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cs typeface="Consolas" panose="020B0609020204030204" pitchFamily="49" charset="0"/>
              </a:rPr>
              <a:t>x = 1;</a:t>
            </a:r>
            <a:endParaRPr lang="en-US" sz="20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23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35754" y="4614024"/>
            <a:ext cx="1455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Consolas" panose="020B0609020204030204" pitchFamily="49" charset="0"/>
              </a:rPr>
              <a:t>r1 = z;</a:t>
            </a:r>
          </a:p>
          <a:p>
            <a:r>
              <a:rPr lang="en-US" sz="2000" dirty="0" smtClean="0">
                <a:cs typeface="Consolas" panose="020B0609020204030204" pitchFamily="49" charset="0"/>
              </a:rPr>
              <a:t>if (r1 == 1)</a:t>
            </a:r>
          </a:p>
          <a:p>
            <a:r>
              <a:rPr lang="en-US" sz="2000" dirty="0">
                <a:cs typeface="Consolas" panose="020B0609020204030204" pitchFamily="49" charset="0"/>
              </a:rPr>
              <a:t> </a:t>
            </a:r>
            <a:r>
              <a:rPr lang="en-US" sz="2000" dirty="0" smtClean="0">
                <a:cs typeface="Consolas" panose="020B0609020204030204" pitchFamily="49" charset="0"/>
              </a:rPr>
              <a:t> x = 1;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77260" y="2756949"/>
            <a:ext cx="4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51043" y="2758339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3078" y="3126281"/>
            <a:ext cx="13948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nsolas" panose="020B0609020204030204" pitchFamily="49" charset="0"/>
              </a:rPr>
              <a:t>r2 = </a:t>
            </a:r>
            <a:r>
              <a:rPr lang="en-US" sz="2000" dirty="0" smtClean="0">
                <a:cs typeface="Consolas" panose="020B0609020204030204" pitchFamily="49" charset="0"/>
              </a:rPr>
              <a:t>x;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</a:rPr>
              <a:t>if (r2 == 1</a:t>
            </a:r>
            <a:r>
              <a:rPr lang="en-US" sz="2000" dirty="0" smtClean="0">
                <a:cs typeface="Consolas" panose="020B0609020204030204" pitchFamily="49" charset="0"/>
              </a:rPr>
              <a:t>)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cs typeface="Consolas" panose="020B0609020204030204" pitchFamily="49" charset="0"/>
              </a:rPr>
              <a:t>y = 1;</a:t>
            </a:r>
          </a:p>
          <a:p>
            <a:r>
              <a:rPr lang="en-US" sz="2000" dirty="0" smtClean="0">
                <a:cs typeface="Consolas" panose="020B0609020204030204" pitchFamily="49" charset="0"/>
              </a:rPr>
              <a:t>else</a:t>
            </a:r>
          </a:p>
          <a:p>
            <a:r>
              <a:rPr lang="en-US" sz="2000" dirty="0">
                <a:cs typeface="Consolas" panose="020B0609020204030204" pitchFamily="49" charset="0"/>
              </a:rPr>
              <a:t> </a:t>
            </a:r>
            <a:r>
              <a:rPr lang="en-US" sz="2000" dirty="0" smtClean="0">
                <a:cs typeface="Consolas" panose="020B0609020204030204" pitchFamily="49" charset="0"/>
              </a:rPr>
              <a:t> z = 1;</a:t>
            </a:r>
            <a:endParaRPr lang="en-US" sz="2000" dirty="0"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36132" y="5075689"/>
            <a:ext cx="1681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assert r3 ==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1400" y="19812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err="1" smtClean="0">
                <a:solidFill>
                  <a:srgbClr val="2F2B20"/>
                </a:solidFill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 x = y = z 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75110" y="2756949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T3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85971" y="3126281"/>
            <a:ext cx="13340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Consolas" panose="020B0609020204030204" pitchFamily="49" charset="0"/>
              </a:rPr>
              <a:t>r3 </a:t>
            </a:r>
            <a:r>
              <a:rPr lang="en-US" sz="2000" dirty="0">
                <a:cs typeface="Consolas" panose="020B0609020204030204" pitchFamily="49" charset="0"/>
              </a:rPr>
              <a:t>= y;</a:t>
            </a:r>
          </a:p>
          <a:p>
            <a:r>
              <a:rPr lang="en-US" sz="2000" dirty="0">
                <a:cs typeface="Consolas" panose="020B0609020204030204" pitchFamily="49" charset="0"/>
              </a:rPr>
              <a:t>if (</a:t>
            </a:r>
            <a:r>
              <a:rPr lang="en-US" sz="2000" dirty="0" smtClean="0">
                <a:cs typeface="Consolas" panose="020B0609020204030204" pitchFamily="49" charset="0"/>
              </a:rPr>
              <a:t>r3 </a:t>
            </a:r>
            <a:r>
              <a:rPr lang="en-US" sz="2000" dirty="0">
                <a:cs typeface="Consolas" panose="020B0609020204030204" pitchFamily="49" charset="0"/>
              </a:rPr>
              <a:t>== 1</a:t>
            </a:r>
            <a:r>
              <a:rPr lang="en-US" sz="2000" dirty="0" smtClean="0">
                <a:cs typeface="Consolas" panose="020B0609020204030204" pitchFamily="49" charset="0"/>
              </a:rPr>
              <a:t>)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cs typeface="Consolas" panose="020B0609020204030204" pitchFamily="49" charset="0"/>
              </a:rPr>
              <a:t>x = 1;</a:t>
            </a:r>
            <a:endParaRPr lang="en-US" sz="2000" dirty="0">
              <a:cs typeface="Consolas" panose="020B0609020204030204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514600" y="3429000"/>
            <a:ext cx="1368478" cy="204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8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35754" y="4614024"/>
            <a:ext cx="17675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Consolas" panose="020B0609020204030204" pitchFamily="49" charset="0"/>
              </a:rPr>
              <a:t>r1 = z; </a:t>
            </a:r>
            <a:r>
              <a:rPr lang="en-US" sz="2000" dirty="0" smtClean="0">
                <a:solidFill>
                  <a:srgbClr val="0070C0"/>
                </a:solidFill>
                <a:cs typeface="Consolas" panose="020B0609020204030204" pitchFamily="49" charset="0"/>
              </a:rPr>
              <a:t>// r1 = 0</a:t>
            </a:r>
          </a:p>
          <a:p>
            <a:r>
              <a:rPr lang="en-US" sz="2000" dirty="0" smtClean="0">
                <a:cs typeface="Consolas" panose="020B0609020204030204" pitchFamily="49" charset="0"/>
              </a:rPr>
              <a:t>if (r1 == 1)</a:t>
            </a:r>
          </a:p>
          <a:p>
            <a:r>
              <a:rPr lang="en-US" sz="2000" dirty="0">
                <a:cs typeface="Consolas" panose="020B0609020204030204" pitchFamily="49" charset="0"/>
              </a:rPr>
              <a:t> </a:t>
            </a:r>
            <a:r>
              <a:rPr lang="en-US" sz="2000" dirty="0" smtClean="0">
                <a:cs typeface="Consolas" panose="020B0609020204030204" pitchFamily="49" charset="0"/>
              </a:rPr>
              <a:t> x = 1;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77260" y="2756949"/>
            <a:ext cx="4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51043" y="2758339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3078" y="3126281"/>
            <a:ext cx="19231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nsolas" panose="020B0609020204030204" pitchFamily="49" charset="0"/>
              </a:rPr>
              <a:t>r2 = </a:t>
            </a:r>
            <a:r>
              <a:rPr lang="en-US" sz="2000" dirty="0" smtClean="0">
                <a:cs typeface="Consolas" panose="020B0609020204030204" pitchFamily="49" charset="0"/>
              </a:rPr>
              <a:t>x; </a:t>
            </a:r>
            <a:r>
              <a:rPr lang="en-US" sz="2000" dirty="0" smtClean="0">
                <a:solidFill>
                  <a:srgbClr val="0070C0"/>
                </a:solidFill>
                <a:cs typeface="Consolas" panose="020B0609020204030204" pitchFamily="49" charset="0"/>
              </a:rPr>
              <a:t>// r2 = 1</a:t>
            </a:r>
            <a:endParaRPr lang="en-US" sz="2000" dirty="0">
              <a:solidFill>
                <a:srgbClr val="0070C0"/>
              </a:solidFill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</a:rPr>
              <a:t>if (r2 == 1</a:t>
            </a:r>
            <a:r>
              <a:rPr lang="en-US" sz="2000" dirty="0" smtClean="0">
                <a:cs typeface="Consolas" panose="020B0609020204030204" pitchFamily="49" charset="0"/>
              </a:rPr>
              <a:t>)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cs typeface="Consolas" panose="020B0609020204030204" pitchFamily="49" charset="0"/>
              </a:rPr>
              <a:t>y = 1;</a:t>
            </a:r>
          </a:p>
          <a:p>
            <a:r>
              <a:rPr lang="en-US" sz="2000" dirty="0" smtClean="0">
                <a:cs typeface="Consolas" panose="020B0609020204030204" pitchFamily="49" charset="0"/>
              </a:rPr>
              <a:t>else</a:t>
            </a:r>
          </a:p>
          <a:p>
            <a:r>
              <a:rPr lang="en-US" sz="2000" dirty="0">
                <a:cs typeface="Consolas" panose="020B0609020204030204" pitchFamily="49" charset="0"/>
              </a:rPr>
              <a:t> </a:t>
            </a:r>
            <a:r>
              <a:rPr lang="en-US" sz="2000" dirty="0" smtClean="0">
                <a:cs typeface="Consolas" panose="020B0609020204030204" pitchFamily="49" charset="0"/>
              </a:rPr>
              <a:t> z = 1;</a:t>
            </a:r>
            <a:endParaRPr lang="en-US" sz="2000" dirty="0"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36132" y="5075689"/>
            <a:ext cx="1681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assert r3 ==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1400" y="19812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err="1" smtClean="0">
                <a:solidFill>
                  <a:srgbClr val="2F2B20"/>
                </a:solidFill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 x = y = z 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75110" y="2756949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T3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85970" y="3126281"/>
            <a:ext cx="2629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Consolas" panose="020B0609020204030204" pitchFamily="49" charset="0"/>
              </a:rPr>
              <a:t>r3 </a:t>
            </a:r>
            <a:r>
              <a:rPr lang="en-US" sz="2000" dirty="0">
                <a:cs typeface="Consolas" panose="020B0609020204030204" pitchFamily="49" charset="0"/>
              </a:rPr>
              <a:t>= y</a:t>
            </a:r>
            <a:r>
              <a:rPr lang="en-US" sz="2000" dirty="0" smtClean="0">
                <a:cs typeface="Consolas" panose="020B0609020204030204" pitchFamily="49" charset="0"/>
              </a:rPr>
              <a:t>; </a:t>
            </a:r>
            <a:r>
              <a:rPr lang="en-US" sz="2000" dirty="0" smtClean="0">
                <a:solidFill>
                  <a:srgbClr val="0070C0"/>
                </a:solidFill>
                <a:cs typeface="Consolas" panose="020B0609020204030204" pitchFamily="49" charset="0"/>
              </a:rPr>
              <a:t>// r3 = 1</a:t>
            </a:r>
            <a:endParaRPr lang="en-US" sz="2000" dirty="0">
              <a:solidFill>
                <a:srgbClr val="0070C0"/>
              </a:solidFill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</a:rPr>
              <a:t>if (</a:t>
            </a:r>
            <a:r>
              <a:rPr lang="en-US" sz="2000" dirty="0" smtClean="0">
                <a:cs typeface="Consolas" panose="020B0609020204030204" pitchFamily="49" charset="0"/>
              </a:rPr>
              <a:t>r3 </a:t>
            </a:r>
            <a:r>
              <a:rPr lang="en-US" sz="2000" dirty="0">
                <a:cs typeface="Consolas" panose="020B0609020204030204" pitchFamily="49" charset="0"/>
              </a:rPr>
              <a:t>== 1</a:t>
            </a:r>
            <a:r>
              <a:rPr lang="en-US" sz="2000" dirty="0" smtClean="0">
                <a:cs typeface="Consolas" panose="020B0609020204030204" pitchFamily="49" charset="0"/>
              </a:rPr>
              <a:t>)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cs typeface="Consolas" panose="020B0609020204030204" pitchFamily="49" charset="0"/>
              </a:rPr>
              <a:t>x = 1; </a:t>
            </a:r>
            <a:r>
              <a:rPr lang="en-US" sz="2000" dirty="0" smtClean="0">
                <a:solidFill>
                  <a:srgbClr val="0070C0"/>
                </a:solidFill>
                <a:cs typeface="Consolas" panose="020B0609020204030204" pitchFamily="49" charset="0"/>
              </a:rPr>
              <a:t>// justifies r2 = 1</a:t>
            </a:r>
            <a:endParaRPr lang="en-US" sz="2000" dirty="0">
              <a:solidFill>
                <a:srgbClr val="0070C0"/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81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checkers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Typical approaches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Explore </a:t>
            </a:r>
            <a:r>
              <a:rPr lang="en-US" sz="2600" dirty="0"/>
              <a:t>all behaviors allowed in the memory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Target routines for concurrent data </a:t>
            </a:r>
            <a:r>
              <a:rPr lang="en-US" sz="2600" dirty="0" smtClean="0"/>
              <a:t>structures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Could expose behaviors due to future </a:t>
            </a:r>
            <a:r>
              <a:rPr lang="en-US" sz="2600" dirty="0" smtClean="0"/>
              <a:t>values</a:t>
            </a:r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Example: </a:t>
            </a:r>
            <a:r>
              <a:rPr lang="en-US" sz="2600" dirty="0" err="1" smtClean="0"/>
              <a:t>CDSChecker</a:t>
            </a:r>
            <a:endParaRPr lang="en-US" sz="2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Coverage </a:t>
            </a:r>
            <a:r>
              <a:rPr lang="en-US" sz="2800" dirty="0" smtClean="0"/>
              <a:t>Limitation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FF0000"/>
                </a:solidFill>
              </a:rPr>
              <a:t>Do </a:t>
            </a:r>
            <a:r>
              <a:rPr lang="en-US" sz="2600" dirty="0">
                <a:solidFill>
                  <a:srgbClr val="FF0000"/>
                </a:solidFill>
              </a:rPr>
              <a:t>not scale </a:t>
            </a:r>
            <a:r>
              <a:rPr lang="en-US" sz="2600" dirty="0"/>
              <a:t>to large, real programs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3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PM-profiler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99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0" y="3217572"/>
            <a:ext cx="1132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Consolas" panose="020B0609020204030204" pitchFamily="49" charset="0"/>
              </a:rPr>
              <a:t>1: r = </a:t>
            </a:r>
            <a:r>
              <a:rPr lang="en-US" sz="2000" dirty="0">
                <a:solidFill>
                  <a:srgbClr val="FF0000"/>
                </a:solidFill>
                <a:cs typeface="Consolas" panose="020B0609020204030204" pitchFamily="49" charset="0"/>
              </a:rPr>
              <a:t>x</a:t>
            </a:r>
            <a:r>
              <a:rPr lang="en-US" sz="2000" dirty="0" smtClean="0"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cs typeface="Consolas" panose="020B0609020204030204" pitchFamily="49" charset="0"/>
              </a:rPr>
              <a:t>2: </a:t>
            </a:r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y</a:t>
            </a:r>
            <a:r>
              <a:rPr lang="en-US" sz="2000" dirty="0" smtClean="0">
                <a:cs typeface="Consolas" panose="020B0609020204030204" pitchFamily="49" charset="0"/>
              </a:rPr>
              <a:t> = 1;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5003" y="2825631"/>
            <a:ext cx="4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95409" y="2825631"/>
            <a:ext cx="47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81400" y="19812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err="1" smtClean="0">
                <a:solidFill>
                  <a:srgbClr val="2F2B20"/>
                </a:solidFill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 x = y 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9875" y="4098160"/>
            <a:ext cx="2096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Consolas" panose="020B0609020204030204" pitchFamily="49" charset="0"/>
              </a:rPr>
              <a:t>3: while (</a:t>
            </a:r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y</a:t>
            </a:r>
            <a:r>
              <a:rPr lang="en-US" sz="2000" dirty="0" smtClean="0">
                <a:cs typeface="Consolas" panose="020B0609020204030204" pitchFamily="49" charset="0"/>
              </a:rPr>
              <a:t> == 0) {}</a:t>
            </a:r>
          </a:p>
          <a:p>
            <a:endParaRPr lang="en-US" sz="2000" dirty="0" smtClean="0">
              <a:cs typeface="Consolas" panose="020B0609020204030204" pitchFamily="49" charset="0"/>
            </a:endParaRPr>
          </a:p>
          <a:p>
            <a:r>
              <a:rPr lang="en-US" sz="2000" dirty="0" smtClean="0">
                <a:cs typeface="Consolas" panose="020B0609020204030204" pitchFamily="49" charset="0"/>
              </a:rPr>
              <a:t>4</a:t>
            </a:r>
            <a:r>
              <a:rPr lang="en-US" sz="2000" dirty="0">
                <a:cs typeface="Consolas" panose="020B0609020204030204" pitchFamily="49" charset="0"/>
              </a:rPr>
              <a:t>: </a:t>
            </a:r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x</a:t>
            </a:r>
            <a:r>
              <a:rPr lang="en-US" sz="2000" dirty="0" smtClean="0">
                <a:cs typeface="Consolas" panose="020B0609020204030204" pitchFamily="49" charset="0"/>
              </a:rPr>
              <a:t> = 1;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90656" y="5334000"/>
            <a:ext cx="1555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srgbClr val="2F2B20"/>
                </a:solidFill>
                <a:cs typeface="Consolas" panose="020B0609020204030204" pitchFamily="49" charset="0"/>
              </a:rPr>
              <a:t>assert r == 0;</a:t>
            </a:r>
            <a:endParaRPr lang="en-US" sz="2000" dirty="0">
              <a:solidFill>
                <a:srgbClr val="2F2B20"/>
              </a:solidFill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69677" y="2255521"/>
            <a:ext cx="2296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RH[x] </a:t>
            </a:r>
            <a:r>
              <a:rPr lang="en-US" sz="2000" dirty="0">
                <a:solidFill>
                  <a:srgbClr val="0070C0"/>
                </a:solidFill>
              </a:rPr>
              <a:t>= </a:t>
            </a:r>
            <a:r>
              <a:rPr lang="en-US" sz="2000" dirty="0" smtClean="0">
                <a:solidFill>
                  <a:srgbClr val="0070C0"/>
                </a:solidFill>
              </a:rPr>
              <a:t>∅, RH[y</a:t>
            </a:r>
            <a:r>
              <a:rPr lang="en-US" sz="2000" dirty="0">
                <a:solidFill>
                  <a:srgbClr val="0070C0"/>
                </a:solidFill>
              </a:rPr>
              <a:t>] = ∅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11341" y="2809458"/>
            <a:ext cx="1829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Timestamp: </a:t>
            </a:r>
            <a:r>
              <a:rPr lang="en-US" sz="2000" dirty="0">
                <a:solidFill>
                  <a:srgbClr val="0070C0"/>
                </a:solidFill>
              </a:rPr>
              <a:t>K</a:t>
            </a:r>
            <a:r>
              <a:rPr lang="en-US" sz="2000" baseline="-25000" dirty="0">
                <a:solidFill>
                  <a:srgbClr val="0070C0"/>
                </a:solidFill>
              </a:rPr>
              <a:t>1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37068" y="2811416"/>
            <a:ext cx="1829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Timestamp: K</a:t>
            </a:r>
            <a:r>
              <a:rPr lang="en-US" sz="2000" baseline="-25000" dirty="0" smtClean="0">
                <a:solidFill>
                  <a:srgbClr val="0070C0"/>
                </a:solidFill>
              </a:rPr>
              <a:t>2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03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Retrospec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6897</TotalTime>
  <Words>5323</Words>
  <Application>Microsoft Office PowerPoint</Application>
  <PresentationFormat>On-screen Show (4:3)</PresentationFormat>
  <Paragraphs>1381</Paragraphs>
  <Slides>103</Slides>
  <Notes>54</Notes>
  <HiddenSlides>19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103</vt:i4>
      </vt:variant>
    </vt:vector>
  </HeadingPairs>
  <TitlesOfParts>
    <vt:vector size="115" baseType="lpstr">
      <vt:lpstr>Aparajita</vt:lpstr>
      <vt:lpstr>Arial</vt:lpstr>
      <vt:lpstr>Calibri</vt:lpstr>
      <vt:lpstr>Calibri Light</vt:lpstr>
      <vt:lpstr>Consolas</vt:lpstr>
      <vt:lpstr>Wingdings</vt:lpstr>
      <vt:lpstr>Wingdings 2</vt:lpstr>
      <vt:lpstr>HDOfficeLightV0</vt:lpstr>
      <vt:lpstr>1_HDOfficeLightV0</vt:lpstr>
      <vt:lpstr>2_HDOfficeLightV0</vt:lpstr>
      <vt:lpstr>3_HDOfficeLightV0</vt:lpstr>
      <vt:lpstr>Retrospect</vt:lpstr>
      <vt:lpstr>Prescient Memory: Exposing Weak Memory Model Behavior by Looking into the Future</vt:lpstr>
      <vt:lpstr>Parallel Programming is Hard</vt:lpstr>
      <vt:lpstr>Parallel Programming is Hard</vt:lpstr>
      <vt:lpstr>Parallel Programming is Hard</vt:lpstr>
      <vt:lpstr>Parallel Programming is Hard</vt:lpstr>
      <vt:lpstr>Parallel Programming is Hard</vt:lpstr>
      <vt:lpstr>Example #1: Weak Semantics</vt:lpstr>
      <vt:lpstr>Example #1: Weak Semantics</vt:lpstr>
      <vt:lpstr>Example #1: Weak Semantics</vt:lpstr>
      <vt:lpstr>Exposing Behaviors of Data Races</vt:lpstr>
      <vt:lpstr>Exposing Behaviors of Data Races</vt:lpstr>
      <vt:lpstr>Exposing Behaviors of Data Races</vt:lpstr>
      <vt:lpstr>Outline</vt:lpstr>
      <vt:lpstr>Memory Model</vt:lpstr>
      <vt:lpstr>Memory Model</vt:lpstr>
      <vt:lpstr>Memory Model</vt:lpstr>
      <vt:lpstr>Behaviors Allowed by Memory Models</vt:lpstr>
      <vt:lpstr>Behaviors Allowed by Memory Models</vt:lpstr>
      <vt:lpstr>Behaviors Allowed by Memory Models</vt:lpstr>
      <vt:lpstr>Behaviors Allowed by Memory Models</vt:lpstr>
      <vt:lpstr>Behaviors Allowed in JMM #1: Revisit</vt:lpstr>
      <vt:lpstr>Behaviors Allowed in JMM #1: Revisit</vt:lpstr>
      <vt:lpstr>Behaviors Allowed in JMM #1: Revisit</vt:lpstr>
      <vt:lpstr>Behaviors Allowed in JMM #1: Revisit</vt:lpstr>
      <vt:lpstr>Behaviors Allowed in JMM #2</vt:lpstr>
      <vt:lpstr>Behaviors Allowed in JMM #2</vt:lpstr>
      <vt:lpstr>Behaviors Allowed in JMM #2</vt:lpstr>
      <vt:lpstr>Behaviors Allowed in JMM #2</vt:lpstr>
      <vt:lpstr>Behaviors Allowed in JMM #2</vt:lpstr>
      <vt:lpstr>Behaviors Allowed in JMM #2</vt:lpstr>
      <vt:lpstr>Behaviors Allowed in JMM #2</vt:lpstr>
      <vt:lpstr>Example #3</vt:lpstr>
      <vt:lpstr>Example #3</vt:lpstr>
      <vt:lpstr>Example #3</vt:lpstr>
      <vt:lpstr>Example #3</vt:lpstr>
      <vt:lpstr>Example #3</vt:lpstr>
      <vt:lpstr>Example #3</vt:lpstr>
      <vt:lpstr>Behaviors Allowed by Memory Models and JVMs</vt:lpstr>
      <vt:lpstr>Behaviors Allowed by Memory Models and JVMs</vt:lpstr>
      <vt:lpstr>Exposing Behaviors of Example #3</vt:lpstr>
      <vt:lpstr>Exposing Behaviors of Example #3</vt:lpstr>
      <vt:lpstr>Exposing Behaviors of Example #3</vt:lpstr>
      <vt:lpstr>Exposing Behaviors of Example #3</vt:lpstr>
      <vt:lpstr>Exposing Behaviors with Dynamic Analyses</vt:lpstr>
      <vt:lpstr>Exposing Behaviors with Dynamic Analyses</vt:lpstr>
      <vt:lpstr>Relationship among memory models and exposed behaviors</vt:lpstr>
      <vt:lpstr>Relationship among memory models and exposed behaviors</vt:lpstr>
      <vt:lpstr>Relationship among memory models and exposed behaviors</vt:lpstr>
      <vt:lpstr>Relationship among memory models and exposed behaviors</vt:lpstr>
      <vt:lpstr>Outline</vt:lpstr>
      <vt:lpstr>Prescient Memory: Key Idea</vt:lpstr>
      <vt:lpstr>Prescient Memory: Key Idea</vt:lpstr>
      <vt:lpstr>Returning Future Values is Tricky</vt:lpstr>
      <vt:lpstr>Returning Future Values is Tricky</vt:lpstr>
      <vt:lpstr>Returning Future Values is Tricky</vt:lpstr>
      <vt:lpstr>Returning Future Values is Tricky</vt:lpstr>
      <vt:lpstr>Returning Future Values is Tricky</vt:lpstr>
      <vt:lpstr>Returning Future Values is Tricky</vt:lpstr>
      <vt:lpstr>Returning Future Values is Tricky</vt:lpstr>
      <vt:lpstr>Prescient Memory: Key Idea</vt:lpstr>
      <vt:lpstr>Prescient Memory: Key Idea</vt:lpstr>
      <vt:lpstr>Prescient Memory: Key Idea</vt:lpstr>
      <vt:lpstr>PM Example</vt:lpstr>
      <vt:lpstr>PM Example</vt:lpstr>
      <vt:lpstr>PM Example</vt:lpstr>
      <vt:lpstr>Challenges</vt:lpstr>
      <vt:lpstr>Challenges</vt:lpstr>
      <vt:lpstr>Challenges</vt:lpstr>
      <vt:lpstr>Profiling Future Values</vt:lpstr>
      <vt:lpstr>Profiling Future Values</vt:lpstr>
      <vt:lpstr>Prescient Memory Workflow</vt:lpstr>
      <vt:lpstr>Prescient Memory Workflow</vt:lpstr>
      <vt:lpstr>Prescient Memory Workflow</vt:lpstr>
      <vt:lpstr>Prescient Memory Workflow</vt:lpstr>
      <vt:lpstr>Prescient Memory Workflow</vt:lpstr>
      <vt:lpstr>Outline</vt:lpstr>
      <vt:lpstr>Methodology and Implementation</vt:lpstr>
      <vt:lpstr>Methodology and Implementation</vt:lpstr>
      <vt:lpstr>Methodology and Implementation</vt:lpstr>
      <vt:lpstr>Exposed Erroneous Behaviors</vt:lpstr>
      <vt:lpstr>Exposed Erroneous Behaviors</vt:lpstr>
      <vt:lpstr>Exposed Erroneous Behaviors</vt:lpstr>
      <vt:lpstr>Exposed Erroneous Behaviors</vt:lpstr>
      <vt:lpstr>Conclusion</vt:lpstr>
      <vt:lpstr>Backup slides</vt:lpstr>
      <vt:lpstr>Data Races are Evil</vt:lpstr>
      <vt:lpstr>DRF0 Memory Model</vt:lpstr>
      <vt:lpstr>Java Memory Model (JMM)</vt:lpstr>
      <vt:lpstr>Relationship among memory models and exposed behaviors</vt:lpstr>
      <vt:lpstr>Relationship among memory models and exposed behaviors</vt:lpstr>
      <vt:lpstr>Example #5: Out-Of-Thin-Air Result</vt:lpstr>
      <vt:lpstr>Contrived Transformation</vt:lpstr>
      <vt:lpstr>Contrived Transformation</vt:lpstr>
      <vt:lpstr>Example #6: Out-of-thin-air results for a DRF program</vt:lpstr>
      <vt:lpstr>Example #7</vt:lpstr>
      <vt:lpstr>Example #7</vt:lpstr>
      <vt:lpstr>Example #7</vt:lpstr>
      <vt:lpstr>Model checkers</vt:lpstr>
      <vt:lpstr>PM-profiler Example</vt:lpstr>
      <vt:lpstr>PM-profiler Example</vt:lpstr>
      <vt:lpstr>PM-profiler Example</vt:lpstr>
      <vt:lpstr>PM-profiler Example</vt:lpstr>
      <vt:lpstr>PM-profiler Example</vt:lpstr>
    </vt:vector>
  </TitlesOfParts>
  <Company>OSU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Drinking from Both Glasses: Adaptively Combining Pessimistic and Optimistic Synchronization for Efficient Parallel Runtime Support</dc:title>
  <dc:creator>douglascm</dc:creator>
  <cp:lastModifiedBy>Man Cao</cp:lastModifiedBy>
  <cp:revision>2226</cp:revision>
  <dcterms:created xsi:type="dcterms:W3CDTF">2014-02-13T03:36:40Z</dcterms:created>
  <dcterms:modified xsi:type="dcterms:W3CDTF">2016-06-14T23:59:59Z</dcterms:modified>
</cp:coreProperties>
</file>