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0" r:id="rId6"/>
    <p:sldId id="271" r:id="rId7"/>
    <p:sldId id="272" r:id="rId8"/>
    <p:sldId id="273" r:id="rId9"/>
    <p:sldId id="276" r:id="rId10"/>
    <p:sldId id="280" r:id="rId11"/>
    <p:sldId id="274" r:id="rId12"/>
    <p:sldId id="277" r:id="rId13"/>
    <p:sldId id="278" r:id="rId14"/>
    <p:sldId id="279" r:id="rId1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1" autoAdjust="0"/>
  </p:normalViewPr>
  <p:slideViewPr>
    <p:cSldViewPr snapToGrid="0">
      <p:cViewPr>
        <p:scale>
          <a:sx n="100" d="100"/>
          <a:sy n="100" d="100"/>
        </p:scale>
        <p:origin x="936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14677A-8767-4473-BA9A-8D8C2A067E29}" type="datetime1">
              <a:rPr lang="pt-BR" smtClean="0"/>
              <a:t>20/05/2021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E33BF-9E27-4B38-BB64-B69448889533}" type="datetime1">
              <a:rPr lang="pt-BR" smtClean="0"/>
              <a:pPr/>
              <a:t>20/05/2021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F68152-ECAF-4170-91CE-695FBFF661E6}" type="datetime1">
              <a:rPr lang="pt-BR" noProof="0" smtClean="0"/>
              <a:t>20/05/2021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B1131D-C111-4D5F-904B-E5869109CC64}" type="datetime1">
              <a:rPr lang="pt-BR" noProof="0" smtClean="0"/>
              <a:t>20/05/2021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2ABCEA-41E7-49DD-9116-CA74C204D00C}" type="datetime1">
              <a:rPr lang="pt-BR" noProof="0" smtClean="0"/>
              <a:t>20/05/2021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C215E3-F3FD-4DDA-B2E5-29FD5BDACD78}" type="datetime1">
              <a:rPr lang="pt-BR" noProof="0" smtClean="0"/>
              <a:t>20/05/2021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8AF102-DD3E-499F-ACBE-49D23FCD282F}" type="datetime1">
              <a:rPr lang="pt-BR" noProof="0" smtClean="0"/>
              <a:t>20/05/2021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CCDF6F-CFF5-4F2B-AF35-FFE3245AEC09}" type="datetime1">
              <a:rPr lang="pt-BR" noProof="0" smtClean="0"/>
              <a:t>20/05/2021</a:t>
            </a:fld>
            <a:endParaRPr lang="pt-BR" noProof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1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8A7EAC-C3B6-401A-A2BC-342EF304F356}" type="datetime1">
              <a:rPr lang="pt-BR" noProof="0" smtClean="0"/>
              <a:t>20/05/2021</a:t>
            </a:fld>
            <a:endParaRPr lang="pt-BR" noProof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34342B-B3AF-4EA1-96C5-991A832E9E9D}" type="datetime1">
              <a:rPr lang="pt-BR" noProof="0" smtClean="0"/>
              <a:t>20/05/2021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F91487-B891-42F9-A091-FF7306312465}" type="datetime1">
              <a:rPr lang="pt-BR" noProof="0" smtClean="0"/>
              <a:t>20/05/2021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0079F-F013-4A75-8E7C-6957D046C79F}" type="datetime1">
              <a:rPr lang="pt-BR" noProof="0" smtClean="0"/>
              <a:t>20/05/2021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DEA0B3-7D84-4C08-9740-443BB1242D75}" type="datetime1">
              <a:rPr lang="pt-BR" noProof="0" smtClean="0"/>
              <a:t>20/05/2021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FFD0DF-73C3-4111-8620-442DD1F19F7E}" type="datetime1">
              <a:rPr lang="pt-BR" noProof="0" smtClean="0"/>
              <a:t>20/05/2021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EFE7F-60B5-4561-9CF6-1772685D059E}" type="datetime1">
              <a:rPr lang="pt-BR" noProof="0" smtClean="0"/>
              <a:t>20/05/2021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3D6C2E-3497-4DCD-888D-6F85FB9BC89B}" type="datetime1">
              <a:rPr lang="pt-BR" noProof="0" smtClean="0"/>
              <a:t>20/05/2021</a:t>
            </a:fld>
            <a:endParaRPr lang="pt-BR" noProof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030D9D-E64C-497D-8F98-CB0CE73BECBA}" type="datetime1">
              <a:rPr lang="pt-BR" noProof="0" smtClean="0"/>
              <a:t>20/05/2021</a:t>
            </a:fld>
            <a:endParaRPr lang="pt-BR" noProof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DBD503-859B-4166-A303-FE138754BB67}" type="datetime1">
              <a:rPr lang="pt-BR" noProof="0" smtClean="0"/>
              <a:t>20/05/2021</a:t>
            </a:fld>
            <a:endParaRPr lang="pt-BR" noProof="0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C4E6A2-4DA9-4B7B-BAD9-52D978E713F3}" type="datetime1">
              <a:rPr lang="pt-BR" noProof="0" smtClean="0"/>
              <a:t>20/05/2021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E3F8429B-578B-4071-9B9E-BBE1DF66D77F}" type="datetime1">
              <a:rPr lang="pt-BR" noProof="0" smtClean="0"/>
              <a:t>20/05/2021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inks de cadei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982700" cy="3329581"/>
          </a:xfrm>
        </p:spPr>
        <p:txBody>
          <a:bodyPr rtlCol="0">
            <a:normAutofit/>
          </a:bodyPr>
          <a:lstStyle/>
          <a:p>
            <a:pPr rtl="0"/>
            <a:r>
              <a:rPr lang="pt-BR" sz="5000" dirty="0"/>
              <a:t>Enriquecimento de Produtos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Marketplace </a:t>
            </a:r>
            <a:r>
              <a:rPr lang="pt-BR" dirty="0" err="1"/>
              <a:t>catalog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78BC4E-FAA5-4D85-9552-9A8A927B8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4851"/>
            <a:ext cx="10077306" cy="4843547"/>
          </a:xfrm>
        </p:spPr>
        <p:txBody>
          <a:bodyPr>
            <a:normAutofit fontScale="92500" lnSpcReduction="10000"/>
          </a:bodyPr>
          <a:lstStyle/>
          <a:p>
            <a:endParaRPr lang="pt-BR" dirty="0"/>
          </a:p>
          <a:p>
            <a:r>
              <a:rPr lang="pt-BR" dirty="0"/>
              <a:t>Criar as implementações mínimas necessárias, para realizar uma POC de integração com a </a:t>
            </a:r>
            <a:r>
              <a:rPr lang="pt-BR" dirty="0" err="1"/>
              <a:t>Omnilogic</a:t>
            </a:r>
            <a:r>
              <a:rPr lang="pt-BR" dirty="0"/>
              <a:t>, evidenciando que o funcionamento da ferramenta condiz com a documentação técnica apresentada pela </a:t>
            </a:r>
            <a:r>
              <a:rPr lang="pt-BR" dirty="0" err="1"/>
              <a:t>Omnilogic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r>
              <a:rPr lang="pt-BR" dirty="0"/>
              <a:t>Esforço (76 horas)</a:t>
            </a:r>
          </a:p>
          <a:p>
            <a:pPr lvl="1"/>
            <a:r>
              <a:rPr lang="pt-BR" dirty="0"/>
              <a:t>Criar e popular base de dados Mongo com os produtos a serem enriquecidos (10 horas)</a:t>
            </a:r>
          </a:p>
          <a:p>
            <a:pPr lvl="1"/>
            <a:r>
              <a:rPr lang="pt-BR" dirty="0"/>
              <a:t>Criar </a:t>
            </a:r>
            <a:r>
              <a:rPr lang="pt-BR" dirty="0" err="1"/>
              <a:t>api</a:t>
            </a:r>
            <a:r>
              <a:rPr lang="pt-BR" dirty="0"/>
              <a:t> de integração com a </a:t>
            </a:r>
            <a:r>
              <a:rPr lang="pt-BR" dirty="0" err="1"/>
              <a:t>Omnilogic</a:t>
            </a:r>
            <a:r>
              <a:rPr lang="pt-BR" dirty="0"/>
              <a:t> (7 horas)</a:t>
            </a:r>
          </a:p>
          <a:p>
            <a:pPr lvl="1"/>
            <a:r>
              <a:rPr lang="pt-BR" dirty="0"/>
              <a:t>Criar </a:t>
            </a:r>
            <a:r>
              <a:rPr lang="pt-BR" dirty="0" err="1"/>
              <a:t>endpoint</a:t>
            </a:r>
            <a:r>
              <a:rPr lang="pt-BR" dirty="0"/>
              <a:t> de consulta aos dados dos produtos na </a:t>
            </a:r>
            <a:r>
              <a:rPr lang="pt-BR" dirty="0" err="1"/>
              <a:t>api</a:t>
            </a:r>
            <a:r>
              <a:rPr lang="pt-BR" dirty="0"/>
              <a:t> de integração (14 horas)</a:t>
            </a:r>
          </a:p>
          <a:p>
            <a:pPr lvl="1"/>
            <a:r>
              <a:rPr lang="pt-BR" dirty="0"/>
              <a:t>Criar </a:t>
            </a:r>
            <a:r>
              <a:rPr lang="pt-BR" dirty="0" err="1"/>
              <a:t>endpoint</a:t>
            </a:r>
            <a:r>
              <a:rPr lang="pt-BR" dirty="0"/>
              <a:t> de notificação do resultado do enriquecimento dos produtos na </a:t>
            </a:r>
            <a:r>
              <a:rPr lang="pt-BR" dirty="0" err="1"/>
              <a:t>api</a:t>
            </a:r>
            <a:r>
              <a:rPr lang="pt-BR" dirty="0"/>
              <a:t> de integração (14 horas)</a:t>
            </a:r>
          </a:p>
          <a:p>
            <a:pPr lvl="1"/>
            <a:r>
              <a:rPr lang="pt-BR" dirty="0"/>
              <a:t>Criar </a:t>
            </a:r>
            <a:r>
              <a:rPr lang="pt-BR" dirty="0" err="1"/>
              <a:t>worker</a:t>
            </a:r>
            <a:r>
              <a:rPr lang="pt-BR" dirty="0"/>
              <a:t> que notifica os produtos a serem enriquecidos (10 horas)</a:t>
            </a:r>
          </a:p>
          <a:p>
            <a:pPr lvl="1"/>
            <a:r>
              <a:rPr lang="pt-BR" dirty="0"/>
              <a:t>Execução e análise do resultado da POC (21 horas)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79782D7-3FD9-4267-8598-22F8B10C405A}"/>
              </a:ext>
            </a:extLst>
          </p:cNvPr>
          <p:cNvSpPr txBox="1"/>
          <p:nvPr/>
        </p:nvSpPr>
        <p:spPr>
          <a:xfrm>
            <a:off x="1103312" y="291528"/>
            <a:ext cx="60973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sz="2400" b="1" dirty="0">
                <a:solidFill>
                  <a:schemeClr val="accent1"/>
                </a:solidFill>
              </a:rPr>
              <a:t>Planejamento:</a:t>
            </a:r>
          </a:p>
          <a:p>
            <a:pPr marL="744538" indent="-304800" rtl="0"/>
            <a:r>
              <a:rPr lang="pt-BR" sz="1800" dirty="0"/>
              <a:t>POC validação solução </a:t>
            </a:r>
            <a:r>
              <a:rPr lang="pt-BR" sz="1800" dirty="0" err="1"/>
              <a:t>Omnilogic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02881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78BC4E-FAA5-4D85-9552-9A8A927B8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4851"/>
            <a:ext cx="10077306" cy="4843547"/>
          </a:xfrm>
        </p:spPr>
        <p:txBody>
          <a:bodyPr>
            <a:normAutofit/>
          </a:bodyPr>
          <a:lstStyle/>
          <a:p>
            <a:r>
              <a:rPr lang="pt-BR" dirty="0"/>
              <a:t>Esforço (1197 horas)</a:t>
            </a:r>
          </a:p>
          <a:p>
            <a:pPr lvl="1"/>
            <a:r>
              <a:rPr lang="pt-BR" dirty="0"/>
              <a:t>Modificações Importador Parceiro (168 horas)</a:t>
            </a:r>
          </a:p>
          <a:p>
            <a:pPr lvl="1"/>
            <a:r>
              <a:rPr lang="pt-BR" dirty="0"/>
              <a:t>Desenvolvimento do mecanismo de notificação </a:t>
            </a:r>
            <a:r>
              <a:rPr lang="pt-BR" dirty="0" err="1"/>
              <a:t>Omnilogic</a:t>
            </a:r>
            <a:r>
              <a:rPr lang="pt-BR" dirty="0"/>
              <a:t> (63 horas)</a:t>
            </a:r>
          </a:p>
          <a:p>
            <a:pPr lvl="1"/>
            <a:r>
              <a:rPr lang="pt-BR" dirty="0"/>
              <a:t>Desenvolvimento da API de consulta </a:t>
            </a:r>
            <a:r>
              <a:rPr lang="pt-BR" dirty="0" err="1"/>
              <a:t>Omnilogic</a:t>
            </a:r>
            <a:r>
              <a:rPr lang="pt-BR" dirty="0"/>
              <a:t> (63 horas)</a:t>
            </a:r>
          </a:p>
          <a:p>
            <a:pPr lvl="1"/>
            <a:r>
              <a:rPr lang="pt-BR" dirty="0"/>
              <a:t>Desenvolvimento do </a:t>
            </a:r>
            <a:r>
              <a:rPr lang="pt-BR" dirty="0" err="1"/>
              <a:t>webhook</a:t>
            </a:r>
            <a:r>
              <a:rPr lang="pt-BR" dirty="0"/>
              <a:t> que será chamado pela </a:t>
            </a:r>
            <a:r>
              <a:rPr lang="pt-BR" dirty="0" err="1"/>
              <a:t>Omnilogic</a:t>
            </a:r>
            <a:r>
              <a:rPr lang="pt-BR" dirty="0"/>
              <a:t> (56 horas)</a:t>
            </a:r>
          </a:p>
          <a:p>
            <a:pPr lvl="1"/>
            <a:r>
              <a:rPr lang="pt-BR" dirty="0"/>
              <a:t>Modificações no fluxo de persistência (105 horas)</a:t>
            </a:r>
          </a:p>
          <a:p>
            <a:pPr lvl="1"/>
            <a:r>
              <a:rPr lang="pt-BR" dirty="0"/>
              <a:t>Mudanças </a:t>
            </a:r>
            <a:r>
              <a:rPr lang="pt-BR" dirty="0" err="1"/>
              <a:t>Solr</a:t>
            </a:r>
            <a:r>
              <a:rPr lang="pt-BR" dirty="0"/>
              <a:t> (</a:t>
            </a:r>
            <a:r>
              <a:rPr lang="pt-BR" dirty="0" err="1"/>
              <a:t>schema</a:t>
            </a:r>
            <a:r>
              <a:rPr lang="pt-BR" dirty="0"/>
              <a:t>, importação e buscas </a:t>
            </a:r>
            <a:r>
              <a:rPr lang="pt-BR" dirty="0" err="1"/>
              <a:t>marketplace</a:t>
            </a:r>
            <a:r>
              <a:rPr lang="pt-BR" dirty="0"/>
              <a:t>) (210 horas)</a:t>
            </a:r>
          </a:p>
          <a:p>
            <a:pPr lvl="1"/>
            <a:r>
              <a:rPr lang="pt-BR" dirty="0"/>
              <a:t>Integração do sistema de gerenciamento de disponibilidade ao </a:t>
            </a:r>
            <a:r>
              <a:rPr lang="pt-BR" dirty="0" err="1"/>
              <a:t>marketplace</a:t>
            </a:r>
            <a:r>
              <a:rPr lang="pt-BR" dirty="0"/>
              <a:t> (168 horas)</a:t>
            </a:r>
          </a:p>
          <a:p>
            <a:pPr lvl="1"/>
            <a:r>
              <a:rPr lang="pt-BR" dirty="0"/>
              <a:t>Sistema de resgate de </a:t>
            </a:r>
            <a:r>
              <a:rPr lang="pt-BR" dirty="0" err="1"/>
              <a:t>skus</a:t>
            </a:r>
            <a:r>
              <a:rPr lang="pt-BR" dirty="0"/>
              <a:t> indisponíveis (168 horas)</a:t>
            </a:r>
          </a:p>
          <a:p>
            <a:pPr lvl="1"/>
            <a:r>
              <a:rPr lang="pt-BR" dirty="0"/>
              <a:t>Criação gerenciamento do histórico de preços e ajustes </a:t>
            </a:r>
            <a:r>
              <a:rPr lang="pt-BR" dirty="0" err="1"/>
              <a:t>marketplace</a:t>
            </a:r>
            <a:r>
              <a:rPr lang="pt-BR" dirty="0"/>
              <a:t> (56 horas)</a:t>
            </a:r>
          </a:p>
          <a:p>
            <a:pPr lvl="1"/>
            <a:r>
              <a:rPr lang="pt-BR" dirty="0"/>
              <a:t>Criação de ambientes e esteiras de publicação (140 horas)</a:t>
            </a:r>
          </a:p>
          <a:p>
            <a:pPr lvl="1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79782D7-3FD9-4267-8598-22F8B10C405A}"/>
              </a:ext>
            </a:extLst>
          </p:cNvPr>
          <p:cNvSpPr txBox="1"/>
          <p:nvPr/>
        </p:nvSpPr>
        <p:spPr>
          <a:xfrm>
            <a:off x="1103312" y="291528"/>
            <a:ext cx="60973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sz="2400" b="1" dirty="0">
                <a:solidFill>
                  <a:schemeClr val="accent1"/>
                </a:solidFill>
              </a:rPr>
              <a:t>Planejamento:</a:t>
            </a:r>
          </a:p>
          <a:p>
            <a:pPr marL="744538" indent="-304800"/>
            <a:r>
              <a:rPr lang="pt-BR" sz="1800" dirty="0"/>
              <a:t>Esforço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3700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AF14650-3321-4261-8EE3-DAFF2FA3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2647728"/>
            <a:ext cx="3031852" cy="1722419"/>
          </a:xfrm>
        </p:spPr>
        <p:txBody>
          <a:bodyPr rtlCol="0"/>
          <a:lstStyle/>
          <a:p>
            <a:pPr rtl="0"/>
            <a:r>
              <a:rPr lang="pt-BR" dirty="0"/>
              <a:t>Agenda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B692478-F5F9-4B22-A55F-709BA2BC6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3" y="548640"/>
            <a:ext cx="5286586" cy="5826033"/>
          </a:xfrm>
        </p:spPr>
        <p:txBody>
          <a:bodyPr rtlCol="0">
            <a:noAutofit/>
          </a:bodyPr>
          <a:lstStyle/>
          <a:p>
            <a:pPr rtl="0"/>
            <a:r>
              <a:rPr lang="pt-BR" sz="1600" b="1" dirty="0">
                <a:solidFill>
                  <a:schemeClr val="accent1"/>
                </a:solidFill>
              </a:rPr>
              <a:t>O Projeto:</a:t>
            </a:r>
          </a:p>
          <a:p>
            <a:pPr marL="744538" indent="-304800" rtl="0"/>
            <a:r>
              <a:rPr lang="pt-BR" sz="1200" dirty="0"/>
              <a:t>Visão Geral</a:t>
            </a:r>
          </a:p>
          <a:p>
            <a:pPr marL="744538" indent="-304800" rtl="0"/>
            <a:r>
              <a:rPr lang="pt-BR" sz="1200" dirty="0"/>
              <a:t>Melhorias bônus</a:t>
            </a:r>
          </a:p>
          <a:p>
            <a:pPr marL="439738" indent="0" rtl="0">
              <a:buNone/>
            </a:pPr>
            <a:endParaRPr lang="pt-BR" sz="1200" dirty="0"/>
          </a:p>
          <a:p>
            <a:pPr marL="439738" indent="0" rtl="0">
              <a:buNone/>
            </a:pPr>
            <a:endParaRPr lang="pt-BR" sz="1200" dirty="0"/>
          </a:p>
          <a:p>
            <a:pPr rtl="0"/>
            <a:r>
              <a:rPr lang="pt-BR" sz="1600" b="1" dirty="0">
                <a:solidFill>
                  <a:schemeClr val="accent1"/>
                </a:solidFill>
              </a:rPr>
              <a:t>A Integração enriquecimento de produtos</a:t>
            </a:r>
          </a:p>
          <a:p>
            <a:pPr marL="744538" indent="-304800" rtl="0"/>
            <a:r>
              <a:rPr lang="pt-BR" sz="1200" dirty="0"/>
              <a:t>Como era a integração </a:t>
            </a:r>
            <a:r>
              <a:rPr lang="pt-BR" sz="1200" dirty="0" err="1"/>
              <a:t>Linx</a:t>
            </a:r>
            <a:endParaRPr lang="pt-BR" sz="1200" dirty="0"/>
          </a:p>
          <a:p>
            <a:pPr marL="1144588" lvl="1" indent="-304800"/>
            <a:r>
              <a:rPr lang="pt-BR" sz="1000" dirty="0"/>
              <a:t>O que já foi feito  </a:t>
            </a:r>
          </a:p>
          <a:p>
            <a:pPr marL="1144588" lvl="1" indent="-304800"/>
            <a:r>
              <a:rPr lang="pt-BR" sz="1000" dirty="0"/>
              <a:t>O que faltou ser feito</a:t>
            </a:r>
          </a:p>
          <a:p>
            <a:pPr marL="744538" indent="-304800"/>
            <a:r>
              <a:rPr lang="pt-BR" sz="1200" dirty="0"/>
              <a:t>Como será a integração </a:t>
            </a:r>
            <a:r>
              <a:rPr lang="pt-BR" sz="1200" dirty="0" err="1"/>
              <a:t>Omnilogic</a:t>
            </a:r>
            <a:endParaRPr lang="pt-BR" sz="1200" dirty="0"/>
          </a:p>
          <a:p>
            <a:pPr marL="744538" indent="-304800" rtl="0"/>
            <a:r>
              <a:rPr lang="pt-BR" sz="1200" dirty="0"/>
              <a:t>Como será a solução técnica com </a:t>
            </a:r>
            <a:r>
              <a:rPr lang="pt-BR" sz="1200" dirty="0" err="1"/>
              <a:t>Omnilogic</a:t>
            </a:r>
            <a:endParaRPr lang="pt-BR" sz="1200" dirty="0"/>
          </a:p>
          <a:p>
            <a:pPr marL="439738" indent="0" rtl="0">
              <a:buNone/>
            </a:pPr>
            <a:endParaRPr lang="pt-BR" sz="1200" dirty="0"/>
          </a:p>
          <a:p>
            <a:pPr marL="439738" indent="0" rtl="0">
              <a:buNone/>
            </a:pPr>
            <a:endParaRPr lang="pt-BR" sz="1200" dirty="0"/>
          </a:p>
          <a:p>
            <a:pPr rtl="0"/>
            <a:r>
              <a:rPr lang="pt-BR" sz="1600" b="1" dirty="0">
                <a:solidFill>
                  <a:schemeClr val="accent1"/>
                </a:solidFill>
              </a:rPr>
              <a:t>Planejamento</a:t>
            </a:r>
          </a:p>
          <a:p>
            <a:pPr marL="744538" indent="-304800" rtl="0"/>
            <a:r>
              <a:rPr lang="pt-BR" sz="1200" dirty="0"/>
              <a:t>POC validação solução </a:t>
            </a:r>
            <a:r>
              <a:rPr lang="pt-BR" sz="1200" dirty="0" err="1"/>
              <a:t>Omnilogic</a:t>
            </a:r>
            <a:endParaRPr lang="pt-BR" sz="1200" dirty="0"/>
          </a:p>
          <a:p>
            <a:pPr marL="744538" indent="-304800" rtl="0"/>
            <a:r>
              <a:rPr lang="pt-BR" sz="1200" dirty="0"/>
              <a:t>Esforço desenvolvimento</a:t>
            </a:r>
          </a:p>
        </p:txBody>
      </p:sp>
      <p:grpSp>
        <p:nvGrpSpPr>
          <p:cNvPr id="6" name="Grupo 89" descr="ícone de marca de seleção com lápis">
            <a:extLst>
              <a:ext uri="{FF2B5EF4-FFF2-40B4-BE49-F238E27FC236}">
                <a16:creationId xmlns:a16="http://schemas.microsoft.com/office/drawing/2014/main" id="{235FA9ED-F252-40B1-BE0D-0E0CDCA8A90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65258" y="4480794"/>
            <a:ext cx="589100" cy="589100"/>
            <a:chOff x="6539" y="440"/>
            <a:chExt cx="426" cy="426"/>
          </a:xfrm>
          <a:solidFill>
            <a:schemeClr val="accent1"/>
          </a:solidFill>
        </p:grpSpPr>
        <p:sp>
          <p:nvSpPr>
            <p:cNvPr id="7" name="Forma Livre 90">
              <a:extLst>
                <a:ext uri="{FF2B5EF4-FFF2-40B4-BE49-F238E27FC236}">
                  <a16:creationId xmlns:a16="http://schemas.microsoft.com/office/drawing/2014/main" id="{F4F00B29-60D6-4AD9-B02A-315769D768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2" y="653"/>
              <a:ext cx="213" cy="213"/>
            </a:xfrm>
            <a:custGeom>
              <a:avLst/>
              <a:gdLst>
                <a:gd name="T0" fmla="*/ 6 w 144"/>
                <a:gd name="T1" fmla="*/ 144 h 144"/>
                <a:gd name="T2" fmla="*/ 2 w 144"/>
                <a:gd name="T3" fmla="*/ 143 h 144"/>
                <a:gd name="T4" fmla="*/ 1 w 144"/>
                <a:gd name="T5" fmla="*/ 137 h 144"/>
                <a:gd name="T6" fmla="*/ 13 w 144"/>
                <a:gd name="T7" fmla="*/ 95 h 144"/>
                <a:gd name="T8" fmla="*/ 14 w 144"/>
                <a:gd name="T9" fmla="*/ 92 h 144"/>
                <a:gd name="T10" fmla="*/ 104 w 144"/>
                <a:gd name="T11" fmla="*/ 2 h 144"/>
                <a:gd name="T12" fmla="*/ 113 w 144"/>
                <a:gd name="T13" fmla="*/ 2 h 144"/>
                <a:gd name="T14" fmla="*/ 143 w 144"/>
                <a:gd name="T15" fmla="*/ 32 h 144"/>
                <a:gd name="T16" fmla="*/ 144 w 144"/>
                <a:gd name="T17" fmla="*/ 36 h 144"/>
                <a:gd name="T18" fmla="*/ 143 w 144"/>
                <a:gd name="T19" fmla="*/ 41 h 144"/>
                <a:gd name="T20" fmla="*/ 53 w 144"/>
                <a:gd name="T21" fmla="*/ 131 h 144"/>
                <a:gd name="T22" fmla="*/ 50 w 144"/>
                <a:gd name="T23" fmla="*/ 132 h 144"/>
                <a:gd name="T24" fmla="*/ 8 w 144"/>
                <a:gd name="T25" fmla="*/ 144 h 144"/>
                <a:gd name="T26" fmla="*/ 6 w 144"/>
                <a:gd name="T27" fmla="*/ 144 h 144"/>
                <a:gd name="T28" fmla="*/ 24 w 144"/>
                <a:gd name="T29" fmla="*/ 100 h 144"/>
                <a:gd name="T30" fmla="*/ 15 w 144"/>
                <a:gd name="T31" fmla="*/ 130 h 144"/>
                <a:gd name="T32" fmla="*/ 45 w 144"/>
                <a:gd name="T33" fmla="*/ 121 h 144"/>
                <a:gd name="T34" fmla="*/ 130 w 144"/>
                <a:gd name="T35" fmla="*/ 36 h 144"/>
                <a:gd name="T36" fmla="*/ 108 w 144"/>
                <a:gd name="T37" fmla="*/ 15 h 144"/>
                <a:gd name="T38" fmla="*/ 24 w 144"/>
                <a:gd name="T39" fmla="*/ 100 h 144"/>
                <a:gd name="T40" fmla="*/ 48 w 144"/>
                <a:gd name="T41" fmla="*/ 126 h 144"/>
                <a:gd name="T42" fmla="*/ 48 w 144"/>
                <a:gd name="T43" fmla="*/ 12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4" h="144">
                  <a:moveTo>
                    <a:pt x="6" y="144"/>
                  </a:moveTo>
                  <a:cubicBezTo>
                    <a:pt x="5" y="144"/>
                    <a:pt x="3" y="144"/>
                    <a:pt x="2" y="143"/>
                  </a:cubicBezTo>
                  <a:cubicBezTo>
                    <a:pt x="1" y="141"/>
                    <a:pt x="0" y="139"/>
                    <a:pt x="1" y="137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3" y="94"/>
                    <a:pt x="13" y="93"/>
                    <a:pt x="14" y="9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7" y="0"/>
                    <a:pt x="110" y="0"/>
                    <a:pt x="113" y="2"/>
                  </a:cubicBezTo>
                  <a:cubicBezTo>
                    <a:pt x="143" y="32"/>
                    <a:pt x="143" y="32"/>
                    <a:pt x="143" y="32"/>
                  </a:cubicBezTo>
                  <a:cubicBezTo>
                    <a:pt x="144" y="33"/>
                    <a:pt x="144" y="35"/>
                    <a:pt x="144" y="36"/>
                  </a:cubicBezTo>
                  <a:cubicBezTo>
                    <a:pt x="144" y="38"/>
                    <a:pt x="144" y="40"/>
                    <a:pt x="143" y="41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2" y="131"/>
                    <a:pt x="51" y="132"/>
                    <a:pt x="50" y="132"/>
                  </a:cubicBezTo>
                  <a:cubicBezTo>
                    <a:pt x="8" y="144"/>
                    <a:pt x="8" y="144"/>
                    <a:pt x="8" y="144"/>
                  </a:cubicBezTo>
                  <a:cubicBezTo>
                    <a:pt x="8" y="144"/>
                    <a:pt x="7" y="144"/>
                    <a:pt x="6" y="144"/>
                  </a:cubicBezTo>
                  <a:close/>
                  <a:moveTo>
                    <a:pt x="24" y="10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5" y="121"/>
                    <a:pt x="45" y="121"/>
                    <a:pt x="45" y="121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08" y="15"/>
                    <a:pt x="108" y="15"/>
                    <a:pt x="108" y="15"/>
                  </a:cubicBezTo>
                  <a:lnTo>
                    <a:pt x="24" y="100"/>
                  </a:lnTo>
                  <a:close/>
                  <a:moveTo>
                    <a:pt x="48" y="126"/>
                  </a:moveTo>
                  <a:cubicBezTo>
                    <a:pt x="48" y="126"/>
                    <a:pt x="48" y="126"/>
                    <a:pt x="48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8" name="Forma Livre 91">
              <a:extLst>
                <a:ext uri="{FF2B5EF4-FFF2-40B4-BE49-F238E27FC236}">
                  <a16:creationId xmlns:a16="http://schemas.microsoft.com/office/drawing/2014/main" id="{07BF086A-7F49-4D25-B862-DA1ECDD49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1" y="692"/>
              <a:ext cx="57" cy="57"/>
            </a:xfrm>
            <a:custGeom>
              <a:avLst/>
              <a:gdLst>
                <a:gd name="T0" fmla="*/ 44 w 57"/>
                <a:gd name="T1" fmla="*/ 57 h 57"/>
                <a:gd name="T2" fmla="*/ 0 w 57"/>
                <a:gd name="T3" fmla="*/ 13 h 57"/>
                <a:gd name="T4" fmla="*/ 13 w 57"/>
                <a:gd name="T5" fmla="*/ 0 h 57"/>
                <a:gd name="T6" fmla="*/ 57 w 57"/>
                <a:gd name="T7" fmla="*/ 44 h 57"/>
                <a:gd name="T8" fmla="*/ 44 w 5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44" y="57"/>
                  </a:moveTo>
                  <a:lnTo>
                    <a:pt x="0" y="13"/>
                  </a:lnTo>
                  <a:lnTo>
                    <a:pt x="13" y="0"/>
                  </a:lnTo>
                  <a:lnTo>
                    <a:pt x="57" y="44"/>
                  </a:lnTo>
                  <a:lnTo>
                    <a:pt x="44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9" name="Forma Livre 92">
              <a:extLst>
                <a:ext uri="{FF2B5EF4-FFF2-40B4-BE49-F238E27FC236}">
                  <a16:creationId xmlns:a16="http://schemas.microsoft.com/office/drawing/2014/main" id="{9380C83F-42D4-47C9-8E98-F9922F91D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0" y="786"/>
              <a:ext cx="64" cy="62"/>
            </a:xfrm>
            <a:custGeom>
              <a:avLst/>
              <a:gdLst>
                <a:gd name="T0" fmla="*/ 36 w 43"/>
                <a:gd name="T1" fmla="*/ 42 h 42"/>
                <a:gd name="T2" fmla="*/ 32 w 43"/>
                <a:gd name="T3" fmla="*/ 41 h 42"/>
                <a:gd name="T4" fmla="*/ 2 w 43"/>
                <a:gd name="T5" fmla="*/ 11 h 42"/>
                <a:gd name="T6" fmla="*/ 2 w 43"/>
                <a:gd name="T7" fmla="*/ 2 h 42"/>
                <a:gd name="T8" fmla="*/ 11 w 43"/>
                <a:gd name="T9" fmla="*/ 2 h 42"/>
                <a:gd name="T10" fmla="*/ 41 w 43"/>
                <a:gd name="T11" fmla="*/ 32 h 42"/>
                <a:gd name="T12" fmla="*/ 41 w 43"/>
                <a:gd name="T13" fmla="*/ 41 h 42"/>
                <a:gd name="T14" fmla="*/ 36 w 43"/>
                <a:gd name="T1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2">
                  <a:moveTo>
                    <a:pt x="36" y="42"/>
                  </a:moveTo>
                  <a:cubicBezTo>
                    <a:pt x="35" y="42"/>
                    <a:pt x="33" y="42"/>
                    <a:pt x="32" y="4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3" y="35"/>
                    <a:pt x="43" y="38"/>
                    <a:pt x="41" y="41"/>
                  </a:cubicBezTo>
                  <a:cubicBezTo>
                    <a:pt x="39" y="42"/>
                    <a:pt x="38" y="42"/>
                    <a:pt x="36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0" name="Forma Livre 93">
              <a:extLst>
                <a:ext uri="{FF2B5EF4-FFF2-40B4-BE49-F238E27FC236}">
                  <a16:creationId xmlns:a16="http://schemas.microsoft.com/office/drawing/2014/main" id="{0B4DCC29-5CAD-4EEA-810B-7A29601E9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1" name="Forma Livre 94">
              <a:extLst>
                <a:ext uri="{FF2B5EF4-FFF2-40B4-BE49-F238E27FC236}">
                  <a16:creationId xmlns:a16="http://schemas.microsoft.com/office/drawing/2014/main" id="{6AF237EB-87B6-4E39-AA70-6BACD3AA3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2" name="Forma Livre 95">
              <a:extLst>
                <a:ext uri="{FF2B5EF4-FFF2-40B4-BE49-F238E27FC236}">
                  <a16:creationId xmlns:a16="http://schemas.microsoft.com/office/drawing/2014/main" id="{6E8F8AE0-46F5-4EA3-BBFF-F9DAB57AC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3" y="582"/>
              <a:ext cx="90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1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9 w 61"/>
                <a:gd name="T15" fmla="*/ 2 h 42"/>
                <a:gd name="T16" fmla="*/ 59 w 61"/>
                <a:gd name="T17" fmla="*/ 11 h 42"/>
                <a:gd name="T18" fmla="*/ 29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8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3" name="Forma Livre 96">
              <a:extLst>
                <a:ext uri="{FF2B5EF4-FFF2-40B4-BE49-F238E27FC236}">
                  <a16:creationId xmlns:a16="http://schemas.microsoft.com/office/drawing/2014/main" id="{800EF31D-B9B0-41FD-8E17-23BE7898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3" y="653"/>
              <a:ext cx="90" cy="64"/>
            </a:xfrm>
            <a:custGeom>
              <a:avLst/>
              <a:gdLst>
                <a:gd name="T0" fmla="*/ 24 w 61"/>
                <a:gd name="T1" fmla="*/ 43 h 43"/>
                <a:gd name="T2" fmla="*/ 20 w 61"/>
                <a:gd name="T3" fmla="*/ 41 h 43"/>
                <a:gd name="T4" fmla="*/ 2 w 61"/>
                <a:gd name="T5" fmla="*/ 23 h 43"/>
                <a:gd name="T6" fmla="*/ 2 w 61"/>
                <a:gd name="T7" fmla="*/ 14 h 43"/>
                <a:gd name="T8" fmla="*/ 11 w 61"/>
                <a:gd name="T9" fmla="*/ 14 h 43"/>
                <a:gd name="T10" fmla="*/ 24 w 61"/>
                <a:gd name="T11" fmla="*/ 28 h 43"/>
                <a:gd name="T12" fmla="*/ 50 w 61"/>
                <a:gd name="T13" fmla="*/ 2 h 43"/>
                <a:gd name="T14" fmla="*/ 59 w 61"/>
                <a:gd name="T15" fmla="*/ 2 h 43"/>
                <a:gd name="T16" fmla="*/ 59 w 61"/>
                <a:gd name="T17" fmla="*/ 11 h 43"/>
                <a:gd name="T18" fmla="*/ 29 w 61"/>
                <a:gd name="T19" fmla="*/ 41 h 43"/>
                <a:gd name="T20" fmla="*/ 24 w 61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3">
                  <a:moveTo>
                    <a:pt x="24" y="43"/>
                  </a:moveTo>
                  <a:cubicBezTo>
                    <a:pt x="23" y="43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1"/>
                    <a:pt x="0" y="17"/>
                    <a:pt x="2" y="14"/>
                  </a:cubicBezTo>
                  <a:cubicBezTo>
                    <a:pt x="5" y="12"/>
                    <a:pt x="8" y="12"/>
                    <a:pt x="11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3" y="0"/>
                    <a:pt x="56" y="0"/>
                    <a:pt x="59" y="2"/>
                  </a:cubicBezTo>
                  <a:cubicBezTo>
                    <a:pt x="61" y="5"/>
                    <a:pt x="61" y="9"/>
                    <a:pt x="59" y="1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42"/>
                    <a:pt x="26" y="43"/>
                    <a:pt x="2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4" name="Forma Livre 97">
              <a:extLst>
                <a:ext uri="{FF2B5EF4-FFF2-40B4-BE49-F238E27FC236}">
                  <a16:creationId xmlns:a16="http://schemas.microsoft.com/office/drawing/2014/main" id="{52FD5976-6F85-42C5-B28E-4E2DC504A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" y="440"/>
              <a:ext cx="302" cy="391"/>
            </a:xfrm>
            <a:custGeom>
              <a:avLst/>
              <a:gdLst>
                <a:gd name="T0" fmla="*/ 108 w 204"/>
                <a:gd name="T1" fmla="*/ 264 h 264"/>
                <a:gd name="T2" fmla="*/ 6 w 204"/>
                <a:gd name="T3" fmla="*/ 264 h 264"/>
                <a:gd name="T4" fmla="*/ 0 w 204"/>
                <a:gd name="T5" fmla="*/ 258 h 264"/>
                <a:gd name="T6" fmla="*/ 0 w 204"/>
                <a:gd name="T7" fmla="*/ 6 h 264"/>
                <a:gd name="T8" fmla="*/ 6 w 204"/>
                <a:gd name="T9" fmla="*/ 0 h 264"/>
                <a:gd name="T10" fmla="*/ 138 w 204"/>
                <a:gd name="T11" fmla="*/ 0 h 264"/>
                <a:gd name="T12" fmla="*/ 143 w 204"/>
                <a:gd name="T13" fmla="*/ 2 h 264"/>
                <a:gd name="T14" fmla="*/ 203 w 204"/>
                <a:gd name="T15" fmla="*/ 62 h 264"/>
                <a:gd name="T16" fmla="*/ 204 w 204"/>
                <a:gd name="T17" fmla="*/ 66 h 264"/>
                <a:gd name="T18" fmla="*/ 204 w 204"/>
                <a:gd name="T19" fmla="*/ 156 h 264"/>
                <a:gd name="T20" fmla="*/ 192 w 204"/>
                <a:gd name="T21" fmla="*/ 156 h 264"/>
                <a:gd name="T22" fmla="*/ 192 w 204"/>
                <a:gd name="T23" fmla="*/ 69 h 264"/>
                <a:gd name="T24" fmla="*/ 136 w 204"/>
                <a:gd name="T25" fmla="*/ 12 h 264"/>
                <a:gd name="T26" fmla="*/ 12 w 204"/>
                <a:gd name="T27" fmla="*/ 12 h 264"/>
                <a:gd name="T28" fmla="*/ 12 w 204"/>
                <a:gd name="T29" fmla="*/ 252 h 264"/>
                <a:gd name="T30" fmla="*/ 108 w 204"/>
                <a:gd name="T31" fmla="*/ 252 h 264"/>
                <a:gd name="T32" fmla="*/ 108 w 204"/>
                <a:gd name="T3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4" h="264">
                  <a:moveTo>
                    <a:pt x="108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2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2" y="1"/>
                    <a:pt x="143" y="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4" y="63"/>
                    <a:pt x="204" y="65"/>
                    <a:pt x="204" y="66"/>
                  </a:cubicBezTo>
                  <a:cubicBezTo>
                    <a:pt x="204" y="156"/>
                    <a:pt x="204" y="156"/>
                    <a:pt x="204" y="156"/>
                  </a:cubicBezTo>
                  <a:cubicBezTo>
                    <a:pt x="192" y="156"/>
                    <a:pt x="192" y="156"/>
                    <a:pt x="192" y="156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108" y="252"/>
                    <a:pt x="108" y="252"/>
                    <a:pt x="108" y="252"/>
                  </a:cubicBezTo>
                  <a:lnTo>
                    <a:pt x="108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5" name="Forma Livre 98">
              <a:extLst>
                <a:ext uri="{FF2B5EF4-FFF2-40B4-BE49-F238E27FC236}">
                  <a16:creationId xmlns:a16="http://schemas.microsoft.com/office/drawing/2014/main" id="{CC441138-A4FE-4799-B791-929C6E508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" y="440"/>
              <a:ext cx="107" cy="107"/>
            </a:xfrm>
            <a:custGeom>
              <a:avLst/>
              <a:gdLst>
                <a:gd name="T0" fmla="*/ 66 w 72"/>
                <a:gd name="T1" fmla="*/ 72 h 72"/>
                <a:gd name="T2" fmla="*/ 6 w 72"/>
                <a:gd name="T3" fmla="*/ 72 h 72"/>
                <a:gd name="T4" fmla="*/ 0 w 72"/>
                <a:gd name="T5" fmla="*/ 66 h 72"/>
                <a:gd name="T6" fmla="*/ 0 w 72"/>
                <a:gd name="T7" fmla="*/ 6 h 72"/>
                <a:gd name="T8" fmla="*/ 6 w 72"/>
                <a:gd name="T9" fmla="*/ 0 h 72"/>
                <a:gd name="T10" fmla="*/ 12 w 72"/>
                <a:gd name="T11" fmla="*/ 6 h 72"/>
                <a:gd name="T12" fmla="*/ 12 w 72"/>
                <a:gd name="T13" fmla="*/ 60 h 72"/>
                <a:gd name="T14" fmla="*/ 66 w 72"/>
                <a:gd name="T15" fmla="*/ 60 h 72"/>
                <a:gd name="T16" fmla="*/ 72 w 72"/>
                <a:gd name="T17" fmla="*/ 66 h 72"/>
                <a:gd name="T18" fmla="*/ 66 w 72"/>
                <a:gd name="T1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66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70" y="60"/>
                    <a:pt x="72" y="63"/>
                    <a:pt x="72" y="66"/>
                  </a:cubicBezTo>
                  <a:cubicBezTo>
                    <a:pt x="72" y="70"/>
                    <a:pt x="70" y="72"/>
                    <a:pt x="66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16" name="Grupo 40" descr="binóculos ">
            <a:extLst>
              <a:ext uri="{FF2B5EF4-FFF2-40B4-BE49-F238E27FC236}">
                <a16:creationId xmlns:a16="http://schemas.microsoft.com/office/drawing/2014/main" id="{5AA44944-6150-485C-9778-027D869AEC9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94378" y="838603"/>
            <a:ext cx="530860" cy="491076"/>
            <a:chOff x="3438" y="454"/>
            <a:chExt cx="427" cy="395"/>
          </a:xfrm>
          <a:solidFill>
            <a:schemeClr val="accent1"/>
          </a:solidFill>
        </p:grpSpPr>
        <p:sp>
          <p:nvSpPr>
            <p:cNvPr id="17" name="Forma Livre 41">
              <a:extLst>
                <a:ext uri="{FF2B5EF4-FFF2-40B4-BE49-F238E27FC236}">
                  <a16:creationId xmlns:a16="http://schemas.microsoft.com/office/drawing/2014/main" id="{BC9A4977-0D1A-48A1-B3F2-76B17FA1F9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8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8" name="Forma Livre 42">
              <a:extLst>
                <a:ext uri="{FF2B5EF4-FFF2-40B4-BE49-F238E27FC236}">
                  <a16:creationId xmlns:a16="http://schemas.microsoft.com/office/drawing/2014/main" id="{2C6E6CC1-2DF3-4AE7-8A46-0C9E590B1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457"/>
              <a:ext cx="179" cy="250"/>
            </a:xfrm>
            <a:custGeom>
              <a:avLst/>
              <a:gdLst>
                <a:gd name="T0" fmla="*/ 7 w 121"/>
                <a:gd name="T1" fmla="*/ 169 h 169"/>
                <a:gd name="T2" fmla="*/ 4 w 121"/>
                <a:gd name="T3" fmla="*/ 168 h 169"/>
                <a:gd name="T4" fmla="*/ 1 w 121"/>
                <a:gd name="T5" fmla="*/ 160 h 169"/>
                <a:gd name="T6" fmla="*/ 37 w 121"/>
                <a:gd name="T7" fmla="*/ 76 h 169"/>
                <a:gd name="T8" fmla="*/ 39 w 121"/>
                <a:gd name="T9" fmla="*/ 74 h 169"/>
                <a:gd name="T10" fmla="*/ 56 w 121"/>
                <a:gd name="T11" fmla="*/ 57 h 169"/>
                <a:gd name="T12" fmla="*/ 73 w 121"/>
                <a:gd name="T13" fmla="*/ 11 h 169"/>
                <a:gd name="T14" fmla="*/ 75 w 121"/>
                <a:gd name="T15" fmla="*/ 8 h 169"/>
                <a:gd name="T16" fmla="*/ 97 w 121"/>
                <a:gd name="T17" fmla="*/ 0 h 169"/>
                <a:gd name="T18" fmla="*/ 119 w 121"/>
                <a:gd name="T19" fmla="*/ 8 h 169"/>
                <a:gd name="T20" fmla="*/ 121 w 121"/>
                <a:gd name="T21" fmla="*/ 13 h 169"/>
                <a:gd name="T22" fmla="*/ 121 w 121"/>
                <a:gd name="T23" fmla="*/ 61 h 169"/>
                <a:gd name="T24" fmla="*/ 115 w 121"/>
                <a:gd name="T25" fmla="*/ 67 h 169"/>
                <a:gd name="T26" fmla="*/ 109 w 121"/>
                <a:gd name="T27" fmla="*/ 61 h 169"/>
                <a:gd name="T28" fmla="*/ 109 w 121"/>
                <a:gd name="T29" fmla="*/ 15 h 169"/>
                <a:gd name="T30" fmla="*/ 84 w 121"/>
                <a:gd name="T31" fmla="*/ 16 h 169"/>
                <a:gd name="T32" fmla="*/ 66 w 121"/>
                <a:gd name="T33" fmla="*/ 63 h 169"/>
                <a:gd name="T34" fmla="*/ 65 w 121"/>
                <a:gd name="T35" fmla="*/ 65 h 169"/>
                <a:gd name="T36" fmla="*/ 48 w 121"/>
                <a:gd name="T37" fmla="*/ 82 h 169"/>
                <a:gd name="T38" fmla="*/ 12 w 121"/>
                <a:gd name="T39" fmla="*/ 165 h 169"/>
                <a:gd name="T40" fmla="*/ 7 w 121"/>
                <a:gd name="T41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169">
                  <a:moveTo>
                    <a:pt x="7" y="169"/>
                  </a:moveTo>
                  <a:cubicBezTo>
                    <a:pt x="6" y="169"/>
                    <a:pt x="5" y="168"/>
                    <a:pt x="4" y="168"/>
                  </a:cubicBezTo>
                  <a:cubicBezTo>
                    <a:pt x="1" y="167"/>
                    <a:pt x="0" y="163"/>
                    <a:pt x="1" y="160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8" y="76"/>
                    <a:pt x="38" y="75"/>
                    <a:pt x="39" y="74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0"/>
                    <a:pt x="74" y="9"/>
                    <a:pt x="75" y="8"/>
                  </a:cubicBezTo>
                  <a:cubicBezTo>
                    <a:pt x="80" y="3"/>
                    <a:pt x="88" y="0"/>
                    <a:pt x="97" y="0"/>
                  </a:cubicBezTo>
                  <a:cubicBezTo>
                    <a:pt x="106" y="0"/>
                    <a:pt x="114" y="3"/>
                    <a:pt x="119" y="8"/>
                  </a:cubicBezTo>
                  <a:cubicBezTo>
                    <a:pt x="120" y="10"/>
                    <a:pt x="121" y="11"/>
                    <a:pt x="121" y="13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1" y="64"/>
                    <a:pt x="118" y="67"/>
                    <a:pt x="115" y="67"/>
                  </a:cubicBezTo>
                  <a:cubicBezTo>
                    <a:pt x="112" y="67"/>
                    <a:pt x="109" y="64"/>
                    <a:pt x="109" y="61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2" y="10"/>
                    <a:pt x="90" y="11"/>
                    <a:pt x="84" y="16"/>
                  </a:cubicBezTo>
                  <a:cubicBezTo>
                    <a:pt x="66" y="63"/>
                    <a:pt x="66" y="63"/>
                    <a:pt x="66" y="63"/>
                  </a:cubicBezTo>
                  <a:cubicBezTo>
                    <a:pt x="66" y="64"/>
                    <a:pt x="66" y="64"/>
                    <a:pt x="65" y="65"/>
                  </a:cubicBezTo>
                  <a:cubicBezTo>
                    <a:pt x="48" y="82"/>
                    <a:pt x="48" y="82"/>
                    <a:pt x="48" y="82"/>
                  </a:cubicBezTo>
                  <a:cubicBezTo>
                    <a:pt x="12" y="165"/>
                    <a:pt x="12" y="165"/>
                    <a:pt x="12" y="165"/>
                  </a:cubicBezTo>
                  <a:cubicBezTo>
                    <a:pt x="11" y="167"/>
                    <a:pt x="9" y="169"/>
                    <a:pt x="7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19" name="Forma Livre 43">
              <a:extLst>
                <a:ext uri="{FF2B5EF4-FFF2-40B4-BE49-F238E27FC236}">
                  <a16:creationId xmlns:a16="http://schemas.microsoft.com/office/drawing/2014/main" id="{48A0AF85-6868-47F1-8DBE-4253BE13A4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" y="653"/>
              <a:ext cx="196" cy="196"/>
            </a:xfrm>
            <a:custGeom>
              <a:avLst/>
              <a:gdLst>
                <a:gd name="T0" fmla="*/ 66 w 132"/>
                <a:gd name="T1" fmla="*/ 132 h 132"/>
                <a:gd name="T2" fmla="*/ 0 w 132"/>
                <a:gd name="T3" fmla="*/ 66 h 132"/>
                <a:gd name="T4" fmla="*/ 66 w 132"/>
                <a:gd name="T5" fmla="*/ 0 h 132"/>
                <a:gd name="T6" fmla="*/ 132 w 132"/>
                <a:gd name="T7" fmla="*/ 66 h 132"/>
                <a:gd name="T8" fmla="*/ 66 w 132"/>
                <a:gd name="T9" fmla="*/ 132 h 132"/>
                <a:gd name="T10" fmla="*/ 66 w 132"/>
                <a:gd name="T11" fmla="*/ 12 h 132"/>
                <a:gd name="T12" fmla="*/ 12 w 132"/>
                <a:gd name="T13" fmla="*/ 66 h 132"/>
                <a:gd name="T14" fmla="*/ 66 w 132"/>
                <a:gd name="T15" fmla="*/ 120 h 132"/>
                <a:gd name="T16" fmla="*/ 120 w 132"/>
                <a:gd name="T17" fmla="*/ 66 h 132"/>
                <a:gd name="T18" fmla="*/ 66 w 132"/>
                <a:gd name="T19" fmla="*/ 1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2">
                  <a:moveTo>
                    <a:pt x="66" y="132"/>
                  </a:moveTo>
                  <a:cubicBezTo>
                    <a:pt x="29" y="132"/>
                    <a:pt x="0" y="102"/>
                    <a:pt x="0" y="66"/>
                  </a:cubicBezTo>
                  <a:cubicBezTo>
                    <a:pt x="0" y="29"/>
                    <a:pt x="29" y="0"/>
                    <a:pt x="66" y="0"/>
                  </a:cubicBezTo>
                  <a:cubicBezTo>
                    <a:pt x="102" y="0"/>
                    <a:pt x="132" y="29"/>
                    <a:pt x="132" y="66"/>
                  </a:cubicBezTo>
                  <a:cubicBezTo>
                    <a:pt x="132" y="102"/>
                    <a:pt x="102" y="132"/>
                    <a:pt x="66" y="132"/>
                  </a:cubicBezTo>
                  <a:close/>
                  <a:moveTo>
                    <a:pt x="66" y="12"/>
                  </a:moveTo>
                  <a:cubicBezTo>
                    <a:pt x="36" y="12"/>
                    <a:pt x="12" y="36"/>
                    <a:pt x="12" y="66"/>
                  </a:cubicBezTo>
                  <a:cubicBezTo>
                    <a:pt x="12" y="95"/>
                    <a:pt x="36" y="120"/>
                    <a:pt x="66" y="120"/>
                  </a:cubicBezTo>
                  <a:cubicBezTo>
                    <a:pt x="96" y="120"/>
                    <a:pt x="120" y="95"/>
                    <a:pt x="120" y="66"/>
                  </a:cubicBezTo>
                  <a:cubicBezTo>
                    <a:pt x="120" y="36"/>
                    <a:pt x="96" y="12"/>
                    <a:pt x="6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0" name="Forma Livre 44">
              <a:extLst>
                <a:ext uri="{FF2B5EF4-FFF2-40B4-BE49-F238E27FC236}">
                  <a16:creationId xmlns:a16="http://schemas.microsoft.com/office/drawing/2014/main" id="{EA01260C-3F45-4396-8DF4-19D2833BD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" y="454"/>
              <a:ext cx="179" cy="253"/>
            </a:xfrm>
            <a:custGeom>
              <a:avLst/>
              <a:gdLst>
                <a:gd name="T0" fmla="*/ 114 w 121"/>
                <a:gd name="T1" fmla="*/ 171 h 171"/>
                <a:gd name="T2" fmla="*/ 108 w 121"/>
                <a:gd name="T3" fmla="*/ 167 h 171"/>
                <a:gd name="T4" fmla="*/ 73 w 121"/>
                <a:gd name="T5" fmla="*/ 84 h 171"/>
                <a:gd name="T6" fmla="*/ 56 w 121"/>
                <a:gd name="T7" fmla="*/ 67 h 171"/>
                <a:gd name="T8" fmla="*/ 54 w 121"/>
                <a:gd name="T9" fmla="*/ 65 h 171"/>
                <a:gd name="T10" fmla="*/ 37 w 121"/>
                <a:gd name="T11" fmla="*/ 19 h 171"/>
                <a:gd name="T12" fmla="*/ 12 w 121"/>
                <a:gd name="T13" fmla="*/ 18 h 171"/>
                <a:gd name="T14" fmla="*/ 12 w 121"/>
                <a:gd name="T15" fmla="*/ 63 h 171"/>
                <a:gd name="T16" fmla="*/ 6 w 121"/>
                <a:gd name="T17" fmla="*/ 69 h 171"/>
                <a:gd name="T18" fmla="*/ 0 w 121"/>
                <a:gd name="T19" fmla="*/ 63 h 171"/>
                <a:gd name="T20" fmla="*/ 0 w 121"/>
                <a:gd name="T21" fmla="*/ 15 h 171"/>
                <a:gd name="T22" fmla="*/ 2 w 121"/>
                <a:gd name="T23" fmla="*/ 11 h 171"/>
                <a:gd name="T24" fmla="*/ 46 w 121"/>
                <a:gd name="T25" fmla="*/ 11 h 171"/>
                <a:gd name="T26" fmla="*/ 47 w 121"/>
                <a:gd name="T27" fmla="*/ 13 h 171"/>
                <a:gd name="T28" fmla="*/ 65 w 121"/>
                <a:gd name="T29" fmla="*/ 59 h 171"/>
                <a:gd name="T30" fmla="*/ 82 w 121"/>
                <a:gd name="T31" fmla="*/ 76 h 171"/>
                <a:gd name="T32" fmla="*/ 83 w 121"/>
                <a:gd name="T33" fmla="*/ 78 h 171"/>
                <a:gd name="T34" fmla="*/ 119 w 121"/>
                <a:gd name="T35" fmla="*/ 162 h 171"/>
                <a:gd name="T36" fmla="*/ 116 w 121"/>
                <a:gd name="T37" fmla="*/ 170 h 171"/>
                <a:gd name="T38" fmla="*/ 114 w 121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1" h="171">
                  <a:moveTo>
                    <a:pt x="114" y="171"/>
                  </a:moveTo>
                  <a:cubicBezTo>
                    <a:pt x="112" y="171"/>
                    <a:pt x="109" y="169"/>
                    <a:pt x="108" y="167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6"/>
                    <a:pt x="55" y="66"/>
                    <a:pt x="54" y="65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0" y="13"/>
                    <a:pt x="19" y="13"/>
                    <a:pt x="12" y="18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2" y="66"/>
                    <a:pt x="9" y="69"/>
                    <a:pt x="6" y="69"/>
                  </a:cubicBezTo>
                  <a:cubicBezTo>
                    <a:pt x="3" y="69"/>
                    <a:pt x="0" y="66"/>
                    <a:pt x="0" y="6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2"/>
                    <a:pt x="2" y="11"/>
                  </a:cubicBezTo>
                  <a:cubicBezTo>
                    <a:pt x="13" y="0"/>
                    <a:pt x="35" y="0"/>
                    <a:pt x="46" y="11"/>
                  </a:cubicBezTo>
                  <a:cubicBezTo>
                    <a:pt x="47" y="12"/>
                    <a:pt x="47" y="12"/>
                    <a:pt x="47" y="13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82" y="76"/>
                    <a:pt x="82" y="76"/>
                    <a:pt x="82" y="76"/>
                  </a:cubicBezTo>
                  <a:cubicBezTo>
                    <a:pt x="83" y="77"/>
                    <a:pt x="83" y="78"/>
                    <a:pt x="83" y="78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21" y="165"/>
                    <a:pt x="119" y="169"/>
                    <a:pt x="116" y="170"/>
                  </a:cubicBezTo>
                  <a:cubicBezTo>
                    <a:pt x="115" y="170"/>
                    <a:pt x="115" y="171"/>
                    <a:pt x="114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1" name="Forma Livre 45">
              <a:extLst>
                <a:ext uri="{FF2B5EF4-FFF2-40B4-BE49-F238E27FC236}">
                  <a16:creationId xmlns:a16="http://schemas.microsoft.com/office/drawing/2014/main" id="{126D3AA8-BCFE-4015-82AF-D9E1A222A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" y="574"/>
              <a:ext cx="159" cy="53"/>
            </a:xfrm>
            <a:custGeom>
              <a:avLst/>
              <a:gdLst>
                <a:gd name="T0" fmla="*/ 102 w 108"/>
                <a:gd name="T1" fmla="*/ 36 h 36"/>
                <a:gd name="T2" fmla="*/ 96 w 108"/>
                <a:gd name="T3" fmla="*/ 30 h 36"/>
                <a:gd name="T4" fmla="*/ 54 w 108"/>
                <a:gd name="T5" fmla="*/ 12 h 36"/>
                <a:gd name="T6" fmla="*/ 12 w 108"/>
                <a:gd name="T7" fmla="*/ 30 h 36"/>
                <a:gd name="T8" fmla="*/ 6 w 108"/>
                <a:gd name="T9" fmla="*/ 36 h 36"/>
                <a:gd name="T10" fmla="*/ 0 w 108"/>
                <a:gd name="T11" fmla="*/ 30 h 36"/>
                <a:gd name="T12" fmla="*/ 54 w 108"/>
                <a:gd name="T13" fmla="*/ 0 h 36"/>
                <a:gd name="T14" fmla="*/ 108 w 108"/>
                <a:gd name="T15" fmla="*/ 30 h 36"/>
                <a:gd name="T16" fmla="*/ 102 w 108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36">
                  <a:moveTo>
                    <a:pt x="102" y="36"/>
                  </a:moveTo>
                  <a:cubicBezTo>
                    <a:pt x="99" y="36"/>
                    <a:pt x="96" y="33"/>
                    <a:pt x="96" y="30"/>
                  </a:cubicBezTo>
                  <a:cubicBezTo>
                    <a:pt x="96" y="21"/>
                    <a:pt x="78" y="12"/>
                    <a:pt x="54" y="12"/>
                  </a:cubicBezTo>
                  <a:cubicBezTo>
                    <a:pt x="30" y="12"/>
                    <a:pt x="12" y="21"/>
                    <a:pt x="12" y="30"/>
                  </a:cubicBezTo>
                  <a:cubicBezTo>
                    <a:pt x="12" y="33"/>
                    <a:pt x="9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13"/>
                    <a:pt x="23" y="0"/>
                    <a:pt x="54" y="0"/>
                  </a:cubicBezTo>
                  <a:cubicBezTo>
                    <a:pt x="85" y="0"/>
                    <a:pt x="108" y="13"/>
                    <a:pt x="108" y="30"/>
                  </a:cubicBezTo>
                  <a:cubicBezTo>
                    <a:pt x="108" y="33"/>
                    <a:pt x="105" y="36"/>
                    <a:pt x="102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2" name="Forma livre 46">
              <a:extLst>
                <a:ext uri="{FF2B5EF4-FFF2-40B4-BE49-F238E27FC236}">
                  <a16:creationId xmlns:a16="http://schemas.microsoft.com/office/drawing/2014/main" id="{D350BA65-1BF2-4E5F-A999-052A74D9F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3" name="Forma Livre 47">
              <a:extLst>
                <a:ext uri="{FF2B5EF4-FFF2-40B4-BE49-F238E27FC236}">
                  <a16:creationId xmlns:a16="http://schemas.microsoft.com/office/drawing/2014/main" id="{CDC946EE-2028-4245-892E-495E93B6C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" y="575"/>
              <a:ext cx="18" cy="185"/>
            </a:xfrm>
            <a:custGeom>
              <a:avLst/>
              <a:gdLst>
                <a:gd name="T0" fmla="*/ 6 w 12"/>
                <a:gd name="T1" fmla="*/ 125 h 125"/>
                <a:gd name="T2" fmla="*/ 0 w 12"/>
                <a:gd name="T3" fmla="*/ 119 h 125"/>
                <a:gd name="T4" fmla="*/ 0 w 12"/>
                <a:gd name="T5" fmla="*/ 6 h 125"/>
                <a:gd name="T6" fmla="*/ 6 w 12"/>
                <a:gd name="T7" fmla="*/ 0 h 125"/>
                <a:gd name="T8" fmla="*/ 12 w 12"/>
                <a:gd name="T9" fmla="*/ 6 h 125"/>
                <a:gd name="T10" fmla="*/ 12 w 12"/>
                <a:gd name="T11" fmla="*/ 119 h 125"/>
                <a:gd name="T12" fmla="*/ 6 w 12"/>
                <a:gd name="T13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5">
                  <a:moveTo>
                    <a:pt x="6" y="125"/>
                  </a:moveTo>
                  <a:cubicBezTo>
                    <a:pt x="3" y="125"/>
                    <a:pt x="0" y="122"/>
                    <a:pt x="0" y="11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2" y="122"/>
                    <a:pt x="9" y="125"/>
                    <a:pt x="6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4" name="Forma Livre 48">
              <a:extLst>
                <a:ext uri="{FF2B5EF4-FFF2-40B4-BE49-F238E27FC236}">
                  <a16:creationId xmlns:a16="http://schemas.microsoft.com/office/drawing/2014/main" id="{66D52410-9687-495E-90BE-0A53C9B90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  <p:sp>
          <p:nvSpPr>
            <p:cNvPr id="25" name="Forma Livre 49">
              <a:extLst>
                <a:ext uri="{FF2B5EF4-FFF2-40B4-BE49-F238E27FC236}">
                  <a16:creationId xmlns:a16="http://schemas.microsoft.com/office/drawing/2014/main" id="{CF0076D5-9B39-4281-A787-AD5B88F2C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5" y="689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42 w 48"/>
                <a:gd name="T5" fmla="*/ 0 h 48"/>
                <a:gd name="T6" fmla="*/ 48 w 48"/>
                <a:gd name="T7" fmla="*/ 6 h 48"/>
                <a:gd name="T8" fmla="*/ 42 w 48"/>
                <a:gd name="T9" fmla="*/ 12 h 48"/>
                <a:gd name="T10" fmla="*/ 12 w 48"/>
                <a:gd name="T11" fmla="*/ 42 h 48"/>
                <a:gd name="T12" fmla="*/ 6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25" y="12"/>
                    <a:pt x="12" y="25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9" tIns="45709" rIns="91419" bIns="45709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26" name="Forma Livre 5" descr="ícone de setas">
            <a:extLst>
              <a:ext uri="{FF2B5EF4-FFF2-40B4-BE49-F238E27FC236}">
                <a16:creationId xmlns:a16="http://schemas.microsoft.com/office/drawing/2014/main" id="{CA9A9B2D-FC45-44D5-B3B2-ED67E1633AF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78176" y="2544993"/>
            <a:ext cx="563264" cy="609840"/>
          </a:xfrm>
          <a:custGeom>
            <a:avLst/>
            <a:gdLst>
              <a:gd name="T0" fmla="*/ 424 w 561"/>
              <a:gd name="T1" fmla="*/ 592 h 606"/>
              <a:gd name="T2" fmla="*/ 437 w 561"/>
              <a:gd name="T3" fmla="*/ 501 h 606"/>
              <a:gd name="T4" fmla="*/ 497 w 561"/>
              <a:gd name="T5" fmla="*/ 498 h 606"/>
              <a:gd name="T6" fmla="*/ 291 w 561"/>
              <a:gd name="T7" fmla="*/ 446 h 606"/>
              <a:gd name="T8" fmla="*/ 271 w 561"/>
              <a:gd name="T9" fmla="*/ 428 h 606"/>
              <a:gd name="T10" fmla="*/ 375 w 561"/>
              <a:gd name="T11" fmla="*/ 314 h 606"/>
              <a:gd name="T12" fmla="*/ 526 w 561"/>
              <a:gd name="T13" fmla="*/ 491 h 606"/>
              <a:gd name="T14" fmla="*/ 509 w 561"/>
              <a:gd name="T15" fmla="*/ 524 h 606"/>
              <a:gd name="T16" fmla="*/ 451 w 561"/>
              <a:gd name="T17" fmla="*/ 528 h 606"/>
              <a:gd name="T18" fmla="*/ 437 w 561"/>
              <a:gd name="T19" fmla="*/ 606 h 606"/>
              <a:gd name="T20" fmla="*/ 205 w 561"/>
              <a:gd name="T21" fmla="*/ 587 h 606"/>
              <a:gd name="T22" fmla="*/ 218 w 561"/>
              <a:gd name="T23" fmla="*/ 329 h 606"/>
              <a:gd name="T24" fmla="*/ 278 w 561"/>
              <a:gd name="T25" fmla="*/ 326 h 606"/>
              <a:gd name="T26" fmla="*/ 33 w 561"/>
              <a:gd name="T27" fmla="*/ 326 h 606"/>
              <a:gd name="T28" fmla="*/ 93 w 561"/>
              <a:gd name="T29" fmla="*/ 329 h 606"/>
              <a:gd name="T30" fmla="*/ 107 w 561"/>
              <a:gd name="T31" fmla="*/ 515 h 606"/>
              <a:gd name="T32" fmla="*/ 80 w 561"/>
              <a:gd name="T33" fmla="*/ 515 h 606"/>
              <a:gd name="T34" fmla="*/ 31 w 561"/>
              <a:gd name="T35" fmla="*/ 357 h 606"/>
              <a:gd name="T36" fmla="*/ 6 w 561"/>
              <a:gd name="T37" fmla="*/ 337 h 606"/>
              <a:gd name="T38" fmla="*/ 145 w 561"/>
              <a:gd name="T39" fmla="*/ 147 h 606"/>
              <a:gd name="T40" fmla="*/ 307 w 561"/>
              <a:gd name="T41" fmla="*/ 319 h 606"/>
              <a:gd name="T42" fmla="*/ 290 w 561"/>
              <a:gd name="T43" fmla="*/ 353 h 606"/>
              <a:gd name="T44" fmla="*/ 232 w 561"/>
              <a:gd name="T45" fmla="*/ 357 h 606"/>
              <a:gd name="T46" fmla="*/ 218 w 561"/>
              <a:gd name="T47" fmla="*/ 600 h 606"/>
              <a:gd name="T48" fmla="*/ 455 w 561"/>
              <a:gd name="T49" fmla="*/ 359 h 606"/>
              <a:gd name="T50" fmla="*/ 468 w 561"/>
              <a:gd name="T51" fmla="*/ 189 h 606"/>
              <a:gd name="T52" fmla="*/ 528 w 561"/>
              <a:gd name="T53" fmla="*/ 186 h 606"/>
              <a:gd name="T54" fmla="*/ 283 w 561"/>
              <a:gd name="T55" fmla="*/ 186 h 606"/>
              <a:gd name="T56" fmla="*/ 343 w 561"/>
              <a:gd name="T57" fmla="*/ 189 h 606"/>
              <a:gd name="T58" fmla="*/ 357 w 561"/>
              <a:gd name="T59" fmla="*/ 280 h 606"/>
              <a:gd name="T60" fmla="*/ 330 w 561"/>
              <a:gd name="T61" fmla="*/ 280 h 606"/>
              <a:gd name="T62" fmla="*/ 281 w 561"/>
              <a:gd name="T63" fmla="*/ 216 h 606"/>
              <a:gd name="T64" fmla="*/ 256 w 561"/>
              <a:gd name="T65" fmla="*/ 196 h 606"/>
              <a:gd name="T66" fmla="*/ 395 w 561"/>
              <a:gd name="T67" fmla="*/ 6 h 606"/>
              <a:gd name="T68" fmla="*/ 557 w 561"/>
              <a:gd name="T69" fmla="*/ 178 h 606"/>
              <a:gd name="T70" fmla="*/ 540 w 561"/>
              <a:gd name="T71" fmla="*/ 212 h 606"/>
              <a:gd name="T72" fmla="*/ 482 w 561"/>
              <a:gd name="T73" fmla="*/ 216 h 606"/>
              <a:gd name="T74" fmla="*/ 468 w 561"/>
              <a:gd name="T75" fmla="*/ 372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1" h="606">
                <a:moveTo>
                  <a:pt x="437" y="606"/>
                </a:moveTo>
                <a:cubicBezTo>
                  <a:pt x="430" y="606"/>
                  <a:pt x="424" y="600"/>
                  <a:pt x="424" y="592"/>
                </a:cubicBezTo>
                <a:cubicBezTo>
                  <a:pt x="424" y="515"/>
                  <a:pt x="424" y="515"/>
                  <a:pt x="424" y="515"/>
                </a:cubicBezTo>
                <a:cubicBezTo>
                  <a:pt x="424" y="507"/>
                  <a:pt x="430" y="501"/>
                  <a:pt x="437" y="501"/>
                </a:cubicBezTo>
                <a:cubicBezTo>
                  <a:pt x="494" y="501"/>
                  <a:pt x="494" y="501"/>
                  <a:pt x="494" y="501"/>
                </a:cubicBezTo>
                <a:cubicBezTo>
                  <a:pt x="497" y="498"/>
                  <a:pt x="497" y="498"/>
                  <a:pt x="497" y="498"/>
                </a:cubicBezTo>
                <a:cubicBezTo>
                  <a:pt x="374" y="348"/>
                  <a:pt x="374" y="348"/>
                  <a:pt x="374" y="348"/>
                </a:cubicBezTo>
                <a:cubicBezTo>
                  <a:pt x="291" y="446"/>
                  <a:pt x="291" y="446"/>
                  <a:pt x="291" y="446"/>
                </a:cubicBezTo>
                <a:cubicBezTo>
                  <a:pt x="286" y="451"/>
                  <a:pt x="278" y="452"/>
                  <a:pt x="272" y="447"/>
                </a:cubicBezTo>
                <a:cubicBezTo>
                  <a:pt x="266" y="442"/>
                  <a:pt x="266" y="434"/>
                  <a:pt x="271" y="428"/>
                </a:cubicBezTo>
                <a:cubicBezTo>
                  <a:pt x="364" y="319"/>
                  <a:pt x="364" y="319"/>
                  <a:pt x="364" y="319"/>
                </a:cubicBezTo>
                <a:cubicBezTo>
                  <a:pt x="367" y="316"/>
                  <a:pt x="371" y="315"/>
                  <a:pt x="375" y="314"/>
                </a:cubicBezTo>
                <a:cubicBezTo>
                  <a:pt x="379" y="314"/>
                  <a:pt x="383" y="316"/>
                  <a:pt x="385" y="319"/>
                </a:cubicBezTo>
                <a:cubicBezTo>
                  <a:pt x="526" y="491"/>
                  <a:pt x="526" y="491"/>
                  <a:pt x="526" y="491"/>
                </a:cubicBezTo>
                <a:cubicBezTo>
                  <a:pt x="530" y="496"/>
                  <a:pt x="530" y="504"/>
                  <a:pt x="525" y="509"/>
                </a:cubicBezTo>
                <a:cubicBezTo>
                  <a:pt x="509" y="524"/>
                  <a:pt x="509" y="524"/>
                  <a:pt x="509" y="524"/>
                </a:cubicBezTo>
                <a:cubicBezTo>
                  <a:pt x="507" y="527"/>
                  <a:pt x="503" y="528"/>
                  <a:pt x="500" y="528"/>
                </a:cubicBezTo>
                <a:cubicBezTo>
                  <a:pt x="451" y="528"/>
                  <a:pt x="451" y="528"/>
                  <a:pt x="451" y="528"/>
                </a:cubicBezTo>
                <a:cubicBezTo>
                  <a:pt x="451" y="592"/>
                  <a:pt x="451" y="592"/>
                  <a:pt x="451" y="592"/>
                </a:cubicBezTo>
                <a:cubicBezTo>
                  <a:pt x="451" y="600"/>
                  <a:pt x="445" y="606"/>
                  <a:pt x="437" y="606"/>
                </a:cubicBezTo>
                <a:close/>
                <a:moveTo>
                  <a:pt x="218" y="600"/>
                </a:moveTo>
                <a:cubicBezTo>
                  <a:pt x="211" y="600"/>
                  <a:pt x="205" y="594"/>
                  <a:pt x="205" y="587"/>
                </a:cubicBezTo>
                <a:cubicBezTo>
                  <a:pt x="205" y="343"/>
                  <a:pt x="205" y="343"/>
                  <a:pt x="205" y="343"/>
                </a:cubicBezTo>
                <a:cubicBezTo>
                  <a:pt x="205" y="336"/>
                  <a:pt x="211" y="329"/>
                  <a:pt x="218" y="329"/>
                </a:cubicBezTo>
                <a:cubicBezTo>
                  <a:pt x="275" y="329"/>
                  <a:pt x="275" y="329"/>
                  <a:pt x="275" y="329"/>
                </a:cubicBezTo>
                <a:cubicBezTo>
                  <a:pt x="278" y="326"/>
                  <a:pt x="278" y="326"/>
                  <a:pt x="278" y="326"/>
                </a:cubicBezTo>
                <a:cubicBezTo>
                  <a:pt x="156" y="177"/>
                  <a:pt x="156" y="177"/>
                  <a:pt x="156" y="177"/>
                </a:cubicBezTo>
                <a:cubicBezTo>
                  <a:pt x="33" y="326"/>
                  <a:pt x="33" y="326"/>
                  <a:pt x="33" y="326"/>
                </a:cubicBezTo>
                <a:cubicBezTo>
                  <a:pt x="36" y="329"/>
                  <a:pt x="36" y="329"/>
                  <a:pt x="36" y="329"/>
                </a:cubicBezTo>
                <a:cubicBezTo>
                  <a:pt x="93" y="329"/>
                  <a:pt x="93" y="329"/>
                  <a:pt x="93" y="329"/>
                </a:cubicBezTo>
                <a:cubicBezTo>
                  <a:pt x="101" y="329"/>
                  <a:pt x="107" y="336"/>
                  <a:pt x="107" y="343"/>
                </a:cubicBezTo>
                <a:cubicBezTo>
                  <a:pt x="107" y="515"/>
                  <a:pt x="107" y="515"/>
                  <a:pt x="107" y="515"/>
                </a:cubicBezTo>
                <a:cubicBezTo>
                  <a:pt x="107" y="522"/>
                  <a:pt x="101" y="528"/>
                  <a:pt x="93" y="528"/>
                </a:cubicBezTo>
                <a:cubicBezTo>
                  <a:pt x="86" y="528"/>
                  <a:pt x="80" y="522"/>
                  <a:pt x="80" y="515"/>
                </a:cubicBezTo>
                <a:cubicBezTo>
                  <a:pt x="80" y="357"/>
                  <a:pt x="80" y="357"/>
                  <a:pt x="80" y="357"/>
                </a:cubicBezTo>
                <a:cubicBezTo>
                  <a:pt x="31" y="357"/>
                  <a:pt x="31" y="357"/>
                  <a:pt x="31" y="357"/>
                </a:cubicBezTo>
                <a:cubicBezTo>
                  <a:pt x="27" y="357"/>
                  <a:pt x="24" y="355"/>
                  <a:pt x="21" y="353"/>
                </a:cubicBezTo>
                <a:cubicBezTo>
                  <a:pt x="6" y="337"/>
                  <a:pt x="6" y="337"/>
                  <a:pt x="6" y="337"/>
                </a:cubicBezTo>
                <a:cubicBezTo>
                  <a:pt x="1" y="332"/>
                  <a:pt x="0" y="324"/>
                  <a:pt x="5" y="319"/>
                </a:cubicBezTo>
                <a:cubicBezTo>
                  <a:pt x="145" y="147"/>
                  <a:pt x="145" y="147"/>
                  <a:pt x="145" y="147"/>
                </a:cubicBezTo>
                <a:cubicBezTo>
                  <a:pt x="151" y="141"/>
                  <a:pt x="161" y="141"/>
                  <a:pt x="166" y="147"/>
                </a:cubicBezTo>
                <a:cubicBezTo>
                  <a:pt x="307" y="319"/>
                  <a:pt x="307" y="319"/>
                  <a:pt x="307" y="319"/>
                </a:cubicBezTo>
                <a:cubicBezTo>
                  <a:pt x="311" y="324"/>
                  <a:pt x="311" y="332"/>
                  <a:pt x="306" y="337"/>
                </a:cubicBezTo>
                <a:cubicBezTo>
                  <a:pt x="290" y="353"/>
                  <a:pt x="290" y="353"/>
                  <a:pt x="290" y="353"/>
                </a:cubicBezTo>
                <a:cubicBezTo>
                  <a:pt x="288" y="355"/>
                  <a:pt x="284" y="357"/>
                  <a:pt x="281" y="357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2" y="587"/>
                  <a:pt x="232" y="587"/>
                  <a:pt x="232" y="587"/>
                </a:cubicBezTo>
                <a:cubicBezTo>
                  <a:pt x="232" y="594"/>
                  <a:pt x="226" y="600"/>
                  <a:pt x="218" y="600"/>
                </a:cubicBezTo>
                <a:close/>
                <a:moveTo>
                  <a:pt x="468" y="372"/>
                </a:moveTo>
                <a:cubicBezTo>
                  <a:pt x="461" y="372"/>
                  <a:pt x="455" y="366"/>
                  <a:pt x="455" y="359"/>
                </a:cubicBezTo>
                <a:cubicBezTo>
                  <a:pt x="455" y="202"/>
                  <a:pt x="455" y="202"/>
                  <a:pt x="455" y="202"/>
                </a:cubicBezTo>
                <a:cubicBezTo>
                  <a:pt x="455" y="195"/>
                  <a:pt x="461" y="189"/>
                  <a:pt x="468" y="189"/>
                </a:cubicBezTo>
                <a:cubicBezTo>
                  <a:pt x="525" y="189"/>
                  <a:pt x="525" y="189"/>
                  <a:pt x="525" y="189"/>
                </a:cubicBezTo>
                <a:cubicBezTo>
                  <a:pt x="528" y="186"/>
                  <a:pt x="528" y="186"/>
                  <a:pt x="528" y="186"/>
                </a:cubicBezTo>
                <a:cubicBezTo>
                  <a:pt x="406" y="36"/>
                  <a:pt x="406" y="36"/>
                  <a:pt x="406" y="36"/>
                </a:cubicBezTo>
                <a:cubicBezTo>
                  <a:pt x="283" y="186"/>
                  <a:pt x="283" y="186"/>
                  <a:pt x="283" y="186"/>
                </a:cubicBezTo>
                <a:cubicBezTo>
                  <a:pt x="286" y="189"/>
                  <a:pt x="286" y="189"/>
                  <a:pt x="286" y="189"/>
                </a:cubicBezTo>
                <a:cubicBezTo>
                  <a:pt x="343" y="189"/>
                  <a:pt x="343" y="189"/>
                  <a:pt x="343" y="189"/>
                </a:cubicBezTo>
                <a:cubicBezTo>
                  <a:pt x="351" y="189"/>
                  <a:pt x="357" y="195"/>
                  <a:pt x="357" y="202"/>
                </a:cubicBezTo>
                <a:cubicBezTo>
                  <a:pt x="357" y="280"/>
                  <a:pt x="357" y="280"/>
                  <a:pt x="357" y="280"/>
                </a:cubicBezTo>
                <a:cubicBezTo>
                  <a:pt x="357" y="288"/>
                  <a:pt x="351" y="294"/>
                  <a:pt x="343" y="294"/>
                </a:cubicBezTo>
                <a:cubicBezTo>
                  <a:pt x="336" y="294"/>
                  <a:pt x="330" y="288"/>
                  <a:pt x="330" y="280"/>
                </a:cubicBezTo>
                <a:cubicBezTo>
                  <a:pt x="330" y="216"/>
                  <a:pt x="330" y="216"/>
                  <a:pt x="330" y="216"/>
                </a:cubicBezTo>
                <a:cubicBezTo>
                  <a:pt x="281" y="216"/>
                  <a:pt x="281" y="216"/>
                  <a:pt x="281" y="216"/>
                </a:cubicBezTo>
                <a:cubicBezTo>
                  <a:pt x="277" y="216"/>
                  <a:pt x="274" y="214"/>
                  <a:pt x="271" y="212"/>
                </a:cubicBezTo>
                <a:cubicBezTo>
                  <a:pt x="256" y="196"/>
                  <a:pt x="256" y="196"/>
                  <a:pt x="256" y="196"/>
                </a:cubicBezTo>
                <a:cubicBezTo>
                  <a:pt x="251" y="191"/>
                  <a:pt x="250" y="184"/>
                  <a:pt x="255" y="178"/>
                </a:cubicBezTo>
                <a:cubicBezTo>
                  <a:pt x="395" y="6"/>
                  <a:pt x="395" y="6"/>
                  <a:pt x="395" y="6"/>
                </a:cubicBezTo>
                <a:cubicBezTo>
                  <a:pt x="401" y="0"/>
                  <a:pt x="411" y="0"/>
                  <a:pt x="416" y="6"/>
                </a:cubicBezTo>
                <a:cubicBezTo>
                  <a:pt x="557" y="178"/>
                  <a:pt x="557" y="178"/>
                  <a:pt x="557" y="178"/>
                </a:cubicBezTo>
                <a:cubicBezTo>
                  <a:pt x="561" y="184"/>
                  <a:pt x="561" y="191"/>
                  <a:pt x="556" y="196"/>
                </a:cubicBezTo>
                <a:cubicBezTo>
                  <a:pt x="540" y="212"/>
                  <a:pt x="540" y="212"/>
                  <a:pt x="540" y="212"/>
                </a:cubicBezTo>
                <a:cubicBezTo>
                  <a:pt x="538" y="214"/>
                  <a:pt x="534" y="216"/>
                  <a:pt x="531" y="216"/>
                </a:cubicBezTo>
                <a:cubicBezTo>
                  <a:pt x="482" y="216"/>
                  <a:pt x="482" y="216"/>
                  <a:pt x="482" y="216"/>
                </a:cubicBezTo>
                <a:cubicBezTo>
                  <a:pt x="482" y="359"/>
                  <a:pt x="482" y="359"/>
                  <a:pt x="482" y="359"/>
                </a:cubicBezTo>
                <a:cubicBezTo>
                  <a:pt x="482" y="366"/>
                  <a:pt x="476" y="372"/>
                  <a:pt x="468" y="3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58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78BC4E-FAA5-4D85-9552-9A8A927B8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46414"/>
            <a:ext cx="8946541" cy="500426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Enriquecer produtos do catálogo com informações mais relevantes e organizadas</a:t>
            </a:r>
          </a:p>
          <a:p>
            <a:endParaRPr lang="pt-BR" dirty="0"/>
          </a:p>
          <a:p>
            <a:r>
              <a:rPr lang="pt-BR" dirty="0"/>
              <a:t>Categorizar produtos mais precisamente.</a:t>
            </a:r>
          </a:p>
          <a:p>
            <a:endParaRPr lang="pt-BR" dirty="0"/>
          </a:p>
          <a:p>
            <a:r>
              <a:rPr lang="pt-BR" dirty="0" err="1"/>
              <a:t>Deduplicar</a:t>
            </a:r>
            <a:r>
              <a:rPr lang="pt-BR" dirty="0"/>
              <a:t> produtos repetidos no catálogo.</a:t>
            </a:r>
          </a:p>
          <a:p>
            <a:endParaRPr lang="pt-BR" dirty="0"/>
          </a:p>
          <a:p>
            <a:r>
              <a:rPr lang="pt-BR" dirty="0"/>
              <a:t>Agrupar produtos de parceiros diferentes.</a:t>
            </a:r>
          </a:p>
          <a:p>
            <a:endParaRPr lang="pt-BR" dirty="0"/>
          </a:p>
          <a:p>
            <a:r>
              <a:rPr lang="pt-BR" dirty="0"/>
              <a:t>Possibilitar funcionalidade de indicar outros parceiros que também vendem o mesmo produto.</a:t>
            </a:r>
          </a:p>
          <a:p>
            <a:endParaRPr lang="pt-BR" dirty="0"/>
          </a:p>
          <a:p>
            <a:r>
              <a:rPr lang="pt-BR" dirty="0"/>
              <a:t>Possibilitar funcionalidade de histórico de preços do produto.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79782D7-3FD9-4267-8598-22F8B10C405A}"/>
              </a:ext>
            </a:extLst>
          </p:cNvPr>
          <p:cNvSpPr txBox="1"/>
          <p:nvPr/>
        </p:nvSpPr>
        <p:spPr>
          <a:xfrm>
            <a:off x="1103312" y="291528"/>
            <a:ext cx="60973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sz="2400" b="1" dirty="0">
                <a:solidFill>
                  <a:schemeClr val="accent1"/>
                </a:solidFill>
              </a:rPr>
              <a:t>O Projeto:</a:t>
            </a:r>
          </a:p>
          <a:p>
            <a:pPr marL="744538" indent="-304800" rtl="0"/>
            <a:r>
              <a:rPr lang="pt-BR" sz="1800" dirty="0"/>
              <a:t>Visão Geral</a:t>
            </a:r>
          </a:p>
        </p:txBody>
      </p:sp>
    </p:spTree>
    <p:extLst>
      <p:ext uri="{BB962C8B-B14F-4D97-AF65-F5344CB8AC3E}">
        <p14:creationId xmlns:p14="http://schemas.microsoft.com/office/powerpoint/2010/main" val="154522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78BC4E-FAA5-4D85-9552-9A8A927B8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19325"/>
            <a:ext cx="8946541" cy="483385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Atualizações de preços e disponibilidade de produtos refletindo mais rapidamente no catálogo do </a:t>
            </a:r>
            <a:r>
              <a:rPr lang="pt-BR" dirty="0" err="1"/>
              <a:t>marketplace</a:t>
            </a:r>
            <a:r>
              <a:rPr lang="pt-BR" dirty="0"/>
              <a:t>.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Redução na carga de consultas para obter a disponibilidade no parceiro, que é realizada em tempo de navegação no catálogo, o que deve melhorar os tempos de resposta das requisições.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Imagens dos produtos não serão mais links diretos do parceiro, serão redimensionadas e armazenadas em </a:t>
            </a:r>
            <a:r>
              <a:rPr lang="pt-BR" dirty="0" err="1"/>
              <a:t>storage</a:t>
            </a:r>
            <a:r>
              <a:rPr lang="pt-BR" dirty="0"/>
              <a:t> próprio, o que deve melhorar o tempo de carregamento das imagens no catálogo.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Produtos não serão imediatamente excluídos do </a:t>
            </a:r>
            <a:r>
              <a:rPr lang="pt-BR" dirty="0" err="1"/>
              <a:t>Solr</a:t>
            </a:r>
            <a:r>
              <a:rPr lang="pt-BR" dirty="0"/>
              <a:t> quando ficarem indisponíveis, serão atualizados com o status de indisponível, e só serão excluídos após um tempo grande sem disponibilidade, o que possibilita novas funcionalidades como “Avise-me quando chegar”.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79782D7-3FD9-4267-8598-22F8B10C405A}"/>
              </a:ext>
            </a:extLst>
          </p:cNvPr>
          <p:cNvSpPr txBox="1"/>
          <p:nvPr/>
        </p:nvSpPr>
        <p:spPr>
          <a:xfrm>
            <a:off x="1103312" y="291528"/>
            <a:ext cx="60973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sz="2400" b="1" dirty="0">
                <a:solidFill>
                  <a:schemeClr val="accent1"/>
                </a:solidFill>
              </a:rPr>
              <a:t>O Projeto:</a:t>
            </a:r>
          </a:p>
          <a:p>
            <a:pPr marL="744538" indent="-304800" rtl="0"/>
            <a:r>
              <a:rPr lang="pt-BR" sz="1800" dirty="0"/>
              <a:t>Melhorias bônus</a:t>
            </a:r>
          </a:p>
        </p:txBody>
      </p:sp>
    </p:spTree>
    <p:extLst>
      <p:ext uri="{BB962C8B-B14F-4D97-AF65-F5344CB8AC3E}">
        <p14:creationId xmlns:p14="http://schemas.microsoft.com/office/powerpoint/2010/main" val="380662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78BC4E-FAA5-4D85-9552-9A8A927B8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8349"/>
            <a:ext cx="8946541" cy="4910049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79782D7-3FD9-4267-8598-22F8B10C405A}"/>
              </a:ext>
            </a:extLst>
          </p:cNvPr>
          <p:cNvSpPr txBox="1"/>
          <p:nvPr/>
        </p:nvSpPr>
        <p:spPr>
          <a:xfrm>
            <a:off x="1103312" y="291528"/>
            <a:ext cx="66309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sz="2400" b="1" dirty="0">
                <a:solidFill>
                  <a:schemeClr val="accent1"/>
                </a:solidFill>
              </a:rPr>
              <a:t>A Integração enriquecimento de produtos:</a:t>
            </a:r>
          </a:p>
          <a:p>
            <a:pPr marL="744538" indent="-304800" rtl="0"/>
            <a:r>
              <a:rPr lang="pt-BR" sz="1800" dirty="0"/>
              <a:t>Como era a integração </a:t>
            </a:r>
            <a:r>
              <a:rPr lang="pt-BR" sz="1800" dirty="0" err="1"/>
              <a:t>Linx</a:t>
            </a:r>
            <a:endParaRPr lang="pt-BR" sz="1800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6C68E4C-3E06-4B24-9DEF-AB49D900DE5A}"/>
              </a:ext>
            </a:extLst>
          </p:cNvPr>
          <p:cNvGrpSpPr/>
          <p:nvPr/>
        </p:nvGrpSpPr>
        <p:grpSpPr>
          <a:xfrm>
            <a:off x="158621" y="3428999"/>
            <a:ext cx="4527679" cy="3070225"/>
            <a:chOff x="158621" y="1675067"/>
            <a:chExt cx="5467738" cy="401660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EFB4DA5-00DE-4103-BA77-AB5F576D5644}"/>
                </a:ext>
              </a:extLst>
            </p:cNvPr>
            <p:cNvSpPr/>
            <p:nvPr/>
          </p:nvSpPr>
          <p:spPr>
            <a:xfrm>
              <a:off x="158621" y="1675067"/>
              <a:ext cx="5467738" cy="40166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 descr="Tela de um aparelho celular&#10;&#10;Descrição gerada automaticamente">
              <a:extLst>
                <a:ext uri="{FF2B5EF4-FFF2-40B4-BE49-F238E27FC236}">
                  <a16:creationId xmlns:a16="http://schemas.microsoft.com/office/drawing/2014/main" id="{18E2E49F-6DD4-4DBF-BF72-CE7CC5E50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940" y="1795376"/>
              <a:ext cx="4229100" cy="3724275"/>
            </a:xfrm>
            <a:prstGeom prst="rect">
              <a:avLst/>
            </a:prstGeom>
          </p:spPr>
        </p:pic>
      </p:grpSp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86315CAC-591F-40F9-A3AA-32B3EB29A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86" t="42000" r="27764" b="39131"/>
          <a:stretch/>
        </p:blipFill>
        <p:spPr>
          <a:xfrm>
            <a:off x="4803253" y="3768740"/>
            <a:ext cx="7230126" cy="2317295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A1A8AB7-4143-496D-A484-C2B15AB4C81A}"/>
              </a:ext>
            </a:extLst>
          </p:cNvPr>
          <p:cNvSpPr txBox="1">
            <a:spLocks/>
          </p:cNvSpPr>
          <p:nvPr/>
        </p:nvSpPr>
        <p:spPr>
          <a:xfrm>
            <a:off x="1057347" y="1438275"/>
            <a:ext cx="10077306" cy="1820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Forma de integração é batch (faz </a:t>
            </a:r>
            <a:r>
              <a:rPr lang="pt-BR" dirty="0" err="1"/>
              <a:t>pooling</a:t>
            </a:r>
            <a:r>
              <a:rPr lang="pt-BR" dirty="0"/>
              <a:t> buscando uma lista de resultados de produtos já processados).</a:t>
            </a:r>
          </a:p>
          <a:p>
            <a:r>
              <a:rPr lang="pt-BR" dirty="0"/>
              <a:t>Envia somente produtos novos, não atualiza informações de produtos já processados.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843264D-420B-4F23-B6AD-BB13F033FA71}"/>
              </a:ext>
            </a:extLst>
          </p:cNvPr>
          <p:cNvSpPr txBox="1"/>
          <p:nvPr/>
        </p:nvSpPr>
        <p:spPr>
          <a:xfrm>
            <a:off x="1814761" y="3013686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Fluxo </a:t>
            </a:r>
            <a:r>
              <a:rPr lang="pt-BR" dirty="0" err="1">
                <a:solidFill>
                  <a:schemeClr val="accent1"/>
                </a:solidFill>
              </a:rPr>
              <a:t>Linx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4F15C67-480B-4E03-81D1-4A64CF71C3C4}"/>
              </a:ext>
            </a:extLst>
          </p:cNvPr>
          <p:cNvSpPr txBox="1"/>
          <p:nvPr/>
        </p:nvSpPr>
        <p:spPr>
          <a:xfrm>
            <a:off x="7805007" y="302535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Fluxo LTM</a:t>
            </a:r>
          </a:p>
        </p:txBody>
      </p:sp>
    </p:spTree>
    <p:extLst>
      <p:ext uri="{BB962C8B-B14F-4D97-AF65-F5344CB8AC3E}">
        <p14:creationId xmlns:p14="http://schemas.microsoft.com/office/powerpoint/2010/main" val="336573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78BC4E-FAA5-4D85-9552-9A8A927B8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4851"/>
            <a:ext cx="10077306" cy="4843547"/>
          </a:xfrm>
        </p:spPr>
        <p:txBody>
          <a:bodyPr>
            <a:normAutofit fontScale="92500" lnSpcReduction="10000"/>
          </a:bodyPr>
          <a:lstStyle/>
          <a:p>
            <a:endParaRPr lang="pt-BR" dirty="0"/>
          </a:p>
          <a:p>
            <a:r>
              <a:rPr lang="pt-BR" dirty="0"/>
              <a:t>Hierarquias, categorias, subcategorias e atributos</a:t>
            </a:r>
          </a:p>
          <a:p>
            <a:pPr lvl="1"/>
            <a:r>
              <a:rPr lang="pt-BR" dirty="0"/>
              <a:t>Integração com a </a:t>
            </a:r>
            <a:r>
              <a:rPr lang="pt-BR" dirty="0" err="1"/>
              <a:t>Linx</a:t>
            </a:r>
            <a:endParaRPr lang="pt-BR" dirty="0"/>
          </a:p>
          <a:p>
            <a:pPr lvl="1"/>
            <a:r>
              <a:rPr lang="pt-BR" dirty="0" err="1"/>
              <a:t>Api</a:t>
            </a:r>
            <a:r>
              <a:rPr lang="pt-BR" dirty="0"/>
              <a:t> de gerenciamento</a:t>
            </a:r>
          </a:p>
          <a:p>
            <a:pPr lvl="1"/>
            <a:r>
              <a:rPr lang="pt-BR" dirty="0"/>
              <a:t>Admin (não concluído)</a:t>
            </a:r>
          </a:p>
          <a:p>
            <a:r>
              <a:rPr lang="pt-BR" dirty="0"/>
              <a:t>Integração do catálogo do parceiro (</a:t>
            </a:r>
            <a:r>
              <a:rPr lang="pt-BR" dirty="0" err="1"/>
              <a:t>Magalu</a:t>
            </a:r>
            <a:r>
              <a:rPr lang="pt-BR" dirty="0"/>
              <a:t>)</a:t>
            </a:r>
          </a:p>
          <a:p>
            <a:r>
              <a:rPr lang="pt-BR" dirty="0"/>
              <a:t>Fluxo geral de importação de produto</a:t>
            </a:r>
          </a:p>
          <a:p>
            <a:r>
              <a:rPr lang="pt-BR" dirty="0"/>
              <a:t>Redimensionamento e armazenamento próprio de imagens</a:t>
            </a:r>
          </a:p>
          <a:p>
            <a:r>
              <a:rPr lang="pt-BR" dirty="0"/>
              <a:t>Persistência do produto enriquecido na base de dados do </a:t>
            </a:r>
            <a:r>
              <a:rPr lang="pt-BR" dirty="0" err="1"/>
              <a:t>Catalog</a:t>
            </a:r>
            <a:r>
              <a:rPr lang="pt-BR" dirty="0"/>
              <a:t> </a:t>
            </a:r>
            <a:r>
              <a:rPr lang="pt-BR" i="1" dirty="0"/>
              <a:t>(não concluído)</a:t>
            </a:r>
          </a:p>
          <a:p>
            <a:r>
              <a:rPr lang="pt-BR" dirty="0"/>
              <a:t>Inclusão e atualização no </a:t>
            </a:r>
            <a:r>
              <a:rPr lang="pt-BR" dirty="0" err="1"/>
              <a:t>Solr</a:t>
            </a:r>
            <a:r>
              <a:rPr lang="pt-BR" dirty="0"/>
              <a:t> </a:t>
            </a:r>
            <a:r>
              <a:rPr lang="pt-BR" i="1" dirty="0"/>
              <a:t>(não concluído)</a:t>
            </a:r>
          </a:p>
          <a:p>
            <a:r>
              <a:rPr lang="pt-BR" dirty="0"/>
              <a:t>Gerenciamento de disponibilidade e atualização de cache no </a:t>
            </a:r>
            <a:r>
              <a:rPr lang="pt-BR" dirty="0" err="1"/>
              <a:t>marketplace</a:t>
            </a:r>
            <a:r>
              <a:rPr lang="pt-BR" dirty="0"/>
              <a:t> </a:t>
            </a:r>
            <a:r>
              <a:rPr lang="pt-BR" i="1" dirty="0"/>
              <a:t>(não concluído)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79782D7-3FD9-4267-8598-22F8B10C405A}"/>
              </a:ext>
            </a:extLst>
          </p:cNvPr>
          <p:cNvSpPr txBox="1"/>
          <p:nvPr/>
        </p:nvSpPr>
        <p:spPr>
          <a:xfrm>
            <a:off x="1103312" y="291528"/>
            <a:ext cx="60973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sz="2400" b="1" dirty="0">
                <a:solidFill>
                  <a:schemeClr val="accent1"/>
                </a:solidFill>
              </a:rPr>
              <a:t>A Integração </a:t>
            </a:r>
            <a:r>
              <a:rPr lang="pt-BR" sz="2400" b="1" dirty="0" err="1">
                <a:solidFill>
                  <a:schemeClr val="accent1"/>
                </a:solidFill>
              </a:rPr>
              <a:t>Enrichment</a:t>
            </a:r>
            <a:r>
              <a:rPr lang="pt-BR" sz="2400" b="1" dirty="0">
                <a:solidFill>
                  <a:schemeClr val="accent1"/>
                </a:solidFill>
              </a:rPr>
              <a:t>:</a:t>
            </a:r>
          </a:p>
          <a:p>
            <a:pPr marL="744538" indent="-304800" rtl="0"/>
            <a:r>
              <a:rPr lang="pt-BR" sz="1800" dirty="0"/>
              <a:t>O que já foi feito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836C76D-34A0-4FC2-8618-13FBE93FD433}"/>
              </a:ext>
            </a:extLst>
          </p:cNvPr>
          <p:cNvSpPr txBox="1">
            <a:spLocks/>
          </p:cNvSpPr>
          <p:nvPr/>
        </p:nvSpPr>
        <p:spPr>
          <a:xfrm>
            <a:off x="1255712" y="1490749"/>
            <a:ext cx="8946541" cy="491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322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78BC4E-FAA5-4D85-9552-9A8A927B8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4851"/>
            <a:ext cx="10077306" cy="4843547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Modificações no fluxo e modelo de persistência.</a:t>
            </a:r>
          </a:p>
          <a:p>
            <a:r>
              <a:rPr lang="pt-BR" dirty="0"/>
              <a:t>Modificações </a:t>
            </a:r>
            <a:r>
              <a:rPr lang="pt-BR" dirty="0" err="1"/>
              <a:t>Solr</a:t>
            </a:r>
            <a:r>
              <a:rPr lang="pt-BR" dirty="0"/>
              <a:t> (</a:t>
            </a:r>
            <a:r>
              <a:rPr lang="pt-BR" dirty="0" err="1"/>
              <a:t>schema</a:t>
            </a:r>
            <a:r>
              <a:rPr lang="pt-BR" dirty="0"/>
              <a:t>, importação e buscas </a:t>
            </a:r>
            <a:r>
              <a:rPr lang="pt-BR" dirty="0" err="1"/>
              <a:t>marketplace</a:t>
            </a:r>
            <a:r>
              <a:rPr lang="pt-BR" dirty="0"/>
              <a:t>).</a:t>
            </a:r>
          </a:p>
          <a:p>
            <a:r>
              <a:rPr lang="pt-BR" dirty="0"/>
              <a:t>Finalização do sistema de gerenciamento de disponibilidade.</a:t>
            </a:r>
          </a:p>
          <a:p>
            <a:r>
              <a:rPr lang="pt-BR" dirty="0"/>
              <a:t>Integração do sistema de gerenciamento de disponibilidade ao </a:t>
            </a:r>
            <a:r>
              <a:rPr lang="pt-BR" dirty="0" err="1"/>
              <a:t>marketplace</a:t>
            </a:r>
            <a:r>
              <a:rPr lang="pt-BR" dirty="0"/>
              <a:t>.</a:t>
            </a:r>
          </a:p>
          <a:p>
            <a:r>
              <a:rPr lang="pt-BR" dirty="0"/>
              <a:t>Criação do sistema de resgate de </a:t>
            </a:r>
            <a:r>
              <a:rPr lang="pt-BR" dirty="0" err="1"/>
              <a:t>skus</a:t>
            </a:r>
            <a:r>
              <a:rPr lang="pt-BR" dirty="0"/>
              <a:t> indisponíveis.</a:t>
            </a:r>
          </a:p>
          <a:p>
            <a:r>
              <a:rPr lang="pt-BR" dirty="0"/>
              <a:t>Criação gerenciamento do histórico de preços e ajustes </a:t>
            </a:r>
            <a:r>
              <a:rPr lang="pt-BR" dirty="0" err="1"/>
              <a:t>marketplace</a:t>
            </a:r>
            <a:r>
              <a:rPr lang="pt-BR" dirty="0"/>
              <a:t>.</a:t>
            </a:r>
          </a:p>
          <a:p>
            <a:r>
              <a:rPr lang="pt-BR" dirty="0"/>
              <a:t>Criação de ambientes e esteiras de publicação.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79782D7-3FD9-4267-8598-22F8B10C405A}"/>
              </a:ext>
            </a:extLst>
          </p:cNvPr>
          <p:cNvSpPr txBox="1"/>
          <p:nvPr/>
        </p:nvSpPr>
        <p:spPr>
          <a:xfrm>
            <a:off x="1103312" y="291528"/>
            <a:ext cx="60973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sz="2400" b="1" dirty="0">
                <a:solidFill>
                  <a:schemeClr val="accent1"/>
                </a:solidFill>
              </a:rPr>
              <a:t>A Integração </a:t>
            </a:r>
            <a:r>
              <a:rPr lang="pt-BR" sz="2400" b="1" dirty="0" err="1">
                <a:solidFill>
                  <a:schemeClr val="accent1"/>
                </a:solidFill>
              </a:rPr>
              <a:t>Enrichment</a:t>
            </a:r>
            <a:r>
              <a:rPr lang="pt-BR" sz="2400" b="1" dirty="0">
                <a:solidFill>
                  <a:schemeClr val="accent1"/>
                </a:solidFill>
              </a:rPr>
              <a:t>:</a:t>
            </a:r>
          </a:p>
          <a:p>
            <a:pPr marL="744538" indent="-304800" rtl="0"/>
            <a:r>
              <a:rPr lang="pt-BR" sz="1800" dirty="0"/>
              <a:t>O que faltou ser feito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836C76D-34A0-4FC2-8618-13FBE93FD433}"/>
              </a:ext>
            </a:extLst>
          </p:cNvPr>
          <p:cNvSpPr txBox="1">
            <a:spLocks/>
          </p:cNvSpPr>
          <p:nvPr/>
        </p:nvSpPr>
        <p:spPr>
          <a:xfrm>
            <a:off x="1255712" y="1490749"/>
            <a:ext cx="8946541" cy="4910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140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78BC4E-FAA5-4D85-9552-9A8A927B8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38349"/>
            <a:ext cx="8946541" cy="4910049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79782D7-3FD9-4267-8598-22F8B10C405A}"/>
              </a:ext>
            </a:extLst>
          </p:cNvPr>
          <p:cNvSpPr txBox="1"/>
          <p:nvPr/>
        </p:nvSpPr>
        <p:spPr>
          <a:xfrm>
            <a:off x="1103312" y="291528"/>
            <a:ext cx="60973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sz="2400" b="1" dirty="0">
                <a:solidFill>
                  <a:schemeClr val="accent1"/>
                </a:solidFill>
              </a:rPr>
              <a:t>A Integração </a:t>
            </a:r>
            <a:r>
              <a:rPr lang="pt-BR" sz="2400" b="1" dirty="0" err="1">
                <a:solidFill>
                  <a:schemeClr val="accent1"/>
                </a:solidFill>
              </a:rPr>
              <a:t>Enrichment</a:t>
            </a:r>
            <a:r>
              <a:rPr lang="pt-BR" sz="2400" b="1" dirty="0">
                <a:solidFill>
                  <a:schemeClr val="accent1"/>
                </a:solidFill>
              </a:rPr>
              <a:t>:</a:t>
            </a:r>
          </a:p>
          <a:p>
            <a:pPr marL="744538" indent="-304800" rtl="0"/>
            <a:r>
              <a:rPr lang="pt-BR" sz="1800" dirty="0"/>
              <a:t>Como é a integração </a:t>
            </a:r>
            <a:r>
              <a:rPr lang="pt-BR" sz="1800" dirty="0" err="1"/>
              <a:t>Omnilogic</a:t>
            </a:r>
            <a:endParaRPr lang="pt-BR" sz="1800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76DC393-774B-412E-95AB-65C67F6FAE39}"/>
              </a:ext>
            </a:extLst>
          </p:cNvPr>
          <p:cNvGrpSpPr/>
          <p:nvPr/>
        </p:nvGrpSpPr>
        <p:grpSpPr>
          <a:xfrm>
            <a:off x="200026" y="3667068"/>
            <a:ext cx="4743450" cy="3130288"/>
            <a:chOff x="158621" y="1675067"/>
            <a:chExt cx="5586572" cy="4007276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3A12855-1641-4258-9218-D89A803DD596}"/>
                </a:ext>
              </a:extLst>
            </p:cNvPr>
            <p:cNvSpPr/>
            <p:nvPr/>
          </p:nvSpPr>
          <p:spPr>
            <a:xfrm>
              <a:off x="158621" y="1675067"/>
              <a:ext cx="5586572" cy="4007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26" name="Picture 2" descr="Integração Webhook">
              <a:extLst>
                <a:ext uri="{FF2B5EF4-FFF2-40B4-BE49-F238E27FC236}">
                  <a16:creationId xmlns:a16="http://schemas.microsoft.com/office/drawing/2014/main" id="{0F56A90E-354B-4942-BCCA-3F7740D8B4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575" y="1729812"/>
              <a:ext cx="5408665" cy="3871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D086E30D-C32F-474E-9132-5F9E63F16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72" t="39147" r="28208" b="39933"/>
          <a:stretch/>
        </p:blipFill>
        <p:spPr>
          <a:xfrm>
            <a:off x="5232630" y="3925614"/>
            <a:ext cx="6682473" cy="2473325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0E7ABFD4-1230-4C0E-822A-3599AD80D94C}"/>
              </a:ext>
            </a:extLst>
          </p:cNvPr>
          <p:cNvSpPr txBox="1">
            <a:spLocks/>
          </p:cNvSpPr>
          <p:nvPr/>
        </p:nvSpPr>
        <p:spPr>
          <a:xfrm>
            <a:off x="1057347" y="1438275"/>
            <a:ext cx="10077306" cy="1820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Forma de integração é reativa (notifica o resultado de cada produto processado conforme ele ocorre).</a:t>
            </a:r>
          </a:p>
          <a:p>
            <a:r>
              <a:rPr lang="pt-BR" dirty="0"/>
              <a:t>Envia produtos novos e atualiza informações de produtos já processados.</a:t>
            </a:r>
          </a:p>
          <a:p>
            <a:r>
              <a:rPr lang="pt-BR" dirty="0"/>
              <a:t>Necessita desenvolvimento de </a:t>
            </a:r>
            <a:r>
              <a:rPr lang="pt-BR" dirty="0" err="1"/>
              <a:t>api</a:t>
            </a:r>
            <a:r>
              <a:rPr lang="pt-BR" dirty="0"/>
              <a:t> com </a:t>
            </a:r>
            <a:r>
              <a:rPr lang="pt-BR" dirty="0" err="1"/>
              <a:t>endpoints</a:t>
            </a:r>
            <a:r>
              <a:rPr lang="pt-BR" dirty="0"/>
              <a:t> para consulta dos dados do produto e recebimento do resultado do processamento do produto enriquecido.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7EC50B-C043-4675-9083-D21CA1183DE0}"/>
              </a:ext>
            </a:extLst>
          </p:cNvPr>
          <p:cNvSpPr txBox="1"/>
          <p:nvPr/>
        </p:nvSpPr>
        <p:spPr>
          <a:xfrm>
            <a:off x="1590552" y="3208770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Fluxo </a:t>
            </a:r>
            <a:r>
              <a:rPr lang="pt-BR" dirty="0" err="1">
                <a:solidFill>
                  <a:schemeClr val="accent1"/>
                </a:solidFill>
              </a:rPr>
              <a:t>Omnilogic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4278B57-8DDB-4430-8FF9-4EF51F7D593B}"/>
              </a:ext>
            </a:extLst>
          </p:cNvPr>
          <p:cNvSpPr txBox="1"/>
          <p:nvPr/>
        </p:nvSpPr>
        <p:spPr>
          <a:xfrm>
            <a:off x="7752981" y="321872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Fluxo LTM</a:t>
            </a:r>
          </a:p>
        </p:txBody>
      </p:sp>
    </p:spTree>
    <p:extLst>
      <p:ext uri="{BB962C8B-B14F-4D97-AF65-F5344CB8AC3E}">
        <p14:creationId xmlns:p14="http://schemas.microsoft.com/office/powerpoint/2010/main" val="284792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79782D7-3FD9-4267-8598-22F8B10C405A}"/>
              </a:ext>
            </a:extLst>
          </p:cNvPr>
          <p:cNvSpPr txBox="1"/>
          <p:nvPr/>
        </p:nvSpPr>
        <p:spPr>
          <a:xfrm>
            <a:off x="1103312" y="291528"/>
            <a:ext cx="60973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pt-BR" sz="2400" b="1" dirty="0">
                <a:solidFill>
                  <a:schemeClr val="accent1"/>
                </a:solidFill>
              </a:rPr>
              <a:t>A Integração </a:t>
            </a:r>
            <a:r>
              <a:rPr lang="pt-BR" sz="2400" b="1" dirty="0" err="1">
                <a:solidFill>
                  <a:schemeClr val="accent1"/>
                </a:solidFill>
              </a:rPr>
              <a:t>Enrichment</a:t>
            </a:r>
            <a:r>
              <a:rPr lang="pt-BR" sz="2400" b="1" dirty="0">
                <a:solidFill>
                  <a:schemeClr val="accent1"/>
                </a:solidFill>
              </a:rPr>
              <a:t>:</a:t>
            </a:r>
          </a:p>
          <a:p>
            <a:pPr marL="744538" indent="-304800" rtl="0"/>
            <a:r>
              <a:rPr lang="pt-BR" sz="1800" dirty="0"/>
              <a:t>Como fica a solução técnica com </a:t>
            </a:r>
            <a:r>
              <a:rPr lang="pt-BR" sz="1800" dirty="0" err="1"/>
              <a:t>Omnilogic</a:t>
            </a:r>
            <a:endParaRPr lang="pt-BR" sz="18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37075AE-C361-4A49-B821-1994F824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44134" y="1082369"/>
            <a:ext cx="5903732" cy="57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85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108_TF78884036_Win32" id="{4C89C495-55DA-422F-99AE-8DF85A274AF2}" vid="{063601A3-806B-4CC4-9B30-26C03EA5568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digital</Template>
  <TotalTime>1356</TotalTime>
  <Words>755</Words>
  <Application>Microsoft Office PowerPoint</Application>
  <PresentationFormat>Widescreen</PresentationFormat>
  <Paragraphs>105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Íon</vt:lpstr>
      <vt:lpstr>Enriquecimento de Produtos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Enrichment</dc:title>
  <dc:creator>Julio Cesar Rovesta</dc:creator>
  <cp:lastModifiedBy>Julio Cesar Rovesta</cp:lastModifiedBy>
  <cp:revision>81</cp:revision>
  <dcterms:created xsi:type="dcterms:W3CDTF">2021-05-17T20:34:43Z</dcterms:created>
  <dcterms:modified xsi:type="dcterms:W3CDTF">2021-05-20T21:22:41Z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