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1" r:id="rId2"/>
    <p:sldMasterId id="2147483648" r:id="rId3"/>
  </p:sldMasterIdLst>
  <p:notesMasterIdLst>
    <p:notesMasterId r:id="rId9"/>
  </p:notesMasterIdLst>
  <p:sldIdLst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B0F87-934F-DCFB-AB7F-22AF2639FCF9}" v="11" dt="2020-02-13T17:26:51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Muniz De Moura" userId="S::jefferson.moura@inmetrics.com.br::e25b1999-a32f-4e9e-8dd3-bd8b8983f525" providerId="AD" clId="Web-{CBAB0F87-934F-DCFB-AB7F-22AF2639FCF9}"/>
    <pc:docChg chg="addSld delSld modSld sldOrd addMainMaster modMainMaster">
      <pc:chgData name="Jefferson Muniz De Moura" userId="S::jefferson.moura@inmetrics.com.br::e25b1999-a32f-4e9e-8dd3-bd8b8983f525" providerId="AD" clId="Web-{CBAB0F87-934F-DCFB-AB7F-22AF2639FCF9}" dt="2020-02-13T17:26:51.523" v="10"/>
      <pc:docMkLst>
        <pc:docMk/>
      </pc:docMkLst>
      <pc:sldChg chg="delSp del ord">
        <pc:chgData name="Jefferson Muniz De Moura" userId="S::jefferson.moura@inmetrics.com.br::e25b1999-a32f-4e9e-8dd3-bd8b8983f525" providerId="AD" clId="Web-{CBAB0F87-934F-DCFB-AB7F-22AF2639FCF9}" dt="2020-02-13T17:26:19.117" v="9"/>
        <pc:sldMkLst>
          <pc:docMk/>
          <pc:sldMk cId="109857222" sldId="256"/>
        </pc:sldMkLst>
        <pc:spChg chg="del">
          <ac:chgData name="Jefferson Muniz De Moura" userId="S::jefferson.moura@inmetrics.com.br::e25b1999-a32f-4e9e-8dd3-bd8b8983f525" providerId="AD" clId="Web-{CBAB0F87-934F-DCFB-AB7F-22AF2639FCF9}" dt="2020-02-13T17:25:39.75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efferson Muniz De Moura" userId="S::jefferson.moura@inmetrics.com.br::e25b1999-a32f-4e9e-8dd3-bd8b8983f525" providerId="AD" clId="Web-{CBAB0F87-934F-DCFB-AB7F-22AF2639FCF9}" dt="2020-02-13T17:25:39.539" v="0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Jefferson Muniz De Moura" userId="S::jefferson.moura@inmetrics.com.br::e25b1999-a32f-4e9e-8dd3-bd8b8983f525" providerId="AD" clId="Web-{CBAB0F87-934F-DCFB-AB7F-22AF2639FCF9}" dt="2020-02-13T17:25:41.289" v="2"/>
        <pc:sldMkLst>
          <pc:docMk/>
          <pc:sldMk cId="87118857" sldId="257"/>
        </pc:sldMkLst>
      </pc:sldChg>
      <pc:sldChg chg="add ord">
        <pc:chgData name="Jefferson Muniz De Moura" userId="S::jefferson.moura@inmetrics.com.br::e25b1999-a32f-4e9e-8dd3-bd8b8983f525" providerId="AD" clId="Web-{CBAB0F87-934F-DCFB-AB7F-22AF2639FCF9}" dt="2020-02-13T17:25:55.336" v="5"/>
        <pc:sldMkLst>
          <pc:docMk/>
          <pc:sldMk cId="4286308608" sldId="258"/>
        </pc:sldMkLst>
      </pc:sldChg>
      <pc:sldChg chg="add">
        <pc:chgData name="Jefferson Muniz De Moura" userId="S::jefferson.moura@inmetrics.com.br::e25b1999-a32f-4e9e-8dd3-bd8b8983f525" providerId="AD" clId="Web-{CBAB0F87-934F-DCFB-AB7F-22AF2639FCF9}" dt="2020-02-13T17:26:11.070" v="6"/>
        <pc:sldMkLst>
          <pc:docMk/>
          <pc:sldMk cId="2324649554" sldId="259"/>
        </pc:sldMkLst>
      </pc:sldChg>
      <pc:sldChg chg="add">
        <pc:chgData name="Jefferson Muniz De Moura" userId="S::jefferson.moura@inmetrics.com.br::e25b1999-a32f-4e9e-8dd3-bd8b8983f525" providerId="AD" clId="Web-{CBAB0F87-934F-DCFB-AB7F-22AF2639FCF9}" dt="2020-02-13T17:26:14.898" v="7"/>
        <pc:sldMkLst>
          <pc:docMk/>
          <pc:sldMk cId="907025228" sldId="260"/>
        </pc:sldMkLst>
      </pc:sldChg>
      <pc:sldChg chg="add replId">
        <pc:chgData name="Jefferson Muniz De Moura" userId="S::jefferson.moura@inmetrics.com.br::e25b1999-a32f-4e9e-8dd3-bd8b8983f525" providerId="AD" clId="Web-{CBAB0F87-934F-DCFB-AB7F-22AF2639FCF9}" dt="2020-02-13T17:26:51.523" v="10"/>
        <pc:sldMkLst>
          <pc:docMk/>
          <pc:sldMk cId="4160448919" sldId="261"/>
        </pc:sldMkLst>
      </pc:sldChg>
      <pc:sldMasterChg chg="add addSldLayout">
        <pc:chgData name="Jefferson Muniz De Moura" userId="S::jefferson.moura@inmetrics.com.br::e25b1999-a32f-4e9e-8dd3-bd8b8983f525" providerId="AD" clId="Web-{CBAB0F87-934F-DCFB-AB7F-22AF2639FCF9}" dt="2020-02-13T17:26:11.070" v="6"/>
        <pc:sldMasterMkLst>
          <pc:docMk/>
          <pc:sldMasterMk cId="0" sldId="2147483648"/>
        </pc:sldMasterMkLst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">
        <pc:chgData name="Jefferson Muniz De Moura" userId="S::jefferson.moura@inmetrics.com.br::e25b1999-a32f-4e9e-8dd3-bd8b8983f525" providerId="AD" clId="Web-{CBAB0F87-934F-DCFB-AB7F-22AF2639FCF9}" dt="2020-02-13T17:25:41.289" v="2"/>
        <pc:sldMasterMkLst>
          <pc:docMk/>
          <pc:sldMasterMk cId="1146843414" sldId="2147483681"/>
        </pc:sldMasterMkLst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4038001377" sldId="2147483682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1773082673" sldId="2147483683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2894245357" sldId="2147483684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2768788994" sldId="2147483685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966855575" sldId="2147483686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1016134710" sldId="2147483687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1939133606" sldId="2147483688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1907578489" sldId="2147483689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4243661684" sldId="2147483690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2422017079" sldId="2147483691"/>
          </pc:sldLayoutMkLst>
        </pc:sldLayoutChg>
        <pc:sldLayoutChg chg="add">
          <pc:chgData name="Jefferson Muniz De Moura" userId="S::jefferson.moura@inmetrics.com.br::e25b1999-a32f-4e9e-8dd3-bd8b8983f525" providerId="AD" clId="Web-{CBAB0F87-934F-DCFB-AB7F-22AF2639FCF9}" dt="2020-02-13T17:25:41.289" v="2"/>
          <pc:sldLayoutMkLst>
            <pc:docMk/>
            <pc:sldMasterMk cId="1146843414" sldId="2147483681"/>
            <pc:sldLayoutMk cId="4030681312" sldId="2147483692"/>
          </pc:sldLayoutMkLst>
        </pc:sldLayoutChg>
      </pc:sldMasterChg>
      <pc:sldMasterChg chg="replId modSldLayout">
        <pc:chgData name="Jefferson Muniz De Moura" userId="S::jefferson.moura@inmetrics.com.br::e25b1999-a32f-4e9e-8dd3-bd8b8983f525" providerId="AD" clId="Web-{CBAB0F87-934F-DCFB-AB7F-22AF2639FCF9}" dt="2020-02-13T17:26:11.070" v="6"/>
        <pc:sldMasterMkLst>
          <pc:docMk/>
          <pc:sldMasterMk cId="2460954070" sldId="2147483693"/>
        </pc:sldMasterMkLst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2385387890" sldId="2147483694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949138452" sldId="2147483695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2591524520" sldId="2147483696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1203092039" sldId="2147483697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3733172339" sldId="2147483698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3210312558" sldId="2147483699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3146388984" sldId="2147483700"/>
          </pc:sldLayoutMkLst>
        </pc:sldLayoutChg>
        <pc:sldLayoutChg chg="replId">
          <pc:chgData name="Jefferson Muniz De Moura" userId="S::jefferson.moura@inmetrics.com.br::e25b1999-a32f-4e9e-8dd3-bd8b8983f525" providerId="AD" clId="Web-{CBAB0F87-934F-DCFB-AB7F-22AF2639FCF9}" dt="2020-02-13T17:26:11.070" v="6"/>
          <pc:sldLayoutMkLst>
            <pc:docMk/>
            <pc:sldMasterMk cId="2460954070" sldId="2147483693"/>
            <pc:sldLayoutMk cId="3171841454" sldId="214748370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35A4-09DF-4C46-BDD7-25D56BCB2A38}" type="datetimeFigureOut">
              <a:rPr lang="en-US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2FFB6-FC9E-49FD-B213-6488594261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45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74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C08AB-D3C1-49FF-9DCF-21FF4A30CE43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23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13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048" y="-337347"/>
            <a:ext cx="4706728" cy="470672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11838609" y="1336349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384963" y="2016018"/>
            <a:ext cx="2728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800" b="1" spc="-4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17730826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53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2284909" y="620411"/>
            <a:ext cx="5626543" cy="5626543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78899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286535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793873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chemeClr val="bg1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503583" y="1299634"/>
            <a:ext cx="5344960" cy="47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6238169" y="1299634"/>
            <a:ext cx="5662275" cy="47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6044664" y="1283369"/>
            <a:ext cx="0" cy="4761297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347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424070" y="1299633"/>
            <a:ext cx="4797748" cy="5090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5456768" y="1299634"/>
            <a:ext cx="6735233" cy="20226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3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360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886396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3391" y="1133571"/>
            <a:ext cx="1154705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521252" y="2036249"/>
            <a:ext cx="4700565" cy="4398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5456768" y="2036249"/>
            <a:ext cx="6735233" cy="1747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84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6644641" y="1279313"/>
            <a:ext cx="5255804" cy="4633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51772" y="1278467"/>
            <a:ext cx="6000711" cy="4633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16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5454778"/>
            <a:ext cx="12192001" cy="14001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32" y="2438401"/>
            <a:ext cx="4436936" cy="1568449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570351" y="5757571"/>
            <a:ext cx="9051300" cy="630943"/>
            <a:chOff x="128469" y="4318175"/>
            <a:chExt cx="6788475" cy="473207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3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3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914354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3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01707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5454778"/>
            <a:ext cx="12192001" cy="14001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570351" y="5757571"/>
            <a:ext cx="9051300" cy="630943"/>
            <a:chOff x="128469" y="4318175"/>
            <a:chExt cx="6788475" cy="473207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3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3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914354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914354"/>
              <a:r>
                <a:rPr lang="es-ES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32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54"/>
              <a:r>
                <a:rPr lang="pt-BR" sz="12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914354"/>
              <a:endParaRPr lang="pt-BR" sz="5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914354"/>
              <a:r>
                <a:rPr lang="pt-BR" sz="8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81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048" y="-337347"/>
            <a:ext cx="4706728" cy="4706728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1838609" y="1336349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384963" y="2016018"/>
            <a:ext cx="2728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800" b="1" spc="-4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2284909" y="620411"/>
            <a:ext cx="5626543" cy="5626543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2284909" y="620411"/>
            <a:ext cx="5626543" cy="5626543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2787566"/>
            <a:ext cx="3360000" cy="12922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 userDrawn="1"/>
        </p:nvSpPr>
        <p:spPr>
          <a:xfrm rot="2700000">
            <a:off x="-2284909" y="620411"/>
            <a:ext cx="5626543" cy="5626543"/>
          </a:xfrm>
          <a:prstGeom prst="round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048" y="-337347"/>
            <a:ext cx="4706728" cy="4706728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1838609" y="1336349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8320019" y="3660289"/>
            <a:ext cx="28408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800" b="1" spc="-4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Olá!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2284909" y="620411"/>
            <a:ext cx="5626543" cy="5626543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Retângulo: Cantos Arredondados 6"/>
          <p:cNvSpPr/>
          <p:nvPr userDrawn="1"/>
        </p:nvSpPr>
        <p:spPr>
          <a:xfrm rot="2700000">
            <a:off x="-2699525" y="442709"/>
            <a:ext cx="7525233" cy="75252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4" name="Gráfico 1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286535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793873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chemeClr val="bg1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583" y="1299634"/>
            <a:ext cx="5344960" cy="47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6238169" y="1299634"/>
            <a:ext cx="5662275" cy="47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6044664" y="1283369"/>
            <a:ext cx="0" cy="4761297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424070" y="1299633"/>
            <a:ext cx="4797748" cy="5090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5456768" y="1299634"/>
            <a:ext cx="6735233" cy="20226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6299" y="195270"/>
            <a:ext cx="656711" cy="1143337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3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886396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3391" y="1133571"/>
            <a:ext cx="1154705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521252" y="2036249"/>
            <a:ext cx="4700565" cy="4398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5456768" y="2036249"/>
            <a:ext cx="6735233" cy="1747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 i="1"/>
            </a:lvl1pPr>
          </a:lstStyle>
          <a:p>
            <a:endParaRPr lang="pt-BR" dirty="0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0" y="573243"/>
            <a:ext cx="12192000" cy="240000"/>
          </a:xfrm>
          <a:prstGeom prst="rect">
            <a:avLst/>
          </a:prstGeom>
          <a:solidFill>
            <a:srgbClr val="78B832"/>
          </a:solidFill>
          <a:ln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4"/>
          <a:srcRect r="32372" b="80179"/>
          <a:stretch>
            <a:fillRect/>
          </a:stretch>
        </p:blipFill>
        <p:spPr>
          <a:xfrm>
            <a:off x="8493817" y="-1"/>
            <a:ext cx="3698592" cy="624000"/>
          </a:xfrm>
          <a:prstGeom prst="rect">
            <a:avLst/>
          </a:prstGeom>
        </p:spPr>
      </p:pic>
      <p:pic>
        <p:nvPicPr>
          <p:cNvPr id="6" name="Picture 2" descr="Resultado de imagem para alel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05" y="86488"/>
            <a:ext cx="1094400" cy="7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 userDrawn="1"/>
        </p:nvSpPr>
        <p:spPr>
          <a:xfrm>
            <a:off x="1800089" y="525764"/>
            <a:ext cx="4937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CMA</a:t>
            </a:r>
            <a:r>
              <a:rPr lang="pt-BR" sz="1600" b="1" baseline="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 – Centro de Monitoramento Alelo</a:t>
            </a:r>
            <a:endParaRPr lang="pt-BR" sz="1600" b="1" dirty="0">
              <a:solidFill>
                <a:schemeClr val="bg1"/>
              </a:solidFill>
              <a:latin typeface="+mj-lt"/>
              <a:cs typeface="Leelawadee" panose="020B0502040204020203" pitchFamily="34" charset="-34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9664580" y="25667"/>
            <a:ext cx="240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rPr>
              <a:t>REFERÊNCIA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5454778"/>
            <a:ext cx="12192001" cy="14001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71292" y="5757568"/>
            <a:ext cx="2087411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2538482" y="5757567"/>
            <a:ext cx="220160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5019869" y="5757567"/>
            <a:ext cx="251833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7817987" y="5757568"/>
            <a:ext cx="1953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914377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8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/>
          <p:cNvSpPr txBox="1"/>
          <p:nvPr userDrawn="1"/>
        </p:nvSpPr>
        <p:spPr>
          <a:xfrm>
            <a:off x="10051427" y="5757567"/>
            <a:ext cx="196928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32" y="2438401"/>
            <a:ext cx="4436936" cy="15684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5454778"/>
            <a:ext cx="12192001" cy="14001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71292" y="5757568"/>
            <a:ext cx="2087411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Barueri . +55 11 3303-3200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Tamboré, 267 - 21º andar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Torre Norte,  Tamboré, Barueri - SP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06460-000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2538482" y="5757567"/>
            <a:ext cx="220160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Paulo . +55 11 3303-3200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Eng. Luiz Carlos Berrini, 105 - 16º andar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 1607, Brooklin Novo, São Paulo - SP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04571-010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5019869" y="5757567"/>
            <a:ext cx="2518339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Rio de Janeiro . +55 21 3173-1388 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Av. Rio Branco, 134 - 13º andar 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Centro, Rio de Janeiro – RJ - Brasil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CEP: 20040-921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7817987" y="5757568"/>
            <a:ext cx="1953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Chile . +56 2 3203-9507</a:t>
            </a:r>
          </a:p>
          <a:p>
            <a:pPr defTabSz="914377"/>
            <a:endParaRPr lang="pt-BR" sz="4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Cerro El Plomo, 5420</a:t>
            </a: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1503, Las Condes, Santiago - Chile</a:t>
            </a:r>
          </a:p>
          <a:p>
            <a:pPr defTabSz="914377"/>
            <a:r>
              <a:rPr lang="es-ES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7560742</a:t>
            </a:r>
            <a:endParaRPr lang="pt-BR" sz="800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10051427" y="5757567"/>
            <a:ext cx="196928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pt-BR" sz="12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Colômbia . +57 1 646-9642</a:t>
            </a:r>
          </a:p>
          <a:p>
            <a:pPr defTabSz="914377"/>
            <a:endParaRPr lang="pt-BR" sz="500" b="1" i="0" u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Carrera 19A #90-13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Oficina 304, Bogotá - Colômbia</a:t>
            </a:r>
          </a:p>
          <a:p>
            <a:pPr defTabSz="914377"/>
            <a:r>
              <a:rPr lang="pt-BR" sz="8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Postal: 110221</a:t>
            </a:r>
          </a:p>
        </p:txBody>
      </p:sp>
      <p:pic>
        <p:nvPicPr>
          <p:cNvPr id="10" name="Gráfico 13" descr="Cha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6068" y="0"/>
            <a:ext cx="3360000" cy="3360000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6874232" y="2999068"/>
            <a:ext cx="3993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spc="-4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Obrigado!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ans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-353392" y="1277730"/>
            <a:ext cx="706783" cy="4302540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1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512417" y="1299634"/>
            <a:ext cx="11388027" cy="47578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86729" y="189354"/>
            <a:ext cx="11713715" cy="443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86729" y="696691"/>
            <a:ext cx="1171371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6644641" y="1279313"/>
            <a:ext cx="5255804" cy="4633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i="1"/>
            </a:lvl2pPr>
            <a:lvl3pPr marL="914377" indent="0">
              <a:buNone/>
              <a:defRPr i="1"/>
            </a:lvl3pPr>
            <a:lvl4pPr marL="1371566" indent="0">
              <a:buNone/>
              <a:defRPr i="1"/>
            </a:lvl4pPr>
            <a:lvl5pPr marL="1828754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51772" y="1278467"/>
            <a:ext cx="6000711" cy="4633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00" i="1"/>
            </a:lvl1pPr>
          </a:lstStyle>
          <a:p>
            <a:endParaRPr lang="pt-BR" dirty="0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0827" y="24937"/>
            <a:ext cx="656711" cy="1143337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503807"/>
            <a:ext cx="12192000" cy="320261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546574"/>
            <a:ext cx="12192000" cy="320261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9771269" y="6518022"/>
            <a:ext cx="223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300" b="1" i="1" dirty="0">
                <a:solidFill>
                  <a:srgbClr val="FAC918"/>
                </a:solidFill>
              </a:rPr>
              <a:t>Hard Tech </a:t>
            </a:r>
            <a:r>
              <a:rPr lang="pt-BR" sz="13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44" y="6577219"/>
            <a:ext cx="635000" cy="241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fade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ítulo 1">
            <a:extLst>
              <a:ext uri="{FF2B5EF4-FFF2-40B4-BE49-F238E27FC236}">
                <a16:creationId xmlns:a16="http://schemas.microsoft.com/office/drawing/2014/main" id="{02045AB1-B054-4D36-8AEA-72D3ECF3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9" y="286535"/>
            <a:ext cx="11713715" cy="8863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SRE – Site Reliability Engineering</a:t>
            </a:r>
            <a:endParaRPr lang="en-US" b="0" dirty="0">
              <a:latin typeface="Calibri"/>
              <a:cs typeface="Calibri"/>
            </a:endParaRPr>
          </a:p>
          <a:p>
            <a:endParaRPr lang="pt-BR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E368E465-431F-4848-A193-94C01C8FC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6729" y="793873"/>
            <a:ext cx="11713715" cy="3323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SRE Entrega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ambientes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confiáveis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através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de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operações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robustas</a:t>
            </a:r>
            <a:endParaRPr lang="en-US" dirty="0" err="1">
              <a:solidFill>
                <a:schemeClr val="accent2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0737D69-95B9-4D89-A84D-84E93BABABD8}"/>
              </a:ext>
            </a:extLst>
          </p:cNvPr>
          <p:cNvGrpSpPr/>
          <p:nvPr/>
        </p:nvGrpSpPr>
        <p:grpSpPr>
          <a:xfrm>
            <a:off x="-6356" y="2321059"/>
            <a:ext cx="11106087" cy="2958193"/>
            <a:chOff x="165940" y="1260706"/>
            <a:chExt cx="7880297" cy="1982062"/>
          </a:xfrm>
        </p:grpSpPr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37EB4207-C36E-46E5-835C-40F2A03B7FE5}"/>
                </a:ext>
              </a:extLst>
            </p:cNvPr>
            <p:cNvSpPr/>
            <p:nvPr/>
          </p:nvSpPr>
          <p:spPr>
            <a:xfrm>
              <a:off x="970713" y="1509823"/>
              <a:ext cx="1361799" cy="86123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11366C4-2539-40D3-A0C4-3903491A5698}"/>
                </a:ext>
              </a:extLst>
            </p:cNvPr>
            <p:cNvSpPr/>
            <p:nvPr/>
          </p:nvSpPr>
          <p:spPr>
            <a:xfrm>
              <a:off x="1080883" y="1773927"/>
              <a:ext cx="518608" cy="306324"/>
            </a:xfrm>
            <a:prstGeom prst="ellipse">
              <a:avLst/>
            </a:prstGeom>
            <a:solidFill>
              <a:srgbClr val="FFD3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NOC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EFAE792-509F-4405-9520-944255466D71}"/>
                </a:ext>
              </a:extLst>
            </p:cNvPr>
            <p:cNvSpPr/>
            <p:nvPr/>
          </p:nvSpPr>
          <p:spPr>
            <a:xfrm>
              <a:off x="1692138" y="1773927"/>
              <a:ext cx="372716" cy="2958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err="1"/>
                <a:t>Ops</a:t>
              </a:r>
              <a:endParaRPr lang="pt-BR" sz="1100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A666A32-F2FF-41D7-A194-F1E7D550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35" y="1597257"/>
              <a:ext cx="453686" cy="453687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5FE9E9D-9120-427F-B906-06EBDD1613DA}"/>
                </a:ext>
              </a:extLst>
            </p:cNvPr>
            <p:cNvSpPr txBox="1"/>
            <p:nvPr/>
          </p:nvSpPr>
          <p:spPr>
            <a:xfrm>
              <a:off x="2323092" y="2044407"/>
              <a:ext cx="1250920" cy="37119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BR" sz="1500" dirty="0"/>
                <a:t>O que desperdiçava </a:t>
              </a:r>
              <a:endParaRPr lang="en-US" dirty="0"/>
            </a:p>
            <a:p>
              <a:r>
                <a:rPr lang="pt-BR" sz="1500" dirty="0"/>
                <a:t>muitos recursos</a:t>
              </a:r>
              <a:endParaRPr lang="en-US" dirty="0">
                <a:cs typeface="Calibri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B439DC-BE07-4C1A-B58A-65ED7734633C}"/>
                </a:ext>
              </a:extLst>
            </p:cNvPr>
            <p:cNvSpPr txBox="1"/>
            <p:nvPr/>
          </p:nvSpPr>
          <p:spPr>
            <a:xfrm>
              <a:off x="165940" y="2150372"/>
              <a:ext cx="1465663" cy="37119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BR" sz="1500" dirty="0"/>
                <a:t>Antes o ambiente era</a:t>
              </a:r>
              <a:endParaRPr lang="en-US" dirty="0"/>
            </a:p>
            <a:p>
              <a:r>
                <a:rPr lang="pt-BR" sz="1500" dirty="0"/>
                <a:t> gerenciado por pessoas</a:t>
              </a:r>
              <a:endParaRPr lang="en-US">
                <a:cs typeface="Calibri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401C4F8-02FB-47C2-BEAD-407412BEBEF4}"/>
                </a:ext>
              </a:extLst>
            </p:cNvPr>
            <p:cNvSpPr txBox="1"/>
            <p:nvPr/>
          </p:nvSpPr>
          <p:spPr>
            <a:xfrm>
              <a:off x="6749593" y="2964374"/>
              <a:ext cx="1296644" cy="27839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BR" sz="2100" b="1" dirty="0">
                  <a:highlight>
                    <a:srgbClr val="FFD302"/>
                  </a:highlight>
                </a:rPr>
                <a:t>Rápido flexível</a:t>
              </a:r>
              <a:endParaRPr lang="pt-BR" sz="2100" b="1" dirty="0">
                <a:highlight>
                  <a:srgbClr val="FFD302"/>
                </a:highlight>
                <a:cs typeface="Calibri"/>
              </a:endParaRP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B8453B94-C187-45EF-BFFC-A733292B17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4959" y="1579788"/>
              <a:ext cx="105965" cy="2055544"/>
            </a:xfrm>
            <a:prstGeom prst="curvedConnector3">
              <a:avLst>
                <a:gd name="adj1" fmla="val 292728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ADE4010-C620-4A5D-BFA6-CDF53A42E342}"/>
                </a:ext>
              </a:extLst>
            </p:cNvPr>
            <p:cNvSpPr txBox="1"/>
            <p:nvPr/>
          </p:nvSpPr>
          <p:spPr>
            <a:xfrm>
              <a:off x="700151" y="1260706"/>
              <a:ext cx="1853291" cy="22683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BR" sz="1600" dirty="0"/>
                <a:t>Erros humanos eram comuns</a:t>
              </a:r>
              <a:endParaRPr lang="pt-BR" sz="1600">
                <a:cs typeface="Calibri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C5D8985-6125-42F1-80A2-8EE15208B2CD}"/>
              </a:ext>
            </a:extLst>
          </p:cNvPr>
          <p:cNvGrpSpPr/>
          <p:nvPr/>
        </p:nvGrpSpPr>
        <p:grpSpPr>
          <a:xfrm>
            <a:off x="8627005" y="1680547"/>
            <a:ext cx="3760761" cy="3131840"/>
            <a:chOff x="5134106" y="1332290"/>
            <a:chExt cx="2820571" cy="234888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A45D481-3594-482C-AB5B-04A5AA130754}"/>
                </a:ext>
              </a:extLst>
            </p:cNvPr>
            <p:cNvSpPr/>
            <p:nvPr/>
          </p:nvSpPr>
          <p:spPr>
            <a:xfrm>
              <a:off x="5134106" y="1332290"/>
              <a:ext cx="2580281" cy="2348880"/>
            </a:xfrm>
            <a:prstGeom prst="ellipse">
              <a:avLst/>
            </a:prstGeom>
            <a:noFill/>
            <a:ln>
              <a:solidFill>
                <a:schemeClr val="tx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91990D3A-4530-4263-94C9-2E0C5B9DC380}"/>
                </a:ext>
              </a:extLst>
            </p:cNvPr>
            <p:cNvGrpSpPr/>
            <p:nvPr/>
          </p:nvGrpSpPr>
          <p:grpSpPr>
            <a:xfrm>
              <a:off x="5409561" y="1676983"/>
              <a:ext cx="2545116" cy="1696726"/>
              <a:chOff x="5563410" y="1393965"/>
              <a:chExt cx="2407842" cy="1515797"/>
            </a:xfrm>
          </p:grpSpPr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4B8A051-3734-4F42-B095-ACD4453AC271}"/>
                  </a:ext>
                </a:extLst>
              </p:cNvPr>
              <p:cNvSpPr txBox="1"/>
              <p:nvPr/>
            </p:nvSpPr>
            <p:spPr>
              <a:xfrm>
                <a:off x="5596074" y="1860458"/>
                <a:ext cx="990909" cy="216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500" dirty="0"/>
                  <a:t>Disponibilidade</a:t>
                </a:r>
                <a:endParaRPr lang="pt-BR" sz="1600" dirty="0"/>
              </a:p>
            </p:txBody>
          </p:sp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A48AF1D2-663E-4525-91C7-E70D9218A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580" y="1393965"/>
                <a:ext cx="453685" cy="453687"/>
              </a:xfrm>
              <a:prstGeom prst="rect">
                <a:avLst/>
              </a:prstGeom>
            </p:spPr>
          </p:pic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998F351-D0C9-4442-ABD7-C78F86E885C1}"/>
                  </a:ext>
                </a:extLst>
              </p:cNvPr>
              <p:cNvSpPr txBox="1"/>
              <p:nvPr/>
            </p:nvSpPr>
            <p:spPr>
              <a:xfrm>
                <a:off x="6745748" y="1860458"/>
                <a:ext cx="1225504" cy="37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/>
                  <a:t>Auditoria/</a:t>
                </a:r>
              </a:p>
              <a:p>
                <a:r>
                  <a:rPr lang="pt-BR" sz="1500" dirty="0" err="1"/>
                  <a:t>Compliance</a:t>
                </a:r>
                <a:endParaRPr lang="pt-BR" sz="1500" dirty="0"/>
              </a:p>
            </p:txBody>
          </p:sp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AE002FD-37FA-481A-BDC2-9C20EA47E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9681" y="2261815"/>
                <a:ext cx="453685" cy="453687"/>
              </a:xfrm>
              <a:prstGeom prst="rect">
                <a:avLst/>
              </a:prstGeom>
            </p:spPr>
          </p:pic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768C115-FED4-435E-B68D-6B3EA6CD7CAA}"/>
                  </a:ext>
                </a:extLst>
              </p:cNvPr>
              <p:cNvSpPr txBox="1"/>
              <p:nvPr/>
            </p:nvSpPr>
            <p:spPr>
              <a:xfrm>
                <a:off x="5563410" y="2693234"/>
                <a:ext cx="700324" cy="216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500" dirty="0"/>
                  <a:t>Segurança</a:t>
                </a:r>
                <a:endParaRPr lang="pt-BR" sz="1600" dirty="0"/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80148CF9-69D0-4BCC-A9DE-01D46117F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580" y="2304637"/>
                <a:ext cx="453685" cy="453687"/>
              </a:xfrm>
              <a:prstGeom prst="rect">
                <a:avLst/>
              </a:prstGeom>
            </p:spPr>
          </p:pic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AC3E8A5-33A9-4F41-A4BF-DD833C7E74C4}"/>
                  </a:ext>
                </a:extLst>
              </p:cNvPr>
              <p:cNvSpPr txBox="1"/>
              <p:nvPr/>
            </p:nvSpPr>
            <p:spPr>
              <a:xfrm>
                <a:off x="6596728" y="2693234"/>
                <a:ext cx="845412" cy="216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500" dirty="0"/>
                  <a:t>Performance</a:t>
                </a:r>
                <a:endParaRPr lang="pt-BR" sz="1600" dirty="0"/>
              </a:p>
            </p:txBody>
          </p:sp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0D7D8EC5-1FDE-44BB-BF82-8D899A8E7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9681" y="1393965"/>
                <a:ext cx="453685" cy="453687"/>
              </a:xfrm>
              <a:prstGeom prst="rect">
                <a:avLst/>
              </a:prstGeom>
            </p:spPr>
          </p:pic>
        </p:grpSp>
      </p:grp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E0D47B43-8FA0-4A07-91B0-5F3D1BF5BD8E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 flipH="1" flipV="1">
            <a:off x="2000427" y="1267251"/>
            <a:ext cx="16933" cy="3112211"/>
          </a:xfrm>
          <a:prstGeom prst="curvedConnector3">
            <a:avLst>
              <a:gd name="adj1" fmla="val 620899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23E57C-C137-4604-826B-656FD5B3FF6C}"/>
              </a:ext>
            </a:extLst>
          </p:cNvPr>
          <p:cNvSpPr txBox="1"/>
          <p:nvPr/>
        </p:nvSpPr>
        <p:spPr>
          <a:xfrm>
            <a:off x="9448673" y="5326423"/>
            <a:ext cx="1430841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</a:rPr>
              <a:t>Controlado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C19D8B7-809D-4A2E-81CC-BD6F0D6B8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283" y="2326976"/>
            <a:ext cx="3325963" cy="24053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F8455A-ED87-4AB0-8708-49331AFDDCF9}"/>
              </a:ext>
            </a:extLst>
          </p:cNvPr>
          <p:cNvSpPr/>
          <p:nvPr/>
        </p:nvSpPr>
        <p:spPr>
          <a:xfrm>
            <a:off x="5932098" y="2819400"/>
            <a:ext cx="1538377" cy="13083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6B7F2-B1B0-4D0D-ABCA-71372C1B718E}"/>
              </a:ext>
            </a:extLst>
          </p:cNvPr>
          <p:cNvSpPr txBox="1"/>
          <p:nvPr/>
        </p:nvSpPr>
        <p:spPr>
          <a:xfrm>
            <a:off x="6039209" y="3185305"/>
            <a:ext cx="1285336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300" dirty="0">
                <a:solidFill>
                  <a:schemeClr val="bg1"/>
                </a:solidFill>
                <a:cs typeface="Calibri"/>
              </a:rPr>
              <a:t>SRE</a:t>
            </a:r>
          </a:p>
        </p:txBody>
      </p:sp>
      <p:sp>
        <p:nvSpPr>
          <p:cNvPr id="35" name="CaixaDeTexto 32">
            <a:extLst>
              <a:ext uri="{FF2B5EF4-FFF2-40B4-BE49-F238E27FC236}">
                <a16:creationId xmlns:a16="http://schemas.microsoft.com/office/drawing/2014/main" id="{BB8372EF-E441-4CBC-BEC2-84C69CC68E63}"/>
              </a:ext>
            </a:extLst>
          </p:cNvPr>
          <p:cNvSpPr txBox="1"/>
          <p:nvPr/>
        </p:nvSpPr>
        <p:spPr>
          <a:xfrm>
            <a:off x="1124182" y="5326423"/>
            <a:ext cx="1921936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  <a:cs typeface="Calibri"/>
              </a:rPr>
              <a:t>Lento e moroso</a:t>
            </a:r>
          </a:p>
        </p:txBody>
      </p:sp>
      <p:sp>
        <p:nvSpPr>
          <p:cNvPr id="36" name="CaixaDeTexto 32">
            <a:extLst>
              <a:ext uri="{FF2B5EF4-FFF2-40B4-BE49-F238E27FC236}">
                <a16:creationId xmlns:a16="http://schemas.microsoft.com/office/drawing/2014/main" id="{4942678E-99A2-4D7A-9EAA-9E5A0429A4A1}"/>
              </a:ext>
            </a:extLst>
          </p:cNvPr>
          <p:cNvSpPr txBox="1"/>
          <p:nvPr/>
        </p:nvSpPr>
        <p:spPr>
          <a:xfrm>
            <a:off x="1037917" y="4866347"/>
            <a:ext cx="228774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  <a:cs typeface="Calibri"/>
              </a:rPr>
              <a:t>Processos manuais</a:t>
            </a:r>
          </a:p>
        </p:txBody>
      </p:sp>
      <p:pic>
        <p:nvPicPr>
          <p:cNvPr id="4" name="Graphic 4" descr="Head with gears">
            <a:extLst>
              <a:ext uri="{FF2B5EF4-FFF2-40B4-BE49-F238E27FC236}">
                <a16:creationId xmlns:a16="http://schemas.microsoft.com/office/drawing/2014/main" id="{647D8DE5-A616-41DC-A187-1FFDCCFAB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91" y="2833777"/>
            <a:ext cx="831012" cy="8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8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ítulo 1">
            <a:extLst>
              <a:ext uri="{FF2B5EF4-FFF2-40B4-BE49-F238E27FC236}">
                <a16:creationId xmlns:a16="http://schemas.microsoft.com/office/drawing/2014/main" id="{02045AB1-B054-4D36-8AEA-72D3ECF3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9" y="286535"/>
            <a:ext cx="11713715" cy="8863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SRE – Site Reliability Engineering</a:t>
            </a:r>
            <a:endParaRPr lang="en-US" b="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pt-BR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E368E465-431F-4848-A193-94C01C8FC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6729" y="793873"/>
            <a:ext cx="11713715" cy="3323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Após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implementar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SRE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temos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uma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melhora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de </a:t>
            </a:r>
            <a:r>
              <a:rPr lang="en-US" b="1" dirty="0" err="1">
                <a:solidFill>
                  <a:schemeClr val="accent2"/>
                </a:solidFill>
                <a:latin typeface="Calibri"/>
                <a:cs typeface="Calibri"/>
              </a:rPr>
              <a:t>mais</a:t>
            </a:r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 de 1000%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CaixaDeTexto 32">
            <a:extLst>
              <a:ext uri="{FF2B5EF4-FFF2-40B4-BE49-F238E27FC236}">
                <a16:creationId xmlns:a16="http://schemas.microsoft.com/office/drawing/2014/main" id="{9FA02BAB-C6B3-422A-B088-9CBD164C5E7B}"/>
              </a:ext>
            </a:extLst>
          </p:cNvPr>
          <p:cNvSpPr txBox="1"/>
          <p:nvPr/>
        </p:nvSpPr>
        <p:spPr>
          <a:xfrm>
            <a:off x="1224823" y="5527706"/>
            <a:ext cx="4346126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  <a:ea typeface="+mn-lt"/>
                <a:cs typeface="+mn-lt"/>
              </a:rPr>
              <a:t>14 </a:t>
            </a:r>
            <a:r>
              <a:rPr lang="pt-BR" sz="2100" b="1" dirty="0" err="1">
                <a:highlight>
                  <a:srgbClr val="FFD302"/>
                </a:highlight>
                <a:ea typeface="+mn-lt"/>
                <a:cs typeface="+mn-lt"/>
              </a:rPr>
              <a:t>Rollouts</a:t>
            </a:r>
            <a:r>
              <a:rPr lang="pt-BR" sz="2100" b="1" dirty="0">
                <a:highlight>
                  <a:srgbClr val="FFD302"/>
                </a:highlight>
                <a:ea typeface="+mn-lt"/>
                <a:cs typeface="+mn-lt"/>
              </a:rPr>
              <a:t> por período de incubação</a:t>
            </a:r>
            <a:endParaRPr lang="en-US" sz="2100" dirty="0">
              <a:highlight>
                <a:srgbClr val="FFD302"/>
              </a:highlight>
              <a:ea typeface="+mn-lt"/>
              <a:cs typeface="+mn-lt"/>
            </a:endParaRPr>
          </a:p>
          <a:p>
            <a:endParaRPr lang="pt-BR" sz="2100" b="1" dirty="0">
              <a:highlight>
                <a:srgbClr val="FFD302"/>
              </a:highlight>
              <a:cs typeface="Calibri"/>
            </a:endParaRPr>
          </a:p>
        </p:txBody>
      </p:sp>
      <p:sp>
        <p:nvSpPr>
          <p:cNvPr id="41" name="CaixaDeTexto 32">
            <a:extLst>
              <a:ext uri="{FF2B5EF4-FFF2-40B4-BE49-F238E27FC236}">
                <a16:creationId xmlns:a16="http://schemas.microsoft.com/office/drawing/2014/main" id="{F5311196-0070-4ECA-BF3E-5D9F1A0EFCBA}"/>
              </a:ext>
            </a:extLst>
          </p:cNvPr>
          <p:cNvSpPr txBox="1"/>
          <p:nvPr/>
        </p:nvSpPr>
        <p:spPr>
          <a:xfrm>
            <a:off x="3309540" y="1387027"/>
            <a:ext cx="4911216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  <a:cs typeface="Calibri"/>
              </a:rPr>
              <a:t>Média para lançamentos de novas versões</a:t>
            </a:r>
          </a:p>
        </p:txBody>
      </p:sp>
      <p:sp>
        <p:nvSpPr>
          <p:cNvPr id="43" name="CaixaDeTexto 32">
            <a:extLst>
              <a:ext uri="{FF2B5EF4-FFF2-40B4-BE49-F238E27FC236}">
                <a16:creationId xmlns:a16="http://schemas.microsoft.com/office/drawing/2014/main" id="{80FBE7D3-DCB5-48D7-A656-7AB657383965}"/>
              </a:ext>
            </a:extLst>
          </p:cNvPr>
          <p:cNvSpPr txBox="1"/>
          <p:nvPr/>
        </p:nvSpPr>
        <p:spPr>
          <a:xfrm>
            <a:off x="6673842" y="5527704"/>
            <a:ext cx="4482381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100" b="1" dirty="0">
                <a:highlight>
                  <a:srgbClr val="FFD302"/>
                </a:highlight>
                <a:cs typeface="Calibri"/>
              </a:rPr>
              <a:t>168 </a:t>
            </a:r>
            <a:r>
              <a:rPr lang="pt-BR" sz="2100" b="1" dirty="0" err="1">
                <a:highlight>
                  <a:srgbClr val="FFD302"/>
                </a:highlight>
                <a:cs typeface="Calibri"/>
              </a:rPr>
              <a:t>Rollouts</a:t>
            </a:r>
            <a:r>
              <a:rPr lang="pt-BR" sz="2100" b="1" dirty="0">
                <a:highlight>
                  <a:srgbClr val="FFD302"/>
                </a:highlight>
                <a:cs typeface="Calibri"/>
              </a:rPr>
              <a:t> por período de incubação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9699E7-2E92-45B5-8599-CAA8DF07D786}"/>
              </a:ext>
            </a:extLst>
          </p:cNvPr>
          <p:cNvSpPr/>
          <p:nvPr/>
        </p:nvSpPr>
        <p:spPr>
          <a:xfrm>
            <a:off x="10719757" y="1913626"/>
            <a:ext cx="675736" cy="661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7" descr="A picture containing black, meter&#10;&#10;Description generated with very high confidence">
            <a:extLst>
              <a:ext uri="{FF2B5EF4-FFF2-40B4-BE49-F238E27FC236}">
                <a16:creationId xmlns:a16="http://schemas.microsoft.com/office/drawing/2014/main" id="{C0A46712-9CAE-4289-A006-ECCA9448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49" y="2052632"/>
            <a:ext cx="3657600" cy="3011528"/>
          </a:xfrm>
          <a:prstGeom prst="rect">
            <a:avLst/>
          </a:prstGeom>
        </p:spPr>
      </p:pic>
      <p:pic>
        <p:nvPicPr>
          <p:cNvPr id="49" name="Picture 49" descr="A picture containing device, black, meter, sitting&#10;&#10;Description generated with very high confidence">
            <a:extLst>
              <a:ext uri="{FF2B5EF4-FFF2-40B4-BE49-F238E27FC236}">
                <a16:creationId xmlns:a16="http://schemas.microsoft.com/office/drawing/2014/main" id="{2EA3701B-C32C-4885-B3BC-1957BFFA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40" y="2049895"/>
            <a:ext cx="3657600" cy="31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6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729" y="189354"/>
            <a:ext cx="11713715" cy="8863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SRE – Site Reliability Engineering</a:t>
            </a:r>
            <a:endParaRPr lang="en-US" b="0" dirty="0">
              <a:latin typeface="Calibri"/>
              <a:cs typeface="Calibri"/>
            </a:endParaRPr>
          </a:p>
          <a:p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39223" y="727171"/>
            <a:ext cx="11713715" cy="8015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  <a:sym typeface="+mn-ea"/>
              </a:rPr>
              <a:t>Class SRE implements DevOps</a:t>
            </a:r>
            <a:endParaRPr lang="en-US" dirty="0">
              <a:solidFill>
                <a:schemeClr val="accent2"/>
              </a:solidFill>
              <a:latin typeface="Calibri"/>
              <a:cs typeface="Calibri"/>
              <a:sym typeface="+mn-ea"/>
            </a:endParaRPr>
          </a:p>
          <a:p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7114" y="1372447"/>
            <a:ext cx="1143254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" altLang="en-US" sz="2700" b="1">
                <a:solidFill>
                  <a:schemeClr val="bg2"/>
                </a:solidFill>
                <a:sym typeface="+mn-ea"/>
              </a:rPr>
              <a:t>Princípios</a:t>
            </a:r>
            <a:endParaRPr lang="en-US" altLang="en-US" sz="27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B7E2F-4AAB-4667-9C4F-BEC861DBCD06}"/>
              </a:ext>
            </a:extLst>
          </p:cNvPr>
          <p:cNvSpPr txBox="1"/>
          <p:nvPr/>
        </p:nvSpPr>
        <p:spPr>
          <a:xfrm>
            <a:off x="6495693" y="2232804"/>
            <a:ext cx="519597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 SRE é </a:t>
            </a:r>
            <a:r>
              <a:rPr lang="en-US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haver </a:t>
            </a:r>
            <a:r>
              <a:rPr lang="en-US" err="1">
                <a:cs typeface="Calibri"/>
              </a:rPr>
              <a:t>Manutenções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em</a:t>
            </a:r>
            <a:r>
              <a:rPr lang="en-US" dirty="0">
                <a:cs typeface="Calibri"/>
              </a:rPr>
              <a:t> tempo de </a:t>
            </a:r>
            <a:r>
              <a:rPr lang="en-US" err="1">
                <a:cs typeface="Calibri"/>
              </a:rPr>
              <a:t>execução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de:</a:t>
            </a:r>
          </a:p>
          <a:p>
            <a:r>
              <a:rPr lang="en-US">
                <a:cs typeface="Calibri"/>
              </a:rPr>
              <a:t>- Automação e </a:t>
            </a:r>
            <a:r>
              <a:rPr lang="en-US" err="1">
                <a:cs typeface="Calibri"/>
              </a:rPr>
              <a:t>Escalabilidade</a:t>
            </a:r>
            <a:r>
              <a:rPr lang="en-US" dirty="0">
                <a:cs typeface="Calibri"/>
              </a:rPr>
              <a:t> com CI/CD</a:t>
            </a:r>
          </a:p>
          <a:p>
            <a:r>
              <a:rPr lang="en-US">
                <a:cs typeface="Calibri"/>
              </a:rPr>
              <a:t>- Gerenciamento de Configuração e Ferramentas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pt-BR">
                <a:ea typeface="+mn-lt"/>
                <a:cs typeface="+mn-lt"/>
              </a:rPr>
              <a:t>Engenharia de Release:  "Queremos lançar qualquer coisa, a qualquer hora, sem impedimentos!" Versus "</a:t>
            </a:r>
            <a:r>
              <a:rPr lang="pt-BR">
                <a:cs typeface="Calibri"/>
              </a:rPr>
              <a:t>N</a:t>
            </a:r>
            <a:r>
              <a:rPr lang="pt">
                <a:cs typeface="Calibri"/>
              </a:rPr>
              <a:t>ão vamos querer mudar nada no sistema, uma vez que ele funcione</a:t>
            </a:r>
            <a:r>
              <a:rPr lang="pt">
                <a:ea typeface="+mn-lt"/>
                <a:cs typeface="+mn-lt"/>
              </a:rPr>
              <a:t>!</a:t>
            </a:r>
            <a:r>
              <a:rPr lang="pt-BR">
                <a:ea typeface="+mn-lt"/>
                <a:cs typeface="+mn-lt"/>
              </a:rPr>
              <a:t>"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0C022986-E89F-4B8D-B8D7-9D8F278E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0" y="2582184"/>
            <a:ext cx="6317411" cy="28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52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729" y="189354"/>
            <a:ext cx="11713715" cy="8863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SRE – Site Reliability Engineering</a:t>
            </a:r>
            <a:endParaRPr lang="en-US" b="0" dirty="0">
              <a:latin typeface="Calibri"/>
              <a:cs typeface="Calibri"/>
            </a:endParaRPr>
          </a:p>
          <a:p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39223" y="727171"/>
            <a:ext cx="11713715" cy="8015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  <a:sym typeface="+mn-ea"/>
              </a:rPr>
              <a:t>Class SRE implements DevOps</a:t>
            </a:r>
            <a:endParaRPr lang="en-US" dirty="0">
              <a:solidFill>
                <a:schemeClr val="accent2"/>
              </a:solidFill>
              <a:latin typeface="Calibri"/>
              <a:cs typeface="Calibri"/>
              <a:sym typeface="+mn-ea"/>
            </a:endParaRPr>
          </a:p>
          <a:p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7114" y="1372447"/>
            <a:ext cx="1143254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" altLang="en-US" sz="2700" b="1">
                <a:solidFill>
                  <a:schemeClr val="bg2"/>
                </a:solidFill>
                <a:sym typeface="+mn-ea"/>
              </a:rPr>
              <a:t>Princípios</a:t>
            </a:r>
            <a:endParaRPr lang="en-US" altLang="en-US" sz="27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B7E2F-4AAB-4667-9C4F-BEC861DBCD06}"/>
              </a:ext>
            </a:extLst>
          </p:cNvPr>
          <p:cNvSpPr txBox="1"/>
          <p:nvPr/>
        </p:nvSpPr>
        <p:spPr>
          <a:xfrm>
            <a:off x="6495693" y="2232804"/>
            <a:ext cx="519597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 SRE é </a:t>
            </a:r>
            <a:r>
              <a:rPr lang="en-US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haver </a:t>
            </a:r>
            <a:r>
              <a:rPr lang="en-US" err="1">
                <a:cs typeface="Calibri"/>
              </a:rPr>
              <a:t>Manutenções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em</a:t>
            </a:r>
            <a:r>
              <a:rPr lang="en-US" dirty="0">
                <a:cs typeface="Calibri"/>
              </a:rPr>
              <a:t> tempo de </a:t>
            </a:r>
            <a:r>
              <a:rPr lang="en-US" err="1">
                <a:cs typeface="Calibri"/>
              </a:rPr>
              <a:t>execução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de:</a:t>
            </a:r>
          </a:p>
          <a:p>
            <a:r>
              <a:rPr lang="en-US">
                <a:cs typeface="Calibri"/>
              </a:rPr>
              <a:t>- Automação e </a:t>
            </a:r>
            <a:r>
              <a:rPr lang="en-US" err="1">
                <a:cs typeface="Calibri"/>
              </a:rPr>
              <a:t>Escalabilidade</a:t>
            </a:r>
            <a:r>
              <a:rPr lang="en-US" dirty="0">
                <a:cs typeface="Calibri"/>
              </a:rPr>
              <a:t> com CI/CD</a:t>
            </a:r>
          </a:p>
          <a:p>
            <a:r>
              <a:rPr lang="en-US">
                <a:cs typeface="Calibri"/>
              </a:rPr>
              <a:t>- Gerenciamento de Configuração e Ferramentas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pt-BR">
                <a:ea typeface="+mn-lt"/>
                <a:cs typeface="+mn-lt"/>
              </a:rPr>
              <a:t>Engenharia de Release:  "Queremos lançar qualquer coisa, a qualquer hora, sem impedimentos!" Versus "</a:t>
            </a:r>
            <a:r>
              <a:rPr lang="pt-BR">
                <a:cs typeface="Calibri"/>
              </a:rPr>
              <a:t>N</a:t>
            </a:r>
            <a:r>
              <a:rPr lang="pt">
                <a:cs typeface="Calibri"/>
              </a:rPr>
              <a:t>ão vamos querer mudar nada no sistema, uma vez que ele funcione</a:t>
            </a:r>
            <a:r>
              <a:rPr lang="pt">
                <a:ea typeface="+mn-lt"/>
                <a:cs typeface="+mn-lt"/>
              </a:rPr>
              <a:t>!</a:t>
            </a:r>
            <a:r>
              <a:rPr lang="pt-BR">
                <a:ea typeface="+mn-lt"/>
                <a:cs typeface="+mn-lt"/>
              </a:rPr>
              <a:t>"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0C022986-E89F-4B8D-B8D7-9D8F278E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0" y="2582184"/>
            <a:ext cx="6317411" cy="28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89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729" y="189354"/>
            <a:ext cx="11713715" cy="8863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SRE – Site Reliability Engineering</a:t>
            </a:r>
            <a:endParaRPr lang="en-US" b="0" dirty="0">
              <a:latin typeface="Calibri"/>
              <a:cs typeface="Calibri"/>
            </a:endParaRPr>
          </a:p>
          <a:p>
            <a:endParaRPr lang="en-US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239223" y="727171"/>
            <a:ext cx="11713715" cy="8015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  <a:sym typeface="+mn-ea"/>
              </a:rPr>
              <a:t>Class SRE implements DevOps</a:t>
            </a:r>
            <a:endParaRPr lang="en-US" dirty="0">
              <a:solidFill>
                <a:schemeClr val="accent2"/>
              </a:solidFill>
              <a:latin typeface="Calibri"/>
              <a:cs typeface="Calibri"/>
              <a:sym typeface="+mn-ea"/>
            </a:endParaRPr>
          </a:p>
          <a:p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7114" y="1372447"/>
            <a:ext cx="1143254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r>
              <a:rPr lang="" altLang="en-US" sz="2700" b="1">
                <a:solidFill>
                  <a:schemeClr val="bg2"/>
                </a:solidFill>
                <a:sym typeface="+mn-ea"/>
              </a:rPr>
              <a:t>Princípios</a:t>
            </a:r>
            <a:endParaRPr lang="en-US" altLang="en-US" sz="27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B7E2F-4AAB-4667-9C4F-BEC861DBCD06}"/>
              </a:ext>
            </a:extLst>
          </p:cNvPr>
          <p:cNvSpPr txBox="1"/>
          <p:nvPr/>
        </p:nvSpPr>
        <p:spPr>
          <a:xfrm>
            <a:off x="6351919" y="2319069"/>
            <a:ext cx="5095333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SRE é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integração</a:t>
            </a:r>
            <a:r>
              <a:rPr lang="en-US" dirty="0">
                <a:cs typeface="Calibri"/>
              </a:rPr>
              <a:t> dos times!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Algumas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responsabilidades</a:t>
            </a:r>
            <a:r>
              <a:rPr lang="en-US" dirty="0">
                <a:cs typeface="Calibri"/>
              </a:rPr>
              <a:t> NOC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 err="1"/>
              <a:t>Monitoramento</a:t>
            </a:r>
            <a:r>
              <a:rPr lang="en-US" dirty="0"/>
              <a:t> da </a:t>
            </a:r>
            <a:r>
              <a:rPr lang="en-US" dirty="0" err="1"/>
              <a:t>disponibilidade</a:t>
            </a:r>
            <a:r>
              <a:rPr lang="en-US" dirty="0"/>
              <a:t> e </a:t>
            </a:r>
            <a:r>
              <a:rPr lang="en-US" dirty="0" err="1"/>
              <a:t>performace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.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Gerenciamento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incidentes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filas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requisições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acionamentos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screenshot, room&#10;&#10;Description generated with very high confidence">
            <a:extLst>
              <a:ext uri="{FF2B5EF4-FFF2-40B4-BE49-F238E27FC236}">
                <a16:creationId xmlns:a16="http://schemas.microsoft.com/office/drawing/2014/main" id="{21F7D448-69EE-4CEB-9291-301A863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5" y="2637015"/>
            <a:ext cx="6144883" cy="28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95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>
          <a:defRPr lang="pt-BR" sz="20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1_Tema do Office</vt:lpstr>
      <vt:lpstr>Tema do Office</vt:lpstr>
      <vt:lpstr>SRE – Site Reliability Engineering </vt:lpstr>
      <vt:lpstr>SRE – Site Reliability Engineering </vt:lpstr>
      <vt:lpstr>SRE – Site Reliability Engineering </vt:lpstr>
      <vt:lpstr>SRE – Site Reliability Engineering </vt:lpstr>
      <vt:lpstr>SRE – Site Reliability Engineering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2020-02-13T17:25:18Z</dcterms:created>
  <dcterms:modified xsi:type="dcterms:W3CDTF">2020-02-13T17:26:51Z</dcterms:modified>
</cp:coreProperties>
</file>