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3" r:id="rId4"/>
    <p:sldMasterId id="2147483739" r:id="rId5"/>
  </p:sldMasterIdLst>
  <p:notesMasterIdLst>
    <p:notesMasterId r:id="rId13"/>
  </p:notesMasterIdLst>
  <p:sldIdLst>
    <p:sldId id="346" r:id="rId6"/>
    <p:sldId id="801" r:id="rId7"/>
    <p:sldId id="806" r:id="rId8"/>
    <p:sldId id="793" r:id="rId9"/>
    <p:sldId id="805" r:id="rId10"/>
    <p:sldId id="804" r:id="rId11"/>
    <p:sldId id="275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4" userDrawn="1">
          <p15:clr>
            <a:srgbClr val="A4A3A4"/>
          </p15:clr>
        </p15:guide>
        <p15:guide id="2" pos="884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4" orient="horz" pos="599" userDrawn="1">
          <p15:clr>
            <a:srgbClr val="A4A3A4"/>
          </p15:clr>
        </p15:guide>
        <p15:guide id="5" orient="horz" pos="1416" userDrawn="1">
          <p15:clr>
            <a:srgbClr val="A4A3A4"/>
          </p15:clr>
        </p15:guide>
        <p15:guide id="6" orient="horz" pos="2414" userDrawn="1">
          <p15:clr>
            <a:srgbClr val="A4A3A4"/>
          </p15:clr>
        </p15:guide>
        <p15:guide id="7" pos="4218" userDrawn="1">
          <p15:clr>
            <a:srgbClr val="A4A3A4"/>
          </p15:clr>
        </p15:guide>
        <p15:guide id="8" pos="3765" userDrawn="1">
          <p15:clr>
            <a:srgbClr val="A4A3A4"/>
          </p15:clr>
        </p15:guide>
        <p15:guide id="9" pos="1406" userDrawn="1">
          <p15:clr>
            <a:srgbClr val="A4A3A4"/>
          </p15:clr>
        </p15:guide>
        <p15:guide id="10" pos="544" userDrawn="1">
          <p15:clr>
            <a:srgbClr val="A4A3A4"/>
          </p15:clr>
        </p15:guide>
        <p15:guide id="11" orient="horz" pos="2981" userDrawn="1">
          <p15:clr>
            <a:srgbClr val="A4A3A4"/>
          </p15:clr>
        </p15:guide>
        <p15:guide id="12" orient="horz" pos="1711" userDrawn="1">
          <p15:clr>
            <a:srgbClr val="A4A3A4"/>
          </p15:clr>
        </p15:guide>
        <p15:guide id="13" pos="431" userDrawn="1">
          <p15:clr>
            <a:srgbClr val="A4A3A4"/>
          </p15:clr>
        </p15:guide>
        <p15:guide id="14" pos="4332" userDrawn="1">
          <p15:clr>
            <a:srgbClr val="A4A3A4"/>
          </p15:clr>
        </p15:guide>
        <p15:guide id="15" orient="horz" pos="1824" userDrawn="1">
          <p15:clr>
            <a:srgbClr val="A4A3A4"/>
          </p15:clr>
        </p15:guide>
        <p15:guide id="16" orient="horz" pos="22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0033CC"/>
    <a:srgbClr val="008000"/>
    <a:srgbClr val="0000FF"/>
    <a:srgbClr val="FF0000"/>
    <a:srgbClr val="B4C7E7"/>
    <a:srgbClr val="FF9900"/>
    <a:srgbClr val="0C0C0C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04D0C2-BB8E-4519-B92E-237F26AE2334}" v="63" dt="2020-04-30T21:32:42.7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>
        <p:guide orient="horz" pos="1234"/>
        <p:guide pos="884"/>
        <p:guide pos="1519"/>
        <p:guide orient="horz" pos="599"/>
        <p:guide orient="horz" pos="1416"/>
        <p:guide orient="horz" pos="2414"/>
        <p:guide pos="4218"/>
        <p:guide pos="3765"/>
        <p:guide pos="1406"/>
        <p:guide pos="544"/>
        <p:guide orient="horz" pos="2981"/>
        <p:guide orient="horz" pos="1711"/>
        <p:guide pos="431"/>
        <p:guide pos="4332"/>
        <p:guide orient="horz" pos="1824"/>
        <p:guide orient="horz" pos="22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9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9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9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38BEA4D-EB92-4D78-931B-66525C26CE4A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89A022-CA30-0B46-85C5-E59B2D52EB2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6460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89A022-CA30-0B46-85C5-E59B2D52EB2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9188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89A022-CA30-0B46-85C5-E59B2D52EB2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480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89A022-CA30-0B46-85C5-E59B2D52EB2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2469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89A022-CA30-0B46-85C5-E59B2D52EB2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003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svg"/><Relationship Id="rId4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5" name="Retângulo 4"/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25969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Gráfico 13" descr="Cha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5536" y="-253010"/>
            <a:ext cx="3530046" cy="3530046"/>
          </a:xfrm>
          <a:prstGeom prst="rect">
            <a:avLst/>
          </a:prstGeom>
        </p:spPr>
      </p:pic>
      <p:sp>
        <p:nvSpPr>
          <p:cNvPr id="3" name="Retângulo 2"/>
          <p:cNvSpPr/>
          <p:nvPr userDrawn="1"/>
        </p:nvSpPr>
        <p:spPr>
          <a:xfrm>
            <a:off x="8878956" y="1002261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 userDrawn="1"/>
        </p:nvSpPr>
        <p:spPr>
          <a:xfrm>
            <a:off x="288722" y="1512013"/>
            <a:ext cx="20906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spc="-300">
                <a:solidFill>
                  <a:srgbClr val="FFD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Olá,</a:t>
            </a:r>
          </a:p>
        </p:txBody>
      </p:sp>
    </p:spTree>
    <p:extLst>
      <p:ext uri="{BB962C8B-B14F-4D97-AF65-F5344CB8AC3E}">
        <p14:creationId xmlns:p14="http://schemas.microsoft.com/office/powerpoint/2010/main" val="376864557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tângulo 2"/>
          <p:cNvSpPr/>
          <p:nvPr userDrawn="1"/>
        </p:nvSpPr>
        <p:spPr>
          <a:xfrm>
            <a:off x="8878956" y="1002261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01773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tângulo 5"/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7684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/>
          </a:p>
        </p:txBody>
      </p:sp>
      <p:sp>
        <p:nvSpPr>
          <p:cNvPr id="6" name="Retângulo: Cantos Arredondados 5"/>
          <p:cNvSpPr/>
          <p:nvPr userDrawn="1"/>
        </p:nvSpPr>
        <p:spPr>
          <a:xfrm rot="2700000">
            <a:off x="-1713682" y="465308"/>
            <a:ext cx="4219907" cy="4219907"/>
          </a:xfrm>
          <a:prstGeom prst="roundRect">
            <a:avLst/>
          </a:prstGeom>
          <a:solidFill>
            <a:srgbClr val="FAC918"/>
          </a:solidFill>
          <a:ln>
            <a:solidFill>
              <a:srgbClr val="FAC9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320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m branc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214901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95404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/>
              <a:t>Clique para editar o subtítulo mestre</a:t>
            </a:r>
          </a:p>
        </p:txBody>
      </p:sp>
      <p:sp>
        <p:nvSpPr>
          <p:cNvPr id="9" name="Retângulo 8"/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>
                <a:solidFill>
                  <a:schemeClr val="bg1"/>
                </a:solidFill>
              </a:rPr>
              <a:t>Hard Tech </a:t>
            </a:r>
            <a:r>
              <a:rPr lang="pt-BR" sz="1000" b="0" i="1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2" name="Gráfico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  <p:pic>
        <p:nvPicPr>
          <p:cNvPr id="8" name="Gráfico 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52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2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/>
              <a:t>Clique para editar o subtítulo mestre</a:t>
            </a:r>
          </a:p>
        </p:txBody>
      </p:sp>
      <p:sp>
        <p:nvSpPr>
          <p:cNvPr id="5" name="Espaço Reservado para Texto 6"/>
          <p:cNvSpPr>
            <a:spLocks noGrp="1"/>
          </p:cNvSpPr>
          <p:nvPr>
            <p:ph type="body" sz="quarter" idx="12" hasCustomPrompt="1"/>
          </p:nvPr>
        </p:nvSpPr>
        <p:spPr>
          <a:xfrm>
            <a:off x="377687" y="974725"/>
            <a:ext cx="4008720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 hasCustomPrompt="1"/>
          </p:nvPr>
        </p:nvSpPr>
        <p:spPr>
          <a:xfrm>
            <a:off x="4678627" y="974725"/>
            <a:ext cx="4246706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4" name="Conector Reto 3"/>
          <p:cNvCxnSpPr/>
          <p:nvPr userDrawn="1"/>
        </p:nvCxnSpPr>
        <p:spPr>
          <a:xfrm>
            <a:off x="4533498" y="962526"/>
            <a:ext cx="0" cy="3570973"/>
          </a:xfrm>
          <a:prstGeom prst="line">
            <a:avLst/>
          </a:prstGeom>
          <a:ln w="3175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áfico 9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12" name="Retângulo 11"/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>
                <a:solidFill>
                  <a:srgbClr val="FAC918"/>
                </a:solidFill>
              </a:rPr>
              <a:t>Hard Tech </a:t>
            </a:r>
            <a:r>
              <a:rPr lang="pt-BR" sz="1000" b="0" i="1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6" name="Gráfico 15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/>
              <a:t>Clique para editar o subtítulo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 hasCustomPrompt="1"/>
          </p:nvPr>
        </p:nvSpPr>
        <p:spPr>
          <a:xfrm>
            <a:off x="318052" y="974725"/>
            <a:ext cx="3598311" cy="3817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4092575" y="974725"/>
            <a:ext cx="5051425" cy="15170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i="1"/>
            </a:lvl1pPr>
          </a:lstStyle>
          <a:p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>
                <a:solidFill>
                  <a:schemeClr val="tx1">
                    <a:lumMod val="90000"/>
                    <a:lumOff val="10000"/>
                  </a:schemeClr>
                </a:solidFill>
              </a:rPr>
              <a:t>Hard Tech </a:t>
            </a:r>
            <a:r>
              <a:rPr lang="pt-BR" sz="1000" b="0" i="1">
                <a:solidFill>
                  <a:schemeClr val="tx1">
                    <a:lumMod val="90000"/>
                    <a:lumOff val="10000"/>
                  </a:schemeClr>
                </a:solidFill>
              </a:rPr>
              <a:t>Strong Results</a:t>
            </a:r>
          </a:p>
        </p:txBody>
      </p:sp>
      <p:pic>
        <p:nvPicPr>
          <p:cNvPr id="16" name="Gráfico 1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  <p:pic>
        <p:nvPicPr>
          <p:cNvPr id="11" name="Gráfico 10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70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664797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/>
              <a:t>CLIQUE PARA EDITAR O TÍTULO</a:t>
            </a:r>
            <a:br>
              <a:rPr lang="pt-BR"/>
            </a:br>
            <a:r>
              <a:rPr lang="pt-BR"/>
              <a:t>MESTRE EM DUAS LINHAS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265043" y="850178"/>
            <a:ext cx="866029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/>
              <a:t>Clique para editar o subtítulo</a:t>
            </a:r>
            <a:br>
              <a:rPr lang="pt-BR"/>
            </a:br>
            <a:r>
              <a:rPr lang="pt-BR"/>
              <a:t>mestre em duas linhas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 hasCustomPrompt="1"/>
          </p:nvPr>
        </p:nvSpPr>
        <p:spPr>
          <a:xfrm>
            <a:off x="390939" y="1527187"/>
            <a:ext cx="3525424" cy="32985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4092575" y="1527187"/>
            <a:ext cx="5051425" cy="13106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i="1"/>
            </a:lvl1pPr>
          </a:lstStyle>
          <a:p>
            <a:endParaRPr lang="pt-BR"/>
          </a:p>
        </p:txBody>
      </p:sp>
      <p:pic>
        <p:nvPicPr>
          <p:cNvPr id="10" name="Gráfico 9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14" name="CaixaDeTexto 13"/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>
                <a:solidFill>
                  <a:srgbClr val="FAC918"/>
                </a:solidFill>
              </a:rPr>
              <a:t>Hard Tech </a:t>
            </a:r>
            <a:r>
              <a:rPr lang="pt-BR" sz="1000" b="0" i="1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3" name="Gráfico 2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375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/>
              <a:t>Clique para editar o subtítulo mestre</a:t>
            </a:r>
          </a:p>
        </p:txBody>
      </p:sp>
      <p:sp>
        <p:nvSpPr>
          <p:cNvPr id="10" name="Espaço Reservado para Texto 6"/>
          <p:cNvSpPr>
            <a:spLocks noGrp="1"/>
          </p:cNvSpPr>
          <p:nvPr>
            <p:ph type="body" sz="quarter" idx="13" hasCustomPrompt="1"/>
          </p:nvPr>
        </p:nvSpPr>
        <p:spPr>
          <a:xfrm>
            <a:off x="4983480" y="959485"/>
            <a:ext cx="3941853" cy="34750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Gráfico 4"/>
          <p:cNvSpPr>
            <a:spLocks noGrp="1"/>
          </p:cNvSpPr>
          <p:nvPr>
            <p:ph type="chart" sz="quarter" idx="14"/>
          </p:nvPr>
        </p:nvSpPr>
        <p:spPr>
          <a:xfrm>
            <a:off x="338829" y="958850"/>
            <a:ext cx="4500533" cy="34750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i="1"/>
            </a:lvl1pPr>
          </a:lstStyle>
          <a:p>
            <a:endParaRPr lang="pt-BR"/>
          </a:p>
        </p:txBody>
      </p:sp>
      <p:pic>
        <p:nvPicPr>
          <p:cNvPr id="8" name="Gráfico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>
                <a:solidFill>
                  <a:srgbClr val="FAC918"/>
                </a:solidFill>
              </a:rPr>
              <a:t>Hard Tech </a:t>
            </a:r>
            <a:r>
              <a:rPr lang="pt-BR" sz="1000" b="0" i="1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5" name="Gráfico 14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448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-1" y="4091083"/>
            <a:ext cx="9144001" cy="10501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5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149" y="1828800"/>
            <a:ext cx="3327702" cy="1176337"/>
          </a:xfrm>
          <a:prstGeom prst="rect">
            <a:avLst/>
          </a:prstGeom>
        </p:spPr>
      </p:pic>
      <p:grpSp>
        <p:nvGrpSpPr>
          <p:cNvPr id="14" name="Agrupar 13"/>
          <p:cNvGrpSpPr/>
          <p:nvPr userDrawn="1"/>
        </p:nvGrpSpPr>
        <p:grpSpPr>
          <a:xfrm>
            <a:off x="1177763" y="4318175"/>
            <a:ext cx="6788475" cy="477054"/>
            <a:chOff x="128469" y="4318175"/>
            <a:chExt cx="6788475" cy="477054"/>
          </a:xfrm>
        </p:grpSpPr>
        <p:sp>
          <p:nvSpPr>
            <p:cNvPr id="15" name="CaixaDeTexto 14"/>
            <p:cNvSpPr txBox="1"/>
            <p:nvPr userDrawn="1"/>
          </p:nvSpPr>
          <p:spPr>
            <a:xfrm>
              <a:off x="128469" y="4318175"/>
              <a:ext cx="1565558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800"/>
              <a:r>
                <a:rPr lang="pt-BR" sz="900" b="1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Barueri . +55 11 3303-3200</a:t>
              </a:r>
            </a:p>
            <a:p>
              <a:pPr defTabSz="685800"/>
              <a:endParaRPr lang="pt-BR" sz="400" b="1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800"/>
              <a:r>
                <a:rPr lang="pt-BR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Tamboré, 267 - 21º andar</a:t>
              </a:r>
            </a:p>
            <a:p>
              <a:pPr defTabSz="685800"/>
              <a:r>
                <a:rPr lang="pt-BR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Torre Norte,  Tamboré, Barueri - SP - Brasil</a:t>
              </a:r>
            </a:p>
            <a:p>
              <a:pPr defTabSz="685800"/>
              <a:r>
                <a:rPr lang="pt-BR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06460-000</a:t>
              </a:r>
            </a:p>
          </p:txBody>
        </p:sp>
        <p:sp>
          <p:nvSpPr>
            <p:cNvPr id="19" name="CaixaDeTexto 18"/>
            <p:cNvSpPr txBox="1"/>
            <p:nvPr userDrawn="1"/>
          </p:nvSpPr>
          <p:spPr>
            <a:xfrm>
              <a:off x="1903861" y="4318175"/>
              <a:ext cx="1651207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800"/>
              <a:r>
                <a:rPr lang="pt-BR" sz="900" b="1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São Paulo . +55 11 3303-3200</a:t>
              </a:r>
            </a:p>
            <a:p>
              <a:pPr defTabSz="685800"/>
              <a:endParaRPr lang="pt-BR" sz="400" b="1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800"/>
              <a:r>
                <a:rPr lang="pt-BR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Eng. Luiz Carlos Berrini, 105 - 16º andar</a:t>
              </a:r>
            </a:p>
            <a:p>
              <a:pPr defTabSz="685800"/>
              <a:r>
                <a:rPr lang="pt-BR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Sala 1607, Brooklin Novo, São Paulo - SP - Brasil</a:t>
              </a:r>
            </a:p>
            <a:p>
              <a:pPr defTabSz="685800"/>
              <a:r>
                <a:rPr lang="pt-BR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04571-010</a:t>
              </a:r>
            </a:p>
          </p:txBody>
        </p:sp>
        <p:sp>
          <p:nvSpPr>
            <p:cNvPr id="20" name="CaixaDeTexto 19"/>
            <p:cNvSpPr txBox="1"/>
            <p:nvPr userDrawn="1"/>
          </p:nvSpPr>
          <p:spPr>
            <a:xfrm>
              <a:off x="3764902" y="4318175"/>
              <a:ext cx="146524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800"/>
              <a:r>
                <a:rPr lang="pt-BR" sz="900" b="1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Chile . +56 2 3203-9507</a:t>
              </a:r>
            </a:p>
            <a:p>
              <a:pPr defTabSz="685800"/>
              <a:endParaRPr lang="pt-BR" sz="300" b="1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800"/>
              <a:r>
                <a:rPr lang="es-ES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Cerro El Plomo, 5420</a:t>
              </a:r>
            </a:p>
            <a:p>
              <a:pPr defTabSz="685800"/>
              <a:r>
                <a:rPr lang="es-ES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1503, Las Condes, Santiago - Chile</a:t>
              </a:r>
            </a:p>
            <a:p>
              <a:pPr defTabSz="685800"/>
              <a:r>
                <a:rPr lang="es-ES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7560742</a:t>
              </a:r>
              <a:endParaRPr lang="pt-BR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CaixaDeTexto 20"/>
            <p:cNvSpPr txBox="1"/>
            <p:nvPr userDrawn="1"/>
          </p:nvSpPr>
          <p:spPr>
            <a:xfrm>
              <a:off x="5439981" y="4318175"/>
              <a:ext cx="1476963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800"/>
              <a:r>
                <a:rPr lang="pt-BR" sz="900" b="1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Colômbia . +57 1 646-9642</a:t>
              </a:r>
            </a:p>
            <a:p>
              <a:pPr defTabSz="685800"/>
              <a:endParaRPr lang="pt-BR" sz="400" b="1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800"/>
              <a:r>
                <a:rPr lang="pt-BR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Carrera 19A #90-13</a:t>
              </a:r>
            </a:p>
            <a:p>
              <a:pPr defTabSz="685800"/>
              <a:r>
                <a:rPr lang="pt-BR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304, Bogotá - Colômbia</a:t>
              </a:r>
            </a:p>
            <a:p>
              <a:pPr defTabSz="685800"/>
              <a:r>
                <a:rPr lang="pt-BR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110221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9142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-1" y="4091083"/>
            <a:ext cx="9144001" cy="10501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5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10" name="Agrupar 9"/>
          <p:cNvGrpSpPr/>
          <p:nvPr userDrawn="1"/>
        </p:nvGrpSpPr>
        <p:grpSpPr>
          <a:xfrm>
            <a:off x="1177763" y="4318175"/>
            <a:ext cx="6788475" cy="477054"/>
            <a:chOff x="128469" y="4318175"/>
            <a:chExt cx="6788475" cy="477054"/>
          </a:xfrm>
        </p:grpSpPr>
        <p:sp>
          <p:nvSpPr>
            <p:cNvPr id="11" name="CaixaDeTexto 10"/>
            <p:cNvSpPr txBox="1"/>
            <p:nvPr userDrawn="1"/>
          </p:nvSpPr>
          <p:spPr>
            <a:xfrm>
              <a:off x="128469" y="4318175"/>
              <a:ext cx="1565558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800"/>
              <a:r>
                <a:rPr lang="pt-BR" sz="900" b="1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Barueri . +55 11 3303-3200</a:t>
              </a:r>
            </a:p>
            <a:p>
              <a:pPr defTabSz="685800"/>
              <a:endParaRPr lang="pt-BR" sz="400" b="1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800"/>
              <a:r>
                <a:rPr lang="pt-BR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Tamboré, 267 - 21º andar</a:t>
              </a:r>
            </a:p>
            <a:p>
              <a:pPr defTabSz="685800"/>
              <a:r>
                <a:rPr lang="pt-BR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Torre Norte,  Tamboré, Barueri - SP - Brasil</a:t>
              </a:r>
            </a:p>
            <a:p>
              <a:pPr defTabSz="685800"/>
              <a:r>
                <a:rPr lang="pt-BR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06460-000</a:t>
              </a:r>
            </a:p>
          </p:txBody>
        </p:sp>
        <p:sp>
          <p:nvSpPr>
            <p:cNvPr id="15" name="CaixaDeTexto 14"/>
            <p:cNvSpPr txBox="1"/>
            <p:nvPr userDrawn="1"/>
          </p:nvSpPr>
          <p:spPr>
            <a:xfrm>
              <a:off x="1903861" y="4318175"/>
              <a:ext cx="1651207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800"/>
              <a:r>
                <a:rPr lang="pt-BR" sz="900" b="1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São Paulo . +55 11 3303-3200</a:t>
              </a:r>
            </a:p>
            <a:p>
              <a:pPr defTabSz="685800"/>
              <a:endParaRPr lang="pt-BR" sz="400" b="1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800"/>
              <a:r>
                <a:rPr lang="pt-BR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Eng. Luiz Carlos Berrini, 105 - 16º andar</a:t>
              </a:r>
            </a:p>
            <a:p>
              <a:pPr defTabSz="685800"/>
              <a:r>
                <a:rPr lang="pt-BR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Sala 1607, Brooklin Novo, São Paulo - SP - Brasil</a:t>
              </a:r>
            </a:p>
            <a:p>
              <a:pPr defTabSz="685800"/>
              <a:r>
                <a:rPr lang="pt-BR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04571-010</a:t>
              </a:r>
            </a:p>
          </p:txBody>
        </p:sp>
        <p:sp>
          <p:nvSpPr>
            <p:cNvPr id="18" name="CaixaDeTexto 17"/>
            <p:cNvSpPr txBox="1"/>
            <p:nvPr userDrawn="1"/>
          </p:nvSpPr>
          <p:spPr>
            <a:xfrm>
              <a:off x="3764902" y="4318175"/>
              <a:ext cx="146524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800"/>
              <a:r>
                <a:rPr lang="pt-BR" sz="900" b="1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Chile . +56 2 3203-9507</a:t>
              </a:r>
            </a:p>
            <a:p>
              <a:pPr defTabSz="685800"/>
              <a:endParaRPr lang="pt-BR" sz="300" b="1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800"/>
              <a:r>
                <a:rPr lang="es-ES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Cerro El Plomo, 5420</a:t>
              </a:r>
            </a:p>
            <a:p>
              <a:pPr defTabSz="685800"/>
              <a:r>
                <a:rPr lang="es-ES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1503, Las Condes, Santiago - Chile</a:t>
              </a:r>
            </a:p>
            <a:p>
              <a:pPr defTabSz="685800"/>
              <a:r>
                <a:rPr lang="es-ES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7560742</a:t>
              </a:r>
              <a:endParaRPr lang="pt-BR" sz="600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CaixaDeTexto 18"/>
            <p:cNvSpPr txBox="1"/>
            <p:nvPr userDrawn="1"/>
          </p:nvSpPr>
          <p:spPr>
            <a:xfrm>
              <a:off x="5439981" y="4318175"/>
              <a:ext cx="1476963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800"/>
              <a:r>
                <a:rPr lang="pt-BR" sz="900" b="1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Colômbia . +57 1 646-9642</a:t>
              </a:r>
            </a:p>
            <a:p>
              <a:pPr defTabSz="685800"/>
              <a:endParaRPr lang="pt-BR" sz="400" b="1" i="0" u="non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800"/>
              <a:r>
                <a:rPr lang="pt-BR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Carrera 19A #90-13</a:t>
              </a:r>
            </a:p>
            <a:p>
              <a:pPr defTabSz="685800"/>
              <a:r>
                <a:rPr lang="pt-BR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304, Bogotá - Colômbia</a:t>
              </a:r>
            </a:p>
            <a:p>
              <a:pPr defTabSz="685800"/>
              <a:r>
                <a:rPr lang="pt-BR" sz="600" i="0" u="none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110221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84778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Imagem 3"/>
          <p:cNvPicPr/>
          <p:nvPr/>
        </p:nvPicPr>
        <p:blipFill>
          <a:blip r:embed="rId14"/>
          <a:stretch/>
        </p:blipFill>
        <p:spPr>
          <a:xfrm>
            <a:off x="0" y="2160"/>
            <a:ext cx="9142920" cy="5137920"/>
          </a:xfrm>
          <a:prstGeom prst="rect">
            <a:avLst/>
          </a:prstGeom>
          <a:ln>
            <a:noFill/>
          </a:ln>
        </p:spPr>
      </p:pic>
      <p:sp>
        <p:nvSpPr>
          <p:cNvPr id="205" name="CustomShape 1"/>
          <p:cNvSpPr/>
          <p:nvPr/>
        </p:nvSpPr>
        <p:spPr>
          <a:xfrm>
            <a:off x="0" y="4091040"/>
            <a:ext cx="9142920" cy="104904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"/>
          <p:cNvSpPr/>
          <p:nvPr/>
        </p:nvSpPr>
        <p:spPr>
          <a:xfrm>
            <a:off x="128520" y="4318200"/>
            <a:ext cx="156456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Calibri"/>
                <a:ea typeface="DejaVu Sans"/>
              </a:rPr>
              <a:t>Barueri . +55 11 3303-3200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Av. Tamboré, 267 - 21º andar</a:t>
            </a:r>
            <a:endParaRPr lang="en-US" sz="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Torre Norte,  Tamboré, Barueri - SP - Brasil</a:t>
            </a:r>
            <a:endParaRPr lang="en-US" sz="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CEP: 06460-000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1904040" y="4318200"/>
            <a:ext cx="165024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Calibri"/>
                <a:ea typeface="DejaVu Sans"/>
              </a:rPr>
              <a:t>São Paulo . +55 11 3303-3200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Av. Eng. Luiz Carlos Berrini, 105 - 16º andar</a:t>
            </a:r>
            <a:endParaRPr lang="en-US" sz="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Sala 1607, Brooklin Novo, São Paulo - SP - Brasil</a:t>
            </a:r>
            <a:endParaRPr lang="en-US" sz="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CEP: 04571-010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3764880" y="4318200"/>
            <a:ext cx="188784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Calibri"/>
                <a:ea typeface="DejaVu Sans"/>
              </a:rPr>
              <a:t>Rio de Janeiro . +55 21 3173-1388 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Av. Rio Branco, 134 - 13º andar </a:t>
            </a:r>
            <a:endParaRPr lang="en-US" sz="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Centro, Rio de Janeiro – RJ - Brasil</a:t>
            </a:r>
            <a:endParaRPr lang="en-US" sz="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CEP: 20040-921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09" name="CustomShape 5"/>
          <p:cNvSpPr/>
          <p:nvPr/>
        </p:nvSpPr>
        <p:spPr>
          <a:xfrm>
            <a:off x="5863320" y="4318200"/>
            <a:ext cx="146412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Calibri"/>
                <a:ea typeface="DejaVu Sans"/>
              </a:rPr>
              <a:t>Chile . +56 2 3203-9507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Cerro El Plomo, 5420</a:t>
            </a:r>
            <a:endParaRPr lang="en-US" sz="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Oficina 1503, Las Condes, Santiago - Chile</a:t>
            </a:r>
            <a:endParaRPr lang="en-US" sz="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Código Postal: 7560742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10" name="CustomShape 6"/>
          <p:cNvSpPr/>
          <p:nvPr/>
        </p:nvSpPr>
        <p:spPr>
          <a:xfrm>
            <a:off x="7538400" y="4318200"/>
            <a:ext cx="147600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Calibri"/>
                <a:ea typeface="DejaVu Sans"/>
              </a:rPr>
              <a:t>Colômbia . +57 1 646-9642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Carrera 19A #90-13</a:t>
            </a:r>
            <a:endParaRPr lang="en-US" sz="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Oficina 304, Bogotá - Colômbia</a:t>
            </a:r>
            <a:endParaRPr lang="en-US" sz="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Código Postal: 110221</a:t>
            </a:r>
            <a:endParaRPr lang="en-US" sz="600" b="0" strike="noStrike" spc="-1">
              <a:latin typeface="Arial"/>
            </a:endParaRPr>
          </a:p>
        </p:txBody>
      </p:sp>
      <p:pic>
        <p:nvPicPr>
          <p:cNvPr id="211" name="Gráfico 13"/>
          <p:cNvPicPr/>
          <p:nvPr/>
        </p:nvPicPr>
        <p:blipFill>
          <a:blip r:embed="rId15"/>
          <a:stretch/>
        </p:blipFill>
        <p:spPr>
          <a:xfrm>
            <a:off x="5757120" y="0"/>
            <a:ext cx="2518920" cy="2518920"/>
          </a:xfrm>
          <a:prstGeom prst="rect">
            <a:avLst/>
          </a:prstGeom>
          <a:ln>
            <a:noFill/>
          </a:ln>
        </p:spPr>
      </p:pic>
      <p:sp>
        <p:nvSpPr>
          <p:cNvPr id="212" name="CustomShape 7"/>
          <p:cNvSpPr/>
          <p:nvPr/>
        </p:nvSpPr>
        <p:spPr>
          <a:xfrm>
            <a:off x="4586400" y="2249280"/>
            <a:ext cx="418320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1" strike="noStrike" spc="-293">
                <a:solidFill>
                  <a:srgbClr val="FFD300"/>
                </a:solidFill>
                <a:latin typeface="Calibri"/>
                <a:ea typeface="DejaVu Sans"/>
              </a:rPr>
              <a:t>Obrigado!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213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14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3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ransition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svg"/><Relationship Id="rId9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680698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9650E75-A8E6-4941-83EC-E109C217CA9C}"/>
              </a:ext>
            </a:extLst>
          </p:cNvPr>
          <p:cNvCxnSpPr>
            <a:stCxn id="2" idx="6"/>
          </p:cNvCxnSpPr>
          <p:nvPr/>
        </p:nvCxnSpPr>
        <p:spPr>
          <a:xfrm>
            <a:off x="1590648" y="2222947"/>
            <a:ext cx="7136893" cy="13259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ítulo 1">
            <a:extLst>
              <a:ext uri="{FF2B5EF4-FFF2-40B4-BE49-F238E27FC236}">
                <a16:creationId xmlns:a16="http://schemas.microsoft.com/office/drawing/2014/main" id="{9659D580-7858-4C63-B421-FFFD94A8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2" y="52858"/>
            <a:ext cx="8785286" cy="609398"/>
          </a:xfrm>
        </p:spPr>
        <p:txBody>
          <a:bodyPr/>
          <a:lstStyle/>
          <a:p>
            <a:r>
              <a:rPr lang="pt-BR" sz="2000" dirty="0" err="1"/>
              <a:t>Pré</a:t>
            </a:r>
            <a:r>
              <a:rPr lang="pt-BR" sz="2000" dirty="0"/>
              <a:t>-assessment</a:t>
            </a:r>
            <a:br>
              <a:rPr lang="pt-BR" sz="2000" dirty="0"/>
            </a:br>
            <a:r>
              <a:rPr lang="pt-BR" dirty="0">
                <a:solidFill>
                  <a:srgbClr val="FFC000"/>
                </a:solidFill>
              </a:rPr>
              <a:t>ATIVIDADES CONDUZIDAS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AD15ABE-AD1D-42DF-9152-935E4634BD5A}"/>
              </a:ext>
            </a:extLst>
          </p:cNvPr>
          <p:cNvSpPr txBox="1"/>
          <p:nvPr/>
        </p:nvSpPr>
        <p:spPr>
          <a:xfrm>
            <a:off x="4572000" y="2773734"/>
            <a:ext cx="2103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Identificados os GAPS entre o modelo de atuação observado, e o modelo de aderência sugerido pelas  melhores práticas SRE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6BA9F76-979C-4956-94EB-F9B3E8F39B4A}"/>
              </a:ext>
            </a:extLst>
          </p:cNvPr>
          <p:cNvSpPr txBox="1"/>
          <p:nvPr/>
        </p:nvSpPr>
        <p:spPr>
          <a:xfrm>
            <a:off x="2327380" y="2773734"/>
            <a:ext cx="1993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Aplicado o modelo de aderência SRE por área (nesse exemplo, apenas SQUAD Cielo </a:t>
            </a:r>
            <a:r>
              <a:rPr lang="pt-BR" sz="1200" dirty="0" err="1"/>
              <a:t>Pay</a:t>
            </a:r>
            <a:r>
              <a:rPr lang="pt-BR" sz="1200" dirty="0"/>
              <a:t> e Site)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6F98F81-4BB7-4D86-A402-B0F548D313C6}"/>
              </a:ext>
            </a:extLst>
          </p:cNvPr>
          <p:cNvSpPr txBox="1"/>
          <p:nvPr/>
        </p:nvSpPr>
        <p:spPr>
          <a:xfrm>
            <a:off x="209163" y="2773734"/>
            <a:ext cx="1727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Entrevistas com áreas envolvidas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B63BB61-913D-6749-AE96-912A242E0A7B}"/>
              </a:ext>
            </a:extLst>
          </p:cNvPr>
          <p:cNvGrpSpPr/>
          <p:nvPr/>
        </p:nvGrpSpPr>
        <p:grpSpPr>
          <a:xfrm>
            <a:off x="5116894" y="1715953"/>
            <a:ext cx="1013988" cy="1013988"/>
            <a:chOff x="4625282" y="864928"/>
            <a:chExt cx="1013988" cy="101398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BF2AB70-AF27-7447-9CED-01469FBB801D}"/>
                </a:ext>
              </a:extLst>
            </p:cNvPr>
            <p:cNvSpPr/>
            <p:nvPr/>
          </p:nvSpPr>
          <p:spPr>
            <a:xfrm>
              <a:off x="4625282" y="864928"/>
              <a:ext cx="1013988" cy="101398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5" name="Gráfico 24">
              <a:extLst>
                <a:ext uri="{FF2B5EF4-FFF2-40B4-BE49-F238E27FC236}">
                  <a16:creationId xmlns:a16="http://schemas.microsoft.com/office/drawing/2014/main" id="{35E1A6F8-617D-4624-AF72-5F63BBF0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63091" y="1126004"/>
              <a:ext cx="538370" cy="538370"/>
            </a:xfrm>
            <a:prstGeom prst="rect">
              <a:avLst/>
            </a:prstGeom>
          </p:spPr>
        </p:pic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7AE7F74-68D9-4368-85E1-733918FFB209}"/>
              </a:ext>
            </a:extLst>
          </p:cNvPr>
          <p:cNvSpPr txBox="1"/>
          <p:nvPr/>
        </p:nvSpPr>
        <p:spPr>
          <a:xfrm>
            <a:off x="6886805" y="2773734"/>
            <a:ext cx="20143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Apontados os principais pontos que requerem ação para a melhoria dos níveis de aderência sugerido pelas  melhores práticas SRE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468B3AE-BBA2-1B42-B4C3-E27A52B3457E}"/>
              </a:ext>
            </a:extLst>
          </p:cNvPr>
          <p:cNvGrpSpPr/>
          <p:nvPr/>
        </p:nvGrpSpPr>
        <p:grpSpPr>
          <a:xfrm>
            <a:off x="7387011" y="1715953"/>
            <a:ext cx="1013988" cy="1013988"/>
            <a:chOff x="6738718" y="889225"/>
            <a:chExt cx="1013988" cy="101398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6F609A6-D32A-554A-BCE6-A772CC5F8284}"/>
                </a:ext>
              </a:extLst>
            </p:cNvPr>
            <p:cNvSpPr/>
            <p:nvPr/>
          </p:nvSpPr>
          <p:spPr>
            <a:xfrm>
              <a:off x="6738718" y="889225"/>
              <a:ext cx="1013988" cy="101398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6" name="Imagem 25" descr="Uma imagem contendo texto, relógio&#10;&#10;Descrição gerada automaticamente">
              <a:extLst>
                <a:ext uri="{FF2B5EF4-FFF2-40B4-BE49-F238E27FC236}">
                  <a16:creationId xmlns:a16="http://schemas.microsoft.com/office/drawing/2014/main" id="{85CE07C3-65BF-4706-97EE-BDC32A391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8269" y="1090490"/>
              <a:ext cx="614885" cy="609398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BEF079D-E522-9A4C-B6D0-9838F15D2A1F}"/>
              </a:ext>
            </a:extLst>
          </p:cNvPr>
          <p:cNvGrpSpPr/>
          <p:nvPr/>
        </p:nvGrpSpPr>
        <p:grpSpPr>
          <a:xfrm>
            <a:off x="576660" y="1715953"/>
            <a:ext cx="1013988" cy="1013988"/>
            <a:chOff x="833705" y="869119"/>
            <a:chExt cx="1013988" cy="101398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D62FA3D-D5B1-E945-9C4C-8BBC24B23809}"/>
                </a:ext>
              </a:extLst>
            </p:cNvPr>
            <p:cNvSpPr/>
            <p:nvPr/>
          </p:nvSpPr>
          <p:spPr>
            <a:xfrm>
              <a:off x="833705" y="869119"/>
              <a:ext cx="1013988" cy="101398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" name="Gráfico 15">
              <a:extLst>
                <a:ext uri="{FF2B5EF4-FFF2-40B4-BE49-F238E27FC236}">
                  <a16:creationId xmlns:a16="http://schemas.microsoft.com/office/drawing/2014/main" id="{0520AA4F-6C27-482F-A92E-79712AB14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9778" y="1079422"/>
              <a:ext cx="600165" cy="600165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4CB6E760-D639-8245-9382-5C73B12263ED}"/>
              </a:ext>
            </a:extLst>
          </p:cNvPr>
          <p:cNvGrpSpPr/>
          <p:nvPr/>
        </p:nvGrpSpPr>
        <p:grpSpPr>
          <a:xfrm>
            <a:off x="2846777" y="1715953"/>
            <a:ext cx="1013988" cy="1013988"/>
            <a:chOff x="2848398" y="869119"/>
            <a:chExt cx="1013988" cy="101398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BC9CF8E-60DF-A34E-A0C9-F98A3B448148}"/>
                </a:ext>
              </a:extLst>
            </p:cNvPr>
            <p:cNvSpPr/>
            <p:nvPr/>
          </p:nvSpPr>
          <p:spPr>
            <a:xfrm>
              <a:off x="2848398" y="869119"/>
              <a:ext cx="1013988" cy="101398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7" name="Gráfico 16">
              <a:extLst>
                <a:ext uri="{FF2B5EF4-FFF2-40B4-BE49-F238E27FC236}">
                  <a16:creationId xmlns:a16="http://schemas.microsoft.com/office/drawing/2014/main" id="{BF994314-E190-4356-B42A-BEDEB9D20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073249" y="1060145"/>
              <a:ext cx="619442" cy="6194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173361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C2E415DC-18E1-4424-86B7-FE3FB252E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60" y="747970"/>
            <a:ext cx="3885224" cy="4016752"/>
          </a:xfrm>
          <a:prstGeom prst="rect">
            <a:avLst/>
          </a:prstGeom>
        </p:spPr>
      </p:pic>
      <p:sp>
        <p:nvSpPr>
          <p:cNvPr id="412" name="Título 1">
            <a:extLst>
              <a:ext uri="{FF2B5EF4-FFF2-40B4-BE49-F238E27FC236}">
                <a16:creationId xmlns:a16="http://schemas.microsoft.com/office/drawing/2014/main" id="{9659D580-7858-4C63-B421-FFFD94A8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2" y="52858"/>
            <a:ext cx="8785286" cy="609398"/>
          </a:xfrm>
        </p:spPr>
        <p:txBody>
          <a:bodyPr/>
          <a:lstStyle/>
          <a:p>
            <a:r>
              <a:rPr lang="pt-BR" sz="2000" dirty="0" err="1"/>
              <a:t>Pré</a:t>
            </a:r>
            <a:r>
              <a:rPr lang="pt-BR" sz="2000" dirty="0"/>
              <a:t>-assessment</a:t>
            </a:r>
            <a:br>
              <a:rPr lang="pt-BR" sz="2000" dirty="0"/>
            </a:br>
            <a:r>
              <a:rPr lang="pt-BR" dirty="0">
                <a:solidFill>
                  <a:srgbClr val="FFC000"/>
                </a:solidFill>
              </a:rPr>
              <a:t>CRITÉRIOS DE AVALIAÇÃO DE ADERÊNCIA SRE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1C166DD-8D1E-43FE-BBAB-29E86F014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935" y="747969"/>
            <a:ext cx="3930103" cy="401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2404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ítulo 1">
            <a:extLst>
              <a:ext uri="{FF2B5EF4-FFF2-40B4-BE49-F238E27FC236}">
                <a16:creationId xmlns:a16="http://schemas.microsoft.com/office/drawing/2014/main" id="{9659D580-7858-4C63-B421-FFFD94A8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2" y="52858"/>
            <a:ext cx="8785286" cy="609398"/>
          </a:xfrm>
        </p:spPr>
        <p:txBody>
          <a:bodyPr/>
          <a:lstStyle/>
          <a:p>
            <a:r>
              <a:rPr lang="pt-BR" sz="2000" dirty="0" err="1"/>
              <a:t>Pré</a:t>
            </a:r>
            <a:r>
              <a:rPr lang="pt-BR" sz="2000" dirty="0"/>
              <a:t>-assessment</a:t>
            </a:r>
            <a:br>
              <a:rPr lang="pt-BR" sz="2000" dirty="0"/>
            </a:br>
            <a:r>
              <a:rPr lang="pt-BR" dirty="0">
                <a:solidFill>
                  <a:srgbClr val="FFC000"/>
                </a:solidFill>
              </a:rPr>
              <a:t>SQUADS Cielo </a:t>
            </a:r>
            <a:r>
              <a:rPr lang="pt-BR" dirty="0" err="1">
                <a:solidFill>
                  <a:srgbClr val="FFC000"/>
                </a:solidFill>
              </a:rPr>
              <a:t>Pay</a:t>
            </a:r>
            <a:r>
              <a:rPr lang="pt-BR" dirty="0">
                <a:solidFill>
                  <a:srgbClr val="FFC000"/>
                </a:solidFill>
              </a:rPr>
              <a:t> e Site – Pontos Sensíveis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ADB36EA-9C72-4982-A216-75D44D519662}"/>
              </a:ext>
            </a:extLst>
          </p:cNvPr>
          <p:cNvSpPr txBox="1"/>
          <p:nvPr/>
        </p:nvSpPr>
        <p:spPr>
          <a:xfrm>
            <a:off x="115682" y="857488"/>
            <a:ext cx="8785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FF0000"/>
              </a:solidFill>
            </a:endParaRPr>
          </a:p>
          <a:p>
            <a:endParaRPr lang="pt-BR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BED604F-3E66-064B-ABBF-631601EAF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700934"/>
              </p:ext>
            </p:extLst>
          </p:nvPr>
        </p:nvGraphicFramePr>
        <p:xfrm>
          <a:off x="375418" y="857488"/>
          <a:ext cx="8265814" cy="3428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9291">
                  <a:extLst>
                    <a:ext uri="{9D8B030D-6E8A-4147-A177-3AD203B41FA5}">
                      <a16:colId xmlns:a16="http://schemas.microsoft.com/office/drawing/2014/main" val="3792703868"/>
                    </a:ext>
                  </a:extLst>
                </a:gridCol>
                <a:gridCol w="2086523">
                  <a:extLst>
                    <a:ext uri="{9D8B030D-6E8A-4147-A177-3AD203B41FA5}">
                      <a16:colId xmlns:a16="http://schemas.microsoft.com/office/drawing/2014/main" val="1366694051"/>
                    </a:ext>
                  </a:extLst>
                </a:gridCol>
              </a:tblGrid>
              <a:tr h="449743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Ponto identificado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Necessidade de correção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824246"/>
                  </a:ext>
                </a:extLst>
              </a:tr>
              <a:tr h="60992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Necessidade de uma maior atuação da equipe de arquitetura na padronização dos sistemas/ambientes.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Alta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834761"/>
                  </a:ext>
                </a:extLst>
              </a:tr>
              <a:tr h="44974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Acesso limitado aos indicadores via Tableau, os indicadores são recebidos via e-mail.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Alta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7622973"/>
                  </a:ext>
                </a:extLst>
              </a:tr>
              <a:tr h="85944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Atividades de desenvolvimento são voltadas exclusivamente ao negócio, onde não foi identificada uma autonomia de suspensão de novas implementações baseadas em indicadores de qualidade.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Alta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957121"/>
                  </a:ext>
                </a:extLst>
              </a:tr>
              <a:tr h="44974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Post-mortem aplicado de forma  discreta, apenas para determinados casos.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Média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30653"/>
                  </a:ext>
                </a:extLst>
              </a:tr>
              <a:tr h="60992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Processo de identificação de vulnerabilidade de o código é feito pela liderança, e os desvios identificados são repassados através de orientações para evitar recorrência.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Média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7026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9865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920BF82-17D1-4770-8241-2ABD26DDD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841" y="450648"/>
            <a:ext cx="6295697" cy="3971752"/>
          </a:xfrm>
          <a:prstGeom prst="rect">
            <a:avLst/>
          </a:prstGeom>
        </p:spPr>
      </p:pic>
      <p:sp>
        <p:nvSpPr>
          <p:cNvPr id="412" name="Título 1">
            <a:extLst>
              <a:ext uri="{FF2B5EF4-FFF2-40B4-BE49-F238E27FC236}">
                <a16:creationId xmlns:a16="http://schemas.microsoft.com/office/drawing/2014/main" id="{9659D580-7858-4C63-B421-FFFD94A8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2" y="52858"/>
            <a:ext cx="8785286" cy="609398"/>
          </a:xfrm>
        </p:spPr>
        <p:txBody>
          <a:bodyPr/>
          <a:lstStyle/>
          <a:p>
            <a:r>
              <a:rPr lang="pt-BR" sz="2000" dirty="0" err="1"/>
              <a:t>Pré</a:t>
            </a:r>
            <a:r>
              <a:rPr lang="pt-BR" sz="2000" dirty="0"/>
              <a:t>-assessment</a:t>
            </a:r>
            <a:br>
              <a:rPr lang="pt-BR" sz="2000" dirty="0"/>
            </a:br>
            <a:r>
              <a:rPr lang="pt-BR" dirty="0">
                <a:solidFill>
                  <a:srgbClr val="FFC000"/>
                </a:solidFill>
              </a:rPr>
              <a:t>SQUADS Cielo </a:t>
            </a:r>
            <a:r>
              <a:rPr lang="pt-BR" dirty="0" err="1">
                <a:solidFill>
                  <a:srgbClr val="FFC000"/>
                </a:solidFill>
              </a:rPr>
              <a:t>Pay</a:t>
            </a:r>
            <a:r>
              <a:rPr lang="pt-BR" dirty="0">
                <a:solidFill>
                  <a:srgbClr val="FFC000"/>
                </a:solidFill>
              </a:rPr>
              <a:t> e Site – SRE GAP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6C8FBF91-62EA-44C7-8C82-9752DB995CD9}"/>
              </a:ext>
            </a:extLst>
          </p:cNvPr>
          <p:cNvGrpSpPr/>
          <p:nvPr/>
        </p:nvGrpSpPr>
        <p:grpSpPr>
          <a:xfrm>
            <a:off x="501630" y="1513971"/>
            <a:ext cx="1021645" cy="1991392"/>
            <a:chOff x="485422" y="1154060"/>
            <a:chExt cx="1021645" cy="199139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617034A7-965F-4599-9F95-8447F8DD7449}"/>
                </a:ext>
              </a:extLst>
            </p:cNvPr>
            <p:cNvSpPr/>
            <p:nvPr/>
          </p:nvSpPr>
          <p:spPr>
            <a:xfrm>
              <a:off x="485422" y="1154060"/>
              <a:ext cx="1021645" cy="26161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>
              <a:spAutoFit/>
            </a:bodyPr>
            <a:lstStyle/>
            <a:p>
              <a:pPr algn="ctr">
                <a:defRPr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r>
                <a:rPr lang="pt-BR" sz="1100" dirty="0">
                  <a:solidFill>
                    <a:schemeClr val="bg1"/>
                  </a:solidFill>
                </a:rPr>
                <a:t>SRE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006D50FC-64DC-4D3E-96ED-AC359490BB5D}"/>
                </a:ext>
              </a:extLst>
            </p:cNvPr>
            <p:cNvSpPr/>
            <p:nvPr/>
          </p:nvSpPr>
          <p:spPr>
            <a:xfrm>
              <a:off x="485422" y="1500488"/>
              <a:ext cx="1021645" cy="2616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>
              <a:spAutoFit/>
            </a:bodyPr>
            <a:lstStyle/>
            <a:p>
              <a:pPr algn="ctr">
                <a:defRPr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r>
                <a: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5-Resiliente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2C4D09E7-AFD4-47EA-B31C-62FCE446BA2E}"/>
                </a:ext>
              </a:extLst>
            </p:cNvPr>
            <p:cNvSpPr/>
            <p:nvPr/>
          </p:nvSpPr>
          <p:spPr>
            <a:xfrm>
              <a:off x="485422" y="1846915"/>
              <a:ext cx="1021645" cy="261610"/>
            </a:xfrm>
            <a:prstGeom prst="rect">
              <a:avLst/>
            </a:prstGeom>
            <a:solidFill>
              <a:srgbClr val="99CCFF"/>
            </a:solidFill>
          </p:spPr>
          <p:txBody>
            <a:bodyPr wrap="square">
              <a:spAutoFit/>
            </a:bodyPr>
            <a:lstStyle/>
            <a:p>
              <a:pPr algn="ctr">
                <a:defRPr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r>
                <a: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4-Proativo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A4C76888-0CB7-4A44-967D-41CF40B46317}"/>
                </a:ext>
              </a:extLst>
            </p:cNvPr>
            <p:cNvSpPr/>
            <p:nvPr/>
          </p:nvSpPr>
          <p:spPr>
            <a:xfrm>
              <a:off x="485422" y="2190987"/>
              <a:ext cx="1021645" cy="2616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pPr algn="ctr">
                <a:defRPr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r>
                <a: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3-Aderente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BEC74C1E-FDB8-49E0-9900-EC9A78358AAC}"/>
                </a:ext>
              </a:extLst>
            </p:cNvPr>
            <p:cNvSpPr/>
            <p:nvPr/>
          </p:nvSpPr>
          <p:spPr>
            <a:xfrm>
              <a:off x="485422" y="2537415"/>
              <a:ext cx="1021645" cy="2616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>
                <a:defRPr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r>
                <a: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2-Reativo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3CE549BA-816F-4208-8354-63EF772FF2A9}"/>
                </a:ext>
              </a:extLst>
            </p:cNvPr>
            <p:cNvSpPr/>
            <p:nvPr/>
          </p:nvSpPr>
          <p:spPr>
            <a:xfrm>
              <a:off x="485422" y="2883842"/>
              <a:ext cx="1021645" cy="2616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>
                <a:defRPr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r>
                <a: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1-Vulnerável</a:t>
              </a:r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ED03039-7BAE-4E3D-8426-4DEDDD526D32}"/>
              </a:ext>
            </a:extLst>
          </p:cNvPr>
          <p:cNvSpPr txBox="1"/>
          <p:nvPr/>
        </p:nvSpPr>
        <p:spPr>
          <a:xfrm>
            <a:off x="179357" y="4461901"/>
            <a:ext cx="8785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Níveis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aderência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SRE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considerados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apenas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aspectos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das SQUADs Cielo Pay e Site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AA023E8-5811-4A76-90CB-C9CC433BF362}"/>
              </a:ext>
            </a:extLst>
          </p:cNvPr>
          <p:cNvSpPr txBox="1"/>
          <p:nvPr/>
        </p:nvSpPr>
        <p:spPr>
          <a:xfrm>
            <a:off x="1334089" y="3849695"/>
            <a:ext cx="5289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  <a:r>
              <a:rPr lang="en-US" sz="105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Avaliação</a:t>
            </a:r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realizada</a:t>
            </a:r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pelo</a:t>
            </a:r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equipe</a:t>
            </a:r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Inmetrics</a:t>
            </a:r>
          </a:p>
        </p:txBody>
      </p:sp>
    </p:spTree>
    <p:extLst>
      <p:ext uri="{BB962C8B-B14F-4D97-AF65-F5344CB8AC3E}">
        <p14:creationId xmlns:p14="http://schemas.microsoft.com/office/powerpoint/2010/main" val="11366678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ítulo 1">
            <a:extLst>
              <a:ext uri="{FF2B5EF4-FFF2-40B4-BE49-F238E27FC236}">
                <a16:creationId xmlns:a16="http://schemas.microsoft.com/office/drawing/2014/main" id="{9659D580-7858-4C63-B421-FFFD94A8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2" y="52858"/>
            <a:ext cx="8785286" cy="609398"/>
          </a:xfrm>
        </p:spPr>
        <p:txBody>
          <a:bodyPr/>
          <a:lstStyle/>
          <a:p>
            <a:r>
              <a:rPr lang="pt-BR" sz="2000" dirty="0" err="1"/>
              <a:t>Pré</a:t>
            </a:r>
            <a:r>
              <a:rPr lang="pt-BR" sz="2000" dirty="0"/>
              <a:t>-assessment</a:t>
            </a:r>
            <a:br>
              <a:rPr lang="pt-BR" sz="2000" dirty="0"/>
            </a:br>
            <a:r>
              <a:rPr lang="pt-BR" dirty="0">
                <a:solidFill>
                  <a:srgbClr val="FFC000"/>
                </a:solidFill>
              </a:rPr>
              <a:t>SQUADS Cielo </a:t>
            </a:r>
            <a:r>
              <a:rPr lang="pt-BR" dirty="0" err="1">
                <a:solidFill>
                  <a:srgbClr val="FFC000"/>
                </a:solidFill>
              </a:rPr>
              <a:t>Pay</a:t>
            </a:r>
            <a:r>
              <a:rPr lang="pt-BR" dirty="0">
                <a:solidFill>
                  <a:srgbClr val="FFC000"/>
                </a:solidFill>
              </a:rPr>
              <a:t> e Site – Recomendações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6830B596-99F7-604F-A8A9-53A414EDB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380704"/>
              </p:ext>
            </p:extLst>
          </p:nvPr>
        </p:nvGraphicFramePr>
        <p:xfrm>
          <a:off x="257722" y="844747"/>
          <a:ext cx="8643244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143">
                  <a:extLst>
                    <a:ext uri="{9D8B030D-6E8A-4147-A177-3AD203B41FA5}">
                      <a16:colId xmlns:a16="http://schemas.microsoft.com/office/drawing/2014/main" val="2146587471"/>
                    </a:ext>
                  </a:extLst>
                </a:gridCol>
                <a:gridCol w="1436806">
                  <a:extLst>
                    <a:ext uri="{9D8B030D-6E8A-4147-A177-3AD203B41FA5}">
                      <a16:colId xmlns:a16="http://schemas.microsoft.com/office/drawing/2014/main" val="3190596674"/>
                    </a:ext>
                  </a:extLst>
                </a:gridCol>
                <a:gridCol w="3986220">
                  <a:extLst>
                    <a:ext uri="{9D8B030D-6E8A-4147-A177-3AD203B41FA5}">
                      <a16:colId xmlns:a16="http://schemas.microsoft.com/office/drawing/2014/main" val="1050484813"/>
                    </a:ext>
                  </a:extLst>
                </a:gridCol>
                <a:gridCol w="1285592">
                  <a:extLst>
                    <a:ext uri="{9D8B030D-6E8A-4147-A177-3AD203B41FA5}">
                      <a16:colId xmlns:a16="http://schemas.microsoft.com/office/drawing/2014/main" val="2145073029"/>
                    </a:ext>
                  </a:extLst>
                </a:gridCol>
                <a:gridCol w="1368483">
                  <a:extLst>
                    <a:ext uri="{9D8B030D-6E8A-4147-A177-3AD203B41FA5}">
                      <a16:colId xmlns:a16="http://schemas.microsoft.com/office/drawing/2014/main" val="1025447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50" b="1" noProof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Item  #</a:t>
                      </a:r>
                    </a:p>
                  </a:txBody>
                  <a:tcPr marL="23239" marR="23239" marT="0" marB="3600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50" b="1" noProof="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Descrição</a:t>
                      </a:r>
                      <a:endParaRPr lang="en-US" sz="1350" b="1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3239" marR="23239" marT="0" marB="3600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50" b="1" noProof="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Ação</a:t>
                      </a:r>
                      <a:endParaRPr lang="en-US" sz="1350" b="1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3239" marR="23239" marT="0" marB="3600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50" b="1" noProof="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Impacto</a:t>
                      </a:r>
                      <a:endParaRPr lang="en-US" sz="1350" b="1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3239" marR="23239" marT="0" marB="3600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50" b="1" noProof="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Prioridade</a:t>
                      </a:r>
                      <a:endParaRPr lang="en-US" sz="1350" b="1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3239" marR="23239" marT="0" marB="36000" anchor="ctr"/>
                </a:tc>
                <a:extLst>
                  <a:ext uri="{0D108BD9-81ED-4DB2-BD59-A6C34878D82A}">
                    <a16:rowId xmlns:a16="http://schemas.microsoft.com/office/drawing/2014/main" val="385847912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2000" marR="7200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Revisão e melhoria do processo de desenho de soluções,  com a adoção das práticas SRE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Aplicação das técnicas de  Self </a:t>
                      </a:r>
                      <a:r>
                        <a:rPr lang="pt-BR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Healing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forma padrão nos sistemas e ambientes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Automate</a:t>
                      </a:r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Média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31433412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72000" marR="7200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Garantir que haja um alinhamento explicito e/ou riscos assumidos para o serviço ou negócio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Reliable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releases Embrace Risk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Baixa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237977736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2000" marR="7200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Melhorias no processo de obtenção e utilização de indicadores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Proporcionar autonomia para as equipes de desenvolvimento para suspender releases baseada nas metas de </a:t>
                      </a:r>
                      <a:r>
                        <a:rPr lang="pt-BR" sz="12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Budgets.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Budget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Alta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16519260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2000" marR="72000" marT="0" marB="0"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Estabelecer e adotar deforma rigorosa os acordos de nível de serviço SLA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Know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Service </a:t>
                      </a:r>
                      <a:r>
                        <a:rPr lang="pt-BR" sz="12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Level</a:t>
                      </a:r>
                      <a:endParaRPr lang="pt-BR" sz="12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Alta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121947911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2000" marR="7200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Aumentar a eficiência do processo análise de  vulnerabilidades de código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Revisar e prover melhorias no processo de identificação de Vulnerabilidade de códigos, Antecipando uma tomada de ação em ambientes anteriores a Produção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Automate</a:t>
                      </a:r>
                      <a:endParaRPr lang="pt-BR" sz="12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Média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190114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2000" marR="7200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/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Automatizar o processo de análise e identificação de vulnerabilidades de código através de  solução Inmetrics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Toil</a:t>
                      </a:r>
                      <a:endParaRPr lang="pt-BR" sz="12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Média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709045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Otimizar a cultura do Post-mortem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Adotar a cultura de post-mortem para todos os incidentes significativos, independentemente de serem derivados de acionamento ou não.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Post-Mortem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Média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4151705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1032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Line 1"/>
          <p:cNvSpPr/>
          <p:nvPr/>
        </p:nvSpPr>
        <p:spPr>
          <a:xfrm>
            <a:off x="4525920" y="1066680"/>
            <a:ext cx="360" cy="2531880"/>
          </a:xfrm>
          <a:prstGeom prst="line">
            <a:avLst/>
          </a:prstGeom>
          <a:ln w="32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3" name="Imagem 9"/>
          <p:cNvPicPr/>
          <p:nvPr/>
        </p:nvPicPr>
        <p:blipFill>
          <a:blip r:embed="rId2"/>
          <a:stretch/>
        </p:blipFill>
        <p:spPr>
          <a:xfrm>
            <a:off x="860760" y="1783080"/>
            <a:ext cx="3329640" cy="1125360"/>
          </a:xfrm>
          <a:prstGeom prst="rect">
            <a:avLst/>
          </a:prstGeom>
          <a:ln>
            <a:noFill/>
          </a:ln>
        </p:spPr>
      </p:pic>
      <p:pic>
        <p:nvPicPr>
          <p:cNvPr id="514" name="Imagem 2"/>
          <p:cNvPicPr/>
          <p:nvPr/>
        </p:nvPicPr>
        <p:blipFill>
          <a:blip r:embed="rId3"/>
          <a:stretch/>
        </p:blipFill>
        <p:spPr>
          <a:xfrm>
            <a:off x="6844680" y="1009080"/>
            <a:ext cx="1113480" cy="46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FFFFFF"/>
      </a:lt2>
      <a:accent1>
        <a:srgbClr val="FFD300"/>
      </a:accent1>
      <a:accent2>
        <a:srgbClr val="FBBD00"/>
      </a:accent2>
      <a:accent3>
        <a:srgbClr val="484848"/>
      </a:accent3>
      <a:accent4>
        <a:srgbClr val="858585"/>
      </a:accent4>
      <a:accent5>
        <a:srgbClr val="C2C2C2"/>
      </a:accent5>
      <a:accent6>
        <a:srgbClr val="E6E6E6"/>
      </a:accent6>
      <a:hlink>
        <a:srgbClr val="FBBD00"/>
      </a:hlink>
      <a:folHlink>
        <a:srgbClr val="24242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Inmetrics">
      <a:dk1>
        <a:srgbClr val="0C0C0C"/>
      </a:dk1>
      <a:lt1>
        <a:srgbClr val="FFFFFF"/>
      </a:lt1>
      <a:dk2>
        <a:srgbClr val="595959"/>
      </a:dk2>
      <a:lt2>
        <a:srgbClr val="FFFFFF"/>
      </a:lt2>
      <a:accent1>
        <a:srgbClr val="FFD300"/>
      </a:accent1>
      <a:accent2>
        <a:srgbClr val="FBBD00"/>
      </a:accent2>
      <a:accent3>
        <a:srgbClr val="484848"/>
      </a:accent3>
      <a:accent4>
        <a:srgbClr val="858585"/>
      </a:accent4>
      <a:accent5>
        <a:srgbClr val="C2C2C2"/>
      </a:accent5>
      <a:accent6>
        <a:srgbClr val="E6E6E6"/>
      </a:accent6>
      <a:hlink>
        <a:srgbClr val="FBBD00"/>
      </a:hlink>
      <a:folHlink>
        <a:srgbClr val="242424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mbra Extrema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FFFFFF"/>
      </a:lt2>
      <a:accent1>
        <a:srgbClr val="FFD300"/>
      </a:accent1>
      <a:accent2>
        <a:srgbClr val="FBBD00"/>
      </a:accent2>
      <a:accent3>
        <a:srgbClr val="484848"/>
      </a:accent3>
      <a:accent4>
        <a:srgbClr val="858585"/>
      </a:accent4>
      <a:accent5>
        <a:srgbClr val="C2C2C2"/>
      </a:accent5>
      <a:accent6>
        <a:srgbClr val="E6E6E6"/>
      </a:accent6>
      <a:hlink>
        <a:srgbClr val="FBBD00"/>
      </a:hlink>
      <a:folHlink>
        <a:srgbClr val="24242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2C38207B8731468083A123BC65902A" ma:contentTypeVersion="13" ma:contentTypeDescription="Create a new document." ma:contentTypeScope="" ma:versionID="5cad2fbd88e91813c3633e8b801f87d9">
  <xsd:schema xmlns:xsd="http://www.w3.org/2001/XMLSchema" xmlns:xs="http://www.w3.org/2001/XMLSchema" xmlns:p="http://schemas.microsoft.com/office/2006/metadata/properties" xmlns:ns3="1d13ef49-1381-4a0a-8c9e-8ec201102d7f" xmlns:ns4="a7f20882-f702-44a2-89d3-9e0cb903f17f" targetNamespace="http://schemas.microsoft.com/office/2006/metadata/properties" ma:root="true" ma:fieldsID="feee58fb7f3809eec2c560fed0cd2eb1" ns3:_="" ns4:_="">
    <xsd:import namespace="1d13ef49-1381-4a0a-8c9e-8ec201102d7f"/>
    <xsd:import namespace="a7f20882-f702-44a2-89d3-9e0cb903f1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13ef49-1381-4a0a-8c9e-8ec201102d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f20882-f702-44a2-89d3-9e0cb903f17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A28ECB-2C13-4E02-B93C-5C3B275D3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13ef49-1381-4a0a-8c9e-8ec201102d7f"/>
    <ds:schemaRef ds:uri="a7f20882-f702-44a2-89d3-9e0cb903f1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B9381A-B66D-4505-847B-8C9B0CADBD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60F5CB-A6CF-49B6-82DA-761AAF809BD5}">
  <ds:schemaRefs>
    <ds:schemaRef ds:uri="http://purl.org/dc/elements/1.1/"/>
    <ds:schemaRef ds:uri="http://schemas.microsoft.com/office/2006/metadata/properties"/>
    <ds:schemaRef ds:uri="http://purl.org/dc/terms/"/>
    <ds:schemaRef ds:uri="http://purl.org/dc/dcmitype/"/>
    <ds:schemaRef ds:uri="http://www.w3.org/XML/1998/namespace"/>
    <ds:schemaRef ds:uri="1d13ef49-1381-4a0a-8c9e-8ec201102d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a7f20882-f702-44a2-89d3-9e0cb903f17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</TotalTime>
  <Words>390</Words>
  <Application>Microsoft Office PowerPoint</Application>
  <PresentationFormat>Apresentação na tela (16:9)</PresentationFormat>
  <Paragraphs>70</Paragraphs>
  <Slides>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Calibri</vt:lpstr>
      <vt:lpstr>Symbol</vt:lpstr>
      <vt:lpstr>Times New Roman</vt:lpstr>
      <vt:lpstr>Wingdings</vt:lpstr>
      <vt:lpstr>Office Theme</vt:lpstr>
      <vt:lpstr>Tema do Office</vt:lpstr>
      <vt:lpstr>Apresentação do PowerPoint</vt:lpstr>
      <vt:lpstr>Pré-assessment ATIVIDADES CONDUZIDAS</vt:lpstr>
      <vt:lpstr>Pré-assessment CRITÉRIOS DE AVALIAÇÃO DE ADERÊNCIA SRE</vt:lpstr>
      <vt:lpstr>Pré-assessment SQUADS Cielo Pay e Site – Pontos Sensíveis</vt:lpstr>
      <vt:lpstr>Pré-assessment SQUADS Cielo Pay e Site – SRE GAP</vt:lpstr>
      <vt:lpstr>Pré-assessment SQUADS Cielo Pay e Site – Recomendações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CMA Relatório Mensal</dc:title>
  <dc:subject/>
  <dc:creator>cgsmenez@inmetrics.com.br</dc:creator>
  <cp:keywords>Inmetrics</cp:keywords>
  <dc:description/>
  <cp:lastModifiedBy>Edson Roberto Da Silva</cp:lastModifiedBy>
  <cp:revision>4</cp:revision>
  <dcterms:created xsi:type="dcterms:W3CDTF">2020-02-19T12:45:41Z</dcterms:created>
  <dcterms:modified xsi:type="dcterms:W3CDTF">2020-04-30T21:49:26Z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0x010100612C38207B8731468083A123BC65902A</vt:lpwstr>
  </property>
  <property fmtid="{D5CDD505-2E9C-101B-9397-08002B2CF9AE}" pid="4" name="HiddenSlides">
    <vt:i4>2</vt:i4>
  </property>
  <property fmtid="{D5CDD505-2E9C-101B-9397-08002B2CF9AE}" pid="5" name="HyperlinksChanged">
    <vt:bool>false</vt:bool>
  </property>
  <property fmtid="{D5CDD505-2E9C-101B-9397-08002B2CF9AE}" pid="6" name="KSOProductBuildVer">
    <vt:lpwstr>1046-11.1.0.8722</vt:lpwstr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8</vt:i4>
  </property>
  <property fmtid="{D5CDD505-2E9C-101B-9397-08002B2CF9AE}" pid="10" name="PresentationFormat">
    <vt:lpwstr>Apresentação na tela (16:9)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15</vt:i4>
  </property>
  <property fmtid="{D5CDD505-2E9C-101B-9397-08002B2CF9AE}" pid="14" name="category">
    <vt:lpwstr>Consulting</vt:lpwstr>
  </property>
</Properties>
</file>