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3"/>
  </p:sldMasterIdLst>
  <p:notesMasterIdLst>
    <p:notesMasterId r:id="rId7"/>
  </p:notesMasterIdLst>
  <p:handoutMasterIdLst>
    <p:handoutMasterId r:id="rId13"/>
  </p:handoutMasterIdLst>
  <p:sldIdLst>
    <p:sldId id="375" r:id="rId4"/>
    <p:sldId id="264" r:id="rId5"/>
    <p:sldId id="590" r:id="rId6"/>
    <p:sldId id="739" r:id="rId8"/>
    <p:sldId id="740" r:id="rId9"/>
    <p:sldId id="741" r:id="rId10"/>
    <p:sldId id="743" r:id="rId11"/>
    <p:sldId id="582" r:id="rId12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61"/>
    <a:srgbClr val="99CCFF"/>
    <a:srgbClr val="CCFF99"/>
    <a:srgbClr val="FFFF66"/>
    <a:srgbClr val="FF3399"/>
    <a:srgbClr val="CCCCFF"/>
    <a:srgbClr val="CC0099"/>
    <a:srgbClr val="92D050"/>
    <a:srgbClr val="FF5050"/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1176" autoAdjust="0"/>
  </p:normalViewPr>
  <p:slideViewPr>
    <p:cSldViewPr snapToGrid="0">
      <p:cViewPr>
        <p:scale>
          <a:sx n="90" d="100"/>
          <a:sy n="90" d="100"/>
        </p:scale>
        <p:origin x="672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21C9F-220F-45DF-BC32-2C71CBCE82E0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5CF10-8C0E-49E3-AB58-9D57AA97CD8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C08AB-D3C1-49FF-9DCF-21FF4A30CE43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C08AB-D3C1-49FF-9DCF-21FF4A30CE43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C08AB-D3C1-49FF-9DCF-21FF4A30CE43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C08AB-D3C1-49FF-9DCF-21FF4A30CE43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C08AB-D3C1-49FF-9DCF-21FF4A30CE43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svg"/><Relationship Id="rId4" Type="http://schemas.openxmlformats.org/officeDocument/2006/relationships/image" Target="../media/image7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svg"/><Relationship Id="rId4" Type="http://schemas.openxmlformats.org/officeDocument/2006/relationships/image" Target="../media/image7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1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7" name="Retângulo: Cantos Arredondados 6"/>
          <p:cNvSpPr/>
          <p:nvPr userDrawn="1"/>
        </p:nvSpPr>
        <p:spPr>
          <a:xfrm rot="2700000">
            <a:off x="-2024644" y="332031"/>
            <a:ext cx="5643925" cy="56439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14" name="Gráfico 1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12" name="Gráfico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9724" y="146452"/>
            <a:ext cx="492533" cy="857503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  <a:endParaRPr lang="pt-BR" sz="1000" b="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3" name="Gráfico 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15" name="Gráfico 1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0" y="429932"/>
            <a:ext cx="9144000" cy="180000"/>
          </a:xfrm>
          <a:prstGeom prst="rect">
            <a:avLst/>
          </a:prstGeom>
          <a:solidFill>
            <a:srgbClr val="78B832"/>
          </a:solidFill>
          <a:ln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4"/>
          <a:srcRect r="32372" b="80179"/>
          <a:stretch>
            <a:fillRect/>
          </a:stretch>
        </p:blipFill>
        <p:spPr>
          <a:xfrm>
            <a:off x="6370363" y="-1"/>
            <a:ext cx="2773944" cy="468000"/>
          </a:xfrm>
          <a:prstGeom prst="rect">
            <a:avLst/>
          </a:prstGeom>
        </p:spPr>
      </p:pic>
      <p:pic>
        <p:nvPicPr>
          <p:cNvPr id="6" name="Picture 2" descr="Resultado de imagem para alel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9" y="64865"/>
            <a:ext cx="820800" cy="53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 userDrawn="1"/>
        </p:nvSpPr>
        <p:spPr>
          <a:xfrm>
            <a:off x="1350066" y="394323"/>
            <a:ext cx="3703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CMA</a:t>
            </a:r>
            <a:r>
              <a:rPr lang="pt-BR" sz="1200" b="1" baseline="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 – Centro de Monitoramento Alelo</a:t>
            </a:r>
            <a:endParaRPr lang="pt-BR" sz="1200" b="1" dirty="0">
              <a:solidFill>
                <a:schemeClr val="bg1"/>
              </a:solidFill>
              <a:latin typeface="+mj-lt"/>
              <a:cs typeface="Leelawadee" panose="020B0502040204020203" pitchFamily="34" charset="-34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7248435" y="19250"/>
            <a:ext cx="180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REFERÊNCIA</a:t>
            </a:r>
            <a:endParaRPr lang="pt-BR" sz="1000" b="1" dirty="0">
              <a:solidFill>
                <a:schemeClr val="bg1"/>
              </a:solidFill>
              <a:latin typeface="+mj-lt"/>
              <a:cs typeface="Leelawadee" panose="020B0502040204020203" pitchFamily="34" charset="-34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3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  <a:endParaRPr lang="es-ES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  <a:endParaRPr lang="es-ES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/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3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  <a:endParaRPr lang="es-ES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  <a:endParaRPr lang="es-ES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áfico 13" descr="Cha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7051" y="0"/>
            <a:ext cx="2520000" cy="2520000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>
            <a:off x="5155673" y="2249300"/>
            <a:ext cx="3045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Obrigado!</a:t>
            </a:r>
            <a:endParaRPr lang="pt-BR" sz="6000" b="1" spc="-300" dirty="0">
              <a:solidFill>
                <a:srgbClr val="FFD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ans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 com 1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313" y="974725"/>
            <a:ext cx="85410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  <a:endParaRPr lang="pt-BR" sz="9600" b="1" spc="-300" dirty="0">
              <a:solidFill>
                <a:srgbClr val="FFD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15" name="Gráfico 14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  <a:endParaRPr lang="pt-BR" sz="9600" b="1" spc="-300" dirty="0">
              <a:solidFill>
                <a:srgbClr val="FFD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" y="2090674"/>
            <a:ext cx="2520000" cy="96917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1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7" name="Retângulo: Cantos Arredondados 6"/>
          <p:cNvSpPr/>
          <p:nvPr userDrawn="1"/>
        </p:nvSpPr>
        <p:spPr>
          <a:xfrm rot="2700000">
            <a:off x="-2024644" y="332031"/>
            <a:ext cx="5643925" cy="56439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</a:t>
            </a:r>
            <a:r>
              <a:rPr lang="pt-BR" sz="1000" b="0" i="1" dirty="0" err="1">
                <a:solidFill>
                  <a:schemeClr val="bg1"/>
                </a:solidFill>
              </a:rPr>
              <a:t>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14" name="Gráfico 1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</a:t>
            </a:r>
            <a:r>
              <a:rPr lang="pt-BR" sz="1000" b="0" i="1" dirty="0" err="1">
                <a:solidFill>
                  <a:schemeClr val="bg1"/>
                </a:solidFill>
              </a:rPr>
              <a:t>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12" name="Gráfico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</a:t>
            </a:r>
            <a:r>
              <a:rPr lang="pt-BR" sz="1000" b="0" i="1" dirty="0" err="1">
                <a:solidFill>
                  <a:schemeClr val="bg1"/>
                </a:solidFill>
              </a:rPr>
              <a:t>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9724" y="146452"/>
            <a:ext cx="492533" cy="857503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</a:t>
            </a:r>
            <a:r>
              <a:rPr lang="pt-BR" sz="1000" b="0" i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Results</a:t>
            </a:r>
            <a:endParaRPr lang="pt-BR" sz="1000" b="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/>
          </a:p>
        </p:txBody>
      </p: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</a:t>
            </a:r>
            <a:r>
              <a:rPr lang="pt-BR" sz="1000" b="0" i="1" dirty="0" err="1">
                <a:solidFill>
                  <a:schemeClr val="bg1"/>
                </a:solidFill>
              </a:rPr>
              <a:t>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3" name="Gráfico 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  <a:endParaRPr lang="pt-BR" dirty="0"/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  <a:endParaRPr lang="pt-BR" dirty="0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/>
          </a:p>
        </p:txBody>
      </p:sp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</a:t>
            </a:r>
            <a:r>
              <a:rPr lang="pt-BR" sz="1000" b="0" i="1" dirty="0" err="1">
                <a:solidFill>
                  <a:schemeClr val="bg1"/>
                </a:solidFill>
              </a:rPr>
              <a:t>Results</a:t>
            </a:r>
            <a:endParaRPr lang="pt-BR" sz="1000" b="0" i="1" dirty="0">
              <a:solidFill>
                <a:schemeClr val="bg1"/>
              </a:solidFill>
            </a:endParaRPr>
          </a:p>
        </p:txBody>
      </p:sp>
      <p:pic>
        <p:nvPicPr>
          <p:cNvPr id="15" name="Gráfico 14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3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  <a:endParaRPr lang="es-ES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  <a:endParaRPr lang="es-ES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/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3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  <a:endParaRPr lang="es-ES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  <a:endParaRPr lang="es-ES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  <a:endParaRPr lang="pt-BR" sz="9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3" name="Retângulo 22"/>
          <p:cNvSpPr/>
          <p:nvPr userDrawn="1"/>
        </p:nvSpPr>
        <p:spPr>
          <a:xfrm>
            <a:off x="-265044" y="958298"/>
            <a:ext cx="530087" cy="3226905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/>
          </a:p>
        </p:txBody>
      </p:sp>
      <p:grpSp>
        <p:nvGrpSpPr>
          <p:cNvPr id="23" name="Grupo 22"/>
          <p:cNvGrpSpPr/>
          <p:nvPr userDrawn="1"/>
        </p:nvGrpSpPr>
        <p:grpSpPr>
          <a:xfrm>
            <a:off x="0" y="4543426"/>
            <a:ext cx="9144000" cy="600075"/>
            <a:chOff x="0" y="6057901"/>
            <a:chExt cx="9144000" cy="800100"/>
          </a:xfrm>
        </p:grpSpPr>
        <p:sp>
          <p:nvSpPr>
            <p:cNvPr id="22" name="Retângulo 21"/>
            <p:cNvSpPr/>
            <p:nvPr userDrawn="1"/>
          </p:nvSpPr>
          <p:spPr>
            <a:xfrm>
              <a:off x="0" y="6057901"/>
              <a:ext cx="9144000" cy="80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5"/>
            </a:p>
          </p:txBody>
        </p:sp>
        <p:grpSp>
          <p:nvGrpSpPr>
            <p:cNvPr id="14" name="Grupo 13"/>
            <p:cNvGrpSpPr/>
            <p:nvPr userDrawn="1"/>
          </p:nvGrpSpPr>
          <p:grpSpPr>
            <a:xfrm>
              <a:off x="287421" y="6213865"/>
              <a:ext cx="8556457" cy="544879"/>
              <a:chOff x="255411" y="6251965"/>
              <a:chExt cx="8556457" cy="544879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255411" y="6251966"/>
                <a:ext cx="4905454" cy="544878"/>
                <a:chOff x="255411" y="6251966"/>
                <a:chExt cx="4905454" cy="544878"/>
              </a:xfrm>
            </p:grpSpPr>
            <p:pic>
              <p:nvPicPr>
                <p:cNvPr id="17" name="Imagem 1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411" y="6251966"/>
                  <a:ext cx="1020579" cy="540000"/>
                </a:xfrm>
                <a:prstGeom prst="rect">
                  <a:avLst/>
                </a:prstGeom>
              </p:spPr>
            </p:pic>
            <p:grpSp>
              <p:nvGrpSpPr>
                <p:cNvPr id="18" name="Grupo 17"/>
                <p:cNvGrpSpPr/>
                <p:nvPr/>
              </p:nvGrpSpPr>
              <p:grpSpPr>
                <a:xfrm>
                  <a:off x="1436438" y="6251966"/>
                  <a:ext cx="3724427" cy="544878"/>
                  <a:chOff x="218943" y="6231614"/>
                  <a:chExt cx="3724427" cy="544878"/>
                </a:xfrm>
              </p:grpSpPr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1423370" y="6347725"/>
                    <a:ext cx="2520000" cy="338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rPr>
                      <a:t>Cases de </a:t>
                    </a:r>
                    <a:r>
                      <a:rPr lang="pt-BR" sz="1050" b="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rPr>
                      <a:t>Scrum</a:t>
                    </a:r>
                    <a:r>
                      <a:rPr lang="pt-B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rPr>
                      <a:t> &amp; </a:t>
                    </a:r>
                    <a:r>
                      <a:rPr lang="pt-BR" sz="1050" b="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rPr>
                      <a:t>Kanban</a:t>
                    </a:r>
                    <a:endParaRPr lang="pt-BR" sz="105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eelawadee" panose="020B0502040204020203" pitchFamily="34" charset="-34"/>
                      <a:cs typeface="Leelawadee" panose="020B0502040204020203" pitchFamily="34" charset="-34"/>
                    </a:endParaRPr>
                  </a:p>
                </p:txBody>
              </p:sp>
              <p:pic>
                <p:nvPicPr>
                  <p:cNvPr id="20" name="Imagem 1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8943" y="6236492"/>
                    <a:ext cx="540000" cy="540000"/>
                  </a:xfrm>
                  <a:prstGeom prst="rect">
                    <a:avLst/>
                  </a:prstGeom>
                </p:spPr>
              </p:pic>
              <p:pic>
                <p:nvPicPr>
                  <p:cNvPr id="21" name="Imagem 20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5270" y="6231614"/>
                    <a:ext cx="540000" cy="54000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7868" y="6251965"/>
                <a:ext cx="1404000" cy="540000"/>
              </a:xfrm>
              <a:prstGeom prst="rect">
                <a:avLst/>
              </a:prstGeom>
              <a:effectLst>
                <a:outerShdw blurRad="38100" dist="38100" dir="7200000" algn="ctr" rotWithShape="0">
                  <a:schemeClr val="tx1">
                    <a:lumMod val="90000"/>
                    <a:lumOff val="10000"/>
                    <a:alpha val="70000"/>
                  </a:schemeClr>
                </a:outerShdw>
              </a:effectLst>
            </p:spPr>
          </p:pic>
        </p:grpSp>
      </p:grp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9563" y="270272"/>
            <a:ext cx="8459788" cy="2667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  <a:endParaRPr lang="pt-BR" noProof="0"/>
          </a:p>
        </p:txBody>
      </p:sp>
      <p:sp>
        <p:nvSpPr>
          <p:cNvPr id="5" name="Segnaposto testo 7"/>
          <p:cNvSpPr>
            <a:spLocks noGrp="1"/>
          </p:cNvSpPr>
          <p:nvPr>
            <p:ph type="body" sz="quarter" idx="12"/>
          </p:nvPr>
        </p:nvSpPr>
        <p:spPr>
          <a:xfrm>
            <a:off x="309565" y="810752"/>
            <a:ext cx="4140893" cy="41458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noAutofit/>
          </a:bodyPr>
          <a:lstStyle>
            <a:lvl1pPr>
              <a:defRPr lang="it-IT" sz="1100" kern="1200" dirty="0">
                <a:solidFill>
                  <a:srgbClr val="EB0028"/>
                </a:solidFill>
                <a:latin typeface="TIM Sans" panose="02020503040602060503" pitchFamily="18" charset="0"/>
                <a:ea typeface="+mj-ea"/>
                <a:cs typeface="TIM Sans" panose="02020503040602060503" pitchFamily="18" charset="0"/>
              </a:defRPr>
            </a:lvl1pPr>
          </a:lstStyle>
          <a:p>
            <a:pPr lvl="0"/>
            <a:r>
              <a:rPr lang="pt-BR" noProof="0"/>
              <a:t>Click to edit Master text styles</a:t>
            </a:r>
            <a:endParaRPr lang="pt-BR" noProof="0"/>
          </a:p>
        </p:txBody>
      </p:sp>
      <p:sp>
        <p:nvSpPr>
          <p:cNvPr id="6" name="Segnaposto contenuto 3"/>
          <p:cNvSpPr>
            <a:spLocks noGrp="1"/>
          </p:cNvSpPr>
          <p:nvPr>
            <p:ph sz="half" idx="2"/>
          </p:nvPr>
        </p:nvSpPr>
        <p:spPr>
          <a:xfrm>
            <a:off x="304478" y="1134790"/>
            <a:ext cx="4145979" cy="3265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1100">
                <a:solidFill>
                  <a:schemeClr val="accent5"/>
                </a:solidFill>
              </a:defRPr>
            </a:lvl1pPr>
            <a:lvl2pPr>
              <a:defRPr sz="1500"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noProof="0"/>
              <a:t>Click to edit Master text styles</a:t>
            </a:r>
            <a:endParaRPr lang="pt-BR" noProof="0"/>
          </a:p>
        </p:txBody>
      </p:sp>
      <p:sp>
        <p:nvSpPr>
          <p:cNvPr id="7" name="Segnaposto contenuto 5"/>
          <p:cNvSpPr>
            <a:spLocks noGrp="1"/>
          </p:cNvSpPr>
          <p:nvPr>
            <p:ph sz="quarter" idx="4"/>
          </p:nvPr>
        </p:nvSpPr>
        <p:spPr>
          <a:xfrm>
            <a:off x="4551871" y="1134790"/>
            <a:ext cx="4131188" cy="3265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1100">
                <a:solidFill>
                  <a:schemeClr val="accent5"/>
                </a:solidFill>
              </a:defRPr>
            </a:lvl1pPr>
            <a:lvl2pPr>
              <a:defRPr sz="1500"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noProof="0"/>
              <a:t>Click to edit Master text styles</a:t>
            </a:r>
            <a:endParaRPr lang="pt-BR" noProof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4539459" y="809582"/>
            <a:ext cx="4140893" cy="41458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noAutofit/>
          </a:bodyPr>
          <a:lstStyle>
            <a:lvl1pPr>
              <a:defRPr lang="it-IT" sz="1100" kern="1200" dirty="0">
                <a:solidFill>
                  <a:srgbClr val="EB0028"/>
                </a:solidFill>
                <a:latin typeface="TIM Sans" panose="02020503040602060503" pitchFamily="18" charset="0"/>
                <a:ea typeface="+mj-ea"/>
                <a:cs typeface="TIM Sans" panose="02020503040602060503" pitchFamily="18" charset="0"/>
              </a:defRPr>
            </a:lvl1pPr>
          </a:lstStyle>
          <a:p>
            <a:pPr lvl="0"/>
            <a:r>
              <a:rPr lang="pt-BR" noProof="0"/>
              <a:t>Click to edit Master text styles</a:t>
            </a:r>
            <a:endParaRPr lang="pt-BR" noProof="0"/>
          </a:p>
        </p:txBody>
      </p:sp>
      <p:sp>
        <p:nvSpPr>
          <p:cNvPr id="9" name="Segnaposto data 7"/>
          <p:cNvSpPr>
            <a:spLocks noGrp="1"/>
          </p:cNvSpPr>
          <p:nvPr>
            <p:ph type="dt" sz="quarter" idx="14"/>
          </p:nvPr>
        </p:nvSpPr>
        <p:spPr>
          <a:xfrm>
            <a:off x="4118317" y="4742263"/>
            <a:ext cx="4267200" cy="158353"/>
          </a:xfrm>
          <a:prstGeom prst="rect">
            <a:avLst/>
          </a:prstGeom>
        </p:spPr>
        <p:txBody>
          <a:bodyPr/>
          <a:lstStyle>
            <a:lvl1pPr>
              <a:defRPr lang="it-IT" smtClean="0"/>
            </a:lvl1pPr>
          </a:lstStyle>
          <a:p>
            <a:r>
              <a:rPr lang="pt-BR" noProof="0" dirty="0"/>
              <a:t>Titulo da Apresentação</a:t>
            </a:r>
            <a:endParaRPr lang="pt-BR" noProof="0" dirty="0"/>
          </a:p>
        </p:txBody>
      </p:sp>
      <p:sp>
        <p:nvSpPr>
          <p:cNvPr id="10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4118317" y="4857059"/>
            <a:ext cx="4267200" cy="165497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chemeClr val="accent5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dirty="0"/>
              <a:t>Nome do Autor, Nome Área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" y="2090674"/>
            <a:ext cx="2520000" cy="96917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pic>
        <p:nvPicPr>
          <p:cNvPr id="14" name="Gráfico 13" descr="Chat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240014" y="2745216"/>
            <a:ext cx="21739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Olá!</a:t>
            </a:r>
            <a:endParaRPr lang="pt-BR" sz="9600" b="1" spc="-300" dirty="0">
              <a:solidFill>
                <a:schemeClr val="tx1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9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9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>
            <a:off x="3939050" y="1202209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3" y="1918504"/>
            <a:ext cx="3330758" cy="11264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05" y="1161415"/>
            <a:ext cx="1508760" cy="6337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76265" y="2419467"/>
            <a:ext cx="5139784" cy="6759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i="1" dirty="0">
                <a:solidFill>
                  <a:srgbClr val="FFFF00"/>
                </a:solidFill>
              </a:rPr>
              <a:t>Engenharia de Operações</a:t>
            </a:r>
            <a:endParaRPr lang="pt-BR" sz="3600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047" y="142015"/>
            <a:ext cx="8785286" cy="332105"/>
          </a:xfrm>
        </p:spPr>
        <p:txBody>
          <a:bodyPr/>
          <a:lstStyle/>
          <a:p>
            <a:r>
              <a:rPr lang="" altLang="pt-BR" dirty="0"/>
              <a:t>SRE</a:t>
            </a:r>
            <a:endParaRPr lang="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79417" y="545378"/>
            <a:ext cx="8785286" cy="248285"/>
          </a:xfrm>
        </p:spPr>
        <p:txBody>
          <a:bodyPr/>
          <a:lstStyle/>
          <a:p>
            <a:r>
              <a:rPr lang="" altLang="pt-BR" b="1" dirty="0">
                <a:solidFill>
                  <a:schemeClr val="accent2"/>
                </a:solidFill>
              </a:rPr>
              <a:t>Class SRE implements DevOps</a:t>
            </a:r>
            <a:endParaRPr lang="" altLang="pt-BR" b="1" dirty="0">
              <a:solidFill>
                <a:schemeClr val="accent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335" y="1029335"/>
            <a:ext cx="8574405" cy="3987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2"/>
                </a:solidFill>
                <a:sym typeface="+mn-ea"/>
              </a:rPr>
              <a:t>Princ</a:t>
            </a:r>
            <a:r>
              <a:rPr lang="en-US" altLang="pt-BR" sz="2000" b="1" dirty="0">
                <a:solidFill>
                  <a:schemeClr val="bg2"/>
                </a:solidFill>
                <a:sym typeface="+mn-ea"/>
              </a:rPr>
              <a:t>í</a:t>
            </a:r>
            <a:r>
              <a:rPr lang="pt-BR" sz="2000" b="1" dirty="0">
                <a:solidFill>
                  <a:schemeClr val="bg2"/>
                </a:solidFill>
                <a:sym typeface="+mn-ea"/>
              </a:rPr>
              <a:t>pios</a:t>
            </a:r>
            <a:endParaRPr lang="pt-BR" sz="2000" b="1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369570" y="1465580"/>
            <a:ext cx="72713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Embracing Risk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Service Level Objectives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Error Budget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Eliminating Toil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Monitoring Distributed Systems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Availability Table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" altLang="pt-BR"/>
              <a:t>R</a:t>
            </a:r>
            <a:r>
              <a:rPr lang="pt-BR" altLang="en-US"/>
              <a:t>elease Engineering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Simplicity </a:t>
            </a:r>
            <a:r>
              <a:rPr lang="" altLang="pt-BR"/>
              <a:t>and C</a:t>
            </a:r>
            <a:r>
              <a:rPr lang="pt-BR" altLang="en-US"/>
              <a:t>entralization</a:t>
            </a:r>
            <a:endParaRPr lang="pt-BR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047" y="142015"/>
            <a:ext cx="8785286" cy="332105"/>
          </a:xfrm>
        </p:spPr>
        <p:txBody>
          <a:bodyPr/>
          <a:lstStyle/>
          <a:p>
            <a:r>
              <a:rPr lang="en-US" altLang="pt-BR" dirty="0"/>
              <a:t>SRE</a:t>
            </a:r>
            <a:endParaRPr lang="en-US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79417" y="545378"/>
            <a:ext cx="8785286" cy="248285"/>
          </a:xfrm>
        </p:spPr>
        <p:txBody>
          <a:bodyPr/>
          <a:lstStyle/>
          <a:p>
            <a:r>
              <a:rPr lang="en-US" altLang="pt-BR" b="1" dirty="0">
                <a:solidFill>
                  <a:schemeClr val="accent2"/>
                </a:solidFill>
              </a:rPr>
              <a:t>Class SRE implements DevOps</a:t>
            </a:r>
            <a:endParaRPr lang="en-US" altLang="pt-BR" b="1" dirty="0">
              <a:solidFill>
                <a:schemeClr val="accent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335" y="1029335"/>
            <a:ext cx="8574405" cy="3987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" sz="2000" b="1" dirty="0">
                <a:solidFill>
                  <a:schemeClr val="bg2"/>
                </a:solidFill>
                <a:sym typeface="+mn-ea"/>
              </a:rPr>
              <a:t>Práticas</a:t>
            </a:r>
            <a:endParaRPr lang="" sz="2000" b="1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369570" y="1465580"/>
            <a:ext cx="7271385" cy="237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" altLang="pt-BR"/>
              <a:t>P</a:t>
            </a:r>
            <a:r>
              <a:rPr lang="pt-BR" altLang="en-US"/>
              <a:t>ractical Alerting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Being On-Call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Postmortem Culture: Learning from Failure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Testing for Reliability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endParaRPr lang="pt-BR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/>
              <a:t>Software Engineering in SRE</a:t>
            </a:r>
            <a:endParaRPr lang="pt-BR" altLang="en-US"/>
          </a:p>
          <a:p>
            <a:pPr indent="0">
              <a:buFont typeface="Arial" panose="02080604020202020204" pitchFamily="34" charset="0"/>
              <a:buNone/>
            </a:pPr>
            <a:endParaRPr lang="pt-BR" altLang="en-US"/>
          </a:p>
          <a:p>
            <a:pPr indent="0">
              <a:buFont typeface="Arial" panose="02080604020202020204" pitchFamily="34" charset="0"/>
              <a:buNone/>
            </a:pPr>
            <a:endParaRPr lang="pt-BR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047" y="142015"/>
            <a:ext cx="8785286" cy="332105"/>
          </a:xfrm>
        </p:spPr>
        <p:txBody>
          <a:bodyPr/>
          <a:lstStyle/>
          <a:p>
            <a:r>
              <a:rPr lang="en-US" altLang="pt-BR" dirty="0"/>
              <a:t>SRE</a:t>
            </a:r>
            <a:endParaRPr lang="en-US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79417" y="545378"/>
            <a:ext cx="8785286" cy="248285"/>
          </a:xfrm>
        </p:spPr>
        <p:txBody>
          <a:bodyPr/>
          <a:lstStyle/>
          <a:p>
            <a:r>
              <a:rPr lang="en-US" altLang="pt-BR" b="1" dirty="0">
                <a:solidFill>
                  <a:schemeClr val="accent2"/>
                </a:solidFill>
              </a:rPr>
              <a:t>Class SRE implements DevOps</a:t>
            </a:r>
            <a:endParaRPr lang="en-US" altLang="pt-BR" b="1" dirty="0">
              <a:solidFill>
                <a:schemeClr val="accent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335" y="1029335"/>
            <a:ext cx="8574405" cy="3987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sym typeface="+mn-ea"/>
              </a:rPr>
              <a:t>Práticas</a:t>
            </a:r>
            <a:endParaRPr lang="en-US" sz="2000" b="1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369570" y="1465580"/>
            <a:ext cx="7271385" cy="3207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t>Handling Overload</a:t>
            </a:r>
          </a:p>
          <a:p>
            <a:pPr marL="285750" indent="-285750">
              <a:buFont typeface="Wingdings" panose="05000000000000000000" charset="0"/>
              <a:buChar char=""/>
            </a:pPr>
          </a:p>
          <a:p>
            <a:pPr marL="285750" indent="-285750">
              <a:buFont typeface="Wingdings" panose="05000000000000000000" charset="0"/>
              <a:buChar char=""/>
            </a:pPr>
            <a:r>
              <a:t>Addressing Cascading Failures</a:t>
            </a:r>
          </a:p>
          <a:p>
            <a:pPr marL="285750" indent="-285750">
              <a:buFont typeface="Wingdings" panose="05000000000000000000" charset="0"/>
              <a:buChar char=""/>
            </a:pPr>
          </a:p>
          <a:p>
            <a:pPr marL="285750" indent="-285750">
              <a:buFont typeface="Wingdings" panose="05000000000000000000" charset="0"/>
              <a:buChar char=""/>
            </a:pPr>
            <a:r>
              <a:t>Data Processing Pipelines</a:t>
            </a:r>
          </a:p>
          <a:p>
            <a:pPr marL="285750" indent="-285750">
              <a:buFont typeface="Wingdings" panose="05000000000000000000" charset="0"/>
              <a:buChar char=""/>
            </a:pPr>
          </a:p>
          <a:p>
            <a:pPr marL="285750" indent="-285750">
              <a:buFont typeface="Wingdings" panose="05000000000000000000" charset="0"/>
              <a:buChar char=""/>
            </a:pPr>
            <a:r>
              <a:t>Reliable Product Launches at Scale</a:t>
            </a:r>
          </a:p>
          <a:p>
            <a:pPr marL="285750" indent="-285750">
              <a:buFont typeface="Wingdings" panose="05000000000000000000" charset="0"/>
              <a:buChar char=""/>
            </a:pPr>
          </a:p>
          <a:p>
            <a:pPr marL="285750" indent="-285750">
              <a:buFont typeface="Wingdings" panose="05000000000000000000" charset="0"/>
              <a:buChar char=""/>
            </a:pPr>
            <a:r>
              <a:t>Dealing with Interrupts</a:t>
            </a:r>
          </a:p>
          <a:p>
            <a:pPr marL="285750" indent="-285750">
              <a:buFont typeface="Wingdings" panose="05000000000000000000" charset="0"/>
              <a:buChar char=""/>
            </a:pPr>
          </a:p>
          <a:p>
            <a:pPr marL="285750" indent="-285750">
              <a:buFont typeface="Wingdings" panose="05000000000000000000" charset="0"/>
              <a:buChar char=""/>
            </a:pPr>
            <a:r>
              <a:t>Embedding an SRE to Recover from Operational Overload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Arial" panose="02080604020202020204" pitchFamily="34" charset="0"/>
              <a:buNone/>
            </a:pPr>
            <a:endParaRPr lang="pt-BR" altLang="en-US"/>
          </a:p>
          <a:p>
            <a:pPr indent="0">
              <a:buFont typeface="Arial" panose="02080604020202020204" pitchFamily="34" charset="0"/>
              <a:buNone/>
            </a:pPr>
            <a:endParaRPr lang="pt-BR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047" y="142015"/>
            <a:ext cx="8785286" cy="332105"/>
          </a:xfrm>
        </p:spPr>
        <p:txBody>
          <a:bodyPr/>
          <a:lstStyle/>
          <a:p>
            <a:r>
              <a:rPr lang="en-US" altLang="pt-BR" dirty="0"/>
              <a:t>SRE</a:t>
            </a:r>
            <a:endParaRPr lang="en-US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79417" y="545378"/>
            <a:ext cx="8785286" cy="248285"/>
          </a:xfrm>
        </p:spPr>
        <p:txBody>
          <a:bodyPr/>
          <a:lstStyle/>
          <a:p>
            <a:r>
              <a:rPr lang="" altLang="en-US" b="1" dirty="0">
                <a:solidFill>
                  <a:schemeClr val="accent2"/>
                </a:solidFill>
              </a:rPr>
              <a:t> Estudo de Caso - Observability</a:t>
            </a:r>
            <a:endParaRPr lang="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335" y="1029335"/>
            <a:ext cx="8574405" cy="3987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" altLang="en-US" sz="2000" b="1" dirty="0">
                <a:solidFill>
                  <a:schemeClr val="bg2"/>
                </a:solidFill>
                <a:sym typeface="+mn-ea"/>
              </a:rPr>
              <a:t>As Is</a:t>
            </a:r>
            <a:endParaRPr lang="" altLang="en-US" sz="2000" b="1" dirty="0">
              <a:solidFill>
                <a:schemeClr val="bg2"/>
              </a:solidFill>
              <a:sym typeface="+mn-e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0440" y="3508375"/>
            <a:ext cx="1628775" cy="314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15" y="3521710"/>
            <a:ext cx="1295400" cy="323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585" y="3357245"/>
            <a:ext cx="549910" cy="67881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980" y="3357245"/>
            <a:ext cx="706120" cy="67881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080" y="1863090"/>
            <a:ext cx="1171575" cy="4381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545" y="3356610"/>
            <a:ext cx="540385" cy="6794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880" y="1625600"/>
            <a:ext cx="948055" cy="913765"/>
          </a:xfrm>
          <a:prstGeom prst="rect">
            <a:avLst/>
          </a:prstGeom>
        </p:spPr>
      </p:pic>
      <p:cxnSp>
        <p:nvCxnSpPr>
          <p:cNvPr id="17" name="Conector de Seta Reta 16"/>
          <p:cNvCxnSpPr/>
          <p:nvPr/>
        </p:nvCxnSpPr>
        <p:spPr>
          <a:xfrm flipH="1">
            <a:off x="5607050" y="2366010"/>
            <a:ext cx="16510" cy="1178560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2980055" y="2194560"/>
            <a:ext cx="2003425" cy="1162050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8" idx="0"/>
          </p:cNvCxnSpPr>
          <p:nvPr/>
        </p:nvCxnSpPr>
        <p:spPr>
          <a:xfrm flipH="1">
            <a:off x="3991610" y="2274570"/>
            <a:ext cx="1186180" cy="1082675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9" idx="3"/>
            <a:endCxn id="11" idx="1"/>
          </p:cNvCxnSpPr>
          <p:nvPr/>
        </p:nvCxnSpPr>
        <p:spPr>
          <a:xfrm>
            <a:off x="6118225" y="2082165"/>
            <a:ext cx="1800225" cy="635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5" idx="0"/>
          </p:cNvCxnSpPr>
          <p:nvPr/>
        </p:nvCxnSpPr>
        <p:spPr>
          <a:xfrm>
            <a:off x="5965825" y="2274570"/>
            <a:ext cx="1369060" cy="1247140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" idx="0"/>
          </p:cNvCxnSpPr>
          <p:nvPr/>
        </p:nvCxnSpPr>
        <p:spPr>
          <a:xfrm>
            <a:off x="6137910" y="2251710"/>
            <a:ext cx="2362200" cy="1105535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129540" y="1465580"/>
            <a:ext cx="457009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"/>
              <a:t>Informações descentralizadas</a:t>
            </a:r>
            <a:endParaRPr lang="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"/>
              <a:t>Informações desatualizadas</a:t>
            </a:r>
          </a:p>
          <a:p>
            <a:pPr marL="285750" indent="-285750">
              <a:buFont typeface="Wingdings" panose="05000000000000000000" charset="0"/>
              <a:buChar char=""/>
            </a:pPr>
            <a:r>
              <a:rPr lang=""/>
              <a:t>Coleta de dados de forma manual</a:t>
            </a:r>
          </a:p>
          <a:p>
            <a:pPr marL="285750" indent="-285750">
              <a:buFont typeface="Wingdings" panose="05000000000000000000" charset="0"/>
              <a:buChar char=""/>
            </a:pPr>
            <a:r>
              <a:rPr lang=""/>
              <a:t>Replicação de dados</a:t>
            </a:r>
          </a:p>
          <a:p>
            <a:pPr marL="285750" indent="-285750">
              <a:buFont typeface="Wingdings" panose="05000000000000000000" charset="0"/>
              <a:buChar char=""/>
            </a:pPr>
            <a:r>
              <a:rPr lang=""/>
              <a:t>Impossibilidade de relacionamento de dados</a:t>
            </a:r>
          </a:p>
          <a:p>
            <a:pPr marL="285750" indent="-285750">
              <a:buFont typeface="Wingdings" panose="05000000000000000000" charset="0"/>
              <a:buChar char=""/>
            </a:pP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Arial" panose="02080604020202020204" pitchFamily="34" charset="0"/>
              <a:buNone/>
            </a:pPr>
            <a:endParaRPr lang="pt-BR" altLang="en-US"/>
          </a:p>
          <a:p>
            <a:pPr indent="0">
              <a:buFont typeface="Arial" panose="02080604020202020204" pitchFamily="34" charset="0"/>
              <a:buNone/>
            </a:pPr>
            <a:endParaRPr lang="pt-BR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047" y="142015"/>
            <a:ext cx="8785286" cy="332105"/>
          </a:xfrm>
        </p:spPr>
        <p:txBody>
          <a:bodyPr/>
          <a:lstStyle/>
          <a:p>
            <a:r>
              <a:rPr lang="en-US" altLang="pt-BR" dirty="0"/>
              <a:t>SRE</a:t>
            </a:r>
            <a:endParaRPr lang="en-US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79417" y="545378"/>
            <a:ext cx="8785286" cy="248285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sym typeface="+mn-ea"/>
              </a:rPr>
              <a:t> Estudo de Caso - Observability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335" y="1029335"/>
            <a:ext cx="8574405" cy="3987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" altLang="en-US" sz="2000" b="1" dirty="0">
                <a:solidFill>
                  <a:schemeClr val="bg2"/>
                </a:solidFill>
                <a:sym typeface="+mn-ea"/>
              </a:rPr>
              <a:t>To Be</a:t>
            </a:r>
            <a:endParaRPr lang="" altLang="en-US" sz="2000" b="1" dirty="0">
              <a:solidFill>
                <a:schemeClr val="bg2"/>
              </a:solidFill>
              <a:sym typeface="+mn-e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0390" y="3828415"/>
            <a:ext cx="1628775" cy="314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65" y="3841750"/>
            <a:ext cx="1295400" cy="323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535" y="3677285"/>
            <a:ext cx="549910" cy="67881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930" y="3677285"/>
            <a:ext cx="706120" cy="67881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535" y="1960245"/>
            <a:ext cx="1171575" cy="4381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495" y="3676650"/>
            <a:ext cx="540385" cy="6794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8375" y="1748155"/>
            <a:ext cx="937260" cy="903605"/>
          </a:xfrm>
          <a:prstGeom prst="rect">
            <a:avLst/>
          </a:prstGeom>
        </p:spPr>
      </p:pic>
      <p:cxnSp>
        <p:nvCxnSpPr>
          <p:cNvPr id="17" name="Conector de Seta Reta 16"/>
          <p:cNvCxnSpPr>
            <a:stCxn id="4" idx="0"/>
          </p:cNvCxnSpPr>
          <p:nvPr/>
        </p:nvCxnSpPr>
        <p:spPr>
          <a:xfrm flipH="1" flipV="1">
            <a:off x="5212080" y="2663190"/>
            <a:ext cx="4445" cy="1165225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0"/>
            <a:endCxn id="11" idx="1"/>
          </p:cNvCxnSpPr>
          <p:nvPr/>
        </p:nvCxnSpPr>
        <p:spPr>
          <a:xfrm flipV="1">
            <a:off x="2591435" y="2200275"/>
            <a:ext cx="2198370" cy="1476375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8" idx="0"/>
          </p:cNvCxnSpPr>
          <p:nvPr/>
        </p:nvCxnSpPr>
        <p:spPr>
          <a:xfrm flipV="1">
            <a:off x="3614420" y="2583180"/>
            <a:ext cx="1174750" cy="1094105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5737860" y="2171700"/>
            <a:ext cx="1874520" cy="0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5" idx="0"/>
          </p:cNvCxnSpPr>
          <p:nvPr/>
        </p:nvCxnSpPr>
        <p:spPr>
          <a:xfrm flipH="1" flipV="1">
            <a:off x="5520690" y="2674620"/>
            <a:ext cx="1437005" cy="1167130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6" idx="0"/>
          </p:cNvCxnSpPr>
          <p:nvPr/>
        </p:nvCxnSpPr>
        <p:spPr>
          <a:xfrm flipH="1" flipV="1">
            <a:off x="5727065" y="2508250"/>
            <a:ext cx="2395855" cy="1169035"/>
          </a:xfrm>
          <a:prstGeom prst="straightConnector1">
            <a:avLst/>
          </a:prstGeom>
          <a:ln>
            <a:tailEnd type="arrow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129540" y="1465580"/>
            <a:ext cx="4570095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en-US"/>
              <a:t>Informações centralizada</a:t>
            </a:r>
            <a:r>
              <a:rPr lang="" altLang="en-US"/>
              <a:t>s</a:t>
            </a:r>
            <a:endParaRPr 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/>
              <a:t>Informações </a:t>
            </a:r>
            <a:r>
              <a:rPr lang="" altLang="en-US"/>
              <a:t>on-line</a:t>
            </a:r>
            <a:endParaRPr 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/>
              <a:t>Coleta </a:t>
            </a:r>
            <a:r>
              <a:rPr lang="" altLang="en-US"/>
              <a:t>dos</a:t>
            </a:r>
            <a:r>
              <a:rPr lang="en-US"/>
              <a:t> dado</a:t>
            </a:r>
            <a:r>
              <a:rPr lang="" altLang="en-US"/>
              <a:t>s</a:t>
            </a:r>
            <a:r>
              <a:rPr lang="en-US"/>
              <a:t> </a:t>
            </a:r>
            <a:r>
              <a:rPr lang="" altLang="en-US"/>
              <a:t>de forma</a:t>
            </a:r>
            <a:r>
              <a:rPr lang="en-US"/>
              <a:t> </a:t>
            </a:r>
            <a:r>
              <a:rPr lang="" altLang="en-US"/>
              <a:t>automatizada</a:t>
            </a:r>
            <a:endParaRPr 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" altLang="en-US"/>
              <a:t>R</a:t>
            </a:r>
            <a:r>
              <a:rPr lang="en-US"/>
              <a:t>elacionamento de dados </a:t>
            </a:r>
            <a:r>
              <a:rPr lang="" altLang="en-US"/>
              <a:t>entre ambientes</a:t>
            </a:r>
            <a:endParaRPr lang="en-US"/>
          </a:p>
          <a:p>
            <a:pPr marL="285750" indent="-285750">
              <a:buFont typeface="Wingdings" panose="05000000000000000000" charset="0"/>
              <a:buChar char=""/>
            </a:pP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Arial" panose="02080604020202020204" pitchFamily="34" charset="0"/>
              <a:buNone/>
            </a:pPr>
            <a:endParaRPr lang="pt-BR" altLang="en-US"/>
          </a:p>
          <a:p>
            <a:pPr indent="0">
              <a:buFont typeface="Arial" panose="02080604020202020204" pitchFamily="34" charset="0"/>
              <a:buNone/>
            </a:pPr>
            <a:endParaRPr lang="pt-BR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65" y="1009015"/>
            <a:ext cx="1114425" cy="46799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square">
        <a:spAutoFit/>
      </a:bodyPr>
      <a:lstStyle>
        <a:defPPr>
          <a:defRPr lang="pt-BR" sz="2000"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949</Words>
  <Application>WPS Presentation</Application>
  <PresentationFormat>On-screen Show (16:9)</PresentationFormat>
  <Paragraphs>98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Calibri</vt:lpstr>
      <vt:lpstr>Leelawadee</vt:lpstr>
      <vt:lpstr>Loma</vt:lpstr>
      <vt:lpstr>TIM Sans</vt:lpstr>
      <vt:lpstr>FreeSerif</vt:lpstr>
      <vt:lpstr>Leelawadee UI Semilight</vt:lpstr>
      <vt:lpstr>Leelawadee UI</vt:lpstr>
      <vt:lpstr>Jamrul</vt:lpstr>
      <vt:lpstr>Calibri</vt:lpstr>
      <vt:lpstr>Arial</vt:lpstr>
      <vt:lpstr>微软雅黑</vt:lpstr>
      <vt:lpstr>Droid Sans Fallback</vt:lpstr>
      <vt:lpstr/>
      <vt:lpstr>Arial Unicode MS</vt:lpstr>
      <vt:lpstr>Abyssinica SIL</vt:lpstr>
      <vt:lpstr>Gubbi</vt:lpstr>
      <vt:lpstr>SimSun</vt:lpstr>
      <vt:lpstr>Wingdings</vt:lpstr>
      <vt:lpstr>Tema do Office</vt:lpstr>
      <vt:lpstr>1_Tema do Office</vt:lpstr>
      <vt:lpstr>PowerPoint 演示文稿</vt:lpstr>
      <vt:lpstr>PowerPoint 演示文稿</vt:lpstr>
      <vt:lpstr>ATIVIDADES REALIZADAS</vt:lpstr>
      <vt:lpstr>SRE</vt:lpstr>
      <vt:lpstr>SRE</vt:lpstr>
      <vt:lpstr>SRE</vt:lpstr>
      <vt:lpstr>SRE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 Relatório Mensal</dc:title>
  <dc:creator>cgsmenez@inmetrics.com.br</dc:creator>
  <cp:keywords>Inmetrics</cp:keywords>
  <cp:category>Consulting</cp:category>
  <cp:lastModifiedBy>sergio</cp:lastModifiedBy>
  <cp:revision>1721</cp:revision>
  <dcterms:created xsi:type="dcterms:W3CDTF">2020-02-12T17:39:04Z</dcterms:created>
  <dcterms:modified xsi:type="dcterms:W3CDTF">2020-02-12T17:39:04Z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0x010100368B56ABE531B444B94A630400825EC7</vt:lpwstr>
  </property>
  <property fmtid="{D5CDD505-2E9C-101B-9397-08002B2CF9AE}" pid="3" name="KSOProductBuildVer">
    <vt:lpwstr>1046-11.1.0.8722</vt:lpwstr>
  </property>
</Properties>
</file>