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notesMasterIdLst>
    <p:notesMasterId r:id="rId28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DAA4C8-30B5-4837-9485-B7DC79357F35}" v="257" dt="2020-02-28T02:40:33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viewProps" Target="viewProps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38BEA4D-EB92-4D78-931B-66525C26CE4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2353705-2FA9-472B-A67D-A2DBA4E8875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4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8C1AB91-C705-49E4-99A1-7435027793E8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4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2B94A24-A66B-436F-9BB8-E50E5BC24C40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5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69FDA9B-10E6-4475-A5B7-25924A93475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2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8727F5A-4042-43EB-A76F-D72C206274C9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6F1A0D6-27BE-4B5C-9884-CE8DC12D38B1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2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C3EAA4F-A89A-4F2F-BE78-F384F979C9A2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2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1D4AB9E-73E2-4F9C-B983-A306CFAFDD5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43E87FA-D183-440D-9D50-916F9173C7C9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6AFA21A-EB7B-4A26-BA12-F4AA25FEE132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3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ACB348-DB15-4A37-B70D-9B2353BC761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4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997B8BB-A786-4988-BE13-86D4155F219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Gráfico 13"/>
          <p:cNvPicPr/>
          <p:nvPr/>
        </p:nvPicPr>
        <p:blipFill>
          <a:blip r:embed="rId14">
            <a:lum bright="70000" contrast="-70000"/>
          </a:blip>
          <a:stretch/>
        </p:blipFill>
        <p:spPr>
          <a:xfrm>
            <a:off x="5155560" y="-253080"/>
            <a:ext cx="3529080" cy="35290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8879040" y="1002240"/>
            <a:ext cx="528840" cy="3225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5877000" y="2745360"/>
            <a:ext cx="289872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1" strike="noStrike" spc="-293">
                <a:solidFill>
                  <a:srgbClr val="242424"/>
                </a:solidFill>
                <a:latin typeface="Calibri"/>
                <a:ea typeface="DejaVu Sans"/>
              </a:rPr>
              <a:t>Olá!</a:t>
            </a:r>
            <a:endParaRPr lang="en-US" sz="9600" b="0" strike="noStrike" spc="-1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5"/>
          <p:cNvPicPr/>
          <p:nvPr/>
        </p:nvPicPr>
        <p:blipFill>
          <a:blip r:embed="rId14"/>
          <a:stretch/>
        </p:blipFill>
        <p:spPr>
          <a:xfrm>
            <a:off x="0" y="2160"/>
            <a:ext cx="9142920" cy="513792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-264960" y="958320"/>
            <a:ext cx="528840" cy="3225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3"/>
          <p:cNvPicPr/>
          <p:nvPr/>
        </p:nvPicPr>
        <p:blipFill>
          <a:blip r:embed="rId14"/>
          <a:stretch/>
        </p:blipFill>
        <p:spPr>
          <a:xfrm>
            <a:off x="0" y="2160"/>
            <a:ext cx="9142920" cy="513792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-264960" y="958320"/>
            <a:ext cx="528840" cy="322596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ráfico 3"/>
          <p:cNvPicPr/>
          <p:nvPr/>
        </p:nvPicPr>
        <p:blipFill>
          <a:blip r:embed="rId14"/>
          <a:stretch/>
        </p:blipFill>
        <p:spPr>
          <a:xfrm>
            <a:off x="8453160" y="18720"/>
            <a:ext cx="491400" cy="85644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0" y="4878000"/>
            <a:ext cx="9142920" cy="23904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0" y="4910040"/>
            <a:ext cx="9142920" cy="23904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3"/>
          <p:cNvSpPr/>
          <p:nvPr/>
        </p:nvSpPr>
        <p:spPr>
          <a:xfrm>
            <a:off x="7328520" y="4888440"/>
            <a:ext cx="1675800" cy="3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920" b="1" i="1" strike="noStrike" spc="-1">
                <a:solidFill>
                  <a:srgbClr val="FAC918"/>
                </a:solidFill>
                <a:latin typeface="Calibri"/>
                <a:ea typeface="DejaVu Sans"/>
              </a:rPr>
              <a:t>Hard Tech </a:t>
            </a:r>
            <a:r>
              <a:rPr lang="en-US" sz="920" b="0" i="1" strike="noStrike" spc="-1">
                <a:solidFill>
                  <a:srgbClr val="FFFFFF"/>
                </a:solidFill>
                <a:latin typeface="Calibri"/>
                <a:ea typeface="DejaVu Sans"/>
              </a:rPr>
              <a:t>Strong Results</a:t>
            </a:r>
            <a:endParaRPr lang="en-US" sz="920" b="0" strike="noStrike" spc="-1">
              <a:latin typeface="Arial"/>
            </a:endParaRPr>
          </a:p>
        </p:txBody>
      </p:sp>
      <p:pic>
        <p:nvPicPr>
          <p:cNvPr id="165" name="Gráfico 12"/>
          <p:cNvPicPr/>
          <p:nvPr/>
        </p:nvPicPr>
        <p:blipFill>
          <a:blip r:embed="rId15"/>
          <a:stretch/>
        </p:blipFill>
        <p:spPr>
          <a:xfrm>
            <a:off x="198720" y="4933080"/>
            <a:ext cx="475200" cy="180000"/>
          </a:xfrm>
          <a:prstGeom prst="rect">
            <a:avLst/>
          </a:prstGeom>
          <a:ln>
            <a:noFill/>
          </a:ln>
        </p:spPr>
      </p:pic>
      <p:sp>
        <p:nvSpPr>
          <p:cNvPr id="16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m 3"/>
          <p:cNvPicPr/>
          <p:nvPr/>
        </p:nvPicPr>
        <p:blipFill>
          <a:blip r:embed="rId14"/>
          <a:stretch/>
        </p:blipFill>
        <p:spPr>
          <a:xfrm>
            <a:off x="0" y="2160"/>
            <a:ext cx="9142920" cy="5137920"/>
          </a:xfrm>
          <a:prstGeom prst="rect">
            <a:avLst/>
          </a:prstGeom>
          <a:ln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0" y="4091040"/>
            <a:ext cx="9142920" cy="104904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"/>
          <p:cNvSpPr/>
          <p:nvPr/>
        </p:nvSpPr>
        <p:spPr>
          <a:xfrm>
            <a:off x="128520" y="4318200"/>
            <a:ext cx="15645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Calibri"/>
                <a:ea typeface="DejaVu Sans"/>
              </a:rPr>
              <a:t>Barueri . +55 11 3303-3200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Av. Tamboré, 267 - 21º andar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Torre Norte,  Tamboré, Barueri - SP - Brasil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CEP: 06460-000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1904040" y="4318200"/>
            <a:ext cx="165024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Calibri"/>
                <a:ea typeface="DejaVu Sans"/>
              </a:rPr>
              <a:t>São Paulo . +55 11 3303-3200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Av. Eng. Luiz Carlos Berrini, 105 - 16º andar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Sala 1607, Brooklin Novo, São Paulo - SP - Brasil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CEP: 04571-010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3764880" y="4318200"/>
            <a:ext cx="188784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Calibri"/>
                <a:ea typeface="DejaVu Sans"/>
              </a:rPr>
              <a:t>Rio de Janeiro . +55 21 3173-1388 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Av. Rio Branco, 134 - 13º andar 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Centro, Rio de Janeiro – RJ - Brasil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CEP: 20040-921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5863320" y="4318200"/>
            <a:ext cx="14641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Calibri"/>
                <a:ea typeface="DejaVu Sans"/>
              </a:rPr>
              <a:t>Chile . +56 2 3203-9507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Cerro El Plomo, 5420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Oficina 1503, Las Condes, Santiago - Chile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Código Postal: 7560742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10" name="CustomShape 6"/>
          <p:cNvSpPr/>
          <p:nvPr/>
        </p:nvSpPr>
        <p:spPr>
          <a:xfrm>
            <a:off x="7538400" y="4318200"/>
            <a:ext cx="147600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Colômbia . +57 1 646-9642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Carrera 19A #90-13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Oficina 304, Bogotá - Colômbia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Código Postal: 110221</a:t>
            </a:r>
            <a:endParaRPr lang="en-US" sz="600" b="0" strike="noStrike" spc="-1">
              <a:latin typeface="Arial"/>
            </a:endParaRPr>
          </a:p>
        </p:txBody>
      </p:sp>
      <p:pic>
        <p:nvPicPr>
          <p:cNvPr id="211" name="Gráfico 13"/>
          <p:cNvPicPr/>
          <p:nvPr/>
        </p:nvPicPr>
        <p:blipFill>
          <a:blip r:embed="rId15"/>
          <a:stretch/>
        </p:blipFill>
        <p:spPr>
          <a:xfrm>
            <a:off x="5757120" y="0"/>
            <a:ext cx="2518920" cy="2518920"/>
          </a:xfrm>
          <a:prstGeom prst="rect">
            <a:avLst/>
          </a:prstGeom>
          <a:ln>
            <a:noFill/>
          </a:ln>
        </p:spPr>
      </p:pic>
      <p:sp>
        <p:nvSpPr>
          <p:cNvPr id="212" name="CustomShape 7"/>
          <p:cNvSpPr/>
          <p:nvPr/>
        </p:nvSpPr>
        <p:spPr>
          <a:xfrm>
            <a:off x="4586400" y="2249280"/>
            <a:ext cx="418320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293">
                <a:solidFill>
                  <a:srgbClr val="FFD300"/>
                </a:solidFill>
                <a:latin typeface="Calibri"/>
                <a:ea typeface="DejaVu Sans"/>
              </a:rPr>
              <a:t>Obrigado!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213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4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137;p24"/>
          <p:cNvPicPr/>
          <p:nvPr/>
        </p:nvPicPr>
        <p:blipFill>
          <a:blip r:embed="rId14"/>
          <a:stretch/>
        </p:blipFill>
        <p:spPr>
          <a:xfrm>
            <a:off x="8452800" y="18360"/>
            <a:ext cx="492120" cy="857160"/>
          </a:xfrm>
          <a:prstGeom prst="rect">
            <a:avLst/>
          </a:prstGeom>
          <a:ln>
            <a:noFill/>
          </a:ln>
        </p:spPr>
      </p:pic>
      <p:sp>
        <p:nvSpPr>
          <p:cNvPr id="252" name="CustomShape 1"/>
          <p:cNvSpPr/>
          <p:nvPr/>
        </p:nvSpPr>
        <p:spPr>
          <a:xfrm>
            <a:off x="0" y="4878000"/>
            <a:ext cx="9143640" cy="24012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0" y="4910040"/>
            <a:ext cx="9143640" cy="24012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3"/>
          <p:cNvSpPr/>
          <p:nvPr/>
        </p:nvSpPr>
        <p:spPr>
          <a:xfrm>
            <a:off x="7328160" y="4888440"/>
            <a:ext cx="1676160" cy="24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/>
          <a:lstStyle/>
          <a:p>
            <a:pPr algn="r">
              <a:lnSpc>
                <a:spcPct val="100000"/>
              </a:lnSpc>
            </a:pPr>
            <a:r>
              <a:rPr lang="en-US" sz="1300" b="1" i="1" strike="noStrike" spc="-1">
                <a:solidFill>
                  <a:srgbClr val="FAC918"/>
                </a:solidFill>
                <a:latin typeface="Calibri"/>
                <a:ea typeface="Calibri"/>
              </a:rPr>
              <a:t>Hard Tech </a:t>
            </a:r>
            <a:r>
              <a:rPr lang="en-US" sz="1300" b="0" i="1" strike="noStrike" spc="-1">
                <a:solidFill>
                  <a:srgbClr val="FFFFFF"/>
                </a:solidFill>
                <a:latin typeface="Calibri"/>
                <a:ea typeface="Calibri"/>
              </a:rPr>
              <a:t>Strong Results</a:t>
            </a:r>
            <a:endParaRPr lang="en-US" sz="1300" b="0" strike="noStrike" spc="-1">
              <a:latin typeface="Arial"/>
            </a:endParaRPr>
          </a:p>
        </p:txBody>
      </p:sp>
      <p:pic>
        <p:nvPicPr>
          <p:cNvPr id="255" name="Google Shape;141;p24"/>
          <p:cNvPicPr/>
          <p:nvPr/>
        </p:nvPicPr>
        <p:blipFill>
          <a:blip r:embed="rId15"/>
          <a:stretch/>
        </p:blipFill>
        <p:spPr>
          <a:xfrm>
            <a:off x="198360" y="4932720"/>
            <a:ext cx="475920" cy="180720"/>
          </a:xfrm>
          <a:prstGeom prst="rect">
            <a:avLst/>
          </a:prstGeom>
          <a:ln>
            <a:noFill/>
          </a:ln>
        </p:spPr>
      </p:pic>
      <p:sp>
        <p:nvSpPr>
          <p:cNvPr id="256" name="PlaceHolder 4"/>
          <p:cNvSpPr>
            <a:spLocks noGrp="1"/>
          </p:cNvSpPr>
          <p:nvPr>
            <p:ph type="title"/>
          </p:nvPr>
        </p:nvSpPr>
        <p:spPr>
          <a:xfrm>
            <a:off x="45684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456840" y="120312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4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microsoft.com/office/2007/relationships/hdphoto" Target="../media/hdphoto2.wdp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3.png"/><Relationship Id="rId1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Line 1"/>
          <p:cNvSpPr/>
          <p:nvPr/>
        </p:nvSpPr>
        <p:spPr>
          <a:xfrm>
            <a:off x="3938760" y="1202040"/>
            <a:ext cx="360" cy="253188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Imagem 7"/>
          <p:cNvPicPr/>
          <p:nvPr/>
        </p:nvPicPr>
        <p:blipFill>
          <a:blip r:embed="rId2"/>
          <a:stretch/>
        </p:blipFill>
        <p:spPr>
          <a:xfrm>
            <a:off x="273960" y="1918440"/>
            <a:ext cx="3329640" cy="1125360"/>
          </a:xfrm>
          <a:prstGeom prst="rect">
            <a:avLst/>
          </a:prstGeom>
          <a:ln>
            <a:noFill/>
          </a:ln>
        </p:spPr>
      </p:pic>
      <p:pic>
        <p:nvPicPr>
          <p:cNvPr id="302" name="Imagem 2"/>
          <p:cNvPicPr/>
          <p:nvPr/>
        </p:nvPicPr>
        <p:blipFill>
          <a:blip r:embed="rId3"/>
          <a:stretch/>
        </p:blipFill>
        <p:spPr>
          <a:xfrm>
            <a:off x="6707520" y="1161360"/>
            <a:ext cx="1507680" cy="63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140040" y="46800"/>
            <a:ext cx="8784360" cy="3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2400" b="1" i="1" strike="noStrike" spc="-1">
                <a:solidFill>
                  <a:srgbClr val="0C0C0C"/>
                </a:solidFill>
                <a:latin typeface="Calibri"/>
                <a:ea typeface="DejaVu Sans"/>
              </a:rPr>
              <a:t>SRE - Site Reliability Engineering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179280" y="450000"/>
            <a:ext cx="878436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n-US" b="1" spc="-1" dirty="0">
                <a:solidFill>
                  <a:srgbClr val="FBBD00"/>
                </a:solidFill>
                <a:latin typeface="Calibri"/>
                <a:ea typeface="DejaVu Sans"/>
              </a:rPr>
              <a:t> </a:t>
            </a:r>
            <a:r>
              <a:rPr lang="en-US" sz="1800" b="1" strike="noStrike" spc="-1" dirty="0" err="1">
                <a:solidFill>
                  <a:srgbClr val="FBBD00"/>
                </a:solidFill>
                <a:latin typeface="Calibri"/>
                <a:ea typeface="DejaVu Sans"/>
              </a:rPr>
              <a:t>Estudo</a:t>
            </a:r>
            <a:r>
              <a:rPr lang="en-US" sz="1800" b="1" strike="noStrike" spc="-1" dirty="0">
                <a:solidFill>
                  <a:srgbClr val="FBBD00"/>
                </a:solidFill>
                <a:latin typeface="Calibri"/>
                <a:ea typeface="DejaVu Sans"/>
              </a:rPr>
              <a:t> de Caso</a:t>
            </a:r>
            <a:endParaRPr lang="en-US" sz="1800" b="0" strike="noStrike" spc="-1" dirty="0">
              <a:latin typeface="Calibri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140400" y="934200"/>
            <a:ext cx="8573400" cy="39456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BBD00"/>
                </a:solidFill>
                <a:latin typeface="Calibri"/>
                <a:ea typeface="DejaVu Sans"/>
              </a:rPr>
              <a:t>Empresa de benefícios e incentivos.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8" name="CustomShape 4"/>
          <p:cNvSpPr/>
          <p:nvPr/>
        </p:nvSpPr>
        <p:spPr>
          <a:xfrm>
            <a:off x="733320" y="1426680"/>
            <a:ext cx="7409520" cy="436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5"/>
          <p:cNvSpPr/>
          <p:nvPr/>
        </p:nvSpPr>
        <p:spPr>
          <a:xfrm>
            <a:off x="332640" y="2016000"/>
            <a:ext cx="605520" cy="21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6"/>
          <p:cNvSpPr/>
          <p:nvPr/>
        </p:nvSpPr>
        <p:spPr>
          <a:xfrm>
            <a:off x="7284600" y="4281840"/>
            <a:ext cx="9475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7"/>
          <p:cNvSpPr/>
          <p:nvPr/>
        </p:nvSpPr>
        <p:spPr>
          <a:xfrm>
            <a:off x="7339320" y="3448080"/>
            <a:ext cx="8701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TextShape 8"/>
          <p:cNvSpPr txBox="1"/>
          <p:nvPr/>
        </p:nvSpPr>
        <p:spPr>
          <a:xfrm>
            <a:off x="362520" y="1371600"/>
            <a:ext cx="10244520" cy="46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1500" b="1" strike="noStrike" spc="-1">
                <a:solidFill>
                  <a:srgbClr val="474848"/>
                </a:solidFill>
                <a:latin typeface="Calibri"/>
                <a:ea typeface="Calibri"/>
              </a:rPr>
              <a:t> Hybrid Infrastructure Managed Services</a:t>
            </a:r>
            <a:endParaRPr lang="en-US" sz="1500" b="1" strike="noStrike" spc="-1">
              <a:latin typeface="Arial"/>
            </a:endParaRPr>
          </a:p>
        </p:txBody>
      </p:sp>
      <p:sp>
        <p:nvSpPr>
          <p:cNvPr id="403" name="CustomShape 9"/>
          <p:cNvSpPr/>
          <p:nvPr/>
        </p:nvSpPr>
        <p:spPr>
          <a:xfrm>
            <a:off x="548640" y="1737360"/>
            <a:ext cx="8805600" cy="73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400" b="1" strike="noStrike" spc="-1" dirty="0" err="1">
                <a:latin typeface="Calibri"/>
                <a:ea typeface="Open Sans Light"/>
              </a:rPr>
              <a:t>Provizionamento</a:t>
            </a:r>
            <a:r>
              <a:rPr lang="en-US" sz="1400" b="1" strike="noStrike" spc="-1" dirty="0">
                <a:latin typeface="Calibri"/>
                <a:ea typeface="Open Sans Light"/>
              </a:rPr>
              <a:t>, </a:t>
            </a:r>
            <a:r>
              <a:rPr lang="en-US" sz="1400" b="1" strike="noStrike" spc="-1" dirty="0" err="1">
                <a:latin typeface="Calibri"/>
                <a:ea typeface="Open Sans Light"/>
              </a:rPr>
              <a:t>configuração</a:t>
            </a:r>
            <a:r>
              <a:rPr lang="en-US" sz="1400" b="1" strike="noStrike" spc="-1" dirty="0">
                <a:latin typeface="Calibri"/>
                <a:ea typeface="Open Sans Light"/>
              </a:rPr>
              <a:t> e </a:t>
            </a:r>
            <a:r>
              <a:rPr lang="en-US" sz="1400" b="1" strike="noStrike" spc="-1" dirty="0" err="1">
                <a:latin typeface="Calibri"/>
                <a:ea typeface="Open Sans Light"/>
              </a:rPr>
              <a:t>orquestração</a:t>
            </a:r>
            <a:r>
              <a:rPr lang="en-US" sz="1400" b="1" strike="noStrike" spc="-1" dirty="0">
                <a:latin typeface="Calibri"/>
                <a:ea typeface="Open Sans Light"/>
              </a:rPr>
              <a:t> de </a:t>
            </a:r>
            <a:r>
              <a:rPr lang="en-US" sz="1400" b="1" strike="noStrike" spc="-1" dirty="0" err="1">
                <a:latin typeface="Calibri"/>
                <a:ea typeface="Open Sans Light"/>
              </a:rPr>
              <a:t>infraestrutura</a:t>
            </a:r>
            <a:r>
              <a:rPr lang="en-US" sz="1400" b="1" strike="noStrike" spc="-1" dirty="0">
                <a:latin typeface="Calibri"/>
                <a:ea typeface="Open Sans Light"/>
              </a:rPr>
              <a:t> por </a:t>
            </a:r>
            <a:r>
              <a:rPr lang="en-US" sz="1400" b="1" strike="noStrike" spc="-1" dirty="0" err="1">
                <a:latin typeface="Calibri"/>
                <a:ea typeface="Open Sans Light"/>
              </a:rPr>
              <a:t>meio</a:t>
            </a:r>
            <a:r>
              <a:rPr lang="en-US" sz="1400" b="1" strike="noStrike" spc="-1" dirty="0">
                <a:latin typeface="Calibri"/>
                <a:ea typeface="Open Sans Light"/>
              </a:rPr>
              <a:t> de </a:t>
            </a:r>
            <a:r>
              <a:rPr lang="en-US" sz="1400" b="1" strike="noStrike" spc="-1" dirty="0" err="1">
                <a:latin typeface="Calibri"/>
                <a:ea typeface="Open Sans Light"/>
              </a:rPr>
              <a:t>código</a:t>
            </a:r>
            <a:r>
              <a:rPr lang="en-US" sz="1400" b="1" strike="noStrike" spc="-1" dirty="0">
                <a:latin typeface="Calibri"/>
                <a:ea typeface="Open Sans Light"/>
              </a:rPr>
              <a:t>.</a:t>
            </a:r>
            <a:endParaRPr lang="en-US" sz="1400" b="0" strike="noStrike" spc="-1">
              <a:latin typeface="Calibri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endParaRPr lang="en-US" sz="1000" b="0" strike="noStrike" spc="-1">
              <a:latin typeface="Arial"/>
            </a:endParaRPr>
          </a:p>
          <a:p>
            <a:pPr marL="342900" indent="-342265">
              <a:lnSpc>
                <a:spcPct val="120000"/>
              </a:lnSpc>
              <a:spcBef>
                <a:spcPts val="400"/>
              </a:spcBef>
              <a:buClr>
                <a:srgbClr val="595959"/>
              </a:buClr>
              <a:buFont typeface="Arial"/>
              <a:buChar char="•"/>
            </a:pPr>
            <a:endParaRPr lang="en-US" sz="1000" b="0" strike="noStrike" spc="-1">
              <a:latin typeface="Arial"/>
            </a:endParaRPr>
          </a:p>
          <a:p>
            <a:pPr marL="342900" indent="-342265">
              <a:lnSpc>
                <a:spcPct val="120000"/>
              </a:lnSpc>
              <a:spcBef>
                <a:spcPts val="400"/>
              </a:spcBef>
              <a:buClr>
                <a:srgbClr val="595959"/>
              </a:buClr>
              <a:buFont typeface="Arial"/>
              <a:buChar char="•"/>
            </a:pPr>
            <a:endParaRPr lang="en-US" sz="1000" b="0" strike="noStrike" spc="-1">
              <a:latin typeface="Arial"/>
            </a:endParaRPr>
          </a:p>
        </p:txBody>
      </p:sp>
      <p:sp>
        <p:nvSpPr>
          <p:cNvPr id="404" name="CustomShape 10"/>
          <p:cNvSpPr/>
          <p:nvPr/>
        </p:nvSpPr>
        <p:spPr>
          <a:xfrm>
            <a:off x="362520" y="1554480"/>
            <a:ext cx="94680" cy="914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5" name="Picture 404"/>
          <p:cNvPicPr/>
          <p:nvPr/>
        </p:nvPicPr>
        <p:blipFill>
          <a:blip r:embed="rId3"/>
          <a:stretch/>
        </p:blipFill>
        <p:spPr>
          <a:xfrm>
            <a:off x="408600" y="2227320"/>
            <a:ext cx="2426040" cy="1887480"/>
          </a:xfrm>
          <a:prstGeom prst="rect">
            <a:avLst/>
          </a:prstGeom>
          <a:ln>
            <a:noFill/>
          </a:ln>
        </p:spPr>
      </p:pic>
      <p:sp>
        <p:nvSpPr>
          <p:cNvPr id="406" name="TextShape 11"/>
          <p:cNvSpPr txBox="1"/>
          <p:nvPr/>
        </p:nvSpPr>
        <p:spPr>
          <a:xfrm>
            <a:off x="3017520" y="2072004"/>
            <a:ext cx="2926080" cy="28657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endParaRPr lang="en-US" sz="1200" b="0" strike="noStrike" spc="-1">
              <a:latin typeface="Arial"/>
              <a:ea typeface="Noto Sans CJK SC"/>
            </a:endParaRPr>
          </a:p>
          <a:p>
            <a:r>
              <a:rPr lang="en-US" sz="1400" b="0" strike="noStrike" spc="-1" dirty="0" err="1">
                <a:latin typeface="Calibri"/>
              </a:rPr>
              <a:t>Construção</a:t>
            </a:r>
            <a:r>
              <a:rPr lang="en-US" sz="1400" b="0" strike="noStrike" spc="-1" dirty="0">
                <a:latin typeface="Calibri"/>
              </a:rPr>
              <a:t> de </a:t>
            </a:r>
            <a:r>
              <a:rPr lang="en-US" sz="1400" b="0" strike="noStrike" spc="-1" dirty="0" err="1">
                <a:latin typeface="Calibri"/>
              </a:rPr>
              <a:t>todo</a:t>
            </a:r>
            <a:r>
              <a:rPr lang="en-US" sz="1400" b="0" strike="noStrike" spc="-1" dirty="0">
                <a:latin typeface="Calibri"/>
              </a:rPr>
              <a:t> o </a:t>
            </a:r>
            <a:r>
              <a:rPr lang="en-US" sz="1400" b="0" strike="noStrike" spc="-1" dirty="0" err="1">
                <a:latin typeface="Calibri"/>
              </a:rPr>
              <a:t>ambiente</a:t>
            </a:r>
            <a:r>
              <a:rPr lang="en-US" sz="1400" b="0" strike="noStrike" spc="-1" dirty="0">
                <a:latin typeface="Calibri"/>
              </a:rPr>
              <a:t> de</a:t>
            </a:r>
            <a:endParaRPr lang="en-US" sz="1400" b="0" strike="noStrike" spc="-1" dirty="0">
              <a:latin typeface="Calibri"/>
              <a:ea typeface="Noto Sans CJK SC"/>
            </a:endParaRPr>
          </a:p>
          <a:p>
            <a:r>
              <a:rPr lang="en-US" sz="1400" b="0" strike="noStrike" spc="-1" dirty="0">
                <a:latin typeface="Calibri"/>
              </a:rPr>
              <a:t>banco de dados </a:t>
            </a:r>
            <a:r>
              <a:rPr lang="en-US" sz="1400" b="0" strike="noStrike" spc="-1" dirty="0" err="1">
                <a:latin typeface="Calibri"/>
              </a:rPr>
              <a:t>em</a:t>
            </a:r>
            <a:r>
              <a:rPr lang="en-US" sz="1400" b="0" strike="noStrike" spc="-1" dirty="0">
                <a:latin typeface="Calibri"/>
              </a:rPr>
              <a:t> 03 horas (anterior-</a:t>
            </a:r>
            <a:endParaRPr lang="en-US" sz="1400" b="0" strike="noStrike" spc="-1" dirty="0">
              <a:latin typeface="Calibri"/>
              <a:ea typeface="Noto Sans CJK SC"/>
            </a:endParaRPr>
          </a:p>
          <a:p>
            <a:r>
              <a:rPr lang="en-US" sz="1400" b="0" strike="noStrike" spc="-1" dirty="0" err="1">
                <a:latin typeface="Calibri"/>
              </a:rPr>
              <a:t>mente</a:t>
            </a:r>
            <a:r>
              <a:rPr lang="en-US" sz="1400" b="0" strike="noStrike" spc="-1" dirty="0">
                <a:latin typeface="Calibri"/>
              </a:rPr>
              <a:t> </a:t>
            </a:r>
            <a:r>
              <a:rPr lang="en-US" sz="1400" b="0" strike="noStrike" spc="-1" dirty="0" err="1">
                <a:latin typeface="Calibri"/>
              </a:rPr>
              <a:t>em</a:t>
            </a:r>
            <a:r>
              <a:rPr lang="en-US" sz="1400" b="0" strike="noStrike" spc="-1" dirty="0">
                <a:latin typeface="Calibri"/>
              </a:rPr>
              <a:t> 32 horas)</a:t>
            </a:r>
            <a:endParaRPr lang="en-US" sz="1400" b="0" strike="noStrike" spc="-1" dirty="0">
              <a:latin typeface="Calibri"/>
              <a:ea typeface="Noto Sans CJK SC"/>
            </a:endParaRPr>
          </a:p>
          <a:p>
            <a:endParaRPr lang="en-US" sz="1400" b="0" strike="noStrike" spc="-1" dirty="0">
              <a:latin typeface="Calibri"/>
              <a:ea typeface="Noto Sans CJK SC"/>
            </a:endParaRPr>
          </a:p>
          <a:p>
            <a:r>
              <a:rPr lang="en-US" sz="1400" b="0" strike="noStrike" spc="-1" dirty="0" err="1">
                <a:latin typeface="Calibri"/>
              </a:rPr>
              <a:t>Provisionamento</a:t>
            </a:r>
            <a:r>
              <a:rPr lang="en-US" sz="1400" b="0" strike="noStrike" spc="-1" dirty="0">
                <a:latin typeface="Calibri"/>
              </a:rPr>
              <a:t> de </a:t>
            </a:r>
            <a:r>
              <a:rPr lang="en-US" sz="1400" b="0" strike="noStrike" spc="-1" dirty="0" err="1">
                <a:latin typeface="Calibri"/>
              </a:rPr>
              <a:t>todos</a:t>
            </a:r>
            <a:r>
              <a:rPr lang="en-US" sz="1400" b="0" strike="noStrike" spc="-1" dirty="0">
                <a:latin typeface="Calibri"/>
              </a:rPr>
              <a:t> </a:t>
            </a:r>
            <a:r>
              <a:rPr lang="en-US" sz="1400" b="0" strike="noStrike" spc="-1" dirty="0" err="1">
                <a:latin typeface="Calibri"/>
              </a:rPr>
              <a:t>os</a:t>
            </a:r>
            <a:r>
              <a:rPr lang="en-US" sz="1400" b="0" strike="noStrike" spc="-1" dirty="0">
                <a:latin typeface="Calibri"/>
              </a:rPr>
              <a:t> </a:t>
            </a:r>
            <a:r>
              <a:rPr lang="en-US" sz="1400" b="0" strike="noStrike" spc="-1" dirty="0" err="1">
                <a:latin typeface="Calibri"/>
              </a:rPr>
              <a:t>sistemas</a:t>
            </a:r>
            <a:endParaRPr lang="en-US" sz="1400" b="0" strike="noStrike" spc="-1" dirty="0">
              <a:latin typeface="Calibri"/>
              <a:ea typeface="Noto Sans CJK SC"/>
            </a:endParaRPr>
          </a:p>
          <a:p>
            <a:r>
              <a:rPr lang="en-US" sz="1400" b="0" strike="noStrike" spc="-1" dirty="0">
                <a:latin typeface="Calibri"/>
              </a:rPr>
              <a:t>web do </a:t>
            </a:r>
            <a:r>
              <a:rPr lang="en-US" sz="1400" b="0" strike="noStrike" spc="-1" dirty="0" err="1">
                <a:latin typeface="Calibri"/>
              </a:rPr>
              <a:t>cliente</a:t>
            </a:r>
            <a:r>
              <a:rPr lang="en-US" sz="1400" b="0" strike="noStrike" spc="-1" dirty="0">
                <a:latin typeface="Calibri"/>
              </a:rPr>
              <a:t> via </a:t>
            </a:r>
            <a:r>
              <a:rPr lang="en-US" sz="1400" b="0" strike="noStrike" spc="-1" dirty="0" err="1">
                <a:latin typeface="Calibri"/>
              </a:rPr>
              <a:t>código</a:t>
            </a:r>
            <a:r>
              <a:rPr lang="en-US" sz="1400" b="0" strike="noStrike" spc="-1" dirty="0">
                <a:latin typeface="Calibri"/>
              </a:rPr>
              <a:t>: </a:t>
            </a:r>
            <a:r>
              <a:rPr lang="en-US" sz="1400" b="0" strike="noStrike" spc="-1" dirty="0" err="1">
                <a:latin typeface="Calibri"/>
              </a:rPr>
              <a:t>desde</a:t>
            </a:r>
            <a:endParaRPr lang="en-US" sz="1400" b="0" strike="noStrike" spc="-1" dirty="0">
              <a:latin typeface="Calibri"/>
              <a:ea typeface="Noto Sans CJK SC"/>
            </a:endParaRPr>
          </a:p>
          <a:p>
            <a:r>
              <a:rPr lang="en-US" sz="1400" b="0" strike="noStrike" spc="-1" dirty="0" err="1">
                <a:latin typeface="Calibri"/>
              </a:rPr>
              <a:t>instalação</a:t>
            </a:r>
            <a:r>
              <a:rPr lang="en-US" sz="1400" b="0" strike="noStrike" spc="-1" dirty="0">
                <a:latin typeface="Calibri"/>
              </a:rPr>
              <a:t> da </a:t>
            </a:r>
            <a:r>
              <a:rPr lang="en-US" sz="1400" b="0" strike="noStrike" spc="-1" dirty="0" err="1">
                <a:latin typeface="Calibri"/>
              </a:rPr>
              <a:t>plataforma</a:t>
            </a:r>
            <a:r>
              <a:rPr lang="en-US" sz="1400" b="0" strike="noStrike" spc="-1" dirty="0">
                <a:latin typeface="Calibri"/>
              </a:rPr>
              <a:t> (WAS) </a:t>
            </a:r>
            <a:r>
              <a:rPr lang="en-US" sz="1400" b="0" strike="noStrike" spc="-1" dirty="0" err="1">
                <a:latin typeface="Calibri"/>
              </a:rPr>
              <a:t>até</a:t>
            </a:r>
            <a:r>
              <a:rPr lang="en-US" sz="1400" b="0" strike="noStrike" spc="-1" dirty="0">
                <a:latin typeface="Calibri"/>
              </a:rPr>
              <a:t> o</a:t>
            </a:r>
            <a:endParaRPr lang="en-US" sz="1400" b="0" strike="noStrike" spc="-1" dirty="0">
              <a:latin typeface="Calibri"/>
              <a:ea typeface="Noto Sans CJK SC"/>
            </a:endParaRPr>
          </a:p>
          <a:p>
            <a:r>
              <a:rPr lang="en-US" sz="1400" b="0" strike="noStrike" spc="-1" dirty="0">
                <a:latin typeface="Calibri"/>
              </a:rPr>
              <a:t>deploy das </a:t>
            </a:r>
            <a:r>
              <a:rPr lang="en-US" sz="1400" b="0" strike="noStrike" spc="-1" dirty="0" err="1">
                <a:latin typeface="Calibri"/>
              </a:rPr>
              <a:t>Aplicações</a:t>
            </a:r>
            <a:endParaRPr lang="en-US" sz="1400" b="0" strike="noStrike" spc="-1" dirty="0">
              <a:latin typeface="Calibri"/>
              <a:ea typeface="Noto Sans CJK SC"/>
            </a:endParaRPr>
          </a:p>
          <a:p>
            <a:endParaRPr lang="en-US" sz="1400" b="0" strike="noStrike" spc="-1" dirty="0">
              <a:latin typeface="Calibri"/>
              <a:ea typeface="Noto Sans CJK SC"/>
            </a:endParaRPr>
          </a:p>
          <a:p>
            <a:r>
              <a:rPr lang="en-US" sz="1400" b="0" strike="noStrike" spc="-1" dirty="0" err="1">
                <a:latin typeface="Calibri"/>
              </a:rPr>
              <a:t>Atualização</a:t>
            </a:r>
            <a:r>
              <a:rPr lang="en-US" sz="1400" b="0" strike="noStrike" spc="-1" dirty="0">
                <a:latin typeface="Calibri"/>
              </a:rPr>
              <a:t> do Zabbix de </a:t>
            </a:r>
            <a:r>
              <a:rPr lang="en-US" sz="1400" b="0" strike="noStrike" spc="-1" dirty="0" err="1">
                <a:latin typeface="Calibri"/>
              </a:rPr>
              <a:t>todo</a:t>
            </a:r>
            <a:r>
              <a:rPr lang="en-US" sz="1400" b="0" strike="noStrike" spc="-1" dirty="0">
                <a:latin typeface="Calibri"/>
              </a:rPr>
              <a:t> o </a:t>
            </a:r>
            <a:r>
              <a:rPr lang="en-US" sz="1400" b="0" strike="noStrike" spc="-1" dirty="0" err="1">
                <a:latin typeface="Calibri"/>
              </a:rPr>
              <a:t>parque</a:t>
            </a:r>
            <a:endParaRPr lang="en-US" sz="1400" b="0" strike="noStrike" spc="-1" dirty="0">
              <a:latin typeface="Calibri"/>
              <a:ea typeface="Noto Sans CJK SC"/>
            </a:endParaRPr>
          </a:p>
          <a:p>
            <a:r>
              <a:rPr lang="en-US" sz="1400" b="0" strike="noStrike" spc="-1" dirty="0">
                <a:latin typeface="Calibri"/>
              </a:rPr>
              <a:t>da </a:t>
            </a:r>
            <a:r>
              <a:rPr lang="en-US" sz="1400" b="0" strike="noStrike" spc="-1" dirty="0" err="1">
                <a:latin typeface="Calibri"/>
              </a:rPr>
              <a:t>Empresa</a:t>
            </a:r>
            <a:r>
              <a:rPr lang="en-US" sz="1400" b="0" strike="noStrike" spc="-1" dirty="0">
                <a:latin typeface="Calibri"/>
              </a:rPr>
              <a:t> de </a:t>
            </a:r>
            <a:r>
              <a:rPr lang="en-US" sz="1400" b="0" strike="noStrike" spc="-1" dirty="0" err="1">
                <a:latin typeface="Calibri"/>
              </a:rPr>
              <a:t>Benefícios</a:t>
            </a:r>
            <a:r>
              <a:rPr lang="en-US" sz="1400" b="0" strike="noStrike" spc="-1" dirty="0">
                <a:latin typeface="Calibri"/>
              </a:rPr>
              <a:t> </a:t>
            </a:r>
            <a:r>
              <a:rPr lang="en-US" sz="1400" b="0" strike="noStrike" spc="-1" dirty="0" err="1">
                <a:latin typeface="Calibri"/>
              </a:rPr>
              <a:t>em</a:t>
            </a:r>
            <a:r>
              <a:rPr lang="en-US" sz="1400" b="0" strike="noStrike" spc="-1" dirty="0">
                <a:latin typeface="Calibri"/>
              </a:rPr>
              <a:t> </a:t>
            </a:r>
            <a:r>
              <a:rPr lang="en-US" sz="1400" b="0" strike="noStrike" spc="-1" dirty="0" err="1">
                <a:latin typeface="Calibri"/>
              </a:rPr>
              <a:t>apenas</a:t>
            </a:r>
            <a:r>
              <a:rPr lang="en-US" sz="1400" b="0" strike="noStrike" spc="-1" dirty="0">
                <a:latin typeface="Calibri"/>
              </a:rPr>
              <a:t> 1 hora (</a:t>
            </a:r>
            <a:r>
              <a:rPr lang="en-US" sz="1400" b="0" strike="noStrike" spc="-1" dirty="0" err="1">
                <a:latin typeface="Calibri"/>
              </a:rPr>
              <a:t>anteriormente</a:t>
            </a:r>
            <a:r>
              <a:rPr lang="en-US" sz="1400" b="0" strike="noStrike" spc="-1" dirty="0">
                <a:latin typeface="Calibri"/>
              </a:rPr>
              <a:t> </a:t>
            </a:r>
            <a:r>
              <a:rPr lang="en-US" sz="1400" b="0" strike="noStrike" spc="-1" dirty="0" err="1">
                <a:latin typeface="Calibri"/>
              </a:rPr>
              <a:t>em</a:t>
            </a:r>
            <a:r>
              <a:rPr lang="en-US" sz="1400" b="0" strike="noStrike" spc="-1" dirty="0">
                <a:latin typeface="Calibri"/>
              </a:rPr>
              <a:t> 40 horas)</a:t>
            </a:r>
            <a:endParaRPr lang="en-US" sz="1400" b="0" strike="noStrike" spc="-1" dirty="0">
              <a:latin typeface="Calibri"/>
              <a:ea typeface="Noto Sans CJK SC"/>
            </a:endParaRPr>
          </a:p>
          <a:p>
            <a:endParaRPr lang="en-US" sz="1200" b="0" strike="noStrike" spc="-1">
              <a:latin typeface="Arial"/>
              <a:ea typeface="Noto Sans CJK SC"/>
            </a:endParaRPr>
          </a:p>
        </p:txBody>
      </p:sp>
      <p:sp>
        <p:nvSpPr>
          <p:cNvPr id="407" name="TextShape 12"/>
          <p:cNvSpPr txBox="1"/>
          <p:nvPr/>
        </p:nvSpPr>
        <p:spPr>
          <a:xfrm>
            <a:off x="457200" y="4297680"/>
            <a:ext cx="24688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latin typeface="Calibri"/>
                <a:ea typeface="Noto Sans CJK SC"/>
              </a:rPr>
              <a:t>Reconstrução</a:t>
            </a:r>
            <a:r>
              <a:rPr lang="en-US" sz="1400" b="0" strike="noStrike" spc="-1" dirty="0">
                <a:latin typeface="Calibri"/>
                <a:ea typeface="Noto Sans CJK SC"/>
              </a:rPr>
              <a:t> de </a:t>
            </a:r>
            <a:r>
              <a:rPr lang="en-US" sz="1400" b="0" strike="noStrike" spc="-1" dirty="0" err="1">
                <a:latin typeface="Calibri"/>
                <a:ea typeface="Noto Sans CJK SC"/>
              </a:rPr>
              <a:t>ambiente</a:t>
            </a:r>
            <a:r>
              <a:rPr lang="en-US" sz="1400" b="0" strike="noStrike" spc="-1" dirty="0">
                <a:latin typeface="Calibri"/>
                <a:ea typeface="Noto Sans CJK SC"/>
              </a:rPr>
              <a:t> </a:t>
            </a:r>
            <a:r>
              <a:rPr lang="en-US" sz="1400" b="0" strike="noStrike" spc="-1" dirty="0" err="1">
                <a:latin typeface="Calibri"/>
                <a:ea typeface="Noto Sans CJK SC"/>
              </a:rPr>
              <a:t>BigData</a:t>
            </a:r>
            <a:r>
              <a:rPr lang="en-US" sz="1400" b="0" strike="noStrike" spc="-1" dirty="0">
                <a:latin typeface="Calibri"/>
                <a:ea typeface="Noto Sans CJK SC"/>
              </a:rPr>
              <a:t> </a:t>
            </a:r>
            <a:r>
              <a:rPr lang="en-US" sz="1400" b="0" strike="noStrike" spc="-1" dirty="0" err="1">
                <a:latin typeface="Calibri"/>
                <a:ea typeface="Noto Sans CJK SC"/>
              </a:rPr>
              <a:t>na</a:t>
            </a:r>
            <a:r>
              <a:rPr lang="en-US" sz="1400" b="0" strike="noStrike" spc="-1" dirty="0">
                <a:latin typeface="Calibri"/>
                <a:ea typeface="Noto Sans CJK SC"/>
              </a:rPr>
              <a:t> AWS.</a:t>
            </a:r>
            <a:endParaRPr lang="en-US" sz="1400" b="0" strike="noStrike" spc="-1" dirty="0">
              <a:latin typeface="Calibri"/>
            </a:endParaRPr>
          </a:p>
        </p:txBody>
      </p:sp>
      <p:pic>
        <p:nvPicPr>
          <p:cNvPr id="408" name="Picture 407"/>
          <p:cNvPicPr/>
          <p:nvPr/>
        </p:nvPicPr>
        <p:blipFill>
          <a:blip r:embed="rId4"/>
          <a:stretch/>
        </p:blipFill>
        <p:spPr>
          <a:xfrm>
            <a:off x="5820120" y="2322360"/>
            <a:ext cx="2597760" cy="195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140040" y="46800"/>
            <a:ext cx="8784360" cy="3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2400" b="1" i="1" strike="noStrike" spc="-1">
                <a:solidFill>
                  <a:srgbClr val="0C0C0C"/>
                </a:solidFill>
                <a:latin typeface="Calibri"/>
                <a:ea typeface="DejaVu Sans"/>
              </a:rPr>
              <a:t>SRE - Site Reliability Engineering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179280" y="450000"/>
            <a:ext cx="878436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n-US" sz="1800" b="1" strike="noStrike" spc="-1">
                <a:solidFill>
                  <a:srgbClr val="FBBD00"/>
                </a:solidFill>
                <a:latin typeface="Calibri"/>
                <a:ea typeface="DejaVu Sans"/>
              </a:rPr>
              <a:t> Estudo de Caso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140400" y="934200"/>
            <a:ext cx="8573400" cy="39456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BBD00"/>
                </a:solidFill>
                <a:latin typeface="Calibri"/>
                <a:ea typeface="DejaVu Sans"/>
              </a:rPr>
              <a:t>Empresa de benefícios e incentivos.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2" name="CustomShape 4"/>
          <p:cNvSpPr/>
          <p:nvPr/>
        </p:nvSpPr>
        <p:spPr>
          <a:xfrm>
            <a:off x="733320" y="1426680"/>
            <a:ext cx="7409520" cy="436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5"/>
          <p:cNvSpPr/>
          <p:nvPr/>
        </p:nvSpPr>
        <p:spPr>
          <a:xfrm>
            <a:off x="332640" y="2016000"/>
            <a:ext cx="605520" cy="21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6"/>
          <p:cNvSpPr/>
          <p:nvPr/>
        </p:nvSpPr>
        <p:spPr>
          <a:xfrm>
            <a:off x="7284600" y="4281840"/>
            <a:ext cx="9475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7"/>
          <p:cNvSpPr/>
          <p:nvPr/>
        </p:nvSpPr>
        <p:spPr>
          <a:xfrm>
            <a:off x="7339320" y="3448080"/>
            <a:ext cx="8701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TextShape 8"/>
          <p:cNvSpPr txBox="1"/>
          <p:nvPr/>
        </p:nvSpPr>
        <p:spPr>
          <a:xfrm>
            <a:off x="1002600" y="1920240"/>
            <a:ext cx="10244520" cy="46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br/>
            <a:r>
              <a:rPr lang="en-US" sz="1400" b="1" strike="noStrike" spc="-1">
                <a:solidFill>
                  <a:srgbClr val="474848"/>
                </a:solidFill>
                <a:latin typeface="Calibri"/>
                <a:ea typeface="Calibri"/>
              </a:rPr>
              <a:t>Velocidade</a:t>
            </a:r>
            <a:br/>
            <a:br/>
            <a:r>
              <a:rPr lang="en-US" sz="1400" b="0" strike="noStrike" spc="-1">
                <a:solidFill>
                  <a:srgbClr val="474848"/>
                </a:solidFill>
                <a:latin typeface="Calibri"/>
                <a:ea typeface="Calibri"/>
              </a:rPr>
              <a:t>Devido a um erro de compra do processador das máquinas Oracle da Empresa, foi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474848"/>
                </a:solidFill>
                <a:latin typeface="Calibri"/>
                <a:ea typeface="Calibri"/>
              </a:rPr>
              <a:t>necessário recriar todo ambiente Oracle de desenvolvimento e homologação para</a:t>
            </a:r>
            <a:endParaRPr lang="en-US" sz="1400" b="1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474848"/>
                </a:solidFill>
                <a:latin typeface="Calibri"/>
                <a:ea typeface="Calibri"/>
              </a:rPr>
              <a:t>evitar problemas de licença perante a fornedora Oracle. Aqui foi reforçada a palavra</a:t>
            </a:r>
            <a:endParaRPr lang="en-US" sz="1400" b="1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474848"/>
                </a:solidFill>
                <a:latin typeface="Calibri"/>
                <a:ea typeface="Calibri"/>
              </a:rPr>
              <a:t>recriar, pois o ambiente já estava operacional. Sem o Chef esta atividade levaria </a:t>
            </a:r>
            <a:br/>
            <a:r>
              <a:rPr lang="en-US" sz="1400" b="0" strike="noStrike" spc="-1">
                <a:solidFill>
                  <a:srgbClr val="474848"/>
                </a:solidFill>
                <a:latin typeface="Calibri"/>
                <a:ea typeface="Calibri"/>
              </a:rPr>
              <a:t>certamente todo um fim de semana completo. Com a automação da infraestrutura</a:t>
            </a:r>
            <a:br/>
            <a:r>
              <a:rPr lang="en-US" sz="1400" b="0" strike="noStrike" spc="-1">
                <a:solidFill>
                  <a:srgbClr val="474848"/>
                </a:solidFill>
                <a:latin typeface="Calibri"/>
                <a:ea typeface="Calibri"/>
              </a:rPr>
              <a:t>foi possível recriar todo este ambiente, do zero, em 04 horas.</a:t>
            </a:r>
            <a:endParaRPr lang="en-US" sz="1400" b="1" strike="noStrike" spc="-1">
              <a:latin typeface="Arial"/>
            </a:endParaRPr>
          </a:p>
        </p:txBody>
      </p:sp>
      <p:pic>
        <p:nvPicPr>
          <p:cNvPr id="417" name="Picture 416"/>
          <p:cNvPicPr/>
          <p:nvPr/>
        </p:nvPicPr>
        <p:blipFill>
          <a:blip r:embed="rId3"/>
          <a:stretch/>
        </p:blipFill>
        <p:spPr>
          <a:xfrm>
            <a:off x="210960" y="1328760"/>
            <a:ext cx="808920" cy="913680"/>
          </a:xfrm>
          <a:prstGeom prst="rect">
            <a:avLst/>
          </a:prstGeom>
          <a:ln>
            <a:noFill/>
          </a:ln>
        </p:spPr>
      </p:pic>
      <p:pic>
        <p:nvPicPr>
          <p:cNvPr id="418" name="Picture 417"/>
          <p:cNvPicPr/>
          <p:nvPr/>
        </p:nvPicPr>
        <p:blipFill>
          <a:blip r:embed="rId4"/>
          <a:stretch/>
        </p:blipFill>
        <p:spPr>
          <a:xfrm>
            <a:off x="457200" y="3474720"/>
            <a:ext cx="885240" cy="942480"/>
          </a:xfrm>
          <a:prstGeom prst="rect">
            <a:avLst/>
          </a:prstGeom>
          <a:ln>
            <a:noFill/>
          </a:ln>
        </p:spPr>
      </p:pic>
      <p:sp>
        <p:nvSpPr>
          <p:cNvPr id="419" name="TextShape 9"/>
          <p:cNvSpPr txBox="1"/>
          <p:nvPr/>
        </p:nvSpPr>
        <p:spPr>
          <a:xfrm>
            <a:off x="1342440" y="3566160"/>
            <a:ext cx="7344360" cy="740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1400" b="1" strike="noStrike" spc="-1">
                <a:solidFill>
                  <a:srgbClr val="474848"/>
                </a:solidFill>
                <a:latin typeface="Calibri"/>
              </a:rPr>
              <a:t>Proximidade</a:t>
            </a:r>
            <a:endParaRPr lang="en-US" sz="1400" b="0" strike="noStrike" spc="-1">
              <a:solidFill>
                <a:srgbClr val="474848"/>
              </a:solidFill>
              <a:latin typeface="Calibri"/>
              <a:ea typeface="Calibri"/>
            </a:endParaRPr>
          </a:p>
          <a:p>
            <a:pPr>
              <a:lnSpc>
                <a:spcPct val="90000"/>
              </a:lnSpc>
            </a:pPr>
            <a:endParaRPr lang="en-US" sz="1400" b="0" strike="noStrike" spc="-1">
              <a:solidFill>
                <a:srgbClr val="474848"/>
              </a:solidFill>
              <a:latin typeface="Calibri"/>
              <a:ea typeface="Calibri"/>
            </a:endParaRPr>
          </a:p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474848"/>
                </a:solidFill>
                <a:latin typeface="Calibri"/>
              </a:rPr>
              <a:t>Integração com as diferentes areas do cliente (Infraestrutura + Desenvolvimento)</a:t>
            </a:r>
            <a:endParaRPr lang="en-US" sz="1400" b="0" strike="noStrike" spc="-1">
              <a:solidFill>
                <a:srgbClr val="474848"/>
              </a:solidFill>
              <a:latin typeface="Calibri"/>
              <a:ea typeface="Calibri"/>
            </a:endParaRPr>
          </a:p>
        </p:txBody>
      </p:sp>
      <p:pic>
        <p:nvPicPr>
          <p:cNvPr id="420" name="Picture 419"/>
          <p:cNvPicPr/>
          <p:nvPr/>
        </p:nvPicPr>
        <p:blipFill>
          <a:blip r:embed="rId5"/>
          <a:stretch/>
        </p:blipFill>
        <p:spPr>
          <a:xfrm>
            <a:off x="7736760" y="3108960"/>
            <a:ext cx="813960" cy="73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451800" y="1684800"/>
            <a:ext cx="5265000" cy="170136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451"/>
              </a:spcBef>
            </a:pPr>
            <a:r>
              <a:rPr lang="en-US" sz="2800" b="1" strike="noStrike" spc="92">
                <a:solidFill>
                  <a:srgbClr val="FFFFFF"/>
                </a:solidFill>
                <a:latin typeface="Century Gothic"/>
                <a:ea typeface="Open Sans"/>
              </a:rPr>
              <a:t>Case SRE – Celula de Engenharia de Operações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r>
              <a:rPr lang="en-US" sz="2400" b="0" strike="noStrike" spc="92">
                <a:solidFill>
                  <a:srgbClr val="FAC918"/>
                </a:solidFill>
                <a:latin typeface="Century Gothic"/>
                <a:ea typeface="Open Sans"/>
              </a:rPr>
              <a:t>HEALTHTECH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140040" y="46800"/>
            <a:ext cx="8784360" cy="3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2400" b="1" i="1" strike="noStrike" spc="-1">
                <a:solidFill>
                  <a:srgbClr val="0C0C0C"/>
                </a:solidFill>
                <a:latin typeface="Calibri"/>
                <a:ea typeface="DejaVu Sans"/>
              </a:rPr>
              <a:t>SRE - Site Reliability Engineering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179280" y="450000"/>
            <a:ext cx="878436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n-US" b="1" spc="-1" dirty="0">
                <a:solidFill>
                  <a:srgbClr val="FBBD00"/>
                </a:solidFill>
                <a:latin typeface="Calibri"/>
                <a:ea typeface="DejaVu Sans"/>
              </a:rPr>
              <a:t> </a:t>
            </a:r>
            <a:r>
              <a:rPr lang="en-US" sz="1800" b="1" strike="noStrike" spc="-1" dirty="0" err="1">
                <a:solidFill>
                  <a:srgbClr val="FBBD00"/>
                </a:solidFill>
                <a:latin typeface="Calibri"/>
                <a:ea typeface="DejaVu Sans"/>
              </a:rPr>
              <a:t>Estudo</a:t>
            </a:r>
            <a:r>
              <a:rPr lang="en-US" sz="1800" b="1" strike="noStrike" spc="-1" dirty="0">
                <a:solidFill>
                  <a:srgbClr val="FBBD00"/>
                </a:solidFill>
                <a:latin typeface="Calibri"/>
                <a:ea typeface="DejaVu Sans"/>
              </a:rPr>
              <a:t> de Caso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140400" y="934200"/>
            <a:ext cx="8573400" cy="39456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BBD00"/>
                </a:solidFill>
                <a:latin typeface="Calibri"/>
                <a:ea typeface="DejaVu Sans"/>
              </a:rPr>
              <a:t>Healthtech com o maior número de transações do Brasil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733320" y="1426680"/>
            <a:ext cx="7409520" cy="436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CustomShape 5"/>
          <p:cNvSpPr/>
          <p:nvPr/>
        </p:nvSpPr>
        <p:spPr>
          <a:xfrm>
            <a:off x="332640" y="2016000"/>
            <a:ext cx="605520" cy="21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6"/>
          <p:cNvSpPr/>
          <p:nvPr/>
        </p:nvSpPr>
        <p:spPr>
          <a:xfrm>
            <a:off x="7284600" y="4281840"/>
            <a:ext cx="9475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7"/>
          <p:cNvSpPr/>
          <p:nvPr/>
        </p:nvSpPr>
        <p:spPr>
          <a:xfrm>
            <a:off x="7339320" y="3448080"/>
            <a:ext cx="8701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TextShape 8"/>
          <p:cNvSpPr txBox="1"/>
          <p:nvPr/>
        </p:nvSpPr>
        <p:spPr>
          <a:xfrm>
            <a:off x="254690" y="1371600"/>
            <a:ext cx="10352350" cy="46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1500" b="1" strike="noStrike" spc="-1" dirty="0">
                <a:solidFill>
                  <a:srgbClr val="474848"/>
                </a:solidFill>
                <a:latin typeface="Calibri"/>
                <a:ea typeface="Calibri"/>
              </a:rPr>
              <a:t>Infra As Code </a:t>
            </a:r>
            <a:r>
              <a:rPr lang="en-US" sz="1500" b="1" strike="noStrike" spc="-1" dirty="0" err="1">
                <a:solidFill>
                  <a:srgbClr val="474848"/>
                </a:solidFill>
                <a:latin typeface="Calibri"/>
                <a:ea typeface="Calibri"/>
              </a:rPr>
              <a:t>aliados</a:t>
            </a:r>
            <a:r>
              <a:rPr lang="en-US" sz="1500" b="1" strike="noStrike" spc="-1" dirty="0">
                <a:solidFill>
                  <a:srgbClr val="474848"/>
                </a:solidFill>
                <a:latin typeface="Calibri"/>
                <a:ea typeface="Calibri"/>
              </a:rPr>
              <a:t> a </a:t>
            </a:r>
            <a:r>
              <a:rPr lang="en-US" sz="1500" b="1" strike="noStrike" spc="-1" dirty="0" err="1">
                <a:solidFill>
                  <a:srgbClr val="474848"/>
                </a:solidFill>
                <a:latin typeface="Calibri"/>
                <a:ea typeface="Calibri"/>
              </a:rPr>
              <a:t>processos</a:t>
            </a:r>
            <a:r>
              <a:rPr lang="en-US" sz="1500" b="1" strike="noStrike" spc="-1" dirty="0">
                <a:solidFill>
                  <a:srgbClr val="474848"/>
                </a:solidFill>
                <a:latin typeface="Calibri"/>
                <a:ea typeface="Calibri"/>
              </a:rPr>
              <a:t> PRR, PIR e PSR </a:t>
            </a:r>
            <a:r>
              <a:rPr lang="en-US" sz="1500" b="1" strike="noStrike" spc="-1" dirty="0" err="1">
                <a:solidFill>
                  <a:srgbClr val="474848"/>
                </a:solidFill>
                <a:latin typeface="Calibri"/>
                <a:ea typeface="Calibri"/>
              </a:rPr>
              <a:t>em</a:t>
            </a:r>
            <a:r>
              <a:rPr lang="en-US" sz="1500" b="1" strike="noStrike" spc="-1" dirty="0">
                <a:solidFill>
                  <a:srgbClr val="474848"/>
                </a:solidFill>
                <a:latin typeface="Calibri"/>
                <a:ea typeface="Calibri"/>
              </a:rPr>
              <a:t> </a:t>
            </a:r>
            <a:r>
              <a:rPr lang="en-US" sz="1500" b="1" strike="noStrike" spc="-1" dirty="0" err="1">
                <a:solidFill>
                  <a:srgbClr val="474848"/>
                </a:solidFill>
                <a:latin typeface="Calibri"/>
                <a:ea typeface="Calibri"/>
              </a:rPr>
              <a:t>Números</a:t>
            </a:r>
            <a:endParaRPr lang="en-US" sz="1500" b="1" strike="noStrike" spc="-1" dirty="0" err="1">
              <a:latin typeface="Arial"/>
            </a:endParaRPr>
          </a:p>
        </p:txBody>
      </p:sp>
      <p:sp>
        <p:nvSpPr>
          <p:cNvPr id="430" name="CustomShape 9"/>
          <p:cNvSpPr/>
          <p:nvPr/>
        </p:nvSpPr>
        <p:spPr>
          <a:xfrm>
            <a:off x="332980" y="1683445"/>
            <a:ext cx="8385063" cy="7854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400" b="1" strike="noStrike" spc="-1" dirty="0">
                <a:latin typeface="Calibri"/>
                <a:ea typeface="Open Sans Light"/>
                <a:cs typeface="Calibri"/>
              </a:rPr>
              <a:t>Com o </a:t>
            </a:r>
            <a:r>
              <a:rPr lang="en-US" sz="1400" b="1" strike="noStrike" spc="-1" dirty="0" err="1">
                <a:latin typeface="Calibri"/>
                <a:ea typeface="Open Sans Light"/>
                <a:cs typeface="Calibri"/>
              </a:rPr>
              <a:t>objetivo</a:t>
            </a:r>
            <a:r>
              <a:rPr lang="en-US" sz="1400" b="1" strike="noStrike" spc="-1" dirty="0">
                <a:latin typeface="Calibri"/>
                <a:ea typeface="Open Sans Light"/>
                <a:cs typeface="Calibri"/>
              </a:rPr>
              <a:t> de </a:t>
            </a:r>
            <a:r>
              <a:rPr lang="en-US" sz="1400" b="1" strike="noStrike" spc="-1" dirty="0" err="1">
                <a:latin typeface="Calibri"/>
                <a:ea typeface="Open Sans Light"/>
                <a:cs typeface="Calibri"/>
              </a:rPr>
              <a:t>estruturar</a:t>
            </a:r>
            <a:r>
              <a:rPr lang="en-US" sz="1400" b="1" strike="noStrike" spc="-1" dirty="0">
                <a:latin typeface="Calibri"/>
                <a:ea typeface="Open Sans Light"/>
                <a:cs typeface="Calibri"/>
              </a:rPr>
              <a:t> e </a:t>
            </a:r>
            <a:r>
              <a:rPr lang="en-US" sz="1400" b="1" strike="noStrike" spc="-1" dirty="0" err="1">
                <a:latin typeface="Calibri"/>
                <a:ea typeface="Open Sans Light"/>
                <a:cs typeface="Calibri"/>
              </a:rPr>
              <a:t>otimizar</a:t>
            </a:r>
            <a:r>
              <a:rPr lang="en-US" sz="1400" b="1" strike="noStrike" spc="-1" dirty="0">
                <a:latin typeface="Calibri"/>
                <a:ea typeface="Open Sans Light"/>
                <a:cs typeface="Calibri"/>
              </a:rPr>
              <a:t> </a:t>
            </a:r>
            <a:r>
              <a:rPr lang="en-US" sz="1400" b="1" strike="noStrike" spc="-1" dirty="0" err="1">
                <a:latin typeface="Calibri"/>
                <a:ea typeface="Open Sans Light"/>
                <a:cs typeface="Calibri"/>
              </a:rPr>
              <a:t>arquiteturas</a:t>
            </a:r>
            <a:r>
              <a:rPr lang="en-US" sz="1400" b="1" strike="noStrike" spc="-1" dirty="0">
                <a:latin typeface="Calibri"/>
                <a:ea typeface="Open Sans Light"/>
                <a:cs typeface="Calibri"/>
              </a:rPr>
              <a:t>, </a:t>
            </a:r>
            <a:r>
              <a:rPr lang="en-US" sz="1400" b="1" strike="noStrike" spc="-1" dirty="0" err="1">
                <a:latin typeface="Calibri"/>
                <a:ea typeface="Open Sans Light"/>
                <a:cs typeface="Calibri"/>
              </a:rPr>
              <a:t>processos</a:t>
            </a:r>
            <a:r>
              <a:rPr lang="en-US" sz="1400" b="1" strike="noStrike" spc="-1" dirty="0">
                <a:latin typeface="Calibri"/>
                <a:ea typeface="Open Sans Light"/>
                <a:cs typeface="Calibri"/>
              </a:rPr>
              <a:t> e ferramentas, dentro do </a:t>
            </a:r>
            <a:r>
              <a:rPr lang="en-US" sz="1400" b="1" strike="noStrike" spc="-1" dirty="0" err="1">
                <a:latin typeface="Calibri"/>
                <a:ea typeface="Open Sans Light"/>
                <a:cs typeface="Calibri"/>
              </a:rPr>
              <a:t>fluxo</a:t>
            </a:r>
            <a:r>
              <a:rPr lang="en-US" sz="1400" b="1" strike="noStrike" spc="-1" dirty="0">
                <a:latin typeface="Calibri"/>
                <a:ea typeface="Open Sans Light"/>
                <a:cs typeface="Calibri"/>
              </a:rPr>
              <a:t> de </a:t>
            </a:r>
            <a:r>
              <a:rPr lang="en-US" sz="1400" b="1" strike="noStrike" spc="-1" dirty="0" err="1">
                <a:latin typeface="Calibri"/>
                <a:ea typeface="Open Sans Light"/>
                <a:cs typeface="Calibri"/>
              </a:rPr>
              <a:t>desenvolvimento</a:t>
            </a:r>
            <a:r>
              <a:rPr lang="en-US" sz="1400" b="1" spc="-1" dirty="0">
                <a:latin typeface="Calibri"/>
                <a:ea typeface="Open Sans Light"/>
                <a:cs typeface="Calibri"/>
              </a:rPr>
              <a:t> </a:t>
            </a:r>
            <a:r>
              <a:rPr lang="en-US" sz="1400" b="1" strike="noStrike" spc="-1" dirty="0">
                <a:latin typeface="Calibri"/>
                <a:ea typeface="Open Sans Light"/>
                <a:cs typeface="Calibri"/>
              </a:rPr>
              <a:t>e </a:t>
            </a:r>
            <a:r>
              <a:rPr lang="en-US" sz="1400" b="1" strike="noStrike" spc="-1" dirty="0" err="1">
                <a:latin typeface="Calibri"/>
                <a:ea typeface="Open Sans Light"/>
                <a:cs typeface="Calibri"/>
              </a:rPr>
              <a:t>operação</a:t>
            </a:r>
            <a:r>
              <a:rPr lang="en-US" sz="1400" b="1" strike="noStrike" spc="-1" dirty="0">
                <a:latin typeface="Calibri"/>
                <a:ea typeface="Open Sans Light"/>
                <a:cs typeface="Calibri"/>
              </a:rPr>
              <a:t> de </a:t>
            </a:r>
            <a:r>
              <a:rPr lang="en-US" sz="1400" b="1" strike="noStrike" spc="-1" dirty="0" err="1">
                <a:latin typeface="Calibri"/>
                <a:ea typeface="Open Sans Light"/>
                <a:cs typeface="Calibri"/>
              </a:rPr>
              <a:t>sistemas</a:t>
            </a:r>
            <a:r>
              <a:rPr lang="en-US" sz="1400" b="1" strike="noStrike" spc="-1" dirty="0">
                <a:latin typeface="Calibri"/>
                <a:ea typeface="Open Sans Light"/>
                <a:cs typeface="Calibri"/>
              </a:rPr>
              <a:t>, e </a:t>
            </a:r>
            <a:r>
              <a:rPr lang="en-US" sz="1400" b="1" spc="-1" dirty="0" err="1">
                <a:latin typeface="Calibri"/>
                <a:ea typeface="Open Sans Light"/>
                <a:cs typeface="Calibri"/>
              </a:rPr>
              <a:t>diminuir</a:t>
            </a:r>
            <a:r>
              <a:rPr lang="en-US" sz="1400" b="1" strike="noStrike" spc="-1" dirty="0">
                <a:latin typeface="Calibri"/>
                <a:ea typeface="Open Sans Light"/>
                <a:cs typeface="Calibri"/>
              </a:rPr>
              <a:t> o tempo de MTTR (mean time to recover) e MTBF (mean time between failures);</a:t>
            </a:r>
            <a:endParaRPr lang="en-US" sz="1400" b="1" strike="noStrike" spc="-1">
              <a:latin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400"/>
              </a:spcBef>
              <a:buClr>
                <a:srgbClr val="000000"/>
              </a:buClr>
              <a:buSzPct val="45000"/>
            </a:pPr>
            <a:endParaRPr lang="en-US" sz="1400" spc="-1" dirty="0">
              <a:solidFill>
                <a:srgbClr val="595959"/>
              </a:solidFill>
              <a:latin typeface="Calibri"/>
              <a:ea typeface="Open Sans Light"/>
              <a:cs typeface="Calibri"/>
            </a:endParaRPr>
          </a:p>
          <a:p>
            <a:pPr>
              <a:lnSpc>
                <a:spcPct val="120000"/>
              </a:lnSpc>
              <a:spcBef>
                <a:spcPts val="400"/>
              </a:spcBef>
              <a:buClr>
                <a:srgbClr val="000000"/>
              </a:buClr>
              <a:buSzPct val="45000"/>
            </a:pPr>
            <a:r>
              <a:rPr lang="en-US" sz="1400" spc="-1" dirty="0">
                <a:solidFill>
                  <a:srgbClr val="595959"/>
                </a:solidFill>
                <a:latin typeface="Calibri"/>
                <a:ea typeface="Open Sans Light"/>
                <a:cs typeface="Calibri"/>
              </a:rPr>
              <a:t>     </a:t>
            </a:r>
            <a:r>
              <a:rPr lang="en-US" sz="1400" spc="-1" dirty="0">
                <a:solidFill>
                  <a:srgbClr val="595959"/>
                </a:solidFill>
                <a:latin typeface="Calibri"/>
                <a:cs typeface="Calibri"/>
              </a:rPr>
              <a:t>          </a:t>
            </a:r>
          </a:p>
          <a:p>
            <a:pPr marL="342900" indent="-342265">
              <a:lnSpc>
                <a:spcPct val="120000"/>
              </a:lnSpc>
              <a:spcBef>
                <a:spcPts val="400"/>
              </a:spcBef>
              <a:buClr>
                <a:srgbClr val="595959"/>
              </a:buClr>
              <a:buFont typeface="Arial"/>
              <a:buChar char="•"/>
            </a:pPr>
            <a:endParaRPr lang="en-US" sz="1400" spc="-1">
              <a:solidFill>
                <a:srgbClr val="595959"/>
              </a:solidFill>
              <a:latin typeface="Calibri"/>
              <a:cs typeface="Calibri"/>
            </a:endParaRPr>
          </a:p>
          <a:p>
            <a:pPr marL="342900" indent="-342265">
              <a:lnSpc>
                <a:spcPct val="120000"/>
              </a:lnSpc>
              <a:spcBef>
                <a:spcPts val="400"/>
              </a:spcBef>
              <a:buClr>
                <a:srgbClr val="595959"/>
              </a:buClr>
              <a:buFont typeface="Arial"/>
              <a:buChar char="•"/>
            </a:pPr>
            <a:endParaRPr lang="en-US" sz="1400" b="0" strike="noStrike" spc="-1">
              <a:latin typeface="Calibri"/>
              <a:cs typeface="Calibri"/>
            </a:endParaRPr>
          </a:p>
        </p:txBody>
      </p:sp>
      <p:sp>
        <p:nvSpPr>
          <p:cNvPr id="431" name="CustomShape 10"/>
          <p:cNvSpPr/>
          <p:nvPr/>
        </p:nvSpPr>
        <p:spPr>
          <a:xfrm>
            <a:off x="665772" y="2414965"/>
            <a:ext cx="8552415" cy="1274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/>
          <a:lstStyle/>
          <a:p>
            <a:pPr marL="342900" indent="-342265">
              <a:lnSpc>
                <a:spcPct val="120000"/>
              </a:lnSpc>
              <a:spcBef>
                <a:spcPts val="400"/>
              </a:spcBef>
              <a:buClr>
                <a:srgbClr val="595959"/>
              </a:buClr>
              <a:buFont typeface="Arial"/>
              <a:buChar char="•"/>
            </a:pPr>
            <a:r>
              <a:rPr lang="en-US" sz="1400" b="0" strike="noStrike" spc="-1" dirty="0">
                <a:latin typeface="Calibri"/>
                <a:ea typeface="Open Sans Light"/>
              </a:rPr>
              <a:t>O tempo </a:t>
            </a:r>
            <a:r>
              <a:rPr lang="en-US" sz="1400" b="0" strike="noStrike" spc="-1" dirty="0" err="1">
                <a:latin typeface="Calibri"/>
                <a:ea typeface="Open Sans Light"/>
              </a:rPr>
              <a:t>médio</a:t>
            </a:r>
            <a:r>
              <a:rPr lang="en-US" sz="1400" b="0" strike="noStrike" spc="-1" dirty="0">
                <a:latin typeface="Calibri"/>
                <a:ea typeface="Open Sans Light"/>
              </a:rPr>
              <a:t> para </a:t>
            </a:r>
            <a:r>
              <a:rPr lang="en-US" sz="1400" b="0" strike="noStrike" spc="-1" dirty="0" err="1">
                <a:latin typeface="Calibri"/>
                <a:ea typeface="Open Sans Light"/>
              </a:rPr>
              <a:t>entrega</a:t>
            </a:r>
            <a:r>
              <a:rPr lang="en-US" sz="1400" b="0" strike="noStrike" spc="-1" dirty="0">
                <a:latin typeface="Calibri"/>
                <a:ea typeface="Open Sans Light"/>
              </a:rPr>
              <a:t> de um novo </a:t>
            </a:r>
            <a:r>
              <a:rPr lang="en-US" sz="1400" b="0" strike="noStrike" spc="-1" dirty="0" err="1">
                <a:latin typeface="Calibri"/>
                <a:ea typeface="Open Sans Light"/>
              </a:rPr>
              <a:t>servidor</a:t>
            </a:r>
            <a:r>
              <a:rPr lang="en-US" sz="1400" b="0" strike="noStrike" spc="-1" dirty="0">
                <a:latin typeface="Calibri"/>
                <a:ea typeface="Open Sans Light"/>
              </a:rPr>
              <a:t> era de 8 horas e agora leva 20 </a:t>
            </a:r>
            <a:r>
              <a:rPr lang="en-US" sz="1400" b="0" strike="noStrike" spc="-1" dirty="0" err="1">
                <a:latin typeface="Calibri"/>
                <a:ea typeface="Open Sans Light"/>
              </a:rPr>
              <a:t>minutos</a:t>
            </a:r>
            <a:endParaRPr lang="en-US" sz="1400" b="0" strike="noStrike" spc="-1">
              <a:latin typeface="Calibri"/>
              <a:ea typeface="Open Sans Light"/>
            </a:endParaRPr>
          </a:p>
          <a:p>
            <a:pPr marL="342900" indent="-342265">
              <a:lnSpc>
                <a:spcPct val="120000"/>
              </a:lnSpc>
              <a:spcBef>
                <a:spcPts val="400"/>
              </a:spcBef>
              <a:buClr>
                <a:srgbClr val="595959"/>
              </a:buClr>
              <a:buFont typeface="Arial"/>
              <a:buChar char="•"/>
            </a:pPr>
            <a:r>
              <a:rPr lang="en-US" sz="1400" spc="-1" dirty="0" err="1">
                <a:latin typeface="Calibri"/>
                <a:cs typeface="Calibri"/>
              </a:rPr>
              <a:t>Em</a:t>
            </a:r>
            <a:r>
              <a:rPr lang="en-US" sz="1400" spc="-1" dirty="0">
                <a:latin typeface="Calibri"/>
                <a:cs typeface="Calibri"/>
              </a:rPr>
              <a:t> </a:t>
            </a:r>
            <a:r>
              <a:rPr lang="en-US" sz="1400" spc="-1" dirty="0" err="1">
                <a:latin typeface="Calibri"/>
                <a:cs typeface="Calibri"/>
              </a:rPr>
              <a:t>dois</a:t>
            </a:r>
            <a:r>
              <a:rPr lang="en-US" sz="1400" spc="-1" dirty="0">
                <a:latin typeface="Calibri"/>
                <a:cs typeface="Calibri"/>
              </a:rPr>
              <a:t> </a:t>
            </a:r>
            <a:r>
              <a:rPr lang="en-US" sz="1400" spc="-1" dirty="0" err="1">
                <a:latin typeface="Calibri"/>
                <a:cs typeface="Calibri"/>
              </a:rPr>
              <a:t>meses</a:t>
            </a:r>
            <a:r>
              <a:rPr lang="en-US" sz="1400" spc="-1" dirty="0">
                <a:latin typeface="Calibri"/>
                <a:cs typeface="Calibri"/>
              </a:rPr>
              <a:t> (01/08 a 01/10) </a:t>
            </a:r>
            <a:r>
              <a:rPr lang="en-US" sz="1400" spc="-1" dirty="0" err="1">
                <a:latin typeface="Calibri"/>
                <a:cs typeface="Calibri"/>
              </a:rPr>
              <a:t>foram</a:t>
            </a:r>
            <a:r>
              <a:rPr lang="en-US" sz="1400" spc="-1" dirty="0">
                <a:latin typeface="Calibri"/>
                <a:cs typeface="Calibri"/>
              </a:rPr>
              <a:t> </a:t>
            </a:r>
            <a:r>
              <a:rPr lang="en-US" sz="1400" spc="-1" dirty="0" err="1">
                <a:latin typeface="Calibri"/>
                <a:cs typeface="Calibri"/>
              </a:rPr>
              <a:t>criados</a:t>
            </a:r>
            <a:r>
              <a:rPr lang="en-US" sz="1400" spc="-1" dirty="0">
                <a:latin typeface="Calibri"/>
                <a:cs typeface="Calibri"/>
              </a:rPr>
              <a:t> 26 </a:t>
            </a:r>
            <a:r>
              <a:rPr lang="en-US" sz="1400" spc="-1" dirty="0" err="1">
                <a:latin typeface="Calibri"/>
                <a:cs typeface="Calibri"/>
              </a:rPr>
              <a:t>Servidores</a:t>
            </a:r>
            <a:r>
              <a:rPr lang="en-US" sz="1400" spc="-1" dirty="0">
                <a:latin typeface="Calibri"/>
                <a:cs typeface="Calibri"/>
              </a:rPr>
              <a:t> </a:t>
            </a:r>
            <a:r>
              <a:rPr lang="en-US" sz="1400" spc="-1" dirty="0" err="1">
                <a:latin typeface="Calibri"/>
                <a:cs typeface="Calibri"/>
              </a:rPr>
              <a:t>usando</a:t>
            </a:r>
            <a:r>
              <a:rPr lang="en-US" sz="1400" spc="-1" dirty="0">
                <a:latin typeface="Calibri"/>
                <a:cs typeface="Calibri"/>
              </a:rPr>
              <a:t> o Machine Creator - Economia de </a:t>
            </a:r>
            <a:r>
              <a:rPr lang="en-US" sz="1400" spc="-1" dirty="0" err="1">
                <a:latin typeface="Calibri"/>
                <a:cs typeface="Calibri"/>
              </a:rPr>
              <a:t>aproximadamente</a:t>
            </a:r>
            <a:r>
              <a:rPr lang="en-US" sz="1400" spc="-1" dirty="0">
                <a:latin typeface="Calibri"/>
                <a:cs typeface="Calibri"/>
              </a:rPr>
              <a:t> 200 horas</a:t>
            </a:r>
            <a:endParaRPr lang="en-US" sz="1400" spc="-1">
              <a:latin typeface="Calibri"/>
            </a:endParaRPr>
          </a:p>
        </p:txBody>
      </p:sp>
      <p:sp>
        <p:nvSpPr>
          <p:cNvPr id="432" name="CustomShape 11"/>
          <p:cNvSpPr/>
          <p:nvPr/>
        </p:nvSpPr>
        <p:spPr>
          <a:xfrm>
            <a:off x="1076400" y="3206880"/>
            <a:ext cx="6208200" cy="109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/>
          <a:lstStyle/>
          <a:p>
            <a:pPr marL="635">
              <a:lnSpc>
                <a:spcPct val="120000"/>
              </a:lnSpc>
              <a:spcBef>
                <a:spcPts val="400"/>
              </a:spcBef>
              <a:buClr>
                <a:srgbClr val="595959"/>
              </a:buClr>
            </a:pPr>
            <a:endParaRPr lang="en-US" sz="1400" spc="-1" dirty="0">
              <a:solidFill>
                <a:srgbClr val="595959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endParaRPr lang="en-US" sz="1000" b="0" strike="noStrike" spc="-1">
              <a:solidFill>
                <a:srgbClr val="595959"/>
              </a:solidFill>
              <a:latin typeface="Open Sans Light"/>
              <a:ea typeface="Open Sans Light"/>
            </a:endParaRPr>
          </a:p>
          <a:p>
            <a:pPr marL="342900" indent="-342265">
              <a:lnSpc>
                <a:spcPct val="120000"/>
              </a:lnSpc>
              <a:spcBef>
                <a:spcPts val="400"/>
              </a:spcBef>
              <a:buClr>
                <a:srgbClr val="595959"/>
              </a:buClr>
              <a:buFont typeface="Arial"/>
              <a:buChar char="•"/>
            </a:pPr>
            <a:r>
              <a:rPr lang="en-US" sz="1400" b="1" spc="-1" dirty="0">
                <a:latin typeface="Calibri"/>
              </a:rPr>
              <a:t>Como </a:t>
            </a:r>
            <a:r>
              <a:rPr lang="en-US" sz="1400" b="1" spc="-1" dirty="0" err="1">
                <a:latin typeface="Calibri"/>
              </a:rPr>
              <a:t>atingir</a:t>
            </a:r>
            <a:r>
              <a:rPr lang="en-US" sz="1400" b="1" spc="-1" dirty="0">
                <a:latin typeface="Calibri"/>
              </a:rPr>
              <a:t> MTTR e MTBF </a:t>
            </a:r>
            <a:r>
              <a:rPr lang="en-US" sz="1400" b="1" spc="-1" dirty="0" err="1">
                <a:latin typeface="Calibri"/>
              </a:rPr>
              <a:t>na</a:t>
            </a:r>
            <a:r>
              <a:rPr lang="en-US" sz="1400" b="1" spc="-1" dirty="0">
                <a:latin typeface="Calibri"/>
              </a:rPr>
              <a:t> </a:t>
            </a:r>
            <a:r>
              <a:rPr lang="en-US" sz="1400" b="1" spc="-1" dirty="0" err="1">
                <a:latin typeface="Calibri"/>
              </a:rPr>
              <a:t>prática</a:t>
            </a:r>
            <a:r>
              <a:rPr lang="en-US" sz="1400" b="1" spc="-1" dirty="0">
                <a:latin typeface="Calibri"/>
              </a:rPr>
              <a:t>: </a:t>
            </a:r>
          </a:p>
          <a:p>
            <a:pPr marL="635">
              <a:lnSpc>
                <a:spcPct val="120000"/>
              </a:lnSpc>
              <a:spcBef>
                <a:spcPts val="400"/>
              </a:spcBef>
              <a:buClr>
                <a:srgbClr val="595959"/>
              </a:buClr>
            </a:pPr>
            <a:r>
              <a:rPr lang="en-US" sz="1400" spc="-1" dirty="0">
                <a:latin typeface="Calibri"/>
              </a:rPr>
              <a:t> - </a:t>
            </a:r>
            <a:r>
              <a:rPr lang="en-US" sz="1400" spc="-1" dirty="0" err="1">
                <a:latin typeface="Calibri"/>
              </a:rPr>
              <a:t>Revisar</a:t>
            </a:r>
            <a:r>
              <a:rPr lang="en-US" sz="1400" spc="-1" dirty="0">
                <a:latin typeface="Calibri"/>
              </a:rPr>
              <a:t> </a:t>
            </a:r>
            <a:r>
              <a:rPr lang="en-US" sz="1400" spc="-1" dirty="0" err="1">
                <a:latin typeface="Calibri"/>
              </a:rPr>
              <a:t>monitoramento</a:t>
            </a:r>
            <a:r>
              <a:rPr lang="en-US" sz="1400" spc="-1" dirty="0">
                <a:latin typeface="Calibri"/>
              </a:rPr>
              <a:t> de </a:t>
            </a:r>
            <a:r>
              <a:rPr lang="en-US" sz="1400" spc="-1" dirty="0" err="1">
                <a:latin typeface="Calibri"/>
              </a:rPr>
              <a:t>infraestrutura</a:t>
            </a:r>
            <a:r>
              <a:rPr lang="en-US" sz="1400" spc="-1" dirty="0">
                <a:latin typeface="Calibri"/>
              </a:rPr>
              <a:t>; </a:t>
            </a:r>
            <a:r>
              <a:rPr lang="en-US" sz="1400" spc="-1" dirty="0" err="1">
                <a:latin typeface="Calibri"/>
              </a:rPr>
              <a:t>Monitoramento</a:t>
            </a:r>
            <a:r>
              <a:rPr lang="en-US" sz="1400" spc="-1" dirty="0">
                <a:latin typeface="Calibri"/>
              </a:rPr>
              <a:t> pro-</a:t>
            </a:r>
            <a:r>
              <a:rPr lang="en-US" sz="1400" spc="-1" dirty="0" err="1">
                <a:latin typeface="Calibri"/>
              </a:rPr>
              <a:t>ativo</a:t>
            </a:r>
            <a:endParaRPr lang="en-US" sz="1400" spc="-1" dirty="0">
              <a:latin typeface="Calibri"/>
            </a:endParaRPr>
          </a:p>
          <a:p>
            <a:pPr marL="635">
              <a:lnSpc>
                <a:spcPct val="120000"/>
              </a:lnSpc>
              <a:spcBef>
                <a:spcPts val="400"/>
              </a:spcBef>
              <a:buClr>
                <a:srgbClr val="595959"/>
              </a:buClr>
            </a:pPr>
            <a:r>
              <a:rPr lang="en-US" sz="1400" spc="-1" dirty="0">
                <a:latin typeface="Calibri"/>
              </a:rPr>
              <a:t> - Health Check de </a:t>
            </a:r>
            <a:r>
              <a:rPr lang="en-US" sz="1400" spc="-1" dirty="0" err="1">
                <a:latin typeface="Calibri"/>
              </a:rPr>
              <a:t>aplicações</a:t>
            </a:r>
            <a:r>
              <a:rPr lang="en-US" sz="1400" spc="-1" dirty="0">
                <a:latin typeface="Calibri"/>
              </a:rPr>
              <a:t>; Self Healing; Dashboard para </a:t>
            </a:r>
            <a:r>
              <a:rPr lang="en-US" sz="1400" spc="-1" dirty="0" err="1">
                <a:latin typeface="Calibri"/>
              </a:rPr>
              <a:t>operação</a:t>
            </a:r>
            <a:r>
              <a:rPr lang="en-US" sz="1400" spc="-1" dirty="0">
                <a:latin typeface="Calibri"/>
              </a:rPr>
              <a:t> das </a:t>
            </a:r>
            <a:r>
              <a:rPr lang="en-US" sz="1400" spc="-1" dirty="0" err="1">
                <a:latin typeface="Calibri"/>
              </a:rPr>
              <a:t>aplicações</a:t>
            </a:r>
            <a:endParaRPr lang="en-US" sz="1400" spc="-1" dirty="0">
              <a:latin typeface="Calibri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D7F4F48E-C007-450B-91BD-48DE7746F82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689843" y="3225104"/>
            <a:ext cx="1196391" cy="574855"/>
          </a:xfrm>
          <a:prstGeom prst="rect">
            <a:avLst/>
          </a:prstGeom>
          <a:ln>
            <a:noFill/>
          </a:ln>
        </p:spPr>
      </p:pic>
      <p:pic>
        <p:nvPicPr>
          <p:cNvPr id="3" name="Imagem 4">
            <a:extLst>
              <a:ext uri="{FF2B5EF4-FFF2-40B4-BE49-F238E27FC236}">
                <a16:creationId xmlns:a16="http://schemas.microsoft.com/office/drawing/2014/main" id="{5307B898-EE34-4E12-8DB5-0D39873AE91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148781" y="3299420"/>
            <a:ext cx="1041438" cy="523854"/>
          </a:xfrm>
          <a:prstGeom prst="rect">
            <a:avLst/>
          </a:prstGeom>
          <a:ln>
            <a:noFill/>
          </a:ln>
        </p:spPr>
      </p:pic>
      <p:pic>
        <p:nvPicPr>
          <p:cNvPr id="4" name="Imagem 21">
            <a:extLst>
              <a:ext uri="{FF2B5EF4-FFF2-40B4-BE49-F238E27FC236}">
                <a16:creationId xmlns:a16="http://schemas.microsoft.com/office/drawing/2014/main" id="{AF5938CF-36A6-4248-BE14-A276D462CD21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7383781" y="3314574"/>
            <a:ext cx="1250306" cy="5209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140040" y="46800"/>
            <a:ext cx="8784360" cy="3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2400" b="1" i="1" strike="noStrike" spc="-1">
                <a:solidFill>
                  <a:srgbClr val="0C0C0C"/>
                </a:solidFill>
                <a:latin typeface="Calibri"/>
                <a:ea typeface="DejaVu Sans"/>
              </a:rPr>
              <a:t>SRE - Site Reliability Engineering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179280" y="450000"/>
            <a:ext cx="878436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n-US" sz="1800" b="1" strike="noStrike" spc="-1">
                <a:solidFill>
                  <a:srgbClr val="FBBD00"/>
                </a:solidFill>
                <a:latin typeface="Calibri"/>
                <a:ea typeface="DejaVu Sans"/>
              </a:rPr>
              <a:t> Estudo de Caso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140400" y="934200"/>
            <a:ext cx="8573400" cy="39456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BBD00"/>
                </a:solidFill>
                <a:latin typeface="Calibri"/>
                <a:ea typeface="DejaVu Sans"/>
              </a:rPr>
              <a:t>Healthtech com o maior número de transações do Brasil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6" name="CustomShape 4"/>
          <p:cNvSpPr/>
          <p:nvPr/>
        </p:nvSpPr>
        <p:spPr>
          <a:xfrm>
            <a:off x="733320" y="1426680"/>
            <a:ext cx="7409520" cy="436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5"/>
          <p:cNvSpPr/>
          <p:nvPr/>
        </p:nvSpPr>
        <p:spPr>
          <a:xfrm>
            <a:off x="332640" y="2016000"/>
            <a:ext cx="605520" cy="21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6"/>
          <p:cNvSpPr/>
          <p:nvPr/>
        </p:nvSpPr>
        <p:spPr>
          <a:xfrm>
            <a:off x="7284600" y="4281840"/>
            <a:ext cx="9475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7"/>
          <p:cNvSpPr/>
          <p:nvPr/>
        </p:nvSpPr>
        <p:spPr>
          <a:xfrm>
            <a:off x="7339320" y="3448080"/>
            <a:ext cx="8701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8"/>
          <p:cNvSpPr/>
          <p:nvPr/>
        </p:nvSpPr>
        <p:spPr>
          <a:xfrm rot="10800000">
            <a:off x="10892160" y="6879600"/>
            <a:ext cx="1679760" cy="1393560"/>
          </a:xfrm>
          <a:prstGeom prst="curvedConnector3">
            <a:avLst>
              <a:gd name="adj1" fmla="val 49981"/>
            </a:avLst>
          </a:prstGeom>
          <a:noFill/>
          <a:ln w="32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1" name="Google Shape;380;p53"/>
          <p:cNvPicPr/>
          <p:nvPr/>
        </p:nvPicPr>
        <p:blipFill>
          <a:blip r:embed="rId3"/>
          <a:srcRect t="19200" b="6955"/>
          <a:stretch/>
        </p:blipFill>
        <p:spPr>
          <a:xfrm>
            <a:off x="1382760" y="1280160"/>
            <a:ext cx="6755400" cy="3741120"/>
          </a:xfrm>
          <a:prstGeom prst="rect">
            <a:avLst/>
          </a:prstGeom>
          <a:ln>
            <a:noFill/>
          </a:ln>
        </p:spPr>
      </p:pic>
      <p:pic>
        <p:nvPicPr>
          <p:cNvPr id="442" name="Google Shape;384;p53"/>
          <p:cNvPicPr/>
          <p:nvPr/>
        </p:nvPicPr>
        <p:blipFill>
          <a:blip r:embed="rId4"/>
          <a:stretch/>
        </p:blipFill>
        <p:spPr>
          <a:xfrm rot="21025800">
            <a:off x="3799080" y="3524760"/>
            <a:ext cx="463320" cy="463320"/>
          </a:xfrm>
          <a:prstGeom prst="rect">
            <a:avLst/>
          </a:prstGeom>
          <a:ln>
            <a:noFill/>
          </a:ln>
        </p:spPr>
      </p:pic>
      <p:sp>
        <p:nvSpPr>
          <p:cNvPr id="443" name="CustomShape 9"/>
          <p:cNvSpPr/>
          <p:nvPr/>
        </p:nvSpPr>
        <p:spPr>
          <a:xfrm>
            <a:off x="1280160" y="1371600"/>
            <a:ext cx="6858000" cy="3566160"/>
          </a:xfrm>
          <a:prstGeom prst="rect">
            <a:avLst/>
          </a:prstGeom>
          <a:noFill/>
          <a:ln w="38160">
            <a:solidFill>
              <a:srgbClr val="FCDE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10"/>
          <p:cNvSpPr/>
          <p:nvPr/>
        </p:nvSpPr>
        <p:spPr>
          <a:xfrm>
            <a:off x="2432160" y="3211560"/>
            <a:ext cx="542340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/>
          <a:lstStyle/>
          <a:p>
            <a:pPr algn="r">
              <a:lnSpc>
                <a:spcPct val="90000"/>
              </a:lnSpc>
            </a:pPr>
            <a:r>
              <a:rPr lang="en-US" sz="3600" b="1" strike="noStrike" spc="-1">
                <a:solidFill>
                  <a:srgbClr val="595959"/>
                </a:solidFill>
                <a:latin typeface="Calibri"/>
                <a:ea typeface="Calibri"/>
              </a:rPr>
              <a:t>Jornada</a:t>
            </a:r>
            <a:endParaRPr lang="en-US" sz="3600" b="0" strike="noStrike" spc="-1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lang="en-US" sz="3200" b="1" strike="noStrike" spc="-1">
                <a:solidFill>
                  <a:srgbClr val="FFC000"/>
                </a:solidFill>
                <a:latin typeface="Calibri"/>
                <a:ea typeface="Calibri"/>
              </a:rPr>
              <a:t>SRE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451800" y="1720800"/>
            <a:ext cx="5265000" cy="170136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451"/>
              </a:spcBef>
            </a:pPr>
            <a:r>
              <a:rPr lang="en-US" sz="2800" b="1" strike="noStrike" spc="92">
                <a:solidFill>
                  <a:srgbClr val="FFFFFF"/>
                </a:solidFill>
                <a:latin typeface="Century Gothic"/>
                <a:ea typeface="Open Sans"/>
              </a:rPr>
              <a:t>Case SRE – Celula de Engenharia de Operações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r>
              <a:rPr lang="en-US" sz="2400" b="0" strike="noStrike" spc="92">
                <a:solidFill>
                  <a:srgbClr val="FAC918"/>
                </a:solidFill>
                <a:latin typeface="Century Gothic"/>
                <a:ea typeface="Open Sans"/>
              </a:rPr>
              <a:t>INSTITUIÇÃO FINANCEIRA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140040" y="46800"/>
            <a:ext cx="8784360" cy="3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90000"/>
              </a:lnSpc>
            </a:pPr>
            <a:r>
              <a:rPr lang="en-US" sz="2400" b="1" i="1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SRE - Site Reliability Engineering</a:t>
            </a:r>
            <a:endParaRPr lang="en-US" sz="2400" b="0" strike="noStrike" spc="-1" dirty="0">
              <a:latin typeface="Calibri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179280" y="450000"/>
            <a:ext cx="878436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n-US" sz="1800" b="1" strike="noStrike" spc="-1">
                <a:solidFill>
                  <a:srgbClr val="FBBD00"/>
                </a:solidFill>
                <a:latin typeface="Calibri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8" name="CustomShape 3"/>
          <p:cNvSpPr/>
          <p:nvPr/>
        </p:nvSpPr>
        <p:spPr>
          <a:xfrm>
            <a:off x="91440" y="378000"/>
            <a:ext cx="8573400" cy="39456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BBD00"/>
                </a:solidFill>
                <a:latin typeface="Calibri"/>
                <a:ea typeface="DejaVu Sans"/>
              </a:rPr>
              <a:t>Estudo de Caso - Instituição Financeira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9" name="CustomShape 4"/>
          <p:cNvSpPr/>
          <p:nvPr/>
        </p:nvSpPr>
        <p:spPr>
          <a:xfrm>
            <a:off x="733320" y="1426680"/>
            <a:ext cx="7409520" cy="436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5"/>
          <p:cNvSpPr/>
          <p:nvPr/>
        </p:nvSpPr>
        <p:spPr>
          <a:xfrm>
            <a:off x="332640" y="2016000"/>
            <a:ext cx="605520" cy="21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6"/>
          <p:cNvSpPr/>
          <p:nvPr/>
        </p:nvSpPr>
        <p:spPr>
          <a:xfrm>
            <a:off x="7284600" y="4281840"/>
            <a:ext cx="9475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" name="CustomShape 7"/>
          <p:cNvSpPr/>
          <p:nvPr/>
        </p:nvSpPr>
        <p:spPr>
          <a:xfrm>
            <a:off x="7339320" y="3448080"/>
            <a:ext cx="8701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8"/>
          <p:cNvSpPr/>
          <p:nvPr/>
        </p:nvSpPr>
        <p:spPr>
          <a:xfrm rot="10800000">
            <a:off x="10892160" y="6879600"/>
            <a:ext cx="1679760" cy="1393560"/>
          </a:xfrm>
          <a:prstGeom prst="curvedConnector3">
            <a:avLst>
              <a:gd name="adj1" fmla="val 49981"/>
            </a:avLst>
          </a:prstGeom>
          <a:noFill/>
          <a:ln w="32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4" name="Group 9"/>
          <p:cNvGrpSpPr/>
          <p:nvPr/>
        </p:nvGrpSpPr>
        <p:grpSpPr>
          <a:xfrm>
            <a:off x="297000" y="1249560"/>
            <a:ext cx="8318520" cy="2865240"/>
            <a:chOff x="297000" y="1249560"/>
            <a:chExt cx="8318520" cy="2865240"/>
          </a:xfrm>
        </p:grpSpPr>
        <p:sp>
          <p:nvSpPr>
            <p:cNvPr id="455" name="CustomShape 10"/>
            <p:cNvSpPr/>
            <p:nvPr/>
          </p:nvSpPr>
          <p:spPr>
            <a:xfrm>
              <a:off x="3587040" y="1846800"/>
              <a:ext cx="1724040" cy="1725120"/>
            </a:xfrm>
            <a:prstGeom prst="ellipse">
              <a:avLst/>
            </a:prstGeom>
            <a:solidFill>
              <a:srgbClr val="242424"/>
            </a:solidFill>
            <a:ln w="28440">
              <a:solidFill>
                <a:schemeClr val="bg1"/>
              </a:solidFill>
              <a:round/>
            </a:ln>
            <a:scene3d>
              <a:camera prst="orthographicFront"/>
              <a:lightRig rig="contrasting" dir="t"/>
            </a:scene3d>
            <a:sp3d prstMaterial="matte">
              <a:bevelT w="889000" h="8890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80000"/>
                </a:lnSpc>
              </a:pPr>
              <a:r>
                <a:rPr lang="en-US" sz="2400" b="0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SRE</a:t>
              </a:r>
              <a:endParaRPr lang="en-US" sz="2400" b="0" strike="noStrike" spc="-1" dirty="0">
                <a:latin typeface="Calibri"/>
              </a:endParaRPr>
            </a:p>
          </p:txBody>
        </p:sp>
        <p:sp>
          <p:nvSpPr>
            <p:cNvPr id="456" name="CustomShape 11"/>
            <p:cNvSpPr/>
            <p:nvPr/>
          </p:nvSpPr>
          <p:spPr>
            <a:xfrm>
              <a:off x="297000" y="1301400"/>
              <a:ext cx="3299400" cy="2813400"/>
            </a:xfrm>
            <a:prstGeom prst="homePlate">
              <a:avLst>
                <a:gd name="adj" fmla="val 28750"/>
              </a:avLst>
            </a:prstGeom>
            <a:solidFill>
              <a:schemeClr val="bg1">
                <a:lumMod val="85000"/>
              </a:scheme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12"/>
            <p:cNvSpPr/>
            <p:nvPr/>
          </p:nvSpPr>
          <p:spPr>
            <a:xfrm>
              <a:off x="405360" y="2176920"/>
              <a:ext cx="2329200" cy="430920"/>
            </a:xfrm>
            <a:prstGeom prst="rect">
              <a:avLst/>
            </a:prstGeom>
            <a:solidFill>
              <a:schemeClr val="bg1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5000" tIns="0" rIns="0" bIns="0" anchor="ctr"/>
            <a:lstStyle/>
            <a:p>
              <a:pPr>
                <a:lnSpc>
                  <a:spcPct val="100000"/>
                </a:lnSpc>
              </a:pP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Definir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os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principais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indicadores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da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área</a:t>
              </a:r>
              <a:endParaRPr lang="en-US" sz="900" b="0" strike="noStrike" spc="-1" dirty="0" err="1">
                <a:latin typeface="Calibri"/>
              </a:endParaRPr>
            </a:p>
            <a:p>
              <a:pPr>
                <a:lnSpc>
                  <a:spcPct val="100000"/>
                </a:lnSpc>
              </a:pP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Definir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e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implantar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Gestão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da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Rotina</a:t>
              </a:r>
              <a:endParaRPr lang="en-US" sz="900" b="0" strike="noStrike" spc="-1" dirty="0" err="1">
                <a:latin typeface="Calibri"/>
              </a:endParaRPr>
            </a:p>
          </p:txBody>
        </p:sp>
        <p:sp>
          <p:nvSpPr>
            <p:cNvPr id="458" name="CustomShape 13"/>
            <p:cNvSpPr/>
            <p:nvPr/>
          </p:nvSpPr>
          <p:spPr>
            <a:xfrm>
              <a:off x="405360" y="2656080"/>
              <a:ext cx="2329200" cy="430920"/>
            </a:xfrm>
            <a:prstGeom prst="rect">
              <a:avLst/>
            </a:prstGeom>
            <a:solidFill>
              <a:schemeClr val="bg1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5000" tIns="0" rIns="0" bIns="0" anchor="ctr"/>
            <a:lstStyle/>
            <a:p>
              <a:pPr>
                <a:lnSpc>
                  <a:spcPct val="100000"/>
                </a:lnSpc>
              </a:pP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Estruturar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os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processos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,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indicadores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e ferramentas para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garantir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a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estabilidade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dos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sistemas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em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produção</a:t>
              </a:r>
              <a:endParaRPr lang="en-US" sz="900" b="0" strike="noStrike" spc="-1" dirty="0" err="1">
                <a:latin typeface="Calibri"/>
              </a:endParaRPr>
            </a:p>
          </p:txBody>
        </p:sp>
        <p:sp>
          <p:nvSpPr>
            <p:cNvPr id="459" name="CustomShape 14"/>
            <p:cNvSpPr/>
            <p:nvPr/>
          </p:nvSpPr>
          <p:spPr>
            <a:xfrm>
              <a:off x="405360" y="3128760"/>
              <a:ext cx="2329200" cy="430920"/>
            </a:xfrm>
            <a:prstGeom prst="rect">
              <a:avLst/>
            </a:prstGeom>
            <a:solidFill>
              <a:schemeClr val="bg1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5000" tIns="0" rIns="0" bIns="0" anchor="ctr"/>
            <a:lstStyle/>
            <a:p>
              <a:pPr>
                <a:lnSpc>
                  <a:spcPct val="100000"/>
                </a:lnSpc>
              </a:pP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Garantir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excelência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de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qualidade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em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todos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os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serviços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.</a:t>
              </a:r>
              <a:endParaRPr lang="en-US" sz="900" b="0" strike="noStrike" spc="-1" dirty="0">
                <a:latin typeface="Calibri"/>
              </a:endParaRPr>
            </a:p>
          </p:txBody>
        </p:sp>
        <p:sp>
          <p:nvSpPr>
            <p:cNvPr id="460" name="CustomShape 15"/>
            <p:cNvSpPr/>
            <p:nvPr/>
          </p:nvSpPr>
          <p:spPr>
            <a:xfrm>
              <a:off x="405360" y="3601080"/>
              <a:ext cx="2329200" cy="457920"/>
            </a:xfrm>
            <a:prstGeom prst="rect">
              <a:avLst/>
            </a:prstGeom>
            <a:solidFill>
              <a:schemeClr val="bg1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5000" tIns="0" rIns="0" bIns="0" anchor="ctr"/>
            <a:lstStyle/>
            <a:p>
              <a:pPr>
                <a:lnSpc>
                  <a:spcPct val="100000"/>
                </a:lnSpc>
              </a:pP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Tornar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possível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a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divulgação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do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modelo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de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atuação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da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Engenharia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de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Operações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nos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7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passos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(SDLC)</a:t>
              </a:r>
              <a:endParaRPr lang="en-US" sz="900" b="0" strike="noStrike" spc="-1" dirty="0">
                <a:latin typeface="Calibri"/>
              </a:endParaRPr>
            </a:p>
          </p:txBody>
        </p:sp>
        <p:sp>
          <p:nvSpPr>
            <p:cNvPr id="461" name="CustomShape 16"/>
            <p:cNvSpPr/>
            <p:nvPr/>
          </p:nvSpPr>
          <p:spPr>
            <a:xfrm>
              <a:off x="405360" y="1425960"/>
              <a:ext cx="2329200" cy="680400"/>
            </a:xfrm>
            <a:prstGeom prst="rect">
              <a:avLst/>
            </a:prstGeom>
            <a:solidFill>
              <a:srgbClr val="242424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5000" tIns="0" rIns="0" bIns="0" anchor="ctr"/>
            <a:lstStyle/>
            <a:p>
              <a:r>
                <a:rPr lang="en-US" sz="900" b="0" strike="noStrike" spc="-1" dirty="0" err="1">
                  <a:solidFill>
                    <a:srgbClr val="FFFFFF"/>
                  </a:solidFill>
                  <a:latin typeface="Calibri"/>
                  <a:ea typeface="DejaVu Sans"/>
                </a:rPr>
                <a:t>Retirar</a:t>
              </a:r>
              <a:r>
                <a:rPr lang="en-US" sz="900" b="0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 a </a:t>
              </a:r>
              <a:r>
                <a:rPr lang="en-US" sz="900" b="0" strike="noStrike" spc="-1" dirty="0" err="1">
                  <a:solidFill>
                    <a:srgbClr val="FFFFFF"/>
                  </a:solidFill>
                  <a:latin typeface="Calibri"/>
                  <a:ea typeface="DejaVu Sans"/>
                </a:rPr>
                <a:t>Instituição</a:t>
              </a:r>
              <a:r>
                <a:rPr lang="en-US" sz="900" b="0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 Financeira dos top 5 de </a:t>
              </a:r>
              <a:r>
                <a:rPr lang="en-US" sz="900" b="0" strike="noStrike" spc="-1" dirty="0" err="1">
                  <a:solidFill>
                    <a:srgbClr val="FFFFFF"/>
                  </a:solidFill>
                  <a:latin typeface="Calibri"/>
                  <a:ea typeface="DejaVu Sans"/>
                </a:rPr>
                <a:t>reclamações</a:t>
              </a:r>
              <a:r>
                <a:rPr lang="en-US" sz="900" b="0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 no </a:t>
              </a:r>
              <a:r>
                <a:rPr lang="en-US" sz="900" b="0" strike="noStrike" spc="-1" dirty="0" err="1">
                  <a:solidFill>
                    <a:srgbClr val="FFFFFF"/>
                  </a:solidFill>
                  <a:latin typeface="Calibri"/>
                  <a:ea typeface="DejaVu Sans"/>
                </a:rPr>
                <a:t>Bacen</a:t>
              </a:r>
              <a:r>
                <a:rPr lang="en-US" sz="900" b="0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.</a:t>
              </a:r>
              <a:r>
                <a:rPr lang="en-US" sz="900" spc="-1" dirty="0">
                  <a:solidFill>
                    <a:srgbClr val="FFFFFF"/>
                  </a:solidFill>
                  <a:latin typeface="Calibri"/>
                  <a:ea typeface="DejaVu Sans"/>
                </a:rPr>
                <a:t>  </a:t>
              </a:r>
              <a:endParaRPr lang="en-US" sz="900" b="0" strike="noStrike" spc="-1">
                <a:latin typeface="Calibri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900" b="0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* </a:t>
              </a:r>
              <a:r>
                <a:rPr lang="en-US" sz="900" b="0" strike="noStrike" spc="-1" dirty="0" err="1">
                  <a:solidFill>
                    <a:srgbClr val="FFFFFF"/>
                  </a:solidFill>
                  <a:latin typeface="Calibri"/>
                  <a:ea typeface="DejaVu Sans"/>
                </a:rPr>
                <a:t>Ocupava</a:t>
              </a:r>
              <a:r>
                <a:rPr lang="en-US" sz="900" b="0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FFFFFF"/>
                  </a:solidFill>
                  <a:latin typeface="Calibri"/>
                  <a:ea typeface="DejaVu Sans"/>
                </a:rPr>
                <a:t>posição</a:t>
              </a:r>
              <a:r>
                <a:rPr lang="en-US" sz="900" b="0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 1 (</a:t>
              </a:r>
              <a:r>
                <a:rPr lang="en-US" sz="900" b="0" strike="noStrike" spc="-1" dirty="0" err="1">
                  <a:solidFill>
                    <a:srgbClr val="FFFFFF"/>
                  </a:solidFill>
                  <a:latin typeface="Calibri"/>
                  <a:ea typeface="DejaVu Sans"/>
                </a:rPr>
                <a:t>pior</a:t>
              </a:r>
              <a:r>
                <a:rPr lang="en-US" sz="900" b="0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FFFFFF"/>
                  </a:solidFill>
                  <a:latin typeface="Calibri"/>
                  <a:ea typeface="DejaVu Sans"/>
                </a:rPr>
                <a:t>avaliação</a:t>
              </a:r>
              <a:r>
                <a:rPr lang="en-US" sz="900" b="0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)</a:t>
              </a:r>
              <a:endParaRPr lang="en-US" sz="900" b="0" strike="noStrike" spc="-1" dirty="0">
                <a:latin typeface="Calibri"/>
              </a:endParaRPr>
            </a:p>
          </p:txBody>
        </p:sp>
        <p:sp>
          <p:nvSpPr>
            <p:cNvPr id="462" name="CustomShape 17"/>
            <p:cNvSpPr/>
            <p:nvPr/>
          </p:nvSpPr>
          <p:spPr>
            <a:xfrm flipH="1">
              <a:off x="5310720" y="1249560"/>
              <a:ext cx="3304440" cy="2812320"/>
            </a:xfrm>
            <a:prstGeom prst="homePlate">
              <a:avLst>
                <a:gd name="adj" fmla="val 28750"/>
              </a:avLst>
            </a:prstGeom>
            <a:solidFill>
              <a:schemeClr val="bg1">
                <a:lumMod val="85000"/>
              </a:scheme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CustomShape 18"/>
            <p:cNvSpPr/>
            <p:nvPr/>
          </p:nvSpPr>
          <p:spPr>
            <a:xfrm>
              <a:off x="6215040" y="2256120"/>
              <a:ext cx="2329200" cy="403920"/>
            </a:xfrm>
            <a:prstGeom prst="rect">
              <a:avLst/>
            </a:prstGeom>
            <a:solidFill>
              <a:schemeClr val="bg1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5000" tIns="0" rIns="0" bIns="0" anchor="ctr"/>
            <a:lstStyle/>
            <a:p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Não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quebre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a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produção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!</a:t>
              </a:r>
              <a:r>
                <a:rPr lang="en-US" sz="900" spc="-1" dirty="0">
                  <a:solidFill>
                    <a:srgbClr val="303030"/>
                  </a:solidFill>
                  <a:latin typeface="Calibri"/>
                  <a:ea typeface="DejaVu Sans"/>
                </a:rPr>
                <a:t> </a:t>
              </a:r>
              <a:endParaRPr lang="en-US" sz="900" b="0" strike="noStrike" spc="-1">
                <a:latin typeface="Calibri"/>
              </a:endParaRPr>
            </a:p>
            <a:p>
              <a:pPr>
                <a:lnSpc>
                  <a:spcPct val="100000"/>
                </a:lnSpc>
              </a:pP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Pegue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o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código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“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ruim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”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bem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antes.</a:t>
              </a:r>
              <a:endParaRPr lang="en-US" sz="800" b="0" strike="noStrike" spc="-1" dirty="0">
                <a:latin typeface="Calibri"/>
              </a:endParaRPr>
            </a:p>
          </p:txBody>
        </p:sp>
        <p:sp>
          <p:nvSpPr>
            <p:cNvPr id="464" name="CustomShape 19"/>
            <p:cNvSpPr/>
            <p:nvPr/>
          </p:nvSpPr>
          <p:spPr>
            <a:xfrm>
              <a:off x="6215040" y="2694600"/>
              <a:ext cx="2329200" cy="403920"/>
            </a:xfrm>
            <a:prstGeom prst="rect">
              <a:avLst/>
            </a:prstGeom>
            <a:solidFill>
              <a:schemeClr val="bg1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5000" tIns="0" rIns="0" bIns="0" anchor="ctr"/>
            <a:lstStyle/>
            <a:p>
              <a:pPr>
                <a:lnSpc>
                  <a:spcPct val="100000"/>
                </a:lnSpc>
              </a:pP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Escalone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as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mudanças</a:t>
              </a:r>
              <a:endParaRPr lang="en-US" sz="900" b="0" strike="noStrike" spc="-1">
                <a:latin typeface="Calibri"/>
              </a:endParaRPr>
            </a:p>
            <a:p>
              <a:pPr>
                <a:lnSpc>
                  <a:spcPct val="100000"/>
                </a:lnSpc>
              </a:pP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Faça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rollback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rápido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se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necessário</a:t>
              </a:r>
              <a:endParaRPr lang="en-US" sz="900" b="0" strike="noStrike" spc="-1" dirty="0" err="1">
                <a:latin typeface="Calibri"/>
              </a:endParaRPr>
            </a:p>
          </p:txBody>
        </p:sp>
        <p:sp>
          <p:nvSpPr>
            <p:cNvPr id="465" name="CustomShape 20"/>
            <p:cNvSpPr/>
            <p:nvPr/>
          </p:nvSpPr>
          <p:spPr>
            <a:xfrm>
              <a:off x="6215040" y="3132000"/>
              <a:ext cx="2329200" cy="403920"/>
            </a:xfrm>
            <a:prstGeom prst="rect">
              <a:avLst/>
            </a:prstGeom>
            <a:solidFill>
              <a:schemeClr val="bg1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5000" tIns="0" rIns="0" bIns="0" anchor="ctr"/>
            <a:lstStyle/>
            <a:p>
              <a:pPr>
                <a:lnSpc>
                  <a:spcPct val="100000"/>
                </a:lnSpc>
              </a:pP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Crie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e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mantenha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alertas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efetivos</a:t>
              </a:r>
              <a:endParaRPr lang="en-US" sz="900" b="0" strike="noStrike" spc="-1">
                <a:latin typeface="Calibri"/>
              </a:endParaRPr>
            </a:p>
            <a:p>
              <a:pPr>
                <a:lnSpc>
                  <a:spcPct val="100000"/>
                </a:lnSpc>
              </a:pP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Ajuste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os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circuitos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(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Isole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a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falha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)</a:t>
              </a:r>
              <a:endParaRPr lang="en-US" sz="900" b="0" strike="noStrike" spc="-1">
                <a:latin typeface="Calibri"/>
              </a:endParaRPr>
            </a:p>
            <a:p>
              <a:pPr>
                <a:lnSpc>
                  <a:spcPct val="100000"/>
                </a:lnSpc>
              </a:pP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Garanta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capacidade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suficiente</a:t>
              </a:r>
              <a:endParaRPr lang="en-US" sz="900" b="0" strike="noStrike" spc="-1" dirty="0" err="1">
                <a:latin typeface="Calibri"/>
              </a:endParaRPr>
            </a:p>
          </p:txBody>
        </p:sp>
        <p:sp>
          <p:nvSpPr>
            <p:cNvPr id="466" name="CustomShape 21"/>
            <p:cNvSpPr/>
            <p:nvPr/>
          </p:nvSpPr>
          <p:spPr>
            <a:xfrm>
              <a:off x="6215040" y="3571560"/>
              <a:ext cx="2329200" cy="403920"/>
            </a:xfrm>
            <a:prstGeom prst="rect">
              <a:avLst/>
            </a:prstGeom>
            <a:solidFill>
              <a:schemeClr val="bg1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5000" tIns="0" rIns="0" bIns="0" anchor="ctr"/>
            <a:lstStyle/>
            <a:p>
              <a:pPr>
                <a:lnSpc>
                  <a:spcPct val="100000"/>
                </a:lnSpc>
              </a:pP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Garantir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a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estabilidade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do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ambiente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,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evitando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impactos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na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operação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.</a:t>
              </a:r>
              <a:endParaRPr lang="en-US" sz="800" b="0" strike="noStrike" spc="-1" dirty="0">
                <a:latin typeface="Calibri"/>
              </a:endParaRPr>
            </a:p>
          </p:txBody>
        </p:sp>
        <p:sp>
          <p:nvSpPr>
            <p:cNvPr id="467" name="CustomShape 22"/>
            <p:cNvSpPr/>
            <p:nvPr/>
          </p:nvSpPr>
          <p:spPr>
            <a:xfrm>
              <a:off x="6215040" y="1328040"/>
              <a:ext cx="2329200" cy="868680"/>
            </a:xfrm>
            <a:prstGeom prst="rect">
              <a:avLst/>
            </a:prstGeom>
            <a:solidFill>
              <a:srgbClr val="242424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5000" tIns="0" rIns="0" bIns="0" anchor="ctr"/>
            <a:lstStyle/>
            <a:p>
              <a:pPr>
                <a:lnSpc>
                  <a:spcPct val="100000"/>
                </a:lnSpc>
              </a:pPr>
              <a:r>
                <a:rPr lang="en-US" sz="9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Otimizar arquiteturas, processos e ferramentas no fluxo de desenvolvimento e operação de sistemas, para garantir  eficiência, confiabilidade e estabilidade.</a:t>
              </a:r>
              <a:endParaRPr lang="en-US" sz="900" b="0" strike="noStrike" spc="-1">
                <a:latin typeface="Arial"/>
              </a:endParaRPr>
            </a:p>
          </p:txBody>
        </p:sp>
      </p:grpSp>
      <p:pic>
        <p:nvPicPr>
          <p:cNvPr id="468" name="Picture 10"/>
          <p:cNvPicPr/>
          <p:nvPr/>
        </p:nvPicPr>
        <p:blipFill>
          <a:blip r:embed="rId3"/>
          <a:stretch/>
        </p:blipFill>
        <p:spPr>
          <a:xfrm>
            <a:off x="4246560" y="2966400"/>
            <a:ext cx="416880" cy="416880"/>
          </a:xfrm>
          <a:prstGeom prst="rect">
            <a:avLst/>
          </a:prstGeom>
          <a:ln>
            <a:noFill/>
          </a:ln>
        </p:spPr>
      </p:pic>
      <p:pic>
        <p:nvPicPr>
          <p:cNvPr id="469" name="Imagem 24"/>
          <p:cNvPicPr/>
          <p:nvPr/>
        </p:nvPicPr>
        <p:blipFill>
          <a:blip r:embed="rId4"/>
          <a:stretch/>
        </p:blipFill>
        <p:spPr>
          <a:xfrm>
            <a:off x="1116360" y="851760"/>
            <a:ext cx="438120" cy="438120"/>
          </a:xfrm>
          <a:prstGeom prst="rect">
            <a:avLst/>
          </a:prstGeom>
          <a:ln>
            <a:noFill/>
          </a:ln>
        </p:spPr>
      </p:pic>
      <p:pic>
        <p:nvPicPr>
          <p:cNvPr id="470" name="Picture 8"/>
          <p:cNvPicPr/>
          <p:nvPr/>
        </p:nvPicPr>
        <p:blipFill>
          <a:blip r:embed="rId5"/>
          <a:stretch/>
        </p:blipFill>
        <p:spPr>
          <a:xfrm>
            <a:off x="7268040" y="811440"/>
            <a:ext cx="438120" cy="438120"/>
          </a:xfrm>
          <a:prstGeom prst="rect">
            <a:avLst/>
          </a:prstGeom>
          <a:ln>
            <a:noFill/>
          </a:ln>
        </p:spPr>
      </p:pic>
      <p:pic>
        <p:nvPicPr>
          <p:cNvPr id="471" name="Imagem 30"/>
          <p:cNvPicPr/>
          <p:nvPr/>
        </p:nvPicPr>
        <p:blipFill>
          <a:blip r:embed="rId6"/>
          <a:stretch/>
        </p:blipFill>
        <p:spPr>
          <a:xfrm>
            <a:off x="3249000" y="3546720"/>
            <a:ext cx="2456280" cy="132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140040" y="46800"/>
            <a:ext cx="8784360" cy="3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2400" b="1" i="1" strike="noStrike" spc="-1">
                <a:solidFill>
                  <a:srgbClr val="0C0C0C"/>
                </a:solidFill>
                <a:latin typeface="Calibri"/>
                <a:ea typeface="DejaVu Sans"/>
              </a:rPr>
              <a:t>SRE - Site Reliability Engineering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179280" y="450000"/>
            <a:ext cx="878436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n-US" sz="1800" b="1" strike="noStrike" spc="-1">
                <a:solidFill>
                  <a:srgbClr val="FBBD00"/>
                </a:solidFill>
                <a:latin typeface="Calibri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4" name="CustomShape 3"/>
          <p:cNvSpPr/>
          <p:nvPr/>
        </p:nvSpPr>
        <p:spPr>
          <a:xfrm>
            <a:off x="91440" y="378000"/>
            <a:ext cx="8573400" cy="39456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BBD00"/>
                </a:solidFill>
                <a:latin typeface="Calibri"/>
                <a:ea typeface="DejaVu Sans"/>
              </a:rPr>
              <a:t>Estudo de Caso - Instituição Financeira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5" name="CustomShape 4"/>
          <p:cNvSpPr/>
          <p:nvPr/>
        </p:nvSpPr>
        <p:spPr>
          <a:xfrm>
            <a:off x="733320" y="1426680"/>
            <a:ext cx="7409520" cy="436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CustomShape 5"/>
          <p:cNvSpPr/>
          <p:nvPr/>
        </p:nvSpPr>
        <p:spPr>
          <a:xfrm>
            <a:off x="332640" y="2016000"/>
            <a:ext cx="605520" cy="21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CustomShape 6"/>
          <p:cNvSpPr/>
          <p:nvPr/>
        </p:nvSpPr>
        <p:spPr>
          <a:xfrm>
            <a:off x="7284600" y="4281840"/>
            <a:ext cx="9475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CustomShape 7"/>
          <p:cNvSpPr/>
          <p:nvPr/>
        </p:nvSpPr>
        <p:spPr>
          <a:xfrm>
            <a:off x="7339320" y="3448080"/>
            <a:ext cx="8701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" name="CustomShape 8"/>
          <p:cNvSpPr/>
          <p:nvPr/>
        </p:nvSpPr>
        <p:spPr>
          <a:xfrm rot="10800000">
            <a:off x="10892160" y="6879600"/>
            <a:ext cx="1679760" cy="1393560"/>
          </a:xfrm>
          <a:prstGeom prst="curvedConnector3">
            <a:avLst>
              <a:gd name="adj1" fmla="val 49981"/>
            </a:avLst>
          </a:prstGeom>
          <a:noFill/>
          <a:ln w="32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0" name="Group 9"/>
          <p:cNvGrpSpPr/>
          <p:nvPr/>
        </p:nvGrpSpPr>
        <p:grpSpPr>
          <a:xfrm>
            <a:off x="339840" y="781920"/>
            <a:ext cx="8346600" cy="3242880"/>
            <a:chOff x="339840" y="781920"/>
            <a:chExt cx="8346600" cy="3242880"/>
          </a:xfrm>
        </p:grpSpPr>
        <p:sp>
          <p:nvSpPr>
            <p:cNvPr id="481" name="CustomShape 10"/>
            <p:cNvSpPr/>
            <p:nvPr/>
          </p:nvSpPr>
          <p:spPr>
            <a:xfrm>
              <a:off x="424800" y="1221120"/>
              <a:ext cx="2042280" cy="536400"/>
            </a:xfrm>
            <a:prstGeom prst="homePlate">
              <a:avLst>
                <a:gd name="adj" fmla="val 17533"/>
              </a:avLst>
            </a:prstGeom>
            <a:solidFill>
              <a:srgbClr val="242424">
                <a:alpha val="7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</a:pPr>
              <a:r>
                <a:rPr lang="en-US" sz="1400" b="0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07 </a:t>
              </a:r>
              <a:r>
                <a:rPr lang="en-US" sz="1400" b="0" strike="noStrike" spc="-1" dirty="0" err="1">
                  <a:solidFill>
                    <a:srgbClr val="FFFFFF"/>
                  </a:solidFill>
                  <a:latin typeface="Calibri"/>
                  <a:ea typeface="DejaVu Sans"/>
                </a:rPr>
                <a:t>Passos</a:t>
              </a:r>
              <a:r>
                <a:rPr lang="en-US" sz="1400" b="0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 (SDLC)</a:t>
              </a:r>
              <a:endParaRPr lang="en-US" sz="1400" b="0" strike="noStrike" spc="-1">
                <a:latin typeface="Calibri"/>
              </a:endParaRPr>
            </a:p>
          </p:txBody>
        </p:sp>
        <p:sp>
          <p:nvSpPr>
            <p:cNvPr id="482" name="CustomShape 11"/>
            <p:cNvSpPr/>
            <p:nvPr/>
          </p:nvSpPr>
          <p:spPr>
            <a:xfrm>
              <a:off x="424800" y="1758600"/>
              <a:ext cx="1943640" cy="2266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1000" tIns="162000" rIns="54000" bIns="0" anchor="t"/>
            <a:lstStyle/>
            <a:p>
              <a:pPr marL="135255" indent="-134620">
                <a:lnSpc>
                  <a:spcPct val="90000"/>
                </a:lnSpc>
                <a:spcAft>
                  <a:spcPts val="451"/>
                </a:spcAft>
                <a:buClr>
                  <a:srgbClr val="969696"/>
                </a:buClr>
                <a:buFont typeface="Wingdings" charset="2"/>
                <a:buChar char=""/>
              </a:pP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Levantamento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atuação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1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atual</a:t>
              </a:r>
              <a:endParaRPr lang="en-US" sz="900" b="0" strike="noStrike" spc="-1" dirty="0" err="1">
                <a:latin typeface="Calibri"/>
              </a:endParaRPr>
            </a:p>
            <a:p>
              <a:pPr marL="135255" indent="-134620">
                <a:lnSpc>
                  <a:spcPct val="90000"/>
                </a:lnSpc>
                <a:spcAft>
                  <a:spcPts val="451"/>
                </a:spcAft>
                <a:buClr>
                  <a:srgbClr val="969696"/>
                </a:buClr>
                <a:buFont typeface="Wingdings" charset="2"/>
                <a:buChar char=""/>
              </a:pP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Definido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1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novo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modelo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de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atuação</a:t>
              </a:r>
              <a:endParaRPr lang="en-US" sz="900" b="0" strike="noStrike" spc="-1" dirty="0" err="1">
                <a:latin typeface="Calibri"/>
              </a:endParaRPr>
            </a:p>
            <a:p>
              <a:pPr marL="135255" indent="-134620">
                <a:lnSpc>
                  <a:spcPct val="90000"/>
                </a:lnSpc>
                <a:spcAft>
                  <a:spcPts val="451"/>
                </a:spcAft>
                <a:buClr>
                  <a:srgbClr val="969696"/>
                </a:buClr>
                <a:buFont typeface="Wingdings" charset="2"/>
                <a:buChar char=""/>
              </a:pPr>
              <a:r>
                <a:rPr lang="en-US" sz="900" b="0" strike="noStrike" spc="-1" err="1">
                  <a:solidFill>
                    <a:srgbClr val="303030"/>
                  </a:solidFill>
                  <a:latin typeface="Calibri"/>
                  <a:ea typeface="DejaVu Sans"/>
                </a:rPr>
                <a:t>Adoção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de </a:t>
              </a:r>
              <a:r>
                <a:rPr lang="en-US" sz="900" b="1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KPI’s SRE 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para </a:t>
              </a:r>
              <a:r>
                <a:rPr lang="en-US" sz="900" b="0" strike="noStrike" spc="-1" err="1">
                  <a:solidFill>
                    <a:srgbClr val="303030"/>
                  </a:solidFill>
                  <a:latin typeface="Calibri"/>
                  <a:ea typeface="DejaVu Sans"/>
                </a:rPr>
                <a:t>Incidentes</a:t>
              </a:r>
              <a:endParaRPr lang="en-US" sz="900" b="0" strike="noStrike" spc="-1" err="1">
                <a:latin typeface="Calibri"/>
              </a:endParaRPr>
            </a:p>
            <a:p>
              <a:pPr marL="135255" indent="-134620">
                <a:lnSpc>
                  <a:spcPct val="90000"/>
                </a:lnSpc>
                <a:spcAft>
                  <a:spcPts val="451"/>
                </a:spcAft>
                <a:buClr>
                  <a:srgbClr val="969696"/>
                </a:buClr>
                <a:buFont typeface="Wingdings" charset="2"/>
                <a:buChar char=""/>
              </a:pPr>
              <a:r>
                <a:rPr lang="en-US" sz="900" b="1" strike="noStrike" spc="-1" err="1">
                  <a:solidFill>
                    <a:srgbClr val="303030"/>
                  </a:solidFill>
                  <a:latin typeface="Calibri"/>
                  <a:ea typeface="DejaVu Sans"/>
                </a:rPr>
                <a:t>Gestão</a:t>
              </a:r>
              <a:r>
                <a:rPr lang="en-US" sz="900" b="1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do toil 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com </a:t>
              </a:r>
              <a:r>
                <a:rPr lang="en-US" sz="900" b="0" strike="noStrike" spc="-1" err="1">
                  <a:solidFill>
                    <a:srgbClr val="303030"/>
                  </a:solidFill>
                  <a:latin typeface="Calibri"/>
                  <a:ea typeface="DejaVu Sans"/>
                </a:rPr>
                <a:t>kanban</a:t>
              </a:r>
              <a:endParaRPr lang="en-US" sz="900" b="0" strike="noStrike" spc="-1" err="1">
                <a:latin typeface="Calibri"/>
              </a:endParaRPr>
            </a:p>
          </p:txBody>
        </p:sp>
        <p:sp>
          <p:nvSpPr>
            <p:cNvPr id="483" name="CustomShape 12"/>
            <p:cNvSpPr/>
            <p:nvPr/>
          </p:nvSpPr>
          <p:spPr>
            <a:xfrm>
              <a:off x="339840" y="781920"/>
              <a:ext cx="546120" cy="546120"/>
            </a:xfrm>
            <a:prstGeom prst="ellipse">
              <a:avLst/>
            </a:prstGeom>
            <a:solidFill>
              <a:srgbClr val="242424">
                <a:alpha val="7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13"/>
            <p:cNvSpPr/>
            <p:nvPr/>
          </p:nvSpPr>
          <p:spPr>
            <a:xfrm>
              <a:off x="394200" y="836280"/>
              <a:ext cx="437760" cy="437760"/>
            </a:xfrm>
            <a:prstGeom prst="ellipse">
              <a:avLst/>
            </a:prstGeom>
            <a:gradFill rotWithShape="0">
              <a:gsLst>
                <a:gs pos="0">
                  <a:schemeClr val="bg1">
                    <a:lumMod val="95000"/>
                  </a:schemeClr>
                </a:gs>
                <a:gs pos="475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/>
            </a:gra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spcAft>
                  <a:spcPts val="451"/>
                </a:spcAft>
              </a:pPr>
              <a:r>
                <a:rPr lang="en-US" sz="2400" b="0" strike="noStrike" spc="-1">
                  <a:solidFill>
                    <a:srgbClr val="0C0C0C"/>
                  </a:solidFill>
                  <a:latin typeface="Bebas Neue"/>
                  <a:ea typeface="DejaVu Sans"/>
                </a:rPr>
                <a:t>1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485" name="CustomShape 14"/>
            <p:cNvSpPr/>
            <p:nvPr/>
          </p:nvSpPr>
          <p:spPr>
            <a:xfrm>
              <a:off x="2497680" y="1221120"/>
              <a:ext cx="2042280" cy="536400"/>
            </a:xfrm>
            <a:prstGeom prst="chevron">
              <a:avLst>
                <a:gd name="adj" fmla="val 17533"/>
              </a:avLst>
            </a:prstGeom>
            <a:solidFill>
              <a:srgbClr val="242424">
                <a:alpha val="8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</a:pPr>
              <a:r>
                <a:rPr lang="en-US" sz="1400" b="0" strike="noStrike" spc="-1" dirty="0" err="1">
                  <a:solidFill>
                    <a:srgbClr val="FFFFFF"/>
                  </a:solidFill>
                  <a:latin typeface="Calibri"/>
                  <a:ea typeface="DejaVu Sans"/>
                </a:rPr>
                <a:t>Célula</a:t>
              </a:r>
              <a:r>
                <a:rPr lang="en-US" sz="1400" b="0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 de </a:t>
              </a:r>
              <a:r>
                <a:rPr lang="en-US" sz="1400" b="0" strike="noStrike" spc="-1" dirty="0" err="1">
                  <a:solidFill>
                    <a:srgbClr val="FFFFFF"/>
                  </a:solidFill>
                  <a:latin typeface="Calibri"/>
                  <a:ea typeface="DejaVu Sans"/>
                </a:rPr>
                <a:t>Mudanças</a:t>
              </a:r>
              <a:endParaRPr lang="en-US" sz="1400" b="0" strike="noStrike" spc="-1" dirty="0" err="1">
                <a:latin typeface="Calibri"/>
              </a:endParaRPr>
            </a:p>
          </p:txBody>
        </p:sp>
        <p:sp>
          <p:nvSpPr>
            <p:cNvPr id="486" name="CustomShape 15"/>
            <p:cNvSpPr/>
            <p:nvPr/>
          </p:nvSpPr>
          <p:spPr>
            <a:xfrm>
              <a:off x="2498040" y="1758600"/>
              <a:ext cx="1943640" cy="2266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1000" tIns="162000" rIns="0" bIns="0" anchor="t"/>
            <a:lstStyle/>
            <a:p>
              <a:pPr marL="135255" indent="-134620">
                <a:lnSpc>
                  <a:spcPct val="90000"/>
                </a:lnSpc>
                <a:spcAft>
                  <a:spcPts val="451"/>
                </a:spcAft>
                <a:buClr>
                  <a:srgbClr val="969696"/>
                </a:buClr>
                <a:buFont typeface="Wingdings" charset="2"/>
                <a:buChar char=""/>
              </a:pPr>
              <a:r>
                <a:rPr lang="en-US" sz="900" b="1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Métricas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identificadas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e</a:t>
              </a:r>
              <a:r>
                <a:rPr lang="en-US" sz="900" spc="-1" dirty="0">
                  <a:solidFill>
                    <a:srgbClr val="303030"/>
                  </a:solidFill>
                  <a:latin typeface="Calibri"/>
                  <a:ea typeface="DejaVu Sans"/>
                </a:rPr>
                <a:t> 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obtidas</a:t>
              </a:r>
              <a:endParaRPr lang="en-US" sz="900" b="0" strike="noStrike" spc="-1" dirty="0" err="1">
                <a:latin typeface="Calibri"/>
              </a:endParaRPr>
            </a:p>
            <a:p>
              <a:pPr marL="135255" indent="-134620">
                <a:lnSpc>
                  <a:spcPct val="90000"/>
                </a:lnSpc>
                <a:spcAft>
                  <a:spcPts val="451"/>
                </a:spcAft>
                <a:buClr>
                  <a:srgbClr val="969696"/>
                </a:buClr>
                <a:buFont typeface="Wingdings" charset="2"/>
                <a:buChar char=""/>
              </a:pP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Criado </a:t>
              </a:r>
              <a:r>
                <a:rPr lang="en-US" sz="900" b="1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Dashboard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de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avaliações</a:t>
              </a:r>
              <a:endParaRPr lang="en-US" sz="900" b="0" strike="noStrike" spc="-1" dirty="0" err="1">
                <a:latin typeface="Calibri"/>
              </a:endParaRPr>
            </a:p>
            <a:p>
              <a:pPr marL="135255" indent="-134620">
                <a:lnSpc>
                  <a:spcPct val="90000"/>
                </a:lnSpc>
                <a:spcAft>
                  <a:spcPts val="451"/>
                </a:spcAft>
                <a:buClr>
                  <a:srgbClr val="969696"/>
                </a:buClr>
                <a:buFont typeface="Wingdings" charset="2"/>
                <a:buChar char=""/>
              </a:pP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Balanceado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1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esforço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de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trabalho</a:t>
              </a:r>
              <a:endParaRPr lang="en-US" sz="900" b="0" strike="noStrike" spc="-1" dirty="0" err="1">
                <a:latin typeface="Calibri"/>
              </a:endParaRPr>
            </a:p>
            <a:p>
              <a:pPr marL="135255" indent="-134620">
                <a:lnSpc>
                  <a:spcPct val="90000"/>
                </a:lnSpc>
                <a:spcAft>
                  <a:spcPts val="451"/>
                </a:spcAft>
                <a:buClr>
                  <a:srgbClr val="969696"/>
                </a:buClr>
                <a:buFont typeface="Wingdings" charset="2"/>
                <a:buChar char=""/>
              </a:pPr>
              <a:r>
                <a:rPr lang="en-US" sz="900" b="1" strike="noStrike" spc="-1" err="1">
                  <a:solidFill>
                    <a:srgbClr val="303030"/>
                  </a:solidFill>
                  <a:latin typeface="Calibri"/>
                  <a:ea typeface="DejaVu Sans"/>
                </a:rPr>
                <a:t>Justificada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a </a:t>
              </a:r>
              <a:r>
                <a:rPr lang="en-US" sz="900" b="0" strike="noStrike" spc="-1" err="1">
                  <a:solidFill>
                    <a:srgbClr val="303030"/>
                  </a:solidFill>
                  <a:latin typeface="Calibri"/>
                  <a:ea typeface="DejaVu Sans"/>
                </a:rPr>
                <a:t>necessidade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de </a:t>
              </a:r>
              <a:r>
                <a:rPr lang="en-US" sz="900" b="0" strike="noStrike" spc="-1" err="1">
                  <a:solidFill>
                    <a:srgbClr val="303030"/>
                  </a:solidFill>
                  <a:latin typeface="Calibri"/>
                  <a:ea typeface="DejaVu Sans"/>
                </a:rPr>
                <a:t>criação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da </a:t>
              </a:r>
              <a:r>
                <a:rPr lang="en-US" sz="900" b="0" strike="noStrike" spc="-1" err="1">
                  <a:solidFill>
                    <a:srgbClr val="303030"/>
                  </a:solidFill>
                  <a:latin typeface="Calibri"/>
                  <a:ea typeface="DejaVu Sans"/>
                </a:rPr>
                <a:t>célula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de </a:t>
              </a:r>
              <a:r>
                <a:rPr lang="en-US" sz="900" b="0" strike="noStrike" spc="-1" err="1">
                  <a:solidFill>
                    <a:srgbClr val="303030"/>
                  </a:solidFill>
                  <a:latin typeface="Calibri"/>
                  <a:ea typeface="DejaVu Sans"/>
                </a:rPr>
                <a:t>avaliação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de </a:t>
              </a:r>
              <a:r>
                <a:rPr lang="en-US" sz="900" b="0" strike="noStrike" spc="-1" err="1">
                  <a:solidFill>
                    <a:srgbClr val="303030"/>
                  </a:solidFill>
                  <a:latin typeface="Calibri"/>
                  <a:ea typeface="DejaVu Sans"/>
                </a:rPr>
                <a:t>mudanças</a:t>
              </a:r>
              <a:endParaRPr lang="en-US" sz="900" b="0" strike="noStrike" spc="-1" err="1">
                <a:latin typeface="Calibri"/>
              </a:endParaRPr>
            </a:p>
            <a:p>
              <a:pPr>
                <a:lnSpc>
                  <a:spcPct val="90000"/>
                </a:lnSpc>
                <a:spcAft>
                  <a:spcPts val="451"/>
                </a:spcAft>
              </a:pPr>
              <a:endParaRPr lang="en-US" sz="900" b="0" strike="noStrike" spc="-1">
                <a:latin typeface="Arial"/>
              </a:endParaRPr>
            </a:p>
          </p:txBody>
        </p:sp>
        <p:sp>
          <p:nvSpPr>
            <p:cNvPr id="487" name="CustomShape 16"/>
            <p:cNvSpPr/>
            <p:nvPr/>
          </p:nvSpPr>
          <p:spPr>
            <a:xfrm>
              <a:off x="2442960" y="781920"/>
              <a:ext cx="546120" cy="546120"/>
            </a:xfrm>
            <a:prstGeom prst="ellipse">
              <a:avLst/>
            </a:prstGeom>
            <a:solidFill>
              <a:srgbClr val="242424">
                <a:alpha val="8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CustomShape 17"/>
            <p:cNvSpPr/>
            <p:nvPr/>
          </p:nvSpPr>
          <p:spPr>
            <a:xfrm>
              <a:off x="2497320" y="836280"/>
              <a:ext cx="437760" cy="437760"/>
            </a:xfrm>
            <a:prstGeom prst="ellipse">
              <a:avLst/>
            </a:prstGeom>
            <a:gradFill rotWithShape="0">
              <a:gsLst>
                <a:gs pos="0">
                  <a:schemeClr val="bg1">
                    <a:lumMod val="95000"/>
                  </a:schemeClr>
                </a:gs>
                <a:gs pos="475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/>
            </a:gra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spcAft>
                  <a:spcPts val="451"/>
                </a:spcAft>
              </a:pPr>
              <a:r>
                <a:rPr lang="en-US" sz="2400" b="0" strike="noStrike" spc="-1">
                  <a:solidFill>
                    <a:srgbClr val="0C0C0C"/>
                  </a:solidFill>
                  <a:latin typeface="Bebas Neue"/>
                  <a:ea typeface="DejaVu Sans"/>
                </a:rPr>
                <a:t>2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489" name="CustomShape 18"/>
            <p:cNvSpPr/>
            <p:nvPr/>
          </p:nvSpPr>
          <p:spPr>
            <a:xfrm>
              <a:off x="4570560" y="1221120"/>
              <a:ext cx="2042280" cy="536400"/>
            </a:xfrm>
            <a:prstGeom prst="chevron">
              <a:avLst>
                <a:gd name="adj" fmla="val 17533"/>
              </a:avLst>
            </a:prstGeom>
            <a:solidFill>
              <a:srgbClr val="242424">
                <a:alpha val="9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</a:pPr>
              <a:r>
                <a:rPr lang="en-US" sz="1400" b="0" strike="noStrike" spc="-1" dirty="0" err="1">
                  <a:solidFill>
                    <a:srgbClr val="FFFFFF"/>
                  </a:solidFill>
                  <a:latin typeface="Calibri"/>
                  <a:ea typeface="DejaVu Sans"/>
                </a:rPr>
                <a:t>Célula</a:t>
              </a:r>
              <a:r>
                <a:rPr lang="en-US" sz="1400" b="0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 de Capacity</a:t>
              </a:r>
              <a:endParaRPr lang="en-US" sz="1400" b="0" strike="noStrike" spc="-1">
                <a:latin typeface="Calibri"/>
              </a:endParaRPr>
            </a:p>
          </p:txBody>
        </p:sp>
        <p:sp>
          <p:nvSpPr>
            <p:cNvPr id="490" name="CustomShape 19"/>
            <p:cNvSpPr/>
            <p:nvPr/>
          </p:nvSpPr>
          <p:spPr>
            <a:xfrm>
              <a:off x="4570920" y="1758600"/>
              <a:ext cx="1943640" cy="2266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1000" tIns="162000" rIns="0" bIns="0" anchor="t"/>
            <a:lstStyle/>
            <a:p>
              <a:pPr marL="135255" indent="-134620">
                <a:lnSpc>
                  <a:spcPct val="90000"/>
                </a:lnSpc>
                <a:spcAft>
                  <a:spcPts val="451"/>
                </a:spcAft>
                <a:buClr>
                  <a:srgbClr val="969696"/>
                </a:buClr>
                <a:buFont typeface="Wingdings" charset="2"/>
                <a:buChar char=""/>
              </a:pP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Definido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1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fluxo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de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atuação</a:t>
              </a:r>
              <a:endParaRPr lang="en-US" sz="900" b="0" strike="noStrike" spc="-1" dirty="0" err="1">
                <a:latin typeface="Calibri"/>
              </a:endParaRPr>
            </a:p>
            <a:p>
              <a:pPr marL="135255" indent="-134620">
                <a:lnSpc>
                  <a:spcPct val="90000"/>
                </a:lnSpc>
                <a:spcAft>
                  <a:spcPts val="451"/>
                </a:spcAft>
                <a:buClr>
                  <a:srgbClr val="969696"/>
                </a:buClr>
                <a:buFont typeface="Wingdings" charset="2"/>
                <a:buChar char=""/>
              </a:pP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Definidos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os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1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objetivos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da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célula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:</a:t>
              </a:r>
              <a:endParaRPr lang="en-US" sz="900" b="0" strike="noStrike" spc="-1" dirty="0">
                <a:latin typeface="Calibri"/>
              </a:endParaRPr>
            </a:p>
            <a:p>
              <a:pPr marL="271145" lvl="1" indent="-134620">
                <a:lnSpc>
                  <a:spcPct val="90000"/>
                </a:lnSpc>
                <a:spcAft>
                  <a:spcPts val="451"/>
                </a:spcAft>
                <a:buClr>
                  <a:srgbClr val="969696"/>
                </a:buClr>
                <a:buFont typeface="Courier New"/>
                <a:buChar char="o"/>
              </a:pP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Ações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1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pró-ativas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de capacity</a:t>
              </a:r>
              <a:endParaRPr lang="en-US" sz="900" b="0" strike="noStrike" spc="-1" dirty="0">
                <a:latin typeface="Calibri"/>
              </a:endParaRPr>
            </a:p>
            <a:p>
              <a:pPr marL="271145" lvl="1" indent="-134620">
                <a:lnSpc>
                  <a:spcPct val="90000"/>
                </a:lnSpc>
                <a:spcAft>
                  <a:spcPts val="451"/>
                </a:spcAft>
                <a:buClr>
                  <a:srgbClr val="969696"/>
                </a:buClr>
                <a:buFont typeface="Courier New"/>
                <a:buChar char="o"/>
              </a:pP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Gerar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1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laudo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detalhado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das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análises</a:t>
              </a:r>
              <a:endParaRPr lang="en-US" sz="900" b="0" strike="noStrike" spc="-1" dirty="0" err="1">
                <a:latin typeface="Calibri"/>
              </a:endParaRPr>
            </a:p>
            <a:p>
              <a:pPr marL="271145" lvl="1" indent="-134620">
                <a:lnSpc>
                  <a:spcPct val="90000"/>
                </a:lnSpc>
                <a:spcAft>
                  <a:spcPts val="451"/>
                </a:spcAft>
                <a:buClr>
                  <a:srgbClr val="969696"/>
                </a:buClr>
                <a:buFont typeface="Courier New"/>
                <a:buChar char="o"/>
              </a:pP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Atuar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nos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1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problemas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identificados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na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sala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24x7</a:t>
              </a:r>
              <a:endParaRPr lang="en-US" sz="900" b="0" strike="noStrike" spc="-1" dirty="0">
                <a:latin typeface="Calibri"/>
              </a:endParaRPr>
            </a:p>
            <a:p>
              <a:pPr marL="135255" lvl="1" indent="-134620">
                <a:lnSpc>
                  <a:spcPct val="90000"/>
                </a:lnSpc>
                <a:spcAft>
                  <a:spcPts val="451"/>
                </a:spcAft>
                <a:buClr>
                  <a:srgbClr val="969696"/>
                </a:buClr>
                <a:buFont typeface="Wingdings" charset="2"/>
                <a:buChar char=""/>
              </a:pP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Definição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do </a:t>
              </a:r>
              <a:r>
                <a:rPr lang="en-US" sz="900" b="1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dashboard de </a:t>
              </a:r>
              <a:r>
                <a:rPr lang="en-US" sz="900" b="1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métricas</a:t>
              </a:r>
              <a:endParaRPr lang="en-US" sz="900" b="0" strike="noStrike" spc="-1" dirty="0" err="1">
                <a:latin typeface="Calibri"/>
              </a:endParaRPr>
            </a:p>
            <a:p>
              <a:pPr>
                <a:lnSpc>
                  <a:spcPct val="90000"/>
                </a:lnSpc>
                <a:spcAft>
                  <a:spcPts val="451"/>
                </a:spcAft>
              </a:pPr>
              <a:endParaRPr lang="en-US" sz="900" b="0" strike="noStrike" spc="-1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451"/>
                </a:spcAft>
              </a:pPr>
              <a:endParaRPr lang="en-US" sz="900" b="0" strike="noStrike" spc="-1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451"/>
                </a:spcAft>
              </a:pPr>
              <a:endParaRPr lang="en-US" sz="900" b="0" strike="noStrike" spc="-1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451"/>
                </a:spcAft>
              </a:pPr>
              <a:endParaRPr lang="en-US" sz="900" b="0" strike="noStrike" spc="-1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451"/>
                </a:spcAft>
              </a:pPr>
              <a:endParaRPr lang="en-US" sz="900" b="0" strike="noStrike" spc="-1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451"/>
                </a:spcAft>
              </a:pPr>
              <a:endParaRPr lang="en-US" sz="900" b="0" strike="noStrike" spc="-1">
                <a:latin typeface="Arial"/>
              </a:endParaRPr>
            </a:p>
          </p:txBody>
        </p:sp>
        <p:sp>
          <p:nvSpPr>
            <p:cNvPr id="491" name="CustomShape 20"/>
            <p:cNvSpPr/>
            <p:nvPr/>
          </p:nvSpPr>
          <p:spPr>
            <a:xfrm>
              <a:off x="4517280" y="786240"/>
              <a:ext cx="546120" cy="546120"/>
            </a:xfrm>
            <a:prstGeom prst="ellipse">
              <a:avLst/>
            </a:prstGeom>
            <a:solidFill>
              <a:srgbClr val="242424">
                <a:alpha val="9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CustomShape 21"/>
            <p:cNvSpPr/>
            <p:nvPr/>
          </p:nvSpPr>
          <p:spPr>
            <a:xfrm>
              <a:off x="4571640" y="828000"/>
              <a:ext cx="437760" cy="437760"/>
            </a:xfrm>
            <a:prstGeom prst="ellipse">
              <a:avLst/>
            </a:prstGeom>
            <a:gradFill rotWithShape="0">
              <a:gsLst>
                <a:gs pos="0">
                  <a:schemeClr val="bg1">
                    <a:lumMod val="95000"/>
                  </a:schemeClr>
                </a:gs>
                <a:gs pos="475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/>
            </a:gra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spcAft>
                  <a:spcPts val="451"/>
                </a:spcAft>
              </a:pPr>
              <a:r>
                <a:rPr lang="en-US" sz="2400" b="0" strike="noStrike" spc="-1">
                  <a:solidFill>
                    <a:srgbClr val="0C0C0C"/>
                  </a:solidFill>
                  <a:latin typeface="Bebas Neue"/>
                  <a:ea typeface="DejaVu Sans"/>
                </a:rPr>
                <a:t>3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493" name="CustomShape 22"/>
            <p:cNvSpPr/>
            <p:nvPr/>
          </p:nvSpPr>
          <p:spPr>
            <a:xfrm>
              <a:off x="6644160" y="1221120"/>
              <a:ext cx="2042280" cy="536400"/>
            </a:xfrm>
            <a:prstGeom prst="chevron">
              <a:avLst>
                <a:gd name="adj" fmla="val 17533"/>
              </a:avLst>
            </a:prstGeom>
            <a:solidFill>
              <a:srgbClr val="242424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80000"/>
                </a:lnSpc>
                <a:spcAft>
                  <a:spcPts val="451"/>
                </a:spcAft>
              </a:pPr>
              <a:r>
                <a:rPr lang="en-US" sz="1400" b="0" strike="noStrike" spc="-1" dirty="0" err="1">
                  <a:solidFill>
                    <a:srgbClr val="FFFFFF"/>
                  </a:solidFill>
                  <a:latin typeface="Calibri"/>
                  <a:ea typeface="DejaVu Sans"/>
                </a:rPr>
                <a:t>Crescimento</a:t>
              </a:r>
              <a:r>
                <a:rPr lang="en-US" sz="1400" b="0" strike="noStrike" spc="-1" dirty="0">
                  <a:solidFill>
                    <a:srgbClr val="FFFFFF"/>
                  </a:solidFill>
                  <a:latin typeface="Calibri"/>
                  <a:ea typeface="DejaVu Sans"/>
                </a:rPr>
                <a:t> e </a:t>
              </a:r>
              <a:r>
                <a:rPr lang="en-US" sz="1400" b="0" strike="noStrike" spc="-1" dirty="0" err="1">
                  <a:solidFill>
                    <a:srgbClr val="FFFFFF"/>
                  </a:solidFill>
                  <a:latin typeface="Calibri"/>
                  <a:ea typeface="DejaVu Sans"/>
                </a:rPr>
                <a:t>Resultados</a:t>
              </a:r>
              <a:endParaRPr lang="en-US" sz="1400" b="0" strike="noStrike" spc="-1" dirty="0">
                <a:latin typeface="Calibri"/>
              </a:endParaRPr>
            </a:p>
          </p:txBody>
        </p:sp>
        <p:sp>
          <p:nvSpPr>
            <p:cNvPr id="494" name="CustomShape 23"/>
            <p:cNvSpPr/>
            <p:nvPr/>
          </p:nvSpPr>
          <p:spPr>
            <a:xfrm>
              <a:off x="6643080" y="1758600"/>
              <a:ext cx="1945080" cy="2266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1000" tIns="162000" rIns="0" bIns="0" anchor="t"/>
            <a:lstStyle/>
            <a:p>
              <a:pPr marL="135255" indent="-134620">
                <a:lnSpc>
                  <a:spcPct val="90000"/>
                </a:lnSpc>
                <a:spcAft>
                  <a:spcPts val="451"/>
                </a:spcAft>
                <a:buClr>
                  <a:srgbClr val="969696"/>
                </a:buClr>
                <a:buFont typeface="Wingdings" charset="2"/>
                <a:buChar char=""/>
              </a:pPr>
              <a:r>
                <a:rPr lang="en-US" sz="900" b="1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02 </a:t>
              </a:r>
              <a:r>
                <a:rPr lang="en-US" sz="900" b="1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novas</a:t>
              </a:r>
              <a:r>
                <a:rPr lang="en-US" sz="900" b="1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1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áreas</a:t>
              </a:r>
              <a:r>
                <a:rPr lang="en-US" sz="900" b="1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foram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incorporadas</a:t>
              </a:r>
              <a:endParaRPr lang="en-US" sz="900" b="0" strike="noStrike" spc="-1">
                <a:latin typeface="Calibri"/>
              </a:endParaRPr>
            </a:p>
            <a:p>
              <a:pPr marL="135255" indent="-134620">
                <a:lnSpc>
                  <a:spcPct val="90000"/>
                </a:lnSpc>
                <a:spcAft>
                  <a:spcPts val="451"/>
                </a:spcAft>
                <a:buClr>
                  <a:srgbClr val="969696"/>
                </a:buClr>
                <a:buFont typeface="Wingdings" charset="2"/>
                <a:buChar char=""/>
              </a:pP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Expansão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da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área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para</a:t>
              </a:r>
              <a:r>
                <a:rPr lang="en-US" sz="900" spc="-1" dirty="0">
                  <a:solidFill>
                    <a:srgbClr val="303030"/>
                  </a:solidFill>
                  <a:latin typeface="Calibri"/>
                  <a:ea typeface="DejaVu Sans"/>
                </a:rPr>
                <a:t> 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1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70 Pessoas</a:t>
              </a:r>
              <a:endParaRPr lang="en-US" sz="900" b="0" strike="noStrike" spc="-1">
                <a:latin typeface="Calibri"/>
              </a:endParaRPr>
            </a:p>
            <a:p>
              <a:pPr marL="135255" indent="-134620">
                <a:lnSpc>
                  <a:spcPct val="90000"/>
                </a:lnSpc>
                <a:spcAft>
                  <a:spcPts val="451"/>
                </a:spcAft>
                <a:buClr>
                  <a:srgbClr val="969696"/>
                </a:buClr>
                <a:buFont typeface="Wingdings" charset="2"/>
                <a:buChar char=""/>
              </a:pP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Formação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da Eng. de Ops. e Serviços</a:t>
              </a:r>
              <a:endParaRPr lang="en-US" sz="900" b="0" strike="noStrike" spc="-1">
                <a:latin typeface="Calibri"/>
              </a:endParaRPr>
            </a:p>
            <a:p>
              <a:pPr marL="135255" indent="-134620">
                <a:lnSpc>
                  <a:spcPct val="90000"/>
                </a:lnSpc>
                <a:spcAft>
                  <a:spcPts val="451"/>
                </a:spcAft>
                <a:buClr>
                  <a:srgbClr val="969696"/>
                </a:buClr>
                <a:buFont typeface="Wingdings" charset="2"/>
                <a:buChar char=""/>
              </a:pPr>
              <a:r>
                <a:rPr lang="en-US" sz="900" b="1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Maior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controle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e </a:t>
              </a:r>
              <a:r>
                <a:rPr lang="en-US" sz="900" b="1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qualidade</a:t>
              </a:r>
              <a:r>
                <a:rPr lang="en-US" sz="900" spc="-1" dirty="0">
                  <a:solidFill>
                    <a:srgbClr val="303030"/>
                  </a:solidFill>
                  <a:latin typeface="Calibri"/>
                  <a:ea typeface="DejaVu Sans"/>
                </a:rPr>
                <a:t>  </a:t>
              </a:r>
              <a:endParaRPr lang="en-US" sz="900" b="0" strike="noStrike" spc="-1">
                <a:latin typeface="Calibri"/>
              </a:endParaRPr>
            </a:p>
            <a:p>
              <a:pPr marL="135255" indent="-134620">
                <a:lnSpc>
                  <a:spcPct val="90000"/>
                </a:lnSpc>
                <a:buClr>
                  <a:srgbClr val="969696"/>
                </a:buClr>
                <a:buFont typeface="Wingdings" charset="2"/>
                <a:buChar char=""/>
              </a:pPr>
              <a:r>
                <a:rPr lang="en-US" sz="900" b="1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Maior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1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visibilidade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das 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ações</a:t>
              </a:r>
              <a:r>
                <a:rPr lang="en-US" sz="900" b="1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:</a:t>
              </a:r>
              <a:endParaRPr lang="en-US" sz="900" b="0" strike="noStrike" spc="-1">
                <a:latin typeface="Calibri"/>
              </a:endParaRPr>
            </a:p>
            <a:p>
              <a:pPr marL="271145" lvl="1" indent="-134620">
                <a:lnSpc>
                  <a:spcPct val="90000"/>
                </a:lnSpc>
                <a:buClr>
                  <a:srgbClr val="969696"/>
                </a:buClr>
                <a:buFont typeface="Courier New"/>
                <a:buChar char="o"/>
              </a:pP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Laudos</a:t>
              </a:r>
              <a:endParaRPr lang="en-US" sz="900" b="0" strike="noStrike" spc="-1">
                <a:latin typeface="Calibri"/>
              </a:endParaRPr>
            </a:p>
            <a:p>
              <a:pPr marL="271145" lvl="1" indent="-134620">
                <a:lnSpc>
                  <a:spcPct val="90000"/>
                </a:lnSpc>
                <a:buClr>
                  <a:srgbClr val="969696"/>
                </a:buClr>
                <a:buFont typeface="Courier New"/>
                <a:buChar char="o"/>
              </a:pP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Dashboards (</a:t>
              </a:r>
              <a:r>
                <a:rPr lang="en-US" sz="900" b="0" strike="noStrike" spc="-1" dirty="0" err="1">
                  <a:solidFill>
                    <a:srgbClr val="303030"/>
                  </a:solidFill>
                  <a:latin typeface="Calibri"/>
                  <a:ea typeface="DejaVu Sans"/>
                </a:rPr>
                <a:t>Sinaleira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)</a:t>
              </a:r>
              <a:endParaRPr lang="en-US" sz="900" b="0" strike="noStrike" spc="-1">
                <a:latin typeface="Calibri"/>
              </a:endParaRPr>
            </a:p>
            <a:p>
              <a:pPr marL="271145" lvl="1" indent="-134620">
                <a:lnSpc>
                  <a:spcPct val="90000"/>
                </a:lnSpc>
                <a:spcAft>
                  <a:spcPts val="451"/>
                </a:spcAft>
                <a:buClr>
                  <a:srgbClr val="969696"/>
                </a:buClr>
                <a:buFont typeface="Courier New"/>
                <a:buChar char="o"/>
              </a:pP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Carta de Aceite de Risco</a:t>
              </a:r>
              <a:endParaRPr lang="en-US" sz="900" b="0" strike="noStrike" spc="-1">
                <a:latin typeface="Calibri"/>
              </a:endParaRPr>
            </a:p>
            <a:p>
              <a:pPr marL="135255" indent="-134620">
                <a:lnSpc>
                  <a:spcPct val="90000"/>
                </a:lnSpc>
                <a:spcAft>
                  <a:spcPts val="451"/>
                </a:spcAft>
                <a:buClr>
                  <a:srgbClr val="969696"/>
                </a:buClr>
                <a:buFont typeface="Wingdings" charset="2"/>
                <a:buChar char=""/>
              </a:pPr>
              <a:r>
                <a:rPr lang="en-US" sz="900" b="0" strike="noStrike" spc="-1" err="1">
                  <a:solidFill>
                    <a:srgbClr val="303030"/>
                  </a:solidFill>
                  <a:latin typeface="Calibri"/>
                  <a:ea typeface="DejaVu Sans"/>
                </a:rPr>
                <a:t>Orçamento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da </a:t>
              </a:r>
              <a:r>
                <a:rPr lang="en-US" sz="900" b="0" strike="noStrike" spc="-1" err="1">
                  <a:solidFill>
                    <a:srgbClr val="303030"/>
                  </a:solidFill>
                  <a:latin typeface="Calibri"/>
                  <a:ea typeface="DejaVu Sans"/>
                </a:rPr>
                <a:t>área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1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+ de R$8MM</a:t>
              </a:r>
              <a:endParaRPr lang="en-US" sz="900" b="0" strike="noStrike" spc="-1">
                <a:latin typeface="Calibri"/>
              </a:endParaRPr>
            </a:p>
            <a:p>
              <a:pPr marL="135255" indent="-134620">
                <a:lnSpc>
                  <a:spcPct val="90000"/>
                </a:lnSpc>
                <a:spcAft>
                  <a:spcPts val="451"/>
                </a:spcAft>
                <a:buClr>
                  <a:srgbClr val="969696"/>
                </a:buClr>
                <a:buFont typeface="Wingdings" charset="2"/>
                <a:buChar char=""/>
              </a:pP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De 1º para </a:t>
              </a:r>
              <a:r>
                <a:rPr lang="en-US" sz="900" b="1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5º </a:t>
              </a:r>
              <a:r>
                <a:rPr lang="en-US" sz="900" b="1" strike="noStrike" spc="-1" err="1">
                  <a:solidFill>
                    <a:srgbClr val="303030"/>
                  </a:solidFill>
                  <a:latin typeface="Calibri"/>
                  <a:ea typeface="DejaVu Sans"/>
                </a:rPr>
                <a:t>posição</a:t>
              </a:r>
              <a:r>
                <a:rPr lang="en-US" sz="900" b="1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 </a:t>
              </a:r>
              <a:r>
                <a:rPr lang="en-US" sz="900" b="0" strike="noStrike" spc="-1" dirty="0">
                  <a:solidFill>
                    <a:srgbClr val="303030"/>
                  </a:solidFill>
                  <a:latin typeface="Calibri"/>
                  <a:ea typeface="DejaVu Sans"/>
                </a:rPr>
                <a:t>no BACEN</a:t>
              </a:r>
              <a:endParaRPr lang="en-US" sz="900" b="0" strike="noStrike" spc="-1" dirty="0">
                <a:latin typeface="Calibri"/>
              </a:endParaRPr>
            </a:p>
            <a:p>
              <a:pPr>
                <a:lnSpc>
                  <a:spcPct val="90000"/>
                </a:lnSpc>
                <a:spcAft>
                  <a:spcPts val="451"/>
                </a:spcAft>
              </a:pPr>
              <a:endParaRPr lang="en-US" sz="900" b="0" strike="noStrike" spc="-1">
                <a:latin typeface="Arial"/>
              </a:endParaRPr>
            </a:p>
          </p:txBody>
        </p:sp>
        <p:sp>
          <p:nvSpPr>
            <p:cNvPr id="495" name="CustomShape 24"/>
            <p:cNvSpPr/>
            <p:nvPr/>
          </p:nvSpPr>
          <p:spPr>
            <a:xfrm>
              <a:off x="6589800" y="786240"/>
              <a:ext cx="546120" cy="546120"/>
            </a:xfrm>
            <a:prstGeom prst="ellipse">
              <a:avLst/>
            </a:prstGeom>
            <a:solidFill>
              <a:srgbClr val="242424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CustomShape 25"/>
            <p:cNvSpPr/>
            <p:nvPr/>
          </p:nvSpPr>
          <p:spPr>
            <a:xfrm>
              <a:off x="6644160" y="840240"/>
              <a:ext cx="437760" cy="437760"/>
            </a:xfrm>
            <a:prstGeom prst="ellipse">
              <a:avLst/>
            </a:prstGeom>
            <a:gradFill rotWithShape="0">
              <a:gsLst>
                <a:gs pos="0">
                  <a:schemeClr val="bg1">
                    <a:lumMod val="95000"/>
                  </a:schemeClr>
                </a:gs>
                <a:gs pos="475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/>
            </a:gra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spcAft>
                  <a:spcPts val="451"/>
                </a:spcAft>
              </a:pPr>
              <a:r>
                <a:rPr lang="en-US" sz="2400" b="0" strike="noStrike" spc="-1">
                  <a:solidFill>
                    <a:srgbClr val="0C0C0C"/>
                  </a:solidFill>
                  <a:latin typeface="Bebas Neue"/>
                  <a:ea typeface="DejaVu Sans"/>
                </a:rPr>
                <a:t>4</a:t>
              </a:r>
              <a:endParaRPr lang="en-US" sz="2400" b="0" strike="noStrike" spc="-1">
                <a:latin typeface="Arial"/>
              </a:endParaRPr>
            </a:p>
          </p:txBody>
        </p:sp>
      </p:grpSp>
      <p:pic>
        <p:nvPicPr>
          <p:cNvPr id="497" name="Imagem 16"/>
          <p:cNvPicPr/>
          <p:nvPr/>
        </p:nvPicPr>
        <p:blipFill>
          <a:blip r:embed="rId3"/>
          <a:stretch/>
        </p:blipFill>
        <p:spPr>
          <a:xfrm>
            <a:off x="624600" y="3042720"/>
            <a:ext cx="1529280" cy="539280"/>
          </a:xfrm>
          <a:prstGeom prst="rect">
            <a:avLst/>
          </a:prstGeom>
          <a:ln>
            <a:noFill/>
          </a:ln>
        </p:spPr>
      </p:pic>
      <p:pic>
        <p:nvPicPr>
          <p:cNvPr id="498" name="Imagem 139"/>
          <p:cNvPicPr/>
          <p:nvPr/>
        </p:nvPicPr>
        <p:blipFill>
          <a:blip r:embed="rId4"/>
          <a:stretch/>
        </p:blipFill>
        <p:spPr>
          <a:xfrm>
            <a:off x="469800" y="3749040"/>
            <a:ext cx="1907640" cy="811080"/>
          </a:xfrm>
          <a:prstGeom prst="rect">
            <a:avLst/>
          </a:prstGeom>
          <a:ln>
            <a:noFill/>
          </a:ln>
        </p:spPr>
      </p:pic>
      <p:pic>
        <p:nvPicPr>
          <p:cNvPr id="499" name="Imagem 140"/>
          <p:cNvPicPr/>
          <p:nvPr/>
        </p:nvPicPr>
        <p:blipFill>
          <a:blip r:embed="rId5"/>
          <a:stretch/>
        </p:blipFill>
        <p:spPr>
          <a:xfrm>
            <a:off x="2585160" y="3657600"/>
            <a:ext cx="1919160" cy="786600"/>
          </a:xfrm>
          <a:prstGeom prst="rect">
            <a:avLst/>
          </a:prstGeom>
          <a:ln>
            <a:noFill/>
          </a:ln>
        </p:spPr>
      </p:pic>
      <p:pic>
        <p:nvPicPr>
          <p:cNvPr id="500" name="Imagem 12"/>
          <p:cNvPicPr/>
          <p:nvPr/>
        </p:nvPicPr>
        <p:blipFill>
          <a:blip r:embed="rId6"/>
          <a:stretch/>
        </p:blipFill>
        <p:spPr>
          <a:xfrm>
            <a:off x="4754880" y="3749040"/>
            <a:ext cx="1778040" cy="702720"/>
          </a:xfrm>
          <a:prstGeom prst="rect">
            <a:avLst/>
          </a:prstGeom>
          <a:ln>
            <a:noFill/>
          </a:ln>
        </p:spPr>
      </p:pic>
      <p:pic>
        <p:nvPicPr>
          <p:cNvPr id="501" name="Picture 4"/>
          <p:cNvPicPr/>
          <p:nvPr/>
        </p:nvPicPr>
        <p:blipFill>
          <a:blip r:embed="rId7"/>
          <a:stretch/>
        </p:blipFill>
        <p:spPr>
          <a:xfrm>
            <a:off x="6824880" y="4281840"/>
            <a:ext cx="581760" cy="305280"/>
          </a:xfrm>
          <a:prstGeom prst="rect">
            <a:avLst/>
          </a:prstGeom>
          <a:ln>
            <a:noFill/>
          </a:ln>
        </p:spPr>
      </p:pic>
      <p:pic>
        <p:nvPicPr>
          <p:cNvPr id="502" name="Imagem 4"/>
          <p:cNvPicPr/>
          <p:nvPr/>
        </p:nvPicPr>
        <p:blipFill>
          <a:blip r:embed="rId8"/>
          <a:stretch/>
        </p:blipFill>
        <p:spPr>
          <a:xfrm>
            <a:off x="7507440" y="4226760"/>
            <a:ext cx="329760" cy="329760"/>
          </a:xfrm>
          <a:prstGeom prst="rect">
            <a:avLst/>
          </a:prstGeom>
          <a:ln>
            <a:noFill/>
          </a:ln>
        </p:spPr>
      </p:pic>
      <p:pic>
        <p:nvPicPr>
          <p:cNvPr id="503" name="Imagem 21"/>
          <p:cNvPicPr/>
          <p:nvPr/>
        </p:nvPicPr>
        <p:blipFill>
          <a:blip r:embed="rId9"/>
          <a:stretch/>
        </p:blipFill>
        <p:spPr>
          <a:xfrm>
            <a:off x="7955280" y="4263480"/>
            <a:ext cx="581760" cy="30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roup 1"/>
          <p:cNvGrpSpPr/>
          <p:nvPr/>
        </p:nvGrpSpPr>
        <p:grpSpPr>
          <a:xfrm>
            <a:off x="207720" y="165960"/>
            <a:ext cx="5825880" cy="641520"/>
            <a:chOff x="207720" y="165960"/>
            <a:chExt cx="5825880" cy="641520"/>
          </a:xfrm>
        </p:grpSpPr>
        <p:sp>
          <p:nvSpPr>
            <p:cNvPr id="505" name="CustomShape 2"/>
            <p:cNvSpPr/>
            <p:nvPr/>
          </p:nvSpPr>
          <p:spPr>
            <a:xfrm>
              <a:off x="207720" y="513000"/>
              <a:ext cx="5825880" cy="294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80000"/>
                </a:lnSpc>
                <a:spcBef>
                  <a:spcPts val="601"/>
                </a:spcBef>
              </a:pPr>
              <a:r>
                <a:rPr lang="en-US" sz="1500" b="1" strike="noStrike" spc="-106">
                  <a:solidFill>
                    <a:srgbClr val="F2B300"/>
                  </a:solidFill>
                  <a:latin typeface="Open Sans"/>
                  <a:ea typeface="Open Sans"/>
                </a:rPr>
                <a:t>7 Passos</a:t>
              </a:r>
              <a:endParaRPr lang="en-US" sz="1500" b="0" strike="noStrike" spc="-1">
                <a:latin typeface="Arial"/>
              </a:endParaRPr>
            </a:p>
          </p:txBody>
        </p:sp>
        <p:sp>
          <p:nvSpPr>
            <p:cNvPr id="506" name="CustomShape 3"/>
            <p:cNvSpPr/>
            <p:nvPr/>
          </p:nvSpPr>
          <p:spPr>
            <a:xfrm>
              <a:off x="207720" y="165960"/>
              <a:ext cx="5825880" cy="294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80000"/>
                </a:lnSpc>
                <a:spcBef>
                  <a:spcPts val="601"/>
                </a:spcBef>
              </a:pPr>
              <a:r>
                <a:rPr lang="en-US" sz="2400" b="1" strike="noStrike" spc="-106">
                  <a:solidFill>
                    <a:srgbClr val="303130"/>
                  </a:solidFill>
                  <a:latin typeface="Open Sans"/>
                  <a:ea typeface="Open Sans"/>
                </a:rPr>
                <a:t>Engenharia de Operações</a:t>
              </a:r>
              <a:endParaRPr lang="en-US" sz="2400" b="0" strike="noStrike" spc="-1">
                <a:latin typeface="Arial"/>
              </a:endParaRPr>
            </a:p>
          </p:txBody>
        </p:sp>
      </p:grpSp>
      <p:pic>
        <p:nvPicPr>
          <p:cNvPr id="507" name="Imagem 5"/>
          <p:cNvPicPr/>
          <p:nvPr/>
        </p:nvPicPr>
        <p:blipFill>
          <a:blip r:embed="rId2"/>
          <a:stretch/>
        </p:blipFill>
        <p:spPr>
          <a:xfrm>
            <a:off x="0" y="860040"/>
            <a:ext cx="9109800" cy="387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roup 1"/>
          <p:cNvGrpSpPr/>
          <p:nvPr/>
        </p:nvGrpSpPr>
        <p:grpSpPr>
          <a:xfrm>
            <a:off x="207720" y="165960"/>
            <a:ext cx="5825880" cy="641520"/>
            <a:chOff x="207720" y="165960"/>
            <a:chExt cx="5825880" cy="641520"/>
          </a:xfrm>
        </p:grpSpPr>
        <p:sp>
          <p:nvSpPr>
            <p:cNvPr id="509" name="CustomShape 2"/>
            <p:cNvSpPr/>
            <p:nvPr/>
          </p:nvSpPr>
          <p:spPr>
            <a:xfrm>
              <a:off x="207720" y="513000"/>
              <a:ext cx="5825880" cy="294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80000"/>
                </a:lnSpc>
                <a:spcBef>
                  <a:spcPts val="601"/>
                </a:spcBef>
              </a:pPr>
              <a:r>
                <a:rPr lang="en-US" sz="1500" b="1" strike="noStrike" spc="-106">
                  <a:solidFill>
                    <a:srgbClr val="F2B300"/>
                  </a:solidFill>
                  <a:latin typeface="Open Sans"/>
                  <a:ea typeface="Open Sans"/>
                </a:rPr>
                <a:t>Definição do KPI’s para Incidentes</a:t>
              </a:r>
              <a:endParaRPr lang="en-US" sz="1500" b="0" strike="noStrike" spc="-1">
                <a:latin typeface="Arial"/>
              </a:endParaRPr>
            </a:p>
          </p:txBody>
        </p:sp>
        <p:sp>
          <p:nvSpPr>
            <p:cNvPr id="510" name="CustomShape 3"/>
            <p:cNvSpPr/>
            <p:nvPr/>
          </p:nvSpPr>
          <p:spPr>
            <a:xfrm>
              <a:off x="207720" y="165960"/>
              <a:ext cx="5825880" cy="294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80000"/>
                </a:lnSpc>
                <a:spcBef>
                  <a:spcPts val="601"/>
                </a:spcBef>
              </a:pPr>
              <a:r>
                <a:rPr lang="en-US" sz="2400" b="1" strike="noStrike" spc="-106">
                  <a:solidFill>
                    <a:srgbClr val="303130"/>
                  </a:solidFill>
                  <a:latin typeface="Open Sans"/>
                  <a:ea typeface="Open Sans"/>
                </a:rPr>
                <a:t>Engenharia de Operações</a:t>
              </a:r>
              <a:endParaRPr lang="en-US" sz="2400" b="0" strike="noStrike" spc="-1">
                <a:latin typeface="Arial"/>
              </a:endParaRPr>
            </a:p>
          </p:txBody>
        </p:sp>
      </p:grpSp>
      <p:pic>
        <p:nvPicPr>
          <p:cNvPr id="511" name="Imagem 6"/>
          <p:cNvPicPr/>
          <p:nvPr/>
        </p:nvPicPr>
        <p:blipFill>
          <a:blip r:embed="rId2"/>
          <a:stretch/>
        </p:blipFill>
        <p:spPr>
          <a:xfrm>
            <a:off x="173520" y="1192680"/>
            <a:ext cx="8796240" cy="310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2076120" y="2419560"/>
            <a:ext cx="5138640" cy="67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600" b="1" i="1" strike="noStrike" spc="-1">
                <a:solidFill>
                  <a:srgbClr val="FFFF00"/>
                </a:solidFill>
                <a:latin typeface="Calibri"/>
                <a:ea typeface="DejaVu Sans"/>
              </a:rPr>
              <a:t>Engenharia de Operações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Line 1"/>
          <p:cNvSpPr/>
          <p:nvPr/>
        </p:nvSpPr>
        <p:spPr>
          <a:xfrm>
            <a:off x="4525920" y="1066680"/>
            <a:ext cx="360" cy="253188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3" name="Imagem 9"/>
          <p:cNvPicPr/>
          <p:nvPr/>
        </p:nvPicPr>
        <p:blipFill>
          <a:blip r:embed="rId2"/>
          <a:stretch/>
        </p:blipFill>
        <p:spPr>
          <a:xfrm>
            <a:off x="860760" y="1783080"/>
            <a:ext cx="3329640" cy="1125360"/>
          </a:xfrm>
          <a:prstGeom prst="rect">
            <a:avLst/>
          </a:prstGeom>
          <a:ln>
            <a:noFill/>
          </a:ln>
        </p:spPr>
      </p:pic>
      <p:pic>
        <p:nvPicPr>
          <p:cNvPr id="514" name="Imagem 2"/>
          <p:cNvPicPr/>
          <p:nvPr/>
        </p:nvPicPr>
        <p:blipFill>
          <a:blip r:embed="rId3"/>
          <a:stretch/>
        </p:blipFill>
        <p:spPr>
          <a:xfrm>
            <a:off x="6844680" y="1009080"/>
            <a:ext cx="1113480" cy="46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140040" y="46800"/>
            <a:ext cx="8784360" cy="3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90000"/>
              </a:lnSpc>
            </a:pPr>
            <a:r>
              <a:rPr lang="en-US" sz="2400" b="1" i="1" strike="noStrike" spc="-1" dirty="0">
                <a:solidFill>
                  <a:srgbClr val="0C0C0C"/>
                </a:solidFill>
                <a:latin typeface="Calibri"/>
                <a:ea typeface="DejaVu Sans"/>
                <a:cs typeface="Calibri"/>
              </a:rPr>
              <a:t>SRE </a:t>
            </a:r>
            <a:r>
              <a:rPr lang="en-US" sz="2400" b="1" i="1" spc="-1" dirty="0">
                <a:solidFill>
                  <a:srgbClr val="0C0C0C"/>
                </a:solidFill>
                <a:latin typeface="Calibri"/>
                <a:ea typeface="DejaVu Sans"/>
                <a:cs typeface="Calibri"/>
              </a:rPr>
              <a:t>- Site Reliability Engineering</a:t>
            </a:r>
            <a:endParaRPr lang="en-US" sz="2400" spc="-1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 sz="2400" b="1" i="1" strike="noStrike" spc="-1" dirty="0">
              <a:solidFill>
                <a:srgbClr val="0C0C0C"/>
              </a:solidFill>
              <a:latin typeface="Calibri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388409" y="589269"/>
            <a:ext cx="8573400" cy="39456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2000" b="1" i="1" strike="noStrike" spc="-1" dirty="0">
                <a:solidFill>
                  <a:srgbClr val="FFD300"/>
                </a:solidFill>
                <a:latin typeface="Calibri"/>
                <a:ea typeface="DejaVu Sans"/>
              </a:rPr>
              <a:t>Site Reliability Engineering</a:t>
            </a:r>
            <a:r>
              <a:rPr lang="en-US" sz="2000" b="1" i="1" spc="-1" dirty="0">
                <a:solidFill>
                  <a:srgbClr val="FFD300"/>
                </a:solidFill>
                <a:latin typeface="Calibri"/>
                <a:ea typeface="DejaVu Sans"/>
              </a:rPr>
              <a:t> – </a:t>
            </a:r>
            <a:r>
              <a:rPr lang="en-US" sz="2000" b="1" i="1" spc="-1" dirty="0" err="1">
                <a:solidFill>
                  <a:srgbClr val="FFD300"/>
                </a:solidFill>
                <a:latin typeface="Calibri"/>
                <a:ea typeface="DejaVu Sans"/>
              </a:rPr>
              <a:t>Engenharia</a:t>
            </a:r>
            <a:r>
              <a:rPr lang="en-US" sz="2000" b="1" i="1" spc="-1" dirty="0">
                <a:solidFill>
                  <a:srgbClr val="FFD300"/>
                </a:solidFill>
                <a:latin typeface="Calibri"/>
                <a:ea typeface="DejaVu Sans"/>
              </a:rPr>
              <a:t> de </a:t>
            </a:r>
            <a:r>
              <a:rPr lang="en-US" sz="2000" b="1" i="1" spc="-1" dirty="0" err="1">
                <a:solidFill>
                  <a:srgbClr val="FFD300"/>
                </a:solidFill>
                <a:latin typeface="Calibri"/>
                <a:ea typeface="DejaVu Sans"/>
              </a:rPr>
              <a:t>Operações</a:t>
            </a:r>
            <a:endParaRPr lang="en-US" sz="2000" b="0" strike="noStrike" spc="-1" dirty="0" err="1">
              <a:latin typeface="Arial"/>
            </a:endParaRPr>
          </a:p>
        </p:txBody>
      </p:sp>
      <p:grpSp>
        <p:nvGrpSpPr>
          <p:cNvPr id="306" name="Group 3"/>
          <p:cNvGrpSpPr/>
          <p:nvPr/>
        </p:nvGrpSpPr>
        <p:grpSpPr>
          <a:xfrm>
            <a:off x="392040" y="2080080"/>
            <a:ext cx="1568880" cy="2341440"/>
            <a:chOff x="392040" y="2080080"/>
            <a:chExt cx="1568880" cy="2341440"/>
          </a:xfrm>
        </p:grpSpPr>
        <p:pic>
          <p:nvPicPr>
            <p:cNvPr id="307" name="Imagem 69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843480" y="2080080"/>
              <a:ext cx="665640" cy="6656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08" name="Group 4"/>
            <p:cNvGrpSpPr/>
            <p:nvPr/>
          </p:nvGrpSpPr>
          <p:grpSpPr>
            <a:xfrm>
              <a:off x="392040" y="3184920"/>
              <a:ext cx="1568880" cy="1236600"/>
              <a:chOff x="392040" y="3184920"/>
              <a:chExt cx="1568880" cy="1236600"/>
            </a:xfrm>
          </p:grpSpPr>
          <p:grpSp>
            <p:nvGrpSpPr>
              <p:cNvPr id="309" name="Group 5"/>
              <p:cNvGrpSpPr/>
              <p:nvPr/>
            </p:nvGrpSpPr>
            <p:grpSpPr>
              <a:xfrm>
                <a:off x="392040" y="3184920"/>
                <a:ext cx="1459440" cy="413640"/>
                <a:chOff x="392040" y="3184920"/>
                <a:chExt cx="1459440" cy="413640"/>
              </a:xfrm>
            </p:grpSpPr>
            <p:sp>
              <p:nvSpPr>
                <p:cNvPr id="310" name="CustomShape 6"/>
                <p:cNvSpPr/>
                <p:nvPr/>
              </p:nvSpPr>
              <p:spPr>
                <a:xfrm>
                  <a:off x="392040" y="3184920"/>
                  <a:ext cx="1459440" cy="413640"/>
                </a:xfrm>
                <a:prstGeom prst="rect">
                  <a:avLst/>
                </a:prstGeom>
                <a:solidFill>
                  <a:srgbClr val="FAB9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1" name="CustomShape 7"/>
                <p:cNvSpPr/>
                <p:nvPr/>
              </p:nvSpPr>
              <p:spPr>
                <a:xfrm>
                  <a:off x="459720" y="3249360"/>
                  <a:ext cx="1326600" cy="272520"/>
                </a:xfrm>
                <a:prstGeom prst="rect">
                  <a:avLst/>
                </a:prstGeom>
                <a:solidFill>
                  <a:srgbClr val="FAB90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1" strike="noStrike" spc="-1">
                      <a:solidFill>
                        <a:srgbClr val="0C0C0C"/>
                      </a:solidFill>
                      <a:latin typeface="Myriad Pro"/>
                      <a:ea typeface="DejaVu Sans"/>
                    </a:rPr>
                    <a:t>Observability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</p:grpSp>
          <p:sp>
            <p:nvSpPr>
              <p:cNvPr id="312" name="CustomShape 8"/>
              <p:cNvSpPr/>
              <p:nvPr/>
            </p:nvSpPr>
            <p:spPr>
              <a:xfrm>
                <a:off x="392040" y="3852360"/>
                <a:ext cx="1568880" cy="569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SLOs</a:t>
                </a:r>
                <a:endParaRPr lang="en-US" sz="1050" b="0" strike="noStrike" spc="-1">
                  <a:latin typeface="Arial"/>
                </a:endParaRPr>
              </a:p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Dashboards</a:t>
                </a:r>
                <a:endParaRPr lang="en-US" sz="1050" b="0" strike="noStrike" spc="-1">
                  <a:latin typeface="Arial"/>
                </a:endParaRPr>
              </a:p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Analytics</a:t>
                </a:r>
                <a:endParaRPr lang="en-US" sz="1050" b="0" strike="noStrike" spc="-1">
                  <a:latin typeface="Arial"/>
                </a:endParaRPr>
              </a:p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endParaRPr lang="en-US" sz="1050" b="0" strike="noStrike" spc="-1">
                  <a:latin typeface="Arial"/>
                </a:endParaRPr>
              </a:p>
            </p:txBody>
          </p:sp>
        </p:grpSp>
      </p:grpSp>
      <p:grpSp>
        <p:nvGrpSpPr>
          <p:cNvPr id="313" name="Group 9"/>
          <p:cNvGrpSpPr/>
          <p:nvPr/>
        </p:nvGrpSpPr>
        <p:grpSpPr>
          <a:xfrm>
            <a:off x="3817800" y="2080080"/>
            <a:ext cx="1462680" cy="2661120"/>
            <a:chOff x="3817800" y="2080080"/>
            <a:chExt cx="1462680" cy="2661120"/>
          </a:xfrm>
        </p:grpSpPr>
        <p:grpSp>
          <p:nvGrpSpPr>
            <p:cNvPr id="314" name="Group 10"/>
            <p:cNvGrpSpPr/>
            <p:nvPr/>
          </p:nvGrpSpPr>
          <p:grpSpPr>
            <a:xfrm>
              <a:off x="3817800" y="3179880"/>
              <a:ext cx="1462680" cy="1561320"/>
              <a:chOff x="3817800" y="3179880"/>
              <a:chExt cx="1462680" cy="1561320"/>
            </a:xfrm>
          </p:grpSpPr>
          <p:sp>
            <p:nvSpPr>
              <p:cNvPr id="315" name="CustomShape 11"/>
              <p:cNvSpPr/>
              <p:nvPr/>
            </p:nvSpPr>
            <p:spPr>
              <a:xfrm>
                <a:off x="3817800" y="3179880"/>
                <a:ext cx="1459440" cy="454680"/>
              </a:xfrm>
              <a:prstGeom prst="rect">
                <a:avLst/>
              </a:prstGeom>
              <a:solidFill>
                <a:srgbClr val="FAB90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1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Plano de </a:t>
                </a:r>
                <a:endParaRPr lang="en-US" sz="12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1200" b="1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Mudanças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316" name="CustomShape 12"/>
              <p:cNvSpPr/>
              <p:nvPr/>
            </p:nvSpPr>
            <p:spPr>
              <a:xfrm>
                <a:off x="3817800" y="3852360"/>
                <a:ext cx="1462680" cy="888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Processo de Releases</a:t>
                </a:r>
                <a:endParaRPr lang="en-US" sz="1050" b="0" strike="noStrike" spc="-1">
                  <a:latin typeface="Arial"/>
                </a:endParaRPr>
              </a:p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Automação</a:t>
                </a:r>
                <a:endParaRPr lang="en-US" sz="1050" b="0" strike="noStrike" spc="-1">
                  <a:latin typeface="Arial"/>
                </a:endParaRPr>
              </a:p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Consultoria de design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pic>
          <p:nvPicPr>
            <p:cNvPr id="317" name="Imagem 80"/>
            <p:cNvPicPr/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4216320" y="2080080"/>
              <a:ext cx="665640" cy="66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18" name="Group 13"/>
          <p:cNvGrpSpPr/>
          <p:nvPr/>
        </p:nvGrpSpPr>
        <p:grpSpPr>
          <a:xfrm>
            <a:off x="2100240" y="2080080"/>
            <a:ext cx="1459440" cy="2501280"/>
            <a:chOff x="2100240" y="2080080"/>
            <a:chExt cx="1459440" cy="2501280"/>
          </a:xfrm>
        </p:grpSpPr>
        <p:pic>
          <p:nvPicPr>
            <p:cNvPr id="319" name="Imagem 82"/>
            <p:cNvPicPr/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2496960" y="2080080"/>
              <a:ext cx="665640" cy="6656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20" name="Group 14"/>
            <p:cNvGrpSpPr/>
            <p:nvPr/>
          </p:nvGrpSpPr>
          <p:grpSpPr>
            <a:xfrm>
              <a:off x="2100240" y="3178800"/>
              <a:ext cx="1459440" cy="1402560"/>
              <a:chOff x="2100240" y="3178800"/>
              <a:chExt cx="1459440" cy="1402560"/>
            </a:xfrm>
          </p:grpSpPr>
          <p:sp>
            <p:nvSpPr>
              <p:cNvPr id="321" name="CustomShape 15"/>
              <p:cNvSpPr/>
              <p:nvPr/>
            </p:nvSpPr>
            <p:spPr>
              <a:xfrm>
                <a:off x="2100240" y="3852360"/>
                <a:ext cx="1357560" cy="729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Performance</a:t>
                </a:r>
                <a:endParaRPr lang="en-US" sz="1050" b="0" strike="noStrike" spc="-1">
                  <a:latin typeface="Arial"/>
                </a:endParaRPr>
              </a:p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Previsão</a:t>
                </a:r>
                <a:endParaRPr lang="en-US" sz="1050" b="0" strike="noStrike" spc="-1">
                  <a:latin typeface="Arial"/>
                </a:endParaRPr>
              </a:p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Direcionada pela demanda</a:t>
                </a:r>
                <a:endParaRPr lang="en-US" sz="1050" b="0" strike="noStrike" spc="-1">
                  <a:latin typeface="Arial"/>
                </a:endParaRPr>
              </a:p>
            </p:txBody>
          </p:sp>
          <p:sp>
            <p:nvSpPr>
              <p:cNvPr id="322" name="CustomShape 16"/>
              <p:cNvSpPr/>
              <p:nvPr/>
            </p:nvSpPr>
            <p:spPr>
              <a:xfrm>
                <a:off x="2100240" y="3178800"/>
                <a:ext cx="1459440" cy="413640"/>
              </a:xfrm>
              <a:prstGeom prst="rect">
                <a:avLst/>
              </a:prstGeom>
              <a:solidFill>
                <a:srgbClr val="FAB9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1200" b="1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Planejamento </a:t>
                </a:r>
                <a:endParaRPr lang="en-US" sz="12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1200" b="1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de Capacidade</a:t>
                </a:r>
                <a:endParaRPr lang="en-US" sz="12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sz="1200" b="0" strike="noStrike" spc="-1">
                  <a:latin typeface="Arial"/>
                </a:endParaRPr>
              </a:p>
            </p:txBody>
          </p:sp>
        </p:grpSp>
      </p:grpSp>
      <p:grpSp>
        <p:nvGrpSpPr>
          <p:cNvPr id="323" name="Group 17"/>
          <p:cNvGrpSpPr/>
          <p:nvPr/>
        </p:nvGrpSpPr>
        <p:grpSpPr>
          <a:xfrm>
            <a:off x="5368680" y="2080080"/>
            <a:ext cx="1677240" cy="2500560"/>
            <a:chOff x="5368680" y="2080080"/>
            <a:chExt cx="1677240" cy="2500560"/>
          </a:xfrm>
        </p:grpSpPr>
        <p:pic>
          <p:nvPicPr>
            <p:cNvPr id="324" name="Imagem 87"/>
            <p:cNvPicPr/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5876280" y="2080080"/>
              <a:ext cx="665640" cy="6656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25" name="Group 18"/>
            <p:cNvGrpSpPr/>
            <p:nvPr/>
          </p:nvGrpSpPr>
          <p:grpSpPr>
            <a:xfrm>
              <a:off x="5368680" y="3165840"/>
              <a:ext cx="1677240" cy="1414800"/>
              <a:chOff x="5368680" y="3165840"/>
              <a:chExt cx="1677240" cy="1414800"/>
            </a:xfrm>
          </p:grpSpPr>
          <p:sp>
            <p:nvSpPr>
              <p:cNvPr id="326" name="CustomShape 19"/>
              <p:cNvSpPr/>
              <p:nvPr/>
            </p:nvSpPr>
            <p:spPr>
              <a:xfrm>
                <a:off x="5479200" y="3852360"/>
                <a:ext cx="1204920" cy="728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Oncall</a:t>
                </a:r>
                <a:endParaRPr lang="en-US" sz="1050" b="0" strike="noStrike" spc="-1">
                  <a:latin typeface="Arial"/>
                </a:endParaRPr>
              </a:p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Analysis</a:t>
                </a:r>
                <a:endParaRPr lang="en-US" sz="1050" b="0" strike="noStrike" spc="-1">
                  <a:latin typeface="Arial"/>
                </a:endParaRPr>
              </a:p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Postmortem</a:t>
                </a:r>
                <a:endParaRPr lang="en-US" sz="1050" b="0" strike="noStrike" spc="-1">
                  <a:latin typeface="Arial"/>
                </a:endParaRPr>
              </a:p>
            </p:txBody>
          </p:sp>
          <p:grpSp>
            <p:nvGrpSpPr>
              <p:cNvPr id="327" name="Group 20"/>
              <p:cNvGrpSpPr/>
              <p:nvPr/>
            </p:nvGrpSpPr>
            <p:grpSpPr>
              <a:xfrm>
                <a:off x="5368680" y="3165840"/>
                <a:ext cx="1677240" cy="455040"/>
                <a:chOff x="5368680" y="3165840"/>
                <a:chExt cx="1677240" cy="455040"/>
              </a:xfrm>
            </p:grpSpPr>
            <p:sp>
              <p:nvSpPr>
                <p:cNvPr id="328" name="CustomShape 21"/>
                <p:cNvSpPr/>
                <p:nvPr/>
              </p:nvSpPr>
              <p:spPr>
                <a:xfrm>
                  <a:off x="5479200" y="3174480"/>
                  <a:ext cx="1459440" cy="437760"/>
                </a:xfrm>
                <a:prstGeom prst="rect">
                  <a:avLst/>
                </a:prstGeom>
                <a:solidFill>
                  <a:srgbClr val="FAB9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9" name="CustomShape 22"/>
                <p:cNvSpPr/>
                <p:nvPr/>
              </p:nvSpPr>
              <p:spPr>
                <a:xfrm>
                  <a:off x="5368680" y="3165840"/>
                  <a:ext cx="1677240" cy="455040"/>
                </a:xfrm>
                <a:prstGeom prst="rect">
                  <a:avLst/>
                </a:prstGeom>
                <a:solidFill>
                  <a:srgbClr val="FAB90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130" b="1" strike="noStrike" spc="-1">
                      <a:solidFill>
                        <a:srgbClr val="0C0C0C"/>
                      </a:solidFill>
                      <a:latin typeface="Myriad Pro"/>
                      <a:ea typeface="DejaVu Sans"/>
                    </a:rPr>
                    <a:t>Gerenciamento</a:t>
                  </a:r>
                  <a:r>
                    <a:rPr lang="en-US" sz="1200" b="1" strike="noStrike" spc="-1">
                      <a:solidFill>
                        <a:srgbClr val="0C0C0C"/>
                      </a:solidFill>
                      <a:latin typeface="Myriad Pro"/>
                      <a:ea typeface="DejaVu Sans"/>
                    </a:rPr>
                    <a:t> de</a:t>
                  </a:r>
                  <a:endParaRPr lang="en-US" sz="1200" b="0" strike="noStrike" spc="-1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</a:pPr>
                  <a:r>
                    <a:rPr lang="en-US" sz="1200" b="1" strike="noStrike" spc="-1">
                      <a:solidFill>
                        <a:srgbClr val="0C0C0C"/>
                      </a:solidFill>
                      <a:latin typeface="Myriad Pro"/>
                      <a:ea typeface="DejaVu Sans"/>
                    </a:rPr>
                    <a:t>Incidentes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</p:grpSp>
        </p:grpSp>
      </p:grpSp>
      <p:grpSp>
        <p:nvGrpSpPr>
          <p:cNvPr id="330" name="Group 23"/>
          <p:cNvGrpSpPr/>
          <p:nvPr/>
        </p:nvGrpSpPr>
        <p:grpSpPr>
          <a:xfrm>
            <a:off x="7137360" y="2139480"/>
            <a:ext cx="1662480" cy="2608200"/>
            <a:chOff x="7137360" y="2139480"/>
            <a:chExt cx="1662480" cy="2608200"/>
          </a:xfrm>
        </p:grpSpPr>
        <p:pic>
          <p:nvPicPr>
            <p:cNvPr id="331" name="Imagem 94"/>
            <p:cNvPicPr/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7560360" y="2139480"/>
              <a:ext cx="665640" cy="6656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2" name="Group 24"/>
            <p:cNvGrpSpPr/>
            <p:nvPr/>
          </p:nvGrpSpPr>
          <p:grpSpPr>
            <a:xfrm>
              <a:off x="7137360" y="3174120"/>
              <a:ext cx="1662480" cy="1573560"/>
              <a:chOff x="7137360" y="3174120"/>
              <a:chExt cx="1662480" cy="1573560"/>
            </a:xfrm>
          </p:grpSpPr>
          <p:sp>
            <p:nvSpPr>
              <p:cNvPr id="333" name="CustomShape 25"/>
              <p:cNvSpPr/>
              <p:nvPr/>
            </p:nvSpPr>
            <p:spPr>
              <a:xfrm>
                <a:off x="7137360" y="3859560"/>
                <a:ext cx="1662480" cy="888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Gerenciamento do “Toil</a:t>
                </a:r>
                <a:r>
                  <a:rPr lang="en-US" sz="1050" b="0" i="1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”</a:t>
                </a:r>
                <a:endParaRPr lang="en-US" sz="1050" b="0" strike="noStrike" spc="-1">
                  <a:latin typeface="Arial"/>
                </a:endParaRPr>
              </a:p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Cultura de Engenheiro</a:t>
                </a:r>
                <a:endParaRPr lang="en-US" sz="1050" b="0" strike="noStrike" spc="-1">
                  <a:latin typeface="Arial"/>
                </a:endParaRPr>
              </a:p>
              <a:p>
                <a:pPr marL="171360" indent="-170280">
                  <a:lnSpc>
                    <a:spcPct val="100000"/>
                  </a:lnSpc>
                  <a:buClr>
                    <a:srgbClr val="0C0C0C"/>
                  </a:buClr>
                  <a:buFont typeface="Wingdings" charset="2"/>
                  <a:buChar char=""/>
                </a:pPr>
                <a:r>
                  <a:rPr lang="en-US" sz="1050" b="0" strike="noStrike" spc="-1">
                    <a:solidFill>
                      <a:srgbClr val="0C0C0C"/>
                    </a:solidFill>
                    <a:latin typeface="Myriad Pro"/>
                    <a:ea typeface="DejaVu Sans"/>
                  </a:rPr>
                  <a:t>Cultura Blameless</a:t>
                </a:r>
                <a:endParaRPr lang="en-US" sz="1050" b="0" strike="noStrike" spc="-1">
                  <a:latin typeface="Arial"/>
                </a:endParaRPr>
              </a:p>
            </p:txBody>
          </p:sp>
          <p:grpSp>
            <p:nvGrpSpPr>
              <p:cNvPr id="334" name="Group 26"/>
              <p:cNvGrpSpPr/>
              <p:nvPr/>
            </p:nvGrpSpPr>
            <p:grpSpPr>
              <a:xfrm>
                <a:off x="7137360" y="3174120"/>
                <a:ext cx="1459440" cy="437760"/>
                <a:chOff x="7137360" y="3174120"/>
                <a:chExt cx="1459440" cy="437760"/>
              </a:xfrm>
            </p:grpSpPr>
            <p:sp>
              <p:nvSpPr>
                <p:cNvPr id="335" name="CustomShape 27"/>
                <p:cNvSpPr/>
                <p:nvPr/>
              </p:nvSpPr>
              <p:spPr>
                <a:xfrm>
                  <a:off x="7137360" y="3174120"/>
                  <a:ext cx="1459440" cy="437760"/>
                </a:xfrm>
                <a:prstGeom prst="rect">
                  <a:avLst/>
                </a:prstGeom>
                <a:solidFill>
                  <a:srgbClr val="FAB9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6" name="CustomShape 28"/>
                <p:cNvSpPr/>
                <p:nvPr/>
              </p:nvSpPr>
              <p:spPr>
                <a:xfrm>
                  <a:off x="7479720" y="3261960"/>
                  <a:ext cx="771840" cy="261360"/>
                </a:xfrm>
                <a:prstGeom prst="rect">
                  <a:avLst/>
                </a:prstGeom>
                <a:solidFill>
                  <a:srgbClr val="FAB90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130" b="1" strike="noStrike" spc="-1">
                      <a:solidFill>
                        <a:srgbClr val="0C0C0C"/>
                      </a:solidFill>
                      <a:latin typeface="Myriad Pro"/>
                      <a:ea typeface="DejaVu Sans"/>
                    </a:rPr>
                    <a:t>Cultura</a:t>
                  </a:r>
                  <a:endParaRPr lang="en-US" sz="1130" b="0" strike="noStrike" spc="-1">
                    <a:latin typeface="Arial"/>
                  </a:endParaRPr>
                </a:p>
              </p:txBody>
            </p:sp>
          </p:grpSp>
        </p:grpSp>
      </p:grpSp>
      <p:grpSp>
        <p:nvGrpSpPr>
          <p:cNvPr id="337" name="Group 29"/>
          <p:cNvGrpSpPr/>
          <p:nvPr/>
        </p:nvGrpSpPr>
        <p:grpSpPr>
          <a:xfrm>
            <a:off x="392400" y="1156320"/>
            <a:ext cx="8629200" cy="572040"/>
            <a:chOff x="392400" y="1156320"/>
            <a:chExt cx="8629200" cy="572040"/>
          </a:xfrm>
        </p:grpSpPr>
        <p:grpSp>
          <p:nvGrpSpPr>
            <p:cNvPr id="338" name="Group 30"/>
            <p:cNvGrpSpPr/>
            <p:nvPr/>
          </p:nvGrpSpPr>
          <p:grpSpPr>
            <a:xfrm>
              <a:off x="392400" y="1189080"/>
              <a:ext cx="8629200" cy="539280"/>
              <a:chOff x="392400" y="1189080"/>
              <a:chExt cx="8629200" cy="539280"/>
            </a:xfrm>
          </p:grpSpPr>
          <p:sp>
            <p:nvSpPr>
              <p:cNvPr id="339" name="CustomShape 31"/>
              <p:cNvSpPr/>
              <p:nvPr/>
            </p:nvSpPr>
            <p:spPr>
              <a:xfrm>
                <a:off x="1147320" y="1397520"/>
                <a:ext cx="7874280" cy="317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500" b="0" strike="noStrike" spc="-1">
                    <a:solidFill>
                      <a:srgbClr val="0C0C0C"/>
                    </a:solidFill>
                    <a:latin typeface="Calibri"/>
                    <a:ea typeface="DejaVu Sans"/>
                  </a:rPr>
                  <a:t>Um </a:t>
                </a:r>
                <a:r>
                  <a:rPr lang="en-US" sz="1500" b="0" i="1" strike="noStrike" spc="-1">
                    <a:solidFill>
                      <a:srgbClr val="0C0C0C"/>
                    </a:solidFill>
                    <a:latin typeface="Calibri"/>
                    <a:ea typeface="DejaVu Sans"/>
                  </a:rPr>
                  <a:t>framework</a:t>
                </a:r>
                <a:r>
                  <a:rPr lang="en-US" sz="1500" b="0" strike="noStrike" spc="-1">
                    <a:solidFill>
                      <a:srgbClr val="0C0C0C"/>
                    </a:solidFill>
                    <a:latin typeface="Calibri"/>
                    <a:ea typeface="DejaVu Sans"/>
                  </a:rPr>
                  <a:t> para operar serviços de larga escala de maneira </a:t>
                </a:r>
                <a:r>
                  <a:rPr lang="en-US" sz="1500" b="1" strike="noStrike" spc="-1">
                    <a:solidFill>
                      <a:srgbClr val="0C0C0C"/>
                    </a:solidFill>
                    <a:latin typeface="Calibri"/>
                    <a:ea typeface="DejaVu Sans"/>
                  </a:rPr>
                  <a:t>CONFIÁVEL</a:t>
                </a:r>
                <a:endParaRPr lang="en-US" sz="1500" b="0" strike="noStrike" spc="-1">
                  <a:latin typeface="Arial"/>
                </a:endParaRPr>
              </a:p>
            </p:txBody>
          </p:sp>
          <p:pic>
            <p:nvPicPr>
              <p:cNvPr id="340" name="Picture 1"/>
              <p:cNvPicPr/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harpenSoften amount="-50000"/>
                        </a14:imgEffect>
                      </a14:imgLayer>
                    </a14:imgProps>
                  </a:ext>
                </a:extLst>
              </a:blip>
              <a:stretch/>
            </p:blipFill>
            <p:spPr>
              <a:xfrm>
                <a:off x="392400" y="1189080"/>
                <a:ext cx="753840" cy="53928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41" name="CustomShape 32"/>
            <p:cNvSpPr/>
            <p:nvPr/>
          </p:nvSpPr>
          <p:spPr>
            <a:xfrm>
              <a:off x="1135800" y="1156320"/>
              <a:ext cx="1964880" cy="317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500" b="1" strike="noStrike" spc="-1">
                  <a:solidFill>
                    <a:srgbClr val="0C0C0C"/>
                  </a:solidFill>
                  <a:latin typeface="Calibri"/>
                  <a:ea typeface="DejaVu Sans"/>
                </a:rPr>
                <a:t>DEFINIÇÃO</a:t>
              </a:r>
              <a:endParaRPr lang="en-US" sz="15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roup 1"/>
          <p:cNvGrpSpPr/>
          <p:nvPr/>
        </p:nvGrpSpPr>
        <p:grpSpPr>
          <a:xfrm>
            <a:off x="131400" y="1297080"/>
            <a:ext cx="3401640" cy="1813680"/>
            <a:chOff x="131400" y="1297080"/>
            <a:chExt cx="3401640" cy="1813680"/>
          </a:xfrm>
        </p:grpSpPr>
        <p:sp>
          <p:nvSpPr>
            <p:cNvPr id="343" name="CustomShape 2"/>
            <p:cNvSpPr/>
            <p:nvPr/>
          </p:nvSpPr>
          <p:spPr>
            <a:xfrm>
              <a:off x="846000" y="1756800"/>
              <a:ext cx="1438200" cy="963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" name="CustomShape 3"/>
            <p:cNvSpPr/>
            <p:nvPr/>
          </p:nvSpPr>
          <p:spPr>
            <a:xfrm>
              <a:off x="884160" y="2052720"/>
              <a:ext cx="624960" cy="341640"/>
            </a:xfrm>
            <a:prstGeom prst="ellipse">
              <a:avLst/>
            </a:prstGeom>
            <a:solidFill>
              <a:srgbClr val="FFD302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700" b="1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NOC</a:t>
              </a:r>
              <a:endParaRPr lang="en-US" sz="700" b="0" strike="noStrike" spc="-1">
                <a:latin typeface="Arial"/>
              </a:endParaRPr>
            </a:p>
          </p:txBody>
        </p:sp>
        <p:sp>
          <p:nvSpPr>
            <p:cNvPr id="345" name="CustomShape 4"/>
            <p:cNvSpPr/>
            <p:nvPr/>
          </p:nvSpPr>
          <p:spPr>
            <a:xfrm>
              <a:off x="1608120" y="2052720"/>
              <a:ext cx="438480" cy="329760"/>
            </a:xfrm>
            <a:prstGeom prst="rect">
              <a:avLst/>
            </a:prstGeom>
            <a:solidFill>
              <a:srgbClr val="0070C0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800" b="1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Ops</a:t>
              </a:r>
              <a:endParaRPr lang="en-US" sz="800" b="0" strike="noStrike" spc="-1">
                <a:latin typeface="Arial"/>
              </a:endParaRPr>
            </a:p>
          </p:txBody>
        </p:sp>
        <p:pic>
          <p:nvPicPr>
            <p:cNvPr id="346" name="Imagem 10"/>
            <p:cNvPicPr/>
            <p:nvPr/>
          </p:nvPicPr>
          <p:blipFill>
            <a:blip r:embed="rId3"/>
            <a:stretch/>
          </p:blipFill>
          <p:spPr>
            <a:xfrm>
              <a:off x="2427480" y="1854720"/>
              <a:ext cx="478440" cy="506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7" name="CustomShape 5"/>
            <p:cNvSpPr/>
            <p:nvPr/>
          </p:nvSpPr>
          <p:spPr>
            <a:xfrm>
              <a:off x="1910880" y="2352600"/>
              <a:ext cx="1622160" cy="42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100" b="0" strike="noStrike" spc="-1">
                  <a:solidFill>
                    <a:srgbClr val="0C0C0C"/>
                  </a:solidFill>
                  <a:latin typeface="Calibri"/>
                  <a:ea typeface="DejaVu Sans"/>
                </a:rPr>
                <a:t>O que desperdiçava </a:t>
              </a:r>
              <a:endParaRPr lang="en-US" sz="11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100" b="0" strike="noStrike" spc="-1">
                  <a:solidFill>
                    <a:srgbClr val="0C0C0C"/>
                  </a:solidFill>
                  <a:latin typeface="Calibri"/>
                  <a:ea typeface="DejaVu Sans"/>
                </a:rPr>
                <a:t>muitos recursos</a:t>
              </a:r>
              <a:endParaRPr lang="en-US" sz="1100" b="0" strike="noStrike" spc="-1">
                <a:latin typeface="Arial"/>
              </a:endParaRPr>
            </a:p>
          </p:txBody>
        </p:sp>
        <p:sp>
          <p:nvSpPr>
            <p:cNvPr id="348" name="CustomShape 6"/>
            <p:cNvSpPr/>
            <p:nvPr/>
          </p:nvSpPr>
          <p:spPr>
            <a:xfrm>
              <a:off x="131400" y="2473920"/>
              <a:ext cx="1419480" cy="591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100" b="0" strike="noStrike" spc="-1">
                  <a:solidFill>
                    <a:srgbClr val="0C0C0C"/>
                  </a:solidFill>
                  <a:latin typeface="Calibri"/>
                  <a:ea typeface="DejaVu Sans"/>
                </a:rPr>
                <a:t>Antes o ambiente</a:t>
              </a:r>
              <a:endParaRPr lang="en-US" sz="11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100" b="0" strike="noStrike" spc="-1">
                  <a:solidFill>
                    <a:srgbClr val="0C0C0C"/>
                  </a:solidFill>
                  <a:latin typeface="Calibri"/>
                  <a:ea typeface="DejaVu Sans"/>
                </a:rPr>
                <a:t>era  gerenciado </a:t>
              </a:r>
              <a:endParaRPr lang="en-US" sz="11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100" b="0" strike="noStrike" spc="-1">
                  <a:solidFill>
                    <a:srgbClr val="0C0C0C"/>
                  </a:solidFill>
                  <a:latin typeface="Calibri"/>
                  <a:ea typeface="DejaVu Sans"/>
                </a:rPr>
                <a:t>por pessoas</a:t>
              </a:r>
              <a:endParaRPr lang="en-US" sz="1100" b="0" strike="noStrike" spc="-1">
                <a:latin typeface="Arial"/>
              </a:endParaRPr>
            </a:p>
          </p:txBody>
        </p:sp>
        <p:sp>
          <p:nvSpPr>
            <p:cNvPr id="349" name="CustomShape 7"/>
            <p:cNvSpPr/>
            <p:nvPr/>
          </p:nvSpPr>
          <p:spPr>
            <a:xfrm rot="5400000">
              <a:off x="1488600" y="1966320"/>
              <a:ext cx="117360" cy="2171520"/>
            </a:xfrm>
            <a:prstGeom prst="curvedConnector3">
              <a:avLst>
                <a:gd name="adj1" fmla="val 466179"/>
              </a:avLst>
            </a:prstGeom>
            <a:noFill/>
            <a:ln>
              <a:solidFill>
                <a:schemeClr val="tx1"/>
              </a:solidFill>
              <a:custDash>
                <a:ds d="1200000" sp="800000"/>
              </a:custDash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CustomShape 8"/>
            <p:cNvSpPr/>
            <p:nvPr/>
          </p:nvSpPr>
          <p:spPr>
            <a:xfrm>
              <a:off x="812520" y="1297080"/>
              <a:ext cx="1317240" cy="45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C0C0C"/>
                  </a:solidFill>
                  <a:latin typeface="Calibri"/>
                  <a:ea typeface="DejaVu Sans"/>
                </a:rPr>
                <a:t>Erros humanos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C0C0C"/>
                  </a:solidFill>
                  <a:latin typeface="Calibri"/>
                  <a:ea typeface="DejaVu Sans"/>
                </a:rPr>
                <a:t> eram comuns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351" name="CustomShape 9"/>
          <p:cNvSpPr/>
          <p:nvPr/>
        </p:nvSpPr>
        <p:spPr>
          <a:xfrm rot="5400000" flipH="1" flipV="1">
            <a:off x="1584720" y="693000"/>
            <a:ext cx="11520" cy="2333160"/>
          </a:xfrm>
          <a:prstGeom prst="curvedConnector3">
            <a:avLst>
              <a:gd name="adj1" fmla="val 6208992"/>
            </a:avLst>
          </a:prstGeom>
          <a:noFill/>
          <a:ln>
            <a:solidFill>
              <a:schemeClr val="tx1"/>
            </a:solidFill>
            <a:custDash>
              <a:ds d="1200000" sp="8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2" name="Imagem 33"/>
          <p:cNvPicPr/>
          <p:nvPr/>
        </p:nvPicPr>
        <p:blipFill>
          <a:blip r:embed="rId4"/>
          <a:stretch/>
        </p:blipFill>
        <p:spPr>
          <a:xfrm>
            <a:off x="3608280" y="1482480"/>
            <a:ext cx="2493360" cy="1802880"/>
          </a:xfrm>
          <a:prstGeom prst="rect">
            <a:avLst/>
          </a:prstGeom>
          <a:ln>
            <a:noFill/>
          </a:ln>
        </p:spPr>
      </p:pic>
      <p:sp>
        <p:nvSpPr>
          <p:cNvPr id="353" name="CustomShape 10"/>
          <p:cNvSpPr/>
          <p:nvPr/>
        </p:nvSpPr>
        <p:spPr>
          <a:xfrm>
            <a:off x="4231800" y="1851840"/>
            <a:ext cx="1152720" cy="9802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11"/>
          <p:cNvSpPr/>
          <p:nvPr/>
        </p:nvSpPr>
        <p:spPr>
          <a:xfrm>
            <a:off x="4302720" y="2126160"/>
            <a:ext cx="1072080" cy="57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SRE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355" name="Graphic 4"/>
          <p:cNvPicPr/>
          <p:nvPr/>
        </p:nvPicPr>
        <p:blipFill>
          <a:blip r:embed="rId5"/>
          <a:stretch/>
        </p:blipFill>
        <p:spPr>
          <a:xfrm>
            <a:off x="162720" y="1862280"/>
            <a:ext cx="622080" cy="611280"/>
          </a:xfrm>
          <a:prstGeom prst="rect">
            <a:avLst/>
          </a:prstGeom>
          <a:ln>
            <a:noFill/>
          </a:ln>
        </p:spPr>
      </p:pic>
      <p:grpSp>
        <p:nvGrpSpPr>
          <p:cNvPr id="356" name="Group 12"/>
          <p:cNvGrpSpPr/>
          <p:nvPr/>
        </p:nvGrpSpPr>
        <p:grpSpPr>
          <a:xfrm>
            <a:off x="6178680" y="1109880"/>
            <a:ext cx="2819520" cy="2347920"/>
            <a:chOff x="6178680" y="1109880"/>
            <a:chExt cx="2819520" cy="2347920"/>
          </a:xfrm>
        </p:grpSpPr>
        <p:sp>
          <p:nvSpPr>
            <p:cNvPr id="357" name="CustomShape 13"/>
            <p:cNvSpPr/>
            <p:nvPr/>
          </p:nvSpPr>
          <p:spPr>
            <a:xfrm>
              <a:off x="6178680" y="1109880"/>
              <a:ext cx="2579040" cy="2347920"/>
            </a:xfrm>
            <a:prstGeom prst="ellipse">
              <a:avLst/>
            </a:prstGeom>
            <a:noFill/>
            <a:ln>
              <a:solidFill>
                <a:schemeClr val="tx1">
                  <a:alpha val="66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58" name="Group 14"/>
            <p:cNvGrpSpPr/>
            <p:nvPr/>
          </p:nvGrpSpPr>
          <p:grpSpPr>
            <a:xfrm>
              <a:off x="6414480" y="1454760"/>
              <a:ext cx="2583720" cy="1711080"/>
              <a:chOff x="6414480" y="1454760"/>
              <a:chExt cx="2583720" cy="1711080"/>
            </a:xfrm>
          </p:grpSpPr>
          <p:sp>
            <p:nvSpPr>
              <p:cNvPr id="359" name="CustomShape 15"/>
              <p:cNvSpPr/>
              <p:nvPr/>
            </p:nvSpPr>
            <p:spPr>
              <a:xfrm>
                <a:off x="6441120" y="1976760"/>
                <a:ext cx="1257840" cy="257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100" b="0" strike="noStrike" spc="-1">
                    <a:solidFill>
                      <a:srgbClr val="0C0C0C"/>
                    </a:solidFill>
                    <a:latin typeface="Calibri"/>
                    <a:ea typeface="DejaVu Sans"/>
                  </a:rPr>
                  <a:t>Disponibilidade</a:t>
                </a:r>
                <a:endParaRPr lang="en-US" sz="1100" b="0" strike="noStrike" spc="-1">
                  <a:latin typeface="Arial"/>
                </a:endParaRPr>
              </a:p>
            </p:txBody>
          </p:sp>
          <p:pic>
            <p:nvPicPr>
              <p:cNvPr id="360" name="Imagem 24"/>
              <p:cNvPicPr/>
              <p:nvPr/>
            </p:nvPicPr>
            <p:blipFill>
              <a:blip r:embed="rId6"/>
              <a:stretch/>
            </p:blipFill>
            <p:spPr>
              <a:xfrm>
                <a:off x="7748280" y="1454760"/>
                <a:ext cx="478440" cy="5068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61" name="CustomShape 16"/>
              <p:cNvSpPr/>
              <p:nvPr/>
            </p:nvSpPr>
            <p:spPr>
              <a:xfrm>
                <a:off x="7704000" y="1976760"/>
                <a:ext cx="1294200" cy="424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100" b="0" strike="noStrike" spc="-1">
                    <a:solidFill>
                      <a:srgbClr val="0C0C0C"/>
                    </a:solidFill>
                    <a:latin typeface="Calibri"/>
                    <a:ea typeface="DejaVu Sans"/>
                  </a:rPr>
                  <a:t>Auditoria/</a:t>
                </a:r>
                <a:endParaRPr lang="en-US" sz="11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100" b="0" strike="noStrike" spc="-1">
                    <a:solidFill>
                      <a:srgbClr val="0C0C0C"/>
                    </a:solidFill>
                    <a:latin typeface="Calibri"/>
                    <a:ea typeface="DejaVu Sans"/>
                  </a:rPr>
                  <a:t>Compliance</a:t>
                </a:r>
                <a:endParaRPr lang="en-US" sz="1100" b="0" strike="noStrike" spc="-1">
                  <a:latin typeface="Arial"/>
                </a:endParaRPr>
              </a:p>
            </p:txBody>
          </p:sp>
          <p:pic>
            <p:nvPicPr>
              <p:cNvPr id="362" name="Imagem 26"/>
              <p:cNvPicPr/>
              <p:nvPr/>
            </p:nvPicPr>
            <p:blipFill>
              <a:blip r:embed="rId7"/>
              <a:stretch/>
            </p:blipFill>
            <p:spPr>
              <a:xfrm>
                <a:off x="6587640" y="2426040"/>
                <a:ext cx="478440" cy="5068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63" name="CustomShape 17"/>
              <p:cNvSpPr/>
              <p:nvPr/>
            </p:nvSpPr>
            <p:spPr>
              <a:xfrm>
                <a:off x="6414480" y="2908800"/>
                <a:ext cx="925560" cy="257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100" b="0" strike="noStrike" spc="-1">
                    <a:solidFill>
                      <a:srgbClr val="0C0C0C"/>
                    </a:solidFill>
                    <a:latin typeface="Calibri"/>
                    <a:ea typeface="DejaVu Sans"/>
                  </a:rPr>
                  <a:t>Segurança</a:t>
                </a:r>
                <a:endParaRPr lang="en-US" sz="1100" b="0" strike="noStrike" spc="-1">
                  <a:latin typeface="Arial"/>
                </a:endParaRPr>
              </a:p>
            </p:txBody>
          </p:sp>
          <p:pic>
            <p:nvPicPr>
              <p:cNvPr id="364" name="Imagem 28"/>
              <p:cNvPicPr/>
              <p:nvPr/>
            </p:nvPicPr>
            <p:blipFill>
              <a:blip r:embed="rId8"/>
              <a:stretch/>
            </p:blipFill>
            <p:spPr>
              <a:xfrm>
                <a:off x="7668360" y="2473920"/>
                <a:ext cx="478440" cy="5068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65" name="CustomShape 18"/>
              <p:cNvSpPr/>
              <p:nvPr/>
            </p:nvSpPr>
            <p:spPr>
              <a:xfrm>
                <a:off x="7369560" y="2908800"/>
                <a:ext cx="1067400" cy="257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100" b="0" strike="noStrike" spc="-1">
                    <a:solidFill>
                      <a:srgbClr val="0C0C0C"/>
                    </a:solidFill>
                    <a:latin typeface="Calibri"/>
                    <a:ea typeface="DejaVu Sans"/>
                  </a:rPr>
                  <a:t>Performance</a:t>
                </a:r>
                <a:endParaRPr lang="en-US" sz="1100" b="0" strike="noStrike" spc="-1">
                  <a:latin typeface="Arial"/>
                </a:endParaRPr>
              </a:p>
            </p:txBody>
          </p:sp>
          <p:pic>
            <p:nvPicPr>
              <p:cNvPr id="366" name="Imagem 30"/>
              <p:cNvPicPr/>
              <p:nvPr/>
            </p:nvPicPr>
            <p:blipFill>
              <a:blip r:embed="rId9"/>
              <a:stretch/>
            </p:blipFill>
            <p:spPr>
              <a:xfrm>
                <a:off x="6587640" y="1454760"/>
                <a:ext cx="478440" cy="50688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367" name="CustomShape 19"/>
          <p:cNvSpPr/>
          <p:nvPr/>
        </p:nvSpPr>
        <p:spPr>
          <a:xfrm>
            <a:off x="280579" y="541644"/>
            <a:ext cx="8573400" cy="3330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2000" b="1" i="1" spc="-1" dirty="0">
                <a:solidFill>
                  <a:srgbClr val="FFD300"/>
                </a:solidFill>
                <a:latin typeface="Calibri"/>
              </a:rPr>
              <a:t>SRE</a:t>
            </a:r>
            <a:r>
              <a:rPr lang="en-US" sz="1600" b="1" strike="noStrike" spc="-1" dirty="0">
                <a:solidFill>
                  <a:srgbClr val="FFD300"/>
                </a:solidFill>
                <a:latin typeface="Calibri"/>
                <a:ea typeface="DejaVu Sans"/>
              </a:rPr>
              <a:t> </a:t>
            </a:r>
            <a:r>
              <a:rPr lang="en-US" sz="2000" b="1" i="1" spc="-1" dirty="0">
                <a:solidFill>
                  <a:srgbClr val="FFD300"/>
                </a:solidFill>
                <a:latin typeface="Calibri"/>
              </a:rPr>
              <a:t>Entrega </a:t>
            </a:r>
            <a:r>
              <a:rPr lang="en-US" sz="2000" b="1" i="1" spc="-1" dirty="0" err="1">
                <a:solidFill>
                  <a:srgbClr val="FFD300"/>
                </a:solidFill>
                <a:latin typeface="Calibri"/>
              </a:rPr>
              <a:t>ambientes</a:t>
            </a:r>
            <a:r>
              <a:rPr lang="en-US" sz="2000" b="1" i="1" spc="-1" dirty="0">
                <a:solidFill>
                  <a:srgbClr val="FFD300"/>
                </a:solidFill>
                <a:latin typeface="Calibri"/>
              </a:rPr>
              <a:t> </a:t>
            </a:r>
            <a:r>
              <a:rPr lang="en-US" sz="2000" b="1" i="1" spc="-1" dirty="0" err="1">
                <a:solidFill>
                  <a:srgbClr val="FFD300"/>
                </a:solidFill>
                <a:latin typeface="Calibri"/>
              </a:rPr>
              <a:t>confiáveis</a:t>
            </a:r>
            <a:r>
              <a:rPr lang="en-US" sz="2000" b="1" i="1" spc="-1" dirty="0">
                <a:solidFill>
                  <a:srgbClr val="FFD300"/>
                </a:solidFill>
                <a:latin typeface="Calibri"/>
              </a:rPr>
              <a:t> </a:t>
            </a:r>
            <a:r>
              <a:rPr lang="en-US" sz="2000" b="1" i="1" spc="-1" dirty="0" err="1">
                <a:solidFill>
                  <a:srgbClr val="FFD300"/>
                </a:solidFill>
                <a:latin typeface="Calibri"/>
              </a:rPr>
              <a:t>através</a:t>
            </a:r>
            <a:r>
              <a:rPr lang="en-US" sz="2000" b="1" i="1" spc="-1" dirty="0">
                <a:solidFill>
                  <a:srgbClr val="FFD300"/>
                </a:solidFill>
                <a:latin typeface="Calibri"/>
              </a:rPr>
              <a:t> de </a:t>
            </a:r>
            <a:r>
              <a:rPr lang="en-US" sz="2000" b="1" i="1" spc="-1" dirty="0" err="1">
                <a:solidFill>
                  <a:srgbClr val="FFD300"/>
                </a:solidFill>
                <a:latin typeface="Calibri"/>
              </a:rPr>
              <a:t>operações</a:t>
            </a:r>
            <a:r>
              <a:rPr lang="en-US" sz="2000" b="1" i="1" spc="-1" dirty="0">
                <a:solidFill>
                  <a:srgbClr val="FFD300"/>
                </a:solidFill>
                <a:latin typeface="Calibri"/>
              </a:rPr>
              <a:t> </a:t>
            </a:r>
            <a:r>
              <a:rPr lang="en-US" sz="2000" b="1" i="1" spc="-1" dirty="0" err="1">
                <a:solidFill>
                  <a:srgbClr val="FFD300"/>
                </a:solidFill>
                <a:latin typeface="Calibri"/>
              </a:rPr>
              <a:t>robustas</a:t>
            </a:r>
          </a:p>
        </p:txBody>
      </p:sp>
      <p:sp>
        <p:nvSpPr>
          <p:cNvPr id="368" name="CustomShape 20"/>
          <p:cNvSpPr/>
          <p:nvPr/>
        </p:nvSpPr>
        <p:spPr>
          <a:xfrm>
            <a:off x="140040" y="259560"/>
            <a:ext cx="878436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n-US" sz="1800" b="0" strike="noStrike" spc="-1">
                <a:solidFill>
                  <a:srgbClr val="868686"/>
                </a:solidFill>
                <a:latin typeface="Calibri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9" name="CustomShape 21"/>
          <p:cNvSpPr/>
          <p:nvPr/>
        </p:nvSpPr>
        <p:spPr>
          <a:xfrm>
            <a:off x="140040" y="81000"/>
            <a:ext cx="8784360" cy="3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90000"/>
              </a:lnSpc>
            </a:pPr>
            <a:r>
              <a:rPr lang="en-US" sz="2400" b="1" i="1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SRE - Site Reliability Engineering</a:t>
            </a:r>
            <a:endParaRPr lang="en-US" sz="2400" b="0" strike="noStrike" spc="-1" dirty="0">
              <a:latin typeface="Calibri"/>
            </a:endParaRPr>
          </a:p>
        </p:txBody>
      </p:sp>
      <p:sp>
        <p:nvSpPr>
          <p:cNvPr id="370" name="CustomShape 22"/>
          <p:cNvSpPr/>
          <p:nvPr/>
        </p:nvSpPr>
        <p:spPr>
          <a:xfrm>
            <a:off x="-189720" y="3940920"/>
            <a:ext cx="35625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C0C0C"/>
                </a:solidFill>
                <a:latin typeface="Calibri"/>
                <a:ea typeface="DejaVu Sans"/>
              </a:rPr>
              <a:t>Processos manuais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C0C0C"/>
                </a:solidFill>
                <a:latin typeface="Calibri"/>
                <a:ea typeface="DejaVu Sans"/>
              </a:rPr>
              <a:t>Lentos e morosos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1" name="CustomShape 23"/>
          <p:cNvSpPr/>
          <p:nvPr/>
        </p:nvSpPr>
        <p:spPr>
          <a:xfrm>
            <a:off x="5675040" y="3940920"/>
            <a:ext cx="35625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C0C0C"/>
                </a:solidFill>
                <a:latin typeface="Calibri"/>
                <a:ea typeface="DejaVu Sans"/>
              </a:rPr>
              <a:t>Rápido, flexível e controlado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40040" y="115098"/>
            <a:ext cx="8784360" cy="8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90000"/>
              </a:lnSpc>
            </a:pPr>
            <a:r>
              <a:rPr lang="en-US" sz="2400" b="1" i="1" spc="-1" dirty="0">
                <a:solidFill>
                  <a:srgbClr val="0C0C0C"/>
                </a:solidFill>
                <a:latin typeface="Calibri"/>
              </a:rPr>
              <a:t>SRE</a:t>
            </a:r>
            <a:r>
              <a:rPr lang="en-US" sz="2400" b="1" i="1" strike="noStrike" dirty="0">
                <a:solidFill>
                  <a:srgbClr val="0C0C0C"/>
                </a:solidFill>
                <a:latin typeface="Calibri"/>
                <a:ea typeface="DejaVu Sans"/>
                <a:cs typeface="Calibri"/>
              </a:rPr>
              <a:t> </a:t>
            </a:r>
            <a:r>
              <a:rPr lang="en-US" sz="2400" b="1" i="1" dirty="0">
                <a:solidFill>
                  <a:srgbClr val="0C0C0C"/>
                </a:solidFill>
                <a:latin typeface="Calibri"/>
                <a:ea typeface="DejaVu Sans"/>
                <a:cs typeface="Calibri"/>
              </a:rPr>
              <a:t>- </a:t>
            </a:r>
            <a:r>
              <a:rPr lang="en-US" sz="2400" b="1" i="1" strike="noStrike" dirty="0">
                <a:solidFill>
                  <a:srgbClr val="0C0C0C"/>
                </a:solidFill>
                <a:latin typeface="Calibri"/>
                <a:ea typeface="DejaVu Sans"/>
                <a:cs typeface="Calibri"/>
              </a:rPr>
              <a:t>Site Reliability Engineering</a:t>
            </a:r>
            <a:endParaRPr lang="en-US" sz="2400" i="1" dirty="0">
              <a:ea typeface="+mn-lt"/>
              <a:cs typeface="Calibri"/>
            </a:endParaRPr>
          </a:p>
          <a:p>
            <a:pPr>
              <a:lnSpc>
                <a:spcPct val="90000"/>
              </a:lnSpc>
            </a:pPr>
            <a:endParaRPr lang="en-US" b="0" strike="noStrike" dirty="0"/>
          </a:p>
        </p:txBody>
      </p:sp>
      <p:sp>
        <p:nvSpPr>
          <p:cNvPr id="373" name="CustomShape 2"/>
          <p:cNvSpPr/>
          <p:nvPr/>
        </p:nvSpPr>
        <p:spPr>
          <a:xfrm>
            <a:off x="179280" y="545400"/>
            <a:ext cx="8784360" cy="289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90000"/>
              </a:lnSpc>
              <a:spcBef>
                <a:spcPts val="75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312928" y="571178"/>
            <a:ext cx="8573400" cy="39456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n-US" sz="2000" b="1" strike="noStrike" spc="-1" dirty="0" err="1">
                <a:solidFill>
                  <a:srgbClr val="FFD300"/>
                </a:solidFill>
                <a:latin typeface="Calibri"/>
                <a:ea typeface="DejaVu Sans"/>
              </a:rPr>
              <a:t>Princípios</a:t>
            </a:r>
            <a:r>
              <a:rPr lang="en-US" sz="2000" b="1" spc="-1" dirty="0">
                <a:solidFill>
                  <a:srgbClr val="FFD300"/>
                </a:solidFill>
                <a:latin typeface="Calibri"/>
                <a:ea typeface="DejaVu Sans"/>
              </a:rPr>
              <a:t> - </a:t>
            </a:r>
            <a:r>
              <a:rPr lang="en-US" sz="2000" b="1" spc="-1" dirty="0">
                <a:solidFill>
                  <a:srgbClr val="FBBD00"/>
                </a:solidFill>
                <a:latin typeface="Calibri"/>
                <a:ea typeface="DejaVu Sans"/>
                <a:cs typeface="Calibri"/>
              </a:rPr>
              <a:t>Class SRE implements DevOps</a:t>
            </a:r>
            <a:endParaRPr lang="en-US" sz="2000" spc="-1">
              <a:latin typeface="Calibri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2000" b="1" strike="noStrike" spc="-1" dirty="0">
              <a:solidFill>
                <a:srgbClr val="FFD300"/>
              </a:solidFill>
              <a:latin typeface="Calibri"/>
            </a:endParaRPr>
          </a:p>
        </p:txBody>
      </p:sp>
      <p:sp>
        <p:nvSpPr>
          <p:cNvPr id="375" name="CustomShape 4"/>
          <p:cNvSpPr/>
          <p:nvPr/>
        </p:nvSpPr>
        <p:spPr>
          <a:xfrm>
            <a:off x="4763880" y="1647720"/>
            <a:ext cx="4071240" cy="276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SRE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também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é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uma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melhor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integração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dos times! </a:t>
            </a:r>
            <a:endParaRPr lang="en-US" sz="15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Algumas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das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responsabilidades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do NOC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são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:</a:t>
            </a:r>
            <a:endParaRPr lang="en-US" sz="15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Calibri"/>
            </a:endParaRPr>
          </a:p>
          <a:p>
            <a:pPr marL="285750" indent="-284480">
              <a:lnSpc>
                <a:spcPct val="100000"/>
              </a:lnSpc>
              <a:buClr>
                <a:srgbClr val="0C0C0C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Observability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através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de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monitoramento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pró-ativo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de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disponibilidade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e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performace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das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aplicações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.</a:t>
            </a:r>
            <a:endParaRPr lang="en-US" sz="15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Calibri"/>
            </a:endParaRPr>
          </a:p>
          <a:p>
            <a:pPr marL="285750" indent="-284480">
              <a:lnSpc>
                <a:spcPct val="100000"/>
              </a:lnSpc>
              <a:buClr>
                <a:srgbClr val="0C0C0C"/>
              </a:buClr>
              <a:buFont typeface="Arial"/>
              <a:buChar char="•"/>
            </a:pP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Gerenciamento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de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incidentes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,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filas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de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requisições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e </a:t>
            </a:r>
            <a:r>
              <a:rPr lang="en-US" sz="1500" b="0" strike="noStrike" spc="-1" dirty="0" err="1">
                <a:solidFill>
                  <a:srgbClr val="0C0C0C"/>
                </a:solidFill>
                <a:latin typeface="Calibri"/>
                <a:ea typeface="DejaVu Sans"/>
              </a:rPr>
              <a:t>acionamentos</a:t>
            </a:r>
            <a:r>
              <a:rPr lang="en-US" sz="15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.</a:t>
            </a:r>
            <a:endParaRPr lang="en-US" sz="1500" b="0" strike="noStrike" spc="-1" dirty="0">
              <a:latin typeface="Arial"/>
            </a:endParaRPr>
          </a:p>
          <a:p>
            <a:pPr marL="285750" indent="-284480">
              <a:lnSpc>
                <a:spcPct val="100000"/>
              </a:lnSpc>
            </a:pPr>
            <a:endParaRPr lang="en-US" sz="1350" b="0" strike="noStrike" spc="-1">
              <a:latin typeface="Arial"/>
            </a:endParaRPr>
          </a:p>
          <a:p>
            <a:pPr marL="285750" indent="-284480">
              <a:lnSpc>
                <a:spcPct val="100000"/>
              </a:lnSpc>
            </a:pPr>
            <a:endParaRPr lang="en-US" sz="1350" b="0" strike="noStrike" spc="-1">
              <a:latin typeface="Arial"/>
            </a:endParaRPr>
          </a:p>
          <a:p>
            <a:pPr marL="285750" indent="-284480">
              <a:lnSpc>
                <a:spcPct val="100000"/>
              </a:lnSpc>
            </a:pPr>
            <a:endParaRPr lang="en-US" sz="1350" b="0" strike="noStrike" spc="-1">
              <a:latin typeface="Arial"/>
            </a:endParaRPr>
          </a:p>
        </p:txBody>
      </p:sp>
      <p:pic>
        <p:nvPicPr>
          <p:cNvPr id="376" name="Imagem 7"/>
          <p:cNvPicPr/>
          <p:nvPr/>
        </p:nvPicPr>
        <p:blipFill>
          <a:blip r:embed="rId3"/>
          <a:stretch/>
        </p:blipFill>
        <p:spPr>
          <a:xfrm>
            <a:off x="313200" y="1796400"/>
            <a:ext cx="4381200" cy="174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140040" y="141840"/>
            <a:ext cx="8784360" cy="8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90000"/>
              </a:lnSpc>
            </a:pPr>
            <a:endParaRPr lang="en-US" sz="2400" b="0" strike="noStrike" dirty="0">
              <a:latin typeface="Calibri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179280" y="545400"/>
            <a:ext cx="8784360" cy="289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90000"/>
              </a:lnSpc>
              <a:spcBef>
                <a:spcPts val="751"/>
              </a:spcBef>
            </a:pPr>
            <a:endParaRPr lang="en-US" sz="180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280579" y="544004"/>
            <a:ext cx="8573400" cy="39456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n-US" sz="2000" b="1" strike="noStrike" spc="-1" dirty="0" err="1">
                <a:solidFill>
                  <a:srgbClr val="FFD300"/>
                </a:solidFill>
                <a:latin typeface="Calibri"/>
                <a:ea typeface="DejaVu Sans"/>
                <a:cs typeface="Calibri"/>
              </a:rPr>
              <a:t>Princípios</a:t>
            </a:r>
            <a:r>
              <a:rPr lang="en-US" sz="2000" b="1" spc="-1" dirty="0">
                <a:solidFill>
                  <a:srgbClr val="FFD300"/>
                </a:solidFill>
                <a:latin typeface="Calibri"/>
                <a:ea typeface="DejaVu Sans"/>
                <a:cs typeface="Calibri"/>
              </a:rPr>
              <a:t> - </a:t>
            </a:r>
            <a:r>
              <a:rPr lang="en-US" sz="2000" b="1" spc="-1" dirty="0">
                <a:solidFill>
                  <a:srgbClr val="FBBD00"/>
                </a:solidFill>
                <a:latin typeface="Calibri"/>
                <a:ea typeface="DejaVu Sans"/>
                <a:cs typeface="Calibri"/>
              </a:rPr>
              <a:t>Class SRE implements DevOps</a:t>
            </a:r>
            <a:endParaRPr lang="en-US" sz="20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2000" b="1" strike="noStrike" spc="-1" dirty="0">
              <a:solidFill>
                <a:srgbClr val="FFD300"/>
              </a:solidFill>
              <a:latin typeface="Calibri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4871880" y="1084368"/>
            <a:ext cx="3701826" cy="32182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r>
              <a:rPr lang="en-US" sz="1500" spc="-1" dirty="0">
                <a:solidFill>
                  <a:srgbClr val="0C0C0C"/>
                </a:solidFill>
                <a:latin typeface="Calibri"/>
              </a:rPr>
              <a:t>Com SRE é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possível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fazer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manutenções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em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tempo de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execução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através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de:</a:t>
            </a:r>
          </a:p>
          <a:p>
            <a:endParaRPr lang="en-US" sz="1500" spc="-1">
              <a:solidFill>
                <a:srgbClr val="0C0C0C"/>
              </a:solidFill>
              <a:latin typeface="Calibri"/>
            </a:endParaRPr>
          </a:p>
          <a:p>
            <a:pPr indent="-284480">
              <a:buClr>
                <a:srgbClr val="0C0C0C"/>
              </a:buClr>
              <a:buFont typeface="Arial"/>
              <a:buChar char="•"/>
            </a:pP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Automação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e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Escalabilidade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com CI/CD</a:t>
            </a:r>
          </a:p>
          <a:p>
            <a:endParaRPr lang="en-US" sz="1500" spc="-1">
              <a:solidFill>
                <a:srgbClr val="0C0C0C"/>
              </a:solidFill>
              <a:latin typeface="Calibri"/>
            </a:endParaRPr>
          </a:p>
          <a:p>
            <a:pPr indent="-284480">
              <a:buClr>
                <a:srgbClr val="0C0C0C"/>
              </a:buClr>
              <a:buFont typeface="Arial"/>
              <a:buChar char="•"/>
            </a:pP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Gerenciamento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de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Configuração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e Ferramentas</a:t>
            </a:r>
          </a:p>
          <a:p>
            <a:endParaRPr lang="en-US" sz="1500" spc="-1">
              <a:solidFill>
                <a:srgbClr val="0C0C0C"/>
              </a:solidFill>
              <a:latin typeface="Calibri"/>
            </a:endParaRPr>
          </a:p>
          <a:p>
            <a:pPr indent="-284480">
              <a:buClr>
                <a:srgbClr val="0C0C0C"/>
              </a:buClr>
              <a:buFont typeface="Arial"/>
              <a:buChar char="•"/>
            </a:pP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Engenharia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de Release:  "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Queremos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lançar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qualquer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coisa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, a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qualquer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hora,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sem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impedimentos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!" Versus "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Não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vamos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querer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mudar nada no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sistema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,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uma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vez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que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ele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 </a:t>
            </a:r>
            <a:r>
              <a:rPr lang="en-US" sz="1500" spc="-1" dirty="0" err="1">
                <a:solidFill>
                  <a:srgbClr val="0C0C0C"/>
                </a:solidFill>
                <a:latin typeface="Calibri"/>
              </a:rPr>
              <a:t>funcione</a:t>
            </a:r>
            <a:r>
              <a:rPr lang="en-US" sz="1500" spc="-1" dirty="0">
                <a:solidFill>
                  <a:srgbClr val="0C0C0C"/>
                </a:solidFill>
                <a:latin typeface="Calibri"/>
              </a:rPr>
              <a:t>!"</a:t>
            </a:r>
          </a:p>
          <a:p>
            <a:pPr>
              <a:lnSpc>
                <a:spcPct val="100000"/>
              </a:lnSpc>
            </a:pPr>
            <a:endParaRPr lang="en-US" sz="1350" b="0" strike="noStrike" spc="-1">
              <a:latin typeface="Arial"/>
            </a:endParaRPr>
          </a:p>
        </p:txBody>
      </p:sp>
      <p:pic>
        <p:nvPicPr>
          <p:cNvPr id="381" name="Imagem 4"/>
          <p:cNvPicPr/>
          <p:nvPr/>
        </p:nvPicPr>
        <p:blipFill>
          <a:blip r:embed="rId3"/>
          <a:stretch/>
        </p:blipFill>
        <p:spPr>
          <a:xfrm>
            <a:off x="289080" y="1936800"/>
            <a:ext cx="4582440" cy="1819440"/>
          </a:xfrm>
          <a:prstGeom prst="rect">
            <a:avLst/>
          </a:prstGeom>
          <a:ln>
            <a:noFill/>
          </a:ln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0C4C7899-4322-4E1F-8322-34353671DEB6}"/>
              </a:ext>
            </a:extLst>
          </p:cNvPr>
          <p:cNvSpPr/>
          <p:nvPr/>
        </p:nvSpPr>
        <p:spPr>
          <a:xfrm>
            <a:off x="215521" y="115098"/>
            <a:ext cx="8784360" cy="8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90000"/>
              </a:lnSpc>
            </a:pPr>
            <a:r>
              <a:rPr lang="en-US" sz="2400" b="1" i="1" spc="-1" dirty="0">
                <a:solidFill>
                  <a:srgbClr val="0C0C0C"/>
                </a:solidFill>
                <a:latin typeface="Calibri"/>
              </a:rPr>
              <a:t>SRE</a:t>
            </a:r>
            <a:r>
              <a:rPr lang="en-US" sz="2400" b="1" i="1" strike="noStrike" dirty="0">
                <a:solidFill>
                  <a:srgbClr val="0C0C0C"/>
                </a:solidFill>
                <a:latin typeface="Calibri"/>
                <a:ea typeface="DejaVu Sans"/>
                <a:cs typeface="Calibri"/>
              </a:rPr>
              <a:t> </a:t>
            </a:r>
            <a:r>
              <a:rPr lang="en-US" sz="2400" b="1" i="1" dirty="0">
                <a:solidFill>
                  <a:srgbClr val="0C0C0C"/>
                </a:solidFill>
                <a:latin typeface="Calibri"/>
                <a:ea typeface="DejaVu Sans"/>
                <a:cs typeface="Calibri"/>
              </a:rPr>
              <a:t>- </a:t>
            </a:r>
            <a:r>
              <a:rPr lang="en-US" sz="2400" b="1" i="1" strike="noStrike" dirty="0">
                <a:solidFill>
                  <a:srgbClr val="0C0C0C"/>
                </a:solidFill>
                <a:latin typeface="Calibri"/>
                <a:ea typeface="DejaVu Sans"/>
                <a:cs typeface="Calibri"/>
              </a:rPr>
              <a:t>Site Reliability Engineering</a:t>
            </a:r>
            <a:endParaRPr lang="en-US" sz="2400" i="1">
              <a:latin typeface="Calibri"/>
              <a:ea typeface="+mn-lt"/>
              <a:cs typeface="Calibri"/>
            </a:endParaRPr>
          </a:p>
          <a:p>
            <a:pPr>
              <a:lnSpc>
                <a:spcPct val="90000"/>
              </a:lnSpc>
            </a:pPr>
            <a:endParaRPr lang="en-US" b="0" strike="noStrik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140040" y="46800"/>
            <a:ext cx="8784360" cy="3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90000"/>
              </a:lnSpc>
            </a:pPr>
            <a:r>
              <a:rPr lang="en-US" sz="2400" b="1" i="1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SRE - Site Reliability Engineering</a:t>
            </a:r>
            <a:endParaRPr lang="en-US" sz="2400" b="0" strike="noStrike" spc="-1" dirty="0">
              <a:latin typeface="Calibri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179280" y="450000"/>
            <a:ext cx="8784360" cy="289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90000"/>
              </a:lnSpc>
              <a:spcBef>
                <a:spcPts val="751"/>
              </a:spcBef>
            </a:pPr>
            <a:endParaRPr lang="en-US" sz="1800" b="1" strike="noStrike" spc="-1" dirty="0">
              <a:solidFill>
                <a:srgbClr val="FBBD00"/>
              </a:solidFill>
              <a:latin typeface="Calibri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248230" y="578360"/>
            <a:ext cx="8573400" cy="39456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n-US" sz="2000" b="1" spc="-1" dirty="0" err="1">
                <a:solidFill>
                  <a:srgbClr val="FFD300"/>
                </a:solidFill>
                <a:latin typeface="Calibri"/>
                <a:ea typeface="DejaVu Sans"/>
              </a:rPr>
              <a:t>Importância</a:t>
            </a:r>
            <a:r>
              <a:rPr lang="en-US" sz="2000" b="1" strike="noStrike" spc="-1" dirty="0">
                <a:solidFill>
                  <a:srgbClr val="FFD300"/>
                </a:solidFill>
                <a:latin typeface="Calibri"/>
                <a:ea typeface="DejaVu Sans"/>
              </a:rPr>
              <a:t> dos </a:t>
            </a:r>
            <a:r>
              <a:rPr lang="en-US" sz="2000" b="1" strike="noStrike" spc="-1" dirty="0" err="1">
                <a:solidFill>
                  <a:srgbClr val="FFD300"/>
                </a:solidFill>
                <a:latin typeface="Calibri"/>
                <a:ea typeface="DejaVu Sans"/>
              </a:rPr>
              <a:t>Processos</a:t>
            </a:r>
            <a:r>
              <a:rPr lang="en-US" sz="2000" b="1" strike="noStrike" spc="-1" dirty="0">
                <a:solidFill>
                  <a:srgbClr val="FFD300"/>
                </a:solidFill>
                <a:latin typeface="Calibri"/>
                <a:ea typeface="DejaVu Sans"/>
              </a:rPr>
              <a:t> e </a:t>
            </a:r>
            <a:r>
              <a:rPr lang="en-US" sz="2000" b="1" strike="noStrike" spc="-1" dirty="0" err="1">
                <a:solidFill>
                  <a:srgbClr val="FFD300"/>
                </a:solidFill>
                <a:latin typeface="Calibri"/>
                <a:ea typeface="DejaVu Sans"/>
              </a:rPr>
              <a:t>Indicadores</a:t>
            </a:r>
            <a:r>
              <a:rPr lang="en-US" sz="2000" b="1" strike="noStrike" spc="-1" dirty="0">
                <a:solidFill>
                  <a:srgbClr val="FFD30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FFD300"/>
                </a:solidFill>
                <a:latin typeface="Calibri"/>
                <a:ea typeface="DejaVu Sans"/>
              </a:rPr>
              <a:t>corretos</a:t>
            </a:r>
            <a:r>
              <a:rPr lang="en-US" sz="2000" b="1" spc="-1" dirty="0">
                <a:solidFill>
                  <a:srgbClr val="FFD300"/>
                </a:solidFill>
                <a:latin typeface="Calibri"/>
                <a:ea typeface="DejaVu Sans"/>
              </a:rPr>
              <a:t> -</a:t>
            </a:r>
            <a:r>
              <a:rPr lang="en-US" sz="2000" b="1" spc="-1" dirty="0">
                <a:solidFill>
                  <a:srgbClr val="FBBD00"/>
                </a:solidFill>
                <a:latin typeface="Calibri"/>
                <a:ea typeface="DejaVu Sans"/>
                <a:cs typeface="Calibri"/>
              </a:rPr>
              <a:t> Observability – </a:t>
            </a:r>
            <a:r>
              <a:rPr lang="en-US" sz="2000" b="1" spc="-1" dirty="0" err="1">
                <a:solidFill>
                  <a:srgbClr val="FBBD00"/>
                </a:solidFill>
                <a:latin typeface="Calibri"/>
                <a:ea typeface="DejaVu Sans"/>
                <a:cs typeface="Calibri"/>
              </a:rPr>
              <a:t>Fim</a:t>
            </a:r>
            <a:r>
              <a:rPr lang="en-US" sz="2000" b="1" spc="-1" dirty="0">
                <a:solidFill>
                  <a:srgbClr val="FBBD00"/>
                </a:solidFill>
                <a:latin typeface="Calibri"/>
                <a:ea typeface="DejaVu Sans"/>
                <a:cs typeface="Calibri"/>
              </a:rPr>
              <a:t> à </a:t>
            </a:r>
            <a:r>
              <a:rPr lang="en-US" sz="2000" b="1" spc="-1" dirty="0" err="1">
                <a:solidFill>
                  <a:srgbClr val="FBBD00"/>
                </a:solidFill>
                <a:latin typeface="Calibri"/>
                <a:ea typeface="DejaVu Sans"/>
                <a:cs typeface="Calibri"/>
              </a:rPr>
              <a:t>Fim</a:t>
            </a:r>
            <a:endParaRPr lang="en-US" sz="2000" spc="-1" dirty="0" err="1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2000" b="1" strike="noStrike" spc="-1" dirty="0">
              <a:solidFill>
                <a:srgbClr val="FFD300"/>
              </a:solidFill>
              <a:latin typeface="Calibri"/>
            </a:endParaRPr>
          </a:p>
        </p:txBody>
      </p:sp>
      <p:sp>
        <p:nvSpPr>
          <p:cNvPr id="385" name="CustomShape 4"/>
          <p:cNvSpPr/>
          <p:nvPr/>
        </p:nvSpPr>
        <p:spPr>
          <a:xfrm>
            <a:off x="5120640" y="3342960"/>
            <a:ext cx="3558240" cy="13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C0C0C"/>
                </a:solidFill>
                <a:latin typeface="Calibri"/>
              </a:rPr>
              <a:t>SLO</a:t>
            </a:r>
            <a:r>
              <a:rPr lang="en-US" sz="1600" b="0" strike="noStrike" spc="-1" dirty="0">
                <a:solidFill>
                  <a:srgbClr val="0C0C0C"/>
                </a:solidFill>
                <a:latin typeface="Calibri"/>
                <a:ea typeface="Calibri"/>
              </a:rPr>
              <a:t> </a:t>
            </a:r>
            <a:r>
              <a:rPr lang="en-US" sz="1350" b="0" strike="noStrike" spc="-1" dirty="0">
                <a:solidFill>
                  <a:srgbClr val="0C0C0C"/>
                </a:solidFill>
                <a:latin typeface="Calibri"/>
                <a:ea typeface="Calibri"/>
              </a:rPr>
              <a:t>– Service Level Objectives</a:t>
            </a:r>
            <a:endParaRPr lang="en-US" sz="13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C0C0C"/>
                </a:solidFill>
                <a:latin typeface="Calibri"/>
              </a:rPr>
              <a:t>Error Budget</a:t>
            </a:r>
            <a:r>
              <a:rPr lang="en-US" sz="1350" b="0" strike="noStrike" spc="-1" dirty="0">
                <a:solidFill>
                  <a:srgbClr val="0C0C0C"/>
                </a:solidFill>
                <a:latin typeface="Calibri"/>
                <a:ea typeface="Calibri"/>
              </a:rPr>
              <a:t> – </a:t>
            </a:r>
            <a:r>
              <a:rPr lang="en-US" sz="1350" b="0" strike="noStrike" spc="-1" dirty="0" err="1">
                <a:solidFill>
                  <a:srgbClr val="0C0C0C"/>
                </a:solidFill>
                <a:latin typeface="Calibri"/>
                <a:ea typeface="Calibri"/>
              </a:rPr>
              <a:t>Definir</a:t>
            </a:r>
            <a:r>
              <a:rPr lang="en-US" sz="1350" b="0" strike="noStrike" spc="-1" dirty="0">
                <a:solidFill>
                  <a:srgbClr val="0C0C0C"/>
                </a:solidFill>
                <a:latin typeface="Calibri"/>
                <a:ea typeface="Calibri"/>
              </a:rPr>
              <a:t> e </a:t>
            </a:r>
            <a:r>
              <a:rPr lang="en-US" sz="1350" b="0" strike="noStrike" spc="-1" dirty="0" err="1">
                <a:solidFill>
                  <a:srgbClr val="0C0C0C"/>
                </a:solidFill>
                <a:latin typeface="Calibri"/>
                <a:ea typeface="Calibri"/>
              </a:rPr>
              <a:t>Respeitar</a:t>
            </a:r>
            <a:endParaRPr lang="en-US" sz="1350" b="0" strike="noStrike" spc="-1" dirty="0" err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C0C0C"/>
                </a:solidFill>
                <a:latin typeface="Calibri"/>
              </a:rPr>
              <a:t>MTTR</a:t>
            </a:r>
            <a:r>
              <a:rPr lang="en-US" sz="1400" b="1" strike="noStrike" spc="-1" dirty="0">
                <a:solidFill>
                  <a:srgbClr val="0C0C0C"/>
                </a:solidFill>
                <a:latin typeface="Calibri"/>
                <a:ea typeface="Calibri"/>
              </a:rPr>
              <a:t> </a:t>
            </a:r>
            <a:r>
              <a:rPr lang="en-US" sz="1350" b="0" strike="noStrike" spc="-1" dirty="0">
                <a:solidFill>
                  <a:srgbClr val="0C0C0C"/>
                </a:solidFill>
                <a:latin typeface="Calibri"/>
                <a:ea typeface="Calibri"/>
              </a:rPr>
              <a:t>– Mean Time To Repair</a:t>
            </a:r>
            <a:br>
              <a:rPr dirty="0"/>
            </a:br>
            <a:r>
              <a:rPr lang="en-US" sz="1600" b="1" spc="-1" dirty="0">
                <a:solidFill>
                  <a:srgbClr val="0C0C0C"/>
                </a:solidFill>
                <a:latin typeface="Calibri"/>
              </a:rPr>
              <a:t>MTBF</a:t>
            </a:r>
            <a:r>
              <a:rPr lang="en-US" sz="1400" b="1" strike="noStrike" spc="-1" dirty="0">
                <a:solidFill>
                  <a:srgbClr val="0C0C0C"/>
                </a:solidFill>
                <a:latin typeface="Calibri"/>
                <a:ea typeface="Calibri"/>
              </a:rPr>
              <a:t> </a:t>
            </a:r>
            <a:r>
              <a:rPr lang="en-US" sz="1350" b="0" strike="noStrike" spc="-1" dirty="0">
                <a:solidFill>
                  <a:srgbClr val="0C0C0C"/>
                </a:solidFill>
                <a:latin typeface="Calibri"/>
                <a:ea typeface="Calibri"/>
              </a:rPr>
              <a:t>– Mean Time Between Failures</a:t>
            </a:r>
            <a:endParaRPr lang="en-US" sz="13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C0C0C"/>
                </a:solidFill>
                <a:latin typeface="Calibri"/>
              </a:rPr>
              <a:t>TTFN</a:t>
            </a:r>
            <a:r>
              <a:rPr lang="en-US" sz="1400" b="1" strike="noStrike" spc="-1" dirty="0">
                <a:solidFill>
                  <a:srgbClr val="0C0C0C"/>
                </a:solidFill>
                <a:latin typeface="Calibri"/>
                <a:ea typeface="Calibri"/>
              </a:rPr>
              <a:t> </a:t>
            </a:r>
            <a:r>
              <a:rPr lang="en-US" sz="1350" b="0" strike="noStrike" spc="-1" dirty="0">
                <a:solidFill>
                  <a:srgbClr val="0C0C0C"/>
                </a:solidFill>
                <a:latin typeface="Calibri"/>
                <a:ea typeface="Calibri"/>
              </a:rPr>
              <a:t>– Time To First Notification</a:t>
            </a:r>
            <a:endParaRPr lang="en-US" sz="13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50" b="0" strike="noStrike" spc="-1">
              <a:latin typeface="Arial"/>
            </a:endParaRPr>
          </a:p>
        </p:txBody>
      </p:sp>
      <p:pic>
        <p:nvPicPr>
          <p:cNvPr id="386" name="Imagem 3"/>
          <p:cNvPicPr/>
          <p:nvPr/>
        </p:nvPicPr>
        <p:blipFill>
          <a:blip r:embed="rId3"/>
          <a:stretch/>
        </p:blipFill>
        <p:spPr>
          <a:xfrm>
            <a:off x="5368320" y="1463040"/>
            <a:ext cx="2952000" cy="16092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87" name="CustomShape 5"/>
          <p:cNvSpPr/>
          <p:nvPr/>
        </p:nvSpPr>
        <p:spPr>
          <a:xfrm>
            <a:off x="365760" y="1354680"/>
            <a:ext cx="4205520" cy="193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endParaRPr lang="en-US" sz="16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C0C0C"/>
                </a:solidFill>
                <a:latin typeface="Calibri"/>
                <a:ea typeface="Calibri"/>
              </a:rPr>
              <a:t>Production Readiness Reviews (PRR)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C0C0C"/>
                </a:solidFill>
                <a:latin typeface="Calibri"/>
                <a:ea typeface="Calibri"/>
              </a:rPr>
              <a:t> </a:t>
            </a:r>
            <a:r>
              <a:rPr lang="en-US" sz="1500" spc="-1">
                <a:solidFill>
                  <a:srgbClr val="0C0C0C"/>
                </a:solidFill>
                <a:latin typeface="Calibri"/>
              </a:rPr>
              <a:t>Processo que identifica as necessidades de confiabilidade de uma produto/serviço com base em seus detalhes específicos (arquitetura, métricas, capacidade, performance e incidentes críticos). A Engenharia de Operações vai conhecer à fundo características como: Desig, os vários fluxos do sistema, descrição do setup de produção, trabalhar com o comitê de mudança para simplificar seus critérios e implementar mudanças automáticas para casos comuns e planilha de riscos. </a:t>
            </a: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140040" y="46800"/>
            <a:ext cx="8784360" cy="3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2400" b="1" i="1" strike="noStrike" spc="-1">
                <a:solidFill>
                  <a:srgbClr val="0C0C0C"/>
                </a:solidFill>
                <a:latin typeface="Calibri"/>
                <a:ea typeface="DejaVu Sans"/>
              </a:rPr>
              <a:t>SRE - Site Reliability Engineering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91" name="CustomShape 4"/>
          <p:cNvSpPr/>
          <p:nvPr/>
        </p:nvSpPr>
        <p:spPr>
          <a:xfrm>
            <a:off x="274320" y="1328760"/>
            <a:ext cx="4205520" cy="193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C0C0C"/>
                </a:solidFill>
                <a:latin typeface="Calibri"/>
                <a:ea typeface="Calibri"/>
              </a:rPr>
              <a:t>Production Scalability Reviews (PSR)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C0C0C"/>
                </a:solidFill>
                <a:latin typeface="Calibri"/>
                <a:ea typeface="Calibri"/>
              </a:rPr>
              <a:t> Para cada produto/serviço o processo deve estar mapeado em forma de checklists de melhores práticas para escalabilidade (claras e práticas). Para aprimorar esse checklist é preciso que o time de Engenharia faça comitês com os donos dos serviços e experts de componentes de infra.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C0C0C"/>
                </a:solidFill>
                <a:latin typeface="Calibri"/>
                <a:ea typeface="Calibri"/>
              </a:rPr>
              <a:t>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392" name="TextShape 5"/>
          <p:cNvSpPr txBox="1"/>
          <p:nvPr/>
        </p:nvSpPr>
        <p:spPr>
          <a:xfrm>
            <a:off x="4572000" y="1466280"/>
            <a:ext cx="4114800" cy="2961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C0C0C"/>
                </a:solidFill>
                <a:latin typeface="Calibri"/>
                <a:ea typeface="Calibri"/>
              </a:rPr>
              <a:t>Production Improvement Review (PIR)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C0C0C"/>
                </a:solidFill>
                <a:latin typeface="Calibri"/>
                <a:ea typeface="Calibri"/>
              </a:rPr>
              <a:t> </a:t>
            </a:r>
            <a:r>
              <a:rPr lang="en-US" sz="1200" b="0" strike="noStrike" spc="-1">
                <a:solidFill>
                  <a:srgbClr val="0C0C0C"/>
                </a:solidFill>
                <a:latin typeface="Calibri"/>
                <a:ea typeface="Calibri"/>
              </a:rPr>
              <a:t>Guiado por métricas, orientado a ações. Trabalho focado pela engenharia de operaçoes (discutir soluções, não problemas ou achar culpados). Revisar os incidentes críticos de produção (P1-P4): MTTx: Mean Time to x (onde x=detecção|escalonamento|resolução)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C0C0C"/>
                </a:solidFill>
                <a:latin typeface="Calibri"/>
                <a:ea typeface="Calibri"/>
              </a:rPr>
              <a:t> Criar um plano de ações dos débitos técnicos. Garantir preenchimento do documento de postmortem da maneira correta. Lições aprendidas devem guiar o preenchimento do checklist. Criar processo para realizar um resumo dos incidentes a cada X meses.</a:t>
            </a:r>
            <a:endParaRPr lang="en-US" sz="1200" b="0" strike="noStrike" spc="-1">
              <a:latin typeface="Arial"/>
            </a:endParaRPr>
          </a:p>
          <a:p>
            <a:endParaRPr lang="en-US" sz="1200" b="0" strike="noStrike" spc="-1">
              <a:latin typeface="Arial"/>
            </a:endParaRPr>
          </a:p>
        </p:txBody>
      </p:sp>
      <p:pic>
        <p:nvPicPr>
          <p:cNvPr id="393" name="Picture 392"/>
          <p:cNvPicPr/>
          <p:nvPr/>
        </p:nvPicPr>
        <p:blipFill>
          <a:blip r:embed="rId3"/>
          <a:stretch/>
        </p:blipFill>
        <p:spPr>
          <a:xfrm>
            <a:off x="548640" y="3292920"/>
            <a:ext cx="3474720" cy="1489320"/>
          </a:xfrm>
          <a:prstGeom prst="rect">
            <a:avLst/>
          </a:prstGeom>
          <a:ln>
            <a:noFill/>
          </a:ln>
        </p:spPr>
      </p:pic>
      <p:sp>
        <p:nvSpPr>
          <p:cNvPr id="2" name="CustomShape 3">
            <a:extLst>
              <a:ext uri="{FF2B5EF4-FFF2-40B4-BE49-F238E27FC236}">
                <a16:creationId xmlns:a16="http://schemas.microsoft.com/office/drawing/2014/main" id="{EBA4BAD1-73AD-424A-AD74-6A8F8B0FBE18}"/>
              </a:ext>
            </a:extLst>
          </p:cNvPr>
          <p:cNvSpPr/>
          <p:nvPr/>
        </p:nvSpPr>
        <p:spPr>
          <a:xfrm>
            <a:off x="248230" y="578360"/>
            <a:ext cx="8573400" cy="39456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n-US" sz="2000" b="1" spc="-1" dirty="0" err="1">
                <a:solidFill>
                  <a:srgbClr val="FFD300"/>
                </a:solidFill>
                <a:latin typeface="Calibri"/>
                <a:ea typeface="DejaVu Sans"/>
              </a:rPr>
              <a:t>Importância</a:t>
            </a:r>
            <a:r>
              <a:rPr lang="en-US" sz="2000" b="1" strike="noStrike" spc="-1" dirty="0">
                <a:solidFill>
                  <a:srgbClr val="FFD300"/>
                </a:solidFill>
                <a:latin typeface="Calibri"/>
                <a:ea typeface="DejaVu Sans"/>
              </a:rPr>
              <a:t> dos </a:t>
            </a:r>
            <a:r>
              <a:rPr lang="en-US" sz="2000" b="1" strike="noStrike" spc="-1" dirty="0" err="1">
                <a:solidFill>
                  <a:srgbClr val="FFD300"/>
                </a:solidFill>
                <a:latin typeface="Calibri"/>
                <a:ea typeface="DejaVu Sans"/>
              </a:rPr>
              <a:t>Processos</a:t>
            </a:r>
            <a:r>
              <a:rPr lang="en-US" sz="2000" b="1" strike="noStrike" spc="-1" dirty="0">
                <a:solidFill>
                  <a:srgbClr val="FFD300"/>
                </a:solidFill>
                <a:latin typeface="Calibri"/>
                <a:ea typeface="DejaVu Sans"/>
              </a:rPr>
              <a:t> e </a:t>
            </a:r>
            <a:r>
              <a:rPr lang="en-US" sz="2000" b="1" strike="noStrike" spc="-1" dirty="0" err="1">
                <a:solidFill>
                  <a:srgbClr val="FFD300"/>
                </a:solidFill>
                <a:latin typeface="Calibri"/>
                <a:ea typeface="DejaVu Sans"/>
              </a:rPr>
              <a:t>Indicadores</a:t>
            </a:r>
            <a:r>
              <a:rPr lang="en-US" sz="2000" b="1" strike="noStrike" spc="-1" dirty="0">
                <a:solidFill>
                  <a:srgbClr val="FFD30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FFD300"/>
                </a:solidFill>
                <a:latin typeface="Calibri"/>
                <a:ea typeface="DejaVu Sans"/>
              </a:rPr>
              <a:t>corretos</a:t>
            </a:r>
            <a:r>
              <a:rPr lang="en-US" sz="2000" b="1" spc="-1" dirty="0">
                <a:solidFill>
                  <a:srgbClr val="FFD300"/>
                </a:solidFill>
                <a:latin typeface="Calibri"/>
                <a:ea typeface="DejaVu Sans"/>
              </a:rPr>
              <a:t> -</a:t>
            </a:r>
            <a:r>
              <a:rPr lang="en-US" sz="2000" b="1" spc="-1" dirty="0">
                <a:solidFill>
                  <a:srgbClr val="FBBD00"/>
                </a:solidFill>
                <a:latin typeface="Calibri"/>
                <a:ea typeface="DejaVu Sans"/>
                <a:cs typeface="Calibri"/>
              </a:rPr>
              <a:t> Observability – </a:t>
            </a:r>
            <a:r>
              <a:rPr lang="en-US" sz="2000" b="1" spc="-1" dirty="0" err="1">
                <a:solidFill>
                  <a:srgbClr val="FBBD00"/>
                </a:solidFill>
                <a:latin typeface="Calibri"/>
                <a:ea typeface="DejaVu Sans"/>
                <a:cs typeface="Calibri"/>
              </a:rPr>
              <a:t>Fim</a:t>
            </a:r>
            <a:r>
              <a:rPr lang="en-US" sz="2000" b="1" spc="-1" dirty="0">
                <a:solidFill>
                  <a:srgbClr val="FBBD00"/>
                </a:solidFill>
                <a:latin typeface="Calibri"/>
                <a:ea typeface="DejaVu Sans"/>
                <a:cs typeface="Calibri"/>
              </a:rPr>
              <a:t> à </a:t>
            </a:r>
            <a:r>
              <a:rPr lang="en-US" sz="2000" b="1" spc="-1" dirty="0" err="1">
                <a:solidFill>
                  <a:srgbClr val="FBBD00"/>
                </a:solidFill>
                <a:latin typeface="Calibri"/>
                <a:ea typeface="DejaVu Sans"/>
                <a:cs typeface="Calibri"/>
              </a:rPr>
              <a:t>Fim</a:t>
            </a:r>
            <a:endParaRPr lang="en-US" sz="2000" spc="-1" dirty="0" err="1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2000" b="1" strike="noStrike" spc="-1" dirty="0">
              <a:solidFill>
                <a:srgbClr val="FFD3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451800" y="1720800"/>
            <a:ext cx="5265000" cy="170136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ts val="451"/>
              </a:spcBef>
            </a:pPr>
            <a:r>
              <a:rPr lang="en-US" sz="2800" b="1" strike="noStrike" spc="92">
                <a:solidFill>
                  <a:srgbClr val="FFFFFF"/>
                </a:solidFill>
                <a:latin typeface="Century Gothic"/>
                <a:ea typeface="Open Sans"/>
              </a:rPr>
              <a:t>Case SRE – Celula de Engenharia de Operações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r>
              <a:rPr lang="en-US" sz="2400" b="0" strike="noStrike" spc="92">
                <a:solidFill>
                  <a:srgbClr val="FAC918"/>
                </a:solidFill>
                <a:latin typeface="Century Gothic"/>
                <a:ea typeface="Open Sans"/>
              </a:rPr>
              <a:t>EMPRESA DE BENEFÍCIOS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r>
              <a:rPr lang="en-US" sz="2400" b="0" strike="noStrike" spc="92">
                <a:solidFill>
                  <a:srgbClr val="FAC918"/>
                </a:solidFill>
                <a:latin typeface="Century Gothic"/>
                <a:ea typeface="Open Sans"/>
              </a:rPr>
              <a:t> 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650</Words>
  <Application>Microsoft Office PowerPoint</Application>
  <PresentationFormat>On-screen Show (16:9)</PresentationFormat>
  <Paragraphs>216</Paragraphs>
  <Slides>20</Slides>
  <Notes>12</Notes>
  <HiddenSlides>2</HiddenSlide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 Relatório Mensal</dc:title>
  <dc:subject/>
  <dc:creator>cgsmenez@inmetrics.com.br</dc:creator>
  <cp:keywords>Inmetrics</cp:keywords>
  <dc:description/>
  <cp:lastModifiedBy/>
  <cp:revision>2007</cp:revision>
  <dcterms:created xsi:type="dcterms:W3CDTF">2020-02-19T12:45:41Z</dcterms:created>
  <dcterms:modified xsi:type="dcterms:W3CDTF">2020-02-28T02:40:54Z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0x010100612C38207B8731468083A123BC65902A</vt:lpwstr>
  </property>
  <property fmtid="{D5CDD505-2E9C-101B-9397-08002B2CF9AE}" pid="4" name="HiddenSlides">
    <vt:i4>2</vt:i4>
  </property>
  <property fmtid="{D5CDD505-2E9C-101B-9397-08002B2CF9AE}" pid="5" name="HyperlinksChanged">
    <vt:bool>false</vt:bool>
  </property>
  <property fmtid="{D5CDD505-2E9C-101B-9397-08002B2CF9AE}" pid="6" name="KSOProductBuildVer">
    <vt:lpwstr>1046-11.1.0.8722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8</vt:i4>
  </property>
  <property fmtid="{D5CDD505-2E9C-101B-9397-08002B2CF9AE}" pid="10" name="PresentationFormat">
    <vt:lpwstr>Apresentação na tela (16:9)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15</vt:i4>
  </property>
  <property fmtid="{D5CDD505-2E9C-101B-9397-08002B2CF9AE}" pid="14" name="category">
    <vt:lpwstr>Consulting</vt:lpwstr>
  </property>
</Properties>
</file>