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7" r:id="rId5"/>
    <p:sldMasterId id="2147483713" r:id="rId6"/>
    <p:sldMasterId id="2147483739" r:id="rId7"/>
  </p:sldMasterIdLst>
  <p:notesMasterIdLst>
    <p:notesMasterId r:id="rId28"/>
  </p:notesMasterIdLst>
  <p:sldIdLst>
    <p:sldId id="256" r:id="rId8"/>
    <p:sldId id="714" r:id="rId9"/>
    <p:sldId id="713" r:id="rId10"/>
    <p:sldId id="712" r:id="rId11"/>
    <p:sldId id="698" r:id="rId12"/>
    <p:sldId id="699" r:id="rId13"/>
    <p:sldId id="709" r:id="rId14"/>
    <p:sldId id="710" r:id="rId15"/>
    <p:sldId id="711" r:id="rId16"/>
    <p:sldId id="701" r:id="rId17"/>
    <p:sldId id="702" r:id="rId18"/>
    <p:sldId id="703" r:id="rId19"/>
    <p:sldId id="708" r:id="rId20"/>
    <p:sldId id="258" r:id="rId21"/>
    <p:sldId id="259" r:id="rId22"/>
    <p:sldId id="260" r:id="rId23"/>
    <p:sldId id="261" r:id="rId24"/>
    <p:sldId id="262" r:id="rId25"/>
    <p:sldId id="263" r:id="rId26"/>
    <p:sldId id="27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8BEA4D-EB92-4D78-931B-66525C26CE4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8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353705-2FA9-472B-A67D-A2DBA4E8875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8727F5A-4042-43EB-A76F-D72C206274C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F1A0D6-27BE-4B5C-9884-CE8DC12D38B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C3EAA4F-A89A-4F2F-BE78-F384F979C9A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D4AB9E-73E2-4F9C-B983-A306CFAFDD5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3E87FA-D183-440D-9D50-916F9173C7C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5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45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8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49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61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68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2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5614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26322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596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177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7684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320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75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489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142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7788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2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áfico 13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5155560" y="-253080"/>
            <a:ext cx="3529080" cy="3529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879040" y="1002240"/>
            <a:ext cx="528840" cy="322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877000" y="2745360"/>
            <a:ext cx="28987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293">
                <a:solidFill>
                  <a:srgbClr val="242424"/>
                </a:solidFill>
                <a:latin typeface="Calibri"/>
                <a:ea typeface="DejaVu Sans"/>
              </a:rPr>
              <a:t>Olá!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5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-264960" y="958320"/>
            <a:ext cx="528840" cy="322596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3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0" y="4091040"/>
            <a:ext cx="9142920" cy="1049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28520" y="4318200"/>
            <a:ext cx="1564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Barueri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Tamboré, 267 - 21º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Torre Norte,  Tamboré, Barueri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06460-000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904040" y="4318200"/>
            <a:ext cx="165024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São Paulo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Eng. Luiz Carlos Berrini, 105 - 16º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Sala 1607, Brooklin Novo, São Paulo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04571-010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64880" y="4318200"/>
            <a:ext cx="188784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Rio de Janeiro . +55 21 3173-1388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Rio Branco, 134 - 13º andar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Centro, Rio de Janeiro – RJ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20040-921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863320" y="4318200"/>
            <a:ext cx="14641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Chile . +56 2 3203-9507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Cerro El Plomo, 5420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1503, Las Condes, Santiago - Chile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7560742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7538400" y="4318200"/>
            <a:ext cx="14760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Colômbia . +57 1 646-9642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Carrera 19A #90-13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304, Bogotá - Colômbia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110221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211" name="Gráfico 13"/>
          <p:cNvPicPr/>
          <p:nvPr/>
        </p:nvPicPr>
        <p:blipFill>
          <a:blip r:embed="rId15"/>
          <a:stretch/>
        </p:blipFill>
        <p:spPr>
          <a:xfrm>
            <a:off x="5757120" y="0"/>
            <a:ext cx="2518920" cy="2518920"/>
          </a:xfrm>
          <a:prstGeom prst="rect">
            <a:avLst/>
          </a:prstGeom>
          <a:ln>
            <a:noFill/>
          </a:ln>
        </p:spPr>
      </p:pic>
      <p:sp>
        <p:nvSpPr>
          <p:cNvPr id="212" name="CustomShape 7"/>
          <p:cNvSpPr/>
          <p:nvPr/>
        </p:nvSpPr>
        <p:spPr>
          <a:xfrm>
            <a:off x="4586400" y="2249280"/>
            <a:ext cx="41832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293">
                <a:solidFill>
                  <a:srgbClr val="FFD300"/>
                </a:solidFill>
                <a:latin typeface="Calibri"/>
                <a:ea typeface="DejaVu Sans"/>
              </a:rPr>
              <a:t>Obrigado!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microsoft.com/office/2007/relationships/hdphoto" Target="../media/hdphoto6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microsoft.com/office/2007/relationships/hdphoto" Target="../media/hdphoto3.wdp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48.png"/><Relationship Id="rId1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3.tiff"/><Relationship Id="rId7" Type="http://schemas.openxmlformats.org/officeDocument/2006/relationships/image" Target="../media/image3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6.tiff"/><Relationship Id="rId5" Type="http://schemas.openxmlformats.org/officeDocument/2006/relationships/image" Target="../media/image35.tiff"/><Relationship Id="rId10" Type="http://schemas.openxmlformats.org/officeDocument/2006/relationships/image" Target="../media/image40.png"/><Relationship Id="rId4" Type="http://schemas.openxmlformats.org/officeDocument/2006/relationships/image" Target="../media/image34.tiff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1"/>
          <p:cNvSpPr/>
          <p:nvPr/>
        </p:nvSpPr>
        <p:spPr>
          <a:xfrm>
            <a:off x="3938760" y="120204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Imagem 7"/>
          <p:cNvPicPr/>
          <p:nvPr/>
        </p:nvPicPr>
        <p:blipFill>
          <a:blip r:embed="rId2"/>
          <a:stretch/>
        </p:blipFill>
        <p:spPr>
          <a:xfrm>
            <a:off x="273960" y="191844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302" name="Imagem 2"/>
          <p:cNvPicPr/>
          <p:nvPr/>
        </p:nvPicPr>
        <p:blipFill>
          <a:blip r:embed="rId3"/>
          <a:stretch/>
        </p:blipFill>
        <p:spPr>
          <a:xfrm>
            <a:off x="6707520" y="1161360"/>
            <a:ext cx="1507680" cy="6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81">
            <a:extLst>
              <a:ext uri="{FF2B5EF4-FFF2-40B4-BE49-F238E27FC236}">
                <a16:creationId xmlns:a16="http://schemas.microsoft.com/office/drawing/2014/main" id="{90EC6582-F8C5-4304-AA35-425627CBC0D6}"/>
              </a:ext>
            </a:extLst>
          </p:cNvPr>
          <p:cNvSpPr/>
          <p:nvPr/>
        </p:nvSpPr>
        <p:spPr>
          <a:xfrm>
            <a:off x="115683" y="935827"/>
            <a:ext cx="8785286" cy="370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Principais Responsável pela execução das práticas de SRE nas Squads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solidFill>
                  <a:schemeClr val="tx1"/>
                </a:solidFill>
              </a:rPr>
              <a:t>Defininção</a:t>
            </a:r>
            <a:r>
              <a:rPr lang="pt-BR" sz="1100" dirty="0">
                <a:solidFill>
                  <a:schemeClr val="tx1"/>
                </a:solidFill>
              </a:rPr>
              <a:t> dos </a:t>
            </a:r>
            <a:r>
              <a:rPr lang="pt-BR" sz="1100" dirty="0" err="1">
                <a:solidFill>
                  <a:schemeClr val="tx1"/>
                </a:solidFill>
              </a:rPr>
              <a:t>SLI's</a:t>
            </a:r>
            <a:r>
              <a:rPr lang="pt-BR" sz="1100" dirty="0">
                <a:solidFill>
                  <a:schemeClr val="tx1"/>
                </a:solidFill>
              </a:rPr>
              <a:t>    (ex: Latência de Requisição, Taxa de Erro (</a:t>
            </a:r>
            <a:r>
              <a:rPr lang="pt-BR" sz="1100" dirty="0" err="1">
                <a:solidFill>
                  <a:schemeClr val="tx1"/>
                </a:solidFill>
              </a:rPr>
              <a:t>requests</a:t>
            </a:r>
            <a:r>
              <a:rPr lang="pt-BR" sz="1100" dirty="0">
                <a:solidFill>
                  <a:schemeClr val="tx1"/>
                </a:solidFill>
              </a:rPr>
              <a:t>), </a:t>
            </a:r>
            <a:r>
              <a:rPr lang="pt-BR" sz="1100" dirty="0" err="1">
                <a:solidFill>
                  <a:schemeClr val="tx1"/>
                </a:solidFill>
              </a:rPr>
              <a:t>Throughput</a:t>
            </a:r>
            <a:r>
              <a:rPr lang="pt-BR" sz="1100" dirty="0">
                <a:solidFill>
                  <a:schemeClr val="tx1"/>
                </a:solidFill>
              </a:rPr>
              <a:t> (</a:t>
            </a:r>
            <a:r>
              <a:rPr lang="pt-BR" sz="1100" dirty="0" err="1">
                <a:solidFill>
                  <a:schemeClr val="tx1"/>
                </a:solidFill>
              </a:rPr>
              <a:t>requests</a:t>
            </a:r>
            <a:r>
              <a:rPr lang="pt-BR" sz="1100" dirty="0">
                <a:solidFill>
                  <a:schemeClr val="tx1"/>
                </a:solidFill>
              </a:rPr>
              <a:t> por segundo - TPS))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Definir o Documento de SLO (Tipo do SLO (</a:t>
            </a:r>
            <a:r>
              <a:rPr lang="pt-BR" sz="1100" dirty="0" err="1">
                <a:solidFill>
                  <a:schemeClr val="tx1"/>
                </a:solidFill>
              </a:rPr>
              <a:t>sli</a:t>
            </a:r>
            <a:r>
              <a:rPr lang="pt-BR" sz="1100" dirty="0">
                <a:solidFill>
                  <a:schemeClr val="tx1"/>
                </a:solidFill>
              </a:rPr>
              <a:t>) e o Objetivo (SLO)) para as Squads/Cliente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Garantir padronização e a execução das práticas de SRE nas Squads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Garantir a melhoria continua das práticas de SRE nas Squads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Prestar contas dos indicadores de SRE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Gestão da Implantação das ações do Road Map do SRE nas Squads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Definição e avaliação do modelo de maturidade das Squads no SRE</a:t>
            </a:r>
          </a:p>
          <a:p>
            <a:r>
              <a:rPr lang="pt-BR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5539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sz="2000" dirty="0">
                <a:solidFill>
                  <a:srgbClr val="FFC000"/>
                </a:solidFill>
              </a:rPr>
              <a:t>Papéis e Responsabilidades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D072FC-9527-4BCA-BC75-2B54AFDCA370}"/>
              </a:ext>
            </a:extLst>
          </p:cNvPr>
          <p:cNvSpPr txBox="1"/>
          <p:nvPr/>
        </p:nvSpPr>
        <p:spPr>
          <a:xfrm>
            <a:off x="7352515" y="935827"/>
            <a:ext cx="1548453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Líder Lean SRE</a:t>
            </a:r>
          </a:p>
        </p:txBody>
      </p:sp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96CD6B2-D560-4EAF-B528-1AB1443E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13" y="1316646"/>
            <a:ext cx="511856" cy="5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1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81">
            <a:extLst>
              <a:ext uri="{FF2B5EF4-FFF2-40B4-BE49-F238E27FC236}">
                <a16:creationId xmlns:a16="http://schemas.microsoft.com/office/drawing/2014/main" id="{90EC6582-F8C5-4304-AA35-425627CBC0D6}"/>
              </a:ext>
            </a:extLst>
          </p:cNvPr>
          <p:cNvSpPr/>
          <p:nvPr/>
        </p:nvSpPr>
        <p:spPr>
          <a:xfrm>
            <a:off x="115683" y="935826"/>
            <a:ext cx="8785286" cy="3852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Principais Responsável pela execução das práticas de SRE nas Squads</a:t>
            </a:r>
          </a:p>
          <a:p>
            <a:endParaRPr lang="pt-BR" sz="1100" b="1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Desenhar a arquitetura alto nível do sistema: Data </a:t>
            </a:r>
            <a:r>
              <a:rPr lang="pt-BR" sz="1100" dirty="0" err="1">
                <a:solidFill>
                  <a:schemeClr val="tx1"/>
                </a:solidFill>
              </a:rPr>
              <a:t>Flow</a:t>
            </a:r>
            <a:r>
              <a:rPr lang="pt-BR" sz="1100" dirty="0">
                <a:solidFill>
                  <a:schemeClr val="tx1"/>
                </a:solidFill>
              </a:rPr>
              <a:t>, </a:t>
            </a:r>
            <a:r>
              <a:rPr lang="pt-BR" sz="1100" dirty="0" err="1">
                <a:solidFill>
                  <a:schemeClr val="tx1"/>
                </a:solidFill>
              </a:rPr>
              <a:t>Requests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Flow</a:t>
            </a:r>
            <a:r>
              <a:rPr lang="pt-BR" sz="1100" dirty="0">
                <a:solidFill>
                  <a:schemeClr val="tx1"/>
                </a:solidFill>
              </a:rPr>
              <a:t> para ajudar no estabelecimento do SLO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Levantamento do TOOL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Consulta quantitativa e qualitativa da base de chamados mensal da SQUAD até a entrega em produção   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Mapeamento das atividades que podem ser automatizadas e ou eliminadas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 Conduzir os </a:t>
            </a:r>
            <a:r>
              <a:rPr lang="pt-BR" sz="1100" dirty="0" err="1">
                <a:solidFill>
                  <a:schemeClr val="tx1"/>
                </a:solidFill>
              </a:rPr>
              <a:t>Postmortens</a:t>
            </a:r>
            <a:r>
              <a:rPr lang="pt-BR" sz="1100" dirty="0">
                <a:solidFill>
                  <a:schemeClr val="tx1"/>
                </a:solidFill>
              </a:rPr>
              <a:t> para </a:t>
            </a:r>
            <a:r>
              <a:rPr lang="pt-BR" sz="1100" dirty="0" err="1">
                <a:solidFill>
                  <a:schemeClr val="tx1"/>
                </a:solidFill>
              </a:rPr>
              <a:t>trativa</a:t>
            </a:r>
            <a:r>
              <a:rPr lang="pt-BR" sz="1100" dirty="0">
                <a:solidFill>
                  <a:schemeClr val="tx1"/>
                </a:solidFill>
              </a:rPr>
              <a:t> de problemas   </a:t>
            </a:r>
          </a:p>
          <a:p>
            <a:r>
              <a:rPr lang="pt-BR" sz="1100" dirty="0">
                <a:solidFill>
                  <a:schemeClr val="tx1"/>
                </a:solidFill>
              </a:rPr>
              <a:t> </a:t>
            </a:r>
          </a:p>
          <a:p>
            <a:r>
              <a:rPr lang="pt-BR" sz="1100" dirty="0">
                <a:solidFill>
                  <a:schemeClr val="tx1"/>
                </a:solidFill>
              </a:rPr>
              <a:t>Envolver a pessoas acompanhar o tratamento e a causa raiz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 Encontrar os limitantes das aplicações, com eventuais testes de carga.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Identificar pontos fracos na entrega de software ou gerenciamento de incidentes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Acompanhar as rotinas de Operação e Desenvolvimento, criando uma base de conhecimento para direcionar pessoas/times na solução de problemas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Gestão das Ações de SRE dentro das Squads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5539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sz="2000" dirty="0">
                <a:solidFill>
                  <a:srgbClr val="FFC000"/>
                </a:solidFill>
              </a:rPr>
              <a:t>Papéis e Responsabilidades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D072FC-9527-4BCA-BC75-2B54AFDCA370}"/>
              </a:ext>
            </a:extLst>
          </p:cNvPr>
          <p:cNvSpPr txBox="1"/>
          <p:nvPr/>
        </p:nvSpPr>
        <p:spPr>
          <a:xfrm>
            <a:off x="7352515" y="935827"/>
            <a:ext cx="1548453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Especialista SRE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6DBAF2F-1D17-4D4C-B936-724E488B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25" y="1390912"/>
            <a:ext cx="555831" cy="5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81">
            <a:extLst>
              <a:ext uri="{FF2B5EF4-FFF2-40B4-BE49-F238E27FC236}">
                <a16:creationId xmlns:a16="http://schemas.microsoft.com/office/drawing/2014/main" id="{90EC6582-F8C5-4304-AA35-425627CBC0D6}"/>
              </a:ext>
            </a:extLst>
          </p:cNvPr>
          <p:cNvSpPr/>
          <p:nvPr/>
        </p:nvSpPr>
        <p:spPr>
          <a:xfrm>
            <a:off x="115683" y="935826"/>
            <a:ext cx="8785286" cy="3852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100" dirty="0">
                <a:solidFill>
                  <a:schemeClr val="tx1"/>
                </a:solidFill>
              </a:rPr>
              <a:t>Principais Responsável pela execução das práticas de SRE nas Squads</a:t>
            </a:r>
          </a:p>
          <a:p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Definição das tecnologias que serão utilizadas para extração, modelagem, análise e apresentação dos indicadores;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Apoio na definição das métricas para extração dos indicadores de SRE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Apoio na análise da qualidade das informações dos indicadores de SRE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Construção do dashboard dos indicadores de SRE para as squads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Publicação e suporte dos indicadores de SRE das </a:t>
            </a:r>
            <a:r>
              <a:rPr lang="pt-BR" sz="1100" dirty="0" err="1">
                <a:solidFill>
                  <a:schemeClr val="tx1"/>
                </a:solidFill>
              </a:rPr>
              <a:t>sqauds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5539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sz="2000" dirty="0">
                <a:solidFill>
                  <a:srgbClr val="FFC000"/>
                </a:solidFill>
              </a:rPr>
              <a:t>Papéis e Responsabilidades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D072FC-9527-4BCA-BC75-2B54AFDCA370}"/>
              </a:ext>
            </a:extLst>
          </p:cNvPr>
          <p:cNvSpPr txBox="1"/>
          <p:nvPr/>
        </p:nvSpPr>
        <p:spPr>
          <a:xfrm>
            <a:off x="7352515" y="935827"/>
            <a:ext cx="1548453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Analitycs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F69D86-94ED-4658-ABAC-1C48882F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84" y="1399974"/>
            <a:ext cx="648000" cy="5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31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7175B3E-5902-41E6-82D7-72B9E9482ED5}"/>
              </a:ext>
            </a:extLst>
          </p:cNvPr>
          <p:cNvSpPr txBox="1"/>
          <p:nvPr/>
        </p:nvSpPr>
        <p:spPr>
          <a:xfrm>
            <a:off x="3165231" y="1971585"/>
            <a:ext cx="580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ABORDAGEM METODOLÓGICA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A4850A-158E-446E-A3E5-704005BD6A8B}"/>
              </a:ext>
            </a:extLst>
          </p:cNvPr>
          <p:cNvSpPr txBox="1"/>
          <p:nvPr/>
        </p:nvSpPr>
        <p:spPr>
          <a:xfrm>
            <a:off x="1215851" y="1910029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6233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SRE </a:t>
            </a:r>
            <a:r>
              <a:rPr lang="en-US" sz="2400" b="1" i="1" spc="-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Site Reliability Engineering</a:t>
            </a:r>
            <a:endParaRPr lang="en-US" sz="24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400" b="1" i="1" strike="noStrike" spc="-1" dirty="0">
              <a:solidFill>
                <a:srgbClr val="0C0C0C"/>
              </a:solidFill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88409" y="589269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000" b="1" i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Site Reliability Engineering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  <a:ea typeface="DejaVu Sans"/>
              </a:rPr>
              <a:t> –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  <a:ea typeface="DejaVu Sans"/>
              </a:rPr>
              <a:t>Engenharia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  <a:ea typeface="DejaVu Sans"/>
              </a:rPr>
              <a:t> de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  <a:ea typeface="DejaVu Sans"/>
              </a:rPr>
              <a:t>Operações</a:t>
            </a:r>
            <a:endParaRPr lang="en-US" sz="2000" b="0" strike="noStrike" spc="-1" dirty="0" err="1">
              <a:latin typeface="Arial"/>
            </a:endParaRPr>
          </a:p>
        </p:txBody>
      </p:sp>
      <p:grpSp>
        <p:nvGrpSpPr>
          <p:cNvPr id="306" name="Group 3"/>
          <p:cNvGrpSpPr/>
          <p:nvPr/>
        </p:nvGrpSpPr>
        <p:grpSpPr>
          <a:xfrm>
            <a:off x="392040" y="2080080"/>
            <a:ext cx="1568880" cy="2341440"/>
            <a:chOff x="392040" y="2080080"/>
            <a:chExt cx="1568880" cy="2341440"/>
          </a:xfrm>
        </p:grpSpPr>
        <p:pic>
          <p:nvPicPr>
            <p:cNvPr id="307" name="Imagem 69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84348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08" name="Group 4"/>
            <p:cNvGrpSpPr/>
            <p:nvPr/>
          </p:nvGrpSpPr>
          <p:grpSpPr>
            <a:xfrm>
              <a:off x="392040" y="3184920"/>
              <a:ext cx="1568880" cy="1236600"/>
              <a:chOff x="392040" y="3184920"/>
              <a:chExt cx="1568880" cy="1236600"/>
            </a:xfrm>
          </p:grpSpPr>
          <p:grpSp>
            <p:nvGrpSpPr>
              <p:cNvPr id="309" name="Group 5"/>
              <p:cNvGrpSpPr/>
              <p:nvPr/>
            </p:nvGrpSpPr>
            <p:grpSpPr>
              <a:xfrm>
                <a:off x="392040" y="3184920"/>
                <a:ext cx="1459440" cy="413640"/>
                <a:chOff x="392040" y="3184920"/>
                <a:chExt cx="1459440" cy="413640"/>
              </a:xfrm>
            </p:grpSpPr>
            <p:sp>
              <p:nvSpPr>
                <p:cNvPr id="310" name="CustomShape 6"/>
                <p:cNvSpPr/>
                <p:nvPr/>
              </p:nvSpPr>
              <p:spPr>
                <a:xfrm>
                  <a:off x="392040" y="3184920"/>
                  <a:ext cx="1459440" cy="41364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1" name="CustomShape 7"/>
                <p:cNvSpPr/>
                <p:nvPr/>
              </p:nvSpPr>
              <p:spPr>
                <a:xfrm>
                  <a:off x="459720" y="3249360"/>
                  <a:ext cx="1326600" cy="27252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Observability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312" name="CustomShape 8"/>
              <p:cNvSpPr/>
              <p:nvPr/>
            </p:nvSpPr>
            <p:spPr>
              <a:xfrm>
                <a:off x="392040" y="3852360"/>
                <a:ext cx="1568880" cy="569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SLOs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Dashboards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Analytics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313" name="Group 9"/>
          <p:cNvGrpSpPr/>
          <p:nvPr/>
        </p:nvGrpSpPr>
        <p:grpSpPr>
          <a:xfrm>
            <a:off x="3817800" y="2080080"/>
            <a:ext cx="1462680" cy="2661120"/>
            <a:chOff x="3817800" y="2080080"/>
            <a:chExt cx="1462680" cy="2661120"/>
          </a:xfrm>
        </p:grpSpPr>
        <p:grpSp>
          <p:nvGrpSpPr>
            <p:cNvPr id="314" name="Group 10"/>
            <p:cNvGrpSpPr/>
            <p:nvPr/>
          </p:nvGrpSpPr>
          <p:grpSpPr>
            <a:xfrm>
              <a:off x="3817800" y="3179880"/>
              <a:ext cx="1462680" cy="1561320"/>
              <a:chOff x="3817800" y="3179880"/>
              <a:chExt cx="1462680" cy="1561320"/>
            </a:xfrm>
          </p:grpSpPr>
          <p:sp>
            <p:nvSpPr>
              <p:cNvPr id="315" name="CustomShape 11"/>
              <p:cNvSpPr/>
              <p:nvPr/>
            </p:nvSpPr>
            <p:spPr>
              <a:xfrm>
                <a:off x="3817800" y="3179880"/>
                <a:ext cx="1459440" cy="454680"/>
              </a:xfrm>
              <a:prstGeom prst="rect">
                <a:avLst/>
              </a:prstGeom>
              <a:solidFill>
                <a:srgbClr val="FAB90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Plano de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Mudanças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316" name="CustomShape 12"/>
              <p:cNvSpPr/>
              <p:nvPr/>
            </p:nvSpPr>
            <p:spPr>
              <a:xfrm>
                <a:off x="3817800" y="3852360"/>
                <a:ext cx="1462680" cy="88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Processo de Releases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Automação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Consultoria de design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pic>
          <p:nvPicPr>
            <p:cNvPr id="317" name="Imagem 80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21632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8" name="Group 13"/>
          <p:cNvGrpSpPr/>
          <p:nvPr/>
        </p:nvGrpSpPr>
        <p:grpSpPr>
          <a:xfrm>
            <a:off x="2100240" y="2080080"/>
            <a:ext cx="1459440" cy="2501280"/>
            <a:chOff x="2100240" y="2080080"/>
            <a:chExt cx="1459440" cy="2501280"/>
          </a:xfrm>
        </p:grpSpPr>
        <p:pic>
          <p:nvPicPr>
            <p:cNvPr id="319" name="Imagem 82"/>
            <p:cNvPicPr/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49696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0" name="Group 14"/>
            <p:cNvGrpSpPr/>
            <p:nvPr/>
          </p:nvGrpSpPr>
          <p:grpSpPr>
            <a:xfrm>
              <a:off x="2100240" y="3178800"/>
              <a:ext cx="1459440" cy="1402560"/>
              <a:chOff x="2100240" y="3178800"/>
              <a:chExt cx="1459440" cy="1402560"/>
            </a:xfrm>
          </p:grpSpPr>
          <p:sp>
            <p:nvSpPr>
              <p:cNvPr id="321" name="CustomShape 15"/>
              <p:cNvSpPr/>
              <p:nvPr/>
            </p:nvSpPr>
            <p:spPr>
              <a:xfrm>
                <a:off x="2100240" y="3852360"/>
                <a:ext cx="1357560" cy="72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Performance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Previsão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Direcionada pela demanda</a:t>
                </a:r>
                <a:endParaRPr lang="en-US" sz="1050" b="0" strike="noStrike" spc="-1">
                  <a:latin typeface="Arial"/>
                </a:endParaRPr>
              </a:p>
            </p:txBody>
          </p:sp>
          <p:sp>
            <p:nvSpPr>
              <p:cNvPr id="322" name="CustomShape 16"/>
              <p:cNvSpPr/>
              <p:nvPr/>
            </p:nvSpPr>
            <p:spPr>
              <a:xfrm>
                <a:off x="2100240" y="3178800"/>
                <a:ext cx="1459440" cy="413640"/>
              </a:xfrm>
              <a:prstGeom prst="rect">
                <a:avLst/>
              </a:prstGeom>
              <a:solidFill>
                <a:srgbClr val="FAB9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Planejamento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de Capacidade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1200" b="0" strike="noStrike" spc="-1">
                  <a:latin typeface="Arial"/>
                </a:endParaRPr>
              </a:p>
            </p:txBody>
          </p:sp>
        </p:grpSp>
      </p:grpSp>
      <p:grpSp>
        <p:nvGrpSpPr>
          <p:cNvPr id="323" name="Group 17"/>
          <p:cNvGrpSpPr/>
          <p:nvPr/>
        </p:nvGrpSpPr>
        <p:grpSpPr>
          <a:xfrm>
            <a:off x="5368680" y="2080080"/>
            <a:ext cx="1677240" cy="2500560"/>
            <a:chOff x="5368680" y="2080080"/>
            <a:chExt cx="1677240" cy="2500560"/>
          </a:xfrm>
        </p:grpSpPr>
        <p:pic>
          <p:nvPicPr>
            <p:cNvPr id="324" name="Imagem 87"/>
            <p:cNvPicPr/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587628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5" name="Group 18"/>
            <p:cNvGrpSpPr/>
            <p:nvPr/>
          </p:nvGrpSpPr>
          <p:grpSpPr>
            <a:xfrm>
              <a:off x="5368680" y="3165840"/>
              <a:ext cx="1677240" cy="1414800"/>
              <a:chOff x="5368680" y="3165840"/>
              <a:chExt cx="1677240" cy="1414800"/>
            </a:xfrm>
          </p:grpSpPr>
          <p:sp>
            <p:nvSpPr>
              <p:cNvPr id="326" name="CustomShape 19"/>
              <p:cNvSpPr/>
              <p:nvPr/>
            </p:nvSpPr>
            <p:spPr>
              <a:xfrm>
                <a:off x="5479200" y="3852360"/>
                <a:ext cx="1204920" cy="72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Oncall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Analysis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Postmortem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327" name="Group 20"/>
              <p:cNvGrpSpPr/>
              <p:nvPr/>
            </p:nvGrpSpPr>
            <p:grpSpPr>
              <a:xfrm>
                <a:off x="5368680" y="3165840"/>
                <a:ext cx="1677240" cy="455040"/>
                <a:chOff x="5368680" y="3165840"/>
                <a:chExt cx="1677240" cy="455040"/>
              </a:xfrm>
            </p:grpSpPr>
            <p:sp>
              <p:nvSpPr>
                <p:cNvPr id="328" name="CustomShape 21"/>
                <p:cNvSpPr/>
                <p:nvPr/>
              </p:nvSpPr>
              <p:spPr>
                <a:xfrm>
                  <a:off x="5479200" y="3174480"/>
                  <a:ext cx="1459440" cy="4377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CustomShape 22"/>
                <p:cNvSpPr/>
                <p:nvPr/>
              </p:nvSpPr>
              <p:spPr>
                <a:xfrm>
                  <a:off x="5368680" y="3165840"/>
                  <a:ext cx="1677240" cy="45504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13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Gerenciamento</a:t>
                  </a: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 de</a:t>
                  </a:r>
                  <a:endParaRPr lang="en-US" sz="1200" b="0" strike="noStrike" spc="-1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Incidentes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330" name="Group 23"/>
          <p:cNvGrpSpPr/>
          <p:nvPr/>
        </p:nvGrpSpPr>
        <p:grpSpPr>
          <a:xfrm>
            <a:off x="7137360" y="2139480"/>
            <a:ext cx="1662480" cy="2608200"/>
            <a:chOff x="7137360" y="2139480"/>
            <a:chExt cx="1662480" cy="2608200"/>
          </a:xfrm>
        </p:grpSpPr>
        <p:pic>
          <p:nvPicPr>
            <p:cNvPr id="331" name="Imagem 94"/>
            <p:cNvPicPr/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7560360" y="21394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2" name="Group 24"/>
            <p:cNvGrpSpPr/>
            <p:nvPr/>
          </p:nvGrpSpPr>
          <p:grpSpPr>
            <a:xfrm>
              <a:off x="7137360" y="3174120"/>
              <a:ext cx="1662480" cy="1573560"/>
              <a:chOff x="7137360" y="3174120"/>
              <a:chExt cx="1662480" cy="1573560"/>
            </a:xfrm>
          </p:grpSpPr>
          <p:sp>
            <p:nvSpPr>
              <p:cNvPr id="333" name="CustomShape 25"/>
              <p:cNvSpPr/>
              <p:nvPr/>
            </p:nvSpPr>
            <p:spPr>
              <a:xfrm>
                <a:off x="7137360" y="3859560"/>
                <a:ext cx="1662480" cy="88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Gerenciamento do “Toil</a:t>
                </a:r>
                <a:r>
                  <a:rPr lang="en-US" sz="1050" b="0" i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”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Cultura de Engenheiro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Cultura Blameless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334" name="Group 26"/>
              <p:cNvGrpSpPr/>
              <p:nvPr/>
            </p:nvGrpSpPr>
            <p:grpSpPr>
              <a:xfrm>
                <a:off x="7137360" y="3174120"/>
                <a:ext cx="1459440" cy="437760"/>
                <a:chOff x="7137360" y="3174120"/>
                <a:chExt cx="1459440" cy="437760"/>
              </a:xfrm>
            </p:grpSpPr>
            <p:sp>
              <p:nvSpPr>
                <p:cNvPr id="335" name="CustomShape 27"/>
                <p:cNvSpPr/>
                <p:nvPr/>
              </p:nvSpPr>
              <p:spPr>
                <a:xfrm>
                  <a:off x="7137360" y="3174120"/>
                  <a:ext cx="1459440" cy="4377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6" name="CustomShape 28"/>
                <p:cNvSpPr/>
                <p:nvPr/>
              </p:nvSpPr>
              <p:spPr>
                <a:xfrm>
                  <a:off x="7479720" y="3261960"/>
                  <a:ext cx="771840" cy="2613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13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Cultura</a:t>
                  </a:r>
                  <a:endParaRPr lang="en-US" sz="113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337" name="Group 29"/>
          <p:cNvGrpSpPr/>
          <p:nvPr/>
        </p:nvGrpSpPr>
        <p:grpSpPr>
          <a:xfrm>
            <a:off x="392400" y="1156320"/>
            <a:ext cx="8629200" cy="572040"/>
            <a:chOff x="392400" y="1156320"/>
            <a:chExt cx="8629200" cy="572040"/>
          </a:xfrm>
        </p:grpSpPr>
        <p:grpSp>
          <p:nvGrpSpPr>
            <p:cNvPr id="338" name="Group 30"/>
            <p:cNvGrpSpPr/>
            <p:nvPr/>
          </p:nvGrpSpPr>
          <p:grpSpPr>
            <a:xfrm>
              <a:off x="392400" y="1189080"/>
              <a:ext cx="8629200" cy="539280"/>
              <a:chOff x="392400" y="1189080"/>
              <a:chExt cx="8629200" cy="539280"/>
            </a:xfrm>
          </p:grpSpPr>
          <p:sp>
            <p:nvSpPr>
              <p:cNvPr id="339" name="CustomShape 31"/>
              <p:cNvSpPr/>
              <p:nvPr/>
            </p:nvSpPr>
            <p:spPr>
              <a:xfrm>
                <a:off x="1147320" y="1397520"/>
                <a:ext cx="7874280" cy="317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Um </a:t>
                </a:r>
                <a:r>
                  <a:rPr lang="en-US" sz="1500" b="0" i="1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framework</a:t>
                </a:r>
                <a:r>
                  <a:rPr lang="en-US" sz="15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 para operar serviços de larga escala de maneira </a:t>
                </a:r>
                <a:r>
                  <a:rPr lang="en-US" sz="1500" b="1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CONFIÁVEL</a:t>
                </a:r>
                <a:endParaRPr lang="en-US" sz="1500" b="0" strike="noStrike" spc="-1">
                  <a:latin typeface="Arial"/>
                </a:endParaRPr>
              </a:p>
            </p:txBody>
          </p:sp>
          <p:pic>
            <p:nvPicPr>
              <p:cNvPr id="340" name="Picture 1"/>
              <p:cNvPicPr/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>
                <a:off x="392400" y="1189080"/>
                <a:ext cx="753840" cy="5392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1" name="CustomShape 32"/>
            <p:cNvSpPr/>
            <p:nvPr/>
          </p:nvSpPr>
          <p:spPr>
            <a:xfrm>
              <a:off x="1135800" y="1156320"/>
              <a:ext cx="1964880" cy="31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500" b="1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DEFINIÇÃO</a:t>
              </a:r>
              <a:endParaRPr lang="en-US" sz="15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1"/>
          <p:cNvGrpSpPr/>
          <p:nvPr/>
        </p:nvGrpSpPr>
        <p:grpSpPr>
          <a:xfrm>
            <a:off x="131400" y="1297080"/>
            <a:ext cx="3401640" cy="1813680"/>
            <a:chOff x="131400" y="1297080"/>
            <a:chExt cx="3401640" cy="1813680"/>
          </a:xfrm>
        </p:grpSpPr>
        <p:sp>
          <p:nvSpPr>
            <p:cNvPr id="343" name="CustomShape 2"/>
            <p:cNvSpPr/>
            <p:nvPr/>
          </p:nvSpPr>
          <p:spPr>
            <a:xfrm>
              <a:off x="846000" y="1756800"/>
              <a:ext cx="1438200" cy="9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3"/>
            <p:cNvSpPr/>
            <p:nvPr/>
          </p:nvSpPr>
          <p:spPr>
            <a:xfrm>
              <a:off x="884160" y="2052720"/>
              <a:ext cx="624960" cy="341640"/>
            </a:xfrm>
            <a:prstGeom prst="ellipse">
              <a:avLst/>
            </a:prstGeom>
            <a:solidFill>
              <a:srgbClr val="FFD30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7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NOC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345" name="CustomShape 4"/>
            <p:cNvSpPr/>
            <p:nvPr/>
          </p:nvSpPr>
          <p:spPr>
            <a:xfrm>
              <a:off x="1608120" y="2052720"/>
              <a:ext cx="438480" cy="329760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Ops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46" name="Imagem 10"/>
            <p:cNvPicPr/>
            <p:nvPr/>
          </p:nvPicPr>
          <p:blipFill>
            <a:blip r:embed="rId3"/>
            <a:stretch/>
          </p:blipFill>
          <p:spPr>
            <a:xfrm>
              <a:off x="2427480" y="1854720"/>
              <a:ext cx="478440" cy="50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7" name="CustomShape 5"/>
            <p:cNvSpPr/>
            <p:nvPr/>
          </p:nvSpPr>
          <p:spPr>
            <a:xfrm>
              <a:off x="1910880" y="2352600"/>
              <a:ext cx="1622160" cy="42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O que desperdiçava 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muitos recursos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348" name="CustomShape 6"/>
            <p:cNvSpPr/>
            <p:nvPr/>
          </p:nvSpPr>
          <p:spPr>
            <a:xfrm>
              <a:off x="131400" y="2473920"/>
              <a:ext cx="1419480" cy="59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Antes o ambiente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era  gerenciado 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por pessoas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349" name="CustomShape 7"/>
            <p:cNvSpPr/>
            <p:nvPr/>
          </p:nvSpPr>
          <p:spPr>
            <a:xfrm rot="5400000">
              <a:off x="1488600" y="1966320"/>
              <a:ext cx="117360" cy="2171520"/>
            </a:xfrm>
            <a:prstGeom prst="curvedConnector3">
              <a:avLst>
                <a:gd name="adj1" fmla="val 466179"/>
              </a:avLst>
            </a:prstGeom>
            <a:noFill/>
            <a:ln>
              <a:solidFill>
                <a:schemeClr val="tx1"/>
              </a:solidFill>
              <a:custDash>
                <a:ds d="1200000" sp="800000"/>
              </a:custDash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8"/>
            <p:cNvSpPr/>
            <p:nvPr/>
          </p:nvSpPr>
          <p:spPr>
            <a:xfrm>
              <a:off x="812520" y="1297080"/>
              <a:ext cx="13172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Erros humanos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 eram comuns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51" name="CustomShape 9"/>
          <p:cNvSpPr/>
          <p:nvPr/>
        </p:nvSpPr>
        <p:spPr>
          <a:xfrm rot="5400000" flipH="1" flipV="1">
            <a:off x="1584720" y="693000"/>
            <a:ext cx="11520" cy="2333160"/>
          </a:xfrm>
          <a:prstGeom prst="curvedConnector3">
            <a:avLst>
              <a:gd name="adj1" fmla="val 6208992"/>
            </a:avLst>
          </a:prstGeom>
          <a:noFill/>
          <a:ln>
            <a:solidFill>
              <a:schemeClr val="tx1"/>
            </a:solidFill>
            <a:custDash>
              <a:ds d="1200000" sp="8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Imagem 33"/>
          <p:cNvPicPr/>
          <p:nvPr/>
        </p:nvPicPr>
        <p:blipFill>
          <a:blip r:embed="rId4"/>
          <a:stretch/>
        </p:blipFill>
        <p:spPr>
          <a:xfrm>
            <a:off x="3608280" y="1482480"/>
            <a:ext cx="2493360" cy="1802880"/>
          </a:xfrm>
          <a:prstGeom prst="rect">
            <a:avLst/>
          </a:prstGeom>
          <a:ln>
            <a:noFill/>
          </a:ln>
        </p:spPr>
      </p:pic>
      <p:sp>
        <p:nvSpPr>
          <p:cNvPr id="353" name="CustomShape 10"/>
          <p:cNvSpPr/>
          <p:nvPr/>
        </p:nvSpPr>
        <p:spPr>
          <a:xfrm>
            <a:off x="4231800" y="1851840"/>
            <a:ext cx="1152720" cy="9802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1"/>
          <p:cNvSpPr/>
          <p:nvPr/>
        </p:nvSpPr>
        <p:spPr>
          <a:xfrm>
            <a:off x="4302720" y="2126160"/>
            <a:ext cx="107208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SRE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55" name="Graphic 4"/>
          <p:cNvPicPr/>
          <p:nvPr/>
        </p:nvPicPr>
        <p:blipFill>
          <a:blip r:embed="rId5"/>
          <a:stretch/>
        </p:blipFill>
        <p:spPr>
          <a:xfrm>
            <a:off x="162720" y="1862280"/>
            <a:ext cx="622080" cy="611280"/>
          </a:xfrm>
          <a:prstGeom prst="rect">
            <a:avLst/>
          </a:prstGeom>
          <a:ln>
            <a:noFill/>
          </a:ln>
        </p:spPr>
      </p:pic>
      <p:grpSp>
        <p:nvGrpSpPr>
          <p:cNvPr id="356" name="Group 12"/>
          <p:cNvGrpSpPr/>
          <p:nvPr/>
        </p:nvGrpSpPr>
        <p:grpSpPr>
          <a:xfrm>
            <a:off x="6178680" y="1109880"/>
            <a:ext cx="2819520" cy="2347920"/>
            <a:chOff x="6178680" y="1109880"/>
            <a:chExt cx="2819520" cy="2347920"/>
          </a:xfrm>
        </p:grpSpPr>
        <p:sp>
          <p:nvSpPr>
            <p:cNvPr id="357" name="CustomShape 13"/>
            <p:cNvSpPr/>
            <p:nvPr/>
          </p:nvSpPr>
          <p:spPr>
            <a:xfrm>
              <a:off x="6178680" y="1109880"/>
              <a:ext cx="2579040" cy="2347920"/>
            </a:xfrm>
            <a:prstGeom prst="ellipse">
              <a:avLst/>
            </a:prstGeom>
            <a:noFill/>
            <a:ln>
              <a:solidFill>
                <a:schemeClr val="tx1">
                  <a:alpha val="66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8" name="Group 14"/>
            <p:cNvGrpSpPr/>
            <p:nvPr/>
          </p:nvGrpSpPr>
          <p:grpSpPr>
            <a:xfrm>
              <a:off x="6414480" y="1454760"/>
              <a:ext cx="2583720" cy="1711080"/>
              <a:chOff x="6414480" y="1454760"/>
              <a:chExt cx="2583720" cy="1711080"/>
            </a:xfrm>
          </p:grpSpPr>
          <p:sp>
            <p:nvSpPr>
              <p:cNvPr id="359" name="CustomShape 15"/>
              <p:cNvSpPr/>
              <p:nvPr/>
            </p:nvSpPr>
            <p:spPr>
              <a:xfrm>
                <a:off x="6441120" y="1976760"/>
                <a:ext cx="125784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Disponibilidade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0" name="Imagem 24"/>
              <p:cNvPicPr/>
              <p:nvPr/>
            </p:nvPicPr>
            <p:blipFill>
              <a:blip r:embed="rId6"/>
              <a:stretch/>
            </p:blipFill>
            <p:spPr>
              <a:xfrm>
                <a:off x="7748280" y="145476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1" name="CustomShape 16"/>
              <p:cNvSpPr/>
              <p:nvPr/>
            </p:nvSpPr>
            <p:spPr>
              <a:xfrm>
                <a:off x="7704000" y="1976760"/>
                <a:ext cx="1294200" cy="424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Auditoria/</a:t>
                </a:r>
                <a:endParaRPr lang="en-US" sz="11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Compliance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2" name="Imagem 26"/>
              <p:cNvPicPr/>
              <p:nvPr/>
            </p:nvPicPr>
            <p:blipFill>
              <a:blip r:embed="rId7"/>
              <a:stretch/>
            </p:blipFill>
            <p:spPr>
              <a:xfrm>
                <a:off x="6587640" y="242604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3" name="CustomShape 17"/>
              <p:cNvSpPr/>
              <p:nvPr/>
            </p:nvSpPr>
            <p:spPr>
              <a:xfrm>
                <a:off x="6414480" y="2908800"/>
                <a:ext cx="92556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Segurança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4" name="Imagem 28"/>
              <p:cNvPicPr/>
              <p:nvPr/>
            </p:nvPicPr>
            <p:blipFill>
              <a:blip r:embed="rId8"/>
              <a:stretch/>
            </p:blipFill>
            <p:spPr>
              <a:xfrm>
                <a:off x="7668360" y="247392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5" name="CustomShape 18"/>
              <p:cNvSpPr/>
              <p:nvPr/>
            </p:nvSpPr>
            <p:spPr>
              <a:xfrm>
                <a:off x="7369560" y="2908800"/>
                <a:ext cx="106740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Performance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6" name="Imagem 30"/>
              <p:cNvPicPr/>
              <p:nvPr/>
            </p:nvPicPr>
            <p:blipFill>
              <a:blip r:embed="rId9"/>
              <a:stretch/>
            </p:blipFill>
            <p:spPr>
              <a:xfrm>
                <a:off x="6587640" y="145476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67" name="CustomShape 19"/>
          <p:cNvSpPr/>
          <p:nvPr/>
        </p:nvSpPr>
        <p:spPr>
          <a:xfrm>
            <a:off x="280579" y="541644"/>
            <a:ext cx="8573400" cy="3330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SRE</a:t>
            </a:r>
            <a:r>
              <a:rPr lang="en-US" sz="16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Entrega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ambientes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confiáveis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através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de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operações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robustas</a:t>
            </a:r>
          </a:p>
        </p:txBody>
      </p:sp>
      <p:sp>
        <p:nvSpPr>
          <p:cNvPr id="368" name="CustomShape 20"/>
          <p:cNvSpPr/>
          <p:nvPr/>
        </p:nvSpPr>
        <p:spPr>
          <a:xfrm>
            <a:off x="140040" y="25956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868686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21"/>
          <p:cNvSpPr/>
          <p:nvPr/>
        </p:nvSpPr>
        <p:spPr>
          <a:xfrm>
            <a:off x="140040" y="810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 dirty="0">
              <a:latin typeface="Calibri"/>
            </a:endParaRPr>
          </a:p>
        </p:txBody>
      </p:sp>
      <p:sp>
        <p:nvSpPr>
          <p:cNvPr id="370" name="CustomShape 22"/>
          <p:cNvSpPr/>
          <p:nvPr/>
        </p:nvSpPr>
        <p:spPr>
          <a:xfrm>
            <a:off x="-189720" y="3940920"/>
            <a:ext cx="3562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Processos manuais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Lentos e morosos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23"/>
          <p:cNvSpPr/>
          <p:nvPr/>
        </p:nvSpPr>
        <p:spPr>
          <a:xfrm>
            <a:off x="5675040" y="3940920"/>
            <a:ext cx="3562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Rápido, flexível e controlado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40040" y="115098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pc="-1" dirty="0">
                <a:solidFill>
                  <a:srgbClr val="0C0C0C"/>
                </a:solidFill>
                <a:latin typeface="Calibri"/>
              </a:rPr>
              <a:t>SRE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en-US" sz="2400" b="1" i="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Site Reliability Engineering</a:t>
            </a:r>
            <a:endParaRPr lang="en-US" sz="2400" i="1" dirty="0"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endParaRPr lang="en-US" b="0" strike="noStrike" dirty="0"/>
          </a:p>
        </p:txBody>
      </p:sp>
      <p:sp>
        <p:nvSpPr>
          <p:cNvPr id="373" name="CustomShape 2"/>
          <p:cNvSpPr/>
          <p:nvPr/>
        </p:nvSpPr>
        <p:spPr>
          <a:xfrm>
            <a:off x="179280" y="5454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12928" y="571178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Princípios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 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Class SRE implements DevOps</a:t>
            </a:r>
            <a:endParaRPr lang="en-US" sz="2000" spc="-1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4763880" y="1647720"/>
            <a:ext cx="4071240" cy="27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também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é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uma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melhor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integração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dos times! 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Algumas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das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responsabilidades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do NOC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são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: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 marL="285750" indent="-284480">
              <a:lnSpc>
                <a:spcPct val="100000"/>
              </a:lnSpc>
              <a:buClr>
                <a:srgbClr val="0C0C0C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Observability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através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monitoramento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pró-ativo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disponibilidade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performace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das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aplicações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.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 marL="285750" indent="-284480">
              <a:lnSpc>
                <a:spcPct val="100000"/>
              </a:lnSpc>
              <a:buClr>
                <a:srgbClr val="0C0C0C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Gerenciamento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incidentes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,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filas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requisições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acionamentos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.</a:t>
            </a:r>
            <a:endParaRPr lang="en-US" sz="1500" b="0" strike="noStrike" spc="-1" dirty="0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76" name="Imagem 7"/>
          <p:cNvPicPr/>
          <p:nvPr/>
        </p:nvPicPr>
        <p:blipFill>
          <a:blip r:embed="rId3"/>
          <a:stretch/>
        </p:blipFill>
        <p:spPr>
          <a:xfrm>
            <a:off x="313200" y="1796400"/>
            <a:ext cx="4381200" cy="174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40040" y="141840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endParaRPr lang="en-US" sz="2400" b="0" strike="noStrike" dirty="0">
              <a:latin typeface="Calibri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79280" y="5454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280579" y="544004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  <a:cs typeface="Calibri"/>
              </a:rPr>
              <a:t>Princípios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  <a:cs typeface="Calibri"/>
              </a:rPr>
              <a:t> - 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Class SRE implements DevOps</a:t>
            </a:r>
            <a:endParaRPr 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4871880" y="1084368"/>
            <a:ext cx="3701826" cy="32182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r>
              <a:rPr lang="en-US" sz="1500" spc="-1" dirty="0">
                <a:solidFill>
                  <a:srgbClr val="0C0C0C"/>
                </a:solidFill>
                <a:latin typeface="Calibri"/>
              </a:rPr>
              <a:t>Com SRE é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possível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fazer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manutenções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em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tempo de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execução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através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de: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Automação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Escalabilidade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com CI/CD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Gerenciamento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Configuração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e Ferramentas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Engenharia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 Release:  "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Queremos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lançar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qualquer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coisa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, a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qualquer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hora,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sem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impedimentos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!" Versus "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Não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vamos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querer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mudar nada no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sistema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,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uma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vez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que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ele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funcione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!"</a:t>
            </a: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81" name="Imagem 4"/>
          <p:cNvPicPr/>
          <p:nvPr/>
        </p:nvPicPr>
        <p:blipFill>
          <a:blip r:embed="rId3"/>
          <a:stretch/>
        </p:blipFill>
        <p:spPr>
          <a:xfrm>
            <a:off x="289080" y="1936800"/>
            <a:ext cx="4582440" cy="181944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C4C7899-4322-4E1F-8322-34353671DEB6}"/>
              </a:ext>
            </a:extLst>
          </p:cNvPr>
          <p:cNvSpPr/>
          <p:nvPr/>
        </p:nvSpPr>
        <p:spPr>
          <a:xfrm>
            <a:off x="215521" y="115098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pc="-1" dirty="0">
                <a:solidFill>
                  <a:srgbClr val="0C0C0C"/>
                </a:solidFill>
                <a:latin typeface="Calibri"/>
              </a:rPr>
              <a:t>SRE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en-US" sz="2400" b="1" i="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Site Reliability Engineering</a:t>
            </a:r>
            <a:endParaRPr lang="en-US" sz="2400" i="1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endParaRPr lang="en-US" b="0" strike="noStrik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 dirty="0">
              <a:latin typeface="Calibri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79280" y="4500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b="1" strike="noStrike" spc="-1" dirty="0">
              <a:solidFill>
                <a:srgbClr val="FBBD00"/>
              </a:solidFill>
              <a:latin typeface="Calibri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48230" y="57836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pc="-1" dirty="0" err="1">
                <a:solidFill>
                  <a:srgbClr val="FFD300"/>
                </a:solidFill>
                <a:latin typeface="Calibri"/>
                <a:ea typeface="DejaVu Sans"/>
              </a:rPr>
              <a:t>Importância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dos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Processos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e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Indicadores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corretos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 Observability –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 à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endParaRPr lang="en-US" sz="2000" spc="-1" dirty="0" err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5120640" y="3342960"/>
            <a:ext cx="3558240" cy="13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SLO</a:t>
            </a:r>
            <a:r>
              <a:rPr lang="en-US" sz="160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Service Level Objectives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Error Budget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– </a:t>
            </a:r>
            <a:r>
              <a:rPr lang="en-US" sz="1350" b="0" strike="noStrike" spc="-1" dirty="0" err="1">
                <a:solidFill>
                  <a:srgbClr val="0C0C0C"/>
                </a:solidFill>
                <a:latin typeface="Calibri"/>
                <a:ea typeface="Calibri"/>
              </a:rPr>
              <a:t>Definir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e </a:t>
            </a:r>
            <a:r>
              <a:rPr lang="en-US" sz="1350" b="0" strike="noStrike" spc="-1" dirty="0" err="1">
                <a:solidFill>
                  <a:srgbClr val="0C0C0C"/>
                </a:solidFill>
                <a:latin typeface="Calibri"/>
                <a:ea typeface="Calibri"/>
              </a:rPr>
              <a:t>Respeitar</a:t>
            </a:r>
            <a:endParaRPr lang="en-US" sz="1350" b="0" strike="noStrike" spc="-1" dirty="0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MTTR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Mean Time To Repair</a:t>
            </a:r>
            <a:br>
              <a:rPr dirty="0"/>
            </a:b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MTBF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Mean Time Between Failures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TTFN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Time To First Notification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86" name="Imagem 3"/>
          <p:cNvPicPr/>
          <p:nvPr/>
        </p:nvPicPr>
        <p:blipFill>
          <a:blip r:embed="rId3"/>
          <a:stretch/>
        </p:blipFill>
        <p:spPr>
          <a:xfrm>
            <a:off x="5368320" y="1463040"/>
            <a:ext cx="2952000" cy="160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7" name="CustomShape 5"/>
          <p:cNvSpPr/>
          <p:nvPr/>
        </p:nvSpPr>
        <p:spPr>
          <a:xfrm>
            <a:off x="365760" y="1354680"/>
            <a:ext cx="4205520" cy="19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Production Readiness Reviews (PRR)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500" spc="-1">
                <a:solidFill>
                  <a:srgbClr val="0C0C0C"/>
                </a:solidFill>
                <a:latin typeface="Calibri"/>
              </a:rPr>
              <a:t>Processo que identifica as necessidades de confiabilidade de uma produto/serviço com base em seus detalhes específicos (arquitetura, métricas, capacidade, performance e incidentes críticos). A Engenharia de Operações vai conhecer à fundo características como: Desig, os vários fluxos do sistema, descrição do setup de produção, trabalhar com o comitê de mudança para simplificar seus critérios e implementar mudanças automáticas para casos comuns e planilha de riscos. 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274320" y="1328760"/>
            <a:ext cx="4205520" cy="19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C0C0C"/>
                </a:solidFill>
                <a:latin typeface="Calibri"/>
                <a:ea typeface="Calibri"/>
              </a:rPr>
              <a:t>Production Scalability Reviews (PSR)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Para cada produto/serviço o processo deve estar mapeado em forma de checklists de melhores práticas para escalabilidade (claras e práticas). Para aprimorar esse checklist é preciso que o time de Engenharia faça comitês com os donos dos serviços e experts de componentes de infra.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92" name="TextShape 5"/>
          <p:cNvSpPr txBox="1"/>
          <p:nvPr/>
        </p:nvSpPr>
        <p:spPr>
          <a:xfrm>
            <a:off x="4572000" y="1466280"/>
            <a:ext cx="4114800" cy="29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C0C0C"/>
                </a:solidFill>
                <a:latin typeface="Calibri"/>
                <a:ea typeface="Calibri"/>
              </a:rPr>
              <a:t>Production Improvement Review (PIR)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Guiado por métricas, orientado a ações. Trabalho focado pela engenharia de operaçoes (discutir soluções, não problemas ou achar culpados). Revisar os incidentes críticos de produção (P1-P4): MTTx: Mean Time to x (onde x=detecção|escalonamento|resolução)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Criar um plano de ações dos débitos técnicos. Garantir preenchimento do documento de postmortem da maneira correta. Lições aprendidas devem guiar o preenchimento do checklist. Criar processo para realizar um resumo dos incidentes a cada X meses.</a:t>
            </a:r>
            <a:endParaRPr lang="en-US" sz="1200" b="0" strike="noStrike" spc="-1">
              <a:latin typeface="Arial"/>
            </a:endParaRPr>
          </a:p>
          <a:p>
            <a:endParaRPr lang="en-US" sz="1200" b="0" strike="noStrike" spc="-1">
              <a:latin typeface="Arial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3"/>
          <a:stretch/>
        </p:blipFill>
        <p:spPr>
          <a:xfrm>
            <a:off x="548640" y="3292920"/>
            <a:ext cx="3474720" cy="1489320"/>
          </a:xfrm>
          <a:prstGeom prst="rect">
            <a:avLst/>
          </a:prstGeom>
          <a:ln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BA4BAD1-73AD-424A-AD74-6A8F8B0FBE18}"/>
              </a:ext>
            </a:extLst>
          </p:cNvPr>
          <p:cNvSpPr/>
          <p:nvPr/>
        </p:nvSpPr>
        <p:spPr>
          <a:xfrm>
            <a:off x="248230" y="57836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pc="-1" dirty="0" err="1">
                <a:solidFill>
                  <a:srgbClr val="FFD300"/>
                </a:solidFill>
                <a:latin typeface="Calibri"/>
                <a:ea typeface="DejaVu Sans"/>
              </a:rPr>
              <a:t>Importância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dos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Processos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e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Indicadores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corretos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 Observability –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 à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endParaRPr lang="en-US" sz="2000" spc="-1" dirty="0" err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7175B3E-5902-41E6-82D7-72B9E9482ED5}"/>
              </a:ext>
            </a:extLst>
          </p:cNvPr>
          <p:cNvSpPr txBox="1"/>
          <p:nvPr/>
        </p:nvSpPr>
        <p:spPr>
          <a:xfrm>
            <a:off x="3165231" y="1971585"/>
            <a:ext cx="580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chemeClr val="bg1"/>
                </a:solidFill>
              </a:rPr>
              <a:t>Pré</a:t>
            </a:r>
            <a:r>
              <a:rPr lang="pt-BR" sz="3600" b="1" dirty="0">
                <a:solidFill>
                  <a:schemeClr val="bg1"/>
                </a:solidFill>
              </a:rPr>
              <a:t>-Assessment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</a:rPr>
              <a:t>SRE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A4850A-158E-446E-A3E5-704005BD6A8B}"/>
              </a:ext>
            </a:extLst>
          </p:cNvPr>
          <p:cNvSpPr txBox="1"/>
          <p:nvPr/>
        </p:nvSpPr>
        <p:spPr>
          <a:xfrm>
            <a:off x="1215851" y="191002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39294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Line 1"/>
          <p:cNvSpPr/>
          <p:nvPr/>
        </p:nvSpPr>
        <p:spPr>
          <a:xfrm>
            <a:off x="4525920" y="106668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3" name="Imagem 9"/>
          <p:cNvPicPr/>
          <p:nvPr/>
        </p:nvPicPr>
        <p:blipFill>
          <a:blip r:embed="rId2"/>
          <a:stretch/>
        </p:blipFill>
        <p:spPr>
          <a:xfrm>
            <a:off x="860760" y="178308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514" name="Imagem 2"/>
          <p:cNvPicPr/>
          <p:nvPr/>
        </p:nvPicPr>
        <p:blipFill>
          <a:blip r:embed="rId3"/>
          <a:stretch/>
        </p:blipFill>
        <p:spPr>
          <a:xfrm>
            <a:off x="6844680" y="1009080"/>
            <a:ext cx="1113480" cy="4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/>
              <a:t>Contexto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7E2E7-E512-48C1-8C55-D5FF3FEFE22A}"/>
              </a:ext>
            </a:extLst>
          </p:cNvPr>
          <p:cNvSpPr/>
          <p:nvPr/>
        </p:nvSpPr>
        <p:spPr>
          <a:xfrm>
            <a:off x="1475509" y="1174173"/>
            <a:ext cx="5933209" cy="60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 com o contexto (</a:t>
            </a:r>
            <a:r>
              <a:rPr lang="pt-BR" dirty="0" err="1"/>
              <a:t>Pre-asssessmen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4845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7175B3E-5902-41E6-82D7-72B9E9482ED5}"/>
              </a:ext>
            </a:extLst>
          </p:cNvPr>
          <p:cNvSpPr txBox="1"/>
          <p:nvPr/>
        </p:nvSpPr>
        <p:spPr>
          <a:xfrm>
            <a:off x="3165231" y="1971585"/>
            <a:ext cx="580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Abordagem – Célula de SRE nas Squads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A4850A-158E-446E-A3E5-704005BD6A8B}"/>
              </a:ext>
            </a:extLst>
          </p:cNvPr>
          <p:cNvSpPr txBox="1"/>
          <p:nvPr/>
        </p:nvSpPr>
        <p:spPr>
          <a:xfrm>
            <a:off x="1215851" y="191002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6691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eta: Circular 367">
            <a:extLst>
              <a:ext uri="{FF2B5EF4-FFF2-40B4-BE49-F238E27FC236}">
                <a16:creationId xmlns:a16="http://schemas.microsoft.com/office/drawing/2014/main" id="{798EF358-A4C2-4CA6-B9AE-9C352175FB3D}"/>
              </a:ext>
            </a:extLst>
          </p:cNvPr>
          <p:cNvSpPr/>
          <p:nvPr/>
        </p:nvSpPr>
        <p:spPr>
          <a:xfrm rot="524648">
            <a:off x="2053942" y="1744800"/>
            <a:ext cx="2297148" cy="2244202"/>
          </a:xfrm>
          <a:prstGeom prst="circularArrow">
            <a:avLst>
              <a:gd name="adj1" fmla="val 6278"/>
              <a:gd name="adj2" fmla="val 32051"/>
              <a:gd name="adj3" fmla="val 10754300"/>
              <a:gd name="adj4" fmla="val 20642909"/>
              <a:gd name="adj5" fmla="val 313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481" name="Retângulo 480">
            <a:extLst>
              <a:ext uri="{FF2B5EF4-FFF2-40B4-BE49-F238E27FC236}">
                <a16:creationId xmlns:a16="http://schemas.microsoft.com/office/drawing/2014/main" id="{0F28865F-3C48-415B-9D85-060BE06615B0}"/>
              </a:ext>
            </a:extLst>
          </p:cNvPr>
          <p:cNvSpPr/>
          <p:nvPr/>
        </p:nvSpPr>
        <p:spPr>
          <a:xfrm rot="10800000">
            <a:off x="2150347" y="1601953"/>
            <a:ext cx="2058484" cy="100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FE96224F-AC31-47B8-A0D5-ABCC9EE84116}"/>
              </a:ext>
            </a:extLst>
          </p:cNvPr>
          <p:cNvSpPr/>
          <p:nvPr/>
        </p:nvSpPr>
        <p:spPr>
          <a:xfrm rot="16200000">
            <a:off x="5215387" y="1600433"/>
            <a:ext cx="2336191" cy="1118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/>
              <a:t>Abordagem para Implantação do 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SRE</a:t>
            </a:r>
          </a:p>
        </p:txBody>
      </p:sp>
      <p:sp>
        <p:nvSpPr>
          <p:cNvPr id="271" name="Retângulo: Cantos Arredondados 270">
            <a:extLst>
              <a:ext uri="{FF2B5EF4-FFF2-40B4-BE49-F238E27FC236}">
                <a16:creationId xmlns:a16="http://schemas.microsoft.com/office/drawing/2014/main" id="{0128C6C5-151B-4C9D-A440-5AD294A0680C}"/>
              </a:ext>
            </a:extLst>
          </p:cNvPr>
          <p:cNvSpPr/>
          <p:nvPr/>
        </p:nvSpPr>
        <p:spPr>
          <a:xfrm flipH="1">
            <a:off x="7483142" y="2677681"/>
            <a:ext cx="1026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72" name="Retângulo: Cantos Arredondados 271">
            <a:extLst>
              <a:ext uri="{FF2B5EF4-FFF2-40B4-BE49-F238E27FC236}">
                <a16:creationId xmlns:a16="http://schemas.microsoft.com/office/drawing/2014/main" id="{A3E05D4D-4F69-4EF8-ABD2-1FF378FA7AE8}"/>
              </a:ext>
            </a:extLst>
          </p:cNvPr>
          <p:cNvSpPr/>
          <p:nvPr/>
        </p:nvSpPr>
        <p:spPr>
          <a:xfrm flipH="1">
            <a:off x="6198154" y="3893510"/>
            <a:ext cx="567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73" name="Retângulo: Cantos Arredondados 272">
            <a:extLst>
              <a:ext uri="{FF2B5EF4-FFF2-40B4-BE49-F238E27FC236}">
                <a16:creationId xmlns:a16="http://schemas.microsoft.com/office/drawing/2014/main" id="{78A42F82-0E39-432B-9FFD-9ABC3D592376}"/>
              </a:ext>
            </a:extLst>
          </p:cNvPr>
          <p:cNvSpPr/>
          <p:nvPr/>
        </p:nvSpPr>
        <p:spPr>
          <a:xfrm flipH="1">
            <a:off x="6148908" y="1401954"/>
            <a:ext cx="567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79" name="Retângulo: Cantos Arredondados 278">
            <a:extLst>
              <a:ext uri="{FF2B5EF4-FFF2-40B4-BE49-F238E27FC236}">
                <a16:creationId xmlns:a16="http://schemas.microsoft.com/office/drawing/2014/main" id="{E2D22711-3863-4ED2-B5C0-06341CD90763}"/>
              </a:ext>
            </a:extLst>
          </p:cNvPr>
          <p:cNvSpPr/>
          <p:nvPr/>
        </p:nvSpPr>
        <p:spPr>
          <a:xfrm>
            <a:off x="5275224" y="3902564"/>
            <a:ext cx="567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80" name="Retângulo: Cantos Arredondados 279">
            <a:extLst>
              <a:ext uri="{FF2B5EF4-FFF2-40B4-BE49-F238E27FC236}">
                <a16:creationId xmlns:a16="http://schemas.microsoft.com/office/drawing/2014/main" id="{E37ED7C3-6C1F-4153-B95C-A86FF8551C9E}"/>
              </a:ext>
            </a:extLst>
          </p:cNvPr>
          <p:cNvSpPr/>
          <p:nvPr/>
        </p:nvSpPr>
        <p:spPr>
          <a:xfrm>
            <a:off x="5287392" y="1389496"/>
            <a:ext cx="567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82" name="Retângulo: Cantos Arredondados 281">
            <a:extLst>
              <a:ext uri="{FF2B5EF4-FFF2-40B4-BE49-F238E27FC236}">
                <a16:creationId xmlns:a16="http://schemas.microsoft.com/office/drawing/2014/main" id="{4CE0B80A-E094-4444-9E11-B906CA85B0E3}"/>
              </a:ext>
            </a:extLst>
          </p:cNvPr>
          <p:cNvSpPr/>
          <p:nvPr/>
        </p:nvSpPr>
        <p:spPr>
          <a:xfrm>
            <a:off x="4384350" y="2676844"/>
            <a:ext cx="3492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83" name="Seta: Circular 282">
            <a:extLst>
              <a:ext uri="{FF2B5EF4-FFF2-40B4-BE49-F238E27FC236}">
                <a16:creationId xmlns:a16="http://schemas.microsoft.com/office/drawing/2014/main" id="{C4D55861-C516-410B-93DC-7BD8457F7ABA}"/>
              </a:ext>
            </a:extLst>
          </p:cNvPr>
          <p:cNvSpPr/>
          <p:nvPr/>
        </p:nvSpPr>
        <p:spPr>
          <a:xfrm rot="21075352" flipV="1">
            <a:off x="2062907" y="1592400"/>
            <a:ext cx="2297148" cy="2244202"/>
          </a:xfrm>
          <a:prstGeom prst="circularArrow">
            <a:avLst>
              <a:gd name="adj1" fmla="val 6278"/>
              <a:gd name="adj2" fmla="val 32051"/>
              <a:gd name="adj3" fmla="val 10754300"/>
              <a:gd name="adj4" fmla="val 20642909"/>
              <a:gd name="adj5" fmla="val 313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DC4F30A5-86F3-4707-A2CA-35CC495FA241}"/>
              </a:ext>
            </a:extLst>
          </p:cNvPr>
          <p:cNvSpPr/>
          <p:nvPr/>
        </p:nvSpPr>
        <p:spPr>
          <a:xfrm>
            <a:off x="1397189" y="2656372"/>
            <a:ext cx="756000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defRPr/>
            </a:pPr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278BAD0C-BBB2-40FF-90AE-CD2A8481F399}"/>
              </a:ext>
            </a:extLst>
          </p:cNvPr>
          <p:cNvSpPr/>
          <p:nvPr/>
        </p:nvSpPr>
        <p:spPr>
          <a:xfrm>
            <a:off x="351823" y="2656372"/>
            <a:ext cx="777923" cy="13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37F5BCC4-0646-4471-A495-2419FB27024C}"/>
              </a:ext>
            </a:extLst>
          </p:cNvPr>
          <p:cNvGrpSpPr/>
          <p:nvPr/>
        </p:nvGrpSpPr>
        <p:grpSpPr>
          <a:xfrm>
            <a:off x="242449" y="2501785"/>
            <a:ext cx="432000" cy="432000"/>
            <a:chOff x="96995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0776470C-A080-49B7-A138-1DCA647487C3}"/>
                </a:ext>
              </a:extLst>
            </p:cNvPr>
            <p:cNvSpPr/>
            <p:nvPr/>
          </p:nvSpPr>
          <p:spPr>
            <a:xfrm>
              <a:off x="96995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C4BCB650-3817-4E0A-AFFF-02BC74588B45}"/>
                </a:ext>
              </a:extLst>
            </p:cNvPr>
            <p:cNvSpPr/>
            <p:nvPr/>
          </p:nvSpPr>
          <p:spPr>
            <a:xfrm>
              <a:off x="1041958" y="2131415"/>
              <a:ext cx="432000" cy="432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432E5D31-5300-4006-AC7D-E3D2F20085BF}"/>
              </a:ext>
            </a:extLst>
          </p:cNvPr>
          <p:cNvGrpSpPr/>
          <p:nvPr/>
        </p:nvGrpSpPr>
        <p:grpSpPr>
          <a:xfrm>
            <a:off x="1063017" y="2501785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0F8E4DCA-CC0A-45F0-B4A2-C0BCE7E97975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E1900CE5-E0EA-4C2C-86DC-662928050117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292" name="CaixaDeTexto 291">
            <a:extLst>
              <a:ext uri="{FF2B5EF4-FFF2-40B4-BE49-F238E27FC236}">
                <a16:creationId xmlns:a16="http://schemas.microsoft.com/office/drawing/2014/main" id="{07F127D3-36A4-4850-8A2F-96035EA66F2B}"/>
              </a:ext>
            </a:extLst>
          </p:cNvPr>
          <p:cNvSpPr txBox="1"/>
          <p:nvPr/>
        </p:nvSpPr>
        <p:spPr>
          <a:xfrm>
            <a:off x="114665" y="2263798"/>
            <a:ext cx="83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Mobilização</a:t>
            </a:r>
          </a:p>
        </p:txBody>
      </p: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1F73817A-2FCB-4B2E-9A1A-030C6FEC66DF}"/>
              </a:ext>
            </a:extLst>
          </p:cNvPr>
          <p:cNvGrpSpPr/>
          <p:nvPr/>
        </p:nvGrpSpPr>
        <p:grpSpPr>
          <a:xfrm>
            <a:off x="1899537" y="2501785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DCE8F9A5-5F90-4CAE-AB09-BB7FF14D1349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5E169B9C-574B-4A4D-8D08-6FA33D5D4AC1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grpSp>
        <p:nvGrpSpPr>
          <p:cNvPr id="296" name="Agrupar 295">
            <a:extLst>
              <a:ext uri="{FF2B5EF4-FFF2-40B4-BE49-F238E27FC236}">
                <a16:creationId xmlns:a16="http://schemas.microsoft.com/office/drawing/2014/main" id="{35C106E8-B9EA-4BA6-8ED2-59D7F40D57EB}"/>
              </a:ext>
            </a:extLst>
          </p:cNvPr>
          <p:cNvGrpSpPr/>
          <p:nvPr/>
        </p:nvGrpSpPr>
        <p:grpSpPr>
          <a:xfrm>
            <a:off x="3616564" y="1573286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0AA8CAFA-7072-4199-A9F6-5CA70401F3A1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63DF7B26-0D8B-4586-A7A8-D08DED32DD95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7312A69C-FB09-4C4E-9496-B5582F981737}"/>
              </a:ext>
            </a:extLst>
          </p:cNvPr>
          <p:cNvSpPr txBox="1"/>
          <p:nvPr/>
        </p:nvSpPr>
        <p:spPr>
          <a:xfrm>
            <a:off x="3276409" y="1072548"/>
            <a:ext cx="11560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Priorização das Squads para implantação</a:t>
            </a:r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D9CA2D35-5D02-4ECA-81D2-2D9CD82C137A}"/>
              </a:ext>
            </a:extLst>
          </p:cNvPr>
          <p:cNvGrpSpPr/>
          <p:nvPr/>
        </p:nvGrpSpPr>
        <p:grpSpPr>
          <a:xfrm>
            <a:off x="2382746" y="1573286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74228AE2-1F92-45BC-AE7D-CAC4AA5C6347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02" name="Elipse 301">
              <a:extLst>
                <a:ext uri="{FF2B5EF4-FFF2-40B4-BE49-F238E27FC236}">
                  <a16:creationId xmlns:a16="http://schemas.microsoft.com/office/drawing/2014/main" id="{8A8F5189-7E51-4816-BFB8-1F274F5E0171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grpSp>
        <p:nvGrpSpPr>
          <p:cNvPr id="303" name="Agrupar 302">
            <a:extLst>
              <a:ext uri="{FF2B5EF4-FFF2-40B4-BE49-F238E27FC236}">
                <a16:creationId xmlns:a16="http://schemas.microsoft.com/office/drawing/2014/main" id="{3CC74897-8CFC-434C-9BA1-FE20C0D61CFA}"/>
              </a:ext>
            </a:extLst>
          </p:cNvPr>
          <p:cNvGrpSpPr/>
          <p:nvPr/>
        </p:nvGrpSpPr>
        <p:grpSpPr>
          <a:xfrm>
            <a:off x="3824270" y="2362217"/>
            <a:ext cx="767661" cy="767661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43EE4CFA-0B3B-40AB-9B32-817C862239DC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9F2A0917-5297-4C1A-A3F5-49AACB3173D9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A65438E5-E63C-4EE8-8834-146C36E1D3BA}"/>
              </a:ext>
            </a:extLst>
          </p:cNvPr>
          <p:cNvSpPr txBox="1"/>
          <p:nvPr/>
        </p:nvSpPr>
        <p:spPr>
          <a:xfrm>
            <a:off x="593980" y="2940390"/>
            <a:ext cx="1372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900" b="1" dirty="0">
                <a:solidFill>
                  <a:prstClr val="black"/>
                </a:solidFill>
                <a:latin typeface="Calibri" panose="020F0502020204030204"/>
              </a:rPr>
              <a:t>Entendimento</a:t>
            </a:r>
          </a:p>
          <a:p>
            <a:pPr algn="ctr" defTabSz="685783">
              <a:defRPr/>
            </a:pPr>
            <a:r>
              <a:rPr lang="pt-BR" sz="900" b="1" dirty="0">
                <a:solidFill>
                  <a:prstClr val="black"/>
                </a:solidFill>
                <a:latin typeface="Calibri" panose="020F0502020204030204"/>
              </a:rPr>
              <a:t>dos objetivos e definição de propósito do SRE</a:t>
            </a: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43DB4F08-24B0-4002-AB49-0B2248714B2D}"/>
              </a:ext>
            </a:extLst>
          </p:cNvPr>
          <p:cNvSpPr txBox="1"/>
          <p:nvPr/>
        </p:nvSpPr>
        <p:spPr>
          <a:xfrm>
            <a:off x="2053558" y="1079432"/>
            <a:ext cx="1014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783">
              <a:defRPr sz="900" b="1" kern="0">
                <a:latin typeface="Trebuchet MS"/>
                <a:cs typeface="Arial" charset="0"/>
              </a:defRPr>
            </a:lvl1pPr>
          </a:lstStyle>
          <a:p>
            <a:r>
              <a:rPr lang="pt-BR" dirty="0"/>
              <a:t>Detalhamento do modelo de atuação do SRE</a:t>
            </a:r>
          </a:p>
        </p:txBody>
      </p:sp>
      <p:grpSp>
        <p:nvGrpSpPr>
          <p:cNvPr id="308" name="Agrupar 307">
            <a:extLst>
              <a:ext uri="{FF2B5EF4-FFF2-40B4-BE49-F238E27FC236}">
                <a16:creationId xmlns:a16="http://schemas.microsoft.com/office/drawing/2014/main" id="{E8D9234E-E436-4CFC-B6FB-25D066D8183F}"/>
              </a:ext>
            </a:extLst>
          </p:cNvPr>
          <p:cNvGrpSpPr/>
          <p:nvPr/>
        </p:nvGrpSpPr>
        <p:grpSpPr>
          <a:xfrm>
            <a:off x="8422779" y="2528879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6AEEA905-8B80-4659-9154-60293D27163E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7E8814FF-F248-419A-A77B-E0DD3EA6B48D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5D100783-A295-47B5-A608-FEFAE7563498}"/>
              </a:ext>
            </a:extLst>
          </p:cNvPr>
          <p:cNvSpPr txBox="1"/>
          <p:nvPr/>
        </p:nvSpPr>
        <p:spPr>
          <a:xfrm>
            <a:off x="8144800" y="2263798"/>
            <a:ext cx="960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800" b="1" kern="0" dirty="0">
                <a:latin typeface="Trebuchet MS"/>
                <a:cs typeface="Arial" charset="0"/>
              </a:rPr>
              <a:t>Encerramento</a:t>
            </a:r>
          </a:p>
        </p:txBody>
      </p:sp>
      <p:pic>
        <p:nvPicPr>
          <p:cNvPr id="312" name="Imagem 311">
            <a:extLst>
              <a:ext uri="{FF2B5EF4-FFF2-40B4-BE49-F238E27FC236}">
                <a16:creationId xmlns:a16="http://schemas.microsoft.com/office/drawing/2014/main" id="{5DC72BA3-921C-4895-A81E-953C56161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607" y="2590451"/>
            <a:ext cx="243000" cy="243000"/>
          </a:xfrm>
          <a:prstGeom prst="rect">
            <a:avLst/>
          </a:prstGeom>
        </p:spPr>
      </p:pic>
      <p:pic>
        <p:nvPicPr>
          <p:cNvPr id="313" name="Imagem 312">
            <a:extLst>
              <a:ext uri="{FF2B5EF4-FFF2-40B4-BE49-F238E27FC236}">
                <a16:creationId xmlns:a16="http://schemas.microsoft.com/office/drawing/2014/main" id="{1950926A-39B9-4B0B-966F-DB25209E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299" y="2576951"/>
            <a:ext cx="297000" cy="297000"/>
          </a:xfrm>
          <a:prstGeom prst="rect">
            <a:avLst/>
          </a:prstGeom>
        </p:spPr>
      </p:pic>
      <p:sp>
        <p:nvSpPr>
          <p:cNvPr id="314" name="Seta: para a Direita 313">
            <a:extLst>
              <a:ext uri="{FF2B5EF4-FFF2-40B4-BE49-F238E27FC236}">
                <a16:creationId xmlns:a16="http://schemas.microsoft.com/office/drawing/2014/main" id="{85FC5FB6-6FB1-4E37-807A-3851A95CA4BF}"/>
              </a:ext>
            </a:extLst>
          </p:cNvPr>
          <p:cNvSpPr/>
          <p:nvPr/>
        </p:nvSpPr>
        <p:spPr>
          <a:xfrm>
            <a:off x="196553" y="2066954"/>
            <a:ext cx="900489" cy="1981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50" b="1" dirty="0">
                <a:solidFill>
                  <a:schemeClr val="tx1"/>
                </a:solidFill>
              </a:rPr>
              <a:t>Inicio</a:t>
            </a:r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446E9510-9905-4568-BE9E-D58396B74615}"/>
              </a:ext>
            </a:extLst>
          </p:cNvPr>
          <p:cNvGrpSpPr/>
          <p:nvPr/>
        </p:nvGrpSpPr>
        <p:grpSpPr>
          <a:xfrm>
            <a:off x="2450246" y="1640786"/>
            <a:ext cx="297000" cy="297000"/>
            <a:chOff x="4150197" y="1827647"/>
            <a:chExt cx="396000" cy="396000"/>
          </a:xfrm>
        </p:grpSpPr>
        <p:pic>
          <p:nvPicPr>
            <p:cNvPr id="316" name="Imagem 315">
              <a:extLst>
                <a:ext uri="{FF2B5EF4-FFF2-40B4-BE49-F238E27FC236}">
                  <a16:creationId xmlns:a16="http://schemas.microsoft.com/office/drawing/2014/main" id="{ADA083E3-A4C2-4AE9-BAC1-5E4C4C8E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0197" y="1827647"/>
              <a:ext cx="396000" cy="396000"/>
            </a:xfrm>
            <a:prstGeom prst="rect">
              <a:avLst/>
            </a:prstGeom>
          </p:spPr>
        </p:pic>
        <p:pic>
          <p:nvPicPr>
            <p:cNvPr id="317" name="Imagem 316">
              <a:extLst>
                <a:ext uri="{FF2B5EF4-FFF2-40B4-BE49-F238E27FC236}">
                  <a16:creationId xmlns:a16="http://schemas.microsoft.com/office/drawing/2014/main" id="{77906E2E-E19B-4BC2-9A0F-7207F6B3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7727" y="1991744"/>
              <a:ext cx="178602" cy="178602"/>
            </a:xfrm>
            <a:prstGeom prst="rect">
              <a:avLst/>
            </a:prstGeom>
          </p:spPr>
        </p:pic>
      </p:grpSp>
      <p:grpSp>
        <p:nvGrpSpPr>
          <p:cNvPr id="318" name="Agrupar 317">
            <a:extLst>
              <a:ext uri="{FF2B5EF4-FFF2-40B4-BE49-F238E27FC236}">
                <a16:creationId xmlns:a16="http://schemas.microsoft.com/office/drawing/2014/main" id="{D2778F26-FC6F-4DA3-AE66-3C21A7139E90}"/>
              </a:ext>
            </a:extLst>
          </p:cNvPr>
          <p:cNvGrpSpPr/>
          <p:nvPr/>
        </p:nvGrpSpPr>
        <p:grpSpPr>
          <a:xfrm>
            <a:off x="5791212" y="1234069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A5542ADD-93A0-41C1-9C09-E1D916E704A2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5D891E07-85DE-4543-AD28-1A1A40A5EDBF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21" name="Seta: Circular 320">
            <a:extLst>
              <a:ext uri="{FF2B5EF4-FFF2-40B4-BE49-F238E27FC236}">
                <a16:creationId xmlns:a16="http://schemas.microsoft.com/office/drawing/2014/main" id="{0EC19DA6-CE4A-4B1F-8CFC-97C3CC8BB6A3}"/>
              </a:ext>
            </a:extLst>
          </p:cNvPr>
          <p:cNvSpPr/>
          <p:nvPr/>
        </p:nvSpPr>
        <p:spPr>
          <a:xfrm rot="21310153">
            <a:off x="5444834" y="900654"/>
            <a:ext cx="1124756" cy="1098832"/>
          </a:xfrm>
          <a:prstGeom prst="circularArrow">
            <a:avLst>
              <a:gd name="adj1" fmla="val 6788"/>
              <a:gd name="adj2" fmla="val 1289599"/>
              <a:gd name="adj3" fmla="val 10426877"/>
              <a:gd name="adj4" fmla="val 13661534"/>
              <a:gd name="adj5" fmla="val 12085"/>
            </a:avLst>
          </a:prstGeom>
          <a:solidFill>
            <a:schemeClr val="accent2"/>
          </a:solidFill>
          <a:ln>
            <a:solidFill>
              <a:srgbClr val="FB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5F109298-55E2-4761-930D-FD32C24AB851}"/>
              </a:ext>
            </a:extLst>
          </p:cNvPr>
          <p:cNvSpPr txBox="1"/>
          <p:nvPr/>
        </p:nvSpPr>
        <p:spPr>
          <a:xfrm>
            <a:off x="5493301" y="681450"/>
            <a:ext cx="1023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Implementação das Práticas de SRE</a:t>
            </a:r>
            <a:endParaRPr lang="pt-BR" sz="788" b="1" kern="0" dirty="0">
              <a:latin typeface="Trebuchet MS"/>
              <a:cs typeface="Arial" charset="0"/>
            </a:endParaRPr>
          </a:p>
        </p:txBody>
      </p:sp>
      <p:grpSp>
        <p:nvGrpSpPr>
          <p:cNvPr id="323" name="Agrupar 322">
            <a:extLst>
              <a:ext uri="{FF2B5EF4-FFF2-40B4-BE49-F238E27FC236}">
                <a16:creationId xmlns:a16="http://schemas.microsoft.com/office/drawing/2014/main" id="{155EF2BC-15D3-4658-B8F3-CBD5965CEC04}"/>
              </a:ext>
            </a:extLst>
          </p:cNvPr>
          <p:cNvGrpSpPr/>
          <p:nvPr/>
        </p:nvGrpSpPr>
        <p:grpSpPr>
          <a:xfrm>
            <a:off x="5791053" y="2529906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747CC415-5113-4B5C-9505-581B8DD5C7B3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25" name="Elipse 324">
              <a:extLst>
                <a:ext uri="{FF2B5EF4-FFF2-40B4-BE49-F238E27FC236}">
                  <a16:creationId xmlns:a16="http://schemas.microsoft.com/office/drawing/2014/main" id="{1B0A527B-719C-44FD-B420-A1F057269DAC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26" name="Seta: Circular 325">
            <a:extLst>
              <a:ext uri="{FF2B5EF4-FFF2-40B4-BE49-F238E27FC236}">
                <a16:creationId xmlns:a16="http://schemas.microsoft.com/office/drawing/2014/main" id="{F35404B0-B4F4-40E1-9267-7837D04539D8}"/>
              </a:ext>
            </a:extLst>
          </p:cNvPr>
          <p:cNvSpPr/>
          <p:nvPr/>
        </p:nvSpPr>
        <p:spPr>
          <a:xfrm rot="21310153">
            <a:off x="5444676" y="2197868"/>
            <a:ext cx="1124756" cy="1098832"/>
          </a:xfrm>
          <a:prstGeom prst="circularArrow">
            <a:avLst>
              <a:gd name="adj1" fmla="val 6788"/>
              <a:gd name="adj2" fmla="val 1289599"/>
              <a:gd name="adj3" fmla="val 10426877"/>
              <a:gd name="adj4" fmla="val 13661534"/>
              <a:gd name="adj5" fmla="val 12085"/>
            </a:avLst>
          </a:prstGeom>
          <a:solidFill>
            <a:schemeClr val="accent2"/>
          </a:solidFill>
          <a:ln>
            <a:solidFill>
              <a:srgbClr val="FB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FF83AEA8-10A4-41AE-AF7D-97806700773D}"/>
              </a:ext>
            </a:extLst>
          </p:cNvPr>
          <p:cNvSpPr txBox="1"/>
          <p:nvPr/>
        </p:nvSpPr>
        <p:spPr>
          <a:xfrm>
            <a:off x="5399273" y="1945556"/>
            <a:ext cx="12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Implementação dos KPIs de SRE</a:t>
            </a:r>
            <a:endParaRPr lang="pt-BR" sz="788" b="1" kern="0" dirty="0">
              <a:latin typeface="Trebuchet MS"/>
              <a:cs typeface="Arial" charset="0"/>
            </a:endParaRPr>
          </a:p>
        </p:txBody>
      </p:sp>
      <p:grpSp>
        <p:nvGrpSpPr>
          <p:cNvPr id="328" name="Agrupar 327">
            <a:extLst>
              <a:ext uri="{FF2B5EF4-FFF2-40B4-BE49-F238E27FC236}">
                <a16:creationId xmlns:a16="http://schemas.microsoft.com/office/drawing/2014/main" id="{0EE71560-CF28-4825-A7DC-5A298F64E25A}"/>
              </a:ext>
            </a:extLst>
          </p:cNvPr>
          <p:cNvGrpSpPr/>
          <p:nvPr/>
        </p:nvGrpSpPr>
        <p:grpSpPr>
          <a:xfrm>
            <a:off x="5789092" y="3736996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940431F1-028C-463B-ABF9-D0EA98C92344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8DD72F2D-D6A4-4F78-86E9-394935FEF5B5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31" name="Seta: Circular 330">
            <a:extLst>
              <a:ext uri="{FF2B5EF4-FFF2-40B4-BE49-F238E27FC236}">
                <a16:creationId xmlns:a16="http://schemas.microsoft.com/office/drawing/2014/main" id="{ECFFD5D9-555F-4358-A2BA-28143D397DAA}"/>
              </a:ext>
            </a:extLst>
          </p:cNvPr>
          <p:cNvSpPr/>
          <p:nvPr/>
        </p:nvSpPr>
        <p:spPr>
          <a:xfrm rot="21310153">
            <a:off x="5442715" y="3403581"/>
            <a:ext cx="1124756" cy="1098832"/>
          </a:xfrm>
          <a:prstGeom prst="circularArrow">
            <a:avLst>
              <a:gd name="adj1" fmla="val 6788"/>
              <a:gd name="adj2" fmla="val 1289599"/>
              <a:gd name="adj3" fmla="val 10426877"/>
              <a:gd name="adj4" fmla="val 13661534"/>
              <a:gd name="adj5" fmla="val 12085"/>
            </a:avLst>
          </a:prstGeom>
          <a:solidFill>
            <a:schemeClr val="accent2"/>
          </a:solidFill>
          <a:ln>
            <a:solidFill>
              <a:srgbClr val="FB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B76ABF60-478C-4783-BBED-1252139F1149}"/>
              </a:ext>
            </a:extLst>
          </p:cNvPr>
          <p:cNvSpPr txBox="1"/>
          <p:nvPr/>
        </p:nvSpPr>
        <p:spPr>
          <a:xfrm>
            <a:off x="5499982" y="3278783"/>
            <a:ext cx="1023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Implementação das Rotinas do SRE</a:t>
            </a:r>
            <a:endParaRPr lang="pt-BR" sz="788" b="1" kern="0" dirty="0">
              <a:latin typeface="Trebuchet MS"/>
              <a:cs typeface="Arial" charset="0"/>
            </a:endParaRPr>
          </a:p>
        </p:txBody>
      </p:sp>
      <p:grpSp>
        <p:nvGrpSpPr>
          <p:cNvPr id="338" name="Agrupar 337">
            <a:extLst>
              <a:ext uri="{FF2B5EF4-FFF2-40B4-BE49-F238E27FC236}">
                <a16:creationId xmlns:a16="http://schemas.microsoft.com/office/drawing/2014/main" id="{57C653C7-CEE6-4F1B-A378-8ED1DEA99555}"/>
              </a:ext>
            </a:extLst>
          </p:cNvPr>
          <p:cNvGrpSpPr/>
          <p:nvPr/>
        </p:nvGrpSpPr>
        <p:grpSpPr>
          <a:xfrm>
            <a:off x="7220820" y="2529906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3239B8C4-03CA-458D-8CFA-00A6BE8374A6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750E0B6F-F92B-4BE6-8A89-C553084043FE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pic>
        <p:nvPicPr>
          <p:cNvPr id="341" name="Imagem 340">
            <a:extLst>
              <a:ext uri="{FF2B5EF4-FFF2-40B4-BE49-F238E27FC236}">
                <a16:creationId xmlns:a16="http://schemas.microsoft.com/office/drawing/2014/main" id="{9F3AC84C-2B99-4BDC-84CF-780E0A0A43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5724" y="2628096"/>
            <a:ext cx="259306" cy="259306"/>
          </a:xfrm>
          <a:prstGeom prst="rect">
            <a:avLst/>
          </a:prstGeom>
        </p:spPr>
      </p:pic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8FD88A45-660A-4EC2-ADF0-DFF5ABE48B55}"/>
              </a:ext>
            </a:extLst>
          </p:cNvPr>
          <p:cNvSpPr txBox="1"/>
          <p:nvPr/>
        </p:nvSpPr>
        <p:spPr>
          <a:xfrm>
            <a:off x="6873934" y="2110101"/>
            <a:ext cx="114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914377">
              <a:defRPr sz="1200" b="1" kern="0">
                <a:solidFill>
                  <a:sysClr val="windowText" lastClr="000000"/>
                </a:solidFill>
                <a:latin typeface="Trebuchet MS"/>
                <a:cs typeface="Arial" charset="0"/>
              </a:defRPr>
            </a:lvl1pPr>
          </a:lstStyle>
          <a:p>
            <a:r>
              <a:rPr lang="pt-BR" sz="900" dirty="0">
                <a:solidFill>
                  <a:schemeClr val="tx1"/>
                </a:solidFill>
              </a:rPr>
              <a:t>Próximos</a:t>
            </a:r>
          </a:p>
          <a:p>
            <a:r>
              <a:rPr lang="pt-BR" sz="900" dirty="0">
                <a:solidFill>
                  <a:schemeClr val="tx1"/>
                </a:solidFill>
              </a:rPr>
              <a:t>passos</a:t>
            </a:r>
          </a:p>
        </p:txBody>
      </p:sp>
      <p:pic>
        <p:nvPicPr>
          <p:cNvPr id="343" name="Imagem 342">
            <a:extLst>
              <a:ext uri="{FF2B5EF4-FFF2-40B4-BE49-F238E27FC236}">
                <a16:creationId xmlns:a16="http://schemas.microsoft.com/office/drawing/2014/main" id="{1F75A6CF-45BB-4176-AA46-A107081B61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513" y="1330011"/>
            <a:ext cx="260589" cy="260589"/>
          </a:xfrm>
          <a:prstGeom prst="rect">
            <a:avLst/>
          </a:prstGeom>
        </p:spPr>
      </p:pic>
      <p:pic>
        <p:nvPicPr>
          <p:cNvPr id="344" name="Imagem 343">
            <a:extLst>
              <a:ext uri="{FF2B5EF4-FFF2-40B4-BE49-F238E27FC236}">
                <a16:creationId xmlns:a16="http://schemas.microsoft.com/office/drawing/2014/main" id="{C8D9C273-15A0-4901-A532-341E9CA724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827" y="2622656"/>
            <a:ext cx="270000" cy="270000"/>
          </a:xfrm>
          <a:prstGeom prst="rect">
            <a:avLst/>
          </a:prstGeom>
        </p:spPr>
      </p:pic>
      <p:pic>
        <p:nvPicPr>
          <p:cNvPr id="345" name="Imagem 344">
            <a:extLst>
              <a:ext uri="{FF2B5EF4-FFF2-40B4-BE49-F238E27FC236}">
                <a16:creationId xmlns:a16="http://schemas.microsoft.com/office/drawing/2014/main" id="{754F5C4B-E792-4BB3-9834-634585A41C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8109" y="3815805"/>
            <a:ext cx="270000" cy="270000"/>
          </a:xfrm>
          <a:prstGeom prst="rect">
            <a:avLst/>
          </a:prstGeom>
        </p:spPr>
      </p:pic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4E9FAD6F-1E9E-4B99-810A-068FA4B35DE0}"/>
              </a:ext>
            </a:extLst>
          </p:cNvPr>
          <p:cNvSpPr txBox="1"/>
          <p:nvPr/>
        </p:nvSpPr>
        <p:spPr>
          <a:xfrm>
            <a:off x="1356381" y="2014993"/>
            <a:ext cx="919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defRPr/>
            </a:pPr>
            <a:r>
              <a:rPr lang="pt-BR" sz="900" b="1" dirty="0">
                <a:solidFill>
                  <a:prstClr val="black"/>
                </a:solidFill>
              </a:rPr>
              <a:t>Definição de objetivos do SER (KPIs)</a:t>
            </a:r>
          </a:p>
        </p:txBody>
      </p:sp>
      <p:pic>
        <p:nvPicPr>
          <p:cNvPr id="360" name="Imagem 359">
            <a:extLst>
              <a:ext uri="{FF2B5EF4-FFF2-40B4-BE49-F238E27FC236}">
                <a16:creationId xmlns:a16="http://schemas.microsoft.com/office/drawing/2014/main" id="{C1FAD8E2-8A99-4BD1-8473-10E41DDFD7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723" y="2543719"/>
            <a:ext cx="395645" cy="395645"/>
          </a:xfrm>
          <a:prstGeom prst="rect">
            <a:avLst/>
          </a:prstGeom>
        </p:spPr>
      </p:pic>
      <p:grpSp>
        <p:nvGrpSpPr>
          <p:cNvPr id="370" name="Agrupar 369">
            <a:extLst>
              <a:ext uri="{FF2B5EF4-FFF2-40B4-BE49-F238E27FC236}">
                <a16:creationId xmlns:a16="http://schemas.microsoft.com/office/drawing/2014/main" id="{E939E897-E6D4-4E6F-BD36-BD52C8D649EF}"/>
              </a:ext>
            </a:extLst>
          </p:cNvPr>
          <p:cNvGrpSpPr/>
          <p:nvPr/>
        </p:nvGrpSpPr>
        <p:grpSpPr>
          <a:xfrm>
            <a:off x="3630141" y="3565090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186FEA57-63DB-48CA-B95D-ABF7BFEB50BE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5B031EAF-A384-4FFB-AAF3-73EE6B1FFD43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grpSp>
        <p:nvGrpSpPr>
          <p:cNvPr id="373" name="Agrupar 372">
            <a:extLst>
              <a:ext uri="{FF2B5EF4-FFF2-40B4-BE49-F238E27FC236}">
                <a16:creationId xmlns:a16="http://schemas.microsoft.com/office/drawing/2014/main" id="{267C3F1B-D4C3-4D48-98DE-557046B42980}"/>
              </a:ext>
            </a:extLst>
          </p:cNvPr>
          <p:cNvGrpSpPr/>
          <p:nvPr/>
        </p:nvGrpSpPr>
        <p:grpSpPr>
          <a:xfrm>
            <a:off x="2396323" y="3565090"/>
            <a:ext cx="432000" cy="432000"/>
            <a:chOff x="2405248" y="2059415"/>
            <a:chExt cx="576000" cy="57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D359253E-E468-4C9F-A8DE-AF02BF2ABD8A}"/>
                </a:ext>
              </a:extLst>
            </p:cNvPr>
            <p:cNvSpPr/>
            <p:nvPr/>
          </p:nvSpPr>
          <p:spPr>
            <a:xfrm>
              <a:off x="2405248" y="2059415"/>
              <a:ext cx="576000" cy="57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AB2A24F2-C21F-4195-AA42-20872EE4AA3F}"/>
                </a:ext>
              </a:extLst>
            </p:cNvPr>
            <p:cNvSpPr/>
            <p:nvPr/>
          </p:nvSpPr>
          <p:spPr>
            <a:xfrm>
              <a:off x="2477248" y="2131415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defRPr/>
              </a:pPr>
              <a:endParaRPr lang="pt-BR" sz="1350" ker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E085D854-4D47-4E30-B0FA-7291C9226211}"/>
              </a:ext>
            </a:extLst>
          </p:cNvPr>
          <p:cNvSpPr txBox="1"/>
          <p:nvPr/>
        </p:nvSpPr>
        <p:spPr>
          <a:xfrm>
            <a:off x="3619645" y="3992611"/>
            <a:ext cx="11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Definição da arquitetura e priorização dos indicadores</a:t>
            </a:r>
          </a:p>
        </p:txBody>
      </p:sp>
      <p:sp>
        <p:nvSpPr>
          <p:cNvPr id="377" name="CaixaDeTexto 376">
            <a:extLst>
              <a:ext uri="{FF2B5EF4-FFF2-40B4-BE49-F238E27FC236}">
                <a16:creationId xmlns:a16="http://schemas.microsoft.com/office/drawing/2014/main" id="{AEB4AEEF-5EEF-4328-AD79-4C1D39BB0383}"/>
              </a:ext>
            </a:extLst>
          </p:cNvPr>
          <p:cNvSpPr txBox="1"/>
          <p:nvPr/>
        </p:nvSpPr>
        <p:spPr>
          <a:xfrm>
            <a:off x="1372128" y="3886706"/>
            <a:ext cx="11560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783">
              <a:defRPr/>
            </a:pPr>
            <a:r>
              <a:rPr lang="pt-BR" sz="900" b="1" kern="0" dirty="0">
                <a:latin typeface="Trebuchet MS"/>
                <a:cs typeface="Arial" charset="0"/>
              </a:rPr>
              <a:t>Entendimento dos Dados e Ferramentas</a:t>
            </a:r>
          </a:p>
        </p:txBody>
      </p:sp>
      <p:sp>
        <p:nvSpPr>
          <p:cNvPr id="357" name="CaixaDeTexto 356">
            <a:extLst>
              <a:ext uri="{FF2B5EF4-FFF2-40B4-BE49-F238E27FC236}">
                <a16:creationId xmlns:a16="http://schemas.microsoft.com/office/drawing/2014/main" id="{2BA03513-77C2-4633-A007-06849A4CD0D2}"/>
              </a:ext>
            </a:extLst>
          </p:cNvPr>
          <p:cNvSpPr txBox="1"/>
          <p:nvPr/>
        </p:nvSpPr>
        <p:spPr>
          <a:xfrm>
            <a:off x="4175336" y="2072614"/>
            <a:ext cx="88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Road Map Implantação</a:t>
            </a:r>
          </a:p>
        </p:txBody>
      </p:sp>
      <p:sp>
        <p:nvSpPr>
          <p:cNvPr id="378" name="Retângulo: Cantos Arredondados 377">
            <a:extLst>
              <a:ext uri="{FF2B5EF4-FFF2-40B4-BE49-F238E27FC236}">
                <a16:creationId xmlns:a16="http://schemas.microsoft.com/office/drawing/2014/main" id="{C0048B47-6088-4F83-A2BF-00F2AA732FBC}"/>
              </a:ext>
            </a:extLst>
          </p:cNvPr>
          <p:cNvSpPr/>
          <p:nvPr/>
        </p:nvSpPr>
        <p:spPr>
          <a:xfrm rot="5400000">
            <a:off x="5423316" y="2640357"/>
            <a:ext cx="2628000" cy="144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79" name="Retângulo: Cantos Arredondados 378">
            <a:extLst>
              <a:ext uri="{FF2B5EF4-FFF2-40B4-BE49-F238E27FC236}">
                <a16:creationId xmlns:a16="http://schemas.microsoft.com/office/drawing/2014/main" id="{CC3AC833-B037-4F40-8D00-CB70A463E2D1}"/>
              </a:ext>
            </a:extLst>
          </p:cNvPr>
          <p:cNvSpPr/>
          <p:nvPr/>
        </p:nvSpPr>
        <p:spPr>
          <a:xfrm rot="5400000">
            <a:off x="4026610" y="2642150"/>
            <a:ext cx="2628000" cy="144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/>
            <a:endParaRPr lang="pt-BR" sz="1350" ker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80" name="Retângulo: Cantos Arredondados 379">
            <a:extLst>
              <a:ext uri="{FF2B5EF4-FFF2-40B4-BE49-F238E27FC236}">
                <a16:creationId xmlns:a16="http://schemas.microsoft.com/office/drawing/2014/main" id="{BF1D4FA4-A593-4B89-93F7-5B5DEBC40CB1}"/>
              </a:ext>
            </a:extLst>
          </p:cNvPr>
          <p:cNvSpPr/>
          <p:nvPr/>
        </p:nvSpPr>
        <p:spPr>
          <a:xfrm>
            <a:off x="114664" y="677486"/>
            <a:ext cx="4930415" cy="4068989"/>
          </a:xfrm>
          <a:prstGeom prst="roundRect">
            <a:avLst>
              <a:gd name="adj" fmla="val 4805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381" name="CaixaDeTexto 380">
            <a:extLst>
              <a:ext uri="{FF2B5EF4-FFF2-40B4-BE49-F238E27FC236}">
                <a16:creationId xmlns:a16="http://schemas.microsoft.com/office/drawing/2014/main" id="{662921F7-8144-4C77-BD62-7D3B3D826AB3}"/>
              </a:ext>
            </a:extLst>
          </p:cNvPr>
          <p:cNvSpPr txBox="1"/>
          <p:nvPr/>
        </p:nvSpPr>
        <p:spPr>
          <a:xfrm>
            <a:off x="254513" y="4436654"/>
            <a:ext cx="2560233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1" dirty="0">
                <a:solidFill>
                  <a:srgbClr val="0070C0"/>
                </a:solidFill>
                <a:latin typeface="Calibri" panose="020F0502020204030204"/>
              </a:rPr>
              <a:t>Setup do modelo de SRE: 1 a 2 Ciclos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9009DF88-5415-4956-8330-66F74F04B28D}"/>
              </a:ext>
            </a:extLst>
          </p:cNvPr>
          <p:cNvSpPr txBox="1"/>
          <p:nvPr/>
        </p:nvSpPr>
        <p:spPr>
          <a:xfrm>
            <a:off x="5685795" y="4480349"/>
            <a:ext cx="318377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1" dirty="0">
                <a:solidFill>
                  <a:srgbClr val="0070C0"/>
                </a:solidFill>
                <a:latin typeface="Calibri" panose="020F0502020204030204"/>
              </a:rPr>
              <a:t>Implementação: 2 a 4 Ciclos (15 dias) por Squad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3" name="Retângulo: Cantos Arredondados 382">
            <a:extLst>
              <a:ext uri="{FF2B5EF4-FFF2-40B4-BE49-F238E27FC236}">
                <a16:creationId xmlns:a16="http://schemas.microsoft.com/office/drawing/2014/main" id="{02CC53C5-A432-4B70-A153-0953BCDB80EF}"/>
              </a:ext>
            </a:extLst>
          </p:cNvPr>
          <p:cNvSpPr/>
          <p:nvPr/>
        </p:nvSpPr>
        <p:spPr>
          <a:xfrm>
            <a:off x="5128967" y="715793"/>
            <a:ext cx="3864425" cy="4068989"/>
          </a:xfrm>
          <a:prstGeom prst="roundRect">
            <a:avLst>
              <a:gd name="adj" fmla="val 4805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3904FFD-B47E-41F7-9D3B-BB845EA660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19" y="1656380"/>
            <a:ext cx="241431" cy="241431"/>
          </a:xfrm>
          <a:prstGeom prst="rect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A73EA59-83FC-4A2B-BED1-CA294C4DD5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93" y="3656679"/>
            <a:ext cx="244941" cy="244941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1BFDDBB-4B59-498C-8F98-0EACD4AA7A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69" y="3680464"/>
            <a:ext cx="212299" cy="212299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7C475E5-A14A-48D3-B6BF-5765B5A2AD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8654" y="3718823"/>
            <a:ext cx="1854390" cy="70022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D50BFB-DF87-4F28-888C-8434B2C32DA1}"/>
              </a:ext>
            </a:extLst>
          </p:cNvPr>
          <p:cNvSpPr txBox="1"/>
          <p:nvPr/>
        </p:nvSpPr>
        <p:spPr>
          <a:xfrm>
            <a:off x="7238328" y="3488285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i="1" dirty="0">
                <a:solidFill>
                  <a:srgbClr val="0070C0"/>
                </a:solidFill>
              </a:rPr>
              <a:t>Modelo de entrega ágil</a:t>
            </a:r>
          </a:p>
        </p:txBody>
      </p:sp>
    </p:spTree>
    <p:extLst>
      <p:ext uri="{BB962C8B-B14F-4D97-AF65-F5344CB8AC3E}">
        <p14:creationId xmlns:p14="http://schemas.microsoft.com/office/powerpoint/2010/main" val="566229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tângulo 425">
            <a:extLst>
              <a:ext uri="{FF2B5EF4-FFF2-40B4-BE49-F238E27FC236}">
                <a16:creationId xmlns:a16="http://schemas.microsoft.com/office/drawing/2014/main" id="{AF36BAAC-D8B3-46DB-BC6B-D5F913504312}"/>
              </a:ext>
            </a:extLst>
          </p:cNvPr>
          <p:cNvSpPr/>
          <p:nvPr/>
        </p:nvSpPr>
        <p:spPr>
          <a:xfrm>
            <a:off x="4583931" y="1131818"/>
            <a:ext cx="791716" cy="339494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BDDBFF-FA8F-417E-BA27-85FBF2FA087E}"/>
              </a:ext>
            </a:extLst>
          </p:cNvPr>
          <p:cNvSpPr/>
          <p:nvPr/>
        </p:nvSpPr>
        <p:spPr>
          <a:xfrm>
            <a:off x="5764576" y="815512"/>
            <a:ext cx="1548453" cy="37027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Estimativa inicial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1 consultor a cada 3 Squads</a:t>
            </a:r>
          </a:p>
        </p:txBody>
      </p:sp>
      <p:sp>
        <p:nvSpPr>
          <p:cNvPr id="425" name="Retângulo 424">
            <a:extLst>
              <a:ext uri="{FF2B5EF4-FFF2-40B4-BE49-F238E27FC236}">
                <a16:creationId xmlns:a16="http://schemas.microsoft.com/office/drawing/2014/main" id="{F9A62DFB-AB13-45DB-8060-148717C0A1ED}"/>
              </a:ext>
            </a:extLst>
          </p:cNvPr>
          <p:cNvSpPr/>
          <p:nvPr/>
        </p:nvSpPr>
        <p:spPr>
          <a:xfrm>
            <a:off x="7421299" y="824041"/>
            <a:ext cx="1548453" cy="37027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Estimativa inicial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1 consultor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Estrutura da Equipe proposta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4247341F-51A9-41E5-AA4B-9F9BD97B6579}"/>
              </a:ext>
            </a:extLst>
          </p:cNvPr>
          <p:cNvSpPr txBox="1"/>
          <p:nvPr/>
        </p:nvSpPr>
        <p:spPr>
          <a:xfrm>
            <a:off x="5766747" y="815512"/>
            <a:ext cx="1548453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Líder SRE</a:t>
            </a:r>
          </a:p>
        </p:txBody>
      </p: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C62BC950-ECE1-4F79-BD30-A1D44D64BB89}"/>
              </a:ext>
            </a:extLst>
          </p:cNvPr>
          <p:cNvGrpSpPr/>
          <p:nvPr/>
        </p:nvGrpSpPr>
        <p:grpSpPr>
          <a:xfrm>
            <a:off x="96205" y="1300324"/>
            <a:ext cx="992580" cy="827255"/>
            <a:chOff x="2416598" y="920894"/>
            <a:chExt cx="992580" cy="827255"/>
          </a:xfrm>
        </p:grpSpPr>
        <p:pic>
          <p:nvPicPr>
            <p:cNvPr id="192" name="Imagem 191">
              <a:extLst>
                <a:ext uri="{FF2B5EF4-FFF2-40B4-BE49-F238E27FC236}">
                  <a16:creationId xmlns:a16="http://schemas.microsoft.com/office/drawing/2014/main" id="{85BECC7A-E426-4215-A502-91E7A268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311" y="920894"/>
              <a:ext cx="648000" cy="648000"/>
            </a:xfrm>
            <a:prstGeom prst="rect">
              <a:avLst/>
            </a:prstGeom>
          </p:spPr>
        </p:pic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BDCBB1A3-40ED-4BC0-AE16-327B8DFD1B8F}"/>
                </a:ext>
              </a:extLst>
            </p:cNvPr>
            <p:cNvSpPr txBox="1"/>
            <p:nvPr/>
          </p:nvSpPr>
          <p:spPr>
            <a:xfrm>
              <a:off x="2416598" y="1501928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Product</a:t>
              </a:r>
              <a:r>
                <a:rPr lang="pt-BR" sz="1000" b="1" dirty="0"/>
                <a:t> </a:t>
              </a:r>
              <a:r>
                <a:rPr lang="pt-BR" sz="1000" b="1" dirty="0" err="1"/>
                <a:t>Owner</a:t>
              </a:r>
              <a:endParaRPr lang="pt-BR" sz="1000" b="1" dirty="0"/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A94B289B-05F9-4085-89F5-AFD645E82B38}"/>
              </a:ext>
            </a:extLst>
          </p:cNvPr>
          <p:cNvGrpSpPr/>
          <p:nvPr/>
        </p:nvGrpSpPr>
        <p:grpSpPr>
          <a:xfrm>
            <a:off x="1928332" y="1347864"/>
            <a:ext cx="644998" cy="780303"/>
            <a:chOff x="2632407" y="2533271"/>
            <a:chExt cx="644998" cy="780303"/>
          </a:xfrm>
        </p:grpSpPr>
        <p:grpSp>
          <p:nvGrpSpPr>
            <p:cNvPr id="200" name="Agrupar 199">
              <a:extLst>
                <a:ext uri="{FF2B5EF4-FFF2-40B4-BE49-F238E27FC236}">
                  <a16:creationId xmlns:a16="http://schemas.microsoft.com/office/drawing/2014/main" id="{1A006F12-6C88-4662-9604-D7F5EB25202E}"/>
                </a:ext>
              </a:extLst>
            </p:cNvPr>
            <p:cNvGrpSpPr/>
            <p:nvPr/>
          </p:nvGrpSpPr>
          <p:grpSpPr>
            <a:xfrm>
              <a:off x="2632407" y="2533271"/>
              <a:ext cx="644998" cy="690550"/>
              <a:chOff x="8195717" y="2619418"/>
              <a:chExt cx="747026" cy="802235"/>
            </a:xfrm>
          </p:grpSpPr>
          <p:pic>
            <p:nvPicPr>
              <p:cNvPr id="202" name="Imagem 201">
                <a:extLst>
                  <a:ext uri="{FF2B5EF4-FFF2-40B4-BE49-F238E27FC236}">
                    <a16:creationId xmlns:a16="http://schemas.microsoft.com/office/drawing/2014/main" id="{78233DBC-90D8-4CBF-8A2A-F4B3ACBC4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717" y="2619418"/>
                <a:ext cx="648000" cy="648000"/>
              </a:xfrm>
              <a:prstGeom prst="rect">
                <a:avLst/>
              </a:prstGeom>
            </p:spPr>
          </p:pic>
          <p:sp>
            <p:nvSpPr>
              <p:cNvPr id="203" name="Oval 31">
                <a:extLst>
                  <a:ext uri="{FF2B5EF4-FFF2-40B4-BE49-F238E27FC236}">
                    <a16:creationId xmlns:a16="http://schemas.microsoft.com/office/drawing/2014/main" id="{D7BC7A58-CF42-4C03-84CD-CF0E79D58E3D}"/>
                  </a:ext>
                </a:extLst>
              </p:cNvPr>
              <p:cNvSpPr/>
              <p:nvPr/>
            </p:nvSpPr>
            <p:spPr>
              <a:xfrm>
                <a:off x="8597798" y="3025101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pic>
            <p:nvPicPr>
              <p:cNvPr id="204" name="Imagem 203">
                <a:extLst>
                  <a:ext uri="{FF2B5EF4-FFF2-40B4-BE49-F238E27FC236}">
                    <a16:creationId xmlns:a16="http://schemas.microsoft.com/office/drawing/2014/main" id="{1B2504AE-C1FC-4424-BB05-4ECED6FDE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67409" y="2946319"/>
                <a:ext cx="475334" cy="475334"/>
              </a:xfrm>
              <a:prstGeom prst="rect">
                <a:avLst/>
              </a:prstGeom>
            </p:spPr>
          </p:pic>
        </p:grp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5CE6F710-315E-411A-A4FE-3F6D066873B6}"/>
                </a:ext>
              </a:extLst>
            </p:cNvPr>
            <p:cNvSpPr txBox="1"/>
            <p:nvPr/>
          </p:nvSpPr>
          <p:spPr>
            <a:xfrm>
              <a:off x="2714905" y="3067353"/>
              <a:ext cx="349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QA</a:t>
              </a:r>
            </a:p>
          </p:txBody>
        </p: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F31B6D3E-ADB8-487F-BB6F-6A82EC810CAB}"/>
              </a:ext>
            </a:extLst>
          </p:cNvPr>
          <p:cNvGrpSpPr/>
          <p:nvPr/>
        </p:nvGrpSpPr>
        <p:grpSpPr>
          <a:xfrm>
            <a:off x="1127253" y="1351758"/>
            <a:ext cx="540000" cy="784547"/>
            <a:chOff x="2642805" y="1839419"/>
            <a:chExt cx="540000" cy="784547"/>
          </a:xfrm>
        </p:grpSpPr>
        <p:pic>
          <p:nvPicPr>
            <p:cNvPr id="206" name="Imagem 205">
              <a:extLst>
                <a:ext uri="{FF2B5EF4-FFF2-40B4-BE49-F238E27FC236}">
                  <a16:creationId xmlns:a16="http://schemas.microsoft.com/office/drawing/2014/main" id="{416D6A79-2AE3-4B8F-A078-5063802AC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2805" y="1839419"/>
              <a:ext cx="540000" cy="540000"/>
            </a:xfrm>
            <a:prstGeom prst="rect">
              <a:avLst/>
            </a:prstGeom>
          </p:spPr>
        </p:pic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FFC6CA04-E4FC-42EF-941E-2CB9EC93CB27}"/>
                </a:ext>
              </a:extLst>
            </p:cNvPr>
            <p:cNvSpPr txBox="1"/>
            <p:nvPr/>
          </p:nvSpPr>
          <p:spPr>
            <a:xfrm>
              <a:off x="2727883" y="2377745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DEV</a:t>
              </a:r>
            </a:p>
          </p:txBody>
        </p:sp>
      </p:grpSp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13FBD0E9-9A97-4456-AEEF-51F5BDF3636C}"/>
              </a:ext>
            </a:extLst>
          </p:cNvPr>
          <p:cNvGrpSpPr/>
          <p:nvPr/>
        </p:nvGrpSpPr>
        <p:grpSpPr>
          <a:xfrm>
            <a:off x="3767330" y="1346656"/>
            <a:ext cx="555469" cy="734592"/>
            <a:chOff x="2626278" y="3988715"/>
            <a:chExt cx="555469" cy="734592"/>
          </a:xfrm>
        </p:grpSpPr>
        <p:pic>
          <p:nvPicPr>
            <p:cNvPr id="210" name="Imagem 209">
              <a:extLst>
                <a:ext uri="{FF2B5EF4-FFF2-40B4-BE49-F238E27FC236}">
                  <a16:creationId xmlns:a16="http://schemas.microsoft.com/office/drawing/2014/main" id="{3F3E809D-1676-4AF5-85A8-C450067B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6278" y="3988715"/>
              <a:ext cx="555469" cy="555469"/>
            </a:xfrm>
            <a:prstGeom prst="rect">
              <a:avLst/>
            </a:prstGeom>
          </p:spPr>
        </p:pic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7C247B33-762B-4CAE-80F6-C350D558EDC4}"/>
                </a:ext>
              </a:extLst>
            </p:cNvPr>
            <p:cNvSpPr txBox="1"/>
            <p:nvPr/>
          </p:nvSpPr>
          <p:spPr>
            <a:xfrm>
              <a:off x="2689256" y="4477086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OPS</a:t>
              </a:r>
            </a:p>
          </p:txBody>
        </p:sp>
      </p:grp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CCFB0C7E-19F6-49A5-B63D-9C5737E23983}"/>
              </a:ext>
            </a:extLst>
          </p:cNvPr>
          <p:cNvGrpSpPr/>
          <p:nvPr/>
        </p:nvGrpSpPr>
        <p:grpSpPr>
          <a:xfrm>
            <a:off x="2809307" y="1304881"/>
            <a:ext cx="925254" cy="818142"/>
            <a:chOff x="2452361" y="3209058"/>
            <a:chExt cx="925254" cy="818142"/>
          </a:xfrm>
        </p:grpSpPr>
        <p:pic>
          <p:nvPicPr>
            <p:cNvPr id="260" name="Imagem 259">
              <a:extLst>
                <a:ext uri="{FF2B5EF4-FFF2-40B4-BE49-F238E27FC236}">
                  <a16:creationId xmlns:a16="http://schemas.microsoft.com/office/drawing/2014/main" id="{775EDA9A-D7A2-4390-B34F-1BE7F6FA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0987" y="3209058"/>
              <a:ext cx="648000" cy="648000"/>
            </a:xfrm>
            <a:prstGeom prst="rect">
              <a:avLst/>
            </a:prstGeom>
          </p:spPr>
        </p:pic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2A0E4276-3FDF-4469-B6F6-43442ADF70C1}"/>
                </a:ext>
              </a:extLst>
            </p:cNvPr>
            <p:cNvSpPr txBox="1"/>
            <p:nvPr/>
          </p:nvSpPr>
          <p:spPr>
            <a:xfrm>
              <a:off x="2452361" y="3780979"/>
              <a:ext cx="9252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Scrum</a:t>
              </a:r>
              <a:r>
                <a:rPr lang="pt-BR" sz="1000" b="1" dirty="0"/>
                <a:t> Master</a:t>
              </a:r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73AF0B32-314A-4EEA-9087-9C96FE0AAB28}"/>
              </a:ext>
            </a:extLst>
          </p:cNvPr>
          <p:cNvGrpSpPr/>
          <p:nvPr/>
        </p:nvGrpSpPr>
        <p:grpSpPr>
          <a:xfrm>
            <a:off x="7847958" y="2362500"/>
            <a:ext cx="695134" cy="921107"/>
            <a:chOff x="2590987" y="3300914"/>
            <a:chExt cx="695134" cy="921107"/>
          </a:xfrm>
        </p:grpSpPr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C6AEBD40-16B8-4247-B56E-2E7A89DFB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0987" y="3300914"/>
              <a:ext cx="648000" cy="556144"/>
            </a:xfrm>
            <a:prstGeom prst="rect">
              <a:avLst/>
            </a:prstGeom>
          </p:spPr>
        </p:pic>
        <p:sp>
          <p:nvSpPr>
            <p:cNvPr id="267" name="CaixaDeTexto 266">
              <a:extLst>
                <a:ext uri="{FF2B5EF4-FFF2-40B4-BE49-F238E27FC236}">
                  <a16:creationId xmlns:a16="http://schemas.microsoft.com/office/drawing/2014/main" id="{1A17BACF-19C1-4407-89D2-B685DFB27470}"/>
                </a:ext>
              </a:extLst>
            </p:cNvPr>
            <p:cNvSpPr txBox="1"/>
            <p:nvPr/>
          </p:nvSpPr>
          <p:spPr>
            <a:xfrm>
              <a:off x="2593303" y="3806523"/>
              <a:ext cx="6928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b="1" dirty="0"/>
                <a:t>Analitycs</a:t>
              </a:r>
            </a:p>
            <a:p>
              <a:pPr algn="ctr"/>
              <a:r>
                <a:rPr lang="pt-BR" sz="1050" b="1" dirty="0"/>
                <a:t>Tableau</a:t>
              </a:r>
            </a:p>
          </p:txBody>
        </p:sp>
      </p:grpSp>
      <p:sp>
        <p:nvSpPr>
          <p:cNvPr id="274" name="Retângulo 273">
            <a:extLst>
              <a:ext uri="{FF2B5EF4-FFF2-40B4-BE49-F238E27FC236}">
                <a16:creationId xmlns:a16="http://schemas.microsoft.com/office/drawing/2014/main" id="{B67D49B7-DED1-446F-856E-123E1D1E3630}"/>
              </a:ext>
            </a:extLst>
          </p:cNvPr>
          <p:cNvSpPr/>
          <p:nvPr/>
        </p:nvSpPr>
        <p:spPr>
          <a:xfrm>
            <a:off x="66990" y="1197254"/>
            <a:ext cx="5323172" cy="99311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F41CDC-DB3E-4A5E-AFF7-9EE1EC130A77}"/>
              </a:ext>
            </a:extLst>
          </p:cNvPr>
          <p:cNvGrpSpPr/>
          <p:nvPr/>
        </p:nvGrpSpPr>
        <p:grpSpPr>
          <a:xfrm>
            <a:off x="4745054" y="1297537"/>
            <a:ext cx="555831" cy="802052"/>
            <a:chOff x="4745054" y="1034079"/>
            <a:chExt cx="555831" cy="802052"/>
          </a:xfrm>
        </p:grpSpPr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33380E20-21A1-4127-A23E-501207EC825F}"/>
                </a:ext>
              </a:extLst>
            </p:cNvPr>
            <p:cNvSpPr txBox="1"/>
            <p:nvPr/>
          </p:nvSpPr>
          <p:spPr>
            <a:xfrm>
              <a:off x="4835257" y="1589910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SRE</a:t>
              </a:r>
            </a:p>
          </p:txBody>
        </p:sp>
        <p:pic>
          <p:nvPicPr>
            <p:cNvPr id="9" name="Imagem 8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DC477B5B-E1E1-4FBC-BACE-7C299329C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054" y="1034079"/>
              <a:ext cx="555831" cy="555831"/>
            </a:xfrm>
            <a:prstGeom prst="rect">
              <a:avLst/>
            </a:prstGeom>
          </p:spPr>
        </p:pic>
      </p:grpSp>
      <p:grpSp>
        <p:nvGrpSpPr>
          <p:cNvPr id="356" name="Agrupar 355">
            <a:extLst>
              <a:ext uri="{FF2B5EF4-FFF2-40B4-BE49-F238E27FC236}">
                <a16:creationId xmlns:a16="http://schemas.microsoft.com/office/drawing/2014/main" id="{86BEF8F5-A2A1-4057-8839-0F81D5169F78}"/>
              </a:ext>
            </a:extLst>
          </p:cNvPr>
          <p:cNvGrpSpPr/>
          <p:nvPr/>
        </p:nvGrpSpPr>
        <p:grpSpPr>
          <a:xfrm>
            <a:off x="95262" y="2452307"/>
            <a:ext cx="992580" cy="827255"/>
            <a:chOff x="2416598" y="920894"/>
            <a:chExt cx="992580" cy="827255"/>
          </a:xfrm>
        </p:grpSpPr>
        <p:pic>
          <p:nvPicPr>
            <p:cNvPr id="358" name="Imagem 357">
              <a:extLst>
                <a:ext uri="{FF2B5EF4-FFF2-40B4-BE49-F238E27FC236}">
                  <a16:creationId xmlns:a16="http://schemas.microsoft.com/office/drawing/2014/main" id="{E307AAA6-A7B8-43AB-9470-AE1321E5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311" y="920894"/>
              <a:ext cx="648000" cy="648000"/>
            </a:xfrm>
            <a:prstGeom prst="rect">
              <a:avLst/>
            </a:prstGeom>
          </p:spPr>
        </p:pic>
        <p:sp>
          <p:nvSpPr>
            <p:cNvPr id="361" name="CaixaDeTexto 360">
              <a:extLst>
                <a:ext uri="{FF2B5EF4-FFF2-40B4-BE49-F238E27FC236}">
                  <a16:creationId xmlns:a16="http://schemas.microsoft.com/office/drawing/2014/main" id="{CA84967E-0AC9-4C49-9F67-67C8513CC47E}"/>
                </a:ext>
              </a:extLst>
            </p:cNvPr>
            <p:cNvSpPr txBox="1"/>
            <p:nvPr/>
          </p:nvSpPr>
          <p:spPr>
            <a:xfrm>
              <a:off x="2416598" y="1501928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Product</a:t>
              </a:r>
              <a:r>
                <a:rPr lang="pt-BR" sz="1000" b="1" dirty="0"/>
                <a:t> </a:t>
              </a:r>
              <a:r>
                <a:rPr lang="pt-BR" sz="1000" b="1" dirty="0" err="1"/>
                <a:t>Owner</a:t>
              </a:r>
              <a:endParaRPr lang="pt-BR" sz="1000" b="1" dirty="0"/>
            </a:p>
          </p:txBody>
        </p:sp>
      </p:grpSp>
      <p:grpSp>
        <p:nvGrpSpPr>
          <p:cNvPr id="362" name="Agrupar 361">
            <a:extLst>
              <a:ext uri="{FF2B5EF4-FFF2-40B4-BE49-F238E27FC236}">
                <a16:creationId xmlns:a16="http://schemas.microsoft.com/office/drawing/2014/main" id="{2CA3ABEF-A172-407E-B416-E3831762CD70}"/>
              </a:ext>
            </a:extLst>
          </p:cNvPr>
          <p:cNvGrpSpPr/>
          <p:nvPr/>
        </p:nvGrpSpPr>
        <p:grpSpPr>
          <a:xfrm>
            <a:off x="1927389" y="2499847"/>
            <a:ext cx="644998" cy="780303"/>
            <a:chOff x="2632407" y="2533271"/>
            <a:chExt cx="644998" cy="780303"/>
          </a:xfrm>
        </p:grpSpPr>
        <p:grpSp>
          <p:nvGrpSpPr>
            <p:cNvPr id="363" name="Agrupar 362">
              <a:extLst>
                <a:ext uri="{FF2B5EF4-FFF2-40B4-BE49-F238E27FC236}">
                  <a16:creationId xmlns:a16="http://schemas.microsoft.com/office/drawing/2014/main" id="{4170776F-7861-49BD-B24A-34C77634ADAA}"/>
                </a:ext>
              </a:extLst>
            </p:cNvPr>
            <p:cNvGrpSpPr/>
            <p:nvPr/>
          </p:nvGrpSpPr>
          <p:grpSpPr>
            <a:xfrm>
              <a:off x="2632407" y="2533271"/>
              <a:ext cx="644998" cy="690550"/>
              <a:chOff x="8195717" y="2619418"/>
              <a:chExt cx="747026" cy="802235"/>
            </a:xfrm>
          </p:grpSpPr>
          <p:pic>
            <p:nvPicPr>
              <p:cNvPr id="365" name="Imagem 364">
                <a:extLst>
                  <a:ext uri="{FF2B5EF4-FFF2-40B4-BE49-F238E27FC236}">
                    <a16:creationId xmlns:a16="http://schemas.microsoft.com/office/drawing/2014/main" id="{AA9F754A-DD00-40BD-AEFB-A265E6768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717" y="2619418"/>
                <a:ext cx="648000" cy="648000"/>
              </a:xfrm>
              <a:prstGeom prst="rect">
                <a:avLst/>
              </a:prstGeom>
            </p:spPr>
          </p:pic>
          <p:sp>
            <p:nvSpPr>
              <p:cNvPr id="366" name="Oval 31">
                <a:extLst>
                  <a:ext uri="{FF2B5EF4-FFF2-40B4-BE49-F238E27FC236}">
                    <a16:creationId xmlns:a16="http://schemas.microsoft.com/office/drawing/2014/main" id="{89D5D1FD-3969-48D5-9E81-D17F3712D1FF}"/>
                  </a:ext>
                </a:extLst>
              </p:cNvPr>
              <p:cNvSpPr/>
              <p:nvPr/>
            </p:nvSpPr>
            <p:spPr>
              <a:xfrm>
                <a:off x="8597798" y="3025101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pic>
            <p:nvPicPr>
              <p:cNvPr id="367" name="Imagem 366">
                <a:extLst>
                  <a:ext uri="{FF2B5EF4-FFF2-40B4-BE49-F238E27FC236}">
                    <a16:creationId xmlns:a16="http://schemas.microsoft.com/office/drawing/2014/main" id="{B5529D7B-1740-42E9-8E34-350F98529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67409" y="2946319"/>
                <a:ext cx="475334" cy="475334"/>
              </a:xfrm>
              <a:prstGeom prst="rect">
                <a:avLst/>
              </a:prstGeom>
            </p:spPr>
          </p:pic>
        </p:grpSp>
        <p:sp>
          <p:nvSpPr>
            <p:cNvPr id="364" name="CaixaDeTexto 363">
              <a:extLst>
                <a:ext uri="{FF2B5EF4-FFF2-40B4-BE49-F238E27FC236}">
                  <a16:creationId xmlns:a16="http://schemas.microsoft.com/office/drawing/2014/main" id="{4B6907D5-4524-402F-BD12-62C8A935614D}"/>
                </a:ext>
              </a:extLst>
            </p:cNvPr>
            <p:cNvSpPr txBox="1"/>
            <p:nvPr/>
          </p:nvSpPr>
          <p:spPr>
            <a:xfrm>
              <a:off x="2714905" y="3067353"/>
              <a:ext cx="349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QA</a:t>
              </a:r>
            </a:p>
          </p:txBody>
        </p:sp>
      </p:grp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E217C4EA-9BA5-4ACC-942B-6B5CFE653E82}"/>
              </a:ext>
            </a:extLst>
          </p:cNvPr>
          <p:cNvGrpSpPr/>
          <p:nvPr/>
        </p:nvGrpSpPr>
        <p:grpSpPr>
          <a:xfrm>
            <a:off x="1126310" y="2503741"/>
            <a:ext cx="540000" cy="784547"/>
            <a:chOff x="2642805" y="1839419"/>
            <a:chExt cx="540000" cy="784547"/>
          </a:xfrm>
        </p:grpSpPr>
        <p:pic>
          <p:nvPicPr>
            <p:cNvPr id="384" name="Imagem 383">
              <a:extLst>
                <a:ext uri="{FF2B5EF4-FFF2-40B4-BE49-F238E27FC236}">
                  <a16:creationId xmlns:a16="http://schemas.microsoft.com/office/drawing/2014/main" id="{C38FB95D-CDA8-47D4-A4C5-C7D70C93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2805" y="1839419"/>
              <a:ext cx="540000" cy="540000"/>
            </a:xfrm>
            <a:prstGeom prst="rect">
              <a:avLst/>
            </a:prstGeom>
          </p:spPr>
        </p:pic>
        <p:sp>
          <p:nvSpPr>
            <p:cNvPr id="385" name="CaixaDeTexto 384">
              <a:extLst>
                <a:ext uri="{FF2B5EF4-FFF2-40B4-BE49-F238E27FC236}">
                  <a16:creationId xmlns:a16="http://schemas.microsoft.com/office/drawing/2014/main" id="{BF8A0094-1351-4724-A323-9352F479A4E3}"/>
                </a:ext>
              </a:extLst>
            </p:cNvPr>
            <p:cNvSpPr txBox="1"/>
            <p:nvPr/>
          </p:nvSpPr>
          <p:spPr>
            <a:xfrm>
              <a:off x="2727883" y="2377745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DEV</a:t>
              </a:r>
            </a:p>
          </p:txBody>
        </p:sp>
      </p:grp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76C8F3FC-031C-4449-96CF-8A9B35BCD1A6}"/>
              </a:ext>
            </a:extLst>
          </p:cNvPr>
          <p:cNvGrpSpPr/>
          <p:nvPr/>
        </p:nvGrpSpPr>
        <p:grpSpPr>
          <a:xfrm>
            <a:off x="3766387" y="2498639"/>
            <a:ext cx="555469" cy="734592"/>
            <a:chOff x="2626278" y="3988715"/>
            <a:chExt cx="555469" cy="734592"/>
          </a:xfrm>
        </p:grpSpPr>
        <p:pic>
          <p:nvPicPr>
            <p:cNvPr id="387" name="Imagem 386">
              <a:extLst>
                <a:ext uri="{FF2B5EF4-FFF2-40B4-BE49-F238E27FC236}">
                  <a16:creationId xmlns:a16="http://schemas.microsoft.com/office/drawing/2014/main" id="{4BF5E461-2607-4101-A297-A342B95A2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6278" y="3988715"/>
              <a:ext cx="555469" cy="555469"/>
            </a:xfrm>
            <a:prstGeom prst="rect">
              <a:avLst/>
            </a:prstGeom>
          </p:spPr>
        </p:pic>
        <p:sp>
          <p:nvSpPr>
            <p:cNvPr id="388" name="CaixaDeTexto 387">
              <a:extLst>
                <a:ext uri="{FF2B5EF4-FFF2-40B4-BE49-F238E27FC236}">
                  <a16:creationId xmlns:a16="http://schemas.microsoft.com/office/drawing/2014/main" id="{6334D99E-C260-4AEA-9FE4-126B78C8F964}"/>
                </a:ext>
              </a:extLst>
            </p:cNvPr>
            <p:cNvSpPr txBox="1"/>
            <p:nvPr/>
          </p:nvSpPr>
          <p:spPr>
            <a:xfrm>
              <a:off x="2689256" y="4477086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OPS</a:t>
              </a:r>
            </a:p>
          </p:txBody>
        </p:sp>
      </p:grpSp>
      <p:grpSp>
        <p:nvGrpSpPr>
          <p:cNvPr id="389" name="Agrupar 388">
            <a:extLst>
              <a:ext uri="{FF2B5EF4-FFF2-40B4-BE49-F238E27FC236}">
                <a16:creationId xmlns:a16="http://schemas.microsoft.com/office/drawing/2014/main" id="{3AFE69DB-E994-4E7F-90B9-269BF3639054}"/>
              </a:ext>
            </a:extLst>
          </p:cNvPr>
          <p:cNvGrpSpPr/>
          <p:nvPr/>
        </p:nvGrpSpPr>
        <p:grpSpPr>
          <a:xfrm>
            <a:off x="2808364" y="2456864"/>
            <a:ext cx="925254" cy="818142"/>
            <a:chOff x="2452361" y="3209058"/>
            <a:chExt cx="925254" cy="818142"/>
          </a:xfrm>
        </p:grpSpPr>
        <p:pic>
          <p:nvPicPr>
            <p:cNvPr id="390" name="Imagem 389">
              <a:extLst>
                <a:ext uri="{FF2B5EF4-FFF2-40B4-BE49-F238E27FC236}">
                  <a16:creationId xmlns:a16="http://schemas.microsoft.com/office/drawing/2014/main" id="{A1649009-C86E-46D9-A518-478EAA1E0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0987" y="3209058"/>
              <a:ext cx="648000" cy="648000"/>
            </a:xfrm>
            <a:prstGeom prst="rect">
              <a:avLst/>
            </a:prstGeom>
          </p:spPr>
        </p:pic>
        <p:sp>
          <p:nvSpPr>
            <p:cNvPr id="391" name="CaixaDeTexto 390">
              <a:extLst>
                <a:ext uri="{FF2B5EF4-FFF2-40B4-BE49-F238E27FC236}">
                  <a16:creationId xmlns:a16="http://schemas.microsoft.com/office/drawing/2014/main" id="{9B18B0D5-DB70-47CA-9CA7-09CA58962086}"/>
                </a:ext>
              </a:extLst>
            </p:cNvPr>
            <p:cNvSpPr txBox="1"/>
            <p:nvPr/>
          </p:nvSpPr>
          <p:spPr>
            <a:xfrm>
              <a:off x="2452361" y="3780979"/>
              <a:ext cx="9252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Scrum</a:t>
              </a:r>
              <a:r>
                <a:rPr lang="pt-BR" sz="1000" b="1" dirty="0"/>
                <a:t> Master</a:t>
              </a:r>
            </a:p>
          </p:txBody>
        </p:sp>
      </p:grp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A689BC62-4BB5-4989-8AA5-A28185D2989D}"/>
              </a:ext>
            </a:extLst>
          </p:cNvPr>
          <p:cNvSpPr/>
          <p:nvPr/>
        </p:nvSpPr>
        <p:spPr>
          <a:xfrm>
            <a:off x="66047" y="2349237"/>
            <a:ext cx="5323172" cy="99311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grpSp>
        <p:nvGrpSpPr>
          <p:cNvPr id="393" name="Agrupar 392">
            <a:extLst>
              <a:ext uri="{FF2B5EF4-FFF2-40B4-BE49-F238E27FC236}">
                <a16:creationId xmlns:a16="http://schemas.microsoft.com/office/drawing/2014/main" id="{CF19644C-1F59-4482-ADA2-66DDF7BF646A}"/>
              </a:ext>
            </a:extLst>
          </p:cNvPr>
          <p:cNvGrpSpPr/>
          <p:nvPr/>
        </p:nvGrpSpPr>
        <p:grpSpPr>
          <a:xfrm>
            <a:off x="4744111" y="2449520"/>
            <a:ext cx="555831" cy="802052"/>
            <a:chOff x="4745054" y="1034079"/>
            <a:chExt cx="555831" cy="802052"/>
          </a:xfrm>
        </p:grpSpPr>
        <p:sp>
          <p:nvSpPr>
            <p:cNvPr id="394" name="CaixaDeTexto 393">
              <a:extLst>
                <a:ext uri="{FF2B5EF4-FFF2-40B4-BE49-F238E27FC236}">
                  <a16:creationId xmlns:a16="http://schemas.microsoft.com/office/drawing/2014/main" id="{9BFD185C-F524-4B30-904A-EDFBA3AE6EE4}"/>
                </a:ext>
              </a:extLst>
            </p:cNvPr>
            <p:cNvSpPr txBox="1"/>
            <p:nvPr/>
          </p:nvSpPr>
          <p:spPr>
            <a:xfrm>
              <a:off x="4835257" y="1589910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SRE</a:t>
              </a:r>
            </a:p>
          </p:txBody>
        </p:sp>
        <p:pic>
          <p:nvPicPr>
            <p:cNvPr id="395" name="Imagem 394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A72457EC-FBAA-48F2-899D-D8D73B0DB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054" y="1034079"/>
              <a:ext cx="555831" cy="555831"/>
            </a:xfrm>
            <a:prstGeom prst="rect">
              <a:avLst/>
            </a:prstGeom>
          </p:spPr>
        </p:pic>
      </p:grpSp>
      <p:grpSp>
        <p:nvGrpSpPr>
          <p:cNvPr id="396" name="Agrupar 395">
            <a:extLst>
              <a:ext uri="{FF2B5EF4-FFF2-40B4-BE49-F238E27FC236}">
                <a16:creationId xmlns:a16="http://schemas.microsoft.com/office/drawing/2014/main" id="{1AE9B02F-0795-45FC-8D3C-4EA60D25D115}"/>
              </a:ext>
            </a:extLst>
          </p:cNvPr>
          <p:cNvGrpSpPr/>
          <p:nvPr/>
        </p:nvGrpSpPr>
        <p:grpSpPr>
          <a:xfrm>
            <a:off x="95262" y="3628188"/>
            <a:ext cx="992580" cy="827255"/>
            <a:chOff x="2416598" y="920894"/>
            <a:chExt cx="992580" cy="827255"/>
          </a:xfrm>
        </p:grpSpPr>
        <p:pic>
          <p:nvPicPr>
            <p:cNvPr id="397" name="Imagem 396">
              <a:extLst>
                <a:ext uri="{FF2B5EF4-FFF2-40B4-BE49-F238E27FC236}">
                  <a16:creationId xmlns:a16="http://schemas.microsoft.com/office/drawing/2014/main" id="{C7BB0E21-5426-4764-AC99-0AA41C9C8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311" y="920894"/>
              <a:ext cx="648000" cy="648000"/>
            </a:xfrm>
            <a:prstGeom prst="rect">
              <a:avLst/>
            </a:prstGeom>
          </p:spPr>
        </p:pic>
        <p:sp>
          <p:nvSpPr>
            <p:cNvPr id="398" name="CaixaDeTexto 397">
              <a:extLst>
                <a:ext uri="{FF2B5EF4-FFF2-40B4-BE49-F238E27FC236}">
                  <a16:creationId xmlns:a16="http://schemas.microsoft.com/office/drawing/2014/main" id="{7F384710-29E2-4945-BF6E-59BD0EF920FE}"/>
                </a:ext>
              </a:extLst>
            </p:cNvPr>
            <p:cNvSpPr txBox="1"/>
            <p:nvPr/>
          </p:nvSpPr>
          <p:spPr>
            <a:xfrm>
              <a:off x="2416598" y="1501928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Product</a:t>
              </a:r>
              <a:r>
                <a:rPr lang="pt-BR" sz="1000" b="1" dirty="0"/>
                <a:t> </a:t>
              </a:r>
              <a:r>
                <a:rPr lang="pt-BR" sz="1000" b="1" dirty="0" err="1"/>
                <a:t>Owner</a:t>
              </a:r>
              <a:endParaRPr lang="pt-BR" sz="1000" b="1" dirty="0"/>
            </a:p>
          </p:txBody>
        </p: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E0C6863F-0321-42A0-ABC2-5F26DDF8E916}"/>
              </a:ext>
            </a:extLst>
          </p:cNvPr>
          <p:cNvGrpSpPr/>
          <p:nvPr/>
        </p:nvGrpSpPr>
        <p:grpSpPr>
          <a:xfrm>
            <a:off x="1927389" y="3675728"/>
            <a:ext cx="644998" cy="780303"/>
            <a:chOff x="2632407" y="2533271"/>
            <a:chExt cx="644998" cy="780303"/>
          </a:xfrm>
        </p:grpSpPr>
        <p:grpSp>
          <p:nvGrpSpPr>
            <p:cNvPr id="400" name="Agrupar 399">
              <a:extLst>
                <a:ext uri="{FF2B5EF4-FFF2-40B4-BE49-F238E27FC236}">
                  <a16:creationId xmlns:a16="http://schemas.microsoft.com/office/drawing/2014/main" id="{59C119F6-EBE8-4483-A3D9-4059BE76BDBF}"/>
                </a:ext>
              </a:extLst>
            </p:cNvPr>
            <p:cNvGrpSpPr/>
            <p:nvPr/>
          </p:nvGrpSpPr>
          <p:grpSpPr>
            <a:xfrm>
              <a:off x="2632407" y="2533271"/>
              <a:ext cx="644998" cy="690550"/>
              <a:chOff x="8195717" y="2619418"/>
              <a:chExt cx="747026" cy="802235"/>
            </a:xfrm>
          </p:grpSpPr>
          <p:pic>
            <p:nvPicPr>
              <p:cNvPr id="402" name="Imagem 401">
                <a:extLst>
                  <a:ext uri="{FF2B5EF4-FFF2-40B4-BE49-F238E27FC236}">
                    <a16:creationId xmlns:a16="http://schemas.microsoft.com/office/drawing/2014/main" id="{7B4D038A-45B3-40C5-914E-6DD71DD1D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717" y="2619418"/>
                <a:ext cx="648000" cy="648000"/>
              </a:xfrm>
              <a:prstGeom prst="rect">
                <a:avLst/>
              </a:prstGeom>
            </p:spPr>
          </p:pic>
          <p:sp>
            <p:nvSpPr>
              <p:cNvPr id="403" name="Oval 31">
                <a:extLst>
                  <a:ext uri="{FF2B5EF4-FFF2-40B4-BE49-F238E27FC236}">
                    <a16:creationId xmlns:a16="http://schemas.microsoft.com/office/drawing/2014/main" id="{40875537-2E3E-424C-A485-212DF6F06778}"/>
                  </a:ext>
                </a:extLst>
              </p:cNvPr>
              <p:cNvSpPr/>
              <p:nvPr/>
            </p:nvSpPr>
            <p:spPr>
              <a:xfrm>
                <a:off x="8597798" y="3025101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pic>
            <p:nvPicPr>
              <p:cNvPr id="405" name="Imagem 404">
                <a:extLst>
                  <a:ext uri="{FF2B5EF4-FFF2-40B4-BE49-F238E27FC236}">
                    <a16:creationId xmlns:a16="http://schemas.microsoft.com/office/drawing/2014/main" id="{912AD1EF-326D-44FE-BE5A-7F5DD3D4A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67409" y="2946319"/>
                <a:ext cx="475334" cy="475334"/>
              </a:xfrm>
              <a:prstGeom prst="rect">
                <a:avLst/>
              </a:prstGeom>
            </p:spPr>
          </p:pic>
        </p:grpSp>
        <p:sp>
          <p:nvSpPr>
            <p:cNvPr id="401" name="CaixaDeTexto 400">
              <a:extLst>
                <a:ext uri="{FF2B5EF4-FFF2-40B4-BE49-F238E27FC236}">
                  <a16:creationId xmlns:a16="http://schemas.microsoft.com/office/drawing/2014/main" id="{B508DE68-0182-48B5-AF83-93BCAD267A58}"/>
                </a:ext>
              </a:extLst>
            </p:cNvPr>
            <p:cNvSpPr txBox="1"/>
            <p:nvPr/>
          </p:nvSpPr>
          <p:spPr>
            <a:xfrm>
              <a:off x="2714905" y="3067353"/>
              <a:ext cx="349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QA</a:t>
              </a:r>
            </a:p>
          </p:txBody>
        </p:sp>
      </p:grpSp>
      <p:grpSp>
        <p:nvGrpSpPr>
          <p:cNvPr id="406" name="Agrupar 405">
            <a:extLst>
              <a:ext uri="{FF2B5EF4-FFF2-40B4-BE49-F238E27FC236}">
                <a16:creationId xmlns:a16="http://schemas.microsoft.com/office/drawing/2014/main" id="{4C2236DA-E0F8-4EFD-B3AD-EF4FD454EA66}"/>
              </a:ext>
            </a:extLst>
          </p:cNvPr>
          <p:cNvGrpSpPr/>
          <p:nvPr/>
        </p:nvGrpSpPr>
        <p:grpSpPr>
          <a:xfrm>
            <a:off x="1126310" y="3679622"/>
            <a:ext cx="540000" cy="784547"/>
            <a:chOff x="2642805" y="1839419"/>
            <a:chExt cx="540000" cy="784547"/>
          </a:xfrm>
        </p:grpSpPr>
        <p:pic>
          <p:nvPicPr>
            <p:cNvPr id="407" name="Imagem 406">
              <a:extLst>
                <a:ext uri="{FF2B5EF4-FFF2-40B4-BE49-F238E27FC236}">
                  <a16:creationId xmlns:a16="http://schemas.microsoft.com/office/drawing/2014/main" id="{CA247B8A-DF7C-4483-A72B-3597ED56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2805" y="1839419"/>
              <a:ext cx="540000" cy="540000"/>
            </a:xfrm>
            <a:prstGeom prst="rect">
              <a:avLst/>
            </a:prstGeom>
          </p:spPr>
        </p:pic>
        <p:sp>
          <p:nvSpPr>
            <p:cNvPr id="408" name="CaixaDeTexto 407">
              <a:extLst>
                <a:ext uri="{FF2B5EF4-FFF2-40B4-BE49-F238E27FC236}">
                  <a16:creationId xmlns:a16="http://schemas.microsoft.com/office/drawing/2014/main" id="{0DBE8E21-00DE-4033-B03B-A37D66F7C88D}"/>
                </a:ext>
              </a:extLst>
            </p:cNvPr>
            <p:cNvSpPr txBox="1"/>
            <p:nvPr/>
          </p:nvSpPr>
          <p:spPr>
            <a:xfrm>
              <a:off x="2727883" y="2377745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DEV</a:t>
              </a:r>
            </a:p>
          </p:txBody>
        </p:sp>
      </p:grpSp>
      <p:grpSp>
        <p:nvGrpSpPr>
          <p:cNvPr id="409" name="Agrupar 408">
            <a:extLst>
              <a:ext uri="{FF2B5EF4-FFF2-40B4-BE49-F238E27FC236}">
                <a16:creationId xmlns:a16="http://schemas.microsoft.com/office/drawing/2014/main" id="{4510A5CC-8259-4E25-95DA-07D3D5802CC2}"/>
              </a:ext>
            </a:extLst>
          </p:cNvPr>
          <p:cNvGrpSpPr/>
          <p:nvPr/>
        </p:nvGrpSpPr>
        <p:grpSpPr>
          <a:xfrm>
            <a:off x="3766387" y="3674520"/>
            <a:ext cx="555469" cy="734592"/>
            <a:chOff x="2626278" y="3988715"/>
            <a:chExt cx="555469" cy="734592"/>
          </a:xfrm>
        </p:grpSpPr>
        <p:pic>
          <p:nvPicPr>
            <p:cNvPr id="410" name="Imagem 409">
              <a:extLst>
                <a:ext uri="{FF2B5EF4-FFF2-40B4-BE49-F238E27FC236}">
                  <a16:creationId xmlns:a16="http://schemas.microsoft.com/office/drawing/2014/main" id="{321F9FC9-207B-4957-90B3-138ADD42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6278" y="3988715"/>
              <a:ext cx="555469" cy="555469"/>
            </a:xfrm>
            <a:prstGeom prst="rect">
              <a:avLst/>
            </a:prstGeom>
          </p:spPr>
        </p:pic>
        <p:sp>
          <p:nvSpPr>
            <p:cNvPr id="411" name="CaixaDeTexto 410">
              <a:extLst>
                <a:ext uri="{FF2B5EF4-FFF2-40B4-BE49-F238E27FC236}">
                  <a16:creationId xmlns:a16="http://schemas.microsoft.com/office/drawing/2014/main" id="{0BE62B7E-D9A0-4CC0-A11C-38CD48E8EB9A}"/>
                </a:ext>
              </a:extLst>
            </p:cNvPr>
            <p:cNvSpPr txBox="1"/>
            <p:nvPr/>
          </p:nvSpPr>
          <p:spPr>
            <a:xfrm>
              <a:off x="2689256" y="4477086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/>
                <a:t>OPS</a:t>
              </a:r>
            </a:p>
          </p:txBody>
        </p:sp>
      </p:grpSp>
      <p:grpSp>
        <p:nvGrpSpPr>
          <p:cNvPr id="413" name="Agrupar 412">
            <a:extLst>
              <a:ext uri="{FF2B5EF4-FFF2-40B4-BE49-F238E27FC236}">
                <a16:creationId xmlns:a16="http://schemas.microsoft.com/office/drawing/2014/main" id="{E067DE0A-27BC-4559-AC01-D439AA8DCBE1}"/>
              </a:ext>
            </a:extLst>
          </p:cNvPr>
          <p:cNvGrpSpPr/>
          <p:nvPr/>
        </p:nvGrpSpPr>
        <p:grpSpPr>
          <a:xfrm>
            <a:off x="2808364" y="3632745"/>
            <a:ext cx="925254" cy="818142"/>
            <a:chOff x="2452361" y="3209058"/>
            <a:chExt cx="925254" cy="818142"/>
          </a:xfrm>
        </p:grpSpPr>
        <p:pic>
          <p:nvPicPr>
            <p:cNvPr id="414" name="Imagem 413">
              <a:extLst>
                <a:ext uri="{FF2B5EF4-FFF2-40B4-BE49-F238E27FC236}">
                  <a16:creationId xmlns:a16="http://schemas.microsoft.com/office/drawing/2014/main" id="{F649CD04-37C5-4BFB-8142-2CA69E6D9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0987" y="3209058"/>
              <a:ext cx="648000" cy="648000"/>
            </a:xfrm>
            <a:prstGeom prst="rect">
              <a:avLst/>
            </a:prstGeom>
          </p:spPr>
        </p:pic>
        <p:sp>
          <p:nvSpPr>
            <p:cNvPr id="415" name="CaixaDeTexto 414">
              <a:extLst>
                <a:ext uri="{FF2B5EF4-FFF2-40B4-BE49-F238E27FC236}">
                  <a16:creationId xmlns:a16="http://schemas.microsoft.com/office/drawing/2014/main" id="{D5B6D947-4076-40F8-AFFF-05AA91FBBD3C}"/>
                </a:ext>
              </a:extLst>
            </p:cNvPr>
            <p:cNvSpPr txBox="1"/>
            <p:nvPr/>
          </p:nvSpPr>
          <p:spPr>
            <a:xfrm>
              <a:off x="2452361" y="3780979"/>
              <a:ext cx="9252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err="1"/>
                <a:t>Scrum</a:t>
              </a:r>
              <a:r>
                <a:rPr lang="pt-BR" sz="1000" b="1" dirty="0"/>
                <a:t> Master</a:t>
              </a:r>
            </a:p>
          </p:txBody>
        </p:sp>
      </p:grpSp>
      <p:sp>
        <p:nvSpPr>
          <p:cNvPr id="416" name="Retângulo 415">
            <a:extLst>
              <a:ext uri="{FF2B5EF4-FFF2-40B4-BE49-F238E27FC236}">
                <a16:creationId xmlns:a16="http://schemas.microsoft.com/office/drawing/2014/main" id="{0CD9ADCD-066A-4F74-A180-33C845E91F87}"/>
              </a:ext>
            </a:extLst>
          </p:cNvPr>
          <p:cNvSpPr/>
          <p:nvPr/>
        </p:nvSpPr>
        <p:spPr>
          <a:xfrm>
            <a:off x="66047" y="3525118"/>
            <a:ext cx="5323172" cy="99311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grpSp>
        <p:nvGrpSpPr>
          <p:cNvPr id="417" name="Agrupar 416">
            <a:extLst>
              <a:ext uri="{FF2B5EF4-FFF2-40B4-BE49-F238E27FC236}">
                <a16:creationId xmlns:a16="http://schemas.microsoft.com/office/drawing/2014/main" id="{49571618-E4EC-4C00-BA1D-A55E491FBA8A}"/>
              </a:ext>
            </a:extLst>
          </p:cNvPr>
          <p:cNvGrpSpPr/>
          <p:nvPr/>
        </p:nvGrpSpPr>
        <p:grpSpPr>
          <a:xfrm>
            <a:off x="4744111" y="3625401"/>
            <a:ext cx="555831" cy="802052"/>
            <a:chOff x="4745054" y="1034079"/>
            <a:chExt cx="555831" cy="802052"/>
          </a:xfrm>
        </p:grpSpPr>
        <p:sp>
          <p:nvSpPr>
            <p:cNvPr id="418" name="CaixaDeTexto 417">
              <a:extLst>
                <a:ext uri="{FF2B5EF4-FFF2-40B4-BE49-F238E27FC236}">
                  <a16:creationId xmlns:a16="http://schemas.microsoft.com/office/drawing/2014/main" id="{E1FB3AC1-DF64-4709-9AB1-98E8708926A4}"/>
                </a:ext>
              </a:extLst>
            </p:cNvPr>
            <p:cNvSpPr txBox="1"/>
            <p:nvPr/>
          </p:nvSpPr>
          <p:spPr>
            <a:xfrm>
              <a:off x="4835257" y="1589910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SRE</a:t>
              </a:r>
            </a:p>
          </p:txBody>
        </p:sp>
        <p:pic>
          <p:nvPicPr>
            <p:cNvPr id="419" name="Imagem 418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12DF9143-87E8-48E9-8295-C211BFD5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054" y="1034079"/>
              <a:ext cx="555831" cy="555831"/>
            </a:xfrm>
            <a:prstGeom prst="rect">
              <a:avLst/>
            </a:prstGeom>
          </p:spPr>
        </p:pic>
      </p:grpSp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2D4E6B6-7BC1-478A-8C20-BFAED8AF3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1" y="2386960"/>
            <a:ext cx="511856" cy="511856"/>
          </a:xfrm>
          <a:prstGeom prst="rect">
            <a:avLst/>
          </a:prstGeom>
        </p:spPr>
      </p:pic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74FE76E1-07A0-4D77-AC1C-B85B49C25C62}"/>
              </a:ext>
            </a:extLst>
          </p:cNvPr>
          <p:cNvSpPr txBox="1"/>
          <p:nvPr/>
        </p:nvSpPr>
        <p:spPr>
          <a:xfrm>
            <a:off x="5939377" y="2872790"/>
            <a:ext cx="1213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Lean SRE </a:t>
            </a:r>
          </a:p>
          <a:p>
            <a:pPr algn="ctr"/>
            <a:r>
              <a:rPr lang="pt-BR" sz="1050" b="1" dirty="0"/>
              <a:t>Manager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F642521B-A864-463E-A861-97FB349EBC99}"/>
              </a:ext>
            </a:extLst>
          </p:cNvPr>
          <p:cNvSpPr/>
          <p:nvPr/>
        </p:nvSpPr>
        <p:spPr>
          <a:xfrm>
            <a:off x="5493594" y="1197254"/>
            <a:ext cx="270982" cy="33209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3" name="CaixaDeTexto 422">
            <a:extLst>
              <a:ext uri="{FF2B5EF4-FFF2-40B4-BE49-F238E27FC236}">
                <a16:creationId xmlns:a16="http://schemas.microsoft.com/office/drawing/2014/main" id="{167AF6EC-02C1-40FA-9E44-47EE030FABA9}"/>
              </a:ext>
            </a:extLst>
          </p:cNvPr>
          <p:cNvSpPr txBox="1"/>
          <p:nvPr/>
        </p:nvSpPr>
        <p:spPr>
          <a:xfrm>
            <a:off x="66048" y="824042"/>
            <a:ext cx="5323172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i="1" dirty="0">
                <a:solidFill>
                  <a:schemeClr val="bg1"/>
                </a:solidFill>
              </a:rPr>
              <a:t>Formação típica de uma Squad</a:t>
            </a:r>
          </a:p>
        </p:txBody>
      </p:sp>
      <p:sp>
        <p:nvSpPr>
          <p:cNvPr id="424" name="CaixaDeTexto 423">
            <a:extLst>
              <a:ext uri="{FF2B5EF4-FFF2-40B4-BE49-F238E27FC236}">
                <a16:creationId xmlns:a16="http://schemas.microsoft.com/office/drawing/2014/main" id="{113EDCA1-6505-48BF-84CD-3E48F929B5B2}"/>
              </a:ext>
            </a:extLst>
          </p:cNvPr>
          <p:cNvSpPr txBox="1"/>
          <p:nvPr/>
        </p:nvSpPr>
        <p:spPr>
          <a:xfrm>
            <a:off x="7423470" y="824041"/>
            <a:ext cx="1548453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Analitycs</a:t>
            </a:r>
          </a:p>
        </p:txBody>
      </p:sp>
    </p:spTree>
    <p:extLst>
      <p:ext uri="{BB962C8B-B14F-4D97-AF65-F5344CB8AC3E}">
        <p14:creationId xmlns:p14="http://schemas.microsoft.com/office/powerpoint/2010/main" val="3887460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6B28E98-8B3A-4187-A8BB-8E15506D4F86}"/>
              </a:ext>
            </a:extLst>
          </p:cNvPr>
          <p:cNvSpPr/>
          <p:nvPr/>
        </p:nvSpPr>
        <p:spPr>
          <a:xfrm>
            <a:off x="1796563" y="854902"/>
            <a:ext cx="5836430" cy="3850912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Road Map de Implantação</a:t>
            </a:r>
          </a:p>
        </p:txBody>
      </p:sp>
      <p:sp>
        <p:nvSpPr>
          <p:cNvPr id="81" name="CustomShape 28">
            <a:extLst>
              <a:ext uri="{FF2B5EF4-FFF2-40B4-BE49-F238E27FC236}">
                <a16:creationId xmlns:a16="http://schemas.microsoft.com/office/drawing/2014/main" id="{955303FC-BCBD-4A3E-B124-7AE6047BBEBD}"/>
              </a:ext>
            </a:extLst>
          </p:cNvPr>
          <p:cNvSpPr/>
          <p:nvPr/>
        </p:nvSpPr>
        <p:spPr>
          <a:xfrm>
            <a:off x="432942" y="2097454"/>
            <a:ext cx="1379995" cy="198663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1107" b="1" spc="-1" dirty="0">
                <a:latin typeface="Leelawadee"/>
              </a:rPr>
              <a:t>Final da Fase 1</a:t>
            </a:r>
            <a:endParaRPr lang="pt-BR" sz="1107" spc="-1" dirty="0">
              <a:latin typeface="Arial"/>
            </a:endParaRPr>
          </a:p>
        </p:txBody>
      </p:sp>
      <p:sp>
        <p:nvSpPr>
          <p:cNvPr id="82" name="CustomShape 11">
            <a:extLst>
              <a:ext uri="{FF2B5EF4-FFF2-40B4-BE49-F238E27FC236}">
                <a16:creationId xmlns:a16="http://schemas.microsoft.com/office/drawing/2014/main" id="{07EEBD43-E95A-4230-A8D0-0617AEB18206}"/>
              </a:ext>
            </a:extLst>
          </p:cNvPr>
          <p:cNvSpPr/>
          <p:nvPr/>
        </p:nvSpPr>
        <p:spPr>
          <a:xfrm>
            <a:off x="1853163" y="894620"/>
            <a:ext cx="886080" cy="385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7" b="1" spc="-1" dirty="0">
                <a:solidFill>
                  <a:srgbClr val="303432"/>
                </a:solidFill>
                <a:latin typeface="Leelawadee"/>
              </a:rPr>
              <a:t>Duração inicial:</a:t>
            </a:r>
            <a:endParaRPr lang="pt-BR" sz="907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F2B300"/>
                </a:solidFill>
                <a:latin typeface="Leelawadee"/>
              </a:rPr>
              <a:t>6 mês</a:t>
            </a:r>
            <a:endParaRPr lang="pt-BR" sz="1600" spc="-1" dirty="0">
              <a:solidFill>
                <a:srgbClr val="F2B300"/>
              </a:solidFill>
              <a:latin typeface="Arial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F0E4F0-D1FC-4BDB-9FC0-3F1252C7BF65}"/>
              </a:ext>
            </a:extLst>
          </p:cNvPr>
          <p:cNvSpPr/>
          <p:nvPr/>
        </p:nvSpPr>
        <p:spPr>
          <a:xfrm>
            <a:off x="338703" y="2439707"/>
            <a:ext cx="1293218" cy="11644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buClr>
                <a:srgbClr val="727272"/>
              </a:buClr>
            </a:pPr>
            <a:r>
              <a:rPr lang="pt-BR" sz="9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900" spc="-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pt-BR" sz="9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-assessment</a:t>
            </a:r>
          </a:p>
          <a:p>
            <a:pPr marL="95671" indent="-95671">
              <a:spcAft>
                <a:spcPts val="400"/>
              </a:spcAft>
              <a:buClr>
                <a:srgbClr val="727272"/>
              </a:buClr>
              <a:buFont typeface="StarSymbol"/>
              <a:buChar char="-"/>
            </a:pPr>
            <a:endParaRPr lang="pt-BR" sz="9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5671" indent="-95671">
              <a:spcAft>
                <a:spcPts val="400"/>
              </a:spcAft>
              <a:buClr>
                <a:srgbClr val="727272"/>
              </a:buClr>
              <a:buFont typeface="StarSymbol"/>
              <a:buChar char="-"/>
            </a:pPr>
            <a:r>
              <a:rPr lang="pt-BR" sz="9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Entrevistas com as áreas de TI para entendimento do contexto atual de SRE</a:t>
            </a:r>
          </a:p>
        </p:txBody>
      </p:sp>
      <p:sp>
        <p:nvSpPr>
          <p:cNvPr id="85" name="CustomShape 37">
            <a:extLst>
              <a:ext uri="{FF2B5EF4-FFF2-40B4-BE49-F238E27FC236}">
                <a16:creationId xmlns:a16="http://schemas.microsoft.com/office/drawing/2014/main" id="{4EC38A4C-E5F9-4058-8F2A-A2339A617896}"/>
              </a:ext>
            </a:extLst>
          </p:cNvPr>
          <p:cNvSpPr/>
          <p:nvPr/>
        </p:nvSpPr>
        <p:spPr>
          <a:xfrm>
            <a:off x="1836084" y="2103349"/>
            <a:ext cx="969812" cy="324000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800" b="1" spc="-1" dirty="0">
                <a:latin typeface="Leelawadee"/>
              </a:rPr>
              <a:t>Setup do Modelo de SRE</a:t>
            </a:r>
            <a:endParaRPr lang="pt-BR" sz="800" spc="-1" dirty="0">
              <a:latin typeface="Arial"/>
            </a:endParaRP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FA2525EB-FD62-4644-981E-5949D56F65EA}"/>
              </a:ext>
            </a:extLst>
          </p:cNvPr>
          <p:cNvCxnSpPr>
            <a:cxnSpLocks/>
          </p:cNvCxnSpPr>
          <p:nvPr/>
        </p:nvCxnSpPr>
        <p:spPr>
          <a:xfrm>
            <a:off x="7628617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sp>
        <p:nvSpPr>
          <p:cNvPr id="88" name="CaixaDeTexto 256">
            <a:extLst>
              <a:ext uri="{FF2B5EF4-FFF2-40B4-BE49-F238E27FC236}">
                <a16:creationId xmlns:a16="http://schemas.microsoft.com/office/drawing/2014/main" id="{C079AFBC-0CA8-476B-9C89-7BFF4086BB26}"/>
              </a:ext>
            </a:extLst>
          </p:cNvPr>
          <p:cNvSpPr txBox="1"/>
          <p:nvPr/>
        </p:nvSpPr>
        <p:spPr>
          <a:xfrm>
            <a:off x="1881225" y="1612446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1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4FB97672-6729-431B-A26A-FAF16F8E83D9}"/>
              </a:ext>
            </a:extLst>
          </p:cNvPr>
          <p:cNvCxnSpPr>
            <a:cxnSpLocks/>
          </p:cNvCxnSpPr>
          <p:nvPr/>
        </p:nvCxnSpPr>
        <p:spPr>
          <a:xfrm>
            <a:off x="7144136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3AD10203-EF69-4320-9748-8C140198A5C3}"/>
              </a:ext>
            </a:extLst>
          </p:cNvPr>
          <p:cNvCxnSpPr>
            <a:cxnSpLocks/>
          </p:cNvCxnSpPr>
          <p:nvPr/>
        </p:nvCxnSpPr>
        <p:spPr>
          <a:xfrm>
            <a:off x="2299322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B3F3565-BE02-4020-A1CB-75335FE66453}"/>
              </a:ext>
            </a:extLst>
          </p:cNvPr>
          <p:cNvCxnSpPr>
            <a:cxnSpLocks/>
          </p:cNvCxnSpPr>
          <p:nvPr/>
        </p:nvCxnSpPr>
        <p:spPr>
          <a:xfrm>
            <a:off x="4721729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2DA6C61-D257-4AE2-BD04-97C85087A5F6}"/>
              </a:ext>
            </a:extLst>
          </p:cNvPr>
          <p:cNvCxnSpPr>
            <a:cxnSpLocks/>
          </p:cNvCxnSpPr>
          <p:nvPr/>
        </p:nvCxnSpPr>
        <p:spPr>
          <a:xfrm>
            <a:off x="6674692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F5BF1B1-6755-4806-96E2-E78B8C3CF8A7}"/>
              </a:ext>
            </a:extLst>
          </p:cNvPr>
          <p:cNvCxnSpPr>
            <a:cxnSpLocks/>
          </p:cNvCxnSpPr>
          <p:nvPr/>
        </p:nvCxnSpPr>
        <p:spPr>
          <a:xfrm>
            <a:off x="4243419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AD437A8B-5FFD-4EBA-BE74-56E029B3703D}"/>
              </a:ext>
            </a:extLst>
          </p:cNvPr>
          <p:cNvCxnSpPr>
            <a:cxnSpLocks/>
          </p:cNvCxnSpPr>
          <p:nvPr/>
        </p:nvCxnSpPr>
        <p:spPr>
          <a:xfrm>
            <a:off x="5690692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A8138BBA-C3EE-4256-8F3A-3D684B0D834C}"/>
              </a:ext>
            </a:extLst>
          </p:cNvPr>
          <p:cNvCxnSpPr>
            <a:cxnSpLocks/>
          </p:cNvCxnSpPr>
          <p:nvPr/>
        </p:nvCxnSpPr>
        <p:spPr>
          <a:xfrm>
            <a:off x="6175173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D4ACBA6-8A80-4D72-A698-768C44C510F4}"/>
              </a:ext>
            </a:extLst>
          </p:cNvPr>
          <p:cNvCxnSpPr>
            <a:cxnSpLocks/>
          </p:cNvCxnSpPr>
          <p:nvPr/>
        </p:nvCxnSpPr>
        <p:spPr>
          <a:xfrm>
            <a:off x="5206210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D060C52B-A734-45E1-A21B-D9E10AACEC8B}"/>
              </a:ext>
            </a:extLst>
          </p:cNvPr>
          <p:cNvCxnSpPr>
            <a:cxnSpLocks/>
          </p:cNvCxnSpPr>
          <p:nvPr/>
        </p:nvCxnSpPr>
        <p:spPr>
          <a:xfrm>
            <a:off x="3268285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0779B28-CDED-4B6F-B509-0F355CAF83A0}"/>
              </a:ext>
            </a:extLst>
          </p:cNvPr>
          <p:cNvCxnSpPr>
            <a:cxnSpLocks/>
          </p:cNvCxnSpPr>
          <p:nvPr/>
        </p:nvCxnSpPr>
        <p:spPr>
          <a:xfrm>
            <a:off x="2783804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sp>
        <p:nvSpPr>
          <p:cNvPr id="110" name="CaixaDeTexto 277">
            <a:extLst>
              <a:ext uri="{FF2B5EF4-FFF2-40B4-BE49-F238E27FC236}">
                <a16:creationId xmlns:a16="http://schemas.microsoft.com/office/drawing/2014/main" id="{903CB6CB-A330-4692-9899-525BF665A005}"/>
              </a:ext>
            </a:extLst>
          </p:cNvPr>
          <p:cNvSpPr txBox="1"/>
          <p:nvPr/>
        </p:nvSpPr>
        <p:spPr>
          <a:xfrm>
            <a:off x="1816344" y="1787877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1</a:t>
            </a:r>
          </a:p>
        </p:txBody>
      </p:sp>
      <p:sp>
        <p:nvSpPr>
          <p:cNvPr id="151" name="Seta para a direita 44">
            <a:extLst>
              <a:ext uri="{FF2B5EF4-FFF2-40B4-BE49-F238E27FC236}">
                <a16:creationId xmlns:a16="http://schemas.microsoft.com/office/drawing/2014/main" id="{032FC292-2A79-4A9A-987D-CA6A122F77CC}"/>
              </a:ext>
            </a:extLst>
          </p:cNvPr>
          <p:cNvSpPr/>
          <p:nvPr/>
        </p:nvSpPr>
        <p:spPr>
          <a:xfrm>
            <a:off x="7351430" y="1311643"/>
            <a:ext cx="446204" cy="117645"/>
          </a:xfrm>
          <a:prstGeom prst="chevron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endParaRPr lang="pt-BR" sz="1067" b="1" kern="0">
              <a:solidFill>
                <a:srgbClr val="0C0C0C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152" name="Seta para a direita 44">
            <a:extLst>
              <a:ext uri="{FF2B5EF4-FFF2-40B4-BE49-F238E27FC236}">
                <a16:creationId xmlns:a16="http://schemas.microsoft.com/office/drawing/2014/main" id="{7EB90A2E-4AE0-4302-96B7-3D4E25E78479}"/>
              </a:ext>
            </a:extLst>
          </p:cNvPr>
          <p:cNvSpPr/>
          <p:nvPr/>
        </p:nvSpPr>
        <p:spPr>
          <a:xfrm>
            <a:off x="756134" y="1311643"/>
            <a:ext cx="1008000" cy="117645"/>
          </a:xfrm>
          <a:prstGeom prst="chevron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endParaRPr lang="pt-BR" sz="1067" b="1" kern="0">
              <a:solidFill>
                <a:srgbClr val="0C0C0C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153" name="Seta para a direita 44">
            <a:extLst>
              <a:ext uri="{FF2B5EF4-FFF2-40B4-BE49-F238E27FC236}">
                <a16:creationId xmlns:a16="http://schemas.microsoft.com/office/drawing/2014/main" id="{1C4C64BA-0BEE-4B25-929B-047D7881B5F3}"/>
              </a:ext>
            </a:extLst>
          </p:cNvPr>
          <p:cNvSpPr/>
          <p:nvPr/>
        </p:nvSpPr>
        <p:spPr>
          <a:xfrm>
            <a:off x="1856608" y="1311643"/>
            <a:ext cx="5508000" cy="117645"/>
          </a:xfrm>
          <a:prstGeom prst="chevron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endParaRPr lang="pt-BR" sz="1067" b="1" kern="0">
              <a:solidFill>
                <a:srgbClr val="0C0C0C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B931193B-4898-4D32-A0A4-45E290111D6C}"/>
              </a:ext>
            </a:extLst>
          </p:cNvPr>
          <p:cNvGrpSpPr/>
          <p:nvPr/>
        </p:nvGrpSpPr>
        <p:grpSpPr>
          <a:xfrm>
            <a:off x="115682" y="1084255"/>
            <a:ext cx="605858" cy="547735"/>
            <a:chOff x="140047" y="1253082"/>
            <a:chExt cx="653044" cy="609806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1C3CC1EF-8089-49F9-ABCA-55E3CAB85CAC}"/>
                </a:ext>
              </a:extLst>
            </p:cNvPr>
            <p:cNvSpPr/>
            <p:nvPr/>
          </p:nvSpPr>
          <p:spPr>
            <a:xfrm>
              <a:off x="156107" y="1254417"/>
              <a:ext cx="614920" cy="60847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endParaRPr lang="pt-BR" sz="1351" kern="0">
                <a:solidFill>
                  <a:srgbClr val="FFFFFF"/>
                </a:solidFill>
                <a:latin typeface="Trebuchet MS"/>
              </a:endParaRPr>
            </a:p>
          </p:txBody>
        </p:sp>
        <p:pic>
          <p:nvPicPr>
            <p:cNvPr id="161" name="Imagem 160">
              <a:extLst>
                <a:ext uri="{FF2B5EF4-FFF2-40B4-BE49-F238E27FC236}">
                  <a16:creationId xmlns:a16="http://schemas.microsoft.com/office/drawing/2014/main" id="{C3E7FD1E-A560-4442-A8E8-C0F1A393B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1" b="63636"/>
            <a:stretch/>
          </p:blipFill>
          <p:spPr>
            <a:xfrm>
              <a:off x="149883" y="1253082"/>
              <a:ext cx="622800" cy="224271"/>
            </a:xfrm>
            <a:prstGeom prst="rect">
              <a:avLst/>
            </a:prstGeom>
          </p:spPr>
        </p:pic>
        <p:sp>
          <p:nvSpPr>
            <p:cNvPr id="162" name="CaixaDeTexto 310">
              <a:extLst>
                <a:ext uri="{FF2B5EF4-FFF2-40B4-BE49-F238E27FC236}">
                  <a16:creationId xmlns:a16="http://schemas.microsoft.com/office/drawing/2014/main" id="{0C9A2CC4-0A80-4934-B2A3-2CC834BEAA75}"/>
                </a:ext>
              </a:extLst>
            </p:cNvPr>
            <p:cNvSpPr txBox="1"/>
            <p:nvPr/>
          </p:nvSpPr>
          <p:spPr>
            <a:xfrm>
              <a:off x="140047" y="1473026"/>
              <a:ext cx="653044" cy="256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pt-BR" sz="900" b="1" kern="0">
                  <a:solidFill>
                    <a:srgbClr val="59595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GO</a:t>
              </a:r>
              <a:endParaRPr lang="pt-BR" sz="1051" b="1" kern="0">
                <a:solidFill>
                  <a:srgbClr val="595959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163" name="Imagem 162">
              <a:extLst>
                <a:ext uri="{FF2B5EF4-FFF2-40B4-BE49-F238E27FC236}">
                  <a16:creationId xmlns:a16="http://schemas.microsoft.com/office/drawing/2014/main" id="{12869024-B54D-473E-81A2-E3E01C1EB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97" y="1320889"/>
              <a:ext cx="133745" cy="126007"/>
            </a:xfrm>
            <a:prstGeom prst="rect">
              <a:avLst/>
            </a:prstGeom>
          </p:spPr>
        </p:pic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35FB543-329D-4E0D-AE18-78ABBA374625}"/>
              </a:ext>
            </a:extLst>
          </p:cNvPr>
          <p:cNvGrpSpPr/>
          <p:nvPr/>
        </p:nvGrpSpPr>
        <p:grpSpPr>
          <a:xfrm>
            <a:off x="7611291" y="1084259"/>
            <a:ext cx="605857" cy="547736"/>
            <a:chOff x="1554632" y="2496451"/>
            <a:chExt cx="653043" cy="609806"/>
          </a:xfrm>
        </p:grpSpPr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4FD3F69A-B62B-492F-9A8B-C1F2C424F42B}"/>
                </a:ext>
              </a:extLst>
            </p:cNvPr>
            <p:cNvSpPr/>
            <p:nvPr/>
          </p:nvSpPr>
          <p:spPr>
            <a:xfrm>
              <a:off x="1570684" y="2497786"/>
              <a:ext cx="614920" cy="60847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endParaRPr lang="pt-BR" sz="1351" kern="0">
                <a:solidFill>
                  <a:srgbClr val="FFFFFF"/>
                </a:solidFill>
                <a:latin typeface="Trebuchet MS"/>
              </a:endParaRPr>
            </a:p>
          </p:txBody>
        </p:sp>
        <p:pic>
          <p:nvPicPr>
            <p:cNvPr id="157" name="Imagem 156">
              <a:extLst>
                <a:ext uri="{FF2B5EF4-FFF2-40B4-BE49-F238E27FC236}">
                  <a16:creationId xmlns:a16="http://schemas.microsoft.com/office/drawing/2014/main" id="{D3258D96-96C5-41E8-A8C4-784914483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1" b="63636"/>
            <a:stretch/>
          </p:blipFill>
          <p:spPr>
            <a:xfrm>
              <a:off x="1564474" y="2496451"/>
              <a:ext cx="622802" cy="224271"/>
            </a:xfrm>
            <a:prstGeom prst="rect">
              <a:avLst/>
            </a:prstGeom>
          </p:spPr>
        </p:pic>
        <p:sp>
          <p:nvSpPr>
            <p:cNvPr id="158" name="CaixaDeTexto 306">
              <a:extLst>
                <a:ext uri="{FF2B5EF4-FFF2-40B4-BE49-F238E27FC236}">
                  <a16:creationId xmlns:a16="http://schemas.microsoft.com/office/drawing/2014/main" id="{B6821BE8-903B-4DF0-B012-ED7FB0DFBCCA}"/>
                </a:ext>
              </a:extLst>
            </p:cNvPr>
            <p:cNvSpPr txBox="1"/>
            <p:nvPr/>
          </p:nvSpPr>
          <p:spPr>
            <a:xfrm>
              <a:off x="1554632" y="2716394"/>
              <a:ext cx="653043" cy="24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pt-BR" sz="813" b="1" kern="0">
                  <a:solidFill>
                    <a:srgbClr val="59595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FINISH</a:t>
              </a:r>
            </a:p>
          </p:txBody>
        </p:sp>
        <p:pic>
          <p:nvPicPr>
            <p:cNvPr id="159" name="Imagem 158">
              <a:extLst>
                <a:ext uri="{FF2B5EF4-FFF2-40B4-BE49-F238E27FC236}">
                  <a16:creationId xmlns:a16="http://schemas.microsoft.com/office/drawing/2014/main" id="{A436D1C2-1AFD-4FAB-A480-4A84DBD6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699" y="2535085"/>
              <a:ext cx="194368" cy="183121"/>
            </a:xfrm>
            <a:prstGeom prst="rect">
              <a:avLst/>
            </a:prstGeom>
          </p:spPr>
        </p:pic>
      </p:grpSp>
      <p:sp>
        <p:nvSpPr>
          <p:cNvPr id="132" name="CaixaDeTexto 312">
            <a:extLst>
              <a:ext uri="{FF2B5EF4-FFF2-40B4-BE49-F238E27FC236}">
                <a16:creationId xmlns:a16="http://schemas.microsoft.com/office/drawing/2014/main" id="{2A58DB29-AB54-44D8-8DE8-AFE98B800CD8}"/>
              </a:ext>
            </a:extLst>
          </p:cNvPr>
          <p:cNvSpPr txBox="1"/>
          <p:nvPr/>
        </p:nvSpPr>
        <p:spPr>
          <a:xfrm>
            <a:off x="2863644" y="1620090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02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E826FB56-8776-448B-9F50-6BC8F7AC6B5D}"/>
              </a:ext>
            </a:extLst>
          </p:cNvPr>
          <p:cNvCxnSpPr>
            <a:cxnSpLocks/>
          </p:cNvCxnSpPr>
          <p:nvPr/>
        </p:nvCxnSpPr>
        <p:spPr>
          <a:xfrm>
            <a:off x="393618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A9C642DB-7145-4E0F-BE2A-D338AF30C050}"/>
              </a:ext>
            </a:extLst>
          </p:cNvPr>
          <p:cNvCxnSpPr>
            <a:cxnSpLocks/>
          </p:cNvCxnSpPr>
          <p:nvPr/>
        </p:nvCxnSpPr>
        <p:spPr>
          <a:xfrm>
            <a:off x="814301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952D062C-EB1B-4C18-86C7-081D3011C45B}"/>
              </a:ext>
            </a:extLst>
          </p:cNvPr>
          <p:cNvCxnSpPr>
            <a:cxnSpLocks/>
          </p:cNvCxnSpPr>
          <p:nvPr/>
        </p:nvCxnSpPr>
        <p:spPr>
          <a:xfrm>
            <a:off x="1298783" y="1823811"/>
            <a:ext cx="0" cy="2412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4C3FB24C-382E-4ED8-A64F-D3A9B74A2BF8}"/>
              </a:ext>
            </a:extLst>
          </p:cNvPr>
          <p:cNvCxnSpPr>
            <a:cxnSpLocks/>
          </p:cNvCxnSpPr>
          <p:nvPr/>
        </p:nvCxnSpPr>
        <p:spPr>
          <a:xfrm>
            <a:off x="1796562" y="1809690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sp>
        <p:nvSpPr>
          <p:cNvPr id="166" name="CaixaDeTexto 277">
            <a:extLst>
              <a:ext uri="{FF2B5EF4-FFF2-40B4-BE49-F238E27FC236}">
                <a16:creationId xmlns:a16="http://schemas.microsoft.com/office/drawing/2014/main" id="{4ECAC0B5-9F0A-45A1-81F4-40161E61B2CA}"/>
              </a:ext>
            </a:extLst>
          </p:cNvPr>
          <p:cNvSpPr txBox="1"/>
          <p:nvPr/>
        </p:nvSpPr>
        <p:spPr>
          <a:xfrm>
            <a:off x="2308643" y="1787877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2</a:t>
            </a:r>
          </a:p>
        </p:txBody>
      </p:sp>
      <p:sp>
        <p:nvSpPr>
          <p:cNvPr id="179" name="CaixaDeTexto 277">
            <a:extLst>
              <a:ext uri="{FF2B5EF4-FFF2-40B4-BE49-F238E27FC236}">
                <a16:creationId xmlns:a16="http://schemas.microsoft.com/office/drawing/2014/main" id="{07460649-4CCB-4FD8-91FB-658E62B4AB61}"/>
              </a:ext>
            </a:extLst>
          </p:cNvPr>
          <p:cNvSpPr txBox="1"/>
          <p:nvPr/>
        </p:nvSpPr>
        <p:spPr>
          <a:xfrm>
            <a:off x="2789791" y="1787877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3</a:t>
            </a:r>
          </a:p>
        </p:txBody>
      </p:sp>
      <p:sp>
        <p:nvSpPr>
          <p:cNvPr id="180" name="CaixaDeTexto 277">
            <a:extLst>
              <a:ext uri="{FF2B5EF4-FFF2-40B4-BE49-F238E27FC236}">
                <a16:creationId xmlns:a16="http://schemas.microsoft.com/office/drawing/2014/main" id="{4022A8AE-DF6E-4BCD-B66D-EAC9E8E89452}"/>
              </a:ext>
            </a:extLst>
          </p:cNvPr>
          <p:cNvSpPr txBox="1"/>
          <p:nvPr/>
        </p:nvSpPr>
        <p:spPr>
          <a:xfrm>
            <a:off x="3282091" y="1787877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4</a:t>
            </a:r>
          </a:p>
        </p:txBody>
      </p:sp>
      <p:sp>
        <p:nvSpPr>
          <p:cNvPr id="181" name="CaixaDeTexto 277">
            <a:extLst>
              <a:ext uri="{FF2B5EF4-FFF2-40B4-BE49-F238E27FC236}">
                <a16:creationId xmlns:a16="http://schemas.microsoft.com/office/drawing/2014/main" id="{A1B97B16-5C79-43E0-A63E-2B34C284232C}"/>
              </a:ext>
            </a:extLst>
          </p:cNvPr>
          <p:cNvSpPr txBox="1"/>
          <p:nvPr/>
        </p:nvSpPr>
        <p:spPr>
          <a:xfrm>
            <a:off x="3763712" y="1774168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5</a:t>
            </a:r>
          </a:p>
        </p:txBody>
      </p:sp>
      <p:sp>
        <p:nvSpPr>
          <p:cNvPr id="182" name="CaixaDeTexto 277">
            <a:extLst>
              <a:ext uri="{FF2B5EF4-FFF2-40B4-BE49-F238E27FC236}">
                <a16:creationId xmlns:a16="http://schemas.microsoft.com/office/drawing/2014/main" id="{0C081755-ACE1-4542-B961-B32F7BE949CD}"/>
              </a:ext>
            </a:extLst>
          </p:cNvPr>
          <p:cNvSpPr txBox="1"/>
          <p:nvPr/>
        </p:nvSpPr>
        <p:spPr>
          <a:xfrm>
            <a:off x="4256011" y="1774168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6</a:t>
            </a:r>
          </a:p>
        </p:txBody>
      </p:sp>
      <p:sp>
        <p:nvSpPr>
          <p:cNvPr id="183" name="CaixaDeTexto 277">
            <a:extLst>
              <a:ext uri="{FF2B5EF4-FFF2-40B4-BE49-F238E27FC236}">
                <a16:creationId xmlns:a16="http://schemas.microsoft.com/office/drawing/2014/main" id="{F2160169-A4F4-463C-9F54-652204B1BCF3}"/>
              </a:ext>
            </a:extLst>
          </p:cNvPr>
          <p:cNvSpPr txBox="1"/>
          <p:nvPr/>
        </p:nvSpPr>
        <p:spPr>
          <a:xfrm>
            <a:off x="4748310" y="1774168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7</a:t>
            </a:r>
          </a:p>
        </p:txBody>
      </p:sp>
      <p:sp>
        <p:nvSpPr>
          <p:cNvPr id="184" name="CaixaDeTexto 277">
            <a:extLst>
              <a:ext uri="{FF2B5EF4-FFF2-40B4-BE49-F238E27FC236}">
                <a16:creationId xmlns:a16="http://schemas.microsoft.com/office/drawing/2014/main" id="{E7FFF044-B23E-4F02-93FE-3573A05D3D33}"/>
              </a:ext>
            </a:extLst>
          </p:cNvPr>
          <p:cNvSpPr txBox="1"/>
          <p:nvPr/>
        </p:nvSpPr>
        <p:spPr>
          <a:xfrm>
            <a:off x="5196006" y="1774168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8</a:t>
            </a:r>
          </a:p>
        </p:txBody>
      </p:sp>
      <p:sp>
        <p:nvSpPr>
          <p:cNvPr id="186" name="CaixaDeTexto 277">
            <a:extLst>
              <a:ext uri="{FF2B5EF4-FFF2-40B4-BE49-F238E27FC236}">
                <a16:creationId xmlns:a16="http://schemas.microsoft.com/office/drawing/2014/main" id="{A2EDCB64-FF3D-4247-8C45-464AF36546CC}"/>
              </a:ext>
            </a:extLst>
          </p:cNvPr>
          <p:cNvSpPr txBox="1"/>
          <p:nvPr/>
        </p:nvSpPr>
        <p:spPr>
          <a:xfrm>
            <a:off x="5666948" y="1787877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9</a:t>
            </a:r>
          </a:p>
        </p:txBody>
      </p:sp>
      <p:sp>
        <p:nvSpPr>
          <p:cNvPr id="187" name="CaixaDeTexto 277">
            <a:extLst>
              <a:ext uri="{FF2B5EF4-FFF2-40B4-BE49-F238E27FC236}">
                <a16:creationId xmlns:a16="http://schemas.microsoft.com/office/drawing/2014/main" id="{F2CE9E22-4335-4CB7-A382-B5D19593BC68}"/>
              </a:ext>
            </a:extLst>
          </p:cNvPr>
          <p:cNvSpPr txBox="1"/>
          <p:nvPr/>
        </p:nvSpPr>
        <p:spPr>
          <a:xfrm>
            <a:off x="6159247" y="1787877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10</a:t>
            </a:r>
          </a:p>
        </p:txBody>
      </p:sp>
      <p:sp>
        <p:nvSpPr>
          <p:cNvPr id="188" name="CaixaDeTexto 277">
            <a:extLst>
              <a:ext uri="{FF2B5EF4-FFF2-40B4-BE49-F238E27FC236}">
                <a16:creationId xmlns:a16="http://schemas.microsoft.com/office/drawing/2014/main" id="{D701D86D-8F57-4756-A11C-AB44A7B36509}"/>
              </a:ext>
            </a:extLst>
          </p:cNvPr>
          <p:cNvSpPr txBox="1"/>
          <p:nvPr/>
        </p:nvSpPr>
        <p:spPr>
          <a:xfrm>
            <a:off x="6651546" y="1787877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11</a:t>
            </a:r>
          </a:p>
        </p:txBody>
      </p:sp>
      <p:sp>
        <p:nvSpPr>
          <p:cNvPr id="189" name="CaixaDeTexto 277">
            <a:extLst>
              <a:ext uri="{FF2B5EF4-FFF2-40B4-BE49-F238E27FC236}">
                <a16:creationId xmlns:a16="http://schemas.microsoft.com/office/drawing/2014/main" id="{01F29B20-DCEF-47A5-9930-2A48BE70B7A9}"/>
              </a:ext>
            </a:extLst>
          </p:cNvPr>
          <p:cNvSpPr txBox="1"/>
          <p:nvPr/>
        </p:nvSpPr>
        <p:spPr>
          <a:xfrm>
            <a:off x="7143846" y="1787877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86">
              <a:defRPr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</a:rPr>
              <a:t>Ciclo 12</a:t>
            </a:r>
          </a:p>
        </p:txBody>
      </p:sp>
      <p:sp>
        <p:nvSpPr>
          <p:cNvPr id="197" name="CaixaDeTexto 312">
            <a:extLst>
              <a:ext uri="{FF2B5EF4-FFF2-40B4-BE49-F238E27FC236}">
                <a16:creationId xmlns:a16="http://schemas.microsoft.com/office/drawing/2014/main" id="{C12BDDA5-2B86-47AE-BEC2-913D011D1288}"/>
              </a:ext>
            </a:extLst>
          </p:cNvPr>
          <p:cNvSpPr txBox="1"/>
          <p:nvPr/>
        </p:nvSpPr>
        <p:spPr>
          <a:xfrm>
            <a:off x="3802750" y="1618563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02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sp>
        <p:nvSpPr>
          <p:cNvPr id="198" name="CaixaDeTexto 312">
            <a:extLst>
              <a:ext uri="{FF2B5EF4-FFF2-40B4-BE49-F238E27FC236}">
                <a16:creationId xmlns:a16="http://schemas.microsoft.com/office/drawing/2014/main" id="{FB81DEF3-1D11-4078-92C6-98267D686141}"/>
              </a:ext>
            </a:extLst>
          </p:cNvPr>
          <p:cNvSpPr txBox="1"/>
          <p:nvPr/>
        </p:nvSpPr>
        <p:spPr>
          <a:xfrm>
            <a:off x="4757777" y="1612446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04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sp>
        <p:nvSpPr>
          <p:cNvPr id="208" name="CaixaDeTexto 312">
            <a:extLst>
              <a:ext uri="{FF2B5EF4-FFF2-40B4-BE49-F238E27FC236}">
                <a16:creationId xmlns:a16="http://schemas.microsoft.com/office/drawing/2014/main" id="{04A3778A-2663-452B-8672-C279305023F2}"/>
              </a:ext>
            </a:extLst>
          </p:cNvPr>
          <p:cNvSpPr txBox="1"/>
          <p:nvPr/>
        </p:nvSpPr>
        <p:spPr>
          <a:xfrm>
            <a:off x="5783867" y="1644312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05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sp>
        <p:nvSpPr>
          <p:cNvPr id="212" name="CaixaDeTexto 312">
            <a:extLst>
              <a:ext uri="{FF2B5EF4-FFF2-40B4-BE49-F238E27FC236}">
                <a16:creationId xmlns:a16="http://schemas.microsoft.com/office/drawing/2014/main" id="{C000E29A-EEE5-4554-8F7B-E7EFB210B685}"/>
              </a:ext>
            </a:extLst>
          </p:cNvPr>
          <p:cNvSpPr txBox="1"/>
          <p:nvPr/>
        </p:nvSpPr>
        <p:spPr>
          <a:xfrm>
            <a:off x="6722973" y="1618686"/>
            <a:ext cx="882684" cy="1435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defRPr/>
            </a:pPr>
            <a:r>
              <a:rPr lang="pt-BR" sz="9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useo Sans 300" panose="02000000000000000000" pitchFamily="50" charset="0"/>
                <a:cs typeface="Leelawadee" panose="020B0502040204020203" pitchFamily="34" charset="-34"/>
              </a:rPr>
              <a:t>Mês 06</a:t>
            </a:r>
            <a:endParaRPr lang="en-US" sz="933" b="1" kern="0" dirty="0">
              <a:solidFill>
                <a:schemeClr val="tx1">
                  <a:lumMod val="65000"/>
                  <a:lumOff val="35000"/>
                </a:schemeClr>
              </a:solidFill>
              <a:latin typeface="Museo Sans 300" panose="02000000000000000000" pitchFamily="50" charset="0"/>
              <a:cs typeface="Leelawadee" panose="020B0502040204020203" pitchFamily="34" charset="-34"/>
            </a:endParaRPr>
          </a:p>
        </p:txBody>
      </p:sp>
      <p:sp>
        <p:nvSpPr>
          <p:cNvPr id="213" name="CustomShape 37">
            <a:extLst>
              <a:ext uri="{FF2B5EF4-FFF2-40B4-BE49-F238E27FC236}">
                <a16:creationId xmlns:a16="http://schemas.microsoft.com/office/drawing/2014/main" id="{71EA14E7-B1DE-4032-9C45-B47E8EE2751F}"/>
              </a:ext>
            </a:extLst>
          </p:cNvPr>
          <p:cNvSpPr/>
          <p:nvPr/>
        </p:nvSpPr>
        <p:spPr>
          <a:xfrm>
            <a:off x="2802671" y="3388228"/>
            <a:ext cx="4802986" cy="324000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800" b="1" spc="-1" dirty="0">
                <a:latin typeface="Leelawadee"/>
              </a:rPr>
              <a:t>Rollout e Implantação do SRE</a:t>
            </a:r>
            <a:endParaRPr lang="pt-BR" sz="800" spc="-1" dirty="0">
              <a:latin typeface="Arial"/>
            </a:endParaRPr>
          </a:p>
        </p:txBody>
      </p:sp>
      <p:sp>
        <p:nvSpPr>
          <p:cNvPr id="214" name="CustomShape 37">
            <a:extLst>
              <a:ext uri="{FF2B5EF4-FFF2-40B4-BE49-F238E27FC236}">
                <a16:creationId xmlns:a16="http://schemas.microsoft.com/office/drawing/2014/main" id="{D60BAC53-FA2A-4100-B113-50931320B8CE}"/>
              </a:ext>
            </a:extLst>
          </p:cNvPr>
          <p:cNvSpPr/>
          <p:nvPr/>
        </p:nvSpPr>
        <p:spPr>
          <a:xfrm>
            <a:off x="3291778" y="3946170"/>
            <a:ext cx="4313879" cy="324000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800" b="1" spc="-1" dirty="0">
                <a:latin typeface="Leelawadee"/>
              </a:rPr>
              <a:t>Ongoing (Manager) SRE</a:t>
            </a:r>
            <a:endParaRPr lang="pt-BR" sz="800" spc="-1" dirty="0">
              <a:latin typeface="Arial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2E023789-538F-4BB6-8EE2-035CF1146DCB}"/>
              </a:ext>
            </a:extLst>
          </p:cNvPr>
          <p:cNvCxnSpPr>
            <a:cxnSpLocks/>
          </p:cNvCxnSpPr>
          <p:nvPr/>
        </p:nvCxnSpPr>
        <p:spPr>
          <a:xfrm>
            <a:off x="3746328" y="1823811"/>
            <a:ext cx="0" cy="241200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ot"/>
            <a:miter lim="800000"/>
            <a:headEnd type="oval" w="med" len="med"/>
            <a:tailEnd type="none" w="med" len="med"/>
          </a:ln>
          <a:effectLst/>
        </p:spPr>
      </p:cxnSp>
      <p:pic>
        <p:nvPicPr>
          <p:cNvPr id="278" name="Picture 2" descr="Resultado de imagem para scrum icon">
            <a:extLst>
              <a:ext uri="{FF2B5EF4-FFF2-40B4-BE49-F238E27FC236}">
                <a16:creationId xmlns:a16="http://schemas.microsoft.com/office/drawing/2014/main" id="{91D8BA12-3ADA-4289-B799-A6EEF4D9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08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 descr="Resultado de imagem para scrum icon">
            <a:extLst>
              <a:ext uri="{FF2B5EF4-FFF2-40B4-BE49-F238E27FC236}">
                <a16:creationId xmlns:a16="http://schemas.microsoft.com/office/drawing/2014/main" id="{59CF574F-9BAC-49FB-9E9C-AC7D97CA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27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 descr="Resultado de imagem para scrum icon">
            <a:extLst>
              <a:ext uri="{FF2B5EF4-FFF2-40B4-BE49-F238E27FC236}">
                <a16:creationId xmlns:a16="http://schemas.microsoft.com/office/drawing/2014/main" id="{DE57DDE4-75F9-4D08-A67E-4B501381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46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 descr="Resultado de imagem para scrum icon">
            <a:extLst>
              <a:ext uri="{FF2B5EF4-FFF2-40B4-BE49-F238E27FC236}">
                <a16:creationId xmlns:a16="http://schemas.microsoft.com/office/drawing/2014/main" id="{601DFA12-D3E5-443E-8988-D29BF652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65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 descr="Resultado de imagem para scrum icon">
            <a:extLst>
              <a:ext uri="{FF2B5EF4-FFF2-40B4-BE49-F238E27FC236}">
                <a16:creationId xmlns:a16="http://schemas.microsoft.com/office/drawing/2014/main" id="{ECEE09DA-FF16-45D3-A06A-8BBA9A8F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84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Resultado de imagem para scrum icon">
            <a:extLst>
              <a:ext uri="{FF2B5EF4-FFF2-40B4-BE49-F238E27FC236}">
                <a16:creationId xmlns:a16="http://schemas.microsoft.com/office/drawing/2014/main" id="{1313C958-5ADB-4F31-A6CB-8CE6344E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3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 descr="Resultado de imagem para scrum icon">
            <a:extLst>
              <a:ext uri="{FF2B5EF4-FFF2-40B4-BE49-F238E27FC236}">
                <a16:creationId xmlns:a16="http://schemas.microsoft.com/office/drawing/2014/main" id="{95E16CA6-F818-458F-9BFE-505DE69B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22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 descr="Resultado de imagem para scrum icon">
            <a:extLst>
              <a:ext uri="{FF2B5EF4-FFF2-40B4-BE49-F238E27FC236}">
                <a16:creationId xmlns:a16="http://schemas.microsoft.com/office/drawing/2014/main" id="{F58C8BF5-E372-4CF9-97FE-F9103A93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41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 descr="Resultado de imagem para scrum icon">
            <a:extLst>
              <a:ext uri="{FF2B5EF4-FFF2-40B4-BE49-F238E27FC236}">
                <a16:creationId xmlns:a16="http://schemas.microsoft.com/office/drawing/2014/main" id="{044C07B5-83D8-4348-86CE-25C55F62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60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 descr="Resultado de imagem para scrum icon">
            <a:extLst>
              <a:ext uri="{FF2B5EF4-FFF2-40B4-BE49-F238E27FC236}">
                <a16:creationId xmlns:a16="http://schemas.microsoft.com/office/drawing/2014/main" id="{C46A890A-F496-4703-8FF3-34941370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78" y="4346793"/>
            <a:ext cx="289519" cy="2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CustomShape 37">
            <a:extLst>
              <a:ext uri="{FF2B5EF4-FFF2-40B4-BE49-F238E27FC236}">
                <a16:creationId xmlns:a16="http://schemas.microsoft.com/office/drawing/2014/main" id="{4F607501-6519-42F7-B2B4-3906FFD9DBC1}"/>
              </a:ext>
            </a:extLst>
          </p:cNvPr>
          <p:cNvSpPr/>
          <p:nvPr/>
        </p:nvSpPr>
        <p:spPr>
          <a:xfrm>
            <a:off x="2805895" y="2894083"/>
            <a:ext cx="4818348" cy="324000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800" b="1" spc="-1" dirty="0">
                <a:latin typeface="Leelawadee"/>
              </a:rPr>
              <a:t>Construção e Suporte dos indicadores de SRE</a:t>
            </a:r>
            <a:endParaRPr lang="pt-BR" sz="800" spc="-1" dirty="0">
              <a:latin typeface="Arial"/>
            </a:endParaRPr>
          </a:p>
        </p:txBody>
      </p:sp>
      <p:sp>
        <p:nvSpPr>
          <p:cNvPr id="289" name="Retângulo 288">
            <a:extLst>
              <a:ext uri="{FF2B5EF4-FFF2-40B4-BE49-F238E27FC236}">
                <a16:creationId xmlns:a16="http://schemas.microsoft.com/office/drawing/2014/main" id="{A40A8E7E-21ED-42AD-8AC0-A9FD87DF57B2}"/>
              </a:ext>
            </a:extLst>
          </p:cNvPr>
          <p:cNvSpPr/>
          <p:nvPr/>
        </p:nvSpPr>
        <p:spPr>
          <a:xfrm>
            <a:off x="7797634" y="3102441"/>
            <a:ext cx="129321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buClr>
                <a:srgbClr val="727272"/>
              </a:buClr>
            </a:pPr>
            <a:r>
              <a:rPr lang="pt-BR" sz="7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fase de implantação está relacionada a quantidade de </a:t>
            </a:r>
            <a:r>
              <a:rPr lang="pt-BR" sz="700" spc="-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SREs</a:t>
            </a:r>
            <a:r>
              <a:rPr lang="pt-BR" sz="7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por Contratada por Squad.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475D3EB-6EE9-42EA-B784-D2B48BA59964}"/>
              </a:ext>
            </a:extLst>
          </p:cNvPr>
          <p:cNvCxnSpPr>
            <a:cxnSpLocks/>
            <a:stCxn id="213" idx="3"/>
          </p:cNvCxnSpPr>
          <p:nvPr/>
        </p:nvCxnSpPr>
        <p:spPr>
          <a:xfrm flipV="1">
            <a:off x="7605657" y="3285994"/>
            <a:ext cx="191977" cy="264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A9BBB7B-358E-46DF-B34D-C29C7DB9E002}"/>
              </a:ext>
            </a:extLst>
          </p:cNvPr>
          <p:cNvSpPr/>
          <p:nvPr/>
        </p:nvSpPr>
        <p:spPr>
          <a:xfrm>
            <a:off x="3377706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0" name="Seta: para Baixo 289">
            <a:extLst>
              <a:ext uri="{FF2B5EF4-FFF2-40B4-BE49-F238E27FC236}">
                <a16:creationId xmlns:a16="http://schemas.microsoft.com/office/drawing/2014/main" id="{1BAD3EFC-1D99-4D80-BFFB-CE48279A6341}"/>
              </a:ext>
            </a:extLst>
          </p:cNvPr>
          <p:cNvSpPr/>
          <p:nvPr/>
        </p:nvSpPr>
        <p:spPr>
          <a:xfrm>
            <a:off x="3850982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1" name="Seta: para Baixo 290">
            <a:extLst>
              <a:ext uri="{FF2B5EF4-FFF2-40B4-BE49-F238E27FC236}">
                <a16:creationId xmlns:a16="http://schemas.microsoft.com/office/drawing/2014/main" id="{8AB47B4E-A50F-4945-91F1-DF86E58818EF}"/>
              </a:ext>
            </a:extLst>
          </p:cNvPr>
          <p:cNvSpPr/>
          <p:nvPr/>
        </p:nvSpPr>
        <p:spPr>
          <a:xfrm>
            <a:off x="4373654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Seta: para Baixo 291">
            <a:extLst>
              <a:ext uri="{FF2B5EF4-FFF2-40B4-BE49-F238E27FC236}">
                <a16:creationId xmlns:a16="http://schemas.microsoft.com/office/drawing/2014/main" id="{B8B2D4C9-76C8-4A26-A689-1D94FCB88372}"/>
              </a:ext>
            </a:extLst>
          </p:cNvPr>
          <p:cNvSpPr/>
          <p:nvPr/>
        </p:nvSpPr>
        <p:spPr>
          <a:xfrm>
            <a:off x="4835167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Seta: para Baixo 292">
            <a:extLst>
              <a:ext uri="{FF2B5EF4-FFF2-40B4-BE49-F238E27FC236}">
                <a16:creationId xmlns:a16="http://schemas.microsoft.com/office/drawing/2014/main" id="{0B67EFB9-EA06-48DB-8C3B-E68876ECC69A}"/>
              </a:ext>
            </a:extLst>
          </p:cNvPr>
          <p:cNvSpPr/>
          <p:nvPr/>
        </p:nvSpPr>
        <p:spPr>
          <a:xfrm>
            <a:off x="5308443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Seta: para Baixo 293">
            <a:extLst>
              <a:ext uri="{FF2B5EF4-FFF2-40B4-BE49-F238E27FC236}">
                <a16:creationId xmlns:a16="http://schemas.microsoft.com/office/drawing/2014/main" id="{134973C4-64E5-4C51-9841-43693C27C80C}"/>
              </a:ext>
            </a:extLst>
          </p:cNvPr>
          <p:cNvSpPr/>
          <p:nvPr/>
        </p:nvSpPr>
        <p:spPr>
          <a:xfrm>
            <a:off x="5831115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Seta: para Baixo 294">
            <a:extLst>
              <a:ext uri="{FF2B5EF4-FFF2-40B4-BE49-F238E27FC236}">
                <a16:creationId xmlns:a16="http://schemas.microsoft.com/office/drawing/2014/main" id="{1A8079E4-4DE3-4D10-9388-7DD902BD77A1}"/>
              </a:ext>
            </a:extLst>
          </p:cNvPr>
          <p:cNvSpPr/>
          <p:nvPr/>
        </p:nvSpPr>
        <p:spPr>
          <a:xfrm>
            <a:off x="6269930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Seta: para Baixo 295">
            <a:extLst>
              <a:ext uri="{FF2B5EF4-FFF2-40B4-BE49-F238E27FC236}">
                <a16:creationId xmlns:a16="http://schemas.microsoft.com/office/drawing/2014/main" id="{DE4446E7-9267-44B0-B97F-832EE137EC5C}"/>
              </a:ext>
            </a:extLst>
          </p:cNvPr>
          <p:cNvSpPr/>
          <p:nvPr/>
        </p:nvSpPr>
        <p:spPr>
          <a:xfrm>
            <a:off x="6743206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7" name="Seta: para Baixo 296">
            <a:extLst>
              <a:ext uri="{FF2B5EF4-FFF2-40B4-BE49-F238E27FC236}">
                <a16:creationId xmlns:a16="http://schemas.microsoft.com/office/drawing/2014/main" id="{4097647E-9850-4123-8E78-CDBF5E0178E4}"/>
              </a:ext>
            </a:extLst>
          </p:cNvPr>
          <p:cNvSpPr/>
          <p:nvPr/>
        </p:nvSpPr>
        <p:spPr>
          <a:xfrm>
            <a:off x="7265878" y="3732810"/>
            <a:ext cx="251430" cy="1947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8" name="CustomShape 37">
            <a:extLst>
              <a:ext uri="{FF2B5EF4-FFF2-40B4-BE49-F238E27FC236}">
                <a16:creationId xmlns:a16="http://schemas.microsoft.com/office/drawing/2014/main" id="{9D306425-3472-46B8-89AF-92FAE7A5CFA6}"/>
              </a:ext>
            </a:extLst>
          </p:cNvPr>
          <p:cNvSpPr/>
          <p:nvPr/>
        </p:nvSpPr>
        <p:spPr>
          <a:xfrm>
            <a:off x="1833896" y="2522944"/>
            <a:ext cx="969812" cy="324000"/>
          </a:xfrm>
          <a:prstGeom prst="roundRect">
            <a:avLst>
              <a:gd name="adj" fmla="val 16667"/>
            </a:avLst>
          </a:prstGeom>
          <a:solidFill>
            <a:srgbClr val="F2B3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800" b="1" spc="-1" dirty="0">
                <a:latin typeface="Leelawadee"/>
              </a:rPr>
              <a:t>Arquitetura Dashboard</a:t>
            </a:r>
            <a:endParaRPr lang="pt-BR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3124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5539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sz="2000" dirty="0">
                <a:solidFill>
                  <a:srgbClr val="FFC000"/>
                </a:solidFill>
              </a:rPr>
              <a:t>Papéis e Responsabilidades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E4A51EF-5DE5-450F-971D-F7FDAE789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59196"/>
              </p:ext>
            </p:extLst>
          </p:nvPr>
        </p:nvGraphicFramePr>
        <p:xfrm>
          <a:off x="115683" y="854343"/>
          <a:ext cx="8785286" cy="3982997"/>
        </p:xfrm>
        <a:graphic>
          <a:graphicData uri="http://schemas.openxmlformats.org/drawingml/2006/table">
            <a:tbl>
              <a:tblPr firstRow="1" bandRow="1"/>
              <a:tblGrid>
                <a:gridCol w="104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Etapa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Como faremos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Entregáveis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Gill Sans" charset="0"/>
                        </a:rPr>
                        <a:t>I. Setup do Modelo de SRE</a:t>
                      </a:r>
                    </a:p>
                  </a:txBody>
                  <a:tcPr marL="70339" marR="70339" marT="38105" marB="38105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Mobilização da equipe Inmetrics e Cielo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do modelo de atuação das equipe de SRE (Papéis e Responsabilidades)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das rotinas de gestão do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das práticas de SRE para práticas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do modelo de maturidade de SER para 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do </a:t>
                      </a:r>
                      <a:r>
                        <a:rPr lang="pt-BR" sz="1000" i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(Backlog de implantação do SRE nas Squads)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dos objetivos e indicadores iniciais do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lang="pt-BR" sz="10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62" marR="56562" marT="30638" marB="3063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 de SRE para Cielo definido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 de rotinas do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 de report e evolução do SER nas squads definido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 de maturidade do SRE definido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Papéis e responsabilidades definido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 Map com backlog de atividades para implantação do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Objetivo e indicadores de SER definidos</a:t>
                      </a:r>
                    </a:p>
                  </a:txBody>
                  <a:tcPr marL="56562" marR="56562" marT="30638" marB="3063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9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II. Arquitetura Dashboard</a:t>
                      </a:r>
                      <a:endParaRPr kumimoji="0" lang="pt-B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70339" marR="70339" marT="38105" marB="38105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Avaliação das ferramentas para geração dos indicadores de </a:t>
                      </a: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Avaliação das métricas e dados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Avaliação da base de dados para geração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Definição da arquitetura e ferramentas para construção e publicação dos indicadores de SRE</a:t>
                      </a: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lang="pt-BR" sz="10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Avaliação da qualidade dos dados para geração dos indicadores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das métricas para extração e construção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das ferramentas para construção e publicação dos indicadores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 da arquitetura de dados dos indicadores</a:t>
                      </a: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III. Construção e Suporte dos indicadores de SRE</a:t>
                      </a:r>
                    </a:p>
                  </a:txBody>
                  <a:tcPr marL="70339" marR="70339" marT="38105" marB="38105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Planejamento e priorização dos indicadores de SRE para:</a:t>
                      </a:r>
                    </a:p>
                    <a:p>
                      <a:pPr marL="6286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Extração</a:t>
                      </a:r>
                    </a:p>
                    <a:p>
                      <a:pPr marL="6286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Construção</a:t>
                      </a:r>
                    </a:p>
                    <a:p>
                      <a:pPr marL="6286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Publicação dos indicadores de SER</a:t>
                      </a:r>
                    </a:p>
                    <a:p>
                      <a:pPr marL="6286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pt-BR" sz="10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Gill Sans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Suporte aos indicadores de SER (Melhoria continua e tratativa de erros)</a:t>
                      </a: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Indicador de SRE implantado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Suporte realizado nos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lang="pt-BR" sz="10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6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009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ítulo 1">
            <a:extLst>
              <a:ext uri="{FF2B5EF4-FFF2-40B4-BE49-F238E27FC236}">
                <a16:creationId xmlns:a16="http://schemas.microsoft.com/office/drawing/2014/main" id="{F833A679-3F2F-41E7-8BBD-C059F3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553998"/>
          </a:xfrm>
        </p:spPr>
        <p:txBody>
          <a:bodyPr/>
          <a:lstStyle/>
          <a:p>
            <a:r>
              <a:rPr lang="pt-BR" sz="2000" dirty="0"/>
              <a:t>Abordagem </a:t>
            </a:r>
            <a:br>
              <a:rPr lang="pt-BR" sz="2000" dirty="0"/>
            </a:br>
            <a:r>
              <a:rPr lang="pt-BR" sz="2000" dirty="0">
                <a:solidFill>
                  <a:srgbClr val="FFC000"/>
                </a:solidFill>
              </a:rPr>
              <a:t>Papéis e Responsabilidades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E4A51EF-5DE5-450F-971D-F7FDAE789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1217"/>
              </p:ext>
            </p:extLst>
          </p:nvPr>
        </p:nvGraphicFramePr>
        <p:xfrm>
          <a:off x="115683" y="854342"/>
          <a:ext cx="8785286" cy="3270030"/>
        </p:xfrm>
        <a:graphic>
          <a:graphicData uri="http://schemas.openxmlformats.org/drawingml/2006/table">
            <a:tbl>
              <a:tblPr firstRow="1" bandRow="1"/>
              <a:tblGrid>
                <a:gridCol w="104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Etapa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Como faremos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Entregáveis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Gill Sans" charset="0"/>
                        </a:rPr>
                        <a:t>I. Rollout do SRE</a:t>
                      </a:r>
                    </a:p>
                  </a:txBody>
                  <a:tcPr marL="70339" marR="70339" marT="38105" marB="38105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Implantação e Ongoing do SRE por Squad: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lang="pt-BR" sz="10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Implementação das rotinas de SRE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Implementação das práticas de SRE (vide papéis e responsabilidades)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Acompanhamento e elaboração de ações de melhorias dos indicadores de SRE (5w2h)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Melhoria continua das ferramentas e do fluxo de trabalho das Squads (identificação de gargalos e de possíveis automações)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pt-BR" sz="10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62" marR="56562" marT="30638" marB="3063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 de SRE integrado na Squad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Condução das Rotinas de Gestão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Condução das análise de causa raiz dos desvios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Elaboração e condução dos planos de melhoria continua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Condução e execução das práticas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Acompanhamento e report dos indicadores de SRE da Squad</a:t>
                      </a:r>
                    </a:p>
                  </a:txBody>
                  <a:tcPr marL="56562" marR="56562" marT="30638" marB="3063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CD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II. Ongoing  (Manager) SER</a:t>
                      </a:r>
                    </a:p>
                  </a:txBody>
                  <a:tcPr marL="70339" marR="70339" marT="38105" marB="38105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Revisão periódica dos indicadores de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Revisão periódica da maturidade das Squads no SRE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Criação de planos de ações para elevar a maturidade das Squads no SER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Revisão e melhoria continua das práticas de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Suporte metodológico aos </a:t>
                      </a:r>
                      <a:r>
                        <a:rPr lang="pt-BR" sz="100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SREs</a:t>
                      </a: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 das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Relatório de prestação de contas dos serviço de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Elaboração e gestão das ações de melhoria continua do serviço de SRE nas squads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Gill Sans" charset="0"/>
                        </a:rPr>
                        <a:t>Planejamento e gestão de implantação de SRE nas Squads</a:t>
                      </a: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SRE revisados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Maturidade de SRE das equipes aplicado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Gestão das ações de melhoria do serviço e maturidade  de SRE das squads (Visão do todo)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 de implantação de SRE das squads atualizado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de evolução de implantação das Squads Realizado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pt-BR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de prestação de contas do serviço de SRE nas squads </a:t>
                      </a:r>
                    </a:p>
                  </a:txBody>
                  <a:tcPr marL="70339" marR="70339" marT="38105" marB="381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7530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018CE64BAAE499283DEBFC0C318A0" ma:contentTypeVersion="4" ma:contentTypeDescription="Create a new document." ma:contentTypeScope="" ma:versionID="175c18b7a57ed0845f5205f48758d2dd">
  <xsd:schema xmlns:xsd="http://www.w3.org/2001/XMLSchema" xmlns:xs="http://www.w3.org/2001/XMLSchema" xmlns:p="http://schemas.microsoft.com/office/2006/metadata/properties" xmlns:ns2="bbcb958e-1a99-473e-b7f5-7fd1bb56a6ae" xmlns:ns3="b32582e5-e1b3-4304-950e-dd2fce0788bc" targetNamespace="http://schemas.microsoft.com/office/2006/metadata/properties" ma:root="true" ma:fieldsID="a94b47aeba576cc34c07744eeca8c0a8" ns2:_="" ns3:_="">
    <xsd:import namespace="bbcb958e-1a99-473e-b7f5-7fd1bb56a6ae"/>
    <xsd:import namespace="b32582e5-e1b3-4304-950e-dd2fce078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b958e-1a99-473e-b7f5-7fd1bb56a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582e5-e1b3-4304-950e-dd2fce0788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070F1E-D5F1-405D-A0A7-D3EE5DE8B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b958e-1a99-473e-b7f5-7fd1bb56a6ae"/>
    <ds:schemaRef ds:uri="b32582e5-e1b3-4304-950e-dd2fce078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0F5CB-A6CF-49B6-82DA-761AAF809B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B9381A-B66D-4505-847B-8C9B0CADB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1572</Words>
  <Application>Microsoft Office PowerPoint</Application>
  <PresentationFormat>On-screen Show (16:9)</PresentationFormat>
  <Paragraphs>327</Paragraphs>
  <Slides>20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Office Theme</vt:lpstr>
      <vt:lpstr>Office Theme</vt:lpstr>
      <vt:lpstr>Tema do Office</vt:lpstr>
      <vt:lpstr>PowerPoint Presentation</vt:lpstr>
      <vt:lpstr>PowerPoint Presentation</vt:lpstr>
      <vt:lpstr>Contexto SRE</vt:lpstr>
      <vt:lpstr>PowerPoint Presentation</vt:lpstr>
      <vt:lpstr>Abordagem para Implantação do  SRE</vt:lpstr>
      <vt:lpstr>Abordagem  Estrutura da Equipe proposta</vt:lpstr>
      <vt:lpstr>Abordagem  Road Map de Implantação</vt:lpstr>
      <vt:lpstr>Abordagem  Papéis e Responsabilidades</vt:lpstr>
      <vt:lpstr>Abordagem  Papéis e Responsabilidades</vt:lpstr>
      <vt:lpstr>Abordagem  Papéis e Responsabilidades</vt:lpstr>
      <vt:lpstr>Abordagem  Papéis e Responsabilidades</vt:lpstr>
      <vt:lpstr>Abordagem  Papéis e Responsabilidades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Relatório Mensal</dc:title>
  <dc:subject/>
  <dc:creator>cgsmenez@inmetrics.com.br</dc:creator>
  <cp:keywords>Inmetrics</cp:keywords>
  <dc:description/>
  <cp:lastModifiedBy>Rafael Cerqueira</cp:lastModifiedBy>
  <cp:revision>2032</cp:revision>
  <dcterms:created xsi:type="dcterms:W3CDTF">2020-02-19T12:45:41Z</dcterms:created>
  <dcterms:modified xsi:type="dcterms:W3CDTF">2020-04-15T15:18:24Z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0x010100221018CE64BAAE499283DEBFC0C318A0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KSOProductBuildVer">
    <vt:lpwstr>1046-11.1.0.8722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Apresentação na tela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category">
    <vt:lpwstr>Consulting</vt:lpwstr>
  </property>
</Properties>
</file>