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6"/>
  </p:notesMasterIdLst>
  <p:handoutMasterIdLst>
    <p:handoutMasterId r:id="rId17"/>
  </p:handoutMasterIdLst>
  <p:sldIdLst>
    <p:sldId id="257" r:id="rId4"/>
    <p:sldId id="593" r:id="rId5"/>
    <p:sldId id="336" r:id="rId6"/>
    <p:sldId id="604" r:id="rId7"/>
    <p:sldId id="605" r:id="rId8"/>
    <p:sldId id="594" r:id="rId9"/>
    <p:sldId id="664" r:id="rId10"/>
    <p:sldId id="610" r:id="rId11"/>
    <p:sldId id="609" r:id="rId12"/>
    <p:sldId id="595" r:id="rId13"/>
    <p:sldId id="616" r:id="rId14"/>
    <p:sldId id="617" r:id="rId15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etrics" initials="I" lastIdx="3" clrIdx="0">
    <p:extLst>
      <p:ext uri="{19B8F6BF-5375-455C-9EA6-DF929625EA0E}">
        <p15:presenceInfo xmlns:p15="http://schemas.microsoft.com/office/powerpoint/2012/main" userId="Inmetric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6D3E"/>
    <a:srgbClr val="E56F30"/>
    <a:srgbClr val="F6670E"/>
    <a:srgbClr val="66ABAD"/>
    <a:srgbClr val="5CC9CA"/>
    <a:srgbClr val="FFD302"/>
    <a:srgbClr val="FFD300"/>
    <a:srgbClr val="FBB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B116A-6E64-86C0-D27B-5D4CD4D8C626}" v="942" dt="2019-10-20T21:07:25.548"/>
    <p1510:client id="{728B8CFA-97E0-A9F4-5BD7-A3995358B200}" v="991" dt="2020-02-13T05:55:39.910"/>
    <p1510:client id="{D178DB6A-E5ED-3D1F-7C02-DAC62CC0A6D9}" v="2963" dt="2019-12-31T06:29:53.201"/>
    <p1510:client id="{D8E80C6F-1D31-8C97-7D1C-D08A1880C78C}" v="3877" dt="2019-12-31T18:24:47.936"/>
    <p1510:client id="{DE539626-BB81-81B2-A0E2-A6A7596551DE}" v="197" dt="2020-02-13T05:27:22.821"/>
    <p1510:client id="{FD49C870-47F6-4C3D-4E2E-A95A72974DDB}" v="3380" dt="2019-12-31T04:31:27.012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5.xml" Id="rId8" /><Relationship Type="http://schemas.openxmlformats.org/officeDocument/2006/relationships/slide" Target="slides/slide10.xml" Id="rId13" /><Relationship Type="http://schemas.openxmlformats.org/officeDocument/2006/relationships/commentAuthors" Target="commentAuthors.xml" Id="rId18" /><Relationship Type="http://schemas.openxmlformats.org/officeDocument/2006/relationships/slideMaster" Target="slideMasters/slideMaster1.xml" Id="rId3" /><Relationship Type="http://schemas.openxmlformats.org/officeDocument/2006/relationships/theme" Target="theme/theme1.xml" Id="rId21" /><Relationship Type="http://schemas.openxmlformats.org/officeDocument/2006/relationships/slide" Target="slides/slide4.xml" Id="rId7" /><Relationship Type="http://schemas.openxmlformats.org/officeDocument/2006/relationships/slide" Target="slides/slide9.xml" Id="rId12" /><Relationship Type="http://schemas.openxmlformats.org/officeDocument/2006/relationships/handoutMaster" Target="handoutMasters/handoutMaster1.xml" Id="rId17" /><Relationship Type="http://schemas.openxmlformats.org/officeDocument/2006/relationships/customXml" Target="../customXml/item2.xml" Id="rId2" /><Relationship Type="http://schemas.openxmlformats.org/officeDocument/2006/relationships/notesMaster" Target="notesMasters/notesMaster1.xml" Id="rId16" /><Relationship Type="http://schemas.openxmlformats.org/officeDocument/2006/relationships/viewProps" Target="viewProps.xml" Id="rId20" /><Relationship Type="http://schemas.openxmlformats.org/officeDocument/2006/relationships/customXml" Target="../customXml/item1.xml" Id="rId1" /><Relationship Type="http://schemas.openxmlformats.org/officeDocument/2006/relationships/slide" Target="slides/slide3.xml" Id="rId6" /><Relationship Type="http://schemas.openxmlformats.org/officeDocument/2006/relationships/slide" Target="slides/slide8.xml" Id="rId11" /><Relationship Type="http://schemas.microsoft.com/office/2015/10/relationships/revisionInfo" Target="revisionInfo.xml" Id="rId24" /><Relationship Type="http://schemas.openxmlformats.org/officeDocument/2006/relationships/slide" Target="slides/slide2.xml" Id="rId5" /><Relationship Type="http://schemas.openxmlformats.org/officeDocument/2006/relationships/slide" Target="slides/slide12.xml" Id="rId15" /><Relationship Type="http://schemas.openxmlformats.org/officeDocument/2006/relationships/slide" Target="slides/slide7.xml" Id="rId10" /><Relationship Type="http://schemas.openxmlformats.org/officeDocument/2006/relationships/presProps" Target="presProps.xml" Id="rId19" /><Relationship Type="http://schemas.openxmlformats.org/officeDocument/2006/relationships/slide" Target="slides/slide1.xml" Id="rId4" /><Relationship Type="http://schemas.openxmlformats.org/officeDocument/2006/relationships/slide" Target="slides/slide6.xml" Id="rId9" /><Relationship Type="http://schemas.openxmlformats.org/officeDocument/2006/relationships/slide" Target="slides/slide11.xml" Id="rId14" /><Relationship Type="http://schemas.openxmlformats.org/officeDocument/2006/relationships/tableStyles" Target="tableStyles.xml" Id="rId22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07CC-6A0D-C74F-8CAE-7093D15D66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9D5C7-39F7-534A-B4F0-40ADD524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E8E472B-44EA-4737-A903-F06F38D45F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780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954C103-8823-4439-B022-F80071738E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3DA5E4D-C9C0-48C4-B059-34DD6BA4AB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6A337C-119E-4501-8806-8886E1E89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</a:t>
            </a:r>
            <a:br>
              <a:rPr lang="pt-BR"/>
            </a:br>
            <a:r>
              <a:rPr lang="pt-BR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</a:t>
            </a:r>
            <a:br>
              <a:rPr lang="pt-BR"/>
            </a:br>
            <a:r>
              <a:rPr lang="pt-BR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852272F-AE96-4B53-9424-DC7ED3D14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6F2DB5-C713-4A69-AC55-A586EDD17F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9014138-BE63-4AD1-8E7D-39C07A45743B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269066-7AF2-4A8C-8E05-B7EACC477A4D}"/>
              </a:ext>
            </a:extLst>
          </p:cNvPr>
          <p:cNvSpPr txBox="1"/>
          <p:nvPr userDrawn="1"/>
        </p:nvSpPr>
        <p:spPr>
          <a:xfrm>
            <a:off x="128469" y="4318175"/>
            <a:ext cx="1565558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Barueri . +55 11 3303-3200</a:t>
            </a:r>
          </a:p>
          <a:p>
            <a:pPr defTabSz="685783"/>
            <a:endParaRPr lang="pt-BR" sz="4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Tamboré, 267 - 21º andar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Torre Norte,  Tamboré, Barueri - SP - Brasil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06460-000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94F630-0848-42CA-AEE4-D44B9411D0C1}"/>
              </a:ext>
            </a:extLst>
          </p:cNvPr>
          <p:cNvSpPr txBox="1"/>
          <p:nvPr userDrawn="1"/>
        </p:nvSpPr>
        <p:spPr>
          <a:xfrm>
            <a:off x="1903861" y="4318175"/>
            <a:ext cx="165120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Paulo . +55 11 3303-3200</a:t>
            </a:r>
          </a:p>
          <a:p>
            <a:pPr defTabSz="685783"/>
            <a:endParaRPr lang="pt-BR" sz="4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Eng. Luiz Carlos Berrini, 105 - 16º andar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 1607, Brooklin Novo, São Paulo - SP - Brasil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04571-010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A610C9-2835-492C-9EF9-36F6C4870A1A}"/>
              </a:ext>
            </a:extLst>
          </p:cNvPr>
          <p:cNvSpPr txBox="1"/>
          <p:nvPr userDrawn="1"/>
        </p:nvSpPr>
        <p:spPr>
          <a:xfrm>
            <a:off x="3764902" y="4318175"/>
            <a:ext cx="1888754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Rio de Janeiro . +55 21 3173-1388 </a:t>
            </a:r>
          </a:p>
          <a:p>
            <a:pPr defTabSz="685783"/>
            <a:endParaRPr lang="pt-BR" sz="4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Rio Branco, 134 - 13º andar 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Centro, Rio de Janeiro – RJ - Brasil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20040-921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B3D019A-76FD-4CD4-A80F-25BE85C0FC72}"/>
              </a:ext>
            </a:extLst>
          </p:cNvPr>
          <p:cNvSpPr txBox="1"/>
          <p:nvPr userDrawn="1"/>
        </p:nvSpPr>
        <p:spPr>
          <a:xfrm>
            <a:off x="5863490" y="4318176"/>
            <a:ext cx="14652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Chile . +56 2 3203-9507</a:t>
            </a:r>
          </a:p>
          <a:p>
            <a:pPr defTabSz="685783"/>
            <a:endParaRPr lang="pt-BR" sz="3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es-ES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Cerro El Plomo, 5420</a:t>
            </a:r>
          </a:p>
          <a:p>
            <a:pPr defTabSz="685783"/>
            <a:r>
              <a:rPr lang="es-ES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1503, Las Condes, Santiago - Chile</a:t>
            </a:r>
          </a:p>
          <a:p>
            <a:pPr defTabSz="685783"/>
            <a:r>
              <a:rPr lang="es-ES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7560742</a:t>
            </a:r>
            <a:endParaRPr lang="pt-BR" sz="600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DA1880-100F-4501-92CB-FFC9918DDFE7}"/>
              </a:ext>
            </a:extLst>
          </p:cNvPr>
          <p:cNvSpPr txBox="1"/>
          <p:nvPr userDrawn="1"/>
        </p:nvSpPr>
        <p:spPr>
          <a:xfrm>
            <a:off x="7538570" y="4318175"/>
            <a:ext cx="1476963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Colômbia . +57 1 646-9642</a:t>
            </a:r>
          </a:p>
          <a:p>
            <a:pPr defTabSz="685783"/>
            <a:endParaRPr lang="pt-BR" sz="4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Carrera 19A #90-13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304, Bogotá - Colômbia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110221</a:t>
            </a:r>
          </a:p>
        </p:txBody>
      </p:sp>
    </p:spTree>
    <p:extLst>
      <p:ext uri="{BB962C8B-B14F-4D97-AF65-F5344CB8AC3E}">
        <p14:creationId xmlns:p14="http://schemas.microsoft.com/office/powerpoint/2010/main" val="812970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9B3D4F-E3A1-457E-8280-DEF49314B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A01BAF-064C-4F0B-87FA-F233EF56D4E9}"/>
              </a:ext>
            </a:extLst>
          </p:cNvPr>
          <p:cNvSpPr txBox="1"/>
          <p:nvPr userDrawn="1"/>
        </p:nvSpPr>
        <p:spPr>
          <a:xfrm>
            <a:off x="128469" y="4318175"/>
            <a:ext cx="1565558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Barueri . +55 11 3303-3200</a:t>
            </a:r>
          </a:p>
          <a:p>
            <a:pPr defTabSz="685783"/>
            <a:endParaRPr lang="pt-BR" sz="4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Tamboré, 267 - 21º andar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Torre Norte,  Tamboré, Barueri - SP - Brasil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06460-000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4062B9-B82F-4FAE-B4E3-FDC50C4CAD25}"/>
              </a:ext>
            </a:extLst>
          </p:cNvPr>
          <p:cNvSpPr txBox="1"/>
          <p:nvPr userDrawn="1"/>
        </p:nvSpPr>
        <p:spPr>
          <a:xfrm>
            <a:off x="1903861" y="4318175"/>
            <a:ext cx="165120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Paulo . +55 11 3303-3200</a:t>
            </a:r>
          </a:p>
          <a:p>
            <a:pPr defTabSz="685783"/>
            <a:endParaRPr lang="pt-BR" sz="4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Eng. Luiz Carlos Berrini, 105 - 16º andar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 1607, Brooklin Novo, São Paulo - SP - Brasil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04571-010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FEF3E16-2C74-45B5-A254-3B74D61FF93B}"/>
              </a:ext>
            </a:extLst>
          </p:cNvPr>
          <p:cNvSpPr txBox="1"/>
          <p:nvPr userDrawn="1"/>
        </p:nvSpPr>
        <p:spPr>
          <a:xfrm>
            <a:off x="3764902" y="4318175"/>
            <a:ext cx="1888754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Rio de Janeiro . +55 21 3173-1388 </a:t>
            </a:r>
          </a:p>
          <a:p>
            <a:pPr defTabSz="685783"/>
            <a:endParaRPr lang="pt-BR" sz="4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Rio Branco, 134 - 13º andar 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Centro, Rio de Janeiro – RJ - Brasil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20040-921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2E6440-9307-4B03-AE7E-0D539B7218DD}"/>
              </a:ext>
            </a:extLst>
          </p:cNvPr>
          <p:cNvSpPr txBox="1"/>
          <p:nvPr userDrawn="1"/>
        </p:nvSpPr>
        <p:spPr>
          <a:xfrm>
            <a:off x="5863490" y="4318176"/>
            <a:ext cx="14652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Chile . +56 2 3203-9507</a:t>
            </a:r>
          </a:p>
          <a:p>
            <a:pPr defTabSz="685783"/>
            <a:endParaRPr lang="pt-BR" sz="3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es-ES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Cerro El Plomo, 5420</a:t>
            </a:r>
          </a:p>
          <a:p>
            <a:pPr defTabSz="685783"/>
            <a:r>
              <a:rPr lang="es-ES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1503, Las Condes, Santiago - Chile</a:t>
            </a:r>
          </a:p>
          <a:p>
            <a:pPr defTabSz="685783"/>
            <a:r>
              <a:rPr lang="es-ES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7560742</a:t>
            </a:r>
            <a:endParaRPr lang="pt-BR" sz="600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DBD2FE8-F776-44C8-81B9-5EBFCD342343}"/>
              </a:ext>
            </a:extLst>
          </p:cNvPr>
          <p:cNvSpPr txBox="1"/>
          <p:nvPr userDrawn="1"/>
        </p:nvSpPr>
        <p:spPr>
          <a:xfrm>
            <a:off x="7538570" y="4318175"/>
            <a:ext cx="1476963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Colômbia . +57 1 646-9642</a:t>
            </a:r>
          </a:p>
          <a:p>
            <a:pPr defTabSz="685783"/>
            <a:endParaRPr lang="pt-BR" sz="4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Carrera 19A #90-13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304, Bogotá - Colômbia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110221</a:t>
            </a:r>
          </a:p>
        </p:txBody>
      </p: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99C9B13-3546-42E6-832F-CBC450FD9D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D70021-0392-440F-B641-7F10D837CFDB}"/>
              </a:ext>
            </a:extLst>
          </p:cNvPr>
          <p:cNvSpPr txBox="1"/>
          <p:nvPr userDrawn="1"/>
        </p:nvSpPr>
        <p:spPr>
          <a:xfrm>
            <a:off x="128469" y="4318175"/>
            <a:ext cx="1565558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Barueri . +55 11 3303-3200</a:t>
            </a:r>
          </a:p>
          <a:p>
            <a:pPr defTabSz="685783"/>
            <a:endParaRPr lang="pt-BR" sz="4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Tamboré, 267 - 21º andar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Torre Norte,  Tamboré, Barueri - SP - Brasil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06460-000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5BA777-C2F7-4884-B05F-9D189C366A24}"/>
              </a:ext>
            </a:extLst>
          </p:cNvPr>
          <p:cNvSpPr txBox="1"/>
          <p:nvPr userDrawn="1"/>
        </p:nvSpPr>
        <p:spPr>
          <a:xfrm>
            <a:off x="1903861" y="4318175"/>
            <a:ext cx="165120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Paulo . +55 11 3303-3200</a:t>
            </a:r>
          </a:p>
          <a:p>
            <a:pPr defTabSz="685783"/>
            <a:endParaRPr lang="pt-BR" sz="4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Eng. Luiz Carlos Berrini, 105 - 16º andar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 1607, Brooklin Novo, São Paulo - SP - Brasil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04571-010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622963-8756-435A-8DC4-BAD13A4A3AD3}"/>
              </a:ext>
            </a:extLst>
          </p:cNvPr>
          <p:cNvSpPr txBox="1"/>
          <p:nvPr userDrawn="1"/>
        </p:nvSpPr>
        <p:spPr>
          <a:xfrm>
            <a:off x="3764902" y="4318175"/>
            <a:ext cx="1888754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Rio de Janeiro . +55 21 3173-1388 </a:t>
            </a:r>
          </a:p>
          <a:p>
            <a:pPr defTabSz="685783"/>
            <a:endParaRPr lang="pt-BR" sz="4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Rio Branco, 134 - 13º andar 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Centro, Rio de Janeiro – RJ - Brasil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20040-921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B9DF2F3-E037-406D-89CA-468EC1F6A00A}"/>
              </a:ext>
            </a:extLst>
          </p:cNvPr>
          <p:cNvSpPr txBox="1"/>
          <p:nvPr userDrawn="1"/>
        </p:nvSpPr>
        <p:spPr>
          <a:xfrm>
            <a:off x="5863490" y="4318176"/>
            <a:ext cx="14652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Chile . +56 2 3203-9507</a:t>
            </a:r>
          </a:p>
          <a:p>
            <a:pPr defTabSz="685783"/>
            <a:endParaRPr lang="pt-BR" sz="3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es-ES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Cerro El Plomo, 5420</a:t>
            </a:r>
          </a:p>
          <a:p>
            <a:pPr defTabSz="685783"/>
            <a:r>
              <a:rPr lang="es-ES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1503, Las Condes, Santiago - Chile</a:t>
            </a:r>
          </a:p>
          <a:p>
            <a:pPr defTabSz="685783"/>
            <a:r>
              <a:rPr lang="es-ES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7560742</a:t>
            </a:r>
            <a:endParaRPr lang="pt-BR" sz="600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79E818-6A16-4A07-A333-E513F0689AB6}"/>
              </a:ext>
            </a:extLst>
          </p:cNvPr>
          <p:cNvSpPr txBox="1"/>
          <p:nvPr userDrawn="1"/>
        </p:nvSpPr>
        <p:spPr>
          <a:xfrm>
            <a:off x="7538570" y="4318175"/>
            <a:ext cx="1476963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83"/>
            <a:r>
              <a:rPr lang="pt-BR" sz="9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Colômbia . +57 1 646-9642</a:t>
            </a:r>
          </a:p>
          <a:p>
            <a:pPr defTabSz="685783"/>
            <a:endParaRPr lang="pt-BR" sz="400" b="1" i="0" u="none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Carrera 19A #90-13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304, Bogotá - Colômbia</a:t>
            </a:r>
          </a:p>
          <a:p>
            <a:pPr defTabSz="685783"/>
            <a:r>
              <a: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110221</a:t>
            </a:r>
          </a:p>
        </p:txBody>
      </p: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A39F2E1-B889-433D-B511-05F77CD121D8}"/>
              </a:ext>
            </a:extLst>
          </p:cNvPr>
          <p:cNvSpPr/>
          <p:nvPr userDrawn="1"/>
        </p:nvSpPr>
        <p:spPr>
          <a:xfrm>
            <a:off x="-265044" y="958298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205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4998-0FEB-43F8-9A3C-053AE06C762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9B3F-C7B6-48E3-9336-40E3F120F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18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ED9CC990-41B3-4189-8FCE-343F6288D6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CB59133-D1B2-43C0-BF6F-19A989523BDA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3DABD2-B562-4C81-89C9-A175B149A28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8564E9-2785-4F21-B435-AA3988F35AF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>
                <a:solidFill>
                  <a:srgbClr val="FAC918"/>
                </a:solidFill>
              </a:rPr>
              <a:t>Hard Tech </a:t>
            </a:r>
            <a:r>
              <a:rPr lang="pt-BR" sz="1000" b="0" i="1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6CA80D1-0175-41F6-BBE9-66325795FF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4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6BD016-F109-49F7-A0EF-176C9E198B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48C2159-C4E8-4DCA-8F54-EDEFBD48E1B9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3927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A40E88D-B869-4A62-8CE7-FD17458129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9B76048-D345-4F77-A564-006CC39EF0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9C0747A-002C-4C76-A92E-0F8876E5EDC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86353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7054005" y="694561"/>
            <a:ext cx="99502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err="1"/>
              <a:t>xx</a:t>
            </a:r>
            <a:endParaRPr lang="pt-BR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4E154DD6-E96A-43BD-B41C-35346481A97D}"/>
              </a:ext>
            </a:extLst>
          </p:cNvPr>
          <p:cNvGrpSpPr/>
          <p:nvPr userDrawn="1"/>
        </p:nvGrpSpPr>
        <p:grpSpPr>
          <a:xfrm>
            <a:off x="4378645" y="3267728"/>
            <a:ext cx="386715" cy="34290"/>
            <a:chOff x="5838190" y="3793403"/>
            <a:chExt cx="515620" cy="45720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72C3C217-0AB4-47BA-BD56-64292946CC83}"/>
                </a:ext>
              </a:extLst>
            </p:cNvPr>
            <p:cNvSpPr/>
            <p:nvPr/>
          </p:nvSpPr>
          <p:spPr>
            <a:xfrm>
              <a:off x="5838190" y="3793403"/>
              <a:ext cx="45720" cy="45720"/>
            </a:xfrm>
            <a:prstGeom prst="ellipse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E236B71F-0E0C-486F-B074-69135B134E2A}"/>
                </a:ext>
              </a:extLst>
            </p:cNvPr>
            <p:cNvSpPr/>
            <p:nvPr/>
          </p:nvSpPr>
          <p:spPr>
            <a:xfrm>
              <a:off x="5955665" y="3793403"/>
              <a:ext cx="45720" cy="45720"/>
            </a:xfrm>
            <a:prstGeom prst="ellipse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F924EC16-D449-4B30-B573-5EE66F384887}"/>
                </a:ext>
              </a:extLst>
            </p:cNvPr>
            <p:cNvSpPr/>
            <p:nvPr/>
          </p:nvSpPr>
          <p:spPr>
            <a:xfrm>
              <a:off x="6073140" y="3793403"/>
              <a:ext cx="45720" cy="45720"/>
            </a:xfrm>
            <a:prstGeom prst="ellipse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D88228F3-CC52-460E-992D-1635A7AA0D9F}"/>
                </a:ext>
              </a:extLst>
            </p:cNvPr>
            <p:cNvSpPr/>
            <p:nvPr/>
          </p:nvSpPr>
          <p:spPr>
            <a:xfrm>
              <a:off x="6190615" y="3793403"/>
              <a:ext cx="45720" cy="45720"/>
            </a:xfrm>
            <a:prstGeom prst="ellipse">
              <a:avLst/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13168B92-7C2E-49CA-AEA4-996363B83A14}"/>
                </a:ext>
              </a:extLst>
            </p:cNvPr>
            <p:cNvSpPr/>
            <p:nvPr/>
          </p:nvSpPr>
          <p:spPr>
            <a:xfrm>
              <a:off x="6308090" y="3793403"/>
              <a:ext cx="45720" cy="45720"/>
            </a:xfrm>
            <a:prstGeom prst="ellipse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19" name="Group 14">
            <a:extLst>
              <a:ext uri="{FF2B5EF4-FFF2-40B4-BE49-F238E27FC236}">
                <a16:creationId xmlns:a16="http://schemas.microsoft.com/office/drawing/2014/main" id="{A4933DBB-375B-4EEB-9C4A-40AB23C250B1}"/>
              </a:ext>
            </a:extLst>
          </p:cNvPr>
          <p:cNvGrpSpPr/>
          <p:nvPr userDrawn="1"/>
        </p:nvGrpSpPr>
        <p:grpSpPr>
          <a:xfrm>
            <a:off x="4322190" y="1600200"/>
            <a:ext cx="499622" cy="728262"/>
            <a:chOff x="3926387" y="3594831"/>
            <a:chExt cx="244600" cy="356535"/>
          </a:xfrm>
          <a:solidFill>
            <a:schemeClr val="bg2"/>
          </a:solidFill>
        </p:grpSpPr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28DB0BE-3141-48CE-8ED2-9A9027BAD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6387" y="3594831"/>
              <a:ext cx="244600" cy="35653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8729A23-04BF-4552-9B0B-B222AF615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663" y="3650107"/>
              <a:ext cx="73242" cy="7324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4A39F2E1-B889-433D-B511-05F77CD121D8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39014D-EDBA-48A0-966E-E7F8B4D313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017584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1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15893D2-0812-46F7-A3F0-6837A6170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84313" y="974725"/>
            <a:ext cx="85410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276314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76" r:id="rId7"/>
    <p:sldLayoutId id="2147483675" r:id="rId8"/>
    <p:sldLayoutId id="2147483677" r:id="rId9"/>
    <p:sldLayoutId id="2147483678" r:id="rId10"/>
    <p:sldLayoutId id="2147483674" r:id="rId11"/>
    <p:sldLayoutId id="2147483667" r:id="rId12"/>
    <p:sldLayoutId id="2147483673" r:id="rId13"/>
    <p:sldLayoutId id="2147483668" r:id="rId14"/>
    <p:sldLayoutId id="2147483669" r:id="rId15"/>
    <p:sldLayoutId id="2147483670" r:id="rId16"/>
    <p:sldLayoutId id="2147483679" r:id="rId17"/>
    <p:sldLayoutId id="2147483680" r:id="rId18"/>
    <p:sldLayoutId id="2147483681" r:id="rId19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kubernetes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tools/install-kubectl/" TargetMode="External"/><Relationship Id="rId2" Type="http://schemas.openxmlformats.org/officeDocument/2006/relationships/hyperlink" Target="https://kubernetes.io/docs/tasks/tools/install-minikube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>
            <a:extLst>
              <a:ext uri="{FF2B5EF4-FFF2-40B4-BE49-F238E27FC236}">
                <a16:creationId xmlns:a16="http://schemas.microsoft.com/office/drawing/2014/main" id="{BF1647F7-21B7-45A1-95A4-D0D1EBB43D04}"/>
              </a:ext>
            </a:extLst>
          </p:cNvPr>
          <p:cNvSpPr/>
          <p:nvPr/>
        </p:nvSpPr>
        <p:spPr>
          <a:xfrm>
            <a:off x="288722" y="3843480"/>
            <a:ext cx="5654878" cy="7543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b="1" dirty="0" err="1">
                <a:solidFill>
                  <a:schemeClr val="bg2"/>
                </a:solidFill>
                <a:latin typeface="Calibri "/>
              </a:rPr>
              <a:t>Introdução</a:t>
            </a:r>
            <a:r>
              <a:rPr lang="en-US" sz="3600" b="1" dirty="0">
                <a:solidFill>
                  <a:schemeClr val="bg2"/>
                </a:solidFill>
                <a:latin typeface="Calibri "/>
              </a:rPr>
              <a:t> </a:t>
            </a:r>
            <a:r>
              <a:rPr lang="en-US" sz="3600" b="1" dirty="0" err="1">
                <a:solidFill>
                  <a:schemeClr val="bg2"/>
                </a:solidFill>
                <a:latin typeface="Calibri "/>
              </a:rPr>
              <a:t>ao</a:t>
            </a:r>
            <a:r>
              <a:rPr lang="en-US" sz="3600" b="1" dirty="0">
                <a:solidFill>
                  <a:schemeClr val="bg2"/>
                </a:solidFill>
                <a:latin typeface="Calibri "/>
              </a:rPr>
              <a:t> K8S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288722" y="2481135"/>
            <a:ext cx="3818096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sz="8000" b="1" spc="-300" err="1">
                <a:solidFill>
                  <a:schemeClr val="bg1"/>
                </a:solidFill>
                <a:latin typeface="Calibri"/>
                <a:cs typeface="Calibri"/>
              </a:rPr>
              <a:t>Inmetrics</a:t>
            </a:r>
            <a:endParaRPr lang="pt-BR" sz="8000" b="1" spc="-30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369510" y="2466569"/>
            <a:ext cx="4108182" cy="443198"/>
          </a:xfrm>
          <a:prstGeom prst="rect">
            <a:avLst/>
          </a:prstGeom>
        </p:spPr>
        <p:txBody>
          <a:bodyPr anchor="t"/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Calibri"/>
                <a:cs typeface="Calibri"/>
              </a:rPr>
              <a:t>Statefulset</a:t>
            </a:r>
            <a:r>
              <a:rPr lang="pt-BR" sz="2400" b="1" dirty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pt-BR" sz="2400" b="1" dirty="0" err="1">
                <a:solidFill>
                  <a:schemeClr val="bg1"/>
                </a:solidFill>
                <a:latin typeface="Calibri"/>
                <a:cs typeface="Calibri"/>
              </a:rPr>
              <a:t>PersistentVolume</a:t>
            </a:r>
            <a:r>
              <a:rPr lang="pt-BR" sz="2400" b="1" dirty="0">
                <a:solidFill>
                  <a:schemeClr val="bg1"/>
                </a:solidFill>
                <a:latin typeface="Calibri"/>
                <a:cs typeface="Calibri"/>
              </a:rPr>
              <a:t> e </a:t>
            </a:r>
            <a:r>
              <a:rPr lang="pt-BR" sz="2400" b="1" dirty="0" err="1">
                <a:solidFill>
                  <a:schemeClr val="bg1"/>
                </a:solidFill>
                <a:latin typeface="Calibri"/>
                <a:cs typeface="Calibri"/>
              </a:rPr>
              <a:t>PersistentVolumeClaim</a:t>
            </a:r>
            <a:endParaRPr lang="pt-BR" sz="2400" b="1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852984" y="1910463"/>
            <a:ext cx="1520345" cy="13295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9600" b="1">
                <a:solidFill>
                  <a:schemeClr val="tx1">
                    <a:lumMod val="90000"/>
                    <a:lumOff val="10000"/>
                  </a:schemeClr>
                </a:solidFill>
              </a:rPr>
              <a:t>03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8518F47C-0F1F-4580-818A-DD1C8D8522C5}"/>
              </a:ext>
            </a:extLst>
          </p:cNvPr>
          <p:cNvGrpSpPr/>
          <p:nvPr/>
        </p:nvGrpSpPr>
        <p:grpSpPr>
          <a:xfrm>
            <a:off x="5630481" y="1625400"/>
            <a:ext cx="499622" cy="728262"/>
            <a:chOff x="3926387" y="3594831"/>
            <a:chExt cx="244600" cy="356535"/>
          </a:xfrm>
          <a:solidFill>
            <a:schemeClr val="bg2"/>
          </a:solidFill>
        </p:grpSpPr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DA6B897F-B785-456C-9A2A-DA57DCB06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6387" y="3594831"/>
              <a:ext cx="244600" cy="35653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C6B59234-1715-42A7-AF2B-6C76B5EE1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663" y="3650107"/>
              <a:ext cx="73242" cy="7324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C9F2A5B9-265F-4E34-84EF-8A9948554854}"/>
              </a:ext>
            </a:extLst>
          </p:cNvPr>
          <p:cNvGrpSpPr/>
          <p:nvPr/>
        </p:nvGrpSpPr>
        <p:grpSpPr>
          <a:xfrm>
            <a:off x="5686933" y="3035058"/>
            <a:ext cx="386719" cy="34295"/>
            <a:chOff x="5838185" y="3793396"/>
            <a:chExt cx="515625" cy="45727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24B51650-B6B9-40D5-BCE3-A28036B49573}"/>
                </a:ext>
              </a:extLst>
            </p:cNvPr>
            <p:cNvSpPr/>
            <p:nvPr/>
          </p:nvSpPr>
          <p:spPr>
            <a:xfrm>
              <a:off x="5838185" y="3793396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87DCC89C-6E0F-49A8-8605-CDEF6E46123B}"/>
                </a:ext>
              </a:extLst>
            </p:cNvPr>
            <p:cNvSpPr/>
            <p:nvPr/>
          </p:nvSpPr>
          <p:spPr>
            <a:xfrm>
              <a:off x="5955665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A300AD81-236C-4FF9-8375-D30B0774EA82}"/>
                </a:ext>
              </a:extLst>
            </p:cNvPr>
            <p:cNvSpPr/>
            <p:nvPr/>
          </p:nvSpPr>
          <p:spPr>
            <a:xfrm>
              <a:off x="6073140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70BCA2B4-8E4A-4AEC-B4D9-3CC8E5B0DE6D}"/>
                </a:ext>
              </a:extLst>
            </p:cNvPr>
            <p:cNvSpPr/>
            <p:nvPr/>
          </p:nvSpPr>
          <p:spPr>
            <a:xfrm>
              <a:off x="6190615" y="3793403"/>
              <a:ext cx="45720" cy="45720"/>
            </a:xfrm>
            <a:prstGeom prst="ellipse">
              <a:avLst/>
            </a:prstGeom>
            <a:solidFill>
              <a:srgbClr val="FAC918"/>
            </a:solidFill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348B6F48-36F6-40EF-A86D-5DD9C6E42EAE}"/>
                </a:ext>
              </a:extLst>
            </p:cNvPr>
            <p:cNvSpPr/>
            <p:nvPr/>
          </p:nvSpPr>
          <p:spPr>
            <a:xfrm>
              <a:off x="6308090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5950257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912755-96D5-A148-A870-971675AC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dirty="0" err="1">
                <a:solidFill>
                  <a:schemeClr val="bg1"/>
                </a:solidFill>
                <a:latin typeface="+mj-lt"/>
                <a:cs typeface="Calibri"/>
              </a:rPr>
              <a:t>Statefulset</a:t>
            </a:r>
            <a:endParaRPr lang="en-US" kern="1200" dirty="0" err="1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34373B-1C2F-498D-82E2-961865BB488D}"/>
              </a:ext>
            </a:extLst>
          </p:cNvPr>
          <p:cNvSpPr txBox="1"/>
          <p:nvPr/>
        </p:nvSpPr>
        <p:spPr>
          <a:xfrm>
            <a:off x="450575" y="1143421"/>
            <a:ext cx="8309112" cy="207749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b="1" dirty="0">
                <a:ea typeface="+mn-lt"/>
                <a:cs typeface="+mn-lt"/>
              </a:rPr>
              <a:t>O que é o </a:t>
            </a:r>
            <a:r>
              <a:rPr lang="pt-BR" b="1" dirty="0" err="1">
                <a:ea typeface="+mn-lt"/>
                <a:cs typeface="+mn-lt"/>
              </a:rPr>
              <a:t>statefulset</a:t>
            </a:r>
            <a:r>
              <a:rPr lang="pt-BR" b="1" dirty="0">
                <a:ea typeface="+mn-lt"/>
                <a:cs typeface="+mn-lt"/>
              </a:rPr>
              <a:t>?</a:t>
            </a:r>
            <a:endParaRPr lang="en-US">
              <a:cs typeface="Calibri"/>
            </a:endParaRPr>
          </a:p>
          <a:p>
            <a:pPr marL="342900">
              <a:buClr>
                <a:srgbClr val="FFD300"/>
              </a:buClr>
              <a:buFont typeface="Arial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   Para criar um banco de dados para a aplicação devemos criar um </a:t>
            </a:r>
            <a:r>
              <a:rPr lang="pt-BR" dirty="0" err="1">
                <a:ea typeface="+mn-lt"/>
                <a:cs typeface="+mn-lt"/>
              </a:rPr>
              <a:t>Pod</a:t>
            </a:r>
            <a:r>
              <a:rPr lang="pt-BR" dirty="0">
                <a:ea typeface="+mn-lt"/>
                <a:cs typeface="+mn-lt"/>
              </a:rPr>
              <a:t> para abstrair esse banco de dados, diferentemente do que acontece com a aplicação web, precisamos que esses dados sejam armazenados no banco de </a:t>
            </a:r>
            <a:r>
              <a:rPr lang="pt-BR" dirty="0" err="1">
                <a:ea typeface="+mn-lt"/>
                <a:cs typeface="+mn-lt"/>
              </a:rPr>
              <a:t>daods</a:t>
            </a:r>
            <a:r>
              <a:rPr lang="pt-BR" dirty="0">
                <a:ea typeface="+mn-lt"/>
                <a:cs typeface="+mn-lt"/>
              </a:rPr>
              <a:t> e não desejamos perdê-los</a:t>
            </a:r>
            <a:endParaRPr lang="pt-BR" dirty="0">
              <a:cs typeface="Calibri"/>
            </a:endParaRPr>
          </a:p>
          <a:p>
            <a:pPr lvl="1">
              <a:buClr>
                <a:srgbClr val="FFD300"/>
              </a:buClr>
              <a:buFont typeface="Arial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  Para que esses dados sejam persistidos, é necessário mapear volumes dentro do </a:t>
            </a:r>
            <a:r>
              <a:rPr lang="pt-BR" dirty="0" err="1">
                <a:ea typeface="+mn-lt"/>
                <a:cs typeface="+mn-lt"/>
              </a:rPr>
              <a:t>kubernetes</a:t>
            </a:r>
            <a:r>
              <a:rPr lang="pt-BR" dirty="0">
                <a:ea typeface="+mn-lt"/>
                <a:cs typeface="+mn-lt"/>
              </a:rPr>
              <a:t>, para isso existe o objeto </a:t>
            </a:r>
            <a:r>
              <a:rPr lang="pt-BR" dirty="0" err="1">
                <a:ea typeface="+mn-lt"/>
                <a:cs typeface="+mn-lt"/>
              </a:rPr>
              <a:t>StatefulSet</a:t>
            </a:r>
            <a:endParaRPr lang="pt-BR" err="1">
              <a:cs typeface="Calibri"/>
            </a:endParaRPr>
          </a:p>
          <a:p>
            <a:pPr lvl="1">
              <a:buClr>
                <a:srgbClr val="FFD300"/>
              </a:buClr>
              <a:buFont typeface="Arial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  O </a:t>
            </a:r>
            <a:r>
              <a:rPr lang="pt-BR" dirty="0" err="1">
                <a:ea typeface="+mn-lt"/>
                <a:cs typeface="+mn-lt"/>
              </a:rPr>
              <a:t>StatefulSet</a:t>
            </a:r>
            <a:r>
              <a:rPr lang="pt-BR" dirty="0">
                <a:ea typeface="+mn-lt"/>
                <a:cs typeface="+mn-lt"/>
              </a:rPr>
              <a:t> abstrai oferece recursos de armazenamento para mapearmos para volumes externos (</a:t>
            </a:r>
            <a:r>
              <a:rPr lang="pt-BR" dirty="0" err="1">
                <a:ea typeface="+mn-lt"/>
                <a:cs typeface="+mn-lt"/>
              </a:rPr>
              <a:t>pod-banco.yaml</a:t>
            </a:r>
            <a:r>
              <a:rPr lang="pt-BR" dirty="0">
                <a:ea typeface="+mn-lt"/>
                <a:cs typeface="+mn-lt"/>
              </a:rPr>
              <a:t>)</a:t>
            </a:r>
            <a:endParaRPr lang="pt-BR" dirty="0"/>
          </a:p>
          <a:p>
            <a:pPr lvl="1">
              <a:buClr>
                <a:srgbClr val="FFD300"/>
              </a:buClr>
              <a:buFont typeface="Arial" panose="020B0604020202020204" pitchFamily="34" charset="0"/>
              <a:buChar char="•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604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912755-96D5-A148-A870-971675AC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dirty="0" err="1">
                <a:solidFill>
                  <a:schemeClr val="bg1"/>
                </a:solidFill>
                <a:latin typeface="+mj-lt"/>
                <a:cs typeface="+mj-cs"/>
              </a:rPr>
              <a:t>Organizando</a:t>
            </a:r>
            <a:r>
              <a:rPr lang="en-US" dirty="0">
                <a:solidFill>
                  <a:schemeClr val="bg1"/>
                </a:solidFill>
                <a:latin typeface="+mj-lt"/>
                <a:cs typeface="+mj-cs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+mj-lt"/>
                <a:cs typeface="+mj-cs"/>
              </a:rPr>
              <a:t>nossas</a:t>
            </a:r>
            <a:r>
              <a:rPr lang="en-US" dirty="0">
                <a:solidFill>
                  <a:schemeClr val="bg1"/>
                </a:solidFill>
                <a:latin typeface="+mj-lt"/>
                <a:cs typeface="+mj-cs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+mj-lt"/>
                <a:cs typeface="+mj-cs"/>
              </a:rPr>
              <a:t>receitas</a:t>
            </a:r>
            <a:endParaRPr lang="en-US" b="0" dirty="0" err="1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34373B-1C2F-498D-82E2-961865BB488D}"/>
              </a:ext>
            </a:extLst>
          </p:cNvPr>
          <p:cNvSpPr txBox="1"/>
          <p:nvPr/>
        </p:nvSpPr>
        <p:spPr>
          <a:xfrm>
            <a:off x="450575" y="1143421"/>
            <a:ext cx="8309112" cy="34486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b="1" dirty="0" err="1">
                <a:ea typeface="+mn-lt"/>
                <a:cs typeface="+mn-lt"/>
              </a:rPr>
              <a:t>PersistentVolumeClaim</a:t>
            </a:r>
            <a:endParaRPr lang="pt-BR" b="1">
              <a:cs typeface="Calibri"/>
            </a:endParaRPr>
          </a:p>
          <a:p>
            <a:pPr marL="628650" lvl="1" indent="-285750"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Configurado o </a:t>
            </a:r>
            <a:r>
              <a:rPr lang="pt-BR" dirty="0" err="1">
                <a:ea typeface="+mn-lt"/>
                <a:cs typeface="+mn-lt"/>
              </a:rPr>
              <a:t>statefulset</a:t>
            </a:r>
            <a:r>
              <a:rPr lang="pt-BR" dirty="0">
                <a:ea typeface="+mn-lt"/>
                <a:cs typeface="+mn-lt"/>
              </a:rPr>
              <a:t> ainda não temos mapeados os volumes, ou seja, nossos dados ainda serão perdidos. Para isso devemos configurar o volume externo.</a:t>
            </a:r>
          </a:p>
          <a:p>
            <a:pPr marL="628650" lvl="1" indent="-285750"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Esse volume foi montado no cluster e pode ser acessado por recursos do cluster. Precisamos configurar as permissões de acesso ao volume (</a:t>
            </a:r>
            <a:r>
              <a:rPr lang="pt-BR" dirty="0" err="1">
                <a:ea typeface="+mn-lt"/>
                <a:cs typeface="+mn-lt"/>
              </a:rPr>
              <a:t>PersistentVolumeClaim</a:t>
            </a:r>
            <a:r>
              <a:rPr lang="pt-BR" dirty="0">
                <a:ea typeface="+mn-lt"/>
                <a:cs typeface="+mn-lt"/>
              </a:rPr>
              <a:t>) configurar volume persistente volume-</a:t>
            </a:r>
            <a:r>
              <a:rPr lang="pt-BR" dirty="0" err="1">
                <a:ea typeface="+mn-lt"/>
                <a:cs typeface="+mn-lt"/>
              </a:rPr>
              <a:t>mysql</a:t>
            </a:r>
            <a:r>
              <a:rPr lang="pt-BR" dirty="0">
                <a:ea typeface="+mn-lt"/>
                <a:cs typeface="+mn-lt"/>
              </a:rPr>
              <a:t> e criar o </a:t>
            </a:r>
            <a:r>
              <a:rPr lang="pt-BR" dirty="0" err="1">
                <a:ea typeface="+mn-lt"/>
                <a:cs typeface="+mn-lt"/>
              </a:rPr>
              <a:t>permissoes.yaml</a:t>
            </a:r>
          </a:p>
          <a:p>
            <a:pPr marL="285750" lvl="2" indent="-285750">
              <a:spcBef>
                <a:spcPct val="20000"/>
              </a:spcBef>
              <a:spcAft>
                <a:spcPct val="0"/>
              </a:spcAft>
              <a:buClr>
                <a:srgbClr val="FFD300"/>
              </a:buClr>
              <a:buFont typeface="Arial" panose="020B0604020202020204" pitchFamily="34" charset="0"/>
              <a:buChar char="•"/>
            </a:pPr>
            <a:endParaRPr lang="pt-BR" dirty="0">
              <a:ea typeface="+mn-lt"/>
              <a:cs typeface="+mn-lt"/>
            </a:endParaRPr>
          </a:p>
          <a:p>
            <a:pPr marL="171450" indent="-171450">
              <a:lnSpc>
                <a:spcPct val="20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endParaRPr lang="pt-BR" dirty="0">
              <a:ea typeface="+mn-lt"/>
              <a:cs typeface="+mn-lt"/>
            </a:endParaRPr>
          </a:p>
          <a:p>
            <a:pPr marL="514350" lvl="1" indent="-171450">
              <a:lnSpc>
                <a:spcPct val="20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endParaRPr lang="pt-BR" dirty="0">
              <a:ea typeface="+mn-lt"/>
              <a:cs typeface="+mn-lt"/>
            </a:endParaRPr>
          </a:p>
          <a:p>
            <a:pPr marL="171450" indent="-171450">
              <a:lnSpc>
                <a:spcPct val="20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endParaRPr lang="pt-BR" dirty="0">
              <a:ea typeface="+mn-lt"/>
              <a:cs typeface="+mn-lt"/>
            </a:endParaRPr>
          </a:p>
          <a:p>
            <a:pPr marL="628650" lvl="1" indent="-285750">
              <a:spcBef>
                <a:spcPct val="20000"/>
              </a:spcBef>
              <a:spcAft>
                <a:spcPct val="0"/>
              </a:spcAft>
              <a:buClr>
                <a:srgbClr val="FFD300"/>
              </a:buClr>
              <a:buFont typeface="Arial,Sans-Serif" panose="020B0604020202020204" pitchFamily="34" charset="0"/>
              <a:buChar char="•"/>
            </a:pPr>
            <a:endParaRPr lang="pt-BR" dirty="0">
              <a:ea typeface="+mn-lt"/>
              <a:cs typeface="+mn-lt"/>
            </a:endParaRPr>
          </a:p>
          <a:p>
            <a:pPr marL="628650" lvl="1" indent="-285750">
              <a:spcBef>
                <a:spcPct val="20000"/>
              </a:spcBef>
              <a:spcAft>
                <a:spcPct val="0"/>
              </a:spcAft>
              <a:buClr>
                <a:srgbClr val="FFD300"/>
              </a:buClr>
              <a:buFont typeface="Arial,Sans-Serif" panose="020B0604020202020204" pitchFamily="34" charset="0"/>
              <a:buChar char="•"/>
            </a:pP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6234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293436" y="2466569"/>
            <a:ext cx="1813024" cy="443198"/>
          </a:xfrm>
          <a:prstGeom prst="rect">
            <a:avLst/>
          </a:prstGeom>
        </p:spPr>
        <p:txBody>
          <a:bodyPr anchor="t"/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/>
                <a:cs typeface="Calibri"/>
              </a:rPr>
              <a:t>Introdução</a:t>
            </a:r>
            <a:endParaRPr lang="pt-BR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852984" y="1910463"/>
            <a:ext cx="1520345" cy="13295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9600" b="1">
                <a:solidFill>
                  <a:schemeClr val="tx1">
                    <a:lumMod val="90000"/>
                    <a:lumOff val="10000"/>
                  </a:schemeClr>
                </a:solidFill>
              </a:rPr>
              <a:t>01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8518F47C-0F1F-4580-818A-DD1C8D8522C5}"/>
              </a:ext>
            </a:extLst>
          </p:cNvPr>
          <p:cNvGrpSpPr/>
          <p:nvPr/>
        </p:nvGrpSpPr>
        <p:grpSpPr>
          <a:xfrm>
            <a:off x="5630481" y="1625400"/>
            <a:ext cx="499622" cy="728262"/>
            <a:chOff x="3926387" y="3594831"/>
            <a:chExt cx="244600" cy="356535"/>
          </a:xfrm>
          <a:solidFill>
            <a:schemeClr val="bg2"/>
          </a:solidFill>
        </p:grpSpPr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DA6B897F-B785-456C-9A2A-DA57DCB06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6387" y="3594831"/>
              <a:ext cx="244600" cy="35653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C6B59234-1715-42A7-AF2B-6C76B5EE1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663" y="3650107"/>
              <a:ext cx="73242" cy="7324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C9F2A5B9-265F-4E34-84EF-8A9948554854}"/>
              </a:ext>
            </a:extLst>
          </p:cNvPr>
          <p:cNvGrpSpPr/>
          <p:nvPr/>
        </p:nvGrpSpPr>
        <p:grpSpPr>
          <a:xfrm>
            <a:off x="5686933" y="3035058"/>
            <a:ext cx="386719" cy="34295"/>
            <a:chOff x="5838185" y="3793396"/>
            <a:chExt cx="515625" cy="45727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24B51650-B6B9-40D5-BCE3-A28036B49573}"/>
                </a:ext>
              </a:extLst>
            </p:cNvPr>
            <p:cNvSpPr/>
            <p:nvPr/>
          </p:nvSpPr>
          <p:spPr>
            <a:xfrm>
              <a:off x="5838185" y="3793396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87DCC89C-6E0F-49A8-8605-CDEF6E46123B}"/>
                </a:ext>
              </a:extLst>
            </p:cNvPr>
            <p:cNvSpPr/>
            <p:nvPr/>
          </p:nvSpPr>
          <p:spPr>
            <a:xfrm>
              <a:off x="5955665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A300AD81-236C-4FF9-8375-D30B0774EA82}"/>
                </a:ext>
              </a:extLst>
            </p:cNvPr>
            <p:cNvSpPr/>
            <p:nvPr/>
          </p:nvSpPr>
          <p:spPr>
            <a:xfrm>
              <a:off x="6073140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70BCA2B4-8E4A-4AEC-B4D9-3CC8E5B0DE6D}"/>
                </a:ext>
              </a:extLst>
            </p:cNvPr>
            <p:cNvSpPr/>
            <p:nvPr/>
          </p:nvSpPr>
          <p:spPr>
            <a:xfrm>
              <a:off x="6190615" y="3793403"/>
              <a:ext cx="45720" cy="45720"/>
            </a:xfrm>
            <a:prstGeom prst="ellipse">
              <a:avLst/>
            </a:prstGeom>
            <a:solidFill>
              <a:srgbClr val="FAC918"/>
            </a:solidFill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348B6F48-36F6-40EF-A86D-5DD9C6E42EAE}"/>
                </a:ext>
              </a:extLst>
            </p:cNvPr>
            <p:cNvSpPr/>
            <p:nvPr/>
          </p:nvSpPr>
          <p:spPr>
            <a:xfrm>
              <a:off x="6308090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5505958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912755-96D5-A148-A870-971675AC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err="1">
                <a:solidFill>
                  <a:schemeClr val="bg1"/>
                </a:solidFill>
                <a:latin typeface="+mj-lt"/>
                <a:cs typeface="+mj-cs"/>
              </a:rPr>
              <a:t>Introdução</a:t>
            </a:r>
            <a:endParaRPr lang="en-US" kern="1200" err="1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34373B-1C2F-498D-82E2-961865BB488D}"/>
              </a:ext>
            </a:extLst>
          </p:cNvPr>
          <p:cNvSpPr txBox="1"/>
          <p:nvPr/>
        </p:nvSpPr>
        <p:spPr>
          <a:xfrm>
            <a:off x="450575" y="1143421"/>
            <a:ext cx="8309112" cy="179497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sz="1200" b="1" i="1" dirty="0">
                <a:ea typeface="+mn-lt"/>
                <a:cs typeface="+mn-lt"/>
              </a:rPr>
              <a:t> </a:t>
            </a:r>
            <a:r>
              <a:rPr lang="pt-BR" sz="1200" b="1" i="1" dirty="0" err="1">
                <a:ea typeface="+mn-lt"/>
                <a:cs typeface="+mn-lt"/>
              </a:rPr>
              <a:t>Kube</a:t>
            </a:r>
            <a:r>
              <a:rPr lang="pt-BR" sz="1200" b="1" i="1" dirty="0">
                <a:ea typeface="+mn-lt"/>
                <a:cs typeface="+mn-lt"/>
              </a:rPr>
              <a:t> o que?!</a:t>
            </a:r>
            <a:endParaRPr lang="pt-BR" sz="1200" i="1" dirty="0">
              <a:ea typeface="+mn-lt"/>
              <a:cs typeface="+mn-lt"/>
            </a:endParaRPr>
          </a:p>
          <a:p>
            <a:pPr marL="514350" lvl="1" indent="-171450">
              <a:lnSpc>
                <a:spcPct val="20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sz="1200" dirty="0">
                <a:ea typeface="+mn-lt"/>
                <a:cs typeface="+mn-lt"/>
              </a:rPr>
              <a:t>O conceito de </a:t>
            </a:r>
            <a:r>
              <a:rPr lang="pt-BR" sz="1200" dirty="0" err="1">
                <a:ea typeface="+mn-lt"/>
                <a:cs typeface="+mn-lt"/>
              </a:rPr>
              <a:t>Kubernetes</a:t>
            </a:r>
            <a:r>
              <a:rPr lang="pt-BR" sz="1200" dirty="0">
                <a:ea typeface="+mn-lt"/>
                <a:cs typeface="+mn-lt"/>
              </a:rPr>
              <a:t>, do Grego.. timoneiro</a:t>
            </a:r>
            <a:endParaRPr lang="pt-BR" sz="1200" i="1" dirty="0">
              <a:ea typeface="+mn-lt"/>
              <a:cs typeface="+mn-lt"/>
            </a:endParaRPr>
          </a:p>
          <a:p>
            <a:pPr marL="514350" lvl="1" indent="-171450">
              <a:lnSpc>
                <a:spcPct val="20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sz="1200" dirty="0" err="1">
                <a:ea typeface="+mn-lt"/>
                <a:cs typeface="+mn-lt"/>
              </a:rPr>
              <a:t>Kubernetes</a:t>
            </a:r>
            <a:r>
              <a:rPr lang="pt-BR" sz="1200" dirty="0">
                <a:ea typeface="+mn-lt"/>
                <a:cs typeface="+mn-lt"/>
              </a:rPr>
              <a:t> nasceu dentro do </a:t>
            </a:r>
            <a:r>
              <a:rPr lang="pt-BR" sz="1200" dirty="0" err="1">
                <a:ea typeface="+mn-lt"/>
                <a:cs typeface="+mn-lt"/>
              </a:rPr>
              <a:t>google</a:t>
            </a:r>
            <a:r>
              <a:rPr lang="pt-BR" sz="1200" dirty="0">
                <a:ea typeface="+mn-lt"/>
                <a:cs typeface="+mn-lt"/>
              </a:rPr>
              <a:t> em 2014 e foi doado para a Cloud </a:t>
            </a:r>
            <a:r>
              <a:rPr lang="pt-BR" sz="1200" dirty="0" err="1">
                <a:ea typeface="+mn-lt"/>
                <a:cs typeface="+mn-lt"/>
              </a:rPr>
              <a:t>Native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Computing</a:t>
            </a:r>
            <a:r>
              <a:rPr lang="pt-BR" sz="1200" dirty="0">
                <a:ea typeface="+mn-lt"/>
                <a:cs typeface="+mn-lt"/>
              </a:rPr>
              <a:t> Foundation (CNCF) como projeto open </a:t>
            </a:r>
            <a:r>
              <a:rPr lang="pt-BR" sz="1200" dirty="0" err="1">
                <a:ea typeface="+mn-lt"/>
                <a:cs typeface="+mn-lt"/>
              </a:rPr>
              <a:t>source</a:t>
            </a:r>
            <a:r>
              <a:rPr lang="pt-BR" sz="1200" dirty="0">
                <a:ea typeface="+mn-lt"/>
                <a:cs typeface="+mn-lt"/>
              </a:rPr>
              <a:t>.</a:t>
            </a:r>
            <a:endParaRPr lang="pt-BR" dirty="0">
              <a:cs typeface="Calibri"/>
            </a:endParaRPr>
          </a:p>
          <a:p>
            <a:pPr marL="171450" indent="-171450">
              <a:lnSpc>
                <a:spcPct val="200000"/>
              </a:lnSpc>
              <a:buClr>
                <a:srgbClr val="FFD300"/>
              </a:buClr>
              <a:buFont typeface="Arial" panose="020B0604020202020204" pitchFamily="34" charset="0"/>
              <a:buChar char="•"/>
            </a:pPr>
            <a:endParaRPr lang="pt-BR" sz="1200" i="1">
              <a:cs typeface="Calibri"/>
            </a:endParaRPr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5BE5938-8839-44F1-B9DF-2716B407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673" y="2749281"/>
            <a:ext cx="2743200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989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912755-96D5-A148-A870-971675AC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err="1">
                <a:solidFill>
                  <a:schemeClr val="bg1"/>
                </a:solidFill>
                <a:latin typeface="+mj-lt"/>
                <a:cs typeface="+mj-cs"/>
              </a:rPr>
              <a:t>Introdução</a:t>
            </a:r>
            <a:endParaRPr lang="en-US" kern="1200" err="1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34373B-1C2F-498D-82E2-961865BB488D}"/>
              </a:ext>
            </a:extLst>
          </p:cNvPr>
          <p:cNvSpPr txBox="1"/>
          <p:nvPr/>
        </p:nvSpPr>
        <p:spPr>
          <a:xfrm>
            <a:off x="450575" y="1143421"/>
            <a:ext cx="8309112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sz="1200" i="1" dirty="0">
                <a:ea typeface="+mn-lt"/>
                <a:cs typeface="+mn-lt"/>
              </a:rPr>
              <a:t> </a:t>
            </a:r>
            <a:r>
              <a:rPr lang="pt-BR" sz="1200" b="1" i="1" dirty="0">
                <a:ea typeface="+mn-lt"/>
                <a:cs typeface="+mn-lt"/>
              </a:rPr>
              <a:t>Implementações do K8S</a:t>
            </a:r>
            <a:endParaRPr lang="pt-BR" sz="1200" b="1" i="1" dirty="0">
              <a:cs typeface="Calibri"/>
            </a:endParaRPr>
          </a:p>
          <a:p>
            <a:pPr lvl="1">
              <a:buClr>
                <a:srgbClr val="FFD300"/>
              </a:buClr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 Escrito em GO com o código disponível em </a:t>
            </a:r>
            <a:r>
              <a:rPr lang="pt-BR" sz="1200" dirty="0">
                <a:ea typeface="+mn-lt"/>
                <a:cs typeface="+mn-lt"/>
                <a:hlinkClick r:id="rId2"/>
              </a:rPr>
              <a:t>https://github.com/kubernetes/kubernetes</a:t>
            </a:r>
            <a:endParaRPr lang="pt-BR">
              <a:ea typeface="+mn-lt"/>
              <a:cs typeface="+mn-lt"/>
            </a:endParaRPr>
          </a:p>
          <a:p>
            <a:pPr lvl="1">
              <a:buClr>
                <a:srgbClr val="FFD300"/>
              </a:buClr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 Existem implementações de provedores de cloud:</a:t>
            </a:r>
            <a:endParaRPr lang="pt-BR" dirty="0">
              <a:cs typeface="Calibri"/>
            </a:endParaRPr>
          </a:p>
          <a:p>
            <a:pPr lvl="2">
              <a:buClr>
                <a:srgbClr val="FFD300"/>
              </a:buClr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dirty="0" err="1">
                <a:ea typeface="+mn-lt"/>
                <a:cs typeface="+mn-lt"/>
              </a:rPr>
              <a:t>Amazon</a:t>
            </a:r>
            <a:r>
              <a:rPr lang="pt-BR" sz="1200" dirty="0">
                <a:ea typeface="+mn-lt"/>
                <a:cs typeface="+mn-lt"/>
              </a:rPr>
              <a:t> EKS</a:t>
            </a:r>
            <a:endParaRPr lang="pt-BR" dirty="0">
              <a:ea typeface="+mn-lt"/>
              <a:cs typeface="+mn-lt"/>
            </a:endParaRPr>
          </a:p>
          <a:p>
            <a:pPr lvl="2">
              <a:buClr>
                <a:srgbClr val="FFD300"/>
              </a:buClr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Azure </a:t>
            </a:r>
            <a:r>
              <a:rPr lang="pt-BR" sz="1200" dirty="0" err="1">
                <a:ea typeface="+mn-lt"/>
                <a:cs typeface="+mn-lt"/>
              </a:rPr>
              <a:t>Kubernetes</a:t>
            </a:r>
            <a:r>
              <a:rPr lang="pt-BR" sz="1200" dirty="0">
                <a:ea typeface="+mn-lt"/>
                <a:cs typeface="+mn-lt"/>
              </a:rPr>
              <a:t> Service (AKS)</a:t>
            </a:r>
            <a:endParaRPr lang="pt-BR" dirty="0">
              <a:ea typeface="+mn-lt"/>
              <a:cs typeface="+mn-lt"/>
            </a:endParaRPr>
          </a:p>
          <a:p>
            <a:pPr lvl="2">
              <a:buClr>
                <a:srgbClr val="FFD300"/>
              </a:buClr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IBM </a:t>
            </a:r>
            <a:r>
              <a:rPr lang="pt-BR" sz="1200" dirty="0" err="1">
                <a:ea typeface="+mn-lt"/>
                <a:cs typeface="+mn-lt"/>
              </a:rPr>
              <a:t>Kubenetes</a:t>
            </a:r>
            <a:r>
              <a:rPr lang="pt-BR" sz="1200" dirty="0">
                <a:ea typeface="+mn-lt"/>
                <a:cs typeface="+mn-lt"/>
              </a:rPr>
              <a:t> Service</a:t>
            </a:r>
            <a:endParaRPr lang="pt-BR" dirty="0">
              <a:ea typeface="+mn-lt"/>
              <a:cs typeface="+mn-lt"/>
            </a:endParaRPr>
          </a:p>
          <a:p>
            <a:pPr lvl="2">
              <a:buClr>
                <a:srgbClr val="FFD300"/>
              </a:buClr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Google </a:t>
            </a:r>
            <a:r>
              <a:rPr lang="pt-BR" sz="1200" dirty="0" err="1">
                <a:ea typeface="+mn-lt"/>
                <a:cs typeface="+mn-lt"/>
              </a:rPr>
              <a:t>Kubernetes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Engine</a:t>
            </a:r>
            <a:endParaRPr lang="pt-BR" dirty="0" err="1">
              <a:ea typeface="+mn-lt"/>
              <a:cs typeface="+mn-lt"/>
            </a:endParaRPr>
          </a:p>
          <a:p>
            <a:pPr lvl="2">
              <a:buClr>
                <a:srgbClr val="FFD300"/>
              </a:buClr>
              <a:buFont typeface="Arial"/>
              <a:buChar char="•"/>
            </a:pPr>
            <a:r>
              <a:rPr lang="pt-BR" sz="1200" dirty="0" err="1">
                <a:ea typeface="+mn-lt"/>
                <a:cs typeface="+mn-lt"/>
              </a:rPr>
              <a:t>Red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Hat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OpenShift</a:t>
            </a:r>
            <a:r>
              <a:rPr lang="pt-BR" sz="1200" dirty="0">
                <a:ea typeface="+mn-lt"/>
                <a:cs typeface="+mn-lt"/>
              </a:rPr>
              <a:t> Container Platform</a:t>
            </a:r>
            <a:endParaRPr lang="pt-BR" sz="1200" dirty="0">
              <a:cs typeface="Calibri"/>
            </a:endParaRPr>
          </a:p>
          <a:p>
            <a:pPr marL="514350" lvl="1" indent="-171450">
              <a:buClr>
                <a:srgbClr val="FFD300"/>
              </a:buClr>
              <a:buFont typeface="Arial" panose="020B0604020202020204" pitchFamily="34" charset="0"/>
              <a:buChar char="•"/>
            </a:pPr>
            <a:endParaRPr lang="pt-BR" sz="1200">
              <a:ea typeface="+mn-lt"/>
              <a:cs typeface="+mn-lt"/>
            </a:endParaRPr>
          </a:p>
          <a:p>
            <a:pPr marL="514350" lvl="1" indent="-171450">
              <a:buClr>
                <a:srgbClr val="FFD300"/>
              </a:buClr>
              <a:buFont typeface="Arial" panose="020B0604020202020204" pitchFamily="34" charset="0"/>
              <a:buChar char="•"/>
            </a:pPr>
            <a:endParaRPr lang="pt-BR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3104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912755-96D5-A148-A870-971675AC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err="1">
                <a:solidFill>
                  <a:schemeClr val="bg1"/>
                </a:solidFill>
                <a:latin typeface="+mj-lt"/>
                <a:cs typeface="+mj-cs"/>
              </a:rPr>
              <a:t>Introdução</a:t>
            </a:r>
            <a:endParaRPr lang="en-US" kern="1200" err="1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34373B-1C2F-498D-82E2-961865BB488D}"/>
              </a:ext>
            </a:extLst>
          </p:cNvPr>
          <p:cNvSpPr txBox="1"/>
          <p:nvPr/>
        </p:nvSpPr>
        <p:spPr>
          <a:xfrm>
            <a:off x="450575" y="1143421"/>
            <a:ext cx="8309112" cy="11818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sz="1200" b="1" i="1" dirty="0">
                <a:ea typeface="+mn-lt"/>
                <a:cs typeface="+mn-lt"/>
              </a:rPr>
              <a:t>Instalando o </a:t>
            </a:r>
            <a:r>
              <a:rPr lang="pt-BR" sz="1200" b="1" i="1" dirty="0" err="1">
                <a:ea typeface="+mn-lt"/>
                <a:cs typeface="+mn-lt"/>
              </a:rPr>
              <a:t>Minikube</a:t>
            </a:r>
            <a:r>
              <a:rPr lang="pt-BR" sz="1200" b="1" i="1" dirty="0">
                <a:ea typeface="+mn-lt"/>
                <a:cs typeface="+mn-lt"/>
              </a:rPr>
              <a:t> e o </a:t>
            </a:r>
            <a:r>
              <a:rPr lang="pt-BR" sz="1200" b="1" i="1" dirty="0" err="1">
                <a:ea typeface="+mn-lt"/>
                <a:cs typeface="+mn-lt"/>
              </a:rPr>
              <a:t>Kubectl</a:t>
            </a:r>
            <a:endParaRPr lang="pt-BR" sz="1200" b="1" i="1" dirty="0" err="1">
              <a:cs typeface="Calibri"/>
            </a:endParaRPr>
          </a:p>
          <a:p>
            <a:pPr lvl="1">
              <a:buClr>
                <a:srgbClr val="FFD300"/>
              </a:buClr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dirty="0">
                <a:ea typeface="+mn-lt"/>
                <a:cs typeface="+mn-lt"/>
                <a:hlinkClick r:id="rId2"/>
              </a:rPr>
              <a:t>https://kubernetes.io/docs/tasks/tools/install-minikube/</a:t>
            </a:r>
            <a:endParaRPr lang="en-US" sz="1200" dirty="0">
              <a:cs typeface="Calibri"/>
            </a:endParaRPr>
          </a:p>
          <a:p>
            <a:pPr lvl="1">
              <a:buClr>
                <a:srgbClr val="FFD300"/>
              </a:buClr>
              <a:buFont typeface="Arial"/>
              <a:buChar char="•"/>
            </a:pPr>
            <a:r>
              <a:rPr lang="pt-BR" sz="1200" dirty="0">
                <a:ea typeface="+mn-lt"/>
                <a:cs typeface="+mn-lt"/>
                <a:hlinkClick r:id="rId3"/>
              </a:rPr>
              <a:t>https://kubernetes.io/docs/tasks/tools/install-kubectl/</a:t>
            </a:r>
            <a:endParaRPr lang="pt-BR" sz="1200" dirty="0">
              <a:ea typeface="+mn-lt"/>
              <a:cs typeface="+mn-lt"/>
            </a:endParaRPr>
          </a:p>
          <a:p>
            <a:pPr marL="628650" lvl="1" indent="-285750">
              <a:spcBef>
                <a:spcPct val="20000"/>
              </a:spcBef>
              <a:spcAft>
                <a:spcPct val="0"/>
              </a:spcAft>
              <a:buClr>
                <a:srgbClr val="FFD300"/>
              </a:buClr>
              <a:buFont typeface="Arial,Sans-Serif"/>
              <a:buChar char="•"/>
            </a:pPr>
            <a:endParaRPr lang="pt-BR" sz="1200">
              <a:cs typeface="Calibri"/>
            </a:endParaRPr>
          </a:p>
          <a:p>
            <a:pPr marL="285750" indent="-285750">
              <a:spcBef>
                <a:spcPct val="20000"/>
              </a:spcBef>
              <a:spcAft>
                <a:spcPct val="0"/>
              </a:spcAft>
              <a:buClr>
                <a:srgbClr val="FFD300"/>
              </a:buClr>
              <a:buFont typeface="Arial,Sans-Serif"/>
              <a:buChar char="•"/>
            </a:pPr>
            <a:endParaRPr lang="pt-BR" sz="1200" b="1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53782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293436" y="2466569"/>
            <a:ext cx="1759109" cy="443198"/>
          </a:xfrm>
          <a:prstGeom prst="rect">
            <a:avLst/>
          </a:prstGeom>
        </p:spPr>
        <p:txBody>
          <a:bodyPr anchor="t"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pt-BR" sz="2400" b="1" dirty="0" err="1">
                <a:solidFill>
                  <a:schemeClr val="bg1"/>
                </a:solidFill>
                <a:latin typeface="Calibri"/>
                <a:cs typeface="Calibri"/>
              </a:rPr>
              <a:t>Pod</a:t>
            </a:r>
            <a:r>
              <a:rPr lang="pt-BR" sz="2400" b="1" dirty="0">
                <a:solidFill>
                  <a:schemeClr val="bg1"/>
                </a:solidFill>
                <a:latin typeface="Calibri"/>
                <a:cs typeface="Calibri"/>
              </a:rPr>
              <a:t>, Deployment e Service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852984" y="1910463"/>
            <a:ext cx="1520345" cy="13295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9600" b="1">
                <a:solidFill>
                  <a:schemeClr val="tx1">
                    <a:lumMod val="90000"/>
                    <a:lumOff val="10000"/>
                  </a:schemeClr>
                </a:solidFill>
              </a:rPr>
              <a:t>02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8518F47C-0F1F-4580-818A-DD1C8D8522C5}"/>
              </a:ext>
            </a:extLst>
          </p:cNvPr>
          <p:cNvGrpSpPr/>
          <p:nvPr/>
        </p:nvGrpSpPr>
        <p:grpSpPr>
          <a:xfrm>
            <a:off x="5630481" y="1625400"/>
            <a:ext cx="499622" cy="728262"/>
            <a:chOff x="3926387" y="3594831"/>
            <a:chExt cx="244600" cy="356535"/>
          </a:xfrm>
          <a:solidFill>
            <a:schemeClr val="bg2"/>
          </a:solidFill>
        </p:grpSpPr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DA6B897F-B785-456C-9A2A-DA57DCB06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6387" y="3594831"/>
              <a:ext cx="244600" cy="35653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C6B59234-1715-42A7-AF2B-6C76B5EE1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663" y="3650107"/>
              <a:ext cx="73242" cy="7324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C9F2A5B9-265F-4E34-84EF-8A9948554854}"/>
              </a:ext>
            </a:extLst>
          </p:cNvPr>
          <p:cNvGrpSpPr/>
          <p:nvPr/>
        </p:nvGrpSpPr>
        <p:grpSpPr>
          <a:xfrm>
            <a:off x="5686933" y="3035058"/>
            <a:ext cx="386719" cy="34295"/>
            <a:chOff x="5838185" y="3793396"/>
            <a:chExt cx="515625" cy="45727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24B51650-B6B9-40D5-BCE3-A28036B49573}"/>
                </a:ext>
              </a:extLst>
            </p:cNvPr>
            <p:cNvSpPr/>
            <p:nvPr/>
          </p:nvSpPr>
          <p:spPr>
            <a:xfrm>
              <a:off x="5838185" y="3793396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87DCC89C-6E0F-49A8-8605-CDEF6E46123B}"/>
                </a:ext>
              </a:extLst>
            </p:cNvPr>
            <p:cNvSpPr/>
            <p:nvPr/>
          </p:nvSpPr>
          <p:spPr>
            <a:xfrm>
              <a:off x="5955665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A300AD81-236C-4FF9-8375-D30B0774EA82}"/>
                </a:ext>
              </a:extLst>
            </p:cNvPr>
            <p:cNvSpPr/>
            <p:nvPr/>
          </p:nvSpPr>
          <p:spPr>
            <a:xfrm>
              <a:off x="6073140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70BCA2B4-8E4A-4AEC-B4D9-3CC8E5B0DE6D}"/>
                </a:ext>
              </a:extLst>
            </p:cNvPr>
            <p:cNvSpPr/>
            <p:nvPr/>
          </p:nvSpPr>
          <p:spPr>
            <a:xfrm>
              <a:off x="6190615" y="3793403"/>
              <a:ext cx="45720" cy="45720"/>
            </a:xfrm>
            <a:prstGeom prst="ellipse">
              <a:avLst/>
            </a:prstGeom>
            <a:solidFill>
              <a:srgbClr val="FAC918"/>
            </a:solidFill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348B6F48-36F6-40EF-A86D-5DD9C6E42EAE}"/>
                </a:ext>
              </a:extLst>
            </p:cNvPr>
            <p:cNvSpPr/>
            <p:nvPr/>
          </p:nvSpPr>
          <p:spPr>
            <a:xfrm>
              <a:off x="6308090" y="3793403"/>
              <a:ext cx="45720" cy="45720"/>
            </a:xfrm>
            <a:prstGeom prst="ellipse">
              <a:avLst/>
            </a:prstGeom>
            <a:noFill/>
            <a:ln w="3175">
              <a:solidFill>
                <a:srgbClr val="FAC9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8400043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912755-96D5-A148-A870-971675AC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pt-BR" dirty="0" err="1">
                <a:solidFill>
                  <a:schemeClr val="bg1"/>
                </a:solidFill>
                <a:latin typeface="+mj-lt"/>
                <a:cs typeface="+mj-cs"/>
              </a:rPr>
              <a:t>Pod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34373B-1C2F-498D-82E2-961865BB488D}"/>
              </a:ext>
            </a:extLst>
          </p:cNvPr>
          <p:cNvSpPr txBox="1"/>
          <p:nvPr/>
        </p:nvSpPr>
        <p:spPr>
          <a:xfrm>
            <a:off x="450575" y="1143421"/>
            <a:ext cx="8309112" cy="12178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b="1" dirty="0">
                <a:ea typeface="+mn-lt"/>
                <a:cs typeface="+mn-lt"/>
              </a:rPr>
              <a:t>O que é um </a:t>
            </a:r>
            <a:r>
              <a:rPr lang="pt-BR" b="1" dirty="0" err="1">
                <a:ea typeface="+mn-lt"/>
                <a:cs typeface="+mn-lt"/>
              </a:rPr>
              <a:t>Pod</a:t>
            </a:r>
            <a:r>
              <a:rPr lang="pt-BR" b="1" dirty="0">
                <a:ea typeface="+mn-lt"/>
                <a:cs typeface="+mn-lt"/>
              </a:rPr>
              <a:t>?</a:t>
            </a:r>
            <a:endParaRPr lang="pt-BR" dirty="0">
              <a:ea typeface="+mn-lt"/>
              <a:cs typeface="+mn-lt"/>
            </a:endParaRPr>
          </a:p>
          <a:p>
            <a:pPr marL="514350" lvl="1" indent="-171450">
              <a:lnSpc>
                <a:spcPct val="15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dirty="0" err="1">
                <a:ea typeface="+mn-lt"/>
                <a:cs typeface="+mn-lt"/>
              </a:rPr>
              <a:t>Pod</a:t>
            </a:r>
            <a:r>
              <a:rPr lang="pt-BR" sz="1200" dirty="0">
                <a:ea typeface="+mn-lt"/>
                <a:cs typeface="+mn-lt"/>
              </a:rPr>
              <a:t> é a menor unidade do </a:t>
            </a:r>
            <a:r>
              <a:rPr lang="pt-BR" sz="1200" dirty="0" err="1">
                <a:ea typeface="+mn-lt"/>
                <a:cs typeface="+mn-lt"/>
              </a:rPr>
              <a:t>Kubernetes</a:t>
            </a:r>
            <a:r>
              <a:rPr lang="pt-BR" sz="1200" dirty="0">
                <a:ea typeface="+mn-lt"/>
                <a:cs typeface="+mn-lt"/>
              </a:rPr>
              <a:t>;</a:t>
            </a:r>
          </a:p>
          <a:p>
            <a:pPr marL="514350" lvl="1" indent="-171450">
              <a:lnSpc>
                <a:spcPct val="15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sz="1200" dirty="0">
                <a:ea typeface="+mn-lt"/>
                <a:cs typeface="+mn-lt"/>
              </a:rPr>
              <a:t>Pode ser composto por um ou mais containers;</a:t>
            </a:r>
          </a:p>
          <a:p>
            <a:pPr marL="514350" lvl="1" indent="-171450">
              <a:lnSpc>
                <a:spcPct val="15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sz="1200" dirty="0">
                <a:ea typeface="+mn-lt"/>
                <a:cs typeface="+mn-lt"/>
              </a:rPr>
              <a:t>Não é gerenciado e não guarda o estado;</a:t>
            </a:r>
            <a:endParaRPr lang="pt-BR" sz="12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42995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912755-96D5-A148-A870-971675AC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pt-BR" dirty="0">
                <a:solidFill>
                  <a:schemeClr val="bg1"/>
                </a:solidFill>
                <a:latin typeface="+mj-lt"/>
                <a:cs typeface="+mj-cs"/>
              </a:rPr>
              <a:t>Deployment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34373B-1C2F-498D-82E2-961865BB488D}"/>
              </a:ext>
            </a:extLst>
          </p:cNvPr>
          <p:cNvSpPr txBox="1"/>
          <p:nvPr/>
        </p:nvSpPr>
        <p:spPr>
          <a:xfrm>
            <a:off x="450575" y="1143421"/>
            <a:ext cx="8309112" cy="9694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b="1" dirty="0">
                <a:ea typeface="+mn-lt"/>
                <a:cs typeface="+mn-lt"/>
              </a:rPr>
              <a:t>O que é um Deployment?</a:t>
            </a:r>
            <a:endParaRPr lang="pt-BR" dirty="0">
              <a:ea typeface="+mn-lt"/>
              <a:cs typeface="+mn-lt"/>
            </a:endParaRPr>
          </a:p>
          <a:p>
            <a:pPr marL="342900">
              <a:buClr>
                <a:srgbClr val="FFD30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ea typeface="+mn-lt"/>
                <a:cs typeface="+mn-lt"/>
              </a:rPr>
              <a:t>  Abstrai o </a:t>
            </a:r>
            <a:r>
              <a:rPr lang="pt-BR" sz="1200" dirty="0" err="1">
                <a:ea typeface="+mn-lt"/>
                <a:cs typeface="+mn-lt"/>
              </a:rPr>
              <a:t>pod</a:t>
            </a:r>
            <a:r>
              <a:rPr lang="pt-BR" sz="1200" dirty="0">
                <a:ea typeface="+mn-lt"/>
                <a:cs typeface="+mn-lt"/>
              </a:rPr>
              <a:t> da aplicação e adiciona a camada de estado;</a:t>
            </a:r>
          </a:p>
          <a:p>
            <a:pPr lvl="1">
              <a:buClr>
                <a:srgbClr val="FFD30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ea typeface="+mn-lt"/>
                <a:cs typeface="+mn-lt"/>
              </a:rPr>
              <a:t>  Faz a abstração do objeto </a:t>
            </a:r>
            <a:r>
              <a:rPr lang="pt-BR" sz="1200" dirty="0" err="1">
                <a:ea typeface="+mn-lt"/>
                <a:cs typeface="+mn-lt"/>
              </a:rPr>
              <a:t>ReplicaSets</a:t>
            </a:r>
            <a:r>
              <a:rPr lang="pt-BR" sz="1200" dirty="0">
                <a:ea typeface="+mn-lt"/>
                <a:cs typeface="+mn-lt"/>
              </a:rPr>
              <a:t> que </a:t>
            </a:r>
            <a:r>
              <a:rPr lang="pt-BR" sz="1200" dirty="0" err="1">
                <a:ea typeface="+mn-lt"/>
                <a:cs typeface="+mn-lt"/>
              </a:rPr>
              <a:t>estalona</a:t>
            </a:r>
            <a:r>
              <a:rPr lang="pt-BR" sz="1200" dirty="0">
                <a:ea typeface="+mn-lt"/>
                <a:cs typeface="+mn-lt"/>
              </a:rPr>
              <a:t> os </a:t>
            </a:r>
            <a:r>
              <a:rPr lang="pt-BR" sz="1200" dirty="0" err="1">
                <a:ea typeface="+mn-lt"/>
                <a:cs typeface="+mn-lt"/>
              </a:rPr>
              <a:t>pods</a:t>
            </a:r>
            <a:r>
              <a:rPr lang="pt-BR" sz="1200" dirty="0">
                <a:ea typeface="+mn-lt"/>
                <a:cs typeface="+mn-lt"/>
              </a:rPr>
              <a:t> abstraídos pelo </a:t>
            </a:r>
            <a:r>
              <a:rPr lang="pt-BR" sz="1200" dirty="0" err="1">
                <a:ea typeface="+mn-lt"/>
                <a:cs typeface="+mn-lt"/>
              </a:rPr>
              <a:t>deployment</a:t>
            </a:r>
            <a:endParaRPr lang="pt-BR" dirty="0" err="1">
              <a:ea typeface="+mn-lt"/>
              <a:cs typeface="+mn-lt"/>
            </a:endParaRPr>
          </a:p>
          <a:p>
            <a:pPr lvl="1">
              <a:buClr>
                <a:srgbClr val="FFD300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ea typeface="+mn-lt"/>
                <a:cs typeface="+mn-lt"/>
              </a:rPr>
              <a:t>  Pode ser gerenciado via painel administrativo do cluster: </a:t>
            </a:r>
            <a:r>
              <a:rPr lang="pt-BR" sz="1200" b="1" dirty="0" err="1">
                <a:ea typeface="+mn-lt"/>
                <a:cs typeface="+mn-lt"/>
              </a:rPr>
              <a:t>minikube</a:t>
            </a:r>
            <a:r>
              <a:rPr lang="pt-BR" sz="1200" b="1" dirty="0">
                <a:ea typeface="+mn-lt"/>
                <a:cs typeface="+mn-lt"/>
              </a:rPr>
              <a:t> dashboard</a:t>
            </a:r>
            <a:endParaRPr lang="pt-BR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60695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912755-96D5-A148-A870-971675AC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dirty="0">
                <a:solidFill>
                  <a:schemeClr val="bg1"/>
                </a:solidFill>
                <a:latin typeface="+mj-lt"/>
                <a:cs typeface="+mj-cs"/>
              </a:rPr>
              <a:t>Service</a:t>
            </a:r>
            <a:endParaRPr lang="en-US" kern="1200" dirty="0" err="1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34373B-1C2F-498D-82E2-961865BB488D}"/>
              </a:ext>
            </a:extLst>
          </p:cNvPr>
          <p:cNvSpPr txBox="1"/>
          <p:nvPr/>
        </p:nvSpPr>
        <p:spPr>
          <a:xfrm>
            <a:off x="450575" y="1143421"/>
            <a:ext cx="8309112" cy="25646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FFD300"/>
              </a:buClr>
              <a:buFont typeface="Arial,Sans-Serif" panose="020B0604020202020204" pitchFamily="34" charset="0"/>
              <a:buChar char="•"/>
            </a:pPr>
            <a:r>
              <a:rPr lang="pt-BR" b="1" dirty="0">
                <a:ea typeface="+mn-lt"/>
                <a:cs typeface="+mn-lt"/>
              </a:rPr>
              <a:t>Service</a:t>
            </a:r>
            <a:endParaRPr lang="en-US" b="1" dirty="0">
              <a:cs typeface="Calibri"/>
            </a:endParaRPr>
          </a:p>
          <a:p>
            <a:pPr lvl="1">
              <a:buClr>
                <a:srgbClr val="FFD300"/>
              </a:buClr>
              <a:buFont typeface="Arial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  </a:t>
            </a:r>
            <a:r>
              <a:rPr lang="pt-BR" dirty="0" err="1">
                <a:ea typeface="+mn-lt"/>
                <a:cs typeface="+mn-lt"/>
              </a:rPr>
              <a:t>Pods</a:t>
            </a:r>
            <a:r>
              <a:rPr lang="pt-BR" dirty="0">
                <a:ea typeface="+mn-lt"/>
                <a:cs typeface="+mn-lt"/>
              </a:rPr>
              <a:t> estão em constante alteração como por exemplo, podem ser escalados, encerrados por algum problema e </a:t>
            </a:r>
            <a:r>
              <a:rPr lang="pt-BR" dirty="0" err="1">
                <a:ea typeface="+mn-lt"/>
                <a:cs typeface="+mn-lt"/>
              </a:rPr>
              <a:t>etc.O</a:t>
            </a:r>
            <a:r>
              <a:rPr lang="pt-BR" dirty="0">
                <a:ea typeface="+mn-lt"/>
                <a:cs typeface="+mn-lt"/>
              </a:rPr>
              <a:t> k8s sempre cria novos </a:t>
            </a:r>
            <a:r>
              <a:rPr lang="pt-BR" dirty="0" err="1">
                <a:ea typeface="+mn-lt"/>
                <a:cs typeface="+mn-lt"/>
              </a:rPr>
              <a:t>pods</a:t>
            </a:r>
            <a:r>
              <a:rPr lang="pt-BR" dirty="0">
                <a:ea typeface="+mn-lt"/>
                <a:cs typeface="+mn-lt"/>
              </a:rPr>
              <a:t> para substituí-los o que ocasionará um novo </a:t>
            </a:r>
            <a:r>
              <a:rPr lang="pt-BR" dirty="0" err="1">
                <a:ea typeface="+mn-lt"/>
                <a:cs typeface="+mn-lt"/>
              </a:rPr>
              <a:t>ip</a:t>
            </a:r>
            <a:r>
              <a:rPr lang="pt-BR" dirty="0">
                <a:ea typeface="+mn-lt"/>
                <a:cs typeface="+mn-lt"/>
              </a:rPr>
              <a:t>. Por isso não dá pra acessar um </a:t>
            </a:r>
            <a:r>
              <a:rPr lang="pt-BR" dirty="0" err="1">
                <a:ea typeface="+mn-lt"/>
                <a:cs typeface="+mn-lt"/>
              </a:rPr>
              <a:t>pod</a:t>
            </a:r>
            <a:r>
              <a:rPr lang="pt-BR" dirty="0">
                <a:ea typeface="+mn-lt"/>
                <a:cs typeface="+mn-lt"/>
              </a:rPr>
              <a:t> diretamente</a:t>
            </a:r>
            <a:endParaRPr lang="pt-BR" dirty="0">
              <a:cs typeface="Calibri"/>
            </a:endParaRPr>
          </a:p>
          <a:p>
            <a:pPr lvl="1">
              <a:buClr>
                <a:srgbClr val="FFD300"/>
              </a:buClr>
              <a:buFont typeface="Arial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 Pra isso é necessário abstrair os acessos aos </a:t>
            </a:r>
            <a:r>
              <a:rPr lang="pt-BR" dirty="0" err="1">
                <a:ea typeface="+mn-lt"/>
                <a:cs typeface="+mn-lt"/>
              </a:rPr>
              <a:t>pods</a:t>
            </a:r>
            <a:r>
              <a:rPr lang="pt-BR" dirty="0">
                <a:ea typeface="+mn-lt"/>
                <a:cs typeface="+mn-lt"/>
              </a:rPr>
              <a:t> por uma camada estável chamada Service que vai trabalhar como se fosse um balanceador de carga (</a:t>
            </a:r>
            <a:r>
              <a:rPr lang="pt-BR" dirty="0" err="1">
                <a:ea typeface="+mn-lt"/>
                <a:cs typeface="+mn-lt"/>
              </a:rPr>
              <a:t>service.yaml</a:t>
            </a:r>
            <a:r>
              <a:rPr lang="pt-BR" dirty="0">
                <a:ea typeface="+mn-lt"/>
                <a:cs typeface="+mn-lt"/>
              </a:rPr>
              <a:t>)</a:t>
            </a:r>
            <a:endParaRPr lang="pt-BR" dirty="0">
              <a:cs typeface="Calibri"/>
            </a:endParaRPr>
          </a:p>
          <a:p>
            <a:pPr lvl="1">
              <a:buClr>
                <a:srgbClr val="FFD300"/>
              </a:buClr>
              <a:buFont typeface="Arial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 O </a:t>
            </a:r>
            <a:r>
              <a:rPr lang="pt-BR" dirty="0" err="1">
                <a:ea typeface="+mn-lt"/>
                <a:cs typeface="+mn-lt"/>
              </a:rPr>
              <a:t>selector</a:t>
            </a:r>
            <a:r>
              <a:rPr lang="pt-BR" dirty="0">
                <a:ea typeface="+mn-lt"/>
                <a:cs typeface="+mn-lt"/>
              </a:rPr>
              <a:t> estabelece o vínculo entre o Service e o </a:t>
            </a:r>
            <a:r>
              <a:rPr lang="pt-BR" dirty="0" err="1">
                <a:ea typeface="+mn-lt"/>
                <a:cs typeface="+mn-lt"/>
              </a:rPr>
              <a:t>Pod</a:t>
            </a:r>
          </a:p>
          <a:p>
            <a:pPr lvl="1">
              <a:buClr>
                <a:srgbClr val="FFD300"/>
              </a:buClr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 Após a criação do </a:t>
            </a:r>
            <a:r>
              <a:rPr lang="pt-BR" dirty="0" err="1">
                <a:cs typeface="Calibri"/>
              </a:rPr>
              <a:t>service</a:t>
            </a:r>
            <a:r>
              <a:rPr lang="pt-BR" dirty="0">
                <a:cs typeface="Calibri"/>
              </a:rPr>
              <a:t>, o </a:t>
            </a:r>
            <a:r>
              <a:rPr lang="pt-BR" dirty="0" err="1">
                <a:cs typeface="Calibri"/>
              </a:rPr>
              <a:t>minikube</a:t>
            </a:r>
            <a:r>
              <a:rPr lang="pt-BR" dirty="0">
                <a:cs typeface="Calibri"/>
              </a:rPr>
              <a:t> consegue nos oferecer o endereço correto da aplicação (</a:t>
            </a:r>
            <a:r>
              <a:rPr lang="pt-BR" dirty="0" err="1">
                <a:ea typeface="+mn-lt"/>
                <a:cs typeface="+mn-lt"/>
              </a:rPr>
              <a:t>minikube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service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servico-aplicacao</a:t>
            </a:r>
            <a:r>
              <a:rPr lang="pt-BR" dirty="0">
                <a:ea typeface="+mn-lt"/>
                <a:cs typeface="+mn-lt"/>
              </a:rPr>
              <a:t> --</a:t>
            </a:r>
            <a:r>
              <a:rPr lang="pt-BR" dirty="0" err="1">
                <a:ea typeface="+mn-lt"/>
                <a:cs typeface="+mn-lt"/>
              </a:rPr>
              <a:t>url</a:t>
            </a:r>
            <a:r>
              <a:rPr lang="pt-BR" dirty="0">
                <a:ea typeface="+mn-lt"/>
                <a:cs typeface="+mn-lt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FFD300"/>
              </a:buClr>
              <a:buFont typeface="Arial" panose="020B0604020202020204" pitchFamily="34" charset="0"/>
              <a:buChar char="•"/>
            </a:pPr>
            <a:endParaRPr lang="pt-BR" dirty="0">
              <a:cs typeface="Calibri"/>
            </a:endParaRPr>
          </a:p>
          <a:p>
            <a:pPr lvl="2">
              <a:lnSpc>
                <a:spcPct val="150000"/>
              </a:lnSpc>
              <a:buClr>
                <a:srgbClr val="FFD300"/>
              </a:buClr>
              <a:buFont typeface="Arial" panose="020B0604020202020204" pitchFamily="34" charset="0"/>
              <a:buChar char="•"/>
            </a:pPr>
            <a:endParaRPr lang="pt-BR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1187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5E047CFC029E478CB93911CE1563D9" ma:contentTypeVersion="2" ma:contentTypeDescription="Crie um novo documento." ma:contentTypeScope="" ma:versionID="50bee8fa6e55f6f9f8b541d540b41586">
  <xsd:schema xmlns:xsd="http://www.w3.org/2001/XMLSchema" xmlns:xs="http://www.w3.org/2001/XMLSchema" xmlns:p="http://schemas.microsoft.com/office/2006/metadata/properties" xmlns:ns2="6bd507a2-c30a-45bb-a6cf-c82d778c5a69" targetNamespace="http://schemas.microsoft.com/office/2006/metadata/properties" ma:root="true" ma:fieldsID="8533241921fa5f096b242ec9bd63009b" ns2:_="">
    <xsd:import namespace="6bd507a2-c30a-45bb-a6cf-c82d778c5a6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507a2-c30a-45bb-a6cf-c82d778c5a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65707B-2251-48FF-A847-B943069CEC52}">
  <ds:schemaRefs>
    <ds:schemaRef ds:uri="6bd507a2-c30a-45bb-a6cf-c82d778c5a6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(16:9)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do Office</vt:lpstr>
      <vt:lpstr>PowerPoint Presentation</vt:lpstr>
      <vt:lpstr>Introdução</vt:lpstr>
      <vt:lpstr>Introdução</vt:lpstr>
      <vt:lpstr>Introdução</vt:lpstr>
      <vt:lpstr>Introdução</vt:lpstr>
      <vt:lpstr> Pod, Deployment e Service</vt:lpstr>
      <vt:lpstr>Pod</vt:lpstr>
      <vt:lpstr>Deployment</vt:lpstr>
      <vt:lpstr>Service</vt:lpstr>
      <vt:lpstr>Statefulset, PersistentVolume e PersistentVolumeClaim</vt:lpstr>
      <vt:lpstr>Statefulset</vt:lpstr>
      <vt:lpstr>Organizando nossas receitas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revision>1684</cp:revision>
  <dcterms:created xsi:type="dcterms:W3CDTF">2015-12-09T16:16:50Z</dcterms:created>
  <dcterms:modified xsi:type="dcterms:W3CDTF">2020-02-13T05:55:40Z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0x0101005D5E047CFC029E478CB93911CE1563D9</vt:lpwstr>
  </property>
</Properties>
</file>