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39"/>
  </p:notesMasterIdLst>
  <p:sldIdLst>
    <p:sldId id="267" r:id="rId2"/>
    <p:sldId id="270" r:id="rId3"/>
    <p:sldId id="281" r:id="rId4"/>
    <p:sldId id="276" r:id="rId5"/>
    <p:sldId id="280" r:id="rId6"/>
    <p:sldId id="277" r:id="rId7"/>
    <p:sldId id="285" r:id="rId8"/>
    <p:sldId id="286" r:id="rId9"/>
    <p:sldId id="282" r:id="rId10"/>
    <p:sldId id="283" r:id="rId11"/>
    <p:sldId id="290" r:id="rId12"/>
    <p:sldId id="284" r:id="rId13"/>
    <p:sldId id="294" r:id="rId14"/>
    <p:sldId id="296" r:id="rId15"/>
    <p:sldId id="287" r:id="rId16"/>
    <p:sldId id="298" r:id="rId17"/>
    <p:sldId id="305" r:id="rId18"/>
    <p:sldId id="299" r:id="rId19"/>
    <p:sldId id="306" r:id="rId20"/>
    <p:sldId id="301" r:id="rId21"/>
    <p:sldId id="307" r:id="rId22"/>
    <p:sldId id="302" r:id="rId23"/>
    <p:sldId id="291" r:id="rId24"/>
    <p:sldId id="292" r:id="rId25"/>
    <p:sldId id="295" r:id="rId26"/>
    <p:sldId id="304" r:id="rId27"/>
    <p:sldId id="293" r:id="rId28"/>
    <p:sldId id="308" r:id="rId29"/>
    <p:sldId id="297" r:id="rId30"/>
    <p:sldId id="268" r:id="rId31"/>
    <p:sldId id="279" r:id="rId32"/>
    <p:sldId id="278" r:id="rId33"/>
    <p:sldId id="300" r:id="rId34"/>
    <p:sldId id="303" r:id="rId35"/>
    <p:sldId id="274" r:id="rId36"/>
    <p:sldId id="261" r:id="rId37"/>
    <p:sldId id="258"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61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8047"/>
    <a:srgbClr val="A5AB81"/>
    <a:srgbClr val="968C8C"/>
    <a:srgbClr val="786E6E"/>
    <a:srgbClr val="FDFCFA"/>
    <a:srgbClr val="FFFFFF"/>
    <a:srgbClr val="1010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030" autoAdjust="0"/>
  </p:normalViewPr>
  <p:slideViewPr>
    <p:cSldViewPr snapToGrid="0">
      <p:cViewPr varScale="1">
        <p:scale>
          <a:sx n="92" d="100"/>
          <a:sy n="92" d="100"/>
        </p:scale>
        <p:origin x="1230" y="96"/>
      </p:cViewPr>
      <p:guideLst>
        <p:guide orient="horz" pos="2088"/>
        <p:guide pos="6168"/>
      </p:guideLst>
    </p:cSldViewPr>
  </p:slideViewPr>
  <p:notesTextViewPr>
    <p:cViewPr>
      <p:scale>
        <a:sx n="1" d="1"/>
        <a:sy n="1" d="1"/>
      </p:scale>
      <p:origin x="0" y="0"/>
    </p:cViewPr>
  </p:notesTextViewPr>
  <p:sorterViewPr>
    <p:cViewPr>
      <p:scale>
        <a:sx n="100" d="100"/>
        <a:sy n="100" d="100"/>
      </p:scale>
      <p:origin x="0" y="-27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E551B2-72B9-4805-8062-4939F9ED4BD5}" type="datetimeFigureOut">
              <a:rPr lang="en-US"/>
              <a:t>11/12/2022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C5F7B5-7C12-4AF2-B6DF-8CC8390A6C8D}" type="slidenum">
              <a:rPr lang="en-US"/>
              <a:t>‹#›</a:t>
            </a:fld>
            <a:endParaRPr lang="en-US" dirty="0"/>
          </a:p>
        </p:txBody>
      </p:sp>
    </p:spTree>
    <p:extLst>
      <p:ext uri="{BB962C8B-B14F-4D97-AF65-F5344CB8AC3E}">
        <p14:creationId xmlns:p14="http://schemas.microsoft.com/office/powerpoint/2010/main" val="1348655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College Scorecard project is designed to increase transparency, putting the power in the hands of students and families to compare how well individual postsecondary institutions are preparing their students to be successful. This project provides data to help students and families compare college costs and outcomes as they weigh the tradeoffs of different colleges, accounting for their own needs and educational goals. </a:t>
            </a:r>
          </a:p>
        </p:txBody>
      </p:sp>
      <p:sp>
        <p:nvSpPr>
          <p:cNvPr id="4" name="Slide Number Placeholder 3"/>
          <p:cNvSpPr>
            <a:spLocks noGrp="1"/>
          </p:cNvSpPr>
          <p:nvPr>
            <p:ph type="sldNum" sz="quarter" idx="5"/>
          </p:nvPr>
        </p:nvSpPr>
        <p:spPr/>
        <p:txBody>
          <a:bodyPr/>
          <a:lstStyle/>
          <a:p>
            <a:fld id="{9AC5F7B5-7C12-4AF2-B6DF-8CC8390A6C8D}" type="slidenum">
              <a:rPr lang="en-US" smtClean="0"/>
              <a:t>14</a:t>
            </a:fld>
            <a:endParaRPr lang="en-US"/>
          </a:p>
        </p:txBody>
      </p:sp>
    </p:spTree>
    <p:extLst>
      <p:ext uri="{BB962C8B-B14F-4D97-AF65-F5344CB8AC3E}">
        <p14:creationId xmlns:p14="http://schemas.microsoft.com/office/powerpoint/2010/main" val="490107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7F1FCCB6-F9A8-465F-861C-256322524500}" type="slidenum">
              <a:rPr lang="en-US"/>
              <a:pPr/>
              <a:t>36</a:t>
            </a:fld>
            <a:endParaRPr lang="en-US" dirty="0"/>
          </a:p>
        </p:txBody>
      </p:sp>
      <p:sp>
        <p:nvSpPr>
          <p:cNvPr id="1683458" name="Rectangle 2"/>
          <p:cNvSpPr>
            <a:spLocks noGrp="1" noRot="1" noChangeAspect="1" noChangeArrowheads="1" noTextEdit="1"/>
          </p:cNvSpPr>
          <p:nvPr>
            <p:ph type="sldImg"/>
          </p:nvPr>
        </p:nvSpPr>
        <p:spPr>
          <a:xfrm>
            <a:off x="685800" y="1143000"/>
            <a:ext cx="5486400" cy="3086100"/>
          </a:xfrm>
          <a:ln/>
        </p:spPr>
      </p:sp>
      <p:sp>
        <p:nvSpPr>
          <p:cNvPr id="1683459" name="Rectangle 3"/>
          <p:cNvSpPr>
            <a:spLocks noGrp="1" noChangeArrowheads="1"/>
          </p:cNvSpPr>
          <p:nvPr>
            <p:ph type="body" idx="1"/>
          </p:nvPr>
        </p:nvSpPr>
        <p:spPr/>
        <p:txBody>
          <a:bodyPr/>
          <a:lstStyle/>
          <a:p>
            <a:r>
              <a:rPr lang="en-US" dirty="0"/>
              <a:t>A few years ago, users of Internet services began to realize that when an online service is free, you’re not the customer. You’re the product. But at Apple, we believe a great customer experience shouldn’t come at the expense of your privacy.</a:t>
            </a:r>
          </a:p>
          <a:p>
            <a:endParaRPr lang="en-US" dirty="0"/>
          </a:p>
          <a:p>
            <a:r>
              <a:rPr lang="en-US" dirty="0"/>
              <a:t>Our business model is very straightforward: We sell great products. We don’t build a profile based on your email content or web browsing habits to sell to advertisers. We don’t “monetize” the information you store on your iPhone or in iCloud. And we don’t read your email or your messages to get information to market to you. Our software and services are designed to make our devices better. Plain and simple.</a:t>
            </a:r>
          </a:p>
          <a:p>
            <a:endParaRPr lang="en-US" dirty="0"/>
          </a:p>
          <a:p>
            <a:endParaRPr lang="en-US" dirty="0"/>
          </a:p>
          <a:p>
            <a:endParaRPr lang="en-US" dirty="0"/>
          </a:p>
          <a:p>
            <a:r>
              <a:rPr lang="en-US" dirty="0"/>
              <a:t>Read more: http://www.businessinsider.com/tim-cook-privacy-letter-2014-9#ixzz3Dg0eJ4Ll</a:t>
            </a:r>
          </a:p>
        </p:txBody>
      </p:sp>
    </p:spTree>
    <p:extLst>
      <p:ext uri="{BB962C8B-B14F-4D97-AF65-F5344CB8AC3E}">
        <p14:creationId xmlns:p14="http://schemas.microsoft.com/office/powerpoint/2010/main" val="1493162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14 Title">
    <p:spTree>
      <p:nvGrpSpPr>
        <p:cNvPr id="1" name=""/>
        <p:cNvGrpSpPr/>
        <p:nvPr/>
      </p:nvGrpSpPr>
      <p:grpSpPr>
        <a:xfrm>
          <a:off x="0" y="0"/>
          <a:ext cx="0" cy="0"/>
          <a:chOff x="0" y="0"/>
          <a:chExt cx="0" cy="0"/>
        </a:xfrm>
      </p:grpSpPr>
      <p:sp>
        <p:nvSpPr>
          <p:cNvPr id="11" name="Rectangle 10"/>
          <p:cNvSpPr/>
          <p:nvPr userDrawn="1"/>
        </p:nvSpPr>
        <p:spPr>
          <a:xfrm>
            <a:off x="0" y="4781550"/>
            <a:ext cx="4094480" cy="501454"/>
          </a:xfrm>
          <a:prstGeom prst="rect">
            <a:avLst/>
          </a:prstGeom>
          <a:solidFill>
            <a:schemeClr val="bg2"/>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dirty="0"/>
          </a:p>
        </p:txBody>
      </p:sp>
      <p:sp>
        <p:nvSpPr>
          <p:cNvPr id="3" name="Rectangle 2"/>
          <p:cNvSpPr/>
          <p:nvPr userDrawn="1"/>
        </p:nvSpPr>
        <p:spPr>
          <a:xfrm>
            <a:off x="7821637" y="6133515"/>
            <a:ext cx="4351607" cy="604911"/>
          </a:xfrm>
          <a:prstGeom prst="rect">
            <a:avLst/>
          </a:prstGeom>
          <a:solidFill>
            <a:schemeClr val="bg1"/>
          </a:solidFill>
          <a:ln>
            <a:solidFill>
              <a:schemeClr val="bg1"/>
            </a:solidFill>
          </a:ln>
        </p:spPr>
        <p:txBody>
          <a:bodyPr rtlCol="0" anchor="ctr"/>
          <a:lstStyle/>
          <a:p>
            <a:pPr algn="ctr"/>
            <a:endParaRPr lang="en-US" sz="1800" dirty="0"/>
          </a:p>
        </p:txBody>
      </p:sp>
      <p:sp>
        <p:nvSpPr>
          <p:cNvPr id="12" name="Picture Placeholder 11"/>
          <p:cNvSpPr>
            <a:spLocks noGrp="1"/>
          </p:cNvSpPr>
          <p:nvPr>
            <p:ph type="pic" sz="quarter" idx="12"/>
          </p:nvPr>
        </p:nvSpPr>
        <p:spPr>
          <a:xfrm>
            <a:off x="5341862" y="1073831"/>
            <a:ext cx="5437717" cy="4616450"/>
          </a:xfrm>
          <a:prstGeom prst="rect">
            <a:avLst/>
          </a:prstGeom>
          <a:noFill/>
        </p:spPr>
        <p:txBody>
          <a:bodyPr/>
          <a:lstStyle>
            <a:lvl1pPr marL="0" indent="0">
              <a:buFont typeface="+mj-lt"/>
              <a:buNone/>
              <a:defRPr/>
            </a:lvl1pPr>
          </a:lstStyle>
          <a:p>
            <a:r>
              <a:rPr lang="en-US" dirty="0"/>
              <a:t>Click icon to add picture</a:t>
            </a:r>
          </a:p>
        </p:txBody>
      </p:sp>
      <p:sp>
        <p:nvSpPr>
          <p:cNvPr id="7" name="Textplatzhalter 5"/>
          <p:cNvSpPr>
            <a:spLocks noGrp="1"/>
          </p:cNvSpPr>
          <p:nvPr>
            <p:ph type="body" sz="quarter" idx="11" hasCustomPrompt="1"/>
          </p:nvPr>
        </p:nvSpPr>
        <p:spPr>
          <a:xfrm>
            <a:off x="-18756" y="4734117"/>
            <a:ext cx="4032739" cy="495108"/>
          </a:xfrm>
          <a:prstGeom prst="rect">
            <a:avLst/>
          </a:prstGeom>
          <a:solidFill>
            <a:schemeClr val="accent5"/>
          </a:solidFill>
        </p:spPr>
        <p:txBody>
          <a:bodyPr wrap="square" lIns="0" tIns="108000" rIns="0" bIns="108000" anchor="b" anchorCtr="0">
            <a:spAutoFit/>
          </a:bodyPr>
          <a:lstStyle>
            <a:lvl1pPr marL="446088" indent="0">
              <a:buNone/>
              <a:defRPr sz="1800" b="1">
                <a:solidFill>
                  <a:schemeClr val="bg1"/>
                </a:solidFill>
              </a:defRPr>
            </a:lvl1pPr>
            <a:lvl2pPr marL="355600" indent="0">
              <a:buNone/>
              <a:defRPr/>
            </a:lvl2pPr>
            <a:lvl3pPr marL="711200" indent="0">
              <a:buNone/>
              <a:defRPr/>
            </a:lvl3pPr>
            <a:lvl4pPr marL="1076325" indent="0">
              <a:buNone/>
              <a:defRPr/>
            </a:lvl4pPr>
            <a:lvl5pPr marL="1438275" indent="0">
              <a:buNone/>
              <a:defRPr sz="2000"/>
            </a:lvl5pPr>
          </a:lstStyle>
          <a:p>
            <a:pPr lvl="0"/>
            <a:r>
              <a:rPr lang="en-US" sz="1800" b="0" dirty="0">
                <a:solidFill>
                  <a:schemeClr val="bg1"/>
                </a:solidFill>
              </a:rPr>
              <a:t>Project 1: Undergrad Tuition</a:t>
            </a:r>
            <a:endParaRPr lang="de-DE" noProof="0" dirty="0"/>
          </a:p>
        </p:txBody>
      </p:sp>
    </p:spTree>
    <p:extLst>
      <p:ext uri="{BB962C8B-B14F-4D97-AF65-F5344CB8AC3E}">
        <p14:creationId xmlns:p14="http://schemas.microsoft.com/office/powerpoint/2010/main" val="362197292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14 Title Only">
    <p:spTree>
      <p:nvGrpSpPr>
        <p:cNvPr id="1" name=""/>
        <p:cNvGrpSpPr/>
        <p:nvPr/>
      </p:nvGrpSpPr>
      <p:grpSpPr>
        <a:xfrm>
          <a:off x="0" y="0"/>
          <a:ext cx="0" cy="0"/>
          <a:chOff x="0" y="0"/>
          <a:chExt cx="0" cy="0"/>
        </a:xfrm>
      </p:grpSpPr>
      <p:sp>
        <p:nvSpPr>
          <p:cNvPr id="3"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Tree>
    <p:extLst>
      <p:ext uri="{BB962C8B-B14F-4D97-AF65-F5344CB8AC3E}">
        <p14:creationId xmlns:p14="http://schemas.microsoft.com/office/powerpoint/2010/main" val="117916503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14 Foot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627389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14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196181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14 Quotation">
    <p:spTree>
      <p:nvGrpSpPr>
        <p:cNvPr id="1" name=""/>
        <p:cNvGrpSpPr/>
        <p:nvPr/>
      </p:nvGrpSpPr>
      <p:grpSpPr>
        <a:xfrm>
          <a:off x="0" y="0"/>
          <a:ext cx="0" cy="0"/>
          <a:chOff x="0" y="0"/>
          <a:chExt cx="0" cy="0"/>
        </a:xfrm>
      </p:grpSpPr>
      <p:sp>
        <p:nvSpPr>
          <p:cNvPr id="3" name="Titel 1"/>
          <p:cNvSpPr>
            <a:spLocks noGrp="1"/>
          </p:cNvSpPr>
          <p:nvPr>
            <p:ph type="title"/>
          </p:nvPr>
        </p:nvSpPr>
        <p:spPr>
          <a:xfrm>
            <a:off x="527050" y="188913"/>
            <a:ext cx="11137900" cy="5170878"/>
          </a:xfrm>
          <a:prstGeom prst="rect">
            <a:avLst/>
          </a:prstGeom>
        </p:spPr>
        <p:txBody>
          <a:bodyPr lIns="0" tIns="0" rIns="0" bIns="0" anchor="ctr" anchorCtr="0"/>
          <a:lstStyle>
            <a:lvl1pPr algn="ctr">
              <a:defRPr>
                <a:solidFill>
                  <a:schemeClr val="tx2"/>
                </a:solidFill>
              </a:defRPr>
            </a:lvl1pPr>
          </a:lstStyle>
          <a:p>
            <a:r>
              <a:rPr lang="en-US" noProof="0"/>
              <a:t>Click to edit Master title style</a:t>
            </a:r>
            <a:endParaRPr lang="de-DE" noProof="0" dirty="0"/>
          </a:p>
        </p:txBody>
      </p:sp>
      <p:sp>
        <p:nvSpPr>
          <p:cNvPr id="4" name="Rectangle 13"/>
          <p:cNvSpPr>
            <a:spLocks noGrp="1" noChangeArrowheads="1"/>
          </p:cNvSpPr>
          <p:nvPr>
            <p:ph type="subTitle" idx="1" hasCustomPrompt="1"/>
          </p:nvPr>
        </p:nvSpPr>
        <p:spPr>
          <a:xfrm>
            <a:off x="506437" y="5458265"/>
            <a:ext cx="9584787" cy="604911"/>
          </a:xfrm>
          <a:prstGeom prst="rect">
            <a:avLst/>
          </a:prstGeom>
        </p:spPr>
        <p:txBody>
          <a:bodyPr anchor="ctr"/>
          <a:lstStyle>
            <a:lvl1pPr marL="0" indent="0">
              <a:buFont typeface="Wingdings" pitchFamily="2" charset="2"/>
              <a:buNone/>
              <a:defRPr sz="1600" baseline="0"/>
            </a:lvl1pPr>
          </a:lstStyle>
          <a:p>
            <a:pPr lvl="0"/>
            <a:r>
              <a:rPr lang="en-US" noProof="0" dirty="0"/>
              <a:t>Click to enter source</a:t>
            </a:r>
          </a:p>
        </p:txBody>
      </p:sp>
    </p:spTree>
    <p:extLst>
      <p:ext uri="{BB962C8B-B14F-4D97-AF65-F5344CB8AC3E}">
        <p14:creationId xmlns:p14="http://schemas.microsoft.com/office/powerpoint/2010/main" val="396276269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14 Section Divider">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rgbClr val="FF0000"/>
          </a:solidFill>
          <a:ln>
            <a:solidFill>
              <a:schemeClr val="accent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3800" b="1" dirty="0">
                <a:solidFill>
                  <a:schemeClr val="bg1"/>
                </a:solidFill>
              </a:rPr>
              <a:t>Section</a:t>
            </a:r>
          </a:p>
          <a:p>
            <a:pPr algn="ctr"/>
            <a:r>
              <a:rPr lang="en-US" sz="13800" b="1" dirty="0">
                <a:solidFill>
                  <a:schemeClr val="bg1"/>
                </a:solidFill>
              </a:rPr>
              <a:t>Divider</a:t>
            </a:r>
          </a:p>
        </p:txBody>
      </p:sp>
    </p:spTree>
    <p:extLst>
      <p:ext uri="{BB962C8B-B14F-4D97-AF65-F5344CB8AC3E}">
        <p14:creationId xmlns:p14="http://schemas.microsoft.com/office/powerpoint/2010/main" val="417338890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14 title, content">
    <p:spTree>
      <p:nvGrpSpPr>
        <p:cNvPr id="1" name=""/>
        <p:cNvGrpSpPr/>
        <p:nvPr/>
      </p:nvGrpSpPr>
      <p:grpSpPr>
        <a:xfrm>
          <a:off x="0" y="0"/>
          <a:ext cx="0" cy="0"/>
          <a:chOff x="0" y="0"/>
          <a:chExt cx="0" cy="0"/>
        </a:xfrm>
      </p:grpSpPr>
      <p:sp>
        <p:nvSpPr>
          <p:cNvPr id="3" name="Inhaltsplatzhalter 2"/>
          <p:cNvSpPr>
            <a:spLocks noGrp="1"/>
          </p:cNvSpPr>
          <p:nvPr>
            <p:ph idx="1"/>
          </p:nvPr>
        </p:nvSpPr>
        <p:spPr>
          <a:xfrm>
            <a:off x="527050" y="1268414"/>
            <a:ext cx="11137900" cy="4608511"/>
          </a:xfrm>
          <a:prstGeom prst="rect">
            <a:avLst/>
          </a:prstGeom>
        </p:spPr>
        <p:txBody>
          <a:bodyPr lIns="0" tIns="0" rIns="0" bIns="0"/>
          <a:lstStyle>
            <a:lvl1pPr>
              <a:buClr>
                <a:schemeClr val="tx2"/>
              </a:buClr>
              <a:defRPr sz="2400" b="0">
                <a:latin typeface="+mn-lt"/>
              </a:defRPr>
            </a:lvl1pPr>
            <a:lvl2pPr>
              <a:buClr>
                <a:schemeClr val="tx2"/>
              </a:buClr>
              <a:defRPr sz="2000" b="0">
                <a:latin typeface="+mn-lt"/>
              </a:defRPr>
            </a:lvl2pPr>
            <a:lvl3pPr>
              <a:buClr>
                <a:schemeClr val="tx2"/>
              </a:buClr>
              <a:defRPr sz="2000" b="0">
                <a:latin typeface="+mn-lt"/>
              </a:defRPr>
            </a:lvl3pPr>
            <a:lvl4pPr>
              <a:buClr>
                <a:schemeClr val="tx2"/>
              </a:buClr>
              <a:defRPr sz="2000" b="0">
                <a:latin typeface="+mn-lt"/>
              </a:defRPr>
            </a:lvl4pPr>
            <a:lvl5pPr>
              <a:buClr>
                <a:schemeClr val="tx2"/>
              </a:buClr>
              <a:defRPr sz="2000" b="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Tree>
    <p:extLst>
      <p:ext uri="{BB962C8B-B14F-4D97-AF65-F5344CB8AC3E}">
        <p14:creationId xmlns:p14="http://schemas.microsoft.com/office/powerpoint/2010/main" val="114793142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P14 title, content">
    <p:spTree>
      <p:nvGrpSpPr>
        <p:cNvPr id="1" name=""/>
        <p:cNvGrpSpPr/>
        <p:nvPr/>
      </p:nvGrpSpPr>
      <p:grpSpPr>
        <a:xfrm>
          <a:off x="0" y="0"/>
          <a:ext cx="0" cy="0"/>
          <a:chOff x="0" y="0"/>
          <a:chExt cx="0" cy="0"/>
        </a:xfrm>
      </p:grpSpPr>
      <p:sp>
        <p:nvSpPr>
          <p:cNvPr id="3" name="Inhaltsplatzhalter 2"/>
          <p:cNvSpPr>
            <a:spLocks noGrp="1"/>
          </p:cNvSpPr>
          <p:nvPr>
            <p:ph idx="1"/>
          </p:nvPr>
        </p:nvSpPr>
        <p:spPr>
          <a:xfrm>
            <a:off x="527050" y="1844676"/>
            <a:ext cx="11137900" cy="4032250"/>
          </a:xfrm>
          <a:prstGeom prst="rect">
            <a:avLst/>
          </a:prstGeom>
        </p:spPr>
        <p:txBody>
          <a:bodyPr lIns="0" tIns="0" rIns="0" bIns="0"/>
          <a:lstStyle>
            <a:lvl1pPr>
              <a:defRPr sz="2000" b="0">
                <a:latin typeface="+mn-lt"/>
              </a:defRPr>
            </a:lvl1pPr>
            <a:lvl2pPr>
              <a:defRPr sz="1800" b="0">
                <a:latin typeface="+mn-lt"/>
              </a:defRPr>
            </a:lvl2pPr>
            <a:lvl3pPr>
              <a:defRPr sz="1800" b="0">
                <a:latin typeface="+mn-lt"/>
              </a:defRPr>
            </a:lvl3pPr>
            <a:lvl4pPr>
              <a:defRPr sz="1800" b="0">
                <a:latin typeface="+mn-lt"/>
              </a:defRPr>
            </a:lvl4pPr>
            <a:lvl5pPr>
              <a:defRPr sz="1800" b="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4"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
        <p:nvSpPr>
          <p:cNvPr id="5" name="Inhaltsplatzhalter 2"/>
          <p:cNvSpPr>
            <a:spLocks noGrp="1"/>
          </p:cNvSpPr>
          <p:nvPr>
            <p:ph sz="half" idx="10"/>
          </p:nvPr>
        </p:nvSpPr>
        <p:spPr>
          <a:xfrm>
            <a:off x="527052" y="1268414"/>
            <a:ext cx="11137899" cy="504824"/>
          </a:xfrm>
          <a:prstGeom prst="rect">
            <a:avLst/>
          </a:prstGeom>
          <a:solidFill>
            <a:schemeClr val="accent5"/>
          </a:solidFill>
        </p:spPr>
        <p:txBody>
          <a:bodyPr anchor="ctr"/>
          <a:lstStyle>
            <a:lvl1pPr>
              <a:defRPr lang="de-DE" b="1" baseline="0" noProof="0" dirty="0" smtClean="0">
                <a:solidFill>
                  <a:schemeClr val="bg1"/>
                </a:solidFill>
              </a:defRPr>
            </a:lvl1pPr>
          </a:lstStyle>
          <a:p>
            <a:pPr marL="0" lvl="0" indent="0">
              <a:buNone/>
            </a:pPr>
            <a:r>
              <a:rPr lang="en-US" noProof="0"/>
              <a:t>Click to edit Master text styles</a:t>
            </a:r>
          </a:p>
        </p:txBody>
      </p:sp>
    </p:spTree>
    <p:extLst>
      <p:ext uri="{BB962C8B-B14F-4D97-AF65-F5344CB8AC3E}">
        <p14:creationId xmlns:p14="http://schemas.microsoft.com/office/powerpoint/2010/main" val="79304255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14 title, 1-1 column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527052" y="1268413"/>
            <a:ext cx="5473699" cy="4608512"/>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4" name="Inhaltsplatzhalter 3"/>
          <p:cNvSpPr>
            <a:spLocks noGrp="1"/>
          </p:cNvSpPr>
          <p:nvPr>
            <p:ph sz="half" idx="2"/>
          </p:nvPr>
        </p:nvSpPr>
        <p:spPr>
          <a:xfrm>
            <a:off x="6191250" y="1268413"/>
            <a:ext cx="5473700" cy="4608511"/>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Tree>
    <p:extLst>
      <p:ext uri="{BB962C8B-B14F-4D97-AF65-F5344CB8AC3E}">
        <p14:creationId xmlns:p14="http://schemas.microsoft.com/office/powerpoint/2010/main" val="352833717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14 title, 1-2 column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527051" y="1268412"/>
            <a:ext cx="3936768" cy="4608513"/>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Inhaltsplatzhalter 3"/>
          <p:cNvSpPr>
            <a:spLocks noGrp="1"/>
          </p:cNvSpPr>
          <p:nvPr>
            <p:ph sz="half" idx="2"/>
          </p:nvPr>
        </p:nvSpPr>
        <p:spPr>
          <a:xfrm>
            <a:off x="4642380" y="1268412"/>
            <a:ext cx="7022571" cy="4608513"/>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a:t>Click to edit Master title style</a:t>
            </a:r>
            <a:endParaRPr lang="de-DE" dirty="0"/>
          </a:p>
        </p:txBody>
      </p:sp>
    </p:spTree>
    <p:extLst>
      <p:ext uri="{BB962C8B-B14F-4D97-AF65-F5344CB8AC3E}">
        <p14:creationId xmlns:p14="http://schemas.microsoft.com/office/powerpoint/2010/main" val="372647917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P14 title, 1-1 columns, featur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527052" y="1844824"/>
            <a:ext cx="5472000" cy="4032000"/>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4" name="Inhaltsplatzhalter 3"/>
          <p:cNvSpPr>
            <a:spLocks noGrp="1"/>
          </p:cNvSpPr>
          <p:nvPr>
            <p:ph sz="half" idx="2"/>
          </p:nvPr>
        </p:nvSpPr>
        <p:spPr>
          <a:xfrm>
            <a:off x="6191250" y="1828800"/>
            <a:ext cx="5473700" cy="4048124"/>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
        <p:nvSpPr>
          <p:cNvPr id="9" name="Inhaltsplatzhalter 2"/>
          <p:cNvSpPr>
            <a:spLocks noGrp="1"/>
          </p:cNvSpPr>
          <p:nvPr>
            <p:ph sz="half" idx="10" hasCustomPrompt="1"/>
          </p:nvPr>
        </p:nvSpPr>
        <p:spPr>
          <a:xfrm>
            <a:off x="527052" y="1268413"/>
            <a:ext cx="5467349" cy="504000"/>
          </a:xfrm>
          <a:prstGeom prst="rect">
            <a:avLst/>
          </a:prstGeom>
          <a:solidFill>
            <a:schemeClr val="accent5"/>
          </a:solidFill>
        </p:spPr>
        <p:txBody>
          <a:bodyPr anchor="ctr"/>
          <a:lstStyle>
            <a:lvl1pPr marL="0" indent="0">
              <a:buNone/>
              <a:defRPr sz="2400" b="1" baseline="0">
                <a:solidFill>
                  <a:schemeClr val="bg1"/>
                </a:solidFill>
              </a:defRPr>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noProof="0" dirty="0"/>
              <a:t>Click to edit text styles</a:t>
            </a:r>
          </a:p>
        </p:txBody>
      </p:sp>
      <p:sp>
        <p:nvSpPr>
          <p:cNvPr id="6" name="Inhaltsplatzhalter 2"/>
          <p:cNvSpPr>
            <a:spLocks noGrp="1"/>
          </p:cNvSpPr>
          <p:nvPr>
            <p:ph sz="half" idx="11" hasCustomPrompt="1"/>
          </p:nvPr>
        </p:nvSpPr>
        <p:spPr>
          <a:xfrm>
            <a:off x="6196332" y="1268413"/>
            <a:ext cx="5467349" cy="504000"/>
          </a:xfrm>
          <a:prstGeom prst="rect">
            <a:avLst/>
          </a:prstGeom>
          <a:solidFill>
            <a:schemeClr val="accent5"/>
          </a:solidFill>
        </p:spPr>
        <p:txBody>
          <a:bodyPr anchor="ctr"/>
          <a:lstStyle>
            <a:lvl1pPr marL="0" indent="0">
              <a:buNone/>
              <a:defRPr sz="2400" b="1" baseline="0">
                <a:solidFill>
                  <a:schemeClr val="bg1"/>
                </a:solidFill>
              </a:defRPr>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noProof="0" dirty="0"/>
              <a:t>Click to edit text styles</a:t>
            </a:r>
          </a:p>
        </p:txBody>
      </p:sp>
    </p:spTree>
    <p:extLst>
      <p:ext uri="{BB962C8B-B14F-4D97-AF65-F5344CB8AC3E}">
        <p14:creationId xmlns:p14="http://schemas.microsoft.com/office/powerpoint/2010/main" val="379552037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P14 title, 1-1 columns, featur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527052" y="1844824"/>
            <a:ext cx="5472000" cy="4032000"/>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4" name="Inhaltsplatzhalter 3"/>
          <p:cNvSpPr>
            <a:spLocks noGrp="1"/>
          </p:cNvSpPr>
          <p:nvPr>
            <p:ph sz="half" idx="2"/>
          </p:nvPr>
        </p:nvSpPr>
        <p:spPr>
          <a:xfrm>
            <a:off x="6191250" y="1828800"/>
            <a:ext cx="5473700" cy="4048124"/>
          </a:xfrm>
          <a:prstGeom prst="rect">
            <a:avLst/>
          </a:prstGeom>
        </p:spPr>
        <p:txBody>
          <a:bodyPr/>
          <a:lstStyle>
            <a:lvl1pPr marL="342900" indent="-342900">
              <a:buClr>
                <a:schemeClr val="tx2"/>
              </a:buClr>
              <a:buFont typeface="Wingdings" panose="05000000000000000000" pitchFamily="2" charset="2"/>
              <a:buChar char="§"/>
              <a:defRPr sz="2000"/>
            </a:lvl1pPr>
            <a:lvl2pPr marL="641350" indent="-285750">
              <a:buClr>
                <a:schemeClr val="tx2"/>
              </a:buClr>
              <a:buFont typeface="Wingdings" panose="05000000000000000000" pitchFamily="2" charset="2"/>
              <a:buChar char="§"/>
              <a:defRPr sz="1800"/>
            </a:lvl2pPr>
            <a:lvl3pPr marL="996950" indent="-285750">
              <a:buClr>
                <a:schemeClr val="tx2"/>
              </a:buClr>
              <a:buFont typeface="Wingdings" panose="05000000000000000000" pitchFamily="2" charset="2"/>
              <a:buChar char="§"/>
              <a:defRPr sz="1800"/>
            </a:lvl3pPr>
            <a:lvl4pPr marL="1362075" indent="-285750">
              <a:buClr>
                <a:schemeClr val="tx2"/>
              </a:buClr>
              <a:buFont typeface="Wingdings" panose="05000000000000000000" pitchFamily="2" charset="2"/>
              <a:buChar char="§"/>
              <a:defRPr sz="1800"/>
            </a:lvl4pPr>
            <a:lvl5pPr marL="1724025" indent="-285750">
              <a:buClr>
                <a:schemeClr val="tx2"/>
              </a:buClr>
              <a:buFont typeface="Wingdings" panose="05000000000000000000" pitchFamily="2" charset="2"/>
              <a:buChar cha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
        <p:nvSpPr>
          <p:cNvPr id="9" name="Inhaltsplatzhalter 2"/>
          <p:cNvSpPr>
            <a:spLocks noGrp="1"/>
          </p:cNvSpPr>
          <p:nvPr>
            <p:ph sz="half" idx="10"/>
          </p:nvPr>
        </p:nvSpPr>
        <p:spPr>
          <a:xfrm>
            <a:off x="527051" y="1268413"/>
            <a:ext cx="11156949" cy="504000"/>
          </a:xfrm>
          <a:prstGeom prst="rect">
            <a:avLst/>
          </a:prstGeom>
          <a:solidFill>
            <a:schemeClr val="accent5"/>
          </a:solidFill>
        </p:spPr>
        <p:txBody>
          <a:bodyPr anchor="ctr"/>
          <a:lstStyle>
            <a:lvl1pPr marL="0" indent="0">
              <a:buNone/>
              <a:defRPr sz="2400" b="1" baseline="0">
                <a:solidFill>
                  <a:schemeClr val="bg1"/>
                </a:solidFill>
              </a:defRPr>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noProof="0"/>
              <a:t>Click to edit Master text styles</a:t>
            </a:r>
          </a:p>
        </p:txBody>
      </p:sp>
    </p:spTree>
    <p:extLst>
      <p:ext uri="{BB962C8B-B14F-4D97-AF65-F5344CB8AC3E}">
        <p14:creationId xmlns:p14="http://schemas.microsoft.com/office/powerpoint/2010/main" val="339116091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14 title, content, Feature">
    <p:spTree>
      <p:nvGrpSpPr>
        <p:cNvPr id="1" name=""/>
        <p:cNvGrpSpPr/>
        <p:nvPr/>
      </p:nvGrpSpPr>
      <p:grpSpPr>
        <a:xfrm>
          <a:off x="0" y="0"/>
          <a:ext cx="0" cy="0"/>
          <a:chOff x="0" y="0"/>
          <a:chExt cx="0" cy="0"/>
        </a:xfrm>
      </p:grpSpPr>
      <p:sp>
        <p:nvSpPr>
          <p:cNvPr id="3" name="Inhaltsplatzhalter 2"/>
          <p:cNvSpPr>
            <a:spLocks noGrp="1"/>
          </p:cNvSpPr>
          <p:nvPr>
            <p:ph idx="1"/>
          </p:nvPr>
        </p:nvSpPr>
        <p:spPr>
          <a:xfrm>
            <a:off x="527050" y="1268415"/>
            <a:ext cx="11137900" cy="3672754"/>
          </a:xfrm>
          <a:prstGeom prst="rect">
            <a:avLst/>
          </a:prstGeom>
        </p:spPr>
        <p:txBody>
          <a:bodyPr lIns="0" tIns="0" rIns="0" bIns="0"/>
          <a:lstStyle>
            <a:lvl1pPr>
              <a:buClr>
                <a:schemeClr val="tx2"/>
              </a:buClr>
              <a:defRPr sz="2000" b="0">
                <a:latin typeface="+mn-lt"/>
              </a:defRPr>
            </a:lvl1pPr>
            <a:lvl2pPr>
              <a:buClr>
                <a:schemeClr val="tx2"/>
              </a:buClr>
              <a:defRPr sz="1800" b="0">
                <a:latin typeface="+mn-lt"/>
              </a:defRPr>
            </a:lvl2pPr>
            <a:lvl3pPr>
              <a:buClr>
                <a:schemeClr val="tx2"/>
              </a:buClr>
              <a:defRPr sz="1800" b="0">
                <a:latin typeface="+mn-lt"/>
              </a:defRPr>
            </a:lvl3pPr>
            <a:lvl4pPr>
              <a:buClr>
                <a:schemeClr val="tx2"/>
              </a:buClr>
              <a:defRPr sz="1800" b="0">
                <a:latin typeface="+mn-lt"/>
              </a:defRPr>
            </a:lvl4pPr>
            <a:lvl5pPr>
              <a:buClr>
                <a:schemeClr val="tx2"/>
              </a:buClr>
              <a:defRPr sz="1800" b="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4"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
        <p:nvSpPr>
          <p:cNvPr id="6" name="Inhaltsplatzhalter 2"/>
          <p:cNvSpPr>
            <a:spLocks noGrp="1"/>
          </p:cNvSpPr>
          <p:nvPr>
            <p:ph sz="half" idx="10"/>
          </p:nvPr>
        </p:nvSpPr>
        <p:spPr>
          <a:xfrm>
            <a:off x="527052" y="5013177"/>
            <a:ext cx="11137899" cy="863749"/>
          </a:xfrm>
          <a:prstGeom prst="rect">
            <a:avLst/>
          </a:prstGeom>
        </p:spPr>
        <p:txBody>
          <a:bodyPr/>
          <a:lstStyle>
            <a:lvl1pPr marL="0" indent="0">
              <a:buClr>
                <a:schemeClr val="tx2"/>
              </a:buClr>
              <a:buNone/>
              <a:defRPr lang="de-DE" sz="2400" b="0" noProof="0" dirty="0" smtClean="0">
                <a:solidFill>
                  <a:schemeClr val="tx1"/>
                </a:solidFill>
                <a:latin typeface="+mn-lt"/>
                <a:ea typeface="+mn-ea"/>
                <a:cs typeface="+mn-cs"/>
              </a:defRPr>
            </a:lvl1pPr>
            <a:lvl2pPr marL="0" indent="0">
              <a:buClr>
                <a:schemeClr val="tx2"/>
              </a:buClr>
              <a:buNone/>
              <a:defRPr sz="2400"/>
            </a:lvl2pPr>
            <a:lvl3pPr>
              <a:defRPr sz="2400"/>
            </a:lvl3pPr>
            <a:lvl4pPr>
              <a:defRPr sz="2400"/>
            </a:lvl4pPr>
            <a:lvl5pPr>
              <a:defRPr sz="2400"/>
            </a:lvl5pPr>
            <a:lvl6pPr>
              <a:defRPr sz="1800"/>
            </a:lvl6pPr>
            <a:lvl7pPr>
              <a:defRPr sz="1800"/>
            </a:lvl7pPr>
            <a:lvl8pPr>
              <a:defRPr sz="1800"/>
            </a:lvl8pPr>
            <a:lvl9pPr>
              <a:defRPr sz="1800"/>
            </a:lvl9pPr>
          </a:lstStyle>
          <a:p>
            <a:pPr marL="176213" lvl="0" indent="-176213" algn="l" rtl="0" eaLnBrk="1" fontAlgn="base" hangingPunct="1">
              <a:spcBef>
                <a:spcPct val="20000"/>
              </a:spcBef>
              <a:spcAft>
                <a:spcPct val="0"/>
              </a:spcAft>
              <a:buClr>
                <a:schemeClr val="folHlink"/>
              </a:buClr>
              <a:buFont typeface="Wingdings" charset="2"/>
              <a:buChar char="§"/>
            </a:pPr>
            <a:r>
              <a:rPr lang="en-US" noProof="0"/>
              <a:t>Click to edit Master text styles</a:t>
            </a:r>
          </a:p>
          <a:p>
            <a:pPr marL="176213" lvl="1" indent="-176213" algn="l" rtl="0" eaLnBrk="1" fontAlgn="base" hangingPunct="1">
              <a:spcBef>
                <a:spcPct val="20000"/>
              </a:spcBef>
              <a:spcAft>
                <a:spcPct val="0"/>
              </a:spcAft>
              <a:buClr>
                <a:schemeClr val="folHlink"/>
              </a:buClr>
              <a:buFont typeface="Wingdings" charset="2"/>
              <a:buChar char="§"/>
            </a:pPr>
            <a:r>
              <a:rPr lang="en-US" noProof="0"/>
              <a:t>Second level</a:t>
            </a:r>
          </a:p>
        </p:txBody>
      </p:sp>
    </p:spTree>
    <p:extLst>
      <p:ext uri="{BB962C8B-B14F-4D97-AF65-F5344CB8AC3E}">
        <p14:creationId xmlns:p14="http://schemas.microsoft.com/office/powerpoint/2010/main" val="241034593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P14 title, 1-2 columns, fazit">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527051" y="1268412"/>
            <a:ext cx="3936768" cy="4608513"/>
          </a:xfrm>
          <a:prstGeom prst="rect">
            <a:avLst/>
          </a:prstGeom>
        </p:spPr>
        <p:txBody>
          <a:bodyPr/>
          <a:lstStyle>
            <a:lvl1pPr>
              <a:buClr>
                <a:schemeClr val="tx2"/>
              </a:buClr>
              <a:defRPr sz="2000"/>
            </a:lvl1pPr>
            <a:lvl2pPr>
              <a:buClr>
                <a:schemeClr val="tx2"/>
              </a:buClr>
              <a:defRPr sz="2000"/>
            </a:lvl2pPr>
            <a:lvl3pPr>
              <a:buClr>
                <a:schemeClr val="tx2"/>
              </a:buClr>
              <a:defRPr sz="2000"/>
            </a:lvl3pPr>
            <a:lvl4pPr>
              <a:buClr>
                <a:schemeClr val="tx2"/>
              </a:buClr>
              <a:defRPr sz="2000"/>
            </a:lvl4pPr>
            <a:lvl5pPr>
              <a:buClr>
                <a:schemeClr val="tx2"/>
              </a:buCl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Inhaltsplatzhalter 3"/>
          <p:cNvSpPr>
            <a:spLocks noGrp="1"/>
          </p:cNvSpPr>
          <p:nvPr>
            <p:ph sz="half" idx="2"/>
          </p:nvPr>
        </p:nvSpPr>
        <p:spPr>
          <a:xfrm>
            <a:off x="4642380" y="1268411"/>
            <a:ext cx="7022571" cy="4032000"/>
          </a:xfrm>
          <a:prstGeom prst="rect">
            <a:avLst/>
          </a:prstGeom>
        </p:spPr>
        <p:txBody>
          <a:bodyPr/>
          <a:lstStyle>
            <a:lvl1pPr>
              <a:buClr>
                <a:schemeClr val="tx2"/>
              </a:buClr>
              <a:defRPr sz="2000"/>
            </a:lvl1pPr>
            <a:lvl2pPr>
              <a:buClr>
                <a:schemeClr val="tx2"/>
              </a:buClr>
              <a:defRPr sz="2000"/>
            </a:lvl2pPr>
            <a:lvl3pPr>
              <a:buClr>
                <a:schemeClr val="tx2"/>
              </a:buClr>
              <a:defRPr sz="2000"/>
            </a:lvl3pPr>
            <a:lvl4pPr>
              <a:buClr>
                <a:schemeClr val="tx2"/>
              </a:buClr>
              <a:defRPr sz="2000"/>
            </a:lvl4pPr>
            <a:lvl5pPr>
              <a:buClr>
                <a:schemeClr val="tx2"/>
              </a:buCl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a:t>Click to edit Master title style</a:t>
            </a:r>
            <a:endParaRPr lang="de-DE" dirty="0"/>
          </a:p>
        </p:txBody>
      </p:sp>
      <p:sp>
        <p:nvSpPr>
          <p:cNvPr id="6" name="Inhaltsplatzhalter 2"/>
          <p:cNvSpPr>
            <a:spLocks noGrp="1"/>
          </p:cNvSpPr>
          <p:nvPr>
            <p:ph sz="half" idx="10"/>
          </p:nvPr>
        </p:nvSpPr>
        <p:spPr>
          <a:xfrm>
            <a:off x="4655840" y="5372925"/>
            <a:ext cx="7002528" cy="504000"/>
          </a:xfrm>
          <a:prstGeom prst="rect">
            <a:avLst/>
          </a:prstGeom>
        </p:spPr>
        <p:txBody>
          <a:bodyPr/>
          <a:lstStyle>
            <a:lvl1pPr marL="0" indent="0">
              <a:buNone/>
              <a:defRPr sz="2400" b="1" baseline="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noProof="0"/>
              <a:t>Click to edit Master text styles</a:t>
            </a:r>
          </a:p>
        </p:txBody>
      </p:sp>
    </p:spTree>
    <p:extLst>
      <p:ext uri="{BB962C8B-B14F-4D97-AF65-F5344CB8AC3E}">
        <p14:creationId xmlns:p14="http://schemas.microsoft.com/office/powerpoint/2010/main" val="39512399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8027964" y="6316393"/>
            <a:ext cx="4164037" cy="379828"/>
          </a:xfrm>
          <a:prstGeom prst="rect">
            <a:avLst/>
          </a:prstGeom>
          <a:solidFill>
            <a:schemeClr val="bg2"/>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dirty="0"/>
          </a:p>
        </p:txBody>
      </p:sp>
      <p:sp>
        <p:nvSpPr>
          <p:cNvPr id="3" name="Rectangle 2"/>
          <p:cNvSpPr/>
          <p:nvPr userDrawn="1"/>
        </p:nvSpPr>
        <p:spPr>
          <a:xfrm>
            <a:off x="8084234" y="6260126"/>
            <a:ext cx="4107765" cy="393896"/>
          </a:xfrm>
          <a:prstGeom prst="rect">
            <a:avLst/>
          </a:prstGeom>
          <a:solidFill>
            <a:schemeClr val="accent5"/>
          </a:solidFill>
          <a:ln>
            <a:noFill/>
          </a:ln>
        </p:spPr>
        <p:txBody>
          <a:bodyPr rtlCol="0" anchor="ctr"/>
          <a:lstStyle/>
          <a:p>
            <a:pPr algn="ctr">
              <a:tabLst>
                <a:tab pos="2630488" algn="r"/>
                <a:tab pos="3136900" algn="r"/>
              </a:tabLst>
            </a:pPr>
            <a:r>
              <a:rPr lang="en-US" sz="1800" b="1" dirty="0">
                <a:solidFill>
                  <a:schemeClr val="bg1"/>
                </a:solidFill>
              </a:rPr>
              <a:t>	</a:t>
            </a:r>
            <a:r>
              <a:rPr lang="en-US" sz="1800" b="0" dirty="0">
                <a:solidFill>
                  <a:schemeClr val="bg1"/>
                </a:solidFill>
              </a:rPr>
              <a:t>Project 1: Undergrad Tuition</a:t>
            </a:r>
          </a:p>
        </p:txBody>
      </p:sp>
      <p:sp>
        <p:nvSpPr>
          <p:cNvPr id="5" name="Text Box 30"/>
          <p:cNvSpPr txBox="1">
            <a:spLocks noChangeArrowheads="1"/>
          </p:cNvSpPr>
          <p:nvPr/>
        </p:nvSpPr>
        <p:spPr bwMode="auto">
          <a:xfrm>
            <a:off x="12223451" y="6256572"/>
            <a:ext cx="69281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sz="1000" dirty="0">
                <a:solidFill>
                  <a:schemeClr val="tx1"/>
                </a:solidFill>
              </a:rPr>
              <a:t>P14e</a:t>
            </a:r>
            <a:r>
              <a:rPr lang="de-DE" sz="1000" baseline="0" dirty="0">
                <a:solidFill>
                  <a:schemeClr val="tx1"/>
                </a:solidFill>
              </a:rPr>
              <a:t> 4:3</a:t>
            </a:r>
            <a:endParaRPr lang="de-DE" sz="100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75" r:id="rId1"/>
    <p:sldLayoutId id="2147483679" r:id="rId2"/>
    <p:sldLayoutId id="2147483676" r:id="rId3"/>
    <p:sldLayoutId id="2147483683" r:id="rId4"/>
    <p:sldLayoutId id="2147483684" r:id="rId5"/>
    <p:sldLayoutId id="2147483678" r:id="rId6"/>
    <p:sldLayoutId id="2147483677" r:id="rId7"/>
    <p:sldLayoutId id="2147483680" r:id="rId8"/>
    <p:sldLayoutId id="2147483681" r:id="rId9"/>
    <p:sldLayoutId id="2147483682" r:id="rId10"/>
    <p:sldLayoutId id="2147483685" r:id="rId11"/>
    <p:sldLayoutId id="2147483686" r:id="rId12"/>
    <p:sldLayoutId id="2147483690" r:id="rId13"/>
    <p:sldLayoutId id="2147483688" r:id="rId14"/>
  </p:sldLayoutIdLst>
  <p:hf sldNum="0" hdr="0" ftr="0" dt="0"/>
  <p:txStyles>
    <p:titleStyle>
      <a:lvl1pPr algn="l" rtl="0" eaLnBrk="1" fontAlgn="base" hangingPunct="1">
        <a:lnSpc>
          <a:spcPct val="90000"/>
        </a:lnSpc>
        <a:spcBef>
          <a:spcPct val="0"/>
        </a:spcBef>
        <a:spcAft>
          <a:spcPct val="0"/>
        </a:spcAft>
        <a:defRPr sz="3200" b="1">
          <a:solidFill>
            <a:schemeClr val="tx2"/>
          </a:solidFill>
          <a:latin typeface="+mj-lt"/>
          <a:ea typeface="+mj-ea"/>
          <a:cs typeface="+mj-cs"/>
        </a:defRPr>
      </a:lvl1pPr>
      <a:lvl2pPr algn="l" rtl="0" eaLnBrk="1" fontAlgn="base" hangingPunct="1">
        <a:lnSpc>
          <a:spcPct val="90000"/>
        </a:lnSpc>
        <a:spcBef>
          <a:spcPct val="0"/>
        </a:spcBef>
        <a:spcAft>
          <a:spcPct val="0"/>
        </a:spcAft>
        <a:defRPr sz="3200" b="1">
          <a:solidFill>
            <a:schemeClr val="tx2"/>
          </a:solidFill>
          <a:latin typeface="Arial" charset="0"/>
          <a:cs typeface="Arial Unicode MS" charset="0"/>
        </a:defRPr>
      </a:lvl2pPr>
      <a:lvl3pPr algn="l" rtl="0" eaLnBrk="1" fontAlgn="base" hangingPunct="1">
        <a:lnSpc>
          <a:spcPct val="90000"/>
        </a:lnSpc>
        <a:spcBef>
          <a:spcPct val="0"/>
        </a:spcBef>
        <a:spcAft>
          <a:spcPct val="0"/>
        </a:spcAft>
        <a:defRPr sz="3200" b="1">
          <a:solidFill>
            <a:schemeClr val="tx2"/>
          </a:solidFill>
          <a:latin typeface="Arial" charset="0"/>
          <a:cs typeface="Arial Unicode MS" charset="0"/>
        </a:defRPr>
      </a:lvl3pPr>
      <a:lvl4pPr algn="l" rtl="0" eaLnBrk="1" fontAlgn="base" hangingPunct="1">
        <a:lnSpc>
          <a:spcPct val="90000"/>
        </a:lnSpc>
        <a:spcBef>
          <a:spcPct val="0"/>
        </a:spcBef>
        <a:spcAft>
          <a:spcPct val="0"/>
        </a:spcAft>
        <a:defRPr sz="3200" b="1">
          <a:solidFill>
            <a:schemeClr val="tx2"/>
          </a:solidFill>
          <a:latin typeface="Arial" charset="0"/>
          <a:cs typeface="Arial Unicode MS" charset="0"/>
        </a:defRPr>
      </a:lvl4pPr>
      <a:lvl5pPr algn="l" rtl="0" eaLnBrk="1" fontAlgn="base" hangingPunct="1">
        <a:lnSpc>
          <a:spcPct val="90000"/>
        </a:lnSpc>
        <a:spcBef>
          <a:spcPct val="0"/>
        </a:spcBef>
        <a:spcAft>
          <a:spcPct val="0"/>
        </a:spcAft>
        <a:defRPr sz="3200" b="1">
          <a:solidFill>
            <a:schemeClr val="tx2"/>
          </a:solidFill>
          <a:latin typeface="Arial" charset="0"/>
          <a:cs typeface="Arial Unicode MS" charset="0"/>
        </a:defRPr>
      </a:lvl5pPr>
      <a:lvl6pPr marL="457200" algn="l" rtl="0" eaLnBrk="1" fontAlgn="base" hangingPunct="1">
        <a:lnSpc>
          <a:spcPct val="90000"/>
        </a:lnSpc>
        <a:spcBef>
          <a:spcPct val="0"/>
        </a:spcBef>
        <a:spcAft>
          <a:spcPct val="0"/>
        </a:spcAft>
        <a:defRPr sz="3200" b="1">
          <a:solidFill>
            <a:schemeClr val="tx2"/>
          </a:solidFill>
          <a:latin typeface="Arial" charset="0"/>
          <a:cs typeface="Arial Unicode MS" charset="0"/>
        </a:defRPr>
      </a:lvl6pPr>
      <a:lvl7pPr marL="914400" algn="l" rtl="0" eaLnBrk="1" fontAlgn="base" hangingPunct="1">
        <a:lnSpc>
          <a:spcPct val="90000"/>
        </a:lnSpc>
        <a:spcBef>
          <a:spcPct val="0"/>
        </a:spcBef>
        <a:spcAft>
          <a:spcPct val="0"/>
        </a:spcAft>
        <a:defRPr sz="3200" b="1">
          <a:solidFill>
            <a:schemeClr val="tx2"/>
          </a:solidFill>
          <a:latin typeface="Arial" charset="0"/>
          <a:cs typeface="Arial Unicode MS" charset="0"/>
        </a:defRPr>
      </a:lvl7pPr>
      <a:lvl8pPr marL="1371600" algn="l" rtl="0" eaLnBrk="1" fontAlgn="base" hangingPunct="1">
        <a:lnSpc>
          <a:spcPct val="90000"/>
        </a:lnSpc>
        <a:spcBef>
          <a:spcPct val="0"/>
        </a:spcBef>
        <a:spcAft>
          <a:spcPct val="0"/>
        </a:spcAft>
        <a:defRPr sz="3200" b="1">
          <a:solidFill>
            <a:schemeClr val="tx2"/>
          </a:solidFill>
          <a:latin typeface="Arial" charset="0"/>
          <a:cs typeface="Arial Unicode MS" charset="0"/>
        </a:defRPr>
      </a:lvl8pPr>
      <a:lvl9pPr marL="1828800" algn="l" rtl="0" eaLnBrk="1" fontAlgn="base" hangingPunct="1">
        <a:lnSpc>
          <a:spcPct val="90000"/>
        </a:lnSpc>
        <a:spcBef>
          <a:spcPct val="0"/>
        </a:spcBef>
        <a:spcAft>
          <a:spcPct val="0"/>
        </a:spcAft>
        <a:defRPr sz="3200" b="1">
          <a:solidFill>
            <a:schemeClr val="tx2"/>
          </a:solidFill>
          <a:latin typeface="Arial" charset="0"/>
          <a:cs typeface="Arial Unicode MS" charset="0"/>
        </a:defRPr>
      </a:lvl9pPr>
    </p:titleStyle>
    <p:bodyStyle>
      <a:lvl1pPr marL="176213" indent="-176213" algn="l" rtl="0" eaLnBrk="1" fontAlgn="base" hangingPunct="1">
        <a:spcBef>
          <a:spcPct val="20000"/>
        </a:spcBef>
        <a:spcAft>
          <a:spcPct val="0"/>
        </a:spcAft>
        <a:buClr>
          <a:schemeClr val="folHlink"/>
        </a:buClr>
        <a:buFont typeface="Wingdings" charset="2"/>
        <a:buChar char="§"/>
        <a:defRPr sz="2400">
          <a:solidFill>
            <a:schemeClr val="tx1"/>
          </a:solidFill>
          <a:latin typeface="+mn-lt"/>
          <a:ea typeface="+mn-ea"/>
          <a:cs typeface="+mn-cs"/>
        </a:defRPr>
      </a:lvl1pPr>
      <a:lvl2pPr marL="531813" indent="-176213"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2pPr>
      <a:lvl3pPr marL="896938" indent="-1857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3pPr>
      <a:lvl4pPr marL="1258888" indent="-182563"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4pPr>
      <a:lvl5pPr marL="1611313" indent="-1730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5pPr>
      <a:lvl6pPr marL="2068513" indent="-1730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6pPr>
      <a:lvl7pPr marL="2525713" indent="-1730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7pPr>
      <a:lvl8pPr marL="2982913" indent="-1730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8pPr>
      <a:lvl9pPr marL="3440113" indent="-1730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A7E690-C4F9-4CFF-9D6F-18BC72A74884}"/>
              </a:ext>
            </a:extLst>
          </p:cNvPr>
          <p:cNvSpPr>
            <a:spLocks noGrp="1"/>
          </p:cNvSpPr>
          <p:nvPr>
            <p:ph type="body" sz="quarter" idx="11"/>
          </p:nvPr>
        </p:nvSpPr>
        <p:spPr/>
        <p:txBody>
          <a:bodyPr/>
          <a:lstStyle/>
          <a:p>
            <a:r>
              <a:rPr lang="en-US" dirty="0"/>
              <a:t>Project 1</a:t>
            </a:r>
          </a:p>
        </p:txBody>
      </p:sp>
      <p:pic>
        <p:nvPicPr>
          <p:cNvPr id="3" name="Picture 2">
            <a:extLst>
              <a:ext uri="{FF2B5EF4-FFF2-40B4-BE49-F238E27FC236}">
                <a16:creationId xmlns:a16="http://schemas.microsoft.com/office/drawing/2014/main" id="{A72588A5-3FB2-4DB2-8927-ED41D5DD63A3}"/>
              </a:ext>
            </a:extLst>
          </p:cNvPr>
          <p:cNvPicPr>
            <a:picLocks noChangeAspect="1"/>
          </p:cNvPicPr>
          <p:nvPr/>
        </p:nvPicPr>
        <p:blipFill>
          <a:blip r:embed="rId2">
            <a:duotone>
              <a:schemeClr val="accent6">
                <a:shade val="45000"/>
                <a:satMod val="135000"/>
              </a:schemeClr>
              <a:prstClr val="white"/>
            </a:duotone>
          </a:blip>
          <a:stretch>
            <a:fillRect/>
          </a:stretch>
        </p:blipFill>
        <p:spPr>
          <a:xfrm>
            <a:off x="5739619" y="885825"/>
            <a:ext cx="4876800" cy="4876800"/>
          </a:xfrm>
          <a:prstGeom prst="rect">
            <a:avLst/>
          </a:prstGeom>
        </p:spPr>
      </p:pic>
    </p:spTree>
    <p:extLst>
      <p:ext uri="{BB962C8B-B14F-4D97-AF65-F5344CB8AC3E}">
        <p14:creationId xmlns:p14="http://schemas.microsoft.com/office/powerpoint/2010/main" val="3032142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2BD6CD-CB1E-4C42-AAF0-6B2B67A938CE}"/>
              </a:ext>
            </a:extLst>
          </p:cNvPr>
          <p:cNvSpPr txBox="1"/>
          <p:nvPr/>
        </p:nvSpPr>
        <p:spPr>
          <a:xfrm>
            <a:off x="1619250" y="1217788"/>
            <a:ext cx="8953500" cy="3279424"/>
          </a:xfrm>
          <a:prstGeom prst="rect">
            <a:avLst/>
          </a:prstGeom>
          <a:noFill/>
        </p:spPr>
        <p:txBody>
          <a:bodyPr wrap="square" rtlCol="0">
            <a:spAutoFit/>
          </a:bodyPr>
          <a:lstStyle>
            <a:defPPr>
              <a:defRPr lang="en-US"/>
            </a:defPPr>
            <a:lvl1pPr algn="ctr">
              <a:lnSpc>
                <a:spcPct val="150000"/>
              </a:lnSpc>
              <a:defRPr sz="4800" b="1">
                <a:solidFill>
                  <a:schemeClr val="accent6"/>
                </a:solidFill>
              </a:defRPr>
            </a:lvl1pPr>
          </a:lstStyle>
          <a:p>
            <a:r>
              <a:rPr lang="en-US" dirty="0"/>
              <a:t>What compromises, if any, do I have to make to stay out of debt?</a:t>
            </a:r>
          </a:p>
        </p:txBody>
      </p:sp>
    </p:spTree>
    <p:extLst>
      <p:ext uri="{BB962C8B-B14F-4D97-AF65-F5344CB8AC3E}">
        <p14:creationId xmlns:p14="http://schemas.microsoft.com/office/powerpoint/2010/main" val="3122101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2BD6CD-CB1E-4C42-AAF0-6B2B67A938CE}"/>
              </a:ext>
            </a:extLst>
          </p:cNvPr>
          <p:cNvSpPr txBox="1"/>
          <p:nvPr/>
        </p:nvSpPr>
        <p:spPr>
          <a:xfrm>
            <a:off x="2290762" y="1771786"/>
            <a:ext cx="7610475" cy="2171428"/>
          </a:xfrm>
          <a:prstGeom prst="rect">
            <a:avLst/>
          </a:prstGeom>
          <a:noFill/>
        </p:spPr>
        <p:txBody>
          <a:bodyPr wrap="square" rtlCol="0">
            <a:spAutoFit/>
          </a:bodyPr>
          <a:lstStyle>
            <a:defPPr>
              <a:defRPr lang="en-US"/>
            </a:defPPr>
            <a:lvl1pPr algn="ctr">
              <a:lnSpc>
                <a:spcPct val="150000"/>
              </a:lnSpc>
              <a:defRPr sz="4800" b="1">
                <a:solidFill>
                  <a:schemeClr val="accent6"/>
                </a:solidFill>
              </a:defRPr>
            </a:lvl1pPr>
          </a:lstStyle>
          <a:p>
            <a:r>
              <a:rPr lang="en-US" dirty="0"/>
              <a:t>If there are options, can I get in?</a:t>
            </a:r>
          </a:p>
        </p:txBody>
      </p:sp>
    </p:spTree>
    <p:extLst>
      <p:ext uri="{BB962C8B-B14F-4D97-AF65-F5344CB8AC3E}">
        <p14:creationId xmlns:p14="http://schemas.microsoft.com/office/powerpoint/2010/main" val="2492401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2BD6CD-CB1E-4C42-AAF0-6B2B67A938CE}"/>
              </a:ext>
            </a:extLst>
          </p:cNvPr>
          <p:cNvSpPr txBox="1"/>
          <p:nvPr/>
        </p:nvSpPr>
        <p:spPr>
          <a:xfrm>
            <a:off x="1619250" y="1771786"/>
            <a:ext cx="8953500" cy="2171428"/>
          </a:xfrm>
          <a:prstGeom prst="rect">
            <a:avLst/>
          </a:prstGeom>
          <a:noFill/>
        </p:spPr>
        <p:txBody>
          <a:bodyPr wrap="square" rtlCol="0">
            <a:spAutoFit/>
          </a:bodyPr>
          <a:lstStyle>
            <a:defPPr>
              <a:defRPr lang="en-US"/>
            </a:defPPr>
            <a:lvl1pPr algn="ctr">
              <a:lnSpc>
                <a:spcPct val="150000"/>
              </a:lnSpc>
              <a:defRPr sz="4800" b="1">
                <a:solidFill>
                  <a:schemeClr val="accent6"/>
                </a:solidFill>
              </a:defRPr>
            </a:lvl1pPr>
          </a:lstStyle>
          <a:p>
            <a:r>
              <a:rPr lang="en-US" dirty="0"/>
              <a:t>If I get in,</a:t>
            </a:r>
            <a:br>
              <a:rPr lang="en-US" dirty="0"/>
            </a:br>
            <a:r>
              <a:rPr lang="en-US" dirty="0"/>
              <a:t>I’m I likely to graduate?</a:t>
            </a:r>
          </a:p>
        </p:txBody>
      </p:sp>
    </p:spTree>
    <p:extLst>
      <p:ext uri="{BB962C8B-B14F-4D97-AF65-F5344CB8AC3E}">
        <p14:creationId xmlns:p14="http://schemas.microsoft.com/office/powerpoint/2010/main" val="1411858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2BD6CD-CB1E-4C42-AAF0-6B2B67A938CE}"/>
              </a:ext>
            </a:extLst>
          </p:cNvPr>
          <p:cNvSpPr txBox="1"/>
          <p:nvPr/>
        </p:nvSpPr>
        <p:spPr>
          <a:xfrm>
            <a:off x="1619250" y="1771786"/>
            <a:ext cx="8953500" cy="2171428"/>
          </a:xfrm>
          <a:prstGeom prst="rect">
            <a:avLst/>
          </a:prstGeom>
          <a:noFill/>
        </p:spPr>
        <p:txBody>
          <a:bodyPr wrap="square" rtlCol="0">
            <a:spAutoFit/>
          </a:bodyPr>
          <a:lstStyle>
            <a:defPPr>
              <a:defRPr lang="en-US"/>
            </a:defPPr>
            <a:lvl1pPr algn="ctr">
              <a:lnSpc>
                <a:spcPct val="150000"/>
              </a:lnSpc>
              <a:defRPr sz="4800" b="1">
                <a:solidFill>
                  <a:schemeClr val="accent6"/>
                </a:solidFill>
              </a:defRPr>
            </a:lvl1pPr>
          </a:lstStyle>
          <a:p>
            <a:r>
              <a:rPr lang="en-US" dirty="0"/>
              <a:t>Will my choice affect my future earnings?</a:t>
            </a:r>
          </a:p>
        </p:txBody>
      </p:sp>
    </p:spTree>
    <p:extLst>
      <p:ext uri="{BB962C8B-B14F-4D97-AF65-F5344CB8AC3E}">
        <p14:creationId xmlns:p14="http://schemas.microsoft.com/office/powerpoint/2010/main" val="3372186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4466A7-79F0-4D9E-8AF2-71588F17FF64}"/>
              </a:ext>
            </a:extLst>
          </p:cNvPr>
          <p:cNvSpPr>
            <a:spLocks noGrp="1"/>
          </p:cNvSpPr>
          <p:nvPr>
            <p:ph idx="1"/>
          </p:nvPr>
        </p:nvSpPr>
        <p:spPr>
          <a:xfrm>
            <a:off x="527050" y="1268414"/>
            <a:ext cx="6597650" cy="4608511"/>
          </a:xfrm>
        </p:spPr>
        <p:txBody>
          <a:bodyPr/>
          <a:lstStyle/>
          <a:p>
            <a:r>
              <a:rPr lang="en-US" dirty="0">
                <a:latin typeface="Gill Alt One MT" panose="020B0502020104020203" pitchFamily="34" charset="0"/>
                <a:ea typeface="Calibri" panose="020F0502020204030204" pitchFamily="34" charset="0"/>
                <a:cs typeface="Times New Roman" panose="02020603050405020304" pitchFamily="18" charset="0"/>
              </a:rPr>
              <a:t>College Scorecard Institution-Level Data</a:t>
            </a:r>
          </a:p>
          <a:p>
            <a:pPr lvl="1"/>
            <a:r>
              <a:rPr lang="en-US" dirty="0">
                <a:latin typeface="Gill Alt One MT" panose="020B0502020104020203" pitchFamily="34" charset="0"/>
                <a:ea typeface="Calibri" panose="020F0502020204030204" pitchFamily="34" charset="0"/>
                <a:cs typeface="Times New Roman" panose="02020603050405020304" pitchFamily="18" charset="0"/>
              </a:rPr>
              <a:t>Data are provided through federal reporting</a:t>
            </a:r>
          </a:p>
          <a:p>
            <a:pPr lvl="1"/>
            <a:r>
              <a:rPr lang="en-US" dirty="0">
                <a:latin typeface="Gill Alt One MT" panose="020B0502020104020203" pitchFamily="34" charset="0"/>
                <a:ea typeface="Calibri" panose="020F0502020204030204" pitchFamily="34" charset="0"/>
                <a:cs typeface="Times New Roman" panose="02020603050405020304" pitchFamily="18" charset="0"/>
              </a:rPr>
              <a:t>Institutions Participate in Title IV programs </a:t>
            </a:r>
          </a:p>
          <a:p>
            <a:pPr lvl="1"/>
            <a:r>
              <a:rPr lang="en-US" dirty="0">
                <a:latin typeface="Gill Alt One MT" panose="020B0502020104020203" pitchFamily="34" charset="0"/>
                <a:ea typeface="Calibri" panose="020F0502020204030204" pitchFamily="34" charset="0"/>
                <a:cs typeface="Times New Roman" panose="02020603050405020304" pitchFamily="18" charset="0"/>
              </a:rPr>
              <a:t>6,681 institutions</a:t>
            </a:r>
          </a:p>
          <a:p>
            <a:pPr lvl="1"/>
            <a:r>
              <a:rPr lang="en-US" dirty="0">
                <a:effectLst/>
                <a:latin typeface="Gill Alt One MT" panose="020B0502020104020203" pitchFamily="34" charset="0"/>
                <a:ea typeface="Calibri" panose="020F0502020204030204" pitchFamily="34" charset="0"/>
                <a:cs typeface="Times New Roman" panose="02020603050405020304" pitchFamily="18" charset="0"/>
              </a:rPr>
              <a:t>2,989 </a:t>
            </a:r>
            <a:r>
              <a:rPr lang="en-US" dirty="0">
                <a:latin typeface="Gill Alt One MT" panose="020B0502020104020203" pitchFamily="34" charset="0"/>
                <a:ea typeface="Calibri" panose="020F0502020204030204" pitchFamily="34" charset="0"/>
                <a:cs typeface="Times New Roman" panose="02020603050405020304" pitchFamily="18" charset="0"/>
              </a:rPr>
              <a:t>potential variables</a:t>
            </a:r>
          </a:p>
          <a:p>
            <a:pPr marL="355600" lvl="1" indent="0">
              <a:buNone/>
            </a:pPr>
            <a:endParaRPr lang="en-US" dirty="0">
              <a:latin typeface="Gill Alt One MT" panose="020B0502020104020203" pitchFamily="34" charset="0"/>
              <a:ea typeface="Calibri" panose="020F0502020204030204" pitchFamily="34" charset="0"/>
              <a:cs typeface="Times New Roman" panose="02020603050405020304" pitchFamily="18" charset="0"/>
            </a:endParaRPr>
          </a:p>
          <a:p>
            <a:r>
              <a:rPr lang="en-US" dirty="0">
                <a:effectLst/>
                <a:latin typeface="Gill Alt One MT" panose="020B0502020104020203" pitchFamily="34" charset="0"/>
                <a:ea typeface="Calibri" panose="020F0502020204030204" pitchFamily="34" charset="0"/>
                <a:cs typeface="Times New Roman" panose="02020603050405020304" pitchFamily="18" charset="0"/>
              </a:rPr>
              <a:t>O</a:t>
            </a:r>
            <a:r>
              <a:rPr lang="en-US" dirty="0">
                <a:latin typeface="Gill Alt One MT" panose="020B0502020104020203" pitchFamily="34" charset="0"/>
                <a:ea typeface="Calibri" panose="020F0502020204030204" pitchFamily="34" charset="0"/>
                <a:cs typeface="Times New Roman" panose="02020603050405020304" pitchFamily="18" charset="0"/>
              </a:rPr>
              <a:t>ur Data Set</a:t>
            </a:r>
            <a:endParaRPr lang="en-US" dirty="0">
              <a:effectLst/>
              <a:latin typeface="Gill Alt One MT" panose="020B0502020104020203" pitchFamily="34" charset="0"/>
              <a:ea typeface="Calibri" panose="020F0502020204030204" pitchFamily="34" charset="0"/>
              <a:cs typeface="Times New Roman" panose="02020603050405020304" pitchFamily="18" charset="0"/>
            </a:endParaRPr>
          </a:p>
          <a:p>
            <a:pPr lvl="1"/>
            <a:r>
              <a:rPr lang="en-US" dirty="0"/>
              <a:t>1550 accredited schools offering 4-year bachelor’s degrees</a:t>
            </a:r>
          </a:p>
          <a:p>
            <a:pPr lvl="1"/>
            <a:r>
              <a:rPr lang="en-US" dirty="0"/>
              <a:t>Reporting</a:t>
            </a:r>
          </a:p>
          <a:p>
            <a:pPr lvl="2"/>
            <a:r>
              <a:rPr lang="en-US" dirty="0"/>
              <a:t>Admission rate, graduation rates, family income, tuition cost</a:t>
            </a:r>
          </a:p>
        </p:txBody>
      </p:sp>
      <p:sp>
        <p:nvSpPr>
          <p:cNvPr id="3" name="Title 2">
            <a:extLst>
              <a:ext uri="{FF2B5EF4-FFF2-40B4-BE49-F238E27FC236}">
                <a16:creationId xmlns:a16="http://schemas.microsoft.com/office/drawing/2014/main" id="{23E2EBF5-D3AF-45E6-9A10-BC536FB82978}"/>
              </a:ext>
            </a:extLst>
          </p:cNvPr>
          <p:cNvSpPr>
            <a:spLocks noGrp="1"/>
          </p:cNvSpPr>
          <p:nvPr>
            <p:ph type="title"/>
          </p:nvPr>
        </p:nvSpPr>
        <p:spPr/>
        <p:txBody>
          <a:bodyPr/>
          <a:lstStyle/>
          <a:p>
            <a:r>
              <a:rPr lang="en-US" dirty="0"/>
              <a:t>The Data Set</a:t>
            </a:r>
          </a:p>
        </p:txBody>
      </p:sp>
      <p:sp>
        <p:nvSpPr>
          <p:cNvPr id="6" name="TextBox 5">
            <a:extLst>
              <a:ext uri="{FF2B5EF4-FFF2-40B4-BE49-F238E27FC236}">
                <a16:creationId xmlns:a16="http://schemas.microsoft.com/office/drawing/2014/main" id="{33D0DE1A-9DEF-446C-A3BF-D490DDFA58AF}"/>
              </a:ext>
            </a:extLst>
          </p:cNvPr>
          <p:cNvSpPr txBox="1"/>
          <p:nvPr/>
        </p:nvSpPr>
        <p:spPr>
          <a:xfrm>
            <a:off x="599786" y="5948364"/>
            <a:ext cx="5156200" cy="738664"/>
          </a:xfrm>
          <a:prstGeom prst="rect">
            <a:avLst/>
          </a:prstGeom>
          <a:noFill/>
        </p:spPr>
        <p:txBody>
          <a:bodyPr wrap="square" rtlCol="0">
            <a:spAutoFit/>
          </a:bodyPr>
          <a:lstStyle/>
          <a:p>
            <a:r>
              <a:rPr lang="en-US" sz="1400" dirty="0">
                <a:latin typeface="Gill Alt One MT" panose="020B0502020104020203" pitchFamily="34" charset="0"/>
                <a:ea typeface="Calibri" panose="020F0502020204030204" pitchFamily="34" charset="0"/>
                <a:cs typeface="Times New Roman" panose="02020603050405020304" pitchFamily="18" charset="0"/>
              </a:rPr>
              <a:t>Source:  https://collegescorecard.ed.gov/data/</a:t>
            </a:r>
          </a:p>
          <a:p>
            <a:r>
              <a:rPr lang="en-US" sz="1400" dirty="0">
                <a:effectLst/>
                <a:latin typeface="Gill Alt One MT" panose="020B0502020104020203" pitchFamily="34" charset="0"/>
                <a:ea typeface="Calibri" panose="020F0502020204030204" pitchFamily="34" charset="0"/>
                <a:cs typeface="Times New Roman" panose="02020603050405020304" pitchFamily="18" charset="0"/>
              </a:rPr>
              <a:t>Source:  Carnegie Foundation for the advancement of Teachers</a:t>
            </a:r>
            <a:br>
              <a:rPr lang="en-US" sz="1400" dirty="0">
                <a:effectLst/>
                <a:latin typeface="Gill Alt One MT" panose="020B0502020104020203" pitchFamily="34" charset="0"/>
                <a:ea typeface="Calibri" panose="020F0502020204030204" pitchFamily="34" charset="0"/>
                <a:cs typeface="Times New Roman" panose="02020603050405020304" pitchFamily="18" charset="0"/>
              </a:rPr>
            </a:br>
            <a:r>
              <a:rPr lang="en-US" sz="1400" dirty="0">
                <a:effectLst/>
                <a:latin typeface="Gill Alt One MT" panose="020B0502020104020203" pitchFamily="34" charset="0"/>
                <a:ea typeface="Calibri" panose="020F0502020204030204" pitchFamily="34" charset="0"/>
                <a:cs typeface="Times New Roman" panose="02020603050405020304" pitchFamily="18" charset="0"/>
              </a:rPr>
              <a:t>	    https://carnegieclassifications.acenet.edu/downloads.php</a:t>
            </a:r>
          </a:p>
        </p:txBody>
      </p:sp>
      <p:pic>
        <p:nvPicPr>
          <p:cNvPr id="8" name="Picture 7">
            <a:extLst>
              <a:ext uri="{FF2B5EF4-FFF2-40B4-BE49-F238E27FC236}">
                <a16:creationId xmlns:a16="http://schemas.microsoft.com/office/drawing/2014/main" id="{7987390A-EE6E-4471-A10F-599270CAF02D}"/>
              </a:ext>
            </a:extLst>
          </p:cNvPr>
          <p:cNvPicPr>
            <a:picLocks noChangeAspect="1"/>
          </p:cNvPicPr>
          <p:nvPr/>
        </p:nvPicPr>
        <p:blipFill>
          <a:blip r:embed="rId3">
            <a:duotone>
              <a:schemeClr val="accent6">
                <a:shade val="45000"/>
                <a:satMod val="135000"/>
              </a:schemeClr>
              <a:prstClr val="white"/>
            </a:duotone>
          </a:blip>
          <a:stretch>
            <a:fillRect/>
          </a:stretch>
        </p:blipFill>
        <p:spPr>
          <a:xfrm>
            <a:off x="8158595" y="1681595"/>
            <a:ext cx="3266209" cy="3266209"/>
          </a:xfrm>
          <a:prstGeom prst="rect">
            <a:avLst/>
          </a:prstGeom>
        </p:spPr>
      </p:pic>
    </p:spTree>
    <p:extLst>
      <p:ext uri="{BB962C8B-B14F-4D97-AF65-F5344CB8AC3E}">
        <p14:creationId xmlns:p14="http://schemas.microsoft.com/office/powerpoint/2010/main" val="745556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527CE40-CEEB-4F33-AC48-12DC1AF66A59}"/>
              </a:ext>
            </a:extLst>
          </p:cNvPr>
          <p:cNvSpPr txBox="1"/>
          <p:nvPr/>
        </p:nvSpPr>
        <p:spPr>
          <a:xfrm>
            <a:off x="943841" y="1648786"/>
            <a:ext cx="6494318" cy="3211007"/>
          </a:xfrm>
          <a:prstGeom prst="rect">
            <a:avLst/>
          </a:prstGeom>
          <a:noFill/>
        </p:spPr>
        <p:txBody>
          <a:bodyPr wrap="square" rtlCol="0">
            <a:spAutoFit/>
          </a:bodyPr>
          <a:lstStyle>
            <a:defPPr>
              <a:defRPr lang="en-US"/>
            </a:defPPr>
            <a:lvl1pPr algn="ctr">
              <a:lnSpc>
                <a:spcPct val="150000"/>
              </a:lnSpc>
              <a:defRPr sz="7200" b="1">
                <a:solidFill>
                  <a:schemeClr val="accent6"/>
                </a:solidFill>
              </a:defRPr>
            </a:lvl1pPr>
          </a:lstStyle>
          <a:p>
            <a:r>
              <a:rPr lang="en-US" dirty="0"/>
              <a:t>Are There Options?</a:t>
            </a:r>
          </a:p>
        </p:txBody>
      </p:sp>
      <p:pic>
        <p:nvPicPr>
          <p:cNvPr id="10" name="Picture 9">
            <a:extLst>
              <a:ext uri="{FF2B5EF4-FFF2-40B4-BE49-F238E27FC236}">
                <a16:creationId xmlns:a16="http://schemas.microsoft.com/office/drawing/2014/main" id="{1F738D80-DFB8-4CF2-9B1D-97911A7B654C}"/>
              </a:ext>
            </a:extLst>
          </p:cNvPr>
          <p:cNvPicPr>
            <a:picLocks noChangeAspect="1"/>
          </p:cNvPicPr>
          <p:nvPr/>
        </p:nvPicPr>
        <p:blipFill>
          <a:blip r:embed="rId2">
            <a:duotone>
              <a:schemeClr val="accent6">
                <a:shade val="45000"/>
                <a:satMod val="135000"/>
              </a:schemeClr>
              <a:prstClr val="white"/>
            </a:duotone>
          </a:blip>
          <a:stretch>
            <a:fillRect/>
          </a:stretch>
        </p:blipFill>
        <p:spPr>
          <a:xfrm>
            <a:off x="8205402" y="1728402"/>
            <a:ext cx="3172595" cy="3172595"/>
          </a:xfrm>
          <a:prstGeom prst="rect">
            <a:avLst/>
          </a:prstGeom>
        </p:spPr>
      </p:pic>
    </p:spTree>
    <p:extLst>
      <p:ext uri="{BB962C8B-B14F-4D97-AF65-F5344CB8AC3E}">
        <p14:creationId xmlns:p14="http://schemas.microsoft.com/office/powerpoint/2010/main" val="494161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F0036-0E07-4FB1-AD31-33969149FF69}"/>
              </a:ext>
            </a:extLst>
          </p:cNvPr>
          <p:cNvSpPr>
            <a:spLocks noGrp="1"/>
          </p:cNvSpPr>
          <p:nvPr>
            <p:ph type="title"/>
          </p:nvPr>
        </p:nvSpPr>
        <p:spPr/>
        <p:txBody>
          <a:bodyPr/>
          <a:lstStyle/>
          <a:p>
            <a:r>
              <a:rPr lang="en-US" dirty="0"/>
              <a:t>Tuition Distribution</a:t>
            </a:r>
          </a:p>
        </p:txBody>
      </p:sp>
      <p:sp>
        <p:nvSpPr>
          <p:cNvPr id="6" name="TextBox 5">
            <a:extLst>
              <a:ext uri="{FF2B5EF4-FFF2-40B4-BE49-F238E27FC236}">
                <a16:creationId xmlns:a16="http://schemas.microsoft.com/office/drawing/2014/main" id="{9B2CA274-C0F1-4831-8697-16E5D9E1FC9E}"/>
              </a:ext>
            </a:extLst>
          </p:cNvPr>
          <p:cNvSpPr txBox="1"/>
          <p:nvPr/>
        </p:nvSpPr>
        <p:spPr>
          <a:xfrm>
            <a:off x="8724900" y="1524000"/>
            <a:ext cx="2940050" cy="1015663"/>
          </a:xfrm>
          <a:prstGeom prst="rect">
            <a:avLst/>
          </a:prstGeom>
          <a:noFill/>
        </p:spPr>
        <p:txBody>
          <a:bodyPr wrap="square" rtlCol="0">
            <a:spAutoFit/>
          </a:bodyPr>
          <a:lstStyle/>
          <a:p>
            <a:r>
              <a:rPr lang="en-US" sz="2000" b="0" i="0" dirty="0">
                <a:solidFill>
                  <a:srgbClr val="786E6E"/>
                </a:solidFill>
                <a:effectLst/>
                <a:latin typeface="Open Sans" panose="020B0606030504020204" pitchFamily="34" charset="0"/>
              </a:rPr>
              <a:t>There is a wide distribution of Average Net Price </a:t>
            </a:r>
            <a:endParaRPr lang="en-US" sz="2000" dirty="0">
              <a:solidFill>
                <a:srgbClr val="786E6E"/>
              </a:solidFill>
            </a:endParaRPr>
          </a:p>
        </p:txBody>
      </p:sp>
      <p:pic>
        <p:nvPicPr>
          <p:cNvPr id="16" name="Picture 15" descr="Chart, histogram&#10;&#10;Description automatically generated">
            <a:extLst>
              <a:ext uri="{FF2B5EF4-FFF2-40B4-BE49-F238E27FC236}">
                <a16:creationId xmlns:a16="http://schemas.microsoft.com/office/drawing/2014/main" id="{F634FF97-289C-4192-9D6C-FD6326317430}"/>
              </a:ext>
            </a:extLst>
          </p:cNvPr>
          <p:cNvPicPr>
            <a:picLocks noChangeAspect="1"/>
          </p:cNvPicPr>
          <p:nvPr/>
        </p:nvPicPr>
        <p:blipFill>
          <a:blip r:embed="rId2"/>
          <a:stretch>
            <a:fillRect/>
          </a:stretch>
        </p:blipFill>
        <p:spPr>
          <a:xfrm>
            <a:off x="718411" y="1196975"/>
            <a:ext cx="7603774" cy="4944051"/>
          </a:xfrm>
          <a:prstGeom prst="rect">
            <a:avLst/>
          </a:prstGeom>
        </p:spPr>
      </p:pic>
    </p:spTree>
    <p:extLst>
      <p:ext uri="{BB962C8B-B14F-4D97-AF65-F5344CB8AC3E}">
        <p14:creationId xmlns:p14="http://schemas.microsoft.com/office/powerpoint/2010/main" val="3193461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F0036-0E07-4FB1-AD31-33969149FF69}"/>
              </a:ext>
            </a:extLst>
          </p:cNvPr>
          <p:cNvSpPr>
            <a:spLocks noGrp="1"/>
          </p:cNvSpPr>
          <p:nvPr>
            <p:ph type="title"/>
          </p:nvPr>
        </p:nvSpPr>
        <p:spPr/>
        <p:txBody>
          <a:bodyPr/>
          <a:lstStyle/>
          <a:p>
            <a:r>
              <a:rPr lang="en-US" dirty="0"/>
              <a:t>Tuition - Overall</a:t>
            </a:r>
          </a:p>
        </p:txBody>
      </p:sp>
      <p:pic>
        <p:nvPicPr>
          <p:cNvPr id="4" name="Picture 3" descr="Chart, box and whisker chart&#10;&#10;Description automatically generated">
            <a:extLst>
              <a:ext uri="{FF2B5EF4-FFF2-40B4-BE49-F238E27FC236}">
                <a16:creationId xmlns:a16="http://schemas.microsoft.com/office/drawing/2014/main" id="{1A7FA03E-D07A-47EC-BB65-F68B8025C6AA}"/>
              </a:ext>
            </a:extLst>
          </p:cNvPr>
          <p:cNvPicPr>
            <a:picLocks noChangeAspect="1"/>
          </p:cNvPicPr>
          <p:nvPr/>
        </p:nvPicPr>
        <p:blipFill>
          <a:blip r:embed="rId2"/>
          <a:stretch>
            <a:fillRect/>
          </a:stretch>
        </p:blipFill>
        <p:spPr>
          <a:xfrm>
            <a:off x="667211" y="1087582"/>
            <a:ext cx="5428789" cy="5334000"/>
          </a:xfrm>
          <a:prstGeom prst="rect">
            <a:avLst/>
          </a:prstGeom>
        </p:spPr>
      </p:pic>
      <p:graphicFrame>
        <p:nvGraphicFramePr>
          <p:cNvPr id="5" name="Table 6">
            <a:extLst>
              <a:ext uri="{FF2B5EF4-FFF2-40B4-BE49-F238E27FC236}">
                <a16:creationId xmlns:a16="http://schemas.microsoft.com/office/drawing/2014/main" id="{5D206603-C570-4CF5-8F3C-019CF7793501}"/>
              </a:ext>
            </a:extLst>
          </p:cNvPr>
          <p:cNvGraphicFramePr>
            <a:graphicFrameLocks noGrp="1"/>
          </p:cNvGraphicFramePr>
          <p:nvPr>
            <p:extLst>
              <p:ext uri="{D42A27DB-BD31-4B8C-83A1-F6EECF244321}">
                <p14:modId xmlns:p14="http://schemas.microsoft.com/office/powerpoint/2010/main" val="2950804227"/>
              </p:ext>
            </p:extLst>
          </p:nvPr>
        </p:nvGraphicFramePr>
        <p:xfrm>
          <a:off x="7632124" y="1409701"/>
          <a:ext cx="3299112" cy="3383280"/>
        </p:xfrm>
        <a:graphic>
          <a:graphicData uri="http://schemas.openxmlformats.org/drawingml/2006/table">
            <a:tbl>
              <a:tblPr firstRow="1" bandRow="1">
                <a:tableStyleId>{93296810-A885-4BE3-A3E7-6D5BEEA58F35}</a:tableStyleId>
              </a:tblPr>
              <a:tblGrid>
                <a:gridCol w="1917121">
                  <a:extLst>
                    <a:ext uri="{9D8B030D-6E8A-4147-A177-3AD203B41FA5}">
                      <a16:colId xmlns:a16="http://schemas.microsoft.com/office/drawing/2014/main" val="263095903"/>
                    </a:ext>
                  </a:extLst>
                </a:gridCol>
                <a:gridCol w="1381991">
                  <a:extLst>
                    <a:ext uri="{9D8B030D-6E8A-4147-A177-3AD203B41FA5}">
                      <a16:colId xmlns:a16="http://schemas.microsoft.com/office/drawing/2014/main" val="2336731488"/>
                    </a:ext>
                  </a:extLst>
                </a:gridCol>
              </a:tblGrid>
              <a:tr h="331739">
                <a:tc>
                  <a:txBody>
                    <a:bodyPr/>
                    <a:lstStyle/>
                    <a:p>
                      <a:r>
                        <a:rPr lang="en-US" sz="1600" dirty="0"/>
                        <a:t>Item</a:t>
                      </a:r>
                    </a:p>
                  </a:txBody>
                  <a:tcPr/>
                </a:tc>
                <a:tc>
                  <a:txBody>
                    <a:bodyPr/>
                    <a:lstStyle/>
                    <a:p>
                      <a:pPr algn="ctr"/>
                      <a:r>
                        <a:rPr lang="en-US" sz="1600" dirty="0"/>
                        <a:t>Value [USD]</a:t>
                      </a:r>
                    </a:p>
                  </a:txBody>
                  <a:tcPr/>
                </a:tc>
                <a:extLst>
                  <a:ext uri="{0D108BD9-81ED-4DB2-BD59-A6C34878D82A}">
                    <a16:rowId xmlns:a16="http://schemas.microsoft.com/office/drawing/2014/main" val="1982220945"/>
                  </a:ext>
                </a:extLst>
              </a:tr>
              <a:tr h="331739">
                <a:tc>
                  <a:txBody>
                    <a:bodyPr/>
                    <a:lstStyle/>
                    <a:p>
                      <a:r>
                        <a:rPr lang="en-US" sz="1600" b="0" i="0" kern="1200" dirty="0">
                          <a:solidFill>
                            <a:schemeClr val="dk1"/>
                          </a:solidFill>
                          <a:effectLst/>
                          <a:latin typeface="+mn-lt"/>
                          <a:ea typeface="+mn-ea"/>
                          <a:cs typeface="+mn-cs"/>
                        </a:rPr>
                        <a:t>Upper Boundary</a:t>
                      </a:r>
                      <a:endParaRPr lang="en-US" sz="1600" dirty="0"/>
                    </a:p>
                  </a:txBody>
                  <a:tcPr/>
                </a:tc>
                <a:tc>
                  <a:txBody>
                    <a:bodyPr/>
                    <a:lstStyle/>
                    <a:p>
                      <a:pPr algn="r"/>
                      <a:r>
                        <a:rPr lang="en-US" sz="1600" b="0" i="0" kern="1200" dirty="0">
                          <a:solidFill>
                            <a:schemeClr val="dk1"/>
                          </a:solidFill>
                          <a:effectLst/>
                          <a:latin typeface="+mn-lt"/>
                          <a:ea typeface="+mn-ea"/>
                          <a:cs typeface="+mn-cs"/>
                        </a:rPr>
                        <a:t>41,388.75 </a:t>
                      </a:r>
                      <a:endParaRPr lang="en-US" sz="1600" dirty="0"/>
                    </a:p>
                  </a:txBody>
                  <a:tcPr/>
                </a:tc>
                <a:extLst>
                  <a:ext uri="{0D108BD9-81ED-4DB2-BD59-A6C34878D82A}">
                    <a16:rowId xmlns:a16="http://schemas.microsoft.com/office/drawing/2014/main" val="2175086106"/>
                  </a:ext>
                </a:extLst>
              </a:tr>
              <a:tr h="331739">
                <a:tc>
                  <a:txBody>
                    <a:bodyPr/>
                    <a:lstStyle/>
                    <a:p>
                      <a:r>
                        <a:rPr lang="en-US" sz="1600" b="0" i="0" kern="1200" dirty="0">
                          <a:solidFill>
                            <a:schemeClr val="dk1"/>
                          </a:solidFill>
                          <a:effectLst/>
                          <a:latin typeface="+mn-lt"/>
                          <a:ea typeface="+mn-ea"/>
                          <a:cs typeface="+mn-cs"/>
                        </a:rPr>
                        <a:t>upper quartile</a:t>
                      </a:r>
                      <a:endParaRPr lang="en-US" sz="1600" dirty="0"/>
                    </a:p>
                  </a:txBody>
                  <a:tcPr/>
                </a:tc>
                <a:tc>
                  <a:txBody>
                    <a:bodyPr/>
                    <a:lstStyle/>
                    <a:p>
                      <a:pPr algn="r"/>
                      <a:r>
                        <a:rPr lang="en-US" sz="1600" b="0" i="0" kern="1200" dirty="0">
                          <a:solidFill>
                            <a:schemeClr val="dk1"/>
                          </a:solidFill>
                          <a:effectLst/>
                          <a:latin typeface="+mn-lt"/>
                          <a:ea typeface="+mn-ea"/>
                          <a:cs typeface="+mn-cs"/>
                        </a:rPr>
                        <a:t>25,693.50</a:t>
                      </a:r>
                      <a:endParaRPr lang="en-US" sz="1600" dirty="0"/>
                    </a:p>
                  </a:txBody>
                  <a:tcPr/>
                </a:tc>
                <a:extLst>
                  <a:ext uri="{0D108BD9-81ED-4DB2-BD59-A6C34878D82A}">
                    <a16:rowId xmlns:a16="http://schemas.microsoft.com/office/drawing/2014/main" val="3941414300"/>
                  </a:ext>
                </a:extLst>
              </a:tr>
              <a:tr h="331739">
                <a:tc>
                  <a:txBody>
                    <a:bodyPr/>
                    <a:lstStyle/>
                    <a:p>
                      <a:r>
                        <a:rPr lang="en-US" sz="1600" b="0" i="0" kern="1200" dirty="0">
                          <a:solidFill>
                            <a:schemeClr val="dk1"/>
                          </a:solidFill>
                          <a:effectLst/>
                          <a:latin typeface="+mn-lt"/>
                          <a:ea typeface="+mn-ea"/>
                          <a:cs typeface="+mn-cs"/>
                        </a:rPr>
                        <a:t>median</a:t>
                      </a:r>
                      <a:endParaRPr lang="en-US" sz="1600" dirty="0"/>
                    </a:p>
                  </a:txBody>
                  <a:tcPr/>
                </a:tc>
                <a:tc>
                  <a:txBody>
                    <a:bodyPr/>
                    <a:lstStyle/>
                    <a:p>
                      <a:pPr algn="r"/>
                      <a:r>
                        <a:rPr lang="en-US" sz="1600" b="0" i="0" kern="1200" dirty="0">
                          <a:solidFill>
                            <a:schemeClr val="dk1"/>
                          </a:solidFill>
                          <a:effectLst/>
                          <a:latin typeface="+mn-lt"/>
                          <a:ea typeface="+mn-ea"/>
                          <a:cs typeface="+mn-cs"/>
                        </a:rPr>
                        <a:t>20,315.00</a:t>
                      </a:r>
                      <a:endParaRPr lang="en-US" sz="1600" dirty="0"/>
                    </a:p>
                  </a:txBody>
                  <a:tcPr/>
                </a:tc>
                <a:extLst>
                  <a:ext uri="{0D108BD9-81ED-4DB2-BD59-A6C34878D82A}">
                    <a16:rowId xmlns:a16="http://schemas.microsoft.com/office/drawing/2014/main" val="524694421"/>
                  </a:ext>
                </a:extLst>
              </a:tr>
              <a:tr h="331739">
                <a:tc>
                  <a:txBody>
                    <a:bodyPr/>
                    <a:lstStyle/>
                    <a:p>
                      <a:r>
                        <a:rPr lang="en-US" sz="1600" b="0" i="0" kern="1200" dirty="0">
                          <a:solidFill>
                            <a:schemeClr val="dk1"/>
                          </a:solidFill>
                          <a:effectLst/>
                          <a:latin typeface="+mn-lt"/>
                          <a:ea typeface="+mn-ea"/>
                          <a:cs typeface="+mn-cs"/>
                        </a:rPr>
                        <a:t>lower quartile</a:t>
                      </a:r>
                      <a:endParaRPr lang="en-US" sz="1600" dirty="0"/>
                    </a:p>
                  </a:txBody>
                  <a:tcPr/>
                </a:tc>
                <a:tc>
                  <a:txBody>
                    <a:bodyPr/>
                    <a:lstStyle/>
                    <a:p>
                      <a:pPr algn="r"/>
                      <a:r>
                        <a:rPr lang="en-US" sz="1600" b="0" i="0" kern="1200" dirty="0">
                          <a:solidFill>
                            <a:schemeClr val="dk1"/>
                          </a:solidFill>
                          <a:effectLst/>
                          <a:latin typeface="+mn-lt"/>
                          <a:ea typeface="+mn-ea"/>
                          <a:cs typeface="+mn-cs"/>
                        </a:rPr>
                        <a:t>15,230.00</a:t>
                      </a:r>
                      <a:endParaRPr lang="en-US" sz="1600" dirty="0"/>
                    </a:p>
                  </a:txBody>
                  <a:tcPr/>
                </a:tc>
                <a:extLst>
                  <a:ext uri="{0D108BD9-81ED-4DB2-BD59-A6C34878D82A}">
                    <a16:rowId xmlns:a16="http://schemas.microsoft.com/office/drawing/2014/main" val="440235094"/>
                  </a:ext>
                </a:extLst>
              </a:tr>
              <a:tr h="331739">
                <a:tc>
                  <a:txBody>
                    <a:bodyPr/>
                    <a:lstStyle/>
                    <a:p>
                      <a:r>
                        <a:rPr lang="en-US" sz="1600" dirty="0"/>
                        <a:t>Lower </a:t>
                      </a:r>
                      <a:r>
                        <a:rPr lang="en-US" sz="1600" b="0" i="0" kern="1200" dirty="0">
                          <a:solidFill>
                            <a:schemeClr val="dk1"/>
                          </a:solidFill>
                          <a:effectLst/>
                          <a:latin typeface="+mn-lt"/>
                          <a:ea typeface="+mn-ea"/>
                          <a:cs typeface="+mn-cs"/>
                        </a:rPr>
                        <a:t>Boundary</a:t>
                      </a:r>
                      <a:r>
                        <a:rPr lang="en-US" sz="1600" dirty="0"/>
                        <a:t> </a:t>
                      </a:r>
                    </a:p>
                  </a:txBody>
                  <a:tcPr/>
                </a:tc>
                <a:tc>
                  <a:txBody>
                    <a:bodyPr/>
                    <a:lstStyle/>
                    <a:p>
                      <a:pPr algn="r"/>
                      <a:r>
                        <a:rPr lang="en-US" sz="1600" b="0" i="0" kern="1200" dirty="0">
                          <a:solidFill>
                            <a:schemeClr val="dk1"/>
                          </a:solidFill>
                          <a:effectLst/>
                          <a:latin typeface="+mn-lt"/>
                          <a:ea typeface="+mn-ea"/>
                          <a:cs typeface="+mn-cs"/>
                        </a:rPr>
                        <a:t>465.25 </a:t>
                      </a:r>
                      <a:endParaRPr lang="en-US" sz="1600" dirty="0"/>
                    </a:p>
                  </a:txBody>
                  <a:tcPr/>
                </a:tc>
                <a:extLst>
                  <a:ext uri="{0D108BD9-81ED-4DB2-BD59-A6C34878D82A}">
                    <a16:rowId xmlns:a16="http://schemas.microsoft.com/office/drawing/2014/main" val="4164203407"/>
                  </a:ext>
                </a:extLst>
              </a:tr>
              <a:tr h="331739">
                <a:tc>
                  <a:txBody>
                    <a:bodyPr/>
                    <a:lstStyle/>
                    <a:p>
                      <a:r>
                        <a:rPr lang="en-US" sz="1600" dirty="0"/>
                        <a:t>IRQ</a:t>
                      </a:r>
                    </a:p>
                  </a:txBody>
                  <a:tcPr/>
                </a:tc>
                <a:tc>
                  <a:txBody>
                    <a:bodyPr/>
                    <a:lstStyle/>
                    <a:p>
                      <a:pPr algn="r"/>
                      <a:r>
                        <a:rPr lang="en-US" sz="1800" b="0" i="0" kern="1200" dirty="0">
                          <a:solidFill>
                            <a:schemeClr val="dk1"/>
                          </a:solidFill>
                          <a:effectLst/>
                          <a:latin typeface="+mn-lt"/>
                          <a:ea typeface="+mn-ea"/>
                          <a:cs typeface="+mn-cs"/>
                        </a:rPr>
                        <a:t>9,801.0</a:t>
                      </a:r>
                      <a:endParaRPr lang="en-US" sz="1600" dirty="0"/>
                    </a:p>
                  </a:txBody>
                  <a:tcPr/>
                </a:tc>
                <a:extLst>
                  <a:ext uri="{0D108BD9-81ED-4DB2-BD59-A6C34878D82A}">
                    <a16:rowId xmlns:a16="http://schemas.microsoft.com/office/drawing/2014/main" val="2595121559"/>
                  </a:ext>
                </a:extLst>
              </a:tr>
              <a:tr h="331739">
                <a:tc>
                  <a:txBody>
                    <a:bodyPr/>
                    <a:lstStyle/>
                    <a:p>
                      <a:r>
                        <a:rPr lang="en-US" sz="1600" dirty="0"/>
                        <a:t>Maximum</a:t>
                      </a:r>
                    </a:p>
                  </a:txBody>
                  <a:tcPr/>
                </a:tc>
                <a:tc>
                  <a:txBody>
                    <a:bodyPr/>
                    <a:lstStyle/>
                    <a:p>
                      <a:pPr algn="r"/>
                      <a:r>
                        <a:rPr lang="en-US" sz="1600" b="0" i="0" kern="1200" dirty="0">
                          <a:solidFill>
                            <a:schemeClr val="dk1"/>
                          </a:solidFill>
                          <a:effectLst/>
                          <a:latin typeface="+mn-lt"/>
                          <a:ea typeface="+mn-ea"/>
                          <a:cs typeface="+mn-cs"/>
                        </a:rPr>
                        <a:t>56,876.00</a:t>
                      </a:r>
                      <a:endParaRPr lang="en-US" sz="1600" dirty="0"/>
                    </a:p>
                  </a:txBody>
                  <a:tcPr/>
                </a:tc>
                <a:extLst>
                  <a:ext uri="{0D108BD9-81ED-4DB2-BD59-A6C34878D82A}">
                    <a16:rowId xmlns:a16="http://schemas.microsoft.com/office/drawing/2014/main" val="199050236"/>
                  </a:ext>
                </a:extLst>
              </a:tr>
              <a:tr h="331739">
                <a:tc>
                  <a:txBody>
                    <a:bodyPr/>
                    <a:lstStyle/>
                    <a:p>
                      <a:r>
                        <a:rPr lang="en-US" sz="1600" dirty="0"/>
                        <a:t>Minimum</a:t>
                      </a:r>
                    </a:p>
                  </a:txBody>
                  <a:tcPr/>
                </a:tc>
                <a:tc>
                  <a:txBody>
                    <a:bodyPr/>
                    <a:lstStyle/>
                    <a:p>
                      <a:pPr algn="r"/>
                      <a:r>
                        <a:rPr lang="en-US" sz="1600" b="0" i="0" kern="1200" dirty="0">
                          <a:solidFill>
                            <a:schemeClr val="dk1"/>
                          </a:solidFill>
                          <a:effectLst/>
                          <a:latin typeface="+mn-lt"/>
                          <a:ea typeface="+mn-ea"/>
                          <a:cs typeface="+mn-cs"/>
                        </a:rPr>
                        <a:t>462.00</a:t>
                      </a:r>
                      <a:endParaRPr lang="en-US" sz="1600" dirty="0"/>
                    </a:p>
                  </a:txBody>
                  <a:tcPr/>
                </a:tc>
                <a:extLst>
                  <a:ext uri="{0D108BD9-81ED-4DB2-BD59-A6C34878D82A}">
                    <a16:rowId xmlns:a16="http://schemas.microsoft.com/office/drawing/2014/main" val="2050281356"/>
                  </a:ext>
                </a:extLst>
              </a:tr>
              <a:tr h="331739">
                <a:tc>
                  <a:txBody>
                    <a:bodyPr/>
                    <a:lstStyle/>
                    <a:p>
                      <a:r>
                        <a:rPr lang="en-US" sz="1600" dirty="0"/>
                        <a:t>Standard Deviation</a:t>
                      </a:r>
                    </a:p>
                  </a:txBody>
                  <a:tcPr/>
                </a:tc>
                <a:tc>
                  <a:txBody>
                    <a:bodyPr/>
                    <a:lstStyle/>
                    <a:p>
                      <a:pPr algn="r"/>
                      <a:r>
                        <a:rPr lang="en-US" sz="1600" b="0" i="0" kern="1200" dirty="0">
                          <a:solidFill>
                            <a:schemeClr val="dk1"/>
                          </a:solidFill>
                          <a:effectLst/>
                          <a:latin typeface="+mn-lt"/>
                          <a:ea typeface="+mn-ea"/>
                          <a:cs typeface="+mn-cs"/>
                        </a:rPr>
                        <a:t>7,791.57</a:t>
                      </a:r>
                      <a:endParaRPr lang="en-US" sz="1600" dirty="0"/>
                    </a:p>
                  </a:txBody>
                  <a:tcPr/>
                </a:tc>
                <a:extLst>
                  <a:ext uri="{0D108BD9-81ED-4DB2-BD59-A6C34878D82A}">
                    <a16:rowId xmlns:a16="http://schemas.microsoft.com/office/drawing/2014/main" val="4183951263"/>
                  </a:ext>
                </a:extLst>
              </a:tr>
            </a:tbl>
          </a:graphicData>
        </a:graphic>
      </p:graphicFrame>
    </p:spTree>
    <p:extLst>
      <p:ext uri="{BB962C8B-B14F-4D97-AF65-F5344CB8AC3E}">
        <p14:creationId xmlns:p14="http://schemas.microsoft.com/office/powerpoint/2010/main" val="3576260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0E47A-A32A-4566-B3CC-AA307CF729DB}"/>
              </a:ext>
            </a:extLst>
          </p:cNvPr>
          <p:cNvSpPr>
            <a:spLocks noGrp="1"/>
          </p:cNvSpPr>
          <p:nvPr>
            <p:ph type="title"/>
          </p:nvPr>
        </p:nvSpPr>
        <p:spPr/>
        <p:txBody>
          <a:bodyPr/>
          <a:lstStyle/>
          <a:p>
            <a:r>
              <a:rPr lang="en-US" dirty="0"/>
              <a:t>Tuition - Quartiles</a:t>
            </a:r>
          </a:p>
        </p:txBody>
      </p:sp>
      <p:sp>
        <p:nvSpPr>
          <p:cNvPr id="5" name="TextBox 4">
            <a:extLst>
              <a:ext uri="{FF2B5EF4-FFF2-40B4-BE49-F238E27FC236}">
                <a16:creationId xmlns:a16="http://schemas.microsoft.com/office/drawing/2014/main" id="{1F002200-35E7-4BB6-9926-106CF7739F44}"/>
              </a:ext>
            </a:extLst>
          </p:cNvPr>
          <p:cNvSpPr txBox="1"/>
          <p:nvPr/>
        </p:nvSpPr>
        <p:spPr>
          <a:xfrm>
            <a:off x="8724900" y="1524000"/>
            <a:ext cx="2940050" cy="1323439"/>
          </a:xfrm>
          <a:prstGeom prst="rect">
            <a:avLst/>
          </a:prstGeom>
          <a:noFill/>
        </p:spPr>
        <p:txBody>
          <a:bodyPr wrap="square" rtlCol="0">
            <a:spAutoFit/>
          </a:bodyPr>
          <a:lstStyle/>
          <a:p>
            <a:r>
              <a:rPr lang="en-US" sz="2000" b="0" i="0" dirty="0">
                <a:solidFill>
                  <a:srgbClr val="786E6E"/>
                </a:solidFill>
                <a:effectLst/>
                <a:latin typeface="Open Sans" panose="020B0606030504020204" pitchFamily="34" charset="0"/>
              </a:rPr>
              <a:t>As expected, the Q1 has a long lower tail and Q4 has a long upper tail.</a:t>
            </a:r>
            <a:endParaRPr lang="en-US" sz="2000" dirty="0">
              <a:solidFill>
                <a:srgbClr val="786E6E"/>
              </a:solidFill>
            </a:endParaRPr>
          </a:p>
        </p:txBody>
      </p:sp>
      <p:pic>
        <p:nvPicPr>
          <p:cNvPr id="8" name="Picture 7" descr="Chart, box and whisker chart&#10;&#10;Description automatically generated">
            <a:extLst>
              <a:ext uri="{FF2B5EF4-FFF2-40B4-BE49-F238E27FC236}">
                <a16:creationId xmlns:a16="http://schemas.microsoft.com/office/drawing/2014/main" id="{F34B6A50-C221-4175-9D36-6E0639E2B278}"/>
              </a:ext>
            </a:extLst>
          </p:cNvPr>
          <p:cNvPicPr>
            <a:picLocks noChangeAspect="1"/>
          </p:cNvPicPr>
          <p:nvPr/>
        </p:nvPicPr>
        <p:blipFill>
          <a:blip r:embed="rId2"/>
          <a:stretch>
            <a:fillRect/>
          </a:stretch>
        </p:blipFill>
        <p:spPr>
          <a:xfrm>
            <a:off x="527050" y="1101435"/>
            <a:ext cx="7461664" cy="5081155"/>
          </a:xfrm>
          <a:prstGeom prst="rect">
            <a:avLst/>
          </a:prstGeom>
        </p:spPr>
      </p:pic>
    </p:spTree>
    <p:extLst>
      <p:ext uri="{BB962C8B-B14F-4D97-AF65-F5344CB8AC3E}">
        <p14:creationId xmlns:p14="http://schemas.microsoft.com/office/powerpoint/2010/main" val="3247578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CBB68-8CEC-4D23-B5CA-3C42B84B128D}"/>
              </a:ext>
            </a:extLst>
          </p:cNvPr>
          <p:cNvSpPr>
            <a:spLocks noGrp="1"/>
          </p:cNvSpPr>
          <p:nvPr>
            <p:ph type="title"/>
          </p:nvPr>
        </p:nvSpPr>
        <p:spPr/>
        <p:txBody>
          <a:bodyPr/>
          <a:lstStyle/>
          <a:p>
            <a:r>
              <a:rPr lang="en-US" dirty="0"/>
              <a:t>Summary statistics for Average Net Price</a:t>
            </a:r>
          </a:p>
        </p:txBody>
      </p:sp>
      <p:graphicFrame>
        <p:nvGraphicFramePr>
          <p:cNvPr id="5" name="Table 5">
            <a:extLst>
              <a:ext uri="{FF2B5EF4-FFF2-40B4-BE49-F238E27FC236}">
                <a16:creationId xmlns:a16="http://schemas.microsoft.com/office/drawing/2014/main" id="{F7F42BDF-F91C-47C4-985A-009496D2BB62}"/>
              </a:ext>
            </a:extLst>
          </p:cNvPr>
          <p:cNvGraphicFramePr>
            <a:graphicFrameLocks noGrp="1"/>
          </p:cNvGraphicFramePr>
          <p:nvPr>
            <p:extLst>
              <p:ext uri="{D42A27DB-BD31-4B8C-83A1-F6EECF244321}">
                <p14:modId xmlns:p14="http://schemas.microsoft.com/office/powerpoint/2010/main" val="247859197"/>
              </p:ext>
            </p:extLst>
          </p:nvPr>
        </p:nvGraphicFramePr>
        <p:xfrm>
          <a:off x="2389910" y="2233034"/>
          <a:ext cx="7603838" cy="2688552"/>
        </p:xfrm>
        <a:graphic>
          <a:graphicData uri="http://schemas.openxmlformats.org/drawingml/2006/table">
            <a:tbl>
              <a:tblPr firstRow="1" bandRow="1">
                <a:tableStyleId>{93296810-A885-4BE3-A3E7-6D5BEEA58F35}</a:tableStyleId>
              </a:tblPr>
              <a:tblGrid>
                <a:gridCol w="1005378">
                  <a:extLst>
                    <a:ext uri="{9D8B030D-6E8A-4147-A177-3AD203B41FA5}">
                      <a16:colId xmlns:a16="http://schemas.microsoft.com/office/drawing/2014/main" val="4057585878"/>
                    </a:ext>
                  </a:extLst>
                </a:gridCol>
                <a:gridCol w="1649615">
                  <a:extLst>
                    <a:ext uri="{9D8B030D-6E8A-4147-A177-3AD203B41FA5}">
                      <a16:colId xmlns:a16="http://schemas.microsoft.com/office/drawing/2014/main" val="2739303345"/>
                    </a:ext>
                  </a:extLst>
                </a:gridCol>
                <a:gridCol w="1649615">
                  <a:extLst>
                    <a:ext uri="{9D8B030D-6E8A-4147-A177-3AD203B41FA5}">
                      <a16:colId xmlns:a16="http://schemas.microsoft.com/office/drawing/2014/main" val="216525334"/>
                    </a:ext>
                  </a:extLst>
                </a:gridCol>
                <a:gridCol w="1649615">
                  <a:extLst>
                    <a:ext uri="{9D8B030D-6E8A-4147-A177-3AD203B41FA5}">
                      <a16:colId xmlns:a16="http://schemas.microsoft.com/office/drawing/2014/main" val="2678134826"/>
                    </a:ext>
                  </a:extLst>
                </a:gridCol>
                <a:gridCol w="1649615">
                  <a:extLst>
                    <a:ext uri="{9D8B030D-6E8A-4147-A177-3AD203B41FA5}">
                      <a16:colId xmlns:a16="http://schemas.microsoft.com/office/drawing/2014/main" val="1007633743"/>
                    </a:ext>
                  </a:extLst>
                </a:gridCol>
              </a:tblGrid>
              <a:tr h="677647">
                <a:tc>
                  <a:txBody>
                    <a:bodyPr/>
                    <a:lstStyle/>
                    <a:p>
                      <a:pPr algn="ctr" fontAlgn="ctr"/>
                      <a:r>
                        <a:rPr lang="en-US" dirty="0">
                          <a:effectLst/>
                        </a:rPr>
                        <a:t>Group</a:t>
                      </a:r>
                    </a:p>
                  </a:txBody>
                  <a:tcPr marL="76200" marR="76200" marT="38100" marB="38100" anchor="ctr"/>
                </a:tc>
                <a:tc>
                  <a:txBody>
                    <a:bodyPr/>
                    <a:lstStyle/>
                    <a:p>
                      <a:pPr algn="ctr" fontAlgn="ctr"/>
                      <a:r>
                        <a:rPr lang="en-US" dirty="0">
                          <a:effectLst/>
                        </a:rPr>
                        <a:t>Count of Schools</a:t>
                      </a:r>
                    </a:p>
                  </a:txBody>
                  <a:tcPr marL="76200" marR="76200" marT="38100" marB="38100" anchor="ctr"/>
                </a:tc>
                <a:tc>
                  <a:txBody>
                    <a:bodyPr/>
                    <a:lstStyle/>
                    <a:p>
                      <a:pPr algn="ctr" fontAlgn="ctr"/>
                      <a:r>
                        <a:rPr lang="en-US" dirty="0">
                          <a:effectLst/>
                        </a:rPr>
                        <a:t>Mean Price [USD]</a:t>
                      </a:r>
                    </a:p>
                  </a:txBody>
                  <a:tcPr marL="76200" marR="76200" marT="38100" marB="38100" anchor="ctr"/>
                </a:tc>
                <a:tc>
                  <a:txBody>
                    <a:bodyPr/>
                    <a:lstStyle/>
                    <a:p>
                      <a:pPr algn="ctr" fontAlgn="ctr"/>
                      <a:r>
                        <a:rPr lang="en-US">
                          <a:effectLst/>
                        </a:rPr>
                        <a:t>Median Price [USD]</a:t>
                      </a:r>
                    </a:p>
                  </a:txBody>
                  <a:tcPr marL="76200" marR="76200" marT="38100" marB="38100" anchor="ctr"/>
                </a:tc>
                <a:tc>
                  <a:txBody>
                    <a:bodyPr/>
                    <a:lstStyle/>
                    <a:p>
                      <a:pPr algn="ctr" fontAlgn="ctr"/>
                      <a:r>
                        <a:rPr lang="en-US">
                          <a:effectLst/>
                        </a:rPr>
                        <a:t>Price Stdev</a:t>
                      </a:r>
                    </a:p>
                  </a:txBody>
                  <a:tcPr marL="76200" marR="76200" marT="38100" marB="38100" anchor="ctr"/>
                </a:tc>
                <a:extLst>
                  <a:ext uri="{0D108BD9-81ED-4DB2-BD59-A6C34878D82A}">
                    <a16:rowId xmlns:a16="http://schemas.microsoft.com/office/drawing/2014/main" val="2671605844"/>
                  </a:ext>
                </a:extLst>
              </a:tr>
              <a:tr h="402181">
                <a:tc>
                  <a:txBody>
                    <a:bodyPr/>
                    <a:lstStyle/>
                    <a:p>
                      <a:pPr algn="ctr" fontAlgn="ctr"/>
                      <a:r>
                        <a:rPr lang="en-US" b="0">
                          <a:effectLst/>
                        </a:rPr>
                        <a:t>Total</a:t>
                      </a:r>
                    </a:p>
                  </a:txBody>
                  <a:tcPr marL="76200" marR="76200" marT="38100" marB="38100" anchor="ctr"/>
                </a:tc>
                <a:tc>
                  <a:txBody>
                    <a:bodyPr/>
                    <a:lstStyle/>
                    <a:p>
                      <a:pPr algn="ctr"/>
                      <a:r>
                        <a:rPr lang="en-US" dirty="0">
                          <a:effectLst/>
                        </a:rPr>
                        <a:t>1548.0</a:t>
                      </a:r>
                    </a:p>
                  </a:txBody>
                  <a:tcPr marL="76200" marR="76200" marT="38100" marB="38100" anchor="ctr"/>
                </a:tc>
                <a:tc>
                  <a:txBody>
                    <a:bodyPr/>
                    <a:lstStyle/>
                    <a:p>
                      <a:pPr algn="ctr"/>
                      <a:r>
                        <a:rPr lang="en-US" dirty="0">
                          <a:effectLst/>
                        </a:rPr>
                        <a:t>21066.29</a:t>
                      </a:r>
                    </a:p>
                  </a:txBody>
                  <a:tcPr marL="76200" marR="76200" marT="38100" marB="38100" anchor="ctr"/>
                </a:tc>
                <a:tc>
                  <a:txBody>
                    <a:bodyPr/>
                    <a:lstStyle/>
                    <a:p>
                      <a:pPr algn="ctr"/>
                      <a:r>
                        <a:rPr lang="en-US" dirty="0">
                          <a:effectLst/>
                        </a:rPr>
                        <a:t>20315.0</a:t>
                      </a:r>
                    </a:p>
                  </a:txBody>
                  <a:tcPr marL="76200" marR="76200" marT="38100" marB="38100" anchor="ctr"/>
                </a:tc>
                <a:tc>
                  <a:txBody>
                    <a:bodyPr/>
                    <a:lstStyle/>
                    <a:p>
                      <a:pPr algn="ctr"/>
                      <a:r>
                        <a:rPr lang="en-US" dirty="0">
                          <a:effectLst/>
                        </a:rPr>
                        <a:t>8286.56</a:t>
                      </a:r>
                    </a:p>
                  </a:txBody>
                  <a:tcPr marL="76200" marR="76200" marT="38100" marB="38100" anchor="ctr"/>
                </a:tc>
                <a:extLst>
                  <a:ext uri="{0D108BD9-81ED-4DB2-BD59-A6C34878D82A}">
                    <a16:rowId xmlns:a16="http://schemas.microsoft.com/office/drawing/2014/main" val="2026061867"/>
                  </a:ext>
                </a:extLst>
              </a:tr>
              <a:tr h="402181">
                <a:tc>
                  <a:txBody>
                    <a:bodyPr/>
                    <a:lstStyle/>
                    <a:p>
                      <a:pPr algn="ctr" fontAlgn="ctr"/>
                      <a:r>
                        <a:rPr lang="en-US" b="0">
                          <a:effectLst/>
                        </a:rPr>
                        <a:t>Q1</a:t>
                      </a:r>
                    </a:p>
                  </a:txBody>
                  <a:tcPr marL="76200" marR="76200" marT="38100" marB="38100" anchor="ctr"/>
                </a:tc>
                <a:tc>
                  <a:txBody>
                    <a:bodyPr/>
                    <a:lstStyle/>
                    <a:p>
                      <a:pPr algn="ctr"/>
                      <a:r>
                        <a:rPr lang="en-US" dirty="0">
                          <a:effectLst/>
                        </a:rPr>
                        <a:t>387.0</a:t>
                      </a:r>
                    </a:p>
                  </a:txBody>
                  <a:tcPr marL="76200" marR="76200" marT="38100" marB="38100" anchor="ctr"/>
                </a:tc>
                <a:tc>
                  <a:txBody>
                    <a:bodyPr/>
                    <a:lstStyle/>
                    <a:p>
                      <a:pPr algn="ctr"/>
                      <a:r>
                        <a:rPr lang="en-US">
                          <a:effectLst/>
                        </a:rPr>
                        <a:t>11458.31</a:t>
                      </a:r>
                    </a:p>
                  </a:txBody>
                  <a:tcPr marL="76200" marR="76200" marT="38100" marB="38100" anchor="ctr"/>
                </a:tc>
                <a:tc>
                  <a:txBody>
                    <a:bodyPr/>
                    <a:lstStyle/>
                    <a:p>
                      <a:pPr algn="ctr"/>
                      <a:r>
                        <a:rPr lang="en-US">
                          <a:effectLst/>
                        </a:rPr>
                        <a:t>12253.0</a:t>
                      </a:r>
                    </a:p>
                  </a:txBody>
                  <a:tcPr marL="76200" marR="76200" marT="38100" marB="38100" anchor="ctr"/>
                </a:tc>
                <a:tc>
                  <a:txBody>
                    <a:bodyPr/>
                    <a:lstStyle/>
                    <a:p>
                      <a:pPr algn="ctr"/>
                      <a:r>
                        <a:rPr lang="en-US" dirty="0">
                          <a:effectLst/>
                        </a:rPr>
                        <a:t>3094.45</a:t>
                      </a:r>
                    </a:p>
                  </a:txBody>
                  <a:tcPr marL="76200" marR="76200" marT="38100" marB="38100" anchor="ctr"/>
                </a:tc>
                <a:extLst>
                  <a:ext uri="{0D108BD9-81ED-4DB2-BD59-A6C34878D82A}">
                    <a16:rowId xmlns:a16="http://schemas.microsoft.com/office/drawing/2014/main" val="1330896242"/>
                  </a:ext>
                </a:extLst>
              </a:tr>
              <a:tr h="402181">
                <a:tc>
                  <a:txBody>
                    <a:bodyPr/>
                    <a:lstStyle/>
                    <a:p>
                      <a:pPr algn="ctr" fontAlgn="ctr"/>
                      <a:r>
                        <a:rPr lang="en-US" b="0">
                          <a:effectLst/>
                        </a:rPr>
                        <a:t>Q2</a:t>
                      </a:r>
                    </a:p>
                  </a:txBody>
                  <a:tcPr marL="76200" marR="76200" marT="38100" marB="38100" anchor="ctr"/>
                </a:tc>
                <a:tc>
                  <a:txBody>
                    <a:bodyPr/>
                    <a:lstStyle/>
                    <a:p>
                      <a:pPr algn="ctr"/>
                      <a:r>
                        <a:rPr lang="en-US" dirty="0">
                          <a:effectLst/>
                        </a:rPr>
                        <a:t>387.0</a:t>
                      </a:r>
                    </a:p>
                  </a:txBody>
                  <a:tcPr marL="76200" marR="76200" marT="38100" marB="38100" anchor="ctr"/>
                </a:tc>
                <a:tc>
                  <a:txBody>
                    <a:bodyPr/>
                    <a:lstStyle/>
                    <a:p>
                      <a:pPr algn="ctr"/>
                      <a:r>
                        <a:rPr lang="en-US">
                          <a:effectLst/>
                        </a:rPr>
                        <a:t>17877.88</a:t>
                      </a:r>
                    </a:p>
                  </a:txBody>
                  <a:tcPr marL="76200" marR="76200" marT="38100" marB="38100" anchor="ctr"/>
                </a:tc>
                <a:tc>
                  <a:txBody>
                    <a:bodyPr/>
                    <a:lstStyle/>
                    <a:p>
                      <a:pPr algn="ctr"/>
                      <a:r>
                        <a:rPr lang="en-US">
                          <a:effectLst/>
                        </a:rPr>
                        <a:t>17945.0</a:t>
                      </a:r>
                    </a:p>
                  </a:txBody>
                  <a:tcPr marL="76200" marR="76200" marT="38100" marB="38100" anchor="ctr"/>
                </a:tc>
                <a:tc>
                  <a:txBody>
                    <a:bodyPr/>
                    <a:lstStyle/>
                    <a:p>
                      <a:pPr algn="ctr"/>
                      <a:r>
                        <a:rPr lang="en-US">
                          <a:effectLst/>
                        </a:rPr>
                        <a:t>1461.06</a:t>
                      </a:r>
                    </a:p>
                  </a:txBody>
                  <a:tcPr marL="76200" marR="76200" marT="38100" marB="38100" anchor="ctr"/>
                </a:tc>
                <a:extLst>
                  <a:ext uri="{0D108BD9-81ED-4DB2-BD59-A6C34878D82A}">
                    <a16:rowId xmlns:a16="http://schemas.microsoft.com/office/drawing/2014/main" val="3724125150"/>
                  </a:ext>
                </a:extLst>
              </a:tr>
              <a:tr h="402181">
                <a:tc>
                  <a:txBody>
                    <a:bodyPr/>
                    <a:lstStyle/>
                    <a:p>
                      <a:pPr algn="ctr" fontAlgn="ctr"/>
                      <a:r>
                        <a:rPr lang="en-US" b="0">
                          <a:effectLst/>
                        </a:rPr>
                        <a:t>Q3</a:t>
                      </a:r>
                    </a:p>
                  </a:txBody>
                  <a:tcPr marL="76200" marR="76200" marT="38100" marB="38100" anchor="ctr"/>
                </a:tc>
                <a:tc>
                  <a:txBody>
                    <a:bodyPr/>
                    <a:lstStyle/>
                    <a:p>
                      <a:pPr algn="ctr"/>
                      <a:r>
                        <a:rPr lang="en-US" dirty="0">
                          <a:effectLst/>
                        </a:rPr>
                        <a:t>387.0</a:t>
                      </a:r>
                    </a:p>
                  </a:txBody>
                  <a:tcPr marL="76200" marR="76200" marT="38100" marB="38100" anchor="ctr"/>
                </a:tc>
                <a:tc>
                  <a:txBody>
                    <a:bodyPr/>
                    <a:lstStyle/>
                    <a:p>
                      <a:pPr algn="ctr"/>
                      <a:r>
                        <a:rPr lang="en-US">
                          <a:effectLst/>
                        </a:rPr>
                        <a:t>22760.00</a:t>
                      </a:r>
                    </a:p>
                  </a:txBody>
                  <a:tcPr marL="76200" marR="76200" marT="38100" marB="38100" anchor="ctr"/>
                </a:tc>
                <a:tc>
                  <a:txBody>
                    <a:bodyPr/>
                    <a:lstStyle/>
                    <a:p>
                      <a:pPr algn="ctr"/>
                      <a:r>
                        <a:rPr lang="en-US" dirty="0">
                          <a:effectLst/>
                        </a:rPr>
                        <a:t>22672.0</a:t>
                      </a:r>
                    </a:p>
                  </a:txBody>
                  <a:tcPr marL="76200" marR="76200" marT="38100" marB="38100" anchor="ctr"/>
                </a:tc>
                <a:tc>
                  <a:txBody>
                    <a:bodyPr/>
                    <a:lstStyle/>
                    <a:p>
                      <a:pPr algn="ctr"/>
                      <a:r>
                        <a:rPr lang="en-US">
                          <a:effectLst/>
                        </a:rPr>
                        <a:t>1551.42</a:t>
                      </a:r>
                    </a:p>
                  </a:txBody>
                  <a:tcPr marL="76200" marR="76200" marT="38100" marB="38100" anchor="ctr"/>
                </a:tc>
                <a:extLst>
                  <a:ext uri="{0D108BD9-81ED-4DB2-BD59-A6C34878D82A}">
                    <a16:rowId xmlns:a16="http://schemas.microsoft.com/office/drawing/2014/main" val="270162463"/>
                  </a:ext>
                </a:extLst>
              </a:tr>
              <a:tr h="402181">
                <a:tc>
                  <a:txBody>
                    <a:bodyPr/>
                    <a:lstStyle/>
                    <a:p>
                      <a:pPr algn="ctr" fontAlgn="ctr"/>
                      <a:r>
                        <a:rPr lang="en-US" b="0" dirty="0">
                          <a:effectLst/>
                        </a:rPr>
                        <a:t>Q4</a:t>
                      </a:r>
                    </a:p>
                  </a:txBody>
                  <a:tcPr marL="76200" marR="76200" marT="38100" marB="38100" anchor="ctr"/>
                </a:tc>
                <a:tc>
                  <a:txBody>
                    <a:bodyPr/>
                    <a:lstStyle/>
                    <a:p>
                      <a:pPr algn="ctr"/>
                      <a:r>
                        <a:rPr lang="en-US" dirty="0">
                          <a:effectLst/>
                        </a:rPr>
                        <a:t>357.0</a:t>
                      </a:r>
                    </a:p>
                  </a:txBody>
                  <a:tcPr marL="76200" marR="76200" marT="38100" marB="38100" anchor="ctr"/>
                </a:tc>
                <a:tc>
                  <a:txBody>
                    <a:bodyPr/>
                    <a:lstStyle/>
                    <a:p>
                      <a:pPr algn="ctr"/>
                      <a:r>
                        <a:rPr lang="en-US" dirty="0">
                          <a:effectLst/>
                        </a:rPr>
                        <a:t>31036.67</a:t>
                      </a:r>
                    </a:p>
                  </a:txBody>
                  <a:tcPr marL="76200" marR="76200" marT="38100" marB="38100" anchor="ctr"/>
                </a:tc>
                <a:tc>
                  <a:txBody>
                    <a:bodyPr/>
                    <a:lstStyle/>
                    <a:p>
                      <a:pPr algn="ctr"/>
                      <a:r>
                        <a:rPr lang="en-US" dirty="0">
                          <a:effectLst/>
                        </a:rPr>
                        <a:t>29962.0</a:t>
                      </a:r>
                    </a:p>
                  </a:txBody>
                  <a:tcPr marL="76200" marR="76200" marT="38100" marB="38100" anchor="ctr"/>
                </a:tc>
                <a:tc>
                  <a:txBody>
                    <a:bodyPr/>
                    <a:lstStyle/>
                    <a:p>
                      <a:pPr algn="ctr"/>
                      <a:r>
                        <a:rPr lang="en-US" dirty="0">
                          <a:effectLst/>
                        </a:rPr>
                        <a:t>4151.79</a:t>
                      </a:r>
                    </a:p>
                  </a:txBody>
                  <a:tcPr marL="76200" marR="76200" marT="38100" marB="38100" anchor="ctr"/>
                </a:tc>
                <a:extLst>
                  <a:ext uri="{0D108BD9-81ED-4DB2-BD59-A6C34878D82A}">
                    <a16:rowId xmlns:a16="http://schemas.microsoft.com/office/drawing/2014/main" val="971900245"/>
                  </a:ext>
                </a:extLst>
              </a:tr>
            </a:tbl>
          </a:graphicData>
        </a:graphic>
      </p:graphicFrame>
    </p:spTree>
    <p:extLst>
      <p:ext uri="{BB962C8B-B14F-4D97-AF65-F5344CB8AC3E}">
        <p14:creationId xmlns:p14="http://schemas.microsoft.com/office/powerpoint/2010/main" val="3658985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9C8B53-5372-47D0-87B6-FD4DD44FC949}"/>
              </a:ext>
            </a:extLst>
          </p:cNvPr>
          <p:cNvSpPr>
            <a:spLocks noGrp="1"/>
          </p:cNvSpPr>
          <p:nvPr>
            <p:ph type="title"/>
          </p:nvPr>
        </p:nvSpPr>
        <p:spPr/>
        <p:txBody>
          <a:bodyPr/>
          <a:lstStyle/>
          <a:p>
            <a:r>
              <a:rPr lang="en-US" dirty="0"/>
              <a:t>The Team</a:t>
            </a:r>
          </a:p>
        </p:txBody>
      </p:sp>
      <p:graphicFrame>
        <p:nvGraphicFramePr>
          <p:cNvPr id="4" name="Table 4">
            <a:extLst>
              <a:ext uri="{FF2B5EF4-FFF2-40B4-BE49-F238E27FC236}">
                <a16:creationId xmlns:a16="http://schemas.microsoft.com/office/drawing/2014/main" id="{E721BFE3-9660-4883-AC12-8EA3AE408520}"/>
              </a:ext>
            </a:extLst>
          </p:cNvPr>
          <p:cNvGraphicFramePr>
            <a:graphicFrameLocks noGrp="1"/>
          </p:cNvGraphicFramePr>
          <p:nvPr>
            <p:extLst>
              <p:ext uri="{D42A27DB-BD31-4B8C-83A1-F6EECF244321}">
                <p14:modId xmlns:p14="http://schemas.microsoft.com/office/powerpoint/2010/main" val="3608024366"/>
              </p:ext>
            </p:extLst>
          </p:nvPr>
        </p:nvGraphicFramePr>
        <p:xfrm>
          <a:off x="631826" y="1831975"/>
          <a:ext cx="10747407" cy="3562810"/>
        </p:xfrm>
        <a:graphic>
          <a:graphicData uri="http://schemas.openxmlformats.org/drawingml/2006/table">
            <a:tbl>
              <a:tblPr firstRow="1" bandRow="1">
                <a:tableStyleId>{93296810-A885-4BE3-A3E7-6D5BEEA58F35}</a:tableStyleId>
              </a:tblPr>
              <a:tblGrid>
                <a:gridCol w="3045708">
                  <a:extLst>
                    <a:ext uri="{9D8B030D-6E8A-4147-A177-3AD203B41FA5}">
                      <a16:colId xmlns:a16="http://schemas.microsoft.com/office/drawing/2014/main" val="2887432332"/>
                    </a:ext>
                  </a:extLst>
                </a:gridCol>
                <a:gridCol w="4732255">
                  <a:extLst>
                    <a:ext uri="{9D8B030D-6E8A-4147-A177-3AD203B41FA5}">
                      <a16:colId xmlns:a16="http://schemas.microsoft.com/office/drawing/2014/main" val="418927161"/>
                    </a:ext>
                  </a:extLst>
                </a:gridCol>
                <a:gridCol w="2969444">
                  <a:extLst>
                    <a:ext uri="{9D8B030D-6E8A-4147-A177-3AD203B41FA5}">
                      <a16:colId xmlns:a16="http://schemas.microsoft.com/office/drawing/2014/main" val="3990237153"/>
                    </a:ext>
                  </a:extLst>
                </a:gridCol>
              </a:tblGrid>
              <a:tr h="712562">
                <a:tc>
                  <a:txBody>
                    <a:bodyPr/>
                    <a:lstStyle/>
                    <a:p>
                      <a:r>
                        <a:rPr lang="en-US" sz="2400" dirty="0"/>
                        <a:t>Name</a:t>
                      </a:r>
                    </a:p>
                  </a:txBody>
                  <a:tcPr anchor="ctr"/>
                </a:tc>
                <a:tc>
                  <a:txBody>
                    <a:bodyPr/>
                    <a:lstStyle/>
                    <a:p>
                      <a:r>
                        <a:rPr lang="en-US" sz="2400" dirty="0"/>
                        <a:t>Email Address</a:t>
                      </a:r>
                    </a:p>
                  </a:txBody>
                  <a:tcPr anchor="ctr"/>
                </a:tc>
                <a:tc>
                  <a:txBody>
                    <a:bodyPr/>
                    <a:lstStyle/>
                    <a:p>
                      <a:r>
                        <a:rPr lang="en-US" sz="2400" dirty="0"/>
                        <a:t>Phone</a:t>
                      </a:r>
                    </a:p>
                  </a:txBody>
                  <a:tcPr anchor="ctr"/>
                </a:tc>
                <a:extLst>
                  <a:ext uri="{0D108BD9-81ED-4DB2-BD59-A6C34878D82A}">
                    <a16:rowId xmlns:a16="http://schemas.microsoft.com/office/drawing/2014/main" val="3554219093"/>
                  </a:ext>
                </a:extLst>
              </a:tr>
              <a:tr h="712562">
                <a:tc>
                  <a:txBody>
                    <a:bodyPr/>
                    <a:lstStyle/>
                    <a:p>
                      <a:r>
                        <a:rPr lang="en-US" sz="2400" dirty="0"/>
                        <a:t>Charles Ballou</a:t>
                      </a:r>
                    </a:p>
                  </a:txBody>
                  <a:tcPr anchor="ctr"/>
                </a:tc>
                <a:tc>
                  <a:txBody>
                    <a:bodyPr/>
                    <a:lstStyle/>
                    <a:p>
                      <a:r>
                        <a:rPr lang="en-US" sz="2400" dirty="0"/>
                        <a:t>Charlesballou@icloud.com</a:t>
                      </a:r>
                    </a:p>
                  </a:txBody>
                  <a:tcPr anchor="ctr"/>
                </a:tc>
                <a:tc>
                  <a:txBody>
                    <a:bodyPr/>
                    <a:lstStyle/>
                    <a:p>
                      <a:pPr algn="ctr"/>
                      <a:r>
                        <a:rPr lang="en-US" sz="2400" dirty="0"/>
                        <a:t>443-932-9523</a:t>
                      </a:r>
                    </a:p>
                  </a:txBody>
                  <a:tcPr anchor="ctr"/>
                </a:tc>
                <a:extLst>
                  <a:ext uri="{0D108BD9-81ED-4DB2-BD59-A6C34878D82A}">
                    <a16:rowId xmlns:a16="http://schemas.microsoft.com/office/drawing/2014/main" val="2886427900"/>
                  </a:ext>
                </a:extLst>
              </a:tr>
              <a:tr h="712562">
                <a:tc>
                  <a:txBody>
                    <a:bodyPr/>
                    <a:lstStyle/>
                    <a:p>
                      <a:r>
                        <a:rPr lang="en-US" sz="2400" dirty="0"/>
                        <a:t>Elizabeth Ho</a:t>
                      </a:r>
                    </a:p>
                  </a:txBody>
                  <a:tcPr anchor="ctr"/>
                </a:tc>
                <a:tc>
                  <a:txBody>
                    <a:bodyPr/>
                    <a:lstStyle/>
                    <a:p>
                      <a:r>
                        <a:rPr lang="en-US" sz="2400" dirty="0"/>
                        <a:t>hoelizabeth09@gmail.com</a:t>
                      </a:r>
                    </a:p>
                  </a:txBody>
                  <a:tcPr anchor="ctr"/>
                </a:tc>
                <a:tc>
                  <a:txBody>
                    <a:bodyPr/>
                    <a:lstStyle/>
                    <a:p>
                      <a:pPr algn="ctr"/>
                      <a:r>
                        <a:rPr lang="en-US" sz="2400" dirty="0"/>
                        <a:t>215-260-8671</a:t>
                      </a:r>
                    </a:p>
                  </a:txBody>
                  <a:tcPr anchor="ctr"/>
                </a:tc>
                <a:extLst>
                  <a:ext uri="{0D108BD9-81ED-4DB2-BD59-A6C34878D82A}">
                    <a16:rowId xmlns:a16="http://schemas.microsoft.com/office/drawing/2014/main" val="4009337728"/>
                  </a:ext>
                </a:extLst>
              </a:tr>
              <a:tr h="712562">
                <a:tc>
                  <a:txBody>
                    <a:bodyPr/>
                    <a:lstStyle/>
                    <a:p>
                      <a:r>
                        <a:rPr lang="en-US" sz="2400" dirty="0"/>
                        <a:t>Cara </a:t>
                      </a:r>
                      <a:r>
                        <a:rPr lang="en-US" sz="2400" dirty="0" err="1"/>
                        <a:t>Monastra</a:t>
                      </a:r>
                      <a:endParaRPr lang="en-US" sz="2400" dirty="0"/>
                    </a:p>
                  </a:txBody>
                  <a:tcPr anchor="ctr"/>
                </a:tc>
                <a:tc>
                  <a:txBody>
                    <a:bodyPr/>
                    <a:lstStyle/>
                    <a:p>
                      <a:r>
                        <a:rPr lang="en-US" sz="2400" dirty="0"/>
                        <a:t>cara.monastra@gmail.com</a:t>
                      </a:r>
                    </a:p>
                  </a:txBody>
                  <a:tcPr anchor="ctr"/>
                </a:tc>
                <a:tc>
                  <a:txBody>
                    <a:bodyPr/>
                    <a:lstStyle/>
                    <a:p>
                      <a:pPr algn="ctr"/>
                      <a:r>
                        <a:rPr lang="en-US" sz="2400" dirty="0"/>
                        <a:t>267-261-7827</a:t>
                      </a:r>
                    </a:p>
                  </a:txBody>
                  <a:tcPr anchor="ctr"/>
                </a:tc>
                <a:extLst>
                  <a:ext uri="{0D108BD9-81ED-4DB2-BD59-A6C34878D82A}">
                    <a16:rowId xmlns:a16="http://schemas.microsoft.com/office/drawing/2014/main" val="569951293"/>
                  </a:ext>
                </a:extLst>
              </a:tr>
              <a:tr h="712562">
                <a:tc>
                  <a:txBody>
                    <a:bodyPr/>
                    <a:lstStyle/>
                    <a:p>
                      <a:r>
                        <a:rPr lang="en-US" sz="2400" dirty="0"/>
                        <a:t>Jeff Pinegar</a:t>
                      </a:r>
                    </a:p>
                  </a:txBody>
                  <a:tcPr anchor="ctr"/>
                </a:tc>
                <a:tc>
                  <a:txBody>
                    <a:bodyPr/>
                    <a:lstStyle/>
                    <a:p>
                      <a:r>
                        <a:rPr lang="en-US" sz="2400" dirty="0"/>
                        <a:t>jeffpinegar1@gmail.com</a:t>
                      </a:r>
                    </a:p>
                  </a:txBody>
                  <a:tcPr anchor="ctr"/>
                </a:tc>
                <a:tc>
                  <a:txBody>
                    <a:bodyPr/>
                    <a:lstStyle/>
                    <a:p>
                      <a:pPr algn="ctr"/>
                      <a:r>
                        <a:rPr lang="en-US" sz="2400" dirty="0"/>
                        <a:t>717-982-0516</a:t>
                      </a:r>
                    </a:p>
                  </a:txBody>
                  <a:tcPr anchor="ctr"/>
                </a:tc>
                <a:extLst>
                  <a:ext uri="{0D108BD9-81ED-4DB2-BD59-A6C34878D82A}">
                    <a16:rowId xmlns:a16="http://schemas.microsoft.com/office/drawing/2014/main" val="988999623"/>
                  </a:ext>
                </a:extLst>
              </a:tr>
            </a:tbl>
          </a:graphicData>
        </a:graphic>
      </p:graphicFrame>
    </p:spTree>
    <p:extLst>
      <p:ext uri="{BB962C8B-B14F-4D97-AF65-F5344CB8AC3E}">
        <p14:creationId xmlns:p14="http://schemas.microsoft.com/office/powerpoint/2010/main" val="3830361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184D2-9F9D-4DAE-BC9A-1C71B8D13A04}"/>
              </a:ext>
            </a:extLst>
          </p:cNvPr>
          <p:cNvSpPr>
            <a:spLocks noGrp="1"/>
          </p:cNvSpPr>
          <p:nvPr>
            <p:ph type="title"/>
          </p:nvPr>
        </p:nvSpPr>
        <p:spPr/>
        <p:txBody>
          <a:bodyPr/>
          <a:lstStyle/>
          <a:p>
            <a:r>
              <a:rPr lang="en-US" dirty="0"/>
              <a:t>Q1 Schools - Tuition Distribution</a:t>
            </a:r>
          </a:p>
        </p:txBody>
      </p:sp>
      <p:sp>
        <p:nvSpPr>
          <p:cNvPr id="5" name="TextBox 4">
            <a:extLst>
              <a:ext uri="{FF2B5EF4-FFF2-40B4-BE49-F238E27FC236}">
                <a16:creationId xmlns:a16="http://schemas.microsoft.com/office/drawing/2014/main" id="{C01F0B17-3A4D-4CC5-9F6A-3356F29842B1}"/>
              </a:ext>
            </a:extLst>
          </p:cNvPr>
          <p:cNvSpPr txBox="1"/>
          <p:nvPr/>
        </p:nvSpPr>
        <p:spPr>
          <a:xfrm>
            <a:off x="8724900" y="1524000"/>
            <a:ext cx="2940050" cy="1323439"/>
          </a:xfrm>
          <a:prstGeom prst="rect">
            <a:avLst/>
          </a:prstGeom>
          <a:noFill/>
        </p:spPr>
        <p:txBody>
          <a:bodyPr wrap="square" rtlCol="0">
            <a:spAutoFit/>
          </a:bodyPr>
          <a:lstStyle/>
          <a:p>
            <a:r>
              <a:rPr lang="en-US" sz="2000" b="0" i="0" dirty="0">
                <a:solidFill>
                  <a:srgbClr val="786E6E"/>
                </a:solidFill>
                <a:effectLst/>
                <a:latin typeface="Open Sans" panose="020B0606030504020204" pitchFamily="34" charset="0"/>
              </a:rPr>
              <a:t>Within the first Quartile, we see a wide distribution of available options</a:t>
            </a:r>
            <a:endParaRPr lang="en-US" sz="2000" dirty="0">
              <a:solidFill>
                <a:srgbClr val="786E6E"/>
              </a:solidFill>
            </a:endParaRPr>
          </a:p>
        </p:txBody>
      </p:sp>
      <p:pic>
        <p:nvPicPr>
          <p:cNvPr id="10" name="Picture 9" descr="Chart, histogram&#10;&#10;Description automatically generated">
            <a:extLst>
              <a:ext uri="{FF2B5EF4-FFF2-40B4-BE49-F238E27FC236}">
                <a16:creationId xmlns:a16="http://schemas.microsoft.com/office/drawing/2014/main" id="{2A970744-E9B3-49D7-9C28-624C99AA02A8}"/>
              </a:ext>
            </a:extLst>
          </p:cNvPr>
          <p:cNvPicPr>
            <a:picLocks noChangeAspect="1"/>
          </p:cNvPicPr>
          <p:nvPr/>
        </p:nvPicPr>
        <p:blipFill>
          <a:blip r:embed="rId2"/>
          <a:stretch>
            <a:fillRect/>
          </a:stretch>
        </p:blipFill>
        <p:spPr>
          <a:xfrm>
            <a:off x="633084" y="1196975"/>
            <a:ext cx="7359912" cy="5031220"/>
          </a:xfrm>
          <a:prstGeom prst="rect">
            <a:avLst/>
          </a:prstGeom>
        </p:spPr>
      </p:pic>
    </p:spTree>
    <p:extLst>
      <p:ext uri="{BB962C8B-B14F-4D97-AF65-F5344CB8AC3E}">
        <p14:creationId xmlns:p14="http://schemas.microsoft.com/office/powerpoint/2010/main" val="1685302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7F31D-A635-4A5E-BEE6-0BD743E41E61}"/>
              </a:ext>
            </a:extLst>
          </p:cNvPr>
          <p:cNvSpPr>
            <a:spLocks noGrp="1"/>
          </p:cNvSpPr>
          <p:nvPr>
            <p:ph type="title"/>
          </p:nvPr>
        </p:nvSpPr>
        <p:spPr/>
        <p:txBody>
          <a:bodyPr/>
          <a:lstStyle/>
          <a:p>
            <a:r>
              <a:rPr lang="en-US" dirty="0"/>
              <a:t>Student Population</a:t>
            </a:r>
          </a:p>
        </p:txBody>
      </p:sp>
      <p:pic>
        <p:nvPicPr>
          <p:cNvPr id="7" name="Picture 6" descr="Chart, box and whisker chart&#10;&#10;Description automatically generated">
            <a:extLst>
              <a:ext uri="{FF2B5EF4-FFF2-40B4-BE49-F238E27FC236}">
                <a16:creationId xmlns:a16="http://schemas.microsoft.com/office/drawing/2014/main" id="{BF664009-BA11-471C-BE5A-08F3A69C6575}"/>
              </a:ext>
            </a:extLst>
          </p:cNvPr>
          <p:cNvPicPr>
            <a:picLocks noChangeAspect="1"/>
          </p:cNvPicPr>
          <p:nvPr/>
        </p:nvPicPr>
        <p:blipFill>
          <a:blip r:embed="rId2"/>
          <a:stretch>
            <a:fillRect/>
          </a:stretch>
        </p:blipFill>
        <p:spPr>
          <a:xfrm>
            <a:off x="872835" y="1265526"/>
            <a:ext cx="3345873" cy="4162971"/>
          </a:xfrm>
          <a:prstGeom prst="rect">
            <a:avLst/>
          </a:prstGeom>
        </p:spPr>
      </p:pic>
      <p:pic>
        <p:nvPicPr>
          <p:cNvPr id="9" name="Picture 8" descr="Chart, box and whisker chart&#10;&#10;Description automatically generated">
            <a:extLst>
              <a:ext uri="{FF2B5EF4-FFF2-40B4-BE49-F238E27FC236}">
                <a16:creationId xmlns:a16="http://schemas.microsoft.com/office/drawing/2014/main" id="{5731FE12-DB45-4E56-90FC-A435A1268ADF}"/>
              </a:ext>
            </a:extLst>
          </p:cNvPr>
          <p:cNvPicPr>
            <a:picLocks noChangeAspect="1"/>
          </p:cNvPicPr>
          <p:nvPr/>
        </p:nvPicPr>
        <p:blipFill>
          <a:blip r:embed="rId3"/>
          <a:stretch>
            <a:fillRect/>
          </a:stretch>
        </p:blipFill>
        <p:spPr>
          <a:xfrm>
            <a:off x="4687452" y="1265526"/>
            <a:ext cx="6795151" cy="4436918"/>
          </a:xfrm>
          <a:prstGeom prst="rect">
            <a:avLst/>
          </a:prstGeom>
        </p:spPr>
      </p:pic>
    </p:spTree>
    <p:extLst>
      <p:ext uri="{BB962C8B-B14F-4D97-AF65-F5344CB8AC3E}">
        <p14:creationId xmlns:p14="http://schemas.microsoft.com/office/powerpoint/2010/main" val="2465114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F1D972-DB83-4F41-80BC-BAABA76283F7}"/>
              </a:ext>
            </a:extLst>
          </p:cNvPr>
          <p:cNvPicPr>
            <a:picLocks noChangeAspect="1"/>
          </p:cNvPicPr>
          <p:nvPr/>
        </p:nvPicPr>
        <p:blipFill>
          <a:blip r:embed="rId2"/>
          <a:stretch>
            <a:fillRect/>
          </a:stretch>
        </p:blipFill>
        <p:spPr>
          <a:xfrm>
            <a:off x="405228" y="0"/>
            <a:ext cx="11381544" cy="6858000"/>
          </a:xfrm>
          <a:prstGeom prst="rect">
            <a:avLst/>
          </a:prstGeom>
        </p:spPr>
      </p:pic>
      <p:sp>
        <p:nvSpPr>
          <p:cNvPr id="5" name="TextBox 4">
            <a:extLst>
              <a:ext uri="{FF2B5EF4-FFF2-40B4-BE49-F238E27FC236}">
                <a16:creationId xmlns:a16="http://schemas.microsoft.com/office/drawing/2014/main" id="{7DC9F103-DE6C-4B25-8324-506DEF5EF46B}"/>
              </a:ext>
            </a:extLst>
          </p:cNvPr>
          <p:cNvSpPr txBox="1"/>
          <p:nvPr/>
        </p:nvSpPr>
        <p:spPr>
          <a:xfrm>
            <a:off x="1686724" y="3904673"/>
            <a:ext cx="2132512" cy="1477328"/>
          </a:xfrm>
          <a:prstGeom prst="rect">
            <a:avLst/>
          </a:prstGeom>
          <a:solidFill>
            <a:schemeClr val="bg2"/>
          </a:solidFill>
        </p:spPr>
        <p:txBody>
          <a:bodyPr wrap="square" rtlCol="0">
            <a:spAutoFit/>
          </a:bodyPr>
          <a:lstStyle/>
          <a:p>
            <a:r>
              <a:rPr lang="en-US" b="0" i="0" dirty="0">
                <a:solidFill>
                  <a:srgbClr val="786E6E"/>
                </a:solidFill>
                <a:effectLst/>
                <a:latin typeface="Open Sans" panose="020B0606030504020204" pitchFamily="34" charset="0"/>
              </a:rPr>
              <a:t>Schools from all quartiles are distributed thought out the USA.  </a:t>
            </a:r>
            <a:endParaRPr lang="en-US" dirty="0">
              <a:solidFill>
                <a:srgbClr val="786E6E"/>
              </a:solidFill>
            </a:endParaRPr>
          </a:p>
        </p:txBody>
      </p:sp>
    </p:spTree>
    <p:extLst>
      <p:ext uri="{BB962C8B-B14F-4D97-AF65-F5344CB8AC3E}">
        <p14:creationId xmlns:p14="http://schemas.microsoft.com/office/powerpoint/2010/main" val="118389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527CE40-CEEB-4F33-AC48-12DC1AF66A59}"/>
              </a:ext>
            </a:extLst>
          </p:cNvPr>
          <p:cNvSpPr txBox="1"/>
          <p:nvPr/>
        </p:nvSpPr>
        <p:spPr>
          <a:xfrm>
            <a:off x="546100" y="1709196"/>
            <a:ext cx="7289800" cy="3211007"/>
          </a:xfrm>
          <a:prstGeom prst="rect">
            <a:avLst/>
          </a:prstGeom>
          <a:noFill/>
        </p:spPr>
        <p:txBody>
          <a:bodyPr wrap="square" rtlCol="0">
            <a:spAutoFit/>
          </a:bodyPr>
          <a:lstStyle/>
          <a:p>
            <a:pPr algn="ctr">
              <a:lnSpc>
                <a:spcPct val="150000"/>
              </a:lnSpc>
            </a:pPr>
            <a:r>
              <a:rPr lang="en-US" sz="7200" b="1" dirty="0">
                <a:solidFill>
                  <a:schemeClr val="accent6"/>
                </a:solidFill>
              </a:rPr>
              <a:t>Must I Compromise?</a:t>
            </a:r>
          </a:p>
        </p:txBody>
      </p:sp>
      <p:pic>
        <p:nvPicPr>
          <p:cNvPr id="5" name="Picture 4">
            <a:extLst>
              <a:ext uri="{FF2B5EF4-FFF2-40B4-BE49-F238E27FC236}">
                <a16:creationId xmlns:a16="http://schemas.microsoft.com/office/drawing/2014/main" id="{3FCE9FCA-E218-48B2-9820-DFAF9B71369C}"/>
              </a:ext>
            </a:extLst>
          </p:cNvPr>
          <p:cNvPicPr>
            <a:picLocks noChangeAspect="1"/>
          </p:cNvPicPr>
          <p:nvPr/>
        </p:nvPicPr>
        <p:blipFill>
          <a:blip r:embed="rId2">
            <a:duotone>
              <a:schemeClr val="accent6">
                <a:shade val="45000"/>
                <a:satMod val="135000"/>
              </a:schemeClr>
              <a:prstClr val="white"/>
            </a:duotone>
          </a:blip>
          <a:stretch>
            <a:fillRect/>
          </a:stretch>
        </p:blipFill>
        <p:spPr>
          <a:xfrm flipH="1">
            <a:off x="8255000" y="1846804"/>
            <a:ext cx="3073399" cy="3073399"/>
          </a:xfrm>
          <a:prstGeom prst="rect">
            <a:avLst/>
          </a:prstGeom>
        </p:spPr>
      </p:pic>
    </p:spTree>
    <p:extLst>
      <p:ext uri="{BB962C8B-B14F-4D97-AF65-F5344CB8AC3E}">
        <p14:creationId xmlns:p14="http://schemas.microsoft.com/office/powerpoint/2010/main" val="1087119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527CE40-CEEB-4F33-AC48-12DC1AF66A59}"/>
              </a:ext>
            </a:extLst>
          </p:cNvPr>
          <p:cNvSpPr txBox="1"/>
          <p:nvPr/>
        </p:nvSpPr>
        <p:spPr>
          <a:xfrm>
            <a:off x="1546513" y="1722943"/>
            <a:ext cx="5289550" cy="3211007"/>
          </a:xfrm>
          <a:prstGeom prst="rect">
            <a:avLst/>
          </a:prstGeom>
          <a:noFill/>
        </p:spPr>
        <p:txBody>
          <a:bodyPr wrap="square" rtlCol="0">
            <a:spAutoFit/>
          </a:bodyPr>
          <a:lstStyle/>
          <a:p>
            <a:pPr algn="ctr">
              <a:lnSpc>
                <a:spcPct val="150000"/>
              </a:lnSpc>
            </a:pPr>
            <a:r>
              <a:rPr lang="en-US" sz="7200" b="1" dirty="0">
                <a:solidFill>
                  <a:schemeClr val="accent6"/>
                </a:solidFill>
              </a:rPr>
              <a:t>Can I get in?</a:t>
            </a:r>
          </a:p>
        </p:txBody>
      </p:sp>
      <p:pic>
        <p:nvPicPr>
          <p:cNvPr id="3" name="Picture 2">
            <a:extLst>
              <a:ext uri="{FF2B5EF4-FFF2-40B4-BE49-F238E27FC236}">
                <a16:creationId xmlns:a16="http://schemas.microsoft.com/office/drawing/2014/main" id="{CF7B6682-9F3E-46BA-B61F-4A3B9F176540}"/>
              </a:ext>
            </a:extLst>
          </p:cNvPr>
          <p:cNvPicPr>
            <a:picLocks noChangeAspect="1"/>
          </p:cNvPicPr>
          <p:nvPr/>
        </p:nvPicPr>
        <p:blipFill>
          <a:blip r:embed="rId2">
            <a:duotone>
              <a:schemeClr val="accent6">
                <a:shade val="45000"/>
                <a:satMod val="135000"/>
              </a:schemeClr>
              <a:prstClr val="white"/>
            </a:duotone>
          </a:blip>
          <a:stretch>
            <a:fillRect/>
          </a:stretch>
        </p:blipFill>
        <p:spPr>
          <a:xfrm>
            <a:off x="8286750" y="1823496"/>
            <a:ext cx="3009900" cy="3009900"/>
          </a:xfrm>
          <a:prstGeom prst="rect">
            <a:avLst/>
          </a:prstGeom>
        </p:spPr>
      </p:pic>
    </p:spTree>
    <p:extLst>
      <p:ext uri="{BB962C8B-B14F-4D97-AF65-F5344CB8AC3E}">
        <p14:creationId xmlns:p14="http://schemas.microsoft.com/office/powerpoint/2010/main" val="2337597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527CE40-CEEB-4F33-AC48-12DC1AF66A59}"/>
              </a:ext>
            </a:extLst>
          </p:cNvPr>
          <p:cNvSpPr txBox="1"/>
          <p:nvPr/>
        </p:nvSpPr>
        <p:spPr>
          <a:xfrm>
            <a:off x="930275" y="2540193"/>
            <a:ext cx="6521450" cy="1549014"/>
          </a:xfrm>
          <a:prstGeom prst="rect">
            <a:avLst/>
          </a:prstGeom>
          <a:noFill/>
        </p:spPr>
        <p:txBody>
          <a:bodyPr wrap="square" rtlCol="0">
            <a:spAutoFit/>
          </a:bodyPr>
          <a:lstStyle/>
          <a:p>
            <a:pPr algn="ctr">
              <a:lnSpc>
                <a:spcPct val="150000"/>
              </a:lnSpc>
            </a:pPr>
            <a:r>
              <a:rPr lang="en-US" sz="7200" b="1" dirty="0">
                <a:solidFill>
                  <a:schemeClr val="accent6"/>
                </a:solidFill>
              </a:rPr>
              <a:t>Can I get out?</a:t>
            </a:r>
          </a:p>
        </p:txBody>
      </p:sp>
      <p:pic>
        <p:nvPicPr>
          <p:cNvPr id="8" name="Picture 7">
            <a:extLst>
              <a:ext uri="{FF2B5EF4-FFF2-40B4-BE49-F238E27FC236}">
                <a16:creationId xmlns:a16="http://schemas.microsoft.com/office/drawing/2014/main" id="{568890B8-5F2E-4888-A448-992028272183}"/>
              </a:ext>
            </a:extLst>
          </p:cNvPr>
          <p:cNvPicPr>
            <a:picLocks noChangeAspect="1"/>
          </p:cNvPicPr>
          <p:nvPr/>
        </p:nvPicPr>
        <p:blipFill>
          <a:blip r:embed="rId2">
            <a:duotone>
              <a:schemeClr val="accent6">
                <a:shade val="45000"/>
                <a:satMod val="135000"/>
              </a:schemeClr>
              <a:prstClr val="white"/>
            </a:duotone>
          </a:blip>
          <a:stretch>
            <a:fillRect/>
          </a:stretch>
        </p:blipFill>
        <p:spPr>
          <a:xfrm>
            <a:off x="8190345" y="1715268"/>
            <a:ext cx="3200400" cy="3200400"/>
          </a:xfrm>
          <a:prstGeom prst="rect">
            <a:avLst/>
          </a:prstGeom>
        </p:spPr>
      </p:pic>
    </p:spTree>
    <p:extLst>
      <p:ext uri="{BB962C8B-B14F-4D97-AF65-F5344CB8AC3E}">
        <p14:creationId xmlns:p14="http://schemas.microsoft.com/office/powerpoint/2010/main" val="2142660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0E47A-A32A-4566-B3CC-AA307CF729DB}"/>
              </a:ext>
            </a:extLst>
          </p:cNvPr>
          <p:cNvSpPr>
            <a:spLocks noGrp="1"/>
          </p:cNvSpPr>
          <p:nvPr>
            <p:ph type="title"/>
          </p:nvPr>
        </p:nvSpPr>
        <p:spPr/>
        <p:txBody>
          <a:bodyPr/>
          <a:lstStyle/>
          <a:p>
            <a:r>
              <a:rPr lang="en-US" dirty="0"/>
              <a:t>Graduation Rate - Quartiles</a:t>
            </a:r>
          </a:p>
        </p:txBody>
      </p:sp>
      <p:sp>
        <p:nvSpPr>
          <p:cNvPr id="5" name="TextBox 4">
            <a:extLst>
              <a:ext uri="{FF2B5EF4-FFF2-40B4-BE49-F238E27FC236}">
                <a16:creationId xmlns:a16="http://schemas.microsoft.com/office/drawing/2014/main" id="{1F002200-35E7-4BB6-9926-106CF7739F44}"/>
              </a:ext>
            </a:extLst>
          </p:cNvPr>
          <p:cNvSpPr txBox="1"/>
          <p:nvPr/>
        </p:nvSpPr>
        <p:spPr>
          <a:xfrm>
            <a:off x="8724900" y="1524000"/>
            <a:ext cx="2940050" cy="3477875"/>
          </a:xfrm>
          <a:prstGeom prst="rect">
            <a:avLst/>
          </a:prstGeom>
          <a:noFill/>
        </p:spPr>
        <p:txBody>
          <a:bodyPr wrap="square" rtlCol="0">
            <a:spAutoFit/>
          </a:bodyPr>
          <a:lstStyle/>
          <a:p>
            <a:r>
              <a:rPr lang="en-US" sz="2000" b="0" i="0" dirty="0">
                <a:solidFill>
                  <a:srgbClr val="786E6E"/>
                </a:solidFill>
                <a:effectLst/>
                <a:latin typeface="Open Sans" panose="020B0606030504020204" pitchFamily="34" charset="0"/>
              </a:rPr>
              <a:t>Lorem ipsum dolor sit amet, consectetur adipiscing elit. Ut venenatis eget augue eget vulputate. Proin placerat est mattis dignissim blandit. Duis lectus diam, scelerisque sed posuere blandit, euismod sit amet sem</a:t>
            </a:r>
            <a:endParaRPr lang="en-US" sz="2000" dirty="0">
              <a:solidFill>
                <a:srgbClr val="786E6E"/>
              </a:solidFill>
            </a:endParaRPr>
          </a:p>
        </p:txBody>
      </p:sp>
      <p:pic>
        <p:nvPicPr>
          <p:cNvPr id="4" name="Picture 3" descr="Chart, box and whisker chart&#10;&#10;Description automatically generated">
            <a:extLst>
              <a:ext uri="{FF2B5EF4-FFF2-40B4-BE49-F238E27FC236}">
                <a16:creationId xmlns:a16="http://schemas.microsoft.com/office/drawing/2014/main" id="{C91B47A0-C6A2-4978-BC4B-650EF47D5E53}"/>
              </a:ext>
            </a:extLst>
          </p:cNvPr>
          <p:cNvPicPr>
            <a:picLocks noChangeAspect="1"/>
          </p:cNvPicPr>
          <p:nvPr/>
        </p:nvPicPr>
        <p:blipFill>
          <a:blip r:embed="rId2"/>
          <a:stretch>
            <a:fillRect/>
          </a:stretch>
        </p:blipFill>
        <p:spPr>
          <a:xfrm>
            <a:off x="527049" y="1018309"/>
            <a:ext cx="7411605" cy="5137496"/>
          </a:xfrm>
          <a:prstGeom prst="rect">
            <a:avLst/>
          </a:prstGeom>
        </p:spPr>
      </p:pic>
    </p:spTree>
    <p:extLst>
      <p:ext uri="{BB962C8B-B14F-4D97-AF65-F5344CB8AC3E}">
        <p14:creationId xmlns:p14="http://schemas.microsoft.com/office/powerpoint/2010/main" val="30404659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527CE40-CEEB-4F33-AC48-12DC1AF66A59}"/>
              </a:ext>
            </a:extLst>
          </p:cNvPr>
          <p:cNvSpPr txBox="1"/>
          <p:nvPr/>
        </p:nvSpPr>
        <p:spPr>
          <a:xfrm>
            <a:off x="76200" y="1709196"/>
            <a:ext cx="8229600" cy="3211007"/>
          </a:xfrm>
          <a:prstGeom prst="rect">
            <a:avLst/>
          </a:prstGeom>
          <a:noFill/>
        </p:spPr>
        <p:txBody>
          <a:bodyPr wrap="square" rtlCol="0">
            <a:spAutoFit/>
          </a:bodyPr>
          <a:lstStyle/>
          <a:p>
            <a:pPr algn="ctr">
              <a:lnSpc>
                <a:spcPct val="150000"/>
              </a:lnSpc>
            </a:pPr>
            <a:r>
              <a:rPr lang="en-US" sz="7200" b="1" dirty="0">
                <a:solidFill>
                  <a:schemeClr val="accent6"/>
                </a:solidFill>
              </a:rPr>
              <a:t>… and my </a:t>
            </a:r>
            <a:br>
              <a:rPr lang="en-US" sz="7200" b="1" dirty="0">
                <a:solidFill>
                  <a:schemeClr val="accent6"/>
                </a:solidFill>
              </a:rPr>
            </a:br>
            <a:r>
              <a:rPr lang="en-US" sz="7200" b="1" dirty="0">
                <a:solidFill>
                  <a:schemeClr val="accent6"/>
                </a:solidFill>
              </a:rPr>
              <a:t>future?</a:t>
            </a:r>
          </a:p>
        </p:txBody>
      </p:sp>
      <p:pic>
        <p:nvPicPr>
          <p:cNvPr id="4" name="Picture 3">
            <a:extLst>
              <a:ext uri="{FF2B5EF4-FFF2-40B4-BE49-F238E27FC236}">
                <a16:creationId xmlns:a16="http://schemas.microsoft.com/office/drawing/2014/main" id="{F87565B4-F909-47D0-805B-FB2FA6764199}"/>
              </a:ext>
            </a:extLst>
          </p:cNvPr>
          <p:cNvPicPr>
            <a:picLocks noChangeAspect="1"/>
          </p:cNvPicPr>
          <p:nvPr/>
        </p:nvPicPr>
        <p:blipFill>
          <a:blip r:embed="rId2">
            <a:duotone>
              <a:schemeClr val="accent6">
                <a:shade val="45000"/>
                <a:satMod val="135000"/>
              </a:schemeClr>
              <a:prstClr val="white"/>
            </a:duotone>
          </a:blip>
          <a:stretch>
            <a:fillRect/>
          </a:stretch>
        </p:blipFill>
        <p:spPr>
          <a:xfrm>
            <a:off x="8250959" y="1773959"/>
            <a:ext cx="3081482" cy="3081482"/>
          </a:xfrm>
          <a:prstGeom prst="rect">
            <a:avLst/>
          </a:prstGeom>
        </p:spPr>
      </p:pic>
    </p:spTree>
    <p:extLst>
      <p:ext uri="{BB962C8B-B14F-4D97-AF65-F5344CB8AC3E}">
        <p14:creationId xmlns:p14="http://schemas.microsoft.com/office/powerpoint/2010/main" val="1286827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979C55-382B-4FE0-8A66-7CB5CD9348CF}"/>
              </a:ext>
            </a:extLst>
          </p:cNvPr>
          <p:cNvSpPr>
            <a:spLocks noGrp="1"/>
          </p:cNvSpPr>
          <p:nvPr>
            <p:ph idx="1"/>
          </p:nvPr>
        </p:nvSpPr>
        <p:spPr/>
        <p:txBody>
          <a:bodyPr/>
          <a:lstStyle/>
          <a:p>
            <a:r>
              <a:rPr lang="en-US" dirty="0"/>
              <a:t>Are there options that won’t leave me in debt for the rest of my life?</a:t>
            </a:r>
          </a:p>
          <a:p>
            <a:pPr lvl="1"/>
            <a:r>
              <a:rPr lang="en-US" dirty="0"/>
              <a:t>Yes. Q1 schools are available in equal numbers and geographic distribution </a:t>
            </a:r>
          </a:p>
          <a:p>
            <a:r>
              <a:rPr lang="en-US" dirty="0"/>
              <a:t>Will in need to make compromises to stay out of debt?</a:t>
            </a:r>
          </a:p>
          <a:p>
            <a:pPr lvl="1"/>
            <a:r>
              <a:rPr lang="en-US" dirty="0"/>
              <a:t>Q1 schools tend to have larger student populations</a:t>
            </a:r>
          </a:p>
          <a:p>
            <a:pPr lvl="1"/>
            <a:r>
              <a:rPr lang="en-US" dirty="0"/>
              <a:t>Q1 schools </a:t>
            </a:r>
            <a:r>
              <a:rPr lang="en-US" dirty="0">
                <a:highlight>
                  <a:srgbClr val="FFFF00"/>
                </a:highlight>
              </a:rPr>
              <a:t>[something about race] </a:t>
            </a:r>
          </a:p>
          <a:p>
            <a:r>
              <a:rPr lang="en-US" dirty="0"/>
              <a:t>Can I get into a more affordable school?</a:t>
            </a:r>
          </a:p>
          <a:p>
            <a:pPr lvl="1"/>
            <a:r>
              <a:rPr lang="en-US" dirty="0"/>
              <a:t>? Q1 schools </a:t>
            </a:r>
            <a:r>
              <a:rPr lang="en-US" dirty="0">
                <a:highlight>
                  <a:srgbClr val="FFFF00"/>
                </a:highlight>
              </a:rPr>
              <a:t>[something about admissions] </a:t>
            </a:r>
            <a:endParaRPr lang="en-US" dirty="0"/>
          </a:p>
          <a:p>
            <a:r>
              <a:rPr lang="en-US" dirty="0"/>
              <a:t>Will I be able to graduate?</a:t>
            </a:r>
          </a:p>
          <a:p>
            <a:pPr lvl="1"/>
            <a:r>
              <a:rPr lang="en-US" dirty="0"/>
              <a:t>Yes. Graduation rates are higher at more expensive schools,  but the rates are acceptable at Q1 schools,  More research is needed to determine the root cause of the differences.</a:t>
            </a:r>
          </a:p>
          <a:p>
            <a:r>
              <a:rPr lang="en-US" dirty="0"/>
              <a:t>Will it impact my earnings?</a:t>
            </a:r>
          </a:p>
          <a:p>
            <a:endParaRPr lang="en-US" dirty="0"/>
          </a:p>
          <a:p>
            <a:endParaRPr lang="en-US" dirty="0"/>
          </a:p>
          <a:p>
            <a:endParaRPr lang="en-US" dirty="0"/>
          </a:p>
          <a:p>
            <a:endParaRPr lang="en-US" dirty="0"/>
          </a:p>
        </p:txBody>
      </p:sp>
      <p:sp>
        <p:nvSpPr>
          <p:cNvPr id="3" name="Title 2">
            <a:extLst>
              <a:ext uri="{FF2B5EF4-FFF2-40B4-BE49-F238E27FC236}">
                <a16:creationId xmlns:a16="http://schemas.microsoft.com/office/drawing/2014/main" id="{12E072EB-EC40-486B-833C-2503D1547BEE}"/>
              </a:ext>
            </a:extLst>
          </p:cNvPr>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1143288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5A6E3E-4E1D-4355-B281-06B30C083271}"/>
              </a:ext>
            </a:extLst>
          </p:cNvPr>
          <p:cNvPicPr>
            <a:picLocks noChangeAspect="1"/>
          </p:cNvPicPr>
          <p:nvPr/>
        </p:nvPicPr>
        <p:blipFill>
          <a:blip r:embed="rId2"/>
          <a:stretch>
            <a:fillRect/>
          </a:stretch>
        </p:blipFill>
        <p:spPr>
          <a:xfrm>
            <a:off x="0" y="933994"/>
            <a:ext cx="12192000" cy="4990011"/>
          </a:xfrm>
          <a:prstGeom prst="rect">
            <a:avLst/>
          </a:prstGeom>
        </p:spPr>
      </p:pic>
    </p:spTree>
    <p:extLst>
      <p:ext uri="{BB962C8B-B14F-4D97-AF65-F5344CB8AC3E}">
        <p14:creationId xmlns:p14="http://schemas.microsoft.com/office/powerpoint/2010/main" val="3839672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3E6ABC-64F6-41BD-8F43-BD908D52D1E8}"/>
              </a:ext>
            </a:extLst>
          </p:cNvPr>
          <p:cNvSpPr>
            <a:spLocks noGrp="1"/>
          </p:cNvSpPr>
          <p:nvPr>
            <p:ph type="body" sz="quarter" idx="11"/>
          </p:nvPr>
        </p:nvSpPr>
        <p:spPr>
          <a:xfrm>
            <a:off x="-18756" y="4734117"/>
            <a:ext cx="4032739" cy="495108"/>
          </a:xfrm>
        </p:spPr>
        <p:txBody>
          <a:bodyPr/>
          <a:lstStyle/>
          <a:p>
            <a:r>
              <a:rPr lang="en-US" sz="1800" b="0" dirty="0">
                <a:solidFill>
                  <a:schemeClr val="bg1"/>
                </a:solidFill>
              </a:rPr>
              <a:t>Project 1: Undergrad Tuition</a:t>
            </a:r>
            <a:endParaRPr lang="de-DE" noProof="0" dirty="0"/>
          </a:p>
        </p:txBody>
      </p:sp>
      <p:pic>
        <p:nvPicPr>
          <p:cNvPr id="4" name="Picture Placeholder 3">
            <a:extLst>
              <a:ext uri="{FF2B5EF4-FFF2-40B4-BE49-F238E27FC236}">
                <a16:creationId xmlns:a16="http://schemas.microsoft.com/office/drawing/2014/main" id="{44F8D7A7-2563-44A7-AA56-D06E8C6DE972}"/>
              </a:ext>
            </a:extLst>
          </p:cNvPr>
          <p:cNvPicPr>
            <a:picLocks noGrp="1" noChangeAspect="1"/>
          </p:cNvPicPr>
          <p:nvPr>
            <p:ph type="pic" sz="quarter" idx="12"/>
          </p:nvPr>
        </p:nvPicPr>
        <p:blipFill rotWithShape="1">
          <a:blip r:embed="rId2"/>
          <a:srcRect l="10740" r="10740"/>
          <a:stretch/>
        </p:blipFill>
        <p:spPr>
          <a:xfrm>
            <a:off x="5219701" y="721596"/>
            <a:ext cx="6486524" cy="5507390"/>
          </a:xfrm>
          <a:prstGeom prst="rect">
            <a:avLst/>
          </a:prstGeom>
          <a:effectLst>
            <a:softEdge rad="469900"/>
          </a:effectLst>
        </p:spPr>
      </p:pic>
      <p:sp>
        <p:nvSpPr>
          <p:cNvPr id="5" name="TextBox 4">
            <a:extLst>
              <a:ext uri="{FF2B5EF4-FFF2-40B4-BE49-F238E27FC236}">
                <a16:creationId xmlns:a16="http://schemas.microsoft.com/office/drawing/2014/main" id="{B87581BE-8396-414F-9881-ABD2E818ADE8}"/>
              </a:ext>
            </a:extLst>
          </p:cNvPr>
          <p:cNvSpPr txBox="1"/>
          <p:nvPr/>
        </p:nvSpPr>
        <p:spPr>
          <a:xfrm>
            <a:off x="695325" y="721596"/>
            <a:ext cx="3829050" cy="3279424"/>
          </a:xfrm>
          <a:prstGeom prst="rect">
            <a:avLst/>
          </a:prstGeom>
          <a:noFill/>
        </p:spPr>
        <p:txBody>
          <a:bodyPr wrap="square" rtlCol="0">
            <a:spAutoFit/>
          </a:bodyPr>
          <a:lstStyle/>
          <a:p>
            <a:pPr>
              <a:lnSpc>
                <a:spcPct val="150000"/>
              </a:lnSpc>
            </a:pPr>
            <a:r>
              <a:rPr lang="en-US" sz="4800" b="1" dirty="0">
                <a:solidFill>
                  <a:schemeClr val="accent6"/>
                </a:solidFill>
              </a:rPr>
              <a:t>We have all seen the headlines …</a:t>
            </a:r>
          </a:p>
        </p:txBody>
      </p:sp>
    </p:spTree>
    <p:extLst>
      <p:ext uri="{BB962C8B-B14F-4D97-AF65-F5344CB8AC3E}">
        <p14:creationId xmlns:p14="http://schemas.microsoft.com/office/powerpoint/2010/main" val="30785748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9269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4BC3BD-3A62-4DFC-8200-441CFFF0D04C}"/>
              </a:ext>
            </a:extLst>
          </p:cNvPr>
          <p:cNvPicPr>
            <a:picLocks noChangeAspect="1"/>
          </p:cNvPicPr>
          <p:nvPr/>
        </p:nvPicPr>
        <p:blipFill>
          <a:blip r:embed="rId2"/>
          <a:stretch>
            <a:fillRect/>
          </a:stretch>
        </p:blipFill>
        <p:spPr>
          <a:xfrm>
            <a:off x="829333" y="1362333"/>
            <a:ext cx="10533333" cy="4133333"/>
          </a:xfrm>
          <a:prstGeom prst="rect">
            <a:avLst/>
          </a:prstGeom>
        </p:spPr>
      </p:pic>
      <p:sp>
        <p:nvSpPr>
          <p:cNvPr id="6" name="Rectangle 5">
            <a:extLst>
              <a:ext uri="{FF2B5EF4-FFF2-40B4-BE49-F238E27FC236}">
                <a16:creationId xmlns:a16="http://schemas.microsoft.com/office/drawing/2014/main" id="{5E414CA3-EFA0-433B-A527-02A1779B61AB}"/>
              </a:ext>
            </a:extLst>
          </p:cNvPr>
          <p:cNvSpPr/>
          <p:nvPr/>
        </p:nvSpPr>
        <p:spPr>
          <a:xfrm>
            <a:off x="6858000" y="4667250"/>
            <a:ext cx="1943100" cy="323850"/>
          </a:xfrm>
          <a:prstGeom prst="rect">
            <a:avLst/>
          </a:prstGeom>
          <a:solidFill>
            <a:srgbClr val="FFFFFF"/>
          </a:solidFill>
          <a:ln>
            <a:noFill/>
          </a:ln>
        </p:spPr>
        <p:txBody>
          <a:bodyPr rtlCol="0" anchor="ctr"/>
          <a:lstStyle/>
          <a:p>
            <a:pPr algn="ctr"/>
            <a:endParaRPr lang="en-US"/>
          </a:p>
        </p:txBody>
      </p:sp>
    </p:spTree>
    <p:extLst>
      <p:ext uri="{BB962C8B-B14F-4D97-AF65-F5344CB8AC3E}">
        <p14:creationId xmlns:p14="http://schemas.microsoft.com/office/powerpoint/2010/main" val="21240446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A76F85-2BB7-4C0D-9819-344E941CD0D7}"/>
              </a:ext>
            </a:extLst>
          </p:cNvPr>
          <p:cNvPicPr>
            <a:picLocks noChangeAspect="1"/>
          </p:cNvPicPr>
          <p:nvPr/>
        </p:nvPicPr>
        <p:blipFill>
          <a:blip r:embed="rId2"/>
          <a:stretch>
            <a:fillRect/>
          </a:stretch>
        </p:blipFill>
        <p:spPr>
          <a:xfrm>
            <a:off x="1362666" y="1019476"/>
            <a:ext cx="9466667" cy="4819048"/>
          </a:xfrm>
          <a:prstGeom prst="rect">
            <a:avLst/>
          </a:prstGeom>
        </p:spPr>
      </p:pic>
    </p:spTree>
    <p:extLst>
      <p:ext uri="{BB962C8B-B14F-4D97-AF65-F5344CB8AC3E}">
        <p14:creationId xmlns:p14="http://schemas.microsoft.com/office/powerpoint/2010/main" val="97304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A0E1E0-0EE9-46D3-8943-18405E79CC5D}"/>
              </a:ext>
            </a:extLst>
          </p:cNvPr>
          <p:cNvPicPr>
            <a:picLocks noChangeAspect="1"/>
          </p:cNvPicPr>
          <p:nvPr/>
        </p:nvPicPr>
        <p:blipFill>
          <a:blip r:embed="rId2"/>
          <a:stretch>
            <a:fillRect/>
          </a:stretch>
        </p:blipFill>
        <p:spPr>
          <a:xfrm>
            <a:off x="335461" y="0"/>
            <a:ext cx="11521077" cy="6858000"/>
          </a:xfrm>
          <a:prstGeom prst="rect">
            <a:avLst/>
          </a:prstGeom>
        </p:spPr>
      </p:pic>
      <p:sp>
        <p:nvSpPr>
          <p:cNvPr id="5" name="TextBox 4">
            <a:extLst>
              <a:ext uri="{FF2B5EF4-FFF2-40B4-BE49-F238E27FC236}">
                <a16:creationId xmlns:a16="http://schemas.microsoft.com/office/drawing/2014/main" id="{4B812974-6929-4234-97CA-F66EB18D1462}"/>
              </a:ext>
            </a:extLst>
          </p:cNvPr>
          <p:cNvSpPr txBox="1"/>
          <p:nvPr/>
        </p:nvSpPr>
        <p:spPr>
          <a:xfrm>
            <a:off x="1271088" y="3530600"/>
            <a:ext cx="2132512" cy="2462213"/>
          </a:xfrm>
          <a:prstGeom prst="rect">
            <a:avLst/>
          </a:prstGeom>
          <a:noFill/>
        </p:spPr>
        <p:txBody>
          <a:bodyPr wrap="square" rtlCol="0">
            <a:spAutoFit/>
          </a:bodyPr>
          <a:lstStyle/>
          <a:p>
            <a:r>
              <a:rPr lang="en-US" sz="1400" b="0" i="0" dirty="0">
                <a:solidFill>
                  <a:srgbClr val="786E6E"/>
                </a:solidFill>
                <a:effectLst/>
                <a:latin typeface="Open Sans" panose="020B0606030504020204" pitchFamily="34" charset="0"/>
              </a:rPr>
              <a:t>Lorem ipsum dolor sit amet, consectetur adipiscing elit. Ut venenatis eget augue eget vulputate. Proin placerat est mattis dignissim blandit. Duis lectus diam, scelerisque sed posuere blandit, euismod sit amet sem</a:t>
            </a:r>
            <a:endParaRPr lang="en-US" sz="1400" dirty="0">
              <a:solidFill>
                <a:srgbClr val="786E6E"/>
              </a:solidFill>
            </a:endParaRPr>
          </a:p>
        </p:txBody>
      </p:sp>
    </p:spTree>
    <p:extLst>
      <p:ext uri="{BB962C8B-B14F-4D97-AF65-F5344CB8AC3E}">
        <p14:creationId xmlns:p14="http://schemas.microsoft.com/office/powerpoint/2010/main" val="36368436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9BC6A8-167E-4963-880A-FF0CD9F07589}"/>
              </a:ext>
            </a:extLst>
          </p:cNvPr>
          <p:cNvPicPr>
            <a:picLocks noChangeAspect="1"/>
          </p:cNvPicPr>
          <p:nvPr/>
        </p:nvPicPr>
        <p:blipFill>
          <a:blip r:embed="rId2"/>
          <a:stretch>
            <a:fillRect/>
          </a:stretch>
        </p:blipFill>
        <p:spPr>
          <a:xfrm>
            <a:off x="512771" y="0"/>
            <a:ext cx="11166458" cy="6858000"/>
          </a:xfrm>
          <a:prstGeom prst="rect">
            <a:avLst/>
          </a:prstGeom>
        </p:spPr>
      </p:pic>
      <p:sp>
        <p:nvSpPr>
          <p:cNvPr id="5" name="TextBox 4">
            <a:extLst>
              <a:ext uri="{FF2B5EF4-FFF2-40B4-BE49-F238E27FC236}">
                <a16:creationId xmlns:a16="http://schemas.microsoft.com/office/drawing/2014/main" id="{9E39C366-A849-4C70-8D9C-E2E30842862C}"/>
              </a:ext>
            </a:extLst>
          </p:cNvPr>
          <p:cNvSpPr txBox="1"/>
          <p:nvPr/>
        </p:nvSpPr>
        <p:spPr>
          <a:xfrm>
            <a:off x="1271088" y="3530600"/>
            <a:ext cx="2132512" cy="2462213"/>
          </a:xfrm>
          <a:prstGeom prst="rect">
            <a:avLst/>
          </a:prstGeom>
          <a:noFill/>
        </p:spPr>
        <p:txBody>
          <a:bodyPr wrap="square" rtlCol="0">
            <a:spAutoFit/>
          </a:bodyPr>
          <a:lstStyle/>
          <a:p>
            <a:r>
              <a:rPr lang="en-US" sz="1400" b="0" i="0" dirty="0">
                <a:solidFill>
                  <a:srgbClr val="786E6E"/>
                </a:solidFill>
                <a:effectLst/>
                <a:latin typeface="Open Sans" panose="020B0606030504020204" pitchFamily="34" charset="0"/>
              </a:rPr>
              <a:t>Lorem ipsum dolor sit amet, consectetur adipiscing elit. Ut venenatis eget augue eget vulputate. Proin placerat est mattis dignissim blandit. Duis lectus diam, scelerisque sed posuere blandit, euismod sit amet sem</a:t>
            </a:r>
            <a:endParaRPr lang="en-US" sz="1400" dirty="0">
              <a:solidFill>
                <a:srgbClr val="786E6E"/>
              </a:solidFill>
            </a:endParaRPr>
          </a:p>
        </p:txBody>
      </p:sp>
    </p:spTree>
    <p:extLst>
      <p:ext uri="{BB962C8B-B14F-4D97-AF65-F5344CB8AC3E}">
        <p14:creationId xmlns:p14="http://schemas.microsoft.com/office/powerpoint/2010/main" val="29631597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BAF39D-5F98-4E1B-9ABF-8AA7152B85E4}"/>
              </a:ext>
            </a:extLst>
          </p:cNvPr>
          <p:cNvSpPr>
            <a:spLocks noGrp="1"/>
          </p:cNvSpPr>
          <p:nvPr>
            <p:ph idx="1"/>
          </p:nvPr>
        </p:nvSpPr>
        <p:spPr/>
        <p:txBody>
          <a:bodyPr/>
          <a:lstStyle/>
          <a:p>
            <a:endParaRPr lang="en-US" dirty="0"/>
          </a:p>
        </p:txBody>
      </p:sp>
      <p:sp>
        <p:nvSpPr>
          <p:cNvPr id="3" name="Title 2">
            <a:extLst>
              <a:ext uri="{FF2B5EF4-FFF2-40B4-BE49-F238E27FC236}">
                <a16:creationId xmlns:a16="http://schemas.microsoft.com/office/drawing/2014/main" id="{ABA857AD-AE79-4871-A159-61A8AD407E99}"/>
              </a:ext>
            </a:extLst>
          </p:cNvPr>
          <p:cNvSpPr>
            <a:spLocks noGrp="1"/>
          </p:cNvSpPr>
          <p:nvPr>
            <p:ph type="title"/>
          </p:nvPr>
        </p:nvSpPr>
        <p:spPr/>
        <p:txBody>
          <a:bodyPr/>
          <a:lstStyle/>
          <a:p>
            <a:r>
              <a:rPr lang="en-US" dirty="0"/>
              <a:t>Potential Statistics</a:t>
            </a:r>
          </a:p>
        </p:txBody>
      </p:sp>
    </p:spTree>
    <p:extLst>
      <p:ext uri="{BB962C8B-B14F-4D97-AF65-F5344CB8AC3E}">
        <p14:creationId xmlns:p14="http://schemas.microsoft.com/office/powerpoint/2010/main" val="36038134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82440" name="Rectangle 8"/>
          <p:cNvSpPr>
            <a:spLocks noGrp="1" noChangeArrowheads="1"/>
          </p:cNvSpPr>
          <p:nvPr>
            <p:ph type="title"/>
          </p:nvPr>
        </p:nvSpPr>
        <p:spPr/>
        <p:txBody>
          <a:bodyPr/>
          <a:lstStyle/>
          <a:p>
            <a:r>
              <a:rPr lang="en-US" dirty="0"/>
              <a:t>“… when an online service is free, you’re not the customer. You’re the product.”</a:t>
            </a:r>
          </a:p>
        </p:txBody>
      </p:sp>
      <p:sp>
        <p:nvSpPr>
          <p:cNvPr id="3" name="Rectangle 9"/>
          <p:cNvSpPr>
            <a:spLocks noGrp="1" noChangeArrowheads="1"/>
          </p:cNvSpPr>
          <p:nvPr>
            <p:ph type="subTitle" idx="1"/>
          </p:nvPr>
        </p:nvSpPr>
        <p:spPr/>
        <p:txBody>
          <a:bodyPr/>
          <a:lstStyle/>
          <a:p>
            <a:r>
              <a:rPr lang="en-US" dirty="0"/>
              <a:t>Tim Cook, open letter to customers September 17, 2014</a:t>
            </a:r>
          </a:p>
        </p:txBody>
      </p:sp>
    </p:spTree>
    <p:extLst>
      <p:ext uri="{BB962C8B-B14F-4D97-AF65-F5344CB8AC3E}">
        <p14:creationId xmlns:p14="http://schemas.microsoft.com/office/powerpoint/2010/main" val="6044994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angle 6"/>
          <p:cNvSpPr/>
          <p:nvPr/>
        </p:nvSpPr>
        <p:spPr>
          <a:xfrm>
            <a:off x="5029200" y="927100"/>
            <a:ext cx="2374900" cy="1701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8" name="Rectangle 7"/>
          <p:cNvSpPr/>
          <p:nvPr/>
        </p:nvSpPr>
        <p:spPr>
          <a:xfrm>
            <a:off x="7620000" y="927100"/>
            <a:ext cx="2374900" cy="17018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a:solidFill>
                  <a:prstClr val="white"/>
                </a:solidFill>
              </a:rPr>
              <a:t>brown</a:t>
            </a:r>
          </a:p>
        </p:txBody>
      </p:sp>
      <p:sp>
        <p:nvSpPr>
          <p:cNvPr id="9" name="Rectangle 8"/>
          <p:cNvSpPr/>
          <p:nvPr/>
        </p:nvSpPr>
        <p:spPr>
          <a:xfrm>
            <a:off x="2298700" y="2908300"/>
            <a:ext cx="2374900" cy="17018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a:solidFill>
                  <a:prstClr val="white"/>
                </a:solidFill>
              </a:rPr>
              <a:t>Blue</a:t>
            </a:r>
          </a:p>
        </p:txBody>
      </p:sp>
      <p:sp>
        <p:nvSpPr>
          <p:cNvPr id="10" name="Rectangle 9"/>
          <p:cNvSpPr/>
          <p:nvPr/>
        </p:nvSpPr>
        <p:spPr>
          <a:xfrm>
            <a:off x="5029200" y="2908300"/>
            <a:ext cx="2374900" cy="1701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a:solidFill>
                  <a:schemeClr val="bg1"/>
                </a:solidFill>
              </a:rPr>
              <a:t>rust</a:t>
            </a:r>
          </a:p>
        </p:txBody>
      </p:sp>
      <p:sp>
        <p:nvSpPr>
          <p:cNvPr id="11" name="Rectangle 10"/>
          <p:cNvSpPr/>
          <p:nvPr/>
        </p:nvSpPr>
        <p:spPr>
          <a:xfrm>
            <a:off x="7620000" y="2908300"/>
            <a:ext cx="2374900" cy="1701800"/>
          </a:xfrm>
          <a:prstGeom prst="rect">
            <a:avLst/>
          </a:prstGeom>
          <a:solidFill>
            <a:srgbClr val="A5AB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a:solidFill>
                  <a:prstClr val="white"/>
                </a:solidFill>
              </a:rPr>
              <a:t>sage</a:t>
            </a:r>
          </a:p>
        </p:txBody>
      </p:sp>
      <p:sp>
        <p:nvSpPr>
          <p:cNvPr id="12" name="Rectangle 11"/>
          <p:cNvSpPr/>
          <p:nvPr/>
        </p:nvSpPr>
        <p:spPr>
          <a:xfrm>
            <a:off x="2298700" y="4876800"/>
            <a:ext cx="2374900" cy="1701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a:solidFill>
                  <a:prstClr val="white"/>
                </a:solidFill>
              </a:rPr>
              <a:t>Gold</a:t>
            </a:r>
          </a:p>
        </p:txBody>
      </p:sp>
      <p:sp>
        <p:nvSpPr>
          <p:cNvPr id="13" name="Rectangle 12"/>
          <p:cNvSpPr/>
          <p:nvPr/>
        </p:nvSpPr>
        <p:spPr>
          <a:xfrm>
            <a:off x="5029200" y="4889500"/>
            <a:ext cx="2374900" cy="17018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a:solidFill>
                  <a:prstClr val="white"/>
                </a:solidFill>
              </a:rPr>
              <a:t>Green</a:t>
            </a:r>
          </a:p>
        </p:txBody>
      </p:sp>
      <p:sp>
        <p:nvSpPr>
          <p:cNvPr id="14" name="Rectangle 13"/>
          <p:cNvSpPr/>
          <p:nvPr/>
        </p:nvSpPr>
        <p:spPr>
          <a:xfrm>
            <a:off x="7620000" y="4889500"/>
            <a:ext cx="2374900" cy="1701800"/>
          </a:xfrm>
          <a:prstGeom prst="rect">
            <a:avLst/>
          </a:prstGeom>
          <a:solidFill>
            <a:srgbClr val="968C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a:solidFill>
                  <a:schemeClr val="bg1"/>
                </a:solidFill>
              </a:rPr>
              <a:t>taupe</a:t>
            </a:r>
          </a:p>
        </p:txBody>
      </p:sp>
      <p:sp>
        <p:nvSpPr>
          <p:cNvPr id="15" name="Rectangle 14"/>
          <p:cNvSpPr/>
          <p:nvPr/>
        </p:nvSpPr>
        <p:spPr>
          <a:xfrm>
            <a:off x="2298700" y="939800"/>
            <a:ext cx="1181100" cy="1701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16" name="Rectangle 15"/>
          <p:cNvSpPr/>
          <p:nvPr/>
        </p:nvSpPr>
        <p:spPr>
          <a:xfrm>
            <a:off x="3492500" y="939800"/>
            <a:ext cx="1181100" cy="1701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Tree>
    <p:extLst>
      <p:ext uri="{BB962C8B-B14F-4D97-AF65-F5344CB8AC3E}">
        <p14:creationId xmlns:p14="http://schemas.microsoft.com/office/powerpoint/2010/main" val="1548161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BD5F62-9CAD-4A3C-A127-9820C021000E}"/>
              </a:ext>
            </a:extLst>
          </p:cNvPr>
          <p:cNvPicPr>
            <a:picLocks noChangeAspect="1"/>
          </p:cNvPicPr>
          <p:nvPr/>
        </p:nvPicPr>
        <p:blipFill>
          <a:blip r:embed="rId2"/>
          <a:stretch>
            <a:fillRect/>
          </a:stretch>
        </p:blipFill>
        <p:spPr>
          <a:xfrm>
            <a:off x="1086476" y="1590905"/>
            <a:ext cx="10019048" cy="3676190"/>
          </a:xfrm>
          <a:prstGeom prst="rect">
            <a:avLst/>
          </a:prstGeom>
        </p:spPr>
      </p:pic>
      <p:sp>
        <p:nvSpPr>
          <p:cNvPr id="4" name="Rectangle 3">
            <a:extLst>
              <a:ext uri="{FF2B5EF4-FFF2-40B4-BE49-F238E27FC236}">
                <a16:creationId xmlns:a16="http://schemas.microsoft.com/office/drawing/2014/main" id="{C7265A1D-64EA-46CD-826C-6249ACB154F7}"/>
              </a:ext>
            </a:extLst>
          </p:cNvPr>
          <p:cNvSpPr/>
          <p:nvPr/>
        </p:nvSpPr>
        <p:spPr>
          <a:xfrm>
            <a:off x="3095625" y="1676400"/>
            <a:ext cx="5991225" cy="419100"/>
          </a:xfrm>
          <a:prstGeom prst="rect">
            <a:avLst/>
          </a:prstGeom>
          <a:solidFill>
            <a:srgbClr val="101010"/>
          </a:solidFill>
          <a:ln>
            <a:noFill/>
          </a:ln>
        </p:spPr>
        <p:txBody>
          <a:bodyPr rtlCol="0" anchor="ctr"/>
          <a:lstStyle/>
          <a:p>
            <a:pPr algn="ctr"/>
            <a:endParaRPr lang="en-US"/>
          </a:p>
        </p:txBody>
      </p:sp>
      <p:sp>
        <p:nvSpPr>
          <p:cNvPr id="5" name="Rectangle 4">
            <a:extLst>
              <a:ext uri="{FF2B5EF4-FFF2-40B4-BE49-F238E27FC236}">
                <a16:creationId xmlns:a16="http://schemas.microsoft.com/office/drawing/2014/main" id="{6035EB78-59E0-4353-8EFB-4A5E9A1F04FC}"/>
              </a:ext>
            </a:extLst>
          </p:cNvPr>
          <p:cNvSpPr/>
          <p:nvPr/>
        </p:nvSpPr>
        <p:spPr>
          <a:xfrm>
            <a:off x="9086850" y="4333875"/>
            <a:ext cx="1381125" cy="419100"/>
          </a:xfrm>
          <a:prstGeom prst="rect">
            <a:avLst/>
          </a:prstGeom>
          <a:solidFill>
            <a:srgbClr val="101010"/>
          </a:solidFill>
          <a:ln>
            <a:noFill/>
          </a:ln>
        </p:spPr>
        <p:txBody>
          <a:bodyPr rtlCol="0" anchor="ctr"/>
          <a:lstStyle/>
          <a:p>
            <a:pPr algn="ctr"/>
            <a:endParaRPr lang="en-US"/>
          </a:p>
        </p:txBody>
      </p:sp>
    </p:spTree>
    <p:extLst>
      <p:ext uri="{BB962C8B-B14F-4D97-AF65-F5344CB8AC3E}">
        <p14:creationId xmlns:p14="http://schemas.microsoft.com/office/powerpoint/2010/main" val="1402708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73A11B-AC4C-417C-A4ED-2223C29A64BA}"/>
              </a:ext>
            </a:extLst>
          </p:cNvPr>
          <p:cNvPicPr>
            <a:picLocks noChangeAspect="1"/>
          </p:cNvPicPr>
          <p:nvPr/>
        </p:nvPicPr>
        <p:blipFill>
          <a:blip r:embed="rId2"/>
          <a:stretch>
            <a:fillRect/>
          </a:stretch>
        </p:blipFill>
        <p:spPr>
          <a:xfrm>
            <a:off x="594834" y="1681261"/>
            <a:ext cx="11002332" cy="3495478"/>
          </a:xfrm>
          <a:prstGeom prst="rect">
            <a:avLst/>
          </a:prstGeom>
        </p:spPr>
      </p:pic>
    </p:spTree>
    <p:extLst>
      <p:ext uri="{BB962C8B-B14F-4D97-AF65-F5344CB8AC3E}">
        <p14:creationId xmlns:p14="http://schemas.microsoft.com/office/powerpoint/2010/main" val="400187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38A6B3-E9FE-4DB9-862D-E05544C1DA4C}"/>
              </a:ext>
            </a:extLst>
          </p:cNvPr>
          <p:cNvPicPr>
            <a:picLocks noChangeAspect="1"/>
          </p:cNvPicPr>
          <p:nvPr/>
        </p:nvPicPr>
        <p:blipFill>
          <a:blip r:embed="rId2"/>
          <a:stretch>
            <a:fillRect/>
          </a:stretch>
        </p:blipFill>
        <p:spPr>
          <a:xfrm>
            <a:off x="471487" y="1443389"/>
            <a:ext cx="11249025" cy="3971221"/>
          </a:xfrm>
          <a:prstGeom prst="rect">
            <a:avLst/>
          </a:prstGeom>
        </p:spPr>
      </p:pic>
      <p:sp>
        <p:nvSpPr>
          <p:cNvPr id="8" name="Rectangle 7">
            <a:extLst>
              <a:ext uri="{FF2B5EF4-FFF2-40B4-BE49-F238E27FC236}">
                <a16:creationId xmlns:a16="http://schemas.microsoft.com/office/drawing/2014/main" id="{DC4CFDBF-A50A-4433-ACD3-77C93AEFB90E}"/>
              </a:ext>
            </a:extLst>
          </p:cNvPr>
          <p:cNvSpPr/>
          <p:nvPr/>
        </p:nvSpPr>
        <p:spPr>
          <a:xfrm>
            <a:off x="9667875" y="1609725"/>
            <a:ext cx="1676400" cy="371475"/>
          </a:xfrm>
          <a:prstGeom prst="rect">
            <a:avLst/>
          </a:prstGeom>
          <a:solidFill>
            <a:srgbClr val="FFFFFF"/>
          </a:solidFill>
          <a:ln>
            <a:noFill/>
          </a:ln>
        </p:spPr>
        <p:txBody>
          <a:bodyPr rtlCol="0" anchor="ctr"/>
          <a:lstStyle/>
          <a:p>
            <a:pPr algn="ctr"/>
            <a:endParaRPr lang="en-US"/>
          </a:p>
        </p:txBody>
      </p:sp>
    </p:spTree>
    <p:extLst>
      <p:ext uri="{BB962C8B-B14F-4D97-AF65-F5344CB8AC3E}">
        <p14:creationId xmlns:p14="http://schemas.microsoft.com/office/powerpoint/2010/main" val="738051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94B8F7-87A0-459C-8AA6-C5A411CFC3AE}"/>
              </a:ext>
            </a:extLst>
          </p:cNvPr>
          <p:cNvPicPr>
            <a:picLocks noChangeAspect="1"/>
          </p:cNvPicPr>
          <p:nvPr/>
        </p:nvPicPr>
        <p:blipFill>
          <a:blip r:embed="rId2"/>
          <a:stretch>
            <a:fillRect/>
          </a:stretch>
        </p:blipFill>
        <p:spPr>
          <a:xfrm>
            <a:off x="577091" y="1184529"/>
            <a:ext cx="11037818" cy="4488941"/>
          </a:xfrm>
          <a:prstGeom prst="rect">
            <a:avLst/>
          </a:prstGeom>
        </p:spPr>
      </p:pic>
      <p:sp>
        <p:nvSpPr>
          <p:cNvPr id="4" name="Rectangle 3">
            <a:extLst>
              <a:ext uri="{FF2B5EF4-FFF2-40B4-BE49-F238E27FC236}">
                <a16:creationId xmlns:a16="http://schemas.microsoft.com/office/drawing/2014/main" id="{AE0DC10A-3E96-45A0-8180-18C2F95AE48E}"/>
              </a:ext>
            </a:extLst>
          </p:cNvPr>
          <p:cNvSpPr/>
          <p:nvPr/>
        </p:nvSpPr>
        <p:spPr>
          <a:xfrm>
            <a:off x="615191" y="4375150"/>
            <a:ext cx="4438650" cy="552450"/>
          </a:xfrm>
          <a:prstGeom prst="rect">
            <a:avLst/>
          </a:prstGeom>
          <a:solidFill>
            <a:srgbClr val="FDFCFA"/>
          </a:solidFill>
          <a:ln>
            <a:noFill/>
          </a:ln>
        </p:spPr>
        <p:txBody>
          <a:bodyPr rtlCol="0" anchor="ctr"/>
          <a:lstStyle/>
          <a:p>
            <a:pPr algn="ctr"/>
            <a:endParaRPr lang="en-US"/>
          </a:p>
        </p:txBody>
      </p:sp>
    </p:spTree>
    <p:extLst>
      <p:ext uri="{BB962C8B-B14F-4D97-AF65-F5344CB8AC3E}">
        <p14:creationId xmlns:p14="http://schemas.microsoft.com/office/powerpoint/2010/main" val="97934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2A6869-2FC1-48ED-AFAD-FF0A99130BCC}"/>
              </a:ext>
            </a:extLst>
          </p:cNvPr>
          <p:cNvPicPr>
            <a:picLocks noChangeAspect="1"/>
          </p:cNvPicPr>
          <p:nvPr/>
        </p:nvPicPr>
        <p:blipFill>
          <a:blip r:embed="rId2"/>
          <a:stretch>
            <a:fillRect/>
          </a:stretch>
        </p:blipFill>
        <p:spPr>
          <a:xfrm>
            <a:off x="1793428" y="988295"/>
            <a:ext cx="8605143" cy="4881409"/>
          </a:xfrm>
          <a:prstGeom prst="rect">
            <a:avLst/>
          </a:prstGeom>
        </p:spPr>
      </p:pic>
    </p:spTree>
    <p:extLst>
      <p:ext uri="{BB962C8B-B14F-4D97-AF65-F5344CB8AC3E}">
        <p14:creationId xmlns:p14="http://schemas.microsoft.com/office/powerpoint/2010/main" val="3674041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2BD6CD-CB1E-4C42-AAF0-6B2B67A938CE}"/>
              </a:ext>
            </a:extLst>
          </p:cNvPr>
          <p:cNvSpPr txBox="1"/>
          <p:nvPr/>
        </p:nvSpPr>
        <p:spPr>
          <a:xfrm>
            <a:off x="1270000" y="1217788"/>
            <a:ext cx="9448800" cy="3279424"/>
          </a:xfrm>
          <a:prstGeom prst="rect">
            <a:avLst/>
          </a:prstGeom>
          <a:noFill/>
        </p:spPr>
        <p:txBody>
          <a:bodyPr wrap="square" rtlCol="0">
            <a:spAutoFit/>
          </a:bodyPr>
          <a:lstStyle>
            <a:defPPr>
              <a:defRPr lang="en-US"/>
            </a:defPPr>
            <a:lvl1pPr algn="ctr">
              <a:lnSpc>
                <a:spcPct val="150000"/>
              </a:lnSpc>
              <a:defRPr sz="4800" b="1">
                <a:solidFill>
                  <a:schemeClr val="accent6"/>
                </a:solidFill>
              </a:defRPr>
            </a:lvl1pPr>
          </a:lstStyle>
          <a:p>
            <a:r>
              <a:rPr lang="en-US" dirty="0"/>
              <a:t>Are there options that won’t leave me in debt for the rest of my life?</a:t>
            </a:r>
          </a:p>
        </p:txBody>
      </p:sp>
    </p:spTree>
    <p:extLst>
      <p:ext uri="{BB962C8B-B14F-4D97-AF65-F5344CB8AC3E}">
        <p14:creationId xmlns:p14="http://schemas.microsoft.com/office/powerpoint/2010/main" val="612734563"/>
      </p:ext>
    </p:extLst>
  </p:cSld>
  <p:clrMapOvr>
    <a:masterClrMapping/>
  </p:clrMapOvr>
</p:sld>
</file>

<file path=ppt/theme/theme1.xml><?xml version="1.0" encoding="utf-8"?>
<a:theme xmlns:a="http://schemas.openxmlformats.org/drawingml/2006/main" name="CST 2014">
  <a:themeElements>
    <a:clrScheme name="JSP Personal">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Phoenix Contac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1"/>
          </a:solidFill>
        </a:ln>
      </a:spPr>
      <a:bodyPr rtlCol="0" anchor="ctr"/>
      <a:lstStyle>
        <a:defPPr algn="ctr">
          <a:defRPr/>
        </a:defPPr>
      </a:lstStyle>
    </a:spDef>
    <a:lnDef>
      <a:spPr bwMode="auto">
        <a:solidFill>
          <a:schemeClr val="accent1"/>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Masterversion 13 - 29.05.2008 1">
        <a:dk1>
          <a:srgbClr val="000000"/>
        </a:dk1>
        <a:lt1>
          <a:srgbClr val="FFFFFF"/>
        </a:lt1>
        <a:dk2>
          <a:srgbClr val="000000"/>
        </a:dk2>
        <a:lt2>
          <a:srgbClr val="97AFBD"/>
        </a:lt2>
        <a:accent1>
          <a:srgbClr val="D8E1E6"/>
        </a:accent1>
        <a:accent2>
          <a:srgbClr val="6C8DA2"/>
        </a:accent2>
        <a:accent3>
          <a:srgbClr val="FFFFFF"/>
        </a:accent3>
        <a:accent4>
          <a:srgbClr val="000000"/>
        </a:accent4>
        <a:accent5>
          <a:srgbClr val="E9EEF0"/>
        </a:accent5>
        <a:accent6>
          <a:srgbClr val="617F92"/>
        </a:accent6>
        <a:hlink>
          <a:srgbClr val="99CC00"/>
        </a:hlink>
        <a:folHlink>
          <a:srgbClr val="00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16D368F6-D05B-4CAB-8792-5B161031AD06}" vid="{C19A411C-F60F-48B4-ADBD-A9F28D5C0E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Personal PowerPoint 16x9</Template>
  <TotalTime>867</TotalTime>
  <Words>845</Words>
  <Application>Microsoft Office PowerPoint</Application>
  <PresentationFormat>Widescreen</PresentationFormat>
  <Paragraphs>139</Paragraphs>
  <Slides>37</Slides>
  <Notes>2</Notes>
  <HiddenSlides>8</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Gill Alt One MT</vt:lpstr>
      <vt:lpstr>Open Sans</vt:lpstr>
      <vt:lpstr>Wingdings</vt:lpstr>
      <vt:lpstr>CST 2014</vt:lpstr>
      <vt:lpstr>PowerPoint Presentation</vt:lpstr>
      <vt:lpstr>The Team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Data Set</vt:lpstr>
      <vt:lpstr>PowerPoint Presentation</vt:lpstr>
      <vt:lpstr>Tuition Distribution</vt:lpstr>
      <vt:lpstr>Tuition - Overall</vt:lpstr>
      <vt:lpstr>Tuition - Quartiles</vt:lpstr>
      <vt:lpstr>Summary statistics for Average Net Price</vt:lpstr>
      <vt:lpstr>Q1 Schools - Tuition Distribution</vt:lpstr>
      <vt:lpstr>Student Population</vt:lpstr>
      <vt:lpstr>PowerPoint Presentation</vt:lpstr>
      <vt:lpstr>PowerPoint Presentation</vt:lpstr>
      <vt:lpstr>PowerPoint Presentation</vt:lpstr>
      <vt:lpstr>PowerPoint Presentation</vt:lpstr>
      <vt:lpstr>Graduation Rate - Quartiles</vt:lpstr>
      <vt:lpstr>PowerPoint Presentation</vt:lpstr>
      <vt:lpstr>Summary</vt:lpstr>
      <vt:lpstr>PowerPoint Presentation</vt:lpstr>
      <vt:lpstr>PowerPoint Presentation</vt:lpstr>
      <vt:lpstr>PowerPoint Presentation</vt:lpstr>
      <vt:lpstr>PowerPoint Presentation</vt:lpstr>
      <vt:lpstr>PowerPoint Presentation</vt:lpstr>
      <vt:lpstr>PowerPoint Presentation</vt:lpstr>
      <vt:lpstr>Potential Statistics</vt:lpstr>
      <vt:lpstr>“… when an online service is free, you’re not the customer. You’re the product.”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 S. Pinegar</dc:creator>
  <cp:lastModifiedBy>Jeffrey S. Pinegar</cp:lastModifiedBy>
  <cp:revision>37</cp:revision>
  <dcterms:created xsi:type="dcterms:W3CDTF">2022-11-05T17:44:57Z</dcterms:created>
  <dcterms:modified xsi:type="dcterms:W3CDTF">2022-11-12T18:41:52Z</dcterms:modified>
</cp:coreProperties>
</file>