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67" r:id="rId2"/>
    <p:sldId id="270" r:id="rId3"/>
    <p:sldId id="296" r:id="rId4"/>
    <p:sldId id="311" r:id="rId5"/>
    <p:sldId id="315" r:id="rId6"/>
    <p:sldId id="316" r:id="rId7"/>
    <p:sldId id="262" r:id="rId8"/>
    <p:sldId id="263" r:id="rId9"/>
    <p:sldId id="317" r:id="rId10"/>
    <p:sldId id="318" r:id="rId11"/>
    <p:sldId id="312" r:id="rId12"/>
    <p:sldId id="321" r:id="rId13"/>
    <p:sldId id="320" r:id="rId14"/>
    <p:sldId id="322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6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A5AB81"/>
    <a:srgbClr val="968C8C"/>
    <a:srgbClr val="786E6E"/>
    <a:srgbClr val="FDFCFA"/>
    <a:srgbClr val="FFFFFF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2410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>
        <p:guide orient="horz" pos="744"/>
        <p:guide pos="6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51B2-72B9-4805-8062-4939F9ED4BD5}" type="datetimeFigureOut">
              <a:rPr lang="en-US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F7B5-7C12-4AF2-B6DF-8CC8390A6C8D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5F7B5-7C12-4AF2-B6DF-8CC8390A6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66313f4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20266313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66313f4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20266313f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781550"/>
            <a:ext cx="4094480" cy="5014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21637" y="6133515"/>
            <a:ext cx="4351607" cy="604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341862" y="1073831"/>
            <a:ext cx="5437717" cy="4616450"/>
          </a:xfrm>
          <a:prstGeom prst="rect">
            <a:avLst/>
          </a:prstGeom>
          <a:noFill/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8756" y="4734117"/>
            <a:ext cx="4032739" cy="495108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108000" rIns="0" bIns="108000" anchor="b" anchorCtr="0">
            <a:spAutoFit/>
          </a:bodyPr>
          <a:lstStyle>
            <a:lvl1pPr marL="446088" indent="0">
              <a:buNone/>
              <a:defRPr sz="1800" b="1">
                <a:solidFill>
                  <a:schemeClr val="bg1"/>
                </a:solidFill>
              </a:defRPr>
            </a:lvl1pPr>
            <a:lvl2pPr marL="355600" indent="0">
              <a:buNone/>
              <a:defRPr/>
            </a:lvl2pPr>
            <a:lvl3pPr marL="711200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 sz="2000"/>
            </a:lvl5pPr>
          </a:lstStyle>
          <a:p>
            <a:pPr lvl="0"/>
            <a:r>
              <a:rPr lang="en-US" sz="1800" b="0" dirty="0">
                <a:solidFill>
                  <a:schemeClr val="bg1"/>
                </a:solidFill>
              </a:rPr>
              <a:t>Project 1: Undergrad Tuition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1972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9165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Fo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273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14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961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51708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6437" y="5458265"/>
            <a:ext cx="9584787" cy="604911"/>
          </a:xfrm>
          <a:prstGeom prst="rect">
            <a:avLst/>
          </a:prstGeom>
        </p:spPr>
        <p:txBody>
          <a:bodyPr anchor="ctr"/>
          <a:lstStyle>
            <a:lvl1pPr marL="0" indent="0">
              <a:buFont typeface="Wingdings" pitchFamily="2" charset="2"/>
              <a:buNone/>
              <a:defRPr sz="1600" baseline="0"/>
            </a:lvl1pPr>
          </a:lstStyle>
          <a:p>
            <a:pPr lvl="0"/>
            <a:r>
              <a:rPr lang="en-US" noProof="0" dirty="0"/>
              <a:t>Click to enter source</a:t>
            </a:r>
          </a:p>
        </p:txBody>
      </p:sp>
    </p:spTree>
    <p:extLst>
      <p:ext uri="{BB962C8B-B14F-4D97-AF65-F5344CB8AC3E}">
        <p14:creationId xmlns:p14="http://schemas.microsoft.com/office/powerpoint/2010/main" val="3962762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14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</a:rPr>
              <a:t>Section</a:t>
            </a:r>
          </a:p>
          <a:p>
            <a:pPr algn="ctr"/>
            <a:r>
              <a:rPr lang="en-US" sz="13800" b="1" dirty="0">
                <a:solidFill>
                  <a:schemeClr val="bg1"/>
                </a:solidFill>
              </a:rPr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41733889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14 title, 1-1 columns, feature">
  <p:cSld name="3_P14 title, 1-1 columns, fea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694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8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14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268414"/>
            <a:ext cx="11137900" cy="4608511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 sz="2400" b="0">
                <a:latin typeface="+mn-lt"/>
              </a:defRPr>
            </a:lvl1pPr>
            <a:lvl2pPr>
              <a:buClr>
                <a:schemeClr val="tx2"/>
              </a:buClr>
              <a:defRPr sz="2000" b="0">
                <a:latin typeface="+mn-lt"/>
              </a:defRPr>
            </a:lvl2pPr>
            <a:lvl3pPr>
              <a:buClr>
                <a:schemeClr val="tx2"/>
              </a:buClr>
              <a:defRPr sz="2000" b="0">
                <a:latin typeface="+mn-lt"/>
              </a:defRPr>
            </a:lvl3pPr>
            <a:lvl4pPr>
              <a:buClr>
                <a:schemeClr val="tx2"/>
              </a:buClr>
              <a:defRPr sz="2000" b="0">
                <a:latin typeface="+mn-lt"/>
              </a:defRPr>
            </a:lvl4pPr>
            <a:lvl5pPr>
              <a:buClr>
                <a:schemeClr val="tx2"/>
              </a:buClr>
              <a:defRPr sz="20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7931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14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844676"/>
            <a:ext cx="11137900" cy="40322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latin typeface="+mn-lt"/>
              </a:defRPr>
            </a:lvl1pPr>
            <a:lvl2pPr>
              <a:defRPr sz="1800" b="0">
                <a:latin typeface="+mn-lt"/>
              </a:defRPr>
            </a:lvl2pPr>
            <a:lvl3pPr>
              <a:defRPr sz="1800" b="0">
                <a:latin typeface="+mn-lt"/>
              </a:defRPr>
            </a:lvl3pPr>
            <a:lvl4pPr>
              <a:defRPr sz="1800" b="0">
                <a:latin typeface="+mn-lt"/>
              </a:defRPr>
            </a:lvl4pPr>
            <a:lvl5pPr>
              <a:defRPr sz="18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527052" y="1268414"/>
            <a:ext cx="11137899" cy="504824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lang="de-DE" b="1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0425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268413"/>
            <a:ext cx="5473699" cy="460851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268413"/>
            <a:ext cx="5473700" cy="460851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2833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268412"/>
            <a:ext cx="3936768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80" y="1268412"/>
            <a:ext cx="7022571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791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14 title, 1-1 columns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527052" y="1268413"/>
            <a:ext cx="54673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6196332" y="1268413"/>
            <a:ext cx="54673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203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14 title, 1-1 columns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641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996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1362075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724025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527051" y="1268413"/>
            <a:ext cx="111569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1609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content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268415"/>
            <a:ext cx="11137900" cy="367275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 sz="2000" b="0">
                <a:latin typeface="+mn-lt"/>
              </a:defRPr>
            </a:lvl1pPr>
            <a:lvl2pPr>
              <a:buClr>
                <a:schemeClr val="tx2"/>
              </a:buClr>
              <a:defRPr sz="1800" b="0">
                <a:latin typeface="+mn-lt"/>
              </a:defRPr>
            </a:lvl2pPr>
            <a:lvl3pPr>
              <a:buClr>
                <a:schemeClr val="tx2"/>
              </a:buClr>
              <a:defRPr sz="1800" b="0">
                <a:latin typeface="+mn-lt"/>
              </a:defRPr>
            </a:lvl3pPr>
            <a:lvl4pPr>
              <a:buClr>
                <a:schemeClr val="tx2"/>
              </a:buClr>
              <a:defRPr sz="1800" b="0">
                <a:latin typeface="+mn-lt"/>
              </a:defRPr>
            </a:lvl4pPr>
            <a:lvl5pPr>
              <a:buClr>
                <a:schemeClr val="tx2"/>
              </a:buClr>
              <a:defRPr sz="18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527052" y="5013177"/>
            <a:ext cx="11137899" cy="863749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lang="de-DE" sz="24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2"/>
              </a:buClr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6213" lvl="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</a:pPr>
            <a:r>
              <a:rPr lang="en-US" noProof="0"/>
              <a:t>Click to edit Master text styles</a:t>
            </a:r>
          </a:p>
          <a:p>
            <a:pPr marL="176213" lvl="1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</a:pPr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0345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14 title, 1-2 columns, 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268412"/>
            <a:ext cx="3936768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2000"/>
            </a:lvl3pPr>
            <a:lvl4pPr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80" y="1268411"/>
            <a:ext cx="7022571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2000"/>
            </a:lvl3pPr>
            <a:lvl4pPr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4655840" y="5372925"/>
            <a:ext cx="7002528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39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27964" y="6316393"/>
            <a:ext cx="4164037" cy="3798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084234" y="6260126"/>
            <a:ext cx="4107765" cy="393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algn="ctr">
              <a:tabLst>
                <a:tab pos="2630488" algn="r"/>
                <a:tab pos="3136900" algn="r"/>
              </a:tabLst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0" dirty="0">
                <a:solidFill>
                  <a:schemeClr val="bg1"/>
                </a:solidFill>
              </a:rPr>
              <a:t>Project 3: Data Science Salaries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12223451" y="6256572"/>
            <a:ext cx="6928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P14e</a:t>
            </a:r>
            <a:r>
              <a:rPr lang="de-DE" sz="1000" baseline="0" dirty="0">
                <a:solidFill>
                  <a:schemeClr val="tx1"/>
                </a:solidFill>
              </a:rPr>
              <a:t> 4:3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9" r:id="rId2"/>
    <p:sldLayoutId id="2147483676" r:id="rId3"/>
    <p:sldLayoutId id="2147483683" r:id="rId4"/>
    <p:sldLayoutId id="2147483684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90" r:id="rId13"/>
    <p:sldLayoutId id="2147483688" r:id="rId14"/>
    <p:sldLayoutId id="2147483691" r:id="rId1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896938" indent="-1857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258888" indent="-182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4pPr>
      <a:lvl5pPr marL="16113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5pPr>
      <a:lvl6pPr marL="20685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6pPr>
      <a:lvl7pPr marL="25257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7pPr>
      <a:lvl8pPr marL="29829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8pPr>
      <a:lvl9pPr marL="34401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shahane/data-science-jobs-sala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rkmodejs.learn.un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7E690-C4F9-4CFF-9D6F-18BC72A74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76227-5C93-12D9-87DC-51E8BAC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47" y="4031547"/>
            <a:ext cx="3699753" cy="173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08C9E-511E-7B7A-89A2-3AB8B4B030AC}"/>
              </a:ext>
            </a:extLst>
          </p:cNvPr>
          <p:cNvSpPr txBox="1"/>
          <p:nvPr/>
        </p:nvSpPr>
        <p:spPr>
          <a:xfrm>
            <a:off x="1177047" y="700392"/>
            <a:ext cx="6634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Data Science Salaries</a:t>
            </a:r>
          </a:p>
        </p:txBody>
      </p:sp>
    </p:spTree>
    <p:extLst>
      <p:ext uri="{BB962C8B-B14F-4D97-AF65-F5344CB8AC3E}">
        <p14:creationId xmlns:p14="http://schemas.microsoft.com/office/powerpoint/2010/main" val="303214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https://jeffpinegar.github.io/Kristina_Location.html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C4812-1F1A-BBD0-F5F2-472247A1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5" y="2029202"/>
            <a:ext cx="7485649" cy="435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EF246-1A81-55B3-9570-A81FB8C84A7B}"/>
              </a:ext>
            </a:extLst>
          </p:cNvPr>
          <p:cNvSpPr txBox="1"/>
          <p:nvPr/>
        </p:nvSpPr>
        <p:spPr>
          <a:xfrm>
            <a:off x="7580384" y="1919562"/>
            <a:ext cx="437402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Story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607 reported salaries, 50 different countries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Years 2020-2022 collectively averaged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Country with the highest amount of collected data: US (840)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Country with the least amount of collected data: Afghanistan (4)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Year with the highest amount of reported data: 2022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Highest reported salary:  $157, 500 (Russia)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Lowest reported salaries: $4000 (Vietnam &amp; Iran)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Countries that pay the most: Russia, the US, New Zealand, Israel, Japan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Countries that pay the least: Ukraine, Pakistan, Kenya, Vietnam, Iran</a:t>
            </a:r>
          </a:p>
          <a:p>
            <a:pPr marL="457200" indent="-457200">
              <a:buSzPct val="100000"/>
              <a:buFont typeface="System Font Regular"/>
              <a:buChar char="﹩"/>
            </a:pPr>
            <a:endParaRPr lang="en-US" sz="1200" dirty="0"/>
          </a:p>
          <a:p>
            <a:pPr>
              <a:buSzPct val="100000"/>
            </a:pPr>
            <a:r>
              <a:rPr lang="en-US" dirty="0"/>
              <a:t>The best places to work as a data scientist if the salary were the only factor are 		.</a:t>
            </a:r>
          </a:p>
          <a:p>
            <a:pPr marL="457200" indent="-457200">
              <a:buSzPct val="100000"/>
              <a:buFont typeface="System Font Regular"/>
              <a:buChar char="﹩"/>
            </a:pPr>
            <a:endParaRPr lang="en-US" sz="1200" dirty="0"/>
          </a:p>
          <a:p>
            <a:pPr>
              <a:buSzPct val="100000"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EB19F-D011-290D-1A69-E2454486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4048124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does salary vary by experience level?</a:t>
            </a:r>
          </a:p>
          <a:p>
            <a:pPr lvl="1"/>
            <a:r>
              <a:rPr lang="en-US" dirty="0"/>
              <a:t>How has the level of employment changed with time?</a:t>
            </a:r>
          </a:p>
          <a:p>
            <a:pPr lvl="1"/>
            <a:r>
              <a:rPr lang="en-US" dirty="0"/>
              <a:t>How do salaries vary by job title</a:t>
            </a:r>
          </a:p>
          <a:p>
            <a:r>
              <a:rPr lang="en-US" dirty="0"/>
              <a:t>The questions were examined for the whole data set and for USA alone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4FFE-006C-8CFB-E059-C6230A93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4048124"/>
          </a:xfrm>
        </p:spPr>
        <p:txBody>
          <a:bodyPr/>
          <a:lstStyle/>
          <a:p>
            <a:r>
              <a:rPr lang="en-US" dirty="0"/>
              <a:t>How has the level of employment changed with time?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1C2B90-B4BF-7AC1-95E3-190EE324812A}"/>
              </a:ext>
            </a:extLst>
          </p:cNvPr>
          <p:cNvGrpSpPr/>
          <p:nvPr/>
        </p:nvGrpSpPr>
        <p:grpSpPr>
          <a:xfrm>
            <a:off x="1827909" y="2559880"/>
            <a:ext cx="8555231" cy="3448763"/>
            <a:chOff x="1743149" y="2404238"/>
            <a:chExt cx="8555231" cy="34487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E5F604-0147-B10F-FEC0-1CF58456B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2014" y="2404238"/>
              <a:ext cx="3846366" cy="30388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10D2E-04F3-8ED8-18CA-46EB533B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149" y="2404238"/>
              <a:ext cx="3750858" cy="3038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BB9E9-E90C-607E-CA1E-31D2ACF8CB6D}"/>
                </a:ext>
              </a:extLst>
            </p:cNvPr>
            <p:cNvSpPr txBox="1"/>
            <p:nvPr/>
          </p:nvSpPr>
          <p:spPr>
            <a:xfrm>
              <a:off x="2859396" y="54836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95B51-6BD4-2708-FBF1-6315C5103E66}"/>
                </a:ext>
              </a:extLst>
            </p:cNvPr>
            <p:cNvSpPr txBox="1"/>
            <p:nvPr/>
          </p:nvSpPr>
          <p:spPr>
            <a:xfrm>
              <a:off x="7590367" y="548366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United States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63BAE3-7202-528B-B281-BB944B04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504000"/>
          </a:xfrm>
        </p:spPr>
        <p:txBody>
          <a:bodyPr/>
          <a:lstStyle/>
          <a:p>
            <a:r>
              <a:rPr lang="en-US" dirty="0"/>
              <a:t>How do salaries vary by job title?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476BD2-50B5-F2F5-BB0A-5AE4E87CFE32}"/>
              </a:ext>
            </a:extLst>
          </p:cNvPr>
          <p:cNvGrpSpPr/>
          <p:nvPr/>
        </p:nvGrpSpPr>
        <p:grpSpPr>
          <a:xfrm>
            <a:off x="1088474" y="2170774"/>
            <a:ext cx="9742678" cy="1964579"/>
            <a:chOff x="1224661" y="2404238"/>
            <a:chExt cx="9742678" cy="1964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BB9E9-E90C-607E-CA1E-31D2ACF8CB6D}"/>
                </a:ext>
              </a:extLst>
            </p:cNvPr>
            <p:cNvSpPr txBox="1"/>
            <p:nvPr/>
          </p:nvSpPr>
          <p:spPr>
            <a:xfrm>
              <a:off x="2371766" y="24042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95B51-6BD4-2708-FBF1-6315C5103E66}"/>
                </a:ext>
              </a:extLst>
            </p:cNvPr>
            <p:cNvSpPr txBox="1"/>
            <p:nvPr/>
          </p:nvSpPr>
          <p:spPr>
            <a:xfrm>
              <a:off x="8254152" y="24042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United States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AC8295-BA16-09CA-F2CC-68E14B06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661" y="2773570"/>
              <a:ext cx="4151187" cy="159524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7B1DA9-4DD8-1BAD-5E06-8BE8109C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7908" y="2773570"/>
              <a:ext cx="3949431" cy="15873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5024815-77CE-6122-609B-EA44D5C4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74" y="4251628"/>
            <a:ext cx="4143375" cy="224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31BA1-74AC-F8F4-6969-22EEDDE88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277F2-84BC-85FC-4E72-33D73627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in Data Science is increasing</a:t>
            </a:r>
          </a:p>
          <a:p>
            <a:r>
              <a:rPr lang="en-US" dirty="0"/>
              <a:t>The highest paying jobs are at large companies (&gt; 250 Emp.)</a:t>
            </a:r>
          </a:p>
          <a:p>
            <a:r>
              <a:rPr lang="en-US" dirty="0"/>
              <a:t>Average Salaries are increasing significantly with experience</a:t>
            </a:r>
          </a:p>
          <a:p>
            <a:r>
              <a:rPr lang="en-US" dirty="0"/>
              <a:t>People described as Scientists and Engineers are the highest-paid individual contributors.</a:t>
            </a:r>
          </a:p>
          <a:p>
            <a:r>
              <a:rPr lang="en-US" dirty="0"/>
              <a:t>Russia, the United States, New Zealand, Israel, or Japan are the highest paid</a:t>
            </a:r>
            <a:r>
              <a:rPr lang="en-US" baseline="30000" dirty="0"/>
              <a:t>§</a:t>
            </a:r>
          </a:p>
          <a:p>
            <a:r>
              <a:rPr lang="en-US" dirty="0"/>
              <a:t>Machine learning in the USA appear more concentrated in ML development compared to the rest of the world, which has more employment in ML application.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CE4C9-504D-2216-8E6E-A62EA55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CAEC-FB70-C8C2-6BB8-AF91ED58017E}"/>
              </a:ext>
            </a:extLst>
          </p:cNvPr>
          <p:cNvSpPr txBox="1"/>
          <p:nvPr/>
        </p:nvSpPr>
        <p:spPr>
          <a:xfrm>
            <a:off x="527050" y="6167337"/>
            <a:ext cx="4982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§ Observations USA 355; Russia 2; Japan 6, New Zealand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789C5-C0E8-E69B-B2F8-DBDA59F3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A6E3E-4E1D-4355-B281-06B30C08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994"/>
            <a:ext cx="121920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C8B53-5372-47D0-87B6-FD4DD44F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21BFE3-9660-4883-AC12-8EA3AE40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50091"/>
              </p:ext>
            </p:extLst>
          </p:nvPr>
        </p:nvGraphicFramePr>
        <p:xfrm>
          <a:off x="631826" y="1831975"/>
          <a:ext cx="10747407" cy="3562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5708">
                  <a:extLst>
                    <a:ext uri="{9D8B030D-6E8A-4147-A177-3AD203B41FA5}">
                      <a16:colId xmlns:a16="http://schemas.microsoft.com/office/drawing/2014/main" val="2887432332"/>
                    </a:ext>
                  </a:extLst>
                </a:gridCol>
                <a:gridCol w="4732255">
                  <a:extLst>
                    <a:ext uri="{9D8B030D-6E8A-4147-A177-3AD203B41FA5}">
                      <a16:colId xmlns:a16="http://schemas.microsoft.com/office/drawing/2014/main" val="418927161"/>
                    </a:ext>
                  </a:extLst>
                </a:gridCol>
                <a:gridCol w="2969444">
                  <a:extLst>
                    <a:ext uri="{9D8B030D-6E8A-4147-A177-3AD203B41FA5}">
                      <a16:colId xmlns:a16="http://schemas.microsoft.com/office/drawing/2014/main" val="3990237153"/>
                    </a:ext>
                  </a:extLst>
                </a:gridCol>
              </a:tblGrid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219093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Ariel 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anicolejones2@gmail.com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427900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Joe Liang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zyl6842@gmail.com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37728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Kristina Mulholland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mulhollandkristina@gmail.com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732-682-6220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51293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Jeff Pinegar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jeffpinegar1@gmail.com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717-982-0516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996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20996B2-5788-B360-9D8A-8895C96D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4466A7-79F0-4D9E-8AF2-71588F17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Job Salaries 2020-2022</a:t>
            </a:r>
          </a:p>
          <a:p>
            <a:r>
              <a:rPr lang="en-US" dirty="0"/>
              <a:t>Data Set Variables:</a:t>
            </a:r>
          </a:p>
          <a:p>
            <a:pPr lvl="1"/>
            <a:r>
              <a:rPr lang="en-US" dirty="0"/>
              <a:t>Salary 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 Size</a:t>
            </a:r>
          </a:p>
          <a:p>
            <a:pPr lvl="1"/>
            <a:r>
              <a:rPr lang="en-US" dirty="0"/>
              <a:t>Company Location</a:t>
            </a:r>
          </a:p>
          <a:p>
            <a:pPr lvl="1"/>
            <a:r>
              <a:rPr lang="en-US" dirty="0"/>
              <a:t>Experience Level</a:t>
            </a:r>
          </a:p>
          <a:p>
            <a:pPr lvl="1"/>
            <a:r>
              <a:rPr lang="en-US" dirty="0"/>
              <a:t>Employment Type</a:t>
            </a:r>
          </a:p>
          <a:p>
            <a:pPr lvl="1"/>
            <a:r>
              <a:rPr lang="en-US" dirty="0"/>
              <a:t>Remote work</a:t>
            </a:r>
          </a:p>
          <a:p>
            <a:pPr lvl="1"/>
            <a:r>
              <a:rPr lang="en-US" dirty="0"/>
              <a:t>Year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2EBF5-D3AF-45E6-9A10-BC536FB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0DE1A-9DEF-446C-A3BF-D490DDFA58AF}"/>
              </a:ext>
            </a:extLst>
          </p:cNvPr>
          <p:cNvSpPr txBox="1"/>
          <p:nvPr/>
        </p:nvSpPr>
        <p:spPr>
          <a:xfrm>
            <a:off x="2815348" y="5507593"/>
            <a:ext cx="6289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Alt One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https://www.kaggle.com/datasets/saurabhshahane/data-science-jobs-salaries</a:t>
            </a:r>
            <a:endParaRPr lang="en-US" sz="1200" b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7390A-EE6E-4471-A10F-599270CAF0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58595" y="1681595"/>
            <a:ext cx="3266209" cy="326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43F37-337C-0621-B58F-609EA0BE3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447D8C-A939-84F2-7A80-A3B01512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xlookup to translate 8 columns of abbreviations to plain text and added 3-char country code</a:t>
            </a:r>
          </a:p>
          <a:p>
            <a:pPr lvl="1"/>
            <a:r>
              <a:rPr lang="en-US" dirty="0"/>
              <a:t>Calculation of overview statistics and figures testing the data set.</a:t>
            </a:r>
          </a:p>
          <a:p>
            <a:pPr lvl="1"/>
            <a:r>
              <a:rPr lang="en-US" dirty="0"/>
              <a:t>Export CSV data set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Clean data and load the Postgres database</a:t>
            </a:r>
          </a:p>
          <a:p>
            <a:pPr lvl="1"/>
            <a:r>
              <a:rPr lang="en-US" dirty="0"/>
              <a:t>Export data set as an HTML table to be added to the HTML data tab</a:t>
            </a:r>
          </a:p>
          <a:p>
            <a:pPr lvl="1"/>
            <a:r>
              <a:rPr lang="en-US" dirty="0"/>
              <a:t>Merge country geoJSON with Data Science salary data and export new geoJSON</a:t>
            </a:r>
          </a:p>
          <a:p>
            <a:r>
              <a:rPr lang="en-US" dirty="0"/>
              <a:t>Postgres – load data 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A92D3-BA5D-118A-BD45-980C5E6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(ETL) Data Preparation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4B645-7504-F7E4-984E-515E1511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0153920" cy="4048124"/>
          </a:xfrm>
        </p:spPr>
        <p:txBody>
          <a:bodyPr/>
          <a:lstStyle/>
          <a:p>
            <a:r>
              <a:rPr lang="en-US" dirty="0"/>
              <a:t>Bootstrap</a:t>
            </a:r>
          </a:p>
          <a:p>
            <a:r>
              <a:rPr lang="en-US" dirty="0"/>
              <a:t>D3</a:t>
            </a:r>
          </a:p>
          <a:p>
            <a:r>
              <a:rPr lang="en-US" dirty="0"/>
              <a:t>Plotly js</a:t>
            </a:r>
          </a:p>
          <a:p>
            <a:r>
              <a:rPr lang="en-US" dirty="0"/>
              <a:t>Leaflet</a:t>
            </a:r>
          </a:p>
          <a:p>
            <a:r>
              <a:rPr lang="en-US" dirty="0"/>
              <a:t>Postgres</a:t>
            </a:r>
          </a:p>
          <a:p>
            <a:r>
              <a:rPr lang="en-US" dirty="0"/>
              <a:t>Darkmode.js (</a:t>
            </a:r>
            <a:r>
              <a:rPr lang="en-US" dirty="0">
                <a:hlinkClick r:id="rId2"/>
              </a:rPr>
              <a:t>https://darkmodejs.learn.uno/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JavaScript plugin/library, which adds a button to the bottom right of the screen to toggle between normal and dark mode.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Visuals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https://jeffpinegar.github.io/Index.html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10E6E-45CF-391B-E405-6C04E4CE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1402080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 average data science salaries vary by the size of the company?</a:t>
            </a:r>
          </a:p>
          <a:p>
            <a:pPr lvl="1"/>
            <a:r>
              <a:rPr lang="en-US" dirty="0"/>
              <a:t>How do average data science salaries vary by each year and company size?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Company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https://jeffpinegar.github.io/Ariel.html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7BD4192-8A2D-FFBE-902E-144BA579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972307"/>
            <a:ext cx="4959350" cy="35364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13608-A1CF-2614-F688-88061658576A}"/>
              </a:ext>
            </a:extLst>
          </p:cNvPr>
          <p:cNvSpPr txBox="1">
            <a:spLocks/>
          </p:cNvSpPr>
          <p:nvPr/>
        </p:nvSpPr>
        <p:spPr>
          <a:xfrm>
            <a:off x="5654040" y="3216147"/>
            <a:ext cx="6370322" cy="26020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1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96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36207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72402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0685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257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9829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4401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800" kern="0" dirty="0"/>
              <a:t>Large companies have more than 250 employees, Medium companies have 50-250, and Small companies have less than 50 employees. </a:t>
            </a:r>
          </a:p>
          <a:p>
            <a:pPr marL="0" indent="0" defTabSz="914400">
              <a:buNone/>
            </a:pPr>
            <a:r>
              <a:rPr lang="en-US" sz="1800" kern="0" dirty="0"/>
              <a:t>Higher salaries are reported at larger companies, and within the larger companies, the average salaries steadily grew each year. </a:t>
            </a:r>
          </a:p>
          <a:p>
            <a:pPr marL="0" indent="0" defTabSz="914400">
              <a:buNone/>
            </a:pPr>
            <a:r>
              <a:rPr lang="en-US" sz="1800" kern="0" dirty="0"/>
              <a:t>Small companies had salaries that remained relatively consistent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866A-E0BC-E79F-C052-9F5C6CC9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66313f4a_0_0"/>
          <p:cNvSpPr txBox="1">
            <a:spLocks noGrp="1"/>
          </p:cNvSpPr>
          <p:nvPr>
            <p:ph type="body" idx="2"/>
          </p:nvPr>
        </p:nvSpPr>
        <p:spPr>
          <a:xfrm>
            <a:off x="527050" y="1828800"/>
            <a:ext cx="111378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dirty="0"/>
              <a:t>Questions explored: 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experience level in the Data Science/Data Analytics field?</a:t>
            </a:r>
            <a:endParaRPr dirty="0"/>
          </a:p>
        </p:txBody>
      </p:sp>
      <p:sp>
        <p:nvSpPr>
          <p:cNvPr id="110" name="Google Shape;110;g20266313f4a_0_0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Salaries by Experience</a:t>
            </a:r>
            <a:endParaRPr dirty="0"/>
          </a:p>
        </p:txBody>
      </p:sp>
      <p:sp>
        <p:nvSpPr>
          <p:cNvPr id="111" name="Google Shape;111;g20266313f4a_0_0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7000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https://jeffpinegar.github.io/Joe_Experience_Impact.html</a:t>
            </a:r>
            <a:endParaRPr dirty="0"/>
          </a:p>
        </p:txBody>
      </p:sp>
      <p:sp>
        <p:nvSpPr>
          <p:cNvPr id="112" name="Google Shape;112;g20266313f4a_0_0"/>
          <p:cNvSpPr txBox="1"/>
          <p:nvPr/>
        </p:nvSpPr>
        <p:spPr>
          <a:xfrm>
            <a:off x="5858325" y="3750500"/>
            <a:ext cx="6170100" cy="21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According to the data, salary increases with more experience in the field of Data Science/Data Analytics.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entry-level is around $61k.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mid-level is around $88k.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senior-level is around $139k.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executive-level is around $200k.</a:t>
            </a:r>
            <a:endParaRPr sz="1800" dirty="0"/>
          </a:p>
        </p:txBody>
      </p:sp>
      <p:pic>
        <p:nvPicPr>
          <p:cNvPr id="113" name="Google Shape;113;g20266313f4a_0_0"/>
          <p:cNvPicPr preferRelativeResize="0"/>
          <p:nvPr/>
        </p:nvPicPr>
        <p:blipFill rotWithShape="1">
          <a:blip r:embed="rId3">
            <a:alphaModFix/>
          </a:blip>
          <a:srcRect l="8221" t="3240" r="7169"/>
          <a:stretch/>
        </p:blipFill>
        <p:spPr>
          <a:xfrm>
            <a:off x="642025" y="2723745"/>
            <a:ext cx="5350213" cy="354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4231B3-FA5C-DB76-4036-6BD4E970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266313f4a_0_10"/>
          <p:cNvSpPr txBox="1">
            <a:spLocks noGrp="1"/>
          </p:cNvSpPr>
          <p:nvPr>
            <p:ph type="body" idx="2"/>
          </p:nvPr>
        </p:nvSpPr>
        <p:spPr>
          <a:xfrm>
            <a:off x="527050" y="1828800"/>
            <a:ext cx="111378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dirty="0"/>
              <a:t>Questions explored: 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job titles in the Data Science/Data Analytics field?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job category in the Data Science/Data Analytics field?</a:t>
            </a:r>
            <a:endParaRPr dirty="0"/>
          </a:p>
        </p:txBody>
      </p:sp>
      <p:sp>
        <p:nvSpPr>
          <p:cNvPr id="119" name="Google Shape;119;g20266313f4a_0_10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Salaries by Job Titles</a:t>
            </a:r>
            <a:endParaRPr dirty="0"/>
          </a:p>
        </p:txBody>
      </p:sp>
      <p:sp>
        <p:nvSpPr>
          <p:cNvPr id="120" name="Google Shape;120;g20266313f4a_0_10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7000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https://jeffpinegar.github.io/Joe_Position_Impact.html</a:t>
            </a:r>
            <a:endParaRPr dirty="0"/>
          </a:p>
        </p:txBody>
      </p:sp>
      <p:sp>
        <p:nvSpPr>
          <p:cNvPr id="121" name="Google Shape;121;g20266313f4a_0_10"/>
          <p:cNvSpPr txBox="1"/>
          <p:nvPr/>
        </p:nvSpPr>
        <p:spPr>
          <a:xfrm>
            <a:off x="7420575" y="3000375"/>
            <a:ext cx="4326600" cy="3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graph shows the average salary for different positions in the Data Science/Data Analytics field.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Second graph shows the average salary for different each job category. Category “Other” includes job titles Data Architect, ETL Developer, Machine Learning Developer, Head of Data, etc.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14554-CF3D-043D-F446-DFE46237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9" y="3038221"/>
            <a:ext cx="6742567" cy="3195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C2DB7B-2567-DA65-80C2-4BD1024F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1828800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 average data science salaries vary by country?</a:t>
            </a:r>
          </a:p>
          <a:p>
            <a:pPr lvl="1"/>
            <a:r>
              <a:rPr lang="en-US" dirty="0"/>
              <a:t>Which countries have the highest data science salaries?</a:t>
            </a:r>
          </a:p>
          <a:p>
            <a:pPr lvl="1"/>
            <a:r>
              <a:rPr lang="en-US" dirty="0"/>
              <a:t>Which countries have the lowest data science salaries?</a:t>
            </a:r>
          </a:p>
          <a:p>
            <a:r>
              <a:rPr lang="en-US" dirty="0"/>
              <a:t>Creating the Choropleth: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https://jeffpinegar.github.io/Kristina_Location.html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5A1BA-B3F2-F102-8D81-60CE969DFBDD}"/>
              </a:ext>
            </a:extLst>
          </p:cNvPr>
          <p:cNvSpPr txBox="1"/>
          <p:nvPr/>
        </p:nvSpPr>
        <p:spPr>
          <a:xfrm>
            <a:off x="236104" y="3657600"/>
            <a:ext cx="44103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path to the geoJSON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map object: L.map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 tile layer: openstreetmaps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the geoJSON and console.log to check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Choropleth layer: L.choropleth 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valueProperty: Avg Salary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chroma.js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quantile data distrubution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210B7-9F32-36D2-D764-7CE7434123A5}"/>
              </a:ext>
            </a:extLst>
          </p:cNvPr>
          <p:cNvSpPr txBox="1"/>
          <p:nvPr/>
        </p:nvSpPr>
        <p:spPr>
          <a:xfrm>
            <a:off x="5490663" y="3704492"/>
            <a:ext cx="23414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Leaflet js: correct version for import of L.choropleth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Bootstrap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Legend insert to match chroma colors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FF5F6-941A-74A3-448B-99A0D17B01C7}"/>
              </a:ext>
            </a:extLst>
          </p:cNvPr>
          <p:cNvSpPr txBox="1"/>
          <p:nvPr/>
        </p:nvSpPr>
        <p:spPr>
          <a:xfrm>
            <a:off x="8792308" y="3681046"/>
            <a:ext cx="2602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styling to align basemap with choropleth:</a:t>
            </a:r>
          </a:p>
          <a:p>
            <a:endParaRPr lang="en-US" dirty="0"/>
          </a:p>
          <a:p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.leaflet-tile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margin-top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30F7-011C-5B5C-6D11-2DE2A0A1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735"/>
      </p:ext>
    </p:extLst>
  </p:cSld>
  <p:clrMapOvr>
    <a:masterClrMapping/>
  </p:clrMapOvr>
</p:sld>
</file>

<file path=ppt/theme/theme1.xml><?xml version="1.0" encoding="utf-8"?>
<a:theme xmlns:a="http://schemas.openxmlformats.org/drawingml/2006/main" name="CST 2014">
  <a:themeElements>
    <a:clrScheme name="JSP Personal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hoenix Conta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asterversion 13 - 29.05.2008 1">
        <a:dk1>
          <a:srgbClr val="000000"/>
        </a:dk1>
        <a:lt1>
          <a:srgbClr val="FFFFFF"/>
        </a:lt1>
        <a:dk2>
          <a:srgbClr val="000000"/>
        </a:dk2>
        <a:lt2>
          <a:srgbClr val="97AFBD"/>
        </a:lt2>
        <a:accent1>
          <a:srgbClr val="D8E1E6"/>
        </a:accent1>
        <a:accent2>
          <a:srgbClr val="6C8DA2"/>
        </a:accent2>
        <a:accent3>
          <a:srgbClr val="FFFFFF"/>
        </a:accent3>
        <a:accent4>
          <a:srgbClr val="000000"/>
        </a:accent4>
        <a:accent5>
          <a:srgbClr val="E9EEF0"/>
        </a:accent5>
        <a:accent6>
          <a:srgbClr val="617F92"/>
        </a:accent6>
        <a:hlink>
          <a:srgbClr val="99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6D368F6-D05B-4CAB-8792-5B161031AD06}" vid="{C19A411C-F60F-48B4-ADBD-A9F28D5C0E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PowerPoint 16x9</Template>
  <TotalTime>2867</TotalTime>
  <Words>1006</Words>
  <Application>Microsoft Office PowerPoint</Application>
  <PresentationFormat>Widescreen</PresentationFormat>
  <Paragraphs>139</Paragraphs>
  <Slides>15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Alt One MT</vt:lpstr>
      <vt:lpstr>Menlo</vt:lpstr>
      <vt:lpstr>Noto Sans Symbols</vt:lpstr>
      <vt:lpstr>System Font Regular</vt:lpstr>
      <vt:lpstr>Wingdings</vt:lpstr>
      <vt:lpstr>CST 2014</vt:lpstr>
      <vt:lpstr>PowerPoint Presentation</vt:lpstr>
      <vt:lpstr>The Team</vt:lpstr>
      <vt:lpstr>The Data Set</vt:lpstr>
      <vt:lpstr>(ETL) Data Preparation Tools</vt:lpstr>
      <vt:lpstr>Structure and Visuals </vt:lpstr>
      <vt:lpstr>Average Salaries by Company Size</vt:lpstr>
      <vt:lpstr>Average Salaries by Experience</vt:lpstr>
      <vt:lpstr>Average Salaries by Job Titles</vt:lpstr>
      <vt:lpstr>Average Salaries by Location</vt:lpstr>
      <vt:lpstr>Average Salaries by Location</vt:lpstr>
      <vt:lpstr>Machine learning</vt:lpstr>
      <vt:lpstr>Machine learning</vt:lpstr>
      <vt:lpstr>Machine learning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S. Pinegar</dc:creator>
  <cp:lastModifiedBy>Jeffrey S. Pinegar</cp:lastModifiedBy>
  <cp:revision>86</cp:revision>
  <dcterms:created xsi:type="dcterms:W3CDTF">2022-11-05T17:44:57Z</dcterms:created>
  <dcterms:modified xsi:type="dcterms:W3CDTF">2023-01-30T21:12:20Z</dcterms:modified>
</cp:coreProperties>
</file>