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22"/>
  </p:notesMasterIdLst>
  <p:sldIdLst>
    <p:sldId id="267" r:id="rId2"/>
    <p:sldId id="270" r:id="rId3"/>
    <p:sldId id="296" r:id="rId4"/>
    <p:sldId id="311" r:id="rId5"/>
    <p:sldId id="315" r:id="rId6"/>
    <p:sldId id="309" r:id="rId7"/>
    <p:sldId id="310" r:id="rId8"/>
    <p:sldId id="312" r:id="rId9"/>
    <p:sldId id="313" r:id="rId10"/>
    <p:sldId id="314" r:id="rId11"/>
    <p:sldId id="308" r:id="rId12"/>
    <p:sldId id="297" r:id="rId13"/>
    <p:sldId id="268" r:id="rId14"/>
    <p:sldId id="279" r:id="rId15"/>
    <p:sldId id="278" r:id="rId16"/>
    <p:sldId id="300" r:id="rId17"/>
    <p:sldId id="303" r:id="rId18"/>
    <p:sldId id="274" r:id="rId19"/>
    <p:sldId id="261" r:id="rId20"/>
    <p:sldId id="25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4" userDrawn="1">
          <p15:clr>
            <a:srgbClr val="A4A3A4"/>
          </p15:clr>
        </p15:guide>
        <p15:guide id="2" pos="66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8047"/>
    <a:srgbClr val="A5AB81"/>
    <a:srgbClr val="968C8C"/>
    <a:srgbClr val="786E6E"/>
    <a:srgbClr val="FDFCFA"/>
    <a:srgbClr val="FFFFFF"/>
    <a:srgbClr val="1010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38" autoAdjust="0"/>
    <p:restoredTop sz="92410" autoAdjust="0"/>
  </p:normalViewPr>
  <p:slideViewPr>
    <p:cSldViewPr snapToGrid="0">
      <p:cViewPr varScale="1">
        <p:scale>
          <a:sx n="98" d="100"/>
          <a:sy n="98" d="100"/>
        </p:scale>
        <p:origin x="468" y="90"/>
      </p:cViewPr>
      <p:guideLst>
        <p:guide orient="horz" pos="744"/>
        <p:guide pos="6696"/>
      </p:guideLst>
    </p:cSldViewPr>
  </p:slideViewPr>
  <p:notesTextViewPr>
    <p:cViewPr>
      <p:scale>
        <a:sx n="1" d="1"/>
        <a:sy n="1" d="1"/>
      </p:scale>
      <p:origin x="0" y="0"/>
    </p:cViewPr>
  </p:notesTextViewPr>
  <p:sorterViewPr>
    <p:cViewPr>
      <p:scale>
        <a:sx n="100" d="100"/>
        <a:sy n="100" d="100"/>
      </p:scale>
      <p:origin x="0" y="-27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551B2-72B9-4805-8062-4939F9ED4BD5}" type="datetimeFigureOut">
              <a:rPr lang="en-US"/>
              <a:t>1/29/2023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5F7B5-7C12-4AF2-B6DF-8CC8390A6C8D}" type="slidenum">
              <a:rPr lang="en-US"/>
              <a:t>‹#›</a:t>
            </a:fld>
            <a:endParaRPr lang="en-US" dirty="0"/>
          </a:p>
        </p:txBody>
      </p:sp>
    </p:spTree>
    <p:extLst>
      <p:ext uri="{BB962C8B-B14F-4D97-AF65-F5344CB8AC3E}">
        <p14:creationId xmlns:p14="http://schemas.microsoft.com/office/powerpoint/2010/main" val="1348655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9AC5F7B5-7C12-4AF2-B6DF-8CC8390A6C8D}" type="slidenum">
              <a:rPr lang="en-US" smtClean="0"/>
              <a:t>3</a:t>
            </a:fld>
            <a:endParaRPr lang="en-US"/>
          </a:p>
        </p:txBody>
      </p:sp>
    </p:spTree>
    <p:extLst>
      <p:ext uri="{BB962C8B-B14F-4D97-AF65-F5344CB8AC3E}">
        <p14:creationId xmlns:p14="http://schemas.microsoft.com/office/powerpoint/2010/main" val="490107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F1FCCB6-F9A8-465F-861C-256322524500}" type="slidenum">
              <a:rPr lang="en-US"/>
              <a:pPr/>
              <a:t>19</a:t>
            </a:fld>
            <a:endParaRPr lang="en-US" dirty="0"/>
          </a:p>
        </p:txBody>
      </p:sp>
      <p:sp>
        <p:nvSpPr>
          <p:cNvPr id="1683458" name="Rectangle 2"/>
          <p:cNvSpPr>
            <a:spLocks noGrp="1" noRot="1" noChangeAspect="1" noChangeArrowheads="1" noTextEdit="1"/>
          </p:cNvSpPr>
          <p:nvPr>
            <p:ph type="sldImg"/>
          </p:nvPr>
        </p:nvSpPr>
        <p:spPr>
          <a:xfrm>
            <a:off x="685800" y="1143000"/>
            <a:ext cx="5486400" cy="3086100"/>
          </a:xfrm>
          <a:ln/>
        </p:spPr>
      </p:sp>
      <p:sp>
        <p:nvSpPr>
          <p:cNvPr id="1683459" name="Rectangle 3"/>
          <p:cNvSpPr>
            <a:spLocks noGrp="1" noChangeArrowheads="1"/>
          </p:cNvSpPr>
          <p:nvPr>
            <p:ph type="body" idx="1"/>
          </p:nvPr>
        </p:nvSpPr>
        <p:spPr/>
        <p:txBody>
          <a:bodyPr/>
          <a:lstStyle/>
          <a:p>
            <a:r>
              <a:rPr lang="en-US" dirty="0"/>
              <a:t>A few years ago, users of Internet services began to realize that when an online service is free, you’re not the customer. You’re the product. But at Apple, we believe a great customer experience shouldn’t come at the expense of your privacy.</a:t>
            </a:r>
          </a:p>
          <a:p>
            <a:endParaRPr lang="en-US" dirty="0"/>
          </a:p>
          <a:p>
            <a:r>
              <a:rPr lang="en-US" dirty="0"/>
              <a:t>Our business model is very straightforward: We sell great products. We don’t build a profile based on your email content or web browsing habits to sell to advertisers. We don’t “monetize” the information you store on your iPhone or in iCloud. And we don’t read your email or your messages to get information to market to you. Our software and services are designed to make our devices better. Plain and simple.</a:t>
            </a:r>
          </a:p>
          <a:p>
            <a:endParaRPr lang="en-US" dirty="0"/>
          </a:p>
          <a:p>
            <a:endParaRPr lang="en-US" dirty="0"/>
          </a:p>
          <a:p>
            <a:endParaRPr lang="en-US" dirty="0"/>
          </a:p>
          <a:p>
            <a:r>
              <a:rPr lang="en-US" dirty="0"/>
              <a:t>Read more: http://www.businessinsider.com/tim-cook-privacy-letter-2014-9#ixzz3Dg0eJ4Ll</a:t>
            </a:r>
          </a:p>
        </p:txBody>
      </p:sp>
    </p:spTree>
    <p:extLst>
      <p:ext uri="{BB962C8B-B14F-4D97-AF65-F5344CB8AC3E}">
        <p14:creationId xmlns:p14="http://schemas.microsoft.com/office/powerpoint/2010/main" val="1493162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14 Title">
    <p:spTree>
      <p:nvGrpSpPr>
        <p:cNvPr id="1" name=""/>
        <p:cNvGrpSpPr/>
        <p:nvPr/>
      </p:nvGrpSpPr>
      <p:grpSpPr>
        <a:xfrm>
          <a:off x="0" y="0"/>
          <a:ext cx="0" cy="0"/>
          <a:chOff x="0" y="0"/>
          <a:chExt cx="0" cy="0"/>
        </a:xfrm>
      </p:grpSpPr>
      <p:sp>
        <p:nvSpPr>
          <p:cNvPr id="11" name="Rectangle 10"/>
          <p:cNvSpPr/>
          <p:nvPr userDrawn="1"/>
        </p:nvSpPr>
        <p:spPr>
          <a:xfrm>
            <a:off x="0" y="4781550"/>
            <a:ext cx="4094480" cy="501454"/>
          </a:xfrm>
          <a:prstGeom prst="rect">
            <a:avLst/>
          </a:prstGeom>
          <a:solidFill>
            <a:schemeClr val="bg2"/>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3" name="Rectangle 2"/>
          <p:cNvSpPr/>
          <p:nvPr userDrawn="1"/>
        </p:nvSpPr>
        <p:spPr>
          <a:xfrm>
            <a:off x="7821637" y="6133515"/>
            <a:ext cx="4351607" cy="604911"/>
          </a:xfrm>
          <a:prstGeom prst="rect">
            <a:avLst/>
          </a:prstGeom>
          <a:solidFill>
            <a:schemeClr val="bg1"/>
          </a:solidFill>
          <a:ln>
            <a:solidFill>
              <a:schemeClr val="bg1"/>
            </a:solidFill>
          </a:ln>
        </p:spPr>
        <p:txBody>
          <a:bodyPr rtlCol="0" anchor="ctr"/>
          <a:lstStyle/>
          <a:p>
            <a:pPr algn="ctr"/>
            <a:endParaRPr lang="en-US" sz="1800" dirty="0"/>
          </a:p>
        </p:txBody>
      </p:sp>
      <p:sp>
        <p:nvSpPr>
          <p:cNvPr id="12" name="Picture Placeholder 11"/>
          <p:cNvSpPr>
            <a:spLocks noGrp="1"/>
          </p:cNvSpPr>
          <p:nvPr>
            <p:ph type="pic" sz="quarter" idx="12"/>
          </p:nvPr>
        </p:nvSpPr>
        <p:spPr>
          <a:xfrm>
            <a:off x="5341862" y="1073831"/>
            <a:ext cx="5437717" cy="4616450"/>
          </a:xfrm>
          <a:prstGeom prst="rect">
            <a:avLst/>
          </a:prstGeom>
          <a:noFill/>
        </p:spPr>
        <p:txBody>
          <a:bodyPr/>
          <a:lstStyle>
            <a:lvl1pPr marL="0" indent="0">
              <a:buFont typeface="+mj-lt"/>
              <a:buNone/>
              <a:defRPr/>
            </a:lvl1pPr>
          </a:lstStyle>
          <a:p>
            <a:r>
              <a:rPr lang="en-US" dirty="0"/>
              <a:t>Click icon to add picture</a:t>
            </a:r>
          </a:p>
        </p:txBody>
      </p:sp>
      <p:sp>
        <p:nvSpPr>
          <p:cNvPr id="7" name="Textplatzhalter 5"/>
          <p:cNvSpPr>
            <a:spLocks noGrp="1"/>
          </p:cNvSpPr>
          <p:nvPr>
            <p:ph type="body" sz="quarter" idx="11" hasCustomPrompt="1"/>
          </p:nvPr>
        </p:nvSpPr>
        <p:spPr>
          <a:xfrm>
            <a:off x="-18756" y="4734117"/>
            <a:ext cx="4032739" cy="495108"/>
          </a:xfrm>
          <a:prstGeom prst="rect">
            <a:avLst/>
          </a:prstGeom>
          <a:solidFill>
            <a:schemeClr val="accent5"/>
          </a:solidFill>
        </p:spPr>
        <p:txBody>
          <a:bodyPr wrap="square" lIns="0" tIns="108000" rIns="0" bIns="108000" anchor="b" anchorCtr="0">
            <a:spAutoFit/>
          </a:bodyPr>
          <a:lstStyle>
            <a:lvl1pPr marL="446088" indent="0">
              <a:buNone/>
              <a:defRPr sz="1800" b="1">
                <a:solidFill>
                  <a:schemeClr val="bg1"/>
                </a:solidFill>
              </a:defRPr>
            </a:lvl1pPr>
            <a:lvl2pPr marL="355600" indent="0">
              <a:buNone/>
              <a:defRPr/>
            </a:lvl2pPr>
            <a:lvl3pPr marL="711200" indent="0">
              <a:buNone/>
              <a:defRPr/>
            </a:lvl3pPr>
            <a:lvl4pPr marL="1076325" indent="0">
              <a:buNone/>
              <a:defRPr/>
            </a:lvl4pPr>
            <a:lvl5pPr marL="1438275" indent="0">
              <a:buNone/>
              <a:defRPr sz="2000"/>
            </a:lvl5pPr>
          </a:lstStyle>
          <a:p>
            <a:pPr lvl="0"/>
            <a:r>
              <a:rPr lang="en-US" sz="1800" b="0" dirty="0">
                <a:solidFill>
                  <a:schemeClr val="bg1"/>
                </a:solidFill>
              </a:rPr>
              <a:t>Project 1: Undergrad Tuition</a:t>
            </a:r>
            <a:endParaRPr lang="de-DE" noProof="0" dirty="0"/>
          </a:p>
        </p:txBody>
      </p:sp>
    </p:spTree>
    <p:extLst>
      <p:ext uri="{BB962C8B-B14F-4D97-AF65-F5344CB8AC3E}">
        <p14:creationId xmlns:p14="http://schemas.microsoft.com/office/powerpoint/2010/main" val="362197292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14 Title Only">
    <p:spTree>
      <p:nvGrpSpPr>
        <p:cNvPr id="1" name=""/>
        <p:cNvGrpSpPr/>
        <p:nvPr/>
      </p:nvGrpSpPr>
      <p:grpSpPr>
        <a:xfrm>
          <a:off x="0" y="0"/>
          <a:ext cx="0" cy="0"/>
          <a:chOff x="0" y="0"/>
          <a:chExt cx="0" cy="0"/>
        </a:xfrm>
      </p:grpSpPr>
      <p:sp>
        <p:nvSpPr>
          <p:cNvPr id="3"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dirty="0"/>
              <a:t>Click to edit Master title style</a:t>
            </a:r>
            <a:endParaRPr lang="de-DE" noProof="0" dirty="0"/>
          </a:p>
        </p:txBody>
      </p:sp>
    </p:spTree>
    <p:extLst>
      <p:ext uri="{BB962C8B-B14F-4D97-AF65-F5344CB8AC3E}">
        <p14:creationId xmlns:p14="http://schemas.microsoft.com/office/powerpoint/2010/main" val="11791650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14 Foot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62738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14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19618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14 Quotation">
    <p:spTree>
      <p:nvGrpSpPr>
        <p:cNvPr id="1" name=""/>
        <p:cNvGrpSpPr/>
        <p:nvPr/>
      </p:nvGrpSpPr>
      <p:grpSpPr>
        <a:xfrm>
          <a:off x="0" y="0"/>
          <a:ext cx="0" cy="0"/>
          <a:chOff x="0" y="0"/>
          <a:chExt cx="0" cy="0"/>
        </a:xfrm>
      </p:grpSpPr>
      <p:sp>
        <p:nvSpPr>
          <p:cNvPr id="3" name="Titel 1"/>
          <p:cNvSpPr>
            <a:spLocks noGrp="1"/>
          </p:cNvSpPr>
          <p:nvPr>
            <p:ph type="title"/>
          </p:nvPr>
        </p:nvSpPr>
        <p:spPr>
          <a:xfrm>
            <a:off x="527050" y="188913"/>
            <a:ext cx="11137900" cy="5170878"/>
          </a:xfrm>
          <a:prstGeom prst="rect">
            <a:avLst/>
          </a:prstGeom>
        </p:spPr>
        <p:txBody>
          <a:bodyPr lIns="0" tIns="0" rIns="0" bIns="0" anchor="ctr" anchorCtr="0"/>
          <a:lstStyle>
            <a:lvl1pPr algn="ctr">
              <a:defRPr>
                <a:solidFill>
                  <a:schemeClr val="tx2"/>
                </a:solidFill>
              </a:defRPr>
            </a:lvl1pPr>
          </a:lstStyle>
          <a:p>
            <a:r>
              <a:rPr lang="en-US" noProof="0"/>
              <a:t>Click to edit Master title style</a:t>
            </a:r>
            <a:endParaRPr lang="de-DE" noProof="0" dirty="0"/>
          </a:p>
        </p:txBody>
      </p:sp>
      <p:sp>
        <p:nvSpPr>
          <p:cNvPr id="4" name="Rectangle 13"/>
          <p:cNvSpPr>
            <a:spLocks noGrp="1" noChangeArrowheads="1"/>
          </p:cNvSpPr>
          <p:nvPr>
            <p:ph type="subTitle" idx="1" hasCustomPrompt="1"/>
          </p:nvPr>
        </p:nvSpPr>
        <p:spPr>
          <a:xfrm>
            <a:off x="506437" y="5458265"/>
            <a:ext cx="9584787" cy="604911"/>
          </a:xfrm>
          <a:prstGeom prst="rect">
            <a:avLst/>
          </a:prstGeom>
        </p:spPr>
        <p:txBody>
          <a:bodyPr anchor="ctr"/>
          <a:lstStyle>
            <a:lvl1pPr marL="0" indent="0">
              <a:buFont typeface="Wingdings" pitchFamily="2" charset="2"/>
              <a:buNone/>
              <a:defRPr sz="1600" baseline="0"/>
            </a:lvl1pPr>
          </a:lstStyle>
          <a:p>
            <a:pPr lvl="0"/>
            <a:r>
              <a:rPr lang="en-US" noProof="0" dirty="0"/>
              <a:t>Click to enter source</a:t>
            </a:r>
          </a:p>
        </p:txBody>
      </p:sp>
    </p:spTree>
    <p:extLst>
      <p:ext uri="{BB962C8B-B14F-4D97-AF65-F5344CB8AC3E}">
        <p14:creationId xmlns:p14="http://schemas.microsoft.com/office/powerpoint/2010/main" val="39627626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14 Section Divider">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FF0000"/>
          </a:solidFill>
          <a:ln>
            <a:solidFill>
              <a:schemeClr val="accent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3800" b="1" dirty="0">
                <a:solidFill>
                  <a:schemeClr val="bg1"/>
                </a:solidFill>
              </a:rPr>
              <a:t>Section</a:t>
            </a:r>
          </a:p>
          <a:p>
            <a:pPr algn="ctr"/>
            <a:r>
              <a:rPr lang="en-US" sz="13800" b="1" dirty="0">
                <a:solidFill>
                  <a:schemeClr val="bg1"/>
                </a:solidFill>
              </a:rPr>
              <a:t>Divider</a:t>
            </a:r>
          </a:p>
        </p:txBody>
      </p:sp>
    </p:spTree>
    <p:extLst>
      <p:ext uri="{BB962C8B-B14F-4D97-AF65-F5344CB8AC3E}">
        <p14:creationId xmlns:p14="http://schemas.microsoft.com/office/powerpoint/2010/main" val="417338890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14 title, content">
    <p:spTree>
      <p:nvGrpSpPr>
        <p:cNvPr id="1" name=""/>
        <p:cNvGrpSpPr/>
        <p:nvPr/>
      </p:nvGrpSpPr>
      <p:grpSpPr>
        <a:xfrm>
          <a:off x="0" y="0"/>
          <a:ext cx="0" cy="0"/>
          <a:chOff x="0" y="0"/>
          <a:chExt cx="0" cy="0"/>
        </a:xfrm>
      </p:grpSpPr>
      <p:sp>
        <p:nvSpPr>
          <p:cNvPr id="3" name="Inhaltsplatzhalter 2"/>
          <p:cNvSpPr>
            <a:spLocks noGrp="1"/>
          </p:cNvSpPr>
          <p:nvPr>
            <p:ph idx="1"/>
          </p:nvPr>
        </p:nvSpPr>
        <p:spPr>
          <a:xfrm>
            <a:off x="527050" y="1268414"/>
            <a:ext cx="11137900" cy="4608511"/>
          </a:xfrm>
          <a:prstGeom prst="rect">
            <a:avLst/>
          </a:prstGeom>
        </p:spPr>
        <p:txBody>
          <a:bodyPr lIns="0" tIns="0" rIns="0" bIns="0"/>
          <a:lstStyle>
            <a:lvl1pPr>
              <a:buClr>
                <a:schemeClr val="tx2"/>
              </a:buClr>
              <a:defRPr sz="2400" b="0">
                <a:latin typeface="+mn-lt"/>
              </a:defRPr>
            </a:lvl1pPr>
            <a:lvl2pPr>
              <a:buClr>
                <a:schemeClr val="tx2"/>
              </a:buClr>
              <a:defRPr sz="2000" b="0">
                <a:latin typeface="+mn-lt"/>
              </a:defRPr>
            </a:lvl2pPr>
            <a:lvl3pPr>
              <a:buClr>
                <a:schemeClr val="tx2"/>
              </a:buClr>
              <a:defRPr sz="2000" b="0">
                <a:latin typeface="+mn-lt"/>
              </a:defRPr>
            </a:lvl3pPr>
            <a:lvl4pPr>
              <a:buClr>
                <a:schemeClr val="tx2"/>
              </a:buClr>
              <a:defRPr sz="2000" b="0">
                <a:latin typeface="+mn-lt"/>
              </a:defRPr>
            </a:lvl4pPr>
            <a:lvl5pPr>
              <a:buClr>
                <a:schemeClr val="tx2"/>
              </a:buClr>
              <a:defRPr sz="2000" b="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Tree>
    <p:extLst>
      <p:ext uri="{BB962C8B-B14F-4D97-AF65-F5344CB8AC3E}">
        <p14:creationId xmlns:p14="http://schemas.microsoft.com/office/powerpoint/2010/main" val="114793142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14 title, content">
    <p:spTree>
      <p:nvGrpSpPr>
        <p:cNvPr id="1" name=""/>
        <p:cNvGrpSpPr/>
        <p:nvPr/>
      </p:nvGrpSpPr>
      <p:grpSpPr>
        <a:xfrm>
          <a:off x="0" y="0"/>
          <a:ext cx="0" cy="0"/>
          <a:chOff x="0" y="0"/>
          <a:chExt cx="0" cy="0"/>
        </a:xfrm>
      </p:grpSpPr>
      <p:sp>
        <p:nvSpPr>
          <p:cNvPr id="3" name="Inhaltsplatzhalter 2"/>
          <p:cNvSpPr>
            <a:spLocks noGrp="1"/>
          </p:cNvSpPr>
          <p:nvPr>
            <p:ph idx="1"/>
          </p:nvPr>
        </p:nvSpPr>
        <p:spPr>
          <a:xfrm>
            <a:off x="527050" y="1844676"/>
            <a:ext cx="11137900" cy="4032250"/>
          </a:xfrm>
          <a:prstGeom prst="rect">
            <a:avLst/>
          </a:prstGeom>
        </p:spPr>
        <p:txBody>
          <a:bodyPr lIns="0" tIns="0" rIns="0" bIns="0"/>
          <a:lstStyle>
            <a:lvl1pPr>
              <a:defRPr sz="2000" b="0">
                <a:latin typeface="+mn-lt"/>
              </a:defRPr>
            </a:lvl1pPr>
            <a:lvl2pPr>
              <a:defRPr sz="1800" b="0">
                <a:latin typeface="+mn-lt"/>
              </a:defRPr>
            </a:lvl2pPr>
            <a:lvl3pPr>
              <a:defRPr sz="1800" b="0">
                <a:latin typeface="+mn-lt"/>
              </a:defRPr>
            </a:lvl3pPr>
            <a:lvl4pPr>
              <a:defRPr sz="1800" b="0">
                <a:latin typeface="+mn-lt"/>
              </a:defRPr>
            </a:lvl4pPr>
            <a:lvl5pPr>
              <a:defRPr sz="1800" b="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5" name="Inhaltsplatzhalter 2"/>
          <p:cNvSpPr>
            <a:spLocks noGrp="1"/>
          </p:cNvSpPr>
          <p:nvPr>
            <p:ph sz="half" idx="10"/>
          </p:nvPr>
        </p:nvSpPr>
        <p:spPr>
          <a:xfrm>
            <a:off x="527052" y="1268414"/>
            <a:ext cx="11137899" cy="504824"/>
          </a:xfrm>
          <a:prstGeom prst="rect">
            <a:avLst/>
          </a:prstGeom>
          <a:solidFill>
            <a:schemeClr val="accent5"/>
          </a:solidFill>
        </p:spPr>
        <p:txBody>
          <a:bodyPr anchor="ctr"/>
          <a:lstStyle>
            <a:lvl1pPr>
              <a:defRPr lang="de-DE" b="1" baseline="0" noProof="0" dirty="0" smtClean="0">
                <a:solidFill>
                  <a:schemeClr val="bg1"/>
                </a:solidFill>
              </a:defRPr>
            </a:lvl1pPr>
          </a:lstStyle>
          <a:p>
            <a:pPr marL="0" lvl="0" indent="0">
              <a:buNone/>
            </a:pPr>
            <a:r>
              <a:rPr lang="en-US" noProof="0"/>
              <a:t>Click to edit Master text styles</a:t>
            </a:r>
          </a:p>
        </p:txBody>
      </p:sp>
    </p:spTree>
    <p:extLst>
      <p:ext uri="{BB962C8B-B14F-4D97-AF65-F5344CB8AC3E}">
        <p14:creationId xmlns:p14="http://schemas.microsoft.com/office/powerpoint/2010/main" val="79304255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14 title, 1-1 column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2" y="1268413"/>
            <a:ext cx="5473699" cy="4608512"/>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Inhaltsplatzhalter 3"/>
          <p:cNvSpPr>
            <a:spLocks noGrp="1"/>
          </p:cNvSpPr>
          <p:nvPr>
            <p:ph sz="half" idx="2"/>
          </p:nvPr>
        </p:nvSpPr>
        <p:spPr>
          <a:xfrm>
            <a:off x="6191250" y="1268413"/>
            <a:ext cx="5473700" cy="4608511"/>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Tree>
    <p:extLst>
      <p:ext uri="{BB962C8B-B14F-4D97-AF65-F5344CB8AC3E}">
        <p14:creationId xmlns:p14="http://schemas.microsoft.com/office/powerpoint/2010/main" val="352833717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14 title, 1-2 column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1" y="1268412"/>
            <a:ext cx="3936768" cy="4608513"/>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Inhaltsplatzhalter 3"/>
          <p:cNvSpPr>
            <a:spLocks noGrp="1"/>
          </p:cNvSpPr>
          <p:nvPr>
            <p:ph sz="half" idx="2"/>
          </p:nvPr>
        </p:nvSpPr>
        <p:spPr>
          <a:xfrm>
            <a:off x="4642380" y="1268412"/>
            <a:ext cx="7022571" cy="4608513"/>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a:t>Click to edit Master title style</a:t>
            </a:r>
            <a:endParaRPr lang="de-DE" dirty="0"/>
          </a:p>
        </p:txBody>
      </p:sp>
    </p:spTree>
    <p:extLst>
      <p:ext uri="{BB962C8B-B14F-4D97-AF65-F5344CB8AC3E}">
        <p14:creationId xmlns:p14="http://schemas.microsoft.com/office/powerpoint/2010/main" val="37264791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P14 title, 1-1 columns, featur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2" y="1844824"/>
            <a:ext cx="5472000" cy="4032000"/>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Inhaltsplatzhalter 3"/>
          <p:cNvSpPr>
            <a:spLocks noGrp="1"/>
          </p:cNvSpPr>
          <p:nvPr>
            <p:ph sz="half" idx="2"/>
          </p:nvPr>
        </p:nvSpPr>
        <p:spPr>
          <a:xfrm>
            <a:off x="6191250" y="1828800"/>
            <a:ext cx="5473700" cy="4048124"/>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9" name="Inhaltsplatzhalter 2"/>
          <p:cNvSpPr>
            <a:spLocks noGrp="1"/>
          </p:cNvSpPr>
          <p:nvPr>
            <p:ph sz="half" idx="10" hasCustomPrompt="1"/>
          </p:nvPr>
        </p:nvSpPr>
        <p:spPr>
          <a:xfrm>
            <a:off x="527052" y="1268413"/>
            <a:ext cx="5467349" cy="504000"/>
          </a:xfrm>
          <a:prstGeom prst="rect">
            <a:avLst/>
          </a:prstGeom>
          <a:solidFill>
            <a:schemeClr val="accent5"/>
          </a:solidFill>
        </p:spPr>
        <p:txBody>
          <a:bodyPr anchor="ctr"/>
          <a:lstStyle>
            <a:lvl1pPr marL="0" indent="0">
              <a:buNone/>
              <a:defRPr sz="2400" b="1" baseline="0">
                <a:solidFill>
                  <a:schemeClr val="bg1"/>
                </a:solidFill>
              </a:defRPr>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dirty="0"/>
              <a:t>Click to edit text styles</a:t>
            </a:r>
          </a:p>
        </p:txBody>
      </p:sp>
      <p:sp>
        <p:nvSpPr>
          <p:cNvPr id="6" name="Inhaltsplatzhalter 2"/>
          <p:cNvSpPr>
            <a:spLocks noGrp="1"/>
          </p:cNvSpPr>
          <p:nvPr>
            <p:ph sz="half" idx="11" hasCustomPrompt="1"/>
          </p:nvPr>
        </p:nvSpPr>
        <p:spPr>
          <a:xfrm>
            <a:off x="6196332" y="1268413"/>
            <a:ext cx="5467349" cy="504000"/>
          </a:xfrm>
          <a:prstGeom prst="rect">
            <a:avLst/>
          </a:prstGeom>
          <a:solidFill>
            <a:schemeClr val="accent5"/>
          </a:solidFill>
        </p:spPr>
        <p:txBody>
          <a:bodyPr anchor="ctr"/>
          <a:lstStyle>
            <a:lvl1pPr marL="0" indent="0">
              <a:buNone/>
              <a:defRPr sz="2400" b="1" baseline="0">
                <a:solidFill>
                  <a:schemeClr val="bg1"/>
                </a:solidFill>
              </a:defRPr>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dirty="0"/>
              <a:t>Click to edit text styles</a:t>
            </a:r>
          </a:p>
        </p:txBody>
      </p:sp>
    </p:spTree>
    <p:extLst>
      <p:ext uri="{BB962C8B-B14F-4D97-AF65-F5344CB8AC3E}">
        <p14:creationId xmlns:p14="http://schemas.microsoft.com/office/powerpoint/2010/main" val="37955203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P14 title, 1-1 columns, featur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2" y="1844824"/>
            <a:ext cx="5472000" cy="4032000"/>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Inhaltsplatzhalter 3"/>
          <p:cNvSpPr>
            <a:spLocks noGrp="1"/>
          </p:cNvSpPr>
          <p:nvPr>
            <p:ph sz="half" idx="2"/>
          </p:nvPr>
        </p:nvSpPr>
        <p:spPr>
          <a:xfrm>
            <a:off x="6191250" y="1828800"/>
            <a:ext cx="5473700" cy="4048124"/>
          </a:xfrm>
          <a:prstGeom prst="rect">
            <a:avLst/>
          </a:prstGeom>
        </p:spPr>
        <p:txBody>
          <a:bodyPr/>
          <a:lstStyle>
            <a:lvl1pPr marL="342900" indent="-342900">
              <a:buClr>
                <a:schemeClr val="tx2"/>
              </a:buClr>
              <a:buFont typeface="Wingdings" panose="05000000000000000000" pitchFamily="2" charset="2"/>
              <a:buChar char="§"/>
              <a:defRPr sz="2000"/>
            </a:lvl1pPr>
            <a:lvl2pPr marL="641350" indent="-285750">
              <a:buClr>
                <a:schemeClr val="tx2"/>
              </a:buClr>
              <a:buFont typeface="Wingdings" panose="05000000000000000000" pitchFamily="2" charset="2"/>
              <a:buChar char="§"/>
              <a:defRPr sz="1800"/>
            </a:lvl2pPr>
            <a:lvl3pPr marL="996950" indent="-285750">
              <a:buClr>
                <a:schemeClr val="tx2"/>
              </a:buClr>
              <a:buFont typeface="Wingdings" panose="05000000000000000000" pitchFamily="2" charset="2"/>
              <a:buChar char="§"/>
              <a:defRPr sz="1800"/>
            </a:lvl3pPr>
            <a:lvl4pPr marL="1362075" indent="-285750">
              <a:buClr>
                <a:schemeClr val="tx2"/>
              </a:buClr>
              <a:buFont typeface="Wingdings" panose="05000000000000000000" pitchFamily="2" charset="2"/>
              <a:buChar char="§"/>
              <a:defRPr sz="1800"/>
            </a:lvl4pPr>
            <a:lvl5pPr marL="1724025" indent="-285750">
              <a:buClr>
                <a:schemeClr val="tx2"/>
              </a:buClr>
              <a:buFont typeface="Wingdings" panose="05000000000000000000" pitchFamily="2" charset="2"/>
              <a:buChar cha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9" name="Inhaltsplatzhalter 2"/>
          <p:cNvSpPr>
            <a:spLocks noGrp="1"/>
          </p:cNvSpPr>
          <p:nvPr>
            <p:ph sz="half" idx="10"/>
          </p:nvPr>
        </p:nvSpPr>
        <p:spPr>
          <a:xfrm>
            <a:off x="527051" y="1268413"/>
            <a:ext cx="11156949" cy="504000"/>
          </a:xfrm>
          <a:prstGeom prst="rect">
            <a:avLst/>
          </a:prstGeom>
          <a:solidFill>
            <a:schemeClr val="accent5"/>
          </a:solidFill>
        </p:spPr>
        <p:txBody>
          <a:bodyPr anchor="ctr"/>
          <a:lstStyle>
            <a:lvl1pPr marL="0" indent="0">
              <a:buNone/>
              <a:defRPr sz="2400" b="1" baseline="0">
                <a:solidFill>
                  <a:schemeClr val="bg1"/>
                </a:solidFill>
              </a:defRPr>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a:t>Click to edit Master text styles</a:t>
            </a:r>
          </a:p>
        </p:txBody>
      </p:sp>
    </p:spTree>
    <p:extLst>
      <p:ext uri="{BB962C8B-B14F-4D97-AF65-F5344CB8AC3E}">
        <p14:creationId xmlns:p14="http://schemas.microsoft.com/office/powerpoint/2010/main" val="33911609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14 title, content, Feature">
    <p:spTree>
      <p:nvGrpSpPr>
        <p:cNvPr id="1" name=""/>
        <p:cNvGrpSpPr/>
        <p:nvPr/>
      </p:nvGrpSpPr>
      <p:grpSpPr>
        <a:xfrm>
          <a:off x="0" y="0"/>
          <a:ext cx="0" cy="0"/>
          <a:chOff x="0" y="0"/>
          <a:chExt cx="0" cy="0"/>
        </a:xfrm>
      </p:grpSpPr>
      <p:sp>
        <p:nvSpPr>
          <p:cNvPr id="3" name="Inhaltsplatzhalter 2"/>
          <p:cNvSpPr>
            <a:spLocks noGrp="1"/>
          </p:cNvSpPr>
          <p:nvPr>
            <p:ph idx="1"/>
          </p:nvPr>
        </p:nvSpPr>
        <p:spPr>
          <a:xfrm>
            <a:off x="527050" y="1268415"/>
            <a:ext cx="11137900" cy="3672754"/>
          </a:xfrm>
          <a:prstGeom prst="rect">
            <a:avLst/>
          </a:prstGeom>
        </p:spPr>
        <p:txBody>
          <a:bodyPr lIns="0" tIns="0" rIns="0" bIns="0"/>
          <a:lstStyle>
            <a:lvl1pPr>
              <a:buClr>
                <a:schemeClr val="tx2"/>
              </a:buClr>
              <a:defRPr sz="2000" b="0">
                <a:latin typeface="+mn-lt"/>
              </a:defRPr>
            </a:lvl1pPr>
            <a:lvl2pPr>
              <a:buClr>
                <a:schemeClr val="tx2"/>
              </a:buClr>
              <a:defRPr sz="1800" b="0">
                <a:latin typeface="+mn-lt"/>
              </a:defRPr>
            </a:lvl2pPr>
            <a:lvl3pPr>
              <a:buClr>
                <a:schemeClr val="tx2"/>
              </a:buClr>
              <a:defRPr sz="1800" b="0">
                <a:latin typeface="+mn-lt"/>
              </a:defRPr>
            </a:lvl3pPr>
            <a:lvl4pPr>
              <a:buClr>
                <a:schemeClr val="tx2"/>
              </a:buClr>
              <a:defRPr sz="1800" b="0">
                <a:latin typeface="+mn-lt"/>
              </a:defRPr>
            </a:lvl4pPr>
            <a:lvl5pPr>
              <a:buClr>
                <a:schemeClr val="tx2"/>
              </a:buClr>
              <a:defRPr sz="1800" b="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6" name="Inhaltsplatzhalter 2"/>
          <p:cNvSpPr>
            <a:spLocks noGrp="1"/>
          </p:cNvSpPr>
          <p:nvPr>
            <p:ph sz="half" idx="10"/>
          </p:nvPr>
        </p:nvSpPr>
        <p:spPr>
          <a:xfrm>
            <a:off x="527052" y="5013177"/>
            <a:ext cx="11137899" cy="863749"/>
          </a:xfrm>
          <a:prstGeom prst="rect">
            <a:avLst/>
          </a:prstGeom>
        </p:spPr>
        <p:txBody>
          <a:bodyPr/>
          <a:lstStyle>
            <a:lvl1pPr marL="0" indent="0">
              <a:buClr>
                <a:schemeClr val="tx2"/>
              </a:buClr>
              <a:buNone/>
              <a:defRPr lang="de-DE" sz="2400" b="0" noProof="0" dirty="0" smtClean="0">
                <a:solidFill>
                  <a:schemeClr val="tx1"/>
                </a:solidFill>
                <a:latin typeface="+mn-lt"/>
                <a:ea typeface="+mn-ea"/>
                <a:cs typeface="+mn-cs"/>
              </a:defRPr>
            </a:lvl1pPr>
            <a:lvl2pPr marL="0" indent="0">
              <a:buClr>
                <a:schemeClr val="tx2"/>
              </a:buClr>
              <a:buNone/>
              <a:defRPr sz="2400"/>
            </a:lvl2pPr>
            <a:lvl3pPr>
              <a:defRPr sz="2400"/>
            </a:lvl3pPr>
            <a:lvl4pPr>
              <a:defRPr sz="2400"/>
            </a:lvl4pPr>
            <a:lvl5pPr>
              <a:defRPr sz="2400"/>
            </a:lvl5pPr>
            <a:lvl6pPr>
              <a:defRPr sz="1800"/>
            </a:lvl6pPr>
            <a:lvl7pPr>
              <a:defRPr sz="1800"/>
            </a:lvl7pPr>
            <a:lvl8pPr>
              <a:defRPr sz="1800"/>
            </a:lvl8pPr>
            <a:lvl9pPr>
              <a:defRPr sz="1800"/>
            </a:lvl9pPr>
          </a:lstStyle>
          <a:p>
            <a:pPr marL="176213" lvl="0" indent="-176213" algn="l" rtl="0" eaLnBrk="1" fontAlgn="base" hangingPunct="1">
              <a:spcBef>
                <a:spcPct val="20000"/>
              </a:spcBef>
              <a:spcAft>
                <a:spcPct val="0"/>
              </a:spcAft>
              <a:buClr>
                <a:schemeClr val="folHlink"/>
              </a:buClr>
              <a:buFont typeface="Wingdings" charset="2"/>
              <a:buChar char="§"/>
            </a:pPr>
            <a:r>
              <a:rPr lang="en-US" noProof="0"/>
              <a:t>Click to edit Master text styles</a:t>
            </a:r>
          </a:p>
          <a:p>
            <a:pPr marL="176213" lvl="1" indent="-176213" algn="l" rtl="0" eaLnBrk="1" fontAlgn="base" hangingPunct="1">
              <a:spcBef>
                <a:spcPct val="20000"/>
              </a:spcBef>
              <a:spcAft>
                <a:spcPct val="0"/>
              </a:spcAft>
              <a:buClr>
                <a:schemeClr val="folHlink"/>
              </a:buClr>
              <a:buFont typeface="Wingdings" charset="2"/>
              <a:buChar char="§"/>
            </a:pPr>
            <a:r>
              <a:rPr lang="en-US" noProof="0"/>
              <a:t>Second level</a:t>
            </a:r>
          </a:p>
        </p:txBody>
      </p:sp>
    </p:spTree>
    <p:extLst>
      <p:ext uri="{BB962C8B-B14F-4D97-AF65-F5344CB8AC3E}">
        <p14:creationId xmlns:p14="http://schemas.microsoft.com/office/powerpoint/2010/main" val="24103459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P14 title, 1-2 columns, fazit">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1" y="1268412"/>
            <a:ext cx="3936768" cy="4608513"/>
          </a:xfrm>
          <a:prstGeom prst="rect">
            <a:avLst/>
          </a:prstGeom>
        </p:spPr>
        <p:txBody>
          <a:bodyPr/>
          <a:lstStyle>
            <a:lvl1pPr>
              <a:buClr>
                <a:schemeClr val="tx2"/>
              </a:buClr>
              <a:defRPr sz="2000"/>
            </a:lvl1pPr>
            <a:lvl2pPr>
              <a:buClr>
                <a:schemeClr val="tx2"/>
              </a:buClr>
              <a:defRPr sz="2000"/>
            </a:lvl2pPr>
            <a:lvl3pPr>
              <a:buClr>
                <a:schemeClr val="tx2"/>
              </a:buClr>
              <a:defRPr sz="2000"/>
            </a:lvl3pPr>
            <a:lvl4pPr>
              <a:buClr>
                <a:schemeClr val="tx2"/>
              </a:buClr>
              <a:defRPr sz="2000"/>
            </a:lvl4pPr>
            <a:lvl5pPr>
              <a:buClr>
                <a:schemeClr val="tx2"/>
              </a:buCl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Inhaltsplatzhalter 3"/>
          <p:cNvSpPr>
            <a:spLocks noGrp="1"/>
          </p:cNvSpPr>
          <p:nvPr>
            <p:ph sz="half" idx="2"/>
          </p:nvPr>
        </p:nvSpPr>
        <p:spPr>
          <a:xfrm>
            <a:off x="4642380" y="1268411"/>
            <a:ext cx="7022571" cy="4032000"/>
          </a:xfrm>
          <a:prstGeom prst="rect">
            <a:avLst/>
          </a:prstGeom>
        </p:spPr>
        <p:txBody>
          <a:bodyPr/>
          <a:lstStyle>
            <a:lvl1pPr>
              <a:buClr>
                <a:schemeClr val="tx2"/>
              </a:buClr>
              <a:defRPr sz="2000"/>
            </a:lvl1pPr>
            <a:lvl2pPr>
              <a:buClr>
                <a:schemeClr val="tx2"/>
              </a:buClr>
              <a:defRPr sz="2000"/>
            </a:lvl2pPr>
            <a:lvl3pPr>
              <a:buClr>
                <a:schemeClr val="tx2"/>
              </a:buClr>
              <a:defRPr sz="2000"/>
            </a:lvl3pPr>
            <a:lvl4pPr>
              <a:buClr>
                <a:schemeClr val="tx2"/>
              </a:buClr>
              <a:defRPr sz="2000"/>
            </a:lvl4pPr>
            <a:lvl5pPr>
              <a:buClr>
                <a:schemeClr val="tx2"/>
              </a:buCl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a:t>Click to edit Master title style</a:t>
            </a:r>
            <a:endParaRPr lang="de-DE" dirty="0"/>
          </a:p>
        </p:txBody>
      </p:sp>
      <p:sp>
        <p:nvSpPr>
          <p:cNvPr id="6" name="Inhaltsplatzhalter 2"/>
          <p:cNvSpPr>
            <a:spLocks noGrp="1"/>
          </p:cNvSpPr>
          <p:nvPr>
            <p:ph sz="half" idx="10"/>
          </p:nvPr>
        </p:nvSpPr>
        <p:spPr>
          <a:xfrm>
            <a:off x="4655840" y="5372925"/>
            <a:ext cx="7002528" cy="504000"/>
          </a:xfrm>
          <a:prstGeom prst="rect">
            <a:avLst/>
          </a:prstGeom>
        </p:spPr>
        <p:txBody>
          <a:bodyPr/>
          <a:lstStyle>
            <a:lvl1pPr marL="0" indent="0">
              <a:buNone/>
              <a:defRPr sz="2400" b="1" baseline="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a:t>Click to edit Master text styles</a:t>
            </a:r>
          </a:p>
        </p:txBody>
      </p:sp>
    </p:spTree>
    <p:extLst>
      <p:ext uri="{BB962C8B-B14F-4D97-AF65-F5344CB8AC3E}">
        <p14:creationId xmlns:p14="http://schemas.microsoft.com/office/powerpoint/2010/main" val="3951239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8027964" y="6316393"/>
            <a:ext cx="4164037" cy="379828"/>
          </a:xfrm>
          <a:prstGeom prst="rect">
            <a:avLst/>
          </a:prstGeom>
          <a:solidFill>
            <a:schemeClr val="bg2"/>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3" name="Rectangle 2"/>
          <p:cNvSpPr/>
          <p:nvPr userDrawn="1"/>
        </p:nvSpPr>
        <p:spPr>
          <a:xfrm>
            <a:off x="8084234" y="6260126"/>
            <a:ext cx="4107765" cy="393896"/>
          </a:xfrm>
          <a:prstGeom prst="rect">
            <a:avLst/>
          </a:prstGeom>
          <a:solidFill>
            <a:schemeClr val="accent5"/>
          </a:solidFill>
          <a:ln>
            <a:noFill/>
          </a:ln>
        </p:spPr>
        <p:txBody>
          <a:bodyPr rtlCol="0" anchor="ctr"/>
          <a:lstStyle/>
          <a:p>
            <a:pPr algn="ctr">
              <a:tabLst>
                <a:tab pos="2630488" algn="r"/>
                <a:tab pos="3136900" algn="r"/>
              </a:tabLst>
            </a:pPr>
            <a:r>
              <a:rPr lang="en-US" sz="1800" b="1" dirty="0">
                <a:solidFill>
                  <a:schemeClr val="bg1"/>
                </a:solidFill>
              </a:rPr>
              <a:t>	</a:t>
            </a:r>
            <a:r>
              <a:rPr lang="en-US" sz="1800" b="0" dirty="0">
                <a:solidFill>
                  <a:schemeClr val="bg1"/>
                </a:solidFill>
              </a:rPr>
              <a:t>Project 3: Data Science Salaries</a:t>
            </a:r>
          </a:p>
        </p:txBody>
      </p:sp>
      <p:sp>
        <p:nvSpPr>
          <p:cNvPr id="5" name="Text Box 30"/>
          <p:cNvSpPr txBox="1">
            <a:spLocks noChangeArrowheads="1"/>
          </p:cNvSpPr>
          <p:nvPr/>
        </p:nvSpPr>
        <p:spPr bwMode="auto">
          <a:xfrm>
            <a:off x="12223451" y="6256572"/>
            <a:ext cx="69281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sz="1000" dirty="0">
                <a:solidFill>
                  <a:schemeClr val="tx1"/>
                </a:solidFill>
              </a:rPr>
              <a:t>P14e</a:t>
            </a:r>
            <a:r>
              <a:rPr lang="de-DE" sz="1000" baseline="0" dirty="0">
                <a:solidFill>
                  <a:schemeClr val="tx1"/>
                </a:solidFill>
              </a:rPr>
              <a:t> 4:3</a:t>
            </a:r>
            <a:endParaRPr lang="de-DE" sz="10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9" r:id="rId2"/>
    <p:sldLayoutId id="2147483676" r:id="rId3"/>
    <p:sldLayoutId id="2147483683" r:id="rId4"/>
    <p:sldLayoutId id="2147483684" r:id="rId5"/>
    <p:sldLayoutId id="2147483678" r:id="rId6"/>
    <p:sldLayoutId id="2147483677" r:id="rId7"/>
    <p:sldLayoutId id="2147483680" r:id="rId8"/>
    <p:sldLayoutId id="2147483681" r:id="rId9"/>
    <p:sldLayoutId id="2147483682" r:id="rId10"/>
    <p:sldLayoutId id="2147483685" r:id="rId11"/>
    <p:sldLayoutId id="2147483686" r:id="rId12"/>
    <p:sldLayoutId id="2147483690" r:id="rId13"/>
    <p:sldLayoutId id="2147483688" r:id="rId14"/>
  </p:sldLayoutIdLst>
  <p:hf sldNum="0" hdr="0" ftr="0" dt="0"/>
  <p:txStyles>
    <p:titleStyle>
      <a:lvl1pPr algn="l" rtl="0" eaLnBrk="1" fontAlgn="base" hangingPunct="1">
        <a:lnSpc>
          <a:spcPct val="90000"/>
        </a:lnSpc>
        <a:spcBef>
          <a:spcPct val="0"/>
        </a:spcBef>
        <a:spcAft>
          <a:spcPct val="0"/>
        </a:spcAft>
        <a:defRPr sz="3200" b="1">
          <a:solidFill>
            <a:schemeClr val="tx2"/>
          </a:solidFill>
          <a:latin typeface="+mj-lt"/>
          <a:ea typeface="+mj-ea"/>
          <a:cs typeface="+mj-cs"/>
        </a:defRPr>
      </a:lvl1pPr>
      <a:lvl2pPr algn="l" rtl="0" eaLnBrk="1" fontAlgn="base" hangingPunct="1">
        <a:lnSpc>
          <a:spcPct val="90000"/>
        </a:lnSpc>
        <a:spcBef>
          <a:spcPct val="0"/>
        </a:spcBef>
        <a:spcAft>
          <a:spcPct val="0"/>
        </a:spcAft>
        <a:defRPr sz="3200" b="1">
          <a:solidFill>
            <a:schemeClr val="tx2"/>
          </a:solidFill>
          <a:latin typeface="Arial" charset="0"/>
          <a:cs typeface="Arial Unicode MS" charset="0"/>
        </a:defRPr>
      </a:lvl2pPr>
      <a:lvl3pPr algn="l" rtl="0" eaLnBrk="1" fontAlgn="base" hangingPunct="1">
        <a:lnSpc>
          <a:spcPct val="90000"/>
        </a:lnSpc>
        <a:spcBef>
          <a:spcPct val="0"/>
        </a:spcBef>
        <a:spcAft>
          <a:spcPct val="0"/>
        </a:spcAft>
        <a:defRPr sz="3200" b="1">
          <a:solidFill>
            <a:schemeClr val="tx2"/>
          </a:solidFill>
          <a:latin typeface="Arial" charset="0"/>
          <a:cs typeface="Arial Unicode MS" charset="0"/>
        </a:defRPr>
      </a:lvl3pPr>
      <a:lvl4pPr algn="l" rtl="0" eaLnBrk="1" fontAlgn="base" hangingPunct="1">
        <a:lnSpc>
          <a:spcPct val="90000"/>
        </a:lnSpc>
        <a:spcBef>
          <a:spcPct val="0"/>
        </a:spcBef>
        <a:spcAft>
          <a:spcPct val="0"/>
        </a:spcAft>
        <a:defRPr sz="3200" b="1">
          <a:solidFill>
            <a:schemeClr val="tx2"/>
          </a:solidFill>
          <a:latin typeface="Arial" charset="0"/>
          <a:cs typeface="Arial Unicode MS" charset="0"/>
        </a:defRPr>
      </a:lvl4pPr>
      <a:lvl5pPr algn="l" rtl="0" eaLnBrk="1" fontAlgn="base" hangingPunct="1">
        <a:lnSpc>
          <a:spcPct val="90000"/>
        </a:lnSpc>
        <a:spcBef>
          <a:spcPct val="0"/>
        </a:spcBef>
        <a:spcAft>
          <a:spcPct val="0"/>
        </a:spcAft>
        <a:defRPr sz="3200" b="1">
          <a:solidFill>
            <a:schemeClr val="tx2"/>
          </a:solidFill>
          <a:latin typeface="Arial" charset="0"/>
          <a:cs typeface="Arial Unicode MS" charset="0"/>
        </a:defRPr>
      </a:lvl5pPr>
      <a:lvl6pPr marL="457200" algn="l" rtl="0" eaLnBrk="1" fontAlgn="base" hangingPunct="1">
        <a:lnSpc>
          <a:spcPct val="90000"/>
        </a:lnSpc>
        <a:spcBef>
          <a:spcPct val="0"/>
        </a:spcBef>
        <a:spcAft>
          <a:spcPct val="0"/>
        </a:spcAft>
        <a:defRPr sz="3200" b="1">
          <a:solidFill>
            <a:schemeClr val="tx2"/>
          </a:solidFill>
          <a:latin typeface="Arial" charset="0"/>
          <a:cs typeface="Arial Unicode MS" charset="0"/>
        </a:defRPr>
      </a:lvl6pPr>
      <a:lvl7pPr marL="914400" algn="l" rtl="0" eaLnBrk="1" fontAlgn="base" hangingPunct="1">
        <a:lnSpc>
          <a:spcPct val="90000"/>
        </a:lnSpc>
        <a:spcBef>
          <a:spcPct val="0"/>
        </a:spcBef>
        <a:spcAft>
          <a:spcPct val="0"/>
        </a:spcAft>
        <a:defRPr sz="3200" b="1">
          <a:solidFill>
            <a:schemeClr val="tx2"/>
          </a:solidFill>
          <a:latin typeface="Arial" charset="0"/>
          <a:cs typeface="Arial Unicode MS" charset="0"/>
        </a:defRPr>
      </a:lvl7pPr>
      <a:lvl8pPr marL="1371600" algn="l" rtl="0" eaLnBrk="1" fontAlgn="base" hangingPunct="1">
        <a:lnSpc>
          <a:spcPct val="90000"/>
        </a:lnSpc>
        <a:spcBef>
          <a:spcPct val="0"/>
        </a:spcBef>
        <a:spcAft>
          <a:spcPct val="0"/>
        </a:spcAft>
        <a:defRPr sz="3200" b="1">
          <a:solidFill>
            <a:schemeClr val="tx2"/>
          </a:solidFill>
          <a:latin typeface="Arial" charset="0"/>
          <a:cs typeface="Arial Unicode MS" charset="0"/>
        </a:defRPr>
      </a:lvl8pPr>
      <a:lvl9pPr marL="1828800" algn="l" rtl="0" eaLnBrk="1" fontAlgn="base" hangingPunct="1">
        <a:lnSpc>
          <a:spcPct val="90000"/>
        </a:lnSpc>
        <a:spcBef>
          <a:spcPct val="0"/>
        </a:spcBef>
        <a:spcAft>
          <a:spcPct val="0"/>
        </a:spcAft>
        <a:defRPr sz="3200" b="1">
          <a:solidFill>
            <a:schemeClr val="tx2"/>
          </a:solidFill>
          <a:latin typeface="Arial" charset="0"/>
          <a:cs typeface="Arial Unicode MS" charset="0"/>
        </a:defRPr>
      </a:lvl9pPr>
    </p:titleStyle>
    <p:bodyStyle>
      <a:lvl1pPr marL="176213" indent="-176213" algn="l" rtl="0" eaLnBrk="1" fontAlgn="base" hangingPunct="1">
        <a:spcBef>
          <a:spcPct val="20000"/>
        </a:spcBef>
        <a:spcAft>
          <a:spcPct val="0"/>
        </a:spcAft>
        <a:buClr>
          <a:schemeClr val="folHlink"/>
        </a:buClr>
        <a:buFont typeface="Wingdings" charset="2"/>
        <a:buChar char="§"/>
        <a:defRPr sz="2400">
          <a:solidFill>
            <a:schemeClr val="tx1"/>
          </a:solidFill>
          <a:latin typeface="+mn-lt"/>
          <a:ea typeface="+mn-ea"/>
          <a:cs typeface="+mn-cs"/>
        </a:defRPr>
      </a:lvl1pPr>
      <a:lvl2pPr marL="531813" indent="-176213"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2pPr>
      <a:lvl3pPr marL="896938" indent="-1857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3pPr>
      <a:lvl4pPr marL="1258888" indent="-182563"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4pPr>
      <a:lvl5pPr marL="16113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5pPr>
      <a:lvl6pPr marL="20685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6pPr>
      <a:lvl7pPr marL="25257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7pPr>
      <a:lvl8pPr marL="29829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8pPr>
      <a:lvl9pPr marL="34401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saurabhshahane/data-science-jobs-salarie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A7E690-C4F9-4CFF-9D6F-18BC72A74884}"/>
              </a:ext>
            </a:extLst>
          </p:cNvPr>
          <p:cNvSpPr>
            <a:spLocks noGrp="1"/>
          </p:cNvSpPr>
          <p:nvPr>
            <p:ph type="body" sz="quarter" idx="11"/>
          </p:nvPr>
        </p:nvSpPr>
        <p:spPr/>
        <p:txBody>
          <a:bodyPr/>
          <a:lstStyle/>
          <a:p>
            <a:r>
              <a:rPr lang="en-US" dirty="0"/>
              <a:t>Project 3</a:t>
            </a:r>
          </a:p>
        </p:txBody>
      </p:sp>
      <p:pic>
        <p:nvPicPr>
          <p:cNvPr id="5" name="Picture 4">
            <a:extLst>
              <a:ext uri="{FF2B5EF4-FFF2-40B4-BE49-F238E27FC236}">
                <a16:creationId xmlns:a16="http://schemas.microsoft.com/office/drawing/2014/main" id="{F3F76227-5C93-12D9-87DC-51E8BAC9C859}"/>
              </a:ext>
            </a:extLst>
          </p:cNvPr>
          <p:cNvPicPr>
            <a:picLocks noChangeAspect="1"/>
          </p:cNvPicPr>
          <p:nvPr/>
        </p:nvPicPr>
        <p:blipFill>
          <a:blip r:embed="rId2"/>
          <a:stretch>
            <a:fillRect/>
          </a:stretch>
        </p:blipFill>
        <p:spPr>
          <a:xfrm>
            <a:off x="6096000" y="1244600"/>
            <a:ext cx="5257800" cy="2463800"/>
          </a:xfrm>
          <a:prstGeom prst="rect">
            <a:avLst/>
          </a:prstGeom>
        </p:spPr>
      </p:pic>
    </p:spTree>
    <p:extLst>
      <p:ext uri="{BB962C8B-B14F-4D97-AF65-F5344CB8AC3E}">
        <p14:creationId xmlns:p14="http://schemas.microsoft.com/office/powerpoint/2010/main" val="3032142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89B0A9-681E-9231-84BF-1039E8193879}"/>
              </a:ext>
            </a:extLst>
          </p:cNvPr>
          <p:cNvPicPr>
            <a:picLocks noChangeAspect="1"/>
          </p:cNvPicPr>
          <p:nvPr/>
        </p:nvPicPr>
        <p:blipFill>
          <a:blip r:embed="rId2"/>
          <a:stretch>
            <a:fillRect/>
          </a:stretch>
        </p:blipFill>
        <p:spPr>
          <a:xfrm>
            <a:off x="1353143" y="576619"/>
            <a:ext cx="9485714" cy="5704762"/>
          </a:xfrm>
          <a:prstGeom prst="rect">
            <a:avLst/>
          </a:prstGeom>
          <a:ln>
            <a:solidFill>
              <a:schemeClr val="accent1"/>
            </a:solidFill>
          </a:ln>
        </p:spPr>
      </p:pic>
    </p:spTree>
    <p:extLst>
      <p:ext uri="{BB962C8B-B14F-4D97-AF65-F5344CB8AC3E}">
        <p14:creationId xmlns:p14="http://schemas.microsoft.com/office/powerpoint/2010/main" val="1392460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979C55-382B-4FE0-8A66-7CB5CD9348CF}"/>
              </a:ext>
            </a:extLst>
          </p:cNvPr>
          <p:cNvSpPr>
            <a:spLocks noGrp="1"/>
          </p:cNvSpPr>
          <p:nvPr>
            <p:ph idx="1"/>
          </p:nvPr>
        </p:nvSpPr>
        <p:spPr/>
        <p:txBody>
          <a:bodyPr/>
          <a:lstStyle/>
          <a:p>
            <a:pPr marL="0" indent="0">
              <a:buNone/>
            </a:pPr>
            <a:endParaRPr lang="en-US" dirty="0"/>
          </a:p>
          <a:p>
            <a:endParaRPr lang="en-US" dirty="0"/>
          </a:p>
        </p:txBody>
      </p:sp>
      <p:sp>
        <p:nvSpPr>
          <p:cNvPr id="3" name="Title 2">
            <a:extLst>
              <a:ext uri="{FF2B5EF4-FFF2-40B4-BE49-F238E27FC236}">
                <a16:creationId xmlns:a16="http://schemas.microsoft.com/office/drawing/2014/main" id="{12E072EB-EC40-486B-833C-2503D1547BEE}"/>
              </a:ext>
            </a:extLst>
          </p:cNvPr>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114328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5A6E3E-4E1D-4355-B281-06B30C083271}"/>
              </a:ext>
            </a:extLst>
          </p:cNvPr>
          <p:cNvPicPr>
            <a:picLocks noChangeAspect="1"/>
          </p:cNvPicPr>
          <p:nvPr/>
        </p:nvPicPr>
        <p:blipFill>
          <a:blip r:embed="rId2"/>
          <a:stretch>
            <a:fillRect/>
          </a:stretch>
        </p:blipFill>
        <p:spPr>
          <a:xfrm>
            <a:off x="0" y="933994"/>
            <a:ext cx="12192000" cy="4990011"/>
          </a:xfrm>
          <a:prstGeom prst="rect">
            <a:avLst/>
          </a:prstGeom>
        </p:spPr>
      </p:pic>
    </p:spTree>
    <p:extLst>
      <p:ext uri="{BB962C8B-B14F-4D97-AF65-F5344CB8AC3E}">
        <p14:creationId xmlns:p14="http://schemas.microsoft.com/office/powerpoint/2010/main" val="3839672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9269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4BC3BD-3A62-4DFC-8200-441CFFF0D04C}"/>
              </a:ext>
            </a:extLst>
          </p:cNvPr>
          <p:cNvPicPr>
            <a:picLocks noChangeAspect="1"/>
          </p:cNvPicPr>
          <p:nvPr/>
        </p:nvPicPr>
        <p:blipFill>
          <a:blip r:embed="rId2"/>
          <a:stretch>
            <a:fillRect/>
          </a:stretch>
        </p:blipFill>
        <p:spPr>
          <a:xfrm>
            <a:off x="829333" y="1362333"/>
            <a:ext cx="10533333" cy="4133333"/>
          </a:xfrm>
          <a:prstGeom prst="rect">
            <a:avLst/>
          </a:prstGeom>
        </p:spPr>
      </p:pic>
      <p:sp>
        <p:nvSpPr>
          <p:cNvPr id="6" name="Rectangle 5">
            <a:extLst>
              <a:ext uri="{FF2B5EF4-FFF2-40B4-BE49-F238E27FC236}">
                <a16:creationId xmlns:a16="http://schemas.microsoft.com/office/drawing/2014/main" id="{5E414CA3-EFA0-433B-A527-02A1779B61AB}"/>
              </a:ext>
            </a:extLst>
          </p:cNvPr>
          <p:cNvSpPr/>
          <p:nvPr/>
        </p:nvSpPr>
        <p:spPr>
          <a:xfrm>
            <a:off x="6858000" y="4667250"/>
            <a:ext cx="1943100" cy="323850"/>
          </a:xfrm>
          <a:prstGeom prst="rect">
            <a:avLst/>
          </a:prstGeom>
          <a:solidFill>
            <a:srgbClr val="FFFFFF"/>
          </a:solidFill>
          <a:ln>
            <a:noFill/>
          </a:ln>
        </p:spPr>
        <p:txBody>
          <a:bodyPr rtlCol="0" anchor="ctr"/>
          <a:lstStyle/>
          <a:p>
            <a:pPr algn="ctr"/>
            <a:endParaRPr lang="en-US"/>
          </a:p>
        </p:txBody>
      </p:sp>
    </p:spTree>
    <p:extLst>
      <p:ext uri="{BB962C8B-B14F-4D97-AF65-F5344CB8AC3E}">
        <p14:creationId xmlns:p14="http://schemas.microsoft.com/office/powerpoint/2010/main" val="2124044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A76F85-2BB7-4C0D-9819-344E941CD0D7}"/>
              </a:ext>
            </a:extLst>
          </p:cNvPr>
          <p:cNvPicPr>
            <a:picLocks noChangeAspect="1"/>
          </p:cNvPicPr>
          <p:nvPr/>
        </p:nvPicPr>
        <p:blipFill>
          <a:blip r:embed="rId2"/>
          <a:stretch>
            <a:fillRect/>
          </a:stretch>
        </p:blipFill>
        <p:spPr>
          <a:xfrm>
            <a:off x="1362666" y="1019476"/>
            <a:ext cx="9466667" cy="4819048"/>
          </a:xfrm>
          <a:prstGeom prst="rect">
            <a:avLst/>
          </a:prstGeom>
        </p:spPr>
      </p:pic>
    </p:spTree>
    <p:extLst>
      <p:ext uri="{BB962C8B-B14F-4D97-AF65-F5344CB8AC3E}">
        <p14:creationId xmlns:p14="http://schemas.microsoft.com/office/powerpoint/2010/main" val="97304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A0E1E0-0EE9-46D3-8943-18405E79CC5D}"/>
              </a:ext>
            </a:extLst>
          </p:cNvPr>
          <p:cNvPicPr>
            <a:picLocks noChangeAspect="1"/>
          </p:cNvPicPr>
          <p:nvPr/>
        </p:nvPicPr>
        <p:blipFill>
          <a:blip r:embed="rId2"/>
          <a:stretch>
            <a:fillRect/>
          </a:stretch>
        </p:blipFill>
        <p:spPr>
          <a:xfrm>
            <a:off x="335461" y="0"/>
            <a:ext cx="11521077" cy="6858000"/>
          </a:xfrm>
          <a:prstGeom prst="rect">
            <a:avLst/>
          </a:prstGeom>
        </p:spPr>
      </p:pic>
      <p:sp>
        <p:nvSpPr>
          <p:cNvPr id="5" name="TextBox 4">
            <a:extLst>
              <a:ext uri="{FF2B5EF4-FFF2-40B4-BE49-F238E27FC236}">
                <a16:creationId xmlns:a16="http://schemas.microsoft.com/office/drawing/2014/main" id="{4B812974-6929-4234-97CA-F66EB18D1462}"/>
              </a:ext>
            </a:extLst>
          </p:cNvPr>
          <p:cNvSpPr txBox="1"/>
          <p:nvPr/>
        </p:nvSpPr>
        <p:spPr>
          <a:xfrm>
            <a:off x="1271088" y="3530600"/>
            <a:ext cx="2132512" cy="2462213"/>
          </a:xfrm>
          <a:prstGeom prst="rect">
            <a:avLst/>
          </a:prstGeom>
          <a:noFill/>
        </p:spPr>
        <p:txBody>
          <a:bodyPr wrap="square" rtlCol="0">
            <a:spAutoFit/>
          </a:bodyPr>
          <a:lstStyle/>
          <a:p>
            <a:r>
              <a:rPr lang="en-US" sz="1400" b="0" i="0" dirty="0">
                <a:solidFill>
                  <a:srgbClr val="786E6E"/>
                </a:solidFill>
                <a:effectLst/>
                <a:latin typeface="Open Sans" panose="020B0606030504020204" pitchFamily="34" charset="0"/>
              </a:rPr>
              <a:t>Lorem ipsum dolor sit amet, consectetur adipiscing elit. Ut venenatis eget augue eget vulputate. Proin placerat est mattis dignissim blandit. Duis lectus diam, scelerisque sed posuere blandit, euismod sit amet sem</a:t>
            </a:r>
            <a:endParaRPr lang="en-US" sz="1400" dirty="0">
              <a:solidFill>
                <a:srgbClr val="786E6E"/>
              </a:solidFill>
            </a:endParaRPr>
          </a:p>
        </p:txBody>
      </p:sp>
    </p:spTree>
    <p:extLst>
      <p:ext uri="{BB962C8B-B14F-4D97-AF65-F5344CB8AC3E}">
        <p14:creationId xmlns:p14="http://schemas.microsoft.com/office/powerpoint/2010/main" val="3636843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9BC6A8-167E-4963-880A-FF0CD9F07589}"/>
              </a:ext>
            </a:extLst>
          </p:cNvPr>
          <p:cNvPicPr>
            <a:picLocks noChangeAspect="1"/>
          </p:cNvPicPr>
          <p:nvPr/>
        </p:nvPicPr>
        <p:blipFill>
          <a:blip r:embed="rId2"/>
          <a:stretch>
            <a:fillRect/>
          </a:stretch>
        </p:blipFill>
        <p:spPr>
          <a:xfrm>
            <a:off x="512771" y="0"/>
            <a:ext cx="11166458" cy="6858000"/>
          </a:xfrm>
          <a:prstGeom prst="rect">
            <a:avLst/>
          </a:prstGeom>
        </p:spPr>
      </p:pic>
      <p:sp>
        <p:nvSpPr>
          <p:cNvPr id="5" name="TextBox 4">
            <a:extLst>
              <a:ext uri="{FF2B5EF4-FFF2-40B4-BE49-F238E27FC236}">
                <a16:creationId xmlns:a16="http://schemas.microsoft.com/office/drawing/2014/main" id="{9E39C366-A849-4C70-8D9C-E2E30842862C}"/>
              </a:ext>
            </a:extLst>
          </p:cNvPr>
          <p:cNvSpPr txBox="1"/>
          <p:nvPr/>
        </p:nvSpPr>
        <p:spPr>
          <a:xfrm>
            <a:off x="1271088" y="3530600"/>
            <a:ext cx="2132512" cy="2462213"/>
          </a:xfrm>
          <a:prstGeom prst="rect">
            <a:avLst/>
          </a:prstGeom>
          <a:noFill/>
        </p:spPr>
        <p:txBody>
          <a:bodyPr wrap="square" rtlCol="0">
            <a:spAutoFit/>
          </a:bodyPr>
          <a:lstStyle/>
          <a:p>
            <a:r>
              <a:rPr lang="en-US" sz="1400" b="0" i="0" dirty="0">
                <a:solidFill>
                  <a:srgbClr val="786E6E"/>
                </a:solidFill>
                <a:effectLst/>
                <a:latin typeface="Open Sans" panose="020B0606030504020204" pitchFamily="34" charset="0"/>
              </a:rPr>
              <a:t>Lorem ipsum dolor sit amet, consectetur adipiscing elit. Ut venenatis eget augue eget vulputate. Proin placerat est mattis dignissim blandit. Duis lectus diam, scelerisque sed posuere blandit, euismod sit amet sem</a:t>
            </a:r>
            <a:endParaRPr lang="en-US" sz="1400" dirty="0">
              <a:solidFill>
                <a:srgbClr val="786E6E"/>
              </a:solidFill>
            </a:endParaRPr>
          </a:p>
        </p:txBody>
      </p:sp>
    </p:spTree>
    <p:extLst>
      <p:ext uri="{BB962C8B-B14F-4D97-AF65-F5344CB8AC3E}">
        <p14:creationId xmlns:p14="http://schemas.microsoft.com/office/powerpoint/2010/main" val="2963159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BAF39D-5F98-4E1B-9ABF-8AA7152B85E4}"/>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ABA857AD-AE79-4871-A159-61A8AD407E99}"/>
              </a:ext>
            </a:extLst>
          </p:cNvPr>
          <p:cNvSpPr>
            <a:spLocks noGrp="1"/>
          </p:cNvSpPr>
          <p:nvPr>
            <p:ph type="title"/>
          </p:nvPr>
        </p:nvSpPr>
        <p:spPr/>
        <p:txBody>
          <a:bodyPr/>
          <a:lstStyle/>
          <a:p>
            <a:r>
              <a:rPr lang="en-US" dirty="0"/>
              <a:t>Potential Statistics</a:t>
            </a:r>
          </a:p>
        </p:txBody>
      </p:sp>
    </p:spTree>
    <p:extLst>
      <p:ext uri="{BB962C8B-B14F-4D97-AF65-F5344CB8AC3E}">
        <p14:creationId xmlns:p14="http://schemas.microsoft.com/office/powerpoint/2010/main" val="3603813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82440" name="Rectangle 8"/>
          <p:cNvSpPr>
            <a:spLocks noGrp="1" noChangeArrowheads="1"/>
          </p:cNvSpPr>
          <p:nvPr>
            <p:ph type="title"/>
          </p:nvPr>
        </p:nvSpPr>
        <p:spPr/>
        <p:txBody>
          <a:bodyPr/>
          <a:lstStyle/>
          <a:p>
            <a:r>
              <a:rPr lang="en-US" dirty="0"/>
              <a:t>“… when an online service is free, you’re not the customer. You’re the product.”</a:t>
            </a:r>
          </a:p>
        </p:txBody>
      </p:sp>
      <p:sp>
        <p:nvSpPr>
          <p:cNvPr id="3" name="Rectangle 9"/>
          <p:cNvSpPr>
            <a:spLocks noGrp="1" noChangeArrowheads="1"/>
          </p:cNvSpPr>
          <p:nvPr>
            <p:ph type="subTitle" idx="1"/>
          </p:nvPr>
        </p:nvSpPr>
        <p:spPr/>
        <p:txBody>
          <a:bodyPr/>
          <a:lstStyle/>
          <a:p>
            <a:r>
              <a:rPr lang="en-US" dirty="0"/>
              <a:t>Tim Cook, open letter to customers September 17, 2014</a:t>
            </a:r>
          </a:p>
        </p:txBody>
      </p:sp>
    </p:spTree>
    <p:extLst>
      <p:ext uri="{BB962C8B-B14F-4D97-AF65-F5344CB8AC3E}">
        <p14:creationId xmlns:p14="http://schemas.microsoft.com/office/powerpoint/2010/main" val="604499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9C8B53-5372-47D0-87B6-FD4DD44FC949}"/>
              </a:ext>
            </a:extLst>
          </p:cNvPr>
          <p:cNvSpPr>
            <a:spLocks noGrp="1"/>
          </p:cNvSpPr>
          <p:nvPr>
            <p:ph type="title"/>
          </p:nvPr>
        </p:nvSpPr>
        <p:spPr/>
        <p:txBody>
          <a:bodyPr/>
          <a:lstStyle/>
          <a:p>
            <a:r>
              <a:rPr lang="en-US" dirty="0"/>
              <a:t>The Team</a:t>
            </a:r>
          </a:p>
        </p:txBody>
      </p:sp>
      <p:graphicFrame>
        <p:nvGraphicFramePr>
          <p:cNvPr id="4" name="Table 4">
            <a:extLst>
              <a:ext uri="{FF2B5EF4-FFF2-40B4-BE49-F238E27FC236}">
                <a16:creationId xmlns:a16="http://schemas.microsoft.com/office/drawing/2014/main" id="{E721BFE3-9660-4883-AC12-8EA3AE408520}"/>
              </a:ext>
            </a:extLst>
          </p:cNvPr>
          <p:cNvGraphicFramePr>
            <a:graphicFrameLocks noGrp="1"/>
          </p:cNvGraphicFramePr>
          <p:nvPr>
            <p:extLst>
              <p:ext uri="{D42A27DB-BD31-4B8C-83A1-F6EECF244321}">
                <p14:modId xmlns:p14="http://schemas.microsoft.com/office/powerpoint/2010/main" val="3483950091"/>
              </p:ext>
            </p:extLst>
          </p:nvPr>
        </p:nvGraphicFramePr>
        <p:xfrm>
          <a:off x="631826" y="1831975"/>
          <a:ext cx="10747407" cy="3562810"/>
        </p:xfrm>
        <a:graphic>
          <a:graphicData uri="http://schemas.openxmlformats.org/drawingml/2006/table">
            <a:tbl>
              <a:tblPr firstRow="1" bandRow="1">
                <a:tableStyleId>{93296810-A885-4BE3-A3E7-6D5BEEA58F35}</a:tableStyleId>
              </a:tblPr>
              <a:tblGrid>
                <a:gridCol w="3045708">
                  <a:extLst>
                    <a:ext uri="{9D8B030D-6E8A-4147-A177-3AD203B41FA5}">
                      <a16:colId xmlns:a16="http://schemas.microsoft.com/office/drawing/2014/main" val="2887432332"/>
                    </a:ext>
                  </a:extLst>
                </a:gridCol>
                <a:gridCol w="4732255">
                  <a:extLst>
                    <a:ext uri="{9D8B030D-6E8A-4147-A177-3AD203B41FA5}">
                      <a16:colId xmlns:a16="http://schemas.microsoft.com/office/drawing/2014/main" val="418927161"/>
                    </a:ext>
                  </a:extLst>
                </a:gridCol>
                <a:gridCol w="2969444">
                  <a:extLst>
                    <a:ext uri="{9D8B030D-6E8A-4147-A177-3AD203B41FA5}">
                      <a16:colId xmlns:a16="http://schemas.microsoft.com/office/drawing/2014/main" val="3990237153"/>
                    </a:ext>
                  </a:extLst>
                </a:gridCol>
              </a:tblGrid>
              <a:tr h="712562">
                <a:tc>
                  <a:txBody>
                    <a:bodyPr/>
                    <a:lstStyle/>
                    <a:p>
                      <a:r>
                        <a:rPr lang="en-US" sz="2400" dirty="0"/>
                        <a:t>Name</a:t>
                      </a:r>
                    </a:p>
                  </a:txBody>
                  <a:tcPr anchor="ctr"/>
                </a:tc>
                <a:tc>
                  <a:txBody>
                    <a:bodyPr/>
                    <a:lstStyle/>
                    <a:p>
                      <a:r>
                        <a:rPr lang="en-US" sz="2400" dirty="0"/>
                        <a:t>Email Address</a:t>
                      </a:r>
                    </a:p>
                  </a:txBody>
                  <a:tcPr anchor="ctr"/>
                </a:tc>
                <a:tc>
                  <a:txBody>
                    <a:bodyPr/>
                    <a:lstStyle/>
                    <a:p>
                      <a:r>
                        <a:rPr lang="en-US" sz="2400" dirty="0"/>
                        <a:t>Phone</a:t>
                      </a:r>
                    </a:p>
                  </a:txBody>
                  <a:tcPr anchor="ctr"/>
                </a:tc>
                <a:extLst>
                  <a:ext uri="{0D108BD9-81ED-4DB2-BD59-A6C34878D82A}">
                    <a16:rowId xmlns:a16="http://schemas.microsoft.com/office/drawing/2014/main" val="3554219093"/>
                  </a:ext>
                </a:extLst>
              </a:tr>
              <a:tr h="712562">
                <a:tc>
                  <a:txBody>
                    <a:bodyPr/>
                    <a:lstStyle/>
                    <a:p>
                      <a:r>
                        <a:rPr lang="en-US" sz="2400" dirty="0"/>
                        <a:t>Ariel Jones</a:t>
                      </a:r>
                    </a:p>
                  </a:txBody>
                  <a:tcPr anchor="ctr"/>
                </a:tc>
                <a:tc>
                  <a:txBody>
                    <a:bodyPr/>
                    <a:lstStyle/>
                    <a:p>
                      <a:r>
                        <a:rPr lang="en-US" sz="2400" dirty="0"/>
                        <a:t>anicolejones2@gmail.com</a:t>
                      </a:r>
                    </a:p>
                  </a:txBody>
                  <a:tcPr anchor="ctr"/>
                </a:tc>
                <a:tc>
                  <a:txBody>
                    <a:bodyPr/>
                    <a:lstStyle/>
                    <a:p>
                      <a:pPr algn="ctr"/>
                      <a:endParaRPr lang="en-US" sz="2400" dirty="0"/>
                    </a:p>
                  </a:txBody>
                  <a:tcPr anchor="ctr"/>
                </a:tc>
                <a:extLst>
                  <a:ext uri="{0D108BD9-81ED-4DB2-BD59-A6C34878D82A}">
                    <a16:rowId xmlns:a16="http://schemas.microsoft.com/office/drawing/2014/main" val="2886427900"/>
                  </a:ext>
                </a:extLst>
              </a:tr>
              <a:tr h="712562">
                <a:tc>
                  <a:txBody>
                    <a:bodyPr/>
                    <a:lstStyle/>
                    <a:p>
                      <a:r>
                        <a:rPr lang="en-US" sz="2400" dirty="0"/>
                        <a:t>Joe Liang</a:t>
                      </a:r>
                    </a:p>
                  </a:txBody>
                  <a:tcPr anchor="ctr"/>
                </a:tc>
                <a:tc>
                  <a:txBody>
                    <a:bodyPr/>
                    <a:lstStyle/>
                    <a:p>
                      <a:r>
                        <a:rPr lang="en-US" sz="2400" dirty="0"/>
                        <a:t>zyl6842@gmail.com</a:t>
                      </a:r>
                    </a:p>
                  </a:txBody>
                  <a:tcPr anchor="ctr"/>
                </a:tc>
                <a:tc>
                  <a:txBody>
                    <a:bodyPr/>
                    <a:lstStyle/>
                    <a:p>
                      <a:pPr algn="ctr"/>
                      <a:endParaRPr lang="en-US" sz="2400" dirty="0"/>
                    </a:p>
                  </a:txBody>
                  <a:tcPr anchor="ctr"/>
                </a:tc>
                <a:extLst>
                  <a:ext uri="{0D108BD9-81ED-4DB2-BD59-A6C34878D82A}">
                    <a16:rowId xmlns:a16="http://schemas.microsoft.com/office/drawing/2014/main" val="4009337728"/>
                  </a:ext>
                </a:extLst>
              </a:tr>
              <a:tr h="712562">
                <a:tc>
                  <a:txBody>
                    <a:bodyPr/>
                    <a:lstStyle/>
                    <a:p>
                      <a:r>
                        <a:rPr lang="en-US" sz="2400" dirty="0"/>
                        <a:t>Kristina Mulholland</a:t>
                      </a:r>
                    </a:p>
                  </a:txBody>
                  <a:tcPr anchor="ctr"/>
                </a:tc>
                <a:tc>
                  <a:txBody>
                    <a:bodyPr/>
                    <a:lstStyle/>
                    <a:p>
                      <a:r>
                        <a:rPr lang="en-US" sz="2400" dirty="0" err="1"/>
                        <a:t>mulhollandkristina@gmail.com</a:t>
                      </a:r>
                      <a:endParaRPr lang="en-US" sz="2400" dirty="0"/>
                    </a:p>
                  </a:txBody>
                  <a:tcPr anchor="ctr"/>
                </a:tc>
                <a:tc>
                  <a:txBody>
                    <a:bodyPr/>
                    <a:lstStyle/>
                    <a:p>
                      <a:pPr algn="ctr"/>
                      <a:r>
                        <a:rPr lang="en-US" sz="2400" dirty="0"/>
                        <a:t>732-682-6220</a:t>
                      </a:r>
                    </a:p>
                  </a:txBody>
                  <a:tcPr anchor="ctr"/>
                </a:tc>
                <a:extLst>
                  <a:ext uri="{0D108BD9-81ED-4DB2-BD59-A6C34878D82A}">
                    <a16:rowId xmlns:a16="http://schemas.microsoft.com/office/drawing/2014/main" val="569951293"/>
                  </a:ext>
                </a:extLst>
              </a:tr>
              <a:tr h="712562">
                <a:tc>
                  <a:txBody>
                    <a:bodyPr/>
                    <a:lstStyle/>
                    <a:p>
                      <a:r>
                        <a:rPr lang="en-US" sz="2400" dirty="0"/>
                        <a:t>Jeff Pinegar</a:t>
                      </a:r>
                    </a:p>
                  </a:txBody>
                  <a:tcPr anchor="ctr"/>
                </a:tc>
                <a:tc>
                  <a:txBody>
                    <a:bodyPr/>
                    <a:lstStyle/>
                    <a:p>
                      <a:r>
                        <a:rPr lang="en-US" sz="2400" dirty="0"/>
                        <a:t>jeffpinegar1@gmail.com</a:t>
                      </a:r>
                    </a:p>
                  </a:txBody>
                  <a:tcPr anchor="ctr"/>
                </a:tc>
                <a:tc>
                  <a:txBody>
                    <a:bodyPr/>
                    <a:lstStyle/>
                    <a:p>
                      <a:pPr algn="ctr"/>
                      <a:r>
                        <a:rPr lang="en-US" sz="2400" dirty="0"/>
                        <a:t>717-982-0516</a:t>
                      </a:r>
                    </a:p>
                  </a:txBody>
                  <a:tcPr anchor="ctr"/>
                </a:tc>
                <a:extLst>
                  <a:ext uri="{0D108BD9-81ED-4DB2-BD59-A6C34878D82A}">
                    <a16:rowId xmlns:a16="http://schemas.microsoft.com/office/drawing/2014/main" val="988999623"/>
                  </a:ext>
                </a:extLst>
              </a:tr>
            </a:tbl>
          </a:graphicData>
        </a:graphic>
      </p:graphicFrame>
    </p:spTree>
    <p:extLst>
      <p:ext uri="{BB962C8B-B14F-4D97-AF65-F5344CB8AC3E}">
        <p14:creationId xmlns:p14="http://schemas.microsoft.com/office/powerpoint/2010/main" val="3830361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6"/>
          <p:cNvSpPr/>
          <p:nvPr/>
        </p:nvSpPr>
        <p:spPr>
          <a:xfrm>
            <a:off x="5029200" y="927100"/>
            <a:ext cx="2374900" cy="1701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8" name="Rectangle 7"/>
          <p:cNvSpPr/>
          <p:nvPr/>
        </p:nvSpPr>
        <p:spPr>
          <a:xfrm>
            <a:off x="7620000" y="927100"/>
            <a:ext cx="2374900" cy="1701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a:solidFill>
                  <a:prstClr val="white"/>
                </a:solidFill>
              </a:rPr>
              <a:t>brown</a:t>
            </a:r>
          </a:p>
        </p:txBody>
      </p:sp>
      <p:sp>
        <p:nvSpPr>
          <p:cNvPr id="9" name="Rectangle 8"/>
          <p:cNvSpPr/>
          <p:nvPr/>
        </p:nvSpPr>
        <p:spPr>
          <a:xfrm>
            <a:off x="2298700" y="2908300"/>
            <a:ext cx="2374900" cy="1701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a:solidFill>
                  <a:prstClr val="white"/>
                </a:solidFill>
              </a:rPr>
              <a:t>Blue</a:t>
            </a:r>
          </a:p>
        </p:txBody>
      </p:sp>
      <p:sp>
        <p:nvSpPr>
          <p:cNvPr id="10" name="Rectangle 9"/>
          <p:cNvSpPr/>
          <p:nvPr/>
        </p:nvSpPr>
        <p:spPr>
          <a:xfrm>
            <a:off x="5029200" y="2908300"/>
            <a:ext cx="2374900" cy="1701800"/>
          </a:xfrm>
          <a:prstGeom prst="rect">
            <a:avLst/>
          </a:prstGeom>
          <a:solidFill>
            <a:srgbClr val="DD8047"/>
          </a:solidFill>
          <a:ln>
            <a:solidFill>
              <a:srgbClr val="DD8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a:solidFill>
                  <a:schemeClr val="bg1"/>
                </a:solidFill>
              </a:rPr>
              <a:t>rust</a:t>
            </a:r>
          </a:p>
        </p:txBody>
      </p:sp>
      <p:sp>
        <p:nvSpPr>
          <p:cNvPr id="11" name="Rectangle 10"/>
          <p:cNvSpPr/>
          <p:nvPr/>
        </p:nvSpPr>
        <p:spPr>
          <a:xfrm>
            <a:off x="7620000" y="2908300"/>
            <a:ext cx="2374900" cy="1701800"/>
          </a:xfrm>
          <a:prstGeom prst="rect">
            <a:avLst/>
          </a:prstGeom>
          <a:solidFill>
            <a:srgbClr val="A5AB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a:solidFill>
                  <a:prstClr val="white"/>
                </a:solidFill>
              </a:rPr>
              <a:t>sage</a:t>
            </a:r>
          </a:p>
        </p:txBody>
      </p:sp>
      <p:sp>
        <p:nvSpPr>
          <p:cNvPr id="12" name="Rectangle 11"/>
          <p:cNvSpPr/>
          <p:nvPr/>
        </p:nvSpPr>
        <p:spPr>
          <a:xfrm>
            <a:off x="2298700" y="4876800"/>
            <a:ext cx="2374900" cy="1701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a:solidFill>
                  <a:prstClr val="white"/>
                </a:solidFill>
              </a:rPr>
              <a:t>Gold</a:t>
            </a:r>
          </a:p>
        </p:txBody>
      </p:sp>
      <p:sp>
        <p:nvSpPr>
          <p:cNvPr id="13" name="Rectangle 12"/>
          <p:cNvSpPr/>
          <p:nvPr/>
        </p:nvSpPr>
        <p:spPr>
          <a:xfrm>
            <a:off x="5029200" y="4889500"/>
            <a:ext cx="2374900" cy="17018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a:solidFill>
                  <a:prstClr val="white"/>
                </a:solidFill>
              </a:rPr>
              <a:t>Green</a:t>
            </a:r>
          </a:p>
        </p:txBody>
      </p:sp>
      <p:sp>
        <p:nvSpPr>
          <p:cNvPr id="14" name="Rectangle 13"/>
          <p:cNvSpPr/>
          <p:nvPr/>
        </p:nvSpPr>
        <p:spPr>
          <a:xfrm>
            <a:off x="7620000" y="4889500"/>
            <a:ext cx="2374900" cy="1701800"/>
          </a:xfrm>
          <a:prstGeom prst="rect">
            <a:avLst/>
          </a:prstGeom>
          <a:solidFill>
            <a:srgbClr val="968C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a:solidFill>
                  <a:schemeClr val="bg1"/>
                </a:solidFill>
              </a:rPr>
              <a:t>taupe</a:t>
            </a:r>
          </a:p>
        </p:txBody>
      </p:sp>
      <p:sp>
        <p:nvSpPr>
          <p:cNvPr id="15" name="Rectangle 14"/>
          <p:cNvSpPr/>
          <p:nvPr/>
        </p:nvSpPr>
        <p:spPr>
          <a:xfrm>
            <a:off x="2298700" y="939800"/>
            <a:ext cx="1181100" cy="1701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16" name="Rectangle 15"/>
          <p:cNvSpPr/>
          <p:nvPr/>
        </p:nvSpPr>
        <p:spPr>
          <a:xfrm>
            <a:off x="3492500" y="939800"/>
            <a:ext cx="1181100" cy="1701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Tree>
    <p:extLst>
      <p:ext uri="{BB962C8B-B14F-4D97-AF65-F5344CB8AC3E}">
        <p14:creationId xmlns:p14="http://schemas.microsoft.com/office/powerpoint/2010/main" val="1548161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4466A7-79F0-4D9E-8AF2-71588F17FF64}"/>
              </a:ext>
            </a:extLst>
          </p:cNvPr>
          <p:cNvSpPr>
            <a:spLocks noGrp="1"/>
          </p:cNvSpPr>
          <p:nvPr>
            <p:ph idx="1"/>
          </p:nvPr>
        </p:nvSpPr>
        <p:spPr/>
        <p:txBody>
          <a:bodyPr/>
          <a:lstStyle/>
          <a:p>
            <a:r>
              <a:rPr lang="en-US" dirty="0"/>
              <a:t>Data Science Job Salaries 2020-2022</a:t>
            </a:r>
          </a:p>
          <a:p>
            <a:r>
              <a:rPr lang="en-US" dirty="0"/>
              <a:t>Data Set Variables:</a:t>
            </a:r>
          </a:p>
          <a:p>
            <a:pPr lvl="1"/>
            <a:r>
              <a:rPr lang="en-US" dirty="0"/>
              <a:t>Salary </a:t>
            </a:r>
          </a:p>
          <a:p>
            <a:pPr lvl="1"/>
            <a:r>
              <a:rPr lang="en-US" dirty="0"/>
              <a:t>Job Title</a:t>
            </a:r>
          </a:p>
          <a:p>
            <a:pPr lvl="1"/>
            <a:r>
              <a:rPr lang="en-US" dirty="0"/>
              <a:t>Company Size</a:t>
            </a:r>
          </a:p>
          <a:p>
            <a:pPr lvl="1"/>
            <a:r>
              <a:rPr lang="en-US" dirty="0"/>
              <a:t>Company Location</a:t>
            </a:r>
          </a:p>
          <a:p>
            <a:pPr lvl="1"/>
            <a:r>
              <a:rPr lang="en-US" dirty="0"/>
              <a:t>Experience Level</a:t>
            </a:r>
          </a:p>
          <a:p>
            <a:pPr lvl="1"/>
            <a:r>
              <a:rPr lang="en-US" dirty="0"/>
              <a:t>Employment Type</a:t>
            </a:r>
          </a:p>
          <a:p>
            <a:pPr lvl="1"/>
            <a:r>
              <a:rPr lang="en-US" dirty="0"/>
              <a:t>Remote work</a:t>
            </a:r>
          </a:p>
          <a:p>
            <a:pPr lvl="1"/>
            <a:r>
              <a:rPr lang="en-US" dirty="0"/>
              <a:t>Year</a:t>
            </a:r>
          </a:p>
          <a:p>
            <a:pPr lvl="1"/>
            <a:endParaRPr lang="en-US" dirty="0"/>
          </a:p>
        </p:txBody>
      </p:sp>
      <p:sp>
        <p:nvSpPr>
          <p:cNvPr id="3" name="Title 2">
            <a:extLst>
              <a:ext uri="{FF2B5EF4-FFF2-40B4-BE49-F238E27FC236}">
                <a16:creationId xmlns:a16="http://schemas.microsoft.com/office/drawing/2014/main" id="{23E2EBF5-D3AF-45E6-9A10-BC536FB82978}"/>
              </a:ext>
            </a:extLst>
          </p:cNvPr>
          <p:cNvSpPr>
            <a:spLocks noGrp="1"/>
          </p:cNvSpPr>
          <p:nvPr>
            <p:ph type="title"/>
          </p:nvPr>
        </p:nvSpPr>
        <p:spPr/>
        <p:txBody>
          <a:bodyPr/>
          <a:lstStyle/>
          <a:p>
            <a:r>
              <a:rPr lang="en-US" dirty="0"/>
              <a:t>The Data Set</a:t>
            </a:r>
          </a:p>
        </p:txBody>
      </p:sp>
      <p:sp>
        <p:nvSpPr>
          <p:cNvPr id="6" name="TextBox 5">
            <a:extLst>
              <a:ext uri="{FF2B5EF4-FFF2-40B4-BE49-F238E27FC236}">
                <a16:creationId xmlns:a16="http://schemas.microsoft.com/office/drawing/2014/main" id="{33D0DE1A-9DEF-446C-A3BF-D490DDFA58AF}"/>
              </a:ext>
            </a:extLst>
          </p:cNvPr>
          <p:cNvSpPr txBox="1"/>
          <p:nvPr/>
        </p:nvSpPr>
        <p:spPr>
          <a:xfrm>
            <a:off x="2815348" y="5507593"/>
            <a:ext cx="6289741" cy="369332"/>
          </a:xfrm>
          <a:prstGeom prst="rect">
            <a:avLst/>
          </a:prstGeom>
          <a:solidFill>
            <a:schemeClr val="accent6">
              <a:lumMod val="20000"/>
              <a:lumOff val="80000"/>
            </a:schemeClr>
          </a:solidFill>
        </p:spPr>
        <p:txBody>
          <a:bodyPr wrap="square" rtlCol="0">
            <a:spAutoFit/>
          </a:bodyPr>
          <a:lstStyle/>
          <a:p>
            <a:pPr rtl="0">
              <a:spcBef>
                <a:spcPts val="0"/>
              </a:spcBef>
              <a:spcAft>
                <a:spcPts val="0"/>
              </a:spcAft>
            </a:pPr>
            <a:r>
              <a:rPr lang="en-US" dirty="0">
                <a:latin typeface="Gill Alt One MT" panose="020B0502020104020203" pitchFamily="34" charset="0"/>
                <a:ea typeface="Calibri" panose="020F0502020204030204" pitchFamily="34" charset="0"/>
                <a:cs typeface="Times New Roman" panose="02020603050405020304" pitchFamily="18" charset="0"/>
              </a:rPr>
              <a:t>Source:  </a:t>
            </a:r>
            <a:r>
              <a:rPr lang="en-US" sz="1200" b="0" i="0" u="sng" strike="noStrike" dirty="0">
                <a:solidFill>
                  <a:srgbClr val="1155CC"/>
                </a:solidFill>
                <a:effectLst/>
                <a:latin typeface="Arial" panose="020B0604020202020204" pitchFamily="34" charset="0"/>
                <a:hlinkClick r:id="rId3"/>
              </a:rPr>
              <a:t>https://www.kaggle.com/datasets/saurabhshahane/data-science-jobs-salaries</a:t>
            </a:r>
            <a:endParaRPr lang="en-US" sz="1200" b="0" dirty="0">
              <a:effectLst/>
            </a:endParaRPr>
          </a:p>
        </p:txBody>
      </p:sp>
      <p:pic>
        <p:nvPicPr>
          <p:cNvPr id="8" name="Picture 7">
            <a:extLst>
              <a:ext uri="{FF2B5EF4-FFF2-40B4-BE49-F238E27FC236}">
                <a16:creationId xmlns:a16="http://schemas.microsoft.com/office/drawing/2014/main" id="{7987390A-EE6E-4471-A10F-599270CAF02D}"/>
              </a:ext>
            </a:extLst>
          </p:cNvPr>
          <p:cNvPicPr>
            <a:picLocks noChangeAspect="1"/>
          </p:cNvPicPr>
          <p:nvPr/>
        </p:nvPicPr>
        <p:blipFill>
          <a:blip r:embed="rId4">
            <a:duotone>
              <a:schemeClr val="accent6">
                <a:shade val="45000"/>
                <a:satMod val="135000"/>
              </a:schemeClr>
              <a:prstClr val="white"/>
            </a:duotone>
          </a:blip>
          <a:stretch>
            <a:fillRect/>
          </a:stretch>
        </p:blipFill>
        <p:spPr>
          <a:xfrm>
            <a:off x="8158595" y="1681595"/>
            <a:ext cx="3266209" cy="3266209"/>
          </a:xfrm>
          <a:prstGeom prst="rect">
            <a:avLst/>
          </a:prstGeom>
        </p:spPr>
      </p:pic>
    </p:spTree>
    <p:extLst>
      <p:ext uri="{BB962C8B-B14F-4D97-AF65-F5344CB8AC3E}">
        <p14:creationId xmlns:p14="http://schemas.microsoft.com/office/powerpoint/2010/main" val="745556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447D8C-A939-84F2-7A80-A3B015123364}"/>
              </a:ext>
            </a:extLst>
          </p:cNvPr>
          <p:cNvSpPr>
            <a:spLocks noGrp="1"/>
          </p:cNvSpPr>
          <p:nvPr>
            <p:ph idx="1"/>
          </p:nvPr>
        </p:nvSpPr>
        <p:spPr/>
        <p:txBody>
          <a:bodyPr/>
          <a:lstStyle/>
          <a:p>
            <a:r>
              <a:rPr lang="en-US" dirty="0"/>
              <a:t>Excel</a:t>
            </a:r>
          </a:p>
          <a:p>
            <a:pPr lvl="1"/>
            <a:r>
              <a:rPr lang="en-US" dirty="0" err="1"/>
              <a:t>xlookup</a:t>
            </a:r>
            <a:r>
              <a:rPr lang="en-US" dirty="0"/>
              <a:t> to translate 8 columns of abbreviations to plain text and added 3-char country code</a:t>
            </a:r>
          </a:p>
          <a:p>
            <a:pPr lvl="1"/>
            <a:r>
              <a:rPr lang="en-US" dirty="0"/>
              <a:t>Calculation of overview statistics and figures testing the data set.</a:t>
            </a:r>
          </a:p>
          <a:p>
            <a:pPr lvl="1"/>
            <a:r>
              <a:rPr lang="en-US" dirty="0"/>
              <a:t>Export CSV data set</a:t>
            </a:r>
          </a:p>
          <a:p>
            <a:r>
              <a:rPr lang="en-US" dirty="0"/>
              <a:t>Python</a:t>
            </a:r>
          </a:p>
          <a:p>
            <a:pPr lvl="1"/>
            <a:r>
              <a:rPr lang="en-US" dirty="0"/>
              <a:t>Clean data and load the Postgres database</a:t>
            </a:r>
          </a:p>
          <a:p>
            <a:pPr lvl="1"/>
            <a:r>
              <a:rPr lang="en-US" dirty="0"/>
              <a:t>Export data set as an HTML table to be added to the HTML data tab</a:t>
            </a:r>
          </a:p>
          <a:p>
            <a:pPr lvl="1"/>
            <a:r>
              <a:rPr lang="en-US" dirty="0"/>
              <a:t>Merge country </a:t>
            </a:r>
            <a:r>
              <a:rPr lang="en-US" dirty="0" err="1"/>
              <a:t>geoJSON</a:t>
            </a:r>
            <a:r>
              <a:rPr lang="en-US" dirty="0"/>
              <a:t> with Data Science salary data and export new </a:t>
            </a:r>
            <a:r>
              <a:rPr lang="en-US" dirty="0" err="1"/>
              <a:t>geoJSON</a:t>
            </a:r>
            <a:endParaRPr lang="en-US" dirty="0"/>
          </a:p>
          <a:p>
            <a:r>
              <a:rPr lang="en-US" dirty="0"/>
              <a:t>Postgres – load data set</a:t>
            </a:r>
          </a:p>
        </p:txBody>
      </p:sp>
      <p:sp>
        <p:nvSpPr>
          <p:cNvPr id="3" name="Title 2">
            <a:extLst>
              <a:ext uri="{FF2B5EF4-FFF2-40B4-BE49-F238E27FC236}">
                <a16:creationId xmlns:a16="http://schemas.microsoft.com/office/drawing/2014/main" id="{2F1A92D3-BA5D-118A-BD45-980C5E610052}"/>
              </a:ext>
            </a:extLst>
          </p:cNvPr>
          <p:cNvSpPr>
            <a:spLocks noGrp="1"/>
          </p:cNvSpPr>
          <p:nvPr>
            <p:ph type="title"/>
          </p:nvPr>
        </p:nvSpPr>
        <p:spPr/>
        <p:txBody>
          <a:bodyPr/>
          <a:lstStyle/>
          <a:p>
            <a:r>
              <a:rPr lang="en-US" dirty="0"/>
              <a:t>(ETL) Data Preparation Tools</a:t>
            </a:r>
          </a:p>
        </p:txBody>
      </p:sp>
    </p:spTree>
    <p:extLst>
      <p:ext uri="{BB962C8B-B14F-4D97-AF65-F5344CB8AC3E}">
        <p14:creationId xmlns:p14="http://schemas.microsoft.com/office/powerpoint/2010/main" val="2495856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1E9757-86EB-473F-E63E-3FCB7FD4F86E}"/>
              </a:ext>
            </a:extLst>
          </p:cNvPr>
          <p:cNvSpPr>
            <a:spLocks noGrp="1"/>
          </p:cNvSpPr>
          <p:nvPr>
            <p:ph sz="half" idx="2"/>
          </p:nvPr>
        </p:nvSpPr>
        <p:spPr>
          <a:xfrm>
            <a:off x="527050" y="1828800"/>
            <a:ext cx="11137900" cy="4048124"/>
          </a:xfrm>
        </p:spPr>
        <p:txBody>
          <a:bodyPr/>
          <a:lstStyle/>
          <a:p>
            <a:r>
              <a:rPr lang="en-US" dirty="0"/>
              <a:t>Bootstrap</a:t>
            </a:r>
          </a:p>
          <a:p>
            <a:r>
              <a:rPr lang="en-US" dirty="0"/>
              <a:t>D3</a:t>
            </a:r>
          </a:p>
          <a:p>
            <a:r>
              <a:rPr lang="en-US" dirty="0" err="1"/>
              <a:t>Plotly</a:t>
            </a:r>
            <a:r>
              <a:rPr lang="en-US" dirty="0"/>
              <a:t> </a:t>
            </a:r>
            <a:r>
              <a:rPr lang="en-US" dirty="0" err="1"/>
              <a:t>js</a:t>
            </a:r>
            <a:endParaRPr lang="en-US" dirty="0"/>
          </a:p>
          <a:p>
            <a:r>
              <a:rPr lang="en-US" dirty="0"/>
              <a:t>Leaflet</a:t>
            </a:r>
          </a:p>
          <a:p>
            <a:r>
              <a:rPr lang="en-US" dirty="0"/>
              <a:t>Postgres</a:t>
            </a:r>
          </a:p>
          <a:p>
            <a:pPr marL="0" indent="0">
              <a:buNone/>
            </a:pPr>
            <a:endParaRPr lang="en-US" dirty="0"/>
          </a:p>
          <a:p>
            <a:endParaRPr lang="en-US" dirty="0"/>
          </a:p>
        </p:txBody>
      </p:sp>
      <p:sp>
        <p:nvSpPr>
          <p:cNvPr id="4" name="Title 3">
            <a:extLst>
              <a:ext uri="{FF2B5EF4-FFF2-40B4-BE49-F238E27FC236}">
                <a16:creationId xmlns:a16="http://schemas.microsoft.com/office/drawing/2014/main" id="{F9D439AE-488A-332D-0ECD-6E6A2D375E4E}"/>
              </a:ext>
            </a:extLst>
          </p:cNvPr>
          <p:cNvSpPr>
            <a:spLocks noGrp="1"/>
          </p:cNvSpPr>
          <p:nvPr>
            <p:ph type="title"/>
          </p:nvPr>
        </p:nvSpPr>
        <p:spPr/>
        <p:txBody>
          <a:bodyPr/>
          <a:lstStyle/>
          <a:p>
            <a:r>
              <a:rPr lang="en-US" dirty="0"/>
              <a:t>Structure and Visuals </a:t>
            </a:r>
          </a:p>
        </p:txBody>
      </p:sp>
      <p:sp>
        <p:nvSpPr>
          <p:cNvPr id="5" name="Content Placeholder 4">
            <a:extLst>
              <a:ext uri="{FF2B5EF4-FFF2-40B4-BE49-F238E27FC236}">
                <a16:creationId xmlns:a16="http://schemas.microsoft.com/office/drawing/2014/main" id="{B0CB3829-C73B-80C7-909D-0576EA455126}"/>
              </a:ext>
            </a:extLst>
          </p:cNvPr>
          <p:cNvSpPr>
            <a:spLocks noGrp="1"/>
          </p:cNvSpPr>
          <p:nvPr>
            <p:ph sz="half" idx="10"/>
          </p:nvPr>
        </p:nvSpPr>
        <p:spPr/>
        <p:txBody>
          <a:bodyPr/>
          <a:lstStyle/>
          <a:p>
            <a:r>
              <a:rPr lang="en-US" dirty="0"/>
              <a:t>https://jeffpinegar.github.io/Index.html</a:t>
            </a:r>
          </a:p>
        </p:txBody>
      </p:sp>
    </p:spTree>
    <p:extLst>
      <p:ext uri="{BB962C8B-B14F-4D97-AF65-F5344CB8AC3E}">
        <p14:creationId xmlns:p14="http://schemas.microsoft.com/office/powerpoint/2010/main" val="294713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1E9757-86EB-473F-E63E-3FCB7FD4F86E}"/>
              </a:ext>
            </a:extLst>
          </p:cNvPr>
          <p:cNvSpPr>
            <a:spLocks noGrp="1"/>
          </p:cNvSpPr>
          <p:nvPr>
            <p:ph sz="half" idx="2"/>
          </p:nvPr>
        </p:nvSpPr>
        <p:spPr>
          <a:xfrm>
            <a:off x="527050" y="1828800"/>
            <a:ext cx="11137900" cy="4048124"/>
          </a:xfrm>
        </p:spPr>
        <p:txBody>
          <a:bodyPr/>
          <a:lstStyle/>
          <a:p>
            <a:r>
              <a:rPr lang="en-US" dirty="0"/>
              <a:t>Questions explored: </a:t>
            </a:r>
          </a:p>
          <a:p>
            <a:pPr lvl="1"/>
            <a:r>
              <a:rPr lang="en-US" dirty="0"/>
              <a:t>How do average data science salaries vary by country?</a:t>
            </a:r>
          </a:p>
          <a:p>
            <a:pPr lvl="1"/>
            <a:r>
              <a:rPr lang="en-US" dirty="0"/>
              <a:t>How do average data science salaries vary by year?</a:t>
            </a:r>
          </a:p>
          <a:p>
            <a:r>
              <a:rPr lang="en-US" dirty="0"/>
              <a:t>Extract process:</a:t>
            </a:r>
          </a:p>
          <a:p>
            <a:endParaRPr lang="en-US" dirty="0"/>
          </a:p>
          <a:p>
            <a:r>
              <a:rPr lang="en-US" dirty="0"/>
              <a:t>Transform process:</a:t>
            </a:r>
          </a:p>
          <a:p>
            <a:endParaRPr lang="en-US" dirty="0"/>
          </a:p>
          <a:p>
            <a:r>
              <a:rPr lang="en-US" dirty="0"/>
              <a:t>Load process:</a:t>
            </a:r>
          </a:p>
        </p:txBody>
      </p:sp>
      <p:sp>
        <p:nvSpPr>
          <p:cNvPr id="4" name="Title 3">
            <a:extLst>
              <a:ext uri="{FF2B5EF4-FFF2-40B4-BE49-F238E27FC236}">
                <a16:creationId xmlns:a16="http://schemas.microsoft.com/office/drawing/2014/main" id="{F9D439AE-488A-332D-0ECD-6E6A2D375E4E}"/>
              </a:ext>
            </a:extLst>
          </p:cNvPr>
          <p:cNvSpPr>
            <a:spLocks noGrp="1"/>
          </p:cNvSpPr>
          <p:nvPr>
            <p:ph type="title"/>
          </p:nvPr>
        </p:nvSpPr>
        <p:spPr/>
        <p:txBody>
          <a:bodyPr/>
          <a:lstStyle/>
          <a:p>
            <a:r>
              <a:rPr lang="en-US" dirty="0"/>
              <a:t>Average Salaries by Location</a:t>
            </a:r>
          </a:p>
        </p:txBody>
      </p:sp>
      <p:sp>
        <p:nvSpPr>
          <p:cNvPr id="5" name="Content Placeholder 4">
            <a:extLst>
              <a:ext uri="{FF2B5EF4-FFF2-40B4-BE49-F238E27FC236}">
                <a16:creationId xmlns:a16="http://schemas.microsoft.com/office/drawing/2014/main" id="{B0CB3829-C73B-80C7-909D-0576EA455126}"/>
              </a:ext>
            </a:extLst>
          </p:cNvPr>
          <p:cNvSpPr>
            <a:spLocks noGrp="1"/>
          </p:cNvSpPr>
          <p:nvPr>
            <p:ph sz="half" idx="10"/>
          </p:nvPr>
        </p:nvSpPr>
        <p:spPr/>
        <p:txBody>
          <a:bodyPr/>
          <a:lstStyle/>
          <a:p>
            <a:r>
              <a:rPr lang="en-US" dirty="0"/>
              <a:t>https://jeffpinegar.github.io/Kristina_Location.html</a:t>
            </a:r>
          </a:p>
        </p:txBody>
      </p:sp>
    </p:spTree>
    <p:extLst>
      <p:ext uri="{BB962C8B-B14F-4D97-AF65-F5344CB8AC3E}">
        <p14:creationId xmlns:p14="http://schemas.microsoft.com/office/powerpoint/2010/main" val="4265125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1E9757-86EB-473F-E63E-3FCB7FD4F86E}"/>
              </a:ext>
            </a:extLst>
          </p:cNvPr>
          <p:cNvSpPr>
            <a:spLocks noGrp="1"/>
          </p:cNvSpPr>
          <p:nvPr>
            <p:ph sz="half" idx="2"/>
          </p:nvPr>
        </p:nvSpPr>
        <p:spPr>
          <a:xfrm>
            <a:off x="527050" y="1828800"/>
            <a:ext cx="11137900" cy="4048124"/>
          </a:xfrm>
        </p:spPr>
        <p:txBody>
          <a:bodyPr/>
          <a:lstStyle/>
          <a:p>
            <a:pPr marL="0" indent="0">
              <a:buNone/>
            </a:pPr>
            <a:r>
              <a:rPr lang="en-US" dirty="0"/>
              <a:t>Insert screenshot(s) of map here</a:t>
            </a:r>
          </a:p>
        </p:txBody>
      </p:sp>
      <p:sp>
        <p:nvSpPr>
          <p:cNvPr id="4" name="Title 3">
            <a:extLst>
              <a:ext uri="{FF2B5EF4-FFF2-40B4-BE49-F238E27FC236}">
                <a16:creationId xmlns:a16="http://schemas.microsoft.com/office/drawing/2014/main" id="{F9D439AE-488A-332D-0ECD-6E6A2D375E4E}"/>
              </a:ext>
            </a:extLst>
          </p:cNvPr>
          <p:cNvSpPr>
            <a:spLocks noGrp="1"/>
          </p:cNvSpPr>
          <p:nvPr>
            <p:ph type="title"/>
          </p:nvPr>
        </p:nvSpPr>
        <p:spPr/>
        <p:txBody>
          <a:bodyPr/>
          <a:lstStyle/>
          <a:p>
            <a:r>
              <a:rPr lang="en-US" dirty="0"/>
              <a:t>Average Salaries by Location</a:t>
            </a:r>
          </a:p>
        </p:txBody>
      </p:sp>
      <p:sp>
        <p:nvSpPr>
          <p:cNvPr id="5" name="Content Placeholder 4">
            <a:extLst>
              <a:ext uri="{FF2B5EF4-FFF2-40B4-BE49-F238E27FC236}">
                <a16:creationId xmlns:a16="http://schemas.microsoft.com/office/drawing/2014/main" id="{B0CB3829-C73B-80C7-909D-0576EA455126}"/>
              </a:ext>
            </a:extLst>
          </p:cNvPr>
          <p:cNvSpPr>
            <a:spLocks noGrp="1"/>
          </p:cNvSpPr>
          <p:nvPr>
            <p:ph sz="half" idx="10"/>
          </p:nvPr>
        </p:nvSpPr>
        <p:spPr/>
        <p:txBody>
          <a:bodyPr/>
          <a:lstStyle/>
          <a:p>
            <a:r>
              <a:rPr lang="en-US" dirty="0"/>
              <a:t>https://jeffpinegar.github.io/Kristina_Location.html</a:t>
            </a:r>
          </a:p>
        </p:txBody>
      </p:sp>
    </p:spTree>
    <p:extLst>
      <p:ext uri="{BB962C8B-B14F-4D97-AF65-F5344CB8AC3E}">
        <p14:creationId xmlns:p14="http://schemas.microsoft.com/office/powerpoint/2010/main" val="3300086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1E9757-86EB-473F-E63E-3FCB7FD4F86E}"/>
              </a:ext>
            </a:extLst>
          </p:cNvPr>
          <p:cNvSpPr>
            <a:spLocks noGrp="1"/>
          </p:cNvSpPr>
          <p:nvPr>
            <p:ph sz="half" idx="2"/>
          </p:nvPr>
        </p:nvSpPr>
        <p:spPr>
          <a:xfrm>
            <a:off x="527050" y="1828800"/>
            <a:ext cx="11137900" cy="4048124"/>
          </a:xfrm>
        </p:spPr>
        <p:txBody>
          <a:bodyPr/>
          <a:lstStyle/>
          <a:p>
            <a:r>
              <a:rPr lang="en-US" dirty="0"/>
              <a:t>Questions explored: </a:t>
            </a:r>
          </a:p>
          <a:p>
            <a:pPr lvl="1"/>
            <a:r>
              <a:rPr lang="en-US" dirty="0"/>
              <a:t>How does salary vary by experience level?</a:t>
            </a:r>
          </a:p>
          <a:p>
            <a:pPr lvl="1"/>
            <a:r>
              <a:rPr lang="en-US" dirty="0"/>
              <a:t>How has the level of employment changed with time?</a:t>
            </a:r>
          </a:p>
          <a:p>
            <a:pPr lvl="1"/>
            <a:r>
              <a:rPr lang="en-US" dirty="0"/>
              <a:t>How do salaries vary by job title</a:t>
            </a:r>
          </a:p>
          <a:p>
            <a:r>
              <a:rPr lang="en-US" dirty="0"/>
              <a:t>The questions were examined for the whole data set and for USA alone</a:t>
            </a:r>
          </a:p>
        </p:txBody>
      </p:sp>
      <p:sp>
        <p:nvSpPr>
          <p:cNvPr id="4" name="Title 3">
            <a:extLst>
              <a:ext uri="{FF2B5EF4-FFF2-40B4-BE49-F238E27FC236}">
                <a16:creationId xmlns:a16="http://schemas.microsoft.com/office/drawing/2014/main" id="{F9D439AE-488A-332D-0ECD-6E6A2D375E4E}"/>
              </a:ext>
            </a:extLst>
          </p:cNvPr>
          <p:cNvSpPr>
            <a:spLocks noGrp="1"/>
          </p:cNvSpPr>
          <p:nvPr>
            <p:ph type="title"/>
          </p:nvPr>
        </p:nvSpPr>
        <p:spPr/>
        <p:txBody>
          <a:bodyPr/>
          <a:lstStyle/>
          <a:p>
            <a:r>
              <a:rPr lang="en-US" dirty="0"/>
              <a:t>Machine learning</a:t>
            </a:r>
          </a:p>
        </p:txBody>
      </p:sp>
      <p:sp>
        <p:nvSpPr>
          <p:cNvPr id="5" name="Content Placeholder 4">
            <a:extLst>
              <a:ext uri="{FF2B5EF4-FFF2-40B4-BE49-F238E27FC236}">
                <a16:creationId xmlns:a16="http://schemas.microsoft.com/office/drawing/2014/main" id="{B0CB3829-C73B-80C7-909D-0576EA455126}"/>
              </a:ext>
            </a:extLst>
          </p:cNvPr>
          <p:cNvSpPr>
            <a:spLocks noGrp="1"/>
          </p:cNvSpPr>
          <p:nvPr>
            <p:ph sz="half" idx="10"/>
          </p:nvPr>
        </p:nvSpPr>
        <p:spPr/>
        <p:txBody>
          <a:bodyPr/>
          <a:lstStyle/>
          <a:p>
            <a:r>
              <a:rPr lang="en-US" dirty="0"/>
              <a:t>https://jeffpinegar.github.io/Jeff_Machine_Learning.html</a:t>
            </a:r>
          </a:p>
        </p:txBody>
      </p:sp>
    </p:spTree>
    <p:extLst>
      <p:ext uri="{BB962C8B-B14F-4D97-AF65-F5344CB8AC3E}">
        <p14:creationId xmlns:p14="http://schemas.microsoft.com/office/powerpoint/2010/main" val="31642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A92B44B-8CA2-7DB4-DB95-26DED53FBAFB}"/>
              </a:ext>
            </a:extLst>
          </p:cNvPr>
          <p:cNvPicPr>
            <a:picLocks noChangeAspect="1"/>
          </p:cNvPicPr>
          <p:nvPr/>
        </p:nvPicPr>
        <p:blipFill>
          <a:blip r:embed="rId2"/>
          <a:stretch>
            <a:fillRect/>
          </a:stretch>
        </p:blipFill>
        <p:spPr>
          <a:xfrm>
            <a:off x="1097767" y="194224"/>
            <a:ext cx="9996466" cy="6469551"/>
          </a:xfrm>
          <a:prstGeom prst="rect">
            <a:avLst/>
          </a:prstGeom>
          <a:ln>
            <a:solidFill>
              <a:schemeClr val="accent1"/>
            </a:solidFill>
          </a:ln>
        </p:spPr>
      </p:pic>
      <p:sp>
        <p:nvSpPr>
          <p:cNvPr id="9" name="Oval 8">
            <a:extLst>
              <a:ext uri="{FF2B5EF4-FFF2-40B4-BE49-F238E27FC236}">
                <a16:creationId xmlns:a16="http://schemas.microsoft.com/office/drawing/2014/main" id="{D5FE4129-0B07-4DC7-AEDA-C3B46CF47B28}"/>
              </a:ext>
            </a:extLst>
          </p:cNvPr>
          <p:cNvSpPr/>
          <p:nvPr/>
        </p:nvSpPr>
        <p:spPr>
          <a:xfrm>
            <a:off x="953311" y="2052537"/>
            <a:ext cx="1605063" cy="447472"/>
          </a:xfrm>
          <a:prstGeom prst="ellipse">
            <a:avLst/>
          </a:prstGeom>
          <a:noFill/>
          <a:ln w="28575">
            <a:solidFill>
              <a:srgbClr val="FF0000"/>
            </a:solidFill>
          </a:ln>
        </p:spPr>
        <p:txBody>
          <a:bodyPr rtlCol="0" anchor="ctr"/>
          <a:lstStyle/>
          <a:p>
            <a:pPr algn="ctr"/>
            <a:endParaRPr lang="en-US"/>
          </a:p>
        </p:txBody>
      </p:sp>
    </p:spTree>
    <p:extLst>
      <p:ext uri="{BB962C8B-B14F-4D97-AF65-F5344CB8AC3E}">
        <p14:creationId xmlns:p14="http://schemas.microsoft.com/office/powerpoint/2010/main" val="509668654"/>
      </p:ext>
    </p:extLst>
  </p:cSld>
  <p:clrMapOvr>
    <a:masterClrMapping/>
  </p:clrMapOvr>
</p:sld>
</file>

<file path=ppt/theme/theme1.xml><?xml version="1.0" encoding="utf-8"?>
<a:theme xmlns:a="http://schemas.openxmlformats.org/drawingml/2006/main" name="CST 2014">
  <a:themeElements>
    <a:clrScheme name="JSP Personal">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Phoenix Contac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solidFill>
        </a:ln>
      </a:spPr>
      <a:bodyPr rtlCol="0" anchor="ctr"/>
      <a:lstStyle>
        <a:defPPr algn="ctr">
          <a:defRPr/>
        </a:defPPr>
      </a:lstStyle>
    </a:spDef>
    <a:lnDef>
      <a:spPr bwMode="auto">
        <a:solidFill>
          <a:schemeClr val="accent1"/>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Masterversion 13 - 29.05.2008 1">
        <a:dk1>
          <a:srgbClr val="000000"/>
        </a:dk1>
        <a:lt1>
          <a:srgbClr val="FFFFFF"/>
        </a:lt1>
        <a:dk2>
          <a:srgbClr val="000000"/>
        </a:dk2>
        <a:lt2>
          <a:srgbClr val="97AFBD"/>
        </a:lt2>
        <a:accent1>
          <a:srgbClr val="D8E1E6"/>
        </a:accent1>
        <a:accent2>
          <a:srgbClr val="6C8DA2"/>
        </a:accent2>
        <a:accent3>
          <a:srgbClr val="FFFFFF"/>
        </a:accent3>
        <a:accent4>
          <a:srgbClr val="000000"/>
        </a:accent4>
        <a:accent5>
          <a:srgbClr val="E9EEF0"/>
        </a:accent5>
        <a:accent6>
          <a:srgbClr val="617F92"/>
        </a:accent6>
        <a:hlink>
          <a:srgbClr val="99CC00"/>
        </a:hlink>
        <a:folHlink>
          <a:srgbClr val="00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16D368F6-D05B-4CAB-8792-5B161031AD06}" vid="{C19A411C-F60F-48B4-ADBD-A9F28D5C0E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Personal PowerPoint 16x9</Template>
  <TotalTime>2768</TotalTime>
  <Words>564</Words>
  <Application>Microsoft Office PowerPoint</Application>
  <PresentationFormat>Widescreen</PresentationFormat>
  <Paragraphs>86</Paragraphs>
  <Slides>20</Slides>
  <Notes>2</Notes>
  <HiddenSlides>10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Gill Alt One MT</vt:lpstr>
      <vt:lpstr>Open Sans</vt:lpstr>
      <vt:lpstr>Wingdings</vt:lpstr>
      <vt:lpstr>CST 2014</vt:lpstr>
      <vt:lpstr>PowerPoint Presentation</vt:lpstr>
      <vt:lpstr>The Team</vt:lpstr>
      <vt:lpstr>The Data Set</vt:lpstr>
      <vt:lpstr>(ETL) Data Preparation Tools</vt:lpstr>
      <vt:lpstr>Structure and Visuals </vt:lpstr>
      <vt:lpstr>Average Salaries by Location</vt:lpstr>
      <vt:lpstr>Average Salaries by Location</vt:lpstr>
      <vt:lpstr>Machine learning</vt:lpstr>
      <vt:lpstr>PowerPoint Presentation</vt:lpstr>
      <vt:lpstr>PowerPoint Presentation</vt:lpstr>
      <vt:lpstr>Summary</vt:lpstr>
      <vt:lpstr>PowerPoint Presentation</vt:lpstr>
      <vt:lpstr>PowerPoint Presentation</vt:lpstr>
      <vt:lpstr>PowerPoint Presentation</vt:lpstr>
      <vt:lpstr>PowerPoint Presentation</vt:lpstr>
      <vt:lpstr>PowerPoint Presentation</vt:lpstr>
      <vt:lpstr>PowerPoint Presentation</vt:lpstr>
      <vt:lpstr>Potential Statistics</vt:lpstr>
      <vt:lpstr>“… when an online service is free, you’re not the customer. You’re the product.”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S. Pinegar</dc:creator>
  <cp:lastModifiedBy>Jeffrey S. Pinegar</cp:lastModifiedBy>
  <cp:revision>77</cp:revision>
  <dcterms:created xsi:type="dcterms:W3CDTF">2022-11-05T17:44:57Z</dcterms:created>
  <dcterms:modified xsi:type="dcterms:W3CDTF">2023-01-30T00:07:11Z</dcterms:modified>
</cp:coreProperties>
</file>