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9326-F024-4797-82D4-ADA143A5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8243-CA10-4077-AF84-3F2345511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AD4F-F12D-4146-8802-B780FAC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AC8E-AB0D-4DE2-8022-C08B892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88A0-B36C-4DEA-9A3F-943FA3D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DC6E-F1CF-4C99-92CC-6655F009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FE70D-40A3-401F-BEAB-C450D623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C798-594F-4F63-9811-5134549B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EB79-0C17-4822-965D-1DC8B29E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88DE-1EC7-4740-ADB4-C310FE0B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45C16-5E99-47FF-9ABF-52EB556F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0C360-E9E0-4A88-A3A7-88F86514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417E-05F6-4460-94EE-B8B10B55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34D5-372A-402D-8516-473C023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7310-512A-49E8-8558-85330708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5AE7-5AA4-4D36-83B3-A262BD3D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3ECA-6A09-4B5D-B0D3-D65038AC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E492-C184-4DB6-B568-5A76954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2930-BEE2-4733-B620-723B4405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F227-FED7-42A9-AA34-C97804F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24E-19CF-42A3-9261-93ABC2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F953-FAB5-481A-90AF-D60BD506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58A0-18F7-4D53-A914-9E44EF0D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A3EF-3FA6-4EDF-A49B-1088A343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3DE2-D344-4AB8-9EA8-FA9BDC0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E8E-9306-4701-B3D9-45E81C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CC96-8306-4F66-BC2D-4998A06F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0ACE-586B-4E40-B4EB-0E8A895D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5774-F51C-463D-A1CF-AFE8DA4B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57124-CBDA-4B9F-A6BA-836AC25D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B25A-0A12-42B1-931B-3AB8586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C3DE-84C4-4BF9-8705-6CFBA802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BB4F-6EE5-49EE-BAF7-D975A352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DF7BE-5F47-47A9-94D8-65B038DB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91606-7C93-4041-90DF-2D9E67DF4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70DB0-C7D4-43D0-ADC9-C135ED8E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108C7-9D30-4D5A-9D7E-800C664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3ADFA-1269-484A-9361-0DFE980B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F3D37-CC09-442A-A6E2-15101B59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A78-FED7-4C82-B6F8-C3F7C057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CC2A3-E697-4C74-B430-017BDB2C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23651-FE6D-413D-A8D6-847442B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D782-07F7-4156-A465-67713EE2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A3139-B4B3-46ED-B8B4-5C411F7E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6E15-E5F3-499A-B7B6-FEBA58A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094E3-B2E8-4080-AEF3-0F5F65CF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2A7-22BD-459F-9F06-2335A258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31C0-1890-4C4E-8725-A1F74CEB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9B14E-AE9D-4CF6-B0AE-D0AFB6E1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5695-C310-430B-8C06-53046BE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6AEC-478E-4508-B9EF-1D8C2879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9D2D-1653-406D-80F7-9F13D853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E321-8711-4FFF-AB6B-8D18451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F2809-FDDE-4438-B500-511E21083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A0994-8B13-4AEC-822E-26480736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D16E-7EAD-44CF-8377-E806EE6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2716-5086-42F4-BE77-1280140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F8F7-1206-440C-A7B5-F41FC0E5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DC28-3A09-4522-9978-8FD48AB6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7CE1-8A3D-4E2A-BA93-FA52D4B3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2199-364F-4AB7-ABE6-5A1D14FD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E0FA-E591-4207-80FD-62A9CD1866A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FDDE-FE4A-4D20-A186-412968C35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5FF6-AD2E-46A9-9E20-6EC9AF88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9DA8-0CDA-4209-B8F9-F65444ED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4884D-A368-41A3-98BF-61FE4191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18" y="2348753"/>
            <a:ext cx="6411010" cy="287128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76C22290-5367-42BC-8727-8F9C9DEF525B}"/>
              </a:ext>
            </a:extLst>
          </p:cNvPr>
          <p:cNvSpPr/>
          <p:nvPr/>
        </p:nvSpPr>
        <p:spPr>
          <a:xfrm flipH="1">
            <a:off x="2259105" y="533400"/>
            <a:ext cx="2066367" cy="7888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47367"/>
              <a:gd name="adj8" fmla="val -5109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Comma-separated list of columns wanted in the results. They are in the form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table.column</a:t>
            </a: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FB1DA7B0-C58B-4C84-B803-0A93320DB9A3}"/>
              </a:ext>
            </a:extLst>
          </p:cNvPr>
          <p:cNvSpPr/>
          <p:nvPr/>
        </p:nvSpPr>
        <p:spPr>
          <a:xfrm>
            <a:off x="5773832" y="533400"/>
            <a:ext cx="1631576" cy="618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37682"/>
              <a:gd name="adj6" fmla="val -15568"/>
              <a:gd name="adj7" fmla="val 341948"/>
              <a:gd name="adj8" fmla="val 17582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“as” changes the name of the column in the results table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F2CD9A-257D-4335-AC1E-1F96975F32CF}"/>
              </a:ext>
            </a:extLst>
          </p:cNvPr>
          <p:cNvCxnSpPr>
            <a:cxnSpLocks/>
          </p:cNvCxnSpPr>
          <p:nvPr/>
        </p:nvCxnSpPr>
        <p:spPr>
          <a:xfrm flipH="1" flipV="1">
            <a:off x="5514975" y="1385888"/>
            <a:ext cx="787213" cy="3060606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E78C26ED-C4F6-4349-815F-180D4E3BF95A}"/>
              </a:ext>
            </a:extLst>
          </p:cNvPr>
          <p:cNvSpPr/>
          <p:nvPr/>
        </p:nvSpPr>
        <p:spPr>
          <a:xfrm flipH="1">
            <a:off x="1030942" y="4052047"/>
            <a:ext cx="1837764" cy="78889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0712"/>
              <a:gd name="adj6" fmla="val -18438"/>
              <a:gd name="adj7" fmla="val -73467"/>
              <a:gd name="adj8" fmla="val -118210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“on” specifies which column in the two table are linked.  This is like the Excel vlookup value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6CD1387A-94C4-4C68-AF7F-18610563D24D}"/>
              </a:ext>
            </a:extLst>
          </p:cNvPr>
          <p:cNvSpPr/>
          <p:nvPr/>
        </p:nvSpPr>
        <p:spPr>
          <a:xfrm>
            <a:off x="9009528" y="636494"/>
            <a:ext cx="1773399" cy="69028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18841"/>
              <a:gd name="adj6" fmla="val -17766"/>
              <a:gd name="adj7" fmla="val 376355"/>
              <a:gd name="adj8" fmla="val -11639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“join” is used to specify two tables used to produce the results.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F81DB8DF-77E4-4654-99E1-678EFDF9BB99}"/>
              </a:ext>
            </a:extLst>
          </p:cNvPr>
          <p:cNvSpPr/>
          <p:nvPr/>
        </p:nvSpPr>
        <p:spPr>
          <a:xfrm flipH="1">
            <a:off x="1163168" y="1898277"/>
            <a:ext cx="2066367" cy="7888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0454"/>
              <a:gd name="adj6" fmla="val -17101"/>
              <a:gd name="adj7" fmla="val 173503"/>
              <a:gd name="adj8" fmla="val -96649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name of the table where the data is stored. They are in the form </a:t>
            </a:r>
            <a:r>
              <a:rPr lang="en-US" sz="1200" i="1" dirty="0">
                <a:solidFill>
                  <a:schemeClr val="tx1"/>
                </a:solidFill>
              </a:rPr>
              <a:t>schema.table</a:t>
            </a:r>
          </a:p>
        </p:txBody>
      </p:sp>
    </p:spTree>
    <p:extLst>
      <p:ext uri="{BB962C8B-B14F-4D97-AF65-F5344CB8AC3E}">
        <p14:creationId xmlns:p14="http://schemas.microsoft.com/office/powerpoint/2010/main" val="41637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A1495E-CD42-44B0-8803-26BD9DC3D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27" b="11217"/>
          <a:stretch/>
        </p:blipFill>
        <p:spPr>
          <a:xfrm>
            <a:off x="4371918" y="2223243"/>
            <a:ext cx="6411009" cy="290456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76C22290-5367-42BC-8727-8F9C9DEF525B}"/>
              </a:ext>
            </a:extLst>
          </p:cNvPr>
          <p:cNvSpPr/>
          <p:nvPr/>
        </p:nvSpPr>
        <p:spPr>
          <a:xfrm flipH="1">
            <a:off x="1972256" y="533400"/>
            <a:ext cx="2066367" cy="7888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35756"/>
              <a:gd name="adj5" fmla="val 97727"/>
              <a:gd name="adj6" fmla="val -36190"/>
              <a:gd name="adj7" fmla="val 245094"/>
              <a:gd name="adj8" fmla="val -64979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Comma-separated list of columns wanted in the results. They are in the form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table.column</a:t>
            </a: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FB1DA7B0-C58B-4C84-B803-0A93320DB9A3}"/>
              </a:ext>
            </a:extLst>
          </p:cNvPr>
          <p:cNvSpPr/>
          <p:nvPr/>
        </p:nvSpPr>
        <p:spPr>
          <a:xfrm>
            <a:off x="5773832" y="533400"/>
            <a:ext cx="1631576" cy="618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37682"/>
              <a:gd name="adj6" fmla="val -15568"/>
              <a:gd name="adj7" fmla="val 341948"/>
              <a:gd name="adj8" fmla="val 17582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“as” changes the name of the column in the results table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F2CD9A-257D-4335-AC1E-1F96975F32CF}"/>
              </a:ext>
            </a:extLst>
          </p:cNvPr>
          <p:cNvCxnSpPr>
            <a:cxnSpLocks/>
          </p:cNvCxnSpPr>
          <p:nvPr/>
        </p:nvCxnSpPr>
        <p:spPr>
          <a:xfrm flipH="1" flipV="1">
            <a:off x="5514975" y="1385888"/>
            <a:ext cx="832037" cy="300681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E78C26ED-C4F6-4349-815F-180D4E3BF95A}"/>
              </a:ext>
            </a:extLst>
          </p:cNvPr>
          <p:cNvSpPr/>
          <p:nvPr/>
        </p:nvSpPr>
        <p:spPr>
          <a:xfrm flipH="1">
            <a:off x="1972255" y="4052047"/>
            <a:ext cx="2066367" cy="788893"/>
          </a:xfrm>
          <a:prstGeom prst="borderCallout3">
            <a:avLst>
              <a:gd name="adj1" fmla="val 16477"/>
              <a:gd name="adj2" fmla="val -5296"/>
              <a:gd name="adj3" fmla="val 17614"/>
              <a:gd name="adj4" fmla="val -13196"/>
              <a:gd name="adj5" fmla="val -20258"/>
              <a:gd name="adj6" fmla="val -13016"/>
              <a:gd name="adj7" fmla="val -66649"/>
              <a:gd name="adj8" fmla="val -5044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“on” specifies which column in the two table are linked.  This is like the Excel vlookup value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6CD1387A-94C4-4C68-AF7F-18610563D24D}"/>
              </a:ext>
            </a:extLst>
          </p:cNvPr>
          <p:cNvSpPr/>
          <p:nvPr/>
        </p:nvSpPr>
        <p:spPr>
          <a:xfrm>
            <a:off x="9009528" y="1401995"/>
            <a:ext cx="1773399" cy="69028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8711"/>
              <a:gd name="adj6" fmla="val -17766"/>
              <a:gd name="adj7" fmla="val 268563"/>
              <a:gd name="adj8" fmla="val -11285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“join” is used to specify two tables used to produce the results.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F81DB8DF-77E4-4654-99E1-678EFDF9BB99}"/>
              </a:ext>
            </a:extLst>
          </p:cNvPr>
          <p:cNvSpPr/>
          <p:nvPr/>
        </p:nvSpPr>
        <p:spPr>
          <a:xfrm flipH="1">
            <a:off x="1972256" y="2879164"/>
            <a:ext cx="2066367" cy="788892"/>
          </a:xfrm>
          <a:prstGeom prst="borderCallout3">
            <a:avLst>
              <a:gd name="adj1" fmla="val 18750"/>
              <a:gd name="adj2" fmla="val -5730"/>
              <a:gd name="adj3" fmla="val 17614"/>
              <a:gd name="adj4" fmla="val -15799"/>
              <a:gd name="adj5" fmla="val 17045"/>
              <a:gd name="adj6" fmla="val -34889"/>
              <a:gd name="adj7" fmla="val 51911"/>
              <a:gd name="adj8" fmla="val -5456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name of the table where the data is stored. They are in the form </a:t>
            </a:r>
            <a:r>
              <a:rPr lang="en-US" sz="1200" i="1" dirty="0">
                <a:solidFill>
                  <a:schemeClr val="tx1"/>
                </a:solidFill>
              </a:rPr>
              <a:t>schema.table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1FDB3E5B-FDEE-4153-B315-C200A81D38B0}"/>
              </a:ext>
            </a:extLst>
          </p:cNvPr>
          <p:cNvSpPr/>
          <p:nvPr/>
        </p:nvSpPr>
        <p:spPr>
          <a:xfrm flipH="1">
            <a:off x="1972256" y="1706282"/>
            <a:ext cx="2066367" cy="7888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7044"/>
              <a:gd name="adj6" fmla="val -23175"/>
              <a:gd name="adj7" fmla="val 74638"/>
              <a:gd name="adj8" fmla="val -419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view essentially saves this query so you can be easily used again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4" name="Callout: Double Bent Line 13">
            <a:extLst>
              <a:ext uri="{FF2B5EF4-FFF2-40B4-BE49-F238E27FC236}">
                <a16:creationId xmlns:a16="http://schemas.microsoft.com/office/drawing/2014/main" id="{AF1E9D2E-74F9-4C1E-AC8C-4B2B9FAFC642}"/>
              </a:ext>
            </a:extLst>
          </p:cNvPr>
          <p:cNvSpPr/>
          <p:nvPr/>
        </p:nvSpPr>
        <p:spPr>
          <a:xfrm>
            <a:off x="9009528" y="533400"/>
            <a:ext cx="1773399" cy="69028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26777"/>
              <a:gd name="adj5" fmla="val 147412"/>
              <a:gd name="adj6" fmla="val -27371"/>
              <a:gd name="adj7" fmla="val 255576"/>
              <a:gd name="adj8" fmla="val -12549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view is saved in with a name in the form of </a:t>
            </a:r>
            <a:r>
              <a:rPr lang="en-US" sz="1200" i="1" dirty="0">
                <a:solidFill>
                  <a:schemeClr val="tx1"/>
                </a:solidFill>
              </a:rPr>
              <a:t>schema.name</a:t>
            </a:r>
          </a:p>
        </p:txBody>
      </p:sp>
    </p:spTree>
    <p:extLst>
      <p:ext uri="{BB962C8B-B14F-4D97-AF65-F5344CB8AC3E}">
        <p14:creationId xmlns:p14="http://schemas.microsoft.com/office/powerpoint/2010/main" val="381620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A38C7-471E-45D8-ABA1-A55DEAF7AB2B}"/>
              </a:ext>
            </a:extLst>
          </p:cNvPr>
          <p:cNvSpPr txBox="1"/>
          <p:nvPr/>
        </p:nvSpPr>
        <p:spPr>
          <a:xfrm>
            <a:off x="1110279" y="2274838"/>
            <a:ext cx="9813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A574BD"/>
                </a:solidFill>
              </a:rPr>
              <a:t>SELECT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/>
                </a:solidFill>
              </a:rPr>
              <a:t>table_1.column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accent4"/>
                </a:solidFill>
              </a:rPr>
              <a:t>table_2.column </a:t>
            </a:r>
          </a:p>
          <a:p>
            <a:r>
              <a:rPr lang="en-US" sz="3600" dirty="0"/>
              <a:t>	</a:t>
            </a:r>
            <a:r>
              <a:rPr lang="en-US" sz="3600" dirty="0">
                <a:solidFill>
                  <a:srgbClr val="A574BD"/>
                </a:solidFill>
              </a:rPr>
              <a:t>FROM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schema.table_1</a:t>
            </a:r>
          </a:p>
          <a:p>
            <a:r>
              <a:rPr lang="en-US" sz="3600" dirty="0"/>
              <a:t>	</a:t>
            </a:r>
            <a:r>
              <a:rPr lang="en-US" sz="3600" dirty="0">
                <a:solidFill>
                  <a:srgbClr val="A574BD"/>
                </a:solidFill>
              </a:rPr>
              <a:t>JOIN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schema.table_2</a:t>
            </a:r>
          </a:p>
          <a:p>
            <a:r>
              <a:rPr lang="en-US" sz="3600" dirty="0"/>
              <a:t>	</a:t>
            </a:r>
            <a:r>
              <a:rPr lang="en-US" sz="3600" dirty="0">
                <a:solidFill>
                  <a:srgbClr val="A574BD"/>
                </a:solidFill>
              </a:rPr>
              <a:t>ON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/>
                </a:solidFill>
              </a:rPr>
              <a:t>table_1.column_key </a:t>
            </a:r>
            <a:r>
              <a:rPr lang="en-US" sz="3600" dirty="0"/>
              <a:t>= </a:t>
            </a:r>
            <a:r>
              <a:rPr lang="en-US" sz="3600" dirty="0">
                <a:solidFill>
                  <a:schemeClr val="accent4"/>
                </a:solidFill>
              </a:rPr>
              <a:t>table_2.column_key</a:t>
            </a:r>
          </a:p>
        </p:txBody>
      </p:sp>
    </p:spTree>
    <p:extLst>
      <p:ext uri="{BB962C8B-B14F-4D97-AF65-F5344CB8AC3E}">
        <p14:creationId xmlns:p14="http://schemas.microsoft.com/office/powerpoint/2010/main" val="9546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735555-E784-4C2C-9E48-BE903224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85" y="1"/>
            <a:ext cx="1222778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CD4F71-7ADF-455D-B767-BFD81ABB3658}"/>
              </a:ext>
            </a:extLst>
          </p:cNvPr>
          <p:cNvSpPr/>
          <p:nvPr/>
        </p:nvSpPr>
        <p:spPr>
          <a:xfrm>
            <a:off x="3030071" y="2967317"/>
            <a:ext cx="2026023" cy="340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31DCE-B2F3-47B7-8DAF-6BF883CC10D3}"/>
              </a:ext>
            </a:extLst>
          </p:cNvPr>
          <p:cNvSpPr/>
          <p:nvPr/>
        </p:nvSpPr>
        <p:spPr>
          <a:xfrm>
            <a:off x="3030071" y="3756211"/>
            <a:ext cx="2026023" cy="851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C7EE53-2D9F-4979-865D-932FFCFCD4E7}"/>
              </a:ext>
            </a:extLst>
          </p:cNvPr>
          <p:cNvSpPr/>
          <p:nvPr/>
        </p:nvSpPr>
        <p:spPr>
          <a:xfrm>
            <a:off x="9242612" y="4733365"/>
            <a:ext cx="2026023" cy="466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19A842-2D37-47FE-874E-F5A0FAF14F10}"/>
              </a:ext>
            </a:extLst>
          </p:cNvPr>
          <p:cNvSpPr/>
          <p:nvPr/>
        </p:nvSpPr>
        <p:spPr>
          <a:xfrm>
            <a:off x="6176682" y="5047130"/>
            <a:ext cx="2026023" cy="46616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S. Pinegar</dc:creator>
  <cp:lastModifiedBy>Jeffrey S. Pinegar</cp:lastModifiedBy>
  <cp:revision>5</cp:revision>
  <dcterms:created xsi:type="dcterms:W3CDTF">2022-11-19T14:36:18Z</dcterms:created>
  <dcterms:modified xsi:type="dcterms:W3CDTF">2022-11-22T23:01:48Z</dcterms:modified>
</cp:coreProperties>
</file>