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278" r:id="rId3"/>
    <p:sldId id="279" r:id="rId4"/>
    <p:sldId id="280" r:id="rId5"/>
    <p:sldId id="294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90" r:id="rId15"/>
    <p:sldId id="289" r:id="rId16"/>
    <p:sldId id="291" r:id="rId17"/>
    <p:sldId id="292" r:id="rId18"/>
    <p:sldId id="29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83" d="100"/>
          <a:sy n="83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05000" y="1600200"/>
            <a:ext cx="6866024" cy="215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Day 2:</a:t>
            </a:r>
            <a:br>
              <a:rPr lang="en-US" dirty="0" smtClean="0"/>
            </a:br>
            <a:r>
              <a:rPr lang="en-US" dirty="0" smtClean="0"/>
              <a:t>Introduction to Artificial Intelligence and </a:t>
            </a:r>
            <a:br>
              <a:rPr lang="en-US" dirty="0" smtClean="0"/>
            </a:br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Jeffrey Risberg, Jennifer </a:t>
            </a:r>
            <a:r>
              <a:rPr lang="en-US" sz="2400" dirty="0" err="1" smtClean="0">
                <a:latin typeface="+mn-lt"/>
              </a:rPr>
              <a:t>Cai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May 2018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Simple:  if homeowner,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if homeowner and employed, loan will be good</a:t>
            </a:r>
          </a:p>
          <a:p>
            <a:endParaRPr lang="en-US" dirty="0" smtClean="0"/>
          </a:p>
          <a:p>
            <a:r>
              <a:rPr lang="en-US" dirty="0" smtClean="0"/>
              <a:t>Better:  P(good) = 0.3 * (1 if homeowner) +0 .7 * (1 if employed) 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general, the computed probability that a loan will be good is: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P</a:t>
            </a:r>
            <a:r>
              <a:rPr lang="en-US" dirty="0"/>
              <a:t>(good) = </a:t>
            </a:r>
            <a:r>
              <a:rPr lang="en-US" dirty="0" smtClean="0"/>
              <a:t>theta1* </a:t>
            </a:r>
            <a:r>
              <a:rPr lang="en-US" dirty="0"/>
              <a:t>feature1 + </a:t>
            </a:r>
            <a:r>
              <a:rPr lang="en-US" dirty="0" smtClean="0"/>
              <a:t>theta2* </a:t>
            </a:r>
            <a:r>
              <a:rPr lang="en-US" dirty="0"/>
              <a:t>feature2 + </a:t>
            </a:r>
            <a:r>
              <a:rPr lang="en-US" dirty="0" smtClean="0"/>
              <a:t>theta3* </a:t>
            </a:r>
            <a:r>
              <a:rPr lang="en-US" dirty="0"/>
              <a:t>feature3 + …</a:t>
            </a:r>
          </a:p>
          <a:p>
            <a:endParaRPr lang="en-US" dirty="0"/>
          </a:p>
          <a:p>
            <a:r>
              <a:rPr lang="en-US" dirty="0"/>
              <a:t>We need to select the most useful features, and we need to find the best values of the </a:t>
            </a:r>
            <a:r>
              <a:rPr lang="en-US" dirty="0" smtClean="0"/>
              <a:t>thetas using </a:t>
            </a:r>
            <a:r>
              <a:rPr lang="en-US" dirty="0"/>
              <a:t>the training data </a:t>
            </a:r>
            <a:r>
              <a:rPr lang="en-US" dirty="0" smtClean="0"/>
              <a:t>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36355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the </a:t>
            </a:r>
            <a:r>
              <a:rPr lang="en-US" dirty="0" smtClean="0"/>
              <a:t>thetas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 you start with [theta1=0.3, theta2=0.7]</a:t>
            </a:r>
          </a:p>
          <a:p>
            <a:r>
              <a:rPr lang="en-US" dirty="0" smtClean="0"/>
              <a:t>Now you could loop through the given data set, and determine how many predictions were incorrect.</a:t>
            </a:r>
          </a:p>
          <a:p>
            <a:pPr lvl="1"/>
            <a:r>
              <a:rPr lang="en-US" dirty="0" smtClean="0"/>
              <a:t>We call this the “cost” or “loss”</a:t>
            </a:r>
          </a:p>
          <a:p>
            <a:r>
              <a:rPr lang="en-US" dirty="0" smtClean="0"/>
              <a:t>We can also calculate the first derivative of cost </a:t>
            </a:r>
            <a:r>
              <a:rPr lang="en-US" dirty="0" err="1" smtClean="0"/>
              <a:t>w.r.t</a:t>
            </a:r>
            <a:r>
              <a:rPr lang="en-US" dirty="0" smtClean="0"/>
              <a:t>. theta1 and also theta2</a:t>
            </a:r>
          </a:p>
          <a:p>
            <a:r>
              <a:rPr lang="en-US" dirty="0" smtClean="0"/>
              <a:t>Since we are minimizing the cost, take a step backwards in the direction of the derivative.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1276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5913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879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iterative steps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6788" y="1318732"/>
            <a:ext cx="10660388" cy="599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5449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cost (error) will be reduced for each iteration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1968500"/>
            <a:ext cx="5854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9187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called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261587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Extending from 2 thetas to several thetas.  Call them “weights”.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Step 1: Initialize the weights(a &amp; b) with random values and calculate Error (SSE)</a:t>
            </a:r>
          </a:p>
          <a:p>
            <a:endParaRPr lang="en-US" dirty="0"/>
          </a:p>
          <a:p>
            <a:r>
              <a:rPr lang="en-US" dirty="0"/>
              <a:t>Step 2: Calculate the gradient i.e. change in SSE when the weights (a &amp; b) are changed by a very small value from their original randomly initialized value. This helps us move the values of a &amp; b in the direction in which SSE is minimized.</a:t>
            </a:r>
          </a:p>
          <a:p>
            <a:endParaRPr lang="en-US" dirty="0"/>
          </a:p>
          <a:p>
            <a:r>
              <a:rPr lang="en-US" dirty="0"/>
              <a:t>Step 3: Adjust the weights with the gradients to reach the optimal values where SSE is minimized</a:t>
            </a:r>
          </a:p>
          <a:p>
            <a:endParaRPr lang="en-US" dirty="0"/>
          </a:p>
          <a:p>
            <a:r>
              <a:rPr lang="en-US" dirty="0"/>
              <a:t>Step 4: Use the new weights for prediction and to calculate the new SSE</a:t>
            </a:r>
          </a:p>
          <a:p>
            <a:endParaRPr lang="en-US" dirty="0"/>
          </a:p>
          <a:p>
            <a:r>
              <a:rPr lang="en-US" dirty="0"/>
              <a:t>Step 5: Repeat steps 2 and 3 till further adjustments to weights doesn’t significantly reduce the Error</a:t>
            </a:r>
          </a:p>
        </p:txBody>
      </p:sp>
    </p:spTree>
    <p:extLst>
      <p:ext uri="{BB962C8B-B14F-4D97-AF65-F5344CB8AC3E}">
        <p14:creationId xmlns:p14="http://schemas.microsoft.com/office/powerpoint/2010/main" val="2779996801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P(good) =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smtClean="0"/>
              <a:t>0.18 * debt/</a:t>
            </a:r>
            <a:r>
              <a:rPr lang="en-US" dirty="0" err="1" smtClean="0"/>
              <a:t>equityRatio</a:t>
            </a:r>
            <a:r>
              <a:rPr lang="en-US" dirty="0" smtClean="0"/>
              <a:t> +</a:t>
            </a:r>
          </a:p>
          <a:p>
            <a:r>
              <a:rPr lang="en-US" dirty="0"/>
              <a:t> </a:t>
            </a:r>
            <a:r>
              <a:rPr lang="en-US" dirty="0" smtClean="0"/>
              <a:t> 0.06 * </a:t>
            </a:r>
            <a:r>
              <a:rPr lang="en-US" dirty="0" err="1" smtClean="0"/>
              <a:t>isHomeOwner</a:t>
            </a:r>
            <a:r>
              <a:rPr lang="en-US" dirty="0" smtClean="0"/>
              <a:t> +</a:t>
            </a:r>
          </a:p>
          <a:p>
            <a:r>
              <a:rPr lang="en-US" dirty="0" smtClean="0"/>
              <a:t>  0.04 * </a:t>
            </a:r>
            <a:r>
              <a:rPr lang="en-US" dirty="0" err="1" smtClean="0"/>
              <a:t>employmentStatus</a:t>
            </a:r>
            <a:r>
              <a:rPr lang="en-US" dirty="0" smtClean="0"/>
              <a:t> + </a:t>
            </a:r>
          </a:p>
          <a:p>
            <a:r>
              <a:rPr lang="en-US" dirty="0"/>
              <a:t> </a:t>
            </a:r>
            <a:r>
              <a:rPr lang="en-US" dirty="0" smtClean="0"/>
              <a:t> 0.028 * </a:t>
            </a:r>
            <a:r>
              <a:rPr lang="en-US" dirty="0" err="1" smtClean="0"/>
              <a:t>employmentDuration</a:t>
            </a:r>
            <a:r>
              <a:rPr lang="en-US" dirty="0" smtClean="0"/>
              <a:t> ...</a:t>
            </a:r>
          </a:p>
          <a:p>
            <a:endParaRPr lang="en-US" dirty="0"/>
          </a:p>
          <a:p>
            <a:r>
              <a:rPr lang="en-US" dirty="0" smtClean="0"/>
              <a:t>This model shows the most important features.  We will find via training thetas for all 60+ features, but we will keep only those with the high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70731452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have “learned”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Save the weights </a:t>
            </a:r>
            <a:r>
              <a:rPr lang="mr-IN" dirty="0" smtClean="0"/>
              <a:t>–</a:t>
            </a:r>
            <a:r>
              <a:rPr lang="en-US" dirty="0" smtClean="0"/>
              <a:t> it took many iterations to derive them</a:t>
            </a:r>
          </a:p>
          <a:p>
            <a:r>
              <a:rPr lang="en-US" dirty="0" smtClean="0"/>
              <a:t>But using them to predict is just a set of multiplies and adds.</a:t>
            </a:r>
          </a:p>
          <a:p>
            <a:r>
              <a:rPr lang="en-US" dirty="0" smtClean="0"/>
              <a:t>Did we write if/then rules?  No, and we didn’t have to interview loan officers, bank managers, etc.</a:t>
            </a:r>
          </a:p>
          <a:p>
            <a:r>
              <a:rPr lang="en-US" dirty="0" smtClean="0"/>
              <a:t>To implement, we just need to decide what the required P(good) is for the loan to be issued.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68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Variants on Regression/Training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rules for stopping iterations</a:t>
            </a:r>
          </a:p>
          <a:p>
            <a:pPr lvl="1"/>
            <a:r>
              <a:rPr lang="en-US" dirty="0" smtClean="0"/>
              <a:t>Fixed number, fixed cost, lack of change in cost from iteration to iteration</a:t>
            </a:r>
          </a:p>
          <a:p>
            <a:r>
              <a:rPr lang="en-US" dirty="0" smtClean="0"/>
              <a:t>Different approaches to organize iterations</a:t>
            </a:r>
          </a:p>
          <a:p>
            <a:pPr lvl="1"/>
            <a:r>
              <a:rPr lang="en-US" dirty="0" smtClean="0"/>
              <a:t>Stochastic gradient descent </a:t>
            </a:r>
            <a:r>
              <a:rPr lang="mr-IN" dirty="0" smtClean="0"/>
              <a:t>–</a:t>
            </a:r>
            <a:r>
              <a:rPr lang="en-US" dirty="0" smtClean="0"/>
              <a:t> work with a randomly chosen subset of data.</a:t>
            </a:r>
          </a:p>
          <a:p>
            <a:r>
              <a:rPr lang="en-US" dirty="0" smtClean="0"/>
              <a:t>Transformations applied to the data</a:t>
            </a:r>
          </a:p>
          <a:p>
            <a:pPr lvl="1"/>
            <a:r>
              <a:rPr lang="en-US" dirty="0" smtClean="0"/>
              <a:t>Normalization </a:t>
            </a:r>
            <a:r>
              <a:rPr lang="en-US" smtClean="0"/>
              <a:t>or regularization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56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 of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discussed the Definition and History of AI</a:t>
            </a:r>
          </a:p>
          <a:p>
            <a:r>
              <a:rPr lang="en-US" dirty="0" smtClean="0"/>
              <a:t>AI is about using computers to process knowledge, facts, rules, and uncertainty</a:t>
            </a:r>
          </a:p>
          <a:p>
            <a:r>
              <a:rPr lang="en-US" dirty="0" smtClean="0"/>
              <a:t>Much of AI “reasoning” is about search</a:t>
            </a:r>
          </a:p>
          <a:p>
            <a:r>
              <a:rPr lang="en-US" dirty="0" smtClean="0"/>
              <a:t>Search combines exhaustive evaluation plus heuristics</a:t>
            </a:r>
          </a:p>
          <a:p>
            <a:r>
              <a:rPr lang="en-US" dirty="0" smtClean="0"/>
              <a:t>Jupyter Notebooks are a way to capture and present code, data, and textual markup</a:t>
            </a:r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/>
          </a:bodyPr>
          <a:lstStyle/>
          <a:p>
            <a:r>
              <a:rPr lang="en-US" dirty="0" smtClean="0"/>
              <a:t>A-star search performed 4x better than breadth-first</a:t>
            </a:r>
          </a:p>
          <a:p>
            <a:r>
              <a:rPr lang="en-US" dirty="0" smtClean="0"/>
              <a:t>The world of logic and objects used expressions such as:</a:t>
            </a:r>
          </a:p>
          <a:p>
            <a:endParaRPr lang="en-US" dirty="0" smtClean="0"/>
          </a:p>
          <a:p>
            <a:r>
              <a:rPr lang="en-US" dirty="0" smtClean="0"/>
              <a:t>With rules like these, we could classify animals</a:t>
            </a:r>
          </a:p>
          <a:p>
            <a:r>
              <a:rPr lang="en-US" dirty="0" smtClean="0"/>
              <a:t>To deal with uncertain information, we draw from probability and statistics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33800"/>
            <a:ext cx="58166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6328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901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Belief nets (Bayesian nets) show uncertain implication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Evidence flows down and up these links, following Bayes Rule for generator posterior probability from prior plus evidence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489200"/>
            <a:ext cx="5397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2436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Rule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379239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22910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and Data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805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Science deals with algorithms and models, to learn from information and derive new information</a:t>
            </a:r>
          </a:p>
          <a:p>
            <a:r>
              <a:rPr lang="en-US" dirty="0" smtClean="0"/>
              <a:t>Data Engineering deals with how to gather, cleanse, store, and query large data sets.</a:t>
            </a:r>
          </a:p>
          <a:p>
            <a:r>
              <a:rPr lang="en-US" dirty="0" smtClean="0"/>
              <a:t>We discussed (software) tools used for these functions</a:t>
            </a:r>
          </a:p>
          <a:p>
            <a:r>
              <a:rPr lang="en-US" dirty="0" smtClean="0"/>
              <a:t>Python is a common-used language because it is compact and extensible</a:t>
            </a:r>
          </a:p>
          <a:p>
            <a:pPr lvl="1"/>
            <a:r>
              <a:rPr lang="en-US" dirty="0" smtClean="0"/>
              <a:t>We can load libraries of support functions (e.g., numpy)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15717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</a:p>
          <a:p>
            <a:r>
              <a:rPr lang="en-US" dirty="0"/>
              <a:t>Machine learning is a field of computer science that often uses statistical techniques to give computer systems the ability to "learn" (e.g., progressively improve performance on a specific task) with data, without being explicitly programmed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223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4139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the problem deciding when to issue a mortgage/loan</a:t>
            </a:r>
          </a:p>
          <a:p>
            <a:pPr lvl="1"/>
            <a:r>
              <a:rPr lang="en-US" dirty="0" smtClean="0"/>
              <a:t>The person may default on the loan</a:t>
            </a:r>
          </a:p>
          <a:p>
            <a:pPr lvl="1"/>
            <a:r>
              <a:rPr lang="en-US" dirty="0" smtClean="0"/>
              <a:t>Can we predict this?</a:t>
            </a:r>
          </a:p>
          <a:p>
            <a:r>
              <a:rPr lang="en-US" dirty="0" smtClean="0"/>
              <a:t>Do we have a record of other loans, and the result of them?</a:t>
            </a:r>
          </a:p>
          <a:p>
            <a:pPr lvl="1"/>
            <a:r>
              <a:rPr lang="en-US" dirty="0" smtClean="0"/>
              <a:t>Yes, we have a spreadsheet of 1000 loans, along with a flag indicating if they were defaulted</a:t>
            </a:r>
          </a:p>
          <a:p>
            <a:pPr lvl="1"/>
            <a:r>
              <a:rPr lang="en-US" dirty="0" smtClean="0"/>
              <a:t>Also, information about the borrower:</a:t>
            </a:r>
          </a:p>
          <a:p>
            <a:pPr lvl="2"/>
            <a:r>
              <a:rPr lang="en-US" dirty="0" smtClean="0"/>
              <a:t>Number of years employed</a:t>
            </a:r>
          </a:p>
          <a:p>
            <a:pPr lvl="2"/>
            <a:r>
              <a:rPr lang="en-US" dirty="0" smtClean="0"/>
              <a:t>Debt/income ratio</a:t>
            </a:r>
          </a:p>
          <a:p>
            <a:pPr lvl="2"/>
            <a:r>
              <a:rPr lang="en-US" dirty="0" smtClean="0"/>
              <a:t>Number of years at same address</a:t>
            </a:r>
          </a:p>
          <a:p>
            <a:pPr lvl="2"/>
            <a:r>
              <a:rPr lang="en-US" dirty="0" smtClean="0"/>
              <a:t>Prior defaults</a:t>
            </a:r>
          </a:p>
          <a:p>
            <a:pPr lvl="2"/>
            <a:r>
              <a:rPr lang="en-US" dirty="0" smtClean="0"/>
              <a:t>Renter or homeowner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776964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6588"/>
      </p:ext>
    </p:extLst>
  </p:cSld>
  <p:clrMapOvr>
    <a:masterClrMapping/>
  </p:clrMapOvr>
  <p:transition xmlns:p14="http://schemas.microsoft.com/office/powerpoint/2010/main"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900</Words>
  <Application>Microsoft Macintosh PowerPoint</Application>
  <PresentationFormat>On-screen Show (4:3)</PresentationFormat>
  <Paragraphs>106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 New Employees</vt:lpstr>
      <vt:lpstr>Day 2: Introduction to Artificial Intelligence and  Machine Learning</vt:lpstr>
      <vt:lpstr>Summary of Last Week</vt:lpstr>
      <vt:lpstr>Summary of Last Week</vt:lpstr>
      <vt:lpstr>Summary of Last Week</vt:lpstr>
      <vt:lpstr>Bayes Rule</vt:lpstr>
      <vt:lpstr>Data Science and Data Engineering</vt:lpstr>
      <vt:lpstr>Machine Learning</vt:lpstr>
      <vt:lpstr>Example</vt:lpstr>
      <vt:lpstr>Data Set</vt:lpstr>
      <vt:lpstr>Prediction model</vt:lpstr>
      <vt:lpstr>How to determine the thetas</vt:lpstr>
      <vt:lpstr>Taking Iterative Steps</vt:lpstr>
      <vt:lpstr>Taking iterative steps</vt:lpstr>
      <vt:lpstr>The cost (error) will be reduced for each iteration</vt:lpstr>
      <vt:lpstr>This is called Multiple Regression</vt:lpstr>
      <vt:lpstr>Result</vt:lpstr>
      <vt:lpstr>Now we have “learned” a model</vt:lpstr>
      <vt:lpstr>Variants on Regression/Training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2018-05-20T05:34:36Z</dcterms:modified>
</cp:coreProperties>
</file>