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02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767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355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209558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4/18/2013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70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4/18/2013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081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4/18/2013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479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4/18/2013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903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4/18/2013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069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t>4/18/2013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492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4/18/2013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074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4/18/2013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0540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400" dirty="0" smtClean="0"/>
              <a:t>Image histogram equalization using parallel  processing in OpenCL</a:t>
            </a:r>
            <a:endParaRPr lang="en-IN" sz="6400" dirty="0"/>
          </a:p>
        </p:txBody>
      </p:sp>
    </p:spTree>
    <p:extLst>
      <p:ext uri="{BB962C8B-B14F-4D97-AF65-F5344CB8AC3E}">
        <p14:creationId xmlns:p14="http://schemas.microsoft.com/office/powerpoint/2010/main" val="506095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Implementation of algorithm</a:t>
            </a:r>
            <a:endParaRPr lang="en-IN"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IN" sz="2000" dirty="0"/>
              <a:t>To process the data in parallel manner, we </a:t>
            </a:r>
            <a:r>
              <a:rPr lang="en-IN" sz="2000" dirty="0" smtClean="0"/>
              <a:t>first </a:t>
            </a:r>
            <a:r>
              <a:rPr lang="en-IN" sz="2000" dirty="0" smtClean="0"/>
              <a:t>pass </a:t>
            </a:r>
            <a:r>
              <a:rPr lang="en-IN" sz="2000" dirty="0"/>
              <a:t>it onto the parallel processing unit</a:t>
            </a:r>
            <a:r>
              <a:rPr lang="en-IN" sz="2000" dirty="0" smtClean="0"/>
              <a:t>.</a:t>
            </a:r>
          </a:p>
          <a:p>
            <a:pPr lvl="1">
              <a:buFont typeface="Arial" panose="020B0604020202020204" pitchFamily="34" charset="0"/>
              <a:buChar char="•"/>
            </a:pPr>
            <a:endParaRPr lang="en-US" sz="2000" dirty="0"/>
          </a:p>
          <a:p>
            <a:pPr lvl="1">
              <a:buFont typeface="Arial" panose="020B0604020202020204" pitchFamily="34" charset="0"/>
              <a:buChar char="•"/>
            </a:pPr>
            <a:r>
              <a:rPr lang="en-IN" sz="2000" dirty="0"/>
              <a:t>The passed data then, according to the capacity </a:t>
            </a:r>
            <a:r>
              <a:rPr lang="en-IN" sz="2000" dirty="0" smtClean="0"/>
              <a:t>of parallel </a:t>
            </a:r>
            <a:r>
              <a:rPr lang="en-IN" sz="2000" dirty="0"/>
              <a:t>processor, is processed </a:t>
            </a:r>
            <a:r>
              <a:rPr lang="en-IN" sz="2000" dirty="0" smtClean="0"/>
              <a:t>batch-by-batch.</a:t>
            </a:r>
          </a:p>
          <a:p>
            <a:pPr lvl="1">
              <a:buFont typeface="Arial" panose="020B0604020202020204" pitchFamily="34" charset="0"/>
              <a:buChar char="•"/>
            </a:pPr>
            <a:endParaRPr lang="en-US" sz="2000" dirty="0"/>
          </a:p>
          <a:p>
            <a:pPr lvl="1">
              <a:buFont typeface="Arial" panose="020B0604020202020204" pitchFamily="34" charset="0"/>
              <a:buChar char="•"/>
            </a:pPr>
            <a:r>
              <a:rPr lang="en-IN" sz="2000" dirty="0"/>
              <a:t>The size of the batch is same as the </a:t>
            </a:r>
            <a:r>
              <a:rPr lang="en-IN" sz="2000" dirty="0" smtClean="0"/>
              <a:t>GPUs capacity </a:t>
            </a:r>
            <a:r>
              <a:rPr lang="en-IN" sz="2000" dirty="0"/>
              <a:t>of processing data at one time parallel, so the batches of data are </a:t>
            </a:r>
            <a:r>
              <a:rPr lang="en-IN" sz="2000" dirty="0" smtClean="0"/>
              <a:t>processed sequentially </a:t>
            </a:r>
            <a:r>
              <a:rPr lang="en-IN" sz="2000" dirty="0"/>
              <a:t>and the data in every batch is then processed parallel manner</a:t>
            </a:r>
            <a:r>
              <a:rPr lang="en-IN" sz="2000" dirty="0" smtClean="0"/>
              <a:t>.</a:t>
            </a:r>
          </a:p>
          <a:p>
            <a:pPr lvl="1">
              <a:buFont typeface="Arial" panose="020B0604020202020204" pitchFamily="34" charset="0"/>
              <a:buChar char="•"/>
            </a:pPr>
            <a:endParaRPr lang="en-US" sz="2000" dirty="0"/>
          </a:p>
          <a:p>
            <a:pPr lvl="1">
              <a:buFont typeface="Arial" panose="020B0604020202020204" pitchFamily="34" charset="0"/>
              <a:buChar char="•"/>
            </a:pPr>
            <a:r>
              <a:rPr lang="en-IN" sz="2000" dirty="0"/>
              <a:t>For one batch of data, the every work </a:t>
            </a:r>
            <a:r>
              <a:rPr lang="en-IN" sz="2000" dirty="0" smtClean="0"/>
              <a:t>item on </a:t>
            </a:r>
            <a:r>
              <a:rPr lang="en-IN" sz="2000" dirty="0" smtClean="0"/>
              <a:t>GPU, </a:t>
            </a:r>
            <a:r>
              <a:rPr lang="en-IN" sz="2000" dirty="0"/>
              <a:t>gets its own personal </a:t>
            </a:r>
            <a:r>
              <a:rPr lang="en-IN" sz="2000" dirty="0" smtClean="0"/>
              <a:t>ID and </a:t>
            </a:r>
            <a:r>
              <a:rPr lang="en-IN" sz="2000" dirty="0"/>
              <a:t>then every work item is processed on one of the cores of GPU.</a:t>
            </a:r>
          </a:p>
        </p:txBody>
      </p:sp>
    </p:spTree>
    <p:extLst>
      <p:ext uri="{BB962C8B-B14F-4D97-AF65-F5344CB8AC3E}">
        <p14:creationId xmlns:p14="http://schemas.microsoft.com/office/powerpoint/2010/main" val="3018817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279776" y="662063"/>
            <a:ext cx="4365947" cy="5643141"/>
          </a:xfrm>
          <a:prstGeom prst="rect">
            <a:avLst/>
          </a:prstGeom>
          <a:effectLst>
            <a:outerShdw blurRad="63500" sx="102000" sy="102000" algn="ctr" rotWithShape="0">
              <a:prstClr val="black">
                <a:alpha val="40000"/>
              </a:prstClr>
            </a:outerShdw>
          </a:effectLst>
        </p:spPr>
      </p:pic>
      <p:sp>
        <p:nvSpPr>
          <p:cNvPr id="4" name="Text Placeholder 3"/>
          <p:cNvSpPr>
            <a:spLocks noGrp="1"/>
          </p:cNvSpPr>
          <p:nvPr>
            <p:ph type="body" sz="half" idx="2"/>
          </p:nvPr>
        </p:nvSpPr>
        <p:spPr>
          <a:xfrm>
            <a:off x="457200" y="493486"/>
            <a:ext cx="3200400" cy="5811718"/>
          </a:xfrm>
        </p:spPr>
        <p:txBody>
          <a:bodyPr anchor="ctr">
            <a:normAutofit/>
          </a:bodyPr>
          <a:lstStyle/>
          <a:p>
            <a:pPr algn="ctr"/>
            <a:r>
              <a:rPr lang="en-US" sz="2000" dirty="0" smtClean="0"/>
              <a:t>The figure shows how the data is passed on the GPU.</a:t>
            </a:r>
          </a:p>
          <a:p>
            <a:pPr algn="ctr"/>
            <a:r>
              <a:rPr lang="en-US" sz="2000" dirty="0" smtClean="0"/>
              <a:t>The input data stream is passed on the GPU batch-by- batch and every batch of data is called work group. Each work group has the data to be processed parallel they are called work items.</a:t>
            </a:r>
            <a:r>
              <a:rPr lang="en-IN" sz="2000" dirty="0" smtClean="0"/>
              <a:t> The work group of the data is passed in sequential manner. </a:t>
            </a:r>
            <a:endParaRPr lang="en-US" sz="2000" dirty="0" smtClean="0"/>
          </a:p>
        </p:txBody>
      </p:sp>
    </p:spTree>
    <p:extLst>
      <p:ext uri="{BB962C8B-B14F-4D97-AF65-F5344CB8AC3E}">
        <p14:creationId xmlns:p14="http://schemas.microsoft.com/office/powerpoint/2010/main" val="38906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timing comparison</a:t>
            </a:r>
            <a:endParaRPr lang="en-IN" dirty="0"/>
          </a:p>
        </p:txBody>
      </p:sp>
      <p:sp>
        <p:nvSpPr>
          <p:cNvPr id="5" name="Content Placeholder 4"/>
          <p:cNvSpPr>
            <a:spLocks noGrp="1"/>
          </p:cNvSpPr>
          <p:nvPr>
            <p:ph idx="1"/>
          </p:nvPr>
        </p:nvSpPr>
        <p:spPr/>
        <p:txBody>
          <a:bodyPr/>
          <a:lstStyle/>
          <a:p>
            <a:r>
              <a:rPr lang="en-US" dirty="0" smtClean="0"/>
              <a:t>Using profiling we get the following results for different data input</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78326331"/>
              </p:ext>
            </p:extLst>
          </p:nvPr>
        </p:nvGraphicFramePr>
        <p:xfrm>
          <a:off x="1136931" y="2385550"/>
          <a:ext cx="7657445" cy="3625287"/>
        </p:xfrm>
        <a:graphic>
          <a:graphicData uri="http://schemas.openxmlformats.org/drawingml/2006/table">
            <a:tbl>
              <a:tblPr firstRow="1" firstCol="1" bandRow="1">
                <a:tableStyleId>{00A15C55-8517-42AA-B614-E9B94910E393}</a:tableStyleId>
              </a:tblPr>
              <a:tblGrid>
                <a:gridCol w="953936"/>
                <a:gridCol w="1571352"/>
                <a:gridCol w="1681671"/>
                <a:gridCol w="1725243"/>
                <a:gridCol w="1725243"/>
              </a:tblGrid>
              <a:tr h="1150180">
                <a:tc>
                  <a:txBody>
                    <a:bodyPr/>
                    <a:lstStyle/>
                    <a:p>
                      <a:pPr algn="ctr">
                        <a:lnSpc>
                          <a:spcPct val="115000"/>
                        </a:lnSpc>
                        <a:spcAft>
                          <a:spcPts val="0"/>
                        </a:spcAft>
                      </a:pPr>
                      <a:r>
                        <a:rPr lang="en-IN" sz="1600" dirty="0">
                          <a:effectLst/>
                        </a:rPr>
                        <a:t>S.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600" dirty="0">
                          <a:effectLst/>
                        </a:rPr>
                        <a:t>Size of Input Matrix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a:effectLst/>
                        </a:rPr>
                        <a:t>Execution Timing on CPU (Parallel processing)(</a:t>
                      </a:r>
                      <a:r>
                        <a:rPr lang="en-IN" sz="1600" dirty="0" err="1">
                          <a:effectLst/>
                        </a:rPr>
                        <a:t>ms</a:t>
                      </a: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Execution Timing on GPU (Parallel Processing)(ms)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Execution time on CPU (sequentially Processing)(ms)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97905">
                <a:tc>
                  <a:txBody>
                    <a:bodyPr/>
                    <a:lstStyle/>
                    <a:p>
                      <a:pPr algn="ctr">
                        <a:lnSpc>
                          <a:spcPct val="115000"/>
                        </a:lnSpc>
                        <a:spcAft>
                          <a:spcPts val="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a:effectLst/>
                        </a:rPr>
                        <a:t>100*100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a:effectLst/>
                        </a:rPr>
                        <a:t>0.005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a:effectLst/>
                        </a:rPr>
                        <a:t>0.069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0.85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97905">
                <a:tc>
                  <a:txBody>
                    <a:bodyPr/>
                    <a:lstStyle/>
                    <a:p>
                      <a:pPr algn="ctr">
                        <a:lnSpc>
                          <a:spcPct val="115000"/>
                        </a:lnSpc>
                        <a:spcAft>
                          <a:spcPts val="0"/>
                        </a:spcAft>
                      </a:pPr>
                      <a:r>
                        <a:rPr lang="en-IN"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200*200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0.026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a:effectLst/>
                        </a:rPr>
                        <a:t>0.076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a:effectLst/>
                        </a:rPr>
                        <a:t>0.92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97905">
                <a:tc>
                  <a:txBody>
                    <a:bodyPr/>
                    <a:lstStyle/>
                    <a:p>
                      <a:pPr algn="ctr">
                        <a:lnSpc>
                          <a:spcPct val="115000"/>
                        </a:lnSpc>
                        <a:spcAft>
                          <a:spcPts val="0"/>
                        </a:spcAft>
                      </a:pPr>
                      <a:r>
                        <a:rPr lang="en-IN"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300*300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0.072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0.178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a:effectLst/>
                        </a:rPr>
                        <a:t>1.98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97905">
                <a:tc>
                  <a:txBody>
                    <a:bodyPr/>
                    <a:lstStyle/>
                    <a:p>
                      <a:pPr algn="ctr">
                        <a:lnSpc>
                          <a:spcPct val="115000"/>
                        </a:lnSpc>
                        <a:spcAft>
                          <a:spcPts val="0"/>
                        </a:spcAft>
                      </a:pPr>
                      <a:r>
                        <a:rPr lang="en-IN" sz="16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400*400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0.159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0.279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a:effectLst/>
                        </a:rPr>
                        <a:t>3.23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3487">
                <a:tc>
                  <a:txBody>
                    <a:bodyPr/>
                    <a:lstStyle/>
                    <a:p>
                      <a:pPr algn="ctr">
                        <a:lnSpc>
                          <a:spcPct val="115000"/>
                        </a:lnSpc>
                        <a:spcAft>
                          <a:spcPts val="0"/>
                        </a:spcAft>
                      </a:pPr>
                      <a:r>
                        <a:rPr lang="en-IN" sz="16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500*500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0.248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0.351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a:effectLst/>
                        </a:rPr>
                        <a:t>4.81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7" name="TextBox 6"/>
          <p:cNvSpPr txBox="1"/>
          <p:nvPr/>
        </p:nvSpPr>
        <p:spPr>
          <a:xfrm>
            <a:off x="9049870" y="2339788"/>
            <a:ext cx="2608729" cy="3693319"/>
          </a:xfrm>
          <a:prstGeom prst="rect">
            <a:avLst/>
          </a:prstGeom>
          <a:noFill/>
        </p:spPr>
        <p:txBody>
          <a:bodyPr wrap="square" rtlCol="0">
            <a:spAutoFit/>
          </a:bodyPr>
          <a:lstStyle/>
          <a:p>
            <a:r>
              <a:rPr lang="en-IN" dirty="0"/>
              <a:t>One thing can </a:t>
            </a:r>
            <a:r>
              <a:rPr lang="en-IN" dirty="0" smtClean="0"/>
              <a:t>be noted </a:t>
            </a:r>
            <a:r>
              <a:rPr lang="en-IN" dirty="0"/>
              <a:t>from this table that </a:t>
            </a:r>
            <a:r>
              <a:rPr lang="en-IN" dirty="0" smtClean="0"/>
              <a:t>parallel processing </a:t>
            </a:r>
            <a:r>
              <a:rPr lang="en-IN" dirty="0"/>
              <a:t>on CPU is taking less time </a:t>
            </a:r>
            <a:r>
              <a:rPr lang="en-IN" dirty="0" smtClean="0"/>
              <a:t>to execute </a:t>
            </a:r>
            <a:r>
              <a:rPr lang="en-IN" dirty="0"/>
              <a:t>the instructions, than GPU</a:t>
            </a:r>
            <a:r>
              <a:rPr lang="en-IN" dirty="0" smtClean="0"/>
              <a:t>.</a:t>
            </a:r>
            <a:r>
              <a:rPr lang="en-IN" dirty="0"/>
              <a:t> </a:t>
            </a:r>
            <a:r>
              <a:rPr lang="en-IN" dirty="0" smtClean="0"/>
              <a:t>But when </a:t>
            </a:r>
            <a:r>
              <a:rPr lang="en-IN" dirty="0"/>
              <a:t>very high amount of data is passed than time taken by GPU is less. We can see from </a:t>
            </a:r>
            <a:r>
              <a:rPr lang="en-IN" dirty="0" smtClean="0"/>
              <a:t>the table </a:t>
            </a:r>
            <a:r>
              <a:rPr lang="en-IN" dirty="0"/>
              <a:t>as well that rate </a:t>
            </a:r>
            <a:r>
              <a:rPr lang="en-IN" dirty="0" smtClean="0"/>
              <a:t>of growth </a:t>
            </a:r>
            <a:r>
              <a:rPr lang="en-IN" dirty="0"/>
              <a:t>of </a:t>
            </a:r>
            <a:r>
              <a:rPr lang="en-IN" dirty="0" smtClean="0"/>
              <a:t>time consumption </a:t>
            </a:r>
            <a:r>
              <a:rPr lang="en-IN" dirty="0"/>
              <a:t>is higher in CPU.</a:t>
            </a:r>
          </a:p>
        </p:txBody>
      </p:sp>
    </p:spTree>
    <p:extLst>
      <p:ext uri="{BB962C8B-B14F-4D97-AF65-F5344CB8AC3E}">
        <p14:creationId xmlns:p14="http://schemas.microsoft.com/office/powerpoint/2010/main" val="3134735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8"/>
            <a:ext cx="3200400" cy="4528969"/>
          </a:xfrm>
        </p:spPr>
        <p:txBody>
          <a:bodyPr anchor="ctr">
            <a:normAutofit/>
          </a:bodyPr>
          <a:lstStyle/>
          <a:p>
            <a:r>
              <a:rPr lang="en-US" sz="2000" dirty="0" smtClean="0">
                <a:latin typeface="+mn-lt"/>
              </a:rPr>
              <a:t>The graph shows that for the less amount of data parallel processing on CPU takes lees time than on GPU, but the rate of growth in time consumption on CPU is higher on CPU. So at high amount of data, GPU performs much faster than CPU.</a:t>
            </a:r>
            <a:endParaRPr lang="en-IN" sz="2000" dirty="0">
              <a:latin typeface="+mn-lt"/>
            </a:endParaRPr>
          </a:p>
        </p:txBody>
      </p:sp>
      <p:sp>
        <p:nvSpPr>
          <p:cNvPr id="4" name="Text Placeholder 3"/>
          <p:cNvSpPr>
            <a:spLocks noGrp="1"/>
          </p:cNvSpPr>
          <p:nvPr>
            <p:ph type="body" sz="half" idx="2"/>
          </p:nvPr>
        </p:nvSpPr>
        <p:spPr>
          <a:xfrm>
            <a:off x="457200" y="5123328"/>
            <a:ext cx="3200400" cy="1181875"/>
          </a:xfrm>
        </p:spPr>
        <p:txBody>
          <a:bodyPr anchor="b">
            <a:normAutofit/>
          </a:bodyPr>
          <a:lstStyle/>
          <a:p>
            <a:r>
              <a:rPr lang="en-US" sz="1800" i="1" dirty="0" smtClean="0"/>
              <a:t>Fig. : graphical representation of time consumption on different processors and different amount of data.</a:t>
            </a:r>
            <a:endParaRPr lang="en-IN" sz="1800" i="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9466" y="820271"/>
            <a:ext cx="7224173" cy="5217458"/>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03263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IN" dirty="0"/>
          </a:p>
        </p:txBody>
      </p:sp>
      <p:sp>
        <p:nvSpPr>
          <p:cNvPr id="3" name="Content Placeholder 2"/>
          <p:cNvSpPr>
            <a:spLocks noGrp="1"/>
          </p:cNvSpPr>
          <p:nvPr>
            <p:ph idx="1"/>
          </p:nvPr>
        </p:nvSpPr>
        <p:spPr>
          <a:xfrm>
            <a:off x="1097280" y="1845733"/>
            <a:ext cx="10058400" cy="4286125"/>
          </a:xfrm>
        </p:spPr>
        <p:txBody>
          <a:bodyPr>
            <a:normAutofit fontScale="85000" lnSpcReduction="20000"/>
          </a:bodyPr>
          <a:lstStyle/>
          <a:p>
            <a:pPr lvl="1">
              <a:lnSpc>
                <a:spcPct val="110000"/>
              </a:lnSpc>
              <a:spcAft>
                <a:spcPts val="1000"/>
              </a:spcAft>
              <a:buFont typeface="Arial" panose="020B0604020202020204" pitchFamily="34" charset="0"/>
              <a:buChar char="•"/>
            </a:pPr>
            <a:r>
              <a:rPr lang="en-IN" sz="2100" dirty="0" smtClean="0"/>
              <a:t>This </a:t>
            </a:r>
            <a:r>
              <a:rPr lang="en-IN" sz="2100" dirty="0"/>
              <a:t>system can be included in different image editing software available in market that can make use of GPUs. </a:t>
            </a:r>
          </a:p>
          <a:p>
            <a:pPr lvl="1">
              <a:lnSpc>
                <a:spcPct val="110000"/>
              </a:lnSpc>
              <a:spcAft>
                <a:spcPts val="1000"/>
              </a:spcAft>
              <a:buFont typeface="Arial" panose="020B0604020202020204" pitchFamily="34" charset="0"/>
              <a:buChar char="•"/>
            </a:pPr>
            <a:r>
              <a:rPr lang="en-IN" sz="2100" dirty="0" smtClean="0"/>
              <a:t>As </a:t>
            </a:r>
            <a:r>
              <a:rPr lang="en-IN" sz="2100" dirty="0"/>
              <a:t>this algorithm automatically corrects the grayscale exposure. This can be used to make some automated systems for parallel processing multiple images, and by using the some part of GPU for every image, these one image’s data can also be processed in parallel.</a:t>
            </a:r>
          </a:p>
          <a:p>
            <a:pPr lvl="1">
              <a:lnSpc>
                <a:spcPct val="110000"/>
              </a:lnSpc>
              <a:spcAft>
                <a:spcPts val="1000"/>
              </a:spcAft>
              <a:buFont typeface="Arial" panose="020B0604020202020204" pitchFamily="34" charset="0"/>
              <a:buChar char="•"/>
            </a:pPr>
            <a:r>
              <a:rPr lang="en-IN" sz="2100" dirty="0" smtClean="0"/>
              <a:t>This </a:t>
            </a:r>
            <a:r>
              <a:rPr lang="en-IN" sz="2100" dirty="0"/>
              <a:t>system can be used to increase the contrast in x-ray to adjust the exposure of bone structure. Also other medical reports that include images can be corrected.</a:t>
            </a:r>
          </a:p>
          <a:p>
            <a:pPr lvl="1">
              <a:lnSpc>
                <a:spcPct val="110000"/>
              </a:lnSpc>
              <a:spcAft>
                <a:spcPts val="1000"/>
              </a:spcAft>
              <a:buFont typeface="Arial" panose="020B0604020202020204" pitchFamily="34" charset="0"/>
              <a:buChar char="•"/>
            </a:pPr>
            <a:r>
              <a:rPr lang="en-IN" sz="2100" dirty="0" smtClean="0"/>
              <a:t>The </a:t>
            </a:r>
            <a:r>
              <a:rPr lang="en-IN" sz="2100" dirty="0"/>
              <a:t>system can be used in correcting images taken by spatial satellites, as due to different environmental situations, image exposure may not be good, and taking millions of high resolution picture again can cause time as well as economical loss. Applying this method to process </a:t>
            </a:r>
            <a:r>
              <a:rPr lang="en-IN" sz="2100" dirty="0" smtClean="0"/>
              <a:t>in parallel </a:t>
            </a:r>
            <a:r>
              <a:rPr lang="en-IN" sz="2100" dirty="0"/>
              <a:t>can save time and money as well.</a:t>
            </a:r>
          </a:p>
          <a:p>
            <a:pPr lvl="1">
              <a:lnSpc>
                <a:spcPct val="110000"/>
              </a:lnSpc>
              <a:buFont typeface="Arial" panose="020B0604020202020204" pitchFamily="34" charset="0"/>
              <a:buChar char="•"/>
            </a:pPr>
            <a:r>
              <a:rPr lang="en-IN" sz="2100" dirty="0" smtClean="0"/>
              <a:t>Extending </a:t>
            </a:r>
            <a:r>
              <a:rPr lang="en-IN" sz="2100" dirty="0"/>
              <a:t>algorithms based on same concepts can also be implemented to make powerful tools to manipulate the colour images as well and can be extended to different image formats like RGB, Lab Colour Mode, HSL and CMYK</a:t>
            </a:r>
          </a:p>
          <a:p>
            <a:endParaRPr lang="en-IN" dirty="0"/>
          </a:p>
        </p:txBody>
      </p:sp>
    </p:spTree>
    <p:extLst>
      <p:ext uri="{BB962C8B-B14F-4D97-AF65-F5344CB8AC3E}">
        <p14:creationId xmlns:p14="http://schemas.microsoft.com/office/powerpoint/2010/main" val="3389328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IN" dirty="0"/>
          </a:p>
        </p:txBody>
      </p:sp>
      <p:sp>
        <p:nvSpPr>
          <p:cNvPr id="3" name="Content Placeholder 2"/>
          <p:cNvSpPr>
            <a:spLocks noGrp="1"/>
          </p:cNvSpPr>
          <p:nvPr>
            <p:ph idx="1"/>
          </p:nvPr>
        </p:nvSpPr>
        <p:spPr/>
        <p:txBody>
          <a:bodyPr>
            <a:normAutofit/>
          </a:bodyPr>
          <a:lstStyle/>
          <a:p>
            <a:pPr marL="0" indent="0">
              <a:buNone/>
            </a:pPr>
            <a:r>
              <a:rPr lang="en-US" b="1" dirty="0" smtClean="0"/>
              <a:t>        Under </a:t>
            </a:r>
            <a:r>
              <a:rPr lang="en-US" b="1" dirty="0" smtClean="0"/>
              <a:t>the guidance </a:t>
            </a:r>
            <a:r>
              <a:rPr lang="en-US" b="1" dirty="0" smtClean="0"/>
              <a:t>of				</a:t>
            </a:r>
            <a:r>
              <a:rPr lang="en-US" b="1" dirty="0"/>
              <a:t> </a:t>
            </a:r>
            <a:r>
              <a:rPr lang="en-US" b="1" dirty="0" smtClean="0"/>
              <a:t>          </a:t>
            </a:r>
            <a:r>
              <a:rPr lang="en-US" b="1" dirty="0" smtClean="0"/>
              <a:t>Project Co-</a:t>
            </a:r>
            <a:r>
              <a:rPr lang="en-US" b="1" dirty="0" err="1" smtClean="0"/>
              <a:t>ordinator</a:t>
            </a:r>
            <a:endParaRPr lang="en-US" b="1" dirty="0" smtClean="0"/>
          </a:p>
          <a:p>
            <a:r>
              <a:rPr lang="en-US" sz="2400" b="1" dirty="0" smtClean="0"/>
              <a:t>          Dr</a:t>
            </a:r>
            <a:r>
              <a:rPr lang="en-US" sz="2400" b="1" dirty="0" smtClean="0"/>
              <a:t>. </a:t>
            </a:r>
            <a:r>
              <a:rPr lang="en-US" sz="2400" b="1" dirty="0" err="1" smtClean="0"/>
              <a:t>Nilay</a:t>
            </a:r>
            <a:r>
              <a:rPr lang="en-US" sz="2400" b="1" dirty="0" smtClean="0"/>
              <a:t> </a:t>
            </a:r>
            <a:r>
              <a:rPr lang="en-US" sz="2400" b="1" dirty="0" err="1" smtClean="0"/>
              <a:t>Khare</a:t>
            </a:r>
            <a:r>
              <a:rPr lang="en-US" sz="2400" b="1" dirty="0" smtClean="0"/>
              <a:t>					       Prof. Manish Pandey</a:t>
            </a:r>
          </a:p>
          <a:p>
            <a:endParaRPr lang="en-US" dirty="0"/>
          </a:p>
          <a:p>
            <a:pPr algn="ctr"/>
            <a:r>
              <a:rPr lang="en-US" b="1" dirty="0" smtClean="0"/>
              <a:t>Submitted by</a:t>
            </a:r>
          </a:p>
          <a:p>
            <a:pPr algn="ctr"/>
            <a:r>
              <a:rPr lang="en-US" b="1" dirty="0" smtClean="0"/>
              <a:t>Navratan </a:t>
            </a:r>
            <a:r>
              <a:rPr lang="en-US" b="1" dirty="0" err="1" smtClean="0"/>
              <a:t>Soni</a:t>
            </a:r>
            <a:r>
              <a:rPr lang="en-US" b="1" dirty="0"/>
              <a:t>	</a:t>
            </a:r>
            <a:r>
              <a:rPr lang="en-US" b="1" dirty="0" smtClean="0"/>
              <a:t>	091112023</a:t>
            </a:r>
          </a:p>
          <a:p>
            <a:pPr algn="ctr"/>
            <a:r>
              <a:rPr lang="en-US" b="1" dirty="0" smtClean="0"/>
              <a:t>Amit Kumar		091112107</a:t>
            </a:r>
          </a:p>
          <a:p>
            <a:pPr algn="ctr"/>
            <a:r>
              <a:rPr lang="en-US" b="1" dirty="0" err="1" smtClean="0"/>
              <a:t>Yugal</a:t>
            </a:r>
            <a:r>
              <a:rPr lang="en-US" b="1" dirty="0" smtClean="0"/>
              <a:t> Sharma 		091112038</a:t>
            </a:r>
          </a:p>
          <a:p>
            <a:pPr algn="ctr"/>
            <a:r>
              <a:rPr lang="en-US" b="1" dirty="0" err="1" smtClean="0"/>
              <a:t>Baharuddin</a:t>
            </a:r>
            <a:r>
              <a:rPr lang="en-US" b="1" dirty="0" smtClean="0"/>
              <a:t> Mahmud	091112116</a:t>
            </a:r>
          </a:p>
        </p:txBody>
      </p:sp>
    </p:spTree>
    <p:extLst>
      <p:ext uri="{BB962C8B-B14F-4D97-AF65-F5344CB8AC3E}">
        <p14:creationId xmlns:p14="http://schemas.microsoft.com/office/powerpoint/2010/main" val="1589056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Image histogram equalization ?</a:t>
            </a:r>
            <a:endParaRPr lang="en-IN" dirty="0"/>
          </a:p>
        </p:txBody>
      </p:sp>
      <p:sp>
        <p:nvSpPr>
          <p:cNvPr id="3" name="Content Placeholder 2"/>
          <p:cNvSpPr>
            <a:spLocks noGrp="1"/>
          </p:cNvSpPr>
          <p:nvPr>
            <p:ph idx="1"/>
          </p:nvPr>
        </p:nvSpPr>
        <p:spPr>
          <a:xfrm>
            <a:off x="1097280" y="1845733"/>
            <a:ext cx="10058400" cy="4568514"/>
          </a:xfrm>
        </p:spPr>
        <p:txBody>
          <a:bodyPr>
            <a:normAutofit/>
          </a:bodyPr>
          <a:lstStyle/>
          <a:p>
            <a:pPr lvl="1">
              <a:lnSpc>
                <a:spcPct val="100000"/>
              </a:lnSpc>
              <a:buFont typeface="Arial" panose="020B0604020202020204" pitchFamily="34" charset="0"/>
              <a:buChar char="•"/>
            </a:pPr>
            <a:r>
              <a:rPr lang="en-US" sz="2000" dirty="0">
                <a:cs typeface="Times New Roman" panose="02020603050405020304" pitchFamily="18" charset="0"/>
              </a:rPr>
              <a:t>The histogram equalization is an approach to enhance a given image. The approach is </a:t>
            </a:r>
            <a:r>
              <a:rPr lang="en-US" sz="2000" dirty="0"/>
              <a:t>to design a transformation </a:t>
            </a:r>
            <a:r>
              <a:rPr lang="en-US" sz="2000" i="1" dirty="0"/>
              <a:t>T(.)</a:t>
            </a:r>
            <a:r>
              <a:rPr lang="en-US" sz="2000" dirty="0"/>
              <a:t> such that the gray values in the output is uniformly distributed in [0, 1</a:t>
            </a:r>
            <a:r>
              <a:rPr lang="en-US" sz="2000" dirty="0" smtClean="0"/>
              <a:t>] (Where 0 = Black and 1 = White).</a:t>
            </a:r>
          </a:p>
          <a:p>
            <a:pPr marL="201168" lvl="1" indent="0">
              <a:lnSpc>
                <a:spcPct val="100000"/>
              </a:lnSpc>
              <a:buNone/>
            </a:pPr>
            <a:endParaRPr lang="en-US" sz="2000" dirty="0" smtClean="0"/>
          </a:p>
          <a:p>
            <a:pPr lvl="1">
              <a:lnSpc>
                <a:spcPct val="100000"/>
              </a:lnSpc>
              <a:buFont typeface="Arial" panose="020B0604020202020204" pitchFamily="34" charset="0"/>
              <a:buChar char="•"/>
            </a:pPr>
            <a:r>
              <a:rPr lang="en-IN" sz="2000" dirty="0">
                <a:cs typeface="Times New Roman" panose="02020603050405020304" pitchFamily="18" charset="0"/>
              </a:rPr>
              <a:t>The concept of histogram equalization is to spread otherwise cluttered frequencies </a:t>
            </a:r>
            <a:r>
              <a:rPr lang="en-IN" sz="2000" dirty="0" smtClean="0">
                <a:cs typeface="Times New Roman" panose="02020603050405020304" pitchFamily="18" charset="0"/>
              </a:rPr>
              <a:t>more evenly </a:t>
            </a:r>
            <a:r>
              <a:rPr lang="en-IN" sz="2000" dirty="0">
                <a:cs typeface="Times New Roman" panose="02020603050405020304" pitchFamily="18" charset="0"/>
              </a:rPr>
              <a:t>over the length of the histogram</a:t>
            </a:r>
            <a:r>
              <a:rPr lang="en-IN" sz="2000" dirty="0" smtClean="0">
                <a:cs typeface="Times New Roman" panose="02020603050405020304" pitchFamily="18" charset="0"/>
              </a:rPr>
              <a:t>.</a:t>
            </a:r>
            <a:endParaRPr lang="en-US" sz="2000" dirty="0" smtClean="0"/>
          </a:p>
          <a:p>
            <a:pPr marL="201168" lvl="1" indent="0">
              <a:lnSpc>
                <a:spcPct val="100000"/>
              </a:lnSpc>
              <a:buNone/>
            </a:pPr>
            <a:endParaRPr lang="en-IN" sz="2000" dirty="0" smtClean="0">
              <a:cs typeface="Times New Roman" panose="02020603050405020304" pitchFamily="18" charset="0"/>
            </a:endParaRPr>
          </a:p>
          <a:p>
            <a:pPr lvl="1">
              <a:lnSpc>
                <a:spcPct val="100000"/>
              </a:lnSpc>
              <a:buFont typeface="Arial" panose="020B0604020202020204" pitchFamily="34" charset="0"/>
              <a:buChar char="•"/>
            </a:pPr>
            <a:r>
              <a:rPr lang="en-IN" sz="2000" dirty="0" smtClean="0">
                <a:cs typeface="Times New Roman" panose="02020603050405020304" pitchFamily="18" charset="0"/>
              </a:rPr>
              <a:t>A </a:t>
            </a:r>
            <a:r>
              <a:rPr lang="en-IN" sz="2000" dirty="0">
                <a:cs typeface="Times New Roman" panose="02020603050405020304" pitchFamily="18" charset="0"/>
              </a:rPr>
              <a:t>good histogram is that which covers all the possible values in the </a:t>
            </a:r>
            <a:r>
              <a:rPr lang="en-IN" sz="2000" dirty="0" smtClean="0">
                <a:cs typeface="Times New Roman" panose="02020603050405020304" pitchFamily="18" charset="0"/>
              </a:rPr>
              <a:t>grayscale </a:t>
            </a:r>
            <a:r>
              <a:rPr lang="en-IN" sz="2000" dirty="0">
                <a:cs typeface="Times New Roman" panose="02020603050405020304" pitchFamily="18" charset="0"/>
              </a:rPr>
              <a:t>used. This type of histogram suggests that image has good contrast and the details in </a:t>
            </a:r>
            <a:r>
              <a:rPr lang="en-IN" sz="2000" dirty="0" smtClean="0">
                <a:cs typeface="Times New Roman" panose="02020603050405020304" pitchFamily="18" charset="0"/>
              </a:rPr>
              <a:t>the image </a:t>
            </a:r>
            <a:r>
              <a:rPr lang="en-IN" sz="2000" dirty="0">
                <a:cs typeface="Times New Roman" panose="02020603050405020304" pitchFamily="18" charset="0"/>
              </a:rPr>
              <a:t>can be observed more easily</a:t>
            </a:r>
            <a:r>
              <a:rPr lang="en-IN" sz="2000" dirty="0" smtClean="0">
                <a:cs typeface="Times New Roman" panose="02020603050405020304" pitchFamily="18" charset="0"/>
              </a:rPr>
              <a:t>.</a:t>
            </a:r>
          </a:p>
          <a:p>
            <a:pPr marL="201168" lvl="1" indent="0">
              <a:lnSpc>
                <a:spcPct val="100000"/>
              </a:lnSpc>
              <a:buNone/>
            </a:pPr>
            <a:endParaRPr lang="en-IN" sz="2000" dirty="0" smtClean="0">
              <a:cs typeface="Times New Roman" panose="02020603050405020304" pitchFamily="18" charset="0"/>
            </a:endParaRPr>
          </a:p>
          <a:p>
            <a:pPr lvl="1">
              <a:lnSpc>
                <a:spcPct val="100000"/>
              </a:lnSpc>
              <a:buFont typeface="Arial" panose="020B0604020202020204" pitchFamily="34" charset="0"/>
              <a:buChar char="•"/>
            </a:pPr>
            <a:r>
              <a:rPr lang="en-IN" sz="2000" dirty="0">
                <a:cs typeface="Times New Roman" panose="02020603050405020304" pitchFamily="18" charset="0"/>
              </a:rPr>
              <a:t>In histogram equalization we are trying to </a:t>
            </a:r>
            <a:r>
              <a:rPr lang="en-IN" sz="2000" dirty="0" smtClean="0">
                <a:cs typeface="Times New Roman" panose="02020603050405020304" pitchFamily="18" charset="0"/>
              </a:rPr>
              <a:t>adjust </a:t>
            </a:r>
            <a:r>
              <a:rPr lang="en-IN" sz="2000" dirty="0" smtClean="0">
                <a:cs typeface="Times New Roman" panose="02020603050405020304" pitchFamily="18" charset="0"/>
              </a:rPr>
              <a:t>the image </a:t>
            </a:r>
            <a:r>
              <a:rPr lang="en-IN" sz="2000" dirty="0">
                <a:cs typeface="Times New Roman" panose="02020603050405020304" pitchFamily="18" charset="0"/>
              </a:rPr>
              <a:t>contrast by applying a gray level transform which tries to flatten the </a:t>
            </a:r>
            <a:r>
              <a:rPr lang="en-IN" sz="2000" dirty="0" smtClean="0">
                <a:cs typeface="Times New Roman" panose="02020603050405020304" pitchFamily="18" charset="0"/>
              </a:rPr>
              <a:t>resulting histogram.</a:t>
            </a:r>
            <a:endParaRPr lang="en-IN" sz="2000" dirty="0">
              <a:cs typeface="Times New Roman" panose="02020603050405020304" pitchFamily="18" charset="0"/>
            </a:endParaRPr>
          </a:p>
        </p:txBody>
      </p:sp>
    </p:spTree>
    <p:extLst>
      <p:ext uri="{BB962C8B-B14F-4D97-AF65-F5344CB8AC3E}">
        <p14:creationId xmlns:p14="http://schemas.microsoft.com/office/powerpoint/2010/main" val="2802998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548" y="1841698"/>
            <a:ext cx="6323809" cy="3174603"/>
          </a:xfrm>
          <a:prstGeom prst="rect">
            <a:avLst/>
          </a:prstGeom>
        </p:spPr>
      </p:pic>
      <p:sp>
        <p:nvSpPr>
          <p:cNvPr id="3" name="TextBox 2"/>
          <p:cNvSpPr txBox="1"/>
          <p:nvPr/>
        </p:nvSpPr>
        <p:spPr>
          <a:xfrm>
            <a:off x="1416675" y="862903"/>
            <a:ext cx="9981128"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following diagram shows the histogram equalization</a:t>
            </a:r>
            <a:endParaRPr lang="en-IN" dirty="0"/>
          </a:p>
        </p:txBody>
      </p:sp>
    </p:spTree>
    <p:extLst>
      <p:ext uri="{BB962C8B-B14F-4D97-AF65-F5344CB8AC3E}">
        <p14:creationId xmlns:p14="http://schemas.microsoft.com/office/powerpoint/2010/main" val="1185044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a:t>
            </a:r>
            <a:r>
              <a:rPr lang="en-US" dirty="0" smtClean="0"/>
              <a:t> correction using histogram equalization</a:t>
            </a:r>
            <a:endParaRPr lang="en-IN" dirty="0"/>
          </a:p>
        </p:txBody>
      </p:sp>
      <p:sp>
        <p:nvSpPr>
          <p:cNvPr id="3" name="Content Placeholder 2"/>
          <p:cNvSpPr>
            <a:spLocks noGrp="1"/>
          </p:cNvSpPr>
          <p:nvPr>
            <p:ph idx="1"/>
          </p:nvPr>
        </p:nvSpPr>
        <p:spPr>
          <a:xfrm>
            <a:off x="1097280" y="1845733"/>
            <a:ext cx="10058400" cy="3936501"/>
          </a:xfrm>
        </p:spPr>
        <p:txBody>
          <a:bodyPr>
            <a:normAutofit/>
          </a:bodyPr>
          <a:lstStyle/>
          <a:p>
            <a:pPr lvl="1">
              <a:lnSpc>
                <a:spcPct val="100000"/>
              </a:lnSpc>
              <a:buFont typeface="Arial" panose="020B0604020202020204" pitchFamily="34" charset="0"/>
              <a:buChar char="•"/>
            </a:pPr>
            <a:r>
              <a:rPr lang="en-IN" sz="2000" dirty="0">
                <a:cs typeface="Times New Roman" panose="02020603050405020304" pitchFamily="18" charset="0"/>
              </a:rPr>
              <a:t>Histogram equalization is a method in image processing of contrast adjustment using the image's histogram</a:t>
            </a:r>
            <a:r>
              <a:rPr lang="en-IN" sz="2000" dirty="0" smtClean="0"/>
              <a:t>.</a:t>
            </a:r>
          </a:p>
          <a:p>
            <a:pPr marL="201168" lvl="1" indent="0">
              <a:lnSpc>
                <a:spcPct val="100000"/>
              </a:lnSpc>
              <a:buNone/>
            </a:pPr>
            <a:endParaRPr lang="en-IN" sz="2000" dirty="0" smtClean="0"/>
          </a:p>
          <a:p>
            <a:pPr lvl="1">
              <a:lnSpc>
                <a:spcPct val="100000"/>
              </a:lnSpc>
              <a:buFont typeface="Arial" panose="020B0604020202020204" pitchFamily="34" charset="0"/>
              <a:buChar char="•"/>
            </a:pPr>
            <a:r>
              <a:rPr lang="en-IN" sz="2000" dirty="0"/>
              <a:t>This method usually increases the global contrast of many images, especially when the usable data of the image is represented by close contrast values. </a:t>
            </a:r>
            <a:endParaRPr lang="en-IN" sz="2000" dirty="0" smtClean="0"/>
          </a:p>
          <a:p>
            <a:pPr lvl="1">
              <a:lnSpc>
                <a:spcPct val="100000"/>
              </a:lnSpc>
              <a:buFont typeface="Arial" panose="020B0604020202020204" pitchFamily="34" charset="0"/>
              <a:buChar char="•"/>
            </a:pPr>
            <a:endParaRPr lang="en-IN" sz="2000" dirty="0"/>
          </a:p>
          <a:p>
            <a:pPr lvl="1">
              <a:lnSpc>
                <a:spcPct val="100000"/>
              </a:lnSpc>
              <a:buFont typeface="Arial" panose="020B0604020202020204" pitchFamily="34" charset="0"/>
              <a:buChar char="•"/>
            </a:pPr>
            <a:r>
              <a:rPr lang="en-IN" sz="2000" dirty="0" smtClean="0"/>
              <a:t>Through </a:t>
            </a:r>
            <a:r>
              <a:rPr lang="en-IN" sz="2000" dirty="0"/>
              <a:t>this adjustment, the intensities can be better distributed on the histogram. This allows for areas of lower local contrast to gain a higher contrast. Histogram equalization accomplishes this by effectively spreading out the most frequent intensity values.</a:t>
            </a:r>
            <a:endParaRPr lang="en-IN" sz="2000" dirty="0" smtClean="0"/>
          </a:p>
        </p:txBody>
      </p:sp>
    </p:spTree>
    <p:extLst>
      <p:ext uri="{BB962C8B-B14F-4D97-AF65-F5344CB8AC3E}">
        <p14:creationId xmlns:p14="http://schemas.microsoft.com/office/powerpoint/2010/main" val="3713758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0037" y="1360488"/>
            <a:ext cx="5334000" cy="4000500"/>
          </a:xfrm>
          <a:effectLst>
            <a:outerShdw blurRad="63500" sx="102000" sy="102000" algn="ctr" rotWithShape="0">
              <a:prstClr val="black">
                <a:alpha val="40000"/>
              </a:prstClr>
            </a:outerShdw>
          </a:effectLst>
        </p:spPr>
      </p:pic>
      <p:sp>
        <p:nvSpPr>
          <p:cNvPr id="4" name="Text Placeholder 3"/>
          <p:cNvSpPr>
            <a:spLocks noGrp="1"/>
          </p:cNvSpPr>
          <p:nvPr>
            <p:ph type="body" sz="half" idx="2"/>
          </p:nvPr>
        </p:nvSpPr>
        <p:spPr>
          <a:xfrm>
            <a:off x="457200" y="754257"/>
            <a:ext cx="3200400" cy="5550947"/>
          </a:xfrm>
        </p:spPr>
        <p:txBody>
          <a:bodyPr anchor="ctr">
            <a:normAutofit/>
          </a:bodyPr>
          <a:lstStyle/>
          <a:p>
            <a:pPr algn="just"/>
            <a:r>
              <a:rPr lang="en-US" sz="2000" dirty="0" smtClean="0"/>
              <a:t>The image shows the effect of histogram equalization on highly exposed image. The high exposure caused image’s histogram to towards the brighter tones. So many details in the image were not clear. </a:t>
            </a:r>
          </a:p>
          <a:p>
            <a:pPr algn="just"/>
            <a:endParaRPr lang="en-US" sz="2000" dirty="0" smtClean="0"/>
          </a:p>
          <a:p>
            <a:pPr algn="just"/>
            <a:r>
              <a:rPr lang="en-US" sz="2000" dirty="0" smtClean="0"/>
              <a:t>When the equalization is applied on the histogram , the resulting image has better details and histogram is more even than previous version. </a:t>
            </a:r>
            <a:endParaRPr lang="en-IN" sz="2000" dirty="0"/>
          </a:p>
        </p:txBody>
      </p:sp>
    </p:spTree>
    <p:extLst>
      <p:ext uri="{BB962C8B-B14F-4D97-AF65-F5344CB8AC3E}">
        <p14:creationId xmlns:p14="http://schemas.microsoft.com/office/powerpoint/2010/main" val="368068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Histogram equalization algorithm</a:t>
            </a:r>
            <a:endParaRPr lang="en-IN" dirty="0"/>
          </a:p>
        </p:txBody>
      </p:sp>
      <p:sp>
        <p:nvSpPr>
          <p:cNvPr id="3" name="Content Placeholder 2"/>
          <p:cNvSpPr>
            <a:spLocks noGrp="1"/>
          </p:cNvSpPr>
          <p:nvPr>
            <p:ph idx="1"/>
          </p:nvPr>
        </p:nvSpPr>
        <p:spPr>
          <a:xfrm>
            <a:off x="1097280" y="1845733"/>
            <a:ext cx="10058400" cy="4191995"/>
          </a:xfrm>
        </p:spPr>
        <p:txBody>
          <a:bodyPr>
            <a:normAutofit/>
          </a:bodyPr>
          <a:lstStyle/>
          <a:p>
            <a:pPr lvl="1">
              <a:spcAft>
                <a:spcPts val="1200"/>
              </a:spcAft>
              <a:buFont typeface="Arial" panose="020B0604020202020204" pitchFamily="34" charset="0"/>
              <a:buChar char="•"/>
            </a:pPr>
            <a:r>
              <a:rPr lang="en-US" sz="2000" dirty="0">
                <a:cs typeface="Times New Roman" panose="02020603050405020304" pitchFamily="18" charset="0"/>
              </a:rPr>
              <a:t>We use the method of linear stretching in equalizing the histogram</a:t>
            </a:r>
            <a:r>
              <a:rPr lang="en-US" sz="2000" dirty="0" smtClean="0">
                <a:cs typeface="Times New Roman" panose="02020603050405020304" pitchFamily="18" charset="0"/>
              </a:rPr>
              <a:t>.</a:t>
            </a:r>
            <a:endParaRPr lang="en-US" sz="2000" dirty="0">
              <a:cs typeface="Times New Roman" panose="02020603050405020304" pitchFamily="18" charset="0"/>
            </a:endParaRPr>
          </a:p>
          <a:p>
            <a:pPr lvl="1">
              <a:lnSpc>
                <a:spcPct val="110000"/>
              </a:lnSpc>
              <a:spcAft>
                <a:spcPts val="1200"/>
              </a:spcAft>
              <a:buFont typeface="Arial" panose="020B0604020202020204" pitchFamily="34" charset="0"/>
              <a:buChar char="•"/>
            </a:pPr>
            <a:r>
              <a:rPr lang="en-IN" sz="2000" dirty="0">
                <a:cs typeface="Times New Roman" panose="02020603050405020304" pitchFamily="18" charset="0"/>
              </a:rPr>
              <a:t>In this method we use the stretch operation which re-distributes values of an input map over </a:t>
            </a:r>
            <a:r>
              <a:rPr lang="en-IN" sz="2000" dirty="0" smtClean="0">
                <a:cs typeface="Times New Roman" panose="02020603050405020304" pitchFamily="18" charset="0"/>
              </a:rPr>
              <a:t>a wider </a:t>
            </a:r>
            <a:r>
              <a:rPr lang="en-IN" sz="2000" dirty="0">
                <a:cs typeface="Times New Roman" panose="02020603050405020304" pitchFamily="18" charset="0"/>
              </a:rPr>
              <a:t>or narrower range of values in an output </a:t>
            </a:r>
            <a:r>
              <a:rPr lang="en-IN" sz="2000" dirty="0" smtClean="0">
                <a:cs typeface="Times New Roman" panose="02020603050405020304" pitchFamily="18" charset="0"/>
              </a:rPr>
              <a:t>map.</a:t>
            </a:r>
          </a:p>
          <a:p>
            <a:pPr lvl="1">
              <a:lnSpc>
                <a:spcPct val="110000"/>
              </a:lnSpc>
              <a:spcAft>
                <a:spcPts val="1200"/>
              </a:spcAft>
              <a:buFont typeface="Arial" panose="020B0604020202020204" pitchFamily="34" charset="0"/>
              <a:buChar char="•"/>
            </a:pPr>
            <a:r>
              <a:rPr lang="en-IN" sz="2000" dirty="0" smtClean="0">
                <a:cs typeface="Times New Roman" panose="02020603050405020304" pitchFamily="18" charset="0"/>
              </a:rPr>
              <a:t>The </a:t>
            </a:r>
            <a:r>
              <a:rPr lang="en-IN" sz="2000" dirty="0">
                <a:cs typeface="Times New Roman" panose="02020603050405020304" pitchFamily="18" charset="0"/>
              </a:rPr>
              <a:t>input values of a map are re-scaled to output values in the output map. Input values </a:t>
            </a:r>
            <a:r>
              <a:rPr lang="en-IN" sz="2000" dirty="0" smtClean="0">
                <a:cs typeface="Times New Roman" panose="02020603050405020304" pitchFamily="18" charset="0"/>
              </a:rPr>
              <a:t>are specified </a:t>
            </a:r>
            <a:r>
              <a:rPr lang="en-IN" sz="2000" dirty="0">
                <a:cs typeface="Times New Roman" panose="02020603050405020304" pitchFamily="18" charset="0"/>
              </a:rPr>
              <a:t>by the 'stretch from' values; the lower and upper 'stretch from' boundary values </a:t>
            </a:r>
            <a:r>
              <a:rPr lang="en-IN" sz="2000" dirty="0" smtClean="0">
                <a:cs typeface="Times New Roman" panose="02020603050405020304" pitchFamily="18" charset="0"/>
              </a:rPr>
              <a:t>are included </a:t>
            </a:r>
            <a:r>
              <a:rPr lang="en-IN" sz="2000" dirty="0">
                <a:cs typeface="Times New Roman" panose="02020603050405020304" pitchFamily="18" charset="0"/>
              </a:rPr>
              <a:t>in the stretching</a:t>
            </a:r>
            <a:r>
              <a:rPr lang="en-IN" sz="2000" dirty="0" smtClean="0">
                <a:cs typeface="Times New Roman" panose="02020603050405020304" pitchFamily="18" charset="0"/>
              </a:rPr>
              <a:t>.</a:t>
            </a:r>
          </a:p>
          <a:p>
            <a:pPr lvl="1">
              <a:spcAft>
                <a:spcPts val="1200"/>
              </a:spcAft>
              <a:buFont typeface="Arial" panose="020B0604020202020204" pitchFamily="34" charset="0"/>
              <a:buChar char="•"/>
            </a:pPr>
            <a:r>
              <a:rPr lang="en-US" sz="2000" dirty="0" smtClean="0">
                <a:cs typeface="Times New Roman" panose="02020603050405020304" pitchFamily="18" charset="0"/>
              </a:rPr>
              <a:t>We can formulate</a:t>
            </a:r>
          </a:p>
          <a:p>
            <a:pPr marL="201168" lvl="1" indent="0">
              <a:spcAft>
                <a:spcPts val="0"/>
              </a:spcAft>
              <a:buNone/>
            </a:pPr>
            <a:r>
              <a:rPr lang="en-US" sz="2000" dirty="0" smtClean="0">
                <a:cs typeface="Times New Roman" panose="02020603050405020304" pitchFamily="18" charset="0"/>
              </a:rPr>
              <a:t> </a:t>
            </a:r>
            <a:r>
              <a:rPr lang="en-US" sz="2000" dirty="0">
                <a:cs typeface="Times New Roman" panose="02020603050405020304" pitchFamily="18" charset="0"/>
              </a:rPr>
              <a:t> </a:t>
            </a:r>
            <a:r>
              <a:rPr lang="en-US" sz="2000" dirty="0" smtClean="0">
                <a:cs typeface="Times New Roman" panose="02020603050405020304" pitchFamily="18" charset="0"/>
              </a:rPr>
              <a:t>      (input value – Lowest input value)		(Output value – Lowest Output Value )</a:t>
            </a:r>
          </a:p>
          <a:p>
            <a:pPr marL="201168" lvl="1" indent="0">
              <a:spcBef>
                <a:spcPts val="0"/>
              </a:spcBef>
              <a:spcAft>
                <a:spcPts val="0"/>
              </a:spcAft>
              <a:buNone/>
            </a:pPr>
            <a:r>
              <a:rPr lang="en-US" sz="2000" dirty="0" smtClean="0">
                <a:cs typeface="Times New Roman" panose="02020603050405020304" pitchFamily="18" charset="0"/>
              </a:rPr>
              <a:t>-------------------------------------------------------   =   ---------------------------------------------------------------</a:t>
            </a:r>
          </a:p>
          <a:p>
            <a:pPr marL="201168" lvl="1" indent="0">
              <a:spcBef>
                <a:spcPts val="0"/>
              </a:spcBef>
              <a:buNone/>
            </a:pPr>
            <a:r>
              <a:rPr lang="en-US" sz="2000" dirty="0" smtClean="0">
                <a:cs typeface="Times New Roman" panose="02020603050405020304" pitchFamily="18" charset="0"/>
              </a:rPr>
              <a:t>(Highest input value - </a:t>
            </a:r>
            <a:r>
              <a:rPr lang="en-US" sz="2000" dirty="0">
                <a:cs typeface="Times New Roman" panose="02020603050405020304" pitchFamily="18" charset="0"/>
              </a:rPr>
              <a:t>Lowest input value</a:t>
            </a:r>
            <a:r>
              <a:rPr lang="en-US" sz="2000" dirty="0" smtClean="0">
                <a:cs typeface="Times New Roman" panose="02020603050405020304" pitchFamily="18" charset="0"/>
              </a:rPr>
              <a:t>  )        (Highest Output value – Lowest Output value)</a:t>
            </a:r>
            <a:endParaRPr lang="en-US" sz="1600" dirty="0" smtClean="0">
              <a:cs typeface="Times New Roman" panose="02020603050405020304" pitchFamily="18" charset="0"/>
            </a:endParaRPr>
          </a:p>
          <a:p>
            <a:pPr lvl="1">
              <a:buFont typeface="Arial" panose="020B0604020202020204" pitchFamily="34" charset="0"/>
              <a:buChar char="•"/>
            </a:pPr>
            <a:endParaRPr lang="en-US" sz="2000" dirty="0">
              <a:cs typeface="Times New Roman" panose="02020603050405020304" pitchFamily="18" charset="0"/>
            </a:endParaRPr>
          </a:p>
        </p:txBody>
      </p:sp>
    </p:spTree>
    <p:extLst>
      <p:ext uri="{BB962C8B-B14F-4D97-AF65-F5344CB8AC3E}">
        <p14:creationId xmlns:p14="http://schemas.microsoft.com/office/powerpoint/2010/main" val="988321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129553" y="860612"/>
            <a:ext cx="10058400" cy="510988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10000"/>
              </a:lnSpc>
              <a:spcAft>
                <a:spcPts val="1200"/>
              </a:spcAft>
              <a:buFont typeface="Arial" panose="020B0604020202020204" pitchFamily="34" charset="0"/>
              <a:buChar char="•"/>
            </a:pPr>
            <a:r>
              <a:rPr lang="en-US" sz="2000" dirty="0" smtClean="0">
                <a:cs typeface="Times New Roman" panose="02020603050405020304" pitchFamily="18" charset="0"/>
              </a:rPr>
              <a:t>Here, Highest output value = 255 and lowest output value = 0</a:t>
            </a:r>
            <a:endParaRPr lang="en-IN" sz="2000" dirty="0" smtClean="0">
              <a:cs typeface="Times New Roman" panose="02020603050405020304" pitchFamily="18" charset="0"/>
            </a:endParaRPr>
          </a:p>
          <a:p>
            <a:pPr lvl="1">
              <a:lnSpc>
                <a:spcPct val="110000"/>
              </a:lnSpc>
              <a:spcAft>
                <a:spcPts val="1200"/>
              </a:spcAft>
              <a:buFont typeface="Arial" panose="020B0604020202020204" pitchFamily="34" charset="0"/>
              <a:buChar char="•"/>
            </a:pPr>
            <a:r>
              <a:rPr lang="en-US" sz="2000" dirty="0" smtClean="0">
                <a:cs typeface="Times New Roman" panose="02020603050405020304" pitchFamily="18" charset="0"/>
              </a:rPr>
              <a:t>So the formula for new value of any pixel in intensity matrix will be as</a:t>
            </a:r>
            <a:endParaRPr lang="en-US" sz="2000" dirty="0">
              <a:cs typeface="Times New Roman" panose="02020603050405020304" pitchFamily="18" charset="0"/>
            </a:endParaRPr>
          </a:p>
          <a:p>
            <a:pPr marL="201168" lvl="1" indent="0">
              <a:buNone/>
            </a:pPr>
            <a:r>
              <a:rPr lang="en-IN" sz="2000" dirty="0">
                <a:cs typeface="Times New Roman" panose="02020603050405020304" pitchFamily="18" charset="0"/>
              </a:rPr>
              <a:t>				(Input Value – Minimum Pixel value)</a:t>
            </a:r>
            <a:endParaRPr lang="en-US" sz="2000" dirty="0">
              <a:cs typeface="Times New Roman" panose="02020603050405020304" pitchFamily="18" charset="0"/>
            </a:endParaRPr>
          </a:p>
          <a:p>
            <a:pPr marL="363538" lvl="1" indent="-163513">
              <a:buNone/>
            </a:pPr>
            <a:r>
              <a:rPr lang="en-IN" sz="2000" dirty="0">
                <a:cs typeface="Times New Roman" panose="02020603050405020304" pitchFamily="18" charset="0"/>
              </a:rPr>
              <a:t>  Output value  =     255 X      ‐‐‐‐‐‐‐‐‐‐‐‐‐‐‐‐‐‐‐‐‐‐‐‐‐‐‐‐‐‐‐‐‐‐‐‐‐‐‐‐‐‐‐‐‐‐‐‐‐‐‐‐‐‐‐‐‐‐‐‐‐‐</a:t>
            </a:r>
          </a:p>
          <a:p>
            <a:pPr marL="201168" lvl="1" indent="0">
              <a:buNone/>
            </a:pPr>
            <a:r>
              <a:rPr lang="en-IN" sz="2000" dirty="0">
                <a:cs typeface="Times New Roman" panose="02020603050405020304" pitchFamily="18" charset="0"/>
              </a:rPr>
              <a:t>			     (Maximum Pixel value – Minimum Pixel value)</a:t>
            </a:r>
          </a:p>
          <a:p>
            <a:pPr lvl="1">
              <a:buFont typeface="Arial" panose="020B0604020202020204" pitchFamily="34" charset="0"/>
              <a:buChar char="•"/>
            </a:pPr>
            <a:endParaRPr lang="en-US" sz="2000" dirty="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11941" y="3382382"/>
            <a:ext cx="3213808" cy="2588112"/>
          </a:xfrm>
          <a:prstGeom prst="rect">
            <a:avLst/>
          </a:prstGeom>
          <a:effectLst>
            <a:outerShdw blurRad="63500" sx="102000" sy="102000" algn="ctr" rotWithShape="0">
              <a:prstClr val="black">
                <a:alpha val="40000"/>
              </a:prstClr>
            </a:outerShdw>
          </a:effectLst>
        </p:spPr>
      </p:pic>
      <p:sp>
        <p:nvSpPr>
          <p:cNvPr id="5" name="TextBox 4"/>
          <p:cNvSpPr txBox="1"/>
          <p:nvPr/>
        </p:nvSpPr>
        <p:spPr>
          <a:xfrm>
            <a:off x="4894729" y="3382382"/>
            <a:ext cx="6293224" cy="1938992"/>
          </a:xfrm>
          <a:prstGeom prst="rect">
            <a:avLst/>
          </a:prstGeom>
          <a:noFill/>
        </p:spPr>
        <p:txBody>
          <a:bodyPr wrap="square" rtlCol="0">
            <a:spAutoFit/>
          </a:bodyPr>
          <a:lstStyle/>
          <a:p>
            <a:pPr marL="806450" indent="-806450"/>
            <a:endParaRPr lang="en-US" sz="2000" i="1" dirty="0" smtClean="0">
              <a:solidFill>
                <a:schemeClr val="tx1">
                  <a:lumMod val="75000"/>
                  <a:lumOff val="25000"/>
                </a:schemeClr>
              </a:solidFill>
            </a:endParaRPr>
          </a:p>
          <a:p>
            <a:pPr marL="806450" indent="-806450"/>
            <a:endParaRPr lang="en-US" sz="2000" i="1" dirty="0">
              <a:solidFill>
                <a:schemeClr val="tx1">
                  <a:lumMod val="75000"/>
                  <a:lumOff val="25000"/>
                </a:schemeClr>
              </a:solidFill>
            </a:endParaRPr>
          </a:p>
          <a:p>
            <a:pPr marL="806450" indent="-806450"/>
            <a:r>
              <a:rPr lang="en-US" sz="2000" i="1" dirty="0" smtClean="0">
                <a:solidFill>
                  <a:schemeClr val="tx1">
                    <a:lumMod val="75000"/>
                    <a:lumOff val="25000"/>
                  </a:schemeClr>
                </a:solidFill>
              </a:rPr>
              <a:t>Figure : The figure shows the equalization of input image with lowest pixel value of 84 and highest pixel value 153, is mapped in the output domain with the lowest pixel value 0 and highest pixel value 255.</a:t>
            </a:r>
            <a:r>
              <a:rPr lang="en-US" i="1" dirty="0" smtClean="0">
                <a:solidFill>
                  <a:schemeClr val="tx1">
                    <a:lumMod val="75000"/>
                    <a:lumOff val="25000"/>
                  </a:schemeClr>
                </a:solidFill>
              </a:rPr>
              <a:t> </a:t>
            </a:r>
            <a:endParaRPr lang="en-IN" i="1" dirty="0">
              <a:solidFill>
                <a:schemeClr val="tx1">
                  <a:lumMod val="75000"/>
                  <a:lumOff val="25000"/>
                </a:schemeClr>
              </a:solidFill>
            </a:endParaRPr>
          </a:p>
        </p:txBody>
      </p:sp>
    </p:spTree>
    <p:extLst>
      <p:ext uri="{BB962C8B-B14F-4D97-AF65-F5344CB8AC3E}">
        <p14:creationId xmlns:p14="http://schemas.microsoft.com/office/powerpoint/2010/main" val="4005135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processing using OpenCL </a:t>
            </a:r>
            <a:br>
              <a:rPr lang="en-US" dirty="0" smtClean="0"/>
            </a:br>
            <a:r>
              <a:rPr lang="en-US" dirty="0" smtClean="0"/>
              <a:t>(GPU Computation)</a:t>
            </a:r>
            <a:endParaRPr lang="en-IN"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IN" sz="2000" dirty="0"/>
              <a:t>OpenCL™ (Open Computing Language) is </a:t>
            </a:r>
            <a:r>
              <a:rPr lang="en-IN" sz="2000" dirty="0" smtClean="0"/>
              <a:t>open programming </a:t>
            </a:r>
            <a:r>
              <a:rPr lang="en-IN" sz="2000" dirty="0"/>
              <a:t>standard for general-purpose computations on heterogeneous systems</a:t>
            </a:r>
            <a:r>
              <a:rPr lang="en-IN" sz="2000" dirty="0" smtClean="0"/>
              <a:t>.</a:t>
            </a:r>
          </a:p>
          <a:p>
            <a:pPr marL="201168" lvl="1" indent="0">
              <a:buNone/>
            </a:pPr>
            <a:endParaRPr lang="en-IN" sz="2000" dirty="0" smtClean="0"/>
          </a:p>
          <a:p>
            <a:pPr lvl="1">
              <a:buFont typeface="Arial" panose="020B0604020202020204" pitchFamily="34" charset="0"/>
              <a:buChar char="•"/>
            </a:pPr>
            <a:r>
              <a:rPr lang="en-IN" sz="2000" dirty="0" smtClean="0"/>
              <a:t>OpenCL</a:t>
            </a:r>
            <a:r>
              <a:rPr lang="en-IN" sz="2000" dirty="0"/>
              <a:t>™ allows programmers to </a:t>
            </a:r>
            <a:r>
              <a:rPr lang="en-IN" sz="2000" dirty="0" smtClean="0"/>
              <a:t>easily </a:t>
            </a:r>
            <a:r>
              <a:rPr lang="en-IN" sz="2000" dirty="0"/>
              <a:t>target </a:t>
            </a:r>
            <a:r>
              <a:rPr lang="en-IN" sz="2000" dirty="0" smtClean="0"/>
              <a:t>multi-core CPUs and GPUs.</a:t>
            </a:r>
          </a:p>
          <a:p>
            <a:pPr marL="201168" lvl="1" indent="0">
              <a:buNone/>
            </a:pPr>
            <a:endParaRPr lang="en-IN" sz="2000" dirty="0" smtClean="0"/>
          </a:p>
          <a:p>
            <a:pPr lvl="1">
              <a:buFont typeface="Arial" panose="020B0604020202020204" pitchFamily="34" charset="0"/>
              <a:buChar char="•"/>
            </a:pPr>
            <a:r>
              <a:rPr lang="en-IN" sz="2000" dirty="0" smtClean="0"/>
              <a:t>With </a:t>
            </a:r>
            <a:r>
              <a:rPr lang="en-IN" sz="2000" dirty="0"/>
              <a:t>OpenCL we can have many workers each executing </a:t>
            </a:r>
            <a:r>
              <a:rPr lang="en-IN" sz="2000" dirty="0" smtClean="0"/>
              <a:t>a small </a:t>
            </a:r>
            <a:r>
              <a:rPr lang="en-IN" sz="2000" dirty="0"/>
              <a:t>piece of the work instead of a single worker doing all the job. The 1000 sums are </a:t>
            </a:r>
            <a:r>
              <a:rPr lang="en-IN" sz="2000" dirty="0" smtClean="0"/>
              <a:t>executed at </a:t>
            </a:r>
            <a:r>
              <a:rPr lang="en-IN" sz="2000" dirty="0"/>
              <a:t>the same time, in parallel</a:t>
            </a:r>
            <a:r>
              <a:rPr lang="en-IN" sz="2000" dirty="0" smtClean="0"/>
              <a:t>.</a:t>
            </a:r>
          </a:p>
          <a:p>
            <a:pPr marL="201168" lvl="1" indent="0">
              <a:buNone/>
            </a:pPr>
            <a:endParaRPr lang="en-IN" sz="2000" dirty="0" smtClean="0"/>
          </a:p>
          <a:p>
            <a:pPr lvl="1">
              <a:buFont typeface="Arial" panose="020B0604020202020204" pitchFamily="34" charset="0"/>
              <a:buChar char="•"/>
            </a:pPr>
            <a:r>
              <a:rPr lang="en-IN" sz="2000" dirty="0" smtClean="0"/>
              <a:t> </a:t>
            </a:r>
            <a:r>
              <a:rPr lang="en-IN" sz="2000" dirty="0"/>
              <a:t>After OpenCL came in action this parallel processing become </a:t>
            </a:r>
            <a:r>
              <a:rPr lang="en-IN" sz="2000" dirty="0" smtClean="0"/>
              <a:t>more important </a:t>
            </a:r>
            <a:r>
              <a:rPr lang="en-IN" sz="2000" dirty="0"/>
              <a:t>and popular. For math and heavy calculation this technology would be a </a:t>
            </a:r>
            <a:r>
              <a:rPr lang="en-IN" sz="2000" dirty="0" smtClean="0"/>
              <a:t>great combination </a:t>
            </a:r>
            <a:r>
              <a:rPr lang="en-IN" sz="2000" dirty="0"/>
              <a:t>of work.</a:t>
            </a:r>
          </a:p>
        </p:txBody>
      </p:sp>
    </p:spTree>
    <p:extLst>
      <p:ext uri="{BB962C8B-B14F-4D97-AF65-F5344CB8AC3E}">
        <p14:creationId xmlns:p14="http://schemas.microsoft.com/office/powerpoint/2010/main" val="2921716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OpenCL ?</a:t>
            </a:r>
            <a:endParaRPr lang="en-IN"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IN" sz="2000" dirty="0"/>
              <a:t>The OpenCL standard defines a set of data types, data structures, and functions that augment C and C++. </a:t>
            </a:r>
            <a:endParaRPr lang="en-IN" dirty="0" smtClean="0"/>
          </a:p>
          <a:p>
            <a:pPr lvl="1">
              <a:buFont typeface="Arial" panose="020B0604020202020204" pitchFamily="34" charset="0"/>
              <a:buChar char="•"/>
            </a:pPr>
            <a:endParaRPr lang="en-US" sz="2000" dirty="0"/>
          </a:p>
          <a:p>
            <a:pPr lvl="1">
              <a:buFont typeface="Arial" panose="020B0604020202020204" pitchFamily="34" charset="0"/>
              <a:buChar char="•"/>
            </a:pPr>
            <a:r>
              <a:rPr lang="en-US" sz="2000" b="1" dirty="0" smtClean="0"/>
              <a:t>Portability : </a:t>
            </a:r>
            <a:r>
              <a:rPr lang="en-US" sz="2000" dirty="0"/>
              <a:t>Every vendor that provides OpenCL-compliant hardware also provides the tools that compile OpenCL code to run on the hardware</a:t>
            </a:r>
            <a:r>
              <a:rPr lang="en-US" sz="2000" dirty="0" smtClean="0"/>
              <a:t>. </a:t>
            </a:r>
            <a:r>
              <a:rPr lang="en-US" sz="2000" dirty="0"/>
              <a:t>As long as all the devices are OpenCL-compliant, the functions will run. This is impossible with regular C/C++ programming, in which an executable can only target one device at a time</a:t>
            </a:r>
            <a:r>
              <a:rPr lang="en-US" sz="2000" dirty="0" smtClean="0"/>
              <a:t>.</a:t>
            </a:r>
          </a:p>
          <a:p>
            <a:pPr lvl="1">
              <a:buFont typeface="Arial" panose="020B0604020202020204" pitchFamily="34" charset="0"/>
              <a:buChar char="•"/>
            </a:pPr>
            <a:endParaRPr lang="en-US" sz="2000" dirty="0"/>
          </a:p>
          <a:p>
            <a:pPr lvl="1">
              <a:buFont typeface="Arial" panose="020B0604020202020204" pitchFamily="34" charset="0"/>
              <a:buChar char="•"/>
            </a:pPr>
            <a:r>
              <a:rPr lang="en-US" sz="2000" b="1" dirty="0"/>
              <a:t>Parallel Programming</a:t>
            </a:r>
            <a:r>
              <a:rPr lang="en-US" sz="2000" b="1" dirty="0" smtClean="0"/>
              <a:t>: </a:t>
            </a:r>
            <a:r>
              <a:rPr lang="en-US" sz="2000" dirty="0"/>
              <a:t>it enables </a:t>
            </a:r>
            <a:r>
              <a:rPr lang="en-US" sz="2000" i="1" dirty="0"/>
              <a:t>parallel programming</a:t>
            </a:r>
            <a:r>
              <a:rPr lang="en-US" sz="2000" dirty="0"/>
              <a:t>. Parallel programming assigns computational tasks to </a:t>
            </a:r>
            <a:r>
              <a:rPr lang="en-US" sz="2000" i="1" dirty="0"/>
              <a:t>multiple </a:t>
            </a:r>
            <a:r>
              <a:rPr lang="en-US" sz="2000" dirty="0"/>
              <a:t>processing elements to be performed at the same time.</a:t>
            </a:r>
            <a:endParaRPr lang="en-IN" sz="2000" dirty="0" smtClean="0"/>
          </a:p>
        </p:txBody>
      </p:sp>
    </p:spTree>
    <p:extLst>
      <p:ext uri="{BB962C8B-B14F-4D97-AF65-F5344CB8AC3E}">
        <p14:creationId xmlns:p14="http://schemas.microsoft.com/office/powerpoint/2010/main" val="4044936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340</TotalTime>
  <Words>1261</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Retrospect</vt:lpstr>
      <vt:lpstr>Image histogram equalization using parallel  processing in OpenCL</vt:lpstr>
      <vt:lpstr>What is Image histogram equalization ?</vt:lpstr>
      <vt:lpstr>PowerPoint Presentation</vt:lpstr>
      <vt:lpstr>Contrast correction using histogram equalization</vt:lpstr>
      <vt:lpstr>PowerPoint Presentation</vt:lpstr>
      <vt:lpstr>Histogram equalization algorithm</vt:lpstr>
      <vt:lpstr>PowerPoint Presentation</vt:lpstr>
      <vt:lpstr>Parallel processing using OpenCL  (GPU Computation)</vt:lpstr>
      <vt:lpstr>Why OpenCL ?</vt:lpstr>
      <vt:lpstr>Parallel Implementation of algorithm</vt:lpstr>
      <vt:lpstr>PowerPoint Presentation</vt:lpstr>
      <vt:lpstr>Results and timing comparison</vt:lpstr>
      <vt:lpstr>The graph shows that for the less amount of data parallel processing on CPU takes lees time than on GPU, but the rate of growth in time consumption on CPU is higher on CPU. So at high amount of data, GPU performs much faster than CPU.</vt:lpstr>
      <vt:lpstr>Future Work</vt:lpstr>
      <vt:lpstr>Credits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histogram equalization using parallel  processing in OpenCL</dc:title>
  <dc:creator>Navratan</dc:creator>
  <cp:lastModifiedBy>Navratan</cp:lastModifiedBy>
  <cp:revision>39</cp:revision>
  <dcterms:created xsi:type="dcterms:W3CDTF">2013-04-16T18:58:15Z</dcterms:created>
  <dcterms:modified xsi:type="dcterms:W3CDTF">2013-04-18T07:48:05Z</dcterms:modified>
</cp:coreProperties>
</file>