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2" r:id="rId9"/>
    <p:sldId id="274" r:id="rId10"/>
    <p:sldId id="263" r:id="rId11"/>
    <p:sldId id="275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97"/>
    <p:restoredTop sz="94751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CD02-4727-3C62-E41A-E635C75A3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AC760B-3ABF-956B-767D-8FD08C31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014FE-44E9-774A-B434-AB905B20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D48D2-D414-C6B2-7D3A-FC77C033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6CD53-9002-21A1-5B09-326489F7D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99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AA21-9D6E-BC33-13FE-B31C016B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8E8F-2233-7E1B-1BF7-F790FBE99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7E879-FB51-CB52-3291-D9DF111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2D922-3105-3CA7-BDA3-EF81C7AC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6CFD5-2CFD-DE52-AE25-4DDF922E3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45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C34D38-6B73-BF69-9EF1-47BBBEBA7D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57A7-E466-52FD-B3A4-D72E84F01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E37AF-C1AD-C915-3929-0843E3F51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7BE05-A930-F98E-0D36-953B26D4C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053C8-A458-43B1-BDB5-9DEBCD07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63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F51D4-E982-4091-3828-66BCE7663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0FF4-4DE0-2FC0-9A90-DAD970E37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3B138-94AD-BCFF-67F6-8675772A5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ECDEC-43A5-193B-9E35-CE1284CA9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C9CD0-FB42-9893-4331-BF9A7C26E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7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A2D3-61CC-EC6F-6555-7BF77565C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EDEF9-97F3-CF09-4FDB-08EC3BC7F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B53BC-8176-0C0C-FDCE-D8F0ECCC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AA552-B071-F04F-C9B0-26B72571F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913BD-BA10-B53E-DF7A-55ACA085A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04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019-844C-6E35-3AE6-EE433DD87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492A-2E09-5D7A-0934-2CC2B000F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AA295-14A2-9B1A-3502-49E891854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D62A5-B36A-251F-9481-9D4FEE55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D6D0A-CCB1-8BA6-3CE4-E15DCA965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CA9642-88D1-E5F5-A990-3B3FDF90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8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19197-5734-CB18-DB13-CFC2F210F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8FE9-D2D8-44CD-4E1E-6BFB3A00E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1D5CA-EAD3-5231-34BC-AA8DE6F0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A7858-04A2-D3D3-DE28-8FD29A38EC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F2693-B930-1958-C454-76E975B42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51C36A-11CC-DC28-EB85-019589A29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B525A-1B97-1D25-B084-D6739C41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3EB04-097E-FC85-8CD3-FD21B99C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611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122F-5B6A-3BFD-FFD4-DD5CAD1F3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FEA704-EC27-9907-F006-63A7D8C0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A68F6-7187-7F30-A7FB-1BE619934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1F51-36F1-44E3-7FE7-8F596712B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31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C7A5F2-82FB-AA1F-CA8D-D3992674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F87DC-1B1F-7E5B-0310-D8C04CC9F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C2110-5C40-F1C3-C98A-6FA5CA66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8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CE1CA-2B3E-A7D4-600C-67964385E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A4EB0-F6DE-8B06-B248-BEC7D286A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3FD7F-1362-CA68-9DCB-F4C44CEBD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1A290-7697-B5DD-6331-ABFC594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3FD13-2043-8406-AEF3-1601292F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91B86-6490-3BCF-A8B1-4D4FB8634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0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5E5E-F634-3068-7DDB-56E61D59B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EFED9-1386-7345-8FFD-A62AD60CE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17EB44-7AF2-E82E-8E66-C7EC10BF9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0C659-08AE-76EE-1B46-C5465232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C4E3AA-E33E-13D1-F4FE-604DEBF47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C22B9-C2CD-176A-50F2-EE62D59C4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5C190-AE91-C542-C4CF-3D95B1ED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A61D2-0499-C51B-7D93-17065E44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6A4B4-5E15-3704-0AAB-FD7A682E66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88DBC-5224-F543-B2C9-102A40BEBD07}" type="datetimeFigureOut">
              <a:rPr lang="en-US" smtClean="0"/>
              <a:t>3/5/25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F80A5-C8F0-F366-AE5C-D6B189F19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FD4F0-EA82-2292-7B22-9340751FE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695E1-F5CB-8044-B4F1-8E91BA21D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41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525E7-508F-1EA8-0A07-3BC82B759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753" y="1122363"/>
            <a:ext cx="12011247" cy="2387600"/>
          </a:xfrm>
        </p:spPr>
        <p:txBody>
          <a:bodyPr/>
          <a:lstStyle/>
          <a:p>
            <a:r>
              <a:rPr lang="en-US" dirty="0"/>
              <a:t>EC3290 – Software Requirements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66ABDB-95C3-5663-AD26-89954274A2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b="1" u="sng" dirty="0"/>
              <a:t>Topic 3 – </a:t>
            </a:r>
            <a:r>
              <a:rPr lang="en-MY" b="1" u="sng" dirty="0"/>
              <a:t>Requirements Analysis, </a:t>
            </a:r>
            <a:r>
              <a:rPr lang="en-MY" b="1" u="sng" dirty="0" err="1"/>
              <a:t>Modeling</a:t>
            </a:r>
            <a:r>
              <a:rPr lang="en-MY" b="1" u="sng" dirty="0"/>
              <a:t>, and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477311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53D0-61C0-867C-A8B4-140095987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Entity-Relationship Diagram (ERD)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DEBE9-1121-A99E-3E17-B95938268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Definition:</a:t>
            </a:r>
            <a:r>
              <a:rPr lang="en-MY" dirty="0"/>
              <a:t> Diagram that models database structure.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Key Elements: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Entities (Objects like Students, Courses)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Attributes (Properties like Student Name, Course Code)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Relationships (Associations like Enrolled-In)</a:t>
            </a:r>
          </a:p>
        </p:txBody>
      </p:sp>
    </p:spTree>
    <p:extLst>
      <p:ext uri="{BB962C8B-B14F-4D97-AF65-F5344CB8AC3E}">
        <p14:creationId xmlns:p14="http://schemas.microsoft.com/office/powerpoint/2010/main" val="2561991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diagram of a teacher&#10;&#10;AI-generated content may be incorrect.">
            <a:extLst>
              <a:ext uri="{FF2B5EF4-FFF2-40B4-BE49-F238E27FC236}">
                <a16:creationId xmlns:a16="http://schemas.microsoft.com/office/drawing/2014/main" id="{FE154063-4A46-3A1E-C5D4-C2E91287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1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786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EFFC-E25E-36F9-0D01-D5455327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Analysis for Understanding the Domain and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9381A-43A8-E2CF-0AB4-5C8F0E739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Domain Analysis: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Identifying system environment, stakeholders, and constraints.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Techniques: </a:t>
            </a:r>
            <a:r>
              <a:rPr lang="en-MY" b="1" dirty="0"/>
              <a:t>Interviews, Questionnaires, Document Analysis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Requirement Analysis Approaches: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Structured Analysis (DFD, ERD)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Object-Oriented Analysis (UML Diagrams, Class Diagrams)</a:t>
            </a:r>
          </a:p>
        </p:txBody>
      </p:sp>
    </p:spTree>
    <p:extLst>
      <p:ext uri="{BB962C8B-B14F-4D97-AF65-F5344CB8AC3E}">
        <p14:creationId xmlns:p14="http://schemas.microsoft.com/office/powerpoint/2010/main" val="1353205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C55-97F7-31A0-CB88-A57CB0011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Use Case Description Format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D699F-57EE-5747-33D0-A834C94C4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Use Case Name:</a:t>
            </a:r>
            <a:r>
              <a:rPr lang="en-MY" dirty="0"/>
              <a:t> Login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Actors:</a:t>
            </a:r>
            <a:r>
              <a:rPr lang="en-MY" dirty="0"/>
              <a:t> User, Authentication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Preconditions:</a:t>
            </a:r>
            <a:r>
              <a:rPr lang="en-MY" dirty="0"/>
              <a:t> User must have an account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Main Flow: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User enters username and password.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System verifies credentials.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User is granted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Alternative Flow:</a:t>
            </a:r>
            <a:r>
              <a:rPr lang="en-MY" dirty="0"/>
              <a:t> Wrong password → Show error message.</a:t>
            </a:r>
          </a:p>
        </p:txBody>
      </p:sp>
    </p:spTree>
    <p:extLst>
      <p:ext uri="{BB962C8B-B14F-4D97-AF65-F5344CB8AC3E}">
        <p14:creationId xmlns:p14="http://schemas.microsoft.com/office/powerpoint/2010/main" val="378584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ADE92-3432-683C-1F14-10FBE66AF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Formal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D5C1-7BE8-DA1B-7A12-D00A6A251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Definition:</a:t>
            </a:r>
            <a:r>
              <a:rPr lang="en-MY" dirty="0"/>
              <a:t> Mathematically-based techniques to specify software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Why is it useful?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Removes ambiguity.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Improves verification and validation.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Common Methods: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Z-Notation, B-Method, VDM (Vienna Development Method)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5727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17703-3897-E14B-925F-883DBD8F8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Benefits of Using Formal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95FE-9463-335E-77EE-91A4BA3C8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Precise and unambiguous.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Reduces misinterpretation.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Helps with system validation before development.</a:t>
            </a:r>
          </a:p>
        </p:txBody>
      </p:sp>
    </p:spTree>
    <p:extLst>
      <p:ext uri="{BB962C8B-B14F-4D97-AF65-F5344CB8AC3E}">
        <p14:creationId xmlns:p14="http://schemas.microsoft.com/office/powerpoint/2010/main" val="3319282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8D9-EE3E-EBD9-3458-96F20A3E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Challenges in Requirements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CF935-0A7A-16D9-856D-77DFEC8B1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Common Issues: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Unclear or vague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Changing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Conflicting stakeholder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How to overcome them?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Regular communication with stakeholders.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Using prototypes and visual models.</a:t>
            </a:r>
          </a:p>
        </p:txBody>
      </p:sp>
    </p:spTree>
    <p:extLst>
      <p:ext uri="{BB962C8B-B14F-4D97-AF65-F5344CB8AC3E}">
        <p14:creationId xmlns:p14="http://schemas.microsoft.com/office/powerpoint/2010/main" val="2346384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448D4-C6E5-D7AB-85ED-510163353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Real-World Example – Software Requirement Failure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107CB-3684-5419-DC8D-38C1404AB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b="1" dirty="0"/>
              <a:t>Case Study:</a:t>
            </a:r>
            <a:r>
              <a:rPr lang="en-MY" dirty="0"/>
              <a:t> London Ambulance System Failure</a:t>
            </a:r>
          </a:p>
          <a:p>
            <a:pPr lvl="1"/>
            <a:r>
              <a:rPr lang="en-MY" dirty="0"/>
              <a:t>System designed without clear requirements.</a:t>
            </a:r>
          </a:p>
          <a:p>
            <a:pPr lvl="1"/>
            <a:r>
              <a:rPr lang="en-MY" dirty="0"/>
              <a:t>Lack of proper analysis led to incorrect dispatching.</a:t>
            </a:r>
          </a:p>
          <a:p>
            <a:pPr lvl="1"/>
            <a:r>
              <a:rPr lang="en-MY" dirty="0"/>
              <a:t>Lesson: Proper requirement engineering prevents system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213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948F-D73C-4197-7B11-F2D3AED1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Industry Best Practices in Requirements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5E96-327E-AF99-B9CB-A2BA259BB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Define SMART Requirements: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Specific, Measurable, Achievable, Relevant, Time-bound.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Use Requirement Management Tools: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JIRA, IBM Rational DOORS, </a:t>
            </a:r>
            <a:r>
              <a:rPr lang="en-MY" dirty="0" err="1"/>
              <a:t>ReqSuite</a:t>
            </a:r>
            <a:r>
              <a:rPr lang="en-MY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6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3905C-597D-DB37-4490-96C1ECF2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A7BED7-3353-62AB-D2C2-79DF05881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Requirement Analysis</a:t>
            </a:r>
            <a:r>
              <a:rPr lang="en-MY" dirty="0"/>
              <a:t> ensures clear, complete, and correct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 err="1"/>
              <a:t>Modeling</a:t>
            </a:r>
            <a:r>
              <a:rPr lang="en-MY" b="1" dirty="0"/>
              <a:t> Techniques</a:t>
            </a:r>
            <a:r>
              <a:rPr lang="en-MY" dirty="0"/>
              <a:t> help visualize requirements for better understanding.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Use Case </a:t>
            </a:r>
            <a:r>
              <a:rPr lang="en-MY" b="1" dirty="0" err="1"/>
              <a:t>Modeling</a:t>
            </a:r>
            <a:r>
              <a:rPr lang="en-MY" dirty="0"/>
              <a:t> captures user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Formal Specification</a:t>
            </a:r>
            <a:r>
              <a:rPr lang="en-MY" dirty="0"/>
              <a:t> provides a rigorous, mathematical approach to defining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395226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916E-6E2B-BB40-EE16-E0396CAA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61E60-CEC4-4EDB-7BF4-5E4B4FFE0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Understand the difference between </a:t>
            </a:r>
            <a:r>
              <a:rPr lang="en-MY" b="1" dirty="0"/>
              <a:t>description and specification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Learn various </a:t>
            </a:r>
            <a:r>
              <a:rPr lang="en-MY" b="1" dirty="0" err="1"/>
              <a:t>modeling</a:t>
            </a:r>
            <a:r>
              <a:rPr lang="en-MY" b="1" dirty="0"/>
              <a:t> techniques and diagrammatic notations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Explore </a:t>
            </a:r>
            <a:r>
              <a:rPr lang="en-MY" b="1" dirty="0"/>
              <a:t>Use Case </a:t>
            </a:r>
            <a:r>
              <a:rPr lang="en-MY" b="1" dirty="0" err="1"/>
              <a:t>Modeling</a:t>
            </a:r>
            <a:r>
              <a:rPr lang="en-MY" b="1" dirty="0"/>
              <a:t> and Scenario Descriptions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Gain insights into </a:t>
            </a:r>
            <a:r>
              <a:rPr lang="en-MY" b="1" dirty="0"/>
              <a:t>domain analysis and requirements understanding</a:t>
            </a:r>
            <a:r>
              <a:rPr lang="en-MY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Introduce </a:t>
            </a:r>
            <a:r>
              <a:rPr lang="en-MY" b="1" dirty="0"/>
              <a:t>formal specification techniques</a:t>
            </a:r>
            <a:r>
              <a:rPr lang="en-MY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2732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BF6F-64ED-F21B-9EF9-485E766B6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Topic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BEEFA-11E8-DC87-23B6-E444C7BFE5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94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E30C-1B85-12F4-F5EF-3A4980D3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Introduction to Requirements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2193-7E82-E157-6514-A2F4BD59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Process of determining user expectations for a new or modified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Prevents requirement misunderstandings.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Ensures better system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Reduces project failure risk.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70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2AC8-6710-AB6A-28A6-9491A5AC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Description vs. Specification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D182-4041-A29E-B481-5D1FD9A7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Description: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Natural language explanation of system </a:t>
            </a:r>
            <a:r>
              <a:rPr lang="en-MY" dirty="0" err="1"/>
              <a:t>behavior</a:t>
            </a:r>
            <a:r>
              <a:rPr lang="en-MY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Often informal and ambiguous.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Specification: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Precise and structured representation of system </a:t>
            </a:r>
            <a:r>
              <a:rPr lang="en-MY" dirty="0" err="1"/>
              <a:t>behavior</a:t>
            </a:r>
            <a:r>
              <a:rPr lang="en-MY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Uses models, diagrams, and formal notations.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Example: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Description: "The system should allow users to login."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Specification: "The system shall authenticate users using a valid username and password stored in the database."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22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386A-A2FF-FEE9-8A85-1B7446498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Requirements Modelling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455C-896C-115D-9004-3B9336F1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Purpose of Modelling: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Visual representation of complex system requirements.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Enhances understanding and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Key Techniques: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Use Case Modelling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Data Flow Diagrams (DFD)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Entity-Relationship Diagrams (ERD)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Class Diagrams (UML)</a:t>
            </a:r>
            <a:endParaRPr lang="en-MY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12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D49B-D052-DC26-7C61-75C105C1E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b="1" dirty="0"/>
              <a:t>Use Case Modelling and Scenario Descriptions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7E652-1869-A1B5-B5FF-C2216A203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Use Case Diagram: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Captures interactions between users and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Identifies system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Scenario Descriptions: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dirty="0"/>
              <a:t>Details different paths in system operation (Normal, Alternative, Exception flows).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118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A diagram of a person with blue circles&#10;&#10;AI-generated content may be incorrect.">
            <a:extLst>
              <a:ext uri="{FF2B5EF4-FFF2-40B4-BE49-F238E27FC236}">
                <a16:creationId xmlns:a16="http://schemas.microsoft.com/office/drawing/2014/main" id="{ADF6FC7A-5162-E80C-A44B-AFDB7532A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2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3157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3891-2442-4587-A4C8-87FB14EB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b="1" dirty="0"/>
              <a:t>Data Flow Diagrams (DFD)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87356-212C-4B93-AE82-87E73A43D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MY" dirty="0"/>
              <a:t>Represents how data moves through a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MY" b="1" dirty="0"/>
              <a:t>Components:</a:t>
            </a:r>
            <a:endParaRPr lang="en-MY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Processes</a:t>
            </a:r>
            <a:r>
              <a:rPr lang="en-MY" dirty="0"/>
              <a:t> (Circle)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Data Stores</a:t>
            </a:r>
            <a:r>
              <a:rPr lang="en-MY" dirty="0"/>
              <a:t> (Rectangle)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External Entities</a:t>
            </a:r>
            <a:r>
              <a:rPr lang="en-MY" dirty="0"/>
              <a:t> (Square)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MY" b="1" dirty="0"/>
              <a:t>Data Flows</a:t>
            </a:r>
            <a:r>
              <a:rPr lang="en-MY" dirty="0"/>
              <a:t> (Arrows)</a:t>
            </a:r>
          </a:p>
        </p:txBody>
      </p:sp>
    </p:spTree>
    <p:extLst>
      <p:ext uri="{BB962C8B-B14F-4D97-AF65-F5344CB8AC3E}">
        <p14:creationId xmlns:p14="http://schemas.microsoft.com/office/powerpoint/2010/main" val="3120293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a company&#10;&#10;AI-generated content may be incorrect.">
            <a:extLst>
              <a:ext uri="{FF2B5EF4-FFF2-40B4-BE49-F238E27FC236}">
                <a16:creationId xmlns:a16="http://schemas.microsoft.com/office/drawing/2014/main" id="{B7FF0154-B1D1-68F9-05A5-20D46DA7A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55303" y="643466"/>
            <a:ext cx="6081393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19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613</Words>
  <Application>Microsoft Macintosh PowerPoint</Application>
  <PresentationFormat>Widescreen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EC3290 – Software Requirements Engineering</vt:lpstr>
      <vt:lpstr>Learning Objectives</vt:lpstr>
      <vt:lpstr>Introduction to Requirements Analysis</vt:lpstr>
      <vt:lpstr>Description vs. Specification</vt:lpstr>
      <vt:lpstr>Requirements Modelling Techniques</vt:lpstr>
      <vt:lpstr>Use Case Modelling and Scenario Descriptions</vt:lpstr>
      <vt:lpstr>PowerPoint Presentation</vt:lpstr>
      <vt:lpstr>Data Flow Diagrams (DFD)</vt:lpstr>
      <vt:lpstr>PowerPoint Presentation</vt:lpstr>
      <vt:lpstr>Entity-Relationship Diagram (ERD)</vt:lpstr>
      <vt:lpstr>PowerPoint Presentation</vt:lpstr>
      <vt:lpstr>Analysis for Understanding the Domain and Requirements</vt:lpstr>
      <vt:lpstr>Use Case Description Format</vt:lpstr>
      <vt:lpstr>Formal Specification</vt:lpstr>
      <vt:lpstr>Benefits of Using Formal Specification</vt:lpstr>
      <vt:lpstr>Challenges in Requirements Analysis</vt:lpstr>
      <vt:lpstr>Real-World Example – Software Requirement Failure</vt:lpstr>
      <vt:lpstr>Industry Best Practices in Requirements Engineering</vt:lpstr>
      <vt:lpstr>Summary</vt:lpstr>
      <vt:lpstr>End of Topic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Izrulfizal Saufihamizal Bin Ibrahim</dc:creator>
  <cp:lastModifiedBy>Izrulfizal Saufihamizal Bin Ibrahim</cp:lastModifiedBy>
  <cp:revision>112</cp:revision>
  <dcterms:created xsi:type="dcterms:W3CDTF">2024-10-29T01:28:20Z</dcterms:created>
  <dcterms:modified xsi:type="dcterms:W3CDTF">2025-03-05T21:15:39Z</dcterms:modified>
</cp:coreProperties>
</file>