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60" r:id="rId8"/>
    <p:sldId id="282" r:id="rId9"/>
    <p:sldId id="261" r:id="rId10"/>
    <p:sldId id="262" r:id="rId11"/>
    <p:sldId id="263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1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/>
    <p:restoredTop sz="94751"/>
  </p:normalViewPr>
  <p:slideViewPr>
    <p:cSldViewPr snapToGrid="0">
      <p:cViewPr varScale="1">
        <p:scale>
          <a:sx n="119" d="100"/>
          <a:sy n="119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CD02-4727-3C62-E41A-E635C75A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C760B-3ABF-956B-767D-8FD08C31F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14FE-44E9-774A-B434-AB905B20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48D2-D414-C6B2-7D3A-FC77C033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CD53-9002-21A1-5B09-326489F7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AA21-9D6E-BC33-13FE-B31C016B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8E8F-2233-7E1B-1BF7-F790FBE9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E879-FB51-CB52-3291-D9DF1110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922-3105-3CA7-BDA3-EF81C7AC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CFD5-2CFD-DE52-AE25-4DDF922E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5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34D38-6B73-BF69-9EF1-47BBBEBA7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57A7-E466-52FD-B3A4-D72E84F0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37AF-C1AD-C915-3929-0843E3F5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BE05-A930-F98E-0D36-953B26D4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53C8-A458-43B1-BDB5-9DEBCD0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51D4-E982-4091-3828-66BCE766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0FF4-4DE0-2FC0-9A90-DAD970E3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B138-94AD-BCFF-67F6-8675772A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CDEC-43A5-193B-9E35-CE1284CA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9CD0-FB42-9893-4331-BF9A7C26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A2D3-61CC-EC6F-6555-7BF77565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DEF9-97F3-CF09-4FDB-08EC3BC7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53BC-8176-0C0C-FDCE-D8F0ECCC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A552-B071-F04F-C9B0-26B72571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13BD-BA10-B53E-DF7A-55ACA085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E019-844C-6E35-3AE6-EE433DD8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492A-2E09-5D7A-0934-2CC2B000F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AA295-14A2-9B1A-3502-49E891854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D62A5-B36A-251F-9481-9D4FEE55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D6D0A-CCB1-8BA6-3CE4-E15DCA96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9642-88D1-E5F5-A990-3B3FDF90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9197-5734-CB18-DB13-CFC2F210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38FE9-D2D8-44CD-4E1E-6BFB3A00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1D5CA-EAD3-5231-34BC-AA8DE6F0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A7858-04A2-D3D3-DE28-8FD29A38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F2693-B930-1958-C454-76E975B4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1C36A-11CC-DC28-EB85-019589A2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B525A-1B97-1D25-B084-D6739C41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3EB04-097E-FC85-8CD3-FD21B99C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122F-5B6A-3BFD-FFD4-DD5CAD1F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EA704-EC27-9907-F006-63A7D8C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A68F6-7187-7F30-A7FB-1BE61993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1F51-36F1-44E3-7FE7-8F596712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A5F2-82FB-AA1F-CA8D-D3992674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7DC-1B1F-7E5B-0310-D8C04CC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C2110-5C40-F1C3-C98A-6FA5CA66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E1CA-2B3E-A7D4-600C-67964385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4EB0-F6DE-8B06-B248-BEC7D286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FD7F-1362-CA68-9DCB-F4C44CEB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A290-7697-B5DD-6331-ABFC594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3FD13-2043-8406-AEF3-1601292F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1B86-6490-3BCF-A8B1-4D4FB863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0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E5E-F634-3068-7DDB-56E61D59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FED9-1386-7345-8FFD-A62AD60CE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EB44-7AF2-E82E-8E66-C7EC10BF9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C659-08AE-76EE-1B46-C5465232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E3AA-E33E-13D1-F4FE-604DEBF4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22B9-C2CD-176A-50F2-EE62D59C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5C190-AE91-C542-C4CF-3D95B1ED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61D2-0499-C51B-7D93-17065E44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A4B4-5E15-3704-0AAB-FD7A682E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88DBC-5224-F543-B2C9-102A40BEBD0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80A5-C8F0-F366-AE5C-D6B189F1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D4F0-EA82-2292-7B22-9340751FE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5E7-508F-1EA8-0A07-3BC82B75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53" y="1122363"/>
            <a:ext cx="12011247" cy="2387600"/>
          </a:xfrm>
        </p:spPr>
        <p:txBody>
          <a:bodyPr/>
          <a:lstStyle/>
          <a:p>
            <a:r>
              <a:rPr lang="en-US" dirty="0"/>
              <a:t>EC3290 – Software 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ABDB-95C3-5663-AD26-89954274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u="sng" dirty="0"/>
              <a:t>Topic 4 – </a:t>
            </a:r>
            <a:r>
              <a:rPr lang="en-MY" b="1" u="sng" dirty="0"/>
              <a:t>Software Verification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47731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C491-5EF1-9029-B0B1-9DCFC63B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Validation: In-Depth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A27C-3E7E-6550-85C3-1C4A306D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Ensures the software </a:t>
            </a:r>
            <a:r>
              <a:rPr lang="en-MY" dirty="0" err="1"/>
              <a:t>fulfills</a:t>
            </a:r>
            <a:r>
              <a:rPr lang="en-MY" dirty="0"/>
              <a:t> </a:t>
            </a:r>
            <a:r>
              <a:rPr lang="en-MY" b="1" dirty="0"/>
              <a:t>user needs and expectations</a:t>
            </a:r>
            <a:endParaRPr lang="en-MY" dirty="0"/>
          </a:p>
          <a:p>
            <a:r>
              <a:rPr lang="en-MY" dirty="0"/>
              <a:t>Involves stakeholders</a:t>
            </a:r>
          </a:p>
          <a:p>
            <a:r>
              <a:rPr lang="en-MY" dirty="0"/>
              <a:t>Techniques: Prototyping, User Feedback, Acceptance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5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E4C3-560C-BF13-F776-D869506CF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V&amp;V Relationship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B5DA-94B4-726A-E280-8283DE21E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/>
              <a:t>Verification = Internal check</a:t>
            </a:r>
            <a:endParaRPr lang="en-MY" dirty="0"/>
          </a:p>
          <a:p>
            <a:r>
              <a:rPr lang="en-MY" b="1" dirty="0"/>
              <a:t>Validation = External check</a:t>
            </a:r>
            <a:endParaRPr lang="en-MY" dirty="0"/>
          </a:p>
          <a:p>
            <a:r>
              <a:rPr lang="en-MY" dirty="0"/>
              <a:t>Both are essential; one without the other can lead to disaster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506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C887162-554A-DABE-8D80-2A57F16BD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461" y="669581"/>
            <a:ext cx="9621078" cy="452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173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FA30-1293-00FA-C28F-086F177F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V&amp;V Activities in Requirements Phase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571E6-3FEC-4CE0-1D26-811DA36EE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Requirements review</a:t>
            </a:r>
          </a:p>
          <a:p>
            <a:r>
              <a:rPr lang="en-MY" dirty="0"/>
              <a:t>Consistency checks</a:t>
            </a:r>
          </a:p>
          <a:p>
            <a:r>
              <a:rPr lang="en-MY" dirty="0"/>
              <a:t>Prototyping for validation</a:t>
            </a:r>
          </a:p>
          <a:p>
            <a:r>
              <a:rPr lang="en-MY" dirty="0"/>
              <a:t>Traceability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64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6F02-02CA-10A7-B736-4A959CB01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Inspection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D181-AE16-C13E-B750-2042A4F3F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Formal, peer-based examination of documents</a:t>
            </a:r>
          </a:p>
          <a:p>
            <a:r>
              <a:rPr lang="en-MY" dirty="0"/>
              <a:t>Checklist-driven</a:t>
            </a:r>
          </a:p>
          <a:p>
            <a:r>
              <a:rPr lang="en-MY" dirty="0"/>
              <a:t>Focus on:</a:t>
            </a:r>
          </a:p>
          <a:p>
            <a:pPr lvl="1"/>
            <a:r>
              <a:rPr lang="en-MY" dirty="0"/>
              <a:t>Ambiguities</a:t>
            </a:r>
          </a:p>
          <a:p>
            <a:pPr lvl="1"/>
            <a:r>
              <a:rPr lang="en-MY" dirty="0"/>
              <a:t>Conflicts</a:t>
            </a:r>
          </a:p>
          <a:p>
            <a:pPr lvl="1"/>
            <a:r>
              <a:rPr lang="en-MY" dirty="0"/>
              <a:t>Incompleteness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54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D29A2-9055-3904-BFC3-D1A10DEC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Walkthroughs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83DC8-09C9-473A-530B-3A260F11B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Informal group discussion</a:t>
            </a:r>
          </a:p>
          <a:p>
            <a:r>
              <a:rPr lang="en-MY" dirty="0"/>
              <a:t>Presenter leads; others provide feedback</a:t>
            </a:r>
          </a:p>
          <a:p>
            <a:r>
              <a:rPr lang="en-MY" dirty="0"/>
              <a:t>Goal: Understand and evaluate the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6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C7B3-30F1-75F2-D31E-A48D842B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Reviews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BA6C-E8ED-6286-B705-F7CC880F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Technical review meetings</a:t>
            </a:r>
          </a:p>
          <a:p>
            <a:r>
              <a:rPr lang="en-MY" dirty="0"/>
              <a:t>Used to detect errors early</a:t>
            </a:r>
          </a:p>
          <a:p>
            <a:r>
              <a:rPr lang="en-MY" dirty="0"/>
              <a:t>May be formal or informal</a:t>
            </a:r>
            <a:br>
              <a:rPr lang="en-MY" dirty="0"/>
            </a:br>
            <a:endParaRPr lang="en-MY" dirty="0"/>
          </a:p>
          <a:p>
            <a:endParaRPr lang="en-MY" b="1" dirty="0"/>
          </a:p>
          <a:p>
            <a:r>
              <a:rPr lang="en-MY" b="1" dirty="0"/>
              <a:t>Example:</a:t>
            </a:r>
            <a:r>
              <a:rPr lang="en-MY" dirty="0"/>
              <a:t> Weekly review sessions with client or internal QA team.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3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5958E-E295-BB70-804D-1D5F76F19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Prototyping for 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CE4A-39DF-BA83-9188-100BFE45A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Build a mock-up of the system or interface</a:t>
            </a:r>
          </a:p>
          <a:p>
            <a:r>
              <a:rPr lang="en-MY" dirty="0"/>
              <a:t>Gather feedback from users</a:t>
            </a:r>
          </a:p>
          <a:p>
            <a:r>
              <a:rPr lang="en-MY" dirty="0"/>
              <a:t>Helps discover hidden needs</a:t>
            </a:r>
          </a:p>
          <a:p>
            <a:endParaRPr lang="en-MY" dirty="0"/>
          </a:p>
          <a:p>
            <a:r>
              <a:rPr lang="en-MY" dirty="0"/>
              <a:t>Because "I’ll know it when I see it" is not a requirement.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38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51613-AFC8-7506-4B83-73745EF2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Acceptance Criteria and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5F0D1-2E4D-08FD-0611-144FA8488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Define what it means for a requirement to be "done"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Involve end-users in writing test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Must be measurable and testable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735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CBCAD-14B1-DB98-05DE-DF5B1BBD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Conflict Detection in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D7DC-8507-AD84-47E0-B8FF2B0D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/>
              <a:t>Conflict:</a:t>
            </a:r>
            <a:r>
              <a:rPr lang="en-MY" dirty="0"/>
              <a:t> Two or more requirements contradict each other</a:t>
            </a:r>
            <a:br>
              <a:rPr lang="en-MY" dirty="0"/>
            </a:br>
            <a:endParaRPr lang="en-MY" dirty="0"/>
          </a:p>
          <a:p>
            <a:r>
              <a:rPr lang="en-MY" b="1" dirty="0"/>
              <a:t>Example:</a:t>
            </a:r>
            <a:r>
              <a:rPr lang="en-MY" dirty="0"/>
              <a:t> One requirement says “System must run in 2 seconds,” another says “Must perform deep analysis.”</a:t>
            </a:r>
            <a:br>
              <a:rPr lang="en-MY" dirty="0"/>
            </a:br>
            <a:endParaRPr lang="en-MY" dirty="0"/>
          </a:p>
          <a:p>
            <a:r>
              <a:rPr lang="en-MY" b="1" dirty="0"/>
              <a:t>Solution:</a:t>
            </a:r>
            <a:r>
              <a:rPr lang="en-MY" dirty="0"/>
              <a:t> Use traceability and conflict matrices.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10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28B6-8CE9-5DFF-0452-69FC17A2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19369-4A04-195D-377C-A19B935FB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Understand the difference between verification and validation</a:t>
            </a:r>
          </a:p>
          <a:p>
            <a:r>
              <a:rPr lang="en-MY" dirty="0"/>
              <a:t>Explore techniques used in requirement V&amp;V</a:t>
            </a:r>
          </a:p>
          <a:p>
            <a:r>
              <a:rPr lang="en-MY" dirty="0"/>
              <a:t>Learn how to identify conflicts, inconsistencies, and incompleteness in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44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0217-BC56-4D2D-3C76-21E92E46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Inconsistency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6D565-6ECC-66C4-26E7-2D269BFD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Different parts of the requirement contradict or don’t align</a:t>
            </a:r>
            <a:br>
              <a:rPr lang="en-MY" dirty="0"/>
            </a:br>
            <a:endParaRPr lang="en-MY" dirty="0"/>
          </a:p>
          <a:p>
            <a:r>
              <a:rPr lang="en-MY" b="1" dirty="0"/>
              <a:t>Example:</a:t>
            </a:r>
            <a:r>
              <a:rPr lang="en-MY" dirty="0"/>
              <a:t> “All users must log in” vs. “Guest users can access without login”</a:t>
            </a:r>
            <a:br>
              <a:rPr lang="en-MY" dirty="0"/>
            </a:br>
            <a:endParaRPr lang="en-MY" dirty="0"/>
          </a:p>
          <a:p>
            <a:r>
              <a:rPr lang="en-MY" b="1" dirty="0"/>
              <a:t>Technique:</a:t>
            </a:r>
            <a:r>
              <a:rPr lang="en-MY" dirty="0"/>
              <a:t> Cross-checking related requirements.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27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9F6A-731D-7B00-D6BD-1EEA9E2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Completeness 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9E62-C262-92B0-1BEE-EC90415DB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Ensures all required functionalities are described</a:t>
            </a:r>
          </a:p>
          <a:p>
            <a:r>
              <a:rPr lang="en-MY" dirty="0"/>
              <a:t>No missing constraints or conditions</a:t>
            </a:r>
            <a:br>
              <a:rPr lang="en-MY" dirty="0"/>
            </a:br>
            <a:endParaRPr lang="en-MY" dirty="0"/>
          </a:p>
          <a:p>
            <a:r>
              <a:rPr lang="en-MY" b="1" dirty="0"/>
              <a:t>Checklist:</a:t>
            </a:r>
            <a:r>
              <a:rPr lang="en-MY" dirty="0"/>
              <a:t> Are all stakeholders’ needs addressed? Are all interfaces defined?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C946-65F8-A0B7-B6C0-47B2E7C6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Ambiguity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6690-04B4-7307-81D8-24D8F61C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Ambiguous: “The system should be fast”</a:t>
            </a:r>
          </a:p>
          <a:p>
            <a:r>
              <a:rPr lang="en-MY" dirty="0"/>
              <a:t>Clear: “System response time shall not exceed 2 seconds under load”</a:t>
            </a:r>
            <a:br>
              <a:rPr lang="en-MY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22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9F2A-75D5-A7E3-9364-BAFAAD8F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Traceability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22E39-95EC-1C1C-8F3E-49EA2A190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MY" dirty="0"/>
              <a:t>Maps requirements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Stakeholder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Design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Test cases</a:t>
            </a:r>
            <a:br>
              <a:rPr lang="en-MY" dirty="0"/>
            </a:br>
            <a:r>
              <a:rPr lang="en-MY" b="1" dirty="0"/>
              <a:t>Benefit:</a:t>
            </a:r>
            <a:r>
              <a:rPr lang="en-MY" dirty="0"/>
              <a:t> Helps detect missing or extra functionality</a:t>
            </a:r>
            <a:br>
              <a:rPr lang="en-MY" dirty="0"/>
            </a:br>
            <a:r>
              <a:rPr lang="en-MY" b="1" dirty="0"/>
              <a:t>Example table:</a:t>
            </a:r>
            <a:r>
              <a:rPr lang="en-MY" dirty="0"/>
              <a:t> Req1 → Use Case 1 → Module A → Test Case 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39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DEF7FA9-871D-5C28-F033-8BCC3DBB8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23574"/>
            <a:ext cx="1207770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79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FD28-0048-9455-374A-EF131E71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Tool Support for V&amp;V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C29C-9C34-4650-50A6-42A0FCB9F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MY" dirty="0"/>
              <a:t>Tools like:</a:t>
            </a:r>
          </a:p>
          <a:p>
            <a:pPr lvl="1"/>
            <a:r>
              <a:rPr lang="en-MY" dirty="0"/>
              <a:t>IBM DOORS</a:t>
            </a:r>
          </a:p>
          <a:p>
            <a:pPr lvl="1"/>
            <a:r>
              <a:rPr lang="en-MY" dirty="0" err="1"/>
              <a:t>ReqView</a:t>
            </a:r>
            <a:endParaRPr lang="en-MY" dirty="0"/>
          </a:p>
          <a:p>
            <a:pPr lvl="1"/>
            <a:r>
              <a:rPr lang="en-MY" dirty="0"/>
              <a:t>JIRA (for issue tracking)</a:t>
            </a:r>
          </a:p>
          <a:p>
            <a:r>
              <a:rPr lang="en-MY" dirty="0"/>
              <a:t>Help automate conflict detection and versioning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02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C065-8EF6-7B53-1EC9-EAB59169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V&amp;V in Agile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EAFA-0EA8-4AE5-4A33-CCBF84933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Continuous validation via sprints and reviews</a:t>
            </a:r>
          </a:p>
          <a:p>
            <a:r>
              <a:rPr lang="en-MY" dirty="0"/>
              <a:t>Definition of Done (DoD) ensures verification</a:t>
            </a:r>
          </a:p>
          <a:p>
            <a:r>
              <a:rPr lang="en-MY" dirty="0"/>
              <a:t>User stories and acceptance criteria help validate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87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2845-F75D-48BC-82AC-1DBDBC4B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Common Mistakes in V&amp;V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01D69-9443-9394-90A6-F3CFB0F5C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Skipping reviews</a:t>
            </a:r>
          </a:p>
          <a:p>
            <a:r>
              <a:rPr lang="en-MY" dirty="0"/>
              <a:t>Relying too much on tools</a:t>
            </a:r>
          </a:p>
          <a:p>
            <a:r>
              <a:rPr lang="en-MY" dirty="0"/>
              <a:t>Not involving users in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8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67FD7-2F5B-EA36-33E1-0710BA8F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FD68-5F62-44FA-A27A-6C4D41AB7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V&amp;V ensure correct and complete requirements</a:t>
            </a:r>
          </a:p>
          <a:p>
            <a:r>
              <a:rPr lang="en-MY" dirty="0"/>
              <a:t>Verification = “Did we build it right?”</a:t>
            </a:r>
          </a:p>
          <a:p>
            <a:r>
              <a:rPr lang="en-MY" dirty="0"/>
              <a:t>Validation = “Did we build the right thing?”</a:t>
            </a:r>
          </a:p>
          <a:p>
            <a:r>
              <a:rPr lang="en-MY" dirty="0"/>
              <a:t>Use a variety of techniques: inspection, prototyping,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59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FE86-CF15-1A8D-3428-E70D03F96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Requirements V&amp;V?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519A-2B69-B33D-6897-8AEC60C8D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43330" cy="4351338"/>
          </a:xfrm>
        </p:spPr>
        <p:txBody>
          <a:bodyPr/>
          <a:lstStyle/>
          <a:p>
            <a:r>
              <a:rPr lang="en-MY" b="1" dirty="0"/>
              <a:t>Verification</a:t>
            </a:r>
          </a:p>
          <a:p>
            <a:pPr lvl="1"/>
            <a:r>
              <a:rPr lang="en-MY" dirty="0"/>
              <a:t>Check if the requirement document is correct and logically structured.</a:t>
            </a:r>
            <a:endParaRPr lang="en-MY" b="1" dirty="0"/>
          </a:p>
          <a:p>
            <a:pPr lvl="1"/>
            <a:r>
              <a:rPr lang="en-MY" dirty="0"/>
              <a:t>Are we building the product right?</a:t>
            </a:r>
          </a:p>
          <a:p>
            <a:r>
              <a:rPr lang="en-MY" b="1" dirty="0"/>
              <a:t>Validation</a:t>
            </a:r>
          </a:p>
          <a:p>
            <a:pPr lvl="1"/>
            <a:r>
              <a:rPr lang="en-MY" dirty="0"/>
              <a:t>Confirm if the documented requirements truly reflect the needs of stakeholders.</a:t>
            </a:r>
            <a:endParaRPr lang="en-MY" b="1" dirty="0"/>
          </a:p>
          <a:p>
            <a:pPr lvl="1"/>
            <a:r>
              <a:rPr lang="en-MY" dirty="0"/>
              <a:t>Are we building the right product?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F8783-720E-D748-B858-33542766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537" y="662608"/>
            <a:ext cx="4048263" cy="49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76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B8F-95B7-1974-A99B-44A7E831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Importance of V&amp;V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6023-6974-076C-E424-1D684F68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Reduces costly rework in later stages</a:t>
            </a:r>
          </a:p>
          <a:p>
            <a:r>
              <a:rPr lang="en-MY" dirty="0"/>
              <a:t>Ensures customer satisfaction</a:t>
            </a:r>
          </a:p>
          <a:p>
            <a:r>
              <a:rPr lang="en-MY" dirty="0"/>
              <a:t>Improves software quality</a:t>
            </a:r>
            <a:br>
              <a:rPr lang="en-MY" dirty="0"/>
            </a:br>
            <a:endParaRPr lang="en-MY" dirty="0"/>
          </a:p>
          <a:p>
            <a:r>
              <a:rPr lang="en-MY" b="1" dirty="0"/>
              <a:t>Example:</a:t>
            </a:r>
            <a:r>
              <a:rPr lang="en-MY" dirty="0"/>
              <a:t> NASA lost a $125 million spacecraft because of a requirements error. That's one expensive typo.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57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DC669-265B-725A-FDAE-796452F3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114" y="410817"/>
            <a:ext cx="7772400" cy="53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5DDD13-B9AC-A4C3-10CD-C23520C3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7998"/>
            <a:ext cx="7772400" cy="536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99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18B2D-E3F6-1BF7-2C98-1763DB8C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When Does V&amp;V Happen?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2C29-0392-F249-CD30-C88B98395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Throughout the software development life cycle (SDLC)</a:t>
            </a:r>
          </a:p>
          <a:p>
            <a:r>
              <a:rPr lang="en-MY" dirty="0"/>
              <a:t>Especially during and after requirements elicitation and specification</a:t>
            </a:r>
          </a:p>
          <a:p>
            <a:r>
              <a:rPr lang="en-MY" dirty="0"/>
              <a:t>Before design and implementation begin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150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AC9250B-4154-04D7-8497-F5A1807D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507" y="437322"/>
            <a:ext cx="9106985" cy="542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23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06EC-C0DE-C722-C604-BD3DA2A5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Verification: In-Depth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AB3C-D92B-FECB-178C-909F281F6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Ensures the software meets the </a:t>
            </a:r>
            <a:r>
              <a:rPr lang="en-MY" b="1" dirty="0"/>
              <a:t>specified</a:t>
            </a:r>
            <a:r>
              <a:rPr lang="en-MY" dirty="0"/>
              <a:t> requirements</a:t>
            </a:r>
          </a:p>
          <a:p>
            <a:r>
              <a:rPr lang="en-MY" dirty="0"/>
              <a:t>Focuses on correctness and consistency</a:t>
            </a:r>
          </a:p>
          <a:p>
            <a:r>
              <a:rPr lang="en-MY" dirty="0"/>
              <a:t>Techniques: Reviews, Walkthroughs, Inspections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49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640</Words>
  <Application>Microsoft Macintosh PowerPoint</Application>
  <PresentationFormat>Widescreen</PresentationFormat>
  <Paragraphs>105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EC3290 – Software Requirements Engineering</vt:lpstr>
      <vt:lpstr>Learning Objectives</vt:lpstr>
      <vt:lpstr>What is Requirements V&amp;V?</vt:lpstr>
      <vt:lpstr>Importance of V&amp;V</vt:lpstr>
      <vt:lpstr>PowerPoint Presentation</vt:lpstr>
      <vt:lpstr>PowerPoint Presentation</vt:lpstr>
      <vt:lpstr>When Does V&amp;V Happen?</vt:lpstr>
      <vt:lpstr>PowerPoint Presentation</vt:lpstr>
      <vt:lpstr>Verification: In-Depth</vt:lpstr>
      <vt:lpstr>Validation: In-Depth</vt:lpstr>
      <vt:lpstr>The V&amp;V Relationship</vt:lpstr>
      <vt:lpstr>PowerPoint Presentation</vt:lpstr>
      <vt:lpstr>V&amp;V Activities in Requirements Phase</vt:lpstr>
      <vt:lpstr>Inspection Techniques</vt:lpstr>
      <vt:lpstr>Walkthroughs</vt:lpstr>
      <vt:lpstr>Reviews</vt:lpstr>
      <vt:lpstr>Prototyping for Validation</vt:lpstr>
      <vt:lpstr>Acceptance Criteria and Testing</vt:lpstr>
      <vt:lpstr>Conflict Detection in Requirements</vt:lpstr>
      <vt:lpstr>Inconsistency Detection</vt:lpstr>
      <vt:lpstr>Completeness Check</vt:lpstr>
      <vt:lpstr>Ambiguity Detection</vt:lpstr>
      <vt:lpstr>Traceability Matrix</vt:lpstr>
      <vt:lpstr>PowerPoint Presentation</vt:lpstr>
      <vt:lpstr>Tool Support for V&amp;V</vt:lpstr>
      <vt:lpstr>V&amp;V in Agile Context</vt:lpstr>
      <vt:lpstr>Common Mistakes in V&amp;V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Izrulfizal Saufihamizal Bin Ibrahim</dc:creator>
  <cp:lastModifiedBy>Izrulfizal Saufihamizal Bin Ibrahim</cp:lastModifiedBy>
  <cp:revision>121</cp:revision>
  <dcterms:created xsi:type="dcterms:W3CDTF">2024-10-29T01:28:20Z</dcterms:created>
  <dcterms:modified xsi:type="dcterms:W3CDTF">2025-03-26T01:59:05Z</dcterms:modified>
</cp:coreProperties>
</file>