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61" r:id="rId3"/>
    <p:sldId id="262" r:id="rId4"/>
    <p:sldId id="323"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96" autoAdjust="0"/>
    <p:restoredTop sz="90929"/>
  </p:normalViewPr>
  <p:slideViewPr>
    <p:cSldViewPr>
      <p:cViewPr varScale="1">
        <p:scale>
          <a:sx n="64" d="100"/>
          <a:sy n="64" d="100"/>
        </p:scale>
        <p:origin x="161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710E56B-5794-4410-B78F-8E51BC565522}" type="slidenum">
              <a:rPr lang="en-US"/>
              <a:pPr/>
              <a:t>‹#›</a:t>
            </a:fld>
            <a:endParaRPr lang="en-US"/>
          </a:p>
        </p:txBody>
      </p:sp>
    </p:spTree>
    <p:extLst>
      <p:ext uri="{BB962C8B-B14F-4D97-AF65-F5344CB8AC3E}">
        <p14:creationId xmlns:p14="http://schemas.microsoft.com/office/powerpoint/2010/main" val="12772556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37BB2F-4998-42A2-A1F1-371AFD4C817D}" type="slidenum">
              <a:rPr lang="en-US"/>
              <a:pPr/>
              <a:t>1</a:t>
            </a:fld>
            <a:endParaRPr lang="en-US"/>
          </a:p>
        </p:txBody>
      </p:sp>
      <p:sp>
        <p:nvSpPr>
          <p:cNvPr id="8194" name="Rectangle 1026"/>
          <p:cNvSpPr>
            <a:spLocks noGrp="1" noRot="1" noChangeAspect="1" noChangeArrowheads="1" noTextEdit="1"/>
          </p:cNvSpPr>
          <p:nvPr>
            <p:ph type="sldImg"/>
          </p:nvPr>
        </p:nvSpPr>
        <p:spPr>
          <a:ln/>
        </p:spPr>
      </p:sp>
      <p:sp>
        <p:nvSpPr>
          <p:cNvPr id="819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2253C-BB16-4206-A395-AEAFFD0B8869}" type="slidenum">
              <a:rPr lang="en-US"/>
              <a:pPr/>
              <a:t>11</a:t>
            </a:fld>
            <a:endParaRPr lang="en-US"/>
          </a:p>
        </p:txBody>
      </p:sp>
      <p:sp>
        <p:nvSpPr>
          <p:cNvPr id="3072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75B2DE-6FB4-48C2-858A-458B81D21D2D}" type="slidenum">
              <a:rPr lang="en-US"/>
              <a:pPr/>
              <a:t>12</a:t>
            </a:fld>
            <a:endParaRPr lang="en-US"/>
          </a:p>
        </p:txBody>
      </p:sp>
      <p:sp>
        <p:nvSpPr>
          <p:cNvPr id="3277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012384-992D-4541-B755-2804C253AA50}" type="slidenum">
              <a:rPr lang="en-US"/>
              <a:pPr/>
              <a:t>13</a:t>
            </a:fld>
            <a:endParaRPr lang="en-US"/>
          </a:p>
        </p:txBody>
      </p:sp>
      <p:sp>
        <p:nvSpPr>
          <p:cNvPr id="3481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07252-D4C1-48B4-9EE4-0045E441BCF7}" type="slidenum">
              <a:rPr lang="en-US"/>
              <a:pPr/>
              <a:t>14</a:t>
            </a:fld>
            <a:endParaRPr lang="en-US"/>
          </a:p>
        </p:txBody>
      </p:sp>
      <p:sp>
        <p:nvSpPr>
          <p:cNvPr id="3686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9EF2-5BD4-4B06-B7BF-A97F19D80297}" type="slidenum">
              <a:rPr lang="en-US"/>
              <a:pPr/>
              <a:t>15</a:t>
            </a:fld>
            <a:endParaRPr lang="en-US"/>
          </a:p>
        </p:txBody>
      </p:sp>
      <p:sp>
        <p:nvSpPr>
          <p:cNvPr id="3891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C986C-F6C6-4F13-BE0B-C899DF5774C0}" type="slidenum">
              <a:rPr lang="en-US"/>
              <a:pPr/>
              <a:t>16</a:t>
            </a:fld>
            <a:endParaRPr lang="en-US"/>
          </a:p>
        </p:txBody>
      </p:sp>
      <p:sp>
        <p:nvSpPr>
          <p:cNvPr id="4096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C58FE-9280-4519-911D-970E4999391E}" type="slidenum">
              <a:rPr lang="en-US"/>
              <a:pPr/>
              <a:t>17</a:t>
            </a:fld>
            <a:endParaRPr lang="en-US"/>
          </a:p>
        </p:txBody>
      </p:sp>
      <p:sp>
        <p:nvSpPr>
          <p:cNvPr id="4301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EA2BE-274E-4A59-B572-79B5E33DA0AF}" type="slidenum">
              <a:rPr lang="en-US"/>
              <a:pPr/>
              <a:t>18</a:t>
            </a:fld>
            <a:endParaRPr lang="en-US"/>
          </a:p>
        </p:txBody>
      </p:sp>
      <p:sp>
        <p:nvSpPr>
          <p:cNvPr id="4505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AE8E2-8960-418A-844B-C1360CCA0D8B}" type="slidenum">
              <a:rPr lang="en-US"/>
              <a:pPr/>
              <a:t>19</a:t>
            </a:fld>
            <a:endParaRPr lang="en-US"/>
          </a:p>
        </p:txBody>
      </p:sp>
      <p:sp>
        <p:nvSpPr>
          <p:cNvPr id="4915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4915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D834B-0AC0-4952-B954-D54A1B05AAE2}" type="slidenum">
              <a:rPr lang="en-US"/>
              <a:pPr/>
              <a:t>20</a:t>
            </a:fld>
            <a:endParaRPr lang="en-US"/>
          </a:p>
        </p:txBody>
      </p:sp>
      <p:sp>
        <p:nvSpPr>
          <p:cNvPr id="5120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51E4D-0D02-48CC-800E-9EA8D666949D}" type="slidenum">
              <a:rPr lang="en-US"/>
              <a:pPr/>
              <a:t>2</a:t>
            </a:fld>
            <a:endParaRPr lang="en-US"/>
          </a:p>
        </p:txBody>
      </p:sp>
      <p:sp>
        <p:nvSpPr>
          <p:cNvPr id="1433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9D6AE-C99F-4144-B16E-1BDB66FA20A0}" type="slidenum">
              <a:rPr lang="en-US"/>
              <a:pPr/>
              <a:t>21</a:t>
            </a:fld>
            <a:endParaRPr lang="en-US"/>
          </a:p>
        </p:txBody>
      </p:sp>
      <p:sp>
        <p:nvSpPr>
          <p:cNvPr id="5325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12475B-C11D-4CA4-A8B4-F575F30D5AAF}" type="slidenum">
              <a:rPr lang="en-US"/>
              <a:pPr/>
              <a:t>22</a:t>
            </a:fld>
            <a:endParaRPr lang="en-US"/>
          </a:p>
        </p:txBody>
      </p:sp>
      <p:sp>
        <p:nvSpPr>
          <p:cNvPr id="5529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A9AF0-37B1-4E68-871E-0FF070B658AD}" type="slidenum">
              <a:rPr lang="en-US"/>
              <a:pPr/>
              <a:t>23</a:t>
            </a:fld>
            <a:endParaRPr lang="en-US"/>
          </a:p>
        </p:txBody>
      </p:sp>
      <p:sp>
        <p:nvSpPr>
          <p:cNvPr id="5939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7CA29-8DFE-4A67-B379-AC0BB73B9361}" type="slidenum">
              <a:rPr lang="en-US"/>
              <a:pPr/>
              <a:t>24</a:t>
            </a:fld>
            <a:endParaRPr lang="en-US"/>
          </a:p>
        </p:txBody>
      </p:sp>
      <p:sp>
        <p:nvSpPr>
          <p:cNvPr id="6144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6144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A316C-A1C8-4842-B8FD-24F9CD49310E}" type="slidenum">
              <a:rPr lang="en-US"/>
              <a:pPr/>
              <a:t>25</a:t>
            </a:fld>
            <a:endParaRPr lang="en-US"/>
          </a:p>
        </p:txBody>
      </p:sp>
      <p:sp>
        <p:nvSpPr>
          <p:cNvPr id="6349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6349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E50A2-D6BB-45FC-BA82-FE9D57C87A03}" type="slidenum">
              <a:rPr lang="en-US"/>
              <a:pPr/>
              <a:t>26</a:t>
            </a:fld>
            <a:endParaRPr lang="en-US"/>
          </a:p>
        </p:txBody>
      </p:sp>
      <p:sp>
        <p:nvSpPr>
          <p:cNvPr id="6553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6553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B143C-A63D-4064-80FE-03031B915DF2}" type="slidenum">
              <a:rPr lang="en-US"/>
              <a:pPr/>
              <a:t>27</a:t>
            </a:fld>
            <a:endParaRPr lang="en-US"/>
          </a:p>
        </p:txBody>
      </p:sp>
      <p:sp>
        <p:nvSpPr>
          <p:cNvPr id="6758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132B81-5562-45DA-ADD6-858C3A322EE8}" type="slidenum">
              <a:rPr lang="en-US"/>
              <a:pPr/>
              <a:t>28</a:t>
            </a:fld>
            <a:endParaRPr lang="en-US"/>
          </a:p>
        </p:txBody>
      </p:sp>
      <p:sp>
        <p:nvSpPr>
          <p:cNvPr id="6963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95583-7FDA-41DE-90F9-42409AE6C512}" type="slidenum">
              <a:rPr lang="en-US"/>
              <a:pPr/>
              <a:t>29</a:t>
            </a:fld>
            <a:endParaRPr lang="en-US"/>
          </a:p>
        </p:txBody>
      </p:sp>
      <p:sp>
        <p:nvSpPr>
          <p:cNvPr id="7168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4B3BD-FE52-4749-93F0-FBC7CD36E367}" type="slidenum">
              <a:rPr lang="en-US"/>
              <a:pPr/>
              <a:t>30</a:t>
            </a:fld>
            <a:endParaRPr lang="en-US"/>
          </a:p>
        </p:txBody>
      </p:sp>
      <p:sp>
        <p:nvSpPr>
          <p:cNvPr id="7373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439AE-C6A8-4D1F-807E-09BA800F3FC9}" type="slidenum">
              <a:rPr lang="en-US"/>
              <a:pPr/>
              <a:t>3</a:t>
            </a:fld>
            <a:endParaRPr lang="en-US"/>
          </a:p>
        </p:txBody>
      </p:sp>
      <p:sp>
        <p:nvSpPr>
          <p:cNvPr id="1638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13B84-29F4-4209-AC52-8B45726F95F6}" type="slidenum">
              <a:rPr lang="en-US"/>
              <a:pPr/>
              <a:t>31</a:t>
            </a:fld>
            <a:endParaRPr lang="en-US"/>
          </a:p>
        </p:txBody>
      </p:sp>
      <p:sp>
        <p:nvSpPr>
          <p:cNvPr id="7577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7577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57E61-C492-4A9E-BDB3-644FE3AE1475}" type="slidenum">
              <a:rPr lang="en-US"/>
              <a:pPr/>
              <a:t>32</a:t>
            </a:fld>
            <a:endParaRPr lang="en-US"/>
          </a:p>
        </p:txBody>
      </p:sp>
      <p:sp>
        <p:nvSpPr>
          <p:cNvPr id="7782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3991A-8890-44BE-9B89-565F323B5F33}" type="slidenum">
              <a:rPr lang="en-US"/>
              <a:pPr/>
              <a:t>33</a:t>
            </a:fld>
            <a:endParaRPr lang="en-US"/>
          </a:p>
        </p:txBody>
      </p:sp>
      <p:sp>
        <p:nvSpPr>
          <p:cNvPr id="7987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4CF45-BB3D-4B6D-9783-2FE99D79E2B7}" type="slidenum">
              <a:rPr lang="en-US"/>
              <a:pPr/>
              <a:t>34</a:t>
            </a:fld>
            <a:endParaRPr lang="en-US"/>
          </a:p>
        </p:txBody>
      </p:sp>
      <p:sp>
        <p:nvSpPr>
          <p:cNvPr id="8192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8192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B6CAF-5784-4FE3-ABEC-00F3EF9A73ED}" type="slidenum">
              <a:rPr lang="en-US"/>
              <a:pPr/>
              <a:t>35</a:t>
            </a:fld>
            <a:endParaRPr lang="en-US"/>
          </a:p>
        </p:txBody>
      </p:sp>
      <p:sp>
        <p:nvSpPr>
          <p:cNvPr id="8397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2F9C1-7C26-4A4E-ACFF-E1C6E67D29A1}" type="slidenum">
              <a:rPr lang="en-US"/>
              <a:pPr/>
              <a:t>36</a:t>
            </a:fld>
            <a:endParaRPr lang="en-US"/>
          </a:p>
        </p:txBody>
      </p:sp>
      <p:sp>
        <p:nvSpPr>
          <p:cNvPr id="8601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88709-96DC-4F24-AEC9-9B76A736582F}" type="slidenum">
              <a:rPr lang="en-US"/>
              <a:pPr/>
              <a:t>37</a:t>
            </a:fld>
            <a:endParaRPr lang="en-US"/>
          </a:p>
        </p:txBody>
      </p:sp>
      <p:sp>
        <p:nvSpPr>
          <p:cNvPr id="8806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5BA5E4-5AE2-4110-8448-B123BB8FF838}" type="slidenum">
              <a:rPr lang="en-US"/>
              <a:pPr/>
              <a:t>38</a:t>
            </a:fld>
            <a:endParaRPr lang="en-US"/>
          </a:p>
        </p:txBody>
      </p:sp>
      <p:sp>
        <p:nvSpPr>
          <p:cNvPr id="9011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AEDB9-3FD4-459E-90D4-1E8A6CE3824C}" type="slidenum">
              <a:rPr lang="en-US"/>
              <a:pPr/>
              <a:t>39</a:t>
            </a:fld>
            <a:endParaRPr lang="en-US"/>
          </a:p>
        </p:txBody>
      </p:sp>
      <p:sp>
        <p:nvSpPr>
          <p:cNvPr id="9216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ABCD4D-F08E-4EF1-998B-B70836CD66D4}" type="slidenum">
              <a:rPr lang="en-US"/>
              <a:pPr/>
              <a:t>40</a:t>
            </a:fld>
            <a:endParaRPr lang="en-US"/>
          </a:p>
        </p:txBody>
      </p:sp>
      <p:sp>
        <p:nvSpPr>
          <p:cNvPr id="9421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1DDD7-138D-4795-980B-950824157180}" type="slidenum">
              <a:rPr lang="en-US"/>
              <a:pPr/>
              <a:t>5</a:t>
            </a:fld>
            <a:endParaRPr lang="en-US"/>
          </a:p>
        </p:txBody>
      </p:sp>
      <p:sp>
        <p:nvSpPr>
          <p:cNvPr id="1843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75ADB-5789-4DBB-A7FF-30172911A89B}" type="slidenum">
              <a:rPr lang="en-US"/>
              <a:pPr/>
              <a:t>41</a:t>
            </a:fld>
            <a:endParaRPr lang="en-US"/>
          </a:p>
        </p:txBody>
      </p:sp>
      <p:sp>
        <p:nvSpPr>
          <p:cNvPr id="9625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E3BB7-9F31-4A13-9B34-9D87E326C695}" type="slidenum">
              <a:rPr lang="en-US"/>
              <a:pPr/>
              <a:t>42</a:t>
            </a:fld>
            <a:endParaRPr lang="en-US"/>
          </a:p>
        </p:txBody>
      </p:sp>
      <p:sp>
        <p:nvSpPr>
          <p:cNvPr id="9830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D0C4F-4557-4C17-A6FD-CD93358D0D8D}" type="slidenum">
              <a:rPr lang="en-US"/>
              <a:pPr/>
              <a:t>43</a:t>
            </a:fld>
            <a:endParaRPr lang="en-US"/>
          </a:p>
        </p:txBody>
      </p:sp>
      <p:sp>
        <p:nvSpPr>
          <p:cNvPr id="10035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62C5A-34FA-413A-A8F0-9C1679452BD9}" type="slidenum">
              <a:rPr lang="en-US"/>
              <a:pPr/>
              <a:t>44</a:t>
            </a:fld>
            <a:endParaRPr lang="en-US"/>
          </a:p>
        </p:txBody>
      </p:sp>
      <p:sp>
        <p:nvSpPr>
          <p:cNvPr id="10240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0240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1CDBD-FA9E-44C2-A7BA-3CA6891F5212}" type="slidenum">
              <a:rPr lang="en-US"/>
              <a:pPr/>
              <a:t>45</a:t>
            </a:fld>
            <a:endParaRPr lang="en-US"/>
          </a:p>
        </p:txBody>
      </p:sp>
      <p:sp>
        <p:nvSpPr>
          <p:cNvPr id="10445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0445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6D929-1FEA-4E72-A593-46D21BB66827}" type="slidenum">
              <a:rPr lang="en-US"/>
              <a:pPr/>
              <a:t>46</a:t>
            </a:fld>
            <a:endParaRPr lang="en-US"/>
          </a:p>
        </p:txBody>
      </p:sp>
      <p:sp>
        <p:nvSpPr>
          <p:cNvPr id="10649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0649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CE2AD-90E9-4840-8621-B33163CBEE82}" type="slidenum">
              <a:rPr lang="en-US"/>
              <a:pPr/>
              <a:t>47</a:t>
            </a:fld>
            <a:endParaRPr lang="en-US"/>
          </a:p>
        </p:txBody>
      </p:sp>
      <p:sp>
        <p:nvSpPr>
          <p:cNvPr id="10854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4B65C-7A55-4424-ABC1-21BF2C2CCAEE}" type="slidenum">
              <a:rPr lang="en-US"/>
              <a:pPr/>
              <a:t>48</a:t>
            </a:fld>
            <a:endParaRPr lang="en-US"/>
          </a:p>
        </p:txBody>
      </p:sp>
      <p:sp>
        <p:nvSpPr>
          <p:cNvPr id="11059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1059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CAE6A-0CEF-41DC-9121-73D631FBF97F}" type="slidenum">
              <a:rPr lang="en-US"/>
              <a:pPr/>
              <a:t>49</a:t>
            </a:fld>
            <a:endParaRPr lang="en-US"/>
          </a:p>
        </p:txBody>
      </p:sp>
      <p:sp>
        <p:nvSpPr>
          <p:cNvPr id="11264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1264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49B024-73A3-4E4A-9A8A-40E09D216FF1}" type="slidenum">
              <a:rPr lang="en-US"/>
              <a:pPr/>
              <a:t>50</a:t>
            </a:fld>
            <a:endParaRPr lang="en-US"/>
          </a:p>
        </p:txBody>
      </p:sp>
      <p:sp>
        <p:nvSpPr>
          <p:cNvPr id="11469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1469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1DDF5-1BD5-4C1E-93E7-E126F89D6263}" type="slidenum">
              <a:rPr lang="en-US"/>
              <a:pPr/>
              <a:t>6</a:t>
            </a:fld>
            <a:endParaRPr lang="en-US"/>
          </a:p>
        </p:txBody>
      </p:sp>
      <p:sp>
        <p:nvSpPr>
          <p:cNvPr id="2048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0B692-90F2-476D-86FC-288002231BC3}" type="slidenum">
              <a:rPr lang="en-US"/>
              <a:pPr/>
              <a:t>51</a:t>
            </a:fld>
            <a:endParaRPr lang="en-US"/>
          </a:p>
        </p:txBody>
      </p:sp>
      <p:sp>
        <p:nvSpPr>
          <p:cNvPr id="11673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1673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CDD27-FAE1-41DF-BC4B-AA42CEDE6B4C}" type="slidenum">
              <a:rPr lang="en-US"/>
              <a:pPr/>
              <a:t>52</a:t>
            </a:fld>
            <a:endParaRPr lang="en-US"/>
          </a:p>
        </p:txBody>
      </p:sp>
      <p:sp>
        <p:nvSpPr>
          <p:cNvPr id="11878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1878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8465C-71D6-4D55-BC6F-B2D216B56FD3}" type="slidenum">
              <a:rPr lang="en-US"/>
              <a:pPr/>
              <a:t>53</a:t>
            </a:fld>
            <a:endParaRPr lang="en-US"/>
          </a:p>
        </p:txBody>
      </p:sp>
      <p:sp>
        <p:nvSpPr>
          <p:cNvPr id="12083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7D1D9-4DEF-4F10-B3A6-9A3CFF7E99E8}" type="slidenum">
              <a:rPr lang="en-US"/>
              <a:pPr/>
              <a:t>54</a:t>
            </a:fld>
            <a:endParaRPr lang="en-US"/>
          </a:p>
        </p:txBody>
      </p:sp>
      <p:sp>
        <p:nvSpPr>
          <p:cNvPr id="12288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2288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560E6-C36A-4273-B6CD-CEA9C363E89F}" type="slidenum">
              <a:rPr lang="en-US"/>
              <a:pPr/>
              <a:t>55</a:t>
            </a:fld>
            <a:endParaRPr lang="en-US"/>
          </a:p>
        </p:txBody>
      </p:sp>
      <p:sp>
        <p:nvSpPr>
          <p:cNvPr id="12493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249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1EAA1-2AFA-4A16-9C47-90B8BE384978}" type="slidenum">
              <a:rPr lang="en-US"/>
              <a:pPr/>
              <a:t>56</a:t>
            </a:fld>
            <a:endParaRPr lang="en-US"/>
          </a:p>
        </p:txBody>
      </p:sp>
      <p:sp>
        <p:nvSpPr>
          <p:cNvPr id="12697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2697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983AF-B4FA-4262-AA75-AB277BC51499}" type="slidenum">
              <a:rPr lang="en-US"/>
              <a:pPr/>
              <a:t>57</a:t>
            </a:fld>
            <a:endParaRPr lang="en-US"/>
          </a:p>
        </p:txBody>
      </p:sp>
      <p:sp>
        <p:nvSpPr>
          <p:cNvPr id="12902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290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F1AF1-1413-45B4-A550-A4DFC1A56DD8}" type="slidenum">
              <a:rPr lang="en-US"/>
              <a:pPr/>
              <a:t>58</a:t>
            </a:fld>
            <a:endParaRPr lang="en-US"/>
          </a:p>
        </p:txBody>
      </p:sp>
      <p:sp>
        <p:nvSpPr>
          <p:cNvPr id="13107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310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B4A29-DCFE-4514-8106-512FEE368D95}" type="slidenum">
              <a:rPr lang="en-US"/>
              <a:pPr/>
              <a:t>59</a:t>
            </a:fld>
            <a:endParaRPr lang="en-US"/>
          </a:p>
        </p:txBody>
      </p:sp>
      <p:sp>
        <p:nvSpPr>
          <p:cNvPr id="133122"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3312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D7101-8DB4-4DB1-942E-0685CCD48349}" type="slidenum">
              <a:rPr lang="en-US"/>
              <a:pPr/>
              <a:t>60</a:t>
            </a:fld>
            <a:endParaRPr lang="en-US"/>
          </a:p>
        </p:txBody>
      </p:sp>
      <p:sp>
        <p:nvSpPr>
          <p:cNvPr id="13517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3517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00646-E7B5-4E9C-8E4B-4CD77F1D2F37}" type="slidenum">
              <a:rPr lang="en-US"/>
              <a:pPr/>
              <a:t>7</a:t>
            </a:fld>
            <a:endParaRPr lang="en-US"/>
          </a:p>
        </p:txBody>
      </p:sp>
      <p:sp>
        <p:nvSpPr>
          <p:cNvPr id="22530"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5535F-6E5D-4A26-8723-25233145B550}" type="slidenum">
              <a:rPr lang="en-US"/>
              <a:pPr/>
              <a:t>61</a:t>
            </a:fld>
            <a:endParaRPr lang="en-US"/>
          </a:p>
        </p:txBody>
      </p:sp>
      <p:sp>
        <p:nvSpPr>
          <p:cNvPr id="137218" name="Rectangle 1026"/>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37219" name="Rectangle 1027"/>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89BCC-8F1F-4495-87E6-E7D158E54B46}" type="slidenum">
              <a:rPr lang="en-US"/>
              <a:pPr/>
              <a:t>62</a:t>
            </a:fld>
            <a:endParaRPr lang="en-US"/>
          </a:p>
        </p:txBody>
      </p:sp>
      <p:sp>
        <p:nvSpPr>
          <p:cNvPr id="13926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13926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6D3AB0-C12B-40CA-B057-191BF27472E4}" type="slidenum">
              <a:rPr lang="en-US"/>
              <a:pPr/>
              <a:t>8</a:t>
            </a:fld>
            <a:endParaRPr lang="en-US"/>
          </a:p>
        </p:txBody>
      </p:sp>
      <p:sp>
        <p:nvSpPr>
          <p:cNvPr id="24578"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2457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06F85-8893-4423-BD9E-0AE2068C3EDA}" type="slidenum">
              <a:rPr lang="en-US"/>
              <a:pPr/>
              <a:t>9</a:t>
            </a:fld>
            <a:endParaRPr lang="en-US"/>
          </a:p>
        </p:txBody>
      </p:sp>
      <p:sp>
        <p:nvSpPr>
          <p:cNvPr id="26626"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7EFE11-51B5-46AA-8B13-6324E39CA015}" type="slidenum">
              <a:rPr lang="en-US"/>
              <a:pPr/>
              <a:t>10</a:t>
            </a:fld>
            <a:endParaRPr lang="en-US"/>
          </a:p>
        </p:txBody>
      </p:sp>
      <p:sp>
        <p:nvSpPr>
          <p:cNvPr id="28674" name="Rectangle 2"/>
          <p:cNvSpPr>
            <a:spLocks noGrp="1" noRot="1" noChangeAspect="1" noChangeArrowheads="1" noTextEdit="1"/>
          </p:cNvSpPr>
          <p:nvPr>
            <p:ph type="sldImg"/>
          </p:nvPr>
        </p:nvSpPr>
        <p:spPr bwMode="auto">
          <a:xfrm>
            <a:off x="1298575" y="798513"/>
            <a:ext cx="4262438" cy="3197225"/>
          </a:xfrm>
          <a:prstGeom prst="rect">
            <a:avLst/>
          </a:prstGeom>
          <a:solidFill>
            <a:srgbClr val="FFFFFF"/>
          </a:solidFill>
          <a:ln>
            <a:solidFill>
              <a:srgbClr val="000000"/>
            </a:solidFill>
            <a:miter lim="800000"/>
            <a:headEnd/>
            <a:tailEnd/>
          </a:ln>
        </p:spPr>
      </p:sp>
      <p:sp>
        <p:nvSpPr>
          <p:cNvPr id="286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lIns="84408" tIns="42204" rIns="84408" bIns="4220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133600"/>
            <a:ext cx="7315200" cy="2133600"/>
          </a:xfrm>
        </p:spPr>
        <p:txBody>
          <a:bodyPr/>
          <a:lstStyle/>
          <a:p>
            <a:r>
              <a:rPr lang="en-US" dirty="0"/>
              <a:t>Lecture 8:C# Programming Language</a:t>
            </a:r>
          </a:p>
        </p:txBody>
      </p:sp>
      <p:sp>
        <p:nvSpPr>
          <p:cNvPr id="3075" name="Rectangle 3"/>
          <p:cNvSpPr>
            <a:spLocks noGrp="1" noChangeArrowheads="1"/>
          </p:cNvSpPr>
          <p:nvPr>
            <p:ph type="subTitle" idx="1"/>
          </p:nvPr>
        </p:nvSpPr>
        <p:spPr>
          <a:xfrm>
            <a:off x="1371600" y="4648200"/>
            <a:ext cx="6400800" cy="990600"/>
          </a:xfrm>
        </p:spPr>
        <p:txBody>
          <a:bodyPr/>
          <a:lstStyle/>
          <a:p>
            <a:r>
              <a:rPr lang="en-US" dirty="0"/>
              <a:t>EC3375:Software Design Pattern and Technology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Libraries </a:t>
            </a:r>
            <a:endParaRPr lang="en-GB"/>
          </a:p>
        </p:txBody>
      </p:sp>
      <p:sp>
        <p:nvSpPr>
          <p:cNvPr id="27651" name="Rectangle 3"/>
          <p:cNvSpPr>
            <a:spLocks noGrp="1" noChangeArrowheads="1"/>
          </p:cNvSpPr>
          <p:nvPr>
            <p:ph idx="1"/>
          </p:nvPr>
        </p:nvSpPr>
        <p:spPr/>
        <p:txBody>
          <a:bodyPr/>
          <a:lstStyle/>
          <a:p>
            <a:r>
              <a:rPr lang="en-US"/>
              <a:t>Many types in the C# library match those in the Java library. So there are familiar types such as </a:t>
            </a:r>
            <a:r>
              <a:rPr lang="en-US" i="1"/>
              <a:t>Object</a:t>
            </a:r>
            <a:r>
              <a:rPr lang="en-US"/>
              <a:t>, </a:t>
            </a:r>
            <a:r>
              <a:rPr lang="en-US" i="1"/>
              <a:t>String</a:t>
            </a:r>
            <a:r>
              <a:rPr lang="en-US"/>
              <a:t>, </a:t>
            </a:r>
            <a:r>
              <a:rPr lang="en-US" i="1"/>
              <a:t>Collection</a:t>
            </a:r>
            <a:r>
              <a:rPr lang="en-US"/>
              <a:t> or </a:t>
            </a:r>
            <a:r>
              <a:rPr lang="en-US" i="1"/>
              <a:t>Stream</a:t>
            </a:r>
            <a:r>
              <a:rPr lang="en-US"/>
              <a:t>, mostly even with the same methods as in Java.</a:t>
            </a:r>
            <a:endParaRPr lang="en-GB"/>
          </a:p>
          <a:p>
            <a:endParaRPr lang="en-GB"/>
          </a:p>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From C++</a:t>
            </a:r>
            <a:endParaRPr lang="en-GB"/>
          </a:p>
        </p:txBody>
      </p:sp>
      <p:sp>
        <p:nvSpPr>
          <p:cNvPr id="29699" name="Rectangle 3"/>
          <p:cNvSpPr>
            <a:spLocks noGrp="1" noChangeArrowheads="1"/>
          </p:cNvSpPr>
          <p:nvPr>
            <p:ph idx="1"/>
          </p:nvPr>
        </p:nvSpPr>
        <p:spPr/>
        <p:txBody>
          <a:bodyPr/>
          <a:lstStyle/>
          <a:p>
            <a:r>
              <a:rPr lang="en-US" dirty="0"/>
              <a:t>Various things are also carried over from C++, for example </a:t>
            </a:r>
          </a:p>
          <a:p>
            <a:pPr lvl="1"/>
            <a:r>
              <a:rPr lang="en-US" dirty="0"/>
              <a:t>operator overloading</a:t>
            </a:r>
          </a:p>
          <a:p>
            <a:pPr lvl="1"/>
            <a:r>
              <a:rPr lang="en-US" dirty="0"/>
              <a:t>pointer arithmetic in system-level classes when calling many native functions (must be marked as </a:t>
            </a:r>
            <a:r>
              <a:rPr lang="en-US" i="1" dirty="0"/>
              <a:t>unsafe</a:t>
            </a:r>
            <a:r>
              <a:rPr lang="en-US" dirty="0"/>
              <a:t>) </a:t>
            </a:r>
          </a:p>
          <a:p>
            <a:pPr lvl="1"/>
            <a:r>
              <a:rPr lang="en-US" dirty="0"/>
              <a:t>syntactical details for inheritance.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From Visual Basic</a:t>
            </a:r>
            <a:endParaRPr lang="en-GB"/>
          </a:p>
        </p:txBody>
      </p:sp>
      <p:sp>
        <p:nvSpPr>
          <p:cNvPr id="31747" name="Rectangle 3"/>
          <p:cNvSpPr>
            <a:spLocks noGrp="1" noChangeArrowheads="1"/>
          </p:cNvSpPr>
          <p:nvPr>
            <p:ph idx="1"/>
          </p:nvPr>
        </p:nvSpPr>
        <p:spPr/>
        <p:txBody>
          <a:bodyPr/>
          <a:lstStyle/>
          <a:p>
            <a:endParaRPr lang="en-US"/>
          </a:p>
          <a:p>
            <a:r>
              <a:rPr lang="en-US" i="1"/>
              <a:t>foreach</a:t>
            </a:r>
            <a:r>
              <a:rPr lang="en-US"/>
              <a:t> loop.</a:t>
            </a:r>
            <a:endParaRPr lang="en-GB"/>
          </a:p>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Differences from Java …</a:t>
            </a:r>
            <a:endParaRPr lang="en-GB"/>
          </a:p>
        </p:txBody>
      </p:sp>
      <p:sp>
        <p:nvSpPr>
          <p:cNvPr id="33795" name="Rectangle 3"/>
          <p:cNvSpPr>
            <a:spLocks noGrp="1" noChangeArrowheads="1"/>
          </p:cNvSpPr>
          <p:nvPr>
            <p:ph idx="1"/>
          </p:nvPr>
        </p:nvSpPr>
        <p:spPr>
          <a:xfrm>
            <a:off x="457200" y="1600201"/>
            <a:ext cx="8229600" cy="3124200"/>
          </a:xfrm>
        </p:spPr>
        <p:txBody>
          <a:bodyPr/>
          <a:lstStyle/>
          <a:p>
            <a:r>
              <a:rPr lang="en-US" i="1" dirty="0"/>
              <a:t>Reference parameters</a:t>
            </a:r>
            <a:endParaRPr lang="en-US" dirty="0"/>
          </a:p>
          <a:p>
            <a:r>
              <a:rPr lang="en-US" dirty="0"/>
              <a:t>Parameters can not only be passed by </a:t>
            </a:r>
            <a:r>
              <a:rPr lang="en-US" i="1" dirty="0"/>
              <a:t>call-by-value</a:t>
            </a:r>
            <a:r>
              <a:rPr lang="en-US" dirty="0"/>
              <a:t> but also </a:t>
            </a:r>
            <a:r>
              <a:rPr lang="en-US" i="1" dirty="0"/>
              <a:t>by call-by-reference</a:t>
            </a:r>
            <a:r>
              <a:rPr lang="en-US" dirty="0"/>
              <a:t>. </a:t>
            </a:r>
          </a:p>
          <a:p>
            <a:r>
              <a:rPr lang="en-US" dirty="0"/>
              <a:t>C# has in, ref and out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Differences from Java …</a:t>
            </a:r>
            <a:endParaRPr lang="en-GB"/>
          </a:p>
        </p:txBody>
      </p:sp>
      <p:sp>
        <p:nvSpPr>
          <p:cNvPr id="35843" name="Rectangle 3"/>
          <p:cNvSpPr>
            <a:spLocks noGrp="1" noChangeArrowheads="1"/>
          </p:cNvSpPr>
          <p:nvPr>
            <p:ph idx="1"/>
          </p:nvPr>
        </p:nvSpPr>
        <p:spPr/>
        <p:txBody>
          <a:bodyPr/>
          <a:lstStyle/>
          <a:p>
            <a:r>
              <a:rPr lang="en-US" i="1"/>
              <a:t>Versioning</a:t>
            </a:r>
            <a:endParaRPr lang="en-US"/>
          </a:p>
          <a:p>
            <a:r>
              <a:rPr lang="en-US"/>
              <a:t>Classes are provided with a version number during compilation. In this way a class can be available in several different versions at the same time. Each application uses the version of a class that it was compiled and tested with.</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Differences from Java …</a:t>
            </a:r>
            <a:endParaRPr lang="en-GB"/>
          </a:p>
        </p:txBody>
      </p:sp>
      <p:sp>
        <p:nvSpPr>
          <p:cNvPr id="37891" name="Rectangle 3"/>
          <p:cNvSpPr>
            <a:spLocks noGrp="1" noChangeArrowheads="1"/>
          </p:cNvSpPr>
          <p:nvPr>
            <p:ph idx="1"/>
          </p:nvPr>
        </p:nvSpPr>
        <p:spPr>
          <a:xfrm>
            <a:off x="457200" y="1143000"/>
            <a:ext cx="8229600" cy="5440362"/>
          </a:xfrm>
        </p:spPr>
        <p:txBody>
          <a:bodyPr/>
          <a:lstStyle/>
          <a:p>
            <a:r>
              <a:rPr lang="en-US" sz="2400" dirty="0"/>
              <a:t>Objects on the stack</a:t>
            </a:r>
          </a:p>
          <a:p>
            <a:r>
              <a:rPr lang="en-US" sz="2400" dirty="0"/>
              <a:t>Whereas in Java all objects are held on the heap, in C# an object can be stored in the method-call stack. Such objects are lightweight and have no need of the garbage collector.</a:t>
            </a:r>
          </a:p>
          <a:p>
            <a:r>
              <a:rPr lang="en-US" sz="2400" dirty="0"/>
              <a:t>C# also stores most objects on the heap, but it allows certain types of objects — called value types — to be stored on the stack instead.</a:t>
            </a:r>
          </a:p>
          <a:p>
            <a:r>
              <a:rPr lang="en-US" sz="2400" dirty="0"/>
              <a:t>Examples of value types in C#:int, float, bool, struct (like a small custom object)</a:t>
            </a:r>
          </a:p>
          <a:p>
            <a:r>
              <a:rPr lang="en-US" sz="2400" dirty="0"/>
              <a:t>These value-type objects: Live on the stack (if they're local to a method)Are lightweight. Don’t need garbage collection — they go away automatically when the method ends.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Differences from Java …</a:t>
            </a:r>
            <a:endParaRPr lang="en-GB"/>
          </a:p>
        </p:txBody>
      </p:sp>
      <p:sp>
        <p:nvSpPr>
          <p:cNvPr id="39939" name="Rectangle 3"/>
          <p:cNvSpPr>
            <a:spLocks noGrp="1" noChangeArrowheads="1"/>
          </p:cNvSpPr>
          <p:nvPr>
            <p:ph idx="1"/>
          </p:nvPr>
        </p:nvSpPr>
        <p:spPr/>
        <p:txBody>
          <a:bodyPr/>
          <a:lstStyle/>
          <a:p>
            <a:r>
              <a:rPr lang="en-US" i="1" dirty="0"/>
              <a:t>Block matrices</a:t>
            </a:r>
            <a:endParaRPr lang="en-US" dirty="0"/>
          </a:p>
          <a:p>
            <a:r>
              <a:rPr lang="en-US" dirty="0"/>
              <a:t>For numerical applications the Java storage model for multidimensional arrays is too inefficient. C# allows the programmer to choose whether to have a matrix laid out as in Java or as a compact block matrix, as is usual with C, Fortran or Pascal.</a:t>
            </a: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Differences from Java …</a:t>
            </a:r>
            <a:endParaRPr lang="en-GB"/>
          </a:p>
        </p:txBody>
      </p:sp>
      <p:sp>
        <p:nvSpPr>
          <p:cNvPr id="41987" name="Rectangle 3"/>
          <p:cNvSpPr>
            <a:spLocks noGrp="1" noChangeArrowheads="1"/>
          </p:cNvSpPr>
          <p:nvPr>
            <p:ph idx="1"/>
          </p:nvPr>
        </p:nvSpPr>
        <p:spPr/>
        <p:txBody>
          <a:bodyPr/>
          <a:lstStyle/>
          <a:p>
            <a:r>
              <a:rPr lang="en-US" i="1"/>
              <a:t>Enumerations</a:t>
            </a:r>
          </a:p>
          <a:p>
            <a:r>
              <a:rPr lang="en-US"/>
              <a:t>As in Pascal or C there are enumeration types where values can be denoted by names.</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Differences from Java …</a:t>
            </a:r>
            <a:endParaRPr lang="en-GB"/>
          </a:p>
        </p:txBody>
      </p:sp>
      <p:sp>
        <p:nvSpPr>
          <p:cNvPr id="44035" name="Rectangle 3"/>
          <p:cNvSpPr>
            <a:spLocks noGrp="1" noChangeArrowheads="1"/>
          </p:cNvSpPr>
          <p:nvPr>
            <p:ph idx="1"/>
          </p:nvPr>
        </p:nvSpPr>
        <p:spPr/>
        <p:txBody>
          <a:bodyPr/>
          <a:lstStyle/>
          <a:p>
            <a:r>
              <a:rPr lang="en-US" i="1" dirty="0" err="1"/>
              <a:t>goto</a:t>
            </a:r>
            <a:r>
              <a:rPr lang="en-US" i="1" dirty="0"/>
              <a:t> statement</a:t>
            </a:r>
            <a:endParaRPr lang="en-US" dirty="0"/>
          </a:p>
          <a:p>
            <a:r>
              <a:rPr lang="en-US" dirty="0"/>
              <a:t>The much maligned </a:t>
            </a:r>
            <a:r>
              <a:rPr lang="en-US" i="1" dirty="0" err="1"/>
              <a:t>goto</a:t>
            </a:r>
            <a:r>
              <a:rPr lang="en-US" dirty="0"/>
              <a:t> statement is re-introduced in C#, admittedly with restrictions so that it is scarcely possible to misuse it.</a:t>
            </a:r>
            <a:endParaRPr 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Syntactic sugar …</a:t>
            </a:r>
            <a:endParaRPr lang="en-GB"/>
          </a:p>
        </p:txBody>
      </p:sp>
      <p:sp>
        <p:nvSpPr>
          <p:cNvPr id="48131" name="Rectangle 3"/>
          <p:cNvSpPr>
            <a:spLocks noGrp="1" noChangeArrowheads="1"/>
          </p:cNvSpPr>
          <p:nvPr>
            <p:ph idx="1"/>
          </p:nvPr>
        </p:nvSpPr>
        <p:spPr/>
        <p:txBody>
          <a:bodyPr/>
          <a:lstStyle/>
          <a:p>
            <a:pPr>
              <a:lnSpc>
                <a:spcPct val="90000"/>
              </a:lnSpc>
            </a:pPr>
            <a:r>
              <a:rPr lang="en-US"/>
              <a:t>Finally there are many features of C# that scarcely increase the power of the language but are convenient to use. </a:t>
            </a:r>
          </a:p>
          <a:p>
            <a:pPr>
              <a:lnSpc>
                <a:spcPct val="90000"/>
              </a:lnSpc>
            </a:pPr>
            <a:r>
              <a:rPr lang="en-US"/>
              <a:t>They come under the category of “syntactic sugar”; they allow things to be done that are possible in other languages, but which are even simpler and more elegant in C#. </a:t>
            </a:r>
          </a:p>
          <a:p>
            <a:pPr>
              <a:lnSpc>
                <a:spcPct val="90000"/>
              </a:lnSpc>
            </a:pPr>
            <a:r>
              <a:rPr lang="en-US"/>
              <a:t>Among them are the following:</a:t>
            </a:r>
            <a:endParaRPr 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C# Language</a:t>
            </a:r>
            <a:endParaRPr lang="en-GB"/>
          </a:p>
        </p:txBody>
      </p:sp>
      <p:sp>
        <p:nvSpPr>
          <p:cNvPr id="13315" name="Rectangle 3"/>
          <p:cNvSpPr>
            <a:spLocks noGrp="1" noChangeArrowheads="1"/>
          </p:cNvSpPr>
          <p:nvPr>
            <p:ph idx="1"/>
          </p:nvPr>
        </p:nvSpPr>
        <p:spPr/>
        <p:txBody>
          <a:bodyPr/>
          <a:lstStyle/>
          <a:p>
            <a:pPr>
              <a:lnSpc>
                <a:spcPct val="90000"/>
              </a:lnSpc>
            </a:pPr>
            <a:r>
              <a:rPr lang="en-US" sz="2800" dirty="0"/>
              <a:t>C# is Microsoft’s preferred language that best supports .NET and is best supported by .NET.</a:t>
            </a:r>
          </a:p>
          <a:p>
            <a:pPr>
              <a:lnSpc>
                <a:spcPct val="90000"/>
              </a:lnSpc>
            </a:pPr>
            <a:r>
              <a:rPr lang="en-US" sz="2800" dirty="0"/>
              <a:t>C# is not a revolutionary new language. </a:t>
            </a:r>
          </a:p>
          <a:p>
            <a:pPr>
              <a:lnSpc>
                <a:spcPct val="90000"/>
              </a:lnSpc>
            </a:pPr>
            <a:r>
              <a:rPr lang="en-US" sz="2800" dirty="0"/>
              <a:t>It is much more a combination of Java, C++ and Visual Basic </a:t>
            </a:r>
          </a:p>
          <a:p>
            <a:pPr>
              <a:lnSpc>
                <a:spcPct val="90000"/>
              </a:lnSpc>
            </a:pPr>
            <a:r>
              <a:rPr lang="en-US" sz="2800" dirty="0"/>
              <a:t>Small team under the leadership of </a:t>
            </a:r>
            <a:r>
              <a:rPr lang="en-US" sz="2800" i="1" dirty="0"/>
              <a:t>Anders Hejlsberg</a:t>
            </a:r>
            <a:r>
              <a:rPr lang="en-US" sz="2800" dirty="0"/>
              <a:t>: at Borland chief designer of Delphi </a:t>
            </a:r>
          </a:p>
          <a:p>
            <a:pPr>
              <a:lnSpc>
                <a:spcPct val="90000"/>
              </a:lnSpc>
            </a:pPr>
            <a:r>
              <a:rPr lang="en-US" sz="2800" dirty="0"/>
              <a:t>Here we assume that the reader can already program, preferably in Java or C++.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Syntactic sugar …</a:t>
            </a:r>
            <a:endParaRPr lang="en-GB"/>
          </a:p>
        </p:txBody>
      </p:sp>
      <p:sp>
        <p:nvSpPr>
          <p:cNvPr id="50179" name="Rectangle 3"/>
          <p:cNvSpPr>
            <a:spLocks noGrp="1" noChangeArrowheads="1"/>
          </p:cNvSpPr>
          <p:nvPr>
            <p:ph idx="1"/>
          </p:nvPr>
        </p:nvSpPr>
        <p:spPr/>
        <p:txBody>
          <a:bodyPr/>
          <a:lstStyle/>
          <a:p>
            <a:r>
              <a:rPr lang="en-US" i="1"/>
              <a:t>Properties and Events</a:t>
            </a:r>
          </a:p>
          <a:p>
            <a:r>
              <a:rPr lang="en-US"/>
              <a:t>These features facilitate component technology. Properties are special fields of an object. When they are accessed get and set methods are automatically called. Events can be declared and thrown by components and handled by other components.</a:t>
            </a:r>
            <a:endParaRPr lang="en-US"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Syntactic sugar …</a:t>
            </a:r>
            <a:endParaRPr lang="en-GB"/>
          </a:p>
        </p:txBody>
      </p:sp>
      <p:sp>
        <p:nvSpPr>
          <p:cNvPr id="52227" name="Rectangle 3"/>
          <p:cNvSpPr>
            <a:spLocks noGrp="1" noChangeArrowheads="1"/>
          </p:cNvSpPr>
          <p:nvPr>
            <p:ph idx="1"/>
          </p:nvPr>
        </p:nvSpPr>
        <p:spPr/>
        <p:txBody>
          <a:bodyPr/>
          <a:lstStyle/>
          <a:p>
            <a:r>
              <a:rPr lang="en-US" i="1"/>
              <a:t>Indexers</a:t>
            </a:r>
          </a:p>
          <a:p>
            <a:r>
              <a:rPr lang="en-US"/>
              <a:t>An index operator such as an array access can be declared via get and set methods.</a:t>
            </a:r>
            <a:endParaRPr lang="en-US" i="1"/>
          </a:p>
          <a:p>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Syntactic sugar …</a:t>
            </a:r>
            <a:endParaRPr lang="en-GB"/>
          </a:p>
        </p:txBody>
      </p:sp>
      <p:sp>
        <p:nvSpPr>
          <p:cNvPr id="54275" name="Rectangle 3"/>
          <p:cNvSpPr>
            <a:spLocks noGrp="1" noChangeArrowheads="1"/>
          </p:cNvSpPr>
          <p:nvPr>
            <p:ph idx="1"/>
          </p:nvPr>
        </p:nvSpPr>
        <p:spPr/>
        <p:txBody>
          <a:bodyPr/>
          <a:lstStyle/>
          <a:p>
            <a:pPr>
              <a:spcBef>
                <a:spcPct val="0"/>
              </a:spcBef>
            </a:pPr>
            <a:r>
              <a:rPr lang="en-US" i="1"/>
              <a:t>Delegates</a:t>
            </a:r>
            <a:endParaRPr lang="en-US"/>
          </a:p>
          <a:p>
            <a:pPr>
              <a:spcBef>
                <a:spcPct val="0"/>
              </a:spcBef>
            </a:pPr>
            <a:r>
              <a:rPr lang="en-US"/>
              <a:t>Delegates are essentially the same as what are called </a:t>
            </a:r>
            <a:r>
              <a:rPr lang="en-US" i="1"/>
              <a:t>procedure variables</a:t>
            </a:r>
            <a:r>
              <a:rPr lang="en-US"/>
              <a:t> in Pascal and </a:t>
            </a:r>
            <a:r>
              <a:rPr lang="en-US" i="1"/>
              <a:t>function pointers</a:t>
            </a:r>
            <a:r>
              <a:rPr lang="en-US"/>
              <a:t> in C. But they are somewhat more powerful. For example, several procedures can be stored in a single delegate variable.</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Syntactic sugar …</a:t>
            </a:r>
            <a:endParaRPr lang="en-GB"/>
          </a:p>
        </p:txBody>
      </p:sp>
      <p:sp>
        <p:nvSpPr>
          <p:cNvPr id="58371" name="Rectangle 3"/>
          <p:cNvSpPr>
            <a:spLocks noGrp="1" noChangeArrowheads="1"/>
          </p:cNvSpPr>
          <p:nvPr>
            <p:ph idx="1"/>
          </p:nvPr>
        </p:nvSpPr>
        <p:spPr/>
        <p:txBody>
          <a:bodyPr/>
          <a:lstStyle/>
          <a:p>
            <a:r>
              <a:rPr lang="en-US" i="1"/>
              <a:t>foreach</a:t>
            </a:r>
            <a:r>
              <a:rPr lang="en-US"/>
              <a:t> loop</a:t>
            </a:r>
          </a:p>
          <a:p>
            <a:r>
              <a:rPr lang="en-US"/>
              <a:t>This is for iterating though arrays, lists or sets in a convenient manner.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Syntactic sugar …</a:t>
            </a:r>
            <a:endParaRPr lang="en-GB"/>
          </a:p>
        </p:txBody>
      </p:sp>
      <p:sp>
        <p:nvSpPr>
          <p:cNvPr id="60419" name="Rectangle 3"/>
          <p:cNvSpPr>
            <a:spLocks noGrp="1" noChangeArrowheads="1"/>
          </p:cNvSpPr>
          <p:nvPr>
            <p:ph idx="1"/>
          </p:nvPr>
        </p:nvSpPr>
        <p:spPr/>
        <p:txBody>
          <a:bodyPr/>
          <a:lstStyle/>
          <a:p>
            <a:r>
              <a:rPr lang="en-US" sz="2800"/>
              <a:t>Boxing/unboxing</a:t>
            </a:r>
          </a:p>
          <a:p>
            <a:r>
              <a:rPr lang="en-US" sz="2800"/>
              <a:t>Values such as numbers of characters can be assigned to variables of type object. To do this they are automatically packed into an auxiliary object (</a:t>
            </a:r>
            <a:r>
              <a:rPr lang="en-US" sz="2800" i="1"/>
              <a:t>boxing</a:t>
            </a:r>
            <a:r>
              <a:rPr lang="en-US" sz="2800"/>
              <a:t>). On assignment to a number or character variable they are automatically unpacked (</a:t>
            </a:r>
            <a:r>
              <a:rPr lang="en-US" sz="2800" i="1"/>
              <a:t>unboxing</a:t>
            </a:r>
            <a:r>
              <a:rPr lang="en-US" sz="2800"/>
              <a:t>). This feature allows the construction of generic container data structures.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Syntactic sugar …</a:t>
            </a:r>
            <a:endParaRPr lang="en-GB"/>
          </a:p>
        </p:txBody>
      </p:sp>
      <p:sp>
        <p:nvSpPr>
          <p:cNvPr id="62467" name="Rectangle 3"/>
          <p:cNvSpPr>
            <a:spLocks noGrp="1" noChangeArrowheads="1"/>
          </p:cNvSpPr>
          <p:nvPr>
            <p:ph idx="1"/>
          </p:nvPr>
        </p:nvSpPr>
        <p:spPr/>
        <p:txBody>
          <a:bodyPr/>
          <a:lstStyle/>
          <a:p>
            <a:r>
              <a:rPr lang="en-US"/>
              <a:t>Attributes</a:t>
            </a:r>
          </a:p>
          <a:p>
            <a:r>
              <a:rPr lang="en-US"/>
              <a:t>The programmer can determine information about classes, methods or fields visibility. This information can be interrogated and used at runtime by means of reflection. </a:t>
            </a:r>
          </a:p>
          <a:p>
            <a:r>
              <a:rPr lang="en-US"/>
              <a:t>.NET uses this mechanism for example for serializing data structures.</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Hello world in C#</a:t>
            </a:r>
            <a:endParaRPr lang="en-GB"/>
          </a:p>
        </p:txBody>
      </p:sp>
      <p:sp>
        <p:nvSpPr>
          <p:cNvPr id="64515" name="Rectangle 3"/>
          <p:cNvSpPr>
            <a:spLocks noGrp="1" noChangeArrowheads="1"/>
          </p:cNvSpPr>
          <p:nvPr>
            <p:ph idx="1"/>
          </p:nvPr>
        </p:nvSpPr>
        <p:spPr/>
        <p:txBody>
          <a:bodyPr/>
          <a:lstStyle/>
          <a:p>
            <a:pPr>
              <a:buFontTx/>
              <a:buNone/>
            </a:pPr>
            <a:r>
              <a:rPr lang="en-US"/>
              <a:t>using System;</a:t>
            </a:r>
          </a:p>
          <a:p>
            <a:pPr>
              <a:buFontTx/>
              <a:buNone/>
            </a:pPr>
            <a:r>
              <a:rPr lang="en-US"/>
              <a:t>class Hello {</a:t>
            </a:r>
          </a:p>
          <a:p>
            <a:pPr>
              <a:buFontTx/>
              <a:buNone/>
            </a:pPr>
            <a:r>
              <a:rPr lang="en-US"/>
              <a:t>public static void Main() {</a:t>
            </a:r>
          </a:p>
          <a:p>
            <a:pPr>
              <a:buFontTx/>
              <a:buNone/>
            </a:pPr>
            <a:r>
              <a:rPr lang="en-US"/>
              <a:t>  Console.WriteLine("Hello World");</a:t>
            </a:r>
          </a:p>
          <a:p>
            <a:pPr>
              <a:buFontTx/>
              <a:buNone/>
            </a:pPr>
            <a:r>
              <a:rPr lang="en-US"/>
              <a:t>	}</a:t>
            </a:r>
          </a:p>
          <a:p>
            <a:pPr>
              <a:buFontTx/>
              <a:buNone/>
            </a:pPr>
            <a:r>
              <a:rPr lang="en-US"/>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Hello World explanation</a:t>
            </a:r>
          </a:p>
        </p:txBody>
      </p:sp>
      <p:sp>
        <p:nvSpPr>
          <p:cNvPr id="66563" name="Rectangle 3"/>
          <p:cNvSpPr>
            <a:spLocks noGrp="1" noChangeArrowheads="1"/>
          </p:cNvSpPr>
          <p:nvPr>
            <p:ph idx="1"/>
          </p:nvPr>
        </p:nvSpPr>
        <p:spPr>
          <a:xfrm>
            <a:off x="685800" y="1981200"/>
            <a:ext cx="3957638" cy="4114800"/>
          </a:xfrm>
        </p:spPr>
        <p:txBody>
          <a:bodyPr/>
          <a:lstStyle/>
          <a:p>
            <a:pPr>
              <a:buFontTx/>
              <a:buNone/>
            </a:pPr>
            <a:r>
              <a:rPr lang="en-US" sz="1800"/>
              <a:t>using System;</a:t>
            </a:r>
          </a:p>
          <a:p>
            <a:pPr>
              <a:buFontTx/>
              <a:buNone/>
            </a:pPr>
            <a:r>
              <a:rPr lang="en-US" sz="1800"/>
              <a:t>class Hello {</a:t>
            </a:r>
          </a:p>
          <a:p>
            <a:pPr>
              <a:buFontTx/>
              <a:buNone/>
            </a:pPr>
            <a:r>
              <a:rPr lang="en-US" sz="1800"/>
              <a:t>public static void Main() {</a:t>
            </a:r>
          </a:p>
          <a:p>
            <a:pPr>
              <a:buFontTx/>
              <a:buNone/>
            </a:pPr>
            <a:r>
              <a:rPr lang="en-US" sz="1800"/>
              <a:t>  Console.WriteLine("Hello World");</a:t>
            </a:r>
          </a:p>
          <a:p>
            <a:pPr>
              <a:buFontTx/>
              <a:buNone/>
            </a:pPr>
            <a:r>
              <a:rPr lang="en-US" sz="1800"/>
              <a:t>	}</a:t>
            </a:r>
          </a:p>
          <a:p>
            <a:pPr>
              <a:buFontTx/>
              <a:buNone/>
            </a:pPr>
            <a:r>
              <a:rPr lang="en-US" sz="1800"/>
              <a:t>}</a:t>
            </a:r>
          </a:p>
          <a:p>
            <a:endParaRPr lang="en-GB" sz="1800"/>
          </a:p>
        </p:txBody>
      </p:sp>
      <p:sp>
        <p:nvSpPr>
          <p:cNvPr id="66564" name="Text Box 4"/>
          <p:cNvSpPr txBox="1">
            <a:spLocks noChangeArrowheads="1"/>
          </p:cNvSpPr>
          <p:nvPr/>
        </p:nvSpPr>
        <p:spPr bwMode="auto">
          <a:xfrm>
            <a:off x="4067175" y="1916113"/>
            <a:ext cx="4465638" cy="3514725"/>
          </a:xfrm>
          <a:prstGeom prst="rect">
            <a:avLst/>
          </a:prstGeom>
          <a:noFill/>
          <a:ln w="9525">
            <a:noFill/>
            <a:miter lim="800000"/>
            <a:headEnd/>
            <a:tailEnd/>
          </a:ln>
          <a:effectLst/>
        </p:spPr>
        <p:txBody>
          <a:bodyPr>
            <a:spAutoFit/>
          </a:bodyPr>
          <a:lstStyle/>
          <a:p>
            <a:pPr eaLnBrk="0" hangingPunct="0"/>
            <a:r>
              <a:rPr lang="en-US" sz="1600">
                <a:latin typeface="Times" charset="0"/>
              </a:rPr>
              <a:t>class </a:t>
            </a:r>
            <a:r>
              <a:rPr lang="en-US" sz="1600" i="1">
                <a:latin typeface="Times" charset="0"/>
              </a:rPr>
              <a:t>Hello</a:t>
            </a:r>
            <a:r>
              <a:rPr lang="en-US" sz="1600">
                <a:latin typeface="Times" charset="0"/>
              </a:rPr>
              <a:t> </a:t>
            </a:r>
          </a:p>
          <a:p>
            <a:pPr eaLnBrk="0" hangingPunct="0"/>
            <a:r>
              <a:rPr lang="en-US" sz="1600">
                <a:latin typeface="Times" charset="0"/>
              </a:rPr>
              <a:t>method </a:t>
            </a:r>
            <a:r>
              <a:rPr lang="en-US" sz="1600" i="1">
                <a:latin typeface="Times" charset="0"/>
              </a:rPr>
              <a:t>Main</a:t>
            </a:r>
            <a:r>
              <a:rPr lang="en-US" sz="1600">
                <a:latin typeface="Times" charset="0"/>
              </a:rPr>
              <a:t> </a:t>
            </a:r>
          </a:p>
          <a:p>
            <a:pPr eaLnBrk="0" hangingPunct="0"/>
            <a:r>
              <a:rPr lang="en-US" sz="1600">
                <a:latin typeface="Times" charset="0"/>
              </a:rPr>
              <a:t>upper and lower case are significant in C#</a:t>
            </a:r>
          </a:p>
          <a:p>
            <a:pPr eaLnBrk="0" hangingPunct="0"/>
            <a:endParaRPr lang="en-US" sz="1600">
              <a:latin typeface="Times" charset="0"/>
            </a:endParaRPr>
          </a:p>
          <a:p>
            <a:pPr eaLnBrk="0" hangingPunct="0"/>
            <a:r>
              <a:rPr lang="en-US" sz="1600">
                <a:latin typeface="Times" charset="0"/>
              </a:rPr>
              <a:t>Each program has exactly one Main method, which is called when the program is started. </a:t>
            </a:r>
          </a:p>
          <a:p>
            <a:pPr eaLnBrk="0" hangingPunct="0"/>
            <a:endParaRPr lang="en-US" sz="1600">
              <a:latin typeface="Times" charset="0"/>
            </a:endParaRPr>
          </a:p>
          <a:p>
            <a:pPr eaLnBrk="0" hangingPunct="0"/>
            <a:r>
              <a:rPr lang="en-US" sz="1600">
                <a:latin typeface="Times" charset="0"/>
              </a:rPr>
              <a:t>The output statement is </a:t>
            </a:r>
            <a:r>
              <a:rPr lang="en-US" sz="1600" i="1">
                <a:latin typeface="Times" charset="0"/>
              </a:rPr>
              <a:t>Console.WriteLine(“...”)</a:t>
            </a:r>
            <a:r>
              <a:rPr lang="en-US" sz="1600">
                <a:latin typeface="Times" charset="0"/>
              </a:rPr>
              <a:t> where </a:t>
            </a:r>
            <a:r>
              <a:rPr lang="en-US" sz="1600" i="1">
                <a:latin typeface="Times" charset="0"/>
              </a:rPr>
              <a:t>WriteLine</a:t>
            </a:r>
            <a:r>
              <a:rPr lang="en-US" sz="1600">
                <a:latin typeface="Times" charset="0"/>
              </a:rPr>
              <a:t> is a method of the class </a:t>
            </a:r>
            <a:r>
              <a:rPr lang="en-US" sz="1600" i="1">
                <a:latin typeface="Times" charset="0"/>
              </a:rPr>
              <a:t>Console</a:t>
            </a:r>
            <a:r>
              <a:rPr lang="en-US" sz="1600">
                <a:latin typeface="Times" charset="0"/>
              </a:rPr>
              <a:t> that comes from the namespace </a:t>
            </a:r>
            <a:r>
              <a:rPr lang="en-US" sz="1600" i="1">
                <a:latin typeface="Times" charset="0"/>
              </a:rPr>
              <a:t>System</a:t>
            </a:r>
            <a:r>
              <a:rPr lang="en-US" sz="1600">
                <a:latin typeface="Times" charset="0"/>
              </a:rPr>
              <a:t>. </a:t>
            </a:r>
          </a:p>
          <a:p>
            <a:pPr eaLnBrk="0" hangingPunct="0"/>
            <a:endParaRPr lang="en-US" sz="1600">
              <a:latin typeface="Times" charset="0"/>
            </a:endParaRPr>
          </a:p>
          <a:p>
            <a:pPr eaLnBrk="0" hangingPunct="0"/>
            <a:r>
              <a:rPr lang="en-US" sz="1600">
                <a:latin typeface="Times" charset="0"/>
              </a:rPr>
              <a:t>In order to make </a:t>
            </a:r>
            <a:r>
              <a:rPr lang="en-US" sz="1600" i="1">
                <a:latin typeface="Times" charset="0"/>
              </a:rPr>
              <a:t>Console</a:t>
            </a:r>
            <a:r>
              <a:rPr lang="en-US" sz="1600">
                <a:latin typeface="Times" charset="0"/>
              </a:rPr>
              <a:t> known </a:t>
            </a:r>
            <a:r>
              <a:rPr lang="en-US" sz="1600" i="1">
                <a:latin typeface="Times" charset="0"/>
              </a:rPr>
              <a:t>System</a:t>
            </a:r>
            <a:r>
              <a:rPr lang="en-US" sz="1600">
                <a:latin typeface="Times" charset="0"/>
              </a:rPr>
              <a:t> must be imported  in the first line by writing </a:t>
            </a:r>
            <a:r>
              <a:rPr lang="en-US" sz="1600" i="1">
                <a:latin typeface="Times" charset="0"/>
              </a:rPr>
              <a:t>using</a:t>
            </a:r>
            <a:r>
              <a:rPr lang="en-US" sz="1600">
                <a:latin typeface="Times" charset="0"/>
              </a:rPr>
              <a:t>.</a:t>
            </a:r>
            <a:endParaRPr lang="en-GB" sz="1600">
              <a:latin typeface="Time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Symbols</a:t>
            </a:r>
            <a:endParaRPr lang="en-GB"/>
          </a:p>
        </p:txBody>
      </p:sp>
      <p:sp>
        <p:nvSpPr>
          <p:cNvPr id="68611" name="Rectangle 3"/>
          <p:cNvSpPr>
            <a:spLocks noGrp="1" noChangeArrowheads="1"/>
          </p:cNvSpPr>
          <p:nvPr>
            <p:ph idx="1"/>
          </p:nvPr>
        </p:nvSpPr>
        <p:spPr/>
        <p:txBody>
          <a:bodyPr/>
          <a:lstStyle/>
          <a:p>
            <a:pPr>
              <a:lnSpc>
                <a:spcPct val="90000"/>
              </a:lnSpc>
            </a:pPr>
            <a:r>
              <a:rPr lang="en-US" sz="2800"/>
              <a:t>C# programs consist of </a:t>
            </a:r>
          </a:p>
          <a:p>
            <a:pPr>
              <a:lnSpc>
                <a:spcPct val="90000"/>
              </a:lnSpc>
            </a:pPr>
            <a:r>
              <a:rPr lang="en-US" sz="2800"/>
              <a:t>names</a:t>
            </a:r>
          </a:p>
          <a:p>
            <a:pPr>
              <a:lnSpc>
                <a:spcPct val="90000"/>
              </a:lnSpc>
            </a:pPr>
            <a:r>
              <a:rPr lang="en-US" sz="2800"/>
              <a:t>keywords</a:t>
            </a:r>
          </a:p>
          <a:p>
            <a:pPr>
              <a:lnSpc>
                <a:spcPct val="90000"/>
              </a:lnSpc>
            </a:pPr>
            <a:r>
              <a:rPr lang="en-US" sz="2800"/>
              <a:t>numbers</a:t>
            </a:r>
          </a:p>
          <a:p>
            <a:pPr>
              <a:lnSpc>
                <a:spcPct val="90000"/>
              </a:lnSpc>
            </a:pPr>
            <a:r>
              <a:rPr lang="en-US" sz="2800"/>
              <a:t>characters</a:t>
            </a:r>
          </a:p>
          <a:p>
            <a:pPr>
              <a:lnSpc>
                <a:spcPct val="90000"/>
              </a:lnSpc>
            </a:pPr>
            <a:r>
              <a:rPr lang="en-US" sz="2800"/>
              <a:t>strings</a:t>
            </a:r>
          </a:p>
          <a:p>
            <a:pPr>
              <a:lnSpc>
                <a:spcPct val="90000"/>
              </a:lnSpc>
            </a:pPr>
            <a:r>
              <a:rPr lang="en-US" sz="2800"/>
              <a:t>operators</a:t>
            </a:r>
          </a:p>
          <a:p>
            <a:pPr>
              <a:lnSpc>
                <a:spcPct val="90000"/>
              </a:lnSpc>
            </a:pPr>
            <a:r>
              <a:rPr lang="en-US" sz="2800"/>
              <a:t>comments.</a:t>
            </a:r>
          </a:p>
          <a:p>
            <a:pPr>
              <a:lnSpc>
                <a:spcPct val="90000"/>
              </a:lnSpc>
            </a:pPr>
            <a:r>
              <a:rPr lang="en-US" sz="2800"/>
              <a:t>C# uses </a:t>
            </a:r>
            <a:r>
              <a:rPr lang="en-US" sz="2800" i="1"/>
              <a:t>Unicode</a:t>
            </a:r>
            <a:r>
              <a:rPr lang="en-US" sz="2800"/>
              <a:t> so names can also contain Greek, Arabic or Chinese symbols. </a:t>
            </a:r>
            <a:endParaRPr lang="en-GB"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381000"/>
            <a:ext cx="7315200" cy="685800"/>
          </a:xfrm>
        </p:spPr>
        <p:txBody>
          <a:bodyPr/>
          <a:lstStyle/>
          <a:p>
            <a:r>
              <a:rPr lang="en-US" sz="4000" dirty="0"/>
              <a:t>Key words</a:t>
            </a:r>
            <a:endParaRPr lang="en-GB" sz="4000" dirty="0"/>
          </a:p>
        </p:txBody>
      </p:sp>
      <p:sp>
        <p:nvSpPr>
          <p:cNvPr id="70659" name="Rectangle 3"/>
          <p:cNvSpPr>
            <a:spLocks noGrp="1" noChangeArrowheads="1"/>
          </p:cNvSpPr>
          <p:nvPr>
            <p:ph idx="1"/>
          </p:nvPr>
        </p:nvSpPr>
        <p:spPr>
          <a:xfrm>
            <a:off x="685800" y="990600"/>
            <a:ext cx="7772400" cy="4114800"/>
          </a:xfrm>
        </p:spPr>
        <p:txBody>
          <a:bodyPr/>
          <a:lstStyle/>
          <a:p>
            <a:pPr>
              <a:lnSpc>
                <a:spcPct val="80000"/>
              </a:lnSpc>
            </a:pPr>
            <a:r>
              <a:rPr lang="en-US" sz="2800" dirty="0"/>
              <a:t>C# has 76 keywords. Java has only 47. </a:t>
            </a:r>
          </a:p>
          <a:p>
            <a:pPr>
              <a:lnSpc>
                <a:spcPct val="80000"/>
              </a:lnSpc>
            </a:pPr>
            <a:r>
              <a:rPr lang="en-US" sz="2800" dirty="0"/>
              <a:t>This suggests that C# is more complex than Java. </a:t>
            </a:r>
          </a:p>
          <a:p>
            <a:pPr>
              <a:lnSpc>
                <a:spcPct val="80000"/>
              </a:lnSpc>
            </a:pPr>
            <a:r>
              <a:rPr lang="en-US" sz="2800" dirty="0"/>
              <a:t>Key words are reserved; that means they cannot be used as names.</a:t>
            </a:r>
          </a:p>
          <a:p>
            <a:pPr>
              <a:lnSpc>
                <a:spcPct val="80000"/>
              </a:lnSpc>
              <a:buFontTx/>
              <a:buNone/>
            </a:pPr>
            <a:endParaRPr lang="en-US" sz="2800" dirty="0"/>
          </a:p>
          <a:p>
            <a:pPr>
              <a:lnSpc>
                <a:spcPct val="80000"/>
              </a:lnSpc>
              <a:buFontTx/>
              <a:buNone/>
            </a:pPr>
            <a:r>
              <a:rPr lang="en-US" sz="2400" dirty="0"/>
              <a:t>abstract as base </a:t>
            </a:r>
            <a:r>
              <a:rPr lang="en-US" sz="2400" dirty="0" err="1"/>
              <a:t>bool</a:t>
            </a:r>
            <a:r>
              <a:rPr lang="en-US" sz="2400" dirty="0"/>
              <a:t> break byte case catch char checked class const continue decimal default delegate do double else </a:t>
            </a:r>
            <a:r>
              <a:rPr lang="en-US" sz="2400" dirty="0" err="1"/>
              <a:t>enum</a:t>
            </a:r>
            <a:r>
              <a:rPr lang="en-US" sz="2400" dirty="0"/>
              <a:t> event explicit extern false finally fixed float for </a:t>
            </a:r>
            <a:r>
              <a:rPr lang="en-US" sz="2400" dirty="0" err="1"/>
              <a:t>foreach</a:t>
            </a:r>
            <a:r>
              <a:rPr lang="en-US" sz="2400" dirty="0"/>
              <a:t> </a:t>
            </a:r>
            <a:r>
              <a:rPr lang="en-US" sz="2400" dirty="0" err="1"/>
              <a:t>goto</a:t>
            </a:r>
            <a:endParaRPr lang="en-US" sz="2400" dirty="0"/>
          </a:p>
          <a:p>
            <a:pPr>
              <a:lnSpc>
                <a:spcPct val="80000"/>
              </a:lnSpc>
              <a:buFontTx/>
              <a:buNone/>
            </a:pPr>
            <a:r>
              <a:rPr lang="en-US" sz="2400" dirty="0"/>
              <a:t>     if implicit in </a:t>
            </a:r>
            <a:r>
              <a:rPr lang="en-US" sz="2400" dirty="0" err="1"/>
              <a:t>int</a:t>
            </a:r>
            <a:r>
              <a:rPr lang="en-US" sz="2400" dirty="0"/>
              <a:t> interface internal is lock long namespace new null object operator out override </a:t>
            </a:r>
            <a:r>
              <a:rPr lang="en-US" sz="2400" dirty="0" err="1"/>
              <a:t>params</a:t>
            </a:r>
            <a:r>
              <a:rPr lang="en-US" sz="2400" dirty="0"/>
              <a:t> private protected public </a:t>
            </a:r>
            <a:r>
              <a:rPr lang="en-US" sz="2400" dirty="0" err="1"/>
              <a:t>readonly</a:t>
            </a:r>
            <a:r>
              <a:rPr lang="en-US" sz="2400" dirty="0"/>
              <a:t> ref return </a:t>
            </a:r>
            <a:r>
              <a:rPr lang="en-US" sz="2400" dirty="0" err="1"/>
              <a:t>sbyte</a:t>
            </a:r>
            <a:r>
              <a:rPr lang="en-US" sz="2400" dirty="0"/>
              <a:t> sealed short </a:t>
            </a:r>
            <a:r>
              <a:rPr lang="en-US" sz="2400" dirty="0" err="1"/>
              <a:t>sizeof</a:t>
            </a:r>
            <a:r>
              <a:rPr lang="en-US" sz="2400" dirty="0"/>
              <a:t> </a:t>
            </a:r>
            <a:r>
              <a:rPr lang="en-US" sz="2400" dirty="0" err="1"/>
              <a:t>stackalloc</a:t>
            </a:r>
            <a:r>
              <a:rPr lang="en-US" sz="2400" dirty="0"/>
              <a:t> static string </a:t>
            </a:r>
            <a:r>
              <a:rPr lang="en-US" sz="2400" dirty="0" err="1"/>
              <a:t>struct</a:t>
            </a:r>
            <a:r>
              <a:rPr lang="en-US" sz="2400" dirty="0"/>
              <a:t> switch this throw true try </a:t>
            </a:r>
            <a:r>
              <a:rPr lang="en-US" sz="2400" dirty="0" err="1"/>
              <a:t>typeof</a:t>
            </a:r>
            <a:r>
              <a:rPr lang="en-US" sz="2400" dirty="0"/>
              <a:t> </a:t>
            </a:r>
            <a:r>
              <a:rPr lang="en-US" sz="2400" dirty="0" err="1"/>
              <a:t>uint</a:t>
            </a:r>
            <a:r>
              <a:rPr lang="en-US" sz="2400" dirty="0"/>
              <a:t> </a:t>
            </a:r>
            <a:r>
              <a:rPr lang="en-US" sz="2400" dirty="0" err="1"/>
              <a:t>ulong</a:t>
            </a:r>
            <a:r>
              <a:rPr lang="en-US" sz="2400" dirty="0"/>
              <a:t> unchecked unsafe </a:t>
            </a:r>
            <a:r>
              <a:rPr lang="en-US" sz="2400" dirty="0" err="1"/>
              <a:t>ushort</a:t>
            </a:r>
            <a:r>
              <a:rPr lang="en-US" sz="2400" dirty="0"/>
              <a:t> using virtual void while</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Similarities to Java</a:t>
            </a:r>
            <a:endParaRPr lang="en-GB"/>
          </a:p>
        </p:txBody>
      </p:sp>
      <p:sp>
        <p:nvSpPr>
          <p:cNvPr id="15363" name="Rectangle 3"/>
          <p:cNvSpPr>
            <a:spLocks noGrp="1" noChangeArrowheads="1"/>
          </p:cNvSpPr>
          <p:nvPr>
            <p:ph idx="1"/>
          </p:nvPr>
        </p:nvSpPr>
        <p:spPr/>
        <p:txBody>
          <a:bodyPr/>
          <a:lstStyle/>
          <a:p>
            <a:pPr>
              <a:lnSpc>
                <a:spcPct val="90000"/>
              </a:lnSpc>
            </a:pPr>
            <a:r>
              <a:rPr lang="en-US" sz="2800" dirty="0"/>
              <a:t>Looks like a Java program. </a:t>
            </a:r>
          </a:p>
          <a:p>
            <a:pPr>
              <a:lnSpc>
                <a:spcPct val="90000"/>
              </a:lnSpc>
            </a:pPr>
            <a:r>
              <a:rPr lang="en-US" sz="2800" dirty="0"/>
              <a:t>Any Java programmer should be able to read a C# program</a:t>
            </a:r>
            <a:endParaRPr lang="en-US" sz="2800" i="1" dirty="0"/>
          </a:p>
          <a:p>
            <a:pPr>
              <a:lnSpc>
                <a:spcPct val="90000"/>
              </a:lnSpc>
            </a:pPr>
            <a:r>
              <a:rPr lang="en-US" sz="2800" dirty="0"/>
              <a:t>Same as Java:</a:t>
            </a:r>
          </a:p>
          <a:p>
            <a:pPr lvl="1">
              <a:lnSpc>
                <a:spcPct val="90000"/>
              </a:lnSpc>
            </a:pPr>
            <a:r>
              <a:rPr lang="en-US" sz="2400" dirty="0"/>
              <a:t>Object-oriented</a:t>
            </a:r>
          </a:p>
          <a:p>
            <a:pPr lvl="1">
              <a:lnSpc>
                <a:spcPct val="90000"/>
              </a:lnSpc>
            </a:pPr>
            <a:r>
              <a:rPr lang="en-US" sz="2400" dirty="0"/>
              <a:t>Type safe</a:t>
            </a:r>
          </a:p>
          <a:p>
            <a:pPr lvl="1">
              <a:lnSpc>
                <a:spcPct val="90000"/>
              </a:lnSpc>
            </a:pPr>
            <a:r>
              <a:rPr lang="en-US" sz="2400" dirty="0"/>
              <a:t>Garbage collection</a:t>
            </a:r>
          </a:p>
          <a:p>
            <a:pPr lvl="1">
              <a:lnSpc>
                <a:spcPct val="90000"/>
              </a:lnSpc>
            </a:pPr>
            <a:r>
              <a:rPr lang="en-US" sz="2400" dirty="0"/>
              <a:t>Packages = name spaces</a:t>
            </a:r>
          </a:p>
          <a:p>
            <a:pPr lvl="1">
              <a:lnSpc>
                <a:spcPct val="90000"/>
              </a:lnSpc>
            </a:pPr>
            <a:r>
              <a:rPr lang="en-US" sz="2400" dirty="0"/>
              <a:t>Threads</a:t>
            </a:r>
          </a:p>
          <a:p>
            <a:pPr lvl="1">
              <a:lnSpc>
                <a:spcPct val="90000"/>
              </a:lnSpc>
            </a:pPr>
            <a:r>
              <a:rPr lang="en-US" sz="2400" dirty="0"/>
              <a:t>Reflection</a:t>
            </a:r>
          </a:p>
          <a:p>
            <a:pPr lvl="1">
              <a:lnSpc>
                <a:spcPct val="90000"/>
              </a:lnSpc>
            </a:pPr>
            <a:endParaRPr lang="en-US" sz="2400" dirty="0"/>
          </a:p>
          <a:p>
            <a:pPr lvl="1">
              <a:lnSpc>
                <a:spcPct val="90000"/>
              </a:lnSpc>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Types</a:t>
            </a:r>
            <a:endParaRPr lang="en-GB"/>
          </a:p>
        </p:txBody>
      </p:sp>
      <p:sp>
        <p:nvSpPr>
          <p:cNvPr id="72707" name="Rectangle 3"/>
          <p:cNvSpPr>
            <a:spLocks noGrp="1" noChangeArrowheads="1"/>
          </p:cNvSpPr>
          <p:nvPr>
            <p:ph idx="1"/>
          </p:nvPr>
        </p:nvSpPr>
        <p:spPr/>
        <p:txBody>
          <a:bodyPr/>
          <a:lstStyle/>
          <a:p>
            <a:pPr>
              <a:lnSpc>
                <a:spcPct val="90000"/>
              </a:lnSpc>
            </a:pPr>
            <a:r>
              <a:rPr lang="en-US" sz="2400" dirty="0"/>
              <a:t>data types of C# form a hierarchy</a:t>
            </a:r>
          </a:p>
          <a:p>
            <a:pPr>
              <a:lnSpc>
                <a:spcPct val="90000"/>
              </a:lnSpc>
            </a:pPr>
            <a:r>
              <a:rPr lang="en-US" sz="2400" dirty="0"/>
              <a:t>value types </a:t>
            </a:r>
          </a:p>
          <a:p>
            <a:pPr>
              <a:lnSpc>
                <a:spcPct val="90000"/>
              </a:lnSpc>
            </a:pPr>
            <a:r>
              <a:rPr lang="en-US" sz="2400" dirty="0"/>
              <a:t>reference types. </a:t>
            </a:r>
          </a:p>
          <a:p>
            <a:pPr>
              <a:lnSpc>
                <a:spcPct val="90000"/>
              </a:lnSpc>
            </a:pPr>
            <a:r>
              <a:rPr lang="en-US" sz="2400" dirty="0"/>
              <a:t>Value types are simple types such as </a:t>
            </a:r>
            <a:r>
              <a:rPr lang="en-US" sz="2400" i="1" dirty="0"/>
              <a:t>char</a:t>
            </a:r>
            <a:r>
              <a:rPr lang="en-US" sz="2400" dirty="0"/>
              <a:t>, </a:t>
            </a:r>
            <a:r>
              <a:rPr lang="en-US" sz="2400" i="1" dirty="0" err="1"/>
              <a:t>int</a:t>
            </a:r>
            <a:r>
              <a:rPr lang="en-US" sz="2400" dirty="0"/>
              <a:t> or </a:t>
            </a:r>
            <a:r>
              <a:rPr lang="en-US" sz="2400" i="1" dirty="0"/>
              <a:t>float</a:t>
            </a:r>
            <a:r>
              <a:rPr lang="en-US" sz="2400" dirty="0"/>
              <a:t>, </a:t>
            </a:r>
            <a:r>
              <a:rPr lang="en-US" sz="2400" i="1" dirty="0"/>
              <a:t>enumerations</a:t>
            </a:r>
            <a:r>
              <a:rPr lang="en-US" sz="2400" dirty="0"/>
              <a:t> and </a:t>
            </a:r>
            <a:r>
              <a:rPr lang="en-US" sz="2400" i="1" dirty="0" err="1"/>
              <a:t>structs</a:t>
            </a:r>
            <a:r>
              <a:rPr lang="en-US" sz="2400" dirty="0"/>
              <a:t>. Variables of these types directly contain a value (example ‘x’, 123 or 3.14). </a:t>
            </a:r>
          </a:p>
          <a:p>
            <a:pPr>
              <a:lnSpc>
                <a:spcPct val="90000"/>
              </a:lnSpc>
            </a:pPr>
            <a:r>
              <a:rPr lang="en-US" sz="2400" dirty="0"/>
              <a:t>Reference types are </a:t>
            </a:r>
            <a:r>
              <a:rPr lang="en-US" sz="2400" i="1" dirty="0"/>
              <a:t>classes</a:t>
            </a:r>
            <a:r>
              <a:rPr lang="en-US" sz="2400" dirty="0"/>
              <a:t>, </a:t>
            </a:r>
            <a:r>
              <a:rPr lang="en-US" sz="2400" i="1" dirty="0"/>
              <a:t>interfaces</a:t>
            </a:r>
            <a:r>
              <a:rPr lang="en-US" sz="2400" dirty="0"/>
              <a:t>, </a:t>
            </a:r>
            <a:r>
              <a:rPr lang="en-US" sz="2400" i="1" dirty="0"/>
              <a:t>arrays</a:t>
            </a:r>
            <a:r>
              <a:rPr lang="en-US" sz="2400" dirty="0"/>
              <a:t> and </a:t>
            </a:r>
            <a:r>
              <a:rPr lang="en-US" sz="2400" i="1" dirty="0"/>
              <a:t>delegates</a:t>
            </a:r>
            <a:r>
              <a:rPr lang="en-US" sz="2400" dirty="0"/>
              <a:t>. </a:t>
            </a:r>
          </a:p>
          <a:p>
            <a:pPr>
              <a:lnSpc>
                <a:spcPct val="90000"/>
              </a:lnSpc>
            </a:pPr>
            <a:r>
              <a:rPr lang="en-US" sz="2400" dirty="0"/>
              <a:t>Reference variables hold references to objects  that are stored in the dynamic storage area (the heap)</a:t>
            </a:r>
            <a:endParaRPr lang="en-GB"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Types(cont)</a:t>
            </a:r>
          </a:p>
        </p:txBody>
      </p:sp>
      <p:sp>
        <p:nvSpPr>
          <p:cNvPr id="74755" name="Rectangle 3"/>
          <p:cNvSpPr>
            <a:spLocks noGrp="1" noChangeArrowheads="1"/>
          </p:cNvSpPr>
          <p:nvPr>
            <p:ph idx="1"/>
          </p:nvPr>
        </p:nvSpPr>
        <p:spPr/>
        <p:txBody>
          <a:bodyPr/>
          <a:lstStyle/>
          <a:p>
            <a:pPr>
              <a:lnSpc>
                <a:spcPct val="90000"/>
              </a:lnSpc>
            </a:pPr>
            <a:r>
              <a:rPr lang="en-US" sz="2800" dirty="0"/>
              <a:t>C# has a uniform type system, that’s to say, all types whether value types or reference types are compatible with the type object: variables of these types can be assigned to object variables and understand object operations. </a:t>
            </a:r>
            <a:endParaRPr lang="en-GB" sz="2800" dirty="0"/>
          </a:p>
          <a:p>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String</a:t>
            </a:r>
            <a:endParaRPr lang="en-GB"/>
          </a:p>
        </p:txBody>
      </p:sp>
      <p:sp>
        <p:nvSpPr>
          <p:cNvPr id="76803" name="Rectangle 3"/>
          <p:cNvSpPr>
            <a:spLocks noGrp="1" noChangeArrowheads="1"/>
          </p:cNvSpPr>
          <p:nvPr>
            <p:ph idx="1"/>
          </p:nvPr>
        </p:nvSpPr>
        <p:spPr/>
        <p:txBody>
          <a:bodyPr/>
          <a:lstStyle/>
          <a:p>
            <a:r>
              <a:rPr lang="en-US"/>
              <a:t>The type string is a predefined class and so a </a:t>
            </a:r>
            <a:r>
              <a:rPr lang="en-US" i="1"/>
              <a:t>reference</a:t>
            </a:r>
            <a:r>
              <a:rPr lang="en-US"/>
              <a:t> type. </a:t>
            </a:r>
          </a:p>
          <a:p>
            <a:r>
              <a:rPr lang="en-US"/>
              <a:t>Actually string is a keyword that is elaborated by the compiler into the class </a:t>
            </a:r>
            <a:r>
              <a:rPr lang="en-US" i="1"/>
              <a:t>System.String</a:t>
            </a:r>
            <a:r>
              <a:rPr lang="en-US"/>
              <a:t> </a:t>
            </a:r>
            <a:endParaRPr lang="en-US"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Simple types</a:t>
            </a:r>
            <a:endParaRPr lang="en-GB"/>
          </a:p>
        </p:txBody>
      </p:sp>
      <p:sp>
        <p:nvSpPr>
          <p:cNvPr id="78851" name="Rectangle 3"/>
          <p:cNvSpPr>
            <a:spLocks noGrp="1" noChangeArrowheads="1"/>
          </p:cNvSpPr>
          <p:nvPr>
            <p:ph idx="1"/>
          </p:nvPr>
        </p:nvSpPr>
        <p:spPr>
          <a:xfrm>
            <a:off x="457200" y="1295400"/>
            <a:ext cx="8229600" cy="4525963"/>
          </a:xfrm>
        </p:spPr>
        <p:txBody>
          <a:bodyPr/>
          <a:lstStyle/>
          <a:p>
            <a:pPr>
              <a:lnSpc>
                <a:spcPct val="90000"/>
              </a:lnSpc>
            </a:pPr>
            <a:endParaRPr lang="en-US" sz="2800" dirty="0"/>
          </a:p>
          <a:p>
            <a:pPr>
              <a:lnSpc>
                <a:spcPct val="90000"/>
              </a:lnSpc>
            </a:pPr>
            <a:r>
              <a:rPr lang="en-US" sz="2800" dirty="0"/>
              <a:t>C# has predefined types for numbers, characters and Boolean values. Within the numeric types whole-number types and floating points are distinct and differ in range of values and accuracy. </a:t>
            </a:r>
          </a:p>
          <a:p>
            <a:pPr>
              <a:lnSpc>
                <a:spcPct val="90000"/>
              </a:lnSpc>
            </a:pPr>
            <a:r>
              <a:rPr lang="en-US" sz="2800" dirty="0"/>
              <a:t>The unsigned types </a:t>
            </a:r>
            <a:r>
              <a:rPr lang="en-US" sz="2800" i="1" dirty="0"/>
              <a:t>byte</a:t>
            </a:r>
            <a:r>
              <a:rPr lang="en-US" sz="2800" dirty="0"/>
              <a:t>, </a:t>
            </a:r>
            <a:r>
              <a:rPr lang="en-US" sz="2800" i="1" dirty="0" err="1"/>
              <a:t>ushort</a:t>
            </a:r>
            <a:r>
              <a:rPr lang="en-US" sz="2800" dirty="0"/>
              <a:t>, </a:t>
            </a:r>
            <a:r>
              <a:rPr lang="en-US" sz="2800" i="1" dirty="0" err="1"/>
              <a:t>uint</a:t>
            </a:r>
            <a:r>
              <a:rPr lang="en-US" sz="2800" dirty="0"/>
              <a:t> and </a:t>
            </a:r>
            <a:r>
              <a:rPr lang="en-US" sz="2800" i="1" dirty="0" err="1"/>
              <a:t>ulong</a:t>
            </a:r>
            <a:r>
              <a:rPr lang="en-US" sz="2800" dirty="0"/>
              <a:t> are mainly useful for systems programming and fore compatibility with other languages. </a:t>
            </a:r>
          </a:p>
          <a:p>
            <a:pPr>
              <a:lnSpc>
                <a:spcPct val="90000"/>
              </a:lnSpc>
            </a:pPr>
            <a:r>
              <a:rPr lang="en-US" sz="2800" dirty="0"/>
              <a:t>The type </a:t>
            </a:r>
            <a:r>
              <a:rPr lang="en-US" sz="2800" i="1" dirty="0"/>
              <a:t>decimal</a:t>
            </a:r>
            <a:r>
              <a:rPr lang="en-US" sz="2800" dirty="0"/>
              <a:t> allows the exact representation of large decimal numbers with high accuracy and is mainly used for financial mathematics.</a:t>
            </a:r>
            <a:endParaRPr lang="en-GB" sz="2800" dirty="0"/>
          </a:p>
          <a:p>
            <a:pPr>
              <a:lnSpc>
                <a:spcPct val="90000"/>
              </a:lnSpc>
            </a:pPr>
            <a:endParaRPr lang="en-GB"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Hierarchy</a:t>
            </a:r>
            <a:endParaRPr lang="en-GB"/>
          </a:p>
        </p:txBody>
      </p:sp>
      <p:sp>
        <p:nvSpPr>
          <p:cNvPr id="80899" name="Rectangle 3"/>
          <p:cNvSpPr>
            <a:spLocks noGrp="1" noChangeArrowheads="1"/>
          </p:cNvSpPr>
          <p:nvPr>
            <p:ph idx="1"/>
          </p:nvPr>
        </p:nvSpPr>
        <p:spPr/>
        <p:txBody>
          <a:bodyPr/>
          <a:lstStyle/>
          <a:p>
            <a:r>
              <a:rPr lang="en-US" dirty="0"/>
              <a:t>All the simple types are mapped by the compiler into </a:t>
            </a:r>
            <a:r>
              <a:rPr lang="en-US" i="1" dirty="0" err="1"/>
              <a:t>struct</a:t>
            </a:r>
            <a:r>
              <a:rPr lang="en-US" dirty="0"/>
              <a:t> types in the namespace </a:t>
            </a:r>
            <a:r>
              <a:rPr lang="en-US" i="1" dirty="0"/>
              <a:t>System</a:t>
            </a:r>
            <a:r>
              <a:rPr lang="en-US" dirty="0"/>
              <a:t>. The type </a:t>
            </a:r>
            <a:r>
              <a:rPr lang="en-US" i="1" dirty="0" err="1"/>
              <a:t>int</a:t>
            </a:r>
            <a:r>
              <a:rPr lang="en-US" dirty="0"/>
              <a:t> is equivalent to </a:t>
            </a:r>
            <a:r>
              <a:rPr lang="en-US" i="1" dirty="0"/>
              <a:t>System.Int32</a:t>
            </a:r>
            <a:r>
              <a:rPr lang="en-US" dirty="0"/>
              <a:t>. All the operations defined there (including those inherited from </a:t>
            </a:r>
            <a:r>
              <a:rPr lang="en-US" i="1" dirty="0" err="1"/>
              <a:t>System.Object</a:t>
            </a:r>
            <a:r>
              <a:rPr lang="en-US" dirty="0"/>
              <a:t>) are thus applicable to </a:t>
            </a:r>
            <a:r>
              <a:rPr lang="en-US" i="1" dirty="0"/>
              <a:t>int</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Enumerations</a:t>
            </a:r>
            <a:endParaRPr lang="en-GB"/>
          </a:p>
        </p:txBody>
      </p:sp>
      <p:sp>
        <p:nvSpPr>
          <p:cNvPr id="82947" name="Rectangle 3"/>
          <p:cNvSpPr>
            <a:spLocks noGrp="1" noChangeArrowheads="1"/>
          </p:cNvSpPr>
          <p:nvPr>
            <p:ph idx="1"/>
          </p:nvPr>
        </p:nvSpPr>
        <p:spPr/>
        <p:txBody>
          <a:bodyPr/>
          <a:lstStyle/>
          <a:p>
            <a:pPr>
              <a:buFontTx/>
              <a:buNone/>
            </a:pPr>
            <a:r>
              <a:rPr lang="en-US" sz="2400"/>
              <a:t>enum Color {red, blue, green}</a:t>
            </a:r>
          </a:p>
          <a:p>
            <a:pPr>
              <a:buFontTx/>
              <a:buNone/>
            </a:pPr>
            <a:r>
              <a:rPr lang="en-US" sz="2400"/>
              <a:t>enum Color {red=1, blue=2, green=4}</a:t>
            </a:r>
          </a:p>
          <a:p>
            <a:pPr>
              <a:buFontTx/>
              <a:buNone/>
            </a:pPr>
            <a:r>
              <a:rPr lang="en-US" sz="2400"/>
              <a:t>enum Direction {left=0, right, up=4, down} </a:t>
            </a:r>
          </a:p>
          <a:p>
            <a:pPr>
              <a:buFontTx/>
              <a:buNone/>
            </a:pPr>
            <a:r>
              <a:rPr lang="en-US" sz="2400"/>
              <a:t>// left=0, right=1, up=4, down=5</a:t>
            </a:r>
          </a:p>
          <a:p>
            <a:pPr>
              <a:buFontTx/>
              <a:buNone/>
            </a:pPr>
            <a:endParaRPr lang="en-US" sz="2400"/>
          </a:p>
          <a:p>
            <a:pPr>
              <a:buFontTx/>
              <a:buNone/>
            </a:pPr>
            <a:r>
              <a:rPr lang="en-US" sz="2400"/>
              <a:t>enum Access: byte {personal=1, group=2, all=4}</a:t>
            </a:r>
          </a:p>
          <a:p>
            <a:pPr>
              <a:buFontTx/>
              <a:buNone/>
            </a:pPr>
            <a:r>
              <a:rPr lang="en-US" sz="2400"/>
              <a:t>Access a = Access.personal | Access.group</a:t>
            </a:r>
          </a:p>
          <a:p>
            <a:pPr>
              <a:buFontTx/>
              <a:buNone/>
            </a:pPr>
            <a:r>
              <a:rPr lang="en-US" sz="2400"/>
              <a:t>if ((a &amp; Access.personal) != 0) </a:t>
            </a:r>
          </a:p>
          <a:p>
            <a:pPr>
              <a:buFontTx/>
              <a:buNone/>
            </a:pPr>
            <a:r>
              <a:rPr lang="en-US" sz="2400"/>
              <a:t>  Console.WriteLine("access granted");</a:t>
            </a:r>
            <a:endParaRPr lang="en-GB" sz="2400"/>
          </a:p>
          <a:p>
            <a:endParaRPr lang="en-GB"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Sets</a:t>
            </a:r>
            <a:endParaRPr lang="en-GB"/>
          </a:p>
        </p:txBody>
      </p:sp>
      <p:sp>
        <p:nvSpPr>
          <p:cNvPr id="84995" name="Rectangle 3"/>
          <p:cNvSpPr>
            <a:spLocks noGrp="1" noChangeArrowheads="1"/>
          </p:cNvSpPr>
          <p:nvPr>
            <p:ph idx="1"/>
          </p:nvPr>
        </p:nvSpPr>
        <p:spPr/>
        <p:txBody>
          <a:bodyPr/>
          <a:lstStyle/>
          <a:p>
            <a:pPr>
              <a:lnSpc>
                <a:spcPct val="90000"/>
              </a:lnSpc>
            </a:pPr>
            <a:r>
              <a:rPr lang="en-US" sz="2800"/>
              <a:t>When using enumeration constants they must be qualified with their type names. If values are chosen for </a:t>
            </a:r>
            <a:r>
              <a:rPr lang="en-US" sz="2800" i="1"/>
              <a:t>Access</a:t>
            </a:r>
            <a:r>
              <a:rPr lang="en-US" sz="2800"/>
              <a:t> that are powers of two then they can be used as bit sets by using the logical operations.</a:t>
            </a:r>
          </a:p>
          <a:p>
            <a:pPr>
              <a:lnSpc>
                <a:spcPct val="90000"/>
              </a:lnSpc>
            </a:pPr>
            <a:r>
              <a:rPr lang="en-US" sz="2800"/>
              <a:t>In this way an enumeration variable can hold a </a:t>
            </a:r>
            <a:r>
              <a:rPr lang="en-US" sz="2800" i="1"/>
              <a:t>set</a:t>
            </a:r>
            <a:r>
              <a:rPr lang="en-US" sz="2800"/>
              <a:t> of values. If this causes a value to be stored for which there is no enumeration constant, that does not trouble the compiler. </a:t>
            </a:r>
          </a:p>
          <a:p>
            <a:pPr>
              <a:lnSpc>
                <a:spcPct val="90000"/>
              </a:lnSpc>
            </a:pPr>
            <a:r>
              <a:rPr lang="en-US" sz="2800"/>
              <a:t>For example, </a:t>
            </a:r>
            <a:r>
              <a:rPr lang="en-US" sz="2800" i="1"/>
              <a:t>Access.personal</a:t>
            </a:r>
            <a:r>
              <a:rPr lang="en-US" sz="2800"/>
              <a:t> | </a:t>
            </a:r>
            <a:r>
              <a:rPr lang="en-US" sz="2800" i="1"/>
              <a:t>Access.group</a:t>
            </a:r>
            <a:r>
              <a:rPr lang="en-US" sz="2800"/>
              <a:t> yields the value 3. </a:t>
            </a:r>
            <a:endParaRPr lang="en-GB"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Arrays</a:t>
            </a:r>
            <a:endParaRPr lang="en-GB"/>
          </a:p>
        </p:txBody>
      </p:sp>
      <p:sp>
        <p:nvSpPr>
          <p:cNvPr id="87043" name="Rectangle 3"/>
          <p:cNvSpPr>
            <a:spLocks noGrp="1" noChangeArrowheads="1"/>
          </p:cNvSpPr>
          <p:nvPr>
            <p:ph idx="1"/>
          </p:nvPr>
        </p:nvSpPr>
        <p:spPr/>
        <p:txBody>
          <a:bodyPr/>
          <a:lstStyle/>
          <a:p>
            <a:pPr>
              <a:lnSpc>
                <a:spcPct val="80000"/>
              </a:lnSpc>
            </a:pPr>
            <a:r>
              <a:rPr lang="en-US" sz="2800"/>
              <a:t>Arrays are one-dimensional or multi-dimensional vectors of elements. The elements are selected by an index where the indexing begins at 0.</a:t>
            </a:r>
            <a:endParaRPr lang="en-US" sz="2800" i="1"/>
          </a:p>
          <a:p>
            <a:pPr>
              <a:lnSpc>
                <a:spcPct val="80000"/>
              </a:lnSpc>
            </a:pPr>
            <a:r>
              <a:rPr lang="en-US" sz="2800" i="1"/>
              <a:t>One-dimensional arrays</a:t>
            </a:r>
            <a:endParaRPr lang="en-US" sz="2800"/>
          </a:p>
          <a:p>
            <a:pPr>
              <a:lnSpc>
                <a:spcPct val="80000"/>
              </a:lnSpc>
            </a:pPr>
            <a:r>
              <a:rPr lang="en-US" sz="2800"/>
              <a:t>One-dimensional arrays are declared by stating their element type followed by empty (square) brackets:</a:t>
            </a:r>
          </a:p>
          <a:p>
            <a:pPr>
              <a:lnSpc>
                <a:spcPct val="80000"/>
              </a:lnSpc>
            </a:pPr>
            <a:r>
              <a:rPr lang="en-US" sz="2800"/>
              <a:t>Note that in an array of </a:t>
            </a:r>
            <a:r>
              <a:rPr lang="en-US" sz="2800" i="1"/>
              <a:t>classes</a:t>
            </a:r>
            <a:r>
              <a:rPr lang="en-US" sz="2800"/>
              <a:t> there are </a:t>
            </a:r>
            <a:r>
              <a:rPr lang="en-US" sz="2800" i="1"/>
              <a:t>references</a:t>
            </a:r>
            <a:r>
              <a:rPr lang="en-US" sz="2800"/>
              <a:t>, but an array of </a:t>
            </a:r>
            <a:r>
              <a:rPr lang="en-US" sz="2800" i="1"/>
              <a:t>structs</a:t>
            </a:r>
            <a:r>
              <a:rPr lang="en-US" sz="2800"/>
              <a:t> holds the </a:t>
            </a:r>
            <a:r>
              <a:rPr lang="en-US" sz="2800" i="1"/>
              <a:t>values</a:t>
            </a:r>
            <a:r>
              <a:rPr lang="en-US" sz="2800"/>
              <a:t> directly.</a:t>
            </a:r>
            <a:endParaRPr lang="en-GB"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Array examples</a:t>
            </a:r>
            <a:endParaRPr lang="en-GB"/>
          </a:p>
        </p:txBody>
      </p:sp>
      <p:sp>
        <p:nvSpPr>
          <p:cNvPr id="89091" name="Rectangle 3"/>
          <p:cNvSpPr>
            <a:spLocks noGrp="1" noChangeArrowheads="1"/>
          </p:cNvSpPr>
          <p:nvPr>
            <p:ph idx="1"/>
          </p:nvPr>
        </p:nvSpPr>
        <p:spPr/>
        <p:txBody>
          <a:bodyPr/>
          <a:lstStyle/>
          <a:p>
            <a:pPr>
              <a:lnSpc>
                <a:spcPct val="80000"/>
              </a:lnSpc>
              <a:buFontTx/>
              <a:buNone/>
            </a:pPr>
            <a:r>
              <a:rPr lang="en-US" sz="2000"/>
              <a:t>int[] a; // </a:t>
            </a:r>
            <a:r>
              <a:rPr lang="en-US" sz="2000" i="1"/>
              <a:t>declares an Array-Variable a</a:t>
            </a:r>
            <a:endParaRPr lang="en-US" sz="2000"/>
          </a:p>
          <a:p>
            <a:pPr>
              <a:lnSpc>
                <a:spcPct val="80000"/>
              </a:lnSpc>
              <a:buFontTx/>
              <a:buNone/>
            </a:pPr>
            <a:r>
              <a:rPr lang="en-US" sz="2000"/>
              <a:t>int[] b = new int[3]; </a:t>
            </a:r>
            <a:endParaRPr lang="en-US" sz="2000" i="1"/>
          </a:p>
          <a:p>
            <a:pPr>
              <a:lnSpc>
                <a:spcPct val="80000"/>
              </a:lnSpc>
              <a:buFontTx/>
              <a:buNone/>
            </a:pPr>
            <a:r>
              <a:rPr lang="en-US" sz="2000" i="1"/>
              <a:t>// Initialization with an empty Array</a:t>
            </a:r>
            <a:endParaRPr lang="en-US" sz="2000"/>
          </a:p>
          <a:p>
            <a:pPr>
              <a:lnSpc>
                <a:spcPct val="80000"/>
              </a:lnSpc>
              <a:buFontTx/>
              <a:buNone/>
            </a:pPr>
            <a:endParaRPr lang="en-US" sz="2000"/>
          </a:p>
          <a:p>
            <a:pPr>
              <a:lnSpc>
                <a:spcPct val="80000"/>
              </a:lnSpc>
              <a:buFontTx/>
              <a:buNone/>
            </a:pPr>
            <a:r>
              <a:rPr lang="en-US" sz="2000"/>
              <a:t>int[] c = new int[] {3, 4, 5}; </a:t>
            </a:r>
            <a:endParaRPr lang="en-US" sz="2000" i="1"/>
          </a:p>
          <a:p>
            <a:pPr>
              <a:lnSpc>
                <a:spcPct val="80000"/>
              </a:lnSpc>
              <a:buFontTx/>
              <a:buNone/>
            </a:pPr>
            <a:r>
              <a:rPr lang="en-US" sz="2000" i="1"/>
              <a:t>// Initialization with the values 3, 4, 5</a:t>
            </a:r>
            <a:endParaRPr lang="en-US" sz="2000"/>
          </a:p>
          <a:p>
            <a:pPr>
              <a:lnSpc>
                <a:spcPct val="80000"/>
              </a:lnSpc>
              <a:buFontTx/>
              <a:buNone/>
            </a:pPr>
            <a:r>
              <a:rPr lang="en-US" sz="2000"/>
              <a:t>int[] d = {3, 4, 5}; </a:t>
            </a:r>
            <a:endParaRPr lang="en-US" sz="2000" i="1"/>
          </a:p>
          <a:p>
            <a:pPr>
              <a:lnSpc>
                <a:spcPct val="80000"/>
              </a:lnSpc>
              <a:buFontTx/>
              <a:buNone/>
            </a:pPr>
            <a:r>
              <a:rPr lang="en-US" sz="2000" i="1"/>
              <a:t>// Initialization with the values 3, 4, 5</a:t>
            </a:r>
            <a:endParaRPr lang="en-US" sz="2000"/>
          </a:p>
          <a:p>
            <a:pPr>
              <a:lnSpc>
                <a:spcPct val="80000"/>
              </a:lnSpc>
              <a:buFontTx/>
              <a:buNone/>
            </a:pPr>
            <a:endParaRPr lang="en-US" sz="2000"/>
          </a:p>
          <a:p>
            <a:pPr>
              <a:lnSpc>
                <a:spcPct val="80000"/>
              </a:lnSpc>
              <a:buFontTx/>
              <a:buNone/>
            </a:pPr>
            <a:r>
              <a:rPr lang="en-US" sz="2000"/>
              <a:t>SomeClass[] e = new SomeClass[10]; </a:t>
            </a:r>
            <a:endParaRPr lang="en-US" sz="2000" i="1"/>
          </a:p>
          <a:p>
            <a:pPr>
              <a:lnSpc>
                <a:spcPct val="80000"/>
              </a:lnSpc>
              <a:buFontTx/>
              <a:buNone/>
            </a:pPr>
            <a:r>
              <a:rPr lang="en-US" sz="2000" i="1"/>
              <a:t>// Array of references</a:t>
            </a:r>
            <a:endParaRPr lang="en-US" sz="2000"/>
          </a:p>
          <a:p>
            <a:pPr>
              <a:lnSpc>
                <a:spcPct val="80000"/>
              </a:lnSpc>
              <a:buFontTx/>
              <a:buNone/>
            </a:pPr>
            <a:endParaRPr lang="en-US" sz="2000"/>
          </a:p>
          <a:p>
            <a:pPr>
              <a:lnSpc>
                <a:spcPct val="80000"/>
              </a:lnSpc>
              <a:buFontTx/>
              <a:buNone/>
            </a:pPr>
            <a:r>
              <a:rPr lang="en-US" sz="2000"/>
              <a:t>SomeStruct[] f = new SomeStruct[10]; </a:t>
            </a:r>
            <a:endParaRPr lang="en-US" sz="2000" i="1"/>
          </a:p>
          <a:p>
            <a:pPr>
              <a:lnSpc>
                <a:spcPct val="80000"/>
              </a:lnSpc>
              <a:buFontTx/>
              <a:buNone/>
            </a:pPr>
            <a:r>
              <a:rPr lang="en-US" sz="2000" i="1"/>
              <a:t>// Array of values (directly in array)</a:t>
            </a:r>
            <a:endParaRPr lang="en-GB" sz="2000" i="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Multi-dimensional arrays</a:t>
            </a:r>
            <a:endParaRPr lang="en-GB"/>
          </a:p>
        </p:txBody>
      </p:sp>
      <p:sp>
        <p:nvSpPr>
          <p:cNvPr id="91139" name="Rectangle 3"/>
          <p:cNvSpPr>
            <a:spLocks noGrp="1" noChangeArrowheads="1"/>
          </p:cNvSpPr>
          <p:nvPr>
            <p:ph idx="1"/>
          </p:nvPr>
        </p:nvSpPr>
        <p:spPr/>
        <p:txBody>
          <a:bodyPr/>
          <a:lstStyle/>
          <a:p>
            <a:pPr>
              <a:lnSpc>
                <a:spcPct val="90000"/>
              </a:lnSpc>
            </a:pPr>
            <a:r>
              <a:rPr lang="en-US" sz="2800"/>
              <a:t>With multi-dimensional arrays C# distinguishes between </a:t>
            </a:r>
            <a:r>
              <a:rPr lang="en-US" sz="2800" i="1"/>
              <a:t>jagged</a:t>
            </a:r>
            <a:r>
              <a:rPr lang="en-US" sz="2800"/>
              <a:t> arrays and </a:t>
            </a:r>
            <a:r>
              <a:rPr lang="en-US" sz="2800" i="1"/>
              <a:t>rectangular</a:t>
            </a:r>
            <a:r>
              <a:rPr lang="en-US" sz="2800"/>
              <a:t> arrays. </a:t>
            </a:r>
          </a:p>
          <a:p>
            <a:pPr>
              <a:lnSpc>
                <a:spcPct val="90000"/>
              </a:lnSpc>
            </a:pPr>
            <a:r>
              <a:rPr lang="en-US" sz="2800"/>
              <a:t>Jagged arrays have references to other arrays as their elements, whereas the elements of  rectangular arrays lie contiguously in storage </a:t>
            </a:r>
          </a:p>
          <a:p>
            <a:pPr>
              <a:lnSpc>
                <a:spcPct val="90000"/>
              </a:lnSpc>
            </a:pPr>
            <a:r>
              <a:rPr lang="en-US" sz="2800"/>
              <a:t>Rectangular arrays are not only more compact, but also allow efficient indexing. </a:t>
            </a:r>
          </a:p>
          <a:p>
            <a:pPr>
              <a:lnSpc>
                <a:spcPct val="90000"/>
              </a:lnSpc>
            </a:pPr>
            <a:r>
              <a:rPr lang="en-US" sz="2800"/>
              <a:t>In jagged arrays the rows can have different lengths. For this reason only the length of the first dimension is given and not the length of all dimensions as is possible with rectangular arrays. </a:t>
            </a:r>
            <a:endParaRPr lang="en-GB"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orientation</a:t>
            </a:r>
            <a:br>
              <a:rPr lang="en-US" dirty="0"/>
            </a:br>
            <a:endParaRPr lang="en-US" dirty="0"/>
          </a:p>
        </p:txBody>
      </p:sp>
      <p:sp>
        <p:nvSpPr>
          <p:cNvPr id="3" name="Content Placeholder 2"/>
          <p:cNvSpPr>
            <a:spLocks noGrp="1"/>
          </p:cNvSpPr>
          <p:nvPr>
            <p:ph idx="1"/>
          </p:nvPr>
        </p:nvSpPr>
        <p:spPr/>
        <p:txBody>
          <a:bodyPr/>
          <a:lstStyle/>
          <a:p>
            <a:pPr lvl="1">
              <a:lnSpc>
                <a:spcPct val="90000"/>
              </a:lnSpc>
              <a:buFont typeface="Arial" pitchFamily="34" charset="0"/>
              <a:buChar char="•"/>
            </a:pPr>
            <a:r>
              <a:rPr lang="en-US" dirty="0"/>
              <a:t>object-oriented language </a:t>
            </a:r>
          </a:p>
          <a:p>
            <a:pPr lvl="1">
              <a:lnSpc>
                <a:spcPct val="90000"/>
              </a:lnSpc>
              <a:buFont typeface="Arial" pitchFamily="34" charset="0"/>
              <a:buChar char="•"/>
            </a:pPr>
            <a:r>
              <a:rPr lang="en-US" dirty="0"/>
              <a:t>single inheritance. </a:t>
            </a:r>
            <a:endParaRPr lang="en-GB" dirty="0"/>
          </a:p>
          <a:p>
            <a:pPr lvl="1">
              <a:lnSpc>
                <a:spcPct val="90000"/>
              </a:lnSpc>
              <a:buFont typeface="Arial" pitchFamily="34" charset="0"/>
              <a:buChar char="•"/>
            </a:pPr>
            <a:r>
              <a:rPr lang="en-GB" dirty="0"/>
              <a:t>Classes can inherit from only a single class but can implement several interfaces</a:t>
            </a:r>
            <a:endParaRPr lang="en-US" dirty="0"/>
          </a:p>
        </p:txBody>
      </p:sp>
    </p:spTree>
    <p:extLst>
      <p:ext uri="{BB962C8B-B14F-4D97-AF65-F5344CB8AC3E}">
        <p14:creationId xmlns:p14="http://schemas.microsoft.com/office/powerpoint/2010/main" val="788087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Multi-dimensional arrays examples</a:t>
            </a:r>
            <a:endParaRPr lang="en-GB"/>
          </a:p>
        </p:txBody>
      </p:sp>
      <p:sp>
        <p:nvSpPr>
          <p:cNvPr id="93187" name="Rectangle 3"/>
          <p:cNvSpPr>
            <a:spLocks noGrp="1" noChangeArrowheads="1"/>
          </p:cNvSpPr>
          <p:nvPr>
            <p:ph idx="1"/>
          </p:nvPr>
        </p:nvSpPr>
        <p:spPr/>
        <p:txBody>
          <a:bodyPr/>
          <a:lstStyle/>
          <a:p>
            <a:pPr>
              <a:lnSpc>
                <a:spcPct val="80000"/>
              </a:lnSpc>
              <a:buFontTx/>
              <a:buNone/>
            </a:pPr>
            <a:r>
              <a:rPr lang="en-US" sz="2800" i="1"/>
              <a:t>// jagged Arrays (declared with [][])</a:t>
            </a:r>
            <a:endParaRPr lang="en-US" sz="2800"/>
          </a:p>
          <a:p>
            <a:pPr>
              <a:lnSpc>
                <a:spcPct val="80000"/>
              </a:lnSpc>
              <a:buFontTx/>
              <a:buNone/>
            </a:pPr>
            <a:r>
              <a:rPr lang="en-US" sz="2800"/>
              <a:t>int[][] a = new int[2][]; </a:t>
            </a:r>
            <a:endParaRPr lang="en-US" sz="2800" i="1"/>
          </a:p>
          <a:p>
            <a:pPr>
              <a:lnSpc>
                <a:spcPct val="80000"/>
              </a:lnSpc>
              <a:buFontTx/>
              <a:buNone/>
            </a:pPr>
            <a:r>
              <a:rPr lang="en-US" sz="2800" i="1"/>
              <a:t>// 2 rows, but number of columns not defined</a:t>
            </a:r>
            <a:endParaRPr lang="en-US" sz="2800"/>
          </a:p>
          <a:p>
            <a:pPr>
              <a:lnSpc>
                <a:spcPct val="80000"/>
              </a:lnSpc>
              <a:buFontTx/>
              <a:buNone/>
            </a:pPr>
            <a:endParaRPr lang="en-US" sz="2800"/>
          </a:p>
          <a:p>
            <a:pPr>
              <a:lnSpc>
                <a:spcPct val="80000"/>
              </a:lnSpc>
              <a:buFontTx/>
              <a:buNone/>
            </a:pPr>
            <a:r>
              <a:rPr lang="en-US" sz="2800"/>
              <a:t>a[0] = {1, 2, 3}; </a:t>
            </a:r>
            <a:endParaRPr lang="en-US" sz="2800" i="1"/>
          </a:p>
          <a:p>
            <a:pPr>
              <a:lnSpc>
                <a:spcPct val="80000"/>
              </a:lnSpc>
              <a:buFontTx/>
              <a:buNone/>
            </a:pPr>
            <a:r>
              <a:rPr lang="en-US" sz="2800" i="1"/>
              <a:t>// row 0 has 3 columns</a:t>
            </a:r>
            <a:endParaRPr lang="en-US" sz="2800"/>
          </a:p>
          <a:p>
            <a:pPr>
              <a:lnSpc>
                <a:spcPct val="80000"/>
              </a:lnSpc>
              <a:buFontTx/>
              <a:buNone/>
            </a:pPr>
            <a:endParaRPr lang="en-US" sz="2800"/>
          </a:p>
          <a:p>
            <a:pPr>
              <a:lnSpc>
                <a:spcPct val="80000"/>
              </a:lnSpc>
              <a:buFontTx/>
              <a:buNone/>
            </a:pPr>
            <a:r>
              <a:rPr lang="en-US" sz="2800"/>
              <a:t>a[1] = {4, 5, 6, 7, 8}; </a:t>
            </a:r>
          </a:p>
          <a:p>
            <a:pPr>
              <a:lnSpc>
                <a:spcPct val="80000"/>
              </a:lnSpc>
              <a:buFontTx/>
              <a:buNone/>
            </a:pPr>
            <a:r>
              <a:rPr lang="en-US" sz="2800"/>
              <a:t>// row 1 has 5 columns</a:t>
            </a:r>
          </a:p>
          <a:p>
            <a:pPr>
              <a:lnSpc>
                <a:spcPct val="80000"/>
              </a:lnSpc>
              <a:buFontTx/>
              <a:buNone/>
            </a:pPr>
            <a:endParaRPr 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Multi-dimensional arrays examples</a:t>
            </a:r>
          </a:p>
        </p:txBody>
      </p:sp>
      <p:sp>
        <p:nvSpPr>
          <p:cNvPr id="95235" name="Rectangle 3"/>
          <p:cNvSpPr>
            <a:spLocks noGrp="1" noChangeArrowheads="1"/>
          </p:cNvSpPr>
          <p:nvPr>
            <p:ph idx="1"/>
          </p:nvPr>
        </p:nvSpPr>
        <p:spPr/>
        <p:txBody>
          <a:bodyPr/>
          <a:lstStyle/>
          <a:p>
            <a:pPr>
              <a:lnSpc>
                <a:spcPct val="80000"/>
              </a:lnSpc>
              <a:buFontTx/>
              <a:buNone/>
            </a:pPr>
            <a:r>
              <a:rPr lang="en-US" sz="2800"/>
              <a:t>// rectangular Arrays (declared with [,])</a:t>
            </a:r>
          </a:p>
          <a:p>
            <a:pPr>
              <a:lnSpc>
                <a:spcPct val="80000"/>
              </a:lnSpc>
              <a:buFontTx/>
              <a:buNone/>
            </a:pPr>
            <a:r>
              <a:rPr lang="en-US" sz="2800"/>
              <a:t>int[,] a = new int[2, 3]; </a:t>
            </a:r>
          </a:p>
          <a:p>
            <a:pPr>
              <a:lnSpc>
                <a:spcPct val="80000"/>
              </a:lnSpc>
              <a:buFontTx/>
              <a:buNone/>
            </a:pPr>
            <a:r>
              <a:rPr lang="en-US" sz="2800"/>
              <a:t>// 2 rows of 3 columns</a:t>
            </a:r>
          </a:p>
          <a:p>
            <a:pPr>
              <a:lnSpc>
                <a:spcPct val="80000"/>
              </a:lnSpc>
              <a:buFontTx/>
              <a:buNone/>
            </a:pPr>
            <a:endParaRPr lang="en-US" sz="2800"/>
          </a:p>
          <a:p>
            <a:pPr>
              <a:lnSpc>
                <a:spcPct val="80000"/>
              </a:lnSpc>
              <a:buFontTx/>
              <a:buNone/>
            </a:pPr>
            <a:r>
              <a:rPr lang="en-US" sz="2800"/>
              <a:t>int[,] b = {{1, 2, 3}, {4, 5, 6}}; </a:t>
            </a:r>
          </a:p>
          <a:p>
            <a:pPr>
              <a:lnSpc>
                <a:spcPct val="80000"/>
              </a:lnSpc>
              <a:buFontTx/>
              <a:buNone/>
            </a:pPr>
            <a:r>
              <a:rPr lang="en-US" sz="2800"/>
              <a:t>// inintialization of 2 rows and 3 columns</a:t>
            </a:r>
          </a:p>
          <a:p>
            <a:pPr>
              <a:lnSpc>
                <a:spcPct val="80000"/>
              </a:lnSpc>
              <a:buFontTx/>
              <a:buNone/>
            </a:pPr>
            <a:endParaRPr lang="en-US" sz="2800"/>
          </a:p>
          <a:p>
            <a:pPr>
              <a:lnSpc>
                <a:spcPct val="80000"/>
              </a:lnSpc>
              <a:buFontTx/>
              <a:buNone/>
            </a:pPr>
            <a:r>
              <a:rPr lang="en-US" sz="2800"/>
              <a:t>int[,,] c = new int[2, 4, 2]; </a:t>
            </a:r>
          </a:p>
          <a:p>
            <a:pPr>
              <a:lnSpc>
                <a:spcPct val="80000"/>
              </a:lnSpc>
              <a:buFontTx/>
              <a:buNone/>
            </a:pPr>
            <a:r>
              <a:rPr lang="en-US" sz="2800"/>
              <a:t>// 2 blocks of 4 rows of 2 columns </a:t>
            </a:r>
            <a:endParaRPr lang="en-GB" sz="2800"/>
          </a:p>
          <a:p>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Associative arrays</a:t>
            </a:r>
            <a:endParaRPr lang="en-GB"/>
          </a:p>
        </p:txBody>
      </p:sp>
      <p:sp>
        <p:nvSpPr>
          <p:cNvPr id="97283" name="Rectangle 3"/>
          <p:cNvSpPr>
            <a:spLocks noGrp="1" noChangeArrowheads="1"/>
          </p:cNvSpPr>
          <p:nvPr>
            <p:ph idx="1"/>
          </p:nvPr>
        </p:nvSpPr>
        <p:spPr/>
        <p:txBody>
          <a:bodyPr/>
          <a:lstStyle/>
          <a:p>
            <a:r>
              <a:rPr lang="en-US"/>
              <a:t>The class </a:t>
            </a:r>
            <a:r>
              <a:rPr lang="en-US" i="1"/>
              <a:t>System.Collections.Hashtable</a:t>
            </a:r>
            <a:r>
              <a:rPr lang="en-US"/>
              <a:t> allows arrays to be indexed not only by numbers but also by, for example, strings.</a:t>
            </a:r>
            <a:endParaRPr lang="en-US"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Strings</a:t>
            </a:r>
            <a:endParaRPr lang="en-GB"/>
          </a:p>
        </p:txBody>
      </p:sp>
      <p:sp>
        <p:nvSpPr>
          <p:cNvPr id="99331" name="Rectangle 3"/>
          <p:cNvSpPr>
            <a:spLocks noGrp="1" noChangeArrowheads="1"/>
          </p:cNvSpPr>
          <p:nvPr>
            <p:ph idx="1"/>
          </p:nvPr>
        </p:nvSpPr>
        <p:spPr/>
        <p:txBody>
          <a:bodyPr/>
          <a:lstStyle/>
          <a:p>
            <a:r>
              <a:rPr lang="en-US" sz="2800"/>
              <a:t>Character strings appear so often that C# provides a special type string for them. This is formed into the class </a:t>
            </a:r>
            <a:r>
              <a:rPr lang="en-US" sz="2800" i="1"/>
              <a:t>System.String</a:t>
            </a:r>
            <a:r>
              <a:rPr lang="en-US" sz="2800"/>
              <a:t> by the compiler. A string constant or a string variable can be assigned to a string variable:</a:t>
            </a:r>
          </a:p>
          <a:p>
            <a:r>
              <a:rPr lang="en-US" sz="2800"/>
              <a:t>Strings can be indexed like arrays (for example, s[i]), but are not arrays however. In particular they cannot be changed. If changeable strings are needed the class </a:t>
            </a:r>
            <a:r>
              <a:rPr lang="en-US" sz="2800" i="1"/>
              <a:t>StringBuilder</a:t>
            </a:r>
            <a:r>
              <a:rPr lang="en-US" sz="2800"/>
              <a:t> must be used: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Strings(cont)</a:t>
            </a:r>
          </a:p>
        </p:txBody>
      </p:sp>
      <p:sp>
        <p:nvSpPr>
          <p:cNvPr id="101379" name="Rectangle 3"/>
          <p:cNvSpPr>
            <a:spLocks noGrp="1" noChangeArrowheads="1"/>
          </p:cNvSpPr>
          <p:nvPr>
            <p:ph idx="1"/>
          </p:nvPr>
        </p:nvSpPr>
        <p:spPr/>
        <p:txBody>
          <a:bodyPr/>
          <a:lstStyle/>
          <a:p>
            <a:r>
              <a:rPr lang="en-US" sz="2800"/>
              <a:t>Strings are reference types, that is a string variable holds a </a:t>
            </a:r>
            <a:r>
              <a:rPr lang="en-US" sz="2800" i="1"/>
              <a:t>reference</a:t>
            </a:r>
            <a:r>
              <a:rPr lang="en-US" sz="2800"/>
              <a:t> to a string object. </a:t>
            </a:r>
          </a:p>
          <a:p>
            <a:r>
              <a:rPr lang="en-US" sz="2800"/>
              <a:t>For this reason string assignment is pointer assignment; the value of the string is not copied. The operations == and != are however, in contrast to Java, value comparisons. </a:t>
            </a:r>
          </a:p>
          <a:p>
            <a:r>
              <a:rPr lang="en-US" sz="2800"/>
              <a:t>(s+ " World") == "Hello World" is true. </a:t>
            </a:r>
            <a:endParaRPr lang="en-GB" sz="2800"/>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String operations (extract)</a:t>
            </a:r>
            <a:endParaRPr lang="en-GB"/>
          </a:p>
        </p:txBody>
      </p:sp>
      <p:sp>
        <p:nvSpPr>
          <p:cNvPr id="103427" name="Rectangle 3"/>
          <p:cNvSpPr>
            <a:spLocks noGrp="1" noChangeArrowheads="1"/>
          </p:cNvSpPr>
          <p:nvPr>
            <p:ph idx="1"/>
          </p:nvPr>
        </p:nvSpPr>
        <p:spPr/>
        <p:txBody>
          <a:bodyPr/>
          <a:lstStyle/>
          <a:p>
            <a:pPr>
              <a:lnSpc>
                <a:spcPct val="90000"/>
              </a:lnSpc>
            </a:pPr>
            <a:r>
              <a:rPr lang="en-US" sz="2800"/>
              <a:t>s.CompareTo(s1)</a:t>
            </a:r>
          </a:p>
          <a:p>
            <a:pPr>
              <a:lnSpc>
                <a:spcPct val="90000"/>
              </a:lnSpc>
            </a:pPr>
            <a:r>
              <a:rPr lang="en-US" sz="2800"/>
              <a:t>s.IndexOf(s1)</a:t>
            </a:r>
          </a:p>
          <a:p>
            <a:pPr>
              <a:lnSpc>
                <a:spcPct val="90000"/>
              </a:lnSpc>
            </a:pPr>
            <a:r>
              <a:rPr lang="en-US" sz="2800"/>
              <a:t>s.LastIndexOf(s1)</a:t>
            </a:r>
          </a:p>
          <a:p>
            <a:pPr>
              <a:lnSpc>
                <a:spcPct val="90000"/>
              </a:lnSpc>
            </a:pPr>
            <a:r>
              <a:rPr lang="en-US" sz="2800"/>
              <a:t>s.Substring(from, length)</a:t>
            </a:r>
          </a:p>
          <a:p>
            <a:pPr>
              <a:lnSpc>
                <a:spcPct val="90000"/>
              </a:lnSpc>
            </a:pPr>
            <a:r>
              <a:rPr lang="en-US" sz="2800"/>
              <a:t>s.StartsWith(s1)</a:t>
            </a:r>
          </a:p>
          <a:p>
            <a:pPr>
              <a:lnSpc>
                <a:spcPct val="90000"/>
              </a:lnSpc>
            </a:pPr>
            <a:r>
              <a:rPr lang="en-US" sz="2800"/>
              <a:t>s.EndsWith(s1)</a:t>
            </a:r>
          </a:p>
          <a:p>
            <a:pPr>
              <a:lnSpc>
                <a:spcPct val="90000"/>
              </a:lnSpc>
            </a:pPr>
            <a:r>
              <a:rPr lang="en-US" sz="2800"/>
              <a:t>s.ToUpper()</a:t>
            </a:r>
          </a:p>
          <a:p>
            <a:pPr>
              <a:lnSpc>
                <a:spcPct val="90000"/>
              </a:lnSpc>
            </a:pPr>
            <a:r>
              <a:rPr lang="en-US" sz="2800"/>
              <a:t>s.ToLower()</a:t>
            </a:r>
          </a:p>
          <a:p>
            <a:pPr>
              <a:lnSpc>
                <a:spcPct val="90000"/>
              </a:lnSpc>
            </a:pPr>
            <a:r>
              <a:rPr lang="en-US" sz="2800"/>
              <a:t>String.Copy(s)</a:t>
            </a:r>
            <a:endParaRPr lang="en-GB"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228600"/>
            <a:ext cx="7772400" cy="1143000"/>
          </a:xfrm>
        </p:spPr>
        <p:txBody>
          <a:bodyPr/>
          <a:lstStyle/>
          <a:p>
            <a:r>
              <a:rPr lang="en-US" dirty="0" err="1"/>
              <a:t>Structs</a:t>
            </a:r>
            <a:endParaRPr lang="en-GB" dirty="0"/>
          </a:p>
        </p:txBody>
      </p:sp>
      <p:sp>
        <p:nvSpPr>
          <p:cNvPr id="105475" name="Rectangle 3"/>
          <p:cNvSpPr>
            <a:spLocks noGrp="1" noChangeArrowheads="1"/>
          </p:cNvSpPr>
          <p:nvPr>
            <p:ph idx="1"/>
          </p:nvPr>
        </p:nvSpPr>
        <p:spPr>
          <a:xfrm>
            <a:off x="685800" y="1295400"/>
            <a:ext cx="7772400" cy="4114800"/>
          </a:xfrm>
        </p:spPr>
        <p:txBody>
          <a:bodyPr/>
          <a:lstStyle/>
          <a:p>
            <a:pPr>
              <a:lnSpc>
                <a:spcPct val="90000"/>
              </a:lnSpc>
              <a:buFontTx/>
              <a:buNone/>
            </a:pPr>
            <a:r>
              <a:rPr lang="en-US" sz="2800"/>
              <a:t>Structs are user-defined types that hold data and possibly methods (access operations). They are declared as follows:</a:t>
            </a:r>
          </a:p>
          <a:p>
            <a:pPr>
              <a:lnSpc>
                <a:spcPct val="90000"/>
              </a:lnSpc>
              <a:buFontTx/>
              <a:buNone/>
            </a:pPr>
            <a:endParaRPr lang="en-US" sz="2800"/>
          </a:p>
          <a:p>
            <a:pPr>
              <a:lnSpc>
                <a:spcPct val="90000"/>
              </a:lnSpc>
              <a:buFontTx/>
              <a:buNone/>
            </a:pPr>
            <a:r>
              <a:rPr lang="en-US" sz="2800"/>
              <a:t>struct </a:t>
            </a:r>
            <a:r>
              <a:rPr lang="en-US" sz="2800" b="1"/>
              <a:t>Point </a:t>
            </a:r>
            <a:r>
              <a:rPr lang="en-US" sz="2800"/>
              <a:t>{</a:t>
            </a:r>
          </a:p>
          <a:p>
            <a:pPr>
              <a:lnSpc>
                <a:spcPct val="90000"/>
              </a:lnSpc>
              <a:buFontTx/>
              <a:buNone/>
            </a:pPr>
            <a:r>
              <a:rPr lang="en-US" sz="2800"/>
              <a:t>  public int x, y; // </a:t>
            </a:r>
            <a:r>
              <a:rPr lang="en-US" sz="2800" i="1"/>
              <a:t>fields</a:t>
            </a:r>
          </a:p>
          <a:p>
            <a:pPr>
              <a:lnSpc>
                <a:spcPct val="90000"/>
              </a:lnSpc>
              <a:buFontTx/>
              <a:buNone/>
            </a:pPr>
            <a:r>
              <a:rPr lang="en-US" sz="2800"/>
              <a:t>  public </a:t>
            </a:r>
            <a:r>
              <a:rPr lang="en-US" sz="2800" b="1"/>
              <a:t>Poin</a:t>
            </a:r>
            <a:r>
              <a:rPr lang="en-US" sz="2800"/>
              <a:t>t(int a, int b) { x = a; y = b; } //</a:t>
            </a:r>
            <a:r>
              <a:rPr lang="en-US" sz="2800" i="1"/>
              <a:t> constructor</a:t>
            </a:r>
          </a:p>
          <a:p>
            <a:pPr>
              <a:lnSpc>
                <a:spcPct val="90000"/>
              </a:lnSpc>
              <a:buFontTx/>
              <a:buNone/>
            </a:pPr>
            <a:r>
              <a:rPr lang="en-US" sz="2800" i="1"/>
              <a:t>  </a:t>
            </a:r>
            <a:endParaRPr lang="en-US" sz="2800"/>
          </a:p>
          <a:p>
            <a:pPr>
              <a:lnSpc>
                <a:spcPct val="90000"/>
              </a:lnSpc>
              <a:buFontTx/>
              <a:buNone/>
            </a:pPr>
            <a:r>
              <a:rPr lang="en-US" sz="2800"/>
              <a:t>  public void </a:t>
            </a:r>
            <a:r>
              <a:rPr lang="en-US" sz="2800" b="1"/>
              <a:t>MoveT</a:t>
            </a:r>
            <a:r>
              <a:rPr lang="en-US" sz="2800"/>
              <a:t>o(int x, int y) // </a:t>
            </a:r>
            <a:r>
              <a:rPr lang="en-US" sz="2800" i="1"/>
              <a:t>Method</a:t>
            </a:r>
            <a:endParaRPr lang="en-US" sz="2800"/>
          </a:p>
          <a:p>
            <a:pPr>
              <a:lnSpc>
                <a:spcPct val="90000"/>
              </a:lnSpc>
              <a:buFontTx/>
              <a:buNone/>
            </a:pPr>
            <a:r>
              <a:rPr lang="en-US" sz="2800"/>
              <a:t>  { this.x = x; this.y = y; }</a:t>
            </a:r>
          </a:p>
          <a:p>
            <a:pPr>
              <a:lnSpc>
                <a:spcPct val="90000"/>
              </a:lnSpc>
              <a:buFontTx/>
              <a:buNone/>
            </a:pPr>
            <a:r>
              <a:rPr lang="en-US" sz="28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304800"/>
            <a:ext cx="7772400" cy="1143000"/>
          </a:xfrm>
        </p:spPr>
        <p:txBody>
          <a:bodyPr/>
          <a:lstStyle/>
          <a:p>
            <a:r>
              <a:rPr lang="en-GB"/>
              <a:t>Structs …</a:t>
            </a:r>
          </a:p>
        </p:txBody>
      </p:sp>
      <p:sp>
        <p:nvSpPr>
          <p:cNvPr id="107523" name="Rectangle 3"/>
          <p:cNvSpPr>
            <a:spLocks noGrp="1" noChangeArrowheads="1"/>
          </p:cNvSpPr>
          <p:nvPr>
            <p:ph idx="1"/>
          </p:nvPr>
        </p:nvSpPr>
        <p:spPr>
          <a:xfrm>
            <a:off x="685800" y="1600200"/>
            <a:ext cx="7772400" cy="4114800"/>
          </a:xfrm>
        </p:spPr>
        <p:txBody>
          <a:bodyPr/>
          <a:lstStyle/>
          <a:p>
            <a:pPr>
              <a:lnSpc>
                <a:spcPct val="90000"/>
              </a:lnSpc>
              <a:buFontTx/>
              <a:buNone/>
            </a:pPr>
            <a:r>
              <a:rPr lang="en-US" sz="2800"/>
              <a:t>Structs are </a:t>
            </a:r>
            <a:r>
              <a:rPr lang="en-US" sz="2800" i="1"/>
              <a:t>value</a:t>
            </a:r>
            <a:r>
              <a:rPr lang="en-US" sz="2800"/>
              <a:t> types. </a:t>
            </a:r>
          </a:p>
          <a:p>
            <a:pPr>
              <a:lnSpc>
                <a:spcPct val="90000"/>
              </a:lnSpc>
              <a:buFontTx/>
              <a:buNone/>
            </a:pPr>
            <a:r>
              <a:rPr lang="en-US" sz="2800"/>
              <a:t>Variables of the type </a:t>
            </a:r>
            <a:r>
              <a:rPr lang="en-US" sz="2800" i="1"/>
              <a:t>Point</a:t>
            </a:r>
            <a:r>
              <a:rPr lang="en-US" sz="2800"/>
              <a:t> hold the value of the fields </a:t>
            </a:r>
            <a:r>
              <a:rPr lang="en-US" sz="2800" i="1"/>
              <a:t>x</a:t>
            </a:r>
            <a:r>
              <a:rPr lang="en-US" sz="2800"/>
              <a:t> and </a:t>
            </a:r>
            <a:r>
              <a:rPr lang="en-US" sz="2800" i="1"/>
              <a:t>y</a:t>
            </a:r>
            <a:r>
              <a:rPr lang="en-US" sz="2800"/>
              <a:t> directly. </a:t>
            </a:r>
          </a:p>
          <a:p>
            <a:pPr>
              <a:lnSpc>
                <a:spcPct val="90000"/>
              </a:lnSpc>
              <a:buFontTx/>
              <a:buNone/>
            </a:pPr>
            <a:r>
              <a:rPr lang="en-US" sz="2800"/>
              <a:t>An assignment between structs is a value assignment and not a pointer assignment.</a:t>
            </a:r>
          </a:p>
          <a:p>
            <a:pPr>
              <a:lnSpc>
                <a:spcPct val="90000"/>
              </a:lnSpc>
              <a:buFontTx/>
              <a:buNone/>
            </a:pPr>
            <a:r>
              <a:rPr lang="en-US" sz="2800"/>
              <a:t>Point p; // </a:t>
            </a:r>
            <a:r>
              <a:rPr lang="en-US" sz="2800" i="1"/>
              <a:t>p is not yet initialized</a:t>
            </a:r>
            <a:r>
              <a:rPr lang="en-US" sz="2800"/>
              <a:t> </a:t>
            </a:r>
          </a:p>
          <a:p>
            <a:pPr>
              <a:lnSpc>
                <a:spcPct val="90000"/>
              </a:lnSpc>
              <a:buFontTx/>
              <a:buNone/>
            </a:pPr>
            <a:r>
              <a:rPr lang="en-US" sz="2800"/>
              <a:t>p.x = 1; p.y = 2; //</a:t>
            </a:r>
            <a:r>
              <a:rPr lang="en-US" sz="2800" i="1"/>
              <a:t> field access</a:t>
            </a:r>
            <a:r>
              <a:rPr lang="en-US" sz="2800"/>
              <a:t> </a:t>
            </a:r>
          </a:p>
          <a:p>
            <a:pPr>
              <a:lnSpc>
                <a:spcPct val="90000"/>
              </a:lnSpc>
              <a:buFontTx/>
              <a:buNone/>
            </a:pPr>
            <a:r>
              <a:rPr lang="en-US" sz="2800"/>
              <a:t>Point q = p; </a:t>
            </a:r>
            <a:endParaRPr lang="en-US" sz="2800" i="1"/>
          </a:p>
          <a:p>
            <a:pPr>
              <a:lnSpc>
                <a:spcPct val="90000"/>
              </a:lnSpc>
              <a:buFontTx/>
              <a:buNone/>
            </a:pPr>
            <a:r>
              <a:rPr lang="en-US" sz="2800" i="1"/>
              <a:t>// all fields are assigned (q.x == 1, q.y == 2)</a:t>
            </a:r>
            <a:endParaRPr lang="en-GB" sz="2800" i="1"/>
          </a:p>
          <a:p>
            <a:pPr>
              <a:lnSpc>
                <a:spcPct val="90000"/>
              </a:lnSpc>
            </a:pPr>
            <a:endParaRPr lang="en-GB"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t>Structs …</a:t>
            </a:r>
          </a:p>
        </p:txBody>
      </p:sp>
      <p:sp>
        <p:nvSpPr>
          <p:cNvPr id="109571" name="Rectangle 3"/>
          <p:cNvSpPr>
            <a:spLocks noGrp="1" noChangeArrowheads="1"/>
          </p:cNvSpPr>
          <p:nvPr>
            <p:ph idx="1"/>
          </p:nvPr>
        </p:nvSpPr>
        <p:spPr/>
        <p:txBody>
          <a:bodyPr/>
          <a:lstStyle/>
          <a:p>
            <a:pPr>
              <a:lnSpc>
                <a:spcPct val="90000"/>
              </a:lnSpc>
            </a:pPr>
            <a:r>
              <a:rPr lang="en-US" sz="2800"/>
              <a:t>Structs can be initialized with the help of a constructor. The declaration</a:t>
            </a:r>
          </a:p>
          <a:p>
            <a:pPr>
              <a:lnSpc>
                <a:spcPct val="90000"/>
              </a:lnSpc>
            </a:pPr>
            <a:r>
              <a:rPr lang="en-US" sz="2800"/>
              <a:t>Point p = new Point(3, 4);</a:t>
            </a:r>
          </a:p>
          <a:p>
            <a:pPr>
              <a:lnSpc>
                <a:spcPct val="90000"/>
              </a:lnSpc>
            </a:pPr>
            <a:r>
              <a:rPr lang="en-US" sz="2800"/>
              <a:t>creates a new struct object on the stack and calls the constructor of </a:t>
            </a:r>
            <a:r>
              <a:rPr lang="en-US" sz="2800" i="1"/>
              <a:t>Point</a:t>
            </a:r>
            <a:r>
              <a:rPr lang="en-US" sz="2800"/>
              <a:t>, which initializes the fields to the values 3 and 4. A constructor must always have the same name as the struct type. </a:t>
            </a:r>
          </a:p>
          <a:p>
            <a:pPr>
              <a:lnSpc>
                <a:spcPct val="90000"/>
              </a:lnSpc>
            </a:pPr>
            <a:r>
              <a:rPr lang="en-US" sz="2800"/>
              <a:t>The method </a:t>
            </a:r>
            <a:r>
              <a:rPr lang="en-US" sz="2800" i="1"/>
              <a:t>MoveTo</a:t>
            </a:r>
            <a:r>
              <a:rPr lang="en-US" sz="2800"/>
              <a:t> is called as follows:</a:t>
            </a:r>
          </a:p>
          <a:p>
            <a:pPr>
              <a:lnSpc>
                <a:spcPct val="90000"/>
              </a:lnSpc>
            </a:pPr>
            <a:r>
              <a:rPr lang="en-US" sz="2800"/>
              <a:t>p.MoveTo(10, 20); </a:t>
            </a:r>
            <a:endParaRPr lang="en-GB"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Classes</a:t>
            </a:r>
            <a:endParaRPr lang="en-GB"/>
          </a:p>
        </p:txBody>
      </p:sp>
      <p:sp>
        <p:nvSpPr>
          <p:cNvPr id="111619" name="Rectangle 3"/>
          <p:cNvSpPr>
            <a:spLocks noGrp="1" noChangeArrowheads="1"/>
          </p:cNvSpPr>
          <p:nvPr>
            <p:ph idx="1"/>
          </p:nvPr>
        </p:nvSpPr>
        <p:spPr/>
        <p:txBody>
          <a:bodyPr/>
          <a:lstStyle/>
          <a:p>
            <a:r>
              <a:rPr lang="en-US"/>
              <a:t>As for structs, classes define types from data and possible access methods. </a:t>
            </a:r>
          </a:p>
          <a:p>
            <a:r>
              <a:rPr lang="en-US"/>
              <a:t>In contrast to structs they are however reference types. That is, a variable of a class type holds a reference to an object that is stored in the heap. Classes are declared as follows: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Type safe</a:t>
            </a:r>
            <a:endParaRPr lang="en-GB"/>
          </a:p>
        </p:txBody>
      </p:sp>
      <p:sp>
        <p:nvSpPr>
          <p:cNvPr id="17411" name="Rectangle 3"/>
          <p:cNvSpPr>
            <a:spLocks noGrp="1" noChangeArrowheads="1"/>
          </p:cNvSpPr>
          <p:nvPr>
            <p:ph idx="1"/>
          </p:nvPr>
        </p:nvSpPr>
        <p:spPr/>
        <p:txBody>
          <a:bodyPr/>
          <a:lstStyle/>
          <a:p>
            <a:pPr>
              <a:lnSpc>
                <a:spcPct val="90000"/>
              </a:lnSpc>
            </a:pPr>
            <a:r>
              <a:rPr lang="en-US" sz="2800" dirty="0"/>
              <a:t>Many programming errors that stem from incompatible types in statements and expressions are detected by the compiler</a:t>
            </a:r>
          </a:p>
          <a:p>
            <a:pPr>
              <a:lnSpc>
                <a:spcPct val="90000"/>
              </a:lnSpc>
            </a:pPr>
            <a:r>
              <a:rPr lang="en-US" sz="2800" dirty="0"/>
              <a:t>no pointer arithmetic </a:t>
            </a:r>
          </a:p>
          <a:p>
            <a:pPr>
              <a:lnSpc>
                <a:spcPct val="90000"/>
              </a:lnSpc>
            </a:pPr>
            <a:r>
              <a:rPr lang="en-US" sz="2800" dirty="0"/>
              <a:t>no unchecked type casts </a:t>
            </a:r>
          </a:p>
          <a:p>
            <a:pPr>
              <a:lnSpc>
                <a:spcPct val="90000"/>
              </a:lnSpc>
            </a:pPr>
            <a:r>
              <a:rPr lang="en-US" sz="2800" dirty="0"/>
              <a:t>checking at runtime that array indices lie in the appropriate range</a:t>
            </a:r>
          </a:p>
          <a:p>
            <a:pPr>
              <a:lnSpc>
                <a:spcPct val="90000"/>
              </a:lnSpc>
            </a:pPr>
            <a:r>
              <a:rPr lang="en-US" sz="2800" dirty="0"/>
              <a:t>objects are not referred to via uninitialized pointers </a:t>
            </a:r>
          </a:p>
          <a:p>
            <a:pPr>
              <a:lnSpc>
                <a:spcPct val="90000"/>
              </a:lnSpc>
            </a:pPr>
            <a:r>
              <a:rPr lang="en-US" sz="2800" dirty="0"/>
              <a:t>type casts lead to a well defined result.</a:t>
            </a:r>
            <a:endParaRPr lang="en-GB"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t>Class example</a:t>
            </a:r>
          </a:p>
        </p:txBody>
      </p:sp>
      <p:sp>
        <p:nvSpPr>
          <p:cNvPr id="113667" name="Rectangle 3"/>
          <p:cNvSpPr>
            <a:spLocks noGrp="1" noChangeArrowheads="1"/>
          </p:cNvSpPr>
          <p:nvPr>
            <p:ph idx="1"/>
          </p:nvPr>
        </p:nvSpPr>
        <p:spPr/>
        <p:txBody>
          <a:bodyPr/>
          <a:lstStyle/>
          <a:p>
            <a:pPr>
              <a:lnSpc>
                <a:spcPct val="80000"/>
              </a:lnSpc>
              <a:buFontTx/>
              <a:buNone/>
            </a:pPr>
            <a:r>
              <a:rPr lang="en-US" sz="1800"/>
              <a:t>class Rectangle {</a:t>
            </a:r>
          </a:p>
          <a:p>
            <a:pPr>
              <a:lnSpc>
                <a:spcPct val="80000"/>
              </a:lnSpc>
              <a:buFontTx/>
              <a:buNone/>
            </a:pPr>
            <a:r>
              <a:rPr lang="en-US" sz="1800"/>
              <a:t>  Point origin; </a:t>
            </a:r>
            <a:r>
              <a:rPr lang="en-US" sz="1800" i="1"/>
              <a:t>// left bottom corner</a:t>
            </a:r>
            <a:r>
              <a:rPr lang="en-US" sz="1800"/>
              <a:t> </a:t>
            </a:r>
          </a:p>
          <a:p>
            <a:pPr>
              <a:lnSpc>
                <a:spcPct val="80000"/>
              </a:lnSpc>
              <a:buFontTx/>
              <a:buNone/>
            </a:pPr>
            <a:r>
              <a:rPr lang="en-US" sz="1800"/>
              <a:t>  public int width, height;</a:t>
            </a:r>
          </a:p>
          <a:p>
            <a:pPr>
              <a:lnSpc>
                <a:spcPct val="80000"/>
              </a:lnSpc>
              <a:buFontTx/>
              <a:buNone/>
            </a:pPr>
            <a:endParaRPr lang="en-US" sz="1800"/>
          </a:p>
          <a:p>
            <a:pPr>
              <a:lnSpc>
                <a:spcPct val="80000"/>
              </a:lnSpc>
              <a:buFontTx/>
              <a:buNone/>
            </a:pPr>
            <a:r>
              <a:rPr lang="en-US" sz="1800"/>
              <a:t>  public Rectangle() </a:t>
            </a:r>
          </a:p>
          <a:p>
            <a:pPr>
              <a:lnSpc>
                <a:spcPct val="80000"/>
              </a:lnSpc>
              <a:buFontTx/>
              <a:buNone/>
            </a:pPr>
            <a:r>
              <a:rPr lang="en-US" sz="1800"/>
              <a:t>  { origin = new Point(0, 0); width = height = 1; }</a:t>
            </a:r>
          </a:p>
          <a:p>
            <a:pPr>
              <a:lnSpc>
                <a:spcPct val="80000"/>
              </a:lnSpc>
              <a:buFontTx/>
              <a:buNone/>
            </a:pPr>
            <a:endParaRPr lang="en-US" sz="1800"/>
          </a:p>
          <a:p>
            <a:pPr>
              <a:lnSpc>
                <a:spcPct val="80000"/>
              </a:lnSpc>
              <a:buFontTx/>
              <a:buNone/>
            </a:pPr>
            <a:r>
              <a:rPr lang="en-US" sz="1800"/>
              <a:t>  public Rectangle(Point p, int w, int h) </a:t>
            </a:r>
          </a:p>
          <a:p>
            <a:pPr>
              <a:lnSpc>
                <a:spcPct val="80000"/>
              </a:lnSpc>
              <a:buFontTx/>
              <a:buNone/>
            </a:pPr>
            <a:r>
              <a:rPr lang="en-US" sz="1800"/>
              <a:t>  { origin = p; width = w; height = h; }</a:t>
            </a:r>
          </a:p>
          <a:p>
            <a:pPr>
              <a:lnSpc>
                <a:spcPct val="80000"/>
              </a:lnSpc>
              <a:buFontTx/>
              <a:buNone/>
            </a:pPr>
            <a:endParaRPr lang="en-US" sz="1800"/>
          </a:p>
          <a:p>
            <a:pPr>
              <a:lnSpc>
                <a:spcPct val="80000"/>
              </a:lnSpc>
              <a:buFontTx/>
              <a:buNone/>
            </a:pPr>
            <a:r>
              <a:rPr lang="en-US" sz="1800"/>
              <a:t>  public void MoveTo(Point p) { origin = p; }</a:t>
            </a:r>
          </a:p>
          <a:p>
            <a:pPr>
              <a:lnSpc>
                <a:spcPct val="80000"/>
              </a:lnSpc>
              <a:buFontTx/>
              <a:buNone/>
            </a:pPr>
            <a:r>
              <a:rPr lang="en-US" sz="1800"/>
              <a:t>} </a:t>
            </a:r>
          </a:p>
          <a:p>
            <a:pPr>
              <a:lnSpc>
                <a:spcPct val="80000"/>
              </a:lnSpc>
              <a:buFontTx/>
              <a:buNone/>
            </a:pPr>
            <a:endParaRPr lang="en-US" sz="1800"/>
          </a:p>
          <a:p>
            <a:pPr>
              <a:lnSpc>
                <a:spcPct val="80000"/>
              </a:lnSpc>
              <a:buFontTx/>
              <a:buNone/>
            </a:pPr>
            <a:r>
              <a:rPr lang="en-US" sz="1800"/>
              <a:t>Rectangle r = </a:t>
            </a:r>
          </a:p>
          <a:p>
            <a:pPr>
              <a:lnSpc>
                <a:spcPct val="80000"/>
              </a:lnSpc>
              <a:buFontTx/>
              <a:buNone/>
            </a:pPr>
            <a:r>
              <a:rPr lang="en-US" sz="1800"/>
              <a:t>new Rectangle(new Point(10, 20), 5, 5);</a:t>
            </a:r>
          </a:p>
          <a:p>
            <a:pPr>
              <a:lnSpc>
                <a:spcPct val="80000"/>
              </a:lnSpc>
              <a:buFontTx/>
              <a:buNone/>
            </a:pPr>
            <a:r>
              <a:rPr lang="en-US" sz="1800"/>
              <a:t>int area = r.width * r.height; </a:t>
            </a:r>
            <a:endParaRPr lang="en-GB" sz="1800"/>
          </a:p>
          <a:p>
            <a:pPr>
              <a:lnSpc>
                <a:spcPct val="80000"/>
              </a:lnSpc>
            </a:pPr>
            <a:endParaRPr lang="en-GB"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struct versus class</a:t>
            </a:r>
          </a:p>
        </p:txBody>
      </p:sp>
      <p:sp>
        <p:nvSpPr>
          <p:cNvPr id="115715" name="Rectangle 3"/>
          <p:cNvSpPr>
            <a:spLocks noGrp="1" noChangeArrowheads="1"/>
          </p:cNvSpPr>
          <p:nvPr>
            <p:ph idx="1"/>
          </p:nvPr>
        </p:nvSpPr>
        <p:spPr/>
        <p:txBody>
          <a:bodyPr/>
          <a:lstStyle/>
          <a:p>
            <a:r>
              <a:rPr lang="en-US" sz="2800"/>
              <a:t>Structs are lightweight types that are often used for temporary data. </a:t>
            </a:r>
          </a:p>
          <a:p>
            <a:r>
              <a:rPr lang="en-US" sz="2800"/>
              <a:t>Because they are not stored on the heap they are not the concern of the garbage collector. </a:t>
            </a:r>
          </a:p>
          <a:p>
            <a:r>
              <a:rPr lang="en-US" sz="2800"/>
              <a:t>Classes are mainly used for more complex objects that are often used for dynamic data structures and can survive the methods that create them.</a:t>
            </a:r>
            <a:endParaRPr lang="en-GB"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Boxing and unboxing</a:t>
            </a:r>
            <a:endParaRPr lang="en-GB"/>
          </a:p>
        </p:txBody>
      </p:sp>
      <p:sp>
        <p:nvSpPr>
          <p:cNvPr id="117763" name="Rectangle 3"/>
          <p:cNvSpPr>
            <a:spLocks noGrp="1" noChangeArrowheads="1"/>
          </p:cNvSpPr>
          <p:nvPr>
            <p:ph idx="1"/>
          </p:nvPr>
        </p:nvSpPr>
        <p:spPr/>
        <p:txBody>
          <a:bodyPr/>
          <a:lstStyle/>
          <a:p>
            <a:pPr>
              <a:lnSpc>
                <a:spcPct val="80000"/>
              </a:lnSpc>
            </a:pPr>
            <a:r>
              <a:rPr lang="en-US" sz="2400" dirty="0"/>
              <a:t>Not only reference types are compatible with object but also value types such as int. In the assignment</a:t>
            </a:r>
          </a:p>
          <a:p>
            <a:pPr>
              <a:lnSpc>
                <a:spcPct val="80000"/>
              </a:lnSpc>
            </a:pPr>
            <a:r>
              <a:rPr lang="en-US" sz="2400" dirty="0"/>
              <a:t>object </a:t>
            </a:r>
            <a:r>
              <a:rPr lang="en-US" sz="2400" dirty="0" err="1"/>
              <a:t>obj</a:t>
            </a:r>
            <a:r>
              <a:rPr lang="en-US" sz="2400" dirty="0"/>
              <a:t> = 3; </a:t>
            </a:r>
          </a:p>
          <a:p>
            <a:pPr>
              <a:lnSpc>
                <a:spcPct val="80000"/>
              </a:lnSpc>
            </a:pPr>
            <a:r>
              <a:rPr lang="en-US" sz="2400" dirty="0"/>
              <a:t>the value 3 is wrapped into an object of an auxiliary class (boxing) that is then assigned to the variable </a:t>
            </a:r>
            <a:r>
              <a:rPr lang="en-US" sz="2400" dirty="0" err="1"/>
              <a:t>obj</a:t>
            </a:r>
            <a:endParaRPr lang="en-US" sz="2400" dirty="0"/>
          </a:p>
          <a:p>
            <a:pPr>
              <a:lnSpc>
                <a:spcPct val="80000"/>
              </a:lnSpc>
            </a:pPr>
            <a:r>
              <a:rPr lang="en-US" sz="2400" dirty="0"/>
              <a:t>Assignment in the opposite direction needs a type conversion.</a:t>
            </a:r>
          </a:p>
          <a:p>
            <a:pPr>
              <a:lnSpc>
                <a:spcPct val="80000"/>
              </a:lnSpc>
            </a:pPr>
            <a:r>
              <a:rPr lang="en-US" sz="2400" dirty="0" err="1"/>
              <a:t>int</a:t>
            </a:r>
            <a:r>
              <a:rPr lang="en-US" sz="2400" dirty="0"/>
              <a:t> x = (</a:t>
            </a:r>
            <a:r>
              <a:rPr lang="en-US" sz="2400" dirty="0" err="1"/>
              <a:t>int</a:t>
            </a:r>
            <a:r>
              <a:rPr lang="en-US" sz="2400" dirty="0"/>
              <a:t>) </a:t>
            </a:r>
            <a:r>
              <a:rPr lang="en-US" sz="2400" dirty="0" err="1"/>
              <a:t>obj</a:t>
            </a:r>
            <a:r>
              <a:rPr lang="en-US" sz="2400" dirty="0"/>
              <a:t>;</a:t>
            </a:r>
          </a:p>
          <a:p>
            <a:pPr>
              <a:lnSpc>
                <a:spcPct val="80000"/>
              </a:lnSpc>
            </a:pPr>
            <a:r>
              <a:rPr lang="en-US" sz="2400" dirty="0"/>
              <a:t>In this the value is unpacked from the helper object and treated as an </a:t>
            </a:r>
            <a:r>
              <a:rPr lang="en-US" sz="2400" i="1" dirty="0" err="1"/>
              <a:t>int</a:t>
            </a:r>
            <a:r>
              <a:rPr lang="en-US" sz="2400" dirty="0"/>
              <a:t> value.</a:t>
            </a:r>
          </a:p>
          <a:p>
            <a:pPr>
              <a:lnSpc>
                <a:spcPct val="80000"/>
              </a:lnSpc>
            </a:pPr>
            <a:r>
              <a:rPr lang="en-US" sz="2400" dirty="0"/>
              <a:t>Boxing and unboxing are particularly useful with container types because they can be filled with elements of value types as well as reference types. </a:t>
            </a:r>
            <a:endParaRPr lang="en-GB"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Boxing and unboxing example</a:t>
            </a:r>
            <a:endParaRPr lang="en-GB"/>
          </a:p>
        </p:txBody>
      </p:sp>
      <p:sp>
        <p:nvSpPr>
          <p:cNvPr id="119811" name="Rectangle 3"/>
          <p:cNvSpPr>
            <a:spLocks noGrp="1" noChangeArrowheads="1"/>
          </p:cNvSpPr>
          <p:nvPr>
            <p:ph idx="1"/>
          </p:nvPr>
        </p:nvSpPr>
        <p:spPr/>
        <p:txBody>
          <a:bodyPr/>
          <a:lstStyle/>
          <a:p>
            <a:pPr>
              <a:lnSpc>
                <a:spcPct val="80000"/>
              </a:lnSpc>
              <a:buFontTx/>
              <a:buNone/>
            </a:pPr>
            <a:r>
              <a:rPr lang="en-US" sz="2800"/>
              <a:t>For example, if a class </a:t>
            </a:r>
            <a:r>
              <a:rPr lang="en-US" sz="2800" i="1"/>
              <a:t>Queue</a:t>
            </a:r>
            <a:r>
              <a:rPr lang="en-US" sz="2800"/>
              <a:t> has been declared as follows:</a:t>
            </a:r>
          </a:p>
          <a:p>
            <a:pPr>
              <a:lnSpc>
                <a:spcPct val="80000"/>
              </a:lnSpc>
              <a:buFontTx/>
              <a:buNone/>
            </a:pPr>
            <a:endParaRPr lang="en-US" sz="2800"/>
          </a:p>
          <a:p>
            <a:pPr>
              <a:lnSpc>
                <a:spcPct val="80000"/>
              </a:lnSpc>
              <a:buFontTx/>
              <a:buNone/>
            </a:pPr>
            <a:r>
              <a:rPr lang="en-US" sz="2800"/>
              <a:t>class </a:t>
            </a:r>
            <a:r>
              <a:rPr lang="en-US" sz="2800" b="1"/>
              <a:t>Queue </a:t>
            </a:r>
            <a:r>
              <a:rPr lang="en-US" sz="2800"/>
              <a:t>{</a:t>
            </a:r>
          </a:p>
          <a:p>
            <a:pPr>
              <a:lnSpc>
                <a:spcPct val="80000"/>
              </a:lnSpc>
              <a:buFontTx/>
              <a:buNone/>
            </a:pPr>
            <a:r>
              <a:rPr lang="en-US" sz="2800"/>
              <a:t>  object[] values = new object[10];  </a:t>
            </a:r>
            <a:endParaRPr lang="fr-FR" sz="2800"/>
          </a:p>
          <a:p>
            <a:pPr>
              <a:lnSpc>
                <a:spcPct val="80000"/>
              </a:lnSpc>
              <a:buFontTx/>
              <a:buNone/>
            </a:pPr>
            <a:r>
              <a:rPr lang="fr-FR" sz="2800"/>
              <a:t>  public void </a:t>
            </a:r>
            <a:r>
              <a:rPr lang="fr-FR" sz="2800" b="1"/>
              <a:t>Enqueu</a:t>
            </a:r>
            <a:r>
              <a:rPr lang="fr-FR" sz="2800"/>
              <a:t>e(object x) {...}</a:t>
            </a:r>
            <a:endParaRPr lang="en-US" sz="2800"/>
          </a:p>
          <a:p>
            <a:pPr>
              <a:lnSpc>
                <a:spcPct val="80000"/>
              </a:lnSpc>
              <a:buFontTx/>
              <a:buNone/>
            </a:pPr>
            <a:r>
              <a:rPr lang="en-US" sz="2800"/>
              <a:t>  public object </a:t>
            </a:r>
            <a:r>
              <a:rPr lang="en-US" sz="2800" b="1"/>
              <a:t>Dequeu</a:t>
            </a:r>
            <a:r>
              <a:rPr lang="en-US" sz="2800"/>
              <a:t>e() {...}</a:t>
            </a:r>
          </a:p>
          <a:p>
            <a:pPr>
              <a:lnSpc>
                <a:spcPct val="80000"/>
              </a:lnSpc>
              <a:buFontTx/>
              <a:buNone/>
            </a:pPr>
            <a:r>
              <a:rPr lang="en-US" sz="2800"/>
              <a:t>}</a:t>
            </a:r>
          </a:p>
          <a:p>
            <a:pPr>
              <a:lnSpc>
                <a:spcPct val="80000"/>
              </a:lnSpc>
              <a:buFontTx/>
              <a:buNone/>
            </a:pPr>
            <a:endParaRPr 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Boxing and unboxing example (cont.)</a:t>
            </a:r>
          </a:p>
        </p:txBody>
      </p:sp>
      <p:sp>
        <p:nvSpPr>
          <p:cNvPr id="121859" name="Rectangle 3"/>
          <p:cNvSpPr>
            <a:spLocks noGrp="1" noChangeArrowheads="1"/>
          </p:cNvSpPr>
          <p:nvPr>
            <p:ph idx="1"/>
          </p:nvPr>
        </p:nvSpPr>
        <p:spPr/>
        <p:txBody>
          <a:bodyPr/>
          <a:lstStyle/>
          <a:p>
            <a:pPr>
              <a:lnSpc>
                <a:spcPct val="80000"/>
              </a:lnSpc>
              <a:buFontTx/>
              <a:buNone/>
            </a:pPr>
            <a:r>
              <a:rPr lang="en-US" sz="2400"/>
              <a:t>the following are possible:</a:t>
            </a:r>
          </a:p>
          <a:p>
            <a:pPr>
              <a:lnSpc>
                <a:spcPct val="80000"/>
              </a:lnSpc>
              <a:buFontTx/>
              <a:buNone/>
            </a:pPr>
            <a:endParaRPr lang="en-US" sz="2400"/>
          </a:p>
          <a:p>
            <a:pPr>
              <a:lnSpc>
                <a:spcPct val="80000"/>
              </a:lnSpc>
              <a:buFontTx/>
              <a:buNone/>
            </a:pPr>
            <a:r>
              <a:rPr lang="en-US" sz="2400"/>
              <a:t>Queue q = new Queue();</a:t>
            </a:r>
          </a:p>
          <a:p>
            <a:pPr>
              <a:lnSpc>
                <a:spcPct val="80000"/>
              </a:lnSpc>
              <a:buFontTx/>
              <a:buNone/>
            </a:pPr>
            <a:r>
              <a:rPr lang="en-US" sz="2400"/>
              <a:t>q.Enqueue(new Rectangle()); // </a:t>
            </a:r>
            <a:r>
              <a:rPr lang="en-US" sz="2400" i="1"/>
              <a:t>reference type</a:t>
            </a:r>
            <a:endParaRPr lang="en-US" sz="2400"/>
          </a:p>
          <a:p>
            <a:pPr>
              <a:lnSpc>
                <a:spcPct val="80000"/>
              </a:lnSpc>
              <a:buFontTx/>
              <a:buNone/>
            </a:pPr>
            <a:r>
              <a:rPr lang="en-US" sz="2400"/>
              <a:t>q.Enqueue(3); // </a:t>
            </a:r>
            <a:r>
              <a:rPr lang="en-US" sz="2400" i="1"/>
              <a:t>value type (boxing)</a:t>
            </a:r>
            <a:endParaRPr lang="en-US" sz="2400"/>
          </a:p>
          <a:p>
            <a:pPr>
              <a:lnSpc>
                <a:spcPct val="80000"/>
              </a:lnSpc>
              <a:buFontTx/>
              <a:buNone/>
            </a:pPr>
            <a:r>
              <a:rPr lang="en-US" sz="2400"/>
              <a:t>...</a:t>
            </a:r>
          </a:p>
          <a:p>
            <a:pPr>
              <a:lnSpc>
                <a:spcPct val="80000"/>
              </a:lnSpc>
              <a:buFontTx/>
              <a:buNone/>
            </a:pPr>
            <a:r>
              <a:rPr lang="en-US" sz="2400"/>
              <a:t>Rectangle r = (Rectangle) q.Dequeue(); </a:t>
            </a:r>
            <a:endParaRPr lang="en-US" sz="2400" i="1"/>
          </a:p>
          <a:p>
            <a:pPr>
              <a:lnSpc>
                <a:spcPct val="80000"/>
              </a:lnSpc>
              <a:buFontTx/>
              <a:buNone/>
            </a:pPr>
            <a:r>
              <a:rPr lang="en-US" sz="2400" i="1"/>
              <a:t>// type conversion object -&gt; Rectangle</a:t>
            </a:r>
            <a:endParaRPr lang="en-US" sz="2400"/>
          </a:p>
          <a:p>
            <a:pPr>
              <a:lnSpc>
                <a:spcPct val="80000"/>
              </a:lnSpc>
              <a:buFontTx/>
              <a:buNone/>
            </a:pPr>
            <a:r>
              <a:rPr lang="en-US" sz="2400"/>
              <a:t>int x = (int) q.Dequeue(); </a:t>
            </a:r>
            <a:endParaRPr lang="en-US" sz="2400" i="1"/>
          </a:p>
          <a:p>
            <a:pPr>
              <a:lnSpc>
                <a:spcPct val="80000"/>
              </a:lnSpc>
              <a:buFontTx/>
              <a:buNone/>
            </a:pPr>
            <a:r>
              <a:rPr lang="en-US" sz="2400" i="1"/>
              <a:t>// type conversion object -&gt; int (unboxing)</a:t>
            </a:r>
            <a:endParaRPr lang="en-US" sz="2400"/>
          </a:p>
          <a:p>
            <a:pPr>
              <a:lnSpc>
                <a:spcPct val="80000"/>
              </a:lnSpc>
              <a:buFontTx/>
              <a:buNone/>
            </a:pPr>
            <a:r>
              <a:rPr lang="en-US" sz="2400"/>
              <a:t>object obj = 123;</a:t>
            </a:r>
          </a:p>
          <a:p>
            <a:pPr>
              <a:lnSpc>
                <a:spcPct val="80000"/>
              </a:lnSpc>
              <a:buFontTx/>
              <a:buNone/>
            </a:pPr>
            <a:r>
              <a:rPr lang="en-US" sz="2400"/>
              <a:t>string s = obj.ToString(); // </a:t>
            </a:r>
            <a:r>
              <a:rPr lang="en-US" sz="2400" i="1"/>
              <a:t>gives s the value "123".</a:t>
            </a:r>
            <a:endParaRPr lang="en-GB" sz="2400" i="1"/>
          </a:p>
          <a:p>
            <a:pPr>
              <a:lnSpc>
                <a:spcPct val="90000"/>
              </a:lnSpc>
            </a:pPr>
            <a:endParaRPr lang="en-US"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Overflow testing</a:t>
            </a:r>
            <a:endParaRPr lang="en-GB"/>
          </a:p>
        </p:txBody>
      </p:sp>
      <p:sp>
        <p:nvSpPr>
          <p:cNvPr id="123907" name="Rectangle 3"/>
          <p:cNvSpPr>
            <a:spLocks noGrp="1" noChangeArrowheads="1"/>
          </p:cNvSpPr>
          <p:nvPr>
            <p:ph idx="1"/>
          </p:nvPr>
        </p:nvSpPr>
        <p:spPr/>
        <p:txBody>
          <a:bodyPr/>
          <a:lstStyle/>
          <a:p>
            <a:pPr>
              <a:lnSpc>
                <a:spcPct val="80000"/>
              </a:lnSpc>
            </a:pPr>
            <a:r>
              <a:rPr lang="en-US" sz="2400" dirty="0"/>
              <a:t>If an arithmetic operation generates a value out of range there is no error but the result will be truncated so that the resulting bit string can still be interpreted as a number:</a:t>
            </a:r>
          </a:p>
          <a:p>
            <a:pPr marL="0" indent="0">
              <a:lnSpc>
                <a:spcPct val="80000"/>
              </a:lnSpc>
              <a:buNone/>
            </a:pPr>
            <a:r>
              <a:rPr lang="en-US" sz="2400" dirty="0"/>
              <a:t>	</a:t>
            </a:r>
            <a:r>
              <a:rPr lang="en-US" sz="2400" dirty="0" err="1"/>
              <a:t>int</a:t>
            </a:r>
            <a:r>
              <a:rPr lang="en-US" sz="2400" dirty="0"/>
              <a:t> x =  1000000;</a:t>
            </a:r>
          </a:p>
          <a:p>
            <a:pPr marL="0" indent="0">
              <a:lnSpc>
                <a:spcPct val="80000"/>
              </a:lnSpc>
              <a:buNone/>
            </a:pPr>
            <a:r>
              <a:rPr lang="en-US" sz="2400" dirty="0"/>
              <a:t>	x = x * x; // -727379968, no error handling</a:t>
            </a:r>
          </a:p>
          <a:p>
            <a:pPr marL="0" indent="0">
              <a:lnSpc>
                <a:spcPct val="80000"/>
              </a:lnSpc>
              <a:buNone/>
            </a:pPr>
            <a:r>
              <a:rPr lang="en-US" sz="2400" dirty="0"/>
              <a:t>	x = checked(x * x); </a:t>
            </a:r>
            <a:r>
              <a:rPr lang="en-US" sz="2400" i="1" dirty="0"/>
              <a:t> 	// if overflows throws 						//</a:t>
            </a:r>
            <a:r>
              <a:rPr lang="en-US" sz="2400" i="1" dirty="0" err="1"/>
              <a:t>System.OverflowException</a:t>
            </a:r>
            <a:endParaRPr lang="en-US" sz="2400" dirty="0"/>
          </a:p>
          <a:p>
            <a:pPr marL="0" indent="0">
              <a:lnSpc>
                <a:spcPct val="80000"/>
              </a:lnSpc>
              <a:buNone/>
            </a:pPr>
            <a:r>
              <a:rPr lang="en-US" sz="2400" dirty="0"/>
              <a:t>	...</a:t>
            </a:r>
          </a:p>
          <a:p>
            <a:pPr marL="0" indent="0">
              <a:lnSpc>
                <a:spcPct val="80000"/>
              </a:lnSpc>
              <a:buNone/>
            </a:pPr>
            <a:r>
              <a:rPr lang="en-US" sz="2400" dirty="0"/>
              <a:t>	checked {</a:t>
            </a:r>
          </a:p>
          <a:p>
            <a:pPr marL="0" indent="0">
              <a:lnSpc>
                <a:spcPct val="80000"/>
              </a:lnSpc>
              <a:buNone/>
            </a:pPr>
            <a:r>
              <a:rPr lang="en-US" sz="2400" dirty="0"/>
              <a:t>		 ...</a:t>
            </a:r>
          </a:p>
          <a:p>
            <a:pPr marL="0" indent="0">
              <a:lnSpc>
                <a:spcPct val="80000"/>
              </a:lnSpc>
              <a:buNone/>
            </a:pPr>
            <a:r>
              <a:rPr lang="en-US" sz="2400" dirty="0"/>
              <a:t>		x = x * x;</a:t>
            </a:r>
          </a:p>
          <a:p>
            <a:pPr marL="0" indent="0">
              <a:lnSpc>
                <a:spcPct val="80000"/>
              </a:lnSpc>
              <a:buNone/>
            </a:pPr>
            <a:r>
              <a:rPr lang="en-US" sz="2400" dirty="0"/>
              <a:t>	</a:t>
            </a:r>
            <a:r>
              <a:rPr lang="en-US" sz="2400" i="1" dirty="0"/>
              <a:t>//  if overflows throws </a:t>
            </a:r>
            <a:r>
              <a:rPr lang="en-US" sz="2400" i="1" dirty="0" err="1"/>
              <a:t>System.OverflowException</a:t>
            </a:r>
            <a:endParaRPr lang="en-US" sz="2400" dirty="0"/>
          </a:p>
          <a:p>
            <a:pPr marL="0" indent="0">
              <a:lnSpc>
                <a:spcPct val="80000"/>
              </a:lnSpc>
              <a:buNone/>
            </a:pPr>
            <a:r>
              <a:rPr lang="en-US" sz="2400" dirty="0"/>
              <a:t>		 ...</a:t>
            </a:r>
          </a:p>
          <a:p>
            <a:pPr marL="0" indent="0">
              <a:lnSpc>
                <a:spcPct val="80000"/>
              </a:lnSpc>
              <a:buNone/>
            </a:pPr>
            <a:r>
              <a:rPr lang="en-US" sz="2400" dirty="0"/>
              <a:t>	}</a:t>
            </a:r>
          </a:p>
          <a:p>
            <a:pPr marL="0" indent="0">
              <a:lnSpc>
                <a:spcPct val="80000"/>
              </a:lnSpc>
              <a:buNone/>
            </a:pPr>
            <a:endParaRPr lang="en-US" sz="2400"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Overflow testing(cont.)</a:t>
            </a:r>
          </a:p>
        </p:txBody>
      </p:sp>
      <p:sp>
        <p:nvSpPr>
          <p:cNvPr id="125955" name="Rectangle 3"/>
          <p:cNvSpPr>
            <a:spLocks noGrp="1" noChangeArrowheads="1"/>
          </p:cNvSpPr>
          <p:nvPr>
            <p:ph idx="1"/>
          </p:nvPr>
        </p:nvSpPr>
        <p:spPr/>
        <p:txBody>
          <a:bodyPr/>
          <a:lstStyle/>
          <a:p>
            <a:pPr>
              <a:lnSpc>
                <a:spcPct val="80000"/>
              </a:lnSpc>
            </a:pPr>
            <a:r>
              <a:rPr lang="en-US" sz="2800" dirty="0"/>
              <a:t>Overflow checking can be turned on for an entire compilation unit by using a compiler option:</a:t>
            </a:r>
          </a:p>
          <a:p>
            <a:pPr marL="0" indent="0">
              <a:lnSpc>
                <a:spcPct val="80000"/>
              </a:lnSpc>
              <a:buNone/>
            </a:pPr>
            <a:r>
              <a:rPr lang="en-US" sz="2800" dirty="0"/>
              <a:t>	cc /checked </a:t>
            </a:r>
            <a:r>
              <a:rPr lang="en-US" sz="2800" dirty="0" err="1"/>
              <a:t>Test.cs</a:t>
            </a:r>
            <a:endParaRPr lang="en-GB" sz="2800" dirty="0"/>
          </a:p>
          <a:p>
            <a:pPr>
              <a:buFontTx/>
              <a:buNone/>
            </a:pP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switch statement</a:t>
            </a:r>
            <a:endParaRPr lang="en-GB"/>
          </a:p>
        </p:txBody>
      </p:sp>
      <p:sp>
        <p:nvSpPr>
          <p:cNvPr id="128003" name="Rectangle 3"/>
          <p:cNvSpPr>
            <a:spLocks noGrp="1" noChangeArrowheads="1"/>
          </p:cNvSpPr>
          <p:nvPr>
            <p:ph idx="1"/>
          </p:nvPr>
        </p:nvSpPr>
        <p:spPr/>
        <p:txBody>
          <a:bodyPr/>
          <a:lstStyle/>
          <a:p>
            <a:r>
              <a:rPr lang="en-US" sz="2800"/>
              <a:t>unlike most other languages C# allows the expression to be of type </a:t>
            </a:r>
            <a:r>
              <a:rPr lang="en-US" sz="2800" i="1"/>
              <a:t>string</a:t>
            </a:r>
            <a:r>
              <a:rPr lang="en-US" sz="2800"/>
              <a:t> (including case label with the value </a:t>
            </a:r>
            <a:r>
              <a:rPr lang="en-US" sz="2800" i="1"/>
              <a:t>null</a:t>
            </a:r>
            <a:r>
              <a:rPr lang="en-US" sz="2800"/>
              <a:t>). </a:t>
            </a:r>
          </a:p>
          <a:p>
            <a:r>
              <a:rPr lang="en-US" sz="2800"/>
              <a:t>In this case the switch statement is treated by the compiler as a series of nested </a:t>
            </a:r>
            <a:r>
              <a:rPr lang="en-US" sz="2800" i="1"/>
              <a:t>if</a:t>
            </a:r>
            <a:r>
              <a:rPr lang="en-US" sz="2800"/>
              <a:t> statements, whereas in the other cases it is implemented as a direct jump to the matching case label.</a:t>
            </a:r>
          </a:p>
          <a:p>
            <a:r>
              <a:rPr lang="en-US" sz="2800"/>
              <a:t>Each statement sequence between the case labels </a:t>
            </a:r>
            <a:r>
              <a:rPr lang="en-US" sz="2800" i="1"/>
              <a:t>must </a:t>
            </a:r>
            <a:r>
              <a:rPr lang="en-US" sz="2800"/>
              <a:t>end with a statement to </a:t>
            </a:r>
            <a:r>
              <a:rPr lang="en-US" sz="2800" i="1"/>
              <a:t>break out</a:t>
            </a:r>
            <a:r>
              <a:rPr lang="en-US" sz="280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switch statement(cont)</a:t>
            </a:r>
          </a:p>
        </p:txBody>
      </p:sp>
      <p:sp>
        <p:nvSpPr>
          <p:cNvPr id="130051" name="Rectangle 3"/>
          <p:cNvSpPr>
            <a:spLocks noGrp="1" noChangeArrowheads="1"/>
          </p:cNvSpPr>
          <p:nvPr>
            <p:ph idx="1"/>
          </p:nvPr>
        </p:nvSpPr>
        <p:spPr/>
        <p:txBody>
          <a:bodyPr/>
          <a:lstStyle/>
          <a:p>
            <a:r>
              <a:rPr lang="en-US" sz="2800"/>
              <a:t>The most common of these is the </a:t>
            </a:r>
            <a:r>
              <a:rPr lang="en-US" sz="2800" i="1"/>
              <a:t>break</a:t>
            </a:r>
            <a:r>
              <a:rPr lang="en-US" sz="2800"/>
              <a:t> statement that jumps to the end of the switch statement. </a:t>
            </a:r>
            <a:r>
              <a:rPr lang="en-US" sz="2800" i="1"/>
              <a:t>return</a:t>
            </a:r>
            <a:r>
              <a:rPr lang="en-US" sz="2800"/>
              <a:t>, </a:t>
            </a:r>
            <a:r>
              <a:rPr lang="en-US" sz="2800" i="1"/>
              <a:t>goto</a:t>
            </a:r>
            <a:r>
              <a:rPr lang="en-US" sz="2800"/>
              <a:t> or </a:t>
            </a:r>
            <a:r>
              <a:rPr lang="en-US" sz="2800" i="1"/>
              <a:t>throw</a:t>
            </a:r>
            <a:r>
              <a:rPr lang="en-US" sz="2800"/>
              <a:t> statements are also allowed. </a:t>
            </a:r>
          </a:p>
          <a:p>
            <a:r>
              <a:rPr lang="en-US" sz="2800"/>
              <a:t> In contrast to most other languages C# does </a:t>
            </a:r>
            <a:r>
              <a:rPr lang="en-US" sz="2800" i="1"/>
              <a:t>not</a:t>
            </a:r>
            <a:r>
              <a:rPr lang="en-US" sz="2800"/>
              <a:t> allow a program to fall through one case branch to the next. If this is what is wanted then it must be implemented by using a </a:t>
            </a:r>
            <a:r>
              <a:rPr lang="en-US" sz="2800" i="1"/>
              <a:t>goto</a:t>
            </a:r>
            <a:r>
              <a:rPr lang="en-US" sz="2800"/>
              <a:t> statement.</a:t>
            </a:r>
            <a:endParaRPr lang="en-GB" sz="2800"/>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762000" y="304800"/>
            <a:ext cx="7772400" cy="1143000"/>
          </a:xfrm>
        </p:spPr>
        <p:txBody>
          <a:bodyPr/>
          <a:lstStyle/>
          <a:p>
            <a:r>
              <a:rPr lang="en-US" sz="4000" i="1" dirty="0" err="1"/>
              <a:t>foreach</a:t>
            </a:r>
            <a:r>
              <a:rPr lang="en-US" sz="4000" dirty="0"/>
              <a:t> statement</a:t>
            </a:r>
            <a:endParaRPr lang="en-GB" sz="4000" dirty="0"/>
          </a:p>
        </p:txBody>
      </p:sp>
      <p:sp>
        <p:nvSpPr>
          <p:cNvPr id="132099" name="Rectangle 3"/>
          <p:cNvSpPr>
            <a:spLocks noGrp="1" noChangeArrowheads="1"/>
          </p:cNvSpPr>
          <p:nvPr>
            <p:ph idx="1"/>
          </p:nvPr>
        </p:nvSpPr>
        <p:spPr>
          <a:xfrm>
            <a:off x="381000" y="1371600"/>
            <a:ext cx="8305800" cy="4114800"/>
          </a:xfrm>
        </p:spPr>
        <p:txBody>
          <a:bodyPr/>
          <a:lstStyle/>
          <a:p>
            <a:pPr>
              <a:lnSpc>
                <a:spcPct val="90000"/>
              </a:lnSpc>
            </a:pPr>
            <a:r>
              <a:rPr lang="en-US" sz="2800" dirty="0"/>
              <a:t>The </a:t>
            </a:r>
            <a:r>
              <a:rPr lang="en-US" sz="2800" i="1" dirty="0" err="1"/>
              <a:t>foreach</a:t>
            </a:r>
            <a:r>
              <a:rPr lang="en-US" sz="2800" dirty="0"/>
              <a:t> statement offers a convenient possibility for iterating over the elements of an array, string or other collection of elements that implement the interface </a:t>
            </a:r>
            <a:r>
              <a:rPr lang="en-US" sz="2800" i="1" dirty="0" err="1"/>
              <a:t>ICollection</a:t>
            </a:r>
            <a:r>
              <a:rPr lang="en-US" sz="2800" dirty="0"/>
              <a:t> </a:t>
            </a:r>
          </a:p>
          <a:p>
            <a:pPr>
              <a:lnSpc>
                <a:spcPct val="90000"/>
              </a:lnSpc>
              <a:buFontTx/>
              <a:buNone/>
            </a:pPr>
            <a:r>
              <a:rPr lang="en-US" sz="2800" dirty="0"/>
              <a:t>		</a:t>
            </a:r>
            <a:r>
              <a:rPr lang="en-US" sz="2400" dirty="0" err="1"/>
              <a:t>int</a:t>
            </a:r>
            <a:r>
              <a:rPr lang="en-US" sz="2400" dirty="0"/>
              <a:t>[] a = {3, 17, 4, 8, 2, 29};</a:t>
            </a:r>
          </a:p>
          <a:p>
            <a:pPr>
              <a:lnSpc>
                <a:spcPct val="90000"/>
              </a:lnSpc>
              <a:buFontTx/>
              <a:buNone/>
            </a:pPr>
            <a:r>
              <a:rPr lang="en-US" sz="2400" dirty="0"/>
              <a:t>		sum = 0;</a:t>
            </a:r>
          </a:p>
          <a:p>
            <a:pPr>
              <a:lnSpc>
                <a:spcPct val="90000"/>
              </a:lnSpc>
              <a:buFontTx/>
              <a:buNone/>
            </a:pPr>
            <a:r>
              <a:rPr lang="en-US" sz="2400" dirty="0"/>
              <a:t>		</a:t>
            </a:r>
            <a:r>
              <a:rPr lang="en-US" sz="2400" dirty="0" err="1"/>
              <a:t>foreach</a:t>
            </a:r>
            <a:r>
              <a:rPr lang="en-US" sz="2400" dirty="0"/>
              <a:t> (</a:t>
            </a:r>
            <a:r>
              <a:rPr lang="en-US" sz="2400" dirty="0" err="1"/>
              <a:t>int</a:t>
            </a:r>
            <a:r>
              <a:rPr lang="en-US" sz="2400" dirty="0"/>
              <a:t> x in a) sum += x;</a:t>
            </a:r>
          </a:p>
          <a:p>
            <a:pPr>
              <a:lnSpc>
                <a:spcPct val="90000"/>
              </a:lnSpc>
              <a:buFontTx/>
              <a:buNone/>
            </a:pPr>
            <a:r>
              <a:rPr lang="en-US" sz="2400" dirty="0"/>
              <a:t>		string s = "Hello";</a:t>
            </a:r>
          </a:p>
          <a:p>
            <a:pPr>
              <a:lnSpc>
                <a:spcPct val="90000"/>
              </a:lnSpc>
              <a:buFontTx/>
              <a:buNone/>
            </a:pPr>
            <a:r>
              <a:rPr lang="en-US" sz="2400" dirty="0"/>
              <a:t>		</a:t>
            </a:r>
            <a:r>
              <a:rPr lang="en-US" sz="2400" dirty="0" err="1"/>
              <a:t>foreach</a:t>
            </a:r>
            <a:r>
              <a:rPr lang="en-US" sz="2400" dirty="0"/>
              <a:t> (char </a:t>
            </a:r>
            <a:r>
              <a:rPr lang="en-US" sz="2400" dirty="0" err="1"/>
              <a:t>ch</a:t>
            </a:r>
            <a:r>
              <a:rPr lang="en-US" sz="2400" dirty="0"/>
              <a:t> in s) </a:t>
            </a:r>
            <a:r>
              <a:rPr lang="en-US" sz="2400" dirty="0" err="1"/>
              <a:t>Console.WriteLine</a:t>
            </a:r>
            <a:r>
              <a:rPr lang="en-US" sz="2400" dirty="0"/>
              <a:t>(</a:t>
            </a:r>
            <a:r>
              <a:rPr lang="en-US" sz="2400" dirty="0" err="1"/>
              <a:t>ch</a:t>
            </a:r>
            <a:r>
              <a:rPr lang="en-US" sz="2400" dirty="0"/>
              <a:t>); </a:t>
            </a:r>
          </a:p>
          <a:p>
            <a:pPr>
              <a:lnSpc>
                <a:spcPct val="90000"/>
              </a:lnSpc>
            </a:pPr>
            <a:r>
              <a:rPr lang="en-US" sz="2800" dirty="0"/>
              <a:t>The first loop sums the elements of the arrays a. The second displays all the characters of the string s. </a:t>
            </a:r>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Garbage collection</a:t>
            </a:r>
            <a:endParaRPr lang="en-GB"/>
          </a:p>
        </p:txBody>
      </p:sp>
      <p:sp>
        <p:nvSpPr>
          <p:cNvPr id="19459" name="Rectangle 3"/>
          <p:cNvSpPr>
            <a:spLocks noGrp="1" noChangeArrowheads="1"/>
          </p:cNvSpPr>
          <p:nvPr>
            <p:ph idx="1"/>
          </p:nvPr>
        </p:nvSpPr>
        <p:spPr/>
        <p:txBody>
          <a:bodyPr/>
          <a:lstStyle/>
          <a:p>
            <a:endParaRPr lang="en-US" b="1"/>
          </a:p>
          <a:p>
            <a:r>
              <a:rPr lang="en-US"/>
              <a:t>Dynamically created objects not released by programmer</a:t>
            </a:r>
          </a:p>
          <a:p>
            <a:r>
              <a:rPr lang="en-US"/>
              <a:t>automatically collected by a garbage collector as soon as no longer referenced. </a:t>
            </a:r>
          </a:p>
          <a:p>
            <a:r>
              <a:rPr lang="en-US"/>
              <a:t>eliminates many awkward errors that can occur for example in C++ programs.</a:t>
            </a:r>
            <a:endParaRPr lang="fr-FR" i="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381000"/>
            <a:ext cx="7772400" cy="1143000"/>
          </a:xfrm>
        </p:spPr>
        <p:txBody>
          <a:bodyPr/>
          <a:lstStyle/>
          <a:p>
            <a:r>
              <a:rPr lang="en-US" dirty="0" err="1"/>
              <a:t>goto</a:t>
            </a:r>
            <a:endParaRPr lang="en-GB" dirty="0"/>
          </a:p>
        </p:txBody>
      </p:sp>
      <p:sp>
        <p:nvSpPr>
          <p:cNvPr id="134147" name="Rectangle 3"/>
          <p:cNvSpPr>
            <a:spLocks noGrp="1" noChangeArrowheads="1"/>
          </p:cNvSpPr>
          <p:nvPr>
            <p:ph idx="1"/>
          </p:nvPr>
        </p:nvSpPr>
        <p:spPr>
          <a:xfrm>
            <a:off x="685800" y="1828800"/>
            <a:ext cx="7620000" cy="3733800"/>
          </a:xfrm>
        </p:spPr>
        <p:txBody>
          <a:bodyPr/>
          <a:lstStyle/>
          <a:p>
            <a:pPr>
              <a:lnSpc>
                <a:spcPct val="80000"/>
              </a:lnSpc>
              <a:buFontTx/>
              <a:buNone/>
            </a:pPr>
            <a:r>
              <a:rPr lang="en-US" dirty="0"/>
              <a:t>can also within a switch statement to jump to a case label. Finite-state automaton can be implemented in the following way by using </a:t>
            </a:r>
            <a:r>
              <a:rPr lang="en-US" i="1" dirty="0" err="1"/>
              <a:t>goto</a:t>
            </a:r>
            <a:r>
              <a:rPr lang="en-US" dirty="0"/>
              <a:t> statements:</a:t>
            </a:r>
          </a:p>
          <a:p>
            <a:pPr>
              <a:lnSpc>
                <a:spcPct val="80000"/>
              </a:lnSpc>
              <a:buFontTx/>
              <a:buNone/>
            </a:pPr>
            <a:endParaRPr lang="en-US" dirty="0"/>
          </a:p>
          <a:p>
            <a:pPr>
              <a:lnSpc>
                <a:spcPct val="80000"/>
              </a:lnSpc>
              <a:buFontTx/>
              <a:buNone/>
            </a:pPr>
            <a:endParaRPr lang="en-GB" sz="1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381000"/>
            <a:ext cx="7772400" cy="1143000"/>
          </a:xfrm>
        </p:spPr>
        <p:txBody>
          <a:bodyPr/>
          <a:lstStyle/>
          <a:p>
            <a:r>
              <a:rPr lang="en-US" sz="4000" dirty="0" err="1"/>
              <a:t>Goto</a:t>
            </a:r>
            <a:r>
              <a:rPr lang="en-US" sz="4000" dirty="0"/>
              <a:t>(cont.)</a:t>
            </a:r>
          </a:p>
        </p:txBody>
      </p:sp>
      <p:sp>
        <p:nvSpPr>
          <p:cNvPr id="136195" name="Rectangle 3"/>
          <p:cNvSpPr>
            <a:spLocks noGrp="1" noChangeArrowheads="1"/>
          </p:cNvSpPr>
          <p:nvPr>
            <p:ph idx="1"/>
          </p:nvPr>
        </p:nvSpPr>
        <p:spPr>
          <a:xfrm>
            <a:off x="685800" y="1143000"/>
            <a:ext cx="7772400" cy="4114800"/>
          </a:xfrm>
        </p:spPr>
        <p:txBody>
          <a:bodyPr/>
          <a:lstStyle/>
          <a:p>
            <a:pPr>
              <a:lnSpc>
                <a:spcPct val="80000"/>
              </a:lnSpc>
              <a:buFontTx/>
              <a:buNone/>
            </a:pPr>
            <a:r>
              <a:rPr lang="en-US" sz="2000"/>
              <a:t>int state = 0; // </a:t>
            </a:r>
            <a:r>
              <a:rPr lang="en-US" sz="2000" i="1"/>
              <a:t>begins in state 0</a:t>
            </a:r>
          </a:p>
          <a:p>
            <a:pPr>
              <a:lnSpc>
                <a:spcPct val="80000"/>
              </a:lnSpc>
              <a:buFontTx/>
              <a:buNone/>
            </a:pPr>
            <a:r>
              <a:rPr lang="en-US" sz="2000"/>
              <a:t>int ch = Console.Read(); </a:t>
            </a:r>
            <a:endParaRPr lang="en-US" sz="2000" i="1"/>
          </a:p>
          <a:p>
            <a:pPr>
              <a:lnSpc>
                <a:spcPct val="80000"/>
              </a:lnSpc>
              <a:buFontTx/>
              <a:buNone/>
            </a:pPr>
            <a:r>
              <a:rPr lang="en-US" sz="2000" i="1"/>
              <a:t>// reads first transition symbol</a:t>
            </a:r>
            <a:endParaRPr lang="en-US" sz="2000"/>
          </a:p>
          <a:p>
            <a:pPr>
              <a:lnSpc>
                <a:spcPct val="80000"/>
              </a:lnSpc>
              <a:buFontTx/>
              <a:buNone/>
            </a:pPr>
            <a:r>
              <a:rPr lang="en-US" sz="2000"/>
              <a:t>switch (state) {</a:t>
            </a:r>
          </a:p>
          <a:p>
            <a:pPr>
              <a:lnSpc>
                <a:spcPct val="80000"/>
              </a:lnSpc>
              <a:buFontTx/>
              <a:buNone/>
            </a:pPr>
            <a:r>
              <a:rPr lang="en-US" sz="2000"/>
              <a:t>  case 0: </a:t>
            </a:r>
          </a:p>
          <a:p>
            <a:pPr>
              <a:lnSpc>
                <a:spcPct val="80000"/>
              </a:lnSpc>
              <a:buFontTx/>
              <a:buNone/>
            </a:pPr>
            <a:r>
              <a:rPr lang="en-US" sz="2000"/>
              <a:t>    if (ch == ’a’) { ch = Console.Read(); </a:t>
            </a:r>
            <a:r>
              <a:rPr lang="en-US" sz="2000" b="1"/>
              <a:t>goto case 1; </a:t>
            </a:r>
            <a:r>
              <a:rPr lang="en-US" sz="2000"/>
              <a:t>}</a:t>
            </a:r>
          </a:p>
          <a:p>
            <a:pPr>
              <a:lnSpc>
                <a:spcPct val="80000"/>
              </a:lnSpc>
              <a:buFontTx/>
              <a:buNone/>
            </a:pPr>
            <a:r>
              <a:rPr lang="en-US" sz="2000"/>
              <a:t>    else if (ch == ’c’) </a:t>
            </a:r>
            <a:r>
              <a:rPr lang="en-US" sz="2000" b="1"/>
              <a:t>goto case 2;</a:t>
            </a:r>
            <a:endParaRPr lang="en-US" sz="2000"/>
          </a:p>
          <a:p>
            <a:pPr>
              <a:lnSpc>
                <a:spcPct val="80000"/>
              </a:lnSpc>
              <a:buFontTx/>
              <a:buNone/>
            </a:pPr>
            <a:r>
              <a:rPr lang="en-US" sz="2000"/>
              <a:t>    else </a:t>
            </a:r>
            <a:r>
              <a:rPr lang="en-US" sz="2000" b="1"/>
              <a:t>goto default;</a:t>
            </a:r>
          </a:p>
          <a:p>
            <a:pPr>
              <a:lnSpc>
                <a:spcPct val="80000"/>
              </a:lnSpc>
              <a:buFontTx/>
              <a:buNone/>
            </a:pPr>
            <a:endParaRPr lang="en-US" sz="2000"/>
          </a:p>
          <a:p>
            <a:pPr>
              <a:lnSpc>
                <a:spcPct val="80000"/>
              </a:lnSpc>
              <a:buFontTx/>
              <a:buNone/>
            </a:pPr>
            <a:r>
              <a:rPr lang="en-US" sz="2000"/>
              <a:t>  case 1: </a:t>
            </a:r>
          </a:p>
          <a:p>
            <a:pPr>
              <a:lnSpc>
                <a:spcPct val="80000"/>
              </a:lnSpc>
              <a:buFontTx/>
              <a:buNone/>
            </a:pPr>
            <a:r>
              <a:rPr lang="en-US" sz="2000"/>
              <a:t>    if (ch == ’b’) { ch = Console.Read(); </a:t>
            </a:r>
            <a:r>
              <a:rPr lang="en-US" sz="2000" b="1"/>
              <a:t>goto case 1; </a:t>
            </a:r>
            <a:r>
              <a:rPr lang="en-US" sz="2000"/>
              <a:t>}</a:t>
            </a:r>
          </a:p>
          <a:p>
            <a:pPr>
              <a:lnSpc>
                <a:spcPct val="80000"/>
              </a:lnSpc>
              <a:buFontTx/>
              <a:buNone/>
            </a:pPr>
            <a:r>
              <a:rPr lang="en-US" sz="2000"/>
              <a:t>  else if (ch == ’c’) </a:t>
            </a:r>
            <a:r>
              <a:rPr lang="en-US" sz="2000" b="1"/>
              <a:t>goto case 2;</a:t>
            </a:r>
            <a:endParaRPr lang="en-US" sz="2000"/>
          </a:p>
          <a:p>
            <a:pPr>
              <a:lnSpc>
                <a:spcPct val="80000"/>
              </a:lnSpc>
              <a:buFontTx/>
              <a:buNone/>
            </a:pPr>
            <a:r>
              <a:rPr lang="en-US" sz="2000"/>
              <a:t>  else </a:t>
            </a:r>
            <a:r>
              <a:rPr lang="en-US" sz="2000" b="1"/>
              <a:t>goto default;</a:t>
            </a:r>
          </a:p>
          <a:p>
            <a:pPr>
              <a:lnSpc>
                <a:spcPct val="80000"/>
              </a:lnSpc>
              <a:buFontTx/>
              <a:buNone/>
            </a:pPr>
            <a:endParaRPr lang="en-US" sz="2000"/>
          </a:p>
          <a:p>
            <a:pPr>
              <a:lnSpc>
                <a:spcPct val="80000"/>
              </a:lnSpc>
              <a:buFontTx/>
              <a:buNone/>
            </a:pPr>
            <a:r>
              <a:rPr lang="en-US" sz="2000"/>
              <a:t>  case 2: Console.WriteLine("input valid!"); break;</a:t>
            </a:r>
          </a:p>
          <a:p>
            <a:pPr>
              <a:lnSpc>
                <a:spcPct val="80000"/>
              </a:lnSpc>
              <a:buFontTx/>
              <a:buNone/>
            </a:pPr>
            <a:endParaRPr lang="en-US" sz="2000"/>
          </a:p>
          <a:p>
            <a:pPr>
              <a:lnSpc>
                <a:spcPct val="80000"/>
              </a:lnSpc>
              <a:buFontTx/>
              <a:buNone/>
            </a:pPr>
            <a:r>
              <a:rPr lang="en-US" sz="2000"/>
              <a:t>  default: Console.WriteLine("illegal character: " + (char) ch); break;</a:t>
            </a:r>
          </a:p>
          <a:p>
            <a:pPr>
              <a:lnSpc>
                <a:spcPct val="80000"/>
              </a:lnSpc>
              <a:buFontTx/>
              <a:buNone/>
            </a:pPr>
            <a:r>
              <a:rPr lang="en-US" sz="2000"/>
              <a:t>}</a:t>
            </a:r>
            <a:endParaRPr lang="en-US" sz="2000" b="1"/>
          </a:p>
          <a:p>
            <a:pPr>
              <a:lnSpc>
                <a:spcPct val="80000"/>
              </a:lnSpc>
              <a:buFontTx/>
              <a:buNone/>
            </a:pPr>
            <a:endParaRPr lang="en-GB" sz="2000"/>
          </a:p>
          <a:p>
            <a:pPr>
              <a:lnSpc>
                <a:spcPct val="90000"/>
              </a:lnSpc>
            </a:pPr>
            <a:endParaRPr 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Summary</a:t>
            </a:r>
            <a:endParaRPr lang="en-GB"/>
          </a:p>
        </p:txBody>
      </p:sp>
      <p:sp>
        <p:nvSpPr>
          <p:cNvPr id="138243" name="Rectangle 3"/>
          <p:cNvSpPr>
            <a:spLocks noGrp="1" noChangeArrowheads="1"/>
          </p:cNvSpPr>
          <p:nvPr>
            <p:ph idx="1"/>
          </p:nvPr>
        </p:nvSpPr>
        <p:spPr/>
        <p:txBody>
          <a:bodyPr/>
          <a:lstStyle/>
          <a:p>
            <a:pPr>
              <a:lnSpc>
                <a:spcPct val="90000"/>
              </a:lnSpc>
            </a:pPr>
            <a:r>
              <a:rPr lang="en-US" sz="2800"/>
              <a:t>C# is Microsoft's prefered language for .NET, but remember, lots of languages available under .NET</a:t>
            </a:r>
          </a:p>
          <a:p>
            <a:pPr>
              <a:lnSpc>
                <a:spcPct val="90000"/>
              </a:lnSpc>
            </a:pPr>
            <a:r>
              <a:rPr lang="en-US" sz="2800"/>
              <a:t>C# is a sort of Java dialect.</a:t>
            </a:r>
          </a:p>
          <a:p>
            <a:pPr>
              <a:lnSpc>
                <a:spcPct val="90000"/>
              </a:lnSpc>
            </a:pPr>
            <a:r>
              <a:rPr lang="en-US" sz="2800"/>
              <a:t>Offers some improvements that help efficiency:</a:t>
            </a:r>
          </a:p>
          <a:p>
            <a:pPr>
              <a:lnSpc>
                <a:spcPct val="90000"/>
              </a:lnSpc>
            </a:pPr>
            <a:r>
              <a:rPr lang="en-US" sz="2800"/>
              <a:t>rectangular arrays</a:t>
            </a:r>
          </a:p>
          <a:p>
            <a:pPr>
              <a:lnSpc>
                <a:spcPct val="90000"/>
              </a:lnSpc>
            </a:pPr>
            <a:r>
              <a:rPr lang="en-US" sz="2800"/>
              <a:t>Offers features for convenience</a:t>
            </a:r>
          </a:p>
          <a:p>
            <a:pPr>
              <a:lnSpc>
                <a:spcPct val="90000"/>
              </a:lnSpc>
            </a:pPr>
            <a:r>
              <a:rPr lang="en-US" sz="2800"/>
              <a:t>boxing – unboxing</a:t>
            </a:r>
          </a:p>
          <a:p>
            <a:pPr>
              <a:lnSpc>
                <a:spcPct val="90000"/>
              </a:lnSpc>
            </a:pPr>
            <a:r>
              <a:rPr lang="en-US" sz="2800"/>
              <a:t>type hierarchy</a:t>
            </a:r>
          </a:p>
          <a:p>
            <a:pPr>
              <a:lnSpc>
                <a:spcPct val="90000"/>
              </a:lnSpc>
            </a:pPr>
            <a:r>
              <a:rPr lang="en-US" sz="2800" i="1"/>
              <a:t>foreach</a:t>
            </a:r>
            <a:r>
              <a:rPr lang="en-US" sz="2800"/>
              <a:t> statement</a:t>
            </a:r>
          </a:p>
          <a:p>
            <a:pPr>
              <a:lnSpc>
                <a:spcPct val="90000"/>
              </a:lnSpc>
            </a:pPr>
            <a:r>
              <a:rPr lang="en-US" sz="2800"/>
              <a:t>improved switch statement</a:t>
            </a:r>
            <a:endParaRPr lang="en-GB"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t>Namespaces</a:t>
            </a:r>
            <a:endParaRPr lang="en-GB"/>
          </a:p>
        </p:txBody>
      </p:sp>
      <p:sp>
        <p:nvSpPr>
          <p:cNvPr id="21507" name="Rectangle 3"/>
          <p:cNvSpPr>
            <a:spLocks noGrp="1" noChangeArrowheads="1"/>
          </p:cNvSpPr>
          <p:nvPr>
            <p:ph idx="1"/>
          </p:nvPr>
        </p:nvSpPr>
        <p:spPr/>
        <p:txBody>
          <a:bodyPr/>
          <a:lstStyle/>
          <a:p>
            <a:r>
              <a:rPr lang="fr-FR"/>
              <a:t>Java </a:t>
            </a:r>
            <a:r>
              <a:rPr lang="fr-FR" i="1"/>
              <a:t>package</a:t>
            </a:r>
            <a:r>
              <a:rPr lang="fr-FR"/>
              <a:t> = C# </a:t>
            </a:r>
            <a:r>
              <a:rPr lang="fr-FR" i="1"/>
              <a:t>namespace</a:t>
            </a:r>
            <a:r>
              <a:rPr lang="fr-FR"/>
              <a:t> </a:t>
            </a:r>
            <a:endParaRPr lang="en-US"/>
          </a:p>
          <a:p>
            <a:r>
              <a:rPr lang="en-US"/>
              <a:t>A namespace is a collection of declarations and allows the same names for classes, variables or methods to be used in different contexts.</a:t>
            </a:r>
            <a:endParaRPr lang="en-US"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Threads</a:t>
            </a:r>
            <a:endParaRPr lang="en-GB"/>
          </a:p>
        </p:txBody>
      </p:sp>
      <p:sp>
        <p:nvSpPr>
          <p:cNvPr id="23555" name="Rectangle 3"/>
          <p:cNvSpPr>
            <a:spLocks noGrp="1" noChangeArrowheads="1"/>
          </p:cNvSpPr>
          <p:nvPr>
            <p:ph idx="1"/>
          </p:nvPr>
        </p:nvSpPr>
        <p:spPr/>
        <p:txBody>
          <a:bodyPr/>
          <a:lstStyle/>
          <a:p>
            <a:r>
              <a:rPr lang="en-US"/>
              <a:t>C# supports lightweight parallel processes in the form of </a:t>
            </a:r>
            <a:r>
              <a:rPr lang="en-US" i="1"/>
              <a:t>threads</a:t>
            </a:r>
            <a:r>
              <a:rPr lang="en-US"/>
              <a:t>. </a:t>
            </a:r>
          </a:p>
          <a:p>
            <a:r>
              <a:rPr lang="en-US"/>
              <a:t>As in Java there are mechanisms for synchronization and communication between processes.</a:t>
            </a:r>
            <a:endParaRPr lang="en-US" i="1"/>
          </a:p>
          <a:p>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Reflection</a:t>
            </a:r>
            <a:endParaRPr lang="en-GB" dirty="0"/>
          </a:p>
        </p:txBody>
      </p:sp>
      <p:sp>
        <p:nvSpPr>
          <p:cNvPr id="25603" name="Rectangle 3"/>
          <p:cNvSpPr>
            <a:spLocks noGrp="1" noChangeArrowheads="1"/>
          </p:cNvSpPr>
          <p:nvPr>
            <p:ph idx="1"/>
          </p:nvPr>
        </p:nvSpPr>
        <p:spPr>
          <a:xfrm>
            <a:off x="440635" y="1166018"/>
            <a:ext cx="8229600" cy="5417344"/>
          </a:xfrm>
        </p:spPr>
        <p:txBody>
          <a:bodyPr/>
          <a:lstStyle/>
          <a:p>
            <a:r>
              <a:rPr lang="en-US" dirty="0"/>
              <a:t>C#, reflection is the ability to examine and manipulate the structure of your program at runtime, allowing you to dynamically access and interact with types, methods, properties, and other metadata. </a:t>
            </a:r>
          </a:p>
          <a:p>
            <a:r>
              <a:rPr lang="en-US" dirty="0"/>
              <a:t>As in Java, in C# type information about a program can be accessed at runtime; classes can be loaded dynamically into a program and programs can even be put together at runtime and then run.</a:t>
            </a:r>
            <a:endParaRPr lang="en-US" i="1" dirty="0"/>
          </a:p>
        </p:txBody>
      </p:sp>
    </p:spTree>
  </p:cSld>
  <p:clrMapOvr>
    <a:masterClrMapping/>
  </p:clrMapOvr>
</p:sld>
</file>

<file path=ppt/theme/theme1.xml><?xml version="1.0" encoding="utf-8"?>
<a:theme xmlns:a="http://schemas.openxmlformats.org/drawingml/2006/main" name="Nilai UC PowerPoint Presentation (Lectur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Title of presentation</Template>
  <TotalTime>272</TotalTime>
  <Words>3861</Words>
  <Application>Microsoft Office PowerPoint</Application>
  <PresentationFormat>On-screen Show (4:3)</PresentationFormat>
  <Paragraphs>434</Paragraphs>
  <Slides>62</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Times</vt:lpstr>
      <vt:lpstr>Times New Roman</vt:lpstr>
      <vt:lpstr>Nilai UC PowerPoint Presentation (Lecturer)</vt:lpstr>
      <vt:lpstr>Lecture 8:C# Programming Language</vt:lpstr>
      <vt:lpstr>The C# Language</vt:lpstr>
      <vt:lpstr>Similarities to Java</vt:lpstr>
      <vt:lpstr>Object orientation </vt:lpstr>
      <vt:lpstr>Type safe</vt:lpstr>
      <vt:lpstr>Garbage collection</vt:lpstr>
      <vt:lpstr>Namespaces</vt:lpstr>
      <vt:lpstr>Threads</vt:lpstr>
      <vt:lpstr>Reflection</vt:lpstr>
      <vt:lpstr>Libraries </vt:lpstr>
      <vt:lpstr>From C++</vt:lpstr>
      <vt:lpstr>From Visual Basic</vt:lpstr>
      <vt:lpstr>Differences from Java …</vt:lpstr>
      <vt:lpstr>Differences from Java …</vt:lpstr>
      <vt:lpstr>Differences from Java …</vt:lpstr>
      <vt:lpstr>Differences from Java …</vt:lpstr>
      <vt:lpstr>Differences from Java …</vt:lpstr>
      <vt:lpstr>Differences from Java …</vt:lpstr>
      <vt:lpstr>Syntactic sugar …</vt:lpstr>
      <vt:lpstr>Syntactic sugar …</vt:lpstr>
      <vt:lpstr>Syntactic sugar …</vt:lpstr>
      <vt:lpstr>Syntactic sugar …</vt:lpstr>
      <vt:lpstr>Syntactic sugar …</vt:lpstr>
      <vt:lpstr>Syntactic sugar …</vt:lpstr>
      <vt:lpstr>Syntactic sugar …</vt:lpstr>
      <vt:lpstr>Hello world in C#</vt:lpstr>
      <vt:lpstr>Hello World explanation</vt:lpstr>
      <vt:lpstr>Symbols</vt:lpstr>
      <vt:lpstr>Key words</vt:lpstr>
      <vt:lpstr>Types</vt:lpstr>
      <vt:lpstr>Types(cont)</vt:lpstr>
      <vt:lpstr>String</vt:lpstr>
      <vt:lpstr>Simple types</vt:lpstr>
      <vt:lpstr>Hierarchy</vt:lpstr>
      <vt:lpstr>Enumerations</vt:lpstr>
      <vt:lpstr>Sets</vt:lpstr>
      <vt:lpstr>Arrays</vt:lpstr>
      <vt:lpstr>Array examples</vt:lpstr>
      <vt:lpstr>Multi-dimensional arrays</vt:lpstr>
      <vt:lpstr>Multi-dimensional arrays examples</vt:lpstr>
      <vt:lpstr>Multi-dimensional arrays examples</vt:lpstr>
      <vt:lpstr>Associative arrays</vt:lpstr>
      <vt:lpstr>Strings</vt:lpstr>
      <vt:lpstr>Strings(cont)</vt:lpstr>
      <vt:lpstr>String operations (extract)</vt:lpstr>
      <vt:lpstr>Structs</vt:lpstr>
      <vt:lpstr>Structs …</vt:lpstr>
      <vt:lpstr>Structs …</vt:lpstr>
      <vt:lpstr>Classes</vt:lpstr>
      <vt:lpstr>Class example</vt:lpstr>
      <vt:lpstr>struct versus class</vt:lpstr>
      <vt:lpstr>Boxing and unboxing</vt:lpstr>
      <vt:lpstr>Boxing and unboxing example</vt:lpstr>
      <vt:lpstr>Boxing and unboxing example (cont.)</vt:lpstr>
      <vt:lpstr>Overflow testing</vt:lpstr>
      <vt:lpstr>Overflow testing(cont.)</vt:lpstr>
      <vt:lpstr>switch statement</vt:lpstr>
      <vt:lpstr>switch statement(cont)</vt:lpstr>
      <vt:lpstr>foreach statement</vt:lpstr>
      <vt:lpstr>goto</vt:lpstr>
      <vt:lpstr>Goto(cont.)</vt:lpstr>
      <vt:lpstr>Summary</vt:lpstr>
    </vt:vector>
  </TitlesOfParts>
  <Company>PK Education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lmyeoh</dc:creator>
  <cp:lastModifiedBy>Rajesvary Rajoo</cp:lastModifiedBy>
  <cp:revision>30</cp:revision>
  <dcterms:created xsi:type="dcterms:W3CDTF">2009-05-07T03:07:15Z</dcterms:created>
  <dcterms:modified xsi:type="dcterms:W3CDTF">2025-04-05T14:14:01Z</dcterms:modified>
</cp:coreProperties>
</file>