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317" r:id="rId3"/>
    <p:sldId id="261" r:id="rId4"/>
    <p:sldId id="323" r:id="rId5"/>
    <p:sldId id="324" r:id="rId6"/>
    <p:sldId id="308" r:id="rId7"/>
    <p:sldId id="262" r:id="rId8"/>
    <p:sldId id="263" r:id="rId9"/>
    <p:sldId id="264" r:id="rId10"/>
    <p:sldId id="332" r:id="rId11"/>
    <p:sldId id="333" r:id="rId12"/>
    <p:sldId id="334" r:id="rId13"/>
    <p:sldId id="335" r:id="rId14"/>
    <p:sldId id="336" r:id="rId15"/>
    <p:sldId id="337" r:id="rId16"/>
    <p:sldId id="265" r:id="rId17"/>
    <p:sldId id="266" r:id="rId18"/>
    <p:sldId id="309" r:id="rId19"/>
    <p:sldId id="267" r:id="rId20"/>
    <p:sldId id="268" r:id="rId21"/>
    <p:sldId id="269" r:id="rId22"/>
    <p:sldId id="326" r:id="rId23"/>
    <p:sldId id="327" r:id="rId24"/>
    <p:sldId id="321" r:id="rId25"/>
    <p:sldId id="271" r:id="rId26"/>
    <p:sldId id="272" r:id="rId27"/>
    <p:sldId id="311" r:id="rId28"/>
    <p:sldId id="322" r:id="rId29"/>
    <p:sldId id="312" r:id="rId30"/>
    <p:sldId id="329" r:id="rId31"/>
    <p:sldId id="330" r:id="rId32"/>
    <p:sldId id="331" r:id="rId33"/>
    <p:sldId id="273" r:id="rId34"/>
    <p:sldId id="274" r:id="rId35"/>
    <p:sldId id="275" r:id="rId36"/>
    <p:sldId id="276" r:id="rId37"/>
    <p:sldId id="325" r:id="rId38"/>
    <p:sldId id="277" r:id="rId39"/>
    <p:sldId id="315" r:id="rId40"/>
    <p:sldId id="318" r:id="rId41"/>
    <p:sldId id="289" r:id="rId42"/>
    <p:sldId id="290" r:id="rId43"/>
    <p:sldId id="291" r:id="rId44"/>
    <p:sldId id="293" r:id="rId45"/>
    <p:sldId id="294" r:id="rId46"/>
    <p:sldId id="295" r:id="rId47"/>
    <p:sldId id="296" r:id="rId48"/>
    <p:sldId id="297" r:id="rId49"/>
    <p:sldId id="298" r:id="rId50"/>
    <p:sldId id="299" r:id="rId51"/>
    <p:sldId id="300" r:id="rId52"/>
    <p:sldId id="301" r:id="rId53"/>
    <p:sldId id="302" r:id="rId54"/>
    <p:sldId id="319" r:id="rId55"/>
    <p:sldId id="320" r:id="rId5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88790" autoAdjust="0"/>
  </p:normalViewPr>
  <p:slideViewPr>
    <p:cSldViewPr>
      <p:cViewPr>
        <p:scale>
          <a:sx n="61" d="100"/>
          <a:sy n="61" d="100"/>
        </p:scale>
        <p:origin x="147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279F18E-6228-4F3E-8D29-C3EA120838B3}" type="slidenum">
              <a:rPr lang="en-US"/>
              <a:pPr/>
              <a:t>‹#›</a:t>
            </a:fld>
            <a:endParaRPr lang="en-US"/>
          </a:p>
        </p:txBody>
      </p:sp>
    </p:spTree>
    <p:extLst>
      <p:ext uri="{BB962C8B-B14F-4D97-AF65-F5344CB8AC3E}">
        <p14:creationId xmlns:p14="http://schemas.microsoft.com/office/powerpoint/2010/main" val="25239187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Times New Roman" charset="0"/>
      </a:defRPr>
    </a:lvl1pPr>
    <a:lvl2pPr marL="457200" algn="l" rtl="0" fontAlgn="base">
      <a:spcBef>
        <a:spcPct val="30000"/>
      </a:spcBef>
      <a:spcAft>
        <a:spcPct val="0"/>
      </a:spcAft>
      <a:defRPr sz="1200" kern="1200">
        <a:solidFill>
          <a:schemeClr val="tx1"/>
        </a:solidFill>
        <a:latin typeface="Times New Roman" charset="0"/>
        <a:ea typeface="+mn-ea"/>
        <a:cs typeface="Times New Roman" charset="0"/>
      </a:defRPr>
    </a:lvl2pPr>
    <a:lvl3pPr marL="914400" algn="l" rtl="0" fontAlgn="base">
      <a:spcBef>
        <a:spcPct val="30000"/>
      </a:spcBef>
      <a:spcAft>
        <a:spcPct val="0"/>
      </a:spcAft>
      <a:defRPr sz="1200" kern="1200">
        <a:solidFill>
          <a:schemeClr val="tx1"/>
        </a:solidFill>
        <a:latin typeface="Times New Roman" charset="0"/>
        <a:ea typeface="+mn-ea"/>
        <a:cs typeface="Times New Roman" charset="0"/>
      </a:defRPr>
    </a:lvl3pPr>
    <a:lvl4pPr marL="1371600" algn="l" rtl="0" fontAlgn="base">
      <a:spcBef>
        <a:spcPct val="30000"/>
      </a:spcBef>
      <a:spcAft>
        <a:spcPct val="0"/>
      </a:spcAft>
      <a:defRPr sz="1200" kern="1200">
        <a:solidFill>
          <a:schemeClr val="tx1"/>
        </a:solidFill>
        <a:latin typeface="Times New Roman" charset="0"/>
        <a:ea typeface="+mn-ea"/>
        <a:cs typeface="Times New Roman" charset="0"/>
      </a:defRPr>
    </a:lvl4pPr>
    <a:lvl5pPr marL="1828800" algn="l" rtl="0" fontAlgn="base">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48173-5FC1-4BF9-BF07-658A11C4E63A}" type="slidenum">
              <a:rPr lang="en-US"/>
              <a:pPr/>
              <a:t>1</a:t>
            </a:fld>
            <a:endParaRPr lang="en-US"/>
          </a:p>
        </p:txBody>
      </p:sp>
      <p:sp>
        <p:nvSpPr>
          <p:cNvPr id="8194" name="Rectangle 1026"/>
          <p:cNvSpPr>
            <a:spLocks noGrp="1" noRot="1" noChangeAspect="1" noChangeArrowheads="1" noTextEdit="1"/>
          </p:cNvSpPr>
          <p:nvPr>
            <p:ph type="sldImg"/>
          </p:nvPr>
        </p:nvSpPr>
        <p:spPr>
          <a:ln/>
        </p:spPr>
      </p:sp>
      <p:sp>
        <p:nvSpPr>
          <p:cNvPr id="819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0412A-E1EC-4080-A789-538FEC75DBA7}" type="slidenum">
              <a:rPr lang="en-US"/>
              <a:pPr/>
              <a:t>21</a:t>
            </a:fld>
            <a:endParaRPr lang="en-US"/>
          </a:p>
        </p:txBody>
      </p:sp>
      <p:sp>
        <p:nvSpPr>
          <p:cNvPr id="3072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43961-C40A-495E-84C3-5D5B889B3F10}" type="slidenum">
              <a:rPr lang="en-US"/>
              <a:pPr/>
              <a:t>25</a:t>
            </a:fld>
            <a:endParaRPr lang="en-US"/>
          </a:p>
        </p:txBody>
      </p:sp>
      <p:sp>
        <p:nvSpPr>
          <p:cNvPr id="3481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A661E-29F3-4091-B375-8091C35FC52B}" type="slidenum">
              <a:rPr lang="en-US"/>
              <a:pPr/>
              <a:t>26</a:t>
            </a:fld>
            <a:endParaRPr lang="en-US"/>
          </a:p>
        </p:txBody>
      </p:sp>
      <p:sp>
        <p:nvSpPr>
          <p:cNvPr id="3686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B23051-DE72-41DA-864E-63F9F82F8C26}" type="slidenum">
              <a:rPr lang="en-US"/>
              <a:pPr/>
              <a:t>27</a:t>
            </a:fld>
            <a:endParaRPr 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xfrm>
            <a:off x="914400" y="4343400"/>
            <a:ext cx="5029200" cy="2941638"/>
          </a:xfrm>
        </p:spPr>
        <p:txBody>
          <a:bodyPr/>
          <a:lstStyle/>
          <a:p>
            <a:r>
              <a:rPr lang="en-US" dirty="0"/>
              <a:t>The diagram above illustrates the process used to compile and execute managed code, that is, code that uses the CLR. Source code written in C#, VB.NET, or some other language that targets the CLR is first transformed into MSIL by the appropriate language compiler. Before execution, this MSIL is JIT compiled into native code for whatever processor the code will run on. The default is to JIT compile each method when it is first called, but it’s also possible to “pre-JIT” the MSIL. With this option, all methods are compiled before the application is loaded, so the overhead of JIT compilation on each initial method call is avoided.</a:t>
            </a:r>
          </a:p>
          <a:p>
            <a:r>
              <a:rPr lang="en-US" dirty="0"/>
              <a:t>One point worth noting is that all languages targeting the CLR should exhibit roughly the same performance. While some compilers may produce better MSIL code than others, large variations in execution speed are unlikely.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BAC21-3D49-484E-8CBD-3569947F6787}" type="slidenum">
              <a:rPr lang="en-US"/>
              <a:pPr/>
              <a:t>33</a:t>
            </a:fld>
            <a:endParaRPr lang="en-US"/>
          </a:p>
        </p:txBody>
      </p:sp>
      <p:sp>
        <p:nvSpPr>
          <p:cNvPr id="3891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32132-DFD8-41F7-A31D-E5BB74CFDD98}" type="slidenum">
              <a:rPr lang="en-US"/>
              <a:pPr/>
              <a:t>34</a:t>
            </a:fld>
            <a:endParaRPr lang="en-US"/>
          </a:p>
        </p:txBody>
      </p:sp>
      <p:sp>
        <p:nvSpPr>
          <p:cNvPr id="4096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85C2F-79CB-40F9-BCF4-7EF369D099BA}" type="slidenum">
              <a:rPr lang="en-US"/>
              <a:pPr/>
              <a:t>35</a:t>
            </a:fld>
            <a:endParaRPr lang="en-US"/>
          </a:p>
        </p:txBody>
      </p:sp>
      <p:sp>
        <p:nvSpPr>
          <p:cNvPr id="4301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81F90-49F1-48B0-8A5F-3CC90B459760}" type="slidenum">
              <a:rPr lang="en-US"/>
              <a:pPr/>
              <a:t>36</a:t>
            </a:fld>
            <a:endParaRPr lang="en-US"/>
          </a:p>
        </p:txBody>
      </p:sp>
      <p:sp>
        <p:nvSpPr>
          <p:cNvPr id="4505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9A5C8-BF47-43BE-8971-5E40D9F8C9F9}" type="slidenum">
              <a:rPr lang="en-US"/>
              <a:pPr/>
              <a:t>38</a:t>
            </a:fld>
            <a:endParaRPr lang="en-US"/>
          </a:p>
        </p:txBody>
      </p:sp>
      <p:sp>
        <p:nvSpPr>
          <p:cNvPr id="4710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710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B43EEF-79BE-4FD5-AF7D-1E81FC3DDE5A}" type="slidenum">
              <a:rPr lang="en-US"/>
              <a:pPr/>
              <a:t>41</a:t>
            </a:fld>
            <a:endParaRPr lang="en-US"/>
          </a:p>
        </p:txBody>
      </p:sp>
      <p:sp>
        <p:nvSpPr>
          <p:cNvPr id="6963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697C6-5B25-48C2-95F0-B0D3E5061EF5}" type="slidenum">
              <a:rPr lang="en-US"/>
              <a:pPr/>
              <a:t>3</a:t>
            </a:fld>
            <a:endParaRPr lang="en-US"/>
          </a:p>
        </p:txBody>
      </p:sp>
      <p:sp>
        <p:nvSpPr>
          <p:cNvPr id="1433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B1EEF-AB8A-46F9-B9D4-FA4A65D1C378}" type="slidenum">
              <a:rPr lang="en-US"/>
              <a:pPr/>
              <a:t>42</a:t>
            </a:fld>
            <a:endParaRPr lang="en-US"/>
          </a:p>
        </p:txBody>
      </p:sp>
      <p:sp>
        <p:nvSpPr>
          <p:cNvPr id="7168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16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58D68-E2E9-4028-8FF0-3E29060C3872}" type="slidenum">
              <a:rPr lang="en-US"/>
              <a:pPr/>
              <a:t>43</a:t>
            </a:fld>
            <a:endParaRPr lang="en-US"/>
          </a:p>
        </p:txBody>
      </p:sp>
      <p:sp>
        <p:nvSpPr>
          <p:cNvPr id="7373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2299B-DE5F-4EBF-BD2B-EBF617597A1D}" type="slidenum">
              <a:rPr lang="en-US"/>
              <a:pPr/>
              <a:t>44</a:t>
            </a:fld>
            <a:endParaRPr lang="en-US"/>
          </a:p>
        </p:txBody>
      </p:sp>
      <p:sp>
        <p:nvSpPr>
          <p:cNvPr id="7782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24528-2176-4574-99E9-C54F5FE53412}" type="slidenum">
              <a:rPr lang="en-US"/>
              <a:pPr/>
              <a:t>45</a:t>
            </a:fld>
            <a:endParaRPr lang="en-US"/>
          </a:p>
        </p:txBody>
      </p:sp>
      <p:sp>
        <p:nvSpPr>
          <p:cNvPr id="7987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7F14A-F571-4CB9-938E-01C8D90AF5D6}" type="slidenum">
              <a:rPr lang="en-US"/>
              <a:pPr/>
              <a:t>46</a:t>
            </a:fld>
            <a:endParaRPr lang="en-US"/>
          </a:p>
        </p:txBody>
      </p:sp>
      <p:sp>
        <p:nvSpPr>
          <p:cNvPr id="8192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819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F59B6-AE01-45D3-A96A-794013CC31D8}" type="slidenum">
              <a:rPr lang="en-US"/>
              <a:pPr/>
              <a:t>47</a:t>
            </a:fld>
            <a:endParaRPr lang="en-US"/>
          </a:p>
        </p:txBody>
      </p:sp>
      <p:sp>
        <p:nvSpPr>
          <p:cNvPr id="8397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A37C2-3B9D-4582-AECD-47F6B098A064}" type="slidenum">
              <a:rPr lang="en-US"/>
              <a:pPr/>
              <a:t>48</a:t>
            </a:fld>
            <a:endParaRPr lang="en-US"/>
          </a:p>
        </p:txBody>
      </p:sp>
      <p:sp>
        <p:nvSpPr>
          <p:cNvPr id="8601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9605E-3DDD-438B-9805-681F27C6C5D2}" type="slidenum">
              <a:rPr lang="en-US"/>
              <a:pPr/>
              <a:t>49</a:t>
            </a:fld>
            <a:endParaRPr lang="en-US"/>
          </a:p>
        </p:txBody>
      </p:sp>
      <p:sp>
        <p:nvSpPr>
          <p:cNvPr id="8806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76802B-9FBC-453F-A04C-71696EE00193}" type="slidenum">
              <a:rPr lang="en-US"/>
              <a:pPr/>
              <a:t>50</a:t>
            </a:fld>
            <a:endParaRPr lang="en-US"/>
          </a:p>
        </p:txBody>
      </p:sp>
      <p:sp>
        <p:nvSpPr>
          <p:cNvPr id="9011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024DD3-645C-4708-B8D6-E50960BC5AD1}" type="slidenum">
              <a:rPr lang="en-US"/>
              <a:pPr/>
              <a:t>51</a:t>
            </a:fld>
            <a:endParaRPr lang="en-US"/>
          </a:p>
        </p:txBody>
      </p:sp>
      <p:sp>
        <p:nvSpPr>
          <p:cNvPr id="9216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D8549-6672-4539-87ED-021CD33C08A6}" type="slidenum">
              <a:rPr lang="en-US"/>
              <a:pPr/>
              <a:t>7</a:t>
            </a:fld>
            <a:endParaRPr lang="en-US"/>
          </a:p>
        </p:txBody>
      </p:sp>
      <p:sp>
        <p:nvSpPr>
          <p:cNvPr id="1638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1AD95-0110-4476-80C0-1BECC0CAA7A2}" type="slidenum">
              <a:rPr lang="en-US"/>
              <a:pPr/>
              <a:t>52</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B15D0E-E9B0-4BCB-92C4-5E2819A7E86D}" type="slidenum">
              <a:rPr lang="en-US"/>
              <a:pPr/>
              <a:t>53</a:t>
            </a:fld>
            <a:endParaRPr lang="en-US"/>
          </a:p>
        </p:txBody>
      </p:sp>
      <p:sp>
        <p:nvSpPr>
          <p:cNvPr id="9523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952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ED1E1-3AA8-4639-929D-249EDA8404A8}" type="slidenum">
              <a:rPr lang="en-US"/>
              <a:pPr/>
              <a:t>8</a:t>
            </a:fld>
            <a:endParaRPr lang="en-US"/>
          </a:p>
        </p:txBody>
      </p:sp>
      <p:sp>
        <p:nvSpPr>
          <p:cNvPr id="1843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7E575-ABD1-43F0-9B80-5A47FF3B50BE}" type="slidenum">
              <a:rPr lang="en-US"/>
              <a:pPr/>
              <a:t>9</a:t>
            </a:fld>
            <a:endParaRPr lang="en-US"/>
          </a:p>
        </p:txBody>
      </p:sp>
      <p:sp>
        <p:nvSpPr>
          <p:cNvPr id="2048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3ECFE-89B6-435E-8FFD-D7FF3AB82E20}" type="slidenum">
              <a:rPr lang="en-US"/>
              <a:pPr/>
              <a:t>16</a:t>
            </a:fld>
            <a:endParaRPr lang="en-US"/>
          </a:p>
        </p:txBody>
      </p:sp>
      <p:sp>
        <p:nvSpPr>
          <p:cNvPr id="2253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1DC40-941C-4D31-9B78-2D8612E86172}" type="slidenum">
              <a:rPr lang="en-US"/>
              <a:pPr/>
              <a:t>17</a:t>
            </a:fld>
            <a:endParaRPr lang="en-US"/>
          </a:p>
        </p:txBody>
      </p:sp>
      <p:sp>
        <p:nvSpPr>
          <p:cNvPr id="2457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43641-77D0-48D8-8C14-F15246CE7D67}" type="slidenum">
              <a:rPr lang="en-US"/>
              <a:pPr/>
              <a:t>19</a:t>
            </a:fld>
            <a:endParaRPr lang="en-US"/>
          </a:p>
        </p:txBody>
      </p:sp>
      <p:sp>
        <p:nvSpPr>
          <p:cNvPr id="2662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85A60-4174-40E3-B976-5FE82B828375}" type="slidenum">
              <a:rPr lang="en-US"/>
              <a:pPr/>
              <a:t>20</a:t>
            </a:fld>
            <a:endParaRPr lang="en-US"/>
          </a:p>
        </p:txBody>
      </p:sp>
      <p:sp>
        <p:nvSpPr>
          <p:cNvPr id="2867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764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4038600" cy="4525963"/>
          </a:xfrm>
          <a:prstGeom prst="rect">
            <a:avLst/>
          </a:prstGeom>
        </p:spPr>
        <p:txBody>
          <a:bodyPr/>
          <a:lstStyle/>
          <a:p>
            <a:endParaRPr lang="en-US"/>
          </a:p>
        </p:txBody>
      </p:sp>
      <p:sp>
        <p:nvSpPr>
          <p:cNvPr id="5" name="Date Placeholder 4"/>
          <p:cNvSpPr>
            <a:spLocks noGrp="1"/>
          </p:cNvSpPr>
          <p:nvPr>
            <p:ph type="dt" sz="half" idx="10"/>
          </p:nvPr>
        </p:nvSpPr>
        <p:spPr>
          <a:xfrm>
            <a:off x="457200" y="63214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3214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321425"/>
            <a:ext cx="2133600" cy="476250"/>
          </a:xfrm>
          <a:prstGeom prst="rect">
            <a:avLst/>
          </a:prstGeom>
        </p:spPr>
        <p:txBody>
          <a:bodyPr/>
          <a:lstStyle>
            <a:lvl1pPr>
              <a:defRPr/>
            </a:lvl1pPr>
          </a:lstStyle>
          <a:p>
            <a:fld id="{21B207E0-1D72-4706-B2AE-5B3D47EEC9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133600"/>
            <a:ext cx="7315200" cy="2133600"/>
          </a:xfrm>
        </p:spPr>
        <p:txBody>
          <a:bodyPr/>
          <a:lstStyle/>
          <a:p>
            <a:r>
              <a:rPr lang="en-US"/>
              <a:t>Lecture 7: Microsoft .NET</a:t>
            </a:r>
          </a:p>
        </p:txBody>
      </p:sp>
      <p:sp>
        <p:nvSpPr>
          <p:cNvPr id="3075" name="Rectangle 3"/>
          <p:cNvSpPr>
            <a:spLocks noGrp="1" noChangeArrowheads="1"/>
          </p:cNvSpPr>
          <p:nvPr>
            <p:ph type="subTitle" idx="1"/>
          </p:nvPr>
        </p:nvSpPr>
        <p:spPr>
          <a:xfrm>
            <a:off x="1371600" y="4648200"/>
            <a:ext cx="6400800" cy="990600"/>
          </a:xfrm>
        </p:spPr>
        <p:txBody>
          <a:bodyPr/>
          <a:lstStyle/>
          <a:p>
            <a:r>
              <a:rPr lang="en-US"/>
              <a:t>EC3307:Object &amp; Component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3D72-940F-4394-7EB8-698FBE9219C7}"/>
              </a:ext>
            </a:extLst>
          </p:cNvPr>
          <p:cNvSpPr>
            <a:spLocks noGrp="1"/>
          </p:cNvSpPr>
          <p:nvPr>
            <p:ph type="title"/>
          </p:nvPr>
        </p:nvSpPr>
        <p:spPr/>
        <p:txBody>
          <a:bodyPr/>
          <a:lstStyle/>
          <a:p>
            <a:r>
              <a:rPr lang="en-MY" dirty="0"/>
              <a:t>Desktop Applications</a:t>
            </a:r>
          </a:p>
        </p:txBody>
      </p:sp>
      <p:sp>
        <p:nvSpPr>
          <p:cNvPr id="3" name="Content Placeholder 2">
            <a:extLst>
              <a:ext uri="{FF2B5EF4-FFF2-40B4-BE49-F238E27FC236}">
                <a16:creationId xmlns:a16="http://schemas.microsoft.com/office/drawing/2014/main" id="{47C01BA9-E004-49AC-C242-272C0D99B90D}"/>
              </a:ext>
            </a:extLst>
          </p:cNvPr>
          <p:cNvSpPr>
            <a:spLocks noGrp="1"/>
          </p:cNvSpPr>
          <p:nvPr>
            <p:ph idx="1"/>
          </p:nvPr>
        </p:nvSpPr>
        <p:spPr>
          <a:xfrm>
            <a:off x="457200" y="1143000"/>
            <a:ext cx="8229600" cy="4983163"/>
          </a:xfrm>
        </p:spPr>
        <p:txBody>
          <a:bodyPr/>
          <a:lstStyle/>
          <a:p>
            <a:r>
              <a:rPr lang="en-MY" sz="2800" dirty="0"/>
              <a:t>Programming Languages:</a:t>
            </a:r>
          </a:p>
          <a:p>
            <a:pPr lvl="1"/>
            <a:r>
              <a:rPr lang="en-MY" sz="2400" dirty="0"/>
              <a:t>Traditional: C++, Pascal (less common now)</a:t>
            </a:r>
          </a:p>
          <a:p>
            <a:pPr lvl="1"/>
            <a:r>
              <a:rPr lang="en-MY" sz="2400" dirty="0"/>
              <a:t>Modern: C# (.NET), Java, Swift (macOS/iOS), Kotlin (Android), Python (for some GUI apps)</a:t>
            </a:r>
          </a:p>
          <a:p>
            <a:pPr marL="549275" lvl="1" indent="-457200">
              <a:buFont typeface="Arial" panose="020B0604020202020204" pitchFamily="34" charset="0"/>
              <a:buChar char="•"/>
            </a:pPr>
            <a:r>
              <a:rPr lang="en-MY" dirty="0"/>
              <a:t>Frameworks &amp; Libraries:</a:t>
            </a:r>
          </a:p>
          <a:p>
            <a:pPr lvl="1">
              <a:buFont typeface="Arial" panose="020B0604020202020204" pitchFamily="34" charset="0"/>
              <a:buChar char="–"/>
            </a:pPr>
            <a:r>
              <a:rPr lang="en-US" sz="2400" dirty="0"/>
              <a:t>.NET (Windows Forms, WPF, .NET MAUI) – Used for Windows and cross-platform apps.</a:t>
            </a:r>
          </a:p>
          <a:p>
            <a:pPr lvl="1">
              <a:buFont typeface="Arial" panose="020B0604020202020204" pitchFamily="34" charset="0"/>
              <a:buChar char="–"/>
            </a:pPr>
            <a:r>
              <a:rPr lang="en-US" sz="2400" dirty="0"/>
              <a:t>Electron.js – Uses web technologies (HTML, CSS, JavaScript) for desktop apps (e.g., Slack, VS Code).</a:t>
            </a:r>
          </a:p>
          <a:p>
            <a:pPr lvl="1">
              <a:buFont typeface="Arial" panose="020B0604020202020204" pitchFamily="34" charset="0"/>
              <a:buChar char="–"/>
            </a:pPr>
            <a:r>
              <a:rPr lang="en-US" sz="2400" dirty="0"/>
              <a:t>Qt (C++) – Cross-platform GUI applications.</a:t>
            </a:r>
          </a:p>
          <a:p>
            <a:pPr lvl="1">
              <a:buFont typeface="Arial" panose="020B0604020202020204" pitchFamily="34" charset="0"/>
              <a:buChar char="–"/>
            </a:pPr>
            <a:r>
              <a:rPr lang="en-US" sz="2400" dirty="0"/>
              <a:t>JavaFX – Used for Java-based desktop applications</a:t>
            </a:r>
          </a:p>
          <a:p>
            <a:pPr marL="492125" lvl="2" indent="0">
              <a:buNone/>
            </a:pPr>
            <a:endParaRPr lang="en-MY" dirty="0"/>
          </a:p>
        </p:txBody>
      </p:sp>
    </p:spTree>
    <p:extLst>
      <p:ext uri="{BB962C8B-B14F-4D97-AF65-F5344CB8AC3E}">
        <p14:creationId xmlns:p14="http://schemas.microsoft.com/office/powerpoint/2010/main" val="73765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DE5D-A74A-090B-131F-AE5CA43282B2}"/>
              </a:ext>
            </a:extLst>
          </p:cNvPr>
          <p:cNvSpPr>
            <a:spLocks noGrp="1"/>
          </p:cNvSpPr>
          <p:nvPr>
            <p:ph type="title"/>
          </p:nvPr>
        </p:nvSpPr>
        <p:spPr/>
        <p:txBody>
          <a:bodyPr/>
          <a:lstStyle/>
          <a:p>
            <a:r>
              <a:rPr lang="en-MY" dirty="0"/>
              <a:t>Web Applications</a:t>
            </a:r>
          </a:p>
        </p:txBody>
      </p:sp>
      <p:sp>
        <p:nvSpPr>
          <p:cNvPr id="3" name="Content Placeholder 2">
            <a:extLst>
              <a:ext uri="{FF2B5EF4-FFF2-40B4-BE49-F238E27FC236}">
                <a16:creationId xmlns:a16="http://schemas.microsoft.com/office/drawing/2014/main" id="{79230414-7F8E-8A9F-4B5B-482C44A85FC9}"/>
              </a:ext>
            </a:extLst>
          </p:cNvPr>
          <p:cNvSpPr>
            <a:spLocks noGrp="1"/>
          </p:cNvSpPr>
          <p:nvPr>
            <p:ph idx="1"/>
          </p:nvPr>
        </p:nvSpPr>
        <p:spPr/>
        <p:txBody>
          <a:bodyPr/>
          <a:lstStyle/>
          <a:p>
            <a:pPr marL="514350" indent="-514350">
              <a:buFont typeface="+mj-lt"/>
              <a:buAutoNum type="arabicPeriod"/>
            </a:pPr>
            <a:r>
              <a:rPr lang="en-MY" dirty="0"/>
              <a:t>Front-end Technologies:</a:t>
            </a:r>
          </a:p>
          <a:p>
            <a:pPr marL="857250" lvl="1" indent="-457200">
              <a:buFont typeface="Arial" panose="020B0604020202020204" pitchFamily="34" charset="0"/>
              <a:buChar char="•"/>
            </a:pPr>
            <a:r>
              <a:rPr lang="en-US" dirty="0"/>
              <a:t>HTML, CSS – Still essential for UI.</a:t>
            </a:r>
          </a:p>
          <a:p>
            <a:pPr marL="857250" lvl="1" indent="-457200">
              <a:buFont typeface="Arial" panose="020B0604020202020204" pitchFamily="34" charset="0"/>
              <a:buChar char="•"/>
            </a:pPr>
            <a:r>
              <a:rPr lang="en-MY" dirty="0"/>
              <a:t>JavaScript (ES6+) – Modern JavaScript frameworks dominate:</a:t>
            </a:r>
          </a:p>
          <a:p>
            <a:pPr marL="1314450" lvl="2" indent="-514350"/>
            <a:r>
              <a:rPr lang="en-MY" dirty="0"/>
              <a:t>React.js, Angular, Vue.js – For dynamic, interactive web applications.</a:t>
            </a:r>
          </a:p>
          <a:p>
            <a:pPr marL="1314450" lvl="2" indent="-514350"/>
            <a:r>
              <a:rPr lang="en-MY" dirty="0"/>
              <a:t>Blazor (C#) – Allows full-stack C# development.</a:t>
            </a:r>
          </a:p>
          <a:p>
            <a:pPr marL="893763" lvl="2" indent="-441325"/>
            <a:r>
              <a:rPr lang="en-US" sz="2800" dirty="0"/>
              <a:t>TypeScript – A strongly typed version of JavaScript, widely adopted.</a:t>
            </a:r>
            <a:endParaRPr lang="en-MY" sz="2800" dirty="0"/>
          </a:p>
          <a:p>
            <a:pPr marL="534988" lvl="1" indent="-534988">
              <a:buNone/>
            </a:pPr>
            <a:endParaRPr lang="en-MY" dirty="0"/>
          </a:p>
        </p:txBody>
      </p:sp>
    </p:spTree>
    <p:extLst>
      <p:ext uri="{BB962C8B-B14F-4D97-AF65-F5344CB8AC3E}">
        <p14:creationId xmlns:p14="http://schemas.microsoft.com/office/powerpoint/2010/main" val="426503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21C3-4CE4-6EF3-DDC8-DA667D15802C}"/>
              </a:ext>
            </a:extLst>
          </p:cNvPr>
          <p:cNvSpPr>
            <a:spLocks noGrp="1"/>
          </p:cNvSpPr>
          <p:nvPr>
            <p:ph type="title"/>
          </p:nvPr>
        </p:nvSpPr>
        <p:spPr/>
        <p:txBody>
          <a:bodyPr/>
          <a:lstStyle/>
          <a:p>
            <a:r>
              <a:rPr lang="en-MY" dirty="0"/>
              <a:t>2.Back-end Technologies</a:t>
            </a:r>
          </a:p>
        </p:txBody>
      </p:sp>
      <p:sp>
        <p:nvSpPr>
          <p:cNvPr id="3" name="Content Placeholder 2">
            <a:extLst>
              <a:ext uri="{FF2B5EF4-FFF2-40B4-BE49-F238E27FC236}">
                <a16:creationId xmlns:a16="http://schemas.microsoft.com/office/drawing/2014/main" id="{21AC92FB-D3C8-C191-2705-A792F88D64C9}"/>
              </a:ext>
            </a:extLst>
          </p:cNvPr>
          <p:cNvSpPr>
            <a:spLocks noGrp="1"/>
          </p:cNvSpPr>
          <p:nvPr>
            <p:ph idx="1"/>
          </p:nvPr>
        </p:nvSpPr>
        <p:spPr>
          <a:xfrm>
            <a:off x="457200" y="1295400"/>
            <a:ext cx="8229600" cy="5287962"/>
          </a:xfrm>
        </p:spPr>
        <p:txBody>
          <a:bodyPr/>
          <a:lstStyle/>
          <a:p>
            <a:r>
              <a:rPr lang="en-US" sz="2800" dirty="0"/>
              <a:t>ASP.NET Core (C#) – Modern alternative to classic ASP.</a:t>
            </a:r>
          </a:p>
          <a:p>
            <a:r>
              <a:rPr lang="en-MY" sz="2800" dirty="0"/>
              <a:t>Node.js (JavaScript/TypeScript) – Popular for scalable applications.</a:t>
            </a:r>
          </a:p>
          <a:p>
            <a:r>
              <a:rPr lang="en-US" sz="2800" dirty="0"/>
              <a:t>Python (Django, Flask) – Common in web development.</a:t>
            </a:r>
          </a:p>
          <a:p>
            <a:r>
              <a:rPr lang="en-US" sz="2800" dirty="0"/>
              <a:t>PHP (Laravel, Symfony) – Still used, but declining in new projects.</a:t>
            </a:r>
          </a:p>
          <a:p>
            <a:r>
              <a:rPr lang="en-US" sz="2800" dirty="0"/>
              <a:t>Java (Spring Boot), Ruby on Rails, Go – Other popular backend frameworks.</a:t>
            </a:r>
            <a:endParaRPr lang="en-MY" sz="2800" dirty="0"/>
          </a:p>
        </p:txBody>
      </p:sp>
    </p:spTree>
    <p:extLst>
      <p:ext uri="{BB962C8B-B14F-4D97-AF65-F5344CB8AC3E}">
        <p14:creationId xmlns:p14="http://schemas.microsoft.com/office/powerpoint/2010/main" val="34113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CA86-65BC-2F40-7E36-AA6954387EA8}"/>
              </a:ext>
            </a:extLst>
          </p:cNvPr>
          <p:cNvSpPr>
            <a:spLocks noGrp="1"/>
          </p:cNvSpPr>
          <p:nvPr>
            <p:ph type="title"/>
          </p:nvPr>
        </p:nvSpPr>
        <p:spPr>
          <a:xfrm>
            <a:off x="457200" y="160336"/>
            <a:ext cx="8229600" cy="1287463"/>
          </a:xfrm>
        </p:spPr>
        <p:txBody>
          <a:bodyPr/>
          <a:lstStyle/>
          <a:p>
            <a:r>
              <a:rPr lang="en-MY" dirty="0"/>
              <a:t>3.Web APIs &amp; Backend Connectivity:</a:t>
            </a:r>
            <a:br>
              <a:rPr lang="en-MY" dirty="0"/>
            </a:br>
            <a:endParaRPr lang="en-MY" dirty="0"/>
          </a:p>
        </p:txBody>
      </p:sp>
      <p:sp>
        <p:nvSpPr>
          <p:cNvPr id="3" name="Content Placeholder 2">
            <a:extLst>
              <a:ext uri="{FF2B5EF4-FFF2-40B4-BE49-F238E27FC236}">
                <a16:creationId xmlns:a16="http://schemas.microsoft.com/office/drawing/2014/main" id="{0061AFED-8EF6-73FF-586C-D6B038FA1D7F}"/>
              </a:ext>
            </a:extLst>
          </p:cNvPr>
          <p:cNvSpPr>
            <a:spLocks noGrp="1"/>
          </p:cNvSpPr>
          <p:nvPr>
            <p:ph idx="1"/>
          </p:nvPr>
        </p:nvSpPr>
        <p:spPr/>
        <p:txBody>
          <a:bodyPr/>
          <a:lstStyle/>
          <a:p>
            <a:r>
              <a:rPr lang="en-US" dirty="0"/>
              <a:t>RESTful APIs – Standard for communication between front-end and back-end.</a:t>
            </a:r>
          </a:p>
          <a:p>
            <a:r>
              <a:rPr lang="en-US" dirty="0" err="1"/>
              <a:t>GraphQL</a:t>
            </a:r>
            <a:r>
              <a:rPr lang="en-US" dirty="0"/>
              <a:t> – More flexible alternative to REST.</a:t>
            </a:r>
          </a:p>
          <a:p>
            <a:r>
              <a:rPr lang="en-US" dirty="0" err="1"/>
              <a:t>WebSockets</a:t>
            </a:r>
            <a:r>
              <a:rPr lang="en-US" dirty="0"/>
              <a:t> – Real-time applications (e.g., chat apps).</a:t>
            </a:r>
            <a:endParaRPr lang="en-MY" dirty="0"/>
          </a:p>
        </p:txBody>
      </p:sp>
    </p:spTree>
    <p:extLst>
      <p:ext uri="{BB962C8B-B14F-4D97-AF65-F5344CB8AC3E}">
        <p14:creationId xmlns:p14="http://schemas.microsoft.com/office/powerpoint/2010/main" val="136218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A7E0-8532-C5D0-AAE6-C440CDC0EE3B}"/>
              </a:ext>
            </a:extLst>
          </p:cNvPr>
          <p:cNvSpPr>
            <a:spLocks noGrp="1"/>
          </p:cNvSpPr>
          <p:nvPr>
            <p:ph type="title"/>
          </p:nvPr>
        </p:nvSpPr>
        <p:spPr>
          <a:xfrm>
            <a:off x="457200" y="160337"/>
            <a:ext cx="8229600" cy="1143000"/>
          </a:xfrm>
        </p:spPr>
        <p:txBody>
          <a:bodyPr/>
          <a:lstStyle/>
          <a:p>
            <a:r>
              <a:rPr lang="en-MY" dirty="0"/>
              <a:t>4.Server-side Rendering (SSR) &amp; Static Site Generators (SSG)</a:t>
            </a:r>
          </a:p>
        </p:txBody>
      </p:sp>
      <p:sp>
        <p:nvSpPr>
          <p:cNvPr id="3" name="Content Placeholder 2">
            <a:extLst>
              <a:ext uri="{FF2B5EF4-FFF2-40B4-BE49-F238E27FC236}">
                <a16:creationId xmlns:a16="http://schemas.microsoft.com/office/drawing/2014/main" id="{1001AE04-8435-3C62-813E-D1442B7AF1D9}"/>
              </a:ext>
            </a:extLst>
          </p:cNvPr>
          <p:cNvSpPr>
            <a:spLocks noGrp="1"/>
          </p:cNvSpPr>
          <p:nvPr>
            <p:ph idx="1"/>
          </p:nvPr>
        </p:nvSpPr>
        <p:spPr/>
        <p:txBody>
          <a:bodyPr/>
          <a:lstStyle/>
          <a:p>
            <a:r>
              <a:rPr lang="en-MY" dirty="0"/>
              <a:t>Next.js (React) – For optimized server-side rendering.</a:t>
            </a:r>
          </a:p>
          <a:p>
            <a:r>
              <a:rPr lang="en-MY" dirty="0"/>
              <a:t>Nuxt.js (Vue) – Similar for Vue.js.</a:t>
            </a:r>
          </a:p>
          <a:p>
            <a:r>
              <a:rPr lang="en-MY" dirty="0"/>
              <a:t>Hugo, Gatsby – Static site generation</a:t>
            </a:r>
          </a:p>
        </p:txBody>
      </p:sp>
    </p:spTree>
    <p:extLst>
      <p:ext uri="{BB962C8B-B14F-4D97-AF65-F5344CB8AC3E}">
        <p14:creationId xmlns:p14="http://schemas.microsoft.com/office/powerpoint/2010/main" val="185653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7A3B-2D9E-8CCD-D668-385277D05EA3}"/>
              </a:ext>
            </a:extLst>
          </p:cNvPr>
          <p:cNvSpPr>
            <a:spLocks noGrp="1"/>
          </p:cNvSpPr>
          <p:nvPr>
            <p:ph type="title"/>
          </p:nvPr>
        </p:nvSpPr>
        <p:spPr/>
        <p:txBody>
          <a:bodyPr/>
          <a:lstStyle/>
          <a:p>
            <a:r>
              <a:rPr lang="en-MY" dirty="0"/>
              <a:t>Key Modern Trends</a:t>
            </a:r>
          </a:p>
        </p:txBody>
      </p:sp>
      <p:sp>
        <p:nvSpPr>
          <p:cNvPr id="3" name="Content Placeholder 2">
            <a:extLst>
              <a:ext uri="{FF2B5EF4-FFF2-40B4-BE49-F238E27FC236}">
                <a16:creationId xmlns:a16="http://schemas.microsoft.com/office/drawing/2014/main" id="{50E9018E-9580-ED13-5B1D-3AD1111F5A27}"/>
              </a:ext>
            </a:extLst>
          </p:cNvPr>
          <p:cNvSpPr>
            <a:spLocks noGrp="1"/>
          </p:cNvSpPr>
          <p:nvPr>
            <p:ph idx="1"/>
          </p:nvPr>
        </p:nvSpPr>
        <p:spPr>
          <a:xfrm>
            <a:off x="457200" y="1066800"/>
            <a:ext cx="8229600" cy="5059363"/>
          </a:xfrm>
        </p:spPr>
        <p:txBody>
          <a:bodyPr/>
          <a:lstStyle/>
          <a:p>
            <a:r>
              <a:rPr lang="en-MY" dirty="0"/>
              <a:t> Cloud Computing – Web apps are now often hosted on cloud platforms like AWS, Azure, or Google Cloud.</a:t>
            </a:r>
          </a:p>
          <a:p>
            <a:r>
              <a:rPr lang="en-MY" dirty="0"/>
              <a:t>Progressive Web Apps (PWAs) – Combine web and native app features for a better user experience.</a:t>
            </a:r>
          </a:p>
          <a:p>
            <a:r>
              <a:rPr lang="en-MY" dirty="0"/>
              <a:t>Cross-Platform Development – Tools like .NET MAUI, Flutter, and React Native allow building both mobile and desktop apps with one codebase.</a:t>
            </a:r>
          </a:p>
        </p:txBody>
      </p:sp>
    </p:spTree>
    <p:extLst>
      <p:ext uri="{BB962C8B-B14F-4D97-AF65-F5344CB8AC3E}">
        <p14:creationId xmlns:p14="http://schemas.microsoft.com/office/powerpoint/2010/main" val="1888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Open platform – uniform technology</a:t>
            </a:r>
          </a:p>
        </p:txBody>
      </p:sp>
      <p:sp>
        <p:nvSpPr>
          <p:cNvPr id="21507" name="Rectangle 3"/>
          <p:cNvSpPr>
            <a:spLocks noGrp="1" noChangeArrowheads="1"/>
          </p:cNvSpPr>
          <p:nvPr>
            <p:ph idx="1"/>
          </p:nvPr>
        </p:nvSpPr>
        <p:spPr/>
        <p:txBody>
          <a:bodyPr/>
          <a:lstStyle/>
          <a:p>
            <a:endParaRPr lang="en-US" sz="2800" dirty="0"/>
          </a:p>
          <a:p>
            <a:r>
              <a:rPr lang="en-US" sz="2800" dirty="0"/>
              <a:t>With .NET the two styles of applications can be developed with the same techniques: C# or Visual Basic .NET + comprehensive object-oriented class library.</a:t>
            </a:r>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1143000"/>
          </a:xfrm>
        </p:spPr>
        <p:txBody>
          <a:bodyPr/>
          <a:lstStyle/>
          <a:p>
            <a:r>
              <a:rPr lang="en-US" dirty="0"/>
              <a:t>Interoperability</a:t>
            </a:r>
            <a:endParaRPr lang="en-GB" dirty="0"/>
          </a:p>
        </p:txBody>
      </p:sp>
      <p:sp>
        <p:nvSpPr>
          <p:cNvPr id="23555" name="Rectangle 3"/>
          <p:cNvSpPr>
            <a:spLocks noGrp="1" noChangeArrowheads="1"/>
          </p:cNvSpPr>
          <p:nvPr>
            <p:ph idx="1"/>
          </p:nvPr>
        </p:nvSpPr>
        <p:spPr>
          <a:xfrm>
            <a:off x="685800" y="1066800"/>
            <a:ext cx="7772400" cy="5334000"/>
          </a:xfrm>
        </p:spPr>
        <p:txBody>
          <a:bodyPr/>
          <a:lstStyle/>
          <a:p>
            <a:pPr>
              <a:lnSpc>
                <a:spcPct val="80000"/>
              </a:lnSpc>
            </a:pPr>
            <a:endParaRPr lang="en-US" sz="2400" dirty="0"/>
          </a:p>
          <a:p>
            <a:pPr>
              <a:lnSpc>
                <a:spcPct val="80000"/>
              </a:lnSpc>
            </a:pPr>
            <a:endParaRPr lang="en-US" sz="2400" dirty="0"/>
          </a:p>
          <a:p>
            <a:pPr>
              <a:lnSpc>
                <a:spcPct val="80000"/>
              </a:lnSpc>
            </a:pPr>
            <a:r>
              <a:rPr lang="en-US" sz="2800" dirty="0"/>
              <a:t>Organizations invested money in software developed in C++, Visual Basic or Fortran</a:t>
            </a:r>
          </a:p>
          <a:p>
            <a:pPr>
              <a:lnSpc>
                <a:spcPct val="80000"/>
              </a:lnSpc>
            </a:pPr>
            <a:r>
              <a:rPr lang="en-US" sz="2800" dirty="0"/>
              <a:t>programs in different languages working together smoothly. </a:t>
            </a:r>
          </a:p>
          <a:p>
            <a:pPr>
              <a:lnSpc>
                <a:spcPct val="80000"/>
              </a:lnSpc>
            </a:pPr>
            <a:r>
              <a:rPr lang="en-US" sz="2800" dirty="0"/>
              <a:t>.NET offers unprecedented interoperability.</a:t>
            </a:r>
          </a:p>
          <a:p>
            <a:pPr lvl="1">
              <a:lnSpc>
                <a:spcPct val="80000"/>
              </a:lnSpc>
              <a:buFont typeface="Times New Roman" pitchFamily="18" charset="0"/>
              <a:buChar char="–"/>
            </a:pPr>
            <a:r>
              <a:rPr lang="en-US" dirty="0"/>
              <a:t>While the runtime is designed for the software of the future, it also supports software of today and yesterday.</a:t>
            </a:r>
          </a:p>
          <a:p>
            <a:pPr>
              <a:lnSpc>
                <a:spcPct val="80000"/>
              </a:lnSpc>
              <a:buFontTx/>
              <a:buNone/>
            </a:pPr>
            <a:endParaRPr lang="en-GB"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Interoperability</a:t>
            </a:r>
          </a:p>
        </p:txBody>
      </p:sp>
      <p:sp>
        <p:nvSpPr>
          <p:cNvPr id="3" name="Content Placeholder 2"/>
          <p:cNvSpPr>
            <a:spLocks noGrp="1"/>
          </p:cNvSpPr>
          <p:nvPr>
            <p:ph idx="1"/>
          </p:nvPr>
        </p:nvSpPr>
        <p:spPr/>
        <p:txBody>
          <a:bodyPr/>
          <a:lstStyle/>
          <a:p>
            <a:pPr>
              <a:lnSpc>
                <a:spcPct val="80000"/>
              </a:lnSpc>
            </a:pPr>
            <a:r>
              <a:rPr lang="en-US" sz="2800" dirty="0"/>
              <a:t>Recently there has been a huge growth in the use of small computers </a:t>
            </a:r>
          </a:p>
          <a:p>
            <a:pPr lvl="1">
              <a:lnSpc>
                <a:spcPct val="80000"/>
              </a:lnSpc>
            </a:pPr>
            <a:r>
              <a:rPr lang="en-US" sz="2400" dirty="0"/>
              <a:t>hand-</a:t>
            </a:r>
            <a:r>
              <a:rPr lang="en-US" sz="2400" dirty="0" err="1"/>
              <a:t>helds</a:t>
            </a:r>
            <a:endParaRPr lang="en-US" sz="2400" dirty="0"/>
          </a:p>
          <a:p>
            <a:pPr lvl="1">
              <a:lnSpc>
                <a:spcPct val="80000"/>
              </a:lnSpc>
            </a:pPr>
            <a:r>
              <a:rPr lang="en-US" sz="2400" dirty="0"/>
              <a:t>palmtops </a:t>
            </a:r>
          </a:p>
          <a:p>
            <a:pPr lvl="1">
              <a:lnSpc>
                <a:spcPct val="80000"/>
              </a:lnSpc>
            </a:pPr>
            <a:r>
              <a:rPr lang="en-US" sz="2400" dirty="0"/>
              <a:t>Systems with embedded micro-controllers</a:t>
            </a:r>
            <a:r>
              <a:rPr lang="en-US" sz="2000" dirty="0"/>
              <a:t>. </a:t>
            </a:r>
          </a:p>
          <a:p>
            <a:pPr marL="396875" lvl="1" indent="-396875">
              <a:lnSpc>
                <a:spcPct val="80000"/>
              </a:lnSpc>
              <a:buFont typeface="Arial" pitchFamily="34" charset="0"/>
              <a:buChar char="•"/>
            </a:pPr>
            <a:r>
              <a:rPr lang="en-US" dirty="0"/>
              <a:t>Special languages and operating systems have been developed for them</a:t>
            </a:r>
          </a:p>
          <a:p>
            <a:pPr>
              <a:lnSpc>
                <a:spcPct val="80000"/>
              </a:lnSpc>
            </a:pPr>
            <a:r>
              <a:rPr lang="en-US" sz="2800" dirty="0"/>
              <a:t>In .NET they can be programmed with the same languages and libraries as PC’s and web servers</a:t>
            </a:r>
          </a:p>
          <a:p>
            <a:pPr>
              <a:lnSpc>
                <a:spcPct val="80000"/>
              </a:lnSpc>
            </a:pPr>
            <a:r>
              <a:rPr lang="en-US" sz="2800" dirty="0"/>
              <a:t>Allows the development of software for mobile and embedded systems to move closer to conventional programming.</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Distributed systems</a:t>
            </a:r>
            <a:endParaRPr lang="en-GB"/>
          </a:p>
        </p:txBody>
      </p:sp>
      <p:sp>
        <p:nvSpPr>
          <p:cNvPr id="25603" name="Rectangle 3"/>
          <p:cNvSpPr>
            <a:spLocks noGrp="1" noChangeArrowheads="1"/>
          </p:cNvSpPr>
          <p:nvPr>
            <p:ph idx="1"/>
          </p:nvPr>
        </p:nvSpPr>
        <p:spPr>
          <a:xfrm>
            <a:off x="457200" y="1219200"/>
            <a:ext cx="8229600" cy="4876800"/>
          </a:xfrm>
        </p:spPr>
        <p:txBody>
          <a:bodyPr/>
          <a:lstStyle/>
          <a:p>
            <a:pPr>
              <a:lnSpc>
                <a:spcPct val="90000"/>
              </a:lnSpc>
              <a:buNone/>
            </a:pPr>
            <a:r>
              <a:rPr lang="en-US" dirty="0"/>
              <a:t>.</a:t>
            </a:r>
            <a:r>
              <a:rPr lang="en-US" sz="2800" dirty="0"/>
              <a:t>NET offers: </a:t>
            </a:r>
          </a:p>
          <a:p>
            <a:pPr>
              <a:lnSpc>
                <a:spcPct val="90000"/>
              </a:lnSpc>
            </a:pPr>
            <a:r>
              <a:rPr lang="en-US" sz="2800" dirty="0"/>
              <a:t>Web-Services which are implemented by means of </a:t>
            </a:r>
          </a:p>
          <a:p>
            <a:pPr lvl="1">
              <a:lnSpc>
                <a:spcPct val="90000"/>
              </a:lnSpc>
            </a:pPr>
            <a:r>
              <a:rPr lang="en-US" sz="2400" dirty="0"/>
              <a:t>remote procedure call</a:t>
            </a:r>
          </a:p>
          <a:p>
            <a:pPr lvl="1">
              <a:lnSpc>
                <a:spcPct val="90000"/>
              </a:lnSpc>
            </a:pPr>
            <a:r>
              <a:rPr lang="en-US" sz="2400" dirty="0"/>
              <a:t>XML </a:t>
            </a:r>
          </a:p>
          <a:p>
            <a:pPr lvl="1">
              <a:lnSpc>
                <a:spcPct val="90000"/>
              </a:lnSpc>
            </a:pPr>
            <a:r>
              <a:rPr lang="en-US" sz="2400" dirty="0"/>
              <a:t>HTTP</a:t>
            </a:r>
          </a:p>
          <a:p>
            <a:pPr>
              <a:lnSpc>
                <a:spcPct val="90000"/>
              </a:lnSpc>
            </a:pPr>
            <a:r>
              <a:rPr lang="en-US" sz="2800" dirty="0"/>
              <a:t>Visual Studio .NET</a:t>
            </a:r>
          </a:p>
          <a:p>
            <a:pPr lvl="1">
              <a:lnSpc>
                <a:spcPct val="90000"/>
              </a:lnSpc>
            </a:pPr>
            <a:r>
              <a:rPr lang="en-US" dirty="0"/>
              <a:t>multi-language development environment </a:t>
            </a:r>
          </a:p>
          <a:p>
            <a:pPr lvl="1">
              <a:lnSpc>
                <a:spcPct val="90000"/>
              </a:lnSpc>
            </a:pPr>
            <a:r>
              <a:rPr lang="en-US" dirty="0"/>
              <a:t>debugger</a:t>
            </a:r>
          </a:p>
          <a:p>
            <a:pPr lvl="1">
              <a:lnSpc>
                <a:spcPct val="90000"/>
              </a:lnSpc>
            </a:pPr>
            <a:r>
              <a:rPr lang="en-US" dirty="0"/>
              <a:t>GUI designer: Web Forms or Web Services.</a:t>
            </a:r>
          </a:p>
          <a:p>
            <a:pPr>
              <a:lnSpc>
                <a:spcPct val="90000"/>
              </a:lnSpc>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When and who introduced .NET technology?</a:t>
            </a:r>
          </a:p>
          <a:p>
            <a:r>
              <a:rPr lang="en-US" dirty="0"/>
              <a:t>Why .NET was introduced?</a:t>
            </a:r>
          </a:p>
          <a:p>
            <a:r>
              <a:rPr lang="en-US" dirty="0"/>
              <a:t>What are the advantages of using .NET technology?</a:t>
            </a:r>
          </a:p>
          <a:p>
            <a:r>
              <a:rPr lang="en-US" dirty="0"/>
              <a:t>List some of the programming languages supported by .NET.</a:t>
            </a:r>
          </a:p>
          <a:p>
            <a:r>
              <a:rPr lang="en-US" dirty="0"/>
              <a:t>What is IL (Intermediate Language)?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8254"/>
            <a:ext cx="8229600" cy="1143000"/>
          </a:xfrm>
        </p:spPr>
        <p:txBody>
          <a:bodyPr/>
          <a:lstStyle/>
          <a:p>
            <a:r>
              <a:rPr lang="en-US" sz="3600" dirty="0"/>
              <a:t>Under .NET Microsoft also subsumes various servers:</a:t>
            </a:r>
            <a:br>
              <a:rPr lang="en-US" sz="3600" dirty="0"/>
            </a:br>
            <a:endParaRPr lang="en-GB" sz="3600" dirty="0"/>
          </a:p>
        </p:txBody>
      </p:sp>
      <p:sp>
        <p:nvSpPr>
          <p:cNvPr id="27651" name="Rectangle 3"/>
          <p:cNvSpPr>
            <a:spLocks noGrp="1" noChangeArrowheads="1"/>
          </p:cNvSpPr>
          <p:nvPr>
            <p:ph idx="1"/>
          </p:nvPr>
        </p:nvSpPr>
        <p:spPr>
          <a:xfrm>
            <a:off x="457200" y="1166018"/>
            <a:ext cx="8229600" cy="5615782"/>
          </a:xfrm>
        </p:spPr>
        <p:txBody>
          <a:bodyPr/>
          <a:lstStyle/>
          <a:p>
            <a:r>
              <a:rPr lang="en-US" sz="2000" dirty="0"/>
              <a:t>Windows Server</a:t>
            </a:r>
          </a:p>
          <a:p>
            <a:pPr lvl="1"/>
            <a:r>
              <a:rPr lang="en-US" sz="1800" dirty="0"/>
              <a:t>Originally known as Windows 2000 Server, this operating system has undergone multiple iterations. The latest version, Windows Server 2022, offers enhanced security, hybrid capabilities with Azure, and improved performance features.</a:t>
            </a:r>
          </a:p>
          <a:p>
            <a:r>
              <a:rPr lang="en-US" sz="2000" dirty="0"/>
              <a:t>SQL Server (MSSQL)</a:t>
            </a:r>
          </a:p>
          <a:p>
            <a:pPr lvl="1"/>
            <a:r>
              <a:rPr lang="en-US" sz="1800" dirty="0"/>
              <a:t>Microsoft SQL Server remains a robust relational database management system. The most recent release, SQL Server 2022, introduces advancements in performance, security, and integration with cloud services.</a:t>
            </a:r>
          </a:p>
          <a:p>
            <a:r>
              <a:rPr lang="en-US" sz="2000" dirty="0"/>
              <a:t>BizTalk Server (</a:t>
            </a:r>
            <a:r>
              <a:rPr lang="en-US" sz="2000" dirty="0" err="1"/>
              <a:t>MBiz</a:t>
            </a:r>
            <a:r>
              <a:rPr lang="en-US" sz="2000" dirty="0"/>
              <a:t>)</a:t>
            </a:r>
          </a:p>
          <a:p>
            <a:pPr lvl="1"/>
            <a:r>
              <a:rPr lang="en-US" sz="1800" dirty="0"/>
              <a:t>BizTalk Server continues to facilitate enterprise application integration, automating business processes and connecting disparate systems. The latest version, BizTalk Server 2020, supports newer platforms and includes updates for cloud compatibility.</a:t>
            </a:r>
          </a:p>
          <a:p>
            <a:r>
              <a:rPr lang="en-US" sz="2400" dirty="0"/>
              <a:t>.</a:t>
            </a:r>
            <a:r>
              <a:rPr lang="en-US" sz="2000" dirty="0"/>
              <a:t>NET Passport Service [Pass]</a:t>
            </a:r>
          </a:p>
          <a:p>
            <a:pPr lvl="1"/>
            <a:r>
              <a:rPr lang="en-US" sz="1800" dirty="0"/>
              <a:t>Rebranded as Microsoft Account, this service provides single sign-on access to various Microsoft services and products, enhancing user convenience and security.</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So what is .NET?</a:t>
            </a:r>
            <a:r>
              <a:rPr lang="en-US" b="1"/>
              <a:t> </a:t>
            </a:r>
            <a:endParaRPr lang="en-GB" b="1"/>
          </a:p>
        </p:txBody>
      </p:sp>
      <p:sp>
        <p:nvSpPr>
          <p:cNvPr id="29699" name="Rectangle 3"/>
          <p:cNvSpPr>
            <a:spLocks noGrp="1" noChangeArrowheads="1"/>
          </p:cNvSpPr>
          <p:nvPr>
            <p:ph idx="1"/>
          </p:nvPr>
        </p:nvSpPr>
        <p:spPr/>
        <p:txBody>
          <a:bodyPr/>
          <a:lstStyle/>
          <a:p>
            <a:pPr>
              <a:lnSpc>
                <a:spcPct val="90000"/>
              </a:lnSpc>
            </a:pPr>
            <a:r>
              <a:rPr lang="en-US" sz="2800" dirty="0"/>
              <a:t>It is a concerted set of :</a:t>
            </a:r>
          </a:p>
          <a:p>
            <a:pPr lvl="1">
              <a:lnSpc>
                <a:spcPct val="90000"/>
              </a:lnSpc>
              <a:buFont typeface="Times New Roman" pitchFamily="18" charset="0"/>
              <a:buChar char="–"/>
            </a:pPr>
            <a:r>
              <a:rPr lang="en-US" sz="2400" dirty="0"/>
              <a:t>system components</a:t>
            </a:r>
          </a:p>
          <a:p>
            <a:pPr lvl="1">
              <a:lnSpc>
                <a:spcPct val="90000"/>
              </a:lnSpc>
              <a:buFont typeface="Times New Roman" pitchFamily="18" charset="0"/>
              <a:buChar char="–"/>
            </a:pPr>
            <a:r>
              <a:rPr lang="en-US" sz="2400" dirty="0"/>
              <a:t>libraries</a:t>
            </a:r>
          </a:p>
          <a:p>
            <a:pPr lvl="1">
              <a:lnSpc>
                <a:spcPct val="90000"/>
              </a:lnSpc>
              <a:buFont typeface="Times New Roman" pitchFamily="18" charset="0"/>
              <a:buChar char="–"/>
            </a:pPr>
            <a:r>
              <a:rPr lang="en-US" sz="2400" dirty="0"/>
              <a:t>Tools</a:t>
            </a:r>
          </a:p>
          <a:p>
            <a:pPr lvl="1">
              <a:lnSpc>
                <a:spcPct val="90000"/>
              </a:lnSpc>
              <a:buFont typeface="Times New Roman" pitchFamily="18" charset="0"/>
              <a:buChar char="–"/>
            </a:pPr>
            <a:r>
              <a:rPr lang="en-US" sz="2400" dirty="0"/>
              <a:t>Web Services </a:t>
            </a:r>
          </a:p>
          <a:p>
            <a:pPr lvl="1">
              <a:lnSpc>
                <a:spcPct val="90000"/>
              </a:lnSpc>
              <a:buFont typeface="Times New Roman" pitchFamily="18" charset="0"/>
              <a:buChar char="–"/>
            </a:pPr>
            <a:r>
              <a:rPr lang="en-US" sz="2400" dirty="0"/>
              <a:t>servers </a:t>
            </a:r>
          </a:p>
          <a:p>
            <a:pPr>
              <a:lnSpc>
                <a:spcPct val="90000"/>
              </a:lnSpc>
            </a:pPr>
            <a:r>
              <a:rPr lang="en-US" sz="2800" dirty="0"/>
              <a:t>It aims to make the programming of Windows and web applications more straightforward and more uniform. </a:t>
            </a:r>
          </a:p>
          <a:p>
            <a:pPr lvl="1">
              <a:lnSpc>
                <a:spcPct val="90000"/>
              </a:lnSpc>
              <a:buFont typeface="Times New Roman" pitchFamily="18" charset="0"/>
              <a:buChar char="–"/>
            </a:pPr>
            <a:r>
              <a:rPr lang="en-US" sz="2400" dirty="0"/>
              <a:t>simpler</a:t>
            </a:r>
          </a:p>
          <a:p>
            <a:pPr lvl="1">
              <a:lnSpc>
                <a:spcPct val="90000"/>
              </a:lnSpc>
              <a:buFont typeface="Times New Roman" pitchFamily="18" charset="0"/>
              <a:buChar char="–"/>
            </a:pPr>
            <a:r>
              <a:rPr lang="en-US" sz="2400" dirty="0"/>
              <a:t>more elegant, safer.</a:t>
            </a:r>
            <a:endParaRPr lang="en-GB"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9E8-C73D-4A33-B183-28C6174C00BA}"/>
              </a:ext>
            </a:extLst>
          </p:cNvPr>
          <p:cNvSpPr>
            <a:spLocks noGrp="1"/>
          </p:cNvSpPr>
          <p:nvPr>
            <p:ph type="title"/>
          </p:nvPr>
        </p:nvSpPr>
        <p:spPr/>
        <p:txBody>
          <a:bodyPr/>
          <a:lstStyle/>
          <a:p>
            <a:r>
              <a:rPr lang="en-MY" dirty="0"/>
              <a:t>Architecture of .NET Framework</a:t>
            </a:r>
            <a:br>
              <a:rPr lang="en-MY" b="1" dirty="0"/>
            </a:br>
            <a:endParaRPr lang="en-MY" dirty="0"/>
          </a:p>
        </p:txBody>
      </p:sp>
      <p:pic>
        <p:nvPicPr>
          <p:cNvPr id="5" name="Content Placeholder 4" descr="Graphical user interface, application&#10;&#10;Description automatically generated">
            <a:extLst>
              <a:ext uri="{FF2B5EF4-FFF2-40B4-BE49-F238E27FC236}">
                <a16:creationId xmlns:a16="http://schemas.microsoft.com/office/drawing/2014/main" id="{60B258BA-3A19-4CBC-A507-A4CA60CA3A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99" y="1143000"/>
            <a:ext cx="7044601" cy="5674397"/>
          </a:xfrm>
        </p:spPr>
      </p:pic>
    </p:spTree>
    <p:extLst>
      <p:ext uri="{BB962C8B-B14F-4D97-AF65-F5344CB8AC3E}">
        <p14:creationId xmlns:p14="http://schemas.microsoft.com/office/powerpoint/2010/main" val="76651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3BBE-B3A7-423C-BB19-A72379B430F1}"/>
              </a:ext>
            </a:extLst>
          </p:cNvPr>
          <p:cNvSpPr>
            <a:spLocks noGrp="1"/>
          </p:cNvSpPr>
          <p:nvPr>
            <p:ph type="title"/>
          </p:nvPr>
        </p:nvSpPr>
        <p:spPr/>
        <p:txBody>
          <a:bodyPr/>
          <a:lstStyle/>
          <a:p>
            <a:r>
              <a:rPr lang="en-MY" dirty="0"/>
              <a:t>Architecture of CLR</a:t>
            </a:r>
          </a:p>
        </p:txBody>
      </p:sp>
      <p:pic>
        <p:nvPicPr>
          <p:cNvPr id="5" name="Content Placeholder 4" descr="Graphical user interface, text, application, Teams&#10;&#10;Description automatically generated">
            <a:extLst>
              <a:ext uri="{FF2B5EF4-FFF2-40B4-BE49-F238E27FC236}">
                <a16:creationId xmlns:a16="http://schemas.microsoft.com/office/drawing/2014/main" id="{F3B1193F-8ACA-4A17-9C64-0C28DFD74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196332"/>
            <a:ext cx="6934200" cy="5553998"/>
          </a:xfrm>
        </p:spPr>
      </p:pic>
    </p:spTree>
    <p:extLst>
      <p:ext uri="{BB962C8B-B14F-4D97-AF65-F5344CB8AC3E}">
        <p14:creationId xmlns:p14="http://schemas.microsoft.com/office/powerpoint/2010/main" val="1503485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Languages, And Tools</a:t>
            </a:r>
          </a:p>
        </p:txBody>
      </p:sp>
      <p:sp>
        <p:nvSpPr>
          <p:cNvPr id="3" name="Content Placeholder 2"/>
          <p:cNvSpPr>
            <a:spLocks noGrp="1"/>
          </p:cNvSpPr>
          <p:nvPr>
            <p:ph idx="1"/>
          </p:nvPr>
        </p:nvSpPr>
        <p:spPr>
          <a:xfrm>
            <a:off x="457200" y="1447800"/>
            <a:ext cx="8229600" cy="4525963"/>
          </a:xfrm>
        </p:spPr>
        <p:txBody>
          <a:bodyPr/>
          <a:lstStyle/>
          <a:p>
            <a:r>
              <a:rPr lang="en-GB" sz="2400" dirty="0"/>
              <a:t>The .NET framework exposes numerous classes to the developer. These classes allow the development of rich client applications and Web based applications alike.  </a:t>
            </a:r>
          </a:p>
          <a:p>
            <a:r>
              <a:rPr lang="en-GB" sz="2400" dirty="0"/>
              <a:t>ASP.NET provides the core Web infrastructure such as Web Forms for UI based development and Web Services for programmatic interface development, </a:t>
            </a:r>
          </a:p>
          <a:p>
            <a:r>
              <a:rPr lang="en-GB" sz="2400" dirty="0"/>
              <a:t>User interface development on the Windows platform can be done using Windows Forms</a:t>
            </a:r>
          </a:p>
          <a:p>
            <a:r>
              <a:rPr lang="en-GB" sz="2400" dirty="0"/>
              <a:t>ADO.NET and XML provide the functionality for  data access.</a:t>
            </a:r>
          </a:p>
          <a:p>
            <a:r>
              <a:rPr lang="en-GB" sz="2400" dirty="0"/>
              <a:t>Finally, the core base classes provide infrastructure services such as security, transaction management etc.</a:t>
            </a:r>
          </a:p>
          <a:p>
            <a:endParaRPr lang="en-GB" sz="2400" dirty="0"/>
          </a:p>
          <a:p>
            <a:endParaRPr lang="en-US" dirty="0"/>
          </a:p>
          <a:p>
            <a:endParaRPr lang="en-US" dirty="0"/>
          </a:p>
        </p:txBody>
      </p:sp>
    </p:spTree>
    <p:extLst>
      <p:ext uri="{BB962C8B-B14F-4D97-AF65-F5344CB8AC3E}">
        <p14:creationId xmlns:p14="http://schemas.microsoft.com/office/powerpoint/2010/main" val="2548148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Common Language Runtime</a:t>
            </a:r>
            <a:endParaRPr lang="en-GB"/>
          </a:p>
        </p:txBody>
      </p:sp>
      <p:sp>
        <p:nvSpPr>
          <p:cNvPr id="33795" name="Rectangle 3"/>
          <p:cNvSpPr>
            <a:spLocks noGrp="1" noChangeArrowheads="1"/>
          </p:cNvSpPr>
          <p:nvPr>
            <p:ph idx="1"/>
          </p:nvPr>
        </p:nvSpPr>
        <p:spPr/>
        <p:txBody>
          <a:bodyPr/>
          <a:lstStyle/>
          <a:p>
            <a:pPr marL="0" indent="0">
              <a:lnSpc>
                <a:spcPct val="90000"/>
              </a:lnSpc>
              <a:buFontTx/>
              <a:buNone/>
            </a:pPr>
            <a:r>
              <a:rPr lang="en-US" dirty="0"/>
              <a:t>CLR is the run-time environment under which .NET programs are executed. </a:t>
            </a:r>
          </a:p>
          <a:p>
            <a:pPr>
              <a:lnSpc>
                <a:spcPct val="90000"/>
              </a:lnSpc>
              <a:buFontTx/>
              <a:buNone/>
            </a:pPr>
            <a:r>
              <a:rPr lang="en-US" dirty="0"/>
              <a:t>provides:</a:t>
            </a:r>
          </a:p>
          <a:p>
            <a:pPr>
              <a:lnSpc>
                <a:spcPct val="90000"/>
              </a:lnSpc>
            </a:pPr>
            <a:r>
              <a:rPr lang="en-US" dirty="0"/>
              <a:t>garbage collection</a:t>
            </a:r>
          </a:p>
          <a:p>
            <a:pPr>
              <a:lnSpc>
                <a:spcPct val="90000"/>
              </a:lnSpc>
            </a:pPr>
            <a:r>
              <a:rPr lang="en-US" dirty="0"/>
              <a:t>security </a:t>
            </a:r>
          </a:p>
          <a:p>
            <a:pPr>
              <a:lnSpc>
                <a:spcPct val="90000"/>
              </a:lnSpc>
            </a:pPr>
            <a:r>
              <a:rPr lang="en-US" dirty="0"/>
              <a:t>interoperability.</a:t>
            </a:r>
          </a:p>
          <a:p>
            <a:pPr marL="0" indent="0">
              <a:lnSpc>
                <a:spcPct val="90000"/>
              </a:lnSpc>
              <a:buFontTx/>
              <a:buNone/>
            </a:pPr>
            <a:r>
              <a:rPr lang="en-US" dirty="0"/>
              <a:t>CLR is based on virtual</a:t>
            </a:r>
            <a:r>
              <a:rPr lang="en-US" i="1" dirty="0"/>
              <a:t> machine</a:t>
            </a:r>
            <a:r>
              <a:rPr lang="en-US" dirty="0"/>
              <a:t> with its own instruction set (like Java)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a:t>CIL – Common Intermediate Language</a:t>
            </a:r>
            <a:endParaRPr lang="en-GB" sz="4000"/>
          </a:p>
        </p:txBody>
      </p:sp>
      <p:sp>
        <p:nvSpPr>
          <p:cNvPr id="35843" name="Rectangle 3"/>
          <p:cNvSpPr>
            <a:spLocks noGrp="1" noChangeArrowheads="1"/>
          </p:cNvSpPr>
          <p:nvPr>
            <p:ph idx="1"/>
          </p:nvPr>
        </p:nvSpPr>
        <p:spPr/>
        <p:txBody>
          <a:bodyPr/>
          <a:lstStyle/>
          <a:p>
            <a:pPr>
              <a:lnSpc>
                <a:spcPct val="90000"/>
              </a:lnSpc>
            </a:pPr>
            <a:r>
              <a:rPr lang="en-US"/>
              <a:t>Into which programs written in any .NET language are translated.</a:t>
            </a:r>
          </a:p>
          <a:p>
            <a:pPr>
              <a:lnSpc>
                <a:spcPct val="90000"/>
              </a:lnSpc>
            </a:pPr>
            <a:r>
              <a:rPr lang="en-US"/>
              <a:t>CIL programs are compiled just before they run - just-in-time compilation (‘jitting’)</a:t>
            </a:r>
          </a:p>
          <a:p>
            <a:pPr>
              <a:lnSpc>
                <a:spcPct val="90000"/>
              </a:lnSpc>
            </a:pPr>
            <a:r>
              <a:rPr lang="en-US"/>
              <a:t>CIL interoperability between different languages and code portability </a:t>
            </a:r>
          </a:p>
          <a:p>
            <a:pPr>
              <a:lnSpc>
                <a:spcPct val="90000"/>
              </a:lnSpc>
            </a:pPr>
            <a:r>
              <a:rPr lang="en-US"/>
              <a:t>JIT compilation (</a:t>
            </a:r>
            <a:r>
              <a:rPr lang="en-US" i="1"/>
              <a:t>just-in-time compilation</a:t>
            </a:r>
            <a:r>
              <a:rPr lang="en-US"/>
              <a:t>) ensures that programs are efficient.</a:t>
            </a:r>
            <a:endParaRPr lang="en-GB"/>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48200" y="1981200"/>
            <a:ext cx="2971800" cy="914400"/>
            <a:chOff x="2928" y="1536"/>
            <a:chExt cx="1872" cy="576"/>
          </a:xfrm>
        </p:grpSpPr>
        <p:sp>
          <p:nvSpPr>
            <p:cNvPr id="365571" name="Text Box 3"/>
            <p:cNvSpPr txBox="1">
              <a:spLocks noChangeArrowheads="1"/>
            </p:cNvSpPr>
            <p:nvPr/>
          </p:nvSpPr>
          <p:spPr bwMode="auto">
            <a:xfrm>
              <a:off x="3504" y="1536"/>
              <a:ext cx="1296" cy="576"/>
            </a:xfrm>
            <a:prstGeom prst="rect">
              <a:avLst/>
            </a:prstGeom>
            <a:gradFill rotWithShape="1">
              <a:gsLst>
                <a:gs pos="0">
                  <a:srgbClr val="33CCCC">
                    <a:gamma/>
                    <a:shade val="46275"/>
                    <a:invGamma/>
                  </a:srgbClr>
                </a:gs>
                <a:gs pos="50000">
                  <a:srgbClr val="33CCCC"/>
                </a:gs>
                <a:gs pos="100000">
                  <a:srgbClr val="33CCCC">
                    <a:gamma/>
                    <a:shade val="46275"/>
                    <a:invGamma/>
                  </a:srgbClr>
                </a:gs>
              </a:gsLst>
              <a:lin ang="5400000" scaled="1"/>
            </a:gradFill>
            <a:ln w="28575">
              <a:noFill/>
              <a:miter lim="800000"/>
              <a:headEnd/>
              <a:tailEnd type="none" w="med" len="lg"/>
            </a:ln>
            <a:effectLst/>
          </p:spPr>
          <p:txBody>
            <a:bodyPr anchor="ctr"/>
            <a:lstStyle/>
            <a:p>
              <a:pPr algn="ctr" eaLnBrk="0" hangingPunct="0">
                <a:spcBef>
                  <a:spcPct val="15000"/>
                </a:spcBef>
              </a:pPr>
              <a:r>
                <a:rPr lang="en-US" sz="2400">
                  <a:effectLst>
                    <a:outerShdw blurRad="38100" dist="38100" dir="2700000" algn="tl">
                      <a:srgbClr val="000000"/>
                    </a:outerShdw>
                  </a:effectLst>
                </a:rPr>
                <a:t>Assembly</a:t>
              </a:r>
            </a:p>
          </p:txBody>
        </p:sp>
        <p:sp>
          <p:nvSpPr>
            <p:cNvPr id="365572" name="Line 4"/>
            <p:cNvSpPr>
              <a:spLocks noChangeShapeType="1"/>
            </p:cNvSpPr>
            <p:nvPr/>
          </p:nvSpPr>
          <p:spPr bwMode="auto">
            <a:xfrm>
              <a:off x="2928" y="1824"/>
              <a:ext cx="576" cy="0"/>
            </a:xfrm>
            <a:prstGeom prst="line">
              <a:avLst/>
            </a:prstGeom>
            <a:noFill/>
            <a:ln w="28575">
              <a:solidFill>
                <a:schemeClr val="tx1"/>
              </a:solidFill>
              <a:round/>
              <a:headEnd/>
              <a:tailEnd type="triangle" w="med" len="lg"/>
            </a:ln>
            <a:effectLst/>
          </p:spPr>
          <p:txBody>
            <a:bodyPr anchor="ctr">
              <a:spAutoFit/>
            </a:bodyPr>
            <a:lstStyle/>
            <a:p>
              <a:endParaRPr lang="en-US"/>
            </a:p>
          </p:txBody>
        </p:sp>
      </p:grpSp>
      <p:sp>
        <p:nvSpPr>
          <p:cNvPr id="365573" name="Rectangle 5"/>
          <p:cNvSpPr>
            <a:spLocks noGrp="1" noChangeArrowheads="1"/>
          </p:cNvSpPr>
          <p:nvPr>
            <p:ph type="title"/>
          </p:nvPr>
        </p:nvSpPr>
        <p:spPr>
          <a:xfrm>
            <a:off x="609600" y="228600"/>
            <a:ext cx="8204200" cy="655638"/>
          </a:xfrm>
        </p:spPr>
        <p:txBody>
          <a:bodyPr/>
          <a:lstStyle/>
          <a:p>
            <a:r>
              <a:rPr lang="en-US" dirty="0"/>
              <a:t>Compilation And Execution</a:t>
            </a:r>
          </a:p>
        </p:txBody>
      </p:sp>
      <p:sp>
        <p:nvSpPr>
          <p:cNvPr id="365574" name="Text Box 6"/>
          <p:cNvSpPr txBox="1">
            <a:spLocks noChangeArrowheads="1"/>
          </p:cNvSpPr>
          <p:nvPr/>
        </p:nvSpPr>
        <p:spPr bwMode="auto">
          <a:xfrm>
            <a:off x="533400" y="2057400"/>
            <a:ext cx="1295400" cy="830997"/>
          </a:xfrm>
          <a:prstGeom prst="rect">
            <a:avLst/>
          </a:prstGeom>
          <a:gradFill rotWithShape="1">
            <a:gsLst>
              <a:gs pos="0">
                <a:srgbClr val="000080">
                  <a:gamma/>
                  <a:shade val="46275"/>
                  <a:invGamma/>
                </a:srgbClr>
              </a:gs>
              <a:gs pos="50000">
                <a:srgbClr val="000080"/>
              </a:gs>
              <a:gs pos="100000">
                <a:srgbClr val="000080">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dirty="0">
                <a:solidFill>
                  <a:schemeClr val="bg1"/>
                </a:solidFill>
                <a:effectLst>
                  <a:outerShdw blurRad="38100" dist="38100" dir="2700000" algn="tl">
                    <a:srgbClr val="000000"/>
                  </a:outerShdw>
                </a:effectLst>
              </a:rPr>
              <a:t>Source Code</a:t>
            </a:r>
          </a:p>
        </p:txBody>
      </p:sp>
      <p:grpSp>
        <p:nvGrpSpPr>
          <p:cNvPr id="3" name="Group 7"/>
          <p:cNvGrpSpPr>
            <a:grpSpLocks/>
          </p:cNvGrpSpPr>
          <p:nvPr/>
        </p:nvGrpSpPr>
        <p:grpSpPr bwMode="auto">
          <a:xfrm>
            <a:off x="1828800" y="2057402"/>
            <a:ext cx="2819400" cy="830263"/>
            <a:chOff x="1152" y="1584"/>
            <a:chExt cx="1776" cy="523"/>
          </a:xfrm>
        </p:grpSpPr>
        <p:sp>
          <p:nvSpPr>
            <p:cNvPr id="365576" name="Text Box 8"/>
            <p:cNvSpPr txBox="1">
              <a:spLocks noChangeArrowheads="1"/>
            </p:cNvSpPr>
            <p:nvPr/>
          </p:nvSpPr>
          <p:spPr bwMode="auto">
            <a:xfrm>
              <a:off x="1824" y="1584"/>
              <a:ext cx="1104" cy="523"/>
            </a:xfrm>
            <a:prstGeom prst="rect">
              <a:avLst/>
            </a:prstGeom>
            <a:gradFill rotWithShape="1">
              <a:gsLst>
                <a:gs pos="0">
                  <a:srgbClr val="008080">
                    <a:gamma/>
                    <a:shade val="46275"/>
                    <a:invGamma/>
                  </a:srgbClr>
                </a:gs>
                <a:gs pos="50000">
                  <a:srgbClr val="008080"/>
                </a:gs>
                <a:gs pos="100000">
                  <a:srgbClr val="008080">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dirty="0">
                  <a:solidFill>
                    <a:schemeClr val="bg1"/>
                  </a:solidFill>
                  <a:effectLst>
                    <a:outerShdw blurRad="38100" dist="38100" dir="2700000" algn="tl">
                      <a:srgbClr val="000000"/>
                    </a:outerShdw>
                  </a:effectLst>
                </a:rPr>
                <a:t>Language Compiler</a:t>
              </a:r>
            </a:p>
          </p:txBody>
        </p:sp>
        <p:sp>
          <p:nvSpPr>
            <p:cNvPr id="365577" name="Line 9"/>
            <p:cNvSpPr>
              <a:spLocks noChangeShapeType="1"/>
            </p:cNvSpPr>
            <p:nvPr/>
          </p:nvSpPr>
          <p:spPr bwMode="auto">
            <a:xfrm>
              <a:off x="1152" y="1824"/>
              <a:ext cx="672" cy="0"/>
            </a:xfrm>
            <a:prstGeom prst="line">
              <a:avLst/>
            </a:prstGeom>
            <a:noFill/>
            <a:ln w="28575">
              <a:solidFill>
                <a:schemeClr val="tx1"/>
              </a:solidFill>
              <a:round/>
              <a:headEnd/>
              <a:tailEnd type="triangle" w="med" len="lg"/>
            </a:ln>
            <a:effectLst/>
          </p:spPr>
          <p:txBody>
            <a:bodyPr anchor="ctr">
              <a:spAutoFit/>
            </a:bodyPr>
            <a:lstStyle/>
            <a:p>
              <a:endParaRPr lang="en-US"/>
            </a:p>
          </p:txBody>
        </p:sp>
      </p:grpSp>
      <p:sp>
        <p:nvSpPr>
          <p:cNvPr id="365578" name="Rectangle 10"/>
          <p:cNvSpPr>
            <a:spLocks noChangeArrowheads="1"/>
          </p:cNvSpPr>
          <p:nvPr/>
        </p:nvSpPr>
        <p:spPr bwMode="auto">
          <a:xfrm>
            <a:off x="304800" y="1371600"/>
            <a:ext cx="7620000" cy="2057400"/>
          </a:xfrm>
          <a:prstGeom prst="rect">
            <a:avLst/>
          </a:prstGeom>
          <a:noFill/>
          <a:ln w="28575">
            <a:solidFill>
              <a:schemeClr val="tx1"/>
            </a:solidFill>
            <a:prstDash val="dash"/>
            <a:miter lim="800000"/>
            <a:headEnd/>
            <a:tailEnd type="none" w="med" len="lg"/>
          </a:ln>
          <a:effectLst/>
        </p:spPr>
        <p:txBody>
          <a:bodyPr anchor="ctr">
            <a:spAutoFit/>
          </a:bodyPr>
          <a:lstStyle/>
          <a:p>
            <a:endParaRPr lang="en-US"/>
          </a:p>
        </p:txBody>
      </p:sp>
      <p:sp>
        <p:nvSpPr>
          <p:cNvPr id="365579" name="Text Box 11"/>
          <p:cNvSpPr txBox="1">
            <a:spLocks noChangeArrowheads="1"/>
          </p:cNvSpPr>
          <p:nvPr/>
        </p:nvSpPr>
        <p:spPr bwMode="auto">
          <a:xfrm>
            <a:off x="2895600" y="1447800"/>
            <a:ext cx="1943100" cy="457200"/>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i="1">
                <a:effectLst>
                  <a:outerShdw blurRad="38100" dist="38100" dir="2700000" algn="tl">
                    <a:srgbClr val="000000"/>
                  </a:outerShdw>
                </a:effectLst>
              </a:rPr>
              <a:t>Compilation</a:t>
            </a:r>
          </a:p>
        </p:txBody>
      </p:sp>
      <p:sp>
        <p:nvSpPr>
          <p:cNvPr id="365580" name="Text Box 12"/>
          <p:cNvSpPr txBox="1">
            <a:spLocks noChangeArrowheads="1"/>
          </p:cNvSpPr>
          <p:nvPr/>
        </p:nvSpPr>
        <p:spPr bwMode="auto">
          <a:xfrm>
            <a:off x="6019800" y="5013325"/>
            <a:ext cx="2819400" cy="1006475"/>
          </a:xfrm>
          <a:prstGeom prst="rect">
            <a:avLst/>
          </a:prstGeom>
          <a:noFill/>
          <a:ln w="28575">
            <a:noFill/>
            <a:miter lim="800000"/>
            <a:headEnd/>
            <a:tailEnd type="none" w="med" len="lg"/>
          </a:ln>
          <a:effectLst/>
        </p:spPr>
        <p:txBody>
          <a:bodyPr>
            <a:spAutoFit/>
          </a:bodyPr>
          <a:lstStyle/>
          <a:p>
            <a:pPr algn="ctr" eaLnBrk="0" hangingPunct="0">
              <a:spcBef>
                <a:spcPct val="15000"/>
              </a:spcBef>
            </a:pPr>
            <a:r>
              <a:rPr lang="en-US" sz="2000" i="1">
                <a:effectLst>
                  <a:outerShdw blurRad="38100" dist="38100" dir="2700000" algn="tl">
                    <a:srgbClr val="000000"/>
                  </a:outerShdw>
                </a:effectLst>
              </a:rPr>
              <a:t>At installation or the first time each method is called</a:t>
            </a:r>
          </a:p>
        </p:txBody>
      </p:sp>
      <p:grpSp>
        <p:nvGrpSpPr>
          <p:cNvPr id="4" name="Group 13"/>
          <p:cNvGrpSpPr>
            <a:grpSpLocks/>
          </p:cNvGrpSpPr>
          <p:nvPr/>
        </p:nvGrpSpPr>
        <p:grpSpPr bwMode="auto">
          <a:xfrm>
            <a:off x="457200" y="2860675"/>
            <a:ext cx="6027738" cy="3311525"/>
            <a:chOff x="288" y="2090"/>
            <a:chExt cx="3797" cy="2086"/>
          </a:xfrm>
        </p:grpSpPr>
        <p:sp>
          <p:nvSpPr>
            <p:cNvPr id="365582" name="Text Box 14"/>
            <p:cNvSpPr txBox="1">
              <a:spLocks noChangeArrowheads="1"/>
            </p:cNvSpPr>
            <p:nvPr/>
          </p:nvSpPr>
          <p:spPr bwMode="auto">
            <a:xfrm>
              <a:off x="1440" y="3840"/>
              <a:ext cx="1033" cy="288"/>
            </a:xfrm>
            <a:prstGeom prst="rect">
              <a:avLst/>
            </a:prstGeom>
            <a:noFill/>
            <a:ln w="28575">
              <a:noFill/>
              <a:miter lim="800000"/>
              <a:headEnd/>
              <a:tailEnd type="none" w="med" len="lg"/>
            </a:ln>
            <a:effectLst/>
          </p:spPr>
          <p:txBody>
            <a:bodyPr wrap="none">
              <a:spAutoFit/>
            </a:bodyPr>
            <a:lstStyle/>
            <a:p>
              <a:pPr algn="ctr" eaLnBrk="0" hangingPunct="0">
                <a:spcBef>
                  <a:spcPct val="15000"/>
                </a:spcBef>
              </a:pPr>
              <a:r>
                <a:rPr lang="en-US" sz="2400" i="1">
                  <a:effectLst>
                    <a:outerShdw blurRad="38100" dist="38100" dir="2700000" algn="tl">
                      <a:srgbClr val="000000"/>
                    </a:outerShdw>
                  </a:effectLst>
                </a:rPr>
                <a:t>Execution</a:t>
              </a:r>
            </a:p>
          </p:txBody>
        </p:sp>
        <p:grpSp>
          <p:nvGrpSpPr>
            <p:cNvPr id="5" name="Group 15"/>
            <p:cNvGrpSpPr>
              <a:grpSpLocks/>
            </p:cNvGrpSpPr>
            <p:nvPr/>
          </p:nvGrpSpPr>
          <p:grpSpPr bwMode="auto">
            <a:xfrm>
              <a:off x="288" y="2090"/>
              <a:ext cx="3797" cy="2086"/>
              <a:chOff x="288" y="2090"/>
              <a:chExt cx="3797" cy="2086"/>
            </a:xfrm>
          </p:grpSpPr>
          <p:sp>
            <p:nvSpPr>
              <p:cNvPr id="365584" name="Text Box 16"/>
              <p:cNvSpPr txBox="1">
                <a:spLocks noChangeArrowheads="1"/>
              </p:cNvSpPr>
              <p:nvPr/>
            </p:nvSpPr>
            <p:spPr bwMode="auto">
              <a:xfrm>
                <a:off x="2400" y="3168"/>
                <a:ext cx="1152" cy="291"/>
              </a:xfrm>
              <a:prstGeom prst="rect">
                <a:avLst/>
              </a:prstGeom>
              <a:gradFill rotWithShape="1">
                <a:gsLst>
                  <a:gs pos="0">
                    <a:srgbClr val="3366FF">
                      <a:gamma/>
                      <a:shade val="46275"/>
                      <a:invGamma/>
                    </a:srgbClr>
                  </a:gs>
                  <a:gs pos="50000">
                    <a:srgbClr val="3366FF"/>
                  </a:gs>
                  <a:gs pos="100000">
                    <a:srgbClr val="3366FF">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dirty="0">
                    <a:solidFill>
                      <a:schemeClr val="bg1"/>
                    </a:solidFill>
                    <a:effectLst>
                      <a:outerShdw blurRad="38100" dist="38100" dir="2700000" algn="tl">
                        <a:srgbClr val="000000"/>
                      </a:outerShdw>
                    </a:effectLst>
                  </a:rPr>
                  <a:t>JIT Compiler</a:t>
                </a:r>
              </a:p>
            </p:txBody>
          </p:sp>
          <p:sp>
            <p:nvSpPr>
              <p:cNvPr id="365585" name="Text Box 17"/>
              <p:cNvSpPr txBox="1">
                <a:spLocks noChangeArrowheads="1"/>
              </p:cNvSpPr>
              <p:nvPr/>
            </p:nvSpPr>
            <p:spPr bwMode="auto">
              <a:xfrm>
                <a:off x="432" y="3168"/>
                <a:ext cx="1152" cy="553"/>
              </a:xfrm>
              <a:prstGeom prst="rect">
                <a:avLst/>
              </a:prstGeom>
              <a:gradFill rotWithShape="1">
                <a:gsLst>
                  <a:gs pos="0">
                    <a:srgbClr val="666699">
                      <a:gamma/>
                      <a:shade val="46275"/>
                      <a:invGamma/>
                    </a:srgbClr>
                  </a:gs>
                  <a:gs pos="50000">
                    <a:srgbClr val="666699"/>
                  </a:gs>
                  <a:gs pos="100000">
                    <a:srgbClr val="666699">
                      <a:gamma/>
                      <a:shade val="46275"/>
                      <a:invGamma/>
                    </a:srgbClr>
                  </a:gs>
                </a:gsLst>
                <a:lin ang="5400000" scaled="1"/>
              </a:gradFill>
              <a:ln w="28575">
                <a:noFill/>
                <a:miter lim="800000"/>
                <a:headEnd/>
                <a:tailEnd type="none" w="med" len="lg"/>
              </a:ln>
              <a:effectLst/>
            </p:spPr>
            <p:txBody>
              <a:bodyPr>
                <a:spAutoFit/>
              </a:bodyPr>
              <a:lstStyle/>
              <a:p>
                <a:pPr algn="ctr" eaLnBrk="0" hangingPunct="0">
                  <a:spcBef>
                    <a:spcPct val="15000"/>
                  </a:spcBef>
                </a:pPr>
                <a:r>
                  <a:rPr lang="en-US" sz="2400" dirty="0">
                    <a:solidFill>
                      <a:schemeClr val="bg1"/>
                    </a:solidFill>
                    <a:effectLst>
                      <a:outerShdw blurRad="38100" dist="38100" dir="2700000" algn="tl">
                        <a:srgbClr val="000000"/>
                      </a:outerShdw>
                    </a:effectLst>
                  </a:rPr>
                  <a:t>Native</a:t>
                </a:r>
              </a:p>
              <a:p>
                <a:pPr algn="ctr" eaLnBrk="0" hangingPunct="0">
                  <a:spcBef>
                    <a:spcPct val="15000"/>
                  </a:spcBef>
                </a:pPr>
                <a:r>
                  <a:rPr lang="en-US" sz="2400" dirty="0">
                    <a:solidFill>
                      <a:schemeClr val="bg1"/>
                    </a:solidFill>
                    <a:effectLst>
                      <a:outerShdw blurRad="38100" dist="38100" dir="2700000" algn="tl">
                        <a:srgbClr val="000000"/>
                      </a:outerShdw>
                    </a:effectLst>
                  </a:rPr>
                  <a:t>Code</a:t>
                </a:r>
              </a:p>
            </p:txBody>
          </p:sp>
          <p:sp>
            <p:nvSpPr>
              <p:cNvPr id="365586" name="Freeform 18"/>
              <p:cNvSpPr>
                <a:spLocks/>
              </p:cNvSpPr>
              <p:nvPr/>
            </p:nvSpPr>
            <p:spPr bwMode="auto">
              <a:xfrm>
                <a:off x="3504" y="2090"/>
                <a:ext cx="581" cy="1486"/>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28575" cap="flat" cmpd="sng">
                <a:solidFill>
                  <a:schemeClr val="tx1"/>
                </a:solidFill>
                <a:prstDash val="solid"/>
                <a:round/>
                <a:headEnd type="none" w="med" len="med"/>
                <a:tailEnd type="triangle" w="med" len="lg"/>
              </a:ln>
              <a:effectLst/>
            </p:spPr>
            <p:txBody>
              <a:bodyPr wrap="none" anchor="ctr">
                <a:spAutoFit/>
              </a:bodyPr>
              <a:lstStyle/>
              <a:p>
                <a:endParaRPr lang="en-US"/>
              </a:p>
            </p:txBody>
          </p:sp>
          <p:sp>
            <p:nvSpPr>
              <p:cNvPr id="365587" name="Line 19"/>
              <p:cNvSpPr>
                <a:spLocks noChangeShapeType="1"/>
              </p:cNvSpPr>
              <p:nvPr/>
            </p:nvSpPr>
            <p:spPr bwMode="auto">
              <a:xfrm flipH="1">
                <a:off x="1584" y="3456"/>
                <a:ext cx="768" cy="0"/>
              </a:xfrm>
              <a:prstGeom prst="line">
                <a:avLst/>
              </a:prstGeom>
              <a:noFill/>
              <a:ln w="28575">
                <a:solidFill>
                  <a:schemeClr val="tx1"/>
                </a:solidFill>
                <a:round/>
                <a:headEnd/>
                <a:tailEnd type="triangle" w="med" len="lg"/>
              </a:ln>
              <a:effectLst/>
            </p:spPr>
            <p:txBody>
              <a:bodyPr wrap="none" anchor="ctr">
                <a:spAutoFit/>
              </a:bodyPr>
              <a:lstStyle/>
              <a:p>
                <a:endParaRPr lang="en-US"/>
              </a:p>
            </p:txBody>
          </p:sp>
          <p:sp>
            <p:nvSpPr>
              <p:cNvPr id="365588" name="Rectangle 20"/>
              <p:cNvSpPr>
                <a:spLocks noChangeArrowheads="1"/>
              </p:cNvSpPr>
              <p:nvPr/>
            </p:nvSpPr>
            <p:spPr bwMode="auto">
              <a:xfrm>
                <a:off x="288" y="3024"/>
                <a:ext cx="3408" cy="1152"/>
              </a:xfrm>
              <a:prstGeom prst="rect">
                <a:avLst/>
              </a:prstGeom>
              <a:noFill/>
              <a:ln w="28575">
                <a:solidFill>
                  <a:schemeClr val="tx1"/>
                </a:solidFill>
                <a:prstDash val="dash"/>
                <a:miter lim="800000"/>
                <a:headEnd/>
                <a:tailEnd type="none" w="med" len="lg"/>
              </a:ln>
              <a:effectLst/>
            </p:spPr>
            <p:txBody>
              <a:bodyPr anchor="ctr">
                <a:spAutoFit/>
              </a:bodyPr>
              <a:lstStyle/>
              <a:p>
                <a:endParaRPr lang="en-US"/>
              </a:p>
            </p:txBody>
          </p:sp>
        </p:grpSp>
      </p:grpSp>
      <p:sp>
        <p:nvSpPr>
          <p:cNvPr id="365589" name="Rectangle 21"/>
          <p:cNvSpPr>
            <a:spLocks noChangeArrowheads="1"/>
          </p:cNvSpPr>
          <p:nvPr/>
        </p:nvSpPr>
        <p:spPr bwMode="auto">
          <a:xfrm>
            <a:off x="5562600" y="1981200"/>
            <a:ext cx="2057400" cy="457200"/>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w="12700">
            <a:noFill/>
            <a:miter lim="800000"/>
            <a:headEnd type="none" w="sm" len="sm"/>
            <a:tailEnd type="none" w="sm" len="sm"/>
          </a:ln>
          <a:effectLst/>
        </p:spPr>
        <p:txBody>
          <a:bodyPr wrap="none" anchor="ctr"/>
          <a:lstStyle/>
          <a:p>
            <a:pPr algn="ctr" eaLnBrk="0" hangingPunct="0"/>
            <a:r>
              <a:rPr lang="en-US" sz="1800" dirty="0">
                <a:solidFill>
                  <a:schemeClr val="bg1"/>
                </a:solidFill>
                <a:effectLst>
                  <a:outerShdw blurRad="38100" dist="38100" dir="2700000" algn="tl">
                    <a:srgbClr val="000000"/>
                  </a:outerShdw>
                </a:effectLst>
                <a:latin typeface="Lucida Console" pitchFamily="49" charset="0"/>
              </a:rPr>
              <a:t>Code (IL)</a:t>
            </a:r>
          </a:p>
        </p:txBody>
      </p:sp>
      <p:sp>
        <p:nvSpPr>
          <p:cNvPr id="365590" name="Rectangle 22"/>
          <p:cNvSpPr>
            <a:spLocks noChangeArrowheads="1"/>
          </p:cNvSpPr>
          <p:nvPr/>
        </p:nvSpPr>
        <p:spPr bwMode="auto">
          <a:xfrm>
            <a:off x="5562600" y="2438400"/>
            <a:ext cx="2057400" cy="4572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a:noFill/>
            <a:miter lim="800000"/>
            <a:headEnd type="none" w="sm" len="sm"/>
            <a:tailEnd type="none" w="sm" len="sm"/>
          </a:ln>
          <a:effectLst/>
        </p:spPr>
        <p:txBody>
          <a:bodyPr wrap="none" anchor="ctr"/>
          <a:lstStyle/>
          <a:p>
            <a:pPr algn="ctr" eaLnBrk="0" hangingPunct="0"/>
            <a:r>
              <a:rPr lang="en-US" sz="1800" dirty="0">
                <a:solidFill>
                  <a:schemeClr val="bg1"/>
                </a:solidFill>
                <a:effectLst>
                  <a:outerShdw blurRad="38100" dist="38100" dir="2700000" algn="tl">
                    <a:srgbClr val="000000"/>
                  </a:outerShdw>
                </a:effectLst>
                <a:latin typeface="Lucida Console" pitchFamily="49" charset="0"/>
              </a:rPr>
              <a:t>Metadata</a:t>
            </a: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5589"/>
                                        </p:tgtEl>
                                        <p:attrNameLst>
                                          <p:attrName>style.visibility</p:attrName>
                                        </p:attrNameLst>
                                      </p:cBhvr>
                                      <p:to>
                                        <p:strVal val="visible"/>
                                      </p:to>
                                    </p:set>
                                    <p:animEffect transition="in" filter="wipe(down)">
                                      <p:cBhvr>
                                        <p:cTn id="17" dur="500"/>
                                        <p:tgtEl>
                                          <p:spTgt spid="365589"/>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65590"/>
                                        </p:tgtEl>
                                        <p:attrNameLst>
                                          <p:attrName>style.visibility</p:attrName>
                                        </p:attrNameLst>
                                      </p:cBhvr>
                                      <p:to>
                                        <p:strVal val="visible"/>
                                      </p:to>
                                    </p:set>
                                    <p:animEffect transition="in" filter="wipe(up)">
                                      <p:cBhvr>
                                        <p:cTn id="21" dur="500"/>
                                        <p:tgtEl>
                                          <p:spTgt spid="3655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childTnLst>
                          </p:cTn>
                        </p:par>
                        <p:par>
                          <p:cTn id="27" fill="hold">
                            <p:stCondLst>
                              <p:cond delay="500"/>
                            </p:stCondLst>
                            <p:childTnLst>
                              <p:par>
                                <p:cTn id="28" presetID="9" presetClass="entr" presetSubtype="0" fill="hold" grpId="0" nodeType="afterEffect">
                                  <p:stCondLst>
                                    <p:cond delay="1000"/>
                                  </p:stCondLst>
                                  <p:childTnLst>
                                    <p:set>
                                      <p:cBhvr>
                                        <p:cTn id="29" dur="1" fill="hold">
                                          <p:stCondLst>
                                            <p:cond delay="0"/>
                                          </p:stCondLst>
                                        </p:cTn>
                                        <p:tgtEl>
                                          <p:spTgt spid="365580"/>
                                        </p:tgtEl>
                                        <p:attrNameLst>
                                          <p:attrName>style.visibility</p:attrName>
                                        </p:attrNameLst>
                                      </p:cBhvr>
                                      <p:to>
                                        <p:strVal val="visible"/>
                                      </p:to>
                                    </p:set>
                                    <p:animEffect transition="in" filter="dissolve">
                                      <p:cBhvr>
                                        <p:cTn id="30" dur="500"/>
                                        <p:tgtEl>
                                          <p:spTgt spid="365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80" grpId="0" autoUpdateAnimBg="0"/>
      <p:bldP spid="365589" grpId="0" animBg="1" autoUpdateAnimBg="0"/>
      <p:bldP spid="36559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32"/>
            <a:ext cx="8229600" cy="1143000"/>
          </a:xfrm>
        </p:spPr>
        <p:txBody>
          <a:bodyPr/>
          <a:lstStyle/>
          <a:p>
            <a:r>
              <a:rPr lang="en-US" dirty="0"/>
              <a:t>Compilation And Execution</a:t>
            </a:r>
          </a:p>
        </p:txBody>
      </p:sp>
      <p:sp>
        <p:nvSpPr>
          <p:cNvPr id="3" name="Content Placeholder 2"/>
          <p:cNvSpPr>
            <a:spLocks noGrp="1"/>
          </p:cNvSpPr>
          <p:nvPr>
            <p:ph idx="1"/>
          </p:nvPr>
        </p:nvSpPr>
        <p:spPr>
          <a:xfrm>
            <a:off x="457200" y="1066800"/>
            <a:ext cx="8229600" cy="5334000"/>
          </a:xfrm>
        </p:spPr>
        <p:txBody>
          <a:bodyPr/>
          <a:lstStyle/>
          <a:p>
            <a:r>
              <a:rPr lang="en-US" sz="2400" dirty="0"/>
              <a:t>The diagram above illustrates the process used to compile and execute managed code, that is, code that uses the CLR. Source code written in C#, VB.NET, or some other language that targets the CLR is first transformed into MSIL by the appropriate language compiler. Before execution, this MSIL is JIT compiled into native code for whatever processor the code will run on. The default is to JIT compile each method when it is first called, but it’s also possible to “pre-JIT” the MSIL. With this option, all methods are compiled before the application is loaded, so the overhead of JIT compilation on each initial method call is avoided.</a:t>
            </a:r>
          </a:p>
          <a:p>
            <a:r>
              <a:rPr lang="en-US" sz="2400" dirty="0"/>
              <a:t>One point worth noting is that all languages targeting the CLR should exhibit roughly the same performance. While some compilers may produce better MSIL code than others, large variations in execution speed are unlikely.</a:t>
            </a:r>
          </a:p>
        </p:txBody>
      </p:sp>
    </p:spTree>
    <p:extLst>
      <p:ext uri="{BB962C8B-B14F-4D97-AF65-F5344CB8AC3E}">
        <p14:creationId xmlns:p14="http://schemas.microsoft.com/office/powerpoint/2010/main" val="148637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Compilation in .NET</a:t>
            </a:r>
          </a:p>
        </p:txBody>
      </p:sp>
      <p:sp>
        <p:nvSpPr>
          <p:cNvPr id="60421" name="Rectangle 5"/>
          <p:cNvSpPr>
            <a:spLocks noChangeArrowheads="1"/>
          </p:cNvSpPr>
          <p:nvPr/>
        </p:nvSpPr>
        <p:spPr bwMode="auto">
          <a:xfrm>
            <a:off x="15240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t>Code in VB.NET</a:t>
            </a:r>
          </a:p>
        </p:txBody>
      </p:sp>
      <p:sp>
        <p:nvSpPr>
          <p:cNvPr id="60422" name="Rectangle 6"/>
          <p:cNvSpPr>
            <a:spLocks noChangeArrowheads="1"/>
          </p:cNvSpPr>
          <p:nvPr/>
        </p:nvSpPr>
        <p:spPr bwMode="auto">
          <a:xfrm>
            <a:off x="36576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t>Code in C#</a:t>
            </a:r>
          </a:p>
        </p:txBody>
      </p:sp>
      <p:sp>
        <p:nvSpPr>
          <p:cNvPr id="60423" name="Rectangle 7"/>
          <p:cNvSpPr>
            <a:spLocks noChangeArrowheads="1"/>
          </p:cNvSpPr>
          <p:nvPr/>
        </p:nvSpPr>
        <p:spPr bwMode="auto">
          <a:xfrm>
            <a:off x="58674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t>Code in another </a:t>
            </a:r>
          </a:p>
          <a:p>
            <a:pPr algn="ctr"/>
            <a:r>
              <a:rPr lang="en-US" sz="1800" dirty="0"/>
              <a:t>.NET Language</a:t>
            </a:r>
          </a:p>
        </p:txBody>
      </p:sp>
      <p:sp>
        <p:nvSpPr>
          <p:cNvPr id="60427" name="AutoShape 11"/>
          <p:cNvSpPr>
            <a:spLocks noChangeArrowheads="1"/>
          </p:cNvSpPr>
          <p:nvPr/>
        </p:nvSpPr>
        <p:spPr bwMode="auto">
          <a:xfrm>
            <a:off x="1524000" y="3276600"/>
            <a:ext cx="17526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800" dirty="0"/>
              <a:t>VB.NET compiler</a:t>
            </a:r>
          </a:p>
        </p:txBody>
      </p:sp>
      <p:sp>
        <p:nvSpPr>
          <p:cNvPr id="60428" name="AutoShape 12"/>
          <p:cNvSpPr>
            <a:spLocks noChangeArrowheads="1"/>
          </p:cNvSpPr>
          <p:nvPr/>
        </p:nvSpPr>
        <p:spPr bwMode="auto">
          <a:xfrm>
            <a:off x="3657600" y="3276600"/>
            <a:ext cx="17526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800" dirty="0"/>
              <a:t>C# compiler</a:t>
            </a:r>
          </a:p>
        </p:txBody>
      </p:sp>
      <p:sp>
        <p:nvSpPr>
          <p:cNvPr id="60429" name="AutoShape 13"/>
          <p:cNvSpPr>
            <a:spLocks noChangeArrowheads="1"/>
          </p:cNvSpPr>
          <p:nvPr/>
        </p:nvSpPr>
        <p:spPr bwMode="auto">
          <a:xfrm>
            <a:off x="5867400" y="3276600"/>
            <a:ext cx="16764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800" dirty="0"/>
              <a:t>Appropriate</a:t>
            </a:r>
          </a:p>
          <a:p>
            <a:pPr algn="ctr"/>
            <a:r>
              <a:rPr lang="en-US" sz="1800" dirty="0"/>
              <a:t>Compiler</a:t>
            </a:r>
          </a:p>
        </p:txBody>
      </p:sp>
      <p:sp>
        <p:nvSpPr>
          <p:cNvPr id="60430" name="Rectangle 14"/>
          <p:cNvSpPr>
            <a:spLocks noChangeArrowheads="1"/>
          </p:cNvSpPr>
          <p:nvPr/>
        </p:nvSpPr>
        <p:spPr bwMode="auto">
          <a:xfrm>
            <a:off x="3733800" y="434340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t>IL(Intermediate</a:t>
            </a:r>
          </a:p>
          <a:p>
            <a:pPr algn="ctr"/>
            <a:r>
              <a:rPr lang="en-US" sz="1800" dirty="0"/>
              <a:t>Language) code</a:t>
            </a:r>
          </a:p>
        </p:txBody>
      </p:sp>
      <p:sp>
        <p:nvSpPr>
          <p:cNvPr id="60431" name="Rectangle 15"/>
          <p:cNvSpPr>
            <a:spLocks noChangeArrowheads="1"/>
          </p:cNvSpPr>
          <p:nvPr/>
        </p:nvSpPr>
        <p:spPr bwMode="auto">
          <a:xfrm>
            <a:off x="3733800" y="541020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dirty="0"/>
              <a:t>CLR just-in-time</a:t>
            </a:r>
          </a:p>
          <a:p>
            <a:pPr algn="ctr"/>
            <a:r>
              <a:rPr lang="en-US" sz="1800" dirty="0"/>
              <a:t>execution</a:t>
            </a:r>
          </a:p>
        </p:txBody>
      </p:sp>
      <p:sp>
        <p:nvSpPr>
          <p:cNvPr id="60432" name="Freeform 16"/>
          <p:cNvSpPr>
            <a:spLocks/>
          </p:cNvSpPr>
          <p:nvPr/>
        </p:nvSpPr>
        <p:spPr bwMode="auto">
          <a:xfrm>
            <a:off x="22860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60433" name="Freeform 17"/>
          <p:cNvSpPr>
            <a:spLocks/>
          </p:cNvSpPr>
          <p:nvPr/>
        </p:nvSpPr>
        <p:spPr bwMode="auto">
          <a:xfrm>
            <a:off x="44958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60434" name="Freeform 18"/>
          <p:cNvSpPr>
            <a:spLocks/>
          </p:cNvSpPr>
          <p:nvPr/>
        </p:nvSpPr>
        <p:spPr bwMode="auto">
          <a:xfrm>
            <a:off x="67056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60435" name="Line 19"/>
          <p:cNvSpPr>
            <a:spLocks noChangeShapeType="1"/>
          </p:cNvSpPr>
          <p:nvPr/>
        </p:nvSpPr>
        <p:spPr bwMode="auto">
          <a:xfrm>
            <a:off x="2362200" y="3733800"/>
            <a:ext cx="13716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0436" name="Line 20"/>
          <p:cNvSpPr>
            <a:spLocks noChangeShapeType="1"/>
          </p:cNvSpPr>
          <p:nvPr/>
        </p:nvSpPr>
        <p:spPr bwMode="auto">
          <a:xfrm flipH="1">
            <a:off x="5334000" y="3733800"/>
            <a:ext cx="137160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0437" name="Line 21"/>
          <p:cNvSpPr>
            <a:spLocks noChangeShapeType="1"/>
          </p:cNvSpPr>
          <p:nvPr/>
        </p:nvSpPr>
        <p:spPr bwMode="auto">
          <a:xfrm>
            <a:off x="4495800" y="3733800"/>
            <a:ext cx="0" cy="6096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0438" name="Line 22"/>
          <p:cNvSpPr>
            <a:spLocks noChangeShapeType="1"/>
          </p:cNvSpPr>
          <p:nvPr/>
        </p:nvSpPr>
        <p:spPr bwMode="auto">
          <a:xfrm>
            <a:off x="4495800" y="5029200"/>
            <a:ext cx="0" cy="3810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1143000"/>
          </a:xfrm>
        </p:spPr>
        <p:txBody>
          <a:bodyPr/>
          <a:lstStyle/>
          <a:p>
            <a:r>
              <a:rPr lang="en-US"/>
              <a:t>What is .NET?</a:t>
            </a:r>
            <a:endParaRPr lang="en-GB"/>
          </a:p>
        </p:txBody>
      </p:sp>
      <p:sp>
        <p:nvSpPr>
          <p:cNvPr id="13315" name="Rectangle 3"/>
          <p:cNvSpPr>
            <a:spLocks noGrp="1" noChangeArrowheads="1"/>
          </p:cNvSpPr>
          <p:nvPr>
            <p:ph idx="1"/>
          </p:nvPr>
        </p:nvSpPr>
        <p:spPr>
          <a:xfrm>
            <a:off x="685800" y="1752600"/>
            <a:ext cx="7772400" cy="4114800"/>
          </a:xfrm>
        </p:spPr>
        <p:txBody>
          <a:bodyPr/>
          <a:lstStyle/>
          <a:p>
            <a:pPr>
              <a:lnSpc>
                <a:spcPct val="90000"/>
              </a:lnSpc>
              <a:buNone/>
            </a:pPr>
            <a:r>
              <a:rPr lang="en-US" b="1" dirty="0"/>
              <a:t>Definition:</a:t>
            </a:r>
            <a:r>
              <a:rPr lang="en-US" dirty="0"/>
              <a:t> A programming infrastructure created by Microsoft for building, deploying, and running applications and services that use .NET technologies, such as desktop applications and Web services.</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E33-9139-4565-A981-F95240C08C01}"/>
              </a:ext>
            </a:extLst>
          </p:cNvPr>
          <p:cNvSpPr>
            <a:spLocks noGrp="1"/>
          </p:cNvSpPr>
          <p:nvPr>
            <p:ph type="title"/>
          </p:nvPr>
        </p:nvSpPr>
        <p:spPr/>
        <p:txBody>
          <a:bodyPr/>
          <a:lstStyle/>
          <a:p>
            <a:r>
              <a:rPr lang="en-MY" dirty="0"/>
              <a:t>Native Code</a:t>
            </a:r>
          </a:p>
        </p:txBody>
      </p:sp>
      <p:sp>
        <p:nvSpPr>
          <p:cNvPr id="3" name="Content Placeholder 2">
            <a:extLst>
              <a:ext uri="{FF2B5EF4-FFF2-40B4-BE49-F238E27FC236}">
                <a16:creationId xmlns:a16="http://schemas.microsoft.com/office/drawing/2014/main" id="{A89FD2C7-6C16-4CFE-9304-78A8DA5732B6}"/>
              </a:ext>
            </a:extLst>
          </p:cNvPr>
          <p:cNvSpPr>
            <a:spLocks noGrp="1"/>
          </p:cNvSpPr>
          <p:nvPr>
            <p:ph idx="1"/>
          </p:nvPr>
        </p:nvSpPr>
        <p:spPr/>
        <p:txBody>
          <a:bodyPr/>
          <a:lstStyle/>
          <a:p>
            <a:r>
              <a:rPr lang="en-US" dirty="0"/>
              <a:t>The code to be executed must be converted into a language that the target operating system understands, known as native code. This conversion is called </a:t>
            </a:r>
            <a:r>
              <a:rPr lang="en-US" b="1" dirty="0"/>
              <a:t>compiling</a:t>
            </a:r>
            <a:r>
              <a:rPr lang="en-US" dirty="0"/>
              <a:t> code, an act that is performed by a compiler.</a:t>
            </a:r>
          </a:p>
          <a:p>
            <a:r>
              <a:rPr lang="en-US" dirty="0"/>
              <a:t>Under the .NET Framework, however, this is a two - stage process. With help of MSIL and JIT.</a:t>
            </a:r>
          </a:p>
          <a:p>
            <a:endParaRPr lang="en-MY" dirty="0"/>
          </a:p>
        </p:txBody>
      </p:sp>
    </p:spTree>
    <p:extLst>
      <p:ext uri="{BB962C8B-B14F-4D97-AF65-F5344CB8AC3E}">
        <p14:creationId xmlns:p14="http://schemas.microsoft.com/office/powerpoint/2010/main" val="17059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26EF-D5C0-4BAD-AD73-F4D08AB0BCBD}"/>
              </a:ext>
            </a:extLst>
          </p:cNvPr>
          <p:cNvSpPr>
            <a:spLocks noGrp="1"/>
          </p:cNvSpPr>
          <p:nvPr>
            <p:ph type="title"/>
          </p:nvPr>
        </p:nvSpPr>
        <p:spPr/>
        <p:txBody>
          <a:bodyPr/>
          <a:lstStyle/>
          <a:p>
            <a:r>
              <a:rPr lang="en-MY" dirty="0"/>
              <a:t>MSIL (Microsoft Intermediate Language)</a:t>
            </a:r>
          </a:p>
        </p:txBody>
      </p:sp>
      <p:sp>
        <p:nvSpPr>
          <p:cNvPr id="3" name="Content Placeholder 2">
            <a:extLst>
              <a:ext uri="{FF2B5EF4-FFF2-40B4-BE49-F238E27FC236}">
                <a16:creationId xmlns:a16="http://schemas.microsoft.com/office/drawing/2014/main" id="{42B0A1E4-3BEE-4872-A8BC-E80221094751}"/>
              </a:ext>
            </a:extLst>
          </p:cNvPr>
          <p:cNvSpPr>
            <a:spLocks noGrp="1"/>
          </p:cNvSpPr>
          <p:nvPr>
            <p:ph idx="1"/>
          </p:nvPr>
        </p:nvSpPr>
        <p:spPr/>
        <p:txBody>
          <a:bodyPr/>
          <a:lstStyle/>
          <a:p>
            <a:r>
              <a:rPr lang="en-US" dirty="0"/>
              <a:t>It is language independent code. When you compile code that uses the .NET Framework library, you don't immediately create operating system - specific native code.</a:t>
            </a:r>
          </a:p>
          <a:p>
            <a:r>
              <a:rPr lang="en-US" dirty="0"/>
              <a:t>Instead, you compile your code into Microsoft Intermediate Language (MSIL) code. The MSIL code is not specific to any operating system or to any language.</a:t>
            </a:r>
          </a:p>
          <a:p>
            <a:endParaRPr lang="en-MY" dirty="0"/>
          </a:p>
        </p:txBody>
      </p:sp>
    </p:spTree>
    <p:extLst>
      <p:ext uri="{BB962C8B-B14F-4D97-AF65-F5344CB8AC3E}">
        <p14:creationId xmlns:p14="http://schemas.microsoft.com/office/powerpoint/2010/main" val="3713762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5B6-52D8-4F98-B43A-91C7B73127F4}"/>
              </a:ext>
            </a:extLst>
          </p:cNvPr>
          <p:cNvSpPr>
            <a:spLocks noGrp="1"/>
          </p:cNvSpPr>
          <p:nvPr>
            <p:ph type="title"/>
          </p:nvPr>
        </p:nvSpPr>
        <p:spPr/>
        <p:txBody>
          <a:bodyPr/>
          <a:lstStyle/>
          <a:p>
            <a:r>
              <a:rPr lang="en-MY" dirty="0"/>
              <a:t>JIT (Just-in-Time)</a:t>
            </a:r>
          </a:p>
        </p:txBody>
      </p:sp>
      <p:sp>
        <p:nvSpPr>
          <p:cNvPr id="3" name="Content Placeholder 2">
            <a:extLst>
              <a:ext uri="{FF2B5EF4-FFF2-40B4-BE49-F238E27FC236}">
                <a16:creationId xmlns:a16="http://schemas.microsoft.com/office/drawing/2014/main" id="{0DA4680C-FE45-41D8-9A96-5B38060CF746}"/>
              </a:ext>
            </a:extLst>
          </p:cNvPr>
          <p:cNvSpPr>
            <a:spLocks noGrp="1"/>
          </p:cNvSpPr>
          <p:nvPr>
            <p:ph idx="1"/>
          </p:nvPr>
        </p:nvSpPr>
        <p:spPr/>
        <p:txBody>
          <a:bodyPr/>
          <a:lstStyle/>
          <a:p>
            <a:r>
              <a:rPr lang="en-US" sz="2000" dirty="0"/>
              <a:t>Just - in - Time (JIT) compiler, which compiles MSIL into native code that is specific to the OS and machine architecture being targeted. Only at this point can the OS execute the application. The just - in - time part of the name reflects the fact that MSIL code is only compiled as, and when, it is needed.</a:t>
            </a:r>
          </a:p>
          <a:p>
            <a:r>
              <a:rPr lang="en-US" sz="2000" dirty="0"/>
              <a:t>In the past, it was often necessary to compile your code into several applications, each of which targeted a specific operating system and CPU architecture. Often, this was a form of optimization.</a:t>
            </a:r>
          </a:p>
          <a:p>
            <a:r>
              <a:rPr lang="en-US" sz="2000" dirty="0"/>
              <a:t>This is now unnecessary, because JIT compilers (as their name suggests) use MSIL code, which is independent of the machine, operating system, and CPU. Several JIT compilers exist, each targeting a different architecture, and the appropriate one will be used to create the native code required.</a:t>
            </a:r>
          </a:p>
          <a:p>
            <a:pPr marL="0" indent="0">
              <a:buNone/>
            </a:pPr>
            <a:endParaRPr lang="en-MY" dirty="0"/>
          </a:p>
        </p:txBody>
      </p:sp>
    </p:spTree>
    <p:extLst>
      <p:ext uri="{BB962C8B-B14F-4D97-AF65-F5344CB8AC3E}">
        <p14:creationId xmlns:p14="http://schemas.microsoft.com/office/powerpoint/2010/main" val="362512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04800"/>
            <a:ext cx="7772400" cy="1143000"/>
          </a:xfrm>
        </p:spPr>
        <p:txBody>
          <a:bodyPr/>
          <a:lstStyle/>
          <a:p>
            <a:r>
              <a:rPr lang="en-US" dirty="0"/>
              <a:t>Common Type System (CTS)</a:t>
            </a:r>
            <a:endParaRPr lang="en-GB" dirty="0"/>
          </a:p>
        </p:txBody>
      </p:sp>
      <p:sp>
        <p:nvSpPr>
          <p:cNvPr id="37891" name="Rectangle 3"/>
          <p:cNvSpPr>
            <a:spLocks noGrp="1" noChangeArrowheads="1"/>
          </p:cNvSpPr>
          <p:nvPr>
            <p:ph idx="1"/>
          </p:nvPr>
        </p:nvSpPr>
        <p:spPr>
          <a:xfrm>
            <a:off x="685800" y="1295400"/>
            <a:ext cx="7772400" cy="4114800"/>
          </a:xfrm>
        </p:spPr>
        <p:txBody>
          <a:bodyPr/>
          <a:lstStyle/>
          <a:p>
            <a:pPr>
              <a:lnSpc>
                <a:spcPct val="90000"/>
              </a:lnSpc>
              <a:buFont typeface="Arial" pitchFamily="34" charset="0"/>
              <a:buChar char="•"/>
            </a:pPr>
            <a:r>
              <a:rPr lang="en-US" sz="2800" dirty="0"/>
              <a:t>CLR defines a Common Type System that describes how classes, interfaces and primitive type are represented. </a:t>
            </a:r>
          </a:p>
          <a:p>
            <a:pPr>
              <a:lnSpc>
                <a:spcPct val="90000"/>
              </a:lnSpc>
            </a:pPr>
            <a:r>
              <a:rPr lang="en-US" sz="2800" dirty="0"/>
              <a:t>The CTS not only allows a class, implemented for example in C#, to be used in a Visual Basic .NET program, but even makes it possible for the C# class to be extended in Visual Basic .NET. </a:t>
            </a:r>
          </a:p>
          <a:p>
            <a:pPr>
              <a:lnSpc>
                <a:spcPct val="90000"/>
              </a:lnSpc>
            </a:pPr>
            <a:r>
              <a:rPr lang="en-US" sz="2800" dirty="0"/>
              <a:t>or an exception raised by a C# program can be handled by a program written in a different language.</a:t>
            </a:r>
            <a:endParaRPr lang="en-GB"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Common Language Specification (CLS)</a:t>
            </a:r>
            <a:endParaRPr lang="en-GB"/>
          </a:p>
        </p:txBody>
      </p:sp>
      <p:sp>
        <p:nvSpPr>
          <p:cNvPr id="39939" name="Rectangle 3"/>
          <p:cNvSpPr>
            <a:spLocks noGrp="1" noChangeArrowheads="1"/>
          </p:cNvSpPr>
          <p:nvPr>
            <p:ph idx="1"/>
          </p:nvPr>
        </p:nvSpPr>
        <p:spPr/>
        <p:txBody>
          <a:bodyPr/>
          <a:lstStyle/>
          <a:p>
            <a:r>
              <a:rPr lang="en-US"/>
              <a:t>minimal subset of the CTS that all languages must support to use .NET’s language interoperability.</a:t>
            </a:r>
          </a:p>
          <a:p>
            <a:r>
              <a:rPr lang="en-US"/>
              <a:t>more than 20 such languages both from commercial providers and from universities. </a:t>
            </a:r>
          </a:p>
          <a:p>
            <a:endParaRPr lang="en-US"/>
          </a:p>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Microsoft languages</a:t>
            </a:r>
            <a:endParaRPr lang="en-GB"/>
          </a:p>
        </p:txBody>
      </p:sp>
      <p:sp>
        <p:nvSpPr>
          <p:cNvPr id="41987" name="Rectangle 3"/>
          <p:cNvSpPr>
            <a:spLocks noGrp="1" noChangeArrowheads="1"/>
          </p:cNvSpPr>
          <p:nvPr>
            <p:ph idx="1"/>
          </p:nvPr>
        </p:nvSpPr>
        <p:spPr/>
        <p:txBody>
          <a:bodyPr/>
          <a:lstStyle/>
          <a:p>
            <a:r>
              <a:rPr lang="en-US"/>
              <a:t>C#</a:t>
            </a:r>
          </a:p>
          <a:p>
            <a:r>
              <a:rPr lang="en-US"/>
              <a:t>Visual Basic .NET </a:t>
            </a:r>
          </a:p>
          <a:p>
            <a:r>
              <a:rPr lang="en-US"/>
              <a:t>Managed C++</a:t>
            </a:r>
          </a:p>
          <a:p>
            <a:r>
              <a:rPr lang="en-US"/>
              <a:t>J++</a:t>
            </a:r>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Other languages:</a:t>
            </a:r>
            <a:endParaRPr lang="en-GB"/>
          </a:p>
        </p:txBody>
      </p:sp>
      <p:sp>
        <p:nvSpPr>
          <p:cNvPr id="44035" name="Rectangle 3"/>
          <p:cNvSpPr>
            <a:spLocks noGrp="1" noChangeArrowheads="1"/>
          </p:cNvSpPr>
          <p:nvPr>
            <p:ph idx="1"/>
          </p:nvPr>
        </p:nvSpPr>
        <p:spPr/>
        <p:txBody>
          <a:bodyPr/>
          <a:lstStyle/>
          <a:p>
            <a:pPr>
              <a:lnSpc>
                <a:spcPct val="80000"/>
              </a:lnSpc>
            </a:pPr>
            <a:r>
              <a:rPr lang="en-US" sz="2400"/>
              <a:t>Fortran</a:t>
            </a:r>
          </a:p>
          <a:p>
            <a:pPr>
              <a:lnSpc>
                <a:spcPct val="80000"/>
              </a:lnSpc>
            </a:pPr>
            <a:r>
              <a:rPr lang="en-US" sz="2400"/>
              <a:t>Eiffel</a:t>
            </a:r>
          </a:p>
          <a:p>
            <a:pPr>
              <a:lnSpc>
                <a:spcPct val="80000"/>
              </a:lnSpc>
            </a:pPr>
            <a:r>
              <a:rPr lang="en-US" sz="2400"/>
              <a:t>Java</a:t>
            </a:r>
          </a:p>
          <a:p>
            <a:pPr>
              <a:lnSpc>
                <a:spcPct val="80000"/>
              </a:lnSpc>
            </a:pPr>
            <a:r>
              <a:rPr lang="en-US" sz="2400"/>
              <a:t>ML</a:t>
            </a:r>
          </a:p>
          <a:p>
            <a:pPr>
              <a:lnSpc>
                <a:spcPct val="80000"/>
              </a:lnSpc>
            </a:pPr>
            <a:r>
              <a:rPr lang="en-US" sz="2400"/>
              <a:t>Oberon</a:t>
            </a:r>
          </a:p>
          <a:p>
            <a:pPr>
              <a:lnSpc>
                <a:spcPct val="80000"/>
              </a:lnSpc>
            </a:pPr>
            <a:r>
              <a:rPr lang="en-US" sz="2400"/>
              <a:t>Pascal</a:t>
            </a:r>
          </a:p>
          <a:p>
            <a:pPr>
              <a:lnSpc>
                <a:spcPct val="80000"/>
              </a:lnSpc>
            </a:pPr>
            <a:r>
              <a:rPr lang="en-US" sz="2400"/>
              <a:t>Perl</a:t>
            </a:r>
          </a:p>
          <a:p>
            <a:pPr>
              <a:lnSpc>
                <a:spcPct val="80000"/>
              </a:lnSpc>
            </a:pPr>
            <a:r>
              <a:rPr lang="en-US" sz="2400"/>
              <a:t>Python</a:t>
            </a:r>
          </a:p>
          <a:p>
            <a:pPr>
              <a:lnSpc>
                <a:spcPct val="80000"/>
              </a:lnSpc>
            </a:pPr>
            <a:r>
              <a:rPr lang="en-US" sz="2400"/>
              <a:t>Smalltalk</a:t>
            </a:r>
          </a:p>
          <a:p>
            <a:pPr>
              <a:lnSpc>
                <a:spcPct val="80000"/>
              </a:lnSpc>
            </a:pPr>
            <a:r>
              <a:rPr lang="en-US" sz="2400" i="1"/>
              <a:t>Zonnon</a:t>
            </a:r>
          </a:p>
          <a:p>
            <a:pPr>
              <a:lnSpc>
                <a:spcPct val="80000"/>
              </a:lnSpc>
            </a:pPr>
            <a:r>
              <a:rPr lang="en-US" sz="2400"/>
              <a:t>Managed C++, variant of C++ that is translated into </a:t>
            </a:r>
            <a:r>
              <a:rPr lang="en-US" sz="2400" i="1"/>
              <a:t>managed</a:t>
            </a:r>
            <a:r>
              <a:rPr lang="en-US" sz="2400"/>
              <a:t> code that runs under the control of CLR.</a:t>
            </a:r>
            <a:endParaRPr lang="en-GB"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3D-9C14-4DF2-B83D-0DAB471116A9}"/>
              </a:ext>
            </a:extLst>
          </p:cNvPr>
          <p:cNvSpPr>
            <a:spLocks noGrp="1"/>
          </p:cNvSpPr>
          <p:nvPr>
            <p:ph type="title"/>
          </p:nvPr>
        </p:nvSpPr>
        <p:spPr/>
        <p:txBody>
          <a:bodyPr/>
          <a:lstStyle/>
          <a:p>
            <a:r>
              <a:rPr lang="en-MY" dirty="0"/>
              <a:t>Cross Language integration</a:t>
            </a:r>
          </a:p>
        </p:txBody>
      </p:sp>
      <p:sp>
        <p:nvSpPr>
          <p:cNvPr id="3" name="Content Placeholder 2">
            <a:extLst>
              <a:ext uri="{FF2B5EF4-FFF2-40B4-BE49-F238E27FC236}">
                <a16:creationId xmlns:a16="http://schemas.microsoft.com/office/drawing/2014/main" id="{A39077F6-28F5-41B3-A638-839FEB8C8DBB}"/>
              </a:ext>
            </a:extLst>
          </p:cNvPr>
          <p:cNvSpPr>
            <a:spLocks noGrp="1"/>
          </p:cNvSpPr>
          <p:nvPr>
            <p:ph idx="1"/>
          </p:nvPr>
        </p:nvSpPr>
        <p:spPr>
          <a:xfrm>
            <a:off x="457200" y="1219200"/>
            <a:ext cx="8229600" cy="4906963"/>
          </a:xfrm>
        </p:spPr>
        <p:txBody>
          <a:bodyPr/>
          <a:lstStyle/>
          <a:p>
            <a:r>
              <a:rPr lang="en-US" sz="2800" dirty="0"/>
              <a:t>You can use a utility of a language in another language (It uses Class Language Integration).</a:t>
            </a:r>
          </a:p>
          <a:p>
            <a:r>
              <a:rPr lang="en-US" sz="2800" dirty="0"/>
              <a:t>.NET Framework includes no restriction on the type of applications that are possible. The .NET Framework allows the creation of Windows applications, Web applications, Web services, and lot more.</a:t>
            </a:r>
          </a:p>
          <a:p>
            <a:r>
              <a:rPr lang="en-US" sz="2800" dirty="0"/>
              <a:t>The .NET Framework has been designed so that it can be used from any language, including C#, C++, Visual Basic, JScript, and even older languages such as COBOL.</a:t>
            </a:r>
          </a:p>
          <a:p>
            <a:endParaRPr lang="en-MY" dirty="0"/>
          </a:p>
        </p:txBody>
      </p:sp>
    </p:spTree>
    <p:extLst>
      <p:ext uri="{BB962C8B-B14F-4D97-AF65-F5344CB8AC3E}">
        <p14:creationId xmlns:p14="http://schemas.microsoft.com/office/powerpoint/2010/main" val="3153575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Verifier</a:t>
            </a:r>
            <a:endParaRPr lang="en-GB"/>
          </a:p>
        </p:txBody>
      </p:sp>
      <p:sp>
        <p:nvSpPr>
          <p:cNvPr id="46083" name="Rectangle 3"/>
          <p:cNvSpPr>
            <a:spLocks noGrp="1" noChangeArrowheads="1"/>
          </p:cNvSpPr>
          <p:nvPr>
            <p:ph idx="1"/>
          </p:nvPr>
        </p:nvSpPr>
        <p:spPr/>
        <p:txBody>
          <a:bodyPr/>
          <a:lstStyle/>
          <a:p>
            <a:r>
              <a:rPr lang="en-US" dirty="0"/>
              <a:t>When a program loaded and translated into machine code the CLR uses a </a:t>
            </a:r>
            <a:r>
              <a:rPr lang="en-US" i="1" dirty="0"/>
              <a:t>verifier</a:t>
            </a:r>
            <a:r>
              <a:rPr lang="en-US" dirty="0"/>
              <a:t> to check that the type rules of the CTS have not been violated. </a:t>
            </a:r>
          </a:p>
          <a:p>
            <a:r>
              <a:rPr lang="en-US" dirty="0"/>
              <a:t>For example, it is illegal to treat a number as an address and use it to access storage areas that belong to other programs.</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Collector</a:t>
            </a:r>
          </a:p>
        </p:txBody>
      </p:sp>
      <p:sp>
        <p:nvSpPr>
          <p:cNvPr id="3" name="Content Placeholder 2"/>
          <p:cNvSpPr>
            <a:spLocks noGrp="1"/>
          </p:cNvSpPr>
          <p:nvPr>
            <p:ph idx="1"/>
          </p:nvPr>
        </p:nvSpPr>
        <p:spPr/>
        <p:txBody>
          <a:bodyPr/>
          <a:lstStyle/>
          <a:p>
            <a:r>
              <a:rPr lang="en-US" sz="2800" dirty="0"/>
              <a:t>.NET offers GC, which is responsible for reclaiming the storage of objects once they are no longer needed.</a:t>
            </a:r>
          </a:p>
          <a:p>
            <a:r>
              <a:rPr lang="en-US" sz="2800" dirty="0"/>
              <a:t>Avoid memory leak problem such as in C or 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CB1F-2F36-4F6D-9A98-20F8525EACB6}"/>
              </a:ext>
            </a:extLst>
          </p:cNvPr>
          <p:cNvSpPr>
            <a:spLocks noGrp="1"/>
          </p:cNvSpPr>
          <p:nvPr>
            <p:ph type="title"/>
          </p:nvPr>
        </p:nvSpPr>
        <p:spPr/>
        <p:txBody>
          <a:bodyPr/>
          <a:lstStyle/>
          <a:p>
            <a:r>
              <a:rPr lang="en-US" dirty="0"/>
              <a:t>What is the .NET Framework?</a:t>
            </a:r>
            <a:endParaRPr lang="en-MY" dirty="0"/>
          </a:p>
        </p:txBody>
      </p:sp>
      <p:sp>
        <p:nvSpPr>
          <p:cNvPr id="3" name="Content Placeholder 2">
            <a:extLst>
              <a:ext uri="{FF2B5EF4-FFF2-40B4-BE49-F238E27FC236}">
                <a16:creationId xmlns:a16="http://schemas.microsoft.com/office/drawing/2014/main" id="{F1DED7E4-2C52-4625-A650-38EEFC5123E1}"/>
              </a:ext>
            </a:extLst>
          </p:cNvPr>
          <p:cNvSpPr>
            <a:spLocks noGrp="1"/>
          </p:cNvSpPr>
          <p:nvPr>
            <p:ph idx="1"/>
          </p:nvPr>
        </p:nvSpPr>
        <p:spPr/>
        <p:txBody>
          <a:bodyPr/>
          <a:lstStyle/>
          <a:p>
            <a:r>
              <a:rPr lang="en-US" dirty="0"/>
              <a:t>The .NET Framework is a revolutionary platform created by Microsoft for developing applications</a:t>
            </a:r>
          </a:p>
          <a:p>
            <a:r>
              <a:rPr lang="en-US" dirty="0"/>
              <a:t>It is a platform for application developers</a:t>
            </a:r>
          </a:p>
          <a:p>
            <a:r>
              <a:rPr lang="en-US" dirty="0"/>
              <a:t>It is a Framework that supports Multiple Language and Cross language integration.</a:t>
            </a:r>
          </a:p>
          <a:p>
            <a:r>
              <a:rPr lang="en-US" dirty="0"/>
              <a:t>IT has IDE (Integrated Development Environment).</a:t>
            </a:r>
          </a:p>
          <a:p>
            <a:endParaRPr lang="en-MY" dirty="0"/>
          </a:p>
        </p:txBody>
      </p:sp>
    </p:spTree>
    <p:extLst>
      <p:ext uri="{BB962C8B-B14F-4D97-AF65-F5344CB8AC3E}">
        <p14:creationId xmlns:p14="http://schemas.microsoft.com/office/powerpoint/2010/main" val="1564086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With Microsoft’s .NET it is possible to compose a program written in several different programming languages.  Explain how it is possible and suggest an advantage.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The Base Class Library (BCL)</a:t>
            </a:r>
            <a:endParaRPr lang="en-GB"/>
          </a:p>
        </p:txBody>
      </p:sp>
      <p:sp>
        <p:nvSpPr>
          <p:cNvPr id="68611" name="Rectangle 3"/>
          <p:cNvSpPr>
            <a:spLocks noGrp="1" noChangeArrowheads="1"/>
          </p:cNvSpPr>
          <p:nvPr>
            <p:ph idx="1"/>
          </p:nvPr>
        </p:nvSpPr>
        <p:spPr/>
        <p:txBody>
          <a:bodyPr/>
          <a:lstStyle/>
          <a:p>
            <a:pPr>
              <a:buFontTx/>
              <a:buNone/>
            </a:pPr>
            <a:r>
              <a:rPr lang="en-US"/>
              <a:t>The class library of .NET </a:t>
            </a:r>
          </a:p>
          <a:p>
            <a:r>
              <a:rPr lang="en-US" sz="2800"/>
              <a:t>used by all .NET languages. </a:t>
            </a:r>
          </a:p>
          <a:p>
            <a:r>
              <a:rPr lang="en-US" sz="2800"/>
              <a:t>supersedes the current Windows APIs </a:t>
            </a:r>
          </a:p>
          <a:p>
            <a:r>
              <a:rPr lang="en-US" sz="2800"/>
              <a:t>still possible to call classical Windows functions. </a:t>
            </a:r>
          </a:p>
          <a:p>
            <a:pPr>
              <a:buFontTx/>
              <a:buNone/>
            </a:pPr>
            <a:r>
              <a:rPr lang="en-US" sz="2800"/>
              <a:t>BCL is divided into </a:t>
            </a:r>
            <a:r>
              <a:rPr lang="en-US" sz="2800" i="1"/>
              <a:t>namespaces</a:t>
            </a:r>
            <a:endParaRPr lang="en-US" sz="2800" b="1"/>
          </a:p>
          <a:p>
            <a:pPr>
              <a:buFontTx/>
              <a:buNone/>
            </a:pPr>
            <a:endParaRPr lang="en-GB"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Important namespaces</a:t>
            </a:r>
          </a:p>
        </p:txBody>
      </p:sp>
      <p:sp>
        <p:nvSpPr>
          <p:cNvPr id="70659" name="Rectangle 3"/>
          <p:cNvSpPr>
            <a:spLocks noGrp="1" noChangeArrowheads="1"/>
          </p:cNvSpPr>
          <p:nvPr>
            <p:ph idx="1"/>
          </p:nvPr>
        </p:nvSpPr>
        <p:spPr>
          <a:xfrm>
            <a:off x="457200" y="1219200"/>
            <a:ext cx="8229600" cy="4525963"/>
          </a:xfrm>
        </p:spPr>
        <p:txBody>
          <a:bodyPr/>
          <a:lstStyle/>
          <a:p>
            <a:r>
              <a:rPr lang="en-US" sz="2800" dirty="0" err="1"/>
              <a:t>System.Collections</a:t>
            </a:r>
            <a:r>
              <a:rPr lang="en-US" sz="2800" dirty="0"/>
              <a:t>: classes that manage collections of objects.</a:t>
            </a:r>
          </a:p>
          <a:p>
            <a:r>
              <a:rPr lang="en-US" sz="2800" dirty="0"/>
              <a:t>System.IO: contain classes for input and output</a:t>
            </a:r>
          </a:p>
          <a:p>
            <a:r>
              <a:rPr lang="en-US" sz="2800" dirty="0" err="1"/>
              <a:t>System.Threading</a:t>
            </a:r>
            <a:r>
              <a:rPr lang="en-US" sz="2800" dirty="0"/>
              <a:t>: provides classes for parallel programming</a:t>
            </a:r>
          </a:p>
          <a:p>
            <a:r>
              <a:rPr lang="en-US" sz="2800" dirty="0" err="1"/>
              <a:t>System.Net</a:t>
            </a:r>
            <a:r>
              <a:rPr lang="en-US" sz="2800" dirty="0"/>
              <a:t> : deals with network programming</a:t>
            </a:r>
          </a:p>
          <a:p>
            <a:r>
              <a:rPr lang="en-US" sz="2800" dirty="0" err="1"/>
              <a:t>System.Reflection</a:t>
            </a:r>
            <a:r>
              <a:rPr lang="en-US" sz="2800" dirty="0"/>
              <a:t>: allows access to </a:t>
            </a:r>
            <a:r>
              <a:rPr lang="en-US" sz="2800" dirty="0" err="1"/>
              <a:t>metadeta</a:t>
            </a:r>
            <a:endParaRPr lang="en-US" sz="2800" dirty="0"/>
          </a:p>
          <a:p>
            <a:r>
              <a:rPr lang="en-US" sz="2800" dirty="0" err="1"/>
              <a:t>System.Windows.Forms</a:t>
            </a:r>
            <a:r>
              <a:rPr lang="en-US" sz="2800" dirty="0"/>
              <a:t> : concerned with GUI</a:t>
            </a:r>
          </a:p>
          <a:p>
            <a:r>
              <a:rPr lang="en-US" sz="2800" dirty="0"/>
              <a:t>System.XML: contains classes for creation and reading of data in XML.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dirty="0"/>
              <a:t>ADO.NET</a:t>
            </a:r>
          </a:p>
        </p:txBody>
      </p:sp>
      <p:sp>
        <p:nvSpPr>
          <p:cNvPr id="72707" name="Rectangle 3"/>
          <p:cNvSpPr>
            <a:spLocks noGrp="1" noChangeArrowheads="1"/>
          </p:cNvSpPr>
          <p:nvPr>
            <p:ph idx="1"/>
          </p:nvPr>
        </p:nvSpPr>
        <p:spPr/>
        <p:txBody>
          <a:bodyPr/>
          <a:lstStyle/>
          <a:p>
            <a:r>
              <a:rPr lang="en-GB" sz="2800" dirty="0"/>
              <a:t>Comprises all the classes of the .NET library that are connected with accessing databases and other data sources such as XML files </a:t>
            </a:r>
          </a:p>
          <a:p>
            <a:pPr lvl="1"/>
            <a:r>
              <a:rPr lang="en-GB" sz="2400" dirty="0"/>
              <a:t>predecessor technology called ADO (</a:t>
            </a:r>
            <a:r>
              <a:rPr lang="en-GB" sz="2400" i="1" dirty="0"/>
              <a:t>ActiveX Data Objects</a:t>
            </a:r>
            <a:r>
              <a:rPr lang="en-GB" sz="2400" dirty="0"/>
              <a:t>) only its name in common with ADO.NET. </a:t>
            </a:r>
          </a:p>
          <a:p>
            <a:pPr lvl="1"/>
            <a:r>
              <a:rPr lang="en-GB" sz="2400" dirty="0"/>
              <a:t>object-oriented – structured and straightforward to use.</a:t>
            </a:r>
          </a:p>
          <a:p>
            <a:pPr lvl="1"/>
            <a:r>
              <a:rPr lang="en-GB" sz="2400" dirty="0"/>
              <a:t>relational data model, </a:t>
            </a:r>
          </a:p>
          <a:p>
            <a:pPr lvl="1"/>
            <a:r>
              <a:rPr lang="en-GB" sz="2400" dirty="0"/>
              <a:t>transactions </a:t>
            </a:r>
          </a:p>
          <a:p>
            <a:pPr lvl="1"/>
            <a:r>
              <a:rPr lang="en-GB" sz="2400" dirty="0"/>
              <a:t>locking mechanisms. </a:t>
            </a:r>
          </a:p>
          <a:p>
            <a:pPr lvl="1"/>
            <a:r>
              <a:rPr lang="en-GB" sz="2400" dirty="0"/>
              <a:t>independent of providers and database architectures. </a:t>
            </a:r>
          </a:p>
          <a:p>
            <a:endParaRPr lang="en-GB"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5800" y="228600"/>
            <a:ext cx="7772400" cy="1143000"/>
          </a:xfrm>
        </p:spPr>
        <p:txBody>
          <a:bodyPr/>
          <a:lstStyle/>
          <a:p>
            <a:r>
              <a:rPr lang="en-GB" dirty="0"/>
              <a:t>ASP.NET</a:t>
            </a:r>
          </a:p>
        </p:txBody>
      </p:sp>
      <p:sp>
        <p:nvSpPr>
          <p:cNvPr id="76803" name="Rectangle 3"/>
          <p:cNvSpPr>
            <a:spLocks noGrp="1" noChangeArrowheads="1"/>
          </p:cNvSpPr>
          <p:nvPr>
            <p:ph idx="1"/>
          </p:nvPr>
        </p:nvSpPr>
        <p:spPr>
          <a:xfrm>
            <a:off x="685800" y="1447800"/>
            <a:ext cx="7772400" cy="4800600"/>
          </a:xfrm>
        </p:spPr>
        <p:txBody>
          <a:bodyPr/>
          <a:lstStyle/>
          <a:p>
            <a:pPr>
              <a:lnSpc>
                <a:spcPct val="90000"/>
              </a:lnSpc>
            </a:pPr>
            <a:r>
              <a:rPr lang="en-GB" sz="2800" dirty="0"/>
              <a:t>Deals with programming dynamic web pages. </a:t>
            </a:r>
          </a:p>
          <a:p>
            <a:pPr>
              <a:lnSpc>
                <a:spcPct val="90000"/>
              </a:lnSpc>
            </a:pPr>
            <a:r>
              <a:rPr lang="en-GB" sz="2800" dirty="0"/>
              <a:t>Only its name in common with the predecessor technology ASP (</a:t>
            </a:r>
            <a:r>
              <a:rPr lang="en-GB" sz="2800" i="1" dirty="0"/>
              <a:t>Active Server Pages</a:t>
            </a:r>
            <a:r>
              <a:rPr lang="en-GB" sz="2800" dirty="0"/>
              <a:t>). </a:t>
            </a:r>
          </a:p>
          <a:p>
            <a:pPr>
              <a:lnSpc>
                <a:spcPct val="90000"/>
              </a:lnSpc>
            </a:pPr>
            <a:r>
              <a:rPr lang="en-GB" sz="2800" dirty="0"/>
              <a:t>Programming model is fundamentally different.</a:t>
            </a:r>
          </a:p>
          <a:p>
            <a:pPr>
              <a:lnSpc>
                <a:spcPct val="90000"/>
              </a:lnSpc>
            </a:pPr>
            <a:r>
              <a:rPr lang="en-GB" sz="2800" dirty="0"/>
              <a:t>Web pages are constructed dynamically on the server from current data and sent to the client in the form of pure HTML so that any web browser can display them. </a:t>
            </a:r>
          </a:p>
          <a:p>
            <a:pPr>
              <a:lnSpc>
                <a:spcPct val="90000"/>
              </a:lnSpc>
              <a:buFontTx/>
              <a:buNone/>
            </a:pP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ASP.NET(cont.)</a:t>
            </a:r>
            <a:endParaRPr lang="en-US"/>
          </a:p>
        </p:txBody>
      </p:sp>
      <p:sp>
        <p:nvSpPr>
          <p:cNvPr id="78851" name="Rectangle 3"/>
          <p:cNvSpPr>
            <a:spLocks noGrp="1" noChangeArrowheads="1"/>
          </p:cNvSpPr>
          <p:nvPr>
            <p:ph idx="1"/>
          </p:nvPr>
        </p:nvSpPr>
        <p:spPr/>
        <p:txBody>
          <a:bodyPr/>
          <a:lstStyle/>
          <a:p>
            <a:pPr>
              <a:lnSpc>
                <a:spcPct val="90000"/>
              </a:lnSpc>
            </a:pPr>
            <a:r>
              <a:rPr lang="en-GB" sz="2800" dirty="0"/>
              <a:t>contrast to ASP, ASP.NET uses an object-oriented model. </a:t>
            </a:r>
          </a:p>
          <a:p>
            <a:pPr>
              <a:lnSpc>
                <a:spcPct val="90000"/>
              </a:lnSpc>
            </a:pPr>
            <a:r>
              <a:rPr lang="en-GB" sz="2800" dirty="0"/>
              <a:t>compiled language such as C# or Visual Basic .NET </a:t>
            </a:r>
          </a:p>
          <a:p>
            <a:pPr>
              <a:lnSpc>
                <a:spcPct val="90000"/>
              </a:lnSpc>
            </a:pPr>
            <a:r>
              <a:rPr lang="en-GB" sz="2800" dirty="0"/>
              <a:t>not, as in ASP, interpreted language such as </a:t>
            </a:r>
            <a:r>
              <a:rPr lang="en-GB" sz="2800" i="1" dirty="0"/>
              <a:t>JavaScript</a:t>
            </a:r>
            <a:r>
              <a:rPr lang="en-GB" sz="2800" dirty="0"/>
              <a:t> or </a:t>
            </a:r>
            <a:r>
              <a:rPr lang="en-GB" sz="2800" i="1" dirty="0"/>
              <a:t>VBScript</a:t>
            </a:r>
            <a:r>
              <a:rPr lang="en-GB" sz="2800" dirty="0"/>
              <a:t>. </a:t>
            </a:r>
          </a:p>
          <a:p>
            <a:pPr>
              <a:lnSpc>
                <a:spcPct val="90000"/>
              </a:lnSpc>
            </a:pPr>
            <a:r>
              <a:rPr lang="en-GB" sz="2800" dirty="0"/>
              <a:t>programs can take advantage of the entire class library of .NET.</a:t>
            </a:r>
          </a:p>
          <a:p>
            <a:pPr>
              <a:lnSpc>
                <a:spcPct val="90000"/>
              </a:lnSpc>
              <a:buFontTx/>
              <a:buNone/>
            </a:pPr>
            <a:endParaRPr lang="en-GB" dirty="0"/>
          </a:p>
          <a:p>
            <a:pPr>
              <a:lnSpc>
                <a:spcPct val="90000"/>
              </a:lnSpc>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152400"/>
            <a:ext cx="7772400" cy="1143000"/>
          </a:xfrm>
        </p:spPr>
        <p:txBody>
          <a:bodyPr/>
          <a:lstStyle/>
          <a:p>
            <a:r>
              <a:rPr lang="en-GB" dirty="0"/>
              <a:t>Web Services</a:t>
            </a:r>
          </a:p>
        </p:txBody>
      </p:sp>
      <p:sp>
        <p:nvSpPr>
          <p:cNvPr id="80899" name="Rectangle 3"/>
          <p:cNvSpPr>
            <a:spLocks noGrp="1" noChangeArrowheads="1"/>
          </p:cNvSpPr>
          <p:nvPr>
            <p:ph idx="1"/>
          </p:nvPr>
        </p:nvSpPr>
        <p:spPr>
          <a:xfrm>
            <a:off x="685800" y="914400"/>
            <a:ext cx="7772400" cy="4724400"/>
          </a:xfrm>
        </p:spPr>
        <p:txBody>
          <a:bodyPr/>
          <a:lstStyle/>
          <a:p>
            <a:pPr>
              <a:lnSpc>
                <a:spcPct val="90000"/>
              </a:lnSpc>
            </a:pPr>
            <a:r>
              <a:rPr lang="en-GB" sz="2400" dirty="0"/>
              <a:t>Web services are regarded as core of the .NET technology</a:t>
            </a:r>
          </a:p>
          <a:p>
            <a:pPr>
              <a:lnSpc>
                <a:spcPct val="90000"/>
              </a:lnSpc>
            </a:pPr>
            <a:r>
              <a:rPr lang="en-GB" sz="2400" dirty="0"/>
              <a:t>They work via remote method calls using the protocols HTTP and SOAP (an application of XML).</a:t>
            </a:r>
          </a:p>
          <a:p>
            <a:pPr>
              <a:lnSpc>
                <a:spcPct val="90000"/>
              </a:lnSpc>
            </a:pPr>
            <a:r>
              <a:rPr lang="en-GB" sz="2400" dirty="0"/>
              <a:t>Currently, Internet access is primarily through web browsers such as Google Chrome, Microsoft Edge, Mozilla Firefox, Safari, and Opera. Internet Explorer has been discontinued, and Netscape Navigator is no longer in use. Additionally, users access the internet through mobile apps, voice assistants, and IoT devices, expanding beyond traditional web browsing.</a:t>
            </a:r>
          </a:p>
          <a:p>
            <a:pPr>
              <a:lnSpc>
                <a:spcPct val="90000"/>
              </a:lnSpc>
            </a:pPr>
            <a:r>
              <a:rPr lang="en-GB" sz="2400" dirty="0"/>
              <a:t>Web services allow a new style of co-operation between distributed applications that communicate without web browsers. </a:t>
            </a:r>
          </a:p>
          <a:p>
            <a:pPr>
              <a:lnSpc>
                <a:spcPct val="90000"/>
              </a:lnSpc>
            </a:pPr>
            <a:r>
              <a:rPr lang="en-GB" sz="2400" dirty="0"/>
              <a:t>Calls and parameters are coded according to SOAP, an XML-based standard that is supported by most large firms. </a:t>
            </a:r>
          </a:p>
          <a:p>
            <a:pPr>
              <a:lnSpc>
                <a:spcPct val="90000"/>
              </a:lnSpc>
            </a:pPr>
            <a:endParaRPr lang="en-GB"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What does .NET offer?</a:t>
            </a:r>
          </a:p>
        </p:txBody>
      </p:sp>
      <p:sp>
        <p:nvSpPr>
          <p:cNvPr id="82947" name="Rectangle 3"/>
          <p:cNvSpPr>
            <a:spLocks noGrp="1" noChangeArrowheads="1"/>
          </p:cNvSpPr>
          <p:nvPr>
            <p:ph idx="1"/>
          </p:nvPr>
        </p:nvSpPr>
        <p:spPr>
          <a:xfrm>
            <a:off x="533400" y="1295400"/>
            <a:ext cx="8229600" cy="4724400"/>
          </a:xfrm>
        </p:spPr>
        <p:txBody>
          <a:bodyPr/>
          <a:lstStyle/>
          <a:p>
            <a:pPr>
              <a:lnSpc>
                <a:spcPct val="80000"/>
              </a:lnSpc>
            </a:pPr>
            <a:r>
              <a:rPr lang="en-GB" sz="2800" dirty="0"/>
              <a:t>Robustness and safety</a:t>
            </a:r>
          </a:p>
          <a:p>
            <a:pPr marL="808038" lvl="1" indent="-350838">
              <a:lnSpc>
                <a:spcPct val="80000"/>
              </a:lnSpc>
              <a:buFont typeface="Times New Roman" pitchFamily="18" charset="0"/>
              <a:buChar char="–"/>
            </a:pPr>
            <a:r>
              <a:rPr lang="en-GB" sz="2400" dirty="0"/>
              <a:t>Type-checking and verification of CIL codes </a:t>
            </a:r>
          </a:p>
          <a:p>
            <a:pPr marL="808038" lvl="1" indent="-350838">
              <a:lnSpc>
                <a:spcPct val="80000"/>
              </a:lnSpc>
              <a:buFont typeface="Times New Roman" pitchFamily="18" charset="0"/>
              <a:buChar char="–"/>
            </a:pPr>
            <a:r>
              <a:rPr lang="en-GB" sz="2400" dirty="0"/>
              <a:t>garbage collector guarantees that there will not be any storage reclamation errors.</a:t>
            </a:r>
          </a:p>
          <a:p>
            <a:pPr lvl="1">
              <a:lnSpc>
                <a:spcPct val="80000"/>
              </a:lnSpc>
              <a:buFont typeface="Times New Roman" pitchFamily="18" charset="0"/>
              <a:buChar char="–"/>
            </a:pPr>
            <a:r>
              <a:rPr lang="en-GB" sz="2400" dirty="0"/>
              <a:t>version stamping of assemblies permits DLLs with the same name to coexist and eliminates the overwriting of old DLLs by new ones. Some call it the end of ‘DLL Hell’.</a:t>
            </a:r>
          </a:p>
          <a:p>
            <a:pPr lvl="1">
              <a:lnSpc>
                <a:spcPct val="80000"/>
              </a:lnSpc>
              <a:buFont typeface="Times New Roman" pitchFamily="18" charset="0"/>
              <a:buChar char="–"/>
            </a:pPr>
            <a:r>
              <a:rPr lang="en-GB" sz="2400" dirty="0"/>
              <a:t>Systems administrators can not only define access rights for individual persons (role-based rights) but also for particular parts of code (code-based rights), </a:t>
            </a:r>
          </a:p>
          <a:p>
            <a:pPr lvl="1">
              <a:lnSpc>
                <a:spcPct val="80000"/>
              </a:lnSpc>
              <a:buFont typeface="Times New Roman" pitchFamily="18" charset="0"/>
              <a:buChar char="–"/>
            </a:pPr>
            <a:r>
              <a:rPr lang="en-GB" sz="2400" dirty="0"/>
              <a:t>Assemblies can be signed using public key cryptography so as to be sure that they are in their original form and have not be altered or extended later. This significantly reduces the problem of viruses.</a:t>
            </a:r>
          </a:p>
          <a:p>
            <a:pPr lvl="1">
              <a:lnSpc>
                <a:spcPct val="80000"/>
              </a:lnSpc>
              <a:buFont typeface="Times New Roman" pitchFamily="18" charset="0"/>
              <a:buChar char="–"/>
            </a:pPr>
            <a:endParaRPr lang="en-GB"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What does .NET offer? (cont.)</a:t>
            </a:r>
            <a:endParaRPr lang="en-US"/>
          </a:p>
        </p:txBody>
      </p:sp>
      <p:sp>
        <p:nvSpPr>
          <p:cNvPr id="84995" name="Rectangle 3"/>
          <p:cNvSpPr>
            <a:spLocks noGrp="1" noChangeArrowheads="1"/>
          </p:cNvSpPr>
          <p:nvPr>
            <p:ph idx="1"/>
          </p:nvPr>
        </p:nvSpPr>
        <p:spPr/>
        <p:txBody>
          <a:bodyPr/>
          <a:lstStyle/>
          <a:p>
            <a:pPr>
              <a:lnSpc>
                <a:spcPct val="80000"/>
              </a:lnSpc>
            </a:pPr>
            <a:r>
              <a:rPr lang="en-GB" sz="2800" dirty="0"/>
              <a:t>Simple installation and de-installation of software</a:t>
            </a:r>
          </a:p>
          <a:p>
            <a:pPr lvl="1">
              <a:lnSpc>
                <a:spcPct val="80000"/>
              </a:lnSpc>
              <a:buFont typeface="Times New Roman" pitchFamily="18" charset="0"/>
              <a:buChar char="–"/>
            </a:pPr>
            <a:r>
              <a:rPr lang="en-GB" sz="2400" dirty="0"/>
              <a:t>Software is installed under .NET simply by copying all the program files into a directory.</a:t>
            </a:r>
          </a:p>
          <a:p>
            <a:pPr lvl="1">
              <a:lnSpc>
                <a:spcPct val="80000"/>
              </a:lnSpc>
              <a:buFont typeface="Times New Roman" pitchFamily="18" charset="0"/>
              <a:buChar char="–"/>
            </a:pPr>
            <a:r>
              <a:rPr lang="en-GB" sz="2400" dirty="0"/>
              <a:t>DLLs no longer have to be kept in a global system directory nor recorded in the Windows registry</a:t>
            </a:r>
          </a:p>
          <a:p>
            <a:pPr lvl="1">
              <a:lnSpc>
                <a:spcPct val="80000"/>
              </a:lnSpc>
              <a:buFont typeface="Times New Roman" pitchFamily="18" charset="0"/>
              <a:buChar char="–"/>
            </a:pPr>
            <a:r>
              <a:rPr lang="en-GB" sz="2400" dirty="0"/>
              <a:t>De-installation is equally easy. The files are simply deleted from the disk.</a:t>
            </a:r>
          </a:p>
          <a:p>
            <a:pPr>
              <a:lnSpc>
                <a:spcPct val="80000"/>
              </a:lnSpc>
            </a:pPr>
            <a:endParaRPr lang="en-GB" sz="2400"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Interoperability</a:t>
            </a:r>
          </a:p>
        </p:txBody>
      </p:sp>
      <p:sp>
        <p:nvSpPr>
          <p:cNvPr id="87043" name="Rectangle 3"/>
          <p:cNvSpPr>
            <a:spLocks noGrp="1" noChangeArrowheads="1"/>
          </p:cNvSpPr>
          <p:nvPr>
            <p:ph idx="1"/>
          </p:nvPr>
        </p:nvSpPr>
        <p:spPr/>
        <p:txBody>
          <a:bodyPr/>
          <a:lstStyle/>
          <a:p>
            <a:pPr marL="0" indent="0">
              <a:buNone/>
            </a:pPr>
            <a:r>
              <a:rPr lang="en-GB" sz="2800" dirty="0"/>
              <a:t>Under .NET the various parts of a program do not all have to be written in the same language.</a:t>
            </a:r>
          </a:p>
          <a:p>
            <a:pPr lvl="1">
              <a:buFont typeface="Times New Roman" pitchFamily="18" charset="0"/>
              <a:buChar char="–"/>
            </a:pPr>
            <a:r>
              <a:rPr lang="en-GB" sz="2400" dirty="0"/>
              <a:t>Managed C++ for the system level parts</a:t>
            </a:r>
          </a:p>
          <a:p>
            <a:pPr lvl="1">
              <a:buFont typeface="Times New Roman" pitchFamily="18" charset="0"/>
              <a:buChar char="–"/>
            </a:pPr>
            <a:r>
              <a:rPr lang="en-GB" sz="2400" dirty="0"/>
              <a:t>C# or Visual Basic .NET for the user interface</a:t>
            </a:r>
          </a:p>
          <a:p>
            <a:pPr lvl="1">
              <a:buFont typeface="Times New Roman" pitchFamily="18" charset="0"/>
              <a:buChar char="–"/>
            </a:pPr>
            <a:r>
              <a:rPr lang="en-GB" sz="2400" dirty="0"/>
              <a:t>ML for parts best expressed in a functional language.</a:t>
            </a:r>
          </a:p>
          <a:p>
            <a:r>
              <a:rPr lang="en-GB" sz="2800" dirty="0"/>
              <a:t>Common Type System assists the development of software that is object-oriented and modular, extensible and easy to maintain.</a:t>
            </a:r>
          </a:p>
          <a:p>
            <a:endParaRPr lang="en-GB" sz="2800" dirty="0"/>
          </a:p>
          <a:p>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9D5F-4658-4814-A7DE-32E4B67D3D36}"/>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C4EFD914-2647-4E8B-8759-247EAD674D19}"/>
              </a:ext>
            </a:extLst>
          </p:cNvPr>
          <p:cNvSpPr>
            <a:spLocks noGrp="1"/>
          </p:cNvSpPr>
          <p:nvPr>
            <p:ph idx="1"/>
          </p:nvPr>
        </p:nvSpPr>
        <p:spPr/>
        <p:txBody>
          <a:bodyPr/>
          <a:lstStyle/>
          <a:p>
            <a:r>
              <a:rPr lang="en-US" sz="2800" dirty="0"/>
              <a:t>Framework is a set of utilities or can say building blocks of your application system.</a:t>
            </a:r>
          </a:p>
          <a:p>
            <a:r>
              <a:rPr lang="en-US" sz="2800" dirty="0"/>
              <a:t>.NET Framework provides interoperability between languages i.e. Common Type System (CTS) .</a:t>
            </a:r>
          </a:p>
          <a:p>
            <a:r>
              <a:rPr lang="en-US" sz="2800" dirty="0"/>
              <a:t>.NET Framework also includes the .NET Common Language Runtime (CLR), which is responsible for maintaining the execution of all applications developed using the .NET library.</a:t>
            </a:r>
          </a:p>
          <a:p>
            <a:r>
              <a:rPr lang="en-US" sz="2800" dirty="0"/>
              <a:t>The .NET Framework consists primarily of a gigantic library of code.</a:t>
            </a:r>
            <a:endParaRPr lang="en-MY" sz="2800" dirty="0"/>
          </a:p>
        </p:txBody>
      </p:sp>
    </p:spTree>
    <p:extLst>
      <p:ext uri="{BB962C8B-B14F-4D97-AF65-F5344CB8AC3E}">
        <p14:creationId xmlns:p14="http://schemas.microsoft.com/office/powerpoint/2010/main" val="4739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228600"/>
            <a:ext cx="7772400" cy="1143000"/>
          </a:xfrm>
        </p:spPr>
        <p:txBody>
          <a:bodyPr/>
          <a:lstStyle/>
          <a:p>
            <a:r>
              <a:rPr lang="en-GB" sz="4000" dirty="0"/>
              <a:t>Uniform software for desktop and Web</a:t>
            </a:r>
          </a:p>
        </p:txBody>
      </p:sp>
      <p:sp>
        <p:nvSpPr>
          <p:cNvPr id="89091" name="Rectangle 3"/>
          <p:cNvSpPr>
            <a:spLocks noGrp="1" noChangeArrowheads="1"/>
          </p:cNvSpPr>
          <p:nvPr>
            <p:ph idx="1"/>
          </p:nvPr>
        </p:nvSpPr>
        <p:spPr>
          <a:xfrm>
            <a:off x="685800" y="1447800"/>
            <a:ext cx="7772400" cy="4114800"/>
          </a:xfrm>
        </p:spPr>
        <p:txBody>
          <a:bodyPr/>
          <a:lstStyle/>
          <a:p>
            <a:pPr>
              <a:lnSpc>
                <a:spcPct val="90000"/>
              </a:lnSpc>
            </a:pPr>
            <a:r>
              <a:rPr lang="en-GB" sz="2400" dirty="0"/>
              <a:t>With .NET object-oriented programming is now also available for web programming in the same way as it has been around in desktop programming for many years. Web pages and their contents are objects with data and methods that can be used in server page code. Cryptic mixtures of HTML and script code, as are usual with ASP, are a thing of the past.</a:t>
            </a:r>
          </a:p>
          <a:p>
            <a:pPr>
              <a:lnSpc>
                <a:spcPct val="90000"/>
              </a:lnSpc>
            </a:pPr>
            <a:r>
              <a:rPr lang="en-GB" sz="2400" dirty="0"/>
              <a:t>Web services, accesses to programs that run on remote computers appear as conventional method calls. Software development for desktop applications and web applications that have diverged in recent years come together again under .NET.</a:t>
            </a:r>
          </a:p>
          <a:p>
            <a:pPr>
              <a:lnSpc>
                <a:spcPct val="90000"/>
              </a:lnSpc>
            </a:pPr>
            <a:endParaRPr lang="en-GB"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GB"/>
              <a:t>Standards</a:t>
            </a:r>
          </a:p>
        </p:txBody>
      </p:sp>
      <p:sp>
        <p:nvSpPr>
          <p:cNvPr id="91139" name="Rectangle 3"/>
          <p:cNvSpPr>
            <a:spLocks noGrp="1" noChangeArrowheads="1"/>
          </p:cNvSpPr>
          <p:nvPr>
            <p:ph idx="1"/>
          </p:nvPr>
        </p:nvSpPr>
        <p:spPr>
          <a:xfrm>
            <a:off x="457200" y="1143000"/>
            <a:ext cx="8229600" cy="5440362"/>
          </a:xfrm>
        </p:spPr>
        <p:txBody>
          <a:bodyPr/>
          <a:lstStyle/>
          <a:p>
            <a:pPr>
              <a:lnSpc>
                <a:spcPct val="90000"/>
              </a:lnSpc>
            </a:pPr>
            <a:r>
              <a:rPr lang="en-US" sz="2800" dirty="0"/>
              <a:t>Although .NET technology originates from Microsoft, its core consists of several open standards that ensure cross-platform compatibility and interoperability.</a:t>
            </a:r>
            <a:endParaRPr lang="en-GB" sz="2800" dirty="0"/>
          </a:p>
          <a:p>
            <a:pPr>
              <a:lnSpc>
                <a:spcPct val="90000"/>
              </a:lnSpc>
            </a:pPr>
            <a:r>
              <a:rPr lang="en-US" sz="2800" dirty="0"/>
              <a:t>ECMA Standard 335 (CLI) defines the Common Language Infrastructure (CLI), which includes the Common Language Runtime (CLR) and parts of the Base Class Library (BCL). These components enable multiple programming languages to run on different platforms.</a:t>
            </a:r>
            <a:endParaRPr lang="en-GB" sz="2800" dirty="0"/>
          </a:p>
          <a:p>
            <a:pPr>
              <a:lnSpc>
                <a:spcPct val="90000"/>
              </a:lnSpc>
            </a:pPr>
            <a:r>
              <a:rPr lang="en-US" sz="2800" dirty="0"/>
              <a:t>ECMA Standard 334 (C# Standard) defines the C# programming language, ensuring consistency across different .NET implementations.</a:t>
            </a:r>
            <a:endParaRPr lang="en-GB"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p:nvPr>
        </p:nvSpPr>
        <p:spPr>
          <a:noFill/>
          <a:ln/>
        </p:spPr>
        <p:txBody>
          <a:bodyPr/>
          <a:lstStyle/>
          <a:p>
            <a:r>
              <a:rPr lang="en-GB"/>
              <a:t>Standards (Cont..)</a:t>
            </a:r>
          </a:p>
        </p:txBody>
      </p:sp>
      <p:sp>
        <p:nvSpPr>
          <p:cNvPr id="93187" name="Rectangle 3"/>
          <p:cNvSpPr>
            <a:spLocks noGrp="1" noChangeArrowheads="1"/>
          </p:cNvSpPr>
          <p:nvPr>
            <p:ph idx="1"/>
          </p:nvPr>
        </p:nvSpPr>
        <p:spPr/>
        <p:txBody>
          <a:bodyPr/>
          <a:lstStyle/>
          <a:p>
            <a:pPr>
              <a:lnSpc>
                <a:spcPct val="90000"/>
              </a:lnSpc>
            </a:pPr>
            <a:r>
              <a:rPr lang="en-GB" sz="2800" dirty="0"/>
              <a:t>SOAP is based on the W3C standards for HTML and XML. It is itself presented as an IETF Standard (Internet Engineering Task Force) [SOAP]. WSDL will also become a W3C standard [WSDL]. </a:t>
            </a:r>
          </a:p>
          <a:p>
            <a:pPr>
              <a:lnSpc>
                <a:spcPct val="90000"/>
              </a:lnSpc>
            </a:pPr>
            <a:r>
              <a:rPr lang="en-GB" sz="2800" dirty="0"/>
              <a:t>UDDI is a de facto standard supported by more than 200 firms including Boeing, Cisco, Fujitsu, Hitachi, HP, IBM, Intel, Microsoft, Oracle, SAP and Sun [UDDI].</a:t>
            </a:r>
          </a:p>
          <a:p>
            <a:pPr>
              <a:buFontTx/>
              <a:buNone/>
            </a:pP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sz="4000"/>
              <a:t>Differences from Java</a:t>
            </a:r>
            <a:br>
              <a:rPr lang="en-GB" sz="4000"/>
            </a:br>
            <a:endParaRPr lang="en-GB" sz="4000"/>
          </a:p>
        </p:txBody>
      </p:sp>
      <p:sp>
        <p:nvSpPr>
          <p:cNvPr id="94211" name="Rectangle 3"/>
          <p:cNvSpPr>
            <a:spLocks noGrp="1" noChangeArrowheads="1"/>
          </p:cNvSpPr>
          <p:nvPr>
            <p:ph idx="1"/>
          </p:nvPr>
        </p:nvSpPr>
        <p:spPr>
          <a:xfrm>
            <a:off x="685800" y="1447800"/>
            <a:ext cx="7772400" cy="4114800"/>
          </a:xfrm>
        </p:spPr>
        <p:txBody>
          <a:bodyPr/>
          <a:lstStyle/>
          <a:p>
            <a:pPr>
              <a:lnSpc>
                <a:spcPct val="90000"/>
              </a:lnSpc>
            </a:pPr>
            <a:r>
              <a:rPr lang="en-GB" sz="2800" dirty="0"/>
              <a:t>.NET bears considerable resemblance to Java and so is often compared with it. </a:t>
            </a:r>
          </a:p>
          <a:p>
            <a:pPr>
              <a:lnSpc>
                <a:spcPct val="90000"/>
              </a:lnSpc>
            </a:pPr>
            <a:r>
              <a:rPr lang="en-GB" sz="2800" dirty="0"/>
              <a:t>Based on a virtual machine that presents a run-time environment into whose code all programs are translated.</a:t>
            </a:r>
          </a:p>
          <a:p>
            <a:pPr>
              <a:lnSpc>
                <a:spcPct val="90000"/>
              </a:lnSpc>
            </a:pPr>
            <a:r>
              <a:rPr lang="en-GB" sz="2800" dirty="0"/>
              <a:t>Whereas CIL programs are always translated into machine code, programs in Java </a:t>
            </a:r>
            <a:r>
              <a:rPr lang="en-GB" sz="2800" dirty="0" err="1"/>
              <a:t>bytecode</a:t>
            </a:r>
            <a:r>
              <a:rPr lang="en-GB" sz="2800" dirty="0"/>
              <a:t> are initially interpreted. </a:t>
            </a:r>
          </a:p>
          <a:p>
            <a:pPr>
              <a:lnSpc>
                <a:spcPct val="90000"/>
              </a:lnSpc>
            </a:pPr>
            <a:r>
              <a:rPr lang="en-GB" sz="2800" dirty="0"/>
              <a:t>Java aims to support a single language on many different OS, .NET supports many different languages on a single platform. </a:t>
            </a:r>
          </a:p>
          <a:p>
            <a:pPr>
              <a:lnSpc>
                <a:spcPct val="90000"/>
              </a:lnSpc>
              <a:buNone/>
            </a:pPr>
            <a:endParaRPr lang="en-GB"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dirty="0"/>
              <a:t>Explain how Java and Microsoft’s .NET are alike and in what respects they differ.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r>
              <a:rPr lang="en-US" sz="2400" i="1" dirty="0"/>
              <a:t>Both are intended to allow creation of component software.  Both use a virtual machine: Java was designed for interpretation on e.g. web browser, .NET for just-in-time compilation.  There is a time overhead for this compilation stage when the program is first loaded, but no time penalty at run time.</a:t>
            </a:r>
            <a:endParaRPr lang="en-US" sz="2400" dirty="0"/>
          </a:p>
          <a:p>
            <a:r>
              <a:rPr lang="en-US" sz="2400" i="1" dirty="0"/>
              <a:t>Java technology aims to make same language (Java) available on lots of platforms (through a virtual machine) whereas .NET makes many languages (at lease 20) available on the one platform of Windows (and also on Unix, Mac etc) </a:t>
            </a:r>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a:t>
            </a:r>
            <a:r>
              <a:rPr lang="en-US" dirty="0"/>
              <a:t> Framework</a:t>
            </a:r>
          </a:p>
        </p:txBody>
      </p:sp>
      <p:sp>
        <p:nvSpPr>
          <p:cNvPr id="3" name="Content Placeholder 2"/>
          <p:cNvSpPr>
            <a:spLocks noGrp="1"/>
          </p:cNvSpPr>
          <p:nvPr>
            <p:ph idx="1"/>
          </p:nvPr>
        </p:nvSpPr>
        <p:spPr/>
        <p:txBody>
          <a:bodyPr/>
          <a:lstStyle/>
          <a:p>
            <a:r>
              <a:rPr lang="en-US" dirty="0"/>
              <a:t>The .NET Framework has two main components: </a:t>
            </a:r>
          </a:p>
          <a:p>
            <a:pPr>
              <a:buFont typeface="Wingdings" pitchFamily="2" charset="2"/>
              <a:buChar char="Ø"/>
            </a:pPr>
            <a:r>
              <a:rPr lang="en-US" dirty="0"/>
              <a:t>	the common language runtime 	environment</a:t>
            </a:r>
          </a:p>
          <a:p>
            <a:pPr>
              <a:buFont typeface="Wingdings" pitchFamily="2" charset="2"/>
              <a:buChar char="Ø"/>
            </a:pPr>
            <a:r>
              <a:rPr lang="en-US" dirty="0"/>
              <a:t>	the .NET Framework class library.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Run-time environment</a:t>
            </a:r>
            <a:endParaRPr lang="en-GB" dirty="0"/>
          </a:p>
        </p:txBody>
      </p:sp>
      <p:sp>
        <p:nvSpPr>
          <p:cNvPr id="15363" name="Rectangle 3"/>
          <p:cNvSpPr>
            <a:spLocks noGrp="1" noChangeArrowheads="1"/>
          </p:cNvSpPr>
          <p:nvPr>
            <p:ph idx="1"/>
          </p:nvPr>
        </p:nvSpPr>
        <p:spPr/>
        <p:txBody>
          <a:bodyPr/>
          <a:lstStyle/>
          <a:p>
            <a:pPr>
              <a:buNone/>
            </a:pPr>
            <a:r>
              <a:rPr lang="en-US" dirty="0"/>
              <a:t>Run-time environment offers</a:t>
            </a:r>
          </a:p>
          <a:p>
            <a:r>
              <a:rPr lang="en-US" dirty="0"/>
              <a:t>automatic garbage collection,</a:t>
            </a:r>
          </a:p>
          <a:p>
            <a:r>
              <a:rPr lang="en-US" dirty="0"/>
              <a:t>security mechanisms,</a:t>
            </a:r>
          </a:p>
          <a:p>
            <a:r>
              <a:rPr lang="en-US" dirty="0"/>
              <a:t>version control,</a:t>
            </a:r>
          </a:p>
          <a:p>
            <a:r>
              <a:rPr lang="en-US" dirty="0"/>
              <a:t>interoperability between programs written  in different programming languages.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Object-Oriented class library</a:t>
            </a:r>
            <a:endParaRPr lang="en-GB" dirty="0"/>
          </a:p>
        </p:txBody>
      </p:sp>
      <p:sp>
        <p:nvSpPr>
          <p:cNvPr id="17411" name="Rectangle 3"/>
          <p:cNvSpPr>
            <a:spLocks noGrp="1" noChangeArrowheads="1"/>
          </p:cNvSpPr>
          <p:nvPr>
            <p:ph idx="1"/>
          </p:nvPr>
        </p:nvSpPr>
        <p:spPr>
          <a:xfrm>
            <a:off x="457200" y="1295400"/>
            <a:ext cx="8229600" cy="5287962"/>
          </a:xfrm>
        </p:spPr>
        <p:txBody>
          <a:bodyPr/>
          <a:lstStyle/>
          <a:p>
            <a:pPr>
              <a:lnSpc>
                <a:spcPct val="90000"/>
              </a:lnSpc>
              <a:buNone/>
            </a:pPr>
            <a:r>
              <a:rPr lang="en-US" sz="2800" dirty="0"/>
              <a:t>Provides a rich set of functionality for</a:t>
            </a:r>
          </a:p>
          <a:p>
            <a:pPr>
              <a:lnSpc>
                <a:spcPct val="90000"/>
              </a:lnSpc>
            </a:pPr>
            <a:r>
              <a:rPr lang="en-US" sz="2800" dirty="0"/>
              <a:t>Graphical User Interfaces (Windows Forms &amp; WPF)</a:t>
            </a:r>
          </a:p>
          <a:p>
            <a:pPr>
              <a:lnSpc>
                <a:spcPct val="90000"/>
              </a:lnSpc>
            </a:pPr>
            <a:r>
              <a:rPr lang="en-US" sz="2800" dirty="0"/>
              <a:t>Web Interfaces (ASP.NET Core)</a:t>
            </a:r>
          </a:p>
          <a:p>
            <a:pPr>
              <a:lnSpc>
                <a:spcPct val="90000"/>
              </a:lnSpc>
            </a:pPr>
            <a:r>
              <a:rPr lang="en-US" sz="2800" dirty="0"/>
              <a:t>Database Connectivity (Entity Framework Core &amp; ADO.NET)</a:t>
            </a:r>
          </a:p>
          <a:p>
            <a:pPr>
              <a:lnSpc>
                <a:spcPct val="90000"/>
              </a:lnSpc>
            </a:pPr>
            <a:r>
              <a:rPr lang="en-US" sz="2800" dirty="0"/>
              <a:t>collection classes</a:t>
            </a:r>
          </a:p>
          <a:p>
            <a:pPr>
              <a:lnSpc>
                <a:spcPct val="90000"/>
              </a:lnSpc>
            </a:pPr>
            <a:r>
              <a:rPr lang="en-US" sz="2800" dirty="0"/>
              <a:t>threads</a:t>
            </a:r>
          </a:p>
          <a:p>
            <a:pPr>
              <a:lnSpc>
                <a:spcPct val="90000"/>
              </a:lnSpc>
            </a:pPr>
            <a:r>
              <a:rPr lang="en-US" sz="2800" dirty="0"/>
              <a:t>reflection</a:t>
            </a:r>
          </a:p>
          <a:p>
            <a:pPr>
              <a:lnSpc>
                <a:spcPct val="90000"/>
              </a:lnSpc>
              <a:buNone/>
            </a:pPr>
            <a:r>
              <a:rPr lang="en-US" sz="2800" dirty="0"/>
              <a:t>               . . . and much more. </a:t>
            </a:r>
          </a:p>
          <a:p>
            <a:pPr marL="0" indent="0">
              <a:lnSpc>
                <a:spcPct val="90000"/>
              </a:lnSpc>
              <a:buNone/>
            </a:pPr>
            <a:r>
              <a:rPr lang="en-US" sz="2800" dirty="0"/>
              <a:t>The .NET Framework has evolved, and Microsoft has transitioned to .NET (formerly .NET Core) as the modern, cross-platform framework.</a:t>
            </a:r>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0"/>
            <a:ext cx="7772400" cy="1143000"/>
          </a:xfrm>
        </p:spPr>
        <p:txBody>
          <a:bodyPr/>
          <a:lstStyle/>
          <a:p>
            <a:r>
              <a:rPr lang="en-US" dirty="0"/>
              <a:t>Open platform – Uniform Technology</a:t>
            </a:r>
            <a:endParaRPr lang="en-GB" dirty="0"/>
          </a:p>
        </p:txBody>
      </p:sp>
      <p:sp>
        <p:nvSpPr>
          <p:cNvPr id="19459" name="Rectangle 3"/>
          <p:cNvSpPr>
            <a:spLocks noGrp="1" noChangeArrowheads="1"/>
          </p:cNvSpPr>
          <p:nvPr>
            <p:ph idx="1"/>
          </p:nvPr>
        </p:nvSpPr>
        <p:spPr>
          <a:xfrm>
            <a:off x="685800" y="1295400"/>
            <a:ext cx="7772400" cy="4572000"/>
          </a:xfrm>
        </p:spPr>
        <p:txBody>
          <a:bodyPr/>
          <a:lstStyle/>
          <a:p>
            <a:pPr>
              <a:lnSpc>
                <a:spcPct val="90000"/>
              </a:lnSpc>
            </a:pPr>
            <a:r>
              <a:rPr lang="en-US" sz="2800" dirty="0"/>
              <a:t>Technology has evolved significantly, and modern application development now follows a unified, cross-platform approach.</a:t>
            </a:r>
          </a:p>
          <a:p>
            <a:pPr>
              <a:lnSpc>
                <a:spcPct val="90000"/>
              </a:lnSpc>
            </a:pPr>
            <a:r>
              <a:rPr lang="en-US" sz="2800" dirty="0"/>
              <a:t>Internet applications (</a:t>
            </a:r>
            <a:r>
              <a:rPr lang="en-US" sz="2800" dirty="0" err="1"/>
              <a:t>eg</a:t>
            </a:r>
            <a:r>
              <a:rPr lang="en-US" sz="2800" dirty="0"/>
              <a:t> Web Shops) uses different technology from desktop applications:</a:t>
            </a:r>
          </a:p>
          <a:p>
            <a:pPr>
              <a:lnSpc>
                <a:spcPct val="90000"/>
              </a:lnSpc>
            </a:pPr>
            <a:r>
              <a:rPr lang="en-US" sz="2800" dirty="0"/>
              <a:t>Desktop applications</a:t>
            </a:r>
          </a:p>
          <a:p>
            <a:pPr lvl="1">
              <a:lnSpc>
                <a:spcPct val="90000"/>
              </a:lnSpc>
            </a:pPr>
            <a:r>
              <a:rPr lang="en-US" sz="2400" dirty="0"/>
              <a:t>compiled languages</a:t>
            </a:r>
          </a:p>
          <a:p>
            <a:pPr lvl="1">
              <a:lnSpc>
                <a:spcPct val="90000"/>
              </a:lnSpc>
            </a:pPr>
            <a:r>
              <a:rPr lang="en-US" sz="2400" dirty="0"/>
              <a:t>use object-oriented class libraries and frameworks.</a:t>
            </a:r>
          </a:p>
          <a:p>
            <a:pPr>
              <a:lnSpc>
                <a:spcPct val="90000"/>
              </a:lnSpc>
            </a:pPr>
            <a:r>
              <a:rPr lang="en-US" sz="2800" dirty="0"/>
              <a:t>Web applications are written in </a:t>
            </a:r>
          </a:p>
          <a:p>
            <a:pPr lvl="1">
              <a:lnSpc>
                <a:spcPct val="90000"/>
              </a:lnSpc>
            </a:pPr>
            <a:r>
              <a:rPr lang="en-US" sz="2400" dirty="0"/>
              <a:t>HTML</a:t>
            </a:r>
          </a:p>
          <a:p>
            <a:pPr lvl="1">
              <a:lnSpc>
                <a:spcPct val="90000"/>
              </a:lnSpc>
            </a:pPr>
            <a:r>
              <a:rPr lang="en-US" sz="2400" dirty="0"/>
              <a:t>ASP</a:t>
            </a:r>
          </a:p>
          <a:p>
            <a:pPr lvl="1">
              <a:lnSpc>
                <a:spcPct val="90000"/>
              </a:lnSpc>
            </a:pPr>
            <a:r>
              <a:rPr lang="en-US" sz="2400" dirty="0"/>
              <a:t>CGI</a:t>
            </a:r>
          </a:p>
          <a:p>
            <a:pPr lvl="1">
              <a:lnSpc>
                <a:spcPct val="90000"/>
              </a:lnSpc>
            </a:pPr>
            <a:r>
              <a:rPr lang="en-US" sz="2400" dirty="0"/>
              <a:t>interpreted languages: JavaScript or PHP. </a:t>
            </a:r>
          </a:p>
        </p:txBody>
      </p:sp>
    </p:spTree>
  </p:cSld>
  <p:clrMapOvr>
    <a:masterClrMapping/>
  </p:clrMapOvr>
</p:sld>
</file>

<file path=ppt/theme/theme1.xml><?xml version="1.0" encoding="utf-8"?>
<a:theme xmlns:a="http://schemas.openxmlformats.org/drawingml/2006/main" name="Nilai UC PowerPoint Presentation (Lectur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Title of presentation</Template>
  <TotalTime>1442</TotalTime>
  <Words>3674</Words>
  <Application>Microsoft Office PowerPoint</Application>
  <PresentationFormat>On-screen Show (4:3)</PresentationFormat>
  <Paragraphs>335</Paragraphs>
  <Slides>55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Lucida Console</vt:lpstr>
      <vt:lpstr>Times New Roman</vt:lpstr>
      <vt:lpstr>Wingdings</vt:lpstr>
      <vt:lpstr>Nilai UC PowerPoint Presentation (Lecturer)</vt:lpstr>
      <vt:lpstr>Lecture 7: Microsoft .NET</vt:lpstr>
      <vt:lpstr>Questions</vt:lpstr>
      <vt:lpstr>What is .NET?</vt:lpstr>
      <vt:lpstr>What is the .NET Framework?</vt:lpstr>
      <vt:lpstr>PowerPoint Presentation</vt:lpstr>
      <vt:lpstr>.Net Framework</vt:lpstr>
      <vt:lpstr>Run-time environment</vt:lpstr>
      <vt:lpstr>Object-Oriented class library</vt:lpstr>
      <vt:lpstr>Open platform – Uniform Technology</vt:lpstr>
      <vt:lpstr>Desktop Applications</vt:lpstr>
      <vt:lpstr>Web Applications</vt:lpstr>
      <vt:lpstr>2.Back-end Technologies</vt:lpstr>
      <vt:lpstr>3.Web APIs &amp; Backend Connectivity: </vt:lpstr>
      <vt:lpstr>4.Server-side Rendering (SSR) &amp; Static Site Generators (SSG)</vt:lpstr>
      <vt:lpstr>Key Modern Trends</vt:lpstr>
      <vt:lpstr>Open platform – uniform technology</vt:lpstr>
      <vt:lpstr>Interoperability</vt:lpstr>
      <vt:lpstr>Interoperability</vt:lpstr>
      <vt:lpstr>Distributed systems</vt:lpstr>
      <vt:lpstr>Under .NET Microsoft also subsumes various servers: </vt:lpstr>
      <vt:lpstr>So what is .NET? </vt:lpstr>
      <vt:lpstr>Architecture of .NET Framework </vt:lpstr>
      <vt:lpstr>Architecture of CLR</vt:lpstr>
      <vt:lpstr>Framework, Languages, And Tools</vt:lpstr>
      <vt:lpstr>Common Language Runtime</vt:lpstr>
      <vt:lpstr>CIL – Common Intermediate Language</vt:lpstr>
      <vt:lpstr>Compilation And Execution</vt:lpstr>
      <vt:lpstr>Compilation And Execution</vt:lpstr>
      <vt:lpstr>Compilation in .NET</vt:lpstr>
      <vt:lpstr>Native Code</vt:lpstr>
      <vt:lpstr>MSIL (Microsoft Intermediate Language)</vt:lpstr>
      <vt:lpstr>JIT (Just-in-Time)</vt:lpstr>
      <vt:lpstr>Common Type System (CTS)</vt:lpstr>
      <vt:lpstr>Common Language Specification (CLS)</vt:lpstr>
      <vt:lpstr>Microsoft languages</vt:lpstr>
      <vt:lpstr>Other languages:</vt:lpstr>
      <vt:lpstr>Cross Language integration</vt:lpstr>
      <vt:lpstr>Verifier</vt:lpstr>
      <vt:lpstr>Garbage Collector</vt:lpstr>
      <vt:lpstr>Question</vt:lpstr>
      <vt:lpstr>The Base Class Library (BCL)</vt:lpstr>
      <vt:lpstr>Important namespaces</vt:lpstr>
      <vt:lpstr>ADO.NET</vt:lpstr>
      <vt:lpstr>ASP.NET</vt:lpstr>
      <vt:lpstr>ASP.NET(cont.)</vt:lpstr>
      <vt:lpstr>Web Services</vt:lpstr>
      <vt:lpstr>What does .NET offer?</vt:lpstr>
      <vt:lpstr>What does .NET offer? (cont.)</vt:lpstr>
      <vt:lpstr>Interoperability</vt:lpstr>
      <vt:lpstr>Uniform software for desktop and Web</vt:lpstr>
      <vt:lpstr>Standards</vt:lpstr>
      <vt:lpstr>Standards (Cont..)</vt:lpstr>
      <vt:lpstr>Differences from Java </vt:lpstr>
      <vt:lpstr>Question</vt:lpstr>
      <vt:lpstr>Answer</vt:lpstr>
    </vt:vector>
  </TitlesOfParts>
  <Company>PK Education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lmyeoh</dc:creator>
  <cp:lastModifiedBy>Rajesvary Rajoo</cp:lastModifiedBy>
  <cp:revision>80</cp:revision>
  <dcterms:created xsi:type="dcterms:W3CDTF">2009-05-07T03:07:15Z</dcterms:created>
  <dcterms:modified xsi:type="dcterms:W3CDTF">2025-03-22T08:55:47Z</dcterms:modified>
</cp:coreProperties>
</file>